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7" r:id="rId1"/>
  </p:sldMasterIdLst>
  <p:notesMasterIdLst>
    <p:notesMasterId r:id="rId24"/>
  </p:notesMasterIdLst>
  <p:handoutMasterIdLst>
    <p:handoutMasterId r:id="rId25"/>
  </p:handoutMasterIdLst>
  <p:sldIdLst>
    <p:sldId id="256" r:id="rId2"/>
    <p:sldId id="330" r:id="rId3"/>
    <p:sldId id="313" r:id="rId4"/>
    <p:sldId id="326" r:id="rId5"/>
    <p:sldId id="327" r:id="rId6"/>
    <p:sldId id="324" r:id="rId7"/>
    <p:sldId id="315" r:id="rId8"/>
    <p:sldId id="316" r:id="rId9"/>
    <p:sldId id="318" r:id="rId10"/>
    <p:sldId id="319" r:id="rId11"/>
    <p:sldId id="320" r:id="rId12"/>
    <p:sldId id="321" r:id="rId13"/>
    <p:sldId id="331" r:id="rId14"/>
    <p:sldId id="322" r:id="rId15"/>
    <p:sldId id="323" r:id="rId16"/>
    <p:sldId id="332" r:id="rId17"/>
    <p:sldId id="328" r:id="rId18"/>
    <p:sldId id="333" r:id="rId19"/>
    <p:sldId id="334" r:id="rId20"/>
    <p:sldId id="335" r:id="rId21"/>
    <p:sldId id="274" r:id="rId22"/>
    <p:sldId id="275" r:id="rId23"/>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434" autoAdjust="0"/>
  </p:normalViewPr>
  <p:slideViewPr>
    <p:cSldViewPr snapToGrid="0">
      <p:cViewPr varScale="1">
        <p:scale>
          <a:sx n="70" d="100"/>
          <a:sy n="70" d="100"/>
        </p:scale>
        <p:origin x="51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A92E3DA-C8DE-8F43-22F9-BA92723AE975}"/>
              </a:ext>
            </a:extLst>
          </p:cNvPr>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IN"/>
          </a:p>
        </p:txBody>
      </p:sp>
      <p:sp>
        <p:nvSpPr>
          <p:cNvPr id="3" name="Date Placeholder 2">
            <a:extLst>
              <a:ext uri="{FF2B5EF4-FFF2-40B4-BE49-F238E27FC236}">
                <a16:creationId xmlns:a16="http://schemas.microsoft.com/office/drawing/2014/main" xmlns="" id="{1D68F2CB-098D-86E3-8645-9386E02DB7E8}"/>
              </a:ext>
            </a:extLst>
          </p:cNvPr>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EBF31E8D-B40E-41B0-8B52-A1EB3A6C37AA}" type="datetimeFigureOut">
              <a:rPr lang="en-IN" smtClean="0"/>
              <a:t>11-05-2022</a:t>
            </a:fld>
            <a:endParaRPr lang="en-IN"/>
          </a:p>
        </p:txBody>
      </p:sp>
      <p:sp>
        <p:nvSpPr>
          <p:cNvPr id="4" name="Footer Placeholder 3">
            <a:extLst>
              <a:ext uri="{FF2B5EF4-FFF2-40B4-BE49-F238E27FC236}">
                <a16:creationId xmlns:a16="http://schemas.microsoft.com/office/drawing/2014/main" xmlns="" id="{386A300C-FAB5-FC75-E174-1BE7DDB7CAAA}"/>
              </a:ext>
            </a:extLst>
          </p:cNvPr>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xmlns="" id="{8CAD80F6-4978-9465-3368-4E5CD90F6A2E}"/>
              </a:ext>
            </a:extLst>
          </p:cNvPr>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82E4087B-68A9-4AF1-8953-EAEC07C5CFBD}" type="slidenum">
              <a:rPr lang="en-IN" smtClean="0"/>
              <a:t>‹#›</a:t>
            </a:fld>
            <a:endParaRPr lang="en-IN"/>
          </a:p>
        </p:txBody>
      </p:sp>
    </p:spTree>
    <p:extLst>
      <p:ext uri="{BB962C8B-B14F-4D97-AF65-F5344CB8AC3E}">
        <p14:creationId xmlns:p14="http://schemas.microsoft.com/office/powerpoint/2010/main" val="35489820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5F2144A0-4DA7-4944-B79E-69B9BE7BF39D}" type="datetimeFigureOut">
              <a:rPr lang="en-US" smtClean="0"/>
              <a:t>5/11/2022</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2E9FE066-022A-4242-A49E-EC3203297A17}" type="slidenum">
              <a:rPr lang="en-US" smtClean="0"/>
              <a:t>‹#›</a:t>
            </a:fld>
            <a:endParaRPr lang="en-US"/>
          </a:p>
        </p:txBody>
      </p:sp>
    </p:spTree>
    <p:extLst>
      <p:ext uri="{BB962C8B-B14F-4D97-AF65-F5344CB8AC3E}">
        <p14:creationId xmlns:p14="http://schemas.microsoft.com/office/powerpoint/2010/main" val="17815341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9FE066-022A-4242-A49E-EC3203297A17}" type="slidenum">
              <a:rPr lang="en-US" smtClean="0"/>
              <a:t>1</a:t>
            </a:fld>
            <a:endParaRPr lang="en-US"/>
          </a:p>
        </p:txBody>
      </p:sp>
    </p:spTree>
    <p:extLst>
      <p:ext uri="{BB962C8B-B14F-4D97-AF65-F5344CB8AC3E}">
        <p14:creationId xmlns:p14="http://schemas.microsoft.com/office/powerpoint/2010/main" val="53025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E9FE066-022A-4242-A49E-EC3203297A17}" type="slidenum">
              <a:rPr lang="en-US" smtClean="0"/>
              <a:t>13</a:t>
            </a:fld>
            <a:endParaRPr lang="en-US"/>
          </a:p>
        </p:txBody>
      </p:sp>
    </p:spTree>
    <p:extLst>
      <p:ext uri="{BB962C8B-B14F-4D97-AF65-F5344CB8AC3E}">
        <p14:creationId xmlns:p14="http://schemas.microsoft.com/office/powerpoint/2010/main" val="1250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E9FE066-022A-4242-A49E-EC3203297A17}" type="slidenum">
              <a:rPr lang="en-US" smtClean="0"/>
              <a:t>17</a:t>
            </a:fld>
            <a:endParaRPr lang="en-US"/>
          </a:p>
        </p:txBody>
      </p:sp>
    </p:spTree>
    <p:extLst>
      <p:ext uri="{BB962C8B-B14F-4D97-AF65-F5344CB8AC3E}">
        <p14:creationId xmlns:p14="http://schemas.microsoft.com/office/powerpoint/2010/main" val="14281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CBEDF2-F93E-4741-8B32-4A37934C4149}" type="datetime1">
              <a:rPr lang="en-US" smtClean="0"/>
              <a:t>5/11/2022</a:t>
            </a:fld>
            <a:endParaRPr lang="en-US"/>
          </a:p>
        </p:txBody>
      </p:sp>
      <p:sp>
        <p:nvSpPr>
          <p:cNvPr id="5" name="Footer Placeholder 4"/>
          <p:cNvSpPr>
            <a:spLocks noGrp="1"/>
          </p:cNvSpPr>
          <p:nvPr>
            <p:ph type="ftr" sz="quarter" idx="11"/>
          </p:nvPr>
        </p:nvSpPr>
        <p:spPr/>
        <p:txBody>
          <a:bodyPr/>
          <a:lstStyle/>
          <a:p>
            <a:r>
              <a:rPr lang="en-US"/>
              <a:t>For Private Circulation Only</a:t>
            </a:r>
          </a:p>
        </p:txBody>
      </p:sp>
      <p:sp>
        <p:nvSpPr>
          <p:cNvPr id="6" name="Slide Number Placeholder 5"/>
          <p:cNvSpPr>
            <a:spLocks noGrp="1"/>
          </p:cNvSpPr>
          <p:nvPr>
            <p:ph type="sldNum" sz="quarter" idx="12"/>
          </p:nvPr>
        </p:nvSpPr>
        <p:spPr/>
        <p:txBody>
          <a:bodyPr/>
          <a:lstStyle/>
          <a:p>
            <a:fld id="{8299010A-6701-48EE-A859-0610244F75D5}" type="slidenum">
              <a:rPr lang="en-US" smtClean="0"/>
              <a:t>‹#›</a:t>
            </a:fld>
            <a:endParaRPr lang="en-US"/>
          </a:p>
        </p:txBody>
      </p:sp>
    </p:spTree>
    <p:extLst>
      <p:ext uri="{BB962C8B-B14F-4D97-AF65-F5344CB8AC3E}">
        <p14:creationId xmlns:p14="http://schemas.microsoft.com/office/powerpoint/2010/main" val="1378171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73E6C-4C37-4445-BDF7-4E9B03795B7D}" type="datetime1">
              <a:rPr lang="en-US" smtClean="0"/>
              <a:t>5/11/2022</a:t>
            </a:fld>
            <a:endParaRPr lang="en-US"/>
          </a:p>
        </p:txBody>
      </p:sp>
      <p:sp>
        <p:nvSpPr>
          <p:cNvPr id="5" name="Footer Placeholder 4"/>
          <p:cNvSpPr>
            <a:spLocks noGrp="1"/>
          </p:cNvSpPr>
          <p:nvPr>
            <p:ph type="ftr" sz="quarter" idx="11"/>
          </p:nvPr>
        </p:nvSpPr>
        <p:spPr/>
        <p:txBody>
          <a:bodyPr/>
          <a:lstStyle/>
          <a:p>
            <a:r>
              <a:rPr lang="en-US"/>
              <a:t>For Private Circulation Only</a:t>
            </a:r>
          </a:p>
        </p:txBody>
      </p:sp>
      <p:sp>
        <p:nvSpPr>
          <p:cNvPr id="6" name="Slide Number Placeholder 5"/>
          <p:cNvSpPr>
            <a:spLocks noGrp="1"/>
          </p:cNvSpPr>
          <p:nvPr>
            <p:ph type="sldNum" sz="quarter" idx="12"/>
          </p:nvPr>
        </p:nvSpPr>
        <p:spPr/>
        <p:txBody>
          <a:bodyPr/>
          <a:lstStyle/>
          <a:p>
            <a:fld id="{8299010A-6701-48EE-A859-0610244F75D5}" type="slidenum">
              <a:rPr lang="en-US" smtClean="0"/>
              <a:t>‹#›</a:t>
            </a:fld>
            <a:endParaRPr lang="en-US"/>
          </a:p>
        </p:txBody>
      </p:sp>
    </p:spTree>
    <p:extLst>
      <p:ext uri="{BB962C8B-B14F-4D97-AF65-F5344CB8AC3E}">
        <p14:creationId xmlns:p14="http://schemas.microsoft.com/office/powerpoint/2010/main" val="2675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C83391-2A7B-4893-AE28-B3FF73B53BFD}" type="datetime1">
              <a:rPr lang="en-US" smtClean="0"/>
              <a:t>5/11/2022</a:t>
            </a:fld>
            <a:endParaRPr lang="en-US"/>
          </a:p>
        </p:txBody>
      </p:sp>
      <p:sp>
        <p:nvSpPr>
          <p:cNvPr id="5" name="Footer Placeholder 4"/>
          <p:cNvSpPr>
            <a:spLocks noGrp="1"/>
          </p:cNvSpPr>
          <p:nvPr>
            <p:ph type="ftr" sz="quarter" idx="11"/>
          </p:nvPr>
        </p:nvSpPr>
        <p:spPr/>
        <p:txBody>
          <a:bodyPr/>
          <a:lstStyle/>
          <a:p>
            <a:r>
              <a:rPr lang="en-US"/>
              <a:t>For Private Circulation Only</a:t>
            </a:r>
          </a:p>
        </p:txBody>
      </p:sp>
      <p:sp>
        <p:nvSpPr>
          <p:cNvPr id="6" name="Slide Number Placeholder 5"/>
          <p:cNvSpPr>
            <a:spLocks noGrp="1"/>
          </p:cNvSpPr>
          <p:nvPr>
            <p:ph type="sldNum" sz="quarter" idx="12"/>
          </p:nvPr>
        </p:nvSpPr>
        <p:spPr/>
        <p:txBody>
          <a:bodyPr/>
          <a:lstStyle/>
          <a:p>
            <a:fld id="{8299010A-6701-48EE-A859-0610244F75D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12998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55226E-C758-492C-A447-BE0C02E10A90}" type="datetime1">
              <a:rPr lang="en-US" smtClean="0"/>
              <a:t>5/11/2022</a:t>
            </a:fld>
            <a:endParaRPr lang="en-US"/>
          </a:p>
        </p:txBody>
      </p:sp>
      <p:sp>
        <p:nvSpPr>
          <p:cNvPr id="5" name="Footer Placeholder 4"/>
          <p:cNvSpPr>
            <a:spLocks noGrp="1"/>
          </p:cNvSpPr>
          <p:nvPr>
            <p:ph type="ftr" sz="quarter" idx="11"/>
          </p:nvPr>
        </p:nvSpPr>
        <p:spPr/>
        <p:txBody>
          <a:bodyPr/>
          <a:lstStyle/>
          <a:p>
            <a:r>
              <a:rPr lang="en-US"/>
              <a:t>For Private Circulation Only</a:t>
            </a:r>
          </a:p>
        </p:txBody>
      </p:sp>
      <p:sp>
        <p:nvSpPr>
          <p:cNvPr id="6" name="Slide Number Placeholder 5"/>
          <p:cNvSpPr>
            <a:spLocks noGrp="1"/>
          </p:cNvSpPr>
          <p:nvPr>
            <p:ph type="sldNum" sz="quarter" idx="12"/>
          </p:nvPr>
        </p:nvSpPr>
        <p:spPr/>
        <p:txBody>
          <a:bodyPr/>
          <a:lstStyle/>
          <a:p>
            <a:fld id="{8299010A-6701-48EE-A859-0610244F75D5}" type="slidenum">
              <a:rPr lang="en-US" smtClean="0"/>
              <a:t>‹#›</a:t>
            </a:fld>
            <a:endParaRPr lang="en-US"/>
          </a:p>
        </p:txBody>
      </p:sp>
    </p:spTree>
    <p:extLst>
      <p:ext uri="{BB962C8B-B14F-4D97-AF65-F5344CB8AC3E}">
        <p14:creationId xmlns:p14="http://schemas.microsoft.com/office/powerpoint/2010/main" val="1242672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7B7AA0-852A-4F42-8C34-F1327764EA1C}" type="datetime1">
              <a:rPr lang="en-US" smtClean="0"/>
              <a:t>5/11/2022</a:t>
            </a:fld>
            <a:endParaRPr lang="en-US"/>
          </a:p>
        </p:txBody>
      </p:sp>
      <p:sp>
        <p:nvSpPr>
          <p:cNvPr id="5" name="Footer Placeholder 4"/>
          <p:cNvSpPr>
            <a:spLocks noGrp="1"/>
          </p:cNvSpPr>
          <p:nvPr>
            <p:ph type="ftr" sz="quarter" idx="11"/>
          </p:nvPr>
        </p:nvSpPr>
        <p:spPr/>
        <p:txBody>
          <a:bodyPr/>
          <a:lstStyle/>
          <a:p>
            <a:r>
              <a:rPr lang="en-US"/>
              <a:t>For Private Circulation Only</a:t>
            </a:r>
          </a:p>
        </p:txBody>
      </p:sp>
      <p:sp>
        <p:nvSpPr>
          <p:cNvPr id="6" name="Slide Number Placeholder 5"/>
          <p:cNvSpPr>
            <a:spLocks noGrp="1"/>
          </p:cNvSpPr>
          <p:nvPr>
            <p:ph type="sldNum" sz="quarter" idx="12"/>
          </p:nvPr>
        </p:nvSpPr>
        <p:spPr/>
        <p:txBody>
          <a:bodyPr/>
          <a:lstStyle/>
          <a:p>
            <a:fld id="{8299010A-6701-48EE-A859-0610244F75D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0722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6EF2A1-1D0A-41B9-ADEA-43594A8C43F3}" type="datetime1">
              <a:rPr lang="en-US" smtClean="0"/>
              <a:t>5/11/2022</a:t>
            </a:fld>
            <a:endParaRPr lang="en-US"/>
          </a:p>
        </p:txBody>
      </p:sp>
      <p:sp>
        <p:nvSpPr>
          <p:cNvPr id="5" name="Footer Placeholder 4"/>
          <p:cNvSpPr>
            <a:spLocks noGrp="1"/>
          </p:cNvSpPr>
          <p:nvPr>
            <p:ph type="ftr" sz="quarter" idx="11"/>
          </p:nvPr>
        </p:nvSpPr>
        <p:spPr/>
        <p:txBody>
          <a:bodyPr/>
          <a:lstStyle/>
          <a:p>
            <a:r>
              <a:rPr lang="en-US"/>
              <a:t>For Private Circulation Only</a:t>
            </a:r>
          </a:p>
        </p:txBody>
      </p:sp>
      <p:sp>
        <p:nvSpPr>
          <p:cNvPr id="6" name="Slide Number Placeholder 5"/>
          <p:cNvSpPr>
            <a:spLocks noGrp="1"/>
          </p:cNvSpPr>
          <p:nvPr>
            <p:ph type="sldNum" sz="quarter" idx="12"/>
          </p:nvPr>
        </p:nvSpPr>
        <p:spPr/>
        <p:txBody>
          <a:bodyPr/>
          <a:lstStyle/>
          <a:p>
            <a:fld id="{8299010A-6701-48EE-A859-0610244F75D5}" type="slidenum">
              <a:rPr lang="en-US" smtClean="0"/>
              <a:t>‹#›</a:t>
            </a:fld>
            <a:endParaRPr lang="en-US"/>
          </a:p>
        </p:txBody>
      </p:sp>
    </p:spTree>
    <p:extLst>
      <p:ext uri="{BB962C8B-B14F-4D97-AF65-F5344CB8AC3E}">
        <p14:creationId xmlns:p14="http://schemas.microsoft.com/office/powerpoint/2010/main" val="1600547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55FFA-6A9E-40CB-BFB8-ECEFA0A36F8D}" type="datetime1">
              <a:rPr lang="en-US" smtClean="0"/>
              <a:t>5/11/2022</a:t>
            </a:fld>
            <a:endParaRPr lang="en-US"/>
          </a:p>
        </p:txBody>
      </p:sp>
      <p:sp>
        <p:nvSpPr>
          <p:cNvPr id="5" name="Footer Placeholder 4"/>
          <p:cNvSpPr>
            <a:spLocks noGrp="1"/>
          </p:cNvSpPr>
          <p:nvPr>
            <p:ph type="ftr" sz="quarter" idx="11"/>
          </p:nvPr>
        </p:nvSpPr>
        <p:spPr/>
        <p:txBody>
          <a:bodyPr/>
          <a:lstStyle/>
          <a:p>
            <a:r>
              <a:rPr lang="en-US"/>
              <a:t>For Private Circulation Only</a:t>
            </a:r>
          </a:p>
        </p:txBody>
      </p:sp>
      <p:sp>
        <p:nvSpPr>
          <p:cNvPr id="6" name="Slide Number Placeholder 5"/>
          <p:cNvSpPr>
            <a:spLocks noGrp="1"/>
          </p:cNvSpPr>
          <p:nvPr>
            <p:ph type="sldNum" sz="quarter" idx="12"/>
          </p:nvPr>
        </p:nvSpPr>
        <p:spPr/>
        <p:txBody>
          <a:bodyPr/>
          <a:lstStyle/>
          <a:p>
            <a:fld id="{8299010A-6701-48EE-A859-0610244F75D5}" type="slidenum">
              <a:rPr lang="en-US" smtClean="0"/>
              <a:t>‹#›</a:t>
            </a:fld>
            <a:endParaRPr lang="en-US"/>
          </a:p>
        </p:txBody>
      </p:sp>
    </p:spTree>
    <p:extLst>
      <p:ext uri="{BB962C8B-B14F-4D97-AF65-F5344CB8AC3E}">
        <p14:creationId xmlns:p14="http://schemas.microsoft.com/office/powerpoint/2010/main" val="1087684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33CD4A-D784-4158-A493-2451E956DFFB}" type="datetime1">
              <a:rPr lang="en-US" smtClean="0"/>
              <a:t>5/11/2022</a:t>
            </a:fld>
            <a:endParaRPr lang="en-US"/>
          </a:p>
        </p:txBody>
      </p:sp>
      <p:sp>
        <p:nvSpPr>
          <p:cNvPr id="5" name="Footer Placeholder 4"/>
          <p:cNvSpPr>
            <a:spLocks noGrp="1"/>
          </p:cNvSpPr>
          <p:nvPr>
            <p:ph type="ftr" sz="quarter" idx="11"/>
          </p:nvPr>
        </p:nvSpPr>
        <p:spPr/>
        <p:txBody>
          <a:bodyPr/>
          <a:lstStyle/>
          <a:p>
            <a:r>
              <a:rPr lang="en-US"/>
              <a:t>For Private Circulation Only</a:t>
            </a:r>
          </a:p>
        </p:txBody>
      </p:sp>
      <p:sp>
        <p:nvSpPr>
          <p:cNvPr id="6" name="Slide Number Placeholder 5"/>
          <p:cNvSpPr>
            <a:spLocks noGrp="1"/>
          </p:cNvSpPr>
          <p:nvPr>
            <p:ph type="sldNum" sz="quarter" idx="12"/>
          </p:nvPr>
        </p:nvSpPr>
        <p:spPr/>
        <p:txBody>
          <a:bodyPr/>
          <a:lstStyle/>
          <a:p>
            <a:fld id="{8299010A-6701-48EE-A859-0610244F75D5}" type="slidenum">
              <a:rPr lang="en-US" smtClean="0"/>
              <a:t>‹#›</a:t>
            </a:fld>
            <a:endParaRPr lang="en-US"/>
          </a:p>
        </p:txBody>
      </p:sp>
    </p:spTree>
    <p:extLst>
      <p:ext uri="{BB962C8B-B14F-4D97-AF65-F5344CB8AC3E}">
        <p14:creationId xmlns:p14="http://schemas.microsoft.com/office/powerpoint/2010/main" val="373565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BC0630-6F0D-455E-95B5-244FE16FDA74}" type="datetime1">
              <a:rPr lang="en-US" smtClean="0"/>
              <a:t>5/11/2022</a:t>
            </a:fld>
            <a:endParaRPr lang="en-US"/>
          </a:p>
        </p:txBody>
      </p:sp>
      <p:sp>
        <p:nvSpPr>
          <p:cNvPr id="5" name="Footer Placeholder 4"/>
          <p:cNvSpPr>
            <a:spLocks noGrp="1"/>
          </p:cNvSpPr>
          <p:nvPr>
            <p:ph type="ftr" sz="quarter" idx="11"/>
          </p:nvPr>
        </p:nvSpPr>
        <p:spPr/>
        <p:txBody>
          <a:bodyPr/>
          <a:lstStyle/>
          <a:p>
            <a:r>
              <a:rPr lang="en-US"/>
              <a:t>For Private Circulation Only</a:t>
            </a:r>
          </a:p>
        </p:txBody>
      </p:sp>
      <p:sp>
        <p:nvSpPr>
          <p:cNvPr id="6" name="Slide Number Placeholder 5"/>
          <p:cNvSpPr>
            <a:spLocks noGrp="1"/>
          </p:cNvSpPr>
          <p:nvPr>
            <p:ph type="sldNum" sz="quarter" idx="12"/>
          </p:nvPr>
        </p:nvSpPr>
        <p:spPr/>
        <p:txBody>
          <a:bodyPr/>
          <a:lstStyle/>
          <a:p>
            <a:fld id="{8299010A-6701-48EE-A859-0610244F75D5}" type="slidenum">
              <a:rPr lang="en-US" smtClean="0"/>
              <a:t>‹#›</a:t>
            </a:fld>
            <a:endParaRPr lang="en-US"/>
          </a:p>
        </p:txBody>
      </p:sp>
    </p:spTree>
    <p:extLst>
      <p:ext uri="{BB962C8B-B14F-4D97-AF65-F5344CB8AC3E}">
        <p14:creationId xmlns:p14="http://schemas.microsoft.com/office/powerpoint/2010/main" val="3511340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29405-49AE-41A8-AB26-C0C685DCF191}" type="datetime1">
              <a:rPr lang="en-US" smtClean="0"/>
              <a:t>5/11/2022</a:t>
            </a:fld>
            <a:endParaRPr lang="en-US"/>
          </a:p>
        </p:txBody>
      </p:sp>
      <p:sp>
        <p:nvSpPr>
          <p:cNvPr id="5" name="Footer Placeholder 4"/>
          <p:cNvSpPr>
            <a:spLocks noGrp="1"/>
          </p:cNvSpPr>
          <p:nvPr>
            <p:ph type="ftr" sz="quarter" idx="11"/>
          </p:nvPr>
        </p:nvSpPr>
        <p:spPr/>
        <p:txBody>
          <a:bodyPr/>
          <a:lstStyle/>
          <a:p>
            <a:r>
              <a:rPr lang="en-US"/>
              <a:t>For Private Circulation Only</a:t>
            </a:r>
          </a:p>
        </p:txBody>
      </p:sp>
      <p:sp>
        <p:nvSpPr>
          <p:cNvPr id="6" name="Slide Number Placeholder 5"/>
          <p:cNvSpPr>
            <a:spLocks noGrp="1"/>
          </p:cNvSpPr>
          <p:nvPr>
            <p:ph type="sldNum" sz="quarter" idx="12"/>
          </p:nvPr>
        </p:nvSpPr>
        <p:spPr/>
        <p:txBody>
          <a:bodyPr/>
          <a:lstStyle/>
          <a:p>
            <a:fld id="{8299010A-6701-48EE-A859-0610244F75D5}" type="slidenum">
              <a:rPr lang="en-US" smtClean="0"/>
              <a:t>‹#›</a:t>
            </a:fld>
            <a:endParaRPr lang="en-US"/>
          </a:p>
        </p:txBody>
      </p:sp>
    </p:spTree>
    <p:extLst>
      <p:ext uri="{BB962C8B-B14F-4D97-AF65-F5344CB8AC3E}">
        <p14:creationId xmlns:p14="http://schemas.microsoft.com/office/powerpoint/2010/main" val="291877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64779D-B0DC-4D5A-8D56-737B22DE27A9}" type="datetime1">
              <a:rPr lang="en-US" smtClean="0"/>
              <a:t>5/11/2022</a:t>
            </a:fld>
            <a:endParaRPr lang="en-US"/>
          </a:p>
        </p:txBody>
      </p:sp>
      <p:sp>
        <p:nvSpPr>
          <p:cNvPr id="6" name="Footer Placeholder 5"/>
          <p:cNvSpPr>
            <a:spLocks noGrp="1"/>
          </p:cNvSpPr>
          <p:nvPr>
            <p:ph type="ftr" sz="quarter" idx="11"/>
          </p:nvPr>
        </p:nvSpPr>
        <p:spPr/>
        <p:txBody>
          <a:bodyPr/>
          <a:lstStyle/>
          <a:p>
            <a:r>
              <a:rPr lang="en-US"/>
              <a:t>For Private Circulation Only</a:t>
            </a:r>
          </a:p>
        </p:txBody>
      </p:sp>
      <p:sp>
        <p:nvSpPr>
          <p:cNvPr id="7" name="Slide Number Placeholder 6"/>
          <p:cNvSpPr>
            <a:spLocks noGrp="1"/>
          </p:cNvSpPr>
          <p:nvPr>
            <p:ph type="sldNum" sz="quarter" idx="12"/>
          </p:nvPr>
        </p:nvSpPr>
        <p:spPr/>
        <p:txBody>
          <a:bodyPr/>
          <a:lstStyle/>
          <a:p>
            <a:fld id="{8299010A-6701-48EE-A859-0610244F75D5}" type="slidenum">
              <a:rPr lang="en-US" smtClean="0"/>
              <a:t>‹#›</a:t>
            </a:fld>
            <a:endParaRPr lang="en-US"/>
          </a:p>
        </p:txBody>
      </p:sp>
    </p:spTree>
    <p:extLst>
      <p:ext uri="{BB962C8B-B14F-4D97-AF65-F5344CB8AC3E}">
        <p14:creationId xmlns:p14="http://schemas.microsoft.com/office/powerpoint/2010/main" val="199649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484BB1-A6C4-4D8A-9C27-D20CF5DC0C8D}" type="datetime1">
              <a:rPr lang="en-US" smtClean="0"/>
              <a:t>5/11/2022</a:t>
            </a:fld>
            <a:endParaRPr lang="en-US"/>
          </a:p>
        </p:txBody>
      </p:sp>
      <p:sp>
        <p:nvSpPr>
          <p:cNvPr id="8" name="Footer Placeholder 7"/>
          <p:cNvSpPr>
            <a:spLocks noGrp="1"/>
          </p:cNvSpPr>
          <p:nvPr>
            <p:ph type="ftr" sz="quarter" idx="11"/>
          </p:nvPr>
        </p:nvSpPr>
        <p:spPr/>
        <p:txBody>
          <a:bodyPr/>
          <a:lstStyle/>
          <a:p>
            <a:r>
              <a:rPr lang="en-US"/>
              <a:t>For Private Circulation Only</a:t>
            </a:r>
          </a:p>
        </p:txBody>
      </p:sp>
      <p:sp>
        <p:nvSpPr>
          <p:cNvPr id="9" name="Slide Number Placeholder 8"/>
          <p:cNvSpPr>
            <a:spLocks noGrp="1"/>
          </p:cNvSpPr>
          <p:nvPr>
            <p:ph type="sldNum" sz="quarter" idx="12"/>
          </p:nvPr>
        </p:nvSpPr>
        <p:spPr/>
        <p:txBody>
          <a:bodyPr/>
          <a:lstStyle/>
          <a:p>
            <a:fld id="{8299010A-6701-48EE-A859-0610244F75D5}" type="slidenum">
              <a:rPr lang="en-US" smtClean="0"/>
              <a:t>‹#›</a:t>
            </a:fld>
            <a:endParaRPr lang="en-US"/>
          </a:p>
        </p:txBody>
      </p:sp>
    </p:spTree>
    <p:extLst>
      <p:ext uri="{BB962C8B-B14F-4D97-AF65-F5344CB8AC3E}">
        <p14:creationId xmlns:p14="http://schemas.microsoft.com/office/powerpoint/2010/main" val="3563395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FE9943-FBA8-4BF8-9FDD-8616A24CC269}" type="datetime1">
              <a:rPr lang="en-US" smtClean="0"/>
              <a:t>5/11/2022</a:t>
            </a:fld>
            <a:endParaRPr lang="en-US"/>
          </a:p>
        </p:txBody>
      </p:sp>
      <p:sp>
        <p:nvSpPr>
          <p:cNvPr id="4" name="Footer Placeholder 3"/>
          <p:cNvSpPr>
            <a:spLocks noGrp="1"/>
          </p:cNvSpPr>
          <p:nvPr>
            <p:ph type="ftr" sz="quarter" idx="11"/>
          </p:nvPr>
        </p:nvSpPr>
        <p:spPr/>
        <p:txBody>
          <a:bodyPr/>
          <a:lstStyle/>
          <a:p>
            <a:r>
              <a:rPr lang="en-US"/>
              <a:t>For Private Circulation Only</a:t>
            </a:r>
          </a:p>
        </p:txBody>
      </p:sp>
      <p:sp>
        <p:nvSpPr>
          <p:cNvPr id="5" name="Slide Number Placeholder 4"/>
          <p:cNvSpPr>
            <a:spLocks noGrp="1"/>
          </p:cNvSpPr>
          <p:nvPr>
            <p:ph type="sldNum" sz="quarter" idx="12"/>
          </p:nvPr>
        </p:nvSpPr>
        <p:spPr/>
        <p:txBody>
          <a:bodyPr/>
          <a:lstStyle/>
          <a:p>
            <a:fld id="{8299010A-6701-48EE-A859-0610244F75D5}" type="slidenum">
              <a:rPr lang="en-US" smtClean="0"/>
              <a:t>‹#›</a:t>
            </a:fld>
            <a:endParaRPr lang="en-US"/>
          </a:p>
        </p:txBody>
      </p:sp>
    </p:spTree>
    <p:extLst>
      <p:ext uri="{BB962C8B-B14F-4D97-AF65-F5344CB8AC3E}">
        <p14:creationId xmlns:p14="http://schemas.microsoft.com/office/powerpoint/2010/main" val="101103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B4A52-78C3-4C19-945C-2353FFAB5173}" type="datetime1">
              <a:rPr lang="en-US" smtClean="0"/>
              <a:t>5/11/2022</a:t>
            </a:fld>
            <a:endParaRPr lang="en-US"/>
          </a:p>
        </p:txBody>
      </p:sp>
      <p:sp>
        <p:nvSpPr>
          <p:cNvPr id="3" name="Footer Placeholder 2"/>
          <p:cNvSpPr>
            <a:spLocks noGrp="1"/>
          </p:cNvSpPr>
          <p:nvPr>
            <p:ph type="ftr" sz="quarter" idx="11"/>
          </p:nvPr>
        </p:nvSpPr>
        <p:spPr/>
        <p:txBody>
          <a:bodyPr/>
          <a:lstStyle/>
          <a:p>
            <a:r>
              <a:rPr lang="en-US"/>
              <a:t>For Private Circulation Only</a:t>
            </a:r>
          </a:p>
        </p:txBody>
      </p:sp>
      <p:sp>
        <p:nvSpPr>
          <p:cNvPr id="4" name="Slide Number Placeholder 3"/>
          <p:cNvSpPr>
            <a:spLocks noGrp="1"/>
          </p:cNvSpPr>
          <p:nvPr>
            <p:ph type="sldNum" sz="quarter" idx="12"/>
          </p:nvPr>
        </p:nvSpPr>
        <p:spPr/>
        <p:txBody>
          <a:bodyPr/>
          <a:lstStyle/>
          <a:p>
            <a:fld id="{8299010A-6701-48EE-A859-0610244F75D5}" type="slidenum">
              <a:rPr lang="en-US" smtClean="0"/>
              <a:t>‹#›</a:t>
            </a:fld>
            <a:endParaRPr lang="en-US"/>
          </a:p>
        </p:txBody>
      </p:sp>
    </p:spTree>
    <p:extLst>
      <p:ext uri="{BB962C8B-B14F-4D97-AF65-F5344CB8AC3E}">
        <p14:creationId xmlns:p14="http://schemas.microsoft.com/office/powerpoint/2010/main" val="2058781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24127D-D62B-4728-B442-D2215F2B1026}" type="datetime1">
              <a:rPr lang="en-US" smtClean="0"/>
              <a:t>5/11/2022</a:t>
            </a:fld>
            <a:endParaRPr lang="en-US"/>
          </a:p>
        </p:txBody>
      </p:sp>
      <p:sp>
        <p:nvSpPr>
          <p:cNvPr id="6" name="Footer Placeholder 5"/>
          <p:cNvSpPr>
            <a:spLocks noGrp="1"/>
          </p:cNvSpPr>
          <p:nvPr>
            <p:ph type="ftr" sz="quarter" idx="11"/>
          </p:nvPr>
        </p:nvSpPr>
        <p:spPr/>
        <p:txBody>
          <a:bodyPr/>
          <a:lstStyle/>
          <a:p>
            <a:r>
              <a:rPr lang="en-US"/>
              <a:t>For Private Circulation Only</a:t>
            </a:r>
          </a:p>
        </p:txBody>
      </p:sp>
      <p:sp>
        <p:nvSpPr>
          <p:cNvPr id="7" name="Slide Number Placeholder 6"/>
          <p:cNvSpPr>
            <a:spLocks noGrp="1"/>
          </p:cNvSpPr>
          <p:nvPr>
            <p:ph type="sldNum" sz="quarter" idx="12"/>
          </p:nvPr>
        </p:nvSpPr>
        <p:spPr/>
        <p:txBody>
          <a:bodyPr/>
          <a:lstStyle/>
          <a:p>
            <a:fld id="{8299010A-6701-48EE-A859-0610244F75D5}" type="slidenum">
              <a:rPr lang="en-US" smtClean="0"/>
              <a:t>‹#›</a:t>
            </a:fld>
            <a:endParaRPr lang="en-US"/>
          </a:p>
        </p:txBody>
      </p:sp>
    </p:spTree>
    <p:extLst>
      <p:ext uri="{BB962C8B-B14F-4D97-AF65-F5344CB8AC3E}">
        <p14:creationId xmlns:p14="http://schemas.microsoft.com/office/powerpoint/2010/main" val="578656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A9EBFC-B898-4CD0-84C8-80990BC8462A}" type="datetime1">
              <a:rPr lang="en-US" smtClean="0"/>
              <a:t>5/11/2022</a:t>
            </a:fld>
            <a:endParaRPr lang="en-US"/>
          </a:p>
        </p:txBody>
      </p:sp>
      <p:sp>
        <p:nvSpPr>
          <p:cNvPr id="6" name="Footer Placeholder 5"/>
          <p:cNvSpPr>
            <a:spLocks noGrp="1"/>
          </p:cNvSpPr>
          <p:nvPr>
            <p:ph type="ftr" sz="quarter" idx="11"/>
          </p:nvPr>
        </p:nvSpPr>
        <p:spPr/>
        <p:txBody>
          <a:bodyPr/>
          <a:lstStyle/>
          <a:p>
            <a:r>
              <a:rPr lang="en-US"/>
              <a:t>For Private Circulation Only</a:t>
            </a:r>
          </a:p>
        </p:txBody>
      </p:sp>
      <p:sp>
        <p:nvSpPr>
          <p:cNvPr id="7" name="Slide Number Placeholder 6"/>
          <p:cNvSpPr>
            <a:spLocks noGrp="1"/>
          </p:cNvSpPr>
          <p:nvPr>
            <p:ph type="sldNum" sz="quarter" idx="12"/>
          </p:nvPr>
        </p:nvSpPr>
        <p:spPr/>
        <p:txBody>
          <a:bodyPr/>
          <a:lstStyle/>
          <a:p>
            <a:fld id="{8299010A-6701-48EE-A859-0610244F75D5}" type="slidenum">
              <a:rPr lang="en-US" smtClean="0"/>
              <a:t>‹#›</a:t>
            </a:fld>
            <a:endParaRPr lang="en-US"/>
          </a:p>
        </p:txBody>
      </p:sp>
    </p:spTree>
    <p:extLst>
      <p:ext uri="{BB962C8B-B14F-4D97-AF65-F5344CB8AC3E}">
        <p14:creationId xmlns:p14="http://schemas.microsoft.com/office/powerpoint/2010/main" val="2620874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783227-F247-40EB-9EFA-B3994C9217B3}" type="datetime1">
              <a:rPr lang="en-US" smtClean="0"/>
              <a:t>5/11/2022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For Private Circulation Only</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299010A-6701-48EE-A859-0610244F75D5}" type="slidenum">
              <a:rPr lang="en-US" smtClean="0"/>
              <a:t>‹#›</a:t>
            </a:fld>
            <a:endParaRPr lang="en-US"/>
          </a:p>
        </p:txBody>
      </p:sp>
    </p:spTree>
    <p:extLst>
      <p:ext uri="{BB962C8B-B14F-4D97-AF65-F5344CB8AC3E}">
        <p14:creationId xmlns:p14="http://schemas.microsoft.com/office/powerpoint/2010/main" val="596649725"/>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sanjay_buch@crawfordbayl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A406A3E-B1FF-EBFB-B9D5-C8DA8BE7A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A1074781-C668-3BD0-37D8-2D10593C1FFE}"/>
              </a:ext>
            </a:extLst>
          </p:cNvPr>
          <p:cNvSpPr txBox="1"/>
          <p:nvPr/>
        </p:nvSpPr>
        <p:spPr>
          <a:xfrm>
            <a:off x="288236" y="675860"/>
            <a:ext cx="6291468" cy="738664"/>
          </a:xfrm>
          <a:prstGeom prst="rect">
            <a:avLst/>
          </a:prstGeom>
          <a:noFill/>
        </p:spPr>
        <p:txBody>
          <a:bodyPr wrap="square" rtlCol="0">
            <a:spAutoFit/>
          </a:bodyPr>
          <a:lstStyle/>
          <a:p>
            <a:r>
              <a:rPr lang="en-US" sz="2800" b="1" dirty="0">
                <a:solidFill>
                  <a:schemeClr val="accent1"/>
                </a:solidFill>
                <a:latin typeface="Arial" panose="020B0604020202020204" pitchFamily="34" charset="0"/>
                <a:cs typeface="Arial" panose="020B0604020202020204" pitchFamily="34" charset="0"/>
              </a:rPr>
              <a:t>MERGERS- WHAT, WHY &amp; WHEN</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IN" sz="14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1E89B3F-AF07-366D-B908-00D032DA9F51}"/>
              </a:ext>
            </a:extLst>
          </p:cNvPr>
          <p:cNvSpPr txBox="1"/>
          <p:nvPr/>
        </p:nvSpPr>
        <p:spPr>
          <a:xfrm>
            <a:off x="291549" y="1335157"/>
            <a:ext cx="5552660" cy="954107"/>
          </a:xfrm>
          <a:prstGeom prst="rect">
            <a:avLst/>
          </a:prstGeom>
          <a:noFill/>
        </p:spPr>
        <p:txBody>
          <a:bodyPr wrap="square" rtlCol="0">
            <a:spAutoFit/>
          </a:bodyPr>
          <a:lstStyle/>
          <a:p>
            <a:r>
              <a:rPr lang="en-IN" sz="1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Presented for ICSI/WIRC INDORE “</a:t>
            </a:r>
            <a:r>
              <a:rPr lang="en-IN" sz="1400" b="1" dirty="0" smtClean="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SAPTADASH </a:t>
            </a:r>
            <a:r>
              <a:rPr lang="en-IN" sz="14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SAMMELAN</a:t>
            </a:r>
            <a:r>
              <a:rPr lang="en-IN" sz="1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IN" sz="1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By:</a:t>
            </a:r>
            <a:br>
              <a:rPr lang="en-IN" sz="1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IN" sz="1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Mr. Sanjay R. Buch, Partner</a:t>
            </a:r>
            <a:br>
              <a:rPr lang="en-IN" sz="1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IN" sz="1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Crawford Bayley &amp; Co., Advocates and Solicitors</a:t>
            </a:r>
            <a:endParaRPr lang="en-IN" sz="14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71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61848"/>
          </a:xfrm>
        </p:spPr>
        <p:txBody>
          <a:bodyPr>
            <a:normAutofit/>
          </a:bodyPr>
          <a:lstStyle/>
          <a:p>
            <a:r>
              <a:rPr lang="en-US" sz="2600" b="1" dirty="0">
                <a:latin typeface="Arial" panose="020B0604020202020204" pitchFamily="34" charset="0"/>
                <a:cs typeface="Arial" panose="020B0604020202020204" pitchFamily="34" charset="0"/>
              </a:rPr>
              <a:t>Reasons for Merger and Acquisitions (Cont.)</a:t>
            </a:r>
          </a:p>
        </p:txBody>
      </p:sp>
      <p:sp>
        <p:nvSpPr>
          <p:cNvPr id="4" name="Footer Placeholder 3"/>
          <p:cNvSpPr>
            <a:spLocks noGrp="1"/>
          </p:cNvSpPr>
          <p:nvPr>
            <p:ph type="ftr" sz="quarter" idx="11"/>
          </p:nvPr>
        </p:nvSpPr>
        <p:spPr>
          <a:xfrm>
            <a:off x="675745" y="6038916"/>
            <a:ext cx="6297612" cy="365125"/>
          </a:xfrm>
        </p:spPr>
        <p:txBody>
          <a:bodyPr/>
          <a:lstStyle/>
          <a:p>
            <a:r>
              <a:rPr lang="en-US" sz="1200" b="1" i="1" dirty="0">
                <a:solidFill>
                  <a:schemeClr val="tx1"/>
                </a:solidFill>
                <a:latin typeface="Arial" panose="020B0604020202020204" pitchFamily="34" charset="0"/>
                <a:cs typeface="Arial" panose="020B0604020202020204" pitchFamily="34" charset="0"/>
              </a:rPr>
              <a:t>For Private Circulation Only</a:t>
            </a:r>
          </a:p>
        </p:txBody>
      </p:sp>
      <p:sp>
        <p:nvSpPr>
          <p:cNvPr id="5" name="Slide Number Placeholder 4">
            <a:extLst>
              <a:ext uri="{FF2B5EF4-FFF2-40B4-BE49-F238E27FC236}">
                <a16:creationId xmlns:a16="http://schemas.microsoft.com/office/drawing/2014/main" xmlns="" id="{C7E37F8D-A078-D56A-9827-E9CACEEC346D}"/>
              </a:ext>
            </a:extLst>
          </p:cNvPr>
          <p:cNvSpPr>
            <a:spLocks noGrp="1"/>
          </p:cNvSpPr>
          <p:nvPr>
            <p:ph type="sldNum" sz="quarter" idx="12"/>
          </p:nvPr>
        </p:nvSpPr>
        <p:spPr/>
        <p:txBody>
          <a:bodyPr/>
          <a:lstStyle/>
          <a:p>
            <a:fld id="{8299010A-6701-48EE-A859-0610244F75D5}" type="slidenum">
              <a:rPr lang="en-US" sz="1200" b="1" smtClean="0">
                <a:latin typeface="Arial" panose="020B0604020202020204" pitchFamily="34" charset="0"/>
                <a:cs typeface="Arial" panose="020B0604020202020204" pitchFamily="34" charset="0"/>
              </a:rPr>
              <a:t>10</a:t>
            </a:fld>
            <a:endParaRPr lang="en-US" sz="1200" b="1" dirty="0">
              <a:latin typeface="Arial" panose="020B0604020202020204" pitchFamily="34" charset="0"/>
              <a:cs typeface="Arial" panose="020B0604020202020204" pitchFamily="34" charset="0"/>
            </a:endParaRPr>
          </a:p>
        </p:txBody>
      </p:sp>
      <p:pic>
        <p:nvPicPr>
          <p:cNvPr id="9" name="Content Placeholder 8">
            <a:extLst>
              <a:ext uri="{FF2B5EF4-FFF2-40B4-BE49-F238E27FC236}">
                <a16:creationId xmlns:a16="http://schemas.microsoft.com/office/drawing/2014/main" xmlns="" id="{19F82674-7172-38FD-30DC-87676C0ED9D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7255" y="2123089"/>
            <a:ext cx="8187558" cy="3394841"/>
          </a:xfrm>
        </p:spPr>
      </p:pic>
      <p:sp>
        <p:nvSpPr>
          <p:cNvPr id="10" name="TextBox 9">
            <a:extLst>
              <a:ext uri="{FF2B5EF4-FFF2-40B4-BE49-F238E27FC236}">
                <a16:creationId xmlns:a16="http://schemas.microsoft.com/office/drawing/2014/main" xmlns="" id="{5CCD3E2D-8331-0F3C-1126-9D5BB0E7F0C2}"/>
              </a:ext>
            </a:extLst>
          </p:cNvPr>
          <p:cNvSpPr txBox="1"/>
          <p:nvPr/>
        </p:nvSpPr>
        <p:spPr>
          <a:xfrm>
            <a:off x="767255" y="1471448"/>
            <a:ext cx="3899338" cy="400110"/>
          </a:xfrm>
          <a:prstGeom prst="rect">
            <a:avLst/>
          </a:prstGeom>
          <a:noFill/>
        </p:spPr>
        <p:txBody>
          <a:bodyPr wrap="square" rtlCol="0">
            <a:spAutoFit/>
          </a:bodyPr>
          <a:lstStyle/>
          <a:p>
            <a:r>
              <a:rPr lang="en-IN" sz="2000" b="1" dirty="0">
                <a:latin typeface="Arial" panose="020B0604020202020204" pitchFamily="34" charset="0"/>
                <a:cs typeface="Arial" panose="020B0604020202020204" pitchFamily="34" charset="0"/>
              </a:rPr>
              <a:t>Synergies</a:t>
            </a:r>
            <a:r>
              <a:rPr lang="en-IN" sz="2000" b="1" dirty="0" smtClean="0">
                <a:latin typeface="Arial" panose="020B0604020202020204" pitchFamily="34" charset="0"/>
                <a:cs typeface="Arial" panose="020B0604020202020204" pitchFamily="34" charset="0"/>
              </a:rPr>
              <a:t>: Combined Action</a:t>
            </a:r>
            <a:endParaRPr lang="en-IN"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5336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745" y="609600"/>
            <a:ext cx="8598257" cy="739645"/>
          </a:xfrm>
        </p:spPr>
        <p:txBody>
          <a:bodyPr>
            <a:normAutofit/>
          </a:bodyPr>
          <a:lstStyle/>
          <a:p>
            <a:r>
              <a:rPr lang="en-US" sz="2600" b="1" dirty="0">
                <a:latin typeface="Arial" panose="020B0604020202020204" pitchFamily="34" charset="0"/>
                <a:cs typeface="Arial" panose="020B0604020202020204" pitchFamily="34" charset="0"/>
              </a:rPr>
              <a:t>Types of Synergies</a:t>
            </a:r>
          </a:p>
        </p:txBody>
      </p:sp>
      <p:sp>
        <p:nvSpPr>
          <p:cNvPr id="3" name="Content Placeholder 2"/>
          <p:cNvSpPr>
            <a:spLocks noGrp="1"/>
          </p:cNvSpPr>
          <p:nvPr>
            <p:ph sz="half" idx="2"/>
          </p:nvPr>
        </p:nvSpPr>
        <p:spPr>
          <a:xfrm>
            <a:off x="777765" y="1349245"/>
            <a:ext cx="8494647" cy="3978129"/>
          </a:xfrm>
        </p:spPr>
        <p:txBody>
          <a:bodyPr>
            <a:normAutofit/>
          </a:bodyPr>
          <a:lstStyle/>
          <a:p>
            <a:pPr marL="0" indent="0" algn="just">
              <a:buNone/>
            </a:pPr>
            <a:endParaRPr lang="en-US" sz="1200" b="1" dirty="0">
              <a:solidFill>
                <a:schemeClr val="tx1"/>
              </a:solidFill>
              <a:latin typeface="Arial" panose="020B0604020202020204" pitchFamily="34" charset="0"/>
              <a:cs typeface="Arial" panose="020B0604020202020204" pitchFamily="34" charset="0"/>
            </a:endParaRPr>
          </a:p>
          <a:p>
            <a:pPr marL="0" indent="0" algn="just">
              <a:buNone/>
            </a:pPr>
            <a:r>
              <a:rPr lang="en-US" sz="1200" b="1" dirty="0">
                <a:solidFill>
                  <a:schemeClr val="tx1"/>
                </a:solidFill>
                <a:latin typeface="Arial" panose="020B0604020202020204" pitchFamily="34" charset="0"/>
                <a:cs typeface="Arial" panose="020B0604020202020204" pitchFamily="34" charset="0"/>
              </a:rPr>
              <a:t>Revenue Synergy</a:t>
            </a: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If 2 (two) companies go through revenue synergy, they happen to sell more products;</a:t>
            </a: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Example: A Co. has acquired B Co. A Co. has been in the business of selling ‘X’ detergent. B Co. is not a direct competitor of A Co. but sells ‘Y’ detergent at a cheaper rate. B Co. is still very small in profit and size, but they have been giving a competition to A Co. due to reduced pricing. As A Co. has acquired B Co., A Co. has increased its territory from selling only ‘X’ detergent to selling ‘Y’ detergent in a new market. Through this acquisition, they would be able to generate more revenue together compared to what they could have done individually. This is the significance of Revenue Synergy</a:t>
            </a:r>
            <a:r>
              <a:rPr lang="en-US" sz="1200" dirty="0" smtClean="0">
                <a:solidFill>
                  <a:schemeClr val="tx1"/>
                </a:solidFill>
                <a:latin typeface="Arial" panose="020B0604020202020204" pitchFamily="34" charset="0"/>
                <a:cs typeface="Arial" panose="020B0604020202020204" pitchFamily="34" charset="0"/>
              </a:rPr>
              <a:t>. ( TOMCO with HUL and bid by HUL for </a:t>
            </a:r>
            <a:r>
              <a:rPr lang="en-US" sz="1200" dirty="0" err="1" smtClean="0">
                <a:solidFill>
                  <a:schemeClr val="tx1"/>
                </a:solidFill>
                <a:latin typeface="Arial" panose="020B0604020202020204" pitchFamily="34" charset="0"/>
                <a:cs typeface="Arial" panose="020B0604020202020204" pitchFamily="34" charset="0"/>
              </a:rPr>
              <a:t>Nirma</a:t>
            </a:r>
            <a:r>
              <a:rPr lang="en-US" sz="1200" dirty="0" smtClean="0">
                <a:solidFill>
                  <a:schemeClr val="tx1"/>
                </a:solidFill>
                <a:latin typeface="Arial" panose="020B0604020202020204" pitchFamily="34" charset="0"/>
                <a:cs typeface="Arial" panose="020B0604020202020204" pitchFamily="34" charset="0"/>
              </a:rPr>
              <a:t>)</a:t>
            </a:r>
            <a:endParaRPr lang="en-US" sz="1200" dirty="0">
              <a:solidFill>
                <a:schemeClr val="tx1"/>
              </a:solidFill>
              <a:latin typeface="Arial" panose="020B0604020202020204" pitchFamily="34" charset="0"/>
              <a:cs typeface="Arial" panose="020B0604020202020204" pitchFamily="34" charset="0"/>
            </a:endParaRPr>
          </a:p>
          <a:p>
            <a:pPr marL="0" indent="0" algn="just">
              <a:buNone/>
            </a:pPr>
            <a:r>
              <a:rPr lang="en-US" sz="1200" b="1" dirty="0">
                <a:solidFill>
                  <a:schemeClr val="tx1"/>
                </a:solidFill>
                <a:latin typeface="Arial" panose="020B0604020202020204" pitchFamily="34" charset="0"/>
                <a:cs typeface="Arial" panose="020B0604020202020204" pitchFamily="34" charset="0"/>
              </a:rPr>
              <a:t>Cost Synergy:</a:t>
            </a: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Cost synergy allows 2 (two) companies to reduce costs as a result of the M&amp;A. The rate of revenue may not increase; but the costs would definitely get reduced;</a:t>
            </a: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If we take the same example (above), we would see that as a result of the acquisition of B Co., A Co. is able to reduce the costs of going to a new territory, is able to get access to a new segment of customers. Further, A Co., would save a lot of costs on logistics, storage, marketing, expenses and also R&amp;D.</a:t>
            </a:r>
          </a:p>
        </p:txBody>
      </p:sp>
      <p:sp>
        <p:nvSpPr>
          <p:cNvPr id="4" name="Footer Placeholder 3"/>
          <p:cNvSpPr>
            <a:spLocks noGrp="1"/>
          </p:cNvSpPr>
          <p:nvPr>
            <p:ph type="ftr" sz="quarter" idx="11"/>
          </p:nvPr>
        </p:nvSpPr>
        <p:spPr>
          <a:xfrm>
            <a:off x="675745" y="6038916"/>
            <a:ext cx="6297612" cy="365125"/>
          </a:xfrm>
        </p:spPr>
        <p:txBody>
          <a:bodyPr/>
          <a:lstStyle/>
          <a:p>
            <a:r>
              <a:rPr lang="en-US" sz="1200" b="1" i="1" dirty="0">
                <a:solidFill>
                  <a:schemeClr val="tx1"/>
                </a:solidFill>
                <a:latin typeface="Arial" panose="020B0604020202020204" pitchFamily="34" charset="0"/>
                <a:cs typeface="Arial" panose="020B0604020202020204" pitchFamily="34" charset="0"/>
              </a:rPr>
              <a:t>For Private Circulation Only</a:t>
            </a:r>
          </a:p>
        </p:txBody>
      </p:sp>
      <p:sp>
        <p:nvSpPr>
          <p:cNvPr id="5" name="Slide Number Placeholder 4">
            <a:extLst>
              <a:ext uri="{FF2B5EF4-FFF2-40B4-BE49-F238E27FC236}">
                <a16:creationId xmlns:a16="http://schemas.microsoft.com/office/drawing/2014/main" xmlns="" id="{C7E37F8D-A078-D56A-9827-E9CACEEC346D}"/>
              </a:ext>
            </a:extLst>
          </p:cNvPr>
          <p:cNvSpPr>
            <a:spLocks noGrp="1"/>
          </p:cNvSpPr>
          <p:nvPr>
            <p:ph type="sldNum" sz="quarter" idx="12"/>
          </p:nvPr>
        </p:nvSpPr>
        <p:spPr/>
        <p:txBody>
          <a:bodyPr/>
          <a:lstStyle/>
          <a:p>
            <a:fld id="{8299010A-6701-48EE-A859-0610244F75D5}" type="slidenum">
              <a:rPr lang="en-US" sz="1200" b="1" smtClean="0">
                <a:latin typeface="Arial" panose="020B0604020202020204" pitchFamily="34" charset="0"/>
                <a:cs typeface="Arial" panose="020B0604020202020204" pitchFamily="34" charset="0"/>
              </a:rPr>
              <a:t>11</a:t>
            </a:fld>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1491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745" y="609600"/>
            <a:ext cx="8598257" cy="739645"/>
          </a:xfrm>
        </p:spPr>
        <p:txBody>
          <a:bodyPr>
            <a:normAutofit/>
          </a:bodyPr>
          <a:lstStyle/>
          <a:p>
            <a:r>
              <a:rPr lang="en-US" sz="3200" b="1" dirty="0">
                <a:latin typeface="Arial" panose="020B0604020202020204" pitchFamily="34" charset="0"/>
                <a:cs typeface="Arial" panose="020B0604020202020204" pitchFamily="34" charset="0"/>
              </a:rPr>
              <a:t>Types of Synergies</a:t>
            </a:r>
          </a:p>
        </p:txBody>
      </p:sp>
      <p:sp>
        <p:nvSpPr>
          <p:cNvPr id="3" name="Content Placeholder 2"/>
          <p:cNvSpPr>
            <a:spLocks noGrp="1"/>
          </p:cNvSpPr>
          <p:nvPr>
            <p:ph sz="half" idx="2"/>
          </p:nvPr>
        </p:nvSpPr>
        <p:spPr>
          <a:xfrm>
            <a:off x="777765" y="1349245"/>
            <a:ext cx="8494647" cy="4294809"/>
          </a:xfrm>
        </p:spPr>
        <p:txBody>
          <a:bodyPr>
            <a:normAutofit/>
          </a:bodyPr>
          <a:lstStyle/>
          <a:p>
            <a:pPr marL="0" indent="0" algn="just">
              <a:buNone/>
            </a:pPr>
            <a:endParaRPr lang="en-US" sz="1200" b="1" dirty="0">
              <a:solidFill>
                <a:schemeClr val="tx1"/>
              </a:solidFill>
              <a:latin typeface="Arial" panose="020B0604020202020204" pitchFamily="34" charset="0"/>
              <a:cs typeface="Arial" panose="020B0604020202020204" pitchFamily="34" charset="0"/>
            </a:endParaRPr>
          </a:p>
          <a:p>
            <a:pPr marL="0" indent="0" algn="just">
              <a:buNone/>
            </a:pPr>
            <a:r>
              <a:rPr lang="en-US" sz="1200" b="1" dirty="0">
                <a:solidFill>
                  <a:schemeClr val="tx1"/>
                </a:solidFill>
                <a:latin typeface="Arial" panose="020B0604020202020204" pitchFamily="34" charset="0"/>
                <a:cs typeface="Arial" panose="020B0604020202020204" pitchFamily="34" charset="0"/>
              </a:rPr>
              <a:t>Financial Synergy</a:t>
            </a: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Financial synergy is usually seen when 2 (two) mid-cap companies undergo a M&amp;A together to create financial advantages;</a:t>
            </a: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Example: A mid-cap company approaches a bank for availing loans. The bank may charge more interest. But if 2 (two) mid-cap companies undergo a M&amp;A and as a result, a large-cap company approaches the same bank for availing the loan amount, it can get benefits since it would have better capital structure and better cash flow to support the borrowings;</a:t>
            </a: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By going for financial synergy, these 2 (two) companies not only achieve financial advantages in the case of borrowing loans or paying less interest, but also achieve additional tax benefits. Further, they are also able to increase their debt capacity and to reduce the combined cost of capital</a:t>
            </a:r>
            <a:r>
              <a:rPr lang="en-US" sz="1200" dirty="0" smtClean="0">
                <a:solidFill>
                  <a:schemeClr val="tx1"/>
                </a:solidFill>
                <a:latin typeface="Arial" panose="020B0604020202020204" pitchFamily="34" charset="0"/>
                <a:cs typeface="Arial" panose="020B0604020202020204" pitchFamily="34" charset="0"/>
              </a:rPr>
              <a:t>. ( Security cover enhanced)</a:t>
            </a:r>
            <a:endParaRPr lang="en-US" sz="1200" dirty="0">
              <a:solidFill>
                <a:schemeClr val="tx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675745" y="6038916"/>
            <a:ext cx="6297612" cy="365125"/>
          </a:xfrm>
        </p:spPr>
        <p:txBody>
          <a:bodyPr/>
          <a:lstStyle/>
          <a:p>
            <a:r>
              <a:rPr lang="en-US" sz="1200" b="1" i="1" dirty="0">
                <a:solidFill>
                  <a:schemeClr val="tx1"/>
                </a:solidFill>
                <a:latin typeface="Arial" panose="020B0604020202020204" pitchFamily="34" charset="0"/>
                <a:cs typeface="Arial" panose="020B0604020202020204" pitchFamily="34" charset="0"/>
              </a:rPr>
              <a:t>For Private Circulation Only</a:t>
            </a:r>
          </a:p>
        </p:txBody>
      </p:sp>
      <p:sp>
        <p:nvSpPr>
          <p:cNvPr id="5" name="Slide Number Placeholder 4">
            <a:extLst>
              <a:ext uri="{FF2B5EF4-FFF2-40B4-BE49-F238E27FC236}">
                <a16:creationId xmlns:a16="http://schemas.microsoft.com/office/drawing/2014/main" xmlns="" id="{C7E37F8D-A078-D56A-9827-E9CACEEC346D}"/>
              </a:ext>
            </a:extLst>
          </p:cNvPr>
          <p:cNvSpPr>
            <a:spLocks noGrp="1"/>
          </p:cNvSpPr>
          <p:nvPr>
            <p:ph type="sldNum" sz="quarter" idx="12"/>
          </p:nvPr>
        </p:nvSpPr>
        <p:spPr/>
        <p:txBody>
          <a:bodyPr/>
          <a:lstStyle/>
          <a:p>
            <a:fld id="{8299010A-6701-48EE-A859-0610244F75D5}" type="slidenum">
              <a:rPr lang="en-US" sz="1200" b="1" smtClean="0">
                <a:latin typeface="Arial" panose="020B0604020202020204" pitchFamily="34" charset="0"/>
                <a:cs typeface="Arial" panose="020B0604020202020204" pitchFamily="34" charset="0"/>
              </a:rPr>
              <a:t>12</a:t>
            </a:fld>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509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306F961-206C-0A39-8D91-6BDA77DFA83D}"/>
              </a:ext>
            </a:extLst>
          </p:cNvPr>
          <p:cNvSpPr>
            <a:spLocks noGrp="1"/>
          </p:cNvSpPr>
          <p:nvPr>
            <p:ph type="title"/>
          </p:nvPr>
        </p:nvSpPr>
        <p:spPr>
          <a:xfrm>
            <a:off x="677334" y="609600"/>
            <a:ext cx="8804596" cy="693683"/>
          </a:xfrm>
        </p:spPr>
        <p:txBody>
          <a:bodyPr>
            <a:noAutofit/>
          </a:bodyPr>
          <a:lstStyle/>
          <a:p>
            <a:r>
              <a:rPr lang="en-US" sz="2600" b="1" dirty="0">
                <a:latin typeface="Arial" panose="020B0604020202020204" pitchFamily="34" charset="0"/>
                <a:cs typeface="Arial" panose="020B0604020202020204" pitchFamily="34" charset="0"/>
              </a:rPr>
              <a:t>Challenges in M&amp;A</a:t>
            </a:r>
            <a:endParaRPr lang="en-IN" sz="2600" dirty="0"/>
          </a:p>
        </p:txBody>
      </p:sp>
      <p:sp>
        <p:nvSpPr>
          <p:cNvPr id="8" name="Content Placeholder 7">
            <a:extLst>
              <a:ext uri="{FF2B5EF4-FFF2-40B4-BE49-F238E27FC236}">
                <a16:creationId xmlns:a16="http://schemas.microsoft.com/office/drawing/2014/main" xmlns="" id="{F103B6D7-EF74-67BD-B227-D64A4F57390E}"/>
              </a:ext>
            </a:extLst>
          </p:cNvPr>
          <p:cNvSpPr>
            <a:spLocks noGrp="1"/>
          </p:cNvSpPr>
          <p:nvPr>
            <p:ph sz="half" idx="2"/>
          </p:nvPr>
        </p:nvSpPr>
        <p:spPr>
          <a:xfrm>
            <a:off x="675745" y="1530631"/>
            <a:ext cx="4185623" cy="3708130"/>
          </a:xfrm>
        </p:spPr>
        <p:txBody>
          <a:bodyPr>
            <a:noAutofit/>
          </a:bodyPr>
          <a:lstStyle/>
          <a:p>
            <a:pPr marL="342900" lvl="0" indent="-342900" algn="just">
              <a:lnSpc>
                <a:spcPct val="107000"/>
              </a:lnSpc>
              <a:spcAft>
                <a:spcPts val="800"/>
              </a:spcAft>
              <a:buFont typeface="Wingdings" panose="05000000000000000000" pitchFamily="2" charset="2"/>
              <a:buChar char=""/>
              <a:tabLst>
                <a:tab pos="457200" algn="l"/>
              </a:tabLs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panose="05000000000000000000" pitchFamily="2" charset="2"/>
              <a:buChar char=""/>
              <a:tabLst>
                <a:tab pos="457200" algn="l"/>
              </a:tabLs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buFont typeface="Wingdings" panose="05000000000000000000" pitchFamily="2" charset="2"/>
              <a:buChar char="q"/>
              <a:tabLst>
                <a:tab pos="457200" algn="l"/>
              </a:tabLst>
            </a:pPr>
            <a:r>
              <a:rPr lang="en-US" sz="1200" b="1" dirty="0">
                <a:effectLst/>
                <a:latin typeface="Arial" panose="020B0604020202020204" pitchFamily="34" charset="0"/>
                <a:ea typeface="Calibri" panose="020F0502020204030204" pitchFamily="34" charset="0"/>
                <a:cs typeface="Arial" panose="020B0604020202020204" pitchFamily="34" charset="0"/>
              </a:rPr>
              <a:t>Volatile Market:</a:t>
            </a:r>
            <a:r>
              <a:rPr lang="en-US" sz="1200" dirty="0">
                <a:effectLst/>
                <a:latin typeface="Arial" panose="020B0604020202020204" pitchFamily="34" charset="0"/>
                <a:ea typeface="Calibri" panose="020F0502020204030204" pitchFamily="34" charset="0"/>
                <a:cs typeface="Arial" panose="020B0604020202020204" pitchFamily="34" charset="0"/>
              </a:rPr>
              <a:t> mark to market losses;</a:t>
            </a:r>
            <a:endParaRPr lang="en-IN" sz="12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buFont typeface="Wingdings" panose="05000000000000000000" pitchFamily="2" charset="2"/>
              <a:buChar char="q"/>
              <a:tabLst>
                <a:tab pos="457200" algn="l"/>
              </a:tabLst>
            </a:pPr>
            <a:r>
              <a:rPr lang="en-US" sz="1200" b="1" dirty="0">
                <a:effectLst/>
                <a:latin typeface="Arial" panose="020B0604020202020204" pitchFamily="34" charset="0"/>
                <a:ea typeface="Calibri" panose="020F0502020204030204" pitchFamily="34" charset="0"/>
                <a:cs typeface="Arial" panose="020B0604020202020204" pitchFamily="34" charset="0"/>
              </a:rPr>
              <a:t>Mismatch of Expectations: </a:t>
            </a:r>
            <a:r>
              <a:rPr lang="en-US" sz="1200" dirty="0">
                <a:effectLst/>
                <a:latin typeface="Arial" panose="020B0604020202020204" pitchFamily="34" charset="0"/>
                <a:ea typeface="Calibri" panose="020F0502020204030204" pitchFamily="34" charset="0"/>
                <a:cs typeface="Arial" panose="020B0604020202020204" pitchFamily="34" charset="0"/>
              </a:rPr>
              <a:t>Seller expecting valuation to go north and buyer expecting valuation to go south;</a:t>
            </a:r>
            <a:endParaRPr lang="en-IN" sz="12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buFont typeface="Wingdings" panose="05000000000000000000" pitchFamily="2" charset="2"/>
              <a:buChar char="q"/>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Raising of third party capital </a:t>
            </a:r>
            <a:r>
              <a:rPr lang="en-US" sz="1200" dirty="0" smtClean="0">
                <a:effectLst/>
                <a:latin typeface="Arial" panose="020B0604020202020204" pitchFamily="34" charset="0"/>
                <a:ea typeface="Calibri" panose="020F0502020204030204" pitchFamily="34" charset="0"/>
                <a:cs typeface="Arial" panose="020B0604020202020204" pitchFamily="34" charset="0"/>
              </a:rPr>
              <a:t>for acquisition much </a:t>
            </a:r>
            <a:r>
              <a:rPr lang="en-US" sz="1200" dirty="0">
                <a:effectLst/>
                <a:latin typeface="Arial" panose="020B0604020202020204" pitchFamily="34" charset="0"/>
                <a:ea typeface="Calibri" panose="020F0502020204030204" pitchFamily="34" charset="0"/>
                <a:cs typeface="Arial" panose="020B0604020202020204" pitchFamily="34" charset="0"/>
              </a:rPr>
              <a:t>more challenging;</a:t>
            </a:r>
            <a:endParaRPr lang="en-IN" sz="12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buFont typeface="Wingdings" panose="05000000000000000000" pitchFamily="2" charset="2"/>
              <a:buChar char="q"/>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Leveraged Companies becoming soft </a:t>
            </a:r>
            <a:r>
              <a:rPr lang="en-US" sz="1200" dirty="0" smtClean="0">
                <a:effectLst/>
                <a:latin typeface="Arial" panose="020B0604020202020204" pitchFamily="34" charset="0"/>
                <a:ea typeface="Calibri" panose="020F0502020204030204" pitchFamily="34" charset="0"/>
                <a:cs typeface="Arial" panose="020B0604020202020204" pitchFamily="34" charset="0"/>
              </a:rPr>
              <a:t>targets</a:t>
            </a:r>
          </a:p>
          <a:p>
            <a:pPr lvl="0" algn="just">
              <a:lnSpc>
                <a:spcPct val="107000"/>
              </a:lnSpc>
              <a:spcAft>
                <a:spcPts val="800"/>
              </a:spcAft>
              <a:buFont typeface="Wingdings" panose="05000000000000000000" pitchFamily="2" charset="2"/>
              <a:buChar char="q"/>
              <a:tabLst>
                <a:tab pos="457200" algn="l"/>
              </a:tabLst>
            </a:pPr>
            <a:r>
              <a:rPr lang="en-US" sz="1200" dirty="0" smtClean="0">
                <a:latin typeface="Arial" panose="020B0604020202020204" pitchFamily="34" charset="0"/>
                <a:ea typeface="Calibri" panose="020F0502020204030204" pitchFamily="34" charset="0"/>
                <a:cs typeface="Arial" panose="020B0604020202020204" pitchFamily="34" charset="0"/>
              </a:rPr>
              <a:t>Culture shift/Employee strength</a:t>
            </a:r>
            <a:endParaRPr lang="en-IN" sz="1200" dirty="0">
              <a:effectLst/>
              <a:latin typeface="Arial" panose="020B0604020202020204" pitchFamily="34" charset="0"/>
              <a:ea typeface="Calibri" panose="020F0502020204030204" pitchFamily="34" charset="0"/>
              <a:cs typeface="Arial" panose="020B0604020202020204" pitchFamily="34" charset="0"/>
            </a:endParaRPr>
          </a:p>
          <a:p>
            <a:pPr lvl="0" algn="just"/>
            <a:endParaRPr lang="en-US" sz="1200" dirty="0">
              <a:solidFill>
                <a:schemeClr val="tx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xmlns="" id="{A550E223-1AF8-3990-C8C1-46587887C28F}"/>
              </a:ext>
            </a:extLst>
          </p:cNvPr>
          <p:cNvSpPr>
            <a:spLocks noGrp="1"/>
          </p:cNvSpPr>
          <p:nvPr>
            <p:ph type="ftr" sz="quarter" idx="11"/>
          </p:nvPr>
        </p:nvSpPr>
        <p:spPr>
          <a:xfrm>
            <a:off x="675745" y="6028450"/>
            <a:ext cx="6297612" cy="365125"/>
          </a:xfrm>
        </p:spPr>
        <p:txBody>
          <a:bodyPr/>
          <a:lstStyle/>
          <a:p>
            <a:r>
              <a:rPr lang="en-US" sz="1200" b="1" i="1" dirty="0">
                <a:solidFill>
                  <a:schemeClr val="tx1"/>
                </a:solidFill>
                <a:latin typeface="Arial" panose="020B0604020202020204" pitchFamily="34" charset="0"/>
                <a:cs typeface="Arial" panose="020B0604020202020204" pitchFamily="34" charset="0"/>
              </a:rPr>
              <a:t>For Private Circulation Only</a:t>
            </a:r>
          </a:p>
        </p:txBody>
      </p:sp>
      <p:sp>
        <p:nvSpPr>
          <p:cNvPr id="5" name="Slide Number Placeholder 4">
            <a:extLst>
              <a:ext uri="{FF2B5EF4-FFF2-40B4-BE49-F238E27FC236}">
                <a16:creationId xmlns:a16="http://schemas.microsoft.com/office/drawing/2014/main" xmlns="" id="{B739F4F9-E83A-D3AD-7F96-6AF83BEE6D51}"/>
              </a:ext>
            </a:extLst>
          </p:cNvPr>
          <p:cNvSpPr>
            <a:spLocks noGrp="1"/>
          </p:cNvSpPr>
          <p:nvPr>
            <p:ph type="sldNum" sz="quarter" idx="12"/>
          </p:nvPr>
        </p:nvSpPr>
        <p:spPr/>
        <p:txBody>
          <a:bodyPr/>
          <a:lstStyle/>
          <a:p>
            <a:fld id="{8299010A-6701-48EE-A859-0610244F75D5}" type="slidenum">
              <a:rPr lang="en-US" sz="1200" b="1" smtClean="0">
                <a:latin typeface="Arial" panose="020B0604020202020204" pitchFamily="34" charset="0"/>
                <a:cs typeface="Arial" panose="020B0604020202020204" pitchFamily="34" charset="0"/>
              </a:rPr>
              <a:t>13</a:t>
            </a:fld>
            <a:endParaRPr lang="en-US" sz="1200" b="1" dirty="0">
              <a:latin typeface="Arial" panose="020B0604020202020204" pitchFamily="34" charset="0"/>
              <a:cs typeface="Arial" panose="020B0604020202020204" pitchFamily="34" charset="0"/>
            </a:endParaRPr>
          </a:p>
        </p:txBody>
      </p:sp>
      <p:pic>
        <p:nvPicPr>
          <p:cNvPr id="14" name="Content Placeholder 13">
            <a:extLst>
              <a:ext uri="{FF2B5EF4-FFF2-40B4-BE49-F238E27FC236}">
                <a16:creationId xmlns:a16="http://schemas.microsoft.com/office/drawing/2014/main" xmlns="" id="{64124B1F-18D8-9342-B85A-FBDEEE03A3F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247862" y="1530631"/>
            <a:ext cx="4234068" cy="3708130"/>
          </a:xfrm>
        </p:spPr>
      </p:pic>
      <p:sp>
        <p:nvSpPr>
          <p:cNvPr id="17" name="TextBox 16">
            <a:extLst>
              <a:ext uri="{FF2B5EF4-FFF2-40B4-BE49-F238E27FC236}">
                <a16:creationId xmlns:a16="http://schemas.microsoft.com/office/drawing/2014/main" xmlns="" id="{151EE973-0151-3E2C-5A2F-71428FB5C052}"/>
              </a:ext>
            </a:extLst>
          </p:cNvPr>
          <p:cNvSpPr txBox="1"/>
          <p:nvPr/>
        </p:nvSpPr>
        <p:spPr>
          <a:xfrm>
            <a:off x="5247862" y="5297559"/>
            <a:ext cx="4234068" cy="276999"/>
          </a:xfrm>
          <a:prstGeom prst="rect">
            <a:avLst/>
          </a:prstGeom>
          <a:noFill/>
        </p:spPr>
        <p:txBody>
          <a:bodyPr wrap="square" rtlCol="0">
            <a:spAutoFit/>
          </a:bodyPr>
          <a:lstStyle/>
          <a:p>
            <a:r>
              <a:rPr lang="en-IN" sz="1200" b="1" i="1" dirty="0">
                <a:latin typeface="Arial" panose="020B0604020202020204" pitchFamily="34" charset="0"/>
                <a:cs typeface="Arial" panose="020B0604020202020204" pitchFamily="34" charset="0"/>
              </a:rPr>
              <a:t>Image source: </a:t>
            </a:r>
            <a:r>
              <a:rPr lang="en-IN" sz="1200" i="1" dirty="0">
                <a:latin typeface="Arial" panose="020B0604020202020204" pitchFamily="34" charset="0"/>
                <a:cs typeface="Arial" panose="020B0604020202020204" pitchFamily="34" charset="0"/>
              </a:rPr>
              <a:t>Shutterstock</a:t>
            </a:r>
          </a:p>
        </p:txBody>
      </p:sp>
    </p:spTree>
    <p:extLst>
      <p:ext uri="{BB962C8B-B14F-4D97-AF65-F5344CB8AC3E}">
        <p14:creationId xmlns:p14="http://schemas.microsoft.com/office/powerpoint/2010/main" val="3857979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745" y="609600"/>
            <a:ext cx="8598257" cy="923761"/>
          </a:xfrm>
        </p:spPr>
        <p:txBody>
          <a:bodyPr>
            <a:normAutofit/>
          </a:bodyPr>
          <a:lstStyle/>
          <a:p>
            <a:pPr algn="just"/>
            <a:r>
              <a:rPr lang="en-US" sz="2600" b="1" dirty="0">
                <a:latin typeface="Arial" panose="020B0604020202020204" pitchFamily="34" charset="0"/>
                <a:cs typeface="Arial" panose="020B0604020202020204" pitchFamily="34" charset="0"/>
              </a:rPr>
              <a:t>Important Concepts before deciding a Merger</a:t>
            </a:r>
          </a:p>
        </p:txBody>
      </p:sp>
      <p:sp>
        <p:nvSpPr>
          <p:cNvPr id="3" name="Content Placeholder 2"/>
          <p:cNvSpPr>
            <a:spLocks noGrp="1"/>
          </p:cNvSpPr>
          <p:nvPr>
            <p:ph sz="half" idx="2"/>
          </p:nvPr>
        </p:nvSpPr>
        <p:spPr>
          <a:xfrm>
            <a:off x="727549" y="1271752"/>
            <a:ext cx="8742272" cy="4544657"/>
          </a:xfrm>
        </p:spPr>
        <p:txBody>
          <a:bodyPr>
            <a:normAutofit fontScale="92500" lnSpcReduction="10000"/>
          </a:bodyPr>
          <a:lstStyle/>
          <a:p>
            <a:pPr marL="0" indent="0" algn="just">
              <a:buNone/>
            </a:pPr>
            <a:r>
              <a:rPr lang="en-US" sz="1300" b="1" dirty="0">
                <a:solidFill>
                  <a:schemeClr val="tx1"/>
                </a:solidFill>
                <a:latin typeface="Arial" panose="020B0604020202020204" pitchFamily="34" charset="0"/>
                <a:cs typeface="Arial" panose="020B0604020202020204" pitchFamily="34" charset="0"/>
              </a:rPr>
              <a:t>Appointed Date:</a:t>
            </a:r>
          </a:p>
          <a:p>
            <a:pPr algn="just">
              <a:buFont typeface="Wingdings" panose="05000000000000000000" pitchFamily="2" charset="2"/>
              <a:buChar char="q"/>
            </a:pPr>
            <a:r>
              <a:rPr lang="en-US" sz="1300" dirty="0">
                <a:solidFill>
                  <a:schemeClr val="tx1"/>
                </a:solidFill>
                <a:latin typeface="Arial" panose="020B0604020202020204" pitchFamily="34" charset="0"/>
                <a:cs typeface="Arial" panose="020B0604020202020204" pitchFamily="34" charset="0"/>
              </a:rPr>
              <a:t>In </a:t>
            </a:r>
            <a:r>
              <a:rPr lang="en-US" sz="1300" i="1" dirty="0">
                <a:solidFill>
                  <a:schemeClr val="tx1"/>
                </a:solidFill>
                <a:latin typeface="Arial" panose="020B0604020202020204" pitchFamily="34" charset="0"/>
                <a:cs typeface="Arial" panose="020B0604020202020204" pitchFamily="34" charset="0"/>
              </a:rPr>
              <a:t>‘Marshal Sons &amp; Co. India Ltd v. ITO’</a:t>
            </a:r>
            <a:r>
              <a:rPr lang="en-US" sz="1300" dirty="0">
                <a:solidFill>
                  <a:schemeClr val="tx1"/>
                </a:solidFill>
                <a:latin typeface="Arial" panose="020B0604020202020204" pitchFamily="34" charset="0"/>
                <a:cs typeface="Arial" panose="020B0604020202020204" pitchFamily="34" charset="0"/>
              </a:rPr>
              <a:t> (223 ITR 809,1997), the Hon’ble Supreme Court held that every scheme of amalgamation has to necessarily a provide a date from which the amalgamation / transfer shall take place. Such date may precede the date of sanctioning of the scheme by the Court, the date of filing of certified copies of the Court orders before the Registrar of Companies and the date of allotment of shares. </a:t>
            </a:r>
            <a:r>
              <a:rPr lang="en-US" sz="1300" u="sng" dirty="0">
                <a:solidFill>
                  <a:schemeClr val="tx1"/>
                </a:solidFill>
                <a:latin typeface="Arial" panose="020B0604020202020204" pitchFamily="34" charset="0"/>
                <a:cs typeface="Arial" panose="020B0604020202020204" pitchFamily="34" charset="0"/>
              </a:rPr>
              <a:t>It was however observed that the scheme would be effective from the transfer date (appointed date</a:t>
            </a:r>
            <a:r>
              <a:rPr lang="en-US" sz="1300" u="sng" dirty="0" smtClean="0">
                <a:solidFill>
                  <a:schemeClr val="tx1"/>
                </a:solidFill>
                <a:latin typeface="Arial" panose="020B0604020202020204" pitchFamily="34" charset="0"/>
                <a:cs typeface="Arial" panose="020B0604020202020204" pitchFamily="34" charset="0"/>
              </a:rPr>
              <a:t>)</a:t>
            </a:r>
            <a:r>
              <a:rPr lang="en-US" sz="1300" dirty="0" smtClean="0">
                <a:solidFill>
                  <a:schemeClr val="tx1"/>
                </a:solidFill>
                <a:latin typeface="Arial" panose="020B0604020202020204" pitchFamily="34" charset="0"/>
                <a:cs typeface="Arial" panose="020B0604020202020204" pitchFamily="34" charset="0"/>
              </a:rPr>
              <a:t>. ( Section 232(6) CA.)</a:t>
            </a:r>
            <a:endParaRPr lang="en-US" sz="1300"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1300" dirty="0">
                <a:solidFill>
                  <a:schemeClr val="tx1"/>
                </a:solidFill>
                <a:latin typeface="Arial" panose="020B0604020202020204" pitchFamily="34" charset="0"/>
                <a:cs typeface="Arial" panose="020B0604020202020204" pitchFamily="34" charset="0"/>
              </a:rPr>
              <a:t>The Ministry of Corporate Affairs vide General Circular dated 21</a:t>
            </a:r>
            <a:r>
              <a:rPr lang="en-US" sz="1300" baseline="30000" dirty="0">
                <a:solidFill>
                  <a:schemeClr val="tx1"/>
                </a:solidFill>
                <a:latin typeface="Arial" panose="020B0604020202020204" pitchFamily="34" charset="0"/>
                <a:cs typeface="Arial" panose="020B0604020202020204" pitchFamily="34" charset="0"/>
              </a:rPr>
              <a:t> </a:t>
            </a:r>
            <a:r>
              <a:rPr lang="en-US" sz="1300" dirty="0">
                <a:solidFill>
                  <a:schemeClr val="tx1"/>
                </a:solidFill>
                <a:latin typeface="Arial" panose="020B0604020202020204" pitchFamily="34" charset="0"/>
                <a:cs typeface="Arial" panose="020B0604020202020204" pitchFamily="34" charset="0"/>
              </a:rPr>
              <a:t>August 2019 clarified that the ‘</a:t>
            </a:r>
            <a:r>
              <a:rPr lang="en-US" sz="1300" i="1" dirty="0">
                <a:solidFill>
                  <a:schemeClr val="tx1"/>
                </a:solidFill>
                <a:latin typeface="Arial" panose="020B0604020202020204" pitchFamily="34" charset="0"/>
                <a:cs typeface="Arial" panose="020B0604020202020204" pitchFamily="34" charset="0"/>
              </a:rPr>
              <a:t>appointed date’ </a:t>
            </a:r>
            <a:r>
              <a:rPr lang="en-US" sz="1300" dirty="0">
                <a:solidFill>
                  <a:schemeClr val="tx1"/>
                </a:solidFill>
                <a:latin typeface="Arial" panose="020B0604020202020204" pitchFamily="34" charset="0"/>
                <a:cs typeface="Arial" panose="020B0604020202020204" pitchFamily="34" charset="0"/>
              </a:rPr>
              <a:t>may be a specific date </a:t>
            </a:r>
            <a:r>
              <a:rPr lang="en-US" sz="1300" u="sng" dirty="0">
                <a:solidFill>
                  <a:schemeClr val="tx1"/>
                </a:solidFill>
                <a:latin typeface="Arial" panose="020B0604020202020204" pitchFamily="34" charset="0"/>
                <a:cs typeface="Arial" panose="020B0604020202020204" pitchFamily="34" charset="0"/>
              </a:rPr>
              <a:t>or may be tied to the occurrence of an event </a:t>
            </a:r>
            <a:r>
              <a:rPr lang="en-US" sz="1300" dirty="0">
                <a:solidFill>
                  <a:schemeClr val="tx1"/>
                </a:solidFill>
                <a:latin typeface="Arial" panose="020B0604020202020204" pitchFamily="34" charset="0"/>
                <a:cs typeface="Arial" panose="020B0604020202020204" pitchFamily="34" charset="0"/>
              </a:rPr>
              <a:t>such as grant of license by a competent authority or fulfilment of any pre-conditions agreed upon by the parties or meeting any other requirement as agreed upon between the parties, relevant to the scheme. This would allow the companies concerned to function independently till such event is actually materialized. </a:t>
            </a:r>
          </a:p>
          <a:p>
            <a:pPr marL="0" indent="0" algn="just">
              <a:buNone/>
            </a:pPr>
            <a:r>
              <a:rPr lang="en-US" sz="1300" b="1" dirty="0">
                <a:solidFill>
                  <a:schemeClr val="tx1"/>
                </a:solidFill>
                <a:latin typeface="Arial" panose="020B0604020202020204" pitchFamily="34" charset="0"/>
                <a:cs typeface="Arial" panose="020B0604020202020204" pitchFamily="34" charset="0"/>
              </a:rPr>
              <a:t>Effective Date:</a:t>
            </a:r>
          </a:p>
          <a:p>
            <a:pPr algn="just">
              <a:buFont typeface="Wingdings" panose="05000000000000000000" pitchFamily="2" charset="2"/>
              <a:buChar char="q"/>
            </a:pPr>
            <a:r>
              <a:rPr lang="en-US" sz="1300" dirty="0">
                <a:solidFill>
                  <a:schemeClr val="tx1"/>
                </a:solidFill>
                <a:latin typeface="Arial" panose="020B0604020202020204" pitchFamily="34" charset="0"/>
                <a:cs typeface="Arial" panose="020B0604020202020204" pitchFamily="34" charset="0"/>
              </a:rPr>
              <a:t>It should be the last of the dates on which the certified or authenticated copies of the orders of the National Company Law Tribunal (“</a:t>
            </a:r>
            <a:r>
              <a:rPr lang="en-US" sz="1300" b="1" dirty="0">
                <a:solidFill>
                  <a:schemeClr val="tx1"/>
                </a:solidFill>
                <a:latin typeface="Arial" panose="020B0604020202020204" pitchFamily="34" charset="0"/>
                <a:cs typeface="Arial" panose="020B0604020202020204" pitchFamily="34" charset="0"/>
              </a:rPr>
              <a:t>NCLT</a:t>
            </a:r>
            <a:r>
              <a:rPr lang="en-US" sz="1300" dirty="0">
                <a:solidFill>
                  <a:schemeClr val="tx1"/>
                </a:solidFill>
                <a:latin typeface="Arial" panose="020B0604020202020204" pitchFamily="34" charset="0"/>
                <a:cs typeface="Arial" panose="020B0604020202020204" pitchFamily="34" charset="0"/>
              </a:rPr>
              <a:t>”) sanctioning the scheme are filed with the respective Registrar of Companies by the companies entering into scheme of M&amp;A. </a:t>
            </a:r>
            <a:r>
              <a:rPr lang="en-US" sz="1300" u="sng" dirty="0">
                <a:solidFill>
                  <a:schemeClr val="tx1"/>
                </a:solidFill>
                <a:latin typeface="Arial" panose="020B0604020202020204" pitchFamily="34" charset="0"/>
                <a:cs typeface="Arial" panose="020B0604020202020204" pitchFamily="34" charset="0"/>
              </a:rPr>
              <a:t>However, the scheme of M&amp;A as approved or imposed or directed by NCLT shall always be effective from the ‘</a:t>
            </a:r>
            <a:r>
              <a:rPr lang="en-US" sz="1300" i="1" u="sng" dirty="0">
                <a:solidFill>
                  <a:schemeClr val="tx1"/>
                </a:solidFill>
                <a:latin typeface="Arial" panose="020B0604020202020204" pitchFamily="34" charset="0"/>
                <a:cs typeface="Arial" panose="020B0604020202020204" pitchFamily="34" charset="0"/>
              </a:rPr>
              <a:t>appointed date</a:t>
            </a:r>
            <a:r>
              <a:rPr lang="en-US" sz="1300" u="sng" dirty="0">
                <a:solidFill>
                  <a:schemeClr val="tx1"/>
                </a:solidFill>
                <a:latin typeface="Arial" panose="020B0604020202020204" pitchFamily="34" charset="0"/>
                <a:cs typeface="Arial" panose="020B0604020202020204" pitchFamily="34" charset="0"/>
              </a:rPr>
              <a:t>’, but shall be operative from the </a:t>
            </a:r>
            <a:r>
              <a:rPr lang="en-US" sz="1300" i="1" u="sng" dirty="0">
                <a:solidFill>
                  <a:schemeClr val="tx1"/>
                </a:solidFill>
                <a:latin typeface="Arial" panose="020B0604020202020204" pitchFamily="34" charset="0"/>
                <a:cs typeface="Arial" panose="020B0604020202020204" pitchFamily="34" charset="0"/>
              </a:rPr>
              <a:t>‘effective date’</a:t>
            </a:r>
            <a:r>
              <a:rPr lang="en-US" sz="1300" dirty="0">
                <a:solidFill>
                  <a:schemeClr val="tx1"/>
                </a:solidFill>
                <a:latin typeface="Arial" panose="020B0604020202020204" pitchFamily="34" charset="0"/>
                <a:cs typeface="Arial" panose="020B0604020202020204" pitchFamily="34" charset="0"/>
              </a:rPr>
              <a:t>. Hence, the ‘</a:t>
            </a:r>
            <a:r>
              <a:rPr lang="en-US" sz="1300" i="1" dirty="0">
                <a:solidFill>
                  <a:schemeClr val="tx1"/>
                </a:solidFill>
                <a:latin typeface="Arial" panose="020B0604020202020204" pitchFamily="34" charset="0"/>
                <a:cs typeface="Arial" panose="020B0604020202020204" pitchFamily="34" charset="0"/>
              </a:rPr>
              <a:t>effective date’ </a:t>
            </a:r>
            <a:r>
              <a:rPr lang="en-US" sz="1300" dirty="0">
                <a:solidFill>
                  <a:schemeClr val="tx1"/>
                </a:solidFill>
                <a:latin typeface="Arial" panose="020B0604020202020204" pitchFamily="34" charset="0"/>
                <a:cs typeface="Arial" panose="020B0604020202020204" pitchFamily="34" charset="0"/>
              </a:rPr>
              <a:t>technically is an ‘operative date’ and has very less scope in the actual implementation of the scheme of M&amp;A.</a:t>
            </a:r>
          </a:p>
          <a:p>
            <a:pPr marL="0" indent="0" algn="just">
              <a:buNone/>
            </a:pPr>
            <a:r>
              <a:rPr lang="en-US" sz="1300" b="1" dirty="0">
                <a:solidFill>
                  <a:schemeClr val="tx1"/>
                </a:solidFill>
                <a:latin typeface="Arial" panose="020B0604020202020204" pitchFamily="34" charset="0"/>
                <a:cs typeface="Arial" panose="020B0604020202020204" pitchFamily="34" charset="0"/>
              </a:rPr>
              <a:t>Record Date:</a:t>
            </a:r>
          </a:p>
          <a:p>
            <a:pPr algn="just">
              <a:buFont typeface="Wingdings" panose="05000000000000000000" pitchFamily="2" charset="2"/>
              <a:buChar char="q"/>
            </a:pPr>
            <a:r>
              <a:rPr lang="en-US" sz="1300" dirty="0">
                <a:solidFill>
                  <a:schemeClr val="tx1"/>
                </a:solidFill>
                <a:latin typeface="Arial" panose="020B0604020202020204" pitchFamily="34" charset="0"/>
                <a:cs typeface="Arial" panose="020B0604020202020204" pitchFamily="34" charset="0"/>
              </a:rPr>
              <a:t>Ideally, it should be the date to be fixed by the Board of Directors (“</a:t>
            </a:r>
            <a:r>
              <a:rPr lang="en-US" sz="1300" b="1" dirty="0">
                <a:solidFill>
                  <a:schemeClr val="tx1"/>
                </a:solidFill>
                <a:latin typeface="Arial" panose="020B0604020202020204" pitchFamily="34" charset="0"/>
                <a:cs typeface="Arial" panose="020B0604020202020204" pitchFamily="34" charset="0"/>
              </a:rPr>
              <a:t>Board</a:t>
            </a:r>
            <a:r>
              <a:rPr lang="en-US" sz="1300" dirty="0">
                <a:solidFill>
                  <a:schemeClr val="tx1"/>
                </a:solidFill>
                <a:latin typeface="Arial" panose="020B0604020202020204" pitchFamily="34" charset="0"/>
                <a:cs typeface="Arial" panose="020B0604020202020204" pitchFamily="34" charset="0"/>
              </a:rPr>
              <a:t>”) of the transferee company in consultation with the Board of the transferor company which shall either be the ‘</a:t>
            </a:r>
            <a:r>
              <a:rPr lang="en-US" sz="1300" i="1" dirty="0">
                <a:solidFill>
                  <a:schemeClr val="tx1"/>
                </a:solidFill>
                <a:latin typeface="Arial" panose="020B0604020202020204" pitchFamily="34" charset="0"/>
                <a:cs typeface="Arial" panose="020B0604020202020204" pitchFamily="34" charset="0"/>
              </a:rPr>
              <a:t>effective date</a:t>
            </a:r>
            <a:r>
              <a:rPr lang="en-US" sz="1300" dirty="0">
                <a:solidFill>
                  <a:schemeClr val="tx1"/>
                </a:solidFill>
                <a:latin typeface="Arial" panose="020B0604020202020204" pitchFamily="34" charset="0"/>
                <a:cs typeface="Arial" panose="020B0604020202020204" pitchFamily="34" charset="0"/>
              </a:rPr>
              <a:t>’, or ‘</a:t>
            </a:r>
            <a:r>
              <a:rPr lang="en-US" sz="1300" i="1" dirty="0">
                <a:solidFill>
                  <a:schemeClr val="tx1"/>
                </a:solidFill>
                <a:latin typeface="Arial" panose="020B0604020202020204" pitchFamily="34" charset="0"/>
                <a:cs typeface="Arial" panose="020B0604020202020204" pitchFamily="34" charset="0"/>
              </a:rPr>
              <a:t>a date after the effective date</a:t>
            </a:r>
            <a:r>
              <a:rPr lang="en-US" sz="1300" dirty="0">
                <a:solidFill>
                  <a:schemeClr val="tx1"/>
                </a:solidFill>
                <a:latin typeface="Arial" panose="020B0604020202020204" pitchFamily="34" charset="0"/>
                <a:cs typeface="Arial" panose="020B0604020202020204" pitchFamily="34" charset="0"/>
              </a:rPr>
              <a:t>’ for the issue and allotment of the equity shares of the transferee company to the shareholders of the transferor company, pursuant to the scheme of M&amp;A, upon merger of the transferor company into the transferee company</a:t>
            </a:r>
            <a:r>
              <a:rPr lang="en-US" sz="1300" dirty="0" smtClean="0">
                <a:solidFill>
                  <a:schemeClr val="tx1"/>
                </a:solidFill>
                <a:latin typeface="Arial" panose="020B0604020202020204" pitchFamily="34" charset="0"/>
                <a:cs typeface="Arial" panose="020B0604020202020204" pitchFamily="34" charset="0"/>
              </a:rPr>
              <a:t>.( LODR and CA)</a:t>
            </a:r>
            <a:endParaRPr lang="en-US" sz="1300" dirty="0">
              <a:solidFill>
                <a:schemeClr val="tx1"/>
              </a:solidFill>
              <a:latin typeface="Arial" panose="020B0604020202020204" pitchFamily="34" charset="0"/>
              <a:cs typeface="Arial" panose="020B0604020202020204" pitchFamily="34" charset="0"/>
            </a:endParaRPr>
          </a:p>
          <a:p>
            <a:pPr algn="just"/>
            <a:endParaRPr lang="en-US" sz="1200" dirty="0">
              <a:solidFill>
                <a:schemeClr val="tx1"/>
              </a:solidFill>
              <a:latin typeface="Arial" panose="020B0604020202020204" pitchFamily="34" charset="0"/>
              <a:cs typeface="Arial" panose="020B0604020202020204" pitchFamily="34" charset="0"/>
            </a:endParaRPr>
          </a:p>
          <a:p>
            <a:pPr marL="0" indent="0" algn="just">
              <a:buNone/>
            </a:pPr>
            <a:endParaRPr lang="en-US" sz="1200" b="1" dirty="0">
              <a:solidFill>
                <a:schemeClr val="tx1"/>
              </a:solidFill>
              <a:latin typeface="Arial" panose="020B0604020202020204" pitchFamily="34" charset="0"/>
              <a:cs typeface="Arial" panose="020B0604020202020204" pitchFamily="34" charset="0"/>
            </a:endParaRPr>
          </a:p>
          <a:p>
            <a:pPr marL="0" indent="0" algn="just">
              <a:buNone/>
            </a:pPr>
            <a:endParaRPr lang="en-US" sz="1200" dirty="0">
              <a:solidFill>
                <a:schemeClr val="tx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675745" y="6038916"/>
            <a:ext cx="6297612" cy="365125"/>
          </a:xfrm>
        </p:spPr>
        <p:txBody>
          <a:bodyPr/>
          <a:lstStyle/>
          <a:p>
            <a:r>
              <a:rPr lang="en-US" sz="1200" b="1" i="1" dirty="0">
                <a:solidFill>
                  <a:schemeClr val="tx1"/>
                </a:solidFill>
                <a:latin typeface="Arial" panose="020B0604020202020204" pitchFamily="34" charset="0"/>
                <a:cs typeface="Arial" panose="020B0604020202020204" pitchFamily="34" charset="0"/>
              </a:rPr>
              <a:t>For Private Circulation Only</a:t>
            </a:r>
          </a:p>
        </p:txBody>
      </p:sp>
      <p:sp>
        <p:nvSpPr>
          <p:cNvPr id="5" name="Slide Number Placeholder 4">
            <a:extLst>
              <a:ext uri="{FF2B5EF4-FFF2-40B4-BE49-F238E27FC236}">
                <a16:creationId xmlns:a16="http://schemas.microsoft.com/office/drawing/2014/main" xmlns="" id="{C7E37F8D-A078-D56A-9827-E9CACEEC346D}"/>
              </a:ext>
            </a:extLst>
          </p:cNvPr>
          <p:cNvSpPr>
            <a:spLocks noGrp="1"/>
          </p:cNvSpPr>
          <p:nvPr>
            <p:ph type="sldNum" sz="quarter" idx="12"/>
          </p:nvPr>
        </p:nvSpPr>
        <p:spPr/>
        <p:txBody>
          <a:bodyPr/>
          <a:lstStyle/>
          <a:p>
            <a:fld id="{8299010A-6701-48EE-A859-0610244F75D5}" type="slidenum">
              <a:rPr lang="en-US" sz="1200" b="1" smtClean="0">
                <a:latin typeface="Arial" panose="020B0604020202020204" pitchFamily="34" charset="0"/>
                <a:cs typeface="Arial" panose="020B0604020202020204" pitchFamily="34" charset="0"/>
              </a:rPr>
              <a:t>14</a:t>
            </a:fld>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1988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745" y="609600"/>
            <a:ext cx="8598257" cy="923761"/>
          </a:xfrm>
        </p:spPr>
        <p:txBody>
          <a:bodyPr>
            <a:normAutofit/>
          </a:bodyPr>
          <a:lstStyle/>
          <a:p>
            <a:pPr algn="just"/>
            <a:r>
              <a:rPr lang="en-US" sz="2600" b="1" dirty="0">
                <a:latin typeface="Arial" panose="020B0604020202020204" pitchFamily="34" charset="0"/>
                <a:cs typeface="Arial" panose="020B0604020202020204" pitchFamily="34" charset="0"/>
              </a:rPr>
              <a:t>Indian Examples (M&amp;A)</a:t>
            </a:r>
          </a:p>
        </p:txBody>
      </p:sp>
      <p:sp>
        <p:nvSpPr>
          <p:cNvPr id="3" name="Content Placeholder 2"/>
          <p:cNvSpPr>
            <a:spLocks noGrp="1"/>
          </p:cNvSpPr>
          <p:nvPr>
            <p:ph sz="half" idx="2"/>
          </p:nvPr>
        </p:nvSpPr>
        <p:spPr>
          <a:xfrm>
            <a:off x="727549" y="1480934"/>
            <a:ext cx="8494647" cy="3896134"/>
          </a:xfrm>
        </p:spPr>
        <p:txBody>
          <a:bodyPr>
            <a:normAutofit fontScale="92500"/>
          </a:bodyPr>
          <a:lstStyle/>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In 2020, Hindustan Unilever Limited (“</a:t>
            </a:r>
            <a:r>
              <a:rPr lang="en-US" sz="1200" b="1" dirty="0">
                <a:solidFill>
                  <a:schemeClr val="tx1"/>
                </a:solidFill>
                <a:latin typeface="Arial" panose="020B0604020202020204" pitchFamily="34" charset="0"/>
                <a:cs typeface="Arial" panose="020B0604020202020204" pitchFamily="34" charset="0"/>
              </a:rPr>
              <a:t>HUL</a:t>
            </a:r>
            <a:r>
              <a:rPr lang="en-US" sz="1200" dirty="0">
                <a:solidFill>
                  <a:schemeClr val="tx1"/>
                </a:solidFill>
                <a:latin typeface="Arial" panose="020B0604020202020204" pitchFamily="34" charset="0"/>
                <a:cs typeface="Arial" panose="020B0604020202020204" pitchFamily="34" charset="0"/>
              </a:rPr>
              <a:t>”) completed the merger of GlaxoSmithKline Consumer Healthcare (“</a:t>
            </a:r>
            <a:r>
              <a:rPr lang="en-US" sz="1200" b="1" dirty="0">
                <a:solidFill>
                  <a:schemeClr val="tx1"/>
                </a:solidFill>
                <a:latin typeface="Arial" panose="020B0604020202020204" pitchFamily="34" charset="0"/>
                <a:cs typeface="Arial" panose="020B0604020202020204" pitchFamily="34" charset="0"/>
              </a:rPr>
              <a:t>GSK</a:t>
            </a:r>
            <a:r>
              <a:rPr lang="en-US" sz="1200" dirty="0">
                <a:solidFill>
                  <a:schemeClr val="tx1"/>
                </a:solidFill>
                <a:latin typeface="Arial" panose="020B0604020202020204" pitchFamily="34" charset="0"/>
                <a:cs typeface="Arial" panose="020B0604020202020204" pitchFamily="34" charset="0"/>
              </a:rPr>
              <a:t>”) with itself for INR 31,700 crores. Additionally, HUL paid INR 3,045 crores to acquire the ‘</a:t>
            </a:r>
            <a:r>
              <a:rPr lang="en-US" sz="1200" b="1" i="1" dirty="0">
                <a:solidFill>
                  <a:schemeClr val="tx1"/>
                </a:solidFill>
                <a:latin typeface="Arial" panose="020B0604020202020204" pitchFamily="34" charset="0"/>
                <a:cs typeface="Arial" panose="020B0604020202020204" pitchFamily="34" charset="0"/>
              </a:rPr>
              <a:t>HORLICKS</a:t>
            </a:r>
            <a:r>
              <a:rPr lang="en-US" sz="1200" dirty="0">
                <a:solidFill>
                  <a:schemeClr val="tx1"/>
                </a:solidFill>
                <a:latin typeface="Arial" panose="020B0604020202020204" pitchFamily="34" charset="0"/>
                <a:cs typeface="Arial" panose="020B0604020202020204" pitchFamily="34" charset="0"/>
              </a:rPr>
              <a:t>’ brand for India from GSK. The other brands like ‘</a:t>
            </a:r>
            <a:r>
              <a:rPr lang="en-US" sz="1200" b="1" i="1" dirty="0">
                <a:solidFill>
                  <a:schemeClr val="tx1"/>
                </a:solidFill>
                <a:latin typeface="Arial" panose="020B0604020202020204" pitchFamily="34" charset="0"/>
                <a:cs typeface="Arial" panose="020B0604020202020204" pitchFamily="34" charset="0"/>
              </a:rPr>
              <a:t>BOOST</a:t>
            </a:r>
            <a:r>
              <a:rPr lang="en-US" sz="1200" dirty="0">
                <a:solidFill>
                  <a:schemeClr val="tx1"/>
                </a:solidFill>
                <a:latin typeface="Arial" panose="020B0604020202020204" pitchFamily="34" charset="0"/>
                <a:cs typeface="Arial" panose="020B0604020202020204" pitchFamily="34" charset="0"/>
              </a:rPr>
              <a:t>’, ‘</a:t>
            </a:r>
            <a:r>
              <a:rPr lang="en-US" sz="1200" b="1" i="1" dirty="0">
                <a:solidFill>
                  <a:schemeClr val="tx1"/>
                </a:solidFill>
                <a:latin typeface="Arial" panose="020B0604020202020204" pitchFamily="34" charset="0"/>
                <a:cs typeface="Arial" panose="020B0604020202020204" pitchFamily="34" charset="0"/>
              </a:rPr>
              <a:t>MALTOVA</a:t>
            </a:r>
            <a:r>
              <a:rPr lang="en-US" sz="1200" dirty="0">
                <a:solidFill>
                  <a:schemeClr val="tx1"/>
                </a:solidFill>
                <a:latin typeface="Arial" panose="020B0604020202020204" pitchFamily="34" charset="0"/>
                <a:cs typeface="Arial" panose="020B0604020202020204" pitchFamily="34" charset="0"/>
              </a:rPr>
              <a:t>’ and ‘</a:t>
            </a:r>
            <a:r>
              <a:rPr lang="en-US" sz="1200" b="1" i="1" dirty="0">
                <a:solidFill>
                  <a:schemeClr val="tx1"/>
                </a:solidFill>
                <a:latin typeface="Arial" panose="020B0604020202020204" pitchFamily="34" charset="0"/>
                <a:cs typeface="Arial" panose="020B0604020202020204" pitchFamily="34" charset="0"/>
              </a:rPr>
              <a:t>VIVA</a:t>
            </a:r>
            <a:r>
              <a:rPr lang="en-US" sz="1200" dirty="0">
                <a:solidFill>
                  <a:schemeClr val="tx1"/>
                </a:solidFill>
                <a:latin typeface="Arial" panose="020B0604020202020204" pitchFamily="34" charset="0"/>
                <a:cs typeface="Arial" panose="020B0604020202020204" pitchFamily="34" charset="0"/>
              </a:rPr>
              <a:t>’ under the ownership of GSK come to HUL’s portfolio by virtue of the merger;</a:t>
            </a: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In 2019, DIL Limited announced the merger of its subsidiary, Fermenta Biotech Ltd.- one of the leading Vitamin D3 manufacturers, with it. The merger took place purely in the interest of business growth, in order to combine resources of both companies, effectively manage operations, focus on business priorities and maximisation of stakeholders’ benefits;</a:t>
            </a: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In 2019, the NCLT (Mumbai bench) approved the merger of Monsanto India Limited (“</a:t>
            </a:r>
            <a:r>
              <a:rPr lang="en-US" sz="1200" b="1" dirty="0">
                <a:solidFill>
                  <a:schemeClr val="tx1"/>
                </a:solidFill>
                <a:latin typeface="Arial" panose="020B0604020202020204" pitchFamily="34" charset="0"/>
                <a:cs typeface="Arial" panose="020B0604020202020204" pitchFamily="34" charset="0"/>
              </a:rPr>
              <a:t>Monsanto</a:t>
            </a:r>
            <a:r>
              <a:rPr lang="en-US" sz="1200" dirty="0">
                <a:solidFill>
                  <a:schemeClr val="tx1"/>
                </a:solidFill>
                <a:latin typeface="Arial" panose="020B0604020202020204" pitchFamily="34" charset="0"/>
                <a:cs typeface="Arial" panose="020B0604020202020204" pitchFamily="34" charset="0"/>
              </a:rPr>
              <a:t>”) with Bayer CropScience Limited (“</a:t>
            </a:r>
            <a:r>
              <a:rPr lang="en-US" sz="1200" b="1" dirty="0">
                <a:solidFill>
                  <a:schemeClr val="tx1"/>
                </a:solidFill>
                <a:latin typeface="Arial" panose="020B0604020202020204" pitchFamily="34" charset="0"/>
                <a:cs typeface="Arial" panose="020B0604020202020204" pitchFamily="34" charset="0"/>
              </a:rPr>
              <a:t>Bayer</a:t>
            </a:r>
            <a:r>
              <a:rPr lang="en-US" sz="1200" dirty="0">
                <a:solidFill>
                  <a:schemeClr val="tx1"/>
                </a:solidFill>
                <a:latin typeface="Arial" panose="020B0604020202020204" pitchFamily="34" charset="0"/>
                <a:cs typeface="Arial" panose="020B0604020202020204" pitchFamily="34" charset="0"/>
              </a:rPr>
              <a:t>”). With the integration of Monsanto into Bayer in India, Bayer will be able to provide Indian farmers a strong portfolio of innovation-led agricultural solutions; </a:t>
            </a: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In 2018, Tata Steel acquired Bhushan Steel for INR 35,200 crores through the Insolvency proceedings before the NCLT;</a:t>
            </a: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In 2018, Vodafone India merged with Idea Cellular to form a new entity named Vodafone Idea Limited;</a:t>
            </a: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In 2017, Ultratech Cement completed the INR 16,189 crores acquisition of Jaiprakash Associates’ 6 integrated cement plants, 5 grinding units having a capacity of 21.2 million tonnes;</a:t>
            </a: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Mittal Steel merged with the Luxembourg based steel giant ‘Arcelor Steel’ to create the world’s largest steel company. The deal was valued at a whopping $33.1 billion</a:t>
            </a:r>
            <a:r>
              <a:rPr lang="en-US" sz="1200" dirty="0" smtClean="0">
                <a:solidFill>
                  <a:schemeClr val="tx1"/>
                </a:solidFill>
                <a:latin typeface="Arial" panose="020B0604020202020204" pitchFamily="34" charset="0"/>
                <a:cs typeface="Arial" panose="020B0604020202020204" pitchFamily="34" charset="0"/>
              </a:rPr>
              <a:t>; </a:t>
            </a:r>
          </a:p>
          <a:p>
            <a:pPr algn="just">
              <a:buFont typeface="Wingdings" panose="05000000000000000000" pitchFamily="2" charset="2"/>
              <a:buChar char="q"/>
            </a:pPr>
            <a:r>
              <a:rPr lang="en-US" sz="1200" dirty="0" smtClean="0">
                <a:solidFill>
                  <a:schemeClr val="tx1"/>
                </a:solidFill>
                <a:latin typeface="Arial" panose="020B0604020202020204" pitchFamily="34" charset="0"/>
                <a:cs typeface="Arial" panose="020B0604020202020204" pitchFamily="34" charset="0"/>
              </a:rPr>
              <a:t>HDFC with HDFC Bank, Mind Tree with </a:t>
            </a:r>
            <a:r>
              <a:rPr lang="en-US" sz="1200" dirty="0" err="1" smtClean="0">
                <a:solidFill>
                  <a:schemeClr val="tx1"/>
                </a:solidFill>
                <a:latin typeface="Arial" panose="020B0604020202020204" pitchFamily="34" charset="0"/>
                <a:cs typeface="Arial" panose="020B0604020202020204" pitchFamily="34" charset="0"/>
              </a:rPr>
              <a:t>L&amp;TInfotech</a:t>
            </a:r>
            <a:endParaRPr lang="en-US" sz="1200" dirty="0" smtClean="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q"/>
            </a:pPr>
            <a:endParaRPr lang="en-US" sz="1200" dirty="0">
              <a:solidFill>
                <a:schemeClr val="tx1"/>
              </a:solidFill>
              <a:latin typeface="Arial" panose="020B0604020202020204" pitchFamily="34" charset="0"/>
              <a:cs typeface="Arial" panose="020B0604020202020204" pitchFamily="34" charset="0"/>
            </a:endParaRPr>
          </a:p>
          <a:p>
            <a:pPr algn="just"/>
            <a:endParaRPr lang="en-US" sz="1200" dirty="0">
              <a:solidFill>
                <a:schemeClr val="tx1"/>
              </a:solidFill>
              <a:latin typeface="Arial" panose="020B0604020202020204" pitchFamily="34" charset="0"/>
              <a:cs typeface="Arial" panose="020B0604020202020204" pitchFamily="34" charset="0"/>
            </a:endParaRPr>
          </a:p>
          <a:p>
            <a:pPr algn="just"/>
            <a:endParaRPr lang="en-US" sz="1200" b="1" dirty="0">
              <a:solidFill>
                <a:schemeClr val="accent3">
                  <a:lumMod val="60000"/>
                  <a:lumOff val="40000"/>
                </a:schemeClr>
              </a:solidFill>
              <a:latin typeface="Garamond" panose="02020404030301010803" pitchFamily="18" charset="0"/>
            </a:endParaRPr>
          </a:p>
          <a:p>
            <a:pPr algn="just"/>
            <a:endParaRPr lang="en-US" sz="1200" dirty="0">
              <a:solidFill>
                <a:schemeClr val="tx1"/>
              </a:solidFill>
              <a:latin typeface="Arial" panose="020B0604020202020204" pitchFamily="34" charset="0"/>
              <a:cs typeface="Arial" panose="020B0604020202020204" pitchFamily="34" charset="0"/>
            </a:endParaRPr>
          </a:p>
          <a:p>
            <a:pPr marL="0" indent="0" algn="just">
              <a:buNone/>
            </a:pPr>
            <a:endParaRPr lang="en-US" sz="1200" b="1" dirty="0">
              <a:solidFill>
                <a:schemeClr val="tx1"/>
              </a:solidFill>
              <a:latin typeface="Arial" panose="020B0604020202020204" pitchFamily="34" charset="0"/>
              <a:cs typeface="Arial" panose="020B0604020202020204" pitchFamily="34" charset="0"/>
            </a:endParaRPr>
          </a:p>
          <a:p>
            <a:pPr marL="0" indent="0" algn="just">
              <a:buNone/>
            </a:pPr>
            <a:endParaRPr lang="en-US" sz="1200" dirty="0">
              <a:solidFill>
                <a:schemeClr val="tx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675745" y="6038916"/>
            <a:ext cx="6297612" cy="365125"/>
          </a:xfrm>
        </p:spPr>
        <p:txBody>
          <a:bodyPr/>
          <a:lstStyle/>
          <a:p>
            <a:r>
              <a:rPr lang="en-US" sz="1200" b="1" i="1" dirty="0">
                <a:solidFill>
                  <a:schemeClr val="tx1"/>
                </a:solidFill>
                <a:latin typeface="Arial" panose="020B0604020202020204" pitchFamily="34" charset="0"/>
                <a:cs typeface="Arial" panose="020B0604020202020204" pitchFamily="34" charset="0"/>
              </a:rPr>
              <a:t>For Private Circulation Only</a:t>
            </a:r>
          </a:p>
        </p:txBody>
      </p:sp>
      <p:sp>
        <p:nvSpPr>
          <p:cNvPr id="5" name="Slide Number Placeholder 4">
            <a:extLst>
              <a:ext uri="{FF2B5EF4-FFF2-40B4-BE49-F238E27FC236}">
                <a16:creationId xmlns:a16="http://schemas.microsoft.com/office/drawing/2014/main" xmlns="" id="{C7E37F8D-A078-D56A-9827-E9CACEEC346D}"/>
              </a:ext>
            </a:extLst>
          </p:cNvPr>
          <p:cNvSpPr>
            <a:spLocks noGrp="1"/>
          </p:cNvSpPr>
          <p:nvPr>
            <p:ph type="sldNum" sz="quarter" idx="12"/>
          </p:nvPr>
        </p:nvSpPr>
        <p:spPr/>
        <p:txBody>
          <a:bodyPr/>
          <a:lstStyle/>
          <a:p>
            <a:fld id="{8299010A-6701-48EE-A859-0610244F75D5}" type="slidenum">
              <a:rPr lang="en-US" sz="1200" b="1" smtClean="0">
                <a:latin typeface="Arial" panose="020B0604020202020204" pitchFamily="34" charset="0"/>
                <a:cs typeface="Arial" panose="020B0604020202020204" pitchFamily="34" charset="0"/>
              </a:rPr>
              <a:t>15</a:t>
            </a:fld>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569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xmlns="" id="{6BB827B4-C82D-2589-9FE2-9097A52A801F}"/>
              </a:ext>
            </a:extLst>
          </p:cNvPr>
          <p:cNvSpPr>
            <a:spLocks noGrp="1"/>
          </p:cNvSpPr>
          <p:nvPr>
            <p:ph type="ftr" sz="quarter" idx="11"/>
          </p:nvPr>
        </p:nvSpPr>
        <p:spPr/>
        <p:txBody>
          <a:bodyPr/>
          <a:lstStyle/>
          <a:p>
            <a:r>
              <a:rPr lang="en-US"/>
              <a:t>For Private Circulation Only</a:t>
            </a:r>
          </a:p>
        </p:txBody>
      </p:sp>
      <p:sp>
        <p:nvSpPr>
          <p:cNvPr id="8" name="Slide Number Placeholder 7">
            <a:extLst>
              <a:ext uri="{FF2B5EF4-FFF2-40B4-BE49-F238E27FC236}">
                <a16:creationId xmlns:a16="http://schemas.microsoft.com/office/drawing/2014/main" xmlns="" id="{48A7E756-7D0A-3BC0-5D99-724F933FD3FE}"/>
              </a:ext>
            </a:extLst>
          </p:cNvPr>
          <p:cNvSpPr>
            <a:spLocks noGrp="1"/>
          </p:cNvSpPr>
          <p:nvPr>
            <p:ph type="sldNum" sz="quarter" idx="12"/>
          </p:nvPr>
        </p:nvSpPr>
        <p:spPr/>
        <p:txBody>
          <a:bodyPr/>
          <a:lstStyle/>
          <a:p>
            <a:fld id="{8299010A-6701-48EE-A859-0610244F75D5}" type="slidenum">
              <a:rPr lang="en-US" smtClean="0"/>
              <a:t>16</a:t>
            </a:fld>
            <a:endParaRPr lang="en-US"/>
          </a:p>
        </p:txBody>
      </p:sp>
      <p:pic>
        <p:nvPicPr>
          <p:cNvPr id="3" name="Picture 2">
            <a:extLst>
              <a:ext uri="{FF2B5EF4-FFF2-40B4-BE49-F238E27FC236}">
                <a16:creationId xmlns:a16="http://schemas.microsoft.com/office/drawing/2014/main" xmlns="" id="{4903C2EC-7D37-B9AA-63C5-26E3E2EE60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1BA714C8-D221-04B4-1D52-2825238DFED9}"/>
              </a:ext>
            </a:extLst>
          </p:cNvPr>
          <p:cNvSpPr txBox="1"/>
          <p:nvPr/>
        </p:nvSpPr>
        <p:spPr>
          <a:xfrm>
            <a:off x="437322" y="298179"/>
            <a:ext cx="9004852" cy="492443"/>
          </a:xfrm>
          <a:prstGeom prst="rect">
            <a:avLst/>
          </a:prstGeom>
          <a:noFill/>
        </p:spPr>
        <p:txBody>
          <a:bodyPr wrap="square" rtlCol="0">
            <a:spAutoFit/>
          </a:bodyPr>
          <a:lstStyle/>
          <a:p>
            <a:r>
              <a:rPr lang="en-IN" sz="2600" b="1" dirty="0">
                <a:solidFill>
                  <a:schemeClr val="accent1"/>
                </a:solidFill>
                <a:latin typeface="Arial" panose="020B0604020202020204" pitchFamily="34" charset="0"/>
                <a:cs typeface="Arial" panose="020B0604020202020204" pitchFamily="34" charset="0"/>
              </a:rPr>
              <a:t>Recent Judicial Pronouncements</a:t>
            </a:r>
          </a:p>
        </p:txBody>
      </p:sp>
    </p:spTree>
    <p:extLst>
      <p:ext uri="{BB962C8B-B14F-4D97-AF65-F5344CB8AC3E}">
        <p14:creationId xmlns:p14="http://schemas.microsoft.com/office/powerpoint/2010/main" val="1846013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306F961-206C-0A39-8D91-6BDA77DFA83D}"/>
              </a:ext>
            </a:extLst>
          </p:cNvPr>
          <p:cNvSpPr>
            <a:spLocks noGrp="1"/>
          </p:cNvSpPr>
          <p:nvPr>
            <p:ph type="title"/>
          </p:nvPr>
        </p:nvSpPr>
        <p:spPr>
          <a:xfrm>
            <a:off x="677334" y="609600"/>
            <a:ext cx="8804596" cy="693683"/>
          </a:xfrm>
        </p:spPr>
        <p:txBody>
          <a:bodyPr>
            <a:noAutofit/>
          </a:bodyPr>
          <a:lstStyle/>
          <a:p>
            <a:r>
              <a:rPr lang="en-US" sz="2600" b="1" dirty="0">
                <a:latin typeface="Arial" panose="020B0604020202020204" pitchFamily="34" charset="0"/>
                <a:cs typeface="Arial" panose="020B0604020202020204" pitchFamily="34" charset="0"/>
              </a:rPr>
              <a:t>Scheme not in Public Interest- Ajanta Pharma Case</a:t>
            </a:r>
            <a:endParaRPr lang="en-IN" sz="2600" dirty="0"/>
          </a:p>
        </p:txBody>
      </p:sp>
      <p:sp>
        <p:nvSpPr>
          <p:cNvPr id="7" name="Text Placeholder 6">
            <a:extLst>
              <a:ext uri="{FF2B5EF4-FFF2-40B4-BE49-F238E27FC236}">
                <a16:creationId xmlns:a16="http://schemas.microsoft.com/office/drawing/2014/main" xmlns="" id="{AFAE6E88-0C46-5291-1619-83D9715586DF}"/>
              </a:ext>
            </a:extLst>
          </p:cNvPr>
          <p:cNvSpPr>
            <a:spLocks noGrp="1"/>
          </p:cNvSpPr>
          <p:nvPr>
            <p:ph type="body" idx="1"/>
          </p:nvPr>
        </p:nvSpPr>
        <p:spPr>
          <a:xfrm>
            <a:off x="675745" y="1391792"/>
            <a:ext cx="4185623" cy="576262"/>
          </a:xfrm>
        </p:spPr>
        <p:txBody>
          <a:bodyPr/>
          <a:lstStyle/>
          <a:p>
            <a:pPr algn="ctr"/>
            <a:r>
              <a:rPr lang="en-IN" sz="2000" b="1" dirty="0">
                <a:solidFill>
                  <a:schemeClr val="tx1"/>
                </a:solidFill>
                <a:latin typeface="Arial" panose="020B0604020202020204" pitchFamily="34" charset="0"/>
                <a:cs typeface="Arial" panose="020B0604020202020204" pitchFamily="34" charset="0"/>
              </a:rPr>
              <a:t>Facts of the Case</a:t>
            </a:r>
          </a:p>
        </p:txBody>
      </p:sp>
      <p:sp>
        <p:nvSpPr>
          <p:cNvPr id="8" name="Content Placeholder 7">
            <a:extLst>
              <a:ext uri="{FF2B5EF4-FFF2-40B4-BE49-F238E27FC236}">
                <a16:creationId xmlns:a16="http://schemas.microsoft.com/office/drawing/2014/main" xmlns="" id="{F103B6D7-EF74-67BD-B227-D64A4F57390E}"/>
              </a:ext>
            </a:extLst>
          </p:cNvPr>
          <p:cNvSpPr>
            <a:spLocks noGrp="1"/>
          </p:cNvSpPr>
          <p:nvPr>
            <p:ph sz="half" idx="2"/>
          </p:nvPr>
        </p:nvSpPr>
        <p:spPr>
          <a:xfrm>
            <a:off x="675745" y="2056563"/>
            <a:ext cx="4185623" cy="3984799"/>
          </a:xfrm>
        </p:spPr>
        <p:txBody>
          <a:bodyPr>
            <a:noAutofit/>
          </a:bodyPr>
          <a:lstStyle/>
          <a:p>
            <a:pPr marL="0" indent="0" algn="just">
              <a:lnSpc>
                <a:spcPct val="107000"/>
              </a:lnSpc>
              <a:spcAft>
                <a:spcPts val="800"/>
              </a:spcAft>
              <a:buNone/>
              <a:tabLst>
                <a:tab pos="990600" algn="l"/>
              </a:tabLst>
            </a:pP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Gabs Investment Private Limited (“</a:t>
            </a:r>
            <a:r>
              <a:rPr lang="en-IN"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GIPL</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and Ajanta Pharma Limited (“</a:t>
            </a:r>
            <a:r>
              <a:rPr lang="en-IN"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APL</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filed a petition before the NCLT Mumbai, seeking sanction to a Scheme of Amalgamation and Arrangement (“</a:t>
            </a:r>
            <a:r>
              <a:rPr lang="en-IN"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Scheme</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between the companies and their respective shareholders. The Income Tax Department (“</a:t>
            </a:r>
            <a:r>
              <a:rPr lang="en-IN"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IT Dept</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raised certain observations:</a:t>
            </a:r>
          </a:p>
          <a:p>
            <a:pPr algn="just">
              <a:spcBef>
                <a:spcPts val="0"/>
              </a:spcBef>
              <a:buFont typeface="Wingdings" panose="05000000000000000000" pitchFamily="2" charset="2"/>
              <a:buChar char="q"/>
              <a:tabLst>
                <a:tab pos="990600" algn="l"/>
              </a:tabLst>
            </a:pP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GIPL had to pay Dividend Distribution Tax @ 20%, amounting to INR 134.16 crores;</a:t>
            </a:r>
          </a:p>
          <a:p>
            <a:pPr algn="just">
              <a:spcBef>
                <a:spcPts val="0"/>
              </a:spcBef>
              <a:buFont typeface="Wingdings" panose="05000000000000000000" pitchFamily="2" charset="2"/>
              <a:buChar char="q"/>
              <a:tabLst>
                <a:tab pos="990600" algn="l"/>
              </a:tabLst>
            </a:pPr>
            <a:endPar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lvl="0" algn="just">
              <a:spcBef>
                <a:spcPts val="0"/>
              </a:spcBef>
              <a:buFont typeface="Wingdings" panose="05000000000000000000" pitchFamily="2" charset="2"/>
              <a:buChar char="q"/>
              <a:tabLst>
                <a:tab pos="990600" algn="l"/>
              </a:tabLst>
            </a:pP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Income tax of INR 287.50 crores was payable by GIPL;</a:t>
            </a:r>
          </a:p>
          <a:p>
            <a:pPr lvl="0" algn="just">
              <a:spcBef>
                <a:spcPts val="0"/>
              </a:spcBef>
              <a:buFont typeface="Wingdings" panose="05000000000000000000" pitchFamily="2" charset="2"/>
              <a:buChar char="q"/>
              <a:tabLst>
                <a:tab pos="990600" algn="l"/>
              </a:tabLst>
            </a:pPr>
            <a:endPar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buFont typeface="Wingdings" panose="05000000000000000000" pitchFamily="2" charset="2"/>
              <a:buChar char="q"/>
              <a:tabLst>
                <a:tab pos="990600" algn="l"/>
              </a:tabLst>
            </a:pP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IT Dept observed that if the Scheme was approved, total loss to the revenue would be INR 421.66 crores;</a:t>
            </a:r>
          </a:p>
          <a:p>
            <a:pPr algn="just">
              <a:spcBef>
                <a:spcPts val="0"/>
              </a:spcBef>
              <a:buFont typeface="Wingdings" panose="05000000000000000000" pitchFamily="2" charset="2"/>
              <a:buChar char="q"/>
              <a:tabLst>
                <a:tab pos="990600" algn="l"/>
              </a:tabLst>
            </a:pPr>
            <a:endPar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lvl="0" algn="just">
              <a:spcBef>
                <a:spcPts val="0"/>
              </a:spcBef>
              <a:buFont typeface="Wingdings" panose="05000000000000000000" pitchFamily="2" charset="2"/>
              <a:buChar char="q"/>
              <a:tabLst>
                <a:tab pos="990600" algn="l"/>
              </a:tabLst>
            </a:pP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Lastly, the IT Dept argued that </a:t>
            </a:r>
            <a:r>
              <a:rPr lang="en-IN" sz="120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the Scheme was deliberate measure to avoid tax burden</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in view of the GAAR provisions.</a:t>
            </a:r>
          </a:p>
          <a:p>
            <a:pPr lvl="0" algn="just"/>
            <a:endParaRPr lang="en-US" sz="1200" dirty="0">
              <a:solidFill>
                <a:schemeClr val="tx1"/>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xmlns="" id="{73569240-5E9F-3238-387A-EAAF6A4DA1F5}"/>
              </a:ext>
            </a:extLst>
          </p:cNvPr>
          <p:cNvSpPr>
            <a:spLocks noGrp="1"/>
          </p:cNvSpPr>
          <p:nvPr>
            <p:ph type="body" sz="quarter" idx="3"/>
          </p:nvPr>
        </p:nvSpPr>
        <p:spPr>
          <a:xfrm>
            <a:off x="5108261" y="1400585"/>
            <a:ext cx="4185618" cy="576262"/>
          </a:xfrm>
        </p:spPr>
        <p:txBody>
          <a:bodyPr/>
          <a:lstStyle/>
          <a:p>
            <a:pPr algn="ctr"/>
            <a:r>
              <a:rPr lang="en-IN" sz="2000" b="1" dirty="0">
                <a:solidFill>
                  <a:schemeClr val="tx1"/>
                </a:solidFill>
                <a:latin typeface="Arial" panose="020B0604020202020204" pitchFamily="34" charset="0"/>
                <a:cs typeface="Arial" panose="020B0604020202020204" pitchFamily="34" charset="0"/>
              </a:rPr>
              <a:t>NCLT’s Views</a:t>
            </a:r>
          </a:p>
        </p:txBody>
      </p:sp>
      <p:sp>
        <p:nvSpPr>
          <p:cNvPr id="10" name="Content Placeholder 9">
            <a:extLst>
              <a:ext uri="{FF2B5EF4-FFF2-40B4-BE49-F238E27FC236}">
                <a16:creationId xmlns:a16="http://schemas.microsoft.com/office/drawing/2014/main" xmlns="" id="{026D8BBF-ACE3-56C0-DCCE-AA932DB7166C}"/>
              </a:ext>
            </a:extLst>
          </p:cNvPr>
          <p:cNvSpPr>
            <a:spLocks noGrp="1"/>
          </p:cNvSpPr>
          <p:nvPr>
            <p:ph sz="quarter" idx="4"/>
          </p:nvPr>
        </p:nvSpPr>
        <p:spPr>
          <a:xfrm>
            <a:off x="5088384" y="2056563"/>
            <a:ext cx="4185617" cy="3887037"/>
          </a:xfrm>
        </p:spPr>
        <p:txBody>
          <a:bodyPr>
            <a:normAutofit/>
          </a:bodyPr>
          <a:lstStyle/>
          <a:p>
            <a:pPr marL="0" indent="0" algn="just">
              <a:lnSpc>
                <a:spcPct val="107000"/>
              </a:lnSpc>
              <a:spcAft>
                <a:spcPts val="800"/>
              </a:spcAft>
              <a:buNone/>
              <a:tabLst>
                <a:tab pos="990600" algn="l"/>
              </a:tabLst>
            </a:pP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NCLT observed as under:</a:t>
            </a:r>
          </a:p>
          <a:p>
            <a:pPr lvl="0" algn="just">
              <a:lnSpc>
                <a:spcPct val="107000"/>
              </a:lnSpc>
              <a:buFont typeface="Wingdings" panose="05000000000000000000" pitchFamily="2" charset="2"/>
              <a:buChar char="q"/>
              <a:tabLst>
                <a:tab pos="990600" algn="l"/>
              </a:tabLst>
            </a:pP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GIPL / its shareholders were avoiding full tax liability. Any transfer of property from one entity to other has to be treated as sale / transfer and should comply with applicable provisions of law including applicable tax liability, stamp duty. </a:t>
            </a:r>
            <a:r>
              <a:rPr lang="en-IN" sz="120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The NCLT observed that it could sanction / approve the Scheme only if it complies with all applicable provisions of the Act, rules and if the Scheme is in public, shareholders’ interest</a:t>
            </a:r>
            <a:r>
              <a:rPr lang="en-IN" sz="1200" u="sng" dirty="0">
                <a:solidFill>
                  <a:schemeClr val="tx1"/>
                </a:solidFill>
                <a:latin typeface="Arial" panose="020B0604020202020204" pitchFamily="34" charset="0"/>
                <a:ea typeface="Calibri" panose="020F0502020204030204" pitchFamily="34" charset="0"/>
                <a:cs typeface="Arial" panose="020B0604020202020204" pitchFamily="34" charset="0"/>
              </a:rPr>
              <a:t>.</a:t>
            </a:r>
          </a:p>
          <a:p>
            <a:pPr lvl="0" algn="just">
              <a:lnSpc>
                <a:spcPct val="107000"/>
              </a:lnSpc>
              <a:buFont typeface="Wingdings" panose="05000000000000000000" pitchFamily="2" charset="2"/>
              <a:buChar char="q"/>
              <a:tabLst>
                <a:tab pos="990600" algn="l"/>
              </a:tabLst>
            </a:pP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NCLT held the Scheme to be beneficial only to the common promoters of the Transferor and Transferee Companies and not in public interest.</a:t>
            </a:r>
            <a:r>
              <a:rPr lang="en-IN" sz="13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buFont typeface="Wingdings" panose="05000000000000000000" pitchFamily="2" charset="2"/>
              <a:buChar char="q"/>
              <a:tabLst>
                <a:tab pos="990600" algn="l"/>
              </a:tabLst>
            </a:pPr>
            <a:r>
              <a:rPr lang="en-IN" sz="1200" dirty="0">
                <a:solidFill>
                  <a:schemeClr val="tx1"/>
                </a:solidFill>
                <a:latin typeface="Arial" panose="020B0604020202020204" pitchFamily="34" charset="0"/>
                <a:cs typeface="Arial" panose="020B0604020202020204" pitchFamily="34" charset="0"/>
              </a:rPr>
              <a:t>Therefore, finding the Scheme to be unfair, unreasonable and not in public interest, the NCLT rejected it.</a:t>
            </a:r>
          </a:p>
          <a:p>
            <a:pPr lvl="0" algn="just">
              <a:lnSpc>
                <a:spcPct val="107000"/>
              </a:lnSpc>
              <a:buFont typeface="Wingdings" panose="05000000000000000000" pitchFamily="2" charset="2"/>
              <a:buChar char="q"/>
              <a:tabLst>
                <a:tab pos="990600" algn="l"/>
              </a:tabLst>
            </a:pPr>
            <a:endPar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xmlns="" id="{A550E223-1AF8-3990-C8C1-46587887C28F}"/>
              </a:ext>
            </a:extLst>
          </p:cNvPr>
          <p:cNvSpPr>
            <a:spLocks noGrp="1"/>
          </p:cNvSpPr>
          <p:nvPr>
            <p:ph type="ftr" sz="quarter" idx="11"/>
          </p:nvPr>
        </p:nvSpPr>
        <p:spPr>
          <a:xfrm>
            <a:off x="675745" y="6028450"/>
            <a:ext cx="6297612" cy="365125"/>
          </a:xfrm>
        </p:spPr>
        <p:txBody>
          <a:bodyPr/>
          <a:lstStyle/>
          <a:p>
            <a:r>
              <a:rPr lang="en-US" sz="1200" b="1" i="1" dirty="0">
                <a:solidFill>
                  <a:schemeClr val="tx1"/>
                </a:solidFill>
                <a:latin typeface="Arial" panose="020B0604020202020204" pitchFamily="34" charset="0"/>
                <a:cs typeface="Arial" panose="020B0604020202020204" pitchFamily="34" charset="0"/>
              </a:rPr>
              <a:t>For Private Circulation Only</a:t>
            </a:r>
          </a:p>
        </p:txBody>
      </p:sp>
      <p:sp>
        <p:nvSpPr>
          <p:cNvPr id="5" name="Slide Number Placeholder 4">
            <a:extLst>
              <a:ext uri="{FF2B5EF4-FFF2-40B4-BE49-F238E27FC236}">
                <a16:creationId xmlns:a16="http://schemas.microsoft.com/office/drawing/2014/main" xmlns="" id="{B739F4F9-E83A-D3AD-7F96-6AF83BEE6D51}"/>
              </a:ext>
            </a:extLst>
          </p:cNvPr>
          <p:cNvSpPr>
            <a:spLocks noGrp="1"/>
          </p:cNvSpPr>
          <p:nvPr>
            <p:ph type="sldNum" sz="quarter" idx="12"/>
          </p:nvPr>
        </p:nvSpPr>
        <p:spPr/>
        <p:txBody>
          <a:bodyPr/>
          <a:lstStyle/>
          <a:p>
            <a:fld id="{8299010A-6701-48EE-A859-0610244F75D5}" type="slidenum">
              <a:rPr lang="en-US" sz="1200" b="1" smtClean="0">
                <a:latin typeface="Arial" panose="020B0604020202020204" pitchFamily="34" charset="0"/>
                <a:cs typeface="Arial" panose="020B0604020202020204" pitchFamily="34" charset="0"/>
              </a:rPr>
              <a:t>17</a:t>
            </a:fld>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3894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4EB69CDA-52B0-77EB-CD2F-03FA76064DA3}"/>
              </a:ext>
            </a:extLst>
          </p:cNvPr>
          <p:cNvSpPr>
            <a:spLocks noGrp="1"/>
          </p:cNvSpPr>
          <p:nvPr>
            <p:ph type="title"/>
          </p:nvPr>
        </p:nvSpPr>
        <p:spPr>
          <a:xfrm>
            <a:off x="677334" y="609600"/>
            <a:ext cx="8596668" cy="652670"/>
          </a:xfrm>
        </p:spPr>
        <p:txBody>
          <a:bodyPr>
            <a:normAutofit/>
          </a:bodyPr>
          <a:lstStyle/>
          <a:p>
            <a:r>
              <a:rPr lang="en-IN" sz="2600" b="1" dirty="0">
                <a:latin typeface="Arial" panose="020B0604020202020204" pitchFamily="34" charset="0"/>
                <a:cs typeface="Arial" panose="020B0604020202020204" pitchFamily="34" charset="0"/>
              </a:rPr>
              <a:t>Differing views of the NCLT, Ahmedabad</a:t>
            </a:r>
          </a:p>
        </p:txBody>
      </p:sp>
      <p:sp>
        <p:nvSpPr>
          <p:cNvPr id="10" name="Content Placeholder 9">
            <a:extLst>
              <a:ext uri="{FF2B5EF4-FFF2-40B4-BE49-F238E27FC236}">
                <a16:creationId xmlns:a16="http://schemas.microsoft.com/office/drawing/2014/main" xmlns="" id="{DB1820AF-F635-1E1C-3067-E762BA4ABEE7}"/>
              </a:ext>
            </a:extLst>
          </p:cNvPr>
          <p:cNvSpPr>
            <a:spLocks noGrp="1"/>
          </p:cNvSpPr>
          <p:nvPr>
            <p:ph idx="1"/>
          </p:nvPr>
        </p:nvSpPr>
        <p:spPr>
          <a:xfrm>
            <a:off x="677334" y="1302029"/>
            <a:ext cx="8596668" cy="4560432"/>
          </a:xfrm>
        </p:spPr>
        <p:txBody>
          <a:bodyPr>
            <a:normAutofit/>
          </a:bodyPr>
          <a:lstStyle/>
          <a:p>
            <a:pPr algn="just">
              <a:buFont typeface="Wingdings" panose="05000000000000000000" pitchFamily="2" charset="2"/>
              <a:buChar char="q"/>
            </a:pPr>
            <a:r>
              <a:rPr lang="en-IN"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NCLT Ahmedabad order dated 31.10.2018- In the matter of Sun Pharmaceuticals Industries Limited </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IN"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Transferee Co</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357188" indent="-357188" algn="just">
              <a:buNone/>
            </a:pP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Sun Pharma filed a petition before the NCLT Ahmedabad, seeking sanction to a scheme of arrangement (“</a:t>
            </a:r>
            <a:r>
              <a:rPr lang="en-IN"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Scheme</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in the nature of </a:t>
            </a:r>
            <a:r>
              <a:rPr lang="en-IN" sz="12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IN" sz="1200" i="1"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demerger and transfer of a specified undertaking of Sun Pharma Global FZE to the Transferee Co</a:t>
            </a:r>
            <a:r>
              <a:rPr lang="en-IN" sz="12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 Cross border arrangement. The Regional Director (“</a:t>
            </a:r>
            <a:r>
              <a:rPr lang="en-IN"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RD</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raised an observation stating that section 234 of the Companies Act, 2013 (“</a:t>
            </a:r>
            <a:r>
              <a:rPr lang="en-IN"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CA 2013</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refers to cross border mergers and amalgamations and does not refer to demergers.</a:t>
            </a:r>
          </a:p>
          <a:p>
            <a:pPr marL="0" indent="0" algn="just">
              <a:buNone/>
              <a:tabLst>
                <a:tab pos="357188" algn="l"/>
              </a:tabLst>
            </a:pPr>
            <a:r>
              <a:rPr lang="en-IN" sz="1200" dirty="0">
                <a:solidFill>
                  <a:schemeClr val="tx1"/>
                </a:solidFill>
                <a:latin typeface="Arial" panose="020B0604020202020204" pitchFamily="34" charset="0"/>
                <a:cs typeface="Arial" panose="020B0604020202020204" pitchFamily="34" charset="0"/>
              </a:rPr>
              <a:t>	</a:t>
            </a:r>
            <a:r>
              <a:rPr lang="en-IN" sz="1200" b="1" u="sng" dirty="0">
                <a:solidFill>
                  <a:schemeClr val="tx1"/>
                </a:solidFill>
                <a:latin typeface="Arial" panose="020B0604020202020204" pitchFamily="34" charset="0"/>
                <a:cs typeface="Arial" panose="020B0604020202020204" pitchFamily="34" charset="0"/>
              </a:rPr>
              <a:t>NCLT’s views</a:t>
            </a:r>
            <a:r>
              <a:rPr lang="en-IN" sz="1200" b="1" dirty="0">
                <a:solidFill>
                  <a:schemeClr val="tx1"/>
                </a:solidFill>
                <a:latin typeface="Arial" panose="020B0604020202020204" pitchFamily="34" charset="0"/>
                <a:cs typeface="Arial" panose="020B0604020202020204" pitchFamily="34" charset="0"/>
              </a:rPr>
              <a:t>: </a:t>
            </a:r>
            <a:r>
              <a:rPr lang="en-IN" sz="1200" dirty="0">
                <a:solidFill>
                  <a:schemeClr val="tx1"/>
                </a:solidFill>
                <a:latin typeface="Arial" panose="020B0604020202020204" pitchFamily="34" charset="0"/>
                <a:cs typeface="Arial" panose="020B0604020202020204" pitchFamily="34" charset="0"/>
              </a:rPr>
              <a:t>The NCLT observed that section 232(1)(b) of the CA 2013 </a:t>
            </a:r>
            <a:r>
              <a:rPr lang="en-IN" sz="1200" i="1" dirty="0">
                <a:solidFill>
                  <a:schemeClr val="tx1"/>
                </a:solidFill>
                <a:latin typeface="Arial" panose="020B0604020202020204" pitchFamily="34" charset="0"/>
                <a:cs typeface="Arial" panose="020B0604020202020204" pitchFamily="34" charset="0"/>
              </a:rPr>
              <a:t>(Mergers and Amalgamation of companies) </a:t>
            </a:r>
            <a:r>
              <a:rPr lang="en-IN" sz="1200" dirty="0">
                <a:solidFill>
                  <a:schemeClr val="tx1"/>
                </a:solidFill>
                <a:latin typeface="Arial" panose="020B0604020202020204" pitchFamily="34" charset="0"/>
                <a:cs typeface="Arial" panose="020B0604020202020204" pitchFamily="34" charset="0"/>
              </a:rPr>
              <a:t>	permits transfer of whole or any part of the undertaking of a transferor company. This permissible transfer of 	undertaking implies ‘demerger’ and all other applicable provisions of the CA 2013 for merger or amalgamation 	can be 	applied even to a scheme of demerger. Section 234(1) applies mutatis mutandis to schemes of mergers and 	amalgamations.</a:t>
            </a:r>
          </a:p>
          <a:p>
            <a:pPr algn="just">
              <a:buFont typeface="Wingdings" panose="05000000000000000000" pitchFamily="2" charset="2"/>
              <a:buChar char="q"/>
            </a:pPr>
            <a:r>
              <a:rPr lang="en-IN"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NCLT Ahmedabad order dated 19.12.2019- In the matter of Sun Pharmaceuticals Industries Limited </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IN"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Sun Pharma</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 “</a:t>
            </a:r>
            <a:r>
              <a:rPr lang="en-IN"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Demerged Co</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0" indent="0" algn="just">
              <a:buNone/>
              <a:tabLst>
                <a:tab pos="357188" algn="l"/>
              </a:tabLst>
            </a:pPr>
            <a:r>
              <a:rPr lang="en-IN" sz="1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Sun Pharma filed a petition before the NCLT Ahmedabad, seeking sanction to a scheme of arrangement (“</a:t>
            </a:r>
            <a:r>
              <a:rPr lang="en-IN"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Scheme</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in 	the nature of </a:t>
            </a:r>
            <a:r>
              <a:rPr lang="en-IN" sz="1200" i="1"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‘demerger and transfer of its 2 (two) specified investment undertakings’ to 2 (two) overseas resulting </a:t>
            </a:r>
            <a:r>
              <a:rPr lang="en-IN" sz="12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IN" sz="1200" i="1"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companies</a:t>
            </a:r>
            <a:r>
              <a:rPr lang="en-IN" sz="1200"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Sun Pharma Netherlands B.V. and Sun Pharma Holdings USA Inc. (“</a:t>
            </a:r>
            <a:r>
              <a:rPr lang="en-IN"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Outbound Demerger</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The 	RD vide an affidavit raised an observation stating that section 234 of the CA 2013 refers to cross border mergers 	and amalgamations and does not refer to demergers.</a:t>
            </a:r>
          </a:p>
          <a:p>
            <a:pPr marL="0" indent="0" algn="just">
              <a:buNone/>
              <a:tabLst>
                <a:tab pos="357188" algn="l"/>
              </a:tabLst>
            </a:pP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IN" sz="1200" b="1"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NCLT’s </a:t>
            </a:r>
            <a:r>
              <a:rPr lang="en-IN" sz="1200" b="1" u="sng" dirty="0">
                <a:solidFill>
                  <a:schemeClr val="tx1"/>
                </a:solidFill>
                <a:latin typeface="Arial" panose="020B0604020202020204" pitchFamily="34" charset="0"/>
                <a:ea typeface="Calibri" panose="020F0502020204030204" pitchFamily="34" charset="0"/>
                <a:cs typeface="Arial" panose="020B0604020202020204" pitchFamily="34" charset="0"/>
              </a:rPr>
              <a:t>view</a:t>
            </a:r>
            <a:r>
              <a:rPr lang="en-IN" sz="1200" b="1" dirty="0">
                <a:solidFill>
                  <a:schemeClr val="tx1"/>
                </a:solidFill>
                <a:latin typeface="Arial" panose="020B0604020202020204" pitchFamily="34" charset="0"/>
                <a:ea typeface="Calibri" panose="020F0502020204030204" pitchFamily="34" charset="0"/>
                <a:cs typeface="Arial" panose="020B0604020202020204" pitchFamily="34" charset="0"/>
              </a:rPr>
              <a:t>:</a:t>
            </a:r>
            <a:r>
              <a:rPr lang="en-IN" sz="1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Section 234 of the CA 2013 does not permit cross border demergers. Section 234 only refers to ‘</a:t>
            </a:r>
            <a:r>
              <a:rPr lang="en-IN" sz="12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mergers</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IN" sz="1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 ‘</a:t>
            </a:r>
            <a:r>
              <a:rPr lang="en-IN" sz="12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amalgamations</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without any express mention of demergers.</a:t>
            </a:r>
          </a:p>
          <a:p>
            <a:pPr algn="just">
              <a:buFont typeface="Wingdings" panose="05000000000000000000" pitchFamily="2" charset="2"/>
              <a:buChar char="q"/>
            </a:pPr>
            <a:endParaRPr lang="en-IN" sz="12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n-IN" sz="12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n-IN"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IN" sz="1200" dirty="0">
              <a:latin typeface="Arial" panose="020B060402020202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xmlns="" id="{CDDF9CD4-7E7A-65F3-AB04-C37E7D79D719}"/>
              </a:ext>
            </a:extLst>
          </p:cNvPr>
          <p:cNvSpPr>
            <a:spLocks noGrp="1"/>
          </p:cNvSpPr>
          <p:nvPr>
            <p:ph type="ftr" sz="quarter" idx="11"/>
          </p:nvPr>
        </p:nvSpPr>
        <p:spPr/>
        <p:txBody>
          <a:bodyPr/>
          <a:lstStyle/>
          <a:p>
            <a:r>
              <a:rPr lang="en-US" sz="1200" b="1" i="1" dirty="0">
                <a:solidFill>
                  <a:schemeClr val="tx1"/>
                </a:solidFill>
                <a:latin typeface="Arial" panose="020B0604020202020204" pitchFamily="34" charset="0"/>
                <a:cs typeface="Arial" panose="020B0604020202020204" pitchFamily="34" charset="0"/>
              </a:rPr>
              <a:t>For Private Circulation Only</a:t>
            </a:r>
          </a:p>
        </p:txBody>
      </p:sp>
      <p:sp>
        <p:nvSpPr>
          <p:cNvPr id="8" name="Slide Number Placeholder 7">
            <a:extLst>
              <a:ext uri="{FF2B5EF4-FFF2-40B4-BE49-F238E27FC236}">
                <a16:creationId xmlns:a16="http://schemas.microsoft.com/office/drawing/2014/main" xmlns="" id="{92A5C40C-2D56-CEC8-4F72-6873B7C76AE4}"/>
              </a:ext>
            </a:extLst>
          </p:cNvPr>
          <p:cNvSpPr>
            <a:spLocks noGrp="1"/>
          </p:cNvSpPr>
          <p:nvPr>
            <p:ph type="sldNum" sz="quarter" idx="12"/>
          </p:nvPr>
        </p:nvSpPr>
        <p:spPr/>
        <p:txBody>
          <a:bodyPr/>
          <a:lstStyle/>
          <a:p>
            <a:fld id="{8299010A-6701-48EE-A859-0610244F75D5}" type="slidenum">
              <a:rPr lang="en-US" sz="1200" b="1" smtClean="0">
                <a:latin typeface="Arial" panose="020B0604020202020204" pitchFamily="34" charset="0"/>
                <a:cs typeface="Arial" panose="020B0604020202020204" pitchFamily="34" charset="0"/>
              </a:rPr>
              <a:t>18</a:t>
            </a:fld>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5014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4EB69CDA-52B0-77EB-CD2F-03FA76064DA3}"/>
              </a:ext>
            </a:extLst>
          </p:cNvPr>
          <p:cNvSpPr>
            <a:spLocks noGrp="1"/>
          </p:cNvSpPr>
          <p:nvPr>
            <p:ph type="title"/>
          </p:nvPr>
        </p:nvSpPr>
        <p:spPr>
          <a:xfrm>
            <a:off x="677334" y="609600"/>
            <a:ext cx="8596668" cy="652670"/>
          </a:xfrm>
        </p:spPr>
        <p:txBody>
          <a:bodyPr>
            <a:normAutofit/>
          </a:bodyPr>
          <a:lstStyle/>
          <a:p>
            <a:r>
              <a:rPr lang="en-IN" sz="2600" b="1">
                <a:latin typeface="Arial" panose="020B0604020202020204" pitchFamily="34" charset="0"/>
                <a:cs typeface="Arial" panose="020B0604020202020204" pitchFamily="34" charset="0"/>
              </a:rPr>
              <a:t>NCLAT Orders</a:t>
            </a:r>
            <a:endParaRPr lang="en-IN" sz="2600" b="1" dirty="0">
              <a:latin typeface="Arial" panose="020B0604020202020204" pitchFamily="34" charset="0"/>
              <a:cs typeface="Arial" panose="020B0604020202020204" pitchFamily="34" charset="0"/>
            </a:endParaRPr>
          </a:p>
        </p:txBody>
      </p:sp>
      <p:sp>
        <p:nvSpPr>
          <p:cNvPr id="10" name="Content Placeholder 9">
            <a:extLst>
              <a:ext uri="{FF2B5EF4-FFF2-40B4-BE49-F238E27FC236}">
                <a16:creationId xmlns:a16="http://schemas.microsoft.com/office/drawing/2014/main" xmlns="" id="{DB1820AF-F635-1E1C-3067-E762BA4ABEE7}"/>
              </a:ext>
            </a:extLst>
          </p:cNvPr>
          <p:cNvSpPr>
            <a:spLocks noGrp="1"/>
          </p:cNvSpPr>
          <p:nvPr>
            <p:ph idx="1"/>
          </p:nvPr>
        </p:nvSpPr>
        <p:spPr>
          <a:xfrm>
            <a:off x="677334" y="1292090"/>
            <a:ext cx="8596668" cy="4560432"/>
          </a:xfrm>
        </p:spPr>
        <p:txBody>
          <a:bodyPr>
            <a:normAutofit/>
          </a:bodyPr>
          <a:lstStyle/>
          <a:p>
            <a:pPr marL="447675" lvl="1" indent="-447675" algn="just">
              <a:buFont typeface="Wingdings" panose="05000000000000000000" pitchFamily="2" charset="2"/>
              <a:buChar char="q"/>
            </a:pPr>
            <a:r>
              <a:rPr lang="en-IN"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NCLAT order dated 4.12.2019- Regional Director </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IN"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RD</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IN"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vs. Real Image LLP</a:t>
            </a:r>
          </a:p>
          <a:p>
            <a:pPr marL="0" indent="0" algn="just">
              <a:buNone/>
            </a:pP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The NCLT, Chennai Bench permitted amalgamation of a Limited Liability Partnership (“</a:t>
            </a:r>
            <a:r>
              <a:rPr lang="en-IN"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LLP</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into a private limited 	company. While approving the Scheme, the NCLT relied upon the explanation clause of section 234(2) of the 	CA 2013 which permits a foreign LLP to merge with an Indian company. Further, it applied the principle of ‘</a:t>
            </a:r>
            <a:r>
              <a:rPr lang="en-IN" sz="12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Casus 	Omissus</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and observed that the CA 2013 did not contain an express legal bar on merger of an Indian LLP with a 	company. </a:t>
            </a:r>
          </a:p>
          <a:p>
            <a:pPr marL="0" indent="0" algn="just">
              <a:buNone/>
            </a:pPr>
            <a:r>
              <a:rPr lang="en-IN" sz="12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IN" sz="1200" b="1" u="sng" dirty="0">
                <a:solidFill>
                  <a:schemeClr val="tx1"/>
                </a:solidFill>
                <a:latin typeface="Arial" panose="020B0604020202020204" pitchFamily="34" charset="0"/>
                <a:ea typeface="Calibri" panose="020F0502020204030204" pitchFamily="34" charset="0"/>
                <a:cs typeface="Arial" panose="020B0604020202020204" pitchFamily="34" charset="0"/>
              </a:rPr>
              <a:t>NCLAT’s views</a:t>
            </a:r>
            <a:r>
              <a:rPr lang="en-IN" sz="12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IN" sz="1200" dirty="0">
                <a:solidFill>
                  <a:schemeClr val="tx1"/>
                </a:solidFill>
                <a:latin typeface="Arial" panose="020B0604020202020204" pitchFamily="34" charset="0"/>
                <a:ea typeface="Calibri" panose="020F0502020204030204" pitchFamily="34" charset="0"/>
                <a:cs typeface="Arial" panose="020B0604020202020204" pitchFamily="34" charset="0"/>
              </a:rPr>
              <a:t>Direct merger of a LLP with an Indian company is impermissible. </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legislature has enacted 	provisions in the CA 2013 for conversion of LLP into an Indian company and vice versa in the Limited Liability 	Partnership Act, 2008. An LLP has to first apply for registration under section 366 of the CA 2013 and only once the 	LLP has been registered as a company, can the company be merged into another Indian company.</a:t>
            </a:r>
          </a:p>
          <a:p>
            <a:pPr algn="just">
              <a:buFont typeface="Wingdings" panose="05000000000000000000" pitchFamily="2" charset="2"/>
              <a:buChar char="q"/>
            </a:pPr>
            <a:r>
              <a:rPr lang="en-IN" sz="12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IN"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NCLAT order dated 17.09.2021- Rama Investment Company Private Limited vs. Ankit Mittal</a:t>
            </a:r>
          </a:p>
          <a:p>
            <a:pPr marL="457200" lvl="1" indent="0" algn="just">
              <a:buNone/>
            </a:pPr>
            <a:r>
              <a:rPr lang="en-IN"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Question: </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“Whether a rejected scheme could be modified under section 231 of the CA 2013”?</a:t>
            </a:r>
          </a:p>
          <a:p>
            <a:pPr marL="457200" lvl="1" indent="0" algn="just">
              <a:buNone/>
            </a:pPr>
            <a:r>
              <a:rPr lang="en-IN" sz="1200" b="1"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NCLAT’s view</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The NCLAT observed that section 231 applied if an order has been made under section 230 sanctioning compromise or arrangement. Modification can be done if it is necessary for proper working of the scheme. In the present matter, the order under section 230 passed by the NCLT was reversed by the NCLAT. </a:t>
            </a:r>
            <a:r>
              <a:rPr lang="en-IN" sz="120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When the scheme has been rejected, section 231 cannot be relied upon to seek a modification</a:t>
            </a:r>
            <a:r>
              <a:rPr lang="en-IN"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IN" sz="1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n-IN" sz="1200" b="1" dirty="0">
              <a:effectLst/>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q"/>
            </a:pPr>
            <a:endParaRPr lang="en-IN" sz="12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n-IN" sz="12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n-IN"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IN" sz="1200" dirty="0">
              <a:latin typeface="Arial" panose="020B060402020202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xmlns="" id="{CDDF9CD4-7E7A-65F3-AB04-C37E7D79D719}"/>
              </a:ext>
            </a:extLst>
          </p:cNvPr>
          <p:cNvSpPr>
            <a:spLocks noGrp="1"/>
          </p:cNvSpPr>
          <p:nvPr>
            <p:ph type="ftr" sz="quarter" idx="11"/>
          </p:nvPr>
        </p:nvSpPr>
        <p:spPr/>
        <p:txBody>
          <a:bodyPr/>
          <a:lstStyle/>
          <a:p>
            <a:r>
              <a:rPr lang="en-US" sz="1200" b="1" i="1" dirty="0">
                <a:solidFill>
                  <a:schemeClr val="tx1"/>
                </a:solidFill>
                <a:latin typeface="Arial" panose="020B0604020202020204" pitchFamily="34" charset="0"/>
                <a:cs typeface="Arial" panose="020B0604020202020204" pitchFamily="34" charset="0"/>
              </a:rPr>
              <a:t>For Private Circulation Only</a:t>
            </a:r>
          </a:p>
        </p:txBody>
      </p:sp>
      <p:sp>
        <p:nvSpPr>
          <p:cNvPr id="8" name="Slide Number Placeholder 7">
            <a:extLst>
              <a:ext uri="{FF2B5EF4-FFF2-40B4-BE49-F238E27FC236}">
                <a16:creationId xmlns:a16="http://schemas.microsoft.com/office/drawing/2014/main" xmlns="" id="{92A5C40C-2D56-CEC8-4F72-6873B7C76AE4}"/>
              </a:ext>
            </a:extLst>
          </p:cNvPr>
          <p:cNvSpPr>
            <a:spLocks noGrp="1"/>
          </p:cNvSpPr>
          <p:nvPr>
            <p:ph type="sldNum" sz="quarter" idx="12"/>
          </p:nvPr>
        </p:nvSpPr>
        <p:spPr/>
        <p:txBody>
          <a:bodyPr/>
          <a:lstStyle/>
          <a:p>
            <a:fld id="{8299010A-6701-48EE-A859-0610244F75D5}" type="slidenum">
              <a:rPr lang="en-US" sz="1200" b="1" smtClean="0">
                <a:latin typeface="Arial" panose="020B0604020202020204" pitchFamily="34" charset="0"/>
                <a:cs typeface="Arial" panose="020B0604020202020204" pitchFamily="34" charset="0"/>
              </a:rPr>
              <a:t>19</a:t>
            </a:fld>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53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83334B-A623-D032-7FBC-8C367C441A7E}"/>
              </a:ext>
            </a:extLst>
          </p:cNvPr>
          <p:cNvSpPr>
            <a:spLocks noGrp="1"/>
          </p:cNvSpPr>
          <p:nvPr>
            <p:ph type="title"/>
          </p:nvPr>
        </p:nvSpPr>
        <p:spPr>
          <a:xfrm>
            <a:off x="677334" y="609600"/>
            <a:ext cx="8596668" cy="732183"/>
          </a:xfrm>
        </p:spPr>
        <p:txBody>
          <a:bodyPr>
            <a:normAutofit/>
          </a:bodyPr>
          <a:lstStyle/>
          <a:p>
            <a:r>
              <a:rPr lang="en-IN" sz="2600" b="1" dirty="0">
                <a:latin typeface="Arial" panose="020B0604020202020204" pitchFamily="34" charset="0"/>
                <a:cs typeface="Arial" panose="020B0604020202020204" pitchFamily="34" charset="0"/>
              </a:rPr>
              <a:t>Corporate Restructuring</a:t>
            </a:r>
          </a:p>
        </p:txBody>
      </p:sp>
      <p:sp>
        <p:nvSpPr>
          <p:cNvPr id="3" name="Content Placeholder 2">
            <a:extLst>
              <a:ext uri="{FF2B5EF4-FFF2-40B4-BE49-F238E27FC236}">
                <a16:creationId xmlns:a16="http://schemas.microsoft.com/office/drawing/2014/main" xmlns="" id="{114E07EA-41CC-F58A-9263-55DEE5D7F5C3}"/>
              </a:ext>
            </a:extLst>
          </p:cNvPr>
          <p:cNvSpPr>
            <a:spLocks noGrp="1"/>
          </p:cNvSpPr>
          <p:nvPr>
            <p:ph idx="1"/>
          </p:nvPr>
        </p:nvSpPr>
        <p:spPr>
          <a:xfrm>
            <a:off x="815008" y="1321907"/>
            <a:ext cx="4422913" cy="4600188"/>
          </a:xfrm>
        </p:spPr>
        <p:txBody>
          <a:bodyPr>
            <a:normAutofit/>
          </a:bodyPr>
          <a:lstStyle/>
          <a:p>
            <a:pPr algn="just">
              <a:lnSpc>
                <a:spcPct val="107000"/>
              </a:lnSpc>
              <a:spcAft>
                <a:spcPts val="800"/>
              </a:spcAft>
              <a:buFont typeface="Wingdings" panose="05000000000000000000" pitchFamily="2" charset="2"/>
              <a:buChar char="q"/>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Corporate Restructuring is a corporate management term for the act of partially dismantling and </a:t>
            </a:r>
            <a:r>
              <a:rPr lang="en-US" sz="1200" dirty="0">
                <a:solidFill>
                  <a:schemeClr val="tx1"/>
                </a:solidFill>
                <a:latin typeface="Arial" panose="020B0604020202020204" pitchFamily="34" charset="0"/>
                <a:ea typeface="Calibri" panose="020F0502020204030204" pitchFamily="34" charset="0"/>
                <a:cs typeface="Arial" panose="020B0604020202020204" pitchFamily="34" charset="0"/>
              </a:rPr>
              <a:t>r</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eorganizing- the legal, ownership, operational, or other structures of a company;</a:t>
            </a:r>
            <a:r>
              <a:rPr lang="en-IN" sz="1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for the purpose of making it more profitable, or better organized for its present needs;</a:t>
            </a:r>
          </a:p>
          <a:p>
            <a:pPr algn="just">
              <a:lnSpc>
                <a:spcPct val="107000"/>
              </a:lnSpc>
              <a:spcAft>
                <a:spcPts val="800"/>
              </a:spcAf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It includes mergers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 consolidations, divestitures, buy-outs, sell-outs, demergers, liquidations, change of ownership or ownership structure;</a:t>
            </a:r>
          </a:p>
          <a:p>
            <a:pPr algn="just">
              <a:lnSpc>
                <a:spcPct val="107000"/>
              </a:lnSpc>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Corporate restructuring encompasses 2 (two) distinct groups of activities: </a:t>
            </a:r>
          </a:p>
          <a:p>
            <a:pPr marL="0" indent="0" algn="just">
              <a:lnSpc>
                <a:spcPct val="107000"/>
              </a:lnSpc>
              <a:buNone/>
            </a:pPr>
            <a:r>
              <a:rPr lang="en-US" sz="1200" dirty="0">
                <a:solidFill>
                  <a:schemeClr val="tx1"/>
                </a:solidFill>
                <a:latin typeface="Arial" panose="020B0604020202020204" pitchFamily="34" charset="0"/>
                <a:cs typeface="Arial" panose="020B0604020202020204" pitchFamily="34" charset="0"/>
              </a:rPr>
              <a:t>	(a) Business restructuring (expansions including 	mergers and 	consolidations, tender offers, joint 	ventures and acquisitions 	and contractions including 	sell-offs, spin-offs, equity carve 	outs, abandonment of 	assets and liquidation) and </a:t>
            </a:r>
            <a:r>
              <a:rPr lang="en-US" sz="1200" dirty="0" smtClean="0">
                <a:solidFill>
                  <a:schemeClr val="tx1"/>
                </a:solidFill>
                <a:latin typeface="Arial" panose="020B0604020202020204" pitchFamily="34" charset="0"/>
                <a:cs typeface="Arial" panose="020B0604020202020204" pitchFamily="34" charset="0"/>
              </a:rPr>
              <a:t>(</a:t>
            </a:r>
            <a:r>
              <a:rPr lang="en-US" sz="1200" b="1" dirty="0" smtClean="0">
                <a:solidFill>
                  <a:schemeClr val="tx1"/>
                </a:solidFill>
                <a:latin typeface="Arial" panose="020B0604020202020204" pitchFamily="34" charset="0"/>
                <a:cs typeface="Arial" panose="020B0604020202020204" pitchFamily="34" charset="0"/>
              </a:rPr>
              <a:t>Business Driven</a:t>
            </a:r>
            <a:r>
              <a:rPr lang="en-US" sz="1200" dirty="0" smtClean="0">
                <a:solidFill>
                  <a:schemeClr val="tx1"/>
                </a:solidFill>
                <a:latin typeface="Arial" panose="020B0604020202020204" pitchFamily="34" charset="0"/>
                <a:cs typeface="Arial" panose="020B0604020202020204" pitchFamily="34" charset="0"/>
              </a:rPr>
              <a:t>)</a:t>
            </a:r>
            <a:endParaRPr lang="en-US" sz="1200" dirty="0">
              <a:solidFill>
                <a:schemeClr val="tx1"/>
              </a:solidFill>
              <a:latin typeface="Arial" panose="020B0604020202020204" pitchFamily="34" charset="0"/>
              <a:cs typeface="Arial" panose="020B0604020202020204" pitchFamily="34" charset="0"/>
            </a:endParaRPr>
          </a:p>
          <a:p>
            <a:pPr marL="0" indent="0" algn="just">
              <a:lnSpc>
                <a:spcPct val="107000"/>
              </a:lnSpc>
              <a:buNone/>
            </a:pPr>
            <a:r>
              <a:rPr lang="en-US" sz="1200" dirty="0">
                <a:solidFill>
                  <a:schemeClr val="tx1"/>
                </a:solidFill>
                <a:latin typeface="Arial" panose="020B0604020202020204" pitchFamily="34" charset="0"/>
                <a:cs typeface="Arial" panose="020B0604020202020204" pitchFamily="34" charset="0"/>
              </a:rPr>
              <a:t>	(b) Financial restructuring (Value engineering, 	ownership 	and control including the market for 	corporate control, 	share 	buyback program, going 	public to private</a:t>
            </a:r>
            <a:r>
              <a:rPr lang="en-US" sz="1200" dirty="0" smtClean="0">
                <a:solidFill>
                  <a:schemeClr val="tx1"/>
                </a:solidFill>
                <a:latin typeface="Arial" panose="020B0604020202020204" pitchFamily="34" charset="0"/>
                <a:cs typeface="Arial" panose="020B0604020202020204" pitchFamily="34" charset="0"/>
              </a:rPr>
              <a:t>) ( </a:t>
            </a:r>
            <a:r>
              <a:rPr lang="en-US" sz="1200" b="1" dirty="0" smtClean="0">
                <a:solidFill>
                  <a:schemeClr val="tx1"/>
                </a:solidFill>
                <a:latin typeface="Arial" panose="020B0604020202020204" pitchFamily="34" charset="0"/>
                <a:cs typeface="Arial" panose="020B0604020202020204" pitchFamily="34" charset="0"/>
              </a:rPr>
              <a:t>Promoter Driven</a:t>
            </a:r>
            <a:r>
              <a:rPr lang="en-US" sz="1200" dirty="0" smtClean="0">
                <a:solidFill>
                  <a:schemeClr val="tx1"/>
                </a:solidFill>
                <a:latin typeface="Arial" panose="020B0604020202020204" pitchFamily="34" charset="0"/>
                <a:cs typeface="Arial" panose="020B0604020202020204" pitchFamily="34" charset="0"/>
              </a:rPr>
              <a:t>)</a:t>
            </a:r>
            <a:endParaRPr lang="en-US" sz="1200" dirty="0">
              <a:solidFill>
                <a:schemeClr val="tx1"/>
              </a:solidFill>
              <a:latin typeface="Arial" panose="020B0604020202020204" pitchFamily="34" charset="0"/>
              <a:cs typeface="Arial" panose="020B0604020202020204" pitchFamily="34" charset="0"/>
            </a:endParaRPr>
          </a:p>
          <a:p>
            <a:pPr algn="just">
              <a:lnSpc>
                <a:spcPct val="107000"/>
              </a:lnSpc>
              <a:buFont typeface="Wingdings" panose="05000000000000000000" pitchFamily="2" charset="2"/>
              <a:buChar char="q"/>
            </a:pPr>
            <a:endParaRPr lang="en-US" sz="1200" dirty="0">
              <a:solidFill>
                <a:schemeClr val="tx1"/>
              </a:solidFill>
              <a:latin typeface="Arial" panose="020B0604020202020204" pitchFamily="34" charset="0"/>
              <a:cs typeface="Arial" panose="020B0604020202020204" pitchFamily="34" charset="0"/>
            </a:endParaRPr>
          </a:p>
          <a:p>
            <a:pPr algn="just">
              <a:lnSpc>
                <a:spcPct val="107000"/>
              </a:lnSpc>
              <a:buFont typeface="Wingdings" panose="05000000000000000000" pitchFamily="2" charset="2"/>
              <a:buChar char="q"/>
            </a:pPr>
            <a:endParaRPr lang="en-US" sz="1200" dirty="0">
              <a:solidFill>
                <a:schemeClr val="tx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xmlns="" id="{93192C27-D1CB-2D44-D5E1-D7CFE9CE2B92}"/>
              </a:ext>
            </a:extLst>
          </p:cNvPr>
          <p:cNvSpPr>
            <a:spLocks noGrp="1"/>
          </p:cNvSpPr>
          <p:nvPr>
            <p:ph type="ftr" sz="quarter" idx="11"/>
          </p:nvPr>
        </p:nvSpPr>
        <p:spPr>
          <a:xfrm>
            <a:off x="677334" y="6220264"/>
            <a:ext cx="6297612" cy="365125"/>
          </a:xfrm>
        </p:spPr>
        <p:txBody>
          <a:bodyPr/>
          <a:lstStyle/>
          <a:p>
            <a:r>
              <a:rPr lang="en-US" sz="1200" b="1" i="1" dirty="0">
                <a:solidFill>
                  <a:schemeClr val="tx1"/>
                </a:solidFill>
                <a:latin typeface="Arial" panose="020B0604020202020204" pitchFamily="34" charset="0"/>
                <a:cs typeface="Arial" panose="020B0604020202020204" pitchFamily="34" charset="0"/>
              </a:rPr>
              <a:t>For Private Circulation Only</a:t>
            </a:r>
          </a:p>
        </p:txBody>
      </p:sp>
      <p:sp>
        <p:nvSpPr>
          <p:cNvPr id="5" name="Slide Number Placeholder 4">
            <a:extLst>
              <a:ext uri="{FF2B5EF4-FFF2-40B4-BE49-F238E27FC236}">
                <a16:creationId xmlns:a16="http://schemas.microsoft.com/office/drawing/2014/main" xmlns="" id="{519B5244-0E59-48E1-CFCD-61763142AD4E}"/>
              </a:ext>
            </a:extLst>
          </p:cNvPr>
          <p:cNvSpPr>
            <a:spLocks noGrp="1"/>
          </p:cNvSpPr>
          <p:nvPr>
            <p:ph type="sldNum" sz="quarter" idx="12"/>
          </p:nvPr>
        </p:nvSpPr>
        <p:spPr/>
        <p:txBody>
          <a:bodyPr/>
          <a:lstStyle/>
          <a:p>
            <a:fld id="{8299010A-6701-48EE-A859-0610244F75D5}" type="slidenum">
              <a:rPr lang="en-US" sz="1200" b="1" smtClean="0">
                <a:latin typeface="Arial" panose="020B0604020202020204" pitchFamily="34" charset="0"/>
                <a:cs typeface="Arial" panose="020B0604020202020204" pitchFamily="34" charset="0"/>
              </a:rPr>
              <a:t>2</a:t>
            </a:fld>
            <a:endParaRPr lang="en-US" sz="12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xmlns="" id="{74A87661-C891-8CB8-79BB-56E4A72F1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6157" y="1341783"/>
            <a:ext cx="4045226" cy="4461855"/>
          </a:xfrm>
          <a:prstGeom prst="rect">
            <a:avLst/>
          </a:prstGeom>
        </p:spPr>
      </p:pic>
      <p:sp>
        <p:nvSpPr>
          <p:cNvPr id="11" name="TextBox 10">
            <a:extLst>
              <a:ext uri="{FF2B5EF4-FFF2-40B4-BE49-F238E27FC236}">
                <a16:creationId xmlns:a16="http://schemas.microsoft.com/office/drawing/2014/main" xmlns="" id="{421FB878-02F4-EED3-544C-EE2D9B98EFED}"/>
              </a:ext>
            </a:extLst>
          </p:cNvPr>
          <p:cNvSpPr txBox="1"/>
          <p:nvPr/>
        </p:nvSpPr>
        <p:spPr>
          <a:xfrm>
            <a:off x="5526157" y="5842580"/>
            <a:ext cx="3438939" cy="276999"/>
          </a:xfrm>
          <a:prstGeom prst="rect">
            <a:avLst/>
          </a:prstGeom>
          <a:noFill/>
        </p:spPr>
        <p:txBody>
          <a:bodyPr wrap="square" rtlCol="0">
            <a:spAutoFit/>
          </a:bodyPr>
          <a:lstStyle/>
          <a:p>
            <a:r>
              <a:rPr lang="en-IN" sz="1200" b="1" i="1" dirty="0">
                <a:latin typeface="Arial" panose="020B0604020202020204" pitchFamily="34" charset="0"/>
                <a:cs typeface="Arial" panose="020B0604020202020204" pitchFamily="34" charset="0"/>
              </a:rPr>
              <a:t>Image credits: </a:t>
            </a:r>
            <a:r>
              <a:rPr lang="en-IN" sz="1200" i="1" dirty="0">
                <a:latin typeface="Arial" panose="020B0604020202020204" pitchFamily="34" charset="0"/>
                <a:cs typeface="Arial" panose="020B0604020202020204" pitchFamily="34" charset="0"/>
              </a:rPr>
              <a:t>www.melcap.com</a:t>
            </a:r>
          </a:p>
        </p:txBody>
      </p:sp>
    </p:spTree>
    <p:extLst>
      <p:ext uri="{BB962C8B-B14F-4D97-AF65-F5344CB8AC3E}">
        <p14:creationId xmlns:p14="http://schemas.microsoft.com/office/powerpoint/2010/main" val="286131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849504"/>
          </a:xfrm>
        </p:spPr>
        <p:txBody>
          <a:bodyPr/>
          <a:lstStyle/>
          <a:p>
            <a:r>
              <a:rPr lang="en-US" dirty="0" smtClean="0"/>
              <a:t>Important Case Law Settling the Dust</a:t>
            </a:r>
            <a:endParaRPr lang="en-US" dirty="0"/>
          </a:p>
        </p:txBody>
      </p:sp>
      <p:sp>
        <p:nvSpPr>
          <p:cNvPr id="3" name="Footer Placeholder 2"/>
          <p:cNvSpPr>
            <a:spLocks noGrp="1"/>
          </p:cNvSpPr>
          <p:nvPr>
            <p:ph type="ftr" sz="quarter" idx="11"/>
          </p:nvPr>
        </p:nvSpPr>
        <p:spPr/>
        <p:txBody>
          <a:bodyPr/>
          <a:lstStyle/>
          <a:p>
            <a:r>
              <a:rPr lang="en-US" smtClean="0"/>
              <a:t>For Private Circulation Only</a:t>
            </a:r>
            <a:endParaRPr lang="en-US"/>
          </a:p>
        </p:txBody>
      </p:sp>
      <p:sp>
        <p:nvSpPr>
          <p:cNvPr id="4" name="Slide Number Placeholder 3"/>
          <p:cNvSpPr>
            <a:spLocks noGrp="1"/>
          </p:cNvSpPr>
          <p:nvPr>
            <p:ph type="sldNum" sz="quarter" idx="12"/>
          </p:nvPr>
        </p:nvSpPr>
        <p:spPr/>
        <p:txBody>
          <a:bodyPr/>
          <a:lstStyle/>
          <a:p>
            <a:fld id="{8299010A-6701-48EE-A859-0610244F75D5}" type="slidenum">
              <a:rPr lang="en-US" smtClean="0"/>
              <a:t>20</a:t>
            </a:fld>
            <a:endParaRPr lang="en-US"/>
          </a:p>
        </p:txBody>
      </p:sp>
      <p:sp>
        <p:nvSpPr>
          <p:cNvPr id="5" name="Rectangle 4"/>
          <p:cNvSpPr/>
          <p:nvPr/>
        </p:nvSpPr>
        <p:spPr>
          <a:xfrm>
            <a:off x="677334" y="1665027"/>
            <a:ext cx="8466666" cy="1292662"/>
          </a:xfrm>
          <a:prstGeom prst="rect">
            <a:avLst/>
          </a:prstGeom>
        </p:spPr>
        <p:txBody>
          <a:bodyPr wrap="square">
            <a:spAutoFit/>
          </a:bodyPr>
          <a:lstStyle/>
          <a:p>
            <a:pPr algn="just"/>
            <a:r>
              <a:rPr lang="en-GB" sz="1200" b="1" dirty="0" smtClean="0">
                <a:latin typeface="Arial" panose="020B0604020202020204" pitchFamily="34" charset="0"/>
                <a:cs typeface="Arial" panose="020B0604020202020204" pitchFamily="34" charset="0"/>
              </a:rPr>
              <a:t>1. </a:t>
            </a:r>
            <a:r>
              <a:rPr lang="en-GB" sz="1200" b="1" dirty="0" err="1" smtClean="0">
                <a:latin typeface="Arial" panose="020B0604020202020204" pitchFamily="34" charset="0"/>
                <a:cs typeface="Arial" panose="020B0604020202020204" pitchFamily="34" charset="0"/>
              </a:rPr>
              <a:t>Miheer</a:t>
            </a:r>
            <a:r>
              <a:rPr lang="en-GB" sz="1200" b="1" dirty="0" smtClean="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H. Mafatlal v Mafatlal Industries Ltd [(1996) Company Law Journal 124</a:t>
            </a:r>
            <a:r>
              <a:rPr lang="en-GB" sz="1200" dirty="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pPr algn="just"/>
            <a:endParaRPr lang="en-GB" sz="1200" b="1" dirty="0" smtClean="0">
              <a:latin typeface="Arial" panose="020B0604020202020204" pitchFamily="34" charset="0"/>
              <a:cs typeface="Arial" panose="020B0604020202020204" pitchFamily="34" charset="0"/>
            </a:endParaRPr>
          </a:p>
          <a:p>
            <a:pPr algn="just"/>
            <a:r>
              <a:rPr lang="en-GB" sz="1200" b="1" dirty="0" smtClean="0">
                <a:latin typeface="Arial" panose="020B0604020202020204" pitchFamily="34" charset="0"/>
                <a:cs typeface="Arial" panose="020B0604020202020204" pitchFamily="34" charset="0"/>
              </a:rPr>
              <a:t>2. Hindustan </a:t>
            </a:r>
            <a:r>
              <a:rPr lang="en-GB" sz="1200" b="1" dirty="0">
                <a:latin typeface="Arial" panose="020B0604020202020204" pitchFamily="34" charset="0"/>
                <a:cs typeface="Arial" panose="020B0604020202020204" pitchFamily="34" charset="0"/>
              </a:rPr>
              <a:t>Lever Employees Union v Hindustan Lever Limited and others </a:t>
            </a:r>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AIR 1995 S.C. 470.</a:t>
            </a:r>
          </a:p>
          <a:p>
            <a:pPr algn="just"/>
            <a:endParaRPr lang="en-GB" sz="1200" b="1" dirty="0" smtClean="0">
              <a:latin typeface="Arial" panose="020B0604020202020204" pitchFamily="34" charset="0"/>
              <a:cs typeface="Arial" panose="020B0604020202020204" pitchFamily="34" charset="0"/>
            </a:endParaRPr>
          </a:p>
          <a:p>
            <a:pPr algn="just"/>
            <a:r>
              <a:rPr lang="en-GB" sz="1200" b="1" dirty="0" smtClean="0">
                <a:latin typeface="Arial" panose="020B0604020202020204" pitchFamily="34" charset="0"/>
                <a:cs typeface="Arial" panose="020B0604020202020204" pitchFamily="34" charset="0"/>
              </a:rPr>
              <a:t>3. Hindustan </a:t>
            </a:r>
            <a:r>
              <a:rPr lang="en-GB" sz="1200" b="1" dirty="0">
                <a:latin typeface="Arial" panose="020B0604020202020204" pitchFamily="34" charset="0"/>
                <a:cs typeface="Arial" panose="020B0604020202020204" pitchFamily="34" charset="0"/>
              </a:rPr>
              <a:t>Lever and </a:t>
            </a:r>
            <a:r>
              <a:rPr lang="en-GB" sz="1200" b="1" dirty="0" err="1">
                <a:latin typeface="Arial" panose="020B0604020202020204" pitchFamily="34" charset="0"/>
                <a:cs typeface="Arial" panose="020B0604020202020204" pitchFamily="34" charset="0"/>
              </a:rPr>
              <a:t>Anr</a:t>
            </a:r>
            <a:r>
              <a:rPr lang="en-GB" sz="1200" b="1" dirty="0">
                <a:latin typeface="Arial" panose="020B0604020202020204" pitchFamily="34" charset="0"/>
                <a:cs typeface="Arial" panose="020B0604020202020204" pitchFamily="34" charset="0"/>
              </a:rPr>
              <a:t>. Vs. State of Maharashtra and </a:t>
            </a:r>
            <a:r>
              <a:rPr lang="en-GB" sz="1200" b="1" dirty="0" err="1">
                <a:latin typeface="Arial" panose="020B0604020202020204" pitchFamily="34" charset="0"/>
                <a:cs typeface="Arial" panose="020B0604020202020204" pitchFamily="34" charset="0"/>
              </a:rPr>
              <a:t>Anr</a:t>
            </a:r>
            <a:r>
              <a:rPr lang="en-GB" sz="1200" b="1" dirty="0">
                <a:latin typeface="Arial" panose="020B0604020202020204" pitchFamily="34" charset="0"/>
                <a:cs typeface="Arial" panose="020B0604020202020204" pitchFamily="34" charset="0"/>
              </a:rPr>
              <a:t>. reported at 1 CLJ 148 SC (2004) </a:t>
            </a:r>
            <a:endParaRPr lang="en-US" sz="1200" u="sng" dirty="0">
              <a:latin typeface="Arial" panose="020B0604020202020204" pitchFamily="34" charset="0"/>
              <a:cs typeface="Arial" panose="020B0604020202020204" pitchFamily="34" charset="0"/>
            </a:endParaRPr>
          </a:p>
          <a:p>
            <a:pPr algn="just"/>
            <a:endParaRPr lang="en-US" dirty="0">
              <a:solidFill>
                <a:schemeClr val="accent3">
                  <a:lumMod val="60000"/>
                  <a:lumOff val="40000"/>
                </a:schemeClr>
              </a:solidFill>
            </a:endParaRPr>
          </a:p>
        </p:txBody>
      </p:sp>
    </p:spTree>
    <p:extLst>
      <p:ext uri="{BB962C8B-B14F-4D97-AF65-F5344CB8AC3E}">
        <p14:creationId xmlns:p14="http://schemas.microsoft.com/office/powerpoint/2010/main" val="3388180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23390"/>
            <a:ext cx="8596668" cy="1320800"/>
          </a:xfrm>
        </p:spPr>
        <p:txBody>
          <a:bodyPr/>
          <a:lstStyle/>
          <a:p>
            <a:pPr algn="ctr"/>
            <a:r>
              <a:rPr lang="en-US" b="1" dirty="0">
                <a:solidFill>
                  <a:schemeClr val="accent2">
                    <a:lumMod val="60000"/>
                    <a:lumOff val="40000"/>
                  </a:schemeClr>
                </a:solidFill>
                <a:latin typeface="Arial" panose="020B0604020202020204" pitchFamily="34" charset="0"/>
                <a:cs typeface="Arial" panose="020B0604020202020204" pitchFamily="34" charset="0"/>
              </a:rPr>
              <a:t>Thank You !</a:t>
            </a:r>
          </a:p>
        </p:txBody>
      </p:sp>
      <p:sp>
        <p:nvSpPr>
          <p:cNvPr id="3" name="Content Placeholder 2"/>
          <p:cNvSpPr>
            <a:spLocks noGrp="1"/>
          </p:cNvSpPr>
          <p:nvPr>
            <p:ph idx="1"/>
          </p:nvPr>
        </p:nvSpPr>
        <p:spPr>
          <a:xfrm>
            <a:off x="934278" y="1623390"/>
            <a:ext cx="8339724" cy="3176726"/>
          </a:xfrm>
        </p:spPr>
        <p:txBody>
          <a:bodyPr>
            <a:normAutofit fontScale="92500" lnSpcReduction="10000"/>
          </a:bodyPr>
          <a:lstStyle/>
          <a:p>
            <a:pPr marL="0" indent="0" algn="ctr">
              <a:buNone/>
            </a:pPr>
            <a:endParaRPr lang="en-IN" sz="2400" b="1" dirty="0">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endParaRPr lang="en-IN" sz="2400" b="1" dirty="0">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spcBef>
                <a:spcPts val="0"/>
              </a:spcBef>
              <a:buNone/>
            </a:pPr>
            <a:endParaRPr lang="en-IN" sz="2400" b="1" dirty="0">
              <a:solidFill>
                <a:schemeClr val="tx1"/>
              </a:solidFill>
              <a:latin typeface="Arial" panose="020B0604020202020204" pitchFamily="34" charset="0"/>
              <a:cs typeface="Arial" panose="020B0604020202020204" pitchFamily="34" charset="0"/>
            </a:endParaRPr>
          </a:p>
          <a:p>
            <a:pPr marL="0" indent="0" algn="ctr">
              <a:spcBef>
                <a:spcPts val="0"/>
              </a:spcBef>
              <a:buNone/>
            </a:pPr>
            <a:r>
              <a:rPr lang="en-IN" sz="2400" b="1" dirty="0">
                <a:solidFill>
                  <a:schemeClr val="tx1"/>
                </a:solidFill>
                <a:latin typeface="Arial" panose="020B0604020202020204" pitchFamily="34" charset="0"/>
                <a:cs typeface="Arial" panose="020B0604020202020204" pitchFamily="34" charset="0"/>
              </a:rPr>
              <a:t>PRESENTED FOR ICSI / WIRC </a:t>
            </a:r>
          </a:p>
          <a:p>
            <a:pPr marL="0" indent="0" algn="ctr">
              <a:spcBef>
                <a:spcPts val="0"/>
              </a:spcBef>
              <a:buNone/>
            </a:pPr>
            <a:r>
              <a:rPr lang="en-IN" sz="2400" b="1" dirty="0">
                <a:solidFill>
                  <a:schemeClr val="tx1"/>
                </a:solidFill>
                <a:latin typeface="Arial" panose="020B0604020202020204" pitchFamily="34" charset="0"/>
                <a:cs typeface="Arial" panose="020B0604020202020204" pitchFamily="34" charset="0"/>
              </a:rPr>
              <a:t>BY:</a:t>
            </a:r>
            <a:br>
              <a:rPr lang="en-IN" sz="2400" b="1" dirty="0">
                <a:solidFill>
                  <a:schemeClr val="tx1"/>
                </a:solidFill>
                <a:latin typeface="Arial" panose="020B0604020202020204" pitchFamily="34" charset="0"/>
                <a:cs typeface="Arial" panose="020B0604020202020204" pitchFamily="34" charset="0"/>
              </a:rPr>
            </a:br>
            <a:r>
              <a:rPr lang="en-IN" sz="2400" b="1" dirty="0">
                <a:solidFill>
                  <a:schemeClr val="tx1"/>
                </a:solidFill>
                <a:latin typeface="Arial" panose="020B0604020202020204" pitchFamily="34" charset="0"/>
                <a:cs typeface="Arial" panose="020B0604020202020204" pitchFamily="34" charset="0"/>
              </a:rPr>
              <a:t>Mr. Sanjay R. Buch, Partner (Crawford Bayley &amp; Co., Advocates and Solicitors)</a:t>
            </a:r>
            <a:br>
              <a:rPr lang="en-IN" sz="2400" b="1" dirty="0">
                <a:solidFill>
                  <a:schemeClr val="tx1"/>
                </a:solidFill>
                <a:latin typeface="Arial" panose="020B0604020202020204" pitchFamily="34" charset="0"/>
                <a:cs typeface="Arial" panose="020B0604020202020204" pitchFamily="34" charset="0"/>
              </a:rPr>
            </a:br>
            <a:r>
              <a:rPr lang="en-IN" sz="2400" b="1" dirty="0">
                <a:solidFill>
                  <a:schemeClr val="tx1"/>
                </a:solidFill>
                <a:latin typeface="Arial" panose="020B0604020202020204" pitchFamily="34" charset="0"/>
                <a:cs typeface="Arial" panose="020B0604020202020204" pitchFamily="34" charset="0"/>
              </a:rPr>
              <a:t/>
            </a:r>
            <a:br>
              <a:rPr lang="en-IN" sz="2400" b="1" dirty="0">
                <a:solidFill>
                  <a:schemeClr val="tx1"/>
                </a:solidFill>
                <a:latin typeface="Arial" panose="020B0604020202020204" pitchFamily="34" charset="0"/>
                <a:cs typeface="Arial" panose="020B0604020202020204" pitchFamily="34" charset="0"/>
              </a:rPr>
            </a:br>
            <a:endParaRPr lang="en-US" sz="2800" b="1" dirty="0">
              <a:solidFill>
                <a:schemeClr val="tx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z="1200" b="1" i="1" dirty="0">
                <a:solidFill>
                  <a:schemeClr val="tx1"/>
                </a:solidFill>
                <a:latin typeface="Arial" panose="020B0604020202020204" pitchFamily="34" charset="0"/>
                <a:cs typeface="Arial" panose="020B0604020202020204" pitchFamily="34" charset="0"/>
              </a:rPr>
              <a:t>For Private Circulation Only</a:t>
            </a:r>
          </a:p>
        </p:txBody>
      </p:sp>
      <p:sp>
        <p:nvSpPr>
          <p:cNvPr id="5" name="Slide Number Placeholder 4">
            <a:extLst>
              <a:ext uri="{FF2B5EF4-FFF2-40B4-BE49-F238E27FC236}">
                <a16:creationId xmlns:a16="http://schemas.microsoft.com/office/drawing/2014/main" xmlns="" id="{408636FB-222E-CAB7-82FC-234E75A4606C}"/>
              </a:ext>
            </a:extLst>
          </p:cNvPr>
          <p:cNvSpPr>
            <a:spLocks noGrp="1"/>
          </p:cNvSpPr>
          <p:nvPr>
            <p:ph type="sldNum" sz="quarter" idx="12"/>
          </p:nvPr>
        </p:nvSpPr>
        <p:spPr/>
        <p:txBody>
          <a:bodyPr/>
          <a:lstStyle/>
          <a:p>
            <a:fld id="{8299010A-6701-48EE-A859-0610244F75D5}" type="slidenum">
              <a:rPr lang="en-US" sz="1200" b="1" smtClean="0">
                <a:latin typeface="Arial" panose="020B0604020202020204" pitchFamily="34" charset="0"/>
                <a:cs typeface="Arial" panose="020B0604020202020204" pitchFamily="34" charset="0"/>
              </a:rPr>
              <a:t>21</a:t>
            </a:fld>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2018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52" y="268658"/>
            <a:ext cx="8596668" cy="557620"/>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Mr. Sanjay R. Buch, Partner</a:t>
            </a:r>
            <a:endParaRPr lang="en-US" sz="2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44826" y="1431234"/>
            <a:ext cx="8429176" cy="2295939"/>
          </a:xfrm>
        </p:spPr>
        <p:txBody>
          <a:bodyPr>
            <a:noAutofit/>
          </a:bodyPr>
          <a:lstStyle/>
          <a:p>
            <a:pPr marL="0" indent="0" algn="just">
              <a:buNone/>
            </a:pPr>
            <a:r>
              <a:rPr lang="en-US" sz="1200" dirty="0">
                <a:solidFill>
                  <a:schemeClr val="tx1">
                    <a:lumMod val="75000"/>
                  </a:schemeClr>
                </a:solidFill>
                <a:latin typeface="Arial" panose="020B0604020202020204" pitchFamily="34" charset="0"/>
                <a:cs typeface="Arial" panose="020B0604020202020204" pitchFamily="34" charset="0"/>
              </a:rPr>
              <a:t>54, is a Senior Advocate &amp; Solicitor also partnering in M/s. Crawford Bayley &amp; Co., Advocates &amp; Solicitors, a reputed law firm in existence since 1830. Mr. Buch is practicing as a professional for the past 28 years and has been witness to the sweeping changes made in the Regulatory Environment. He is known for his business acumen and practical approach in solving complex legal issues and resolving business disputes in the arena of Mergers &amp; Acquisitions and is involved right from the days of TOMCO’S  merger with Hindustan Unilever Limited, also known as mother of all Mergers.  </a:t>
            </a:r>
          </a:p>
          <a:p>
            <a:pPr marL="0" indent="0" algn="just">
              <a:buNone/>
            </a:pPr>
            <a:r>
              <a:rPr lang="en-US" sz="1200" dirty="0">
                <a:solidFill>
                  <a:schemeClr val="tx1">
                    <a:lumMod val="75000"/>
                  </a:schemeClr>
                </a:solidFill>
                <a:latin typeface="Arial" panose="020B0604020202020204" pitchFamily="34" charset="0"/>
                <a:cs typeface="Arial" panose="020B0604020202020204" pitchFamily="34" charset="0"/>
              </a:rPr>
              <a:t>Mr. Buch is also serving as a legal advisor and an Independent Director on the Boards of several reputed companies. He is also associated with National Stock Exchange’s Steering Committee on Securities Laws, Associated Chambers of Commerce and Industry, Confederation of Indian Industries, Bombay Chamber of Commerce, Indo-German Chamber of Commerce, Indo-American Chamber, Indo-Italian Chamber, Chamber of Tax Consultants, Forum of Free Enterprises and other such prestigious institutions</a:t>
            </a:r>
            <a:r>
              <a:rPr lang="en-US" sz="1200" b="1" dirty="0">
                <a:solidFill>
                  <a:schemeClr val="tx1">
                    <a:lumMod val="75000"/>
                  </a:schemeClr>
                </a:solidFill>
                <a:latin typeface="Arial" panose="020B0604020202020204" pitchFamily="34" charset="0"/>
                <a:cs typeface="Arial" panose="020B0604020202020204" pitchFamily="34" charset="0"/>
              </a:rPr>
              <a:t>.</a:t>
            </a:r>
          </a:p>
          <a:p>
            <a:pPr marL="0" indent="0" algn="just">
              <a:buNone/>
            </a:pPr>
            <a:endParaRPr lang="en-US" sz="1200" b="1" dirty="0">
              <a:solidFill>
                <a:schemeClr val="tx1">
                  <a:lumMod val="75000"/>
                </a:schemeClr>
              </a:solidFill>
              <a:latin typeface="Arial" panose="020B0604020202020204" pitchFamily="34" charset="0"/>
              <a:cs typeface="Arial" panose="020B0604020202020204" pitchFamily="34" charset="0"/>
            </a:endParaRPr>
          </a:p>
          <a:p>
            <a:pPr marL="0" indent="0" algn="just">
              <a:buNone/>
            </a:pPr>
            <a:endParaRPr lang="en-US" sz="1200" b="1" dirty="0">
              <a:solidFill>
                <a:schemeClr val="tx1">
                  <a:lumMod val="75000"/>
                </a:schemeClr>
              </a:solidFill>
              <a:latin typeface="Arial" panose="020B0604020202020204" pitchFamily="34" charset="0"/>
              <a:cs typeface="Arial" panose="020B0604020202020204" pitchFamily="34" charset="0"/>
            </a:endParaRPr>
          </a:p>
          <a:p>
            <a:pPr marL="0" indent="0" algn="just">
              <a:buNone/>
            </a:pPr>
            <a:endParaRPr lang="en-US" sz="1200" b="1" dirty="0">
              <a:solidFill>
                <a:schemeClr val="tx1">
                  <a:lumMod val="75000"/>
                </a:schemeClr>
              </a:solidFill>
              <a:latin typeface="Arial" panose="020B0604020202020204" pitchFamily="34" charset="0"/>
              <a:cs typeface="Arial" panose="020B0604020202020204" pitchFamily="34" charset="0"/>
            </a:endParaRPr>
          </a:p>
          <a:p>
            <a:pPr marL="0" indent="0" algn="just">
              <a:buNone/>
            </a:pPr>
            <a:endParaRPr lang="en-US" sz="1200" b="1" dirty="0">
              <a:solidFill>
                <a:schemeClr val="tx1">
                  <a:lumMod val="75000"/>
                </a:schemeClr>
              </a:solidFill>
              <a:latin typeface="Arial" panose="020B0604020202020204" pitchFamily="34" charset="0"/>
              <a:cs typeface="Arial" panose="020B0604020202020204" pitchFamily="34" charset="0"/>
            </a:endParaRPr>
          </a:p>
          <a:p>
            <a:pPr marL="0" indent="0" algn="just">
              <a:buNone/>
            </a:pPr>
            <a:endParaRPr lang="en-US" sz="1200" b="1" dirty="0">
              <a:solidFill>
                <a:schemeClr val="tx1">
                  <a:lumMod val="75000"/>
                </a:schemeClr>
              </a:solidFill>
              <a:latin typeface="Arial" panose="020B0604020202020204" pitchFamily="34" charset="0"/>
              <a:cs typeface="Arial" panose="020B0604020202020204" pitchFamily="34" charset="0"/>
            </a:endParaRPr>
          </a:p>
          <a:p>
            <a:pPr marL="0" indent="0" algn="just">
              <a:buNone/>
            </a:pPr>
            <a:endParaRPr lang="en-US" sz="1200" b="1" dirty="0">
              <a:solidFill>
                <a:schemeClr val="tx1">
                  <a:lumMod val="75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z="1200" b="1" i="1" dirty="0">
                <a:solidFill>
                  <a:schemeClr val="tx1"/>
                </a:solidFill>
                <a:latin typeface="Arial" panose="020B0604020202020204" pitchFamily="34" charset="0"/>
                <a:cs typeface="Arial" panose="020B0604020202020204" pitchFamily="34" charset="0"/>
              </a:rPr>
              <a:t>For Private Circulation Only</a:t>
            </a:r>
          </a:p>
        </p:txBody>
      </p:sp>
      <p:sp>
        <p:nvSpPr>
          <p:cNvPr id="5" name="Slide Number Placeholder 4">
            <a:extLst>
              <a:ext uri="{FF2B5EF4-FFF2-40B4-BE49-F238E27FC236}">
                <a16:creationId xmlns:a16="http://schemas.microsoft.com/office/drawing/2014/main" xmlns="" id="{85EC9AC8-A9F3-96A6-55A4-99E6D66C46FB}"/>
              </a:ext>
            </a:extLst>
          </p:cNvPr>
          <p:cNvSpPr>
            <a:spLocks noGrp="1"/>
          </p:cNvSpPr>
          <p:nvPr>
            <p:ph type="sldNum" sz="quarter" idx="12"/>
          </p:nvPr>
        </p:nvSpPr>
        <p:spPr/>
        <p:txBody>
          <a:bodyPr/>
          <a:lstStyle/>
          <a:p>
            <a:fld id="{8299010A-6701-48EE-A859-0610244F75D5}" type="slidenum">
              <a:rPr lang="en-US" sz="1200" b="1" smtClean="0">
                <a:latin typeface="Arial" panose="020B0604020202020204" pitchFamily="34" charset="0"/>
                <a:cs typeface="Arial" panose="020B0604020202020204" pitchFamily="34" charset="0"/>
              </a:rPr>
              <a:t>22</a:t>
            </a:fld>
            <a:endParaRPr lang="en-US" sz="12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979D9180-65FD-E7D4-6AD1-F9DCAD518D7C}"/>
              </a:ext>
            </a:extLst>
          </p:cNvPr>
          <p:cNvSpPr txBox="1"/>
          <p:nvPr/>
        </p:nvSpPr>
        <p:spPr>
          <a:xfrm>
            <a:off x="806292" y="891454"/>
            <a:ext cx="3088624" cy="369332"/>
          </a:xfrm>
          <a:prstGeom prst="rect">
            <a:avLst/>
          </a:prstGeom>
          <a:noFill/>
        </p:spPr>
        <p:txBody>
          <a:bodyPr wrap="square" rtlCol="0">
            <a:spAutoFit/>
          </a:bodyPr>
          <a:lstStyle/>
          <a:p>
            <a:r>
              <a:rPr lang="en-IN" b="1" dirty="0">
                <a:latin typeface="Arial" panose="020B0604020202020204" pitchFamily="34" charset="0"/>
                <a:cs typeface="Arial" panose="020B0604020202020204" pitchFamily="34" charset="0"/>
              </a:rPr>
              <a:t>Brief Profile:</a:t>
            </a:r>
          </a:p>
        </p:txBody>
      </p:sp>
      <p:sp>
        <p:nvSpPr>
          <p:cNvPr id="7" name="Content Placeholder 2">
            <a:extLst>
              <a:ext uri="{FF2B5EF4-FFF2-40B4-BE49-F238E27FC236}">
                <a16:creationId xmlns:a16="http://schemas.microsoft.com/office/drawing/2014/main" xmlns="" id="{5ADC9910-6BB4-DC75-42BD-5A2591F58DC6}"/>
              </a:ext>
            </a:extLst>
          </p:cNvPr>
          <p:cNvSpPr txBox="1">
            <a:spLocks/>
          </p:cNvSpPr>
          <p:nvPr/>
        </p:nvSpPr>
        <p:spPr>
          <a:xfrm>
            <a:off x="914400" y="4234070"/>
            <a:ext cx="8512002" cy="154387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spcBef>
                <a:spcPts val="0"/>
              </a:spcBef>
              <a:buFont typeface="Wingdings 3" charset="2"/>
              <a:buNone/>
            </a:pPr>
            <a:r>
              <a:rPr lang="en-US" sz="1200" b="1" dirty="0">
                <a:solidFill>
                  <a:schemeClr val="tx1">
                    <a:lumMod val="75000"/>
                  </a:schemeClr>
                </a:solidFill>
                <a:latin typeface="Arial" panose="020B0604020202020204" pitchFamily="34" charset="0"/>
                <a:cs typeface="Arial" panose="020B0604020202020204" pitchFamily="34" charset="0"/>
              </a:rPr>
              <a:t>Email: </a:t>
            </a:r>
            <a:r>
              <a:rPr lang="en-US" sz="1200" dirty="0">
                <a:solidFill>
                  <a:schemeClr val="tx1">
                    <a:lumMod val="75000"/>
                  </a:schemeClr>
                </a:solidFill>
                <a:latin typeface="Arial" panose="020B0604020202020204" pitchFamily="34" charset="0"/>
                <a:cs typeface="Arial" panose="020B0604020202020204" pitchFamily="34" charset="0"/>
                <a:hlinkClick r:id="rId2"/>
              </a:rPr>
              <a:t>sanjay_buch@crawfordbayley.com</a:t>
            </a:r>
            <a:endParaRPr lang="en-US" sz="1200" dirty="0">
              <a:solidFill>
                <a:schemeClr val="tx1">
                  <a:lumMod val="75000"/>
                </a:schemeClr>
              </a:solidFill>
              <a:latin typeface="Arial" panose="020B0604020202020204" pitchFamily="34" charset="0"/>
              <a:cs typeface="Arial" panose="020B0604020202020204" pitchFamily="34" charset="0"/>
            </a:endParaRPr>
          </a:p>
          <a:p>
            <a:pPr marL="0" indent="0" algn="just">
              <a:spcBef>
                <a:spcPts val="0"/>
              </a:spcBef>
              <a:buFont typeface="Wingdings 3" charset="2"/>
              <a:buNone/>
            </a:pPr>
            <a:endParaRPr lang="en-US" sz="1200" dirty="0">
              <a:solidFill>
                <a:schemeClr val="tx1">
                  <a:lumMod val="75000"/>
                </a:schemeClr>
              </a:solidFill>
              <a:latin typeface="Arial" panose="020B0604020202020204" pitchFamily="34" charset="0"/>
              <a:cs typeface="Arial" panose="020B0604020202020204" pitchFamily="34" charset="0"/>
            </a:endParaRPr>
          </a:p>
          <a:p>
            <a:pPr marL="0" indent="0" algn="just">
              <a:spcBef>
                <a:spcPts val="0"/>
              </a:spcBef>
              <a:buFont typeface="Wingdings 3" charset="2"/>
              <a:buNone/>
            </a:pPr>
            <a:r>
              <a:rPr lang="en-US" sz="1200" b="1" dirty="0">
                <a:solidFill>
                  <a:schemeClr val="tx1">
                    <a:lumMod val="75000"/>
                  </a:schemeClr>
                </a:solidFill>
                <a:latin typeface="Arial" panose="020B0604020202020204" pitchFamily="34" charset="0"/>
                <a:cs typeface="Arial" panose="020B0604020202020204" pitchFamily="34" charset="0"/>
              </a:rPr>
              <a:t>Mobile:</a:t>
            </a:r>
            <a:r>
              <a:rPr lang="en-US" sz="1200" dirty="0">
                <a:solidFill>
                  <a:schemeClr val="tx1">
                    <a:lumMod val="75000"/>
                  </a:schemeClr>
                </a:solidFill>
                <a:latin typeface="Arial" panose="020B0604020202020204" pitchFamily="34" charset="0"/>
                <a:cs typeface="Arial" panose="020B0604020202020204" pitchFamily="34" charset="0"/>
              </a:rPr>
              <a:t> 9820058507</a:t>
            </a:r>
          </a:p>
          <a:p>
            <a:pPr marL="0" indent="0" algn="just">
              <a:spcBef>
                <a:spcPts val="0"/>
              </a:spcBef>
              <a:buFont typeface="Wingdings 3" charset="2"/>
              <a:buNone/>
            </a:pPr>
            <a:endParaRPr lang="en-US" sz="1200" b="1" dirty="0">
              <a:solidFill>
                <a:schemeClr val="tx1">
                  <a:lumMod val="75000"/>
                </a:schemeClr>
              </a:solidFill>
              <a:latin typeface="Arial" panose="020B0604020202020204" pitchFamily="34" charset="0"/>
              <a:cs typeface="Arial" panose="020B0604020202020204" pitchFamily="34" charset="0"/>
            </a:endParaRPr>
          </a:p>
          <a:p>
            <a:pPr marL="0" indent="0" algn="just">
              <a:spcBef>
                <a:spcPts val="0"/>
              </a:spcBef>
              <a:buFont typeface="Wingdings 3" charset="2"/>
              <a:buNone/>
            </a:pPr>
            <a:r>
              <a:rPr lang="en-US" sz="1200" b="1" dirty="0">
                <a:solidFill>
                  <a:schemeClr val="tx1">
                    <a:lumMod val="75000"/>
                  </a:schemeClr>
                </a:solidFill>
                <a:latin typeface="Arial" panose="020B0604020202020204" pitchFamily="34" charset="0"/>
                <a:cs typeface="Arial" panose="020B0604020202020204" pitchFamily="34" charset="0"/>
              </a:rPr>
              <a:t>Address: </a:t>
            </a:r>
            <a:r>
              <a:rPr lang="en-US" sz="1200" dirty="0">
                <a:solidFill>
                  <a:schemeClr val="tx1">
                    <a:lumMod val="75000"/>
                  </a:schemeClr>
                </a:solidFill>
                <a:latin typeface="Arial" panose="020B0604020202020204" pitchFamily="34" charset="0"/>
                <a:cs typeface="Arial" panose="020B0604020202020204" pitchFamily="34" charset="0"/>
              </a:rPr>
              <a:t>State Bank Buildings, 4</a:t>
            </a:r>
            <a:r>
              <a:rPr lang="en-US" sz="1200" baseline="30000" dirty="0">
                <a:solidFill>
                  <a:schemeClr val="tx1">
                    <a:lumMod val="75000"/>
                  </a:schemeClr>
                </a:solidFill>
                <a:latin typeface="Arial" panose="020B0604020202020204" pitchFamily="34" charset="0"/>
                <a:cs typeface="Arial" panose="020B0604020202020204" pitchFamily="34" charset="0"/>
              </a:rPr>
              <a:t>th</a:t>
            </a:r>
            <a:r>
              <a:rPr lang="en-US" sz="1200" dirty="0">
                <a:solidFill>
                  <a:schemeClr val="tx1">
                    <a:lumMod val="75000"/>
                  </a:schemeClr>
                </a:solidFill>
                <a:latin typeface="Arial" panose="020B0604020202020204" pitchFamily="34" charset="0"/>
                <a:cs typeface="Arial" panose="020B0604020202020204" pitchFamily="34" charset="0"/>
              </a:rPr>
              <a:t> Gate, 4</a:t>
            </a:r>
            <a:r>
              <a:rPr lang="en-US" sz="1200" baseline="30000" dirty="0">
                <a:solidFill>
                  <a:schemeClr val="tx1">
                    <a:lumMod val="75000"/>
                  </a:schemeClr>
                </a:solidFill>
                <a:latin typeface="Arial" panose="020B0604020202020204" pitchFamily="34" charset="0"/>
                <a:cs typeface="Arial" panose="020B0604020202020204" pitchFamily="34" charset="0"/>
              </a:rPr>
              <a:t>th </a:t>
            </a:r>
            <a:r>
              <a:rPr lang="en-US" sz="1200" dirty="0">
                <a:solidFill>
                  <a:schemeClr val="tx1">
                    <a:lumMod val="75000"/>
                  </a:schemeClr>
                </a:solidFill>
                <a:latin typeface="Arial" panose="020B0604020202020204" pitchFamily="34" charset="0"/>
                <a:cs typeface="Arial" panose="020B0604020202020204" pitchFamily="34" charset="0"/>
              </a:rPr>
              <a:t>Floor, N.G.N Vaidya Marg, Fort, Mumbai 400 023.</a:t>
            </a:r>
          </a:p>
          <a:p>
            <a:pPr marL="0" indent="0" algn="just">
              <a:spcBef>
                <a:spcPts val="0"/>
              </a:spcBef>
              <a:buFont typeface="Wingdings 3" charset="2"/>
              <a:buNone/>
            </a:pPr>
            <a:endParaRPr lang="en-US" sz="1200" b="1" dirty="0">
              <a:solidFill>
                <a:schemeClr val="tx1">
                  <a:lumMod val="75000"/>
                </a:schemeClr>
              </a:solidFill>
              <a:latin typeface="Arial" panose="020B0604020202020204" pitchFamily="34" charset="0"/>
              <a:cs typeface="Arial" panose="020B0604020202020204" pitchFamily="34" charset="0"/>
            </a:endParaRPr>
          </a:p>
          <a:p>
            <a:pPr marL="0" indent="0" algn="just">
              <a:spcBef>
                <a:spcPts val="0"/>
              </a:spcBef>
              <a:buFont typeface="Wingdings 3" charset="2"/>
              <a:buNone/>
            </a:pPr>
            <a:r>
              <a:rPr lang="en-US" sz="1200" b="1" dirty="0">
                <a:solidFill>
                  <a:schemeClr val="tx1">
                    <a:lumMod val="75000"/>
                  </a:schemeClr>
                </a:solidFill>
                <a:latin typeface="Arial" panose="020B0604020202020204" pitchFamily="34" charset="0"/>
                <a:cs typeface="Arial" panose="020B0604020202020204" pitchFamily="34" charset="0"/>
              </a:rPr>
              <a:t>Telephone: </a:t>
            </a:r>
            <a:r>
              <a:rPr lang="en-US" sz="1200" dirty="0">
                <a:solidFill>
                  <a:schemeClr val="tx1">
                    <a:lumMod val="75000"/>
                  </a:schemeClr>
                </a:solidFill>
                <a:latin typeface="Arial" panose="020B0604020202020204" pitchFamily="34" charset="0"/>
                <a:cs typeface="Arial" panose="020B0604020202020204" pitchFamily="34" charset="0"/>
              </a:rPr>
              <a:t>+91 22 2266 3713 / 8000, </a:t>
            </a:r>
            <a:r>
              <a:rPr lang="en-US" sz="1200" b="1" dirty="0">
                <a:solidFill>
                  <a:schemeClr val="tx1">
                    <a:lumMod val="75000"/>
                  </a:schemeClr>
                </a:solidFill>
                <a:latin typeface="Arial" panose="020B0604020202020204" pitchFamily="34" charset="0"/>
                <a:cs typeface="Arial" panose="020B0604020202020204" pitchFamily="34" charset="0"/>
              </a:rPr>
              <a:t>Ext:</a:t>
            </a:r>
            <a:r>
              <a:rPr lang="en-US" sz="1200" dirty="0">
                <a:solidFill>
                  <a:schemeClr val="tx1">
                    <a:lumMod val="75000"/>
                  </a:schemeClr>
                </a:solidFill>
                <a:latin typeface="Arial" panose="020B0604020202020204" pitchFamily="34" charset="0"/>
                <a:cs typeface="Arial" panose="020B0604020202020204" pitchFamily="34" charset="0"/>
              </a:rPr>
              <a:t> 111</a:t>
            </a:r>
          </a:p>
          <a:p>
            <a:pPr marL="0" indent="0" algn="just">
              <a:buFont typeface="Wingdings 3" charset="2"/>
              <a:buNone/>
            </a:pPr>
            <a:endParaRPr lang="en-US" sz="1200" b="1" dirty="0">
              <a:solidFill>
                <a:schemeClr val="tx1">
                  <a:lumMod val="75000"/>
                </a:schemeClr>
              </a:solidFill>
              <a:latin typeface="Arial" panose="020B0604020202020204" pitchFamily="34" charset="0"/>
              <a:cs typeface="Arial" panose="020B0604020202020204" pitchFamily="34" charset="0"/>
            </a:endParaRPr>
          </a:p>
          <a:p>
            <a:pPr marL="0" indent="0" algn="just">
              <a:buFont typeface="Wingdings 3" charset="2"/>
              <a:buNone/>
            </a:pPr>
            <a:endParaRPr lang="en-US" sz="1200" b="1" dirty="0">
              <a:solidFill>
                <a:schemeClr val="tx1">
                  <a:lumMod val="7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2178415-827B-D66C-2729-3D783CA16AEA}"/>
              </a:ext>
            </a:extLst>
          </p:cNvPr>
          <p:cNvSpPr txBox="1"/>
          <p:nvPr/>
        </p:nvSpPr>
        <p:spPr>
          <a:xfrm>
            <a:off x="914400" y="3829877"/>
            <a:ext cx="3163957" cy="369332"/>
          </a:xfrm>
          <a:prstGeom prst="rect">
            <a:avLst/>
          </a:prstGeom>
          <a:noFill/>
        </p:spPr>
        <p:txBody>
          <a:bodyPr wrap="square" rtlCol="0">
            <a:spAutoFit/>
          </a:bodyPr>
          <a:lstStyle/>
          <a:p>
            <a:r>
              <a:rPr lang="en-IN" b="1" dirty="0">
                <a:latin typeface="Arial" panose="020B0604020202020204" pitchFamily="34" charset="0"/>
                <a:cs typeface="Arial" panose="020B0604020202020204" pitchFamily="34" charset="0"/>
              </a:rPr>
              <a:t>Contact Details:</a:t>
            </a:r>
          </a:p>
        </p:txBody>
      </p:sp>
    </p:spTree>
    <p:extLst>
      <p:ext uri="{BB962C8B-B14F-4D97-AF65-F5344CB8AC3E}">
        <p14:creationId xmlns:p14="http://schemas.microsoft.com/office/powerpoint/2010/main" val="1419243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F779A5-AF78-CF92-440D-E9A3ACC5F85F}"/>
              </a:ext>
            </a:extLst>
          </p:cNvPr>
          <p:cNvSpPr>
            <a:spLocks noGrp="1"/>
          </p:cNvSpPr>
          <p:nvPr>
            <p:ph type="title"/>
          </p:nvPr>
        </p:nvSpPr>
        <p:spPr>
          <a:xfrm>
            <a:off x="677334" y="451513"/>
            <a:ext cx="8596668" cy="850514"/>
          </a:xfrm>
        </p:spPr>
        <p:txBody>
          <a:bodyPr>
            <a:normAutofit/>
          </a:bodyPr>
          <a:lstStyle/>
          <a:p>
            <a:pPr algn="just"/>
            <a:r>
              <a:rPr lang="en-IN" sz="2600" b="1" dirty="0">
                <a:latin typeface="Arial" panose="020B0604020202020204" pitchFamily="34" charset="0"/>
                <a:cs typeface="Arial" panose="020B0604020202020204" pitchFamily="34" charset="0"/>
              </a:rPr>
              <a:t>Amalgamation and Merger</a:t>
            </a:r>
            <a:endParaRPr lang="en-IN" sz="2600" b="1" dirty="0"/>
          </a:p>
        </p:txBody>
      </p:sp>
      <p:sp>
        <p:nvSpPr>
          <p:cNvPr id="3" name="Content Placeholder 2">
            <a:extLst>
              <a:ext uri="{FF2B5EF4-FFF2-40B4-BE49-F238E27FC236}">
                <a16:creationId xmlns:a16="http://schemas.microsoft.com/office/drawing/2014/main" xmlns="" id="{41B302C4-9511-B7DD-1B8D-E30BB2676AE4}"/>
              </a:ext>
            </a:extLst>
          </p:cNvPr>
          <p:cNvSpPr>
            <a:spLocks noGrp="1"/>
          </p:cNvSpPr>
          <p:nvPr>
            <p:ph sz="half" idx="1"/>
          </p:nvPr>
        </p:nvSpPr>
        <p:spPr>
          <a:xfrm>
            <a:off x="677332" y="1439918"/>
            <a:ext cx="4184037" cy="4084612"/>
          </a:xfrm>
        </p:spPr>
        <p:txBody>
          <a:bodyPr>
            <a:normAutofit/>
          </a:bodyPr>
          <a:lstStyle/>
          <a:p>
            <a:pPr marL="0" indent="0" algn="just">
              <a:buNone/>
            </a:pPr>
            <a:r>
              <a:rPr lang="en-US" sz="2000" b="1" dirty="0">
                <a:solidFill>
                  <a:schemeClr val="tx1"/>
                </a:solidFill>
                <a:latin typeface="Arial" panose="020B0604020202020204" pitchFamily="34" charset="0"/>
                <a:cs typeface="Arial" panose="020B0604020202020204" pitchFamily="34" charset="0"/>
              </a:rPr>
              <a:t>Amalgamation: </a:t>
            </a:r>
            <a:r>
              <a:rPr lang="en-US" sz="2000" b="1" dirty="0" smtClean="0">
                <a:solidFill>
                  <a:schemeClr val="tx1"/>
                </a:solidFill>
                <a:latin typeface="Arial" panose="020B0604020202020204" pitchFamily="34" charset="0"/>
                <a:cs typeface="Arial" panose="020B0604020202020204" pitchFamily="34" charset="0"/>
              </a:rPr>
              <a:t>(Defined: IT Act)</a:t>
            </a:r>
            <a:endParaRPr lang="en-US" sz="2000" b="1"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Blending of 2 (two) or more existing undertakings into 1 (one) undertaking- </a:t>
            </a:r>
            <a:r>
              <a:rPr lang="en-US" sz="1200" i="1" dirty="0">
                <a:solidFill>
                  <a:schemeClr val="tx1"/>
                </a:solidFill>
                <a:latin typeface="Arial" panose="020B0604020202020204" pitchFamily="34" charset="0"/>
                <a:cs typeface="Arial" panose="020B0604020202020204" pitchFamily="34" charset="0"/>
              </a:rPr>
              <a:t>the shareholders of ‘each blending company’ become substantially the shareholders in the company which is to carry on the blended undertakings</a:t>
            </a:r>
            <a:r>
              <a:rPr lang="en-US" sz="1200" dirty="0">
                <a:solidFill>
                  <a:schemeClr val="tx1"/>
                </a:solidFill>
                <a:latin typeface="Arial" panose="020B0604020202020204" pitchFamily="34" charset="0"/>
                <a:cs typeface="Arial" panose="020B0604020202020204" pitchFamily="34" charset="0"/>
              </a:rPr>
              <a:t>. </a:t>
            </a: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Either by transfer of 2 (two) or more undertakings to a new company or by the transfer of 1 (one) or more undertakings to an existing company.</a:t>
            </a:r>
          </a:p>
          <a:p>
            <a:pPr algn="just">
              <a:buFont typeface="Wingdings" panose="05000000000000000000" pitchFamily="2" charset="2"/>
              <a:buChar char="q"/>
            </a:pPr>
            <a:endParaRPr lang="en-US" sz="2000" b="1" dirty="0">
              <a:solidFill>
                <a:schemeClr val="tx1"/>
              </a:solidFill>
              <a:latin typeface="Arial" panose="020B0604020202020204" pitchFamily="34" charset="0"/>
              <a:cs typeface="Arial" panose="020B0604020202020204" pitchFamily="34" charset="0"/>
            </a:endParaRPr>
          </a:p>
          <a:p>
            <a:pPr marL="0" indent="0" algn="just">
              <a:buNone/>
            </a:pPr>
            <a:r>
              <a:rPr lang="en-US" sz="2000" b="1" dirty="0" smtClean="0">
                <a:solidFill>
                  <a:schemeClr val="tx1"/>
                </a:solidFill>
                <a:latin typeface="Arial" panose="020B0604020202020204" pitchFamily="34" charset="0"/>
                <a:cs typeface="Arial" panose="020B0604020202020204" pitchFamily="34" charset="0"/>
              </a:rPr>
              <a:t>Merger: (Not Defined)</a:t>
            </a:r>
            <a:endParaRPr lang="en-US" sz="2000" b="1"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A merger is a corporate strategy of combining different companies into a single company in order to enhance the financial and operational strengths of both organizations. </a:t>
            </a:r>
            <a:endParaRPr lang="en-US" sz="1200" b="1" dirty="0">
              <a:solidFill>
                <a:schemeClr val="tx1"/>
              </a:solidFill>
              <a:latin typeface="Arial" panose="020B0604020202020204" pitchFamily="34" charset="0"/>
              <a:cs typeface="Arial" panose="020B0604020202020204" pitchFamily="34" charset="0"/>
            </a:endParaRPr>
          </a:p>
          <a:p>
            <a:pPr marL="0" indent="0" algn="just">
              <a:buNone/>
            </a:pPr>
            <a:endParaRPr lang="en-US" sz="1200" dirty="0">
              <a:solidFill>
                <a:schemeClr val="tx1"/>
              </a:solidFill>
              <a:latin typeface="Arial" panose="020B0604020202020204" pitchFamily="34" charset="0"/>
              <a:cs typeface="Arial" panose="020B0604020202020204" pitchFamily="34" charset="0"/>
            </a:endParaRPr>
          </a:p>
          <a:p>
            <a:endParaRPr lang="en-IN" dirty="0"/>
          </a:p>
        </p:txBody>
      </p:sp>
      <p:sp>
        <p:nvSpPr>
          <p:cNvPr id="5" name="Footer Placeholder 4">
            <a:extLst>
              <a:ext uri="{FF2B5EF4-FFF2-40B4-BE49-F238E27FC236}">
                <a16:creationId xmlns:a16="http://schemas.microsoft.com/office/drawing/2014/main" xmlns="" id="{B83525B8-F99C-C678-D3D2-F22E9077B226}"/>
              </a:ext>
            </a:extLst>
          </p:cNvPr>
          <p:cNvSpPr>
            <a:spLocks noGrp="1"/>
          </p:cNvSpPr>
          <p:nvPr>
            <p:ph type="ftr" sz="quarter" idx="11"/>
          </p:nvPr>
        </p:nvSpPr>
        <p:spPr/>
        <p:txBody>
          <a:bodyPr/>
          <a:lstStyle/>
          <a:p>
            <a:r>
              <a:rPr lang="en-US" sz="1200" b="1" i="1" dirty="0">
                <a:solidFill>
                  <a:schemeClr val="tx1"/>
                </a:solidFill>
                <a:latin typeface="Arial" panose="020B0604020202020204" pitchFamily="34" charset="0"/>
                <a:cs typeface="Arial" panose="020B0604020202020204" pitchFamily="34" charset="0"/>
              </a:rPr>
              <a:t>For Private Circulation Only</a:t>
            </a:r>
          </a:p>
        </p:txBody>
      </p:sp>
      <p:sp>
        <p:nvSpPr>
          <p:cNvPr id="6" name="Slide Number Placeholder 5">
            <a:extLst>
              <a:ext uri="{FF2B5EF4-FFF2-40B4-BE49-F238E27FC236}">
                <a16:creationId xmlns:a16="http://schemas.microsoft.com/office/drawing/2014/main" xmlns="" id="{919B8F03-92FA-545C-FE01-C435C183FB70}"/>
              </a:ext>
            </a:extLst>
          </p:cNvPr>
          <p:cNvSpPr>
            <a:spLocks noGrp="1"/>
          </p:cNvSpPr>
          <p:nvPr>
            <p:ph type="sldNum" sz="quarter" idx="12"/>
          </p:nvPr>
        </p:nvSpPr>
        <p:spPr/>
        <p:txBody>
          <a:bodyPr/>
          <a:lstStyle/>
          <a:p>
            <a:fld id="{8299010A-6701-48EE-A859-0610244F75D5}" type="slidenum">
              <a:rPr lang="en-US" sz="1200" b="1" smtClean="0">
                <a:latin typeface="Arial" panose="020B0604020202020204" pitchFamily="34" charset="0"/>
                <a:cs typeface="Arial" panose="020B0604020202020204" pitchFamily="34" charset="0"/>
              </a:rPr>
              <a:t>3</a:t>
            </a:fld>
            <a:endParaRPr lang="en-US" sz="12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E4756127-714E-92D0-3375-939F777F47FD}"/>
              </a:ext>
            </a:extLst>
          </p:cNvPr>
          <p:cNvSpPr txBox="1"/>
          <p:nvPr/>
        </p:nvSpPr>
        <p:spPr>
          <a:xfrm>
            <a:off x="5394000" y="4712435"/>
            <a:ext cx="3647661" cy="276999"/>
          </a:xfrm>
          <a:prstGeom prst="rect">
            <a:avLst/>
          </a:prstGeom>
          <a:noFill/>
        </p:spPr>
        <p:txBody>
          <a:bodyPr wrap="square" rtlCol="0">
            <a:spAutoFit/>
          </a:bodyPr>
          <a:lstStyle/>
          <a:p>
            <a:r>
              <a:rPr lang="en-IN" sz="1200" b="1" i="1" dirty="0">
                <a:latin typeface="Arial" panose="020B0604020202020204" pitchFamily="34" charset="0"/>
                <a:cs typeface="Arial" panose="020B0604020202020204" pitchFamily="34" charset="0"/>
              </a:rPr>
              <a:t>Image credits: </a:t>
            </a:r>
            <a:r>
              <a:rPr lang="en-IN" sz="1200" i="1" dirty="0">
                <a:latin typeface="Arial" panose="020B0604020202020204" pitchFamily="34" charset="0"/>
                <a:cs typeface="Arial" panose="020B0604020202020204" pitchFamily="34" charset="0"/>
              </a:rPr>
              <a:t>www.wallstreetmojo.com</a:t>
            </a:r>
          </a:p>
        </p:txBody>
      </p:sp>
      <p:pic>
        <p:nvPicPr>
          <p:cNvPr id="13" name="Content Placeholder 12">
            <a:extLst>
              <a:ext uri="{FF2B5EF4-FFF2-40B4-BE49-F238E27FC236}">
                <a16:creationId xmlns:a16="http://schemas.microsoft.com/office/drawing/2014/main" xmlns="" id="{71A38D5D-6755-3024-D65B-6A15FF65D4B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84671" y="1750572"/>
            <a:ext cx="3920640" cy="2912166"/>
          </a:xfrm>
        </p:spPr>
      </p:pic>
    </p:spTree>
    <p:extLst>
      <p:ext uri="{BB962C8B-B14F-4D97-AF65-F5344CB8AC3E}">
        <p14:creationId xmlns:p14="http://schemas.microsoft.com/office/powerpoint/2010/main" val="3382655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B6A7F-AC50-C70E-E06B-7BEC9930DD97}"/>
              </a:ext>
            </a:extLst>
          </p:cNvPr>
          <p:cNvSpPr>
            <a:spLocks noGrp="1"/>
          </p:cNvSpPr>
          <p:nvPr>
            <p:ph type="title"/>
          </p:nvPr>
        </p:nvSpPr>
        <p:spPr>
          <a:xfrm>
            <a:off x="677334" y="609600"/>
            <a:ext cx="8596668" cy="746234"/>
          </a:xfrm>
        </p:spPr>
        <p:txBody>
          <a:bodyPr>
            <a:normAutofit/>
          </a:bodyPr>
          <a:lstStyle/>
          <a:p>
            <a:r>
              <a:rPr lang="en-IN" sz="2600" b="1" dirty="0">
                <a:latin typeface="Arial" panose="020B0604020202020204" pitchFamily="34" charset="0"/>
                <a:cs typeface="Arial" panose="020B0604020202020204" pitchFamily="34" charset="0"/>
              </a:rPr>
              <a:t>Types of Amalgamations and Mergers</a:t>
            </a:r>
          </a:p>
        </p:txBody>
      </p:sp>
      <p:sp>
        <p:nvSpPr>
          <p:cNvPr id="3" name="Text Placeholder 2">
            <a:extLst>
              <a:ext uri="{FF2B5EF4-FFF2-40B4-BE49-F238E27FC236}">
                <a16:creationId xmlns:a16="http://schemas.microsoft.com/office/drawing/2014/main" xmlns="" id="{E7B53323-CF3C-90FD-C378-B9BF7EB30A8A}"/>
              </a:ext>
            </a:extLst>
          </p:cNvPr>
          <p:cNvSpPr>
            <a:spLocks noGrp="1"/>
          </p:cNvSpPr>
          <p:nvPr>
            <p:ph type="body" idx="1"/>
          </p:nvPr>
        </p:nvSpPr>
        <p:spPr>
          <a:xfrm>
            <a:off x="675745" y="1677508"/>
            <a:ext cx="4206643" cy="576262"/>
          </a:xfrm>
        </p:spPr>
        <p:txBody>
          <a:bodyPr/>
          <a:lstStyle/>
          <a:p>
            <a:pPr algn="ctr"/>
            <a:r>
              <a:rPr lang="en-IN" b="1" dirty="0">
                <a:solidFill>
                  <a:schemeClr val="tx1"/>
                </a:solidFill>
                <a:latin typeface="Arial" panose="020B0604020202020204" pitchFamily="34" charset="0"/>
                <a:cs typeface="Arial" panose="020B0604020202020204" pitchFamily="34" charset="0"/>
              </a:rPr>
              <a:t>Horizontal Combination</a:t>
            </a:r>
          </a:p>
        </p:txBody>
      </p:sp>
      <p:sp>
        <p:nvSpPr>
          <p:cNvPr id="4" name="Content Placeholder 3">
            <a:extLst>
              <a:ext uri="{FF2B5EF4-FFF2-40B4-BE49-F238E27FC236}">
                <a16:creationId xmlns:a16="http://schemas.microsoft.com/office/drawing/2014/main" xmlns="" id="{643C59A4-4309-D5F3-A189-85AC9C5D6BB3}"/>
              </a:ext>
            </a:extLst>
          </p:cNvPr>
          <p:cNvSpPr>
            <a:spLocks noGrp="1"/>
          </p:cNvSpPr>
          <p:nvPr>
            <p:ph sz="half" idx="2"/>
          </p:nvPr>
        </p:nvSpPr>
        <p:spPr>
          <a:xfrm>
            <a:off x="675745" y="2429134"/>
            <a:ext cx="4185623" cy="3304117"/>
          </a:xfrm>
        </p:spPr>
        <p:txBody>
          <a:bodyPr/>
          <a:lstStyle/>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This is a merger of 2 (two) competing firms belonging to the same industry, which are at the same stage of the industrial </a:t>
            </a:r>
            <a:r>
              <a:rPr lang="en-US" sz="1200" dirty="0" smtClean="0">
                <a:solidFill>
                  <a:schemeClr val="tx1"/>
                </a:solidFill>
                <a:latin typeface="Arial" panose="020B0604020202020204" pitchFamily="34" charset="0"/>
                <a:cs typeface="Arial" panose="020B0604020202020204" pitchFamily="34" charset="0"/>
              </a:rPr>
              <a:t>process/ identical Products.</a:t>
            </a:r>
            <a:endParaRPr lang="en-US" sz="1200"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It is also an indirect route to achieving technical economies of a large scale, by eliminating duplication of facilities and broadening the product line</a:t>
            </a:r>
            <a:r>
              <a:rPr lang="en-US" sz="1200" dirty="0" smtClean="0">
                <a:solidFill>
                  <a:schemeClr val="tx1"/>
                </a:solidFill>
                <a:latin typeface="Arial" panose="020B0604020202020204" pitchFamily="34" charset="0"/>
                <a:cs typeface="Arial" panose="020B0604020202020204" pitchFamily="34" charset="0"/>
              </a:rPr>
              <a:t>.</a:t>
            </a:r>
          </a:p>
          <a:p>
            <a:pPr algn="just">
              <a:buFont typeface="Wingdings" panose="05000000000000000000" pitchFamily="2" charset="2"/>
              <a:buChar char="q"/>
            </a:pPr>
            <a:r>
              <a:rPr lang="en-US" sz="1200" dirty="0" smtClean="0">
                <a:solidFill>
                  <a:schemeClr val="tx1"/>
                </a:solidFill>
                <a:latin typeface="Arial" panose="020B0604020202020204" pitchFamily="34" charset="0"/>
                <a:cs typeface="Arial" panose="020B0604020202020204" pitchFamily="34" charset="0"/>
              </a:rPr>
              <a:t>Examples: Electrolux by Videocon; </a:t>
            </a:r>
            <a:r>
              <a:rPr lang="en-US" sz="1200" dirty="0" err="1" smtClean="0">
                <a:solidFill>
                  <a:schemeClr val="tx1"/>
                </a:solidFill>
                <a:latin typeface="Arial" panose="020B0604020202020204" pitchFamily="34" charset="0"/>
                <a:cs typeface="Arial" panose="020B0604020202020204" pitchFamily="34" charset="0"/>
              </a:rPr>
              <a:t>Daksh</a:t>
            </a:r>
            <a:r>
              <a:rPr lang="en-US" sz="1200" dirty="0" smtClean="0">
                <a:solidFill>
                  <a:schemeClr val="tx1"/>
                </a:solidFill>
                <a:latin typeface="Arial" panose="020B0604020202020204" pitchFamily="34" charset="0"/>
                <a:cs typeface="Arial" panose="020B0604020202020204" pitchFamily="34" charset="0"/>
              </a:rPr>
              <a:t> by IBM; recently Mind Tree by L&amp;T Infotech.</a:t>
            </a:r>
          </a:p>
          <a:p>
            <a:pPr algn="just">
              <a:buFont typeface="Wingdings" panose="05000000000000000000" pitchFamily="2" charset="2"/>
              <a:buChar char="q"/>
            </a:pPr>
            <a:r>
              <a:rPr lang="en-US" sz="1200" dirty="0" smtClean="0">
                <a:solidFill>
                  <a:schemeClr val="tx1"/>
                </a:solidFill>
                <a:latin typeface="Arial" panose="020B0604020202020204" pitchFamily="34" charset="0"/>
                <a:cs typeface="Arial" panose="020B0604020202020204" pitchFamily="34" charset="0"/>
              </a:rPr>
              <a:t>Objective: To reduce competition and acquire larger market share.</a:t>
            </a:r>
          </a:p>
          <a:p>
            <a:pPr algn="just">
              <a:buFont typeface="Wingdings" panose="05000000000000000000" pitchFamily="2" charset="2"/>
              <a:buChar char="q"/>
            </a:pPr>
            <a:r>
              <a:rPr lang="en-US" sz="1200" dirty="0" smtClean="0">
                <a:solidFill>
                  <a:schemeClr val="tx1"/>
                </a:solidFill>
                <a:latin typeface="Arial" panose="020B0604020202020204" pitchFamily="34" charset="0"/>
                <a:cs typeface="Arial" panose="020B0604020202020204" pitchFamily="34" charset="0"/>
              </a:rPr>
              <a:t>Subject to CCI approvals if thresholds breached.</a:t>
            </a:r>
            <a:endParaRPr lang="en-US" sz="1200" dirty="0">
              <a:solidFill>
                <a:schemeClr val="tx1"/>
              </a:solidFill>
              <a:latin typeface="Arial" panose="020B0604020202020204" pitchFamily="34" charset="0"/>
              <a:cs typeface="Arial" panose="020B0604020202020204" pitchFamily="34" charset="0"/>
            </a:endParaRPr>
          </a:p>
          <a:p>
            <a:endParaRPr lang="en-IN" dirty="0"/>
          </a:p>
        </p:txBody>
      </p:sp>
      <p:sp>
        <p:nvSpPr>
          <p:cNvPr id="6" name="Content Placeholder 5">
            <a:extLst>
              <a:ext uri="{FF2B5EF4-FFF2-40B4-BE49-F238E27FC236}">
                <a16:creationId xmlns:a16="http://schemas.microsoft.com/office/drawing/2014/main" xmlns="" id="{A442887C-1A50-E188-F677-42D715036B40}"/>
              </a:ext>
            </a:extLst>
          </p:cNvPr>
          <p:cNvSpPr>
            <a:spLocks noGrp="1"/>
          </p:cNvSpPr>
          <p:nvPr>
            <p:ph sz="quarter" idx="4"/>
          </p:nvPr>
        </p:nvSpPr>
        <p:spPr>
          <a:xfrm>
            <a:off x="5088384" y="2449012"/>
            <a:ext cx="4185617" cy="3304117"/>
          </a:xfrm>
        </p:spPr>
        <p:txBody>
          <a:bodyPr>
            <a:normAutofit/>
          </a:bodyPr>
          <a:lstStyle/>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A company takes over or seeks a merger with another company in order to ensure backward integration or assimilation of the source of supply or forward integration towards market outlets;</a:t>
            </a: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The acquirer company gains a strong position due to the imperfect market of its intermediary products and also through control over product specifications</a:t>
            </a:r>
            <a:r>
              <a:rPr lang="en-US" sz="1200" dirty="0" smtClean="0">
                <a:solidFill>
                  <a:schemeClr val="tx1"/>
                </a:solidFill>
                <a:latin typeface="Arial" panose="020B0604020202020204" pitchFamily="34" charset="0"/>
                <a:cs typeface="Arial" panose="020B0604020202020204" pitchFamily="34" charset="0"/>
              </a:rPr>
              <a:t>.</a:t>
            </a:r>
          </a:p>
          <a:p>
            <a:pPr algn="just">
              <a:buFont typeface="Wingdings" panose="05000000000000000000" pitchFamily="2" charset="2"/>
              <a:buChar char="q"/>
            </a:pPr>
            <a:r>
              <a:rPr lang="en-US" sz="1200" dirty="0" smtClean="0">
                <a:solidFill>
                  <a:schemeClr val="tx1"/>
                </a:solidFill>
                <a:latin typeface="Arial" panose="020B0604020202020204" pitchFamily="34" charset="0"/>
                <a:cs typeface="Arial" panose="020B0604020202020204" pitchFamily="34" charset="0"/>
              </a:rPr>
              <a:t>Examples: Manufacturing company acquiring raw material suppliers. Like a </a:t>
            </a:r>
            <a:r>
              <a:rPr lang="en-US" sz="1200" dirty="0" err="1" smtClean="0">
                <a:solidFill>
                  <a:schemeClr val="tx1"/>
                </a:solidFill>
                <a:latin typeface="Arial" panose="020B0604020202020204" pitchFamily="34" charset="0"/>
                <a:cs typeface="Arial" panose="020B0604020202020204" pitchFamily="34" charset="0"/>
              </a:rPr>
              <a:t>Tyre</a:t>
            </a:r>
            <a:r>
              <a:rPr lang="en-US" sz="1200" dirty="0" smtClean="0">
                <a:solidFill>
                  <a:schemeClr val="tx1"/>
                </a:solidFill>
                <a:latin typeface="Arial" panose="020B0604020202020204" pitchFamily="34" charset="0"/>
                <a:cs typeface="Arial" panose="020B0604020202020204" pitchFamily="34" charset="0"/>
              </a:rPr>
              <a:t> company with rubber manufacturer. Textile company with yarn manufacturer company.</a:t>
            </a:r>
          </a:p>
          <a:p>
            <a:pPr algn="just">
              <a:buFont typeface="Wingdings" panose="05000000000000000000" pitchFamily="2" charset="2"/>
              <a:buChar char="q"/>
            </a:pPr>
            <a:r>
              <a:rPr lang="en-US" sz="1200" dirty="0" smtClean="0">
                <a:solidFill>
                  <a:schemeClr val="tx1"/>
                </a:solidFill>
                <a:latin typeface="Arial" panose="020B0604020202020204" pitchFamily="34" charset="0"/>
                <a:cs typeface="Arial" panose="020B0604020202020204" pitchFamily="34" charset="0"/>
              </a:rPr>
              <a:t>Objective: to get close to the common customer and rationalizing the price of the product.</a:t>
            </a:r>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Subject to CCI approvals if thresholds breached.</a:t>
            </a:r>
          </a:p>
          <a:p>
            <a:endParaRPr lang="en-IN" dirty="0"/>
          </a:p>
        </p:txBody>
      </p:sp>
      <p:sp>
        <p:nvSpPr>
          <p:cNvPr id="7" name="Footer Placeholder 6">
            <a:extLst>
              <a:ext uri="{FF2B5EF4-FFF2-40B4-BE49-F238E27FC236}">
                <a16:creationId xmlns:a16="http://schemas.microsoft.com/office/drawing/2014/main" xmlns="" id="{44485A54-89D2-662C-52E7-14C05930E807}"/>
              </a:ext>
            </a:extLst>
          </p:cNvPr>
          <p:cNvSpPr>
            <a:spLocks noGrp="1"/>
          </p:cNvSpPr>
          <p:nvPr>
            <p:ph type="ftr" sz="quarter" idx="11"/>
          </p:nvPr>
        </p:nvSpPr>
        <p:spPr/>
        <p:txBody>
          <a:bodyPr/>
          <a:lstStyle/>
          <a:p>
            <a:r>
              <a:rPr lang="en-US" sz="1200" b="1" i="1" dirty="0">
                <a:solidFill>
                  <a:schemeClr val="tx1"/>
                </a:solidFill>
                <a:latin typeface="Arial" panose="020B0604020202020204" pitchFamily="34" charset="0"/>
                <a:cs typeface="Arial" panose="020B0604020202020204" pitchFamily="34" charset="0"/>
              </a:rPr>
              <a:t>For Private Circulation Only</a:t>
            </a:r>
          </a:p>
        </p:txBody>
      </p:sp>
      <p:sp>
        <p:nvSpPr>
          <p:cNvPr id="8" name="Slide Number Placeholder 7">
            <a:extLst>
              <a:ext uri="{FF2B5EF4-FFF2-40B4-BE49-F238E27FC236}">
                <a16:creationId xmlns:a16="http://schemas.microsoft.com/office/drawing/2014/main" xmlns="" id="{1A7115E0-EFFD-8134-EBD1-1900E1AEF17D}"/>
              </a:ext>
            </a:extLst>
          </p:cNvPr>
          <p:cNvSpPr>
            <a:spLocks noGrp="1"/>
          </p:cNvSpPr>
          <p:nvPr>
            <p:ph type="sldNum" sz="quarter" idx="12"/>
          </p:nvPr>
        </p:nvSpPr>
        <p:spPr/>
        <p:txBody>
          <a:bodyPr/>
          <a:lstStyle/>
          <a:p>
            <a:fld id="{8299010A-6701-48EE-A859-0610244F75D5}" type="slidenum">
              <a:rPr lang="en-US" sz="1200" b="1" smtClean="0">
                <a:latin typeface="Arial" panose="020B0604020202020204" pitchFamily="34" charset="0"/>
                <a:cs typeface="Arial" panose="020B0604020202020204" pitchFamily="34" charset="0"/>
              </a:rPr>
              <a:t>4</a:t>
            </a:fld>
            <a:endParaRPr lang="en-US" sz="1200" b="1" dirty="0">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xmlns="" id="{459E0DB3-2170-DBF5-D94C-C26449429DF6}"/>
              </a:ext>
            </a:extLst>
          </p:cNvPr>
          <p:cNvSpPr txBox="1">
            <a:spLocks/>
          </p:cNvSpPr>
          <p:nvPr/>
        </p:nvSpPr>
        <p:spPr>
          <a:xfrm>
            <a:off x="5021763" y="1651233"/>
            <a:ext cx="4206643"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algn="ctr"/>
            <a:r>
              <a:rPr lang="en-IN" b="1" dirty="0">
                <a:solidFill>
                  <a:schemeClr val="tx1"/>
                </a:solidFill>
                <a:latin typeface="Arial" panose="020B0604020202020204" pitchFamily="34" charset="0"/>
                <a:cs typeface="Arial" panose="020B0604020202020204" pitchFamily="34" charset="0"/>
              </a:rPr>
              <a:t>Vertical Combination</a:t>
            </a:r>
          </a:p>
        </p:txBody>
      </p:sp>
    </p:spTree>
    <p:extLst>
      <p:ext uri="{BB962C8B-B14F-4D97-AF65-F5344CB8AC3E}">
        <p14:creationId xmlns:p14="http://schemas.microsoft.com/office/powerpoint/2010/main" val="403135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B6A7F-AC50-C70E-E06B-7BEC9930DD97}"/>
              </a:ext>
            </a:extLst>
          </p:cNvPr>
          <p:cNvSpPr>
            <a:spLocks noGrp="1"/>
          </p:cNvSpPr>
          <p:nvPr>
            <p:ph type="title"/>
          </p:nvPr>
        </p:nvSpPr>
        <p:spPr>
          <a:xfrm>
            <a:off x="677334" y="609600"/>
            <a:ext cx="8596668" cy="746234"/>
          </a:xfrm>
        </p:spPr>
        <p:txBody>
          <a:bodyPr>
            <a:normAutofit/>
          </a:bodyPr>
          <a:lstStyle/>
          <a:p>
            <a:r>
              <a:rPr lang="en-IN" sz="2600" b="1" dirty="0">
                <a:latin typeface="Arial" panose="020B0604020202020204" pitchFamily="34" charset="0"/>
                <a:cs typeface="Arial" panose="020B0604020202020204" pitchFamily="34" charset="0"/>
              </a:rPr>
              <a:t>Types of Amalgamations and Mergers (Cont.)</a:t>
            </a:r>
          </a:p>
        </p:txBody>
      </p:sp>
      <p:sp>
        <p:nvSpPr>
          <p:cNvPr id="3" name="Text Placeholder 2">
            <a:extLst>
              <a:ext uri="{FF2B5EF4-FFF2-40B4-BE49-F238E27FC236}">
                <a16:creationId xmlns:a16="http://schemas.microsoft.com/office/drawing/2014/main" xmlns="" id="{E7B53323-CF3C-90FD-C378-B9BF7EB30A8A}"/>
              </a:ext>
            </a:extLst>
          </p:cNvPr>
          <p:cNvSpPr>
            <a:spLocks noGrp="1"/>
          </p:cNvSpPr>
          <p:nvPr>
            <p:ph type="body" idx="1"/>
          </p:nvPr>
        </p:nvSpPr>
        <p:spPr>
          <a:xfrm>
            <a:off x="675745" y="1677508"/>
            <a:ext cx="4206643" cy="576262"/>
          </a:xfrm>
        </p:spPr>
        <p:txBody>
          <a:bodyPr/>
          <a:lstStyle/>
          <a:p>
            <a:pPr algn="ctr"/>
            <a:r>
              <a:rPr lang="en-IN" b="1" dirty="0">
                <a:solidFill>
                  <a:schemeClr val="tx1"/>
                </a:solidFill>
                <a:latin typeface="Arial" panose="020B0604020202020204" pitchFamily="34" charset="0"/>
                <a:cs typeface="Arial" panose="020B0604020202020204" pitchFamily="34" charset="0"/>
              </a:rPr>
              <a:t>Conglomerate Merger </a:t>
            </a:r>
          </a:p>
        </p:txBody>
      </p:sp>
      <p:sp>
        <p:nvSpPr>
          <p:cNvPr id="4" name="Content Placeholder 3">
            <a:extLst>
              <a:ext uri="{FF2B5EF4-FFF2-40B4-BE49-F238E27FC236}">
                <a16:creationId xmlns:a16="http://schemas.microsoft.com/office/drawing/2014/main" xmlns="" id="{643C59A4-4309-D5F3-A189-85AC9C5D6BB3}"/>
              </a:ext>
            </a:extLst>
          </p:cNvPr>
          <p:cNvSpPr>
            <a:spLocks noGrp="1"/>
          </p:cNvSpPr>
          <p:nvPr>
            <p:ph sz="half" idx="2"/>
          </p:nvPr>
        </p:nvSpPr>
        <p:spPr>
          <a:xfrm>
            <a:off x="675745" y="2575445"/>
            <a:ext cx="4185623" cy="3465918"/>
          </a:xfrm>
        </p:spPr>
        <p:txBody>
          <a:bodyPr/>
          <a:lstStyle/>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An amalgamation of 2 (two) companies engaged in unrelated industries; </a:t>
            </a: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It enhances the overall stability of the acquired company and improves the balance in the company's total portfolio</a:t>
            </a:r>
            <a:r>
              <a:rPr lang="en-US" sz="1200" dirty="0" smtClean="0">
                <a:solidFill>
                  <a:schemeClr val="tx1"/>
                </a:solidFill>
                <a:latin typeface="Arial" panose="020B0604020202020204" pitchFamily="34" charset="0"/>
                <a:cs typeface="Arial" panose="020B0604020202020204" pitchFamily="34" charset="0"/>
              </a:rPr>
              <a:t>.</a:t>
            </a:r>
          </a:p>
          <a:p>
            <a:pPr algn="just">
              <a:buFont typeface="Wingdings" panose="05000000000000000000" pitchFamily="2" charset="2"/>
              <a:buChar char="q"/>
            </a:pPr>
            <a:r>
              <a:rPr lang="en-US" sz="1200" dirty="0" smtClean="0">
                <a:solidFill>
                  <a:schemeClr val="tx1"/>
                </a:solidFill>
                <a:latin typeface="Arial" panose="020B0604020202020204" pitchFamily="34" charset="0"/>
                <a:cs typeface="Arial" panose="020B0604020202020204" pitchFamily="34" charset="0"/>
              </a:rPr>
              <a:t>Examples: Steel manufacturer company acquires a software company.</a:t>
            </a:r>
          </a:p>
          <a:p>
            <a:pPr algn="just">
              <a:buFont typeface="Wingdings" panose="05000000000000000000" pitchFamily="2" charset="2"/>
              <a:buChar char="q"/>
            </a:pPr>
            <a:r>
              <a:rPr lang="en-US" sz="1200" dirty="0" smtClean="0">
                <a:solidFill>
                  <a:schemeClr val="tx1"/>
                </a:solidFill>
                <a:latin typeface="Arial" panose="020B0604020202020204" pitchFamily="34" charset="0"/>
                <a:cs typeface="Arial" panose="020B0604020202020204" pitchFamily="34" charset="0"/>
              </a:rPr>
              <a:t>Objective: achieve big size, scale-up operations, diversify.</a:t>
            </a:r>
          </a:p>
          <a:p>
            <a:pPr algn="just">
              <a:buFont typeface="Wingdings" panose="05000000000000000000" pitchFamily="2" charset="2"/>
              <a:buChar char="q"/>
            </a:pPr>
            <a:endParaRPr lang="en-US" sz="1200" dirty="0">
              <a:solidFill>
                <a:schemeClr val="tx1"/>
              </a:solidFill>
              <a:latin typeface="Arial" panose="020B0604020202020204" pitchFamily="34" charset="0"/>
              <a:cs typeface="Arial" panose="020B0604020202020204" pitchFamily="34" charset="0"/>
            </a:endParaRPr>
          </a:p>
          <a:p>
            <a:pPr marL="0" indent="0">
              <a:buNone/>
            </a:pPr>
            <a:endParaRPr lang="en-IN" dirty="0"/>
          </a:p>
        </p:txBody>
      </p:sp>
      <p:sp>
        <p:nvSpPr>
          <p:cNvPr id="6" name="Content Placeholder 5">
            <a:extLst>
              <a:ext uri="{FF2B5EF4-FFF2-40B4-BE49-F238E27FC236}">
                <a16:creationId xmlns:a16="http://schemas.microsoft.com/office/drawing/2014/main" xmlns="" id="{A442887C-1A50-E188-F677-42D715036B40}"/>
              </a:ext>
            </a:extLst>
          </p:cNvPr>
          <p:cNvSpPr>
            <a:spLocks noGrp="1"/>
          </p:cNvSpPr>
          <p:nvPr>
            <p:ph sz="quarter" idx="4"/>
          </p:nvPr>
        </p:nvSpPr>
        <p:spPr>
          <a:xfrm>
            <a:off x="5088384" y="2575445"/>
            <a:ext cx="4185617" cy="3465917"/>
          </a:xfrm>
        </p:spPr>
        <p:txBody>
          <a:bodyPr/>
          <a:lstStyle/>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When the subsidiary company merges with the parent company or vice-versa. The former arrangement is called ‘</a:t>
            </a:r>
            <a:r>
              <a:rPr lang="en-US" sz="1200" b="1" i="1" dirty="0">
                <a:solidFill>
                  <a:schemeClr val="tx1"/>
                </a:solidFill>
                <a:latin typeface="Arial" panose="020B0604020202020204" pitchFamily="34" charset="0"/>
                <a:cs typeface="Arial" panose="020B0604020202020204" pitchFamily="34" charset="0"/>
              </a:rPr>
              <a:t>downstream merger</a:t>
            </a:r>
            <a:r>
              <a:rPr lang="en-US" sz="1200" i="1" dirty="0">
                <a:solidFill>
                  <a:schemeClr val="tx1"/>
                </a:solidFill>
                <a:latin typeface="Arial" panose="020B0604020202020204" pitchFamily="34" charset="0"/>
                <a:cs typeface="Arial" panose="020B0604020202020204" pitchFamily="34" charset="0"/>
              </a:rPr>
              <a:t>’</a:t>
            </a:r>
            <a:r>
              <a:rPr lang="en-US" sz="1200" b="1" i="1"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and the latter is called the ‘</a:t>
            </a:r>
            <a:r>
              <a:rPr lang="en-US" sz="1200" b="1" i="1" dirty="0">
                <a:solidFill>
                  <a:schemeClr val="tx1"/>
                </a:solidFill>
                <a:latin typeface="Arial" panose="020B0604020202020204" pitchFamily="34" charset="0"/>
                <a:cs typeface="Arial" panose="020B0604020202020204" pitchFamily="34" charset="0"/>
              </a:rPr>
              <a:t>upstream merger</a:t>
            </a:r>
            <a:r>
              <a:rPr lang="en-US" sz="1200" i="1" dirty="0" smtClean="0">
                <a:solidFill>
                  <a:schemeClr val="tx1"/>
                </a:solidFill>
                <a:latin typeface="Arial" panose="020B0604020202020204" pitchFamily="34" charset="0"/>
                <a:cs typeface="Arial" panose="020B0604020202020204" pitchFamily="34" charset="0"/>
              </a:rPr>
              <a:t>’</a:t>
            </a:r>
            <a:r>
              <a:rPr lang="en-US" sz="1200" dirty="0" smtClean="0">
                <a:solidFill>
                  <a:schemeClr val="tx1"/>
                </a:solidFill>
                <a:latin typeface="Arial" panose="020B0604020202020204" pitchFamily="34" charset="0"/>
                <a:cs typeface="Arial" panose="020B0604020202020204" pitchFamily="34" charset="0"/>
              </a:rPr>
              <a:t>.</a:t>
            </a:r>
          </a:p>
          <a:p>
            <a:pPr algn="just">
              <a:buFont typeface="Wingdings" panose="05000000000000000000" pitchFamily="2" charset="2"/>
              <a:buChar char="q"/>
            </a:pPr>
            <a:r>
              <a:rPr lang="en-US" sz="1200" dirty="0" smtClean="0">
                <a:solidFill>
                  <a:schemeClr val="tx1"/>
                </a:solidFill>
                <a:latin typeface="Arial" panose="020B0604020202020204" pitchFamily="34" charset="0"/>
                <a:cs typeface="Arial" panose="020B0604020202020204" pitchFamily="34" charset="0"/>
              </a:rPr>
              <a:t>Example: HDFC Limited with HDFC Bank; Mind tree with L&amp;T Infotech.</a:t>
            </a:r>
          </a:p>
          <a:p>
            <a:pPr algn="just">
              <a:buFont typeface="Wingdings" panose="05000000000000000000" pitchFamily="2" charset="2"/>
              <a:buChar char="q"/>
            </a:pPr>
            <a:r>
              <a:rPr lang="en-US" sz="1200" dirty="0" smtClean="0">
                <a:solidFill>
                  <a:schemeClr val="tx1"/>
                </a:solidFill>
                <a:latin typeface="Arial" panose="020B0604020202020204" pitchFamily="34" charset="0"/>
                <a:cs typeface="Arial" panose="020B0604020202020204" pitchFamily="34" charset="0"/>
              </a:rPr>
              <a:t>HUL subsidiaries Delhi Tower</a:t>
            </a:r>
            <a:endParaRPr lang="en-US" sz="1200" dirty="0">
              <a:solidFill>
                <a:schemeClr val="tx1"/>
              </a:solidFill>
              <a:latin typeface="Arial" panose="020B0604020202020204" pitchFamily="34" charset="0"/>
              <a:cs typeface="Arial" panose="020B0604020202020204" pitchFamily="34" charset="0"/>
            </a:endParaRPr>
          </a:p>
          <a:p>
            <a:endParaRPr lang="en-IN" dirty="0"/>
          </a:p>
        </p:txBody>
      </p:sp>
      <p:sp>
        <p:nvSpPr>
          <p:cNvPr id="7" name="Footer Placeholder 6">
            <a:extLst>
              <a:ext uri="{FF2B5EF4-FFF2-40B4-BE49-F238E27FC236}">
                <a16:creationId xmlns:a16="http://schemas.microsoft.com/office/drawing/2014/main" xmlns="" id="{44485A54-89D2-662C-52E7-14C05930E807}"/>
              </a:ext>
            </a:extLst>
          </p:cNvPr>
          <p:cNvSpPr>
            <a:spLocks noGrp="1"/>
          </p:cNvSpPr>
          <p:nvPr>
            <p:ph type="ftr" sz="quarter" idx="11"/>
          </p:nvPr>
        </p:nvSpPr>
        <p:spPr/>
        <p:txBody>
          <a:bodyPr/>
          <a:lstStyle/>
          <a:p>
            <a:r>
              <a:rPr lang="en-US" sz="1200" b="1" i="1" dirty="0">
                <a:solidFill>
                  <a:schemeClr val="tx1"/>
                </a:solidFill>
                <a:latin typeface="Arial" panose="020B0604020202020204" pitchFamily="34" charset="0"/>
                <a:cs typeface="Arial" panose="020B0604020202020204" pitchFamily="34" charset="0"/>
              </a:rPr>
              <a:t>For Private Circulation Only</a:t>
            </a:r>
          </a:p>
        </p:txBody>
      </p:sp>
      <p:sp>
        <p:nvSpPr>
          <p:cNvPr id="8" name="Slide Number Placeholder 7">
            <a:extLst>
              <a:ext uri="{FF2B5EF4-FFF2-40B4-BE49-F238E27FC236}">
                <a16:creationId xmlns:a16="http://schemas.microsoft.com/office/drawing/2014/main" xmlns="" id="{1A7115E0-EFFD-8134-EBD1-1900E1AEF17D}"/>
              </a:ext>
            </a:extLst>
          </p:cNvPr>
          <p:cNvSpPr>
            <a:spLocks noGrp="1"/>
          </p:cNvSpPr>
          <p:nvPr>
            <p:ph type="sldNum" sz="quarter" idx="12"/>
          </p:nvPr>
        </p:nvSpPr>
        <p:spPr/>
        <p:txBody>
          <a:bodyPr/>
          <a:lstStyle/>
          <a:p>
            <a:fld id="{8299010A-6701-48EE-A859-0610244F75D5}" type="slidenum">
              <a:rPr lang="en-US" sz="1200" b="1" smtClean="0">
                <a:latin typeface="Arial" panose="020B0604020202020204" pitchFamily="34" charset="0"/>
                <a:cs typeface="Arial" panose="020B0604020202020204" pitchFamily="34" charset="0"/>
              </a:rPr>
              <a:t>5</a:t>
            </a:fld>
            <a:endParaRPr lang="en-US" sz="1200" b="1" dirty="0">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xmlns="" id="{459E0DB3-2170-DBF5-D94C-C26449429DF6}"/>
              </a:ext>
            </a:extLst>
          </p:cNvPr>
          <p:cNvSpPr txBox="1">
            <a:spLocks/>
          </p:cNvSpPr>
          <p:nvPr/>
        </p:nvSpPr>
        <p:spPr>
          <a:xfrm>
            <a:off x="5021763" y="1651233"/>
            <a:ext cx="4206643"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algn="ctr"/>
            <a:r>
              <a:rPr lang="en-IN" b="1" dirty="0">
                <a:solidFill>
                  <a:schemeClr val="tx1"/>
                </a:solidFill>
                <a:latin typeface="Arial" panose="020B0604020202020204" pitchFamily="34" charset="0"/>
                <a:cs typeface="Arial" panose="020B0604020202020204" pitchFamily="34" charset="0"/>
              </a:rPr>
              <a:t>Within Group Merger</a:t>
            </a:r>
          </a:p>
        </p:txBody>
      </p:sp>
    </p:spTree>
    <p:extLst>
      <p:ext uri="{BB962C8B-B14F-4D97-AF65-F5344CB8AC3E}">
        <p14:creationId xmlns:p14="http://schemas.microsoft.com/office/powerpoint/2010/main" val="21233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306F961-206C-0A39-8D91-6BDA77DFA83D}"/>
              </a:ext>
            </a:extLst>
          </p:cNvPr>
          <p:cNvSpPr>
            <a:spLocks noGrp="1"/>
          </p:cNvSpPr>
          <p:nvPr>
            <p:ph type="title"/>
          </p:nvPr>
        </p:nvSpPr>
        <p:spPr>
          <a:xfrm>
            <a:off x="677334" y="609600"/>
            <a:ext cx="8596668" cy="693683"/>
          </a:xfrm>
        </p:spPr>
        <p:txBody>
          <a:bodyPr>
            <a:normAutofit/>
          </a:bodyPr>
          <a:lstStyle/>
          <a:p>
            <a:r>
              <a:rPr lang="en-US" sz="2600" b="1" dirty="0">
                <a:latin typeface="Arial" panose="020B0604020202020204" pitchFamily="34" charset="0"/>
                <a:cs typeface="Arial" panose="020B0604020202020204" pitchFamily="34" charset="0"/>
              </a:rPr>
              <a:t>Reasons and Motives for Amalgamation</a:t>
            </a:r>
            <a:endParaRPr lang="en-IN" sz="2600" dirty="0"/>
          </a:p>
        </p:txBody>
      </p:sp>
      <p:sp>
        <p:nvSpPr>
          <p:cNvPr id="7" name="Text Placeholder 6">
            <a:extLst>
              <a:ext uri="{FF2B5EF4-FFF2-40B4-BE49-F238E27FC236}">
                <a16:creationId xmlns:a16="http://schemas.microsoft.com/office/drawing/2014/main" xmlns="" id="{AFAE6E88-0C46-5291-1619-83D9715586DF}"/>
              </a:ext>
            </a:extLst>
          </p:cNvPr>
          <p:cNvSpPr>
            <a:spLocks noGrp="1"/>
          </p:cNvSpPr>
          <p:nvPr>
            <p:ph type="body" idx="1"/>
          </p:nvPr>
        </p:nvSpPr>
        <p:spPr>
          <a:xfrm>
            <a:off x="675745" y="1540877"/>
            <a:ext cx="4185623" cy="576262"/>
          </a:xfrm>
        </p:spPr>
        <p:txBody>
          <a:bodyPr/>
          <a:lstStyle/>
          <a:p>
            <a:pPr algn="ctr"/>
            <a:r>
              <a:rPr lang="en-IN" sz="2000" b="1" dirty="0">
                <a:solidFill>
                  <a:schemeClr val="tx1"/>
                </a:solidFill>
                <a:latin typeface="Arial" panose="020B0604020202020204" pitchFamily="34" charset="0"/>
                <a:cs typeface="Arial" panose="020B0604020202020204" pitchFamily="34" charset="0"/>
              </a:rPr>
              <a:t>Internal Motives</a:t>
            </a:r>
          </a:p>
        </p:txBody>
      </p:sp>
      <p:sp>
        <p:nvSpPr>
          <p:cNvPr id="8" name="Content Placeholder 7">
            <a:extLst>
              <a:ext uri="{FF2B5EF4-FFF2-40B4-BE49-F238E27FC236}">
                <a16:creationId xmlns:a16="http://schemas.microsoft.com/office/drawing/2014/main" xmlns="" id="{F103B6D7-EF74-67BD-B227-D64A4F57390E}"/>
              </a:ext>
            </a:extLst>
          </p:cNvPr>
          <p:cNvSpPr>
            <a:spLocks noGrp="1"/>
          </p:cNvSpPr>
          <p:nvPr>
            <p:ph sz="half" idx="2"/>
          </p:nvPr>
        </p:nvSpPr>
        <p:spPr>
          <a:xfrm>
            <a:off x="675745" y="2228193"/>
            <a:ext cx="4185623" cy="3813169"/>
          </a:xfrm>
        </p:spPr>
        <p:txBody>
          <a:bodyPr>
            <a:normAutofit/>
          </a:bodyPr>
          <a:lstStyle/>
          <a:p>
            <a:pPr algn="just">
              <a:buFont typeface="Wingdings" panose="05000000000000000000" pitchFamily="2" charset="2"/>
              <a:buChar char="q"/>
            </a:pPr>
            <a:r>
              <a:rPr lang="en-IN" sz="1200" dirty="0">
                <a:solidFill>
                  <a:schemeClr val="tx1"/>
                </a:solidFill>
                <a:latin typeface="Arial" panose="020B0604020202020204" pitchFamily="34" charset="0"/>
                <a:cs typeface="Arial" panose="020B0604020202020204" pitchFamily="34" charset="0"/>
              </a:rPr>
              <a:t>Expansion into new markets to achieve corporate growth and increase number of clients;</a:t>
            </a:r>
          </a:p>
          <a:p>
            <a:pPr algn="just">
              <a:buFont typeface="Wingdings" panose="05000000000000000000" pitchFamily="2" charset="2"/>
              <a:buChar char="q"/>
            </a:pPr>
            <a:r>
              <a:rPr lang="en-IN" sz="1200" dirty="0">
                <a:solidFill>
                  <a:schemeClr val="tx1"/>
                </a:solidFill>
                <a:latin typeface="Arial" panose="020B0604020202020204" pitchFamily="34" charset="0"/>
                <a:cs typeface="Arial" panose="020B0604020202020204" pitchFamily="34" charset="0"/>
              </a:rPr>
              <a:t>Increase capital / shareholders’ equity;</a:t>
            </a:r>
          </a:p>
          <a:p>
            <a:pPr algn="just">
              <a:buFont typeface="Wingdings" panose="05000000000000000000" pitchFamily="2" charset="2"/>
              <a:buChar char="q"/>
            </a:pPr>
            <a:r>
              <a:rPr lang="en-IN" sz="1200" dirty="0">
                <a:solidFill>
                  <a:schemeClr val="tx1"/>
                </a:solidFill>
                <a:latin typeface="Arial" panose="020B0604020202020204" pitchFamily="34" charset="0"/>
                <a:cs typeface="Arial" panose="020B0604020202020204" pitchFamily="34" charset="0"/>
              </a:rPr>
              <a:t>Increase revenue through sale of more products / services;</a:t>
            </a:r>
          </a:p>
          <a:p>
            <a:pPr algn="just">
              <a:buFont typeface="Wingdings" panose="05000000000000000000" pitchFamily="2" charset="2"/>
              <a:buChar char="q"/>
            </a:pPr>
            <a:r>
              <a:rPr lang="en-IN" sz="1200" dirty="0">
                <a:solidFill>
                  <a:schemeClr val="tx1"/>
                </a:solidFill>
                <a:latin typeface="Arial" panose="020B0604020202020204" pitchFamily="34" charset="0"/>
                <a:cs typeface="Arial" panose="020B0604020202020204" pitchFamily="34" charset="0"/>
              </a:rPr>
              <a:t>Strengthen financial / market position;</a:t>
            </a:r>
          </a:p>
          <a:p>
            <a:pPr algn="just">
              <a:buFont typeface="Wingdings" panose="05000000000000000000" pitchFamily="2" charset="2"/>
              <a:buChar char="q"/>
            </a:pPr>
            <a:r>
              <a:rPr lang="en-IN" sz="1200" dirty="0">
                <a:solidFill>
                  <a:schemeClr val="tx1"/>
                </a:solidFill>
                <a:latin typeface="Arial" panose="020B0604020202020204" pitchFamily="34" charset="0"/>
                <a:cs typeface="Arial" panose="020B0604020202020204" pitchFamily="34" charset="0"/>
              </a:rPr>
              <a:t>Achieve efficiency through economies of scale;</a:t>
            </a:r>
          </a:p>
          <a:p>
            <a:pPr algn="just">
              <a:buFont typeface="Wingdings" panose="05000000000000000000" pitchFamily="2" charset="2"/>
              <a:buChar char="q"/>
            </a:pPr>
            <a:r>
              <a:rPr lang="en-IN" sz="1200" dirty="0">
                <a:solidFill>
                  <a:schemeClr val="tx1"/>
                </a:solidFill>
                <a:latin typeface="Arial" panose="020B0604020202020204" pitchFamily="34" charset="0"/>
                <a:cs typeface="Arial" panose="020B0604020202020204" pitchFamily="34" charset="0"/>
              </a:rPr>
              <a:t>Gain access to better resources;</a:t>
            </a:r>
          </a:p>
          <a:p>
            <a:pPr algn="just">
              <a:buFont typeface="Wingdings" panose="05000000000000000000" pitchFamily="2" charset="2"/>
              <a:buChar char="q"/>
            </a:pPr>
            <a:r>
              <a:rPr lang="en-IN" sz="1200" dirty="0">
                <a:solidFill>
                  <a:schemeClr val="tx1"/>
                </a:solidFill>
                <a:latin typeface="Arial" panose="020B0604020202020204" pitchFamily="34" charset="0"/>
                <a:cs typeface="Arial" panose="020B0604020202020204" pitchFamily="34" charset="0"/>
              </a:rPr>
              <a:t>Acquire Research and Development (“</a:t>
            </a:r>
            <a:r>
              <a:rPr lang="en-IN" sz="1200" b="1" dirty="0">
                <a:solidFill>
                  <a:schemeClr val="tx1"/>
                </a:solidFill>
                <a:latin typeface="Arial" panose="020B0604020202020204" pitchFamily="34" charset="0"/>
                <a:cs typeface="Arial" panose="020B0604020202020204" pitchFamily="34" charset="0"/>
              </a:rPr>
              <a:t>R&amp;D</a:t>
            </a:r>
            <a:r>
              <a:rPr lang="en-IN" sz="1200" dirty="0">
                <a:solidFill>
                  <a:schemeClr val="tx1"/>
                </a:solidFill>
                <a:latin typeface="Arial" panose="020B0604020202020204" pitchFamily="34" charset="0"/>
                <a:cs typeface="Arial" panose="020B0604020202020204" pitchFamily="34" charset="0"/>
              </a:rPr>
              <a:t>”) capability;</a:t>
            </a:r>
          </a:p>
          <a:p>
            <a:pPr algn="just">
              <a:buFont typeface="Wingdings" panose="05000000000000000000" pitchFamily="2" charset="2"/>
              <a:buChar char="q"/>
            </a:pPr>
            <a:r>
              <a:rPr lang="en-IN" sz="1200" dirty="0">
                <a:solidFill>
                  <a:schemeClr val="tx1"/>
                </a:solidFill>
                <a:latin typeface="Arial" panose="020B0604020202020204" pitchFamily="34" charset="0"/>
                <a:cs typeface="Arial" panose="020B0604020202020204" pitchFamily="34" charset="0"/>
              </a:rPr>
              <a:t>Improve technical competency;</a:t>
            </a:r>
          </a:p>
          <a:p>
            <a:pPr algn="just">
              <a:buFont typeface="Wingdings" panose="05000000000000000000" pitchFamily="2" charset="2"/>
              <a:buChar char="q"/>
            </a:pPr>
            <a:r>
              <a:rPr lang="en-IN" sz="1200" dirty="0">
                <a:solidFill>
                  <a:schemeClr val="tx1"/>
                </a:solidFill>
                <a:latin typeface="Arial" panose="020B0604020202020204" pitchFamily="34" charset="0"/>
                <a:cs typeface="Arial" panose="020B0604020202020204" pitchFamily="34" charset="0"/>
              </a:rPr>
              <a:t>Increase efficiency of </a:t>
            </a:r>
            <a:r>
              <a:rPr lang="en-IN" sz="1200" dirty="0" smtClean="0">
                <a:solidFill>
                  <a:schemeClr val="tx1"/>
                </a:solidFill>
                <a:latin typeface="Arial" panose="020B0604020202020204" pitchFamily="34" charset="0"/>
                <a:cs typeface="Arial" panose="020B0604020202020204" pitchFamily="34" charset="0"/>
              </a:rPr>
              <a:t>management.</a:t>
            </a:r>
            <a:endParaRPr lang="en-IN" sz="1200" dirty="0">
              <a:solidFill>
                <a:schemeClr val="tx1"/>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xmlns="" id="{73569240-5E9F-3238-387A-EAAF6A4DA1F5}"/>
              </a:ext>
            </a:extLst>
          </p:cNvPr>
          <p:cNvSpPr>
            <a:spLocks noGrp="1"/>
          </p:cNvSpPr>
          <p:nvPr>
            <p:ph type="body" sz="quarter" idx="3"/>
          </p:nvPr>
        </p:nvSpPr>
        <p:spPr>
          <a:xfrm>
            <a:off x="5088383" y="1519853"/>
            <a:ext cx="4185618" cy="576262"/>
          </a:xfrm>
        </p:spPr>
        <p:txBody>
          <a:bodyPr/>
          <a:lstStyle/>
          <a:p>
            <a:pPr algn="ctr"/>
            <a:r>
              <a:rPr lang="en-IN" sz="2000" b="1" dirty="0">
                <a:solidFill>
                  <a:schemeClr val="tx1"/>
                </a:solidFill>
                <a:latin typeface="Arial" panose="020B0604020202020204" pitchFamily="34" charset="0"/>
                <a:cs typeface="Arial" panose="020B0604020202020204" pitchFamily="34" charset="0"/>
              </a:rPr>
              <a:t>External Motives</a:t>
            </a:r>
          </a:p>
        </p:txBody>
      </p:sp>
      <p:sp>
        <p:nvSpPr>
          <p:cNvPr id="10" name="Content Placeholder 9">
            <a:extLst>
              <a:ext uri="{FF2B5EF4-FFF2-40B4-BE49-F238E27FC236}">
                <a16:creationId xmlns:a16="http://schemas.microsoft.com/office/drawing/2014/main" xmlns="" id="{026D8BBF-ACE3-56C0-DCCE-AA932DB7166C}"/>
              </a:ext>
            </a:extLst>
          </p:cNvPr>
          <p:cNvSpPr>
            <a:spLocks noGrp="1"/>
          </p:cNvSpPr>
          <p:nvPr>
            <p:ph sz="quarter" idx="4"/>
          </p:nvPr>
        </p:nvSpPr>
        <p:spPr>
          <a:xfrm>
            <a:off x="5088384" y="2228193"/>
            <a:ext cx="4185617" cy="3813169"/>
          </a:xfrm>
        </p:spPr>
        <p:txBody>
          <a:bodyPr>
            <a:normAutofit/>
          </a:bodyPr>
          <a:lstStyle/>
          <a:p>
            <a:pPr algn="just">
              <a:buFont typeface="Wingdings" panose="05000000000000000000" pitchFamily="2" charset="2"/>
              <a:buChar char="q"/>
            </a:pPr>
            <a:r>
              <a:rPr lang="en-IN" sz="1200" dirty="0">
                <a:solidFill>
                  <a:schemeClr val="tx1"/>
                </a:solidFill>
                <a:latin typeface="Arial" panose="020B0604020202020204" pitchFamily="34" charset="0"/>
                <a:cs typeface="Arial" panose="020B0604020202020204" pitchFamily="34" charset="0"/>
              </a:rPr>
              <a:t>Obtain tax benefits;</a:t>
            </a:r>
          </a:p>
          <a:p>
            <a:pPr algn="just">
              <a:buFont typeface="Wingdings" panose="05000000000000000000" pitchFamily="2" charset="2"/>
              <a:buChar char="q"/>
            </a:pPr>
            <a:r>
              <a:rPr lang="en-IN" sz="1200" dirty="0">
                <a:solidFill>
                  <a:schemeClr val="tx1"/>
                </a:solidFill>
                <a:latin typeface="Arial" panose="020B0604020202020204" pitchFamily="34" charset="0"/>
                <a:cs typeface="Arial" panose="020B0604020202020204" pitchFamily="34" charset="0"/>
              </a:rPr>
              <a:t>Enhance learning and obtain new knowledge;</a:t>
            </a:r>
          </a:p>
          <a:p>
            <a:pPr algn="just">
              <a:buFont typeface="Wingdings" panose="05000000000000000000" pitchFamily="2" charset="2"/>
              <a:buChar char="q"/>
            </a:pPr>
            <a:r>
              <a:rPr lang="en-IN" sz="1200" dirty="0">
                <a:solidFill>
                  <a:schemeClr val="tx1"/>
                </a:solidFill>
                <a:latin typeface="Arial" panose="020B0604020202020204" pitchFamily="34" charset="0"/>
                <a:cs typeface="Arial" panose="020B0604020202020204" pitchFamily="34" charset="0"/>
              </a:rPr>
              <a:t>Exploit strategic opportunities through synergies and convergence of industries;</a:t>
            </a:r>
          </a:p>
          <a:p>
            <a:pPr algn="just">
              <a:buFont typeface="Wingdings" panose="05000000000000000000" pitchFamily="2" charset="2"/>
              <a:buChar char="q"/>
            </a:pPr>
            <a:r>
              <a:rPr lang="en-IN" sz="1200" dirty="0">
                <a:solidFill>
                  <a:schemeClr val="tx1"/>
                </a:solidFill>
                <a:latin typeface="Arial" panose="020B0604020202020204" pitchFamily="34" charset="0"/>
                <a:cs typeface="Arial" panose="020B0604020202020204" pitchFamily="34" charset="0"/>
              </a:rPr>
              <a:t>To respond to changing economic and / or market conditions;</a:t>
            </a:r>
          </a:p>
          <a:p>
            <a:pPr algn="just">
              <a:buFont typeface="Wingdings" panose="05000000000000000000" pitchFamily="2" charset="2"/>
              <a:buChar char="q"/>
            </a:pPr>
            <a:r>
              <a:rPr lang="en-IN" sz="1200" dirty="0">
                <a:solidFill>
                  <a:schemeClr val="tx1"/>
                </a:solidFill>
                <a:latin typeface="Arial" panose="020B0604020202020204" pitchFamily="34" charset="0"/>
                <a:cs typeface="Arial" panose="020B0604020202020204" pitchFamily="34" charset="0"/>
              </a:rPr>
              <a:t>Improve the quality and quantity of products / services;</a:t>
            </a:r>
          </a:p>
          <a:p>
            <a:pPr algn="just">
              <a:buFont typeface="Wingdings" panose="05000000000000000000" pitchFamily="2" charset="2"/>
              <a:buChar char="q"/>
            </a:pPr>
            <a:r>
              <a:rPr lang="en-IN" sz="1200" dirty="0">
                <a:solidFill>
                  <a:schemeClr val="tx1"/>
                </a:solidFill>
                <a:latin typeface="Arial" panose="020B0604020202020204" pitchFamily="34" charset="0"/>
                <a:cs typeface="Arial" panose="020B0604020202020204" pitchFamily="34" charset="0"/>
              </a:rPr>
              <a:t>To become more </a:t>
            </a:r>
            <a:r>
              <a:rPr lang="en-IN" sz="1200" dirty="0" smtClean="0">
                <a:solidFill>
                  <a:schemeClr val="tx1"/>
                </a:solidFill>
                <a:latin typeface="Arial" panose="020B0604020202020204" pitchFamily="34" charset="0"/>
                <a:cs typeface="Arial" panose="020B0604020202020204" pitchFamily="34" charset="0"/>
              </a:rPr>
              <a:t>competitive.</a:t>
            </a:r>
            <a:endParaRPr lang="en-IN" sz="1200" dirty="0">
              <a:solidFill>
                <a:schemeClr val="tx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xmlns="" id="{A550E223-1AF8-3990-C8C1-46587887C28F}"/>
              </a:ext>
            </a:extLst>
          </p:cNvPr>
          <p:cNvSpPr>
            <a:spLocks noGrp="1"/>
          </p:cNvSpPr>
          <p:nvPr>
            <p:ph type="ftr" sz="quarter" idx="11"/>
          </p:nvPr>
        </p:nvSpPr>
        <p:spPr/>
        <p:txBody>
          <a:bodyPr/>
          <a:lstStyle/>
          <a:p>
            <a:r>
              <a:rPr lang="en-US" sz="1200" b="1" i="1" dirty="0">
                <a:solidFill>
                  <a:schemeClr val="tx1"/>
                </a:solidFill>
                <a:latin typeface="Arial" panose="020B0604020202020204" pitchFamily="34" charset="0"/>
                <a:cs typeface="Arial" panose="020B0604020202020204" pitchFamily="34" charset="0"/>
              </a:rPr>
              <a:t>For Private Circulation Only</a:t>
            </a:r>
          </a:p>
        </p:txBody>
      </p:sp>
      <p:sp>
        <p:nvSpPr>
          <p:cNvPr id="5" name="Slide Number Placeholder 4">
            <a:extLst>
              <a:ext uri="{FF2B5EF4-FFF2-40B4-BE49-F238E27FC236}">
                <a16:creationId xmlns:a16="http://schemas.microsoft.com/office/drawing/2014/main" xmlns="" id="{B739F4F9-E83A-D3AD-7F96-6AF83BEE6D51}"/>
              </a:ext>
            </a:extLst>
          </p:cNvPr>
          <p:cNvSpPr>
            <a:spLocks noGrp="1"/>
          </p:cNvSpPr>
          <p:nvPr>
            <p:ph type="sldNum" sz="quarter" idx="12"/>
          </p:nvPr>
        </p:nvSpPr>
        <p:spPr/>
        <p:txBody>
          <a:bodyPr/>
          <a:lstStyle/>
          <a:p>
            <a:fld id="{8299010A-6701-48EE-A859-0610244F75D5}" type="slidenum">
              <a:rPr lang="en-US" sz="1200" b="1" smtClean="0">
                <a:latin typeface="Arial" panose="020B0604020202020204" pitchFamily="34" charset="0"/>
                <a:cs typeface="Arial" panose="020B0604020202020204" pitchFamily="34" charset="0"/>
              </a:rPr>
              <a:t>6</a:t>
            </a:fld>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0929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49356"/>
            <a:ext cx="8596668" cy="861391"/>
          </a:xfrm>
        </p:spPr>
        <p:txBody>
          <a:bodyPr>
            <a:normAutofit/>
          </a:bodyPr>
          <a:lstStyle/>
          <a:p>
            <a:r>
              <a:rPr lang="en-US" sz="2600" b="1" dirty="0">
                <a:latin typeface="Arial" panose="020B0604020202020204" pitchFamily="34" charset="0"/>
                <a:cs typeface="Arial" panose="020B0604020202020204" pitchFamily="34" charset="0"/>
              </a:rPr>
              <a:t>Reasons and Motives for Amalgamation (Cont.)</a:t>
            </a:r>
          </a:p>
        </p:txBody>
      </p:sp>
      <p:sp>
        <p:nvSpPr>
          <p:cNvPr id="3" name="Content Placeholder 2"/>
          <p:cNvSpPr>
            <a:spLocks noGrp="1"/>
          </p:cNvSpPr>
          <p:nvPr>
            <p:ph idx="1"/>
          </p:nvPr>
        </p:nvSpPr>
        <p:spPr>
          <a:xfrm>
            <a:off x="677334" y="1868554"/>
            <a:ext cx="8676180" cy="3481212"/>
          </a:xfrm>
        </p:spPr>
        <p:txBody>
          <a:bodyPr>
            <a:normAutofit/>
          </a:bodyPr>
          <a:lstStyle/>
          <a:p>
            <a:pPr marL="0" indent="0" algn="just">
              <a:buNone/>
            </a:pPr>
            <a:r>
              <a:rPr lang="en-US" sz="1200" b="1" dirty="0">
                <a:solidFill>
                  <a:schemeClr val="tx1"/>
                </a:solidFill>
                <a:latin typeface="Arial" panose="020B0604020202020204" pitchFamily="34" charset="0"/>
                <a:cs typeface="Arial" panose="020B0604020202020204" pitchFamily="34" charset="0"/>
              </a:rPr>
              <a:t>From the Standpoint of Managers :</a:t>
            </a:r>
          </a:p>
          <a:p>
            <a:pPr marL="0" indent="0" algn="just">
              <a:buNone/>
            </a:pPr>
            <a:endParaRPr lang="en-US" sz="1200" b="1"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Relation between the shareholders and </a:t>
            </a:r>
            <a:r>
              <a:rPr lang="en-US" sz="1200" dirty="0" smtClean="0">
                <a:solidFill>
                  <a:schemeClr val="tx1"/>
                </a:solidFill>
                <a:latin typeface="Arial" panose="020B0604020202020204" pitchFamily="34" charset="0"/>
                <a:cs typeface="Arial" panose="020B0604020202020204" pitchFamily="34" charset="0"/>
              </a:rPr>
              <a:t>managers( KMPs) </a:t>
            </a:r>
            <a:r>
              <a:rPr lang="en-US" sz="1200" dirty="0">
                <a:solidFill>
                  <a:schemeClr val="tx1"/>
                </a:solidFill>
                <a:latin typeface="Arial" panose="020B0604020202020204" pitchFamily="34" charset="0"/>
                <a:cs typeface="Arial" panose="020B0604020202020204" pitchFamily="34" charset="0"/>
              </a:rPr>
              <a:t>is equivalent to that of a ‘</a:t>
            </a:r>
            <a:r>
              <a:rPr lang="en-US" sz="1200" b="1" i="1" dirty="0">
                <a:solidFill>
                  <a:schemeClr val="tx1"/>
                </a:solidFill>
                <a:latin typeface="Arial" panose="020B0604020202020204" pitchFamily="34" charset="0"/>
                <a:cs typeface="Arial" panose="020B0604020202020204" pitchFamily="34" charset="0"/>
              </a:rPr>
              <a:t>principal and agent</a:t>
            </a:r>
            <a:r>
              <a:rPr lang="en-US" sz="1200" dirty="0">
                <a:solidFill>
                  <a:schemeClr val="tx1"/>
                </a:solidFill>
                <a:latin typeface="Arial" panose="020B0604020202020204" pitchFamily="34" charset="0"/>
                <a:cs typeface="Arial" panose="020B0604020202020204" pitchFamily="34" charset="0"/>
              </a:rPr>
              <a:t>’, which may not always be in the best interests of the principal;</a:t>
            </a: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The cost to the shareholders of such behavior is called the agency cost, representing loss of value to the shareholder. Thus, the managers act in disregard to their principals promoting their own self-interest; </a:t>
            </a:r>
            <a:r>
              <a:rPr lang="en-US" sz="1200" b="1" dirty="0" smtClean="0">
                <a:solidFill>
                  <a:schemeClr val="tx1"/>
                </a:solidFill>
                <a:latin typeface="Arial" panose="020B0604020202020204" pitchFamily="34" charset="0"/>
                <a:cs typeface="Arial" panose="020B0604020202020204" pitchFamily="34" charset="0"/>
              </a:rPr>
              <a:t>( Remuneration</a:t>
            </a:r>
            <a:r>
              <a:rPr lang="en-US" sz="1200" dirty="0" smtClean="0">
                <a:solidFill>
                  <a:schemeClr val="tx1"/>
                </a:solidFill>
                <a:latin typeface="Arial" panose="020B0604020202020204" pitchFamily="34" charset="0"/>
                <a:cs typeface="Arial" panose="020B0604020202020204" pitchFamily="34" charset="0"/>
              </a:rPr>
              <a:t>) </a:t>
            </a:r>
            <a:endParaRPr lang="en-US" sz="1200"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To pursue growth in size of their firm, since their remuneration status, prerequisites and power are functions of firm size (the empire building syndrome</a:t>
            </a:r>
            <a:r>
              <a:rPr lang="en-US" sz="1200" dirty="0" smtClean="0">
                <a:solidFill>
                  <a:schemeClr val="tx1"/>
                </a:solidFill>
                <a:latin typeface="Arial" panose="020B0604020202020204" pitchFamily="34" charset="0"/>
                <a:cs typeface="Arial" panose="020B0604020202020204" pitchFamily="34" charset="0"/>
              </a:rPr>
              <a:t>); </a:t>
            </a:r>
            <a:r>
              <a:rPr lang="en-US" sz="1200" b="1" dirty="0" smtClean="0">
                <a:solidFill>
                  <a:schemeClr val="tx1"/>
                </a:solidFill>
                <a:latin typeface="Arial" panose="020B0604020202020204" pitchFamily="34" charset="0"/>
                <a:cs typeface="Arial" panose="020B0604020202020204" pitchFamily="34" charset="0"/>
              </a:rPr>
              <a:t>(Increasing market share, purchase power, deal making influence)</a:t>
            </a:r>
            <a:endParaRPr lang="en-US" sz="1200" b="1"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Managers’ compensation can be interrelated to firm size, because it creates complexity of large firms; </a:t>
            </a: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Managers may derive intangible benefits such as power and social statues when they run large firms; </a:t>
            </a:r>
          </a:p>
          <a:p>
            <a:pPr algn="just">
              <a:buFont typeface="Wingdings" panose="05000000000000000000" pitchFamily="2" charset="2"/>
              <a:buChar char="q"/>
            </a:pPr>
            <a:r>
              <a:rPr lang="en-US" sz="1200" dirty="0">
                <a:solidFill>
                  <a:schemeClr val="tx1"/>
                </a:solidFill>
                <a:latin typeface="Arial" panose="020B0604020202020204" pitchFamily="34" charset="0"/>
                <a:cs typeface="Arial" panose="020B0604020202020204" pitchFamily="34" charset="0"/>
              </a:rPr>
              <a:t>To deploy their currently underused managerial talents and skills.</a:t>
            </a:r>
          </a:p>
          <a:p>
            <a:pPr algn="just"/>
            <a:endParaRPr lang="en-US" sz="1200" dirty="0">
              <a:solidFill>
                <a:schemeClr val="tx1"/>
              </a:solidFill>
              <a:latin typeface="Arial" panose="020B0604020202020204" pitchFamily="34" charset="0"/>
              <a:cs typeface="Arial" panose="020B0604020202020204" pitchFamily="34" charset="0"/>
            </a:endParaRPr>
          </a:p>
          <a:p>
            <a:pPr algn="just"/>
            <a:endParaRPr lang="en-US" sz="1200" dirty="0">
              <a:solidFill>
                <a:schemeClr val="tx1"/>
              </a:solidFill>
              <a:latin typeface="Arial" panose="020B0604020202020204" pitchFamily="34" charset="0"/>
              <a:cs typeface="Arial" panose="020B0604020202020204" pitchFamily="34" charset="0"/>
            </a:endParaRPr>
          </a:p>
          <a:p>
            <a:pPr algn="just"/>
            <a:endParaRPr lang="en-US" sz="1200" dirty="0">
              <a:solidFill>
                <a:schemeClr val="tx1"/>
              </a:solidFill>
              <a:latin typeface="Arial" panose="020B0604020202020204" pitchFamily="34" charset="0"/>
              <a:cs typeface="Arial" panose="020B0604020202020204" pitchFamily="34" charset="0"/>
            </a:endParaRPr>
          </a:p>
          <a:p>
            <a:pPr algn="just"/>
            <a:endParaRPr lang="en-US" sz="1200" b="1" dirty="0">
              <a:solidFill>
                <a:schemeClr val="tx1"/>
              </a:solidFill>
              <a:latin typeface="Arial" panose="020B0604020202020204" pitchFamily="34" charset="0"/>
              <a:cs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en-US" sz="1200" b="1" i="1" dirty="0">
                <a:solidFill>
                  <a:schemeClr val="tx1"/>
                </a:solidFill>
                <a:latin typeface="Arial" panose="020B0604020202020204" pitchFamily="34" charset="0"/>
                <a:cs typeface="Arial" panose="020B0604020202020204" pitchFamily="34" charset="0"/>
              </a:rPr>
              <a:t>For Private Circulation Only</a:t>
            </a:r>
          </a:p>
        </p:txBody>
      </p:sp>
      <p:sp>
        <p:nvSpPr>
          <p:cNvPr id="5" name="Slide Number Placeholder 4">
            <a:extLst>
              <a:ext uri="{FF2B5EF4-FFF2-40B4-BE49-F238E27FC236}">
                <a16:creationId xmlns:a16="http://schemas.microsoft.com/office/drawing/2014/main" xmlns="" id="{C7E37F8D-A078-D56A-9827-E9CACEEC346D}"/>
              </a:ext>
            </a:extLst>
          </p:cNvPr>
          <p:cNvSpPr>
            <a:spLocks noGrp="1"/>
          </p:cNvSpPr>
          <p:nvPr>
            <p:ph type="sldNum" sz="quarter" idx="12"/>
          </p:nvPr>
        </p:nvSpPr>
        <p:spPr/>
        <p:txBody>
          <a:bodyPr/>
          <a:lstStyle/>
          <a:p>
            <a:fld id="{8299010A-6701-48EE-A859-0610244F75D5}" type="slidenum">
              <a:rPr lang="en-US" sz="1200" b="1" smtClean="0">
                <a:latin typeface="Arial" panose="020B0604020202020204" pitchFamily="34" charset="0"/>
                <a:cs typeface="Arial" panose="020B0604020202020204" pitchFamily="34" charset="0"/>
              </a:rPr>
              <a:t>7</a:t>
            </a:fld>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395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1548"/>
          </a:xfrm>
        </p:spPr>
        <p:txBody>
          <a:bodyPr>
            <a:normAutofit/>
          </a:bodyPr>
          <a:lstStyle/>
          <a:p>
            <a:r>
              <a:rPr lang="en-US" sz="2600" b="1" dirty="0">
                <a:latin typeface="Arial" panose="020B0604020202020204" pitchFamily="34" charset="0"/>
                <a:cs typeface="Arial" panose="020B0604020202020204" pitchFamily="34" charset="0"/>
              </a:rPr>
              <a:t>Reasons for Merger and Acquisitions </a:t>
            </a:r>
            <a:r>
              <a:rPr lang="en-US" sz="2600" dirty="0">
                <a:latin typeface="Arial" panose="020B0604020202020204" pitchFamily="34" charset="0"/>
                <a:cs typeface="Arial" panose="020B0604020202020204" pitchFamily="34" charset="0"/>
              </a:rPr>
              <a:t>(“</a:t>
            </a:r>
            <a:r>
              <a:rPr lang="en-US" sz="2600" b="1" dirty="0">
                <a:latin typeface="Arial" panose="020B0604020202020204" pitchFamily="34" charset="0"/>
                <a:cs typeface="Arial" panose="020B0604020202020204" pitchFamily="34" charset="0"/>
              </a:rPr>
              <a:t>M&amp;A</a:t>
            </a:r>
            <a:r>
              <a:rPr lang="en-US" sz="2600" dirty="0">
                <a:latin typeface="Arial" panose="020B0604020202020204" pitchFamily="34" charset="0"/>
                <a:cs typeface="Arial" panose="020B0604020202020204" pitchFamily="34" charset="0"/>
              </a:rPr>
              <a:t>”)</a:t>
            </a:r>
          </a:p>
        </p:txBody>
      </p:sp>
      <p:sp>
        <p:nvSpPr>
          <p:cNvPr id="6" name="Text Placeholder 5">
            <a:extLst>
              <a:ext uri="{FF2B5EF4-FFF2-40B4-BE49-F238E27FC236}">
                <a16:creationId xmlns:a16="http://schemas.microsoft.com/office/drawing/2014/main" xmlns="" id="{A709BC4F-1E51-0DA6-1C49-08399B4D40F5}"/>
              </a:ext>
            </a:extLst>
          </p:cNvPr>
          <p:cNvSpPr>
            <a:spLocks noGrp="1"/>
          </p:cNvSpPr>
          <p:nvPr>
            <p:ph type="body" idx="1"/>
          </p:nvPr>
        </p:nvSpPr>
        <p:spPr>
          <a:xfrm>
            <a:off x="675745" y="1351692"/>
            <a:ext cx="4835553" cy="576262"/>
          </a:xfrm>
        </p:spPr>
        <p:txBody>
          <a:bodyPr/>
          <a:lstStyle/>
          <a:p>
            <a:pPr algn="ctr"/>
            <a:r>
              <a:rPr lang="en-IN" sz="2000" b="1" dirty="0">
                <a:latin typeface="Arial" panose="020B0604020202020204" pitchFamily="34" charset="0"/>
                <a:cs typeface="Arial" panose="020B0604020202020204" pitchFamily="34" charset="0"/>
              </a:rPr>
              <a:t>Trade and other advantages</a:t>
            </a:r>
          </a:p>
        </p:txBody>
      </p:sp>
      <p:sp>
        <p:nvSpPr>
          <p:cNvPr id="3" name="Content Placeholder 2"/>
          <p:cNvSpPr>
            <a:spLocks noGrp="1"/>
          </p:cNvSpPr>
          <p:nvPr>
            <p:ph sz="half" idx="2"/>
          </p:nvPr>
        </p:nvSpPr>
        <p:spPr>
          <a:xfrm>
            <a:off x="675745" y="2028498"/>
            <a:ext cx="4915758" cy="4010418"/>
          </a:xfrm>
        </p:spPr>
        <p:txBody>
          <a:bodyPr>
            <a:normAutofit/>
          </a:bodyPr>
          <a:lstStyle/>
          <a:p>
            <a:pPr algn="just">
              <a:buFont typeface="Wingdings" panose="05000000000000000000" pitchFamily="2" charset="2"/>
              <a:buChar char="q"/>
            </a:pPr>
            <a:r>
              <a:rPr lang="en-US" sz="1200" b="1" dirty="0">
                <a:solidFill>
                  <a:schemeClr val="tx1"/>
                </a:solidFill>
                <a:latin typeface="Arial" panose="020B0604020202020204" pitchFamily="34" charset="0"/>
                <a:cs typeface="Arial" panose="020B0604020202020204" pitchFamily="34" charset="0"/>
              </a:rPr>
              <a:t>Diversification and expansion: </a:t>
            </a:r>
            <a:r>
              <a:rPr lang="en-US" sz="1200" dirty="0">
                <a:solidFill>
                  <a:schemeClr val="tx1"/>
                </a:solidFill>
                <a:latin typeface="Arial" panose="020B0604020202020204" pitchFamily="34" charset="0"/>
                <a:cs typeface="Arial" panose="020B0604020202020204" pitchFamily="34" charset="0"/>
              </a:rPr>
              <a:t>M&amp;A’s are motivated with the objective to diversify the activities, so as to avoid putting all eggs in one basket and obtain advantage of joining the resources for the enhanced debt, financing, and better serviceability to shareholders.</a:t>
            </a:r>
          </a:p>
          <a:p>
            <a:pPr algn="just">
              <a:buFont typeface="Wingdings" panose="05000000000000000000" pitchFamily="2" charset="2"/>
              <a:buChar char="q"/>
            </a:pPr>
            <a:r>
              <a:rPr lang="en-US" sz="1200" b="1" dirty="0">
                <a:solidFill>
                  <a:schemeClr val="tx1"/>
                </a:solidFill>
                <a:latin typeface="Arial" panose="020B0604020202020204" pitchFamily="34" charset="0"/>
                <a:cs typeface="Arial" panose="020B0604020202020204" pitchFamily="34" charset="0"/>
              </a:rPr>
              <a:t>Taxation advantage: </a:t>
            </a:r>
            <a:r>
              <a:rPr lang="en-US" sz="1200" dirty="0">
                <a:solidFill>
                  <a:schemeClr val="tx1"/>
                </a:solidFill>
                <a:latin typeface="Arial" panose="020B0604020202020204" pitchFamily="34" charset="0"/>
                <a:cs typeface="Arial" panose="020B0604020202020204" pitchFamily="34" charset="0"/>
              </a:rPr>
              <a:t>A company may find it beneficial to accumulate losses for having benefits of tax laws that will shield its income from taxation. Section 72A of Income Tax Act, 1961 provides this incentive for reverse mergers for the survival of the sick units. </a:t>
            </a:r>
            <a:r>
              <a:rPr lang="en-US" sz="1200" dirty="0" smtClean="0">
                <a:solidFill>
                  <a:schemeClr val="tx1"/>
                </a:solidFill>
                <a:latin typeface="Arial" panose="020B0604020202020204" pitchFamily="34" charset="0"/>
                <a:cs typeface="Arial" panose="020B0604020202020204" pitchFamily="34" charset="0"/>
              </a:rPr>
              <a:t>( Capital gains neutrality section 47 IT Act)</a:t>
            </a:r>
            <a:endParaRPr lang="en-US" sz="1200"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1200" b="1" dirty="0">
                <a:solidFill>
                  <a:schemeClr val="tx1"/>
                </a:solidFill>
                <a:latin typeface="Arial" panose="020B0604020202020204" pitchFamily="34" charset="0"/>
                <a:cs typeface="Arial" panose="020B0604020202020204" pitchFamily="34" charset="0"/>
              </a:rPr>
              <a:t>Vertical integration:</a:t>
            </a:r>
            <a:r>
              <a:rPr lang="en-US" sz="1200" dirty="0">
                <a:solidFill>
                  <a:schemeClr val="tx1"/>
                </a:solidFill>
                <a:latin typeface="Arial" panose="020B0604020202020204" pitchFamily="34" charset="0"/>
                <a:cs typeface="Arial" panose="020B0604020202020204" pitchFamily="34" charset="0"/>
              </a:rPr>
              <a:t> It is profitable for a company to amalgamate with another company which supplies it with raw material and channels its products into market. Fusion of such companies leads to reduction of overheads and thus creates trade advantage. </a:t>
            </a:r>
          </a:p>
          <a:p>
            <a:pPr algn="just"/>
            <a:endParaRPr lang="en-US" sz="1200" dirty="0">
              <a:solidFill>
                <a:schemeClr val="tx1"/>
              </a:solidFill>
              <a:latin typeface="Arial" panose="020B0604020202020204" pitchFamily="34" charset="0"/>
              <a:cs typeface="Arial" panose="020B0604020202020204" pitchFamily="34" charset="0"/>
            </a:endParaRPr>
          </a:p>
          <a:p>
            <a:pPr algn="just"/>
            <a:endParaRPr lang="en-US" sz="1200" dirty="0">
              <a:solidFill>
                <a:schemeClr val="tx1"/>
              </a:solidFill>
              <a:latin typeface="Arial" panose="020B0604020202020204" pitchFamily="34" charset="0"/>
              <a:cs typeface="Arial" panose="020B0604020202020204" pitchFamily="34" charset="0"/>
            </a:endParaRPr>
          </a:p>
          <a:p>
            <a:pPr marL="0" indent="0" algn="just">
              <a:buNone/>
            </a:pPr>
            <a:endParaRPr lang="en-US" sz="1200" b="1" dirty="0">
              <a:solidFill>
                <a:schemeClr val="tx1"/>
              </a:solidFill>
              <a:latin typeface="Arial" panose="020B0604020202020204" pitchFamily="34" charset="0"/>
              <a:cs typeface="Arial" panose="020B0604020202020204" pitchFamily="34" charset="0"/>
            </a:endParaRPr>
          </a:p>
          <a:p>
            <a:endParaRPr lang="en-US" dirty="0"/>
          </a:p>
        </p:txBody>
      </p:sp>
      <p:pic>
        <p:nvPicPr>
          <p:cNvPr id="9" name="Content Placeholder 8">
            <a:extLst>
              <a:ext uri="{FF2B5EF4-FFF2-40B4-BE49-F238E27FC236}">
                <a16:creationId xmlns:a16="http://schemas.microsoft.com/office/drawing/2014/main" xmlns="" id="{DDED5E84-584B-15A9-2FDD-702966E377D3}"/>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973417" y="1530626"/>
            <a:ext cx="3498574" cy="3866322"/>
          </a:xfrm>
        </p:spPr>
      </p:pic>
      <p:sp>
        <p:nvSpPr>
          <p:cNvPr id="4" name="Footer Placeholder 3"/>
          <p:cNvSpPr>
            <a:spLocks noGrp="1"/>
          </p:cNvSpPr>
          <p:nvPr>
            <p:ph type="ftr" sz="quarter" idx="11"/>
          </p:nvPr>
        </p:nvSpPr>
        <p:spPr/>
        <p:txBody>
          <a:bodyPr/>
          <a:lstStyle/>
          <a:p>
            <a:r>
              <a:rPr lang="en-US" sz="1200" b="1" i="1" dirty="0">
                <a:solidFill>
                  <a:schemeClr val="tx1"/>
                </a:solidFill>
                <a:latin typeface="Arial" panose="020B0604020202020204" pitchFamily="34" charset="0"/>
                <a:cs typeface="Arial" panose="020B0604020202020204" pitchFamily="34" charset="0"/>
              </a:rPr>
              <a:t>For Private Circulation Only</a:t>
            </a:r>
          </a:p>
        </p:txBody>
      </p:sp>
      <p:sp>
        <p:nvSpPr>
          <p:cNvPr id="5" name="Slide Number Placeholder 4">
            <a:extLst>
              <a:ext uri="{FF2B5EF4-FFF2-40B4-BE49-F238E27FC236}">
                <a16:creationId xmlns:a16="http://schemas.microsoft.com/office/drawing/2014/main" xmlns="" id="{C7E37F8D-A078-D56A-9827-E9CACEEC346D}"/>
              </a:ext>
            </a:extLst>
          </p:cNvPr>
          <p:cNvSpPr>
            <a:spLocks noGrp="1"/>
          </p:cNvSpPr>
          <p:nvPr>
            <p:ph type="sldNum" sz="quarter" idx="12"/>
          </p:nvPr>
        </p:nvSpPr>
        <p:spPr/>
        <p:txBody>
          <a:bodyPr/>
          <a:lstStyle/>
          <a:p>
            <a:fld id="{8299010A-6701-48EE-A859-0610244F75D5}" type="slidenum">
              <a:rPr lang="en-US" sz="1200" b="1" smtClean="0">
                <a:latin typeface="Arial" panose="020B0604020202020204" pitchFamily="34" charset="0"/>
                <a:cs typeface="Arial" panose="020B0604020202020204" pitchFamily="34" charset="0"/>
              </a:rPr>
              <a:t>8</a:t>
            </a:fld>
            <a:endParaRPr lang="en-US" sz="12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ACA0B4ED-798D-791C-B6E8-646F31064EB8}"/>
              </a:ext>
            </a:extLst>
          </p:cNvPr>
          <p:cNvSpPr txBox="1"/>
          <p:nvPr/>
        </p:nvSpPr>
        <p:spPr>
          <a:xfrm>
            <a:off x="1023730" y="5643818"/>
            <a:ext cx="8250272" cy="276999"/>
          </a:xfrm>
          <a:prstGeom prst="rect">
            <a:avLst/>
          </a:prstGeom>
          <a:noFill/>
        </p:spPr>
        <p:txBody>
          <a:bodyPr wrap="square" rtlCol="0">
            <a:spAutoFit/>
          </a:bodyPr>
          <a:lstStyle/>
          <a:p>
            <a:r>
              <a:rPr lang="en-IN" sz="1200" b="1" i="1" dirty="0">
                <a:latin typeface="Arial" panose="020B0604020202020204" pitchFamily="34" charset="0"/>
                <a:cs typeface="Arial" panose="020B0604020202020204" pitchFamily="34" charset="0"/>
              </a:rPr>
              <a:t>Image credits: </a:t>
            </a:r>
            <a:r>
              <a:rPr lang="en-IN" sz="1200" i="1" dirty="0">
                <a:latin typeface="Arial" panose="020B0604020202020204" pitchFamily="34" charset="0"/>
                <a:cs typeface="Arial" panose="020B0604020202020204" pitchFamily="34" charset="0"/>
              </a:rPr>
              <a:t>https://www.referenceforbusiness.com/encyclopedia/Man-Mix/Mergers-and-Acquisitions</a:t>
            </a:r>
          </a:p>
        </p:txBody>
      </p:sp>
    </p:spTree>
    <p:extLst>
      <p:ext uri="{BB962C8B-B14F-4D97-AF65-F5344CB8AC3E}">
        <p14:creationId xmlns:p14="http://schemas.microsoft.com/office/powerpoint/2010/main" val="143505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61848"/>
          </a:xfrm>
        </p:spPr>
        <p:txBody>
          <a:bodyPr>
            <a:normAutofit/>
          </a:bodyPr>
          <a:lstStyle/>
          <a:p>
            <a:r>
              <a:rPr lang="en-US" sz="2600" b="1" dirty="0">
                <a:latin typeface="Arial" panose="020B0604020202020204" pitchFamily="34" charset="0"/>
                <a:cs typeface="Arial" panose="020B0604020202020204" pitchFamily="34" charset="0"/>
              </a:rPr>
              <a:t>Reasons for M&amp;A (Cont.)</a:t>
            </a:r>
          </a:p>
        </p:txBody>
      </p:sp>
      <p:sp>
        <p:nvSpPr>
          <p:cNvPr id="3" name="Content Placeholder 2"/>
          <p:cNvSpPr>
            <a:spLocks noGrp="1"/>
          </p:cNvSpPr>
          <p:nvPr>
            <p:ph sz="half" idx="2"/>
          </p:nvPr>
        </p:nvSpPr>
        <p:spPr>
          <a:xfrm>
            <a:off x="675745" y="1349246"/>
            <a:ext cx="8878158" cy="4689670"/>
          </a:xfrm>
        </p:spPr>
        <p:txBody>
          <a:bodyPr>
            <a:normAutofit/>
          </a:bodyPr>
          <a:lstStyle/>
          <a:p>
            <a:pPr marL="0" indent="0" algn="just">
              <a:buNone/>
            </a:pPr>
            <a:endParaRPr lang="en-US" sz="1200" dirty="0">
              <a:solidFill>
                <a:schemeClr val="tx1"/>
              </a:solidFill>
              <a:latin typeface="Arial" panose="020B0604020202020204" pitchFamily="34" charset="0"/>
              <a:cs typeface="Arial" panose="020B0604020202020204" pitchFamily="34" charset="0"/>
            </a:endParaRPr>
          </a:p>
          <a:p>
            <a:pPr algn="just"/>
            <a:r>
              <a:rPr lang="en-US" sz="1200" b="1" dirty="0">
                <a:solidFill>
                  <a:schemeClr val="tx1"/>
                </a:solidFill>
                <a:latin typeface="Arial" panose="020B0604020202020204" pitchFamily="34" charset="0"/>
                <a:cs typeface="Arial" panose="020B0604020202020204" pitchFamily="34" charset="0"/>
              </a:rPr>
              <a:t>Production capacity reduction: </a:t>
            </a:r>
            <a:r>
              <a:rPr lang="en-US" sz="1200" dirty="0">
                <a:solidFill>
                  <a:schemeClr val="tx1"/>
                </a:solidFill>
                <a:latin typeface="Arial" panose="020B0604020202020204" pitchFamily="34" charset="0"/>
                <a:cs typeface="Arial" panose="020B0604020202020204" pitchFamily="34" charset="0"/>
              </a:rPr>
              <a:t>Amalgamation of 2 (two) manufacturing units or dealing in the same product may lead to reducing the cost of research, production, advertisement and sale. </a:t>
            </a:r>
          </a:p>
          <a:p>
            <a:pPr algn="just"/>
            <a:r>
              <a:rPr lang="en-US" sz="1200" b="1" dirty="0">
                <a:solidFill>
                  <a:schemeClr val="tx1"/>
                </a:solidFill>
                <a:latin typeface="Arial" panose="020B0604020202020204" pitchFamily="34" charset="0"/>
                <a:cs typeface="Arial" panose="020B0604020202020204" pitchFamily="34" charset="0"/>
              </a:rPr>
              <a:t>Purchase of management / growth advantage: </a:t>
            </a:r>
            <a:r>
              <a:rPr lang="en-US" sz="1200" dirty="0">
                <a:solidFill>
                  <a:schemeClr val="tx1"/>
                </a:solidFill>
                <a:latin typeface="Arial" panose="020B0604020202020204" pitchFamily="34" charset="0"/>
                <a:cs typeface="Arial" panose="020B0604020202020204" pitchFamily="34" charset="0"/>
              </a:rPr>
              <a:t>To develop new areas becomes costly, risky and difficult than to acquire a company in the growth sector, even though the acquisition is on premium.</a:t>
            </a:r>
          </a:p>
          <a:p>
            <a:pPr algn="just"/>
            <a:r>
              <a:rPr lang="en-US" sz="1200" b="1" dirty="0">
                <a:solidFill>
                  <a:schemeClr val="tx1"/>
                </a:solidFill>
                <a:latin typeface="Arial" panose="020B0604020202020204" pitchFamily="34" charset="0"/>
                <a:cs typeface="Arial" panose="020B0604020202020204" pitchFamily="34" charset="0"/>
              </a:rPr>
              <a:t>Financial advantage: </a:t>
            </a:r>
            <a:r>
              <a:rPr lang="en-US" sz="1200" dirty="0">
                <a:solidFill>
                  <a:schemeClr val="tx1"/>
                </a:solidFill>
                <a:latin typeface="Arial" panose="020B0604020202020204" pitchFamily="34" charset="0"/>
                <a:cs typeface="Arial" panose="020B0604020202020204" pitchFamily="34" charset="0"/>
              </a:rPr>
              <a:t>Companies functioning in the same group are treated more favorable by its financers. Thus, a company outside the group and facing difficulty in obtaining finance may be likely to join the group and thereby solve its tight financial position.</a:t>
            </a:r>
          </a:p>
          <a:p>
            <a:pPr algn="just"/>
            <a:r>
              <a:rPr lang="en-US" sz="1200" dirty="0">
                <a:solidFill>
                  <a:schemeClr val="tx1"/>
                </a:solidFill>
                <a:latin typeface="Arial" panose="020B0604020202020204" pitchFamily="34" charset="0"/>
                <a:cs typeface="Arial" panose="020B0604020202020204" pitchFamily="34" charset="0"/>
              </a:rPr>
              <a:t>A sick unit may be required to merge with a healthy unit to ensure better utilisation of resources, improve returns and better management;</a:t>
            </a:r>
          </a:p>
          <a:p>
            <a:pPr algn="just"/>
            <a:r>
              <a:rPr lang="en-US" sz="1200" dirty="0">
                <a:solidFill>
                  <a:schemeClr val="tx1"/>
                </a:solidFill>
                <a:latin typeface="Arial" panose="020B0604020202020204" pitchFamily="34" charset="0"/>
                <a:cs typeface="Arial" panose="020B0604020202020204" pitchFamily="34" charset="0"/>
              </a:rPr>
              <a:t>Insolvency and bankruptcy related reasons;</a:t>
            </a:r>
          </a:p>
          <a:p>
            <a:pPr algn="just"/>
            <a:r>
              <a:rPr lang="en-US" sz="1200" dirty="0">
                <a:solidFill>
                  <a:schemeClr val="tx1"/>
                </a:solidFill>
                <a:latin typeface="Arial" panose="020B0604020202020204" pitchFamily="34" charset="0"/>
                <a:cs typeface="Arial" panose="020B0604020202020204" pitchFamily="34" charset="0"/>
              </a:rPr>
              <a:t>Combination of authorised share capital;</a:t>
            </a:r>
          </a:p>
          <a:p>
            <a:pPr algn="just"/>
            <a:r>
              <a:rPr lang="en-US" sz="1200" dirty="0">
                <a:solidFill>
                  <a:schemeClr val="tx1"/>
                </a:solidFill>
                <a:latin typeface="Arial" panose="020B0604020202020204" pitchFamily="34" charset="0"/>
                <a:cs typeface="Arial" panose="020B0604020202020204" pitchFamily="34" charset="0"/>
              </a:rPr>
              <a:t>Buyback of shares;</a:t>
            </a:r>
          </a:p>
          <a:p>
            <a:pPr algn="just"/>
            <a:r>
              <a:rPr lang="en-US" sz="1200" dirty="0">
                <a:solidFill>
                  <a:schemeClr val="tx1"/>
                </a:solidFill>
                <a:latin typeface="Arial" panose="020B0604020202020204" pitchFamily="34" charset="0"/>
                <a:cs typeface="Arial" panose="020B0604020202020204" pitchFamily="34" charset="0"/>
              </a:rPr>
              <a:t>Squeezing of Minority Shareholders or dissenting ones; </a:t>
            </a:r>
          </a:p>
          <a:p>
            <a:pPr algn="just"/>
            <a:r>
              <a:rPr lang="en-US" sz="1200" dirty="0">
                <a:solidFill>
                  <a:schemeClr val="tx1"/>
                </a:solidFill>
                <a:latin typeface="Arial" panose="020B0604020202020204" pitchFamily="34" charset="0"/>
                <a:cs typeface="Arial" panose="020B0604020202020204" pitchFamily="34" charset="0"/>
              </a:rPr>
              <a:t>Accounting, Trimming /cleaning of Balance sheet</a:t>
            </a:r>
          </a:p>
          <a:p>
            <a:pPr algn="just"/>
            <a:endParaRPr lang="en-US" sz="1200" dirty="0">
              <a:solidFill>
                <a:schemeClr val="tx1"/>
              </a:solidFill>
              <a:latin typeface="Arial" panose="020B0604020202020204" pitchFamily="34" charset="0"/>
              <a:cs typeface="Arial" panose="020B0604020202020204" pitchFamily="34" charset="0"/>
            </a:endParaRPr>
          </a:p>
          <a:p>
            <a:pPr algn="just"/>
            <a:endParaRPr lang="en-US" sz="1200" dirty="0">
              <a:solidFill>
                <a:schemeClr val="tx1"/>
              </a:solidFill>
              <a:latin typeface="Arial" panose="020B0604020202020204" pitchFamily="34" charset="0"/>
              <a:cs typeface="Arial" panose="020B0604020202020204" pitchFamily="34" charset="0"/>
            </a:endParaRPr>
          </a:p>
          <a:p>
            <a:pPr algn="just"/>
            <a:endParaRPr lang="en-US" sz="1200" dirty="0">
              <a:solidFill>
                <a:schemeClr val="tx1"/>
              </a:solidFill>
            </a:endParaRPr>
          </a:p>
          <a:p>
            <a:pPr algn="just"/>
            <a:endParaRPr lang="en-US" sz="1200" dirty="0">
              <a:solidFill>
                <a:schemeClr val="tx1"/>
              </a:solidFill>
              <a:latin typeface="Arial" panose="020B0604020202020204" pitchFamily="34" charset="0"/>
              <a:cs typeface="Arial" panose="020B0604020202020204" pitchFamily="34" charset="0"/>
            </a:endParaRPr>
          </a:p>
          <a:p>
            <a:pPr marL="0" indent="0" algn="just">
              <a:buNone/>
            </a:pPr>
            <a:endParaRPr lang="en-US" sz="1200" dirty="0">
              <a:solidFill>
                <a:schemeClr val="tx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675745" y="6038916"/>
            <a:ext cx="6297612" cy="365125"/>
          </a:xfrm>
        </p:spPr>
        <p:txBody>
          <a:bodyPr/>
          <a:lstStyle/>
          <a:p>
            <a:r>
              <a:rPr lang="en-US" sz="1200" b="1" i="1" dirty="0">
                <a:solidFill>
                  <a:schemeClr val="tx1"/>
                </a:solidFill>
                <a:latin typeface="Arial" panose="020B0604020202020204" pitchFamily="34" charset="0"/>
                <a:cs typeface="Arial" panose="020B0604020202020204" pitchFamily="34" charset="0"/>
              </a:rPr>
              <a:t>For Private Circulation Only</a:t>
            </a:r>
          </a:p>
        </p:txBody>
      </p:sp>
      <p:sp>
        <p:nvSpPr>
          <p:cNvPr id="5" name="Slide Number Placeholder 4">
            <a:extLst>
              <a:ext uri="{FF2B5EF4-FFF2-40B4-BE49-F238E27FC236}">
                <a16:creationId xmlns:a16="http://schemas.microsoft.com/office/drawing/2014/main" xmlns="" id="{C7E37F8D-A078-D56A-9827-E9CACEEC346D}"/>
              </a:ext>
            </a:extLst>
          </p:cNvPr>
          <p:cNvSpPr>
            <a:spLocks noGrp="1"/>
          </p:cNvSpPr>
          <p:nvPr>
            <p:ph type="sldNum" sz="quarter" idx="12"/>
          </p:nvPr>
        </p:nvSpPr>
        <p:spPr/>
        <p:txBody>
          <a:bodyPr/>
          <a:lstStyle/>
          <a:p>
            <a:fld id="{8299010A-6701-48EE-A859-0610244F75D5}" type="slidenum">
              <a:rPr lang="en-US" sz="1200" b="1" smtClean="0">
                <a:latin typeface="Arial" panose="020B0604020202020204" pitchFamily="34" charset="0"/>
                <a:cs typeface="Arial" panose="020B0604020202020204" pitchFamily="34" charset="0"/>
              </a:rPr>
              <a:t>9</a:t>
            </a:fld>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21447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1529</TotalTime>
  <Words>2625</Words>
  <Application>Microsoft Office PowerPoint</Application>
  <PresentationFormat>Widescreen</PresentationFormat>
  <Paragraphs>248</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Garamond</vt:lpstr>
      <vt:lpstr>Trebuchet MS</vt:lpstr>
      <vt:lpstr>Wingdings</vt:lpstr>
      <vt:lpstr>Wingdings 3</vt:lpstr>
      <vt:lpstr>Facet</vt:lpstr>
      <vt:lpstr>PowerPoint Presentation</vt:lpstr>
      <vt:lpstr>Corporate Restructuring</vt:lpstr>
      <vt:lpstr>Amalgamation and Merger</vt:lpstr>
      <vt:lpstr>Types of Amalgamations and Mergers</vt:lpstr>
      <vt:lpstr>Types of Amalgamations and Mergers (Cont.)</vt:lpstr>
      <vt:lpstr>Reasons and Motives for Amalgamation</vt:lpstr>
      <vt:lpstr>Reasons and Motives for Amalgamation (Cont.)</vt:lpstr>
      <vt:lpstr>Reasons for Merger and Acquisitions (“M&amp;A”)</vt:lpstr>
      <vt:lpstr>Reasons for M&amp;A (Cont.)</vt:lpstr>
      <vt:lpstr>Reasons for Merger and Acquisitions (Cont.)</vt:lpstr>
      <vt:lpstr>Types of Synergies</vt:lpstr>
      <vt:lpstr>Types of Synergies</vt:lpstr>
      <vt:lpstr>Challenges in M&amp;A</vt:lpstr>
      <vt:lpstr>Important Concepts before deciding a Merger</vt:lpstr>
      <vt:lpstr>Indian Examples (M&amp;A)</vt:lpstr>
      <vt:lpstr>PowerPoint Presentation</vt:lpstr>
      <vt:lpstr>Scheme not in Public Interest- Ajanta Pharma Case</vt:lpstr>
      <vt:lpstr>Differing views of the NCLT, Ahmedabad</vt:lpstr>
      <vt:lpstr>NCLAT Orders</vt:lpstr>
      <vt:lpstr>Important Case Law Settling the Dust</vt:lpstr>
      <vt:lpstr>Thank You !</vt:lpstr>
      <vt:lpstr>Mr. Sanjay R. Buch, Partner</vt:lpstr>
    </vt:vector>
  </TitlesOfParts>
  <Manager>Sanjay Buch</Manager>
  <Company>Crawford Bayley &amp; Co. Advocates Solicitors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only few mergers are successful, while most of them gets bitter?</dc:title>
  <dc:subject>PPT</dc:subject>
  <dc:creator>Sanjay Buch Crawford Bayley</dc:creator>
  <cp:lastModifiedBy>Admin</cp:lastModifiedBy>
  <cp:revision>337</cp:revision>
  <cp:lastPrinted>2022-05-06T05:55:59Z</cp:lastPrinted>
  <dcterms:created xsi:type="dcterms:W3CDTF">2020-02-24T10:20:24Z</dcterms:created>
  <dcterms:modified xsi:type="dcterms:W3CDTF">2022-05-11T13:09:04Z</dcterms:modified>
  <cp:category>Pre merger</cp:category>
</cp:coreProperties>
</file>