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92" r:id="rId1"/>
  </p:sldMasterIdLst>
  <p:notesMasterIdLst>
    <p:notesMasterId r:id="rId53"/>
  </p:notesMasterIdLst>
  <p:sldIdLst>
    <p:sldId id="258" r:id="rId2"/>
    <p:sldId id="465" r:id="rId3"/>
    <p:sldId id="466" r:id="rId4"/>
    <p:sldId id="467" r:id="rId5"/>
    <p:sldId id="492" r:id="rId6"/>
    <p:sldId id="469" r:id="rId7"/>
    <p:sldId id="470" r:id="rId8"/>
    <p:sldId id="478" r:id="rId9"/>
    <p:sldId id="511" r:id="rId10"/>
    <p:sldId id="505" r:id="rId11"/>
    <p:sldId id="479" r:id="rId12"/>
    <p:sldId id="480" r:id="rId13"/>
    <p:sldId id="481" r:id="rId14"/>
    <p:sldId id="497" r:id="rId15"/>
    <p:sldId id="496" r:id="rId16"/>
    <p:sldId id="506" r:id="rId17"/>
    <p:sldId id="510" r:id="rId18"/>
    <p:sldId id="495" r:id="rId19"/>
    <p:sldId id="507" r:id="rId20"/>
    <p:sldId id="498" r:id="rId21"/>
    <p:sldId id="500" r:id="rId22"/>
    <p:sldId id="499" r:id="rId23"/>
    <p:sldId id="508" r:id="rId24"/>
    <p:sldId id="502" r:id="rId25"/>
    <p:sldId id="503" r:id="rId26"/>
    <p:sldId id="504" r:id="rId27"/>
    <p:sldId id="509" r:id="rId28"/>
    <p:sldId id="512" r:id="rId29"/>
    <p:sldId id="483" r:id="rId30"/>
    <p:sldId id="484" r:id="rId31"/>
    <p:sldId id="485" r:id="rId32"/>
    <p:sldId id="486" r:id="rId33"/>
    <p:sldId id="487" r:id="rId34"/>
    <p:sldId id="489" r:id="rId35"/>
    <p:sldId id="490" r:id="rId36"/>
    <p:sldId id="513" r:id="rId37"/>
    <p:sldId id="514" r:id="rId38"/>
    <p:sldId id="493" r:id="rId39"/>
    <p:sldId id="494" r:id="rId40"/>
    <p:sldId id="525" r:id="rId41"/>
    <p:sldId id="526" r:id="rId42"/>
    <p:sldId id="516" r:id="rId43"/>
    <p:sldId id="517" r:id="rId44"/>
    <p:sldId id="518" r:id="rId45"/>
    <p:sldId id="519" r:id="rId46"/>
    <p:sldId id="520" r:id="rId47"/>
    <p:sldId id="521" r:id="rId48"/>
    <p:sldId id="522" r:id="rId49"/>
    <p:sldId id="523" r:id="rId50"/>
    <p:sldId id="524" r:id="rId51"/>
    <p:sldId id="312"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ver" initials="S" lastIdx="1" clrIdx="0">
    <p:extLst>
      <p:ext uri="{19B8F6BF-5375-455C-9EA6-DF929625EA0E}">
        <p15:presenceInfo xmlns:p15="http://schemas.microsoft.com/office/powerpoint/2012/main" userId="Serv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D9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92" d="100"/>
          <a:sy n="92" d="100"/>
        </p:scale>
        <p:origin x="394" y="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1F175-AD81-4FB3-B5C7-BF0BB3E64304}" type="datetimeFigureOut">
              <a:rPr lang="en-IN" smtClean="0"/>
              <a:t>13-05-2022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A45EF-EB84-4A0C-84A8-9EB1B8353DB5}" type="slidenum">
              <a:rPr lang="en-IN" smtClean="0"/>
              <a:t>‹#›</a:t>
            </a:fld>
            <a:endParaRPr lang="en-IN"/>
          </a:p>
        </p:txBody>
      </p:sp>
    </p:spTree>
    <p:extLst>
      <p:ext uri="{BB962C8B-B14F-4D97-AF65-F5344CB8AC3E}">
        <p14:creationId xmlns:p14="http://schemas.microsoft.com/office/powerpoint/2010/main" val="2480333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30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221871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49059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2978514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1388E9-671D-4EA2-A425-83555FC82596}" type="datetimeFigureOut">
              <a:rPr lang="en-US" smtClean="0"/>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1272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1388E9-671D-4EA2-A425-83555FC82596}"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127925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1388E9-671D-4EA2-A425-83555FC82596}" type="datetimeFigureOut">
              <a:rPr lang="en-US" smtClean="0"/>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134552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1388E9-671D-4EA2-A425-83555FC82596}" type="datetimeFigureOut">
              <a:rPr lang="en-US" smtClean="0"/>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388685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D1388E9-671D-4EA2-A425-83555FC82596}" type="datetimeFigureOut">
              <a:rPr lang="en-US" smtClean="0"/>
              <a:t>5/13/2022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375202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D1388E9-671D-4EA2-A425-83555FC82596}" type="datetimeFigureOut">
              <a:rPr lang="en-US" smtClean="0"/>
              <a:t>5/13/2022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AC29C9-CFF2-40E2-A865-7C1C17403686}" type="slidenum">
              <a:rPr lang="en-US" smtClean="0"/>
              <a:t>‹#›</a:t>
            </a:fld>
            <a:endParaRPr lang="en-US"/>
          </a:p>
        </p:txBody>
      </p:sp>
    </p:spTree>
    <p:extLst>
      <p:ext uri="{BB962C8B-B14F-4D97-AF65-F5344CB8AC3E}">
        <p14:creationId xmlns:p14="http://schemas.microsoft.com/office/powerpoint/2010/main" val="9795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1388E9-671D-4EA2-A425-83555FC82596}" type="datetimeFigureOut">
              <a:rPr lang="en-US" smtClean="0"/>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2803453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D1388E9-671D-4EA2-A425-83555FC82596}" type="datetimeFigureOut">
              <a:rPr lang="en-US" smtClean="0"/>
              <a:t>5/13/2022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7AC29C9-CFF2-40E2-A865-7C1C1740368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21631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dkjain@dkjaincs.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532015" y="342098"/>
            <a:ext cx="10108276" cy="3908762"/>
          </a:xfrm>
          <a:prstGeom prst="rect">
            <a:avLst/>
          </a:prstGeom>
          <a:noFill/>
        </p:spPr>
        <p:txBody>
          <a:bodyPr wrap="square" rtlCol="0">
            <a:spAutoFit/>
          </a:bodyPr>
          <a:lstStyle/>
          <a:p>
            <a:pPr algn="ctr"/>
            <a:r>
              <a:rPr lang="en-US" sz="4000" b="1" dirty="0">
                <a:solidFill>
                  <a:srgbClr val="00B050"/>
                </a:solidFill>
                <a:latin typeface="Times New Roman" panose="02020603050405020304" pitchFamily="18" charset="0"/>
                <a:cs typeface="Times New Roman" panose="02020603050405020304" pitchFamily="18" charset="0"/>
              </a:rPr>
              <a:t>Two Days Regional Conference </a:t>
            </a:r>
          </a:p>
          <a:p>
            <a:pPr algn="ctr"/>
            <a:r>
              <a:rPr lang="en-US" sz="4000" b="1" dirty="0">
                <a:solidFill>
                  <a:srgbClr val="00B050"/>
                </a:solidFill>
                <a:latin typeface="Times New Roman" panose="02020603050405020304" pitchFamily="18" charset="0"/>
                <a:cs typeface="Times New Roman" panose="02020603050405020304" pitchFamily="18" charset="0"/>
              </a:rPr>
              <a:t>of ICSI –WIRC on</a:t>
            </a:r>
            <a:r>
              <a:rPr lang="en-US" sz="4000" b="1" dirty="0">
                <a:latin typeface="Times New Roman" panose="02020603050405020304" pitchFamily="18" charset="0"/>
                <a:cs typeface="Times New Roman" panose="02020603050405020304" pitchFamily="18" charset="0"/>
              </a:rPr>
              <a:t> </a:t>
            </a:r>
          </a:p>
          <a:p>
            <a:pPr algn="ctr"/>
            <a:r>
              <a:rPr lang="en-US" sz="4000" b="1" dirty="0">
                <a:solidFill>
                  <a:srgbClr val="002060"/>
                </a:solidFill>
                <a:latin typeface="Times New Roman" panose="02020603050405020304" pitchFamily="18" charset="0"/>
                <a:cs typeface="Times New Roman" panose="02020603050405020304" pitchFamily="18" charset="0"/>
              </a:rPr>
              <a:t>“CS: The Facilitator for Corporate Growth”</a:t>
            </a:r>
          </a:p>
          <a:p>
            <a:pPr algn="ctr"/>
            <a:r>
              <a:rPr lang="en-US" sz="2400" b="1" dirty="0">
                <a:solidFill>
                  <a:srgbClr val="002060"/>
                </a:solidFill>
                <a:latin typeface="Times New Roman" panose="02020603050405020304" pitchFamily="18" charset="0"/>
                <a:cs typeface="Times New Roman" panose="02020603050405020304" pitchFamily="18" charset="0"/>
              </a:rPr>
              <a:t>On the Topic</a:t>
            </a:r>
          </a:p>
          <a:p>
            <a:pPr algn="ctr"/>
            <a:r>
              <a:rPr lang="en-US" sz="4000" b="1" dirty="0">
                <a:latin typeface="Times New Roman" panose="02020603050405020304" pitchFamily="18" charset="0"/>
                <a:cs typeface="Times New Roman" panose="02020603050405020304" pitchFamily="18" charset="0"/>
              </a:rPr>
              <a:t>  </a:t>
            </a:r>
            <a:r>
              <a:rPr lang="en-US" sz="4000" b="1" dirty="0">
                <a:solidFill>
                  <a:srgbClr val="00B050"/>
                </a:solidFill>
                <a:latin typeface="Times New Roman" panose="02020603050405020304" pitchFamily="18" charset="0"/>
                <a:cs typeface="Times New Roman" panose="02020603050405020304" pitchFamily="18" charset="0"/>
              </a:rPr>
              <a:t>Adjudication And Compounding of </a:t>
            </a:r>
            <a:r>
              <a:rPr lang="en-US" sz="4000" b="1" dirty="0" err="1">
                <a:solidFill>
                  <a:srgbClr val="00B050"/>
                </a:solidFill>
                <a:latin typeface="Times New Roman" panose="02020603050405020304" pitchFamily="18" charset="0"/>
                <a:cs typeface="Times New Roman" panose="02020603050405020304" pitchFamily="18" charset="0"/>
              </a:rPr>
              <a:t>Offencs</a:t>
            </a:r>
            <a:r>
              <a:rPr lang="en-US" sz="4000" b="1" dirty="0">
                <a:solidFill>
                  <a:srgbClr val="00B050"/>
                </a:solidFill>
                <a:latin typeface="Times New Roman" panose="02020603050405020304" pitchFamily="18" charset="0"/>
                <a:cs typeface="Times New Roman" panose="02020603050405020304" pitchFamily="18" charset="0"/>
              </a:rPr>
              <a:t> under the Companies Act, 2013 </a:t>
            </a:r>
            <a:r>
              <a:rPr lang="en-US" sz="2400" b="1" dirty="0">
                <a:solidFill>
                  <a:srgbClr val="00B050"/>
                </a:solidFill>
                <a:latin typeface="Lucida Calligraphy" panose="03010101010101010101" pitchFamily="66" charset="0"/>
              </a:rPr>
              <a:t> </a:t>
            </a:r>
          </a:p>
          <a:p>
            <a:pPr algn="ctr"/>
            <a:r>
              <a:rPr lang="en-US" sz="2400" dirty="0">
                <a:solidFill>
                  <a:srgbClr val="C00000"/>
                </a:solidFill>
                <a:latin typeface="Lucida Calligraphy" panose="03010101010101010101" pitchFamily="66" charset="0"/>
              </a:rPr>
              <a:t>on </a:t>
            </a:r>
            <a:r>
              <a:rPr lang="en-US" sz="2400" b="1" dirty="0">
                <a:solidFill>
                  <a:srgbClr val="C00000"/>
                </a:solidFill>
                <a:latin typeface="Lucida Calligraphy" panose="03010101010101010101" pitchFamily="66" charset="0"/>
              </a:rPr>
              <a:t>Saturday, the 14</a:t>
            </a:r>
            <a:r>
              <a:rPr lang="en-US" sz="2400" b="1" baseline="30000" dirty="0">
                <a:solidFill>
                  <a:srgbClr val="C00000"/>
                </a:solidFill>
                <a:latin typeface="Lucida Calligraphy" panose="03010101010101010101" pitchFamily="66" charset="0"/>
              </a:rPr>
              <a:t>th</a:t>
            </a:r>
            <a:r>
              <a:rPr lang="en-US" sz="2400" b="1" dirty="0">
                <a:solidFill>
                  <a:srgbClr val="C00000"/>
                </a:solidFill>
                <a:latin typeface="Lucida Calligraphy" panose="03010101010101010101" pitchFamily="66" charset="0"/>
              </a:rPr>
              <a:t> May 2022</a:t>
            </a:r>
            <a:endParaRPr lang="en-US" sz="2400" dirty="0">
              <a:solidFill>
                <a:srgbClr val="C00000"/>
              </a:solidFill>
              <a:latin typeface="Lucida Calligraphy" panose="03010101010101010101" pitchFamily="66" charset="0"/>
            </a:endParaRPr>
          </a:p>
        </p:txBody>
      </p:sp>
      <p:sp>
        <p:nvSpPr>
          <p:cNvPr id="7" name="TextBox 6">
            <a:extLst>
              <a:ext uri="{FF2B5EF4-FFF2-40B4-BE49-F238E27FC236}">
                <a16:creationId xmlns:a16="http://schemas.microsoft.com/office/drawing/2014/main" id="{7C016C60-BA30-4FA4-88C9-B3E6AA2510B2}"/>
              </a:ext>
            </a:extLst>
          </p:cNvPr>
          <p:cNvSpPr txBox="1"/>
          <p:nvPr/>
        </p:nvSpPr>
        <p:spPr>
          <a:xfrm>
            <a:off x="5926976" y="4254400"/>
            <a:ext cx="5303520" cy="2062103"/>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Presented By:</a:t>
            </a:r>
          </a:p>
          <a:p>
            <a:r>
              <a:rPr lang="en-US" sz="2800" b="1" dirty="0">
                <a:solidFill>
                  <a:srgbClr val="002060"/>
                </a:solidFill>
                <a:latin typeface="Times New Roman" panose="02020603050405020304" pitchFamily="18" charset="0"/>
                <a:cs typeface="Times New Roman" panose="02020603050405020304" pitchFamily="18" charset="0"/>
              </a:rPr>
              <a:t>CS (Dr.) D.K. Jain</a:t>
            </a:r>
          </a:p>
          <a:p>
            <a:r>
              <a:rPr lang="en-US" sz="2000" b="1" dirty="0">
                <a:solidFill>
                  <a:srgbClr val="002060"/>
                </a:solidFill>
                <a:latin typeface="Times New Roman" panose="02020603050405020304" pitchFamily="18" charset="0"/>
                <a:cs typeface="Times New Roman" panose="02020603050405020304" pitchFamily="18" charset="0"/>
              </a:rPr>
              <a:t>M. Com, FCS, ACIS (UK) IP, RV (SFA), Ph. d.</a:t>
            </a:r>
          </a:p>
          <a:p>
            <a:r>
              <a:rPr lang="en-US" sz="2000" dirty="0">
                <a:latin typeface="Times New Roman" panose="02020603050405020304" pitchFamily="18" charset="0"/>
                <a:cs typeface="Times New Roman" panose="02020603050405020304" pitchFamily="18" charset="0"/>
              </a:rPr>
              <a:t>Practising Company Secretary, </a:t>
            </a:r>
          </a:p>
          <a:p>
            <a:r>
              <a:rPr lang="en-US" sz="2000" dirty="0">
                <a:latin typeface="Times New Roman" panose="02020603050405020304" pitchFamily="18" charset="0"/>
                <a:cs typeface="Times New Roman" panose="02020603050405020304" pitchFamily="18" charset="0"/>
              </a:rPr>
              <a:t>Insolvency Professional  &amp; </a:t>
            </a:r>
          </a:p>
          <a:p>
            <a:r>
              <a:rPr lang="en-US" sz="2000" dirty="0">
                <a:latin typeface="Times New Roman" panose="02020603050405020304" pitchFamily="18" charset="0"/>
                <a:cs typeface="Times New Roman" panose="02020603050405020304" pitchFamily="18" charset="0"/>
              </a:rPr>
              <a:t>Registered Valuer (SFA)</a:t>
            </a:r>
          </a:p>
        </p:txBody>
      </p:sp>
    </p:spTree>
    <p:extLst>
      <p:ext uri="{BB962C8B-B14F-4D97-AF65-F5344CB8AC3E}">
        <p14:creationId xmlns:p14="http://schemas.microsoft.com/office/powerpoint/2010/main" val="2366311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Power of the Court to grant relief in certain cases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429999" cy="5570756"/>
          </a:xfrm>
          <a:prstGeom prst="rect">
            <a:avLst/>
          </a:prstGeom>
          <a:noFill/>
        </p:spPr>
        <p:txBody>
          <a:bodyPr wrap="square" rtlCol="0">
            <a:spAutoFit/>
          </a:bodyPr>
          <a:lstStyle/>
          <a:p>
            <a:pPr marL="0" marR="0" algn="just">
              <a:spcBef>
                <a:spcPts val="0"/>
              </a:spcBef>
              <a:spcAft>
                <a:spcPts val="200"/>
              </a:spcAft>
            </a:pPr>
            <a:r>
              <a:rPr lang="en-US" sz="2300" dirty="0">
                <a:latin typeface="Times New Roman" panose="02020603050405020304" pitchFamily="18" charset="0"/>
              </a:rPr>
              <a:t>     Section 463 </a:t>
            </a:r>
            <a:r>
              <a:rPr lang="en-US" sz="2600" dirty="0">
                <a:effectLst/>
                <a:latin typeface="Times New Roman" panose="02020603050405020304" pitchFamily="18" charset="0"/>
                <a:ea typeface="Times New Roman" panose="02020603050405020304" pitchFamily="18" charset="0"/>
              </a:rPr>
              <a:t>g</a:t>
            </a:r>
            <a:r>
              <a:rPr lang="en-US" sz="2300" dirty="0">
                <a:effectLst/>
                <a:latin typeface="Times New Roman" panose="02020603050405020304" pitchFamily="18" charset="0"/>
                <a:ea typeface="Times New Roman" panose="02020603050405020304" pitchFamily="18" charset="0"/>
              </a:rPr>
              <a:t>ives the Court the </a:t>
            </a:r>
            <a:r>
              <a:rPr lang="en-US" sz="2300" b="1" dirty="0">
                <a:effectLst/>
                <a:latin typeface="Times New Roman" panose="02020603050405020304" pitchFamily="18" charset="0"/>
                <a:ea typeface="Times New Roman" panose="02020603050405020304" pitchFamily="18" charset="0"/>
              </a:rPr>
              <a:t>power to relieve </a:t>
            </a:r>
            <a:r>
              <a:rPr lang="en-US" sz="2300" b="1" u="sng" dirty="0">
                <a:effectLst/>
                <a:latin typeface="Times New Roman" panose="02020603050405020304" pitchFamily="18" charset="0"/>
                <a:ea typeface="Times New Roman" panose="02020603050405020304" pitchFamily="18" charset="0"/>
              </a:rPr>
              <a:t>a directo</a:t>
            </a:r>
            <a:r>
              <a:rPr lang="en-US" sz="2300" b="1" dirty="0">
                <a:effectLst/>
                <a:latin typeface="Times New Roman" panose="02020603050405020304" pitchFamily="18" charset="0"/>
                <a:ea typeface="Times New Roman" panose="02020603050405020304" pitchFamily="18" charset="0"/>
              </a:rPr>
              <a:t>r from any liability, which may incur under the law for getting the relief the section</a:t>
            </a:r>
            <a:r>
              <a:rPr lang="en-US" sz="2300" dirty="0">
                <a:effectLst/>
                <a:latin typeface="Times New Roman" panose="02020603050405020304" pitchFamily="18" charset="0"/>
                <a:ea typeface="Times New Roman" panose="02020603050405020304" pitchFamily="18" charset="0"/>
              </a:rPr>
              <a:t> provides that the </a:t>
            </a:r>
            <a:r>
              <a:rPr lang="en-US" sz="2300" b="1" u="sng" dirty="0">
                <a:solidFill>
                  <a:srgbClr val="FF0000"/>
                </a:solidFill>
                <a:effectLst/>
                <a:latin typeface="Times New Roman" panose="02020603050405020304" pitchFamily="18" charset="0"/>
                <a:ea typeface="Times New Roman" panose="02020603050405020304" pitchFamily="18" charset="0"/>
              </a:rPr>
              <a:t>court must be satisfied that the defaulting director </a:t>
            </a:r>
            <a:r>
              <a:rPr lang="en-US" sz="2300" b="1" i="1" u="sng" dirty="0">
                <a:solidFill>
                  <a:srgbClr val="FF0000"/>
                </a:solidFill>
                <a:effectLst/>
                <a:latin typeface="Times New Roman" panose="02020603050405020304" pitchFamily="18" charset="0"/>
                <a:ea typeface="Times New Roman" panose="02020603050405020304" pitchFamily="18" charset="0"/>
              </a:rPr>
              <a:t>acted honestly and reasonably </a:t>
            </a:r>
            <a:r>
              <a:rPr lang="en-US" sz="2300" b="1" u="sng" dirty="0">
                <a:solidFill>
                  <a:srgbClr val="FF0000"/>
                </a:solidFill>
                <a:effectLst/>
                <a:latin typeface="Times New Roman" panose="02020603050405020304" pitchFamily="18" charset="0"/>
                <a:ea typeface="Times New Roman" panose="02020603050405020304" pitchFamily="18" charset="0"/>
              </a:rPr>
              <a:t>and that having regard to all the circumstances of the case he ought to be excused</a:t>
            </a:r>
            <a:r>
              <a:rPr lang="en-US" sz="2300" u="sng" dirty="0">
                <a:effectLst/>
                <a:latin typeface="Times New Roman" panose="02020603050405020304" pitchFamily="18" charset="0"/>
                <a:ea typeface="Times New Roman" panose="02020603050405020304" pitchFamily="18" charset="0"/>
              </a:rPr>
              <a:t>.</a:t>
            </a:r>
            <a:r>
              <a:rPr lang="en-US" sz="2300" dirty="0">
                <a:effectLst/>
                <a:latin typeface="Times New Roman" panose="02020603050405020304" pitchFamily="18" charset="0"/>
                <a:ea typeface="Times New Roman" panose="02020603050405020304" pitchFamily="18" charset="0"/>
              </a:rPr>
              <a:t> It has been stated under the section that:—</a:t>
            </a:r>
          </a:p>
          <a:p>
            <a:pPr marL="342900" marR="0" indent="-342900" algn="just">
              <a:spcBef>
                <a:spcPts val="0"/>
              </a:spcBef>
              <a:spcAft>
                <a:spcPts val="200"/>
              </a:spcAft>
              <a:buFontTx/>
              <a:buChar char="-"/>
            </a:pPr>
            <a:r>
              <a:rPr lang="en-US" sz="2300" dirty="0">
                <a:effectLst/>
                <a:latin typeface="Times New Roman" panose="02020603050405020304" pitchFamily="18" charset="0"/>
                <a:ea typeface="Times New Roman" panose="02020603050405020304" pitchFamily="18" charset="0"/>
              </a:rPr>
              <a:t>If in any proceeding for negligence, default, breach of duty, misfeasance or breach of trust against an officer of a company, it appears to the Court hearing the case that </a:t>
            </a:r>
            <a:r>
              <a:rPr lang="en-US" sz="2300" b="1" dirty="0">
                <a:effectLst/>
                <a:latin typeface="Times New Roman" panose="02020603050405020304" pitchFamily="18" charset="0"/>
                <a:ea typeface="Times New Roman" panose="02020603050405020304" pitchFamily="18" charset="0"/>
              </a:rPr>
              <a:t>he is or may be liable in respect of the negligence, default, breach of duty, misfeasance or breach of trust, </a:t>
            </a:r>
            <a:r>
              <a:rPr lang="en-US" sz="2300" b="1" u="sng" dirty="0">
                <a:effectLst/>
                <a:latin typeface="Times New Roman" panose="02020603050405020304" pitchFamily="18" charset="0"/>
                <a:ea typeface="Times New Roman" panose="02020603050405020304" pitchFamily="18" charset="0"/>
              </a:rPr>
              <a:t>but that he </a:t>
            </a:r>
            <a:r>
              <a:rPr lang="en-US" sz="2300" b="1" u="sng" dirty="0">
                <a:solidFill>
                  <a:srgbClr val="FF0000"/>
                </a:solidFill>
                <a:effectLst/>
                <a:latin typeface="Times New Roman" panose="02020603050405020304" pitchFamily="18" charset="0"/>
                <a:ea typeface="Times New Roman" panose="02020603050405020304" pitchFamily="18" charset="0"/>
              </a:rPr>
              <a:t>has acted honestly and reasonably </a:t>
            </a:r>
            <a:r>
              <a:rPr lang="en-US" sz="2300" b="1" u="sng" dirty="0">
                <a:effectLst/>
                <a:latin typeface="Times New Roman" panose="02020603050405020304" pitchFamily="18" charset="0"/>
                <a:ea typeface="Times New Roman" panose="02020603050405020304" pitchFamily="18" charset="0"/>
              </a:rPr>
              <a:t>the Court may relieve him either wholly or partly, from his liability </a:t>
            </a:r>
            <a:r>
              <a:rPr lang="en-US" sz="2300" dirty="0">
                <a:effectLst/>
                <a:latin typeface="Times New Roman" panose="02020603050405020304" pitchFamily="18" charset="0"/>
                <a:ea typeface="Times New Roman" panose="02020603050405020304" pitchFamily="18" charset="0"/>
              </a:rPr>
              <a:t>on such terms as it may think fit, </a:t>
            </a:r>
            <a:r>
              <a:rPr lang="en-US" sz="2300" b="1" dirty="0">
                <a:effectLst/>
                <a:latin typeface="Times New Roman" panose="02020603050405020304" pitchFamily="18" charset="0"/>
                <a:ea typeface="Times New Roman" panose="02020603050405020304" pitchFamily="18" charset="0"/>
              </a:rPr>
              <a:t>if it comes to the Court to the conclusion that he </a:t>
            </a:r>
            <a:r>
              <a:rPr lang="en-US" sz="2300" b="1" dirty="0">
                <a:solidFill>
                  <a:srgbClr val="FF0000"/>
                </a:solidFill>
                <a:effectLst/>
                <a:latin typeface="Times New Roman" panose="02020603050405020304" pitchFamily="18" charset="0"/>
                <a:ea typeface="Times New Roman" panose="02020603050405020304" pitchFamily="18" charset="0"/>
              </a:rPr>
              <a:t>ought fairly to be excused </a:t>
            </a:r>
            <a:r>
              <a:rPr lang="en-US" sz="2300" b="1" dirty="0">
                <a:effectLst/>
                <a:latin typeface="Times New Roman" panose="02020603050405020304" pitchFamily="18" charset="0"/>
                <a:ea typeface="Times New Roman" panose="02020603050405020304" pitchFamily="18" charset="0"/>
              </a:rPr>
              <a:t>having regard to all the circumstances of the case including his appointment</a:t>
            </a:r>
            <a:r>
              <a:rPr lang="en-US" sz="2300" dirty="0">
                <a:effectLst/>
                <a:latin typeface="Times New Roman" panose="02020603050405020304" pitchFamily="18" charset="0"/>
                <a:ea typeface="Times New Roman" panose="02020603050405020304" pitchFamily="18" charset="0"/>
              </a:rPr>
              <a:t>. [Section 463(1)]</a:t>
            </a:r>
          </a:p>
          <a:p>
            <a:pPr marL="342900" indent="-342900" algn="just">
              <a:spcAft>
                <a:spcPts val="200"/>
              </a:spcAft>
              <a:buFontTx/>
              <a:buChar char="-"/>
              <a:tabLst>
                <a:tab pos="457200" algn="l"/>
              </a:tabLst>
            </a:pPr>
            <a:r>
              <a:rPr lang="en-US" sz="2400" dirty="0">
                <a:effectLst/>
                <a:latin typeface="Times New Roman" panose="02020603050405020304" pitchFamily="18" charset="0"/>
                <a:ea typeface="Times New Roman" panose="02020603050405020304" pitchFamily="18" charset="0"/>
              </a:rPr>
              <a:t>In case of </a:t>
            </a:r>
            <a:r>
              <a:rPr lang="en-US" sz="2400" b="1" dirty="0">
                <a:effectLst/>
                <a:latin typeface="Times New Roman" panose="02020603050405020304" pitchFamily="18" charset="0"/>
                <a:ea typeface="Times New Roman" panose="02020603050405020304" pitchFamily="18" charset="0"/>
              </a:rPr>
              <a:t>criminal proceeding u/s 462, the Court shall have </a:t>
            </a:r>
            <a:r>
              <a:rPr lang="en-US" sz="2400" b="1" u="sng" dirty="0">
                <a:solidFill>
                  <a:srgbClr val="FF0000"/>
                </a:solidFill>
                <a:effectLst/>
                <a:latin typeface="Times New Roman" panose="02020603050405020304" pitchFamily="18" charset="0"/>
                <a:ea typeface="Times New Roman" panose="02020603050405020304" pitchFamily="18" charset="0"/>
              </a:rPr>
              <a:t>no power to grant relief from any civil liability</a:t>
            </a:r>
            <a:r>
              <a:rPr lang="en-US" sz="2400" dirty="0">
                <a:effectLst/>
                <a:latin typeface="Times New Roman" panose="02020603050405020304" pitchFamily="18" charset="0"/>
                <a:ea typeface="Times New Roman" panose="02020603050405020304" pitchFamily="18" charset="0"/>
              </a:rPr>
              <a:t> which may attach to an officer in respect of </a:t>
            </a:r>
            <a:r>
              <a:rPr lang="en-US" sz="2400" b="1" dirty="0">
                <a:effectLst/>
                <a:latin typeface="Times New Roman" panose="02020603050405020304" pitchFamily="18" charset="0"/>
                <a:ea typeface="Times New Roman" panose="02020603050405020304" pitchFamily="18" charset="0"/>
              </a:rPr>
              <a:t>such negligence, default, breach of duty, misfeasance or breach of trust.</a:t>
            </a:r>
            <a:endParaRPr lang="en-US" sz="2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222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Powers of the Court to Grant Relief</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429999" cy="5488682"/>
          </a:xfrm>
          <a:prstGeom prst="rect">
            <a:avLst/>
          </a:prstGeom>
          <a:noFill/>
        </p:spPr>
        <p:txBody>
          <a:bodyPr wrap="square" rtlCol="0">
            <a:spAutoFit/>
          </a:bodyPr>
          <a:lstStyle/>
          <a:p>
            <a:pPr marL="342900" marR="0" indent="-342900" algn="just">
              <a:spcBef>
                <a:spcPts val="0"/>
              </a:spcBef>
              <a:spcAft>
                <a:spcPts val="200"/>
              </a:spcAft>
              <a:buFontTx/>
              <a:buChar char="-"/>
            </a:pPr>
            <a:r>
              <a:rPr lang="en-US" sz="2300" dirty="0">
                <a:effectLst/>
                <a:latin typeface="Times New Roman" panose="02020603050405020304" pitchFamily="18" charset="0"/>
                <a:ea typeface="Times New Roman" panose="02020603050405020304" pitchFamily="18" charset="0"/>
              </a:rPr>
              <a:t>For </a:t>
            </a:r>
            <a:r>
              <a:rPr lang="en-US" sz="2300" b="1" dirty="0">
                <a:solidFill>
                  <a:srgbClr val="FF0000"/>
                </a:solidFill>
                <a:effectLst/>
                <a:latin typeface="Times New Roman" panose="02020603050405020304" pitchFamily="18" charset="0"/>
                <a:ea typeface="Times New Roman" panose="02020603050405020304" pitchFamily="18" charset="0"/>
              </a:rPr>
              <a:t>seeking anticipatory relief from the High Court, where any such officer has reason to </a:t>
            </a:r>
            <a:r>
              <a:rPr lang="en-US" sz="2300" b="1" dirty="0" err="1">
                <a:solidFill>
                  <a:srgbClr val="FF0000"/>
                </a:solidFill>
                <a:effectLst/>
                <a:latin typeface="Times New Roman" panose="02020603050405020304" pitchFamily="18" charset="0"/>
                <a:ea typeface="Times New Roman" panose="02020603050405020304" pitchFamily="18" charset="0"/>
              </a:rPr>
              <a:t>apprehence</a:t>
            </a:r>
            <a:r>
              <a:rPr lang="en-US" sz="2300" b="1" dirty="0">
                <a:solidFill>
                  <a:srgbClr val="FF0000"/>
                </a:solidFill>
                <a:effectLst/>
                <a:latin typeface="Times New Roman" panose="02020603050405020304" pitchFamily="18" charset="0"/>
                <a:ea typeface="Times New Roman" panose="02020603050405020304" pitchFamily="18" charset="0"/>
              </a:rPr>
              <a:t> that any proceeding will or might be brought against him </a:t>
            </a:r>
            <a:r>
              <a:rPr lang="en-US" sz="2300" dirty="0">
                <a:effectLst/>
                <a:latin typeface="Times New Roman" panose="02020603050405020304" pitchFamily="18" charset="0"/>
                <a:ea typeface="Times New Roman" panose="02020603050405020304" pitchFamily="18" charset="0"/>
              </a:rPr>
              <a:t>in respect of any negligence, default, breach of duty, misfeasance or breach of trust, </a:t>
            </a:r>
            <a:r>
              <a:rPr lang="en-US" sz="2300" b="1" dirty="0">
                <a:effectLst/>
                <a:latin typeface="Times New Roman" panose="02020603050405020304" pitchFamily="18" charset="0"/>
                <a:ea typeface="Times New Roman" panose="02020603050405020304" pitchFamily="18" charset="0"/>
              </a:rPr>
              <a:t>he may apply to the High Court for relief and the High Court on such application shall have the same power to relieve him</a:t>
            </a:r>
            <a:r>
              <a:rPr lang="en-US" sz="2300" dirty="0">
                <a:effectLst/>
                <a:latin typeface="Times New Roman" panose="02020603050405020304" pitchFamily="18" charset="0"/>
                <a:ea typeface="Times New Roman" panose="02020603050405020304" pitchFamily="18" charset="0"/>
              </a:rPr>
              <a:t> as it would have had if it had been a court before which a proceeding against that officer for negligence, default, breach of duty, misfeasance or breach of trust had been brought u/s 463(1).</a:t>
            </a:r>
          </a:p>
          <a:p>
            <a:pPr marR="0" algn="just">
              <a:spcBef>
                <a:spcPts val="0"/>
              </a:spcBef>
              <a:spcAft>
                <a:spcPts val="200"/>
              </a:spcAft>
            </a:pPr>
            <a:endParaRPr lang="en-US" sz="2200" dirty="0">
              <a:effectLst/>
              <a:latin typeface="Times New Roman" panose="02020603050405020304" pitchFamily="18" charset="0"/>
              <a:ea typeface="Times New Roman" panose="02020603050405020304" pitchFamily="18" charset="0"/>
            </a:endParaRPr>
          </a:p>
          <a:p>
            <a:pPr marL="342900" marR="0" indent="-342900" algn="just">
              <a:spcBef>
                <a:spcPts val="0"/>
              </a:spcBef>
              <a:spcAft>
                <a:spcPts val="200"/>
              </a:spcAft>
              <a:buFontTx/>
              <a:buChar char="-"/>
            </a:pPr>
            <a:r>
              <a:rPr lang="en-US" sz="2300" dirty="0">
                <a:effectLst/>
                <a:latin typeface="Times New Roman" panose="02020603050405020304" pitchFamily="18" charset="0"/>
                <a:ea typeface="Times New Roman" panose="02020603050405020304" pitchFamily="18" charset="0"/>
              </a:rPr>
              <a:t>The section thus operates in two stages. </a:t>
            </a:r>
            <a:r>
              <a:rPr lang="en-US" sz="2300" b="1" dirty="0">
                <a:solidFill>
                  <a:srgbClr val="FF0000"/>
                </a:solidFill>
                <a:effectLst/>
                <a:latin typeface="Times New Roman" panose="02020603050405020304" pitchFamily="18" charset="0"/>
                <a:ea typeface="Times New Roman" panose="02020603050405020304" pitchFamily="18" charset="0"/>
              </a:rPr>
              <a:t>The High Court can grant anticipatory </a:t>
            </a:r>
            <a:r>
              <a:rPr lang="en-US" sz="2300" b="1" dirty="0">
                <a:effectLst/>
                <a:latin typeface="Times New Roman" panose="02020603050405020304" pitchFamily="18" charset="0"/>
                <a:ea typeface="Times New Roman" panose="02020603050405020304" pitchFamily="18" charset="0"/>
              </a:rPr>
              <a:t>relief </a:t>
            </a:r>
            <a:r>
              <a:rPr lang="en-US" sz="2300" dirty="0">
                <a:solidFill>
                  <a:srgbClr val="FF0000"/>
                </a:solidFill>
                <a:effectLst/>
                <a:latin typeface="Times New Roman" panose="02020603050405020304" pitchFamily="18" charset="0"/>
                <a:ea typeface="Times New Roman" panose="02020603050405020304" pitchFamily="18" charset="0"/>
              </a:rPr>
              <a:t>and</a:t>
            </a:r>
            <a:r>
              <a:rPr lang="en-US" sz="2300" dirty="0">
                <a:effectLst/>
                <a:latin typeface="Times New Roman" panose="02020603050405020304" pitchFamily="18" charset="0"/>
                <a:ea typeface="Times New Roman" panose="02020603050405020304" pitchFamily="18" charset="0"/>
              </a:rPr>
              <a:t> </a:t>
            </a:r>
            <a:r>
              <a:rPr lang="en-US" sz="2300" b="1" dirty="0">
                <a:effectLst/>
                <a:latin typeface="Times New Roman" panose="02020603050405020304" pitchFamily="18" charset="0"/>
                <a:ea typeface="Times New Roman" panose="02020603050405020304" pitchFamily="18" charset="0"/>
              </a:rPr>
              <a:t>if a case actually initiated, </a:t>
            </a:r>
            <a:r>
              <a:rPr lang="en-US" sz="2300" b="1" u="sng" dirty="0">
                <a:effectLst/>
                <a:latin typeface="Times New Roman" panose="02020603050405020304" pitchFamily="18" charset="0"/>
                <a:ea typeface="Times New Roman" panose="02020603050405020304" pitchFamily="18" charset="0"/>
              </a:rPr>
              <a:t>only such court before which the complaint or trial is going on can grant relief</a:t>
            </a:r>
            <a:r>
              <a:rPr lang="en-US" sz="2300" dirty="0">
                <a:effectLst/>
                <a:latin typeface="Times New Roman" panose="02020603050405020304" pitchFamily="18" charset="0"/>
                <a:ea typeface="Times New Roman" panose="02020603050405020304" pitchFamily="18" charset="0"/>
              </a:rPr>
              <a:t>. [</a:t>
            </a:r>
            <a:r>
              <a:rPr lang="en-US" sz="2300" i="1" dirty="0" err="1">
                <a:effectLst/>
                <a:latin typeface="Times New Roman" panose="02020603050405020304" pitchFamily="18" charset="0"/>
                <a:ea typeface="Times New Roman" panose="02020603050405020304" pitchFamily="18" charset="0"/>
              </a:rPr>
              <a:t>Shrikrishna</a:t>
            </a:r>
            <a:r>
              <a:rPr lang="en-US" sz="2300" i="1" dirty="0">
                <a:effectLst/>
                <a:latin typeface="Times New Roman" panose="02020603050405020304" pitchFamily="18" charset="0"/>
                <a:ea typeface="Times New Roman" panose="02020603050405020304" pitchFamily="18" charset="0"/>
              </a:rPr>
              <a:t> Prasad</a:t>
            </a:r>
            <a:r>
              <a:rPr lang="en-US" sz="2300" dirty="0">
                <a:effectLst/>
                <a:latin typeface="Times New Roman" panose="02020603050405020304" pitchFamily="18" charset="0"/>
                <a:ea typeface="Times New Roman" panose="02020603050405020304" pitchFamily="18" charset="0"/>
              </a:rPr>
              <a:t> v </a:t>
            </a:r>
            <a:r>
              <a:rPr lang="en-US" sz="2300" i="1" dirty="0">
                <a:effectLst/>
                <a:latin typeface="Times New Roman" panose="02020603050405020304" pitchFamily="18" charset="0"/>
                <a:ea typeface="Times New Roman" panose="02020603050405020304" pitchFamily="18" charset="0"/>
              </a:rPr>
              <a:t>ROC</a:t>
            </a:r>
            <a:r>
              <a:rPr lang="en-US" sz="2300" dirty="0">
                <a:effectLst/>
                <a:latin typeface="Times New Roman" panose="02020603050405020304" pitchFamily="18" charset="0"/>
                <a:ea typeface="Times New Roman" panose="02020603050405020304" pitchFamily="18" charset="0"/>
              </a:rPr>
              <a:t> (1978) 48 Comp Cas 397 (Del)]</a:t>
            </a:r>
          </a:p>
          <a:p>
            <a:pPr marR="0" algn="just">
              <a:spcBef>
                <a:spcPts val="0"/>
              </a:spcBef>
              <a:spcAft>
                <a:spcPts val="200"/>
              </a:spcAft>
            </a:pPr>
            <a:endParaRPr lang="en-US" sz="2300" dirty="0">
              <a:effectLst/>
              <a:latin typeface="Times New Roman" panose="02020603050405020304" pitchFamily="18" charset="0"/>
              <a:ea typeface="Times New Roman" panose="02020603050405020304" pitchFamily="18" charset="0"/>
            </a:endParaRPr>
          </a:p>
          <a:p>
            <a:pPr marL="357188" marR="0" lvl="0" indent="-357188" algn="just">
              <a:spcBef>
                <a:spcPts val="0"/>
              </a:spcBef>
              <a:spcAft>
                <a:spcPts val="200"/>
              </a:spcAft>
              <a:tabLst>
                <a:tab pos="457200" algn="l"/>
              </a:tabLst>
            </a:pPr>
            <a:r>
              <a:rPr lang="en-US" sz="2300" dirty="0">
                <a:latin typeface="Times New Roman" panose="02020603050405020304" pitchFamily="18" charset="0"/>
                <a:ea typeface="Times New Roman" panose="02020603050405020304" pitchFamily="18" charset="0"/>
              </a:rPr>
              <a:t>-   </a:t>
            </a:r>
            <a:r>
              <a:rPr lang="en-US" sz="2300" dirty="0">
                <a:effectLst/>
                <a:latin typeface="Times New Roman" panose="02020603050405020304" pitchFamily="18" charset="0"/>
                <a:ea typeface="Times New Roman" panose="02020603050405020304" pitchFamily="18" charset="0"/>
              </a:rPr>
              <a:t>No Court shall grant any relief to any officer u/s 463(1) or (2) unless it has, by </a:t>
            </a:r>
            <a:r>
              <a:rPr lang="en-US" sz="2300" b="1" dirty="0">
                <a:effectLst/>
                <a:latin typeface="Times New Roman" panose="02020603050405020304" pitchFamily="18" charset="0"/>
                <a:ea typeface="Times New Roman" panose="02020603050405020304" pitchFamily="18" charset="0"/>
              </a:rPr>
              <a:t>notice served in the manner specified by it, required the ROC and such other person, if any, as it thinks necessary, </a:t>
            </a:r>
            <a:r>
              <a:rPr lang="en-US" sz="2300" b="1" u="sng" dirty="0">
                <a:effectLst/>
                <a:latin typeface="Times New Roman" panose="02020603050405020304" pitchFamily="18" charset="0"/>
                <a:ea typeface="Times New Roman" panose="02020603050405020304" pitchFamily="18" charset="0"/>
              </a:rPr>
              <a:t>to show cause why such relief should not be granted</a:t>
            </a:r>
            <a:r>
              <a:rPr lang="en-US" sz="2300" b="1"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629384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Powers of the Court to Grant Relief</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429999" cy="5560497"/>
          </a:xfrm>
          <a:prstGeom prst="rect">
            <a:avLst/>
          </a:prstGeom>
          <a:noFill/>
        </p:spPr>
        <p:txBody>
          <a:bodyPr wrap="square" rtlCol="0">
            <a:spAutoFit/>
          </a:bodyPr>
          <a:lstStyle/>
          <a:p>
            <a:pPr marL="357188" marR="0" lvl="0" indent="-357188" algn="just">
              <a:spcBef>
                <a:spcPts val="0"/>
              </a:spcBef>
              <a:spcAft>
                <a:spcPts val="200"/>
              </a:spcAft>
              <a:buFontTx/>
              <a:buChar char="-"/>
              <a:tabLst>
                <a:tab pos="457200" algn="l"/>
              </a:tabLst>
            </a:pPr>
            <a:r>
              <a:rPr lang="en-US" sz="2200" dirty="0">
                <a:effectLst/>
                <a:latin typeface="Times New Roman" panose="02020603050405020304" pitchFamily="18" charset="0"/>
                <a:ea typeface="Times New Roman" panose="02020603050405020304" pitchFamily="18" charset="0"/>
              </a:rPr>
              <a:t>The granting of </a:t>
            </a:r>
            <a:r>
              <a:rPr lang="en-US" sz="2200" b="1" dirty="0">
                <a:solidFill>
                  <a:srgbClr val="FF0000"/>
                </a:solidFill>
                <a:effectLst/>
                <a:latin typeface="Times New Roman" panose="02020603050405020304" pitchFamily="18" charset="0"/>
                <a:ea typeface="Times New Roman" panose="02020603050405020304" pitchFamily="18" charset="0"/>
              </a:rPr>
              <a:t>relief u/s 463 is discretionary and it cannot be claimed as a matter of right</a:t>
            </a:r>
            <a:r>
              <a:rPr lang="en-US" sz="2200" dirty="0">
                <a:effectLst/>
                <a:latin typeface="Times New Roman" panose="02020603050405020304" pitchFamily="18" charset="0"/>
                <a:ea typeface="Times New Roman" panose="02020603050405020304" pitchFamily="18" charset="0"/>
              </a:rPr>
              <a:t>. The Court has to </a:t>
            </a:r>
            <a:r>
              <a:rPr lang="en-US" sz="2200" b="1" dirty="0">
                <a:effectLst/>
                <a:latin typeface="Times New Roman" panose="02020603050405020304" pitchFamily="18" charset="0"/>
                <a:ea typeface="Times New Roman" panose="02020603050405020304" pitchFamily="18" charset="0"/>
              </a:rPr>
              <a:t>examine applications at the appropriate stage</a:t>
            </a:r>
            <a:r>
              <a:rPr lang="en-US" sz="2200" dirty="0">
                <a:effectLst/>
                <a:latin typeface="Times New Roman" panose="02020603050405020304" pitchFamily="18" charset="0"/>
                <a:ea typeface="Times New Roman" panose="02020603050405020304" pitchFamily="18" charset="0"/>
              </a:rPr>
              <a:t>. Though an application </a:t>
            </a:r>
            <a:r>
              <a:rPr lang="en-US" sz="2200" u="sng" dirty="0">
                <a:effectLst/>
                <a:latin typeface="Times New Roman" panose="02020603050405020304" pitchFamily="18" charset="0"/>
                <a:ea typeface="Times New Roman" panose="02020603050405020304" pitchFamily="18" charset="0"/>
              </a:rPr>
              <a:t>could be maintained even at the stage of apprehension of any criminal proceedings</a:t>
            </a:r>
            <a:r>
              <a:rPr lang="en-US" sz="2200" dirty="0">
                <a:effectLst/>
                <a:latin typeface="Times New Roman" panose="02020603050405020304" pitchFamily="18" charset="0"/>
                <a:ea typeface="Times New Roman" panose="02020603050405020304" pitchFamily="18" charset="0"/>
              </a:rPr>
              <a:t>, yet the Court has to come to the conclusion that there is </a:t>
            </a:r>
            <a:r>
              <a:rPr lang="en-US" sz="2200" i="1" dirty="0">
                <a:effectLst/>
                <a:latin typeface="Times New Roman" panose="02020603050405020304" pitchFamily="18" charset="0"/>
                <a:ea typeface="Times New Roman" panose="02020603050405020304" pitchFamily="18" charset="0"/>
              </a:rPr>
              <a:t>prima facie</a:t>
            </a:r>
            <a:r>
              <a:rPr lang="en-US" sz="2200" dirty="0">
                <a:effectLst/>
                <a:latin typeface="Times New Roman" panose="02020603050405020304" pitchFamily="18" charset="0"/>
                <a:ea typeface="Times New Roman" panose="02020603050405020304" pitchFamily="18" charset="0"/>
              </a:rPr>
              <a:t> material that offence has been made out and a direction should be given. </a:t>
            </a:r>
            <a:r>
              <a:rPr lang="en-US" sz="2200" b="1" u="sng" dirty="0">
                <a:effectLst/>
                <a:latin typeface="Times New Roman" panose="02020603050405020304" pitchFamily="18" charset="0"/>
                <a:ea typeface="Times New Roman" panose="02020603050405020304" pitchFamily="18" charset="0"/>
              </a:rPr>
              <a:t>It may be partial or complete or on certain terms or unconditional</a:t>
            </a: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Farouk Irani</a:t>
            </a:r>
            <a:r>
              <a:rPr lang="en-US" sz="2200" dirty="0">
                <a:effectLst/>
                <a:latin typeface="Times New Roman" panose="02020603050405020304" pitchFamily="18" charset="0"/>
                <a:ea typeface="Times New Roman" panose="02020603050405020304" pitchFamily="18" charset="0"/>
              </a:rPr>
              <a:t> v </a:t>
            </a:r>
            <a:r>
              <a:rPr lang="en-US" sz="2200" i="1" dirty="0">
                <a:effectLst/>
                <a:latin typeface="Times New Roman" panose="02020603050405020304" pitchFamily="18" charset="0"/>
                <a:ea typeface="Times New Roman" panose="02020603050405020304" pitchFamily="18" charset="0"/>
              </a:rPr>
              <a:t>Board for Industrial &amp; Financial Reconstruction</a:t>
            </a:r>
            <a:r>
              <a:rPr lang="en-US" sz="2200" dirty="0">
                <a:effectLst/>
                <a:latin typeface="Times New Roman" panose="02020603050405020304" pitchFamily="18" charset="0"/>
                <a:ea typeface="Times New Roman" panose="02020603050405020304" pitchFamily="18" charset="0"/>
              </a:rPr>
              <a:t> (2002) 110 Comp Cas 64 (Mad): (2002) 38 SCL 95 (Mad)]</a:t>
            </a:r>
          </a:p>
          <a:p>
            <a:pPr marL="357188" marR="0" lvl="0" indent="-357188" algn="just">
              <a:spcBef>
                <a:spcPts val="0"/>
              </a:spcBef>
              <a:spcAft>
                <a:spcPts val="200"/>
              </a:spcAft>
              <a:buFontTx/>
              <a:buChar char="-"/>
              <a:tabLst>
                <a:tab pos="457200" algn="l"/>
              </a:tabLst>
            </a:pPr>
            <a:r>
              <a:rPr lang="en-US" sz="2200" dirty="0">
                <a:effectLst/>
                <a:latin typeface="Times New Roman" panose="02020603050405020304" pitchFamily="18" charset="0"/>
                <a:ea typeface="Times New Roman" panose="02020603050405020304" pitchFamily="18" charset="0"/>
              </a:rPr>
              <a:t>Section 463 does </a:t>
            </a:r>
            <a:r>
              <a:rPr lang="en-US" sz="2200" b="1" dirty="0">
                <a:solidFill>
                  <a:srgbClr val="FF0000"/>
                </a:solidFill>
                <a:effectLst/>
                <a:latin typeface="Times New Roman" panose="02020603050405020304" pitchFamily="18" charset="0"/>
                <a:ea typeface="Times New Roman" panose="02020603050405020304" pitchFamily="18" charset="0"/>
              </a:rPr>
              <a:t>not make any distinction between MD/WTD and part-time directors, as liability for such acts is equal</a:t>
            </a:r>
            <a:r>
              <a:rPr lang="en-US" sz="2200" b="1" dirty="0">
                <a:effectLst/>
                <a:latin typeface="Times New Roman" panose="02020603050405020304" pitchFamily="18" charset="0"/>
                <a:ea typeface="Times New Roman" panose="02020603050405020304" pitchFamily="18" charset="0"/>
              </a:rPr>
              <a:t>.</a:t>
            </a:r>
            <a:r>
              <a:rPr lang="en-US" sz="2200" dirty="0">
                <a:effectLst/>
                <a:latin typeface="Times New Roman" panose="02020603050405020304" pitchFamily="18" charset="0"/>
                <a:ea typeface="Times New Roman" panose="02020603050405020304" pitchFamily="18" charset="0"/>
              </a:rPr>
              <a:t> However, </a:t>
            </a:r>
            <a:r>
              <a:rPr lang="en-US" sz="2200" u="sng" dirty="0">
                <a:effectLst/>
                <a:latin typeface="Times New Roman" panose="02020603050405020304" pitchFamily="18" charset="0"/>
                <a:ea typeface="Times New Roman" panose="02020603050405020304" pitchFamily="18" charset="0"/>
              </a:rPr>
              <a:t>part-time directors are relieved from liability, where there is no evidence of their exercising control in any manner is brought forth</a:t>
            </a: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Nambiar </a:t>
            </a:r>
            <a:r>
              <a:rPr lang="en-US" sz="2200" dirty="0">
                <a:effectLst/>
                <a:latin typeface="Times New Roman" panose="02020603050405020304" pitchFamily="18" charset="0"/>
                <a:ea typeface="Times New Roman" panose="02020603050405020304" pitchFamily="18" charset="0"/>
              </a:rPr>
              <a:t>v</a:t>
            </a:r>
            <a:r>
              <a:rPr lang="en-US" sz="2200" i="1" dirty="0">
                <a:effectLst/>
                <a:latin typeface="Times New Roman" panose="02020603050405020304" pitchFamily="18" charset="0"/>
                <a:ea typeface="Times New Roman" panose="02020603050405020304" pitchFamily="18" charset="0"/>
              </a:rPr>
              <a:t> ROC </a:t>
            </a:r>
            <a:r>
              <a:rPr lang="en-US" sz="2200" dirty="0">
                <a:effectLst/>
                <a:latin typeface="Times New Roman" panose="02020603050405020304" pitchFamily="18" charset="0"/>
                <a:ea typeface="Times New Roman" panose="02020603050405020304" pitchFamily="18" charset="0"/>
              </a:rPr>
              <a:t>(2002) 108 Comp Cas 1 (Mad)]</a:t>
            </a:r>
          </a:p>
          <a:p>
            <a:pPr marL="357188" marR="0" lvl="0" indent="-357188" algn="just">
              <a:spcBef>
                <a:spcPts val="0"/>
              </a:spcBef>
              <a:spcAft>
                <a:spcPts val="200"/>
              </a:spcAft>
              <a:buFontTx/>
              <a:buChar char="-"/>
              <a:tabLst>
                <a:tab pos="457200" algn="l"/>
              </a:tabLst>
            </a:pPr>
            <a:r>
              <a:rPr lang="en-US" sz="2200" dirty="0">
                <a:effectLst/>
                <a:latin typeface="Times New Roman" panose="02020603050405020304" pitchFamily="18" charset="0"/>
                <a:ea typeface="Times New Roman" panose="02020603050405020304" pitchFamily="18" charset="0"/>
              </a:rPr>
              <a:t>It is an </a:t>
            </a:r>
            <a:r>
              <a:rPr lang="en-US" sz="2200" b="1" dirty="0">
                <a:solidFill>
                  <a:srgbClr val="FF0000"/>
                </a:solidFill>
                <a:effectLst/>
                <a:latin typeface="Times New Roman" panose="02020603050405020304" pitchFamily="18" charset="0"/>
                <a:ea typeface="Times New Roman" panose="02020603050405020304" pitchFamily="18" charset="0"/>
              </a:rPr>
              <a:t>officer of the company only can be exempted </a:t>
            </a:r>
            <a:r>
              <a:rPr lang="en-US" sz="2200" dirty="0">
                <a:effectLst/>
                <a:latin typeface="Times New Roman" panose="02020603050405020304" pitchFamily="18" charset="0"/>
                <a:ea typeface="Times New Roman" panose="02020603050405020304" pitchFamily="18" charset="0"/>
              </a:rPr>
              <a:t>from being relieved from being prosecuted in any pro­ceedings for negligence, default, breach of duty, misfeasance or breach of trust </a:t>
            </a:r>
            <a:r>
              <a:rPr lang="en-US" sz="2200" b="1" dirty="0">
                <a:effectLst/>
                <a:latin typeface="Times New Roman" panose="02020603050405020304" pitchFamily="18" charset="0"/>
                <a:ea typeface="Times New Roman" panose="02020603050405020304" pitchFamily="18" charset="0"/>
              </a:rPr>
              <a:t>and not the company. Company itself does not fall within the definition of an 'officer'</a:t>
            </a:r>
            <a:r>
              <a:rPr lang="en-US" sz="2200" dirty="0">
                <a:effectLst/>
                <a:latin typeface="Times New Roman" panose="02020603050405020304" pitchFamily="18" charset="0"/>
                <a:ea typeface="Times New Roman" panose="02020603050405020304" pitchFamily="18" charset="0"/>
              </a:rPr>
              <a:t> of the company and could not be exempted from prosecution in terms of section 463. [</a:t>
            </a:r>
            <a:r>
              <a:rPr lang="en-US" sz="2200" i="1" dirty="0">
                <a:effectLst/>
                <a:latin typeface="Times New Roman" panose="02020603050405020304" pitchFamily="18" charset="0"/>
                <a:ea typeface="Times New Roman" panose="02020603050405020304" pitchFamily="18" charset="0"/>
              </a:rPr>
              <a:t>Sardar </a:t>
            </a:r>
            <a:r>
              <a:rPr lang="en-US" sz="2200" i="1" dirty="0" err="1">
                <a:effectLst/>
                <a:latin typeface="Times New Roman" panose="02020603050405020304" pitchFamily="18" charset="0"/>
                <a:ea typeface="Times New Roman" panose="02020603050405020304" pitchFamily="18" charset="0"/>
              </a:rPr>
              <a:t>Satwant</a:t>
            </a:r>
            <a:r>
              <a:rPr lang="en-US" sz="2200" i="1" dirty="0">
                <a:effectLst/>
                <a:latin typeface="Times New Roman" panose="02020603050405020304" pitchFamily="18" charset="0"/>
                <a:ea typeface="Times New Roman" panose="02020603050405020304" pitchFamily="18" charset="0"/>
              </a:rPr>
              <a:t> Singh</a:t>
            </a:r>
            <a:r>
              <a:rPr lang="en-US" sz="2200" dirty="0">
                <a:effectLst/>
                <a:latin typeface="Times New Roman" panose="02020603050405020304" pitchFamily="18" charset="0"/>
                <a:ea typeface="Times New Roman" panose="02020603050405020304" pitchFamily="18" charset="0"/>
              </a:rPr>
              <a:t> v </a:t>
            </a:r>
            <a:r>
              <a:rPr lang="en-US" sz="2200" i="1" dirty="0">
                <a:effectLst/>
                <a:latin typeface="Times New Roman" panose="02020603050405020304" pitchFamily="18" charset="0"/>
                <a:ea typeface="Times New Roman" panose="02020603050405020304" pitchFamily="18" charset="0"/>
              </a:rPr>
              <a:t>ROC</a:t>
            </a:r>
            <a:r>
              <a:rPr lang="en-US" sz="2200" dirty="0">
                <a:effectLst/>
                <a:latin typeface="Times New Roman" panose="02020603050405020304" pitchFamily="18" charset="0"/>
                <a:ea typeface="Times New Roman" panose="02020603050405020304" pitchFamily="18" charset="0"/>
              </a:rPr>
              <a:t> (1995) 18 CLA 177 (P&amp;H)]</a:t>
            </a:r>
            <a:endParaRPr lang="en-IN"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5191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Powers of the Court to Grant Relief</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2" y="827116"/>
            <a:ext cx="11375966" cy="5063246"/>
          </a:xfrm>
          <a:prstGeom prst="rect">
            <a:avLst/>
          </a:prstGeom>
          <a:noFill/>
        </p:spPr>
        <p:txBody>
          <a:bodyPr wrap="square" rtlCol="0">
            <a:spAutoFit/>
          </a:bodyPr>
          <a:lstStyle/>
          <a:p>
            <a:pPr marL="342900" marR="0" indent="-342900" algn="just">
              <a:lnSpc>
                <a:spcPct val="150000"/>
              </a:lnSpc>
              <a:spcBef>
                <a:spcPts val="0"/>
              </a:spcBef>
              <a:spcAft>
                <a:spcPts val="200"/>
              </a:spcAft>
              <a:buFontTx/>
              <a:buChar char="-"/>
            </a:pPr>
            <a:r>
              <a:rPr lang="en-US" sz="2400" b="1" dirty="0">
                <a:solidFill>
                  <a:srgbClr val="FF0000"/>
                </a:solidFill>
                <a:effectLst/>
                <a:latin typeface="Times New Roman" panose="02020603050405020304" pitchFamily="18" charset="0"/>
                <a:ea typeface="Times New Roman" panose="02020603050405020304" pitchFamily="18" charset="0"/>
              </a:rPr>
              <a:t>No relief can be given if person </a:t>
            </a:r>
            <a:r>
              <a:rPr lang="en-US" sz="2400" b="1" u="sng" dirty="0">
                <a:solidFill>
                  <a:srgbClr val="FF0000"/>
                </a:solidFill>
                <a:effectLst/>
                <a:latin typeface="Times New Roman" panose="02020603050405020304" pitchFamily="18" charset="0"/>
                <a:ea typeface="Times New Roman" panose="02020603050405020304" pitchFamily="18" charset="0"/>
              </a:rPr>
              <a:t>did not act reasonably</a:t>
            </a:r>
            <a:r>
              <a:rPr lang="en-US" sz="2400" dirty="0">
                <a:effectLst/>
                <a:latin typeface="Times New Roman" panose="02020603050405020304" pitchFamily="18" charset="0"/>
                <a:ea typeface="Times New Roman" panose="02020603050405020304" pitchFamily="18" charset="0"/>
              </a:rPr>
              <a:t>, </a:t>
            </a:r>
            <a:r>
              <a:rPr lang="en-US" sz="2400" u="sng" dirty="0">
                <a:effectLst/>
                <a:latin typeface="Times New Roman" panose="02020603050405020304" pitchFamily="18" charset="0"/>
                <a:ea typeface="Times New Roman" panose="02020603050405020304" pitchFamily="18" charset="0"/>
              </a:rPr>
              <a:t>though he may have acted honestly</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If a director without seeking legal advice does an act in which he is expected to seek legal advice, and causes loss to company, he does not act reasonably and cannot be excused.</a:t>
            </a:r>
          </a:p>
          <a:p>
            <a:pPr marL="342900" marR="0" indent="-342900" algn="just">
              <a:lnSpc>
                <a:spcPct val="150000"/>
              </a:lnSpc>
              <a:spcBef>
                <a:spcPts val="0"/>
              </a:spcBef>
              <a:spcAft>
                <a:spcPts val="200"/>
              </a:spcAft>
              <a:buFontTx/>
              <a:buChar char="-"/>
            </a:pPr>
            <a:endParaRPr lang="en-US" sz="2400" b="1" dirty="0">
              <a:effectLst/>
              <a:latin typeface="Times New Roman" panose="02020603050405020304" pitchFamily="18" charset="0"/>
              <a:ea typeface="Times New Roman" panose="02020603050405020304" pitchFamily="18" charset="0"/>
            </a:endParaRPr>
          </a:p>
          <a:p>
            <a:pPr marL="342900" marR="0" indent="-342900" algn="just">
              <a:lnSpc>
                <a:spcPct val="150000"/>
              </a:lnSpc>
              <a:spcBef>
                <a:spcPts val="0"/>
              </a:spcBef>
              <a:spcAft>
                <a:spcPts val="200"/>
              </a:spcAft>
              <a:buFontTx/>
              <a:buChar char="-"/>
            </a:pPr>
            <a:r>
              <a:rPr lang="en-US" sz="2400" b="1" dirty="0">
                <a:solidFill>
                  <a:srgbClr val="FF0000"/>
                </a:solidFill>
                <a:effectLst/>
                <a:latin typeface="Times New Roman" panose="02020603050405020304" pitchFamily="18" charset="0"/>
                <a:ea typeface="Times New Roman" panose="02020603050405020304" pitchFamily="18" charset="0"/>
              </a:rPr>
              <a:t>Where director of company stood guarantor for loan</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taken by company and on failure to pay said loan, decree was passed against company, </a:t>
            </a:r>
            <a:r>
              <a:rPr lang="en-US" sz="2400" u="sng" dirty="0">
                <a:effectLst/>
                <a:latin typeface="Times New Roman" panose="02020603050405020304" pitchFamily="18" charset="0"/>
                <a:ea typeface="Times New Roman" panose="02020603050405020304" pitchFamily="18" charset="0"/>
              </a:rPr>
              <a:t>objection of director that decree was not exe­cutable against him did not fall under scope of section 463 </a:t>
            </a:r>
            <a:r>
              <a:rPr lang="en-US" sz="2400" dirty="0">
                <a:effectLst/>
                <a:latin typeface="Times New Roman" panose="02020603050405020304" pitchFamily="18" charset="0"/>
                <a:ea typeface="Times New Roman" panose="02020603050405020304" pitchFamily="18" charset="0"/>
              </a:rPr>
              <a:t>[</a:t>
            </a:r>
            <a:r>
              <a:rPr lang="en-US" sz="2400" i="1" dirty="0" err="1">
                <a:effectLst/>
                <a:latin typeface="Times New Roman" panose="02020603050405020304" pitchFamily="18" charset="0"/>
                <a:ea typeface="Times New Roman" panose="02020603050405020304" pitchFamily="18" charset="0"/>
              </a:rPr>
              <a:t>Endra</a:t>
            </a:r>
            <a:r>
              <a:rPr lang="en-US" sz="2400" i="1" dirty="0">
                <a:effectLst/>
                <a:latin typeface="Times New Roman" panose="02020603050405020304" pitchFamily="18" charset="0"/>
                <a:ea typeface="Times New Roman" panose="02020603050405020304" pitchFamily="18" charset="0"/>
              </a:rPr>
              <a:t> Kumar </a:t>
            </a:r>
            <a:r>
              <a:rPr lang="en-US" sz="2400" i="1" dirty="0" err="1">
                <a:effectLst/>
                <a:latin typeface="Times New Roman" panose="02020603050405020304" pitchFamily="18" charset="0"/>
                <a:ea typeface="Times New Roman" panose="02020603050405020304" pitchFamily="18" charset="0"/>
              </a:rPr>
              <a:t>Kedawat</a:t>
            </a:r>
            <a:r>
              <a:rPr lang="en-US" sz="2400" dirty="0">
                <a:effectLst/>
                <a:latin typeface="Times New Roman" panose="02020603050405020304" pitchFamily="18" charset="0"/>
                <a:ea typeface="Times New Roman" panose="02020603050405020304" pitchFamily="18" charset="0"/>
              </a:rPr>
              <a:t> v </a:t>
            </a:r>
            <a:r>
              <a:rPr lang="en-US" sz="2400" i="1" dirty="0">
                <a:effectLst/>
                <a:latin typeface="Times New Roman" panose="02020603050405020304" pitchFamily="18" charset="0"/>
                <a:ea typeface="Times New Roman" panose="02020603050405020304" pitchFamily="18" charset="0"/>
              </a:rPr>
              <a:t>Apple </a:t>
            </a:r>
            <a:r>
              <a:rPr lang="en-US" sz="2400" i="1" dirty="0" err="1">
                <a:effectLst/>
                <a:latin typeface="Times New Roman" panose="02020603050405020304" pitchFamily="18" charset="0"/>
                <a:ea typeface="Times New Roman" panose="02020603050405020304" pitchFamily="18" charset="0"/>
              </a:rPr>
              <a:t>Ceremics</a:t>
            </a:r>
            <a:r>
              <a:rPr lang="en-US" sz="2400" i="1" dirty="0">
                <a:effectLst/>
                <a:latin typeface="Times New Roman" panose="02020603050405020304" pitchFamily="18" charset="0"/>
                <a:ea typeface="Times New Roman" panose="02020603050405020304" pitchFamily="18" charset="0"/>
              </a:rPr>
              <a:t> Ltd.</a:t>
            </a:r>
            <a:r>
              <a:rPr lang="en-US" sz="2400" dirty="0">
                <a:effectLst/>
                <a:latin typeface="Times New Roman" panose="02020603050405020304" pitchFamily="18" charset="0"/>
                <a:ea typeface="Times New Roman" panose="02020603050405020304" pitchFamily="18" charset="0"/>
              </a:rPr>
              <a:t> (2006) 129 Comp Cas 816 (Raj)]</a:t>
            </a:r>
          </a:p>
        </p:txBody>
      </p:sp>
    </p:spTree>
    <p:extLst>
      <p:ext uri="{BB962C8B-B14F-4D97-AF65-F5344CB8AC3E}">
        <p14:creationId xmlns:p14="http://schemas.microsoft.com/office/powerpoint/2010/main" val="3283248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Factors Determining level of Punishment </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429999" cy="4688784"/>
          </a:xfrm>
          <a:prstGeom prst="rect">
            <a:avLst/>
          </a:prstGeom>
          <a:noFill/>
        </p:spPr>
        <p:txBody>
          <a:bodyPr wrap="square" rtlCol="0">
            <a:spAutoFit/>
          </a:bodyPr>
          <a:lstStyle/>
          <a:p>
            <a:pPr algn="just">
              <a:spcAft>
                <a:spcPts val="500"/>
              </a:spcAft>
            </a:pPr>
            <a:r>
              <a:rPr lang="en-US" sz="2600" b="1" dirty="0">
                <a:solidFill>
                  <a:srgbClr val="FF0000"/>
                </a:solidFill>
                <a:latin typeface="Times New Roman" panose="02020603050405020304" pitchFamily="18" charset="0"/>
                <a:cs typeface="Times New Roman" panose="02020603050405020304" pitchFamily="18" charset="0"/>
              </a:rPr>
              <a:t>Factors Determining level of Punishment (Section 446A w.e.f. 09.02.2018)</a:t>
            </a:r>
            <a:endParaRPr lang="en-IN" sz="2600" b="1" dirty="0">
              <a:solidFill>
                <a:srgbClr val="FF0000"/>
              </a:solidFill>
              <a:latin typeface="Times New Roman" panose="02020603050405020304" pitchFamily="18" charset="0"/>
              <a:cs typeface="Times New Roman" panose="02020603050405020304" pitchFamily="18" charset="0"/>
            </a:endParaRPr>
          </a:p>
          <a:p>
            <a:pPr marL="0" marR="0" indent="228600" algn="just">
              <a:lnSpc>
                <a:spcPct val="150000"/>
              </a:lnSpc>
              <a:spcBef>
                <a:spcPts val="0"/>
              </a:spcBef>
              <a:spcAft>
                <a:spcPts val="500"/>
              </a:spcAft>
            </a:pPr>
            <a:r>
              <a:rPr lang="en-US" sz="2400" i="1" dirty="0">
                <a:effectLst/>
                <a:latin typeface="Times New Roman" panose="02020603050405020304" pitchFamily="18" charset="0"/>
                <a:ea typeface="Times New Roman" panose="02020603050405020304" pitchFamily="18" charset="0"/>
                <a:cs typeface="New York"/>
              </a:rPr>
              <a:t>The Court or the Special Court, while deciding the amount of fine or imprisonment under the Companies Act, 2013 shall have due regard to the following factors, namely:—</a:t>
            </a:r>
            <a:endParaRPr lang="en-IN" sz="2400" dirty="0">
              <a:effectLst/>
              <a:latin typeface="New York"/>
              <a:ea typeface="Times New Roman" panose="02020603050405020304" pitchFamily="18" charset="0"/>
              <a:cs typeface="New York"/>
            </a:endParaRPr>
          </a:p>
          <a:p>
            <a:pPr marL="457200" marR="0" indent="-457200" algn="just">
              <a:lnSpc>
                <a:spcPct val="150000"/>
              </a:lnSpc>
              <a:spcBef>
                <a:spcPts val="0"/>
              </a:spcBef>
              <a:spcAft>
                <a:spcPts val="500"/>
              </a:spcAft>
              <a:tabLst>
                <a:tab pos="342900" algn="r"/>
              </a:tabLst>
            </a:pPr>
            <a:r>
              <a:rPr lang="en-US" sz="2400" i="1" dirty="0">
                <a:effectLst/>
                <a:latin typeface="Times New Roman" panose="02020603050405020304" pitchFamily="18" charset="0"/>
                <a:ea typeface="Times New Roman" panose="02020603050405020304" pitchFamily="18" charset="0"/>
                <a:cs typeface="New York"/>
              </a:rPr>
              <a:t>	</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a</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 	</a:t>
            </a:r>
            <a:r>
              <a:rPr lang="en-US" sz="2400" b="1" i="1" dirty="0">
                <a:effectLst/>
                <a:latin typeface="Times New Roman" panose="02020603050405020304" pitchFamily="18" charset="0"/>
                <a:ea typeface="Times New Roman" panose="02020603050405020304" pitchFamily="18" charset="0"/>
                <a:cs typeface="New York"/>
              </a:rPr>
              <a:t>size</a:t>
            </a:r>
            <a:r>
              <a:rPr lang="en-US" sz="2400" i="1" dirty="0">
                <a:effectLst/>
                <a:latin typeface="Times New Roman" panose="02020603050405020304" pitchFamily="18" charset="0"/>
                <a:ea typeface="Times New Roman" panose="02020603050405020304" pitchFamily="18" charset="0"/>
                <a:cs typeface="New York"/>
              </a:rPr>
              <a:t> of the company;</a:t>
            </a:r>
            <a:endParaRPr lang="en-IN" sz="2400" dirty="0">
              <a:effectLst/>
              <a:latin typeface="New York"/>
              <a:ea typeface="Times New Roman" panose="02020603050405020304" pitchFamily="18" charset="0"/>
              <a:cs typeface="New York"/>
            </a:endParaRPr>
          </a:p>
          <a:p>
            <a:pPr marL="457200" marR="0" indent="-457200" algn="just">
              <a:lnSpc>
                <a:spcPct val="150000"/>
              </a:lnSpc>
              <a:spcBef>
                <a:spcPts val="0"/>
              </a:spcBef>
              <a:spcAft>
                <a:spcPts val="500"/>
              </a:spcAft>
              <a:tabLst>
                <a:tab pos="342900" algn="r"/>
              </a:tabLst>
            </a:pPr>
            <a:r>
              <a:rPr lang="en-US" sz="2400" i="1" dirty="0">
                <a:effectLst/>
                <a:latin typeface="Times New Roman" panose="02020603050405020304" pitchFamily="18" charset="0"/>
                <a:ea typeface="Times New Roman" panose="02020603050405020304" pitchFamily="18" charset="0"/>
                <a:cs typeface="New York"/>
              </a:rPr>
              <a:t>	</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b</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 	</a:t>
            </a:r>
            <a:r>
              <a:rPr lang="en-US" sz="2400" b="1" i="1" dirty="0">
                <a:effectLst/>
                <a:latin typeface="Times New Roman" panose="02020603050405020304" pitchFamily="18" charset="0"/>
                <a:ea typeface="Times New Roman" panose="02020603050405020304" pitchFamily="18" charset="0"/>
                <a:cs typeface="New York"/>
              </a:rPr>
              <a:t>nature of business </a:t>
            </a:r>
            <a:r>
              <a:rPr lang="en-US" sz="2400" i="1" dirty="0">
                <a:effectLst/>
                <a:latin typeface="Times New Roman" panose="02020603050405020304" pitchFamily="18" charset="0"/>
                <a:ea typeface="Times New Roman" panose="02020603050405020304" pitchFamily="18" charset="0"/>
                <a:cs typeface="New York"/>
              </a:rPr>
              <a:t>carried on by the company; </a:t>
            </a:r>
            <a:endParaRPr lang="en-IN" sz="2400" dirty="0">
              <a:effectLst/>
              <a:latin typeface="New York"/>
              <a:ea typeface="Times New Roman" panose="02020603050405020304" pitchFamily="18" charset="0"/>
              <a:cs typeface="New York"/>
            </a:endParaRPr>
          </a:p>
          <a:p>
            <a:pPr marL="457200" marR="0" indent="-457200" algn="just">
              <a:lnSpc>
                <a:spcPct val="150000"/>
              </a:lnSpc>
              <a:spcBef>
                <a:spcPts val="0"/>
              </a:spcBef>
              <a:spcAft>
                <a:spcPts val="500"/>
              </a:spcAft>
              <a:tabLst>
                <a:tab pos="342900" algn="r"/>
              </a:tabLst>
            </a:pPr>
            <a:r>
              <a:rPr lang="en-US" sz="2400" i="1" dirty="0">
                <a:effectLst/>
                <a:latin typeface="Times New Roman" panose="02020603050405020304" pitchFamily="18" charset="0"/>
                <a:ea typeface="Times New Roman" panose="02020603050405020304" pitchFamily="18" charset="0"/>
                <a:cs typeface="New York"/>
              </a:rPr>
              <a:t>	</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c</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 	</a:t>
            </a:r>
            <a:r>
              <a:rPr lang="en-US" sz="2400" b="1" i="1" dirty="0">
                <a:effectLst/>
                <a:latin typeface="Times New Roman" panose="02020603050405020304" pitchFamily="18" charset="0"/>
                <a:ea typeface="Times New Roman" panose="02020603050405020304" pitchFamily="18" charset="0"/>
                <a:cs typeface="New York"/>
              </a:rPr>
              <a:t>injury to public interest</a:t>
            </a:r>
            <a:r>
              <a:rPr lang="en-US" sz="2400" i="1" dirty="0">
                <a:effectLst/>
                <a:latin typeface="Times New Roman" panose="02020603050405020304" pitchFamily="18" charset="0"/>
                <a:ea typeface="Times New Roman" panose="02020603050405020304" pitchFamily="18" charset="0"/>
                <a:cs typeface="New York"/>
              </a:rPr>
              <a:t>;</a:t>
            </a:r>
            <a:endParaRPr lang="en-IN" sz="2400" dirty="0">
              <a:effectLst/>
              <a:latin typeface="New York"/>
              <a:ea typeface="Times New Roman" panose="02020603050405020304" pitchFamily="18" charset="0"/>
              <a:cs typeface="New York"/>
            </a:endParaRPr>
          </a:p>
          <a:p>
            <a:pPr marL="457200" marR="0" indent="-457200" algn="just">
              <a:lnSpc>
                <a:spcPct val="150000"/>
              </a:lnSpc>
              <a:spcBef>
                <a:spcPts val="0"/>
              </a:spcBef>
              <a:spcAft>
                <a:spcPts val="500"/>
              </a:spcAft>
              <a:tabLst>
                <a:tab pos="342900" algn="r"/>
              </a:tabLst>
            </a:pPr>
            <a:r>
              <a:rPr lang="en-US" sz="2400" i="1" dirty="0">
                <a:effectLst/>
                <a:latin typeface="Times New Roman" panose="02020603050405020304" pitchFamily="18" charset="0"/>
                <a:ea typeface="Times New Roman" panose="02020603050405020304" pitchFamily="18" charset="0"/>
                <a:cs typeface="New York"/>
              </a:rPr>
              <a:t>	</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d</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 	</a:t>
            </a:r>
            <a:r>
              <a:rPr lang="en-US" sz="2400" b="1" i="1" dirty="0">
                <a:effectLst/>
                <a:latin typeface="Times New Roman" panose="02020603050405020304" pitchFamily="18" charset="0"/>
                <a:ea typeface="Times New Roman" panose="02020603050405020304" pitchFamily="18" charset="0"/>
                <a:cs typeface="New York"/>
              </a:rPr>
              <a:t>nature of the default</a:t>
            </a:r>
            <a:r>
              <a:rPr lang="en-US" sz="2400" i="1" dirty="0">
                <a:effectLst/>
                <a:latin typeface="Times New Roman" panose="02020603050405020304" pitchFamily="18" charset="0"/>
                <a:ea typeface="Times New Roman" panose="02020603050405020304" pitchFamily="18" charset="0"/>
                <a:cs typeface="New York"/>
              </a:rPr>
              <a:t>; and</a:t>
            </a:r>
            <a:endParaRPr lang="en-IN" sz="2400" dirty="0">
              <a:effectLst/>
              <a:latin typeface="New York"/>
              <a:ea typeface="Times New Roman" panose="02020603050405020304" pitchFamily="18" charset="0"/>
              <a:cs typeface="New York"/>
            </a:endParaRPr>
          </a:p>
          <a:p>
            <a:pPr marL="457200" marR="0" indent="-457200" algn="just">
              <a:lnSpc>
                <a:spcPct val="150000"/>
              </a:lnSpc>
              <a:spcBef>
                <a:spcPts val="0"/>
              </a:spcBef>
              <a:spcAft>
                <a:spcPts val="500"/>
              </a:spcAft>
              <a:tabLst>
                <a:tab pos="342900" algn="r"/>
              </a:tabLst>
            </a:pPr>
            <a:r>
              <a:rPr lang="en-US" sz="2400" i="1" dirty="0">
                <a:effectLst/>
                <a:latin typeface="Times New Roman" panose="02020603050405020304" pitchFamily="18" charset="0"/>
                <a:ea typeface="Times New Roman" panose="02020603050405020304" pitchFamily="18" charset="0"/>
                <a:cs typeface="New York"/>
              </a:rPr>
              <a:t>	</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e</a:t>
            </a:r>
            <a:r>
              <a:rPr lang="en-US" sz="2400" dirty="0">
                <a:effectLst/>
                <a:latin typeface="Times New Roman" panose="02020603050405020304" pitchFamily="18" charset="0"/>
                <a:ea typeface="Times New Roman" panose="02020603050405020304" pitchFamily="18" charset="0"/>
                <a:cs typeface="New York"/>
              </a:rPr>
              <a:t>)</a:t>
            </a:r>
            <a:r>
              <a:rPr lang="en-US" sz="2400" i="1" dirty="0">
                <a:effectLst/>
                <a:latin typeface="Times New Roman" panose="02020603050405020304" pitchFamily="18" charset="0"/>
                <a:ea typeface="Times New Roman" panose="02020603050405020304" pitchFamily="18" charset="0"/>
                <a:cs typeface="New York"/>
              </a:rPr>
              <a:t> </a:t>
            </a:r>
            <a:r>
              <a:rPr lang="en-US" sz="2400" b="1" i="1" dirty="0">
                <a:effectLst/>
                <a:latin typeface="Times New Roman" panose="02020603050405020304" pitchFamily="18" charset="0"/>
                <a:ea typeface="Times New Roman" panose="02020603050405020304" pitchFamily="18" charset="0"/>
                <a:cs typeface="New York"/>
              </a:rPr>
              <a:t>	repetition of the default</a:t>
            </a:r>
            <a:r>
              <a:rPr lang="en-US" sz="2400" i="1" dirty="0">
                <a:effectLst/>
                <a:latin typeface="Times New Roman" panose="02020603050405020304" pitchFamily="18" charset="0"/>
                <a:ea typeface="Times New Roman" panose="02020603050405020304" pitchFamily="18" charset="0"/>
                <a:cs typeface="New York"/>
              </a:rPr>
              <a:t>.</a:t>
            </a:r>
            <a:endParaRPr lang="en-IN" sz="2400" dirty="0">
              <a:effectLst/>
              <a:latin typeface="New York"/>
              <a:ea typeface="Times New Roman" panose="02020603050405020304" pitchFamily="18" charset="0"/>
              <a:cs typeface="New York"/>
            </a:endParaRPr>
          </a:p>
        </p:txBody>
      </p:sp>
    </p:spTree>
    <p:extLst>
      <p:ext uri="{BB962C8B-B14F-4D97-AF65-F5344CB8AC3E}">
        <p14:creationId xmlns:p14="http://schemas.microsoft.com/office/powerpoint/2010/main" val="3105222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IN" sz="3600" b="1" dirty="0">
                <a:solidFill>
                  <a:srgbClr val="002060"/>
                </a:solidFill>
                <a:latin typeface="Times New Roman" panose="02020603050405020304" pitchFamily="18" charset="0"/>
                <a:cs typeface="Times New Roman" panose="02020603050405020304" pitchFamily="18" charset="0"/>
              </a:rPr>
              <a:t>Lesser Penalties for certain Companies</a:t>
            </a:r>
            <a:endParaRPr lang="en-IN" sz="30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429999" cy="6081152"/>
          </a:xfrm>
          <a:prstGeom prst="rect">
            <a:avLst/>
          </a:prstGeom>
          <a:noFill/>
        </p:spPr>
        <p:txBody>
          <a:bodyPr wrap="square" rtlCol="0">
            <a:spAutoFit/>
          </a:bodyPr>
          <a:lstStyle/>
          <a:p>
            <a:pPr algn="just">
              <a:spcAft>
                <a:spcPts val="500"/>
              </a:spcAft>
            </a:pPr>
            <a:r>
              <a:rPr lang="en-IN" sz="2600" b="1" dirty="0">
                <a:solidFill>
                  <a:srgbClr val="FF0000"/>
                </a:solidFill>
                <a:latin typeface="Times New Roman" panose="02020603050405020304" pitchFamily="18" charset="0"/>
                <a:cs typeface="Times New Roman" panose="02020603050405020304" pitchFamily="18" charset="0"/>
              </a:rPr>
              <a:t>Lesser </a:t>
            </a:r>
            <a:r>
              <a:rPr lang="en-IN" sz="2600" b="1" u="sng" dirty="0">
                <a:solidFill>
                  <a:srgbClr val="FF0000"/>
                </a:solidFill>
                <a:latin typeface="Times New Roman" panose="02020603050405020304" pitchFamily="18" charset="0"/>
                <a:cs typeface="Times New Roman" panose="02020603050405020304" pitchFamily="18" charset="0"/>
              </a:rPr>
              <a:t>Penalties</a:t>
            </a:r>
            <a:r>
              <a:rPr lang="en-IN" sz="2600" b="1" dirty="0">
                <a:solidFill>
                  <a:srgbClr val="FF0000"/>
                </a:solidFill>
                <a:latin typeface="Times New Roman" panose="02020603050405020304" pitchFamily="18" charset="0"/>
                <a:cs typeface="Times New Roman" panose="02020603050405020304" pitchFamily="18" charset="0"/>
              </a:rPr>
              <a:t> for certain Companies [Section 446B </a:t>
            </a:r>
            <a:r>
              <a:rPr lang="en-US" sz="2600" i="1" dirty="0">
                <a:solidFill>
                  <a:srgbClr val="FF0000"/>
                </a:solidFill>
                <a:effectLst/>
                <a:latin typeface="Times New Roman" panose="02020603050405020304" pitchFamily="18" charset="0"/>
                <a:ea typeface="Times New Roman" panose="02020603050405020304" pitchFamily="18" charset="0"/>
                <a:cs typeface="New York"/>
              </a:rPr>
              <a:t> </a:t>
            </a:r>
            <a:r>
              <a:rPr lang="en-US" sz="2600" b="1" i="1" dirty="0">
                <a:solidFill>
                  <a:srgbClr val="FF0000"/>
                </a:solidFill>
                <a:effectLst/>
                <a:latin typeface="Times New Roman" panose="02020603050405020304" pitchFamily="18" charset="0"/>
                <a:ea typeface="Times New Roman" panose="02020603050405020304" pitchFamily="18" charset="0"/>
              </a:rPr>
              <a:t>w.e.f. 22-01-2021]</a:t>
            </a:r>
          </a:p>
          <a:p>
            <a:pPr indent="228600" algn="just">
              <a:spcAft>
                <a:spcPts val="500"/>
              </a:spcAft>
            </a:pPr>
            <a:r>
              <a:rPr lang="en-US" sz="2400" b="1" dirty="0">
                <a:effectLst/>
                <a:latin typeface="Times New Roman" panose="02020603050405020304" pitchFamily="18" charset="0"/>
                <a:ea typeface="Times New Roman" panose="02020603050405020304" pitchFamily="18" charset="0"/>
                <a:cs typeface="New York"/>
              </a:rPr>
              <a:t>Notwithstanding anything contained in this Act, </a:t>
            </a:r>
            <a:r>
              <a:rPr lang="en-US" sz="2400" dirty="0">
                <a:effectLst/>
                <a:latin typeface="Times New Roman" panose="02020603050405020304" pitchFamily="18" charset="0"/>
                <a:ea typeface="Times New Roman" panose="02020603050405020304" pitchFamily="18" charset="0"/>
                <a:cs typeface="New York"/>
              </a:rPr>
              <a:t>if penalty is payable for non-compliance of any of the provisions of the Companies Act by </a:t>
            </a:r>
            <a:r>
              <a:rPr lang="en-US" sz="2400" b="1" dirty="0">
                <a:effectLst/>
                <a:latin typeface="Times New Roman" panose="02020603050405020304" pitchFamily="18" charset="0"/>
                <a:ea typeface="Times New Roman" panose="02020603050405020304" pitchFamily="18" charset="0"/>
                <a:cs typeface="New York"/>
              </a:rPr>
              <a:t>a </a:t>
            </a:r>
            <a:r>
              <a:rPr lang="en-US" sz="2400" b="1" i="1" dirty="0">
                <a:effectLst/>
                <a:latin typeface="Times New Roman" panose="02020603050405020304" pitchFamily="18" charset="0"/>
                <a:ea typeface="Times New Roman" panose="02020603050405020304" pitchFamily="18" charset="0"/>
                <a:cs typeface="New York"/>
              </a:rPr>
              <a:t>OPC, small, start-up or Producer Company, or by any of its officer in default, </a:t>
            </a:r>
            <a:r>
              <a:rPr lang="en-US" sz="2400" b="1" i="1" dirty="0">
                <a:solidFill>
                  <a:srgbClr val="FF0000"/>
                </a:solidFill>
                <a:effectLst/>
                <a:latin typeface="Times New Roman" panose="02020603050405020304" pitchFamily="18" charset="0"/>
                <a:ea typeface="Times New Roman" panose="02020603050405020304" pitchFamily="18" charset="0"/>
                <a:cs typeface="New York"/>
              </a:rPr>
              <a:t>or any other person </a:t>
            </a:r>
            <a:r>
              <a:rPr lang="en-US" sz="2400" b="1" i="1" dirty="0">
                <a:effectLst/>
                <a:latin typeface="Times New Roman" panose="02020603050405020304" pitchFamily="18" charset="0"/>
                <a:ea typeface="Times New Roman" panose="02020603050405020304" pitchFamily="18" charset="0"/>
                <a:cs typeface="New York"/>
              </a:rPr>
              <a:t>in respect of such company</a:t>
            </a:r>
            <a:r>
              <a:rPr lang="en-US" sz="2400" i="1" dirty="0">
                <a:effectLst/>
                <a:latin typeface="Times New Roman" panose="02020603050405020304" pitchFamily="18" charset="0"/>
                <a:ea typeface="Times New Roman" panose="02020603050405020304" pitchFamily="18" charset="0"/>
                <a:cs typeface="New York"/>
              </a:rPr>
              <a:t>,</a:t>
            </a:r>
            <a:r>
              <a:rPr lang="en-US" sz="2400" dirty="0">
                <a:effectLst/>
                <a:latin typeface="Times New Roman" panose="02020603050405020304" pitchFamily="18" charset="0"/>
                <a:ea typeface="Times New Roman" panose="02020603050405020304" pitchFamily="18" charset="0"/>
                <a:cs typeface="New York"/>
              </a:rPr>
              <a:t> then such company, its officer in default </a:t>
            </a:r>
            <a:r>
              <a:rPr lang="en-US" sz="2400" b="1" i="1" dirty="0">
                <a:solidFill>
                  <a:srgbClr val="FF0000"/>
                </a:solidFill>
                <a:effectLst/>
                <a:latin typeface="Times New Roman" panose="02020603050405020304" pitchFamily="18" charset="0"/>
                <a:ea typeface="Times New Roman" panose="02020603050405020304" pitchFamily="18" charset="0"/>
                <a:cs typeface="New York"/>
              </a:rPr>
              <a:t>or any other person</a:t>
            </a:r>
            <a:r>
              <a:rPr lang="en-US" sz="2400" dirty="0">
                <a:effectLst/>
                <a:latin typeface="Times New Roman" panose="02020603050405020304" pitchFamily="18" charset="0"/>
                <a:ea typeface="Times New Roman" panose="02020603050405020304" pitchFamily="18" charset="0"/>
                <a:cs typeface="New York"/>
              </a:rPr>
              <a:t>, as the case may be shall be liable to a penalty which </a:t>
            </a:r>
            <a:r>
              <a:rPr lang="en-US" sz="2400" b="1" dirty="0">
                <a:solidFill>
                  <a:srgbClr val="FF0000"/>
                </a:solidFill>
                <a:effectLst/>
                <a:latin typeface="Times New Roman" panose="02020603050405020304" pitchFamily="18" charset="0"/>
                <a:ea typeface="Times New Roman" panose="02020603050405020304" pitchFamily="18" charset="0"/>
                <a:cs typeface="New York"/>
              </a:rPr>
              <a:t>shall not be more than ½ of the penalty specified in such provisions </a:t>
            </a:r>
            <a:r>
              <a:rPr lang="en-US" sz="2400" dirty="0">
                <a:effectLst/>
                <a:latin typeface="Times New Roman" panose="02020603050405020304" pitchFamily="18" charset="0"/>
                <a:ea typeface="Times New Roman" panose="02020603050405020304" pitchFamily="18" charset="0"/>
                <a:cs typeface="New York"/>
              </a:rPr>
              <a:t>subject to a; </a:t>
            </a:r>
          </a:p>
          <a:p>
            <a:pPr algn="just">
              <a:spcAft>
                <a:spcPts val="500"/>
              </a:spcAft>
            </a:pPr>
            <a:r>
              <a:rPr lang="en-US" sz="2400" dirty="0">
                <a:latin typeface="Times New Roman" panose="02020603050405020304" pitchFamily="18" charset="0"/>
                <a:ea typeface="Times New Roman" panose="02020603050405020304" pitchFamily="18" charset="0"/>
                <a:cs typeface="New York"/>
              </a:rPr>
              <a:t>-   </a:t>
            </a:r>
            <a:r>
              <a:rPr lang="en-US" sz="2400" b="1" dirty="0">
                <a:latin typeface="Times New Roman" panose="02020603050405020304" pitchFamily="18" charset="0"/>
                <a:ea typeface="Times New Roman" panose="02020603050405020304" pitchFamily="18" charset="0"/>
                <a:cs typeface="New York"/>
              </a:rPr>
              <a:t>M</a:t>
            </a:r>
            <a:r>
              <a:rPr lang="en-US" sz="2400" b="1" dirty="0">
                <a:effectLst/>
                <a:latin typeface="Times New Roman" panose="02020603050405020304" pitchFamily="18" charset="0"/>
                <a:ea typeface="Times New Roman" panose="02020603050405020304" pitchFamily="18" charset="0"/>
                <a:cs typeface="New York"/>
              </a:rPr>
              <a:t>aximum of Rs. 2 lakh in case of a company</a:t>
            </a:r>
            <a:r>
              <a:rPr lang="en-US" sz="2400" dirty="0">
                <a:effectLst/>
                <a:latin typeface="Times New Roman" panose="02020603050405020304" pitchFamily="18" charset="0"/>
                <a:ea typeface="Times New Roman" panose="02020603050405020304" pitchFamily="18" charset="0"/>
                <a:cs typeface="New York"/>
              </a:rPr>
              <a:t>; and </a:t>
            </a:r>
          </a:p>
          <a:p>
            <a:pPr marL="342900" indent="-342900" algn="just">
              <a:spcAft>
                <a:spcPts val="500"/>
              </a:spcAft>
              <a:buFontTx/>
              <a:buChar char="-"/>
            </a:pPr>
            <a:r>
              <a:rPr lang="en-US" sz="2400" b="1" dirty="0">
                <a:effectLst/>
                <a:latin typeface="Times New Roman" panose="02020603050405020304" pitchFamily="18" charset="0"/>
                <a:ea typeface="Times New Roman" panose="02020603050405020304" pitchFamily="18" charset="0"/>
                <a:cs typeface="New York"/>
              </a:rPr>
              <a:t>Maximum of Rs. 1 lakh in case of an officer who is in default or </a:t>
            </a:r>
            <a:r>
              <a:rPr lang="en-US" sz="2400" b="1" i="1" dirty="0">
                <a:solidFill>
                  <a:srgbClr val="FF0000"/>
                </a:solidFill>
                <a:effectLst/>
                <a:latin typeface="Times New Roman" panose="02020603050405020304" pitchFamily="18" charset="0"/>
                <a:ea typeface="Times New Roman" panose="02020603050405020304" pitchFamily="18" charset="0"/>
                <a:cs typeface="New York"/>
              </a:rPr>
              <a:t>any other person</a:t>
            </a:r>
            <a:r>
              <a:rPr lang="en-US" sz="2400" dirty="0">
                <a:effectLst/>
                <a:latin typeface="Times New Roman" panose="02020603050405020304" pitchFamily="18" charset="0"/>
                <a:ea typeface="Times New Roman" panose="02020603050405020304" pitchFamily="18" charset="0"/>
                <a:cs typeface="New York"/>
              </a:rPr>
              <a:t>, </a:t>
            </a:r>
          </a:p>
          <a:p>
            <a:pPr algn="just">
              <a:spcAft>
                <a:spcPts val="500"/>
              </a:spcAft>
            </a:pPr>
            <a:r>
              <a:rPr lang="en-US" sz="2400" dirty="0">
                <a:effectLst/>
                <a:latin typeface="Times New Roman" panose="02020603050405020304" pitchFamily="18" charset="0"/>
                <a:ea typeface="Times New Roman" panose="02020603050405020304" pitchFamily="18" charset="0"/>
                <a:cs typeface="New York"/>
              </a:rPr>
              <a:t>as the case may be.</a:t>
            </a:r>
            <a:endParaRPr lang="en-IN" sz="2400" dirty="0">
              <a:effectLst/>
              <a:latin typeface="New York"/>
              <a:ea typeface="Times New Roman" panose="02020603050405020304" pitchFamily="18" charset="0"/>
              <a:cs typeface="New York"/>
            </a:endParaRPr>
          </a:p>
          <a:p>
            <a:pPr marL="0" marR="0" indent="228600" algn="just">
              <a:spcBef>
                <a:spcPts val="0"/>
              </a:spcBef>
              <a:spcAft>
                <a:spcPts val="500"/>
              </a:spcAft>
            </a:pPr>
            <a:r>
              <a:rPr lang="en-US" sz="2400" dirty="0">
                <a:effectLst/>
                <a:latin typeface="Times New Roman" panose="02020603050405020304" pitchFamily="18" charset="0"/>
                <a:ea typeface="Times New Roman" panose="02020603050405020304" pitchFamily="18" charset="0"/>
                <a:cs typeface="New York"/>
              </a:rPr>
              <a:t>Explanation.—For the purposes of this section,—</a:t>
            </a:r>
            <a:endParaRPr lang="en-IN" sz="2400" dirty="0">
              <a:effectLst/>
              <a:latin typeface="New York"/>
              <a:ea typeface="Times New Roman" panose="02020603050405020304" pitchFamily="18" charset="0"/>
              <a:cs typeface="New York"/>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cs typeface="New York"/>
              </a:rPr>
              <a:t>	(a) 	"Producer Company" means a company as defined in section 378A(1);</a:t>
            </a:r>
            <a:endParaRPr lang="en-IN" sz="2400" dirty="0">
              <a:effectLst/>
              <a:latin typeface="New York"/>
              <a:ea typeface="Times New Roman" panose="02020603050405020304" pitchFamily="18" charset="0"/>
              <a:cs typeface="New York"/>
            </a:endParaRPr>
          </a:p>
          <a:p>
            <a:pPr marL="457200" marR="0" indent="-457200" algn="just">
              <a:spcBef>
                <a:spcPts val="0"/>
              </a:spcBef>
              <a:spcAft>
                <a:spcPts val="500"/>
              </a:spcAft>
              <a:tabLst>
                <a:tab pos="342900" algn="r"/>
              </a:tabLst>
            </a:pPr>
            <a:r>
              <a:rPr lang="en-US" sz="2400" dirty="0">
                <a:effectLst/>
                <a:latin typeface="Times New Roman" panose="02020603050405020304" pitchFamily="18" charset="0"/>
                <a:ea typeface="Times New Roman" panose="02020603050405020304" pitchFamily="18" charset="0"/>
                <a:cs typeface="New York"/>
              </a:rPr>
              <a:t>	(b) 	"start-up company" means a Private Company incorporated and </a:t>
            </a:r>
            <a:r>
              <a:rPr lang="en-US" sz="2400" dirty="0" err="1">
                <a:effectLst/>
                <a:latin typeface="Times New Roman" panose="02020603050405020304" pitchFamily="18" charset="0"/>
                <a:ea typeface="Times New Roman" panose="02020603050405020304" pitchFamily="18" charset="0"/>
                <a:cs typeface="New York"/>
              </a:rPr>
              <a:t>recognised</a:t>
            </a:r>
            <a:r>
              <a:rPr lang="en-US" sz="2400" dirty="0">
                <a:effectLst/>
                <a:latin typeface="Times New Roman" panose="02020603050405020304" pitchFamily="18" charset="0"/>
                <a:ea typeface="Times New Roman" panose="02020603050405020304" pitchFamily="18" charset="0"/>
                <a:cs typeface="New York"/>
              </a:rPr>
              <a:t> as start-up in accordance with the notification issued by the Central Govt., Department for Promotion of Industry and Internal Trade.]</a:t>
            </a:r>
            <a:endParaRPr lang="en-IN" sz="2400" dirty="0">
              <a:effectLst/>
              <a:latin typeface="New York"/>
              <a:ea typeface="Times New Roman" panose="02020603050405020304" pitchFamily="18" charset="0"/>
              <a:cs typeface="New York"/>
            </a:endParaRPr>
          </a:p>
        </p:txBody>
      </p:sp>
    </p:spTree>
    <p:extLst>
      <p:ext uri="{BB962C8B-B14F-4D97-AF65-F5344CB8AC3E}">
        <p14:creationId xmlns:p14="http://schemas.microsoft.com/office/powerpoint/2010/main" val="658630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1200329"/>
          </a:xfrm>
          <a:prstGeom prst="rect">
            <a:avLst/>
          </a:prstGeom>
          <a:noFill/>
        </p:spPr>
        <p:txBody>
          <a:bodyPr wrap="square" rtlCol="0">
            <a:spAutoFit/>
          </a:bodyPr>
          <a:lstStyle/>
          <a:p>
            <a:pPr algn="ctr"/>
            <a:r>
              <a:rPr lang="en-IN" sz="3600" b="1" dirty="0">
                <a:solidFill>
                  <a:srgbClr val="002060"/>
                </a:solidFill>
                <a:latin typeface="Times New Roman" panose="02020603050405020304" pitchFamily="18" charset="0"/>
                <a:cs typeface="Times New Roman" panose="02020603050405020304" pitchFamily="18" charset="0"/>
              </a:rPr>
              <a:t>Dealing with the Offences committed by a </a:t>
            </a:r>
          </a:p>
          <a:p>
            <a:pPr algn="ctr"/>
            <a:r>
              <a:rPr lang="en-IN" sz="3600" b="1" dirty="0">
                <a:solidFill>
                  <a:srgbClr val="002060"/>
                </a:solidFill>
                <a:latin typeface="Times New Roman" panose="02020603050405020304" pitchFamily="18" charset="0"/>
                <a:cs typeface="Times New Roman" panose="02020603050405020304" pitchFamily="18" charset="0"/>
              </a:rPr>
              <a:t>Company and its Officers</a:t>
            </a:r>
            <a:endParaRPr lang="en-IN" sz="30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523703" y="1463040"/>
            <a:ext cx="11388436" cy="4601260"/>
          </a:xfrm>
          <a:prstGeom prst="rect">
            <a:avLst/>
          </a:prstGeom>
          <a:noFill/>
        </p:spPr>
        <p:txBody>
          <a:bodyPr wrap="square" rtlCol="0">
            <a:spAutoFit/>
          </a:bodyPr>
          <a:lstStyle/>
          <a:p>
            <a:pPr algn="just">
              <a:spcAft>
                <a:spcPts val="500"/>
              </a:spcAft>
            </a:pPr>
            <a:r>
              <a:rPr lang="en-IN" sz="2600" b="1" dirty="0">
                <a:solidFill>
                  <a:srgbClr val="FF0000"/>
                </a:solidFill>
                <a:latin typeface="Times New Roman" panose="02020603050405020304" pitchFamily="18" charset="0"/>
                <a:cs typeface="Times New Roman" panose="02020603050405020304" pitchFamily="18" charset="0"/>
              </a:rPr>
              <a:t>Manner to Regularise the offences/violations committed by the Company and its officer or any other persons under the provisions of the Companies Act, 2013</a:t>
            </a:r>
          </a:p>
          <a:p>
            <a:pPr marL="342900" indent="-342900" algn="just">
              <a:spcAft>
                <a:spcPts val="500"/>
              </a:spcAft>
              <a:buFontTx/>
              <a:buChar char="-"/>
            </a:pPr>
            <a:r>
              <a:rPr lang="en-IN" sz="2400" dirty="0">
                <a:latin typeface="Times New Roman" panose="02020603050405020304" pitchFamily="18" charset="0"/>
                <a:cs typeface="Times New Roman" panose="02020603050405020304" pitchFamily="18" charset="0"/>
              </a:rPr>
              <a:t>Imposition of fine by </a:t>
            </a:r>
            <a:r>
              <a:rPr lang="en-IN" sz="2400" b="1" dirty="0">
                <a:latin typeface="Times New Roman" panose="02020603050405020304" pitchFamily="18" charset="0"/>
                <a:cs typeface="Times New Roman" panose="02020603050405020304" pitchFamily="18" charset="0"/>
              </a:rPr>
              <a:t>the Special Court </a:t>
            </a:r>
            <a:r>
              <a:rPr lang="en-IN" sz="2400" dirty="0">
                <a:latin typeface="Times New Roman" panose="02020603050405020304" pitchFamily="18" charset="0"/>
                <a:cs typeface="Times New Roman" panose="02020603050405020304" pitchFamily="18" charset="0"/>
              </a:rPr>
              <a:t>on the compliant filed by the ROC or Shareholders, etc. –</a:t>
            </a:r>
            <a:r>
              <a:rPr lang="en-IN" sz="2400" dirty="0">
                <a:solidFill>
                  <a:srgbClr val="FF0000"/>
                </a:solidFill>
                <a:latin typeface="Times New Roman" panose="02020603050405020304" pitchFamily="18" charset="0"/>
                <a:cs typeface="Times New Roman" panose="02020603050405020304" pitchFamily="18" charset="0"/>
              </a:rPr>
              <a:t>u/s 436 (Appealable) </a:t>
            </a:r>
          </a:p>
          <a:p>
            <a:pPr marL="342900" indent="-342900" algn="just">
              <a:spcAft>
                <a:spcPts val="500"/>
              </a:spcAft>
              <a:buFontTx/>
              <a:buChar char="-"/>
            </a:pPr>
            <a:r>
              <a:rPr lang="en-IN" sz="2400" b="1" dirty="0">
                <a:latin typeface="Times New Roman" panose="02020603050405020304" pitchFamily="18" charset="0"/>
                <a:cs typeface="Times New Roman" panose="02020603050405020304" pitchFamily="18" charset="0"/>
              </a:rPr>
              <a:t>Adjudication of Penalty by the ROC</a:t>
            </a:r>
            <a:r>
              <a:rPr lang="en-IN" sz="2400" dirty="0">
                <a:latin typeface="Times New Roman" panose="02020603050405020304" pitchFamily="18" charset="0"/>
                <a:cs typeface="Times New Roman" panose="02020603050405020304" pitchFamily="18" charset="0"/>
              </a:rPr>
              <a:t>; </a:t>
            </a:r>
            <a:r>
              <a:rPr lang="en-IN" sz="2400" dirty="0">
                <a:solidFill>
                  <a:srgbClr val="FF0000"/>
                </a:solidFill>
                <a:latin typeface="Times New Roman" panose="02020603050405020304" pitchFamily="18" charset="0"/>
                <a:cs typeface="Times New Roman" panose="02020603050405020304" pitchFamily="18" charset="0"/>
              </a:rPr>
              <a:t>u/s 454 (Appealable) </a:t>
            </a:r>
          </a:p>
          <a:p>
            <a:pPr marL="342900" indent="-342900" algn="just">
              <a:spcAft>
                <a:spcPts val="500"/>
              </a:spcAft>
              <a:buFontTx/>
              <a:buChar char="-"/>
            </a:pPr>
            <a:r>
              <a:rPr lang="en-IN" sz="2400" b="1" dirty="0">
                <a:latin typeface="Times New Roman" panose="02020603050405020304" pitchFamily="18" charset="0"/>
                <a:cs typeface="Times New Roman" panose="02020603050405020304" pitchFamily="18" charset="0"/>
              </a:rPr>
              <a:t>Compounding of offences offered by Company and/or its officers</a:t>
            </a:r>
            <a:r>
              <a:rPr lang="en-IN" sz="2400" dirty="0">
                <a:latin typeface="Times New Roman" panose="02020603050405020304" pitchFamily="18" charset="0"/>
                <a:cs typeface="Times New Roman" panose="02020603050405020304" pitchFamily="18" charset="0"/>
              </a:rPr>
              <a:t>; </a:t>
            </a:r>
            <a:r>
              <a:rPr lang="en-IN" sz="2400" dirty="0">
                <a:solidFill>
                  <a:srgbClr val="FF0000"/>
                </a:solidFill>
                <a:latin typeface="Times New Roman" panose="02020603050405020304" pitchFamily="18" charset="0"/>
                <a:cs typeface="Times New Roman" panose="02020603050405020304" pitchFamily="18" charset="0"/>
              </a:rPr>
              <a:t>u/s 441 (Not Appealable)</a:t>
            </a:r>
          </a:p>
          <a:p>
            <a:pPr algn="just">
              <a:spcAft>
                <a:spcPts val="500"/>
              </a:spcAft>
            </a:pPr>
            <a:r>
              <a:rPr lang="en-IN" sz="2400" dirty="0">
                <a:solidFill>
                  <a:srgbClr val="FF0000"/>
                </a:solidFill>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(a) By the Regional Director; or</a:t>
            </a:r>
          </a:p>
          <a:p>
            <a:pPr algn="just">
              <a:spcAft>
                <a:spcPts val="500"/>
              </a:spcAft>
            </a:pPr>
            <a:r>
              <a:rPr lang="en-IN" sz="2400" dirty="0">
                <a:latin typeface="Times New Roman" panose="02020603050405020304" pitchFamily="18" charset="0"/>
                <a:cs typeface="Times New Roman" panose="02020603050405020304" pitchFamily="18" charset="0"/>
              </a:rPr>
              <a:t>      (b) By the Tribunal</a:t>
            </a:r>
          </a:p>
          <a:p>
            <a:pPr marL="342900" indent="-342900" algn="just">
              <a:spcAft>
                <a:spcPts val="500"/>
              </a:spcAft>
              <a:buFontTx/>
              <a:buChar char="-"/>
            </a:pPr>
            <a:r>
              <a:rPr lang="en-IN" sz="2400" b="1" dirty="0">
                <a:latin typeface="Times New Roman" panose="02020603050405020304" pitchFamily="18" charset="0"/>
                <a:cs typeface="Times New Roman" panose="02020603050405020304" pitchFamily="18" charset="0"/>
              </a:rPr>
              <a:t>Filing of documents under the various Company Law Settlement Scheme</a:t>
            </a:r>
            <a:r>
              <a:rPr lang="en-IN" sz="2400" dirty="0">
                <a:latin typeface="Times New Roman" panose="02020603050405020304" pitchFamily="18" charset="0"/>
                <a:cs typeface="Times New Roman" panose="02020603050405020304" pitchFamily="18" charset="0"/>
              </a:rPr>
              <a:t>, etc  under the Companies Act, 2013: u/s 92, 137, 403, 451 &amp; 460, etc </a:t>
            </a:r>
            <a:r>
              <a:rPr lang="en-IN" sz="2400" dirty="0">
                <a:solidFill>
                  <a:srgbClr val="FF0000"/>
                </a:solidFill>
                <a:latin typeface="Times New Roman" panose="02020603050405020304" pitchFamily="18" charset="0"/>
                <a:cs typeface="Times New Roman" panose="02020603050405020304" pitchFamily="18" charset="0"/>
              </a:rPr>
              <a:t>(Immunity granted)</a:t>
            </a:r>
          </a:p>
        </p:txBody>
      </p:sp>
    </p:spTree>
    <p:extLst>
      <p:ext uri="{BB962C8B-B14F-4D97-AF65-F5344CB8AC3E}">
        <p14:creationId xmlns:p14="http://schemas.microsoft.com/office/powerpoint/2010/main" val="2187359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4"/>
            <a:ext cx="11829011" cy="5016758"/>
          </a:xfrm>
          <a:prstGeom prst="rect">
            <a:avLst/>
          </a:prstGeom>
          <a:noFill/>
        </p:spPr>
        <p:txBody>
          <a:bodyPr wrap="square" rtlCol="0">
            <a:spAutoFit/>
          </a:bodyPr>
          <a:lstStyle/>
          <a:p>
            <a:pPr algn="ctr"/>
            <a:endParaRPr lang="en-IN" sz="4000" b="1" dirty="0">
              <a:solidFill>
                <a:srgbClr val="FF0000"/>
              </a:solidFill>
              <a:latin typeface="Times New Roman" panose="02020603050405020304" pitchFamily="18" charset="0"/>
              <a:cs typeface="Times New Roman" panose="02020603050405020304" pitchFamily="18" charset="0"/>
            </a:endParaRPr>
          </a:p>
          <a:p>
            <a:pPr algn="ctr"/>
            <a:r>
              <a:rPr lang="en-IN" sz="4000" b="1" dirty="0">
                <a:solidFill>
                  <a:srgbClr val="002060"/>
                </a:solidFill>
                <a:latin typeface="Times New Roman" panose="02020603050405020304" pitchFamily="18" charset="0"/>
                <a:cs typeface="Times New Roman" panose="02020603050405020304" pitchFamily="18" charset="0"/>
              </a:rPr>
              <a:t>Compounding of Offence by </a:t>
            </a:r>
          </a:p>
          <a:p>
            <a:pPr algn="ctr"/>
            <a:endParaRPr lang="en-IN" sz="4000" b="1" dirty="0">
              <a:solidFill>
                <a:srgbClr val="002060"/>
              </a:solidFill>
              <a:latin typeface="Times New Roman" panose="02020603050405020304" pitchFamily="18" charset="0"/>
              <a:cs typeface="Times New Roman" panose="02020603050405020304" pitchFamily="18" charset="0"/>
            </a:endParaRPr>
          </a:p>
          <a:p>
            <a:pPr algn="ctr"/>
            <a:r>
              <a:rPr lang="en-IN" sz="4000" b="1" dirty="0">
                <a:solidFill>
                  <a:srgbClr val="002060"/>
                </a:solidFill>
                <a:latin typeface="Times New Roman" panose="02020603050405020304" pitchFamily="18" charset="0"/>
                <a:cs typeface="Times New Roman" panose="02020603050405020304" pitchFamily="18" charset="0"/>
              </a:rPr>
              <a:t>The Regional Director; or</a:t>
            </a:r>
          </a:p>
          <a:p>
            <a:pPr algn="ctr"/>
            <a:endParaRPr lang="en-IN" sz="4000" b="1" dirty="0">
              <a:solidFill>
                <a:srgbClr val="002060"/>
              </a:solidFill>
              <a:latin typeface="Times New Roman" panose="02020603050405020304" pitchFamily="18" charset="0"/>
              <a:cs typeface="Times New Roman" panose="02020603050405020304" pitchFamily="18" charset="0"/>
            </a:endParaRPr>
          </a:p>
          <a:p>
            <a:pPr algn="ctr"/>
            <a:r>
              <a:rPr lang="en-IN" sz="4000" b="1" dirty="0">
                <a:solidFill>
                  <a:srgbClr val="002060"/>
                </a:solidFill>
                <a:latin typeface="Times New Roman" panose="02020603050405020304" pitchFamily="18" charset="0"/>
                <a:cs typeface="Times New Roman" panose="02020603050405020304" pitchFamily="18" charset="0"/>
              </a:rPr>
              <a:t>The National Company Law Tribunal</a:t>
            </a:r>
          </a:p>
          <a:p>
            <a:pPr algn="ctr"/>
            <a:r>
              <a:rPr lang="en-IN" sz="4000" b="1" dirty="0">
                <a:solidFill>
                  <a:srgbClr val="002060"/>
                </a:solidFill>
                <a:latin typeface="Times New Roman" panose="02020603050405020304" pitchFamily="18" charset="0"/>
                <a:cs typeface="Times New Roman" panose="02020603050405020304" pitchFamily="18" charset="0"/>
              </a:rPr>
              <a:t> </a:t>
            </a:r>
          </a:p>
          <a:p>
            <a:pPr algn="ctr"/>
            <a:r>
              <a:rPr lang="en-IN" sz="4000" b="1" dirty="0">
                <a:solidFill>
                  <a:srgbClr val="002060"/>
                </a:solidFill>
                <a:latin typeface="Times New Roman" panose="02020603050405020304" pitchFamily="18" charset="0"/>
                <a:cs typeface="Times New Roman" panose="02020603050405020304" pitchFamily="18" charset="0"/>
              </a:rPr>
              <a:t>  u/s 441 of the Companies Act, 2013 </a:t>
            </a:r>
          </a:p>
        </p:txBody>
      </p:sp>
    </p:spTree>
    <p:extLst>
      <p:ext uri="{BB962C8B-B14F-4D97-AF65-F5344CB8AC3E}">
        <p14:creationId xmlns:p14="http://schemas.microsoft.com/office/powerpoint/2010/main" val="4089568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Meaning of Compounding</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2" y="827116"/>
            <a:ext cx="11330246" cy="6040115"/>
          </a:xfrm>
          <a:prstGeom prst="rect">
            <a:avLst/>
          </a:prstGeom>
          <a:noFill/>
        </p:spPr>
        <p:txBody>
          <a:bodyPr wrap="square" rtlCol="0">
            <a:spAutoFit/>
          </a:bodyPr>
          <a:lstStyle/>
          <a:p>
            <a:pPr marR="0" algn="just">
              <a:spcBef>
                <a:spcPts val="0"/>
              </a:spcBef>
              <a:spcAft>
                <a:spcPts val="300"/>
              </a:spcAft>
            </a:pP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As per Black’s Law </a:t>
            </a:r>
            <a:r>
              <a:rPr lang="en-IN" sz="2200" b="1" dirty="0">
                <a:effectLst/>
                <a:latin typeface="Times New Roman" panose="02020603050405020304" pitchFamily="18" charset="0"/>
                <a:ea typeface="Times New Roman" panose="02020603050405020304" pitchFamily="18" charset="0"/>
                <a:cs typeface="Times New Roman" panose="02020603050405020304" pitchFamily="18" charset="0"/>
              </a:rPr>
              <a:t>“Compounding” </a:t>
            </a: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means </a:t>
            </a:r>
            <a:r>
              <a:rPr lang="en-IN" sz="2200" b="1" i="1" dirty="0">
                <a:effectLst/>
                <a:latin typeface="Times New Roman" panose="02020603050405020304" pitchFamily="18" charset="0"/>
                <a:ea typeface="Times New Roman" panose="02020603050405020304" pitchFamily="18" charset="0"/>
                <a:cs typeface="Times New Roman" panose="02020603050405020304" pitchFamily="18" charset="0"/>
              </a:rPr>
              <a:t>“to settle a matter by a money payment in lieu of other liability”</a:t>
            </a:r>
            <a:r>
              <a:rPr lang="en-IN" sz="2200" b="1" dirty="0">
                <a:effectLst/>
                <a:latin typeface="Times New Roman" panose="02020603050405020304" pitchFamily="18" charset="0"/>
                <a:ea typeface="Times New Roman" panose="02020603050405020304" pitchFamily="18" charset="0"/>
                <a:cs typeface="Times New Roman" panose="02020603050405020304" pitchFamily="18" charset="0"/>
              </a:rPr>
              <a:t>  Whereas “Offence” </a:t>
            </a: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means u/s 2(n) of the Cr. P.C. </a:t>
            </a:r>
            <a:r>
              <a:rPr lang="en-IN" sz="22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IN" sz="2200" b="1" i="1" dirty="0">
                <a:effectLst/>
                <a:latin typeface="Times New Roman" panose="02020603050405020304" pitchFamily="18" charset="0"/>
                <a:ea typeface="Times New Roman" panose="02020603050405020304" pitchFamily="18" charset="0"/>
                <a:cs typeface="Times New Roman" panose="02020603050405020304" pitchFamily="18" charset="0"/>
              </a:rPr>
              <a:t>any act or omission made punishable by any law for the time being in force”.</a:t>
            </a:r>
          </a:p>
          <a:p>
            <a:pPr marL="342900" marR="0" indent="-342900" algn="just">
              <a:spcBef>
                <a:spcPts val="0"/>
              </a:spcBef>
              <a:spcAft>
                <a:spcPts val="300"/>
              </a:spcAft>
              <a:buFontTx/>
              <a:buChar char="-"/>
            </a:pP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Section 320 of the </a:t>
            </a:r>
            <a:r>
              <a:rPr lang="en-IN" sz="2200" dirty="0" err="1">
                <a:effectLst/>
                <a:latin typeface="Times New Roman" panose="02020603050405020304" pitchFamily="18" charset="0"/>
                <a:ea typeface="Times New Roman" panose="02020603050405020304" pitchFamily="18" charset="0"/>
                <a:cs typeface="Times New Roman" panose="02020603050405020304" pitchFamily="18" charset="0"/>
              </a:rPr>
              <a:t>Cr.P.C</a:t>
            </a: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 permit compounding of various offences under IPC, whereas </a:t>
            </a:r>
            <a:r>
              <a:rPr lang="en-IN" sz="2200" b="1" dirty="0">
                <a:effectLst/>
                <a:latin typeface="Times New Roman" panose="02020603050405020304" pitchFamily="18" charset="0"/>
                <a:ea typeface="Times New Roman" panose="02020603050405020304" pitchFamily="18" charset="0"/>
                <a:cs typeface="Times New Roman" panose="02020603050405020304" pitchFamily="18" charset="0"/>
              </a:rPr>
              <a:t>Section 441 of CA-2013 permit certain offences for compounding which are of a private nature and relatively not serious; </a:t>
            </a:r>
          </a:p>
          <a:p>
            <a:pPr marL="342900" marR="0" indent="-342900" algn="just">
              <a:spcBef>
                <a:spcPts val="0"/>
              </a:spcBef>
              <a:spcAft>
                <a:spcPts val="300"/>
              </a:spcAft>
              <a:buFontTx/>
              <a:buChar char="-"/>
            </a:pP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Compounding is a process whereby an </a:t>
            </a:r>
            <a:r>
              <a:rPr lang="en-IN" sz="2200" b="1" dirty="0">
                <a:effectLst/>
                <a:latin typeface="Times New Roman" panose="02020603050405020304" pitchFamily="18" charset="0"/>
                <a:ea typeface="Times New Roman" panose="02020603050405020304" pitchFamily="18" charset="0"/>
                <a:cs typeface="Times New Roman" panose="02020603050405020304" pitchFamily="18" charset="0"/>
              </a:rPr>
              <a:t>accused pay compounding fee/charges in lieu of consequences of prosecution</a:t>
            </a: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marR="0" indent="-342900" algn="just">
              <a:spcBef>
                <a:spcPts val="0"/>
              </a:spcBef>
              <a:spcAft>
                <a:spcPts val="300"/>
              </a:spcAft>
              <a:buFontTx/>
              <a:buChar char="-"/>
            </a:pPr>
            <a:r>
              <a:rPr lang="en-IN" sz="2200" dirty="0">
                <a:latin typeface="Times New Roman" panose="02020603050405020304" pitchFamily="18" charset="0"/>
                <a:ea typeface="Times New Roman" panose="02020603050405020304" pitchFamily="18" charset="0"/>
                <a:cs typeface="Times New Roman" panose="02020603050405020304" pitchFamily="18" charset="0"/>
              </a:rPr>
              <a:t>Compounding allows the accused to avoid a lengthy process of criminal prosecution, which would save time, cost, mental agony, etc. in return for payment of compounding charges;</a:t>
            </a:r>
          </a:p>
          <a:p>
            <a:pPr marL="342900" marR="0" indent="-342900" algn="just">
              <a:spcBef>
                <a:spcPts val="0"/>
              </a:spcBef>
              <a:spcAft>
                <a:spcPts val="300"/>
              </a:spcAft>
              <a:buFontTx/>
              <a:buChar char="-"/>
            </a:pPr>
            <a:r>
              <a:rPr lang="en-IN" sz="2200" b="1" dirty="0">
                <a:effectLst/>
                <a:latin typeface="Times New Roman" panose="02020603050405020304" pitchFamily="18" charset="0"/>
                <a:ea typeface="Times New Roman" panose="02020603050405020304" pitchFamily="18" charset="0"/>
                <a:cs typeface="Times New Roman" panose="02020603050405020304" pitchFamily="18" charset="0"/>
              </a:rPr>
              <a:t>Fine and imprisonment can be imposed by the Court</a:t>
            </a: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 however instead of going court </a:t>
            </a:r>
            <a:r>
              <a:rPr lang="en-IN" sz="2200" b="1" dirty="0">
                <a:effectLst/>
                <a:latin typeface="Times New Roman" panose="02020603050405020304" pitchFamily="18" charset="0"/>
                <a:ea typeface="Times New Roman" panose="02020603050405020304" pitchFamily="18" charset="0"/>
                <a:cs typeface="Times New Roman" panose="02020603050405020304" pitchFamily="18" charset="0"/>
              </a:rPr>
              <a:t>offender may prefer for compounding and agree to pay composition amount imposed by </a:t>
            </a:r>
            <a:r>
              <a:rPr lang="en-IN" sz="2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quasi judicial authority (NCLT/RD)</a:t>
            </a:r>
          </a:p>
          <a:p>
            <a:pPr marL="342900" marR="0" indent="-342900" algn="just">
              <a:spcBef>
                <a:spcPts val="0"/>
              </a:spcBef>
              <a:spcAft>
                <a:spcPts val="300"/>
              </a:spcAft>
              <a:buFontTx/>
              <a:buChar char="-"/>
            </a:pPr>
            <a:r>
              <a:rPr lang="en-IN" sz="2200" b="1" dirty="0">
                <a:latin typeface="Times New Roman" panose="02020603050405020304" pitchFamily="18" charset="0"/>
                <a:ea typeface="Times New Roman" panose="02020603050405020304" pitchFamily="18" charset="0"/>
                <a:cs typeface="Times New Roman" panose="02020603050405020304" pitchFamily="18" charset="0"/>
              </a:rPr>
              <a:t>Compounding is compromise between the administrator and person commit offence for an agreement not to prosecute one who has committed offence</a:t>
            </a:r>
            <a:r>
              <a:rPr lang="en-IN" sz="2200" dirty="0">
                <a:latin typeface="Times New Roman" panose="02020603050405020304" pitchFamily="18" charset="0"/>
                <a:ea typeface="Times New Roman" panose="02020603050405020304" pitchFamily="18" charset="0"/>
                <a:cs typeface="Times New Roman" panose="02020603050405020304" pitchFamily="18" charset="0"/>
              </a:rPr>
              <a:t> </a:t>
            </a:r>
            <a:r>
              <a:rPr lang="en-IN" sz="2200" i="1" dirty="0">
                <a:latin typeface="Times New Roman" panose="02020603050405020304" pitchFamily="18" charset="0"/>
                <a:ea typeface="Times New Roman" panose="02020603050405020304" pitchFamily="18" charset="0"/>
                <a:cs typeface="Times New Roman" panose="02020603050405020304" pitchFamily="18" charset="0"/>
              </a:rPr>
              <a:t>[Reliance Industries Ltd. 1997] . </a:t>
            </a:r>
            <a:r>
              <a:rPr lang="en-IN" sz="2200" i="1" dirty="0">
                <a:effectLst/>
                <a:latin typeface="Times New Roman" panose="02020603050405020304" pitchFamily="18" charset="0"/>
                <a:ea typeface="Times New Roman" panose="02020603050405020304" pitchFamily="18" charset="0"/>
                <a:cs typeface="Times New Roman" panose="02020603050405020304" pitchFamily="18" charset="0"/>
              </a:rPr>
              <a:t>The accuse and Administrator (ROC) make a joint application to the NCLT/RD that the parties have come to terms and the case may not be proceeded further.</a:t>
            </a:r>
          </a:p>
        </p:txBody>
      </p:sp>
    </p:spTree>
    <p:extLst>
      <p:ext uri="{BB962C8B-B14F-4D97-AF65-F5344CB8AC3E}">
        <p14:creationId xmlns:p14="http://schemas.microsoft.com/office/powerpoint/2010/main" val="3329319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2" y="827116"/>
            <a:ext cx="11330246" cy="5632311"/>
          </a:xfrm>
          <a:prstGeom prst="rect">
            <a:avLst/>
          </a:prstGeom>
          <a:noFill/>
        </p:spPr>
        <p:txBody>
          <a:bodyPr wrap="square" rtlCol="0">
            <a:spAutoFit/>
          </a:bodyPr>
          <a:lstStyle/>
          <a:p>
            <a:pPr marR="0" algn="just">
              <a:spcBef>
                <a:spcPts val="0"/>
              </a:spcBef>
              <a:spcAft>
                <a:spcPts val="3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Compoundable Offences [Section 441(1)] </a:t>
            </a:r>
          </a:p>
          <a:p>
            <a:pPr marL="0" marR="0" indent="228600" algn="just">
              <a:spcBef>
                <a:spcPts val="0"/>
              </a:spcBef>
              <a:spcAft>
                <a:spcPts val="3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Notwithstanding anything contained in the Cr. P.C. 1973 any offence punishable under this Act whether committed;</a:t>
            </a:r>
          </a:p>
          <a:p>
            <a:pPr marL="342900" marR="0" indent="-342900" algn="just">
              <a:spcBef>
                <a:spcPts val="0"/>
              </a:spcBef>
              <a:spcAft>
                <a:spcPts val="300"/>
              </a:spcAft>
              <a:buFontTx/>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by a company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a:t>
            </a:r>
          </a:p>
          <a:p>
            <a:pPr marL="342900" marR="0" indent="-342900" algn="just">
              <a:spcBef>
                <a:spcPts val="0"/>
              </a:spcBef>
              <a:spcAft>
                <a:spcPts val="300"/>
              </a:spcAft>
              <a:buFontTx/>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any officer thereof </a:t>
            </a:r>
          </a:p>
          <a:p>
            <a:pPr marR="0" algn="just">
              <a:spcBef>
                <a:spcPts val="0"/>
              </a:spcBef>
              <a:spcAft>
                <a:spcPts val="30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not being an offence punishable with imprisonment only, or punishable with imprisonment and also with </a:t>
            </a: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fine,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may, </a:t>
            </a:r>
            <a:r>
              <a:rPr lang="en-US" sz="2400" u="sng" dirty="0">
                <a:effectLst/>
                <a:latin typeface="Times New Roman" panose="02020603050405020304" pitchFamily="18" charset="0"/>
                <a:ea typeface="Times New Roman" panose="02020603050405020304" pitchFamily="18" charset="0"/>
                <a:cs typeface="Times New Roman" panose="02020603050405020304" pitchFamily="18" charset="0"/>
              </a:rPr>
              <a:t>either before or after the institution of any prosecution, be compounded by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R="0" algn="just">
              <a:spcBef>
                <a:spcPts val="0"/>
              </a:spcBef>
              <a:spcAft>
                <a:spcPts val="3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Compounding Authority</a:t>
            </a:r>
            <a:endParaRPr lang="en-IN"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indent="-457200" algn="just">
              <a:spcBef>
                <a:spcPts val="0"/>
              </a:spcBef>
              <a:spcAft>
                <a:spcPts val="300"/>
              </a:spcAft>
              <a:tabLst>
                <a:tab pos="342900" algn="r"/>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Tribunal (NCLT); (</a:t>
            </a:r>
            <a:r>
              <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No restriction on the Minimum &amp; maximum fine)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marR="0" indent="-457200" algn="just">
              <a:spcBef>
                <a:spcPts val="0"/>
              </a:spcBef>
              <a:spcAft>
                <a:spcPts val="300"/>
              </a:spcAft>
              <a:tabLst>
                <a:tab pos="342900" algn="r"/>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where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maximum amount of fine which may be imposed for such offence does not exceed Rs. 25 lakh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by the 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any officer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authorised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the Central Govt.</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30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on payment or credit, by the company or, the officer, to MCA e-payment portal of such sum as that NCLT or the RD or any officer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authorised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the Central Govt. may specify:</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2791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253538" y="858306"/>
            <a:ext cx="11538066" cy="5657959"/>
          </a:xfrm>
          <a:prstGeom prst="rect">
            <a:avLst/>
          </a:prstGeom>
          <a:noFill/>
        </p:spPr>
        <p:txBody>
          <a:bodyPr wrap="square" rtlCol="0">
            <a:spAutoFit/>
          </a:bodyPr>
          <a:lstStyle/>
          <a:p>
            <a:pPr marL="0" marR="0" algn="just">
              <a:spcBef>
                <a:spcPts val="0"/>
              </a:spcBef>
              <a:spcAft>
                <a:spcPts val="200"/>
              </a:spcAft>
            </a:pPr>
            <a:r>
              <a:rPr lang="en-US" sz="2800" b="1" dirty="0">
                <a:solidFill>
                  <a:srgbClr val="FF0000"/>
                </a:solidFill>
                <a:effectLst/>
                <a:latin typeface="Times New Roman" panose="02020603050405020304" pitchFamily="18" charset="0"/>
                <a:ea typeface="Times New Roman" panose="02020603050405020304" pitchFamily="18" charset="0"/>
              </a:rPr>
              <a:t>Fraud, Wrongful Gain and Wrongful Loss</a:t>
            </a:r>
            <a:r>
              <a:rPr lang="en-US" sz="2800" b="1"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[Explanation to section 447]</a:t>
            </a:r>
          </a:p>
          <a:p>
            <a:pPr marL="0" marR="0" algn="just">
              <a:spcBef>
                <a:spcPts val="0"/>
              </a:spcBef>
              <a:spcAft>
                <a:spcPts val="200"/>
              </a:spcAft>
            </a:pPr>
            <a:r>
              <a:rPr lang="en-US" sz="2400" b="1" dirty="0">
                <a:solidFill>
                  <a:srgbClr val="FF0000"/>
                </a:solidFill>
                <a:latin typeface="Times New Roman" panose="02020603050405020304" pitchFamily="18" charset="0"/>
              </a:rPr>
              <a:t>Fraud:     </a:t>
            </a:r>
          </a:p>
          <a:p>
            <a:pPr marL="0" marR="0" algn="just">
              <a:spcBef>
                <a:spcPts val="0"/>
              </a:spcBef>
              <a:spcAft>
                <a:spcPts val="200"/>
              </a:spcAft>
            </a:pPr>
            <a:r>
              <a:rPr lang="en-US" sz="2200" dirty="0">
                <a:effectLst/>
                <a:latin typeface="Times New Roman" panose="02020603050405020304" pitchFamily="18" charset="0"/>
                <a:ea typeface="Times New Roman" panose="02020603050405020304" pitchFamily="18" charset="0"/>
              </a:rPr>
              <a:t>     Fraud in </a:t>
            </a:r>
            <a:r>
              <a:rPr lang="en-US" sz="2200" b="1" dirty="0">
                <a:effectLst/>
                <a:latin typeface="Times New Roman" panose="02020603050405020304" pitchFamily="18" charset="0"/>
                <a:ea typeface="Times New Roman" panose="02020603050405020304" pitchFamily="18" charset="0"/>
              </a:rPr>
              <a:t>relation to affairs of a company or any body corporate, includes</a:t>
            </a:r>
            <a:r>
              <a:rPr lang="en-US" sz="2200" dirty="0">
                <a:effectLst/>
                <a:latin typeface="Times New Roman" panose="02020603050405020304" pitchFamily="18" charset="0"/>
                <a:ea typeface="Times New Roman" panose="02020603050405020304" pitchFamily="18" charset="0"/>
              </a:rPr>
              <a:t>;</a:t>
            </a:r>
          </a:p>
          <a:p>
            <a:pPr marL="285750" marR="0" indent="-285750" algn="just">
              <a:spcBef>
                <a:spcPts val="0"/>
              </a:spcBef>
              <a:spcAft>
                <a:spcPts val="200"/>
              </a:spcAft>
              <a:buFont typeface="Arial" panose="020B0604020202020204" pitchFamily="34" charset="0"/>
              <a:buChar char="•"/>
            </a:pPr>
            <a:r>
              <a:rPr lang="en-US" sz="2200" b="1" dirty="0">
                <a:effectLst/>
                <a:latin typeface="Times New Roman" panose="02020603050405020304" pitchFamily="18" charset="0"/>
                <a:ea typeface="Times New Roman" panose="02020603050405020304" pitchFamily="18" charset="0"/>
              </a:rPr>
              <a:t>any act</a:t>
            </a:r>
            <a:r>
              <a:rPr lang="en-US" sz="2200" dirty="0">
                <a:effectLst/>
                <a:latin typeface="Times New Roman" panose="02020603050405020304" pitchFamily="18" charset="0"/>
                <a:ea typeface="Times New Roman" panose="02020603050405020304" pitchFamily="18" charset="0"/>
              </a:rPr>
              <a:t>, </a:t>
            </a:r>
          </a:p>
          <a:p>
            <a:pPr marL="285750" marR="0" indent="-285750" algn="just">
              <a:spcBef>
                <a:spcPts val="0"/>
              </a:spcBef>
              <a:spcAft>
                <a:spcPts val="200"/>
              </a:spcAft>
              <a:buFont typeface="Arial" panose="020B0604020202020204" pitchFamily="34" charset="0"/>
              <a:buChar char="•"/>
            </a:pPr>
            <a:r>
              <a:rPr lang="en-US" sz="2200" b="1" dirty="0">
                <a:effectLst/>
                <a:latin typeface="Times New Roman" panose="02020603050405020304" pitchFamily="18" charset="0"/>
                <a:ea typeface="Times New Roman" panose="02020603050405020304" pitchFamily="18" charset="0"/>
              </a:rPr>
              <a:t>omission</a:t>
            </a:r>
            <a:r>
              <a:rPr lang="en-US" sz="2200" dirty="0">
                <a:effectLst/>
                <a:latin typeface="Times New Roman" panose="02020603050405020304" pitchFamily="18" charset="0"/>
                <a:ea typeface="Times New Roman" panose="02020603050405020304" pitchFamily="18" charset="0"/>
              </a:rPr>
              <a:t>, </a:t>
            </a:r>
          </a:p>
          <a:p>
            <a:pPr marL="285750" marR="0" indent="-285750" algn="just">
              <a:spcBef>
                <a:spcPts val="0"/>
              </a:spcBef>
              <a:spcAft>
                <a:spcPts val="200"/>
              </a:spcAft>
              <a:buFont typeface="Arial" panose="020B0604020202020204" pitchFamily="34" charset="0"/>
              <a:buChar char="•"/>
            </a:pPr>
            <a:r>
              <a:rPr lang="en-US" sz="2200" b="1" dirty="0">
                <a:effectLst/>
                <a:latin typeface="Times New Roman" panose="02020603050405020304" pitchFamily="18" charset="0"/>
                <a:ea typeface="Times New Roman" panose="02020603050405020304" pitchFamily="18" charset="0"/>
              </a:rPr>
              <a:t>concealment of any fact</a:t>
            </a:r>
            <a:r>
              <a:rPr lang="en-US" sz="2200" dirty="0">
                <a:effectLst/>
                <a:latin typeface="Times New Roman" panose="02020603050405020304" pitchFamily="18" charset="0"/>
                <a:ea typeface="Times New Roman" panose="02020603050405020304" pitchFamily="18" charset="0"/>
              </a:rPr>
              <a:t>; or </a:t>
            </a:r>
          </a:p>
          <a:p>
            <a:pPr marL="285750" marR="0" indent="-285750" algn="just">
              <a:spcBef>
                <a:spcPts val="0"/>
              </a:spcBef>
              <a:spcAft>
                <a:spcPts val="200"/>
              </a:spcAft>
              <a:buFont typeface="Arial" panose="020B0604020202020204" pitchFamily="34" charset="0"/>
              <a:buChar char="•"/>
            </a:pPr>
            <a:r>
              <a:rPr lang="en-US" sz="2200" b="1" dirty="0">
                <a:effectLst/>
                <a:latin typeface="Times New Roman" panose="02020603050405020304" pitchFamily="18" charset="0"/>
                <a:ea typeface="Times New Roman" panose="02020603050405020304" pitchFamily="18" charset="0"/>
              </a:rPr>
              <a:t>abuse of position committed by any person</a:t>
            </a:r>
            <a:r>
              <a:rPr lang="en-US" sz="2200" dirty="0">
                <a:effectLst/>
                <a:latin typeface="Times New Roman" panose="02020603050405020304" pitchFamily="18" charset="0"/>
                <a:ea typeface="Times New Roman" panose="02020603050405020304" pitchFamily="18" charset="0"/>
              </a:rPr>
              <a:t>; or </a:t>
            </a:r>
          </a:p>
          <a:p>
            <a:pPr marL="285750" marR="0" indent="-285750" algn="just">
              <a:spcBef>
                <a:spcPts val="0"/>
              </a:spcBef>
              <a:spcAft>
                <a:spcPts val="200"/>
              </a:spcAft>
              <a:buFont typeface="Arial" panose="020B0604020202020204" pitchFamily="34" charset="0"/>
              <a:buChar char="•"/>
            </a:pPr>
            <a:r>
              <a:rPr lang="en-US" sz="2200" b="1" dirty="0">
                <a:effectLst/>
                <a:latin typeface="Times New Roman" panose="02020603050405020304" pitchFamily="18" charset="0"/>
                <a:ea typeface="Times New Roman" panose="02020603050405020304" pitchFamily="18" charset="0"/>
              </a:rPr>
              <a:t>any other person with the connivance in any manner, </a:t>
            </a:r>
            <a:r>
              <a:rPr lang="en-US" sz="2200" b="1" dirty="0">
                <a:solidFill>
                  <a:srgbClr val="FF0000"/>
                </a:solidFill>
                <a:effectLst/>
                <a:latin typeface="Times New Roman" panose="02020603050405020304" pitchFamily="18" charset="0"/>
                <a:ea typeface="Times New Roman" panose="02020603050405020304" pitchFamily="18" charset="0"/>
              </a:rPr>
              <a:t>with intent to deceive</a:t>
            </a:r>
            <a:r>
              <a:rPr lang="en-US" sz="2200" dirty="0">
                <a:solidFill>
                  <a:srgbClr val="FF0000"/>
                </a:solidFill>
                <a:effectLst/>
                <a:latin typeface="Times New Roman" panose="02020603050405020304" pitchFamily="18" charset="0"/>
                <a:ea typeface="Times New Roman" panose="02020603050405020304" pitchFamily="18" charset="0"/>
              </a:rPr>
              <a:t>, to </a:t>
            </a:r>
          </a:p>
          <a:p>
            <a:pPr marL="719138" marR="0" indent="-449263" algn="just">
              <a:spcBef>
                <a:spcPts val="0"/>
              </a:spcBef>
              <a:spcAft>
                <a:spcPts val="200"/>
              </a:spcAft>
              <a:buFontTx/>
              <a:buChar char="-"/>
            </a:pPr>
            <a:r>
              <a:rPr lang="en-US" sz="2200" b="1" u="sng" dirty="0">
                <a:effectLst/>
                <a:latin typeface="Times New Roman" panose="02020603050405020304" pitchFamily="18" charset="0"/>
                <a:ea typeface="Times New Roman" panose="02020603050405020304" pitchFamily="18" charset="0"/>
              </a:rPr>
              <a:t>gain undue advantage </a:t>
            </a:r>
            <a:r>
              <a:rPr lang="en-US" sz="2200" dirty="0">
                <a:effectLst/>
                <a:latin typeface="Times New Roman" panose="02020603050405020304" pitchFamily="18" charset="0"/>
                <a:ea typeface="Times New Roman" panose="02020603050405020304" pitchFamily="18" charset="0"/>
              </a:rPr>
              <a:t>from, or </a:t>
            </a:r>
          </a:p>
          <a:p>
            <a:pPr marL="719138" marR="0" indent="-449263" algn="just">
              <a:spcBef>
                <a:spcPts val="0"/>
              </a:spcBef>
              <a:spcAft>
                <a:spcPts val="200"/>
              </a:spcAft>
              <a:buFontTx/>
              <a:buChar char="-"/>
            </a:pPr>
            <a:r>
              <a:rPr lang="en-US" sz="2200" b="1" dirty="0">
                <a:effectLst/>
                <a:latin typeface="Times New Roman" panose="02020603050405020304" pitchFamily="18" charset="0"/>
                <a:ea typeface="Times New Roman" panose="02020603050405020304" pitchFamily="18" charset="0"/>
              </a:rPr>
              <a:t>to</a:t>
            </a:r>
            <a:r>
              <a:rPr lang="en-US" sz="2200" dirty="0">
                <a:effectLst/>
                <a:latin typeface="Times New Roman" panose="02020603050405020304" pitchFamily="18" charset="0"/>
                <a:ea typeface="Times New Roman" panose="02020603050405020304" pitchFamily="18" charset="0"/>
              </a:rPr>
              <a:t> </a:t>
            </a:r>
            <a:r>
              <a:rPr lang="en-US" sz="2200" b="1" u="sng" dirty="0">
                <a:effectLst/>
                <a:latin typeface="Times New Roman" panose="02020603050405020304" pitchFamily="18" charset="0"/>
                <a:ea typeface="Times New Roman" panose="02020603050405020304" pitchFamily="18" charset="0"/>
              </a:rPr>
              <a:t>injure the interests of the </a:t>
            </a:r>
            <a:r>
              <a:rPr lang="en-US" sz="2200" b="1" u="sng" dirty="0">
                <a:solidFill>
                  <a:srgbClr val="FF0000"/>
                </a:solidFill>
                <a:effectLst/>
                <a:latin typeface="Times New Roman" panose="02020603050405020304" pitchFamily="18" charset="0"/>
                <a:ea typeface="Times New Roman" panose="02020603050405020304" pitchFamily="18" charset="0"/>
              </a:rPr>
              <a:t>company or its shareholders or its creditors or any other person</a:t>
            </a:r>
            <a:r>
              <a:rPr lang="en-US" sz="2200" dirty="0">
                <a:effectLst/>
                <a:latin typeface="Times New Roman" panose="02020603050405020304" pitchFamily="18" charset="0"/>
                <a:ea typeface="Times New Roman" panose="02020603050405020304" pitchFamily="18" charset="0"/>
              </a:rPr>
              <a:t>, </a:t>
            </a:r>
            <a:r>
              <a:rPr lang="en-US" sz="2200" b="1" i="1" u="sng" dirty="0">
                <a:effectLst/>
                <a:latin typeface="Times New Roman" panose="02020603050405020304" pitchFamily="18" charset="0"/>
                <a:ea typeface="Times New Roman" panose="02020603050405020304" pitchFamily="18" charset="0"/>
              </a:rPr>
              <a:t>whether or not there is any wrongful gain or wrongful loss</a:t>
            </a:r>
            <a:r>
              <a:rPr lang="en-US" sz="2200" dirty="0">
                <a:effectLst/>
                <a:latin typeface="Times New Roman" panose="02020603050405020304" pitchFamily="18" charset="0"/>
                <a:ea typeface="Times New Roman" panose="02020603050405020304" pitchFamily="18" charset="0"/>
              </a:rPr>
              <a:t>;</a:t>
            </a:r>
            <a:endParaRPr lang="en-IN" sz="2200" dirty="0">
              <a:latin typeface="Times New Roman" panose="02020603050405020304" pitchFamily="18" charset="0"/>
              <a:ea typeface="Times New Roman" panose="02020603050405020304" pitchFamily="18" charset="0"/>
            </a:endParaRPr>
          </a:p>
          <a:p>
            <a:pPr marR="0" algn="just">
              <a:spcBef>
                <a:spcPts val="0"/>
              </a:spcBef>
              <a:spcAft>
                <a:spcPts val="200"/>
              </a:spcAft>
            </a:pPr>
            <a:r>
              <a:rPr lang="en-US" sz="2400" b="1" dirty="0">
                <a:solidFill>
                  <a:srgbClr val="FF0000"/>
                </a:solidFill>
                <a:effectLst/>
                <a:latin typeface="Times New Roman" panose="02020603050405020304" pitchFamily="18" charset="0"/>
                <a:ea typeface="Times New Roman" panose="02020603050405020304" pitchFamily="18" charset="0"/>
              </a:rPr>
              <a:t>“Wrongful gain” </a:t>
            </a:r>
          </a:p>
          <a:p>
            <a:pPr marR="0" algn="just">
              <a:spcBef>
                <a:spcPts val="0"/>
              </a:spcBef>
              <a:spcAft>
                <a:spcPts val="200"/>
              </a:spcAft>
            </a:pPr>
            <a:r>
              <a:rPr lang="en-US" sz="2200" dirty="0">
                <a:effectLst/>
                <a:latin typeface="Times New Roman" panose="02020603050405020304" pitchFamily="18" charset="0"/>
                <a:ea typeface="Times New Roman" panose="02020603050405020304" pitchFamily="18" charset="0"/>
              </a:rPr>
              <a:t>    Means the </a:t>
            </a:r>
            <a:r>
              <a:rPr lang="en-US" sz="2200" b="1" u="sng" dirty="0">
                <a:effectLst/>
                <a:latin typeface="Times New Roman" panose="02020603050405020304" pitchFamily="18" charset="0"/>
                <a:ea typeface="Times New Roman" panose="02020603050405020304" pitchFamily="18" charset="0"/>
              </a:rPr>
              <a:t>gain by unlawful means of property </a:t>
            </a:r>
            <a:r>
              <a:rPr lang="en-US" sz="2200" b="1" dirty="0">
                <a:effectLst/>
                <a:latin typeface="Times New Roman" panose="02020603050405020304" pitchFamily="18" charset="0"/>
                <a:ea typeface="Times New Roman" panose="02020603050405020304" pitchFamily="18" charset="0"/>
              </a:rPr>
              <a:t>to </a:t>
            </a:r>
            <a:r>
              <a:rPr lang="en-US" sz="2200" b="1" u="sng" dirty="0">
                <a:effectLst/>
                <a:latin typeface="Times New Roman" panose="02020603050405020304" pitchFamily="18" charset="0"/>
                <a:ea typeface="Times New Roman" panose="02020603050405020304" pitchFamily="18" charset="0"/>
              </a:rPr>
              <a:t>which person gaining is not legally entitled</a:t>
            </a:r>
            <a:r>
              <a:rPr lang="en-US" sz="2200" dirty="0">
                <a:effectLst/>
                <a:latin typeface="Times New Roman" panose="02020603050405020304" pitchFamily="18" charset="0"/>
                <a:ea typeface="Times New Roman" panose="02020603050405020304" pitchFamily="18" charset="0"/>
              </a:rPr>
              <a:t>.</a:t>
            </a:r>
            <a:endParaRPr lang="en-IN" sz="2200" dirty="0">
              <a:latin typeface="Times New Roman" panose="02020603050405020304" pitchFamily="18" charset="0"/>
              <a:ea typeface="Times New Roman" panose="02020603050405020304" pitchFamily="18" charset="0"/>
            </a:endParaRPr>
          </a:p>
          <a:p>
            <a:pPr marR="0" algn="just">
              <a:spcBef>
                <a:spcPts val="0"/>
              </a:spcBef>
              <a:spcAft>
                <a:spcPts val="200"/>
              </a:spcAft>
            </a:pPr>
            <a:r>
              <a:rPr lang="en-US" sz="2200" b="1" dirty="0">
                <a:solidFill>
                  <a:srgbClr val="FF0000"/>
                </a:solidFill>
                <a:effectLst/>
                <a:latin typeface="Times New Roman" panose="02020603050405020304" pitchFamily="18" charset="0"/>
                <a:ea typeface="Times New Roman" panose="02020603050405020304" pitchFamily="18" charset="0"/>
              </a:rPr>
              <a:t>“Wrongful loss” </a:t>
            </a:r>
          </a:p>
          <a:p>
            <a:pPr marR="0" algn="just">
              <a:spcBef>
                <a:spcPts val="0"/>
              </a:spcBef>
              <a:spcAft>
                <a:spcPts val="200"/>
              </a:spcAft>
            </a:pPr>
            <a:r>
              <a:rPr lang="en-US" sz="2200" b="1" dirty="0">
                <a:solidFill>
                  <a:srgbClr val="FF0000"/>
                </a:solidFill>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M</a:t>
            </a:r>
            <a:r>
              <a:rPr lang="en-US" sz="2200" dirty="0">
                <a:effectLst/>
                <a:latin typeface="Times New Roman" panose="02020603050405020304" pitchFamily="18" charset="0"/>
                <a:ea typeface="Times New Roman" panose="02020603050405020304" pitchFamily="18" charset="0"/>
              </a:rPr>
              <a:t>eans the </a:t>
            </a:r>
            <a:r>
              <a:rPr lang="en-US" sz="2200" b="1" u="sng" dirty="0">
                <a:effectLst/>
                <a:latin typeface="Times New Roman" panose="02020603050405020304" pitchFamily="18" charset="0"/>
                <a:ea typeface="Times New Roman" panose="02020603050405020304" pitchFamily="18" charset="0"/>
              </a:rPr>
              <a:t>loss by unlawful means of property to which the person losing is legally entitled</a:t>
            </a:r>
            <a:r>
              <a:rPr lang="en-US" sz="2200" dirty="0">
                <a:effectLst/>
                <a:latin typeface="Times New Roman" panose="02020603050405020304" pitchFamily="18" charset="0"/>
                <a:ea typeface="Times New Roman" panose="02020603050405020304" pitchFamily="18" charset="0"/>
              </a:rPr>
              <a:t>.</a:t>
            </a:r>
            <a:endParaRPr lang="en-IN" sz="22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B31D600-3F53-4934-B06B-CA9125EB2CE2}"/>
              </a:ext>
            </a:extLst>
          </p:cNvPr>
          <p:cNvSpPr txBox="1"/>
          <p:nvPr/>
        </p:nvSpPr>
        <p:spPr>
          <a:xfrm>
            <a:off x="472934" y="211975"/>
            <a:ext cx="11148259"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Fraud, Wrongful Gain and Wrongful Loss</a:t>
            </a:r>
            <a:endParaRPr lang="en-I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540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646131" cy="5693866"/>
          </a:xfrm>
          <a:prstGeom prst="rect">
            <a:avLst/>
          </a:prstGeom>
          <a:noFill/>
        </p:spPr>
        <p:txBody>
          <a:bodyPr wrap="square" rtlCol="0">
            <a:spAutoFit/>
          </a:bodyPr>
          <a:lstStyle/>
          <a:p>
            <a:pPr marR="0" algn="just">
              <a:spcBef>
                <a:spcPts val="0"/>
              </a:spcBef>
              <a:spcAft>
                <a:spcPts val="3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Maximum Compounding Fee</a:t>
            </a:r>
          </a:p>
          <a:p>
            <a:pPr marL="0" marR="0" indent="228600" algn="just">
              <a:spcBef>
                <a:spcPts val="0"/>
              </a:spcBef>
              <a:spcAft>
                <a:spcPts val="300"/>
              </a:spcAft>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 penalty so specified shall not, in any case,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exceed the maximum amount of the fine which may be imposed for the offence so compounded</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0" algn="just">
              <a:spcBef>
                <a:spcPts val="0"/>
              </a:spcBef>
              <a:spcAft>
                <a:spcPts val="3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Additional fee, if any, paid shall be deductible from compounding fee </a:t>
            </a:r>
          </a:p>
          <a:p>
            <a:pPr marL="0" marR="0" indent="228600" algn="just">
              <a:spcBef>
                <a:spcPts val="0"/>
              </a:spcBef>
              <a:spcAft>
                <a:spcPts val="3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specifying the sum required to be paid or credited for the compounding of an offence u/s 441(1), the amount if any, paid as additional fee u/s 403(2) shall be taken into account:</a:t>
            </a:r>
            <a:endParaRPr lang="en-IN" sz="2400" dirty="0">
              <a:latin typeface="Times New Roman" panose="02020603050405020304" pitchFamily="18" charset="0"/>
              <a:ea typeface="Times New Roman" panose="02020603050405020304" pitchFamily="18" charset="0"/>
              <a:cs typeface="Times New Roman" panose="02020603050405020304" pitchFamily="18" charset="0"/>
            </a:endParaRPr>
          </a:p>
          <a:p>
            <a:pPr marR="0" algn="just">
              <a:spcBef>
                <a:spcPts val="0"/>
              </a:spcBef>
              <a:spcAft>
                <a:spcPts val="300"/>
              </a:spcAft>
            </a:pPr>
            <a:r>
              <a:rPr lang="en-IN"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Compounding not permissible in certain cases</a:t>
            </a:r>
            <a:endPar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lgn="just">
              <a:spcBef>
                <a:spcPts val="0"/>
              </a:spcBef>
              <a:spcAft>
                <a:spcPts val="300"/>
              </a:spcAft>
              <a:buFontTx/>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If the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investigation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against such company has been initiated or is pending under the CA-2013.</a:t>
            </a:r>
          </a:p>
          <a:p>
            <a:pPr marL="342900" marR="0" indent="-342900" algn="just">
              <a:spcBef>
                <a:spcPts val="0"/>
              </a:spcBef>
              <a:spcAft>
                <a:spcPts val="300"/>
              </a:spcAft>
              <a:buFontTx/>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an offence committed by a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company or its officer within a period of 3 years from the date on which a similar offence committed by it or him was compounded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u/s 441.</a:t>
            </a:r>
          </a:p>
          <a:p>
            <a:pPr marL="342900" indent="-342900" algn="just">
              <a:spcAft>
                <a:spcPts val="300"/>
              </a:spcAft>
              <a:buFontTx/>
              <a:buChar char="-"/>
            </a:pP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Notwithstanding anything contained in the Cr. PC 1973, any </a:t>
            </a:r>
            <a:r>
              <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rPr>
              <a:t>offence which is punishable under CA-2013 with imprisonment only or with imprisonment and also with fine shall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not be compoundable.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[Section 441(6)]</a:t>
            </a: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228600" algn="just">
              <a:spcBef>
                <a:spcPts val="0"/>
              </a:spcBef>
              <a:spcAft>
                <a:spcPts val="300"/>
              </a:spcAft>
            </a:pPr>
            <a:r>
              <a:rPr lang="en-US" sz="2200" i="1" dirty="0">
                <a:effectLst/>
                <a:latin typeface="Times New Roman" panose="02020603050405020304" pitchFamily="18" charset="0"/>
                <a:ea typeface="Times New Roman" panose="02020603050405020304" pitchFamily="18" charset="0"/>
                <a:cs typeface="Times New Roman" panose="02020603050405020304" pitchFamily="18" charset="0"/>
              </a:rPr>
              <a:t>Explanation.—A</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ny second or subsequent offence committed after the expiry of a period of 3 years from  date on which the offence was previously compounded, shall be deemed first offence;</a:t>
            </a:r>
            <a:endParaRPr lang="en-IN" sz="2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312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0" y="719051"/>
            <a:ext cx="11646131" cy="5532284"/>
          </a:xfrm>
          <a:prstGeom prst="rect">
            <a:avLst/>
          </a:prstGeom>
          <a:noFill/>
        </p:spPr>
        <p:txBody>
          <a:bodyPr wrap="square" rtlCol="0">
            <a:spAutoFit/>
          </a:bodyPr>
          <a:lstStyle/>
          <a:p>
            <a:pPr marR="0" algn="just">
              <a:spcBef>
                <a:spcPts val="0"/>
              </a:spcBef>
              <a:spcAft>
                <a:spcPts val="300"/>
              </a:spcAft>
              <a:tabLst>
                <a:tab pos="1117600" algn="l"/>
              </a:tabLs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Application for compounding needs to be filed with the ROC [Section 441(3)(a)]</a:t>
            </a:r>
          </a:p>
          <a:p>
            <a:pPr marR="0" algn="just">
              <a:spcBef>
                <a:spcPts val="0"/>
              </a:spcBef>
              <a:spcAft>
                <a:spcPts val="300"/>
              </a:spcAft>
              <a:tabLst>
                <a:tab pos="11176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Every application for the compounding of an offence shall be made to the ROC in the Form GNL-1 along with the application to RD and in Form NCLT-9 to NCLT who shall forward the same, together with his comments thereon, to the NCLT or the RD or any officer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authorised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the Central Govt. as the case may be.</a:t>
            </a:r>
          </a:p>
          <a:p>
            <a:pPr marR="0" algn="just">
              <a:spcBef>
                <a:spcPts val="0"/>
              </a:spcBef>
              <a:spcAft>
                <a:spcPts val="300"/>
              </a:spcAft>
              <a:tabLst>
                <a:tab pos="1117600" algn="l"/>
              </a:tabLst>
            </a:pPr>
            <a:r>
              <a:rPr lang="en-IN" sz="25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Intimation for Compounding by Company to ROC within 7 days </a:t>
            </a:r>
            <a:r>
              <a:rPr lang="en-US" sz="25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[Section 441(3)(b)]</a:t>
            </a:r>
            <a:endParaRPr lang="en-IN" sz="2500" dirty="0">
              <a:latin typeface="Times New Roman" panose="02020603050405020304" pitchFamily="18" charset="0"/>
              <a:ea typeface="Times New Roman" panose="02020603050405020304" pitchFamily="18" charset="0"/>
              <a:cs typeface="Times New Roman" panose="02020603050405020304" pitchFamily="18" charset="0"/>
            </a:endParaRPr>
          </a:p>
          <a:p>
            <a:pPr marR="0" algn="just">
              <a:spcBef>
                <a:spcPts val="0"/>
              </a:spcBef>
              <a:spcAft>
                <a:spcPts val="300"/>
              </a:spcAft>
              <a:tabLst>
                <a:tab pos="111760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Where any offence is compounded u/s 441, whether before or after the institution of any prosecution, an intimation thereof shall be given by the company to the ROC within 7 days from the date on which the offence is so compounded.</a:t>
            </a:r>
          </a:p>
          <a:p>
            <a:pPr marR="0" algn="just">
              <a:spcBef>
                <a:spcPts val="0"/>
              </a:spcBef>
              <a:spcAft>
                <a:spcPts val="300"/>
              </a:spcAft>
              <a:tabLst>
                <a:tab pos="1117600" algn="l"/>
              </a:tabLs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No prosecution shall be initiated if the offence is compounded</a:t>
            </a: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[Section 441(3)(c)]</a:t>
            </a:r>
            <a:endParaRPr lang="en-IN"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228600" algn="just">
              <a:spcBef>
                <a:spcPts val="0"/>
              </a:spcBef>
              <a:spcAft>
                <a:spcPts val="3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Where any offence is compounded before the institution of any prosecution, no prosecution shall be instituted in relation to such offence, either by the ROC or by any shareholder or by any person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authorised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the Central Govt. against the offender in relation to whom the offence is so compounded.</a:t>
            </a:r>
          </a:p>
        </p:txBody>
      </p:sp>
    </p:spTree>
    <p:extLst>
      <p:ext uri="{BB962C8B-B14F-4D97-AF65-F5344CB8AC3E}">
        <p14:creationId xmlns:p14="http://schemas.microsoft.com/office/powerpoint/2010/main" val="378096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29738" y="777240"/>
            <a:ext cx="11324706" cy="5439951"/>
          </a:xfrm>
          <a:prstGeom prst="rect">
            <a:avLst/>
          </a:prstGeom>
          <a:noFill/>
        </p:spPr>
        <p:txBody>
          <a:bodyPr wrap="square" rtlCol="0">
            <a:spAutoFit/>
          </a:bodyPr>
          <a:lstStyle/>
          <a:p>
            <a:pPr marR="0" algn="just">
              <a:spcBef>
                <a:spcPts val="0"/>
              </a:spcBef>
              <a:spcAft>
                <a:spcPts val="3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Intimation by ROC for compounding application to Court</a:t>
            </a: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[Section 441(3)(d)]</a:t>
            </a:r>
            <a:endParaRPr lang="en-IN"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228600" algn="just">
              <a:spcBef>
                <a:spcPts val="0"/>
              </a:spcBef>
              <a:spcAft>
                <a:spcPts val="3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Where the compounding of any offence is made after the institution of any prosecution, such compounding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be brought by the ROC in writing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the notice of the court in which the prosecution is pending and on such notice of the compounding of the offence being given, the company or its officer in relation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to whom the offence is so compounded shall be discharged.</a:t>
            </a:r>
            <a:endPar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0" algn="just">
              <a:spcBef>
                <a:spcPts val="0"/>
              </a:spcBef>
              <a:spcAft>
                <a:spcPts val="3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Compounding Authority may give direction for filing &amp; payment of fee </a:t>
            </a:r>
            <a:r>
              <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[Sec. 441(4)]</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228600" algn="just">
              <a:spcBef>
                <a:spcPts val="0"/>
              </a:spcBef>
              <a:spcAft>
                <a:spcPts val="3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NCLT or the RD or any officer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authorised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the Central Govt. as the case may be, while dealing with a proposal for the compounding of an offence for a default which requires a company or its officer to file or register with, or deliver or send to, the ROC any return, account or other document, may direct, by an order, if it or he thinks fit to do so, any officer or other employee of the company to file or register with, or on payment of the fee, and the additional fee, required to be paid u/s 403, such return, account or other document within such time as may be specified in the order.</a:t>
            </a:r>
          </a:p>
        </p:txBody>
      </p:sp>
    </p:spTree>
    <p:extLst>
      <p:ext uri="{BB962C8B-B14F-4D97-AF65-F5344CB8AC3E}">
        <p14:creationId xmlns:p14="http://schemas.microsoft.com/office/powerpoint/2010/main" val="385275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29738" y="1022464"/>
            <a:ext cx="11333018" cy="3695884"/>
          </a:xfrm>
          <a:prstGeom prst="rect">
            <a:avLst/>
          </a:prstGeom>
          <a:noFill/>
        </p:spPr>
        <p:txBody>
          <a:bodyPr wrap="square" rtlCol="0">
            <a:spAutoFit/>
          </a:bodyPr>
          <a:lstStyle/>
          <a:p>
            <a:pPr marR="0" algn="just">
              <a:spcBef>
                <a:spcPts val="0"/>
              </a:spcBef>
              <a:spcAft>
                <a:spcPts val="300"/>
              </a:spcAft>
            </a:pPr>
            <a:r>
              <a:rPr lang="en-US" sz="2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Consequences on failure to comply with the Compounding order </a:t>
            </a: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[Sec. 441(5)]</a:t>
            </a:r>
            <a:endParaRPr lang="en-IN"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228600" algn="just">
              <a:lnSpc>
                <a:spcPct val="150000"/>
              </a:lnSpc>
              <a:spcBef>
                <a:spcPts val="0"/>
              </a:spcBef>
              <a:spcAft>
                <a:spcPts val="2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 any officer or other employee of the company who fails to comply with any order made by the NCLT or the RD or any officer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authorised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the Central Govt. u/s 441(4),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maximum amount of fine for the offence proposed to be compounded u/s 441 shall be twice the amount provided in the corresponding section in which punishment for such offence is provided.</a:t>
            </a:r>
            <a:endParaRPr lang="en-IN"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228600" algn="just">
              <a:spcBef>
                <a:spcPts val="0"/>
              </a:spcBef>
              <a:spcAft>
                <a:spcPts val="400"/>
              </a:spcAft>
            </a:pP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5632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29738" y="802179"/>
            <a:ext cx="11698778" cy="5452775"/>
          </a:xfrm>
          <a:prstGeom prst="rect">
            <a:avLst/>
          </a:prstGeom>
          <a:noFill/>
        </p:spPr>
        <p:txBody>
          <a:bodyPr wrap="square" rtlCol="0">
            <a:spAutoFit/>
          </a:bodyPr>
          <a:lstStyle/>
          <a:p>
            <a:pPr marR="0" algn="just">
              <a:spcBef>
                <a:spcPts val="0"/>
              </a:spcBef>
              <a:spcAft>
                <a:spcPts val="4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Procedure to compound an offence under Companies Act, 2013: </a:t>
            </a:r>
          </a:p>
          <a:p>
            <a:pPr marL="457200" marR="0" indent="-457200" algn="just">
              <a:spcBef>
                <a:spcPts val="0"/>
              </a:spcBef>
              <a:spcAft>
                <a:spcPts val="400"/>
              </a:spcAft>
              <a:buAutoNum type="alphaLcParenR"/>
            </a:pP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The ROC issue show cause notice to the Company and its officer and call information, even before issuance of show cause notice by ROC, offender can </a:t>
            </a:r>
            <a:r>
              <a:rPr lang="en-US" sz="2300" dirty="0" err="1">
                <a:effectLst/>
                <a:latin typeface="Times New Roman" panose="02020603050405020304" pitchFamily="18" charset="0"/>
                <a:ea typeface="Times New Roman" panose="02020603050405020304" pitchFamily="18" charset="0"/>
                <a:cs typeface="Times New Roman" panose="02020603050405020304" pitchFamily="18" charset="0"/>
              </a:rPr>
              <a:t>suo</a:t>
            </a: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 moto apply for compounding; </a:t>
            </a:r>
          </a:p>
          <a:p>
            <a:pPr marL="457200" marR="0" indent="-457200" algn="just">
              <a:spcBef>
                <a:spcPts val="0"/>
              </a:spcBef>
              <a:spcAft>
                <a:spcPts val="400"/>
              </a:spcAft>
              <a:buAutoNum type="alphaLcParenR"/>
            </a:pPr>
            <a:r>
              <a:rPr lang="en-US" sz="2300" dirty="0">
                <a:latin typeface="Times New Roman" panose="02020603050405020304" pitchFamily="18" charset="0"/>
                <a:ea typeface="Times New Roman" panose="02020603050405020304" pitchFamily="18" charset="0"/>
                <a:cs typeface="Times New Roman" panose="02020603050405020304" pitchFamily="18" charset="0"/>
              </a:rPr>
              <a:t>Only the Company and its officer may apply therefore </a:t>
            </a:r>
            <a:r>
              <a:rPr lang="en-US" sz="2300" u="sng" dirty="0">
                <a:latin typeface="Times New Roman" panose="02020603050405020304" pitchFamily="18" charset="0"/>
                <a:ea typeface="Times New Roman" panose="02020603050405020304" pitchFamily="18" charset="0"/>
                <a:cs typeface="Times New Roman" panose="02020603050405020304" pitchFamily="18" charset="0"/>
              </a:rPr>
              <a:t>trustee, professionals and liquidator are not eligible</a:t>
            </a:r>
          </a:p>
          <a:p>
            <a:pPr marL="457200" marR="0" indent="-457200" algn="just">
              <a:spcBef>
                <a:spcPts val="0"/>
              </a:spcBef>
              <a:spcAft>
                <a:spcPts val="400"/>
              </a:spcAft>
              <a:buAutoNum type="alphaLcParenR"/>
            </a:pP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Calling of Board Meeting as per Companies Act, 2013 and SS-­1. </a:t>
            </a:r>
          </a:p>
          <a:p>
            <a:pPr marL="457200" marR="0" indent="-457200" algn="just">
              <a:spcBef>
                <a:spcPts val="0"/>
              </a:spcBef>
              <a:spcAft>
                <a:spcPts val="400"/>
              </a:spcAft>
              <a:buAutoNum type="alphaLcParenR"/>
            </a:pP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Calculate the amount of maximum penalty as per the relevant section. </a:t>
            </a:r>
          </a:p>
          <a:p>
            <a:pPr marL="457200" marR="0" indent="-457200" algn="just">
              <a:spcBef>
                <a:spcPts val="0"/>
              </a:spcBef>
              <a:spcAft>
                <a:spcPts val="400"/>
              </a:spcAft>
              <a:buAutoNum type="alphaLcParenR"/>
            </a:pP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Hold Board meeting, pass a resolution for authority to file application and authorize director/ CS, etc. and professional for preparation and signing of documents including application. </a:t>
            </a:r>
          </a:p>
          <a:p>
            <a:pPr marL="457200" marR="0" indent="-457200" algn="just">
              <a:spcBef>
                <a:spcPts val="0"/>
              </a:spcBef>
              <a:spcAft>
                <a:spcPts val="400"/>
              </a:spcAft>
              <a:buAutoNum type="alphaLcParenR"/>
            </a:pP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Preparation of compounding application as per NCLT Rules or otherwise. </a:t>
            </a:r>
          </a:p>
          <a:p>
            <a:pPr marL="457200" marR="0" indent="-457200" algn="just">
              <a:spcBef>
                <a:spcPts val="0"/>
              </a:spcBef>
              <a:spcAft>
                <a:spcPts val="400"/>
              </a:spcAft>
              <a:buAutoNum type="alphaLcParenR"/>
            </a:pP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Filling of Form with ROC </a:t>
            </a:r>
            <a:r>
              <a:rPr lang="en-US" sz="2300" b="1" dirty="0">
                <a:effectLst/>
                <a:latin typeface="Times New Roman" panose="02020603050405020304" pitchFamily="18" charset="0"/>
                <a:ea typeface="Times New Roman" panose="02020603050405020304" pitchFamily="18" charset="0"/>
                <a:cs typeface="Times New Roman" panose="02020603050405020304" pitchFamily="18" charset="0"/>
              </a:rPr>
              <a:t>e-­form GNL­1 </a:t>
            </a:r>
            <a:r>
              <a:rPr lang="en-US" sz="2300" dirty="0">
                <a:effectLst/>
                <a:latin typeface="Times New Roman" panose="02020603050405020304" pitchFamily="18" charset="0"/>
                <a:ea typeface="Times New Roman" panose="02020603050405020304" pitchFamily="18" charset="0"/>
                <a:cs typeface="Times New Roman" panose="02020603050405020304" pitchFamily="18" charset="0"/>
              </a:rPr>
              <a:t>attached with the Application for Compounding/ Form NCLT-9 if applicable. This form will be forwarded by ROC to NCLT/RD as applicable. The NCLT Rules 2016 has prescribed a fee of Rs, 1,000/- on an application for compounding of certain offences. </a:t>
            </a:r>
          </a:p>
        </p:txBody>
      </p:sp>
    </p:spTree>
    <p:extLst>
      <p:ext uri="{BB962C8B-B14F-4D97-AF65-F5344CB8AC3E}">
        <p14:creationId xmlns:p14="http://schemas.microsoft.com/office/powerpoint/2010/main" val="3010437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29738" y="681644"/>
            <a:ext cx="11330246" cy="5837495"/>
          </a:xfrm>
          <a:prstGeom prst="rect">
            <a:avLst/>
          </a:prstGeom>
          <a:noFill/>
        </p:spPr>
        <p:txBody>
          <a:bodyPr wrap="square" rtlCol="0">
            <a:spAutoFit/>
          </a:bodyPr>
          <a:lstStyle/>
          <a:p>
            <a:pPr marL="0" marR="0" indent="228600" algn="just">
              <a:spcBef>
                <a:spcPts val="0"/>
              </a:spcBef>
              <a:spcAft>
                <a:spcPts val="400"/>
              </a:spcAf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Procedure to compound an offence under Companies Act, 2013: </a:t>
            </a:r>
          </a:p>
          <a:p>
            <a:pPr marL="357188" indent="-357188" algn="just">
              <a:spcAft>
                <a:spcPts val="4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 </a:t>
            </a:r>
            <a:r>
              <a:rPr lang="en-US"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In GNL–1, the application can be filed for Company, its Director or Manager/Secretary or CEO/CFO or other officers of the Company (even jointly). </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Details of only 8 persons can be entered in the e-Form. If number of persons is greater than 8, then additional details can be provided in optional attachment. I</a:t>
            </a:r>
            <a:r>
              <a:rPr lang="en-IN"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 is advisable to file separate application for each director, etc</a:t>
            </a:r>
            <a:endPar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57188" marR="0" indent="-357188" algn="just">
              <a:spcBef>
                <a:spcPts val="0"/>
              </a:spcBef>
              <a:spcAft>
                <a:spcPts val="400"/>
              </a:spcAft>
            </a:pP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Hearing before Authority</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normally, NCLT/RD will give personal hearing and then pass a speaking order giving reasons. Hearing can be attended by Director/ secretary/ officer of Company or by authorized person like advocate or practicing CS/ CA/ CMA. </a:t>
            </a:r>
          </a:p>
          <a:p>
            <a:pPr marL="357188" marR="0" indent="-357188" algn="just">
              <a:spcBef>
                <a:spcPts val="0"/>
              </a:spcBef>
              <a:spcAft>
                <a:spcPts val="4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j)  Where any offence is compounded, </a:t>
            </a:r>
            <a:r>
              <a:rPr lang="en-US"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intimation thereof shall be given by the company to the ROC within 7 days </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from the date on which the order is made available to the petitioner/applicant. </a:t>
            </a:r>
          </a:p>
          <a:p>
            <a:pPr marL="357188" marR="0" indent="-357188" algn="just">
              <a:spcBef>
                <a:spcPts val="0"/>
              </a:spcBef>
              <a:spcAft>
                <a:spcPts val="4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 </a:t>
            </a:r>
            <a:r>
              <a:rPr lang="en-US"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Permission of Special Court not required</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As per section 441(6)(a) permission of the Special Court is not required for compounding of any offence which is punishable under this Act, with imprisonment or fine, or with both w.e.f. 02.11.2018. </a:t>
            </a:r>
          </a:p>
        </p:txBody>
      </p:sp>
    </p:spTree>
    <p:extLst>
      <p:ext uri="{BB962C8B-B14F-4D97-AF65-F5344CB8AC3E}">
        <p14:creationId xmlns:p14="http://schemas.microsoft.com/office/powerpoint/2010/main" val="2842134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74073" y="858307"/>
            <a:ext cx="11255432" cy="6155531"/>
          </a:xfrm>
          <a:prstGeom prst="rect">
            <a:avLst/>
          </a:prstGeom>
          <a:noFill/>
        </p:spPr>
        <p:txBody>
          <a:bodyPr wrap="square" rtlCol="0">
            <a:spAutoFit/>
          </a:bodyPr>
          <a:lstStyle/>
          <a:p>
            <a:pPr marR="0" algn="just">
              <a:spcBef>
                <a:spcPts val="0"/>
              </a:spcBef>
              <a:spcAft>
                <a:spcPts val="4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Discretionary power to reject the Application</a:t>
            </a:r>
            <a:r>
              <a:rPr lang="en-US" sz="2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lgn="just">
              <a:spcBef>
                <a:spcPts val="0"/>
              </a:spcBef>
              <a:spcAft>
                <a:spcPts val="400"/>
              </a:spcAft>
            </a:pPr>
            <a:r>
              <a:rPr lang="en-US"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The Compounding application </a:t>
            </a:r>
            <a:r>
              <a:rPr lang="en-US"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cannot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be rejected without due consideration. The CLB (now NCLT) in the case of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Amadhi</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Investments Ltd., held that neither of the CLB or the RD has been authorized with discretionary power to reject a compounding application without due consideration. </a:t>
            </a:r>
            <a:r>
              <a:rPr lang="en-US"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The Compounding application may be rejected if the default not made good. </a:t>
            </a:r>
          </a:p>
          <a:p>
            <a:pPr marR="0" algn="just">
              <a:spcBef>
                <a:spcPts val="0"/>
              </a:spcBef>
              <a:spcAft>
                <a:spcPts val="4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Whether NCLT has powers to review its own decision? </a:t>
            </a:r>
          </a:p>
          <a:p>
            <a:pPr marR="0" algn="just">
              <a:spcBef>
                <a:spcPts val="0"/>
              </a:spcBef>
              <a:spcAft>
                <a:spcPts val="400"/>
              </a:spcAft>
            </a:pPr>
            <a:r>
              <a:rPr lang="en-US"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3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The NCLAT in the case APC Credit Rating Pvt. Ltd. vs ROC, NCLT of Delhi and Haryana, [2018] 143 CLA 166 had answered the above question, the NCLAT held that; “it is clear that there is no inherent power to review, as is under Order 47 Rule 11 of the Code of Civil Procedure, 1980 but the </a:t>
            </a:r>
            <a:r>
              <a:rPr lang="en-US" sz="23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Tribunal has power conferred by section 420(2) of the Act, 2013 to rectify any mistake apparent from the record and to amend the order accordingly.” </a:t>
            </a:r>
            <a:r>
              <a:rPr lang="en-US" sz="23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Therefore, we can categorically say that </a:t>
            </a:r>
            <a:r>
              <a:rPr lang="en-US" sz="23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NCLT has no power to review its own orders</a:t>
            </a:r>
            <a:r>
              <a:rPr lang="en-US" sz="23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unless the statue is amended to make way for such review. </a:t>
            </a:r>
            <a:r>
              <a:rPr lang="en-US" sz="23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From the above decision of NCLAT it is clear that inherent powers under Rule 11 of the NCLT Rules can’t be said to be empowering NCLT with a power to review</a:t>
            </a:r>
            <a:r>
              <a:rPr lang="en-US" sz="24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92476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Compounding of Certain Offences</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74073" y="858307"/>
            <a:ext cx="11255432" cy="5360763"/>
          </a:xfrm>
          <a:prstGeom prst="rect">
            <a:avLst/>
          </a:prstGeom>
          <a:noFill/>
        </p:spPr>
        <p:txBody>
          <a:bodyPr wrap="square" rtlCol="0">
            <a:spAutoFit/>
          </a:bodyPr>
          <a:lstStyle/>
          <a:p>
            <a:pPr marR="0" algn="just">
              <a:lnSpc>
                <a:spcPct val="150000"/>
              </a:lnSpc>
              <a:spcBef>
                <a:spcPts val="0"/>
              </a:spcBef>
              <a:spcAft>
                <a:spcPts val="4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Payment of Compounding fee:</a:t>
            </a:r>
          </a:p>
          <a:p>
            <a:pPr marR="0" algn="just">
              <a:lnSpc>
                <a:spcPct val="150000"/>
              </a:lnSpc>
              <a:spcBef>
                <a:spcPts val="0"/>
              </a:spcBef>
              <a:spcAft>
                <a:spcPts val="4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DCA General Circular dated 28.04.1993 has clarified that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compounding fee on the company shall be paid from the Companies Fund. </a:t>
            </a:r>
          </a:p>
          <a:p>
            <a:pPr marR="0" algn="just">
              <a:lnSpc>
                <a:spcPct val="150000"/>
              </a:lnSpc>
              <a:spcBef>
                <a:spcPts val="0"/>
              </a:spcBef>
              <a:spcAft>
                <a:spcPts val="4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However,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directors/officers in default should pay the composition fee from their personal fund.</a:t>
            </a:r>
          </a:p>
          <a:p>
            <a:pPr marR="0" algn="just">
              <a:lnSpc>
                <a:spcPct val="150000"/>
              </a:lnSpc>
              <a:spcBef>
                <a:spcPts val="0"/>
              </a:spcBef>
              <a:spcAft>
                <a:spcPts val="40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R="0" algn="just">
              <a:lnSpc>
                <a:spcPct val="150000"/>
              </a:lnSpc>
              <a:spcBef>
                <a:spcPts val="0"/>
              </a:spcBef>
              <a:spcAft>
                <a:spcPts val="4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Compounding not amount to convection by a Court of Law</a:t>
            </a:r>
          </a:p>
          <a:p>
            <a:pPr marR="0" algn="just">
              <a:lnSpc>
                <a:spcPct val="150000"/>
              </a:lnSpc>
              <a:spcBef>
                <a:spcPts val="0"/>
              </a:spcBef>
              <a:spcAft>
                <a:spcPts val="400"/>
              </a:spcAf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Prohibition contained in Schedule V of the Companies Act, 2013 does not apply for appointment of a director, MD and WTD, Manager  </a:t>
            </a:r>
            <a:endParaRPr lang="en-US"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772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4"/>
            <a:ext cx="11829011" cy="5921814"/>
          </a:xfrm>
          <a:prstGeom prst="rect">
            <a:avLst/>
          </a:prstGeom>
          <a:noFill/>
        </p:spPr>
        <p:txBody>
          <a:bodyPr wrap="square" rtlCol="0">
            <a:spAutoFit/>
          </a:bodyPr>
          <a:lstStyle/>
          <a:p>
            <a:pPr algn="ctr"/>
            <a:endParaRPr lang="en-IN" sz="4000" b="1" dirty="0">
              <a:solidFill>
                <a:srgbClr val="FF0000"/>
              </a:solidFill>
              <a:latin typeface="Times New Roman" panose="02020603050405020304" pitchFamily="18" charset="0"/>
              <a:cs typeface="Times New Roman" panose="02020603050405020304" pitchFamily="18" charset="0"/>
            </a:endParaRPr>
          </a:p>
          <a:p>
            <a:pPr algn="ctr"/>
            <a:endParaRPr lang="en-IN" sz="4000" b="1" dirty="0">
              <a:solidFill>
                <a:srgbClr val="FF0000"/>
              </a:solidFill>
              <a:latin typeface="Times New Roman" panose="02020603050405020304" pitchFamily="18" charset="0"/>
              <a:cs typeface="Times New Roman" panose="02020603050405020304" pitchFamily="18" charset="0"/>
            </a:endParaRPr>
          </a:p>
          <a:p>
            <a:pPr algn="ctr">
              <a:lnSpc>
                <a:spcPct val="150000"/>
              </a:lnSpc>
            </a:pPr>
            <a:r>
              <a:rPr lang="en-IN" sz="4400" b="1" dirty="0">
                <a:solidFill>
                  <a:srgbClr val="002060"/>
                </a:solidFill>
                <a:latin typeface="Times New Roman" panose="02020603050405020304" pitchFamily="18" charset="0"/>
                <a:cs typeface="Times New Roman" panose="02020603050405020304" pitchFamily="18" charset="0"/>
              </a:rPr>
              <a:t>Adjudication of Penalties by </a:t>
            </a:r>
          </a:p>
          <a:p>
            <a:pPr algn="ctr">
              <a:lnSpc>
                <a:spcPct val="150000"/>
              </a:lnSpc>
            </a:pPr>
            <a:r>
              <a:rPr lang="en-IN" sz="4000" b="1" dirty="0">
                <a:solidFill>
                  <a:srgbClr val="002060"/>
                </a:solidFill>
                <a:latin typeface="Times New Roman" panose="02020603050405020304" pitchFamily="18" charset="0"/>
                <a:cs typeface="Times New Roman" panose="02020603050405020304" pitchFamily="18" charset="0"/>
              </a:rPr>
              <a:t>the Registrar of Companies  </a:t>
            </a:r>
          </a:p>
          <a:p>
            <a:pPr algn="ctr">
              <a:lnSpc>
                <a:spcPct val="150000"/>
              </a:lnSpc>
            </a:pPr>
            <a:r>
              <a:rPr lang="en-IN" sz="4000" b="1" dirty="0">
                <a:solidFill>
                  <a:srgbClr val="002060"/>
                </a:solidFill>
                <a:latin typeface="Times New Roman" panose="02020603050405020304" pitchFamily="18" charset="0"/>
                <a:cs typeface="Times New Roman" panose="02020603050405020304" pitchFamily="18" charset="0"/>
              </a:rPr>
              <a:t>u/s 454 of the Companies Act, 2013</a:t>
            </a:r>
          </a:p>
          <a:p>
            <a:pPr algn="ctr">
              <a:lnSpc>
                <a:spcPct val="150000"/>
              </a:lnSpc>
            </a:pPr>
            <a:endParaRPr lang="en-IN" sz="4000" b="1" dirty="0">
              <a:solidFill>
                <a:srgbClr val="002060"/>
              </a:solidFill>
              <a:latin typeface="Times New Roman" panose="02020603050405020304" pitchFamily="18" charset="0"/>
              <a:cs typeface="Times New Roman" panose="02020603050405020304" pitchFamily="18" charset="0"/>
            </a:endParaRPr>
          </a:p>
          <a:p>
            <a:pPr algn="ctr">
              <a:lnSpc>
                <a:spcPct val="150000"/>
              </a:lnSpc>
            </a:pPr>
            <a:r>
              <a:rPr lang="en-IN" sz="4000" b="1"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05333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Adjudication of Penalty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429999" cy="5601533"/>
          </a:xfrm>
          <a:prstGeom prst="rect">
            <a:avLst/>
          </a:prstGeom>
          <a:noFill/>
        </p:spPr>
        <p:txBody>
          <a:bodyPr wrap="square" rtlCol="0">
            <a:spAutoFit/>
          </a:bodyPr>
          <a:lstStyle/>
          <a:p>
            <a:pPr marL="0" marR="0" algn="just">
              <a:spcBef>
                <a:spcPts val="0"/>
              </a:spcBef>
              <a:spcAft>
                <a:spcPts val="200"/>
              </a:spcAft>
            </a:pPr>
            <a:r>
              <a:rPr lang="en-US" sz="2400" b="1" dirty="0">
                <a:solidFill>
                  <a:srgbClr val="FF0000"/>
                </a:solidFill>
                <a:effectLst/>
                <a:latin typeface="Times New Roman" panose="02020603050405020304" pitchFamily="18" charset="0"/>
                <a:ea typeface="Times New Roman" panose="02020603050405020304" pitchFamily="18" charset="0"/>
              </a:rPr>
              <a:t>Appointment of Adjudicating Officer (AA) </a:t>
            </a:r>
            <a:r>
              <a:rPr lang="en-US" sz="2400" dirty="0">
                <a:effectLst/>
                <a:latin typeface="Times New Roman" panose="02020603050405020304" pitchFamily="18" charset="0"/>
                <a:ea typeface="Times New Roman" panose="02020603050405020304" pitchFamily="18" charset="0"/>
              </a:rPr>
              <a:t>[Rule 3(1)]</a:t>
            </a:r>
          </a:p>
          <a:p>
            <a:pPr marL="0" marR="0" algn="just">
              <a:spcBef>
                <a:spcPts val="0"/>
              </a:spcBef>
              <a:spcAft>
                <a:spcPts val="200"/>
              </a:spcAft>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The Central Govt. may appoint any of its officers, </a:t>
            </a:r>
            <a:r>
              <a:rPr lang="en-US" sz="2200" b="1" u="sng" dirty="0">
                <a:effectLst/>
                <a:latin typeface="Times New Roman" panose="02020603050405020304" pitchFamily="18" charset="0"/>
                <a:ea typeface="Times New Roman" panose="02020603050405020304" pitchFamily="18" charset="0"/>
              </a:rPr>
              <a:t>not below the rank of Registrar</a:t>
            </a:r>
            <a:r>
              <a:rPr lang="en-US" sz="2200" dirty="0">
                <a:effectLst/>
                <a:latin typeface="Times New Roman" panose="02020603050405020304" pitchFamily="18" charset="0"/>
                <a:ea typeface="Times New Roman" panose="02020603050405020304" pitchFamily="18" charset="0"/>
              </a:rPr>
              <a:t>, as AA for adjudging penalty under the provisions of the Companies Act, 2013.</a:t>
            </a:r>
            <a:endParaRPr lang="en-IN" sz="2200" dirty="0">
              <a:effectLst/>
              <a:latin typeface="Times New Roman" panose="02020603050405020304" pitchFamily="18" charset="0"/>
              <a:ea typeface="Times New Roman" panose="02020603050405020304" pitchFamily="18" charset="0"/>
            </a:endParaRPr>
          </a:p>
          <a:p>
            <a:pPr marL="0" marR="0" algn="just">
              <a:spcBef>
                <a:spcPts val="0"/>
              </a:spcBef>
              <a:spcAft>
                <a:spcPts val="200"/>
              </a:spcAft>
            </a:pPr>
            <a:r>
              <a:rPr lang="en-US" sz="2400" b="1" dirty="0">
                <a:solidFill>
                  <a:srgbClr val="FF0000"/>
                </a:solidFill>
                <a:effectLst/>
                <a:latin typeface="Times New Roman" panose="02020603050405020304" pitchFamily="18" charset="0"/>
                <a:ea typeface="Times New Roman" panose="02020603050405020304" pitchFamily="18" charset="0"/>
              </a:rPr>
              <a:t>Imposition of Penalty by the AA  </a:t>
            </a:r>
            <a:r>
              <a:rPr lang="en-US" sz="2400" dirty="0">
                <a:effectLst/>
                <a:latin typeface="Times New Roman" panose="02020603050405020304" pitchFamily="18" charset="0"/>
                <a:ea typeface="Times New Roman" panose="02020603050405020304" pitchFamily="18" charset="0"/>
              </a:rPr>
              <a:t>[Section 454(3)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w.e.f. 02-11-2018]</a:t>
            </a:r>
          </a:p>
          <a:p>
            <a:pPr marL="0" marR="0" algn="just">
              <a:spcBef>
                <a:spcPts val="0"/>
              </a:spcBef>
              <a:spcAft>
                <a:spcPts val="2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x-none"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2200" dirty="0">
                <a:effectLst/>
                <a:latin typeface="Times New Roman" panose="02020603050405020304" pitchFamily="18" charset="0"/>
                <a:ea typeface="Times New Roman" panose="02020603050405020304" pitchFamily="18" charset="0"/>
                <a:cs typeface="Times New Roman" panose="02020603050405020304" pitchFamily="18" charset="0"/>
              </a:rPr>
              <a:t>AA</a:t>
            </a:r>
            <a:r>
              <a:rPr lang="x-none" sz="2200" dirty="0">
                <a:effectLst/>
                <a:latin typeface="Times New Roman" panose="02020603050405020304" pitchFamily="18" charset="0"/>
                <a:ea typeface="Times New Roman" panose="02020603050405020304" pitchFamily="18" charset="0"/>
                <a:cs typeface="Times New Roman" panose="02020603050405020304" pitchFamily="18" charset="0"/>
              </a:rPr>
              <a:t> may, </a:t>
            </a:r>
            <a:r>
              <a:rPr lang="x-none" sz="2200" u="sng"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by an order</a:t>
            </a:r>
            <a:r>
              <a:rPr lang="x-none" sz="2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2200" dirty="0">
              <a:effectLst/>
              <a:latin typeface="New York"/>
              <a:ea typeface="Times New Roman" panose="02020603050405020304" pitchFamily="18" charset="0"/>
              <a:cs typeface="Times New Roman" panose="02020603050405020304" pitchFamily="18" charset="0"/>
            </a:endParaRPr>
          </a:p>
          <a:p>
            <a:pPr marL="457200" marR="0" indent="-457200" algn="just">
              <a:spcBef>
                <a:spcPts val="0"/>
              </a:spcBef>
              <a:spcAft>
                <a:spcPts val="200"/>
              </a:spcAft>
              <a:tabLst>
                <a:tab pos="342900" algn="r"/>
              </a:tabLst>
            </a:pP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a</a:t>
            </a:r>
            <a:r>
              <a:rPr lang="en-US" sz="2200" dirty="0">
                <a:effectLst/>
                <a:latin typeface="Times New Roman" panose="02020603050405020304" pitchFamily="18" charset="0"/>
                <a:ea typeface="Times New Roman" panose="02020603050405020304" pitchFamily="18" charset="0"/>
              </a:rPr>
              <a:t>)	impose the </a:t>
            </a:r>
            <a:r>
              <a:rPr lang="en-US" sz="2200" b="1" dirty="0">
                <a:effectLst/>
                <a:latin typeface="Times New Roman" panose="02020603050405020304" pitchFamily="18" charset="0"/>
                <a:ea typeface="Times New Roman" panose="02020603050405020304" pitchFamily="18" charset="0"/>
              </a:rPr>
              <a:t>penalty on the company, the officer who is in default</a:t>
            </a:r>
            <a:r>
              <a:rPr lang="en-US" sz="2200" dirty="0">
                <a:effectLst/>
                <a:latin typeface="Times New Roman" panose="02020603050405020304" pitchFamily="18" charset="0"/>
                <a:ea typeface="Times New Roman" panose="02020603050405020304" pitchFamily="18" charset="0"/>
              </a:rPr>
              <a:t>, </a:t>
            </a:r>
            <a:r>
              <a:rPr lang="en-US" sz="2200" dirty="0">
                <a:solidFill>
                  <a:srgbClr val="FF0000"/>
                </a:solidFill>
                <a:effectLst/>
                <a:latin typeface="Times New Roman" panose="02020603050405020304" pitchFamily="18" charset="0"/>
                <a:ea typeface="Times New Roman" panose="02020603050405020304" pitchFamily="18" charset="0"/>
              </a:rPr>
              <a:t>or any other person</a:t>
            </a:r>
            <a:r>
              <a:rPr lang="en-US" sz="2200" dirty="0">
                <a:effectLst/>
                <a:latin typeface="Times New Roman" panose="02020603050405020304" pitchFamily="18" charset="0"/>
                <a:ea typeface="Times New Roman" panose="02020603050405020304" pitchFamily="18" charset="0"/>
              </a:rPr>
              <a:t> stating</a:t>
            </a:r>
            <a:r>
              <a:rPr lang="en-US" sz="2200" b="1" dirty="0">
                <a:effectLst/>
                <a:latin typeface="Times New Roman" panose="02020603050405020304" pitchFamily="18" charset="0"/>
                <a:ea typeface="Times New Roman" panose="02020603050405020304" pitchFamily="18" charset="0"/>
              </a:rPr>
              <a:t> therein any non-compliance or default</a:t>
            </a:r>
            <a:r>
              <a:rPr lang="en-US" sz="2200" dirty="0">
                <a:effectLst/>
                <a:latin typeface="Times New Roman" panose="02020603050405020304" pitchFamily="18" charset="0"/>
                <a:ea typeface="Times New Roman" panose="02020603050405020304" pitchFamily="18" charset="0"/>
              </a:rPr>
              <a:t> under the relevant provisions of this Act; and</a:t>
            </a:r>
            <a:endParaRPr lang="en-IN" sz="22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200"/>
              </a:spcAft>
              <a:tabLst>
                <a:tab pos="342900" algn="r"/>
              </a:tabLst>
            </a:pPr>
            <a:r>
              <a:rPr lang="en-US" sz="2200" dirty="0">
                <a:effectLst/>
                <a:latin typeface="Times New Roman" panose="02020603050405020304" pitchFamily="18" charset="0"/>
                <a:ea typeface="Times New Roman" panose="02020603050405020304" pitchFamily="18" charset="0"/>
              </a:rPr>
              <a:t>	(</a:t>
            </a:r>
            <a:r>
              <a:rPr lang="en-US" sz="2200" i="1" dirty="0">
                <a:effectLst/>
                <a:latin typeface="Times New Roman" panose="02020603050405020304" pitchFamily="18" charset="0"/>
                <a:ea typeface="Times New Roman" panose="02020603050405020304" pitchFamily="18" charset="0"/>
              </a:rPr>
              <a:t>b</a:t>
            </a:r>
            <a:r>
              <a:rPr lang="en-US" sz="2200"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direct such company, or officer </a:t>
            </a:r>
            <a:r>
              <a:rPr lang="en-US" sz="2200" dirty="0">
                <a:effectLst/>
                <a:latin typeface="Times New Roman" panose="02020603050405020304" pitchFamily="18" charset="0"/>
                <a:ea typeface="Times New Roman" panose="02020603050405020304" pitchFamily="18" charset="0"/>
              </a:rPr>
              <a:t>who is in default, or any other person, as the case may be, </a:t>
            </a:r>
            <a:r>
              <a:rPr lang="en-US" sz="2200" b="1" dirty="0">
                <a:effectLst/>
                <a:latin typeface="Times New Roman" panose="02020603050405020304" pitchFamily="18" charset="0"/>
                <a:ea typeface="Times New Roman" panose="02020603050405020304" pitchFamily="18" charset="0"/>
              </a:rPr>
              <a:t>to rectify the default, wherever he considers fit.</a:t>
            </a:r>
            <a:endParaRPr lang="en-IN" sz="2200" b="1" dirty="0">
              <a:effectLst/>
              <a:latin typeface="Times New Roman" panose="02020603050405020304" pitchFamily="18" charset="0"/>
              <a:ea typeface="Times New Roman" panose="02020603050405020304" pitchFamily="18" charset="0"/>
            </a:endParaRPr>
          </a:p>
          <a:p>
            <a:pPr marL="0" marR="0" algn="just">
              <a:spcBef>
                <a:spcPts val="0"/>
              </a:spcBef>
              <a:spcAft>
                <a:spcPts val="180"/>
              </a:spcAft>
            </a:pPr>
            <a:r>
              <a:rPr lang="en-US" sz="2200" b="1" dirty="0">
                <a:solidFill>
                  <a:srgbClr val="FF0000"/>
                </a:solidFill>
                <a:effectLst/>
                <a:latin typeface="Times New Roman" panose="02020603050405020304" pitchFamily="18" charset="0"/>
                <a:ea typeface="Times New Roman" panose="02020603050405020304" pitchFamily="18" charset="0"/>
              </a:rPr>
              <a:t>No penalty shall be imposed and all proceedings in respect of default shall be deemed to be concluded if such default has been rectified either prior to, or within 30 days of, the issue of the notice </a:t>
            </a:r>
            <a:r>
              <a:rPr lang="en-US" sz="2000" dirty="0">
                <a:effectLst/>
                <a:latin typeface="Times New Roman" panose="02020603050405020304" pitchFamily="18" charset="0"/>
                <a:ea typeface="Times New Roman" panose="02020603050405020304" pitchFamily="18" charset="0"/>
              </a:rPr>
              <a:t>[A new proviso have been inserted by the Companies (Amendment) Act, 2020 [</a:t>
            </a:r>
            <a:r>
              <a:rPr lang="en-US" sz="2000" u="sng" dirty="0">
                <a:effectLst/>
                <a:latin typeface="Times New Roman" panose="02020603050405020304" pitchFamily="18" charset="0"/>
                <a:ea typeface="Times New Roman" panose="02020603050405020304" pitchFamily="18" charset="0"/>
              </a:rPr>
              <a:t>W.e.f. 22.01.2021</a:t>
            </a:r>
            <a:r>
              <a:rPr lang="en-US" sz="2000" dirty="0">
                <a:effectLst/>
                <a:latin typeface="Times New Roman" panose="02020603050405020304" pitchFamily="18" charset="0"/>
                <a:ea typeface="Times New Roman" panose="02020603050405020304" pitchFamily="18" charset="0"/>
              </a:rPr>
              <a:t>] which provides that </a:t>
            </a:r>
            <a:r>
              <a:rPr lang="en-US" sz="2000" b="1" dirty="0">
                <a:effectLst/>
                <a:latin typeface="Times New Roman" panose="02020603050405020304" pitchFamily="18" charset="0"/>
                <a:ea typeface="Times New Roman" panose="02020603050405020304" pitchFamily="18" charset="0"/>
              </a:rPr>
              <a:t>in case the default relates to non-compliance of section 92(4) or 94(1) or section 137(2) and such default has been rectified either prior to, or within 30 days of, the issue of the notice</a:t>
            </a:r>
            <a:r>
              <a:rPr lang="en-US" sz="2000" dirty="0">
                <a:effectLst/>
                <a:latin typeface="Times New Roman" panose="02020603050405020304" pitchFamily="18" charset="0"/>
                <a:ea typeface="Times New Roman" panose="02020603050405020304" pitchFamily="18" charset="0"/>
              </a:rPr>
              <a:t> by the adjudicating officer, </a:t>
            </a:r>
            <a:r>
              <a:rPr lang="en-US" sz="2000" b="1" dirty="0">
                <a:effectLst/>
                <a:latin typeface="Times New Roman" panose="02020603050405020304" pitchFamily="18" charset="0"/>
                <a:ea typeface="Times New Roman" panose="02020603050405020304" pitchFamily="18" charset="0"/>
              </a:rPr>
              <a:t>no penalty shall be imposed in this regard and all proceedings u/s 454 in respect of such default shall be deemed to be concluded. </a:t>
            </a:r>
            <a:endParaRPr lang="en-IN"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25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180975" y="858306"/>
            <a:ext cx="11610629" cy="5478423"/>
          </a:xfrm>
          <a:prstGeom prst="rect">
            <a:avLst/>
          </a:prstGeom>
          <a:noFill/>
        </p:spPr>
        <p:txBody>
          <a:bodyPr wrap="square" rtlCol="0">
            <a:spAutoFit/>
          </a:bodyPr>
          <a:lstStyle/>
          <a:p>
            <a:pPr marL="0" marR="0" algn="just">
              <a:spcBef>
                <a:spcPts val="0"/>
              </a:spcBef>
              <a:spcAft>
                <a:spcPts val="200"/>
              </a:spcAft>
            </a:pPr>
            <a:r>
              <a:rPr lang="en-US" sz="2300" b="1" dirty="0">
                <a:solidFill>
                  <a:srgbClr val="FF0000"/>
                </a:solidFill>
                <a:effectLst/>
                <a:latin typeface="Times New Roman" panose="02020603050405020304" pitchFamily="18" charset="0"/>
                <a:ea typeface="Times New Roman" panose="02020603050405020304" pitchFamily="18" charset="0"/>
              </a:rPr>
              <a:t>Punishment for Fraud shall be subject to </a:t>
            </a:r>
            <a:r>
              <a:rPr lang="en-US" sz="2300" b="1" i="1" dirty="0">
                <a:solidFill>
                  <a:srgbClr val="FF0000"/>
                </a:solidFill>
                <a:effectLst/>
                <a:latin typeface="Times New Roman" panose="02020603050405020304" pitchFamily="18" charset="0"/>
                <a:ea typeface="Times New Roman" panose="02020603050405020304" pitchFamily="18" charset="0"/>
              </a:rPr>
              <a:t>minimum amount of fine/imprisonment </a:t>
            </a:r>
            <a:r>
              <a:rPr lang="en-US" sz="2300" b="1" dirty="0">
                <a:solidFill>
                  <a:srgbClr val="FF0000"/>
                </a:solidFill>
                <a:effectLst/>
                <a:latin typeface="Times New Roman" panose="02020603050405020304" pitchFamily="18" charset="0"/>
                <a:ea typeface="Times New Roman" panose="02020603050405020304" pitchFamily="18" charset="0"/>
              </a:rPr>
              <a:t>as prescribed </a:t>
            </a:r>
            <a:r>
              <a:rPr lang="en-US" sz="2300" dirty="0">
                <a:effectLst/>
                <a:latin typeface="Times New Roman" panose="02020603050405020304" pitchFamily="18" charset="0"/>
                <a:ea typeface="Times New Roman" panose="02020603050405020304" pitchFamily="18" charset="0"/>
              </a:rPr>
              <a:t>[Sec.447(1) </a:t>
            </a:r>
            <a:r>
              <a:rPr lang="en-US" sz="2300" dirty="0">
                <a:latin typeface="Times New Roman" panose="02020603050405020304" pitchFamily="18" charset="0"/>
              </a:rPr>
              <a:t>w.e.f. 2-11-2018] is a </a:t>
            </a:r>
            <a:r>
              <a:rPr lang="en-US" sz="2300" b="1" dirty="0">
                <a:solidFill>
                  <a:srgbClr val="FF0000"/>
                </a:solidFill>
                <a:latin typeface="Times New Roman" panose="02020603050405020304" pitchFamily="18" charset="0"/>
              </a:rPr>
              <a:t>Cognizable Offence</a:t>
            </a:r>
          </a:p>
          <a:p>
            <a:pPr marL="0" marR="0" algn="just">
              <a:spcBef>
                <a:spcPts val="0"/>
              </a:spcBef>
              <a:spcAft>
                <a:spcPts val="200"/>
              </a:spcAft>
            </a:pPr>
            <a:r>
              <a:rPr lang="en-US" sz="2300" dirty="0">
                <a:effectLst/>
                <a:latin typeface="Times New Roman" panose="02020603050405020304" pitchFamily="18" charset="0"/>
                <a:ea typeface="Times New Roman" panose="02020603050405020304" pitchFamily="18" charset="0"/>
              </a:rPr>
              <a:t>     </a:t>
            </a:r>
            <a:r>
              <a:rPr lang="en-US" sz="2300" b="1" u="sng" dirty="0">
                <a:effectLst/>
                <a:latin typeface="Times New Roman" panose="02020603050405020304" pitchFamily="18" charset="0"/>
                <a:ea typeface="Times New Roman" panose="02020603050405020304" pitchFamily="18" charset="0"/>
              </a:rPr>
              <a:t>Without prejudice to any liability including repayment of any debt </a:t>
            </a:r>
            <a:r>
              <a:rPr lang="en-US" sz="2300" dirty="0">
                <a:effectLst/>
                <a:latin typeface="Times New Roman" panose="02020603050405020304" pitchFamily="18" charset="0"/>
                <a:ea typeface="Times New Roman" panose="02020603050405020304" pitchFamily="18" charset="0"/>
              </a:rPr>
              <a:t>under </a:t>
            </a:r>
            <a:r>
              <a:rPr lang="en-US" sz="2300" b="1" dirty="0">
                <a:effectLst/>
                <a:latin typeface="Times New Roman" panose="02020603050405020304" pitchFamily="18" charset="0"/>
                <a:ea typeface="Times New Roman" panose="02020603050405020304" pitchFamily="18" charset="0"/>
              </a:rPr>
              <a:t>this Act or any other law</a:t>
            </a:r>
            <a:r>
              <a:rPr lang="en-US" sz="2300" dirty="0">
                <a:effectLst/>
                <a:latin typeface="Times New Roman" panose="02020603050405020304" pitchFamily="18" charset="0"/>
                <a:ea typeface="Times New Roman" panose="02020603050405020304" pitchFamily="18" charset="0"/>
              </a:rPr>
              <a:t> for the time being in force, </a:t>
            </a:r>
            <a:r>
              <a:rPr lang="en-US" sz="2300" b="1" u="sng" dirty="0">
                <a:effectLst/>
                <a:latin typeface="Times New Roman" panose="02020603050405020304" pitchFamily="18" charset="0"/>
                <a:ea typeface="Times New Roman" panose="02020603050405020304" pitchFamily="18" charset="0"/>
              </a:rPr>
              <a:t>any person </a:t>
            </a:r>
            <a:r>
              <a:rPr lang="en-US" sz="2300" b="1" dirty="0">
                <a:effectLst/>
                <a:latin typeface="Times New Roman" panose="02020603050405020304" pitchFamily="18" charset="0"/>
                <a:ea typeface="Times New Roman" panose="02020603050405020304" pitchFamily="18" charset="0"/>
              </a:rPr>
              <a:t>who is found to be </a:t>
            </a:r>
            <a:r>
              <a:rPr lang="en-US" sz="2300" b="1" u="sng" dirty="0">
                <a:effectLst/>
                <a:latin typeface="Times New Roman" panose="02020603050405020304" pitchFamily="18" charset="0"/>
                <a:ea typeface="Times New Roman" panose="02020603050405020304" pitchFamily="18" charset="0"/>
              </a:rPr>
              <a:t>guilty of fraud</a:t>
            </a:r>
            <a:r>
              <a:rPr lang="en-US" sz="2300" b="1" dirty="0">
                <a:effectLst/>
                <a:latin typeface="Times New Roman" panose="02020603050405020304" pitchFamily="18" charset="0"/>
                <a:ea typeface="Times New Roman" panose="02020603050405020304" pitchFamily="18" charset="0"/>
              </a:rPr>
              <a:t> involving an amount of </a:t>
            </a:r>
            <a:r>
              <a:rPr lang="en-US" sz="2300" b="1" u="sng" dirty="0">
                <a:solidFill>
                  <a:srgbClr val="FF0000"/>
                </a:solidFill>
                <a:effectLst/>
                <a:latin typeface="Times New Roman" panose="02020603050405020304" pitchFamily="18" charset="0"/>
                <a:ea typeface="Times New Roman" panose="02020603050405020304" pitchFamily="18" charset="0"/>
              </a:rPr>
              <a:t>at least </a:t>
            </a:r>
            <a:r>
              <a:rPr lang="en-US" sz="2300" b="1" u="sng" dirty="0">
                <a:effectLst/>
                <a:latin typeface="Times New Roman" panose="02020603050405020304" pitchFamily="18" charset="0"/>
                <a:ea typeface="Times New Roman" panose="02020603050405020304" pitchFamily="18" charset="0"/>
              </a:rPr>
              <a:t>Rs.10 Lakh or 1% of the turnover </a:t>
            </a:r>
            <a:r>
              <a:rPr lang="en-US" sz="2300" b="1" dirty="0">
                <a:effectLst/>
                <a:latin typeface="Times New Roman" panose="02020603050405020304" pitchFamily="18" charset="0"/>
                <a:ea typeface="Times New Roman" panose="02020603050405020304" pitchFamily="18" charset="0"/>
              </a:rPr>
              <a:t>of the company, </a:t>
            </a:r>
            <a:r>
              <a:rPr lang="en-US" sz="2300" b="1" dirty="0">
                <a:solidFill>
                  <a:srgbClr val="FF0000"/>
                </a:solidFill>
                <a:effectLst/>
                <a:latin typeface="Times New Roman" panose="02020603050405020304" pitchFamily="18" charset="0"/>
                <a:ea typeface="Times New Roman" panose="02020603050405020304" pitchFamily="18" charset="0"/>
              </a:rPr>
              <a:t>whichever is </a:t>
            </a:r>
            <a:r>
              <a:rPr lang="en-US" sz="2300" b="1" u="sng" dirty="0">
                <a:solidFill>
                  <a:srgbClr val="FF0000"/>
                </a:solidFill>
                <a:effectLst/>
                <a:latin typeface="Times New Roman" panose="02020603050405020304" pitchFamily="18" charset="0"/>
                <a:ea typeface="Times New Roman" panose="02020603050405020304" pitchFamily="18" charset="0"/>
              </a:rPr>
              <a:t>lower</a:t>
            </a:r>
            <a:r>
              <a:rPr lang="en-US" sz="2300" dirty="0">
                <a:effectLst/>
                <a:latin typeface="Times New Roman" panose="02020603050405020304" pitchFamily="18" charset="0"/>
                <a:ea typeface="Times New Roman" panose="02020603050405020304" pitchFamily="18" charset="0"/>
              </a:rPr>
              <a:t>, shall be punishable </a:t>
            </a:r>
            <a:r>
              <a:rPr lang="en-US" sz="2300" b="1" dirty="0">
                <a:effectLst/>
                <a:latin typeface="Times New Roman" panose="02020603050405020304" pitchFamily="18" charset="0"/>
                <a:ea typeface="Times New Roman" panose="02020603050405020304" pitchFamily="18" charset="0"/>
              </a:rPr>
              <a:t>with </a:t>
            </a:r>
            <a:r>
              <a:rPr lang="en-US" sz="2300" b="1" u="sng" dirty="0">
                <a:effectLst/>
                <a:latin typeface="Times New Roman" panose="02020603050405020304" pitchFamily="18" charset="0"/>
                <a:ea typeface="Times New Roman" panose="02020603050405020304" pitchFamily="18" charset="0"/>
              </a:rPr>
              <a:t>imprisonment</a:t>
            </a:r>
            <a:r>
              <a:rPr lang="en-US" sz="2300" b="1" dirty="0">
                <a:effectLst/>
                <a:latin typeface="Times New Roman" panose="02020603050405020304" pitchFamily="18" charset="0"/>
                <a:ea typeface="Times New Roman" panose="02020603050405020304" pitchFamily="18" charset="0"/>
              </a:rPr>
              <a:t> for a term which shall </a:t>
            </a:r>
            <a:r>
              <a:rPr lang="en-US" sz="2300" b="1" u="sng" dirty="0">
                <a:effectLst/>
                <a:latin typeface="Times New Roman" panose="02020603050405020304" pitchFamily="18" charset="0"/>
                <a:ea typeface="Times New Roman" panose="02020603050405020304" pitchFamily="18" charset="0"/>
              </a:rPr>
              <a:t>not be less than 6 months but may extend to 10 years</a:t>
            </a:r>
            <a:r>
              <a:rPr lang="en-US" sz="2300" b="1" dirty="0">
                <a:effectLst/>
                <a:latin typeface="Times New Roman" panose="02020603050405020304" pitchFamily="18" charset="0"/>
                <a:ea typeface="Times New Roman" panose="02020603050405020304" pitchFamily="18" charset="0"/>
              </a:rPr>
              <a:t> and shall </a:t>
            </a:r>
            <a:r>
              <a:rPr lang="en-US" sz="2300" b="1" u="sng" dirty="0">
                <a:effectLst/>
                <a:latin typeface="Times New Roman" panose="02020603050405020304" pitchFamily="18" charset="0"/>
                <a:ea typeface="Times New Roman" panose="02020603050405020304" pitchFamily="18" charset="0"/>
              </a:rPr>
              <a:t>also be liable to </a:t>
            </a:r>
            <a:r>
              <a:rPr lang="en-US" sz="2300" b="1" u="sng" dirty="0">
                <a:solidFill>
                  <a:srgbClr val="FF0000"/>
                </a:solidFill>
                <a:effectLst/>
                <a:latin typeface="Times New Roman" panose="02020603050405020304" pitchFamily="18" charset="0"/>
                <a:ea typeface="Times New Roman" panose="02020603050405020304" pitchFamily="18" charset="0"/>
              </a:rPr>
              <a:t>fine</a:t>
            </a:r>
            <a:r>
              <a:rPr lang="en-US" sz="2300" b="1" u="sng" dirty="0">
                <a:effectLst/>
                <a:latin typeface="Times New Roman" panose="02020603050405020304" pitchFamily="18" charset="0"/>
                <a:ea typeface="Times New Roman" panose="02020603050405020304" pitchFamily="18" charset="0"/>
              </a:rPr>
              <a:t> which shall not be less than the amount involved in the fraud, but which may extend to 3 times</a:t>
            </a:r>
            <a:r>
              <a:rPr lang="en-US" sz="2300" b="1" dirty="0">
                <a:effectLst/>
                <a:latin typeface="Times New Roman" panose="02020603050405020304" pitchFamily="18" charset="0"/>
                <a:ea typeface="Times New Roman" panose="02020603050405020304" pitchFamily="18" charset="0"/>
              </a:rPr>
              <a:t> the amount involved in the fraud</a:t>
            </a:r>
            <a:r>
              <a:rPr lang="en-US" sz="2300" dirty="0">
                <a:effectLst/>
                <a:latin typeface="Times New Roman" panose="02020603050405020304" pitchFamily="18" charset="0"/>
                <a:ea typeface="Times New Roman" panose="02020603050405020304" pitchFamily="18" charset="0"/>
              </a:rPr>
              <a:t>:</a:t>
            </a:r>
            <a:endParaRPr lang="en-IN" sz="2300" dirty="0">
              <a:effectLst/>
              <a:latin typeface="Times New Roman" panose="02020603050405020304" pitchFamily="18" charset="0"/>
              <a:ea typeface="Times New Roman" panose="02020603050405020304" pitchFamily="18" charset="0"/>
            </a:endParaRPr>
          </a:p>
          <a:p>
            <a:pPr marL="0" marR="0" indent="228600" algn="just">
              <a:spcBef>
                <a:spcPts val="0"/>
              </a:spcBef>
              <a:spcAft>
                <a:spcPts val="200"/>
              </a:spcAft>
            </a:pPr>
            <a:r>
              <a:rPr lang="en-US" sz="2300" u="sng" dirty="0">
                <a:effectLst/>
                <a:latin typeface="Times New Roman" panose="02020603050405020304" pitchFamily="18" charset="0"/>
                <a:ea typeface="Times New Roman" panose="02020603050405020304" pitchFamily="18" charset="0"/>
              </a:rPr>
              <a:t>Where the </a:t>
            </a:r>
            <a:r>
              <a:rPr lang="en-US" sz="2300" b="1" u="sng" dirty="0">
                <a:effectLst/>
                <a:latin typeface="Times New Roman" panose="02020603050405020304" pitchFamily="18" charset="0"/>
                <a:ea typeface="Times New Roman" panose="02020603050405020304" pitchFamily="18" charset="0"/>
              </a:rPr>
              <a:t>fraud in question involves public interest</a:t>
            </a:r>
            <a:r>
              <a:rPr lang="en-US" sz="2300" u="sng" dirty="0">
                <a:effectLst/>
                <a:latin typeface="Times New Roman" panose="02020603050405020304" pitchFamily="18" charset="0"/>
                <a:ea typeface="Times New Roman" panose="02020603050405020304" pitchFamily="18" charset="0"/>
              </a:rPr>
              <a:t>, the term of </a:t>
            </a:r>
            <a:r>
              <a:rPr lang="en-US" sz="2300" b="1" u="sng" dirty="0">
                <a:effectLst/>
                <a:latin typeface="Times New Roman" panose="02020603050405020304" pitchFamily="18" charset="0"/>
                <a:ea typeface="Times New Roman" panose="02020603050405020304" pitchFamily="18" charset="0"/>
              </a:rPr>
              <a:t>imprisonment shall not be less than 3 years.</a:t>
            </a:r>
          </a:p>
          <a:p>
            <a:pPr marL="0" marR="0" indent="228600" algn="just">
              <a:spcBef>
                <a:spcPts val="0"/>
              </a:spcBef>
              <a:spcAft>
                <a:spcPts val="200"/>
              </a:spcAft>
            </a:pPr>
            <a:r>
              <a:rPr lang="en-US" sz="2300" dirty="0">
                <a:effectLst/>
                <a:latin typeface="Times New Roman" panose="02020603050405020304" pitchFamily="18" charset="0"/>
                <a:ea typeface="Times New Roman" panose="02020603050405020304" pitchFamily="18" charset="0"/>
              </a:rPr>
              <a:t>Where the fraud involves an amount </a:t>
            </a:r>
            <a:r>
              <a:rPr lang="en-US" sz="2300" b="1" dirty="0">
                <a:solidFill>
                  <a:srgbClr val="FF0000"/>
                </a:solidFill>
                <a:effectLst/>
                <a:latin typeface="Times New Roman" panose="02020603050405020304" pitchFamily="18" charset="0"/>
                <a:ea typeface="Times New Roman" panose="02020603050405020304" pitchFamily="18" charset="0"/>
              </a:rPr>
              <a:t>less than </a:t>
            </a:r>
            <a:r>
              <a:rPr lang="en-US" sz="2300" b="1" dirty="0">
                <a:effectLst/>
                <a:latin typeface="Times New Roman" panose="02020603050405020304" pitchFamily="18" charset="0"/>
                <a:ea typeface="Times New Roman" panose="02020603050405020304" pitchFamily="18" charset="0"/>
              </a:rPr>
              <a:t>Rs.10 Lakh or 1% of the turnover</a:t>
            </a:r>
            <a:r>
              <a:rPr lang="en-US" sz="2300" dirty="0">
                <a:effectLst/>
                <a:latin typeface="Times New Roman" panose="02020603050405020304" pitchFamily="18" charset="0"/>
                <a:ea typeface="Times New Roman" panose="02020603050405020304" pitchFamily="18" charset="0"/>
              </a:rPr>
              <a:t> of the company, </a:t>
            </a:r>
            <a:r>
              <a:rPr lang="en-US" sz="2300" b="1" dirty="0">
                <a:effectLst/>
                <a:latin typeface="Times New Roman" panose="02020603050405020304" pitchFamily="18" charset="0"/>
                <a:ea typeface="Times New Roman" panose="02020603050405020304" pitchFamily="18" charset="0"/>
              </a:rPr>
              <a:t>whichever is lower, </a:t>
            </a:r>
            <a:r>
              <a:rPr lang="en-US" sz="2300" b="1" u="sng" dirty="0">
                <a:solidFill>
                  <a:srgbClr val="FF0000"/>
                </a:solidFill>
                <a:effectLst/>
                <a:latin typeface="Times New Roman" panose="02020603050405020304" pitchFamily="18" charset="0"/>
                <a:ea typeface="Times New Roman" panose="02020603050405020304" pitchFamily="18" charset="0"/>
              </a:rPr>
              <a:t>and does not involve public interest</a:t>
            </a:r>
            <a:r>
              <a:rPr lang="en-US" sz="2300" dirty="0">
                <a:effectLst/>
                <a:latin typeface="Times New Roman" panose="02020603050405020304" pitchFamily="18" charset="0"/>
                <a:ea typeface="Times New Roman" panose="02020603050405020304" pitchFamily="18" charset="0"/>
              </a:rPr>
              <a:t>, any person guilty of such fraud shall be punishable with </a:t>
            </a:r>
            <a:r>
              <a:rPr lang="en-US" sz="2300" b="1" u="sng" dirty="0">
                <a:effectLst/>
                <a:latin typeface="Times New Roman" panose="02020603050405020304" pitchFamily="18" charset="0"/>
                <a:ea typeface="Times New Roman" panose="02020603050405020304" pitchFamily="18" charset="0"/>
              </a:rPr>
              <a:t>imprisonment for a term which may extend to 5 years </a:t>
            </a:r>
            <a:r>
              <a:rPr lang="en-US" sz="2300" b="1" dirty="0">
                <a:solidFill>
                  <a:srgbClr val="FF0000"/>
                </a:solidFill>
                <a:effectLst/>
                <a:latin typeface="Times New Roman" panose="02020603050405020304" pitchFamily="18" charset="0"/>
                <a:ea typeface="Times New Roman" panose="02020603050405020304" pitchFamily="18" charset="0"/>
              </a:rPr>
              <a:t>or</a:t>
            </a:r>
            <a:r>
              <a:rPr lang="en-US" sz="2300" b="1" dirty="0">
                <a:effectLst/>
                <a:latin typeface="Times New Roman" panose="02020603050405020304" pitchFamily="18" charset="0"/>
                <a:ea typeface="Times New Roman" panose="02020603050405020304" pitchFamily="18" charset="0"/>
              </a:rPr>
              <a:t> with fine which may extend to Rs.50 Lakh or with both. </a:t>
            </a:r>
            <a:endParaRPr lang="en-IN" sz="2300" b="1" dirty="0">
              <a:solidFill>
                <a:srgbClr val="FF0000"/>
              </a:solidFill>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B31D600-3F53-4934-B06B-CA9125EB2CE2}"/>
              </a:ext>
            </a:extLst>
          </p:cNvPr>
          <p:cNvSpPr txBox="1"/>
          <p:nvPr/>
        </p:nvSpPr>
        <p:spPr>
          <a:xfrm>
            <a:off x="472934" y="211975"/>
            <a:ext cx="11148259"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Punishment for Fraud</a:t>
            </a:r>
            <a:endParaRPr lang="en-I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2790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525597"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Adjudication of Penalty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2" y="910244"/>
            <a:ext cx="11346871" cy="5365571"/>
          </a:xfrm>
          <a:prstGeom prst="rect">
            <a:avLst/>
          </a:prstGeom>
          <a:noFill/>
        </p:spPr>
        <p:txBody>
          <a:bodyPr wrap="square" rtlCol="0">
            <a:spAutoFit/>
          </a:bodyPr>
          <a:lstStyle/>
          <a:p>
            <a:pPr marL="0" marR="0" algn="just">
              <a:spcBef>
                <a:spcPts val="0"/>
              </a:spcBef>
              <a:spcAft>
                <a:spcPts val="180"/>
              </a:spcAft>
            </a:pPr>
            <a:r>
              <a:rPr lang="en-US" sz="2400" b="1" dirty="0">
                <a:solidFill>
                  <a:srgbClr val="FF0000"/>
                </a:solidFill>
                <a:effectLst/>
                <a:latin typeface="Times New Roman" panose="02020603050405020304" pitchFamily="18" charset="0"/>
                <a:ea typeface="Times New Roman" panose="02020603050405020304" pitchFamily="18" charset="0"/>
              </a:rPr>
              <a:t>Notice by the AA with nature of non-compliance </a:t>
            </a:r>
            <a:r>
              <a:rPr lang="en-US" sz="2400" dirty="0">
                <a:effectLst/>
                <a:latin typeface="Times New Roman" panose="02020603050405020304" pitchFamily="18" charset="0"/>
                <a:ea typeface="Times New Roman" panose="02020603050405020304" pitchFamily="18" charset="0"/>
              </a:rPr>
              <a:t>[Section 454(4) read with Rule 3(2)]</a:t>
            </a:r>
          </a:p>
          <a:p>
            <a:pPr marL="0" marR="0" algn="just">
              <a:spcBef>
                <a:spcPts val="0"/>
              </a:spcBef>
              <a:spcAft>
                <a:spcPts val="180"/>
              </a:spcAft>
            </a:pPr>
            <a:r>
              <a:rPr lang="en-US" sz="18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Before adjudging penalty, the adjudicating officer </a:t>
            </a:r>
            <a:r>
              <a:rPr lang="en-US" sz="2400" b="1" dirty="0">
                <a:effectLst/>
                <a:latin typeface="Times New Roman" panose="02020603050405020304" pitchFamily="18" charset="0"/>
                <a:ea typeface="Times New Roman" panose="02020603050405020304" pitchFamily="18" charset="0"/>
              </a:rPr>
              <a:t>shall issue a written notice </a:t>
            </a:r>
            <a:r>
              <a:rPr lang="en-US" sz="2400" dirty="0">
                <a:effectLst/>
                <a:latin typeface="Times New Roman" panose="02020603050405020304" pitchFamily="18" charset="0"/>
                <a:ea typeface="Times New Roman" panose="02020603050405020304" pitchFamily="18" charset="0"/>
              </a:rPr>
              <a:t>in the specified manner, </a:t>
            </a:r>
            <a:r>
              <a:rPr lang="en-US" sz="2400" b="1" dirty="0">
                <a:effectLst/>
                <a:latin typeface="Times New Roman" panose="02020603050405020304" pitchFamily="18" charset="0"/>
                <a:ea typeface="Times New Roman" panose="02020603050405020304" pitchFamily="18" charset="0"/>
              </a:rPr>
              <a:t>to the company, to the officer, who is in default </a:t>
            </a:r>
            <a:r>
              <a:rPr lang="en-US" sz="2400" b="1" i="1" dirty="0">
                <a:effectLst/>
                <a:latin typeface="Times New Roman" panose="02020603050405020304" pitchFamily="18" charset="0"/>
                <a:ea typeface="Times New Roman" panose="02020603050405020304" pitchFamily="18" charset="0"/>
              </a:rPr>
              <a:t>or any other person</a:t>
            </a:r>
            <a:r>
              <a:rPr lang="en-US" sz="2400" dirty="0">
                <a:effectLst/>
                <a:latin typeface="Times New Roman" panose="02020603050405020304" pitchFamily="18" charset="0"/>
                <a:ea typeface="Times New Roman" panose="02020603050405020304" pitchFamily="18" charset="0"/>
              </a:rPr>
              <a:t>, as the case may be, to show cause, within such period </a:t>
            </a:r>
            <a:r>
              <a:rPr lang="en-US" sz="2400" b="1" u="sng" dirty="0">
                <a:effectLst/>
                <a:latin typeface="Times New Roman" panose="02020603050405020304" pitchFamily="18" charset="0"/>
                <a:ea typeface="Times New Roman" panose="02020603050405020304" pitchFamily="18" charset="0"/>
              </a:rPr>
              <a:t>not being less than 15 days and more than 30 days from the date of service</a:t>
            </a:r>
            <a:r>
              <a:rPr lang="en-US" sz="2400" dirty="0">
                <a:effectLst/>
                <a:latin typeface="Times New Roman" panose="02020603050405020304" pitchFamily="18" charset="0"/>
                <a:ea typeface="Times New Roman" panose="02020603050405020304" pitchFamily="18" charset="0"/>
              </a:rPr>
              <a:t>, why the inquiry should not be imposed on it or him: </a:t>
            </a:r>
          </a:p>
          <a:p>
            <a:pPr marL="0" marR="0" algn="just">
              <a:spcBef>
                <a:spcPts val="0"/>
              </a:spcBef>
              <a:spcAft>
                <a:spcPts val="180"/>
              </a:spcAft>
            </a:pPr>
            <a:r>
              <a:rPr lang="en-US" sz="2400" dirty="0">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Provided that every notice issued under this sub-rule, </a:t>
            </a:r>
            <a:r>
              <a:rPr lang="en-US" sz="2400" b="1" dirty="0">
                <a:effectLst/>
                <a:latin typeface="Times New Roman" panose="02020603050405020304" pitchFamily="18" charset="0"/>
                <a:ea typeface="Times New Roman" panose="02020603050405020304" pitchFamily="18" charset="0"/>
              </a:rPr>
              <a:t>shall clearly indicate the nature of non-compliance or default under the Act alleged </a:t>
            </a:r>
            <a:r>
              <a:rPr lang="en-US" sz="2400" dirty="0">
                <a:effectLst/>
                <a:latin typeface="Times New Roman" panose="02020603050405020304" pitchFamily="18" charset="0"/>
                <a:ea typeface="Times New Roman" panose="02020603050405020304" pitchFamily="18" charset="0"/>
              </a:rPr>
              <a:t>to have been committed or made by such company and officer in default, as the case may be.</a:t>
            </a:r>
            <a:endParaRPr lang="en-IN" sz="2400" dirty="0">
              <a:effectLst/>
              <a:latin typeface="Times New Roman" panose="02020603050405020304" pitchFamily="18" charset="0"/>
              <a:ea typeface="Times New Roman" panose="02020603050405020304" pitchFamily="18" charset="0"/>
            </a:endParaRPr>
          </a:p>
          <a:p>
            <a:pPr marL="0" marR="0" algn="just">
              <a:spcBef>
                <a:spcPts val="0"/>
              </a:spcBef>
              <a:spcAft>
                <a:spcPts val="180"/>
              </a:spcAft>
            </a:pPr>
            <a:r>
              <a:rPr lang="en-US" sz="2400" b="1" dirty="0">
                <a:solidFill>
                  <a:srgbClr val="FF0000"/>
                </a:solidFill>
                <a:effectLst/>
                <a:latin typeface="Times New Roman" panose="02020603050405020304" pitchFamily="18" charset="0"/>
                <a:ea typeface="Times New Roman" panose="02020603050405020304" pitchFamily="18" charset="0"/>
              </a:rPr>
              <a:t>Extension of period for reply by the AA</a:t>
            </a:r>
            <a:endParaRPr lang="en-IN" sz="2400" dirty="0">
              <a:solidFill>
                <a:srgbClr val="FF0000"/>
              </a:solidFill>
              <a:effectLst/>
              <a:latin typeface="Times New Roman" panose="02020603050405020304" pitchFamily="18" charset="0"/>
              <a:ea typeface="Times New Roman" panose="02020603050405020304" pitchFamily="18" charset="0"/>
            </a:endParaRPr>
          </a:p>
          <a:p>
            <a:pPr marL="0" marR="0" indent="228600" algn="just">
              <a:spcBef>
                <a:spcPts val="0"/>
              </a:spcBef>
              <a:spcAft>
                <a:spcPts val="180"/>
              </a:spcAft>
            </a:pPr>
            <a:r>
              <a:rPr lang="en-US" sz="2400" dirty="0">
                <a:effectLst/>
                <a:latin typeface="Times New Roman" panose="02020603050405020304" pitchFamily="18" charset="0"/>
                <a:ea typeface="Times New Roman" panose="02020603050405020304" pitchFamily="18" charset="0"/>
              </a:rPr>
              <a:t>The AA may, for reasons to be recorded in writing, extend the period referred to above by a </a:t>
            </a:r>
            <a:r>
              <a:rPr lang="en-US" sz="2400" b="1" dirty="0">
                <a:effectLst/>
                <a:latin typeface="Times New Roman" panose="02020603050405020304" pitchFamily="18" charset="0"/>
                <a:ea typeface="Times New Roman" panose="02020603050405020304" pitchFamily="18" charset="0"/>
              </a:rPr>
              <a:t>further period not exceeding 15 days, </a:t>
            </a:r>
            <a:r>
              <a:rPr lang="en-US" sz="2400" dirty="0">
                <a:effectLst/>
                <a:latin typeface="Times New Roman" panose="02020603050405020304" pitchFamily="18" charset="0"/>
                <a:ea typeface="Times New Roman" panose="02020603050405020304" pitchFamily="18" charset="0"/>
              </a:rPr>
              <a:t>if the company or officer (as applicable) satisfies the AA that it has sufficient cause for not responding to the notice within the stipulated period.</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4691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Adjudication of Penalty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2" y="777240"/>
            <a:ext cx="11396748" cy="5365571"/>
          </a:xfrm>
          <a:prstGeom prst="rect">
            <a:avLst/>
          </a:prstGeom>
          <a:noFill/>
        </p:spPr>
        <p:txBody>
          <a:bodyPr wrap="square" rtlCol="0">
            <a:spAutoFit/>
          </a:bodyPr>
          <a:lstStyle/>
          <a:p>
            <a:pPr marL="0" marR="0" algn="just">
              <a:spcBef>
                <a:spcPts val="0"/>
              </a:spcBef>
              <a:spcAft>
                <a:spcPts val="180"/>
              </a:spcAft>
            </a:pPr>
            <a:r>
              <a:rPr lang="en-US" sz="2400" b="1" dirty="0">
                <a:solidFill>
                  <a:srgbClr val="FF0000"/>
                </a:solidFill>
                <a:effectLst/>
                <a:latin typeface="Times New Roman" panose="02020603050405020304" pitchFamily="18" charset="0"/>
                <a:ea typeface="Times New Roman" panose="02020603050405020304" pitchFamily="18" charset="0"/>
              </a:rPr>
              <a:t>Indication of the penal provisions under the Act </a:t>
            </a:r>
            <a:r>
              <a:rPr lang="en-US" sz="2400" dirty="0">
                <a:effectLst/>
                <a:latin typeface="Times New Roman" panose="02020603050405020304" pitchFamily="18" charset="0"/>
                <a:ea typeface="Times New Roman" panose="02020603050405020304" pitchFamily="18" charset="0"/>
              </a:rPr>
              <a:t>[Rule 3(3)]</a:t>
            </a:r>
          </a:p>
          <a:p>
            <a:pPr marL="0" marR="0" algn="just">
              <a:spcBef>
                <a:spcPts val="0"/>
              </a:spcBef>
              <a:spcAft>
                <a:spcPts val="180"/>
              </a:spcAft>
            </a:pPr>
            <a:r>
              <a:rPr lang="en-US" sz="2400" dirty="0">
                <a:effectLst/>
                <a:latin typeface="Times New Roman" panose="02020603050405020304" pitchFamily="18" charset="0"/>
                <a:ea typeface="Times New Roman" panose="02020603050405020304" pitchFamily="18" charset="0"/>
              </a:rPr>
              <a:t>      Every notice issued under rule 3(2) shall clearly indicate the nature of non compliance or default under the Act alleged to have been committed or made by such company, officer in default, </a:t>
            </a:r>
            <a:r>
              <a:rPr lang="en-US" sz="2400" i="1" dirty="0">
                <a:effectLst/>
                <a:latin typeface="Times New Roman" panose="02020603050405020304" pitchFamily="18" charset="0"/>
                <a:ea typeface="Times New Roman" panose="02020603050405020304" pitchFamily="18" charset="0"/>
              </a:rPr>
              <a:t>or any other person</a:t>
            </a:r>
            <a:r>
              <a:rPr lang="en-US" sz="2400" dirty="0">
                <a:effectLst/>
                <a:latin typeface="Times New Roman" panose="02020603050405020304" pitchFamily="18" charset="0"/>
                <a:ea typeface="Times New Roman" panose="02020603050405020304" pitchFamily="18" charset="0"/>
              </a:rPr>
              <a:t>, as the case may be and also </a:t>
            </a:r>
            <a:r>
              <a:rPr lang="en-US" sz="2400" b="1" dirty="0">
                <a:effectLst/>
                <a:latin typeface="Times New Roman" panose="02020603050405020304" pitchFamily="18" charset="0"/>
                <a:ea typeface="Times New Roman" panose="02020603050405020304" pitchFamily="18" charset="0"/>
              </a:rPr>
              <a:t>draw attention to the relevant penal provisions of the Act </a:t>
            </a:r>
            <a:r>
              <a:rPr lang="en-US" sz="2400" b="1" u="sng" dirty="0">
                <a:effectLst/>
                <a:latin typeface="Times New Roman" panose="02020603050405020304" pitchFamily="18" charset="0"/>
                <a:ea typeface="Times New Roman" panose="02020603050405020304" pitchFamily="18" charset="0"/>
              </a:rPr>
              <a:t>and the maximum penalty which can be imposed </a:t>
            </a:r>
            <a:r>
              <a:rPr lang="en-US" sz="2400" b="1" dirty="0">
                <a:effectLst/>
                <a:latin typeface="Times New Roman" panose="02020603050405020304" pitchFamily="18" charset="0"/>
                <a:ea typeface="Times New Roman" panose="02020603050405020304" pitchFamily="18" charset="0"/>
              </a:rPr>
              <a:t>on the company, and each of the officers in default, </a:t>
            </a:r>
            <a:r>
              <a:rPr lang="en-US" sz="2400" b="1" i="1" dirty="0">
                <a:effectLst/>
                <a:latin typeface="Times New Roman" panose="02020603050405020304" pitchFamily="18" charset="0"/>
                <a:ea typeface="Times New Roman" panose="02020603050405020304" pitchFamily="18" charset="0"/>
              </a:rPr>
              <a:t>or the other person</a:t>
            </a:r>
            <a:r>
              <a:rPr lang="en-US" sz="2400" dirty="0">
                <a:effectLst/>
                <a:latin typeface="Times New Roman" panose="02020603050405020304" pitchFamily="18" charset="0"/>
                <a:ea typeface="Times New Roman" panose="02020603050405020304" pitchFamily="18" charset="0"/>
              </a:rPr>
              <a:t>.</a:t>
            </a:r>
          </a:p>
          <a:p>
            <a:pPr marL="0" marR="0" algn="just">
              <a:spcBef>
                <a:spcPts val="0"/>
              </a:spcBef>
              <a:spcAft>
                <a:spcPts val="180"/>
              </a:spcAft>
            </a:pPr>
            <a:endParaRPr lang="en-IN" sz="2400" dirty="0">
              <a:effectLst/>
              <a:latin typeface="Times New Roman" panose="02020603050405020304" pitchFamily="18" charset="0"/>
              <a:ea typeface="Times New Roman" panose="02020603050405020304" pitchFamily="18" charset="0"/>
            </a:endParaRPr>
          </a:p>
          <a:p>
            <a:pPr marL="0" marR="0" algn="just">
              <a:spcBef>
                <a:spcPts val="0"/>
              </a:spcBef>
              <a:spcAft>
                <a:spcPts val="180"/>
              </a:spcAft>
            </a:pPr>
            <a:r>
              <a:rPr lang="en-US" sz="2400" b="1" dirty="0">
                <a:solidFill>
                  <a:srgbClr val="FF0000"/>
                </a:solidFill>
                <a:effectLst/>
                <a:latin typeface="Times New Roman" panose="02020603050405020304" pitchFamily="18" charset="0"/>
                <a:ea typeface="Times New Roman" panose="02020603050405020304" pitchFamily="18" charset="0"/>
              </a:rPr>
              <a:t>Reply of Notice to be in electronic form and extension of the reply period </a:t>
            </a:r>
            <a:r>
              <a:rPr lang="en-US" sz="2400" dirty="0">
                <a:effectLst/>
                <a:latin typeface="Times New Roman" panose="02020603050405020304" pitchFamily="18" charset="0"/>
                <a:ea typeface="Times New Roman" panose="02020603050405020304" pitchFamily="18" charset="0"/>
              </a:rPr>
              <a:t>[Rule 3(4)]</a:t>
            </a:r>
          </a:p>
          <a:p>
            <a:pPr marL="0" marR="0" algn="just">
              <a:spcBef>
                <a:spcPts val="0"/>
              </a:spcBef>
              <a:spcAft>
                <a:spcPts val="180"/>
              </a:spcAft>
            </a:pPr>
            <a:r>
              <a:rPr lang="en-US" sz="2400" dirty="0">
                <a:effectLst/>
                <a:latin typeface="Times New Roman" panose="02020603050405020304" pitchFamily="18" charset="0"/>
                <a:ea typeface="Times New Roman" panose="02020603050405020304" pitchFamily="18" charset="0"/>
              </a:rPr>
              <a:t>     The </a:t>
            </a:r>
            <a:r>
              <a:rPr lang="en-US" sz="2400" b="1" dirty="0">
                <a:effectLst/>
                <a:latin typeface="Times New Roman" panose="02020603050405020304" pitchFamily="18" charset="0"/>
                <a:ea typeface="Times New Roman" panose="02020603050405020304" pitchFamily="18" charset="0"/>
              </a:rPr>
              <a:t>reply to such notice shall be filed in </a:t>
            </a:r>
            <a:r>
              <a:rPr lang="en-US" sz="2400" b="1" u="sng" dirty="0">
                <a:solidFill>
                  <a:srgbClr val="FF0000"/>
                </a:solidFill>
                <a:effectLst/>
                <a:latin typeface="Times New Roman" panose="02020603050405020304" pitchFamily="18" charset="0"/>
                <a:ea typeface="Times New Roman" panose="02020603050405020304" pitchFamily="18" charset="0"/>
              </a:rPr>
              <a:t>electronic mode only</a:t>
            </a:r>
            <a:r>
              <a:rPr lang="en-US" sz="2400" u="sng" dirty="0">
                <a:solidFill>
                  <a:srgbClr val="FF0000"/>
                </a:solidFill>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within the period as specified in the notice or of the </a:t>
            </a:r>
            <a:r>
              <a:rPr lang="en-US" sz="2400" b="1" dirty="0">
                <a:effectLst/>
                <a:latin typeface="Times New Roman" panose="02020603050405020304" pitchFamily="18" charset="0"/>
                <a:ea typeface="Times New Roman" panose="02020603050405020304" pitchFamily="18" charset="0"/>
              </a:rPr>
              <a:t>extended period not exceeding 15 days</a:t>
            </a:r>
            <a:r>
              <a:rPr lang="en-US" sz="2400" dirty="0">
                <a:effectLst/>
                <a:latin typeface="Times New Roman" panose="02020603050405020304" pitchFamily="18" charset="0"/>
                <a:ea typeface="Times New Roman" panose="02020603050405020304" pitchFamily="18" charset="0"/>
              </a:rPr>
              <a:t>, if the company or officer in default or any person as the case may be, satisfies the AA that it or he has sufficient cause for not responding to the notice within the stipulated period or the AA has reason to believe that the company or the officer or the person has received a shorter notice and did not have reasonable time to give reply. </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6346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Adjudication of Penalty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429999" cy="4970591"/>
          </a:xfrm>
          <a:prstGeom prst="rect">
            <a:avLst/>
          </a:prstGeom>
          <a:noFill/>
        </p:spPr>
        <p:txBody>
          <a:bodyPr wrap="square" rtlCol="0">
            <a:spAutoFit/>
          </a:bodyPr>
          <a:lstStyle/>
          <a:p>
            <a:pPr marL="0" marR="0" algn="just">
              <a:spcBef>
                <a:spcPts val="0"/>
              </a:spcBef>
              <a:spcAft>
                <a:spcPts val="180"/>
              </a:spcAft>
            </a:pPr>
            <a:r>
              <a:rPr lang="en-US" sz="2600" b="1" dirty="0">
                <a:solidFill>
                  <a:srgbClr val="FF0000"/>
                </a:solidFill>
                <a:effectLst/>
                <a:latin typeface="Times New Roman" panose="02020603050405020304" pitchFamily="18" charset="0"/>
                <a:ea typeface="Times New Roman" panose="02020603050405020304" pitchFamily="18" charset="0"/>
              </a:rPr>
              <a:t>Power of the AA to call for Physical Appearance </a:t>
            </a:r>
            <a:r>
              <a:rPr lang="en-US" sz="2600" dirty="0">
                <a:effectLst/>
                <a:latin typeface="Times New Roman" panose="02020603050405020304" pitchFamily="18" charset="0"/>
                <a:ea typeface="Times New Roman" panose="02020603050405020304" pitchFamily="18" charset="0"/>
              </a:rPr>
              <a:t>[Rule 3(5)]</a:t>
            </a:r>
          </a:p>
          <a:p>
            <a:pPr marL="0" marR="0" algn="just">
              <a:spcBef>
                <a:spcPts val="0"/>
              </a:spcBef>
              <a:spcAft>
                <a:spcPts val="180"/>
              </a:spcAft>
            </a:pPr>
            <a:r>
              <a:rPr lang="en-US" sz="2400" dirty="0">
                <a:effectLst/>
                <a:latin typeface="Times New Roman" panose="02020603050405020304" pitchFamily="18" charset="0"/>
                <a:ea typeface="Times New Roman" panose="02020603050405020304" pitchFamily="18" charset="0"/>
              </a:rPr>
              <a:t>    If, after considering the reply submitted by such company, its officer, or any other person, as the case may be, </a:t>
            </a:r>
            <a:r>
              <a:rPr lang="en-US" sz="2400" b="1" dirty="0">
                <a:effectLst/>
                <a:latin typeface="Times New Roman" panose="02020603050405020304" pitchFamily="18" charset="0"/>
                <a:ea typeface="Times New Roman" panose="02020603050405020304" pitchFamily="18" charset="0"/>
              </a:rPr>
              <a:t>the AA is of the opinion that physical appearance is required, </a:t>
            </a:r>
            <a:r>
              <a:rPr lang="en-US" sz="2400" dirty="0">
                <a:effectLst/>
                <a:latin typeface="Times New Roman" panose="02020603050405020304" pitchFamily="18" charset="0"/>
                <a:ea typeface="Times New Roman" panose="02020603050405020304" pitchFamily="18" charset="0"/>
              </a:rPr>
              <a:t>he shall issue a notice, </a:t>
            </a:r>
            <a:r>
              <a:rPr lang="en-US" sz="2400" b="1" dirty="0">
                <a:effectLst/>
                <a:latin typeface="Times New Roman" panose="02020603050405020304" pitchFamily="18" charset="0"/>
                <a:ea typeface="Times New Roman" panose="02020603050405020304" pitchFamily="18" charset="0"/>
              </a:rPr>
              <a:t>within a period of </a:t>
            </a:r>
            <a:r>
              <a:rPr lang="en-US" sz="2400" b="1" u="sng" dirty="0">
                <a:effectLst/>
                <a:latin typeface="Times New Roman" panose="02020603050405020304" pitchFamily="18" charset="0"/>
                <a:ea typeface="Times New Roman" panose="02020603050405020304" pitchFamily="18" charset="0"/>
              </a:rPr>
              <a:t>10 working days from the date of receipt of reply </a:t>
            </a:r>
            <a:r>
              <a:rPr lang="en-US" sz="2400" b="1" dirty="0">
                <a:effectLst/>
                <a:latin typeface="Times New Roman" panose="02020603050405020304" pitchFamily="18" charset="0"/>
                <a:ea typeface="Times New Roman" panose="02020603050405020304" pitchFamily="18" charset="0"/>
              </a:rPr>
              <a:t>fixing a date for the appearance of such company, through its </a:t>
            </a:r>
            <a:r>
              <a:rPr lang="en-US" sz="2400" b="1" dirty="0" err="1">
                <a:effectLst/>
                <a:latin typeface="Times New Roman" panose="02020603050405020304" pitchFamily="18" charset="0"/>
                <a:ea typeface="Times New Roman" panose="02020603050405020304" pitchFamily="18" charset="0"/>
              </a:rPr>
              <a:t>authorised</a:t>
            </a:r>
            <a:r>
              <a:rPr lang="en-US" sz="2400" b="1" dirty="0">
                <a:effectLst/>
                <a:latin typeface="Times New Roman" panose="02020603050405020304" pitchFamily="18" charset="0"/>
                <a:ea typeface="Times New Roman" panose="02020603050405020304" pitchFamily="18" charset="0"/>
              </a:rPr>
              <a:t> representative, or officer of such company, or any other person, whether personally</a:t>
            </a:r>
            <a:r>
              <a:rPr lang="en-US" sz="2400" dirty="0">
                <a:effectLst/>
                <a:latin typeface="Times New Roman" panose="02020603050405020304" pitchFamily="18" charset="0"/>
                <a:ea typeface="Times New Roman" panose="02020603050405020304" pitchFamily="18" charset="0"/>
              </a:rPr>
              <a:t> or through his </a:t>
            </a:r>
            <a:r>
              <a:rPr lang="en-US" sz="2400" dirty="0" err="1">
                <a:effectLst/>
                <a:latin typeface="Times New Roman" panose="02020603050405020304" pitchFamily="18" charset="0"/>
                <a:ea typeface="Times New Roman" panose="02020603050405020304" pitchFamily="18" charset="0"/>
              </a:rPr>
              <a:t>authorised</a:t>
            </a:r>
            <a:r>
              <a:rPr lang="en-US" sz="2400" dirty="0">
                <a:effectLst/>
                <a:latin typeface="Times New Roman" panose="02020603050405020304" pitchFamily="18" charset="0"/>
                <a:ea typeface="Times New Roman" panose="02020603050405020304" pitchFamily="18" charset="0"/>
              </a:rPr>
              <a:t> representative:</a:t>
            </a:r>
          </a:p>
          <a:p>
            <a:pPr marL="0" marR="0" algn="just">
              <a:spcBef>
                <a:spcPts val="0"/>
              </a:spcBef>
              <a:spcAft>
                <a:spcPts val="180"/>
              </a:spcAft>
            </a:pPr>
            <a:endParaRPr lang="en-IN" sz="2400" dirty="0">
              <a:effectLst/>
              <a:latin typeface="Times New Roman" panose="02020603050405020304" pitchFamily="18" charset="0"/>
              <a:ea typeface="Times New Roman" panose="02020603050405020304" pitchFamily="18" charset="0"/>
            </a:endParaRPr>
          </a:p>
          <a:p>
            <a:pPr marL="0" marR="0" indent="228600" algn="just">
              <a:spcBef>
                <a:spcPts val="0"/>
              </a:spcBef>
              <a:spcAft>
                <a:spcPts val="180"/>
              </a:spcAft>
            </a:pPr>
            <a:r>
              <a:rPr lang="en-US" sz="2400" dirty="0">
                <a:effectLst/>
                <a:latin typeface="Times New Roman" panose="02020603050405020304" pitchFamily="18" charset="0"/>
                <a:ea typeface="Times New Roman" panose="02020603050405020304" pitchFamily="18" charset="0"/>
              </a:rPr>
              <a:t>Provided that if any person, to whom a notice is issued under sub-rule (2), </a:t>
            </a:r>
            <a:r>
              <a:rPr lang="en-US" sz="2400" b="1" dirty="0">
                <a:effectLst/>
                <a:latin typeface="Times New Roman" panose="02020603050405020304" pitchFamily="18" charset="0"/>
                <a:ea typeface="Times New Roman" panose="02020603050405020304" pitchFamily="18" charset="0"/>
              </a:rPr>
              <a:t>desires to make an oral representation, whether personally or through his </a:t>
            </a:r>
            <a:r>
              <a:rPr lang="en-US" sz="2400" b="1" dirty="0" err="1">
                <a:effectLst/>
                <a:latin typeface="Times New Roman" panose="02020603050405020304" pitchFamily="18" charset="0"/>
                <a:ea typeface="Times New Roman" panose="02020603050405020304" pitchFamily="18" charset="0"/>
              </a:rPr>
              <a:t>authorised</a:t>
            </a:r>
            <a:r>
              <a:rPr lang="en-US" sz="2400" b="1" dirty="0">
                <a:effectLst/>
                <a:latin typeface="Times New Roman" panose="02020603050405020304" pitchFamily="18" charset="0"/>
                <a:ea typeface="Times New Roman" panose="02020603050405020304" pitchFamily="18" charset="0"/>
              </a:rPr>
              <a:t> representative </a:t>
            </a:r>
            <a:r>
              <a:rPr lang="en-US" sz="2400" dirty="0">
                <a:effectLst/>
                <a:latin typeface="Times New Roman" panose="02020603050405020304" pitchFamily="18" charset="0"/>
                <a:ea typeface="Times New Roman" panose="02020603050405020304" pitchFamily="18" charset="0"/>
              </a:rPr>
              <a:t>and has </a:t>
            </a:r>
            <a:r>
              <a:rPr lang="en-US" sz="2400" u="sng" dirty="0">
                <a:effectLst/>
                <a:latin typeface="Times New Roman" panose="02020603050405020304" pitchFamily="18" charset="0"/>
                <a:ea typeface="Times New Roman" panose="02020603050405020304" pitchFamily="18" charset="0"/>
              </a:rPr>
              <a:t>indicated the same while submitting his reply in electronic mode, the AA shall allow such person to make such representation after fixing a date of appearance. </a:t>
            </a:r>
            <a:endParaRPr lang="en-IN" sz="2400" u="sng"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1287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Adjudication of Penalty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124692" y="858306"/>
            <a:ext cx="11479875" cy="5478423"/>
          </a:xfrm>
          <a:prstGeom prst="rect">
            <a:avLst/>
          </a:prstGeom>
          <a:noFill/>
        </p:spPr>
        <p:txBody>
          <a:bodyPr wrap="square" rtlCol="0">
            <a:spAutoFit/>
          </a:bodyPr>
          <a:lstStyle/>
          <a:p>
            <a:pPr marL="0" marR="0" algn="just">
              <a:spcBef>
                <a:spcPts val="0"/>
              </a:spcBef>
              <a:spcAft>
                <a:spcPts val="180"/>
              </a:spcAft>
            </a:pPr>
            <a:r>
              <a:rPr lang="en-US" sz="2600" b="1" dirty="0">
                <a:solidFill>
                  <a:srgbClr val="FF0000"/>
                </a:solidFill>
                <a:effectLst/>
                <a:latin typeface="Times New Roman" panose="02020603050405020304" pitchFamily="18" charset="0"/>
                <a:ea typeface="Times New Roman" panose="02020603050405020304" pitchFamily="18" charset="0"/>
              </a:rPr>
              <a:t>Time limits for exercising the Powers by the </a:t>
            </a:r>
            <a:r>
              <a:rPr lang="en-US" sz="2600" b="1" dirty="0">
                <a:solidFill>
                  <a:srgbClr val="FF0000"/>
                </a:solidFill>
                <a:latin typeface="Times New Roman" panose="02020603050405020304" pitchFamily="18" charset="0"/>
              </a:rPr>
              <a:t>AA </a:t>
            </a:r>
            <a:r>
              <a:rPr lang="en-US" sz="2600" dirty="0">
                <a:effectLst/>
                <a:latin typeface="Times New Roman" panose="02020603050405020304" pitchFamily="18" charset="0"/>
                <a:ea typeface="Times New Roman" panose="02020603050405020304" pitchFamily="18" charset="0"/>
              </a:rPr>
              <a:t>[Rule 3(7)]</a:t>
            </a:r>
          </a:p>
          <a:p>
            <a:pPr marL="0" marR="0" algn="just">
              <a:spcBef>
                <a:spcPts val="0"/>
              </a:spcBef>
              <a:spcAft>
                <a:spcPts val="180"/>
              </a:spcAft>
            </a:pPr>
            <a:r>
              <a:rPr lang="en-US" sz="18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 AA shall pass an order,—</a:t>
            </a:r>
            <a:endParaRPr lang="en-IN"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180"/>
              </a:spcAft>
              <a:buFont typeface="+mj-lt"/>
              <a:buAutoNum type="alphaLcParenBoth"/>
            </a:pPr>
            <a:r>
              <a:rPr lang="en-US" sz="2400" b="1" dirty="0">
                <a:effectLst/>
                <a:latin typeface="Times New Roman" panose="02020603050405020304" pitchFamily="18" charset="0"/>
                <a:ea typeface="Times New Roman" panose="02020603050405020304" pitchFamily="18" charset="0"/>
              </a:rPr>
              <a:t>within 30 days</a:t>
            </a:r>
            <a:r>
              <a:rPr lang="en-US" sz="2400" dirty="0">
                <a:effectLst/>
                <a:latin typeface="Times New Roman" panose="02020603050405020304" pitchFamily="18" charset="0"/>
                <a:ea typeface="Times New Roman" panose="02020603050405020304" pitchFamily="18" charset="0"/>
              </a:rPr>
              <a:t> of the expiry of the period referred in rule 3(2) or of such extended period as referred therein, </a:t>
            </a:r>
            <a:r>
              <a:rPr lang="en-US" sz="2400" b="1" dirty="0">
                <a:effectLst/>
                <a:latin typeface="Times New Roman" panose="02020603050405020304" pitchFamily="18" charset="0"/>
                <a:ea typeface="Times New Roman" panose="02020603050405020304" pitchFamily="18" charset="0"/>
              </a:rPr>
              <a:t>where physical appearance was </a:t>
            </a:r>
            <a:r>
              <a:rPr lang="en-US" sz="2400" b="1" u="sng" dirty="0">
                <a:effectLst/>
                <a:latin typeface="Times New Roman" panose="02020603050405020304" pitchFamily="18" charset="0"/>
                <a:ea typeface="Times New Roman" panose="02020603050405020304" pitchFamily="18" charset="0"/>
              </a:rPr>
              <a:t>not</a:t>
            </a:r>
            <a:r>
              <a:rPr lang="en-US" sz="2400" b="1" dirty="0">
                <a:effectLst/>
                <a:latin typeface="Times New Roman" panose="02020603050405020304" pitchFamily="18" charset="0"/>
                <a:ea typeface="Times New Roman" panose="02020603050405020304" pitchFamily="18" charset="0"/>
              </a:rPr>
              <a:t> required</a:t>
            </a:r>
            <a:r>
              <a:rPr lang="en-US" sz="2400" dirty="0">
                <a:effectLst/>
                <a:latin typeface="Times New Roman" panose="02020603050405020304" pitchFamily="18" charset="0"/>
                <a:ea typeface="Times New Roman" panose="02020603050405020304" pitchFamily="18" charset="0"/>
              </a:rPr>
              <a:t> under rule 3(5); </a:t>
            </a:r>
            <a:endParaRPr lang="en-IN" sz="24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200"/>
              </a:spcAft>
              <a:buFont typeface="+mj-lt"/>
              <a:buAutoNum type="alphaLcParenBoth"/>
              <a:tabLst>
                <a:tab pos="342900" algn="r"/>
              </a:tabLst>
            </a:pPr>
            <a:r>
              <a:rPr lang="en-US" sz="2400" b="1" dirty="0">
                <a:effectLst/>
                <a:latin typeface="Times New Roman" panose="02020603050405020304" pitchFamily="18" charset="0"/>
                <a:ea typeface="Times New Roman" panose="02020603050405020304" pitchFamily="18" charset="0"/>
              </a:rPr>
              <a:t>within 90 days </a:t>
            </a:r>
            <a:r>
              <a:rPr lang="en-US" sz="2400" dirty="0">
                <a:effectLst/>
                <a:latin typeface="Times New Roman" panose="02020603050405020304" pitchFamily="18" charset="0"/>
                <a:ea typeface="Times New Roman" panose="02020603050405020304" pitchFamily="18" charset="0"/>
              </a:rPr>
              <a:t>of the date of issue of notice under Rule 3(2), </a:t>
            </a:r>
            <a:r>
              <a:rPr lang="en-US" sz="2400" b="1" dirty="0">
                <a:effectLst/>
                <a:latin typeface="Times New Roman" panose="02020603050405020304" pitchFamily="18" charset="0"/>
                <a:ea typeface="Times New Roman" panose="02020603050405020304" pitchFamily="18" charset="0"/>
              </a:rPr>
              <a:t>where any person appeared before the AA </a:t>
            </a:r>
            <a:r>
              <a:rPr lang="en-US" sz="2400" dirty="0">
                <a:effectLst/>
                <a:latin typeface="Times New Roman" panose="02020603050405020304" pitchFamily="18" charset="0"/>
                <a:ea typeface="Times New Roman" panose="02020603050405020304" pitchFamily="18" charset="0"/>
              </a:rPr>
              <a:t>under Rule 3(5): </a:t>
            </a:r>
            <a:endParaRPr lang="en-IN" sz="2400" dirty="0">
              <a:effectLst/>
              <a:latin typeface="Times New Roman" panose="02020603050405020304" pitchFamily="18" charset="0"/>
              <a:ea typeface="Times New Roman" panose="02020603050405020304" pitchFamily="18" charset="0"/>
            </a:endParaRPr>
          </a:p>
          <a:p>
            <a:pPr marL="0" marR="0" indent="228600" algn="just">
              <a:spcBef>
                <a:spcPts val="0"/>
              </a:spcBef>
              <a:spcAft>
                <a:spcPts val="200"/>
              </a:spcAft>
            </a:pPr>
            <a:r>
              <a:rPr lang="en-US" sz="2400" dirty="0">
                <a:effectLst/>
                <a:latin typeface="Times New Roman" panose="02020603050405020304" pitchFamily="18" charset="0"/>
                <a:ea typeface="Times New Roman" panose="02020603050405020304" pitchFamily="18" charset="0"/>
              </a:rPr>
              <a:t>  Provided that in case </a:t>
            </a:r>
            <a:r>
              <a:rPr lang="en-US" sz="2400" b="1" dirty="0">
                <a:effectLst/>
                <a:latin typeface="Times New Roman" panose="02020603050405020304" pitchFamily="18" charset="0"/>
                <a:ea typeface="Times New Roman" panose="02020603050405020304" pitchFamily="18" charset="0"/>
              </a:rPr>
              <a:t>an order is passed after the afore mentioned duration</a:t>
            </a:r>
            <a:r>
              <a:rPr lang="en-US" sz="2400" dirty="0">
                <a:effectLst/>
                <a:latin typeface="Times New Roman" panose="02020603050405020304" pitchFamily="18" charset="0"/>
                <a:ea typeface="Times New Roman" panose="02020603050405020304" pitchFamily="18" charset="0"/>
              </a:rPr>
              <a:t>, the reasons of the delay shall be recorded by the AA and </a:t>
            </a:r>
            <a:r>
              <a:rPr lang="en-US" sz="2400" b="1" dirty="0">
                <a:effectLst/>
                <a:latin typeface="Times New Roman" panose="02020603050405020304" pitchFamily="18" charset="0"/>
                <a:ea typeface="Times New Roman" panose="02020603050405020304" pitchFamily="18" charset="0"/>
              </a:rPr>
              <a:t>no such order shall be invalid merely because of its passing after the expiry of such 30 days or 90 days as the case may be</a:t>
            </a:r>
            <a:r>
              <a:rPr lang="en-US" sz="2400" dirty="0">
                <a:effectLst/>
                <a:latin typeface="Times New Roman" panose="02020603050405020304" pitchFamily="18" charset="0"/>
                <a:ea typeface="Times New Roman" panose="02020603050405020304" pitchFamily="18" charset="0"/>
              </a:rPr>
              <a:t>. </a:t>
            </a:r>
          </a:p>
          <a:p>
            <a:pPr marL="0" marR="0" algn="just">
              <a:spcBef>
                <a:spcPts val="0"/>
              </a:spcBef>
              <a:spcAft>
                <a:spcPts val="200"/>
              </a:spcAft>
            </a:pPr>
            <a:r>
              <a:rPr lang="en-US" sz="2600" b="1" dirty="0">
                <a:solidFill>
                  <a:srgbClr val="FF0000"/>
                </a:solidFill>
                <a:effectLst/>
                <a:latin typeface="Times New Roman" panose="02020603050405020304" pitchFamily="18" charset="0"/>
                <a:ea typeface="Times New Roman" panose="02020603050405020304" pitchFamily="18" charset="0"/>
              </a:rPr>
              <a:t>Service of copy of the Orders of the AA</a:t>
            </a:r>
            <a:r>
              <a:rPr lang="en-US" sz="2600" b="1" dirty="0">
                <a:effectLst/>
                <a:latin typeface="Times New Roman" panose="02020603050405020304" pitchFamily="18" charset="0"/>
                <a:ea typeface="Times New Roman" panose="02020603050405020304" pitchFamily="18" charset="0"/>
              </a:rPr>
              <a:t> </a:t>
            </a:r>
            <a:r>
              <a:rPr lang="en-US" sz="2600" dirty="0">
                <a:effectLst/>
                <a:latin typeface="Times New Roman" panose="02020603050405020304" pitchFamily="18" charset="0"/>
                <a:ea typeface="Times New Roman" panose="02020603050405020304" pitchFamily="18" charset="0"/>
              </a:rPr>
              <a:t>[Rule 3(9)]</a:t>
            </a:r>
          </a:p>
          <a:p>
            <a:pPr marL="0" marR="0" algn="just">
              <a:spcBef>
                <a:spcPts val="0"/>
              </a:spcBef>
              <a:spcAft>
                <a:spcPts val="200"/>
              </a:spcAft>
            </a:pPr>
            <a:r>
              <a:rPr lang="en-US" sz="2400" dirty="0">
                <a:effectLst/>
                <a:latin typeface="Times New Roman" panose="02020603050405020304" pitchFamily="18" charset="0"/>
                <a:ea typeface="Times New Roman" panose="02020603050405020304" pitchFamily="18" charset="0"/>
              </a:rPr>
              <a:t>     The AA shall </a:t>
            </a:r>
            <a:r>
              <a:rPr lang="en-US" sz="2400" b="1" dirty="0">
                <a:effectLst/>
                <a:latin typeface="Times New Roman" panose="02020603050405020304" pitchFamily="18" charset="0"/>
                <a:ea typeface="Times New Roman" panose="02020603050405020304" pitchFamily="18" charset="0"/>
              </a:rPr>
              <a:t>send a copy of the order passed by him to the concerned company, officer who is in default </a:t>
            </a:r>
            <a:r>
              <a:rPr lang="en-US" sz="2400" dirty="0">
                <a:effectLst/>
                <a:latin typeface="Times New Roman" panose="02020603050405020304" pitchFamily="18" charset="0"/>
                <a:ea typeface="Times New Roman" panose="02020603050405020304" pitchFamily="18" charset="0"/>
              </a:rPr>
              <a:t>or any other person or all of them </a:t>
            </a:r>
            <a:r>
              <a:rPr lang="en-US" sz="2400" b="1" dirty="0">
                <a:effectLst/>
                <a:latin typeface="Times New Roman" panose="02020603050405020304" pitchFamily="18" charset="0"/>
                <a:ea typeface="Times New Roman" panose="02020603050405020304" pitchFamily="18" charset="0"/>
              </a:rPr>
              <a:t>and to the Central Govt. and a copy of the order shall also be uploaded on the website. </a:t>
            </a:r>
            <a:endParaRPr lang="en-IN"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875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Quantum of Penalty on Adjudication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216131" y="789710"/>
            <a:ext cx="11467406" cy="5888792"/>
          </a:xfrm>
          <a:prstGeom prst="rect">
            <a:avLst/>
          </a:prstGeom>
          <a:noFill/>
        </p:spPr>
        <p:txBody>
          <a:bodyPr wrap="square" rtlCol="0">
            <a:spAutoFit/>
          </a:bodyPr>
          <a:lstStyle/>
          <a:p>
            <a:pPr marL="0" marR="0" algn="just">
              <a:spcBef>
                <a:spcPts val="0"/>
              </a:spcBef>
              <a:spcAft>
                <a:spcPts val="200"/>
              </a:spcAft>
            </a:pPr>
            <a:r>
              <a:rPr lang="en-US" sz="2400" b="1" dirty="0">
                <a:solidFill>
                  <a:srgbClr val="FF0000"/>
                </a:solidFill>
                <a:effectLst/>
                <a:latin typeface="Times New Roman" panose="02020603050405020304" pitchFamily="18" charset="0"/>
                <a:ea typeface="Times New Roman" panose="02020603050405020304" pitchFamily="18" charset="0"/>
              </a:rPr>
              <a:t>Quantum of Penalty </a:t>
            </a:r>
            <a:r>
              <a:rPr lang="en-US" sz="2400" dirty="0">
                <a:effectLst/>
                <a:latin typeface="Times New Roman" panose="02020603050405020304" pitchFamily="18" charset="0"/>
                <a:ea typeface="Times New Roman" panose="02020603050405020304" pitchFamily="18" charset="0"/>
              </a:rPr>
              <a:t>[Rule 3(12)]</a:t>
            </a:r>
          </a:p>
          <a:p>
            <a:pPr marL="0" marR="0" algn="just">
              <a:spcBef>
                <a:spcPts val="0"/>
              </a:spcBef>
              <a:spcAft>
                <a:spcPts val="200"/>
              </a:spcAft>
            </a:pPr>
            <a:r>
              <a:rPr lang="en-US" sz="2400" dirty="0">
                <a:effectLst/>
                <a:latin typeface="Times New Roman" panose="02020603050405020304" pitchFamily="18" charset="0"/>
                <a:ea typeface="Times New Roman" panose="02020603050405020304" pitchFamily="18" charset="0"/>
              </a:rPr>
              <a:t>   While </a:t>
            </a:r>
            <a:r>
              <a:rPr lang="en-US" sz="2400" u="sng" dirty="0">
                <a:effectLst/>
                <a:latin typeface="Times New Roman" panose="02020603050405020304" pitchFamily="18" charset="0"/>
                <a:ea typeface="Times New Roman" panose="02020603050405020304" pitchFamily="18" charset="0"/>
              </a:rPr>
              <a:t>adjudging quantum of penalty, AA shall have due regard </a:t>
            </a:r>
            <a:r>
              <a:rPr lang="en-US" sz="2400" dirty="0">
                <a:effectLst/>
                <a:latin typeface="Times New Roman" panose="02020603050405020304" pitchFamily="18" charset="0"/>
                <a:ea typeface="Times New Roman" panose="02020603050405020304" pitchFamily="18" charset="0"/>
              </a:rPr>
              <a:t>to following factors, :—</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2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size</a:t>
            </a:r>
            <a:r>
              <a:rPr lang="en-US" sz="2400" dirty="0">
                <a:effectLst/>
                <a:latin typeface="Times New Roman" panose="02020603050405020304" pitchFamily="18" charset="0"/>
                <a:ea typeface="Times New Roman" panose="02020603050405020304" pitchFamily="18" charset="0"/>
              </a:rPr>
              <a:t> of the company; </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2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nature of business </a:t>
            </a:r>
            <a:r>
              <a:rPr lang="en-US" sz="2400" dirty="0">
                <a:effectLst/>
                <a:latin typeface="Times New Roman" panose="02020603050405020304" pitchFamily="18" charset="0"/>
                <a:ea typeface="Times New Roman" panose="02020603050405020304" pitchFamily="18" charset="0"/>
              </a:rPr>
              <a:t>carried on by the company; </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2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c</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injury to public </a:t>
            </a:r>
            <a:r>
              <a:rPr lang="en-US" sz="2400" dirty="0">
                <a:effectLst/>
                <a:latin typeface="Times New Roman" panose="02020603050405020304" pitchFamily="18" charset="0"/>
                <a:ea typeface="Times New Roman" panose="02020603050405020304" pitchFamily="18" charset="0"/>
              </a:rPr>
              <a:t>interest; </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2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d</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nature of the default</a:t>
            </a:r>
            <a:r>
              <a:rPr lang="en-US" sz="2400" dirty="0">
                <a:effectLst/>
                <a:latin typeface="Times New Roman" panose="02020603050405020304" pitchFamily="18" charset="0"/>
                <a:ea typeface="Times New Roman" panose="02020603050405020304" pitchFamily="18" charset="0"/>
              </a:rPr>
              <a:t>; </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2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e</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repetition</a:t>
            </a:r>
            <a:r>
              <a:rPr lang="en-US" sz="2400" dirty="0">
                <a:effectLst/>
                <a:latin typeface="Times New Roman" panose="02020603050405020304" pitchFamily="18" charset="0"/>
                <a:ea typeface="Times New Roman" panose="02020603050405020304" pitchFamily="18" charset="0"/>
              </a:rPr>
              <a:t> of the default; </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2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f</a:t>
            </a:r>
            <a:r>
              <a:rPr lang="en-US" sz="2400" dirty="0">
                <a:effectLst/>
                <a:latin typeface="Times New Roman" panose="02020603050405020304" pitchFamily="18" charset="0"/>
                <a:ea typeface="Times New Roman" panose="02020603050405020304" pitchFamily="18" charset="0"/>
              </a:rPr>
              <a:t>)	the </a:t>
            </a:r>
            <a:r>
              <a:rPr lang="en-US" sz="2400" b="1" dirty="0">
                <a:effectLst/>
                <a:latin typeface="Times New Roman" panose="02020603050405020304" pitchFamily="18" charset="0"/>
                <a:ea typeface="Times New Roman" panose="02020603050405020304" pitchFamily="18" charset="0"/>
              </a:rPr>
              <a:t>amount of </a:t>
            </a:r>
            <a:r>
              <a:rPr lang="en-US" sz="2400" dirty="0">
                <a:effectLst/>
                <a:latin typeface="Times New Roman" panose="02020603050405020304" pitchFamily="18" charset="0"/>
                <a:ea typeface="Times New Roman" panose="02020603050405020304" pitchFamily="18" charset="0"/>
              </a:rPr>
              <a:t>disproportionate </a:t>
            </a:r>
            <a:r>
              <a:rPr lang="en-US" sz="2400" b="1" dirty="0">
                <a:effectLst/>
                <a:latin typeface="Times New Roman" panose="02020603050405020304" pitchFamily="18" charset="0"/>
                <a:ea typeface="Times New Roman" panose="02020603050405020304" pitchFamily="18" charset="0"/>
              </a:rPr>
              <a:t>gain or unfair advantage</a:t>
            </a:r>
            <a:r>
              <a:rPr lang="en-US" sz="2400" dirty="0">
                <a:effectLst/>
                <a:latin typeface="Times New Roman" panose="02020603050405020304" pitchFamily="18" charset="0"/>
                <a:ea typeface="Times New Roman" panose="02020603050405020304" pitchFamily="18" charset="0"/>
              </a:rPr>
              <a:t>, wherever quantifiable, made as a result of the default; and </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200"/>
              </a:spcAft>
              <a:tabLst>
                <a:tab pos="342900"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g</a:t>
            </a:r>
            <a:r>
              <a:rPr lang="en-US" sz="2400" dirty="0">
                <a:effectLst/>
                <a:latin typeface="Times New Roman" panose="02020603050405020304" pitchFamily="18" charset="0"/>
                <a:ea typeface="Times New Roman" panose="02020603050405020304" pitchFamily="18" charset="0"/>
              </a:rPr>
              <a:t>)	the </a:t>
            </a:r>
            <a:r>
              <a:rPr lang="en-US" sz="2400" b="1" dirty="0">
                <a:effectLst/>
                <a:latin typeface="Times New Roman" panose="02020603050405020304" pitchFamily="18" charset="0"/>
                <a:ea typeface="Times New Roman" panose="02020603050405020304" pitchFamily="18" charset="0"/>
              </a:rPr>
              <a:t>amount of loss </a:t>
            </a:r>
            <a:r>
              <a:rPr lang="en-US" sz="2400" dirty="0">
                <a:effectLst/>
                <a:latin typeface="Times New Roman" panose="02020603050405020304" pitchFamily="18" charset="0"/>
                <a:ea typeface="Times New Roman" panose="02020603050405020304" pitchFamily="18" charset="0"/>
              </a:rPr>
              <a:t>caused to an </a:t>
            </a:r>
            <a:r>
              <a:rPr lang="en-US" sz="2400" b="1" dirty="0">
                <a:effectLst/>
                <a:latin typeface="Times New Roman" panose="02020603050405020304" pitchFamily="18" charset="0"/>
                <a:ea typeface="Times New Roman" panose="02020603050405020304" pitchFamily="18" charset="0"/>
              </a:rPr>
              <a:t>investor or group of investors or creditors </a:t>
            </a:r>
            <a:r>
              <a:rPr lang="en-US" sz="2400" dirty="0">
                <a:effectLst/>
                <a:latin typeface="Times New Roman" panose="02020603050405020304" pitchFamily="18" charset="0"/>
                <a:ea typeface="Times New Roman" panose="02020603050405020304" pitchFamily="18" charset="0"/>
              </a:rPr>
              <a:t>as a result of the default: </a:t>
            </a:r>
            <a:endParaRPr lang="en-IN" sz="2400" dirty="0">
              <a:effectLst/>
              <a:latin typeface="Times New Roman" panose="02020603050405020304" pitchFamily="18" charset="0"/>
              <a:ea typeface="Times New Roman" panose="02020603050405020304" pitchFamily="18" charset="0"/>
            </a:endParaRPr>
          </a:p>
          <a:p>
            <a:pPr marR="0" indent="87313" algn="just">
              <a:spcBef>
                <a:spcPts val="0"/>
              </a:spcBef>
              <a:spcAft>
                <a:spcPts val="200"/>
              </a:spcAft>
              <a:tabLst>
                <a:tab pos="342900" algn="r"/>
              </a:tabLst>
            </a:pPr>
            <a:r>
              <a:rPr lang="en-US" sz="2400" dirty="0">
                <a:effectLst/>
                <a:latin typeface="Times New Roman" panose="02020603050405020304" pitchFamily="18" charset="0"/>
                <a:ea typeface="Times New Roman" panose="02020603050405020304" pitchFamily="18" charset="0"/>
              </a:rPr>
              <a:t>    Provided that, </a:t>
            </a:r>
            <a:r>
              <a:rPr lang="en-US" sz="2400" b="1" dirty="0">
                <a:effectLst/>
                <a:latin typeface="Times New Roman" panose="02020603050405020304" pitchFamily="18" charset="0"/>
                <a:ea typeface="Times New Roman" panose="02020603050405020304" pitchFamily="18" charset="0"/>
              </a:rPr>
              <a:t>in no case, the penalty imposed </a:t>
            </a:r>
            <a:r>
              <a:rPr lang="en-US" sz="2400" b="1" u="sng" dirty="0">
                <a:effectLst/>
                <a:latin typeface="Times New Roman" panose="02020603050405020304" pitchFamily="18" charset="0"/>
                <a:ea typeface="Times New Roman" panose="02020603050405020304" pitchFamily="18" charset="0"/>
              </a:rPr>
              <a:t>shall be less than the minimum penalty prescribed</a:t>
            </a:r>
            <a:r>
              <a:rPr lang="en-US" sz="2400" u="sng"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 if any, under the relevant section of the Act. </a:t>
            </a:r>
          </a:p>
          <a:p>
            <a:pPr marR="0" indent="87313" algn="just">
              <a:spcBef>
                <a:spcPts val="0"/>
              </a:spcBef>
              <a:spcAft>
                <a:spcPts val="200"/>
              </a:spcAft>
              <a:tabLst>
                <a:tab pos="342900" algn="r"/>
              </a:tabLst>
            </a:pPr>
            <a:r>
              <a:rPr lang="en-US" sz="2400" b="1" dirty="0">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Penalty shall be paid through MCA portal only.</a:t>
            </a:r>
            <a:endParaRPr lang="en-IN" sz="2400" b="1" dirty="0">
              <a:effectLst/>
              <a:latin typeface="Times New Roman" panose="02020603050405020304" pitchFamily="18" charset="0"/>
              <a:ea typeface="Times New Roman" panose="02020603050405020304" pitchFamily="18" charset="0"/>
            </a:endParaRPr>
          </a:p>
          <a:p>
            <a:pPr marL="0" marR="0" algn="just">
              <a:spcBef>
                <a:spcPts val="0"/>
              </a:spcBef>
              <a:spcAft>
                <a:spcPts val="300"/>
              </a:spcAft>
            </a:pPr>
            <a:endParaRPr lang="en-US" sz="2400" b="1"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846212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Appeal Against of Order of Adjudication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216130" y="910244"/>
            <a:ext cx="11484033" cy="3827010"/>
          </a:xfrm>
          <a:prstGeom prst="rect">
            <a:avLst/>
          </a:prstGeom>
          <a:noFill/>
        </p:spPr>
        <p:txBody>
          <a:bodyPr wrap="square" rtlCol="0">
            <a:spAutoFit/>
          </a:bodyPr>
          <a:lstStyle/>
          <a:p>
            <a:pPr marL="0" marR="0" algn="just">
              <a:spcBef>
                <a:spcPts val="0"/>
              </a:spcBef>
              <a:spcAft>
                <a:spcPts val="300"/>
              </a:spcAft>
            </a:pPr>
            <a:r>
              <a:rPr lang="en-US" sz="2600" b="1" dirty="0">
                <a:solidFill>
                  <a:srgbClr val="FF0000"/>
                </a:solidFill>
                <a:effectLst/>
                <a:latin typeface="Times New Roman" panose="02020603050405020304" pitchFamily="18" charset="0"/>
                <a:ea typeface="Times New Roman" panose="02020603050405020304" pitchFamily="18" charset="0"/>
              </a:rPr>
              <a:t>Appeal if any against the orders of the AA </a:t>
            </a:r>
            <a:r>
              <a:rPr lang="en-US" sz="2300" dirty="0">
                <a:effectLst/>
                <a:latin typeface="Times New Roman" panose="02020603050405020304" pitchFamily="18" charset="0"/>
                <a:ea typeface="Times New Roman" panose="02020603050405020304" pitchFamily="18" charset="0"/>
              </a:rPr>
              <a:t>[Section 454(5) and (6)  read with Rule 4(1)]</a:t>
            </a:r>
          </a:p>
          <a:p>
            <a:pPr marL="0" marR="0" algn="just">
              <a:lnSpc>
                <a:spcPct val="150000"/>
              </a:lnSpc>
              <a:spcBef>
                <a:spcPts val="0"/>
              </a:spcBef>
              <a:spcAft>
                <a:spcPts val="300"/>
              </a:spcAft>
            </a:pPr>
            <a:r>
              <a:rPr lang="en-US" sz="2400" dirty="0">
                <a:effectLst/>
                <a:latin typeface="Times New Roman" panose="02020603050405020304" pitchFamily="18" charset="0"/>
                <a:ea typeface="Times New Roman" panose="02020603050405020304" pitchFamily="18" charset="0"/>
              </a:rPr>
              <a:t>       </a:t>
            </a:r>
          </a:p>
          <a:p>
            <a:pPr marL="0" marR="0" algn="just">
              <a:lnSpc>
                <a:spcPct val="150000"/>
              </a:lnSpc>
              <a:spcBef>
                <a:spcPts val="0"/>
              </a:spcBef>
              <a:spcAft>
                <a:spcPts val="300"/>
              </a:spcAft>
            </a:pPr>
            <a:r>
              <a:rPr lang="en-US" sz="2400" b="1" dirty="0">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Every appeal </a:t>
            </a:r>
            <a:r>
              <a:rPr lang="en-US" sz="2400" dirty="0">
                <a:effectLst/>
                <a:latin typeface="Times New Roman" panose="02020603050405020304" pitchFamily="18" charset="0"/>
                <a:ea typeface="Times New Roman" panose="02020603050405020304" pitchFamily="18" charset="0"/>
              </a:rPr>
              <a:t>against the order of the AA </a:t>
            </a:r>
            <a:r>
              <a:rPr lang="en-US" sz="2400" b="1" dirty="0">
                <a:effectLst/>
                <a:latin typeface="Times New Roman" panose="02020603050405020304" pitchFamily="18" charset="0"/>
                <a:ea typeface="Times New Roman" panose="02020603050405020304" pitchFamily="18" charset="0"/>
              </a:rPr>
              <a:t>shall be filed in writing with the RD within a period of 60 days from the date of receipt of the order </a:t>
            </a:r>
            <a:r>
              <a:rPr lang="en-US" sz="2400" dirty="0">
                <a:effectLst/>
                <a:latin typeface="Times New Roman" panose="02020603050405020304" pitchFamily="18" charset="0"/>
                <a:ea typeface="Times New Roman" panose="02020603050405020304" pitchFamily="18" charset="0"/>
              </a:rPr>
              <a:t>of AA, </a:t>
            </a:r>
            <a:r>
              <a:rPr lang="en-US" sz="2400" b="1" dirty="0">
                <a:effectLst/>
                <a:latin typeface="Times New Roman" panose="02020603050405020304" pitchFamily="18" charset="0"/>
                <a:ea typeface="Times New Roman" panose="02020603050405020304" pitchFamily="18" charset="0"/>
              </a:rPr>
              <a:t>by the aggrieved party</a:t>
            </a:r>
            <a:r>
              <a:rPr lang="en-US" sz="2400" dirty="0">
                <a:effectLst/>
                <a:latin typeface="Times New Roman" panose="02020603050405020304" pitchFamily="18" charset="0"/>
                <a:ea typeface="Times New Roman" panose="02020603050405020304" pitchFamily="18" charset="0"/>
              </a:rPr>
              <a:t>, in </a:t>
            </a:r>
            <a:r>
              <a:rPr lang="en-US" sz="2400" b="1" dirty="0">
                <a:effectLst/>
                <a:latin typeface="Times New Roman" panose="02020603050405020304" pitchFamily="18" charset="0"/>
                <a:ea typeface="Times New Roman" panose="02020603050405020304" pitchFamily="18" charset="0"/>
              </a:rPr>
              <a:t>Form ADJ </a:t>
            </a:r>
            <a:r>
              <a:rPr lang="en-US" sz="2400" dirty="0">
                <a:effectLst/>
                <a:latin typeface="Times New Roman" panose="02020603050405020304" pitchFamily="18" charset="0"/>
                <a:ea typeface="Times New Roman" panose="02020603050405020304" pitchFamily="18" charset="0"/>
              </a:rPr>
              <a:t>setting forth the grounds of appeal and shall be accompanied by a certified copy of the order against which the appeal is sought. An appeal shall not seek relief(s) therein </a:t>
            </a:r>
            <a:r>
              <a:rPr lang="en-US" sz="2400" b="1" dirty="0">
                <a:effectLst/>
                <a:latin typeface="Times New Roman" panose="02020603050405020304" pitchFamily="18" charset="0"/>
                <a:ea typeface="Times New Roman" panose="02020603050405020304" pitchFamily="18" charset="0"/>
              </a:rPr>
              <a:t>against more than one order unless the reliefs prayed for are consequential</a:t>
            </a:r>
            <a:r>
              <a:rPr lang="en-US" sz="2400" dirty="0">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56429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Appeal Against of Order of Adjudication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216130" y="858307"/>
            <a:ext cx="11696008" cy="5815053"/>
          </a:xfrm>
          <a:prstGeom prst="rect">
            <a:avLst/>
          </a:prstGeom>
          <a:noFill/>
        </p:spPr>
        <p:txBody>
          <a:bodyPr wrap="square" rtlCol="0">
            <a:spAutoFit/>
          </a:bodyPr>
          <a:lstStyle/>
          <a:p>
            <a:pPr marL="0" marR="0" algn="just">
              <a:spcBef>
                <a:spcPts val="0"/>
              </a:spcBef>
              <a:spcAft>
                <a:spcPts val="300"/>
              </a:spcAft>
            </a:pPr>
            <a:r>
              <a:rPr lang="en-US" sz="2400" b="1" dirty="0">
                <a:solidFill>
                  <a:srgbClr val="FF0000"/>
                </a:solidFill>
                <a:effectLst/>
                <a:latin typeface="Times New Roman" panose="02020603050405020304" pitchFamily="18" charset="0"/>
                <a:ea typeface="Times New Roman" panose="02020603050405020304" pitchFamily="18" charset="0"/>
              </a:rPr>
              <a:t>Disposal of appeal by the RD </a:t>
            </a:r>
            <a:r>
              <a:rPr lang="en-US" sz="2400" dirty="0">
                <a:effectLst/>
                <a:latin typeface="Times New Roman" panose="02020603050405020304" pitchFamily="18" charset="0"/>
                <a:ea typeface="Times New Roman" panose="02020603050405020304" pitchFamily="18" charset="0"/>
              </a:rPr>
              <a:t>[Rule 6(1)]</a:t>
            </a:r>
          </a:p>
          <a:p>
            <a:pPr marL="0" marR="0" algn="just">
              <a:spcBef>
                <a:spcPts val="0"/>
              </a:spcBef>
              <a:spcAft>
                <a:spcPts val="300"/>
              </a:spcAft>
            </a:pPr>
            <a:r>
              <a:rPr lang="en-US" sz="2400"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On the admission of the appeal, the </a:t>
            </a:r>
            <a:r>
              <a:rPr lang="en-US" sz="2200" b="1" dirty="0">
                <a:effectLst/>
                <a:latin typeface="Times New Roman" panose="02020603050405020304" pitchFamily="18" charset="0"/>
                <a:ea typeface="Times New Roman" panose="02020603050405020304" pitchFamily="18" charset="0"/>
              </a:rPr>
              <a:t>RD shall serve a copy of appeal to the AA </a:t>
            </a:r>
            <a:r>
              <a:rPr lang="en-US" sz="2200" dirty="0">
                <a:effectLst/>
                <a:latin typeface="Times New Roman" panose="02020603050405020304" pitchFamily="18" charset="0"/>
                <a:ea typeface="Times New Roman" panose="02020603050405020304" pitchFamily="18" charset="0"/>
              </a:rPr>
              <a:t>against whose order the appeal is sought along-with a notice requiring such </a:t>
            </a:r>
            <a:r>
              <a:rPr lang="en-US" sz="2200" b="1" dirty="0">
                <a:effectLst/>
                <a:latin typeface="Times New Roman" panose="02020603050405020304" pitchFamily="18" charset="0"/>
                <a:ea typeface="Times New Roman" panose="02020603050405020304" pitchFamily="18" charset="0"/>
              </a:rPr>
              <a:t>AA to file his reply thereto within such period, not exceeding 21 days,</a:t>
            </a:r>
            <a:r>
              <a:rPr lang="en-US" sz="2200" dirty="0">
                <a:effectLst/>
                <a:latin typeface="Times New Roman" panose="02020603050405020304" pitchFamily="18" charset="0"/>
                <a:ea typeface="Times New Roman" panose="02020603050405020304" pitchFamily="18" charset="0"/>
              </a:rPr>
              <a:t> as may be stipulated by the RD in the said notice. </a:t>
            </a:r>
            <a:r>
              <a:rPr lang="en-US" sz="2200" b="1" dirty="0">
                <a:effectLst/>
                <a:latin typeface="Times New Roman" panose="02020603050405020304" pitchFamily="18" charset="0"/>
                <a:ea typeface="Times New Roman" panose="02020603050405020304" pitchFamily="18" charset="0"/>
              </a:rPr>
              <a:t>The RD may extend time for a further period of 21 days</a:t>
            </a:r>
            <a:r>
              <a:rPr lang="en-US" sz="2200" dirty="0">
                <a:effectLst/>
                <a:latin typeface="Times New Roman" panose="02020603050405020304" pitchFamily="18" charset="0"/>
                <a:ea typeface="Times New Roman" panose="02020603050405020304" pitchFamily="18" charset="0"/>
              </a:rPr>
              <a:t>, if the AA satisfies the RD that he had sufficient cause for not being able to file his reply to the appeal.</a:t>
            </a:r>
            <a:endParaRPr lang="en-IN" sz="2200" dirty="0">
              <a:effectLst/>
              <a:latin typeface="Times New Roman" panose="02020603050405020304" pitchFamily="18" charset="0"/>
              <a:ea typeface="Times New Roman" panose="02020603050405020304" pitchFamily="18" charset="0"/>
            </a:endParaRPr>
          </a:p>
          <a:p>
            <a:pPr marL="0" marR="0" indent="228600" algn="just">
              <a:spcBef>
                <a:spcPts val="0"/>
              </a:spcBef>
              <a:spcAft>
                <a:spcPts val="300"/>
              </a:spcAft>
            </a:pPr>
            <a:r>
              <a:rPr lang="en-US" sz="2200" dirty="0">
                <a:effectLst/>
                <a:latin typeface="Times New Roman" panose="02020603050405020304" pitchFamily="18" charset="0"/>
                <a:ea typeface="Times New Roman" panose="02020603050405020304" pitchFamily="18" charset="0"/>
              </a:rPr>
              <a:t> A </a:t>
            </a:r>
            <a:r>
              <a:rPr lang="en-US" sz="2200" b="1" dirty="0">
                <a:effectLst/>
                <a:latin typeface="Times New Roman" panose="02020603050405020304" pitchFamily="18" charset="0"/>
                <a:ea typeface="Times New Roman" panose="02020603050405020304" pitchFamily="18" charset="0"/>
              </a:rPr>
              <a:t>copy of every reply, application or written representation filed by the AA before the RD shall be forthwith served on the appellant </a:t>
            </a:r>
            <a:r>
              <a:rPr lang="en-US" sz="2200" dirty="0">
                <a:effectLst/>
                <a:latin typeface="Times New Roman" panose="02020603050405020304" pitchFamily="18" charset="0"/>
                <a:ea typeface="Times New Roman" panose="02020603050405020304" pitchFamily="18" charset="0"/>
              </a:rPr>
              <a:t>by the AA.</a:t>
            </a:r>
            <a:endParaRPr lang="en-IN" sz="2200" dirty="0">
              <a:effectLst/>
              <a:latin typeface="Times New Roman" panose="02020603050405020304" pitchFamily="18" charset="0"/>
              <a:ea typeface="Times New Roman" panose="02020603050405020304" pitchFamily="18" charset="0"/>
            </a:endParaRPr>
          </a:p>
          <a:p>
            <a:pPr marL="0" marR="0" indent="228600" algn="just">
              <a:spcBef>
                <a:spcPts val="0"/>
              </a:spcBef>
              <a:spcAft>
                <a:spcPts val="300"/>
              </a:spcAft>
            </a:pPr>
            <a:r>
              <a:rPr lang="en-US" sz="2200" dirty="0">
                <a:effectLst/>
                <a:latin typeface="Times New Roman" panose="02020603050405020304" pitchFamily="18" charset="0"/>
                <a:ea typeface="Times New Roman" panose="02020603050405020304" pitchFamily="18" charset="0"/>
              </a:rPr>
              <a:t> The </a:t>
            </a:r>
            <a:r>
              <a:rPr lang="en-US" sz="2200" b="1" dirty="0">
                <a:effectLst/>
                <a:latin typeface="Times New Roman" panose="02020603050405020304" pitchFamily="18" charset="0"/>
                <a:ea typeface="Times New Roman" panose="02020603050405020304" pitchFamily="18" charset="0"/>
              </a:rPr>
              <a:t>RD shall notify the date of hearing of the appeal </a:t>
            </a:r>
            <a:r>
              <a:rPr lang="en-US" sz="2200" u="sng" dirty="0">
                <a:effectLst/>
                <a:latin typeface="Times New Roman" panose="02020603050405020304" pitchFamily="18" charset="0"/>
                <a:ea typeface="Times New Roman" panose="02020603050405020304" pitchFamily="18" charset="0"/>
              </a:rPr>
              <a:t>not be a date earlier than 30 days following the date of such notification for hearing of the appeal. </a:t>
            </a:r>
          </a:p>
          <a:p>
            <a:pPr marL="0" marR="0" algn="just">
              <a:spcBef>
                <a:spcPts val="0"/>
              </a:spcBef>
              <a:spcAft>
                <a:spcPts val="300"/>
              </a:spcAft>
            </a:pPr>
            <a:r>
              <a:rPr lang="en-US" sz="2200" dirty="0">
                <a:effectLst/>
                <a:latin typeface="Times New Roman" panose="02020603050405020304" pitchFamily="18" charset="0"/>
                <a:ea typeface="Times New Roman" panose="02020603050405020304" pitchFamily="18" charset="0"/>
              </a:rPr>
              <a:t>    On the date fixed for hearing the RD may, subject to the reasons to be recorded in writing, </a:t>
            </a:r>
            <a:r>
              <a:rPr lang="en-US" sz="2200" b="1" dirty="0">
                <a:effectLst/>
                <a:latin typeface="Times New Roman" panose="02020603050405020304" pitchFamily="18" charset="0"/>
                <a:ea typeface="Times New Roman" panose="02020603050405020304" pitchFamily="18" charset="0"/>
              </a:rPr>
              <a:t>pass any order as he thinks fit including an order for adjournment of the hearing to a future date.</a:t>
            </a:r>
            <a:endParaRPr lang="en-IN" sz="2200" b="1" dirty="0">
              <a:effectLst/>
              <a:latin typeface="Times New Roman" panose="02020603050405020304" pitchFamily="18" charset="0"/>
              <a:ea typeface="Times New Roman" panose="02020603050405020304" pitchFamily="18" charset="0"/>
            </a:endParaRPr>
          </a:p>
          <a:p>
            <a:pPr marL="0" marR="0" indent="228600" algn="just">
              <a:spcBef>
                <a:spcPts val="0"/>
              </a:spcBef>
              <a:spcAft>
                <a:spcPts val="400"/>
              </a:spcAft>
            </a:pPr>
            <a:r>
              <a:rPr lang="en-US" sz="2200" u="sng" dirty="0">
                <a:effectLst/>
                <a:latin typeface="Times New Roman" panose="02020603050405020304" pitchFamily="18" charset="0"/>
                <a:ea typeface="Times New Roman" panose="02020603050405020304" pitchFamily="18" charset="0"/>
              </a:rPr>
              <a:t> In case the appellant or the AA does not appear </a:t>
            </a:r>
            <a:r>
              <a:rPr lang="en-US" sz="2200" b="1" dirty="0">
                <a:effectLst/>
                <a:latin typeface="Times New Roman" panose="02020603050405020304" pitchFamily="18" charset="0"/>
                <a:ea typeface="Times New Roman" panose="02020603050405020304" pitchFamily="18" charset="0"/>
              </a:rPr>
              <a:t>on the date fixed for hearing, the RD may dispose of the appeal </a:t>
            </a:r>
            <a:r>
              <a:rPr lang="en-US" sz="2200" b="1" i="1" dirty="0">
                <a:effectLst/>
                <a:latin typeface="Times New Roman" panose="02020603050405020304" pitchFamily="18" charset="0"/>
                <a:ea typeface="Times New Roman" panose="02020603050405020304" pitchFamily="18" charset="0"/>
              </a:rPr>
              <a:t>ex-</a:t>
            </a:r>
            <a:r>
              <a:rPr lang="en-US" sz="2200" b="1" i="1" dirty="0" err="1">
                <a:effectLst/>
                <a:latin typeface="Times New Roman" panose="02020603050405020304" pitchFamily="18" charset="0"/>
                <a:ea typeface="Times New Roman" panose="02020603050405020304" pitchFamily="18" charset="0"/>
              </a:rPr>
              <a:t>parte</a:t>
            </a:r>
            <a:r>
              <a:rPr lang="en-US" sz="2200" b="1" i="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Provided</a:t>
            </a:r>
            <a:r>
              <a:rPr lang="en-US" sz="2200" b="1" dirty="0">
                <a:effectLst/>
                <a:latin typeface="Times New Roman" panose="02020603050405020304" pitchFamily="18" charset="0"/>
                <a:ea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rPr>
              <a:t>that </a:t>
            </a:r>
            <a:r>
              <a:rPr lang="en-US" sz="2200" b="1" u="sng" dirty="0">
                <a:effectLst/>
                <a:latin typeface="Times New Roman" panose="02020603050405020304" pitchFamily="18" charset="0"/>
                <a:ea typeface="Times New Roman" panose="02020603050405020304" pitchFamily="18" charset="0"/>
              </a:rPr>
              <a:t>where the appellant appears afterwards and satisfies the RD that there was sufficient cause for his non-appearance, the RD may make an order setting aside the </a:t>
            </a:r>
            <a:r>
              <a:rPr lang="en-US" sz="2200" b="1" i="1" u="sng" dirty="0">
                <a:effectLst/>
                <a:latin typeface="Times New Roman" panose="02020603050405020304" pitchFamily="18" charset="0"/>
                <a:ea typeface="Times New Roman" panose="02020603050405020304" pitchFamily="18" charset="0"/>
              </a:rPr>
              <a:t>ex-</a:t>
            </a:r>
            <a:r>
              <a:rPr lang="en-US" sz="2200" b="1" i="1" u="sng" dirty="0" err="1">
                <a:effectLst/>
                <a:latin typeface="Times New Roman" panose="02020603050405020304" pitchFamily="18" charset="0"/>
                <a:ea typeface="Times New Roman" panose="02020603050405020304" pitchFamily="18" charset="0"/>
              </a:rPr>
              <a:t>parte</a:t>
            </a:r>
            <a:r>
              <a:rPr lang="en-US" sz="2200" b="1" i="1" u="sng" dirty="0">
                <a:effectLst/>
                <a:latin typeface="Times New Roman" panose="02020603050405020304" pitchFamily="18" charset="0"/>
                <a:ea typeface="Times New Roman" panose="02020603050405020304" pitchFamily="18" charset="0"/>
              </a:rPr>
              <a:t> </a:t>
            </a:r>
            <a:r>
              <a:rPr lang="en-US" sz="2200" b="1" u="sng" dirty="0">
                <a:effectLst/>
                <a:latin typeface="Times New Roman" panose="02020603050405020304" pitchFamily="18" charset="0"/>
                <a:ea typeface="Times New Roman" panose="02020603050405020304" pitchFamily="18" charset="0"/>
              </a:rPr>
              <a:t>order and restore the appeal.</a:t>
            </a:r>
          </a:p>
        </p:txBody>
      </p:sp>
    </p:spTree>
    <p:extLst>
      <p:ext uri="{BB962C8B-B14F-4D97-AF65-F5344CB8AC3E}">
        <p14:creationId xmlns:p14="http://schemas.microsoft.com/office/powerpoint/2010/main" val="9327437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Appeal Against of Order of Adjudication u/s 454</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216130" y="910244"/>
            <a:ext cx="11737572" cy="4509248"/>
          </a:xfrm>
          <a:prstGeom prst="rect">
            <a:avLst/>
          </a:prstGeom>
          <a:noFill/>
        </p:spPr>
        <p:txBody>
          <a:bodyPr wrap="square" rtlCol="0">
            <a:spAutoFit/>
          </a:bodyPr>
          <a:lstStyle/>
          <a:p>
            <a:pPr marL="0" marR="0" algn="just">
              <a:spcBef>
                <a:spcPts val="0"/>
              </a:spcBef>
              <a:spcAft>
                <a:spcPts val="400"/>
              </a:spcAft>
            </a:pPr>
            <a:r>
              <a:rPr lang="en-US" sz="2600" b="1" dirty="0">
                <a:solidFill>
                  <a:srgbClr val="FF0000"/>
                </a:solidFill>
                <a:effectLst/>
                <a:latin typeface="Times New Roman" panose="02020603050405020304" pitchFamily="18" charset="0"/>
                <a:ea typeface="Times New Roman" panose="02020603050405020304" pitchFamily="18" charset="0"/>
              </a:rPr>
              <a:t>Order of the RD on appeal </a:t>
            </a:r>
            <a:r>
              <a:rPr lang="en-US" sz="2600" dirty="0">
                <a:effectLst/>
                <a:latin typeface="Times New Roman" panose="02020603050405020304" pitchFamily="18" charset="0"/>
                <a:ea typeface="Times New Roman" panose="02020603050405020304" pitchFamily="18" charset="0"/>
              </a:rPr>
              <a:t>[Rule 6(6) &amp; (7)]</a:t>
            </a:r>
          </a:p>
          <a:p>
            <a:pPr marL="0" marR="0" algn="just">
              <a:lnSpc>
                <a:spcPct val="150000"/>
              </a:lnSpc>
              <a:spcBef>
                <a:spcPts val="0"/>
              </a:spcBef>
              <a:spcAft>
                <a:spcPts val="400"/>
              </a:spcAft>
            </a:pPr>
            <a:r>
              <a:rPr lang="en-US" sz="22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Every order passed under this rule shall be </a:t>
            </a:r>
            <a:r>
              <a:rPr lang="en-US" sz="2400" b="1" dirty="0">
                <a:effectLst/>
                <a:latin typeface="Times New Roman" panose="02020603050405020304" pitchFamily="18" charset="0"/>
                <a:ea typeface="Times New Roman" panose="02020603050405020304" pitchFamily="18" charset="0"/>
              </a:rPr>
              <a:t>dated and signed by the RD</a:t>
            </a:r>
            <a:r>
              <a:rPr lang="en-US" sz="2400" dirty="0">
                <a:effectLst/>
                <a:latin typeface="Times New Roman" panose="02020603050405020304" pitchFamily="18" charset="0"/>
                <a:ea typeface="Times New Roman" panose="02020603050405020304" pitchFamily="18" charset="0"/>
              </a:rPr>
              <a:t>. A certified copy of every order passed by the </a:t>
            </a:r>
            <a:r>
              <a:rPr lang="en-US" sz="2400" b="1" dirty="0">
                <a:effectLst/>
                <a:latin typeface="Times New Roman" panose="02020603050405020304" pitchFamily="18" charset="0"/>
                <a:ea typeface="Times New Roman" panose="02020603050405020304" pitchFamily="18" charset="0"/>
              </a:rPr>
              <a:t>RD shall be communicated to the AA and to the appellant forthwith and to the Central Govt.</a:t>
            </a:r>
          </a:p>
          <a:p>
            <a:pPr marL="0" marR="0" algn="just">
              <a:lnSpc>
                <a:spcPct val="150000"/>
              </a:lnSpc>
              <a:spcBef>
                <a:spcPts val="0"/>
              </a:spcBef>
              <a:spcAft>
                <a:spcPts val="400"/>
              </a:spcAft>
            </a:pPr>
            <a:endParaRPr lang="en-US" sz="2400" b="1"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400"/>
              </a:spcAft>
            </a:pPr>
            <a:r>
              <a:rPr lang="en-US" sz="2400" b="1" dirty="0">
                <a:latin typeface="Times New Roman" panose="02020603050405020304" pitchFamily="18" charset="0"/>
                <a:ea typeface="Times New Roman" panose="02020603050405020304" pitchFamily="18" charset="0"/>
              </a:rPr>
              <a:t>  The Company needs to file a copy of the Orders to the Registrar in the Form INC-28 within 30 days of the order.</a:t>
            </a:r>
          </a:p>
          <a:p>
            <a:pPr marL="0" marR="0" algn="just">
              <a:lnSpc>
                <a:spcPct val="150000"/>
              </a:lnSpc>
              <a:spcBef>
                <a:spcPts val="0"/>
              </a:spcBef>
              <a:spcAft>
                <a:spcPts val="400"/>
              </a:spcAft>
            </a:pP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8420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Penalty for repeated Defaults u/s 454A</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216130" y="910244"/>
            <a:ext cx="11484033" cy="4824398"/>
          </a:xfrm>
          <a:prstGeom prst="rect">
            <a:avLst/>
          </a:prstGeom>
          <a:noFill/>
        </p:spPr>
        <p:txBody>
          <a:bodyPr wrap="square" rtlCol="0">
            <a:spAutoFit/>
          </a:bodyPr>
          <a:lstStyle/>
          <a:p>
            <a:pPr algn="just">
              <a:spcAft>
                <a:spcPts val="3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New Section 454A </a:t>
            </a:r>
            <a:r>
              <a:rPr lang="en-US" sz="2600" b="1" dirty="0">
                <a:solidFill>
                  <a:srgbClr val="FF0000"/>
                </a:solidFill>
                <a:latin typeface="Times New Roman" panose="02020603050405020304" pitchFamily="18" charset="0"/>
                <a:cs typeface="Times New Roman" panose="02020603050405020304" pitchFamily="18" charset="0"/>
              </a:rPr>
              <a:t>Penalty for repeated Defaults </a:t>
            </a: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(w.e.f. 02.11.2018) </a:t>
            </a:r>
          </a:p>
          <a:p>
            <a:pPr algn="just">
              <a:spcAft>
                <a:spcPts val="3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Provides that where;</a:t>
            </a:r>
          </a:p>
          <a:p>
            <a:pPr marL="342900" indent="-342900" algn="just">
              <a:spcAft>
                <a:spcPts val="300"/>
              </a:spcAft>
              <a:buFontTx/>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 company; or </a:t>
            </a:r>
          </a:p>
          <a:p>
            <a:pPr marL="342900" indent="-342900" algn="just">
              <a:spcAft>
                <a:spcPts val="300"/>
              </a:spcAft>
              <a:buFontTx/>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 officer of a company;  or </a:t>
            </a:r>
          </a:p>
          <a:p>
            <a:pPr marL="342900" indent="-342900" algn="just">
              <a:spcAft>
                <a:spcPts val="300"/>
              </a:spcAft>
              <a:buFontTx/>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any other person </a:t>
            </a:r>
          </a:p>
          <a:p>
            <a:pPr algn="just">
              <a:spcAft>
                <a:spcPts val="3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having already been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subjected to penalty for default under any provisions of this Act, again commits such default within a period of 3 years from the date of order imposing such penalty passed by the AA or the 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as the case may be, </a:t>
            </a:r>
          </a:p>
          <a:p>
            <a:pPr algn="just">
              <a:spcAft>
                <a:spcPts val="30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3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 or he shall be liable for the second or subsequent defaults for an amount equal to twice the amount of penalty provided for such default under the relevant provisions of this Act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5624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Protection of action taken in good faith u/s 456</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216131" y="897775"/>
            <a:ext cx="11484033" cy="4104009"/>
          </a:xfrm>
          <a:prstGeom prst="rect">
            <a:avLst/>
          </a:prstGeom>
          <a:noFill/>
        </p:spPr>
        <p:txBody>
          <a:bodyPr wrap="square" rtlCol="0">
            <a:spAutoFit/>
          </a:bodyPr>
          <a:lstStyle/>
          <a:p>
            <a:pPr algn="just">
              <a:lnSpc>
                <a:spcPct val="150000"/>
              </a:lnSpc>
              <a:spcAft>
                <a:spcPts val="300"/>
              </a:spcAft>
            </a:pPr>
            <a:r>
              <a:rPr lang="en-US" sz="2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No suit, prosecution or other legal proceeding shall lie against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gn="just">
              <a:lnSpc>
                <a:spcPct val="150000"/>
              </a:lnSpc>
              <a:spcAft>
                <a:spcPts val="300"/>
              </a:spcAft>
              <a:buFontTx/>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Govt.; or </a:t>
            </a:r>
          </a:p>
          <a:p>
            <a:pPr marL="342900" indent="-342900" algn="just">
              <a:lnSpc>
                <a:spcPct val="150000"/>
              </a:lnSpc>
              <a:spcAft>
                <a:spcPts val="300"/>
              </a:spcAft>
              <a:buFontTx/>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any officer of the Govt. ;</a:t>
            </a:r>
          </a:p>
          <a:p>
            <a:pPr marL="342900" indent="-342900" algn="just">
              <a:lnSpc>
                <a:spcPct val="150000"/>
              </a:lnSpc>
              <a:spcAft>
                <a:spcPts val="300"/>
              </a:spcAft>
              <a:buFontTx/>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any other person;</a:t>
            </a:r>
          </a:p>
          <a:p>
            <a:pPr algn="just">
              <a:lnSpc>
                <a:spcPct val="150000"/>
              </a:lnSpc>
              <a:spcAft>
                <a:spcPts val="30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respect of anything which is in good faith done or intended to be done in pursuance of this Act or of any rules or orders made thereunder, or in respect of the publication by or under the authority of the Govt. or such officer, of any report, paper or proceedings.</a:t>
            </a:r>
            <a:endParaRPr lang="en-IN"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408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180975" y="858306"/>
            <a:ext cx="11793509" cy="5698996"/>
          </a:xfrm>
          <a:prstGeom prst="rect">
            <a:avLst/>
          </a:prstGeom>
          <a:noFill/>
        </p:spPr>
        <p:txBody>
          <a:bodyPr wrap="square" rtlCol="0">
            <a:spAutoFit/>
          </a:bodyPr>
          <a:lstStyle/>
          <a:p>
            <a:pPr algn="ctr"/>
            <a:r>
              <a:rPr lang="en-US" sz="2400" b="1" i="1" u="none" strike="noStrike" baseline="0" dirty="0">
                <a:solidFill>
                  <a:srgbClr val="C00000"/>
                </a:solidFill>
                <a:latin typeface="Times New Roman" panose="02020603050405020304" pitchFamily="18" charset="0"/>
                <a:cs typeface="Times New Roman" panose="02020603050405020304" pitchFamily="18" charset="0"/>
              </a:rPr>
              <a:t>“</a:t>
            </a:r>
            <a:r>
              <a:rPr lang="en-US" sz="2400" b="1" i="1" u="sng" strike="noStrike" baseline="0" dirty="0">
                <a:solidFill>
                  <a:srgbClr val="C00000"/>
                </a:solidFill>
                <a:latin typeface="Times New Roman" panose="02020603050405020304" pitchFamily="18" charset="0"/>
                <a:cs typeface="Times New Roman" panose="02020603050405020304" pitchFamily="18" charset="0"/>
              </a:rPr>
              <a:t>Attention is drawn to provisions of section 448 and 449 which provide for punishment for false statement/certificate and punishment for false evidence respectively</a:t>
            </a:r>
            <a:r>
              <a:rPr lang="en-US" sz="2400" b="1" i="1" u="none" strike="noStrike" baseline="0" dirty="0">
                <a:solidFill>
                  <a:srgbClr val="C00000"/>
                </a:solidFill>
                <a:latin typeface="Times New Roman" panose="02020603050405020304" pitchFamily="18" charset="0"/>
                <a:cs typeface="Times New Roman" panose="02020603050405020304" pitchFamily="18" charset="0"/>
              </a:rPr>
              <a:t>”</a:t>
            </a:r>
            <a:endParaRPr lang="en-US" sz="2400" b="1" i="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150"/>
              </a:spcAf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False Statements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Section 448 w.e.f. 12.09.2013]</a:t>
            </a:r>
          </a:p>
          <a:p>
            <a:pPr marL="0" marR="0" algn="just">
              <a:spcBef>
                <a:spcPts val="0"/>
              </a:spcBef>
              <a:spcAft>
                <a:spcPts val="150"/>
              </a:spcAft>
            </a:pPr>
            <a:r>
              <a:rPr lang="en-US" sz="2400" b="1" u="sng" dirty="0">
                <a:effectLst/>
                <a:latin typeface="Times New Roman" panose="02020603050405020304" pitchFamily="18" charset="0"/>
                <a:ea typeface="Times New Roman" panose="02020603050405020304" pitchFamily="18" charset="0"/>
              </a:rPr>
              <a:t>If in any;</a:t>
            </a:r>
          </a:p>
          <a:p>
            <a:pPr marL="285750" marR="0" indent="-285750" algn="just">
              <a:spcBef>
                <a:spcPts val="0"/>
              </a:spcBef>
              <a:spcAft>
                <a:spcPts val="150"/>
              </a:spcAft>
              <a:buFont typeface="Arial" panose="020B0604020202020204" pitchFamily="34" charset="0"/>
              <a:buChar char="•"/>
            </a:pPr>
            <a:r>
              <a:rPr lang="en-US" sz="2200" b="1" dirty="0">
                <a:solidFill>
                  <a:srgbClr val="FF0000"/>
                </a:solidFill>
                <a:effectLst/>
                <a:latin typeface="Times New Roman" panose="02020603050405020304" pitchFamily="18" charset="0"/>
                <a:ea typeface="Times New Roman" panose="02020603050405020304" pitchFamily="18" charset="0"/>
              </a:rPr>
              <a:t>return, </a:t>
            </a:r>
          </a:p>
          <a:p>
            <a:pPr marL="285750" marR="0" indent="-285750" algn="just">
              <a:spcBef>
                <a:spcPts val="0"/>
              </a:spcBef>
              <a:spcAft>
                <a:spcPts val="150"/>
              </a:spcAft>
              <a:buFont typeface="Arial" panose="020B0604020202020204" pitchFamily="34" charset="0"/>
              <a:buChar char="•"/>
            </a:pPr>
            <a:r>
              <a:rPr lang="en-US" sz="2200" b="1" dirty="0">
                <a:solidFill>
                  <a:srgbClr val="FF0000"/>
                </a:solidFill>
                <a:effectLst/>
                <a:latin typeface="Times New Roman" panose="02020603050405020304" pitchFamily="18" charset="0"/>
                <a:ea typeface="Times New Roman" panose="02020603050405020304" pitchFamily="18" charset="0"/>
              </a:rPr>
              <a:t>report, </a:t>
            </a:r>
          </a:p>
          <a:p>
            <a:pPr marL="285750" marR="0" indent="-285750" algn="just">
              <a:spcBef>
                <a:spcPts val="0"/>
              </a:spcBef>
              <a:spcAft>
                <a:spcPts val="150"/>
              </a:spcAft>
              <a:buFont typeface="Arial" panose="020B0604020202020204" pitchFamily="34" charset="0"/>
              <a:buChar char="•"/>
            </a:pPr>
            <a:r>
              <a:rPr lang="en-US" sz="2200" b="1" dirty="0">
                <a:solidFill>
                  <a:srgbClr val="FF0000"/>
                </a:solidFill>
                <a:effectLst/>
                <a:latin typeface="Times New Roman" panose="02020603050405020304" pitchFamily="18" charset="0"/>
                <a:ea typeface="Times New Roman" panose="02020603050405020304" pitchFamily="18" charset="0"/>
              </a:rPr>
              <a:t>certificate, </a:t>
            </a:r>
          </a:p>
          <a:p>
            <a:pPr marL="285750" marR="0" indent="-285750" algn="just">
              <a:spcBef>
                <a:spcPts val="0"/>
              </a:spcBef>
              <a:spcAft>
                <a:spcPts val="150"/>
              </a:spcAft>
              <a:buFont typeface="Arial" panose="020B0604020202020204" pitchFamily="34" charset="0"/>
              <a:buChar char="•"/>
            </a:pPr>
            <a:r>
              <a:rPr lang="en-US" sz="2200" dirty="0">
                <a:effectLst/>
                <a:latin typeface="Times New Roman" panose="02020603050405020304" pitchFamily="18" charset="0"/>
                <a:ea typeface="Times New Roman" panose="02020603050405020304" pitchFamily="18" charset="0"/>
              </a:rPr>
              <a:t>financial statement, </a:t>
            </a:r>
          </a:p>
          <a:p>
            <a:pPr marL="285750" marR="0" indent="-285750" algn="just">
              <a:spcBef>
                <a:spcPts val="0"/>
              </a:spcBef>
              <a:spcAft>
                <a:spcPts val="150"/>
              </a:spcAft>
              <a:buFont typeface="Arial" panose="020B0604020202020204" pitchFamily="34" charset="0"/>
              <a:buChar char="•"/>
            </a:pPr>
            <a:r>
              <a:rPr lang="en-US" sz="2200" dirty="0">
                <a:effectLst/>
                <a:latin typeface="Times New Roman" panose="02020603050405020304" pitchFamily="18" charset="0"/>
                <a:ea typeface="Times New Roman" panose="02020603050405020304" pitchFamily="18" charset="0"/>
              </a:rPr>
              <a:t>prospectus, </a:t>
            </a:r>
          </a:p>
          <a:p>
            <a:pPr marL="285750" marR="0" indent="-285750" algn="just">
              <a:spcBef>
                <a:spcPts val="0"/>
              </a:spcBef>
              <a:spcAft>
                <a:spcPts val="150"/>
              </a:spcAft>
              <a:buFont typeface="Arial" panose="020B0604020202020204" pitchFamily="34" charset="0"/>
              <a:buChar char="•"/>
            </a:pPr>
            <a:r>
              <a:rPr lang="en-US" sz="2200" b="1" dirty="0">
                <a:solidFill>
                  <a:srgbClr val="FF0000"/>
                </a:solidFill>
                <a:effectLst/>
                <a:latin typeface="Times New Roman" panose="02020603050405020304" pitchFamily="18" charset="0"/>
                <a:ea typeface="Times New Roman" panose="02020603050405020304" pitchFamily="18" charset="0"/>
              </a:rPr>
              <a:t>Statement;</a:t>
            </a:r>
            <a:r>
              <a:rPr lang="en-US" sz="2200" dirty="0">
                <a:effectLst/>
                <a:latin typeface="Times New Roman" panose="02020603050405020304" pitchFamily="18" charset="0"/>
                <a:ea typeface="Times New Roman" panose="02020603050405020304" pitchFamily="18" charset="0"/>
              </a:rPr>
              <a:t> or </a:t>
            </a:r>
          </a:p>
          <a:p>
            <a:pPr marL="285750" marR="0" indent="-285750" algn="just">
              <a:spcBef>
                <a:spcPts val="0"/>
              </a:spcBef>
              <a:spcAft>
                <a:spcPts val="150"/>
              </a:spcAft>
              <a:buFont typeface="Arial" panose="020B0604020202020204" pitchFamily="34" charset="0"/>
              <a:buChar char="•"/>
            </a:pPr>
            <a:r>
              <a:rPr lang="en-US" sz="2200" b="1" dirty="0">
                <a:solidFill>
                  <a:srgbClr val="FF0000"/>
                </a:solidFill>
                <a:effectLst/>
                <a:latin typeface="Times New Roman" panose="02020603050405020304" pitchFamily="18" charset="0"/>
                <a:ea typeface="Times New Roman" panose="02020603050405020304" pitchFamily="18" charset="0"/>
              </a:rPr>
              <a:t>other document </a:t>
            </a:r>
          </a:p>
          <a:p>
            <a:pPr marR="0" algn="just">
              <a:spcBef>
                <a:spcPts val="0"/>
              </a:spcBef>
              <a:spcAft>
                <a:spcPts val="150"/>
              </a:spcAft>
            </a:pPr>
            <a:r>
              <a:rPr lang="en-US" sz="2400" dirty="0">
                <a:effectLst/>
                <a:latin typeface="Times New Roman" panose="02020603050405020304" pitchFamily="18" charset="0"/>
                <a:ea typeface="Times New Roman" panose="02020603050405020304" pitchFamily="18" charset="0"/>
              </a:rPr>
              <a:t>     required by or for the purposes of any of the provisions of CA-2013, </a:t>
            </a:r>
            <a:r>
              <a:rPr lang="en-US" sz="2400" b="1" dirty="0">
                <a:effectLst/>
                <a:latin typeface="Times New Roman" panose="02020603050405020304" pitchFamily="18" charset="0"/>
                <a:ea typeface="Times New Roman" panose="02020603050405020304" pitchFamily="18" charset="0"/>
              </a:rPr>
              <a:t>any person </a:t>
            </a:r>
            <a:r>
              <a:rPr lang="en-US" sz="2400" b="1" dirty="0">
                <a:solidFill>
                  <a:srgbClr val="FF0000"/>
                </a:solidFill>
                <a:effectLst/>
                <a:latin typeface="Times New Roman" panose="02020603050405020304" pitchFamily="18" charset="0"/>
                <a:ea typeface="Times New Roman" panose="02020603050405020304" pitchFamily="18" charset="0"/>
              </a:rPr>
              <a:t>(Includes Professionals) </a:t>
            </a:r>
            <a:r>
              <a:rPr lang="en-US" sz="2400" b="1" dirty="0" err="1">
                <a:effectLst/>
                <a:latin typeface="Times New Roman" panose="02020603050405020304" pitchFamily="18" charset="0"/>
                <a:ea typeface="Times New Roman" panose="02020603050405020304" pitchFamily="18" charset="0"/>
              </a:rPr>
              <a:t>makes</a:t>
            </a:r>
            <a:r>
              <a:rPr lang="en-US" sz="2400" b="1" u="sng" dirty="0" err="1">
                <a:latin typeface="Times New Roman" panose="02020603050405020304" pitchFamily="18" charset="0"/>
                <a:ea typeface="Times New Roman" panose="02020603050405020304" pitchFamily="18" charset="0"/>
              </a:rPr>
              <a:t>any</a:t>
            </a:r>
            <a:r>
              <a:rPr lang="en-US" sz="2400" b="1" u="sng" dirty="0">
                <a:latin typeface="Times New Roman" panose="02020603050405020304" pitchFamily="18" charset="0"/>
                <a:ea typeface="Times New Roman" panose="02020603050405020304" pitchFamily="18" charset="0"/>
              </a:rPr>
              <a:t> material particular</a:t>
            </a:r>
            <a:r>
              <a:rPr lang="en-US" sz="2400" b="1" dirty="0">
                <a:effectLst/>
                <a:latin typeface="Times New Roman" panose="02020603050405020304" pitchFamily="18" charset="0"/>
                <a:ea typeface="Times New Roman" panose="02020603050405020304" pitchFamily="18" charset="0"/>
              </a:rPr>
              <a:t> a statement</a:t>
            </a:r>
            <a:r>
              <a:rPr lang="en-US" sz="2400" dirty="0">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150"/>
              </a:spcAft>
              <a:tabLst>
                <a:tab pos="338455"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which is false in, </a:t>
            </a:r>
            <a:r>
              <a:rPr lang="en-US" sz="2400" b="1" dirty="0">
                <a:solidFill>
                  <a:srgbClr val="FF0000"/>
                </a:solidFill>
                <a:effectLst/>
                <a:latin typeface="Times New Roman" panose="02020603050405020304" pitchFamily="18" charset="0"/>
                <a:ea typeface="Times New Roman" panose="02020603050405020304" pitchFamily="18" charset="0"/>
              </a:rPr>
              <a:t>knowing it to be false</a:t>
            </a:r>
            <a:r>
              <a:rPr lang="en-US" sz="2400" dirty="0">
                <a:effectLst/>
                <a:latin typeface="Times New Roman" panose="02020603050405020304" pitchFamily="18" charset="0"/>
                <a:ea typeface="Times New Roman" panose="02020603050405020304" pitchFamily="18" charset="0"/>
              </a:rPr>
              <a:t>; or</a:t>
            </a:r>
            <a:endParaRPr lang="en-IN" sz="240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150"/>
              </a:spcAft>
              <a:tabLst>
                <a:tab pos="338455" algn="r"/>
              </a:tabLst>
            </a:pP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which </a:t>
            </a:r>
            <a:r>
              <a:rPr lang="en-US" sz="2400" b="1" dirty="0">
                <a:solidFill>
                  <a:srgbClr val="FF0000"/>
                </a:solidFill>
                <a:effectLst/>
                <a:latin typeface="Times New Roman" panose="02020603050405020304" pitchFamily="18" charset="0"/>
                <a:ea typeface="Times New Roman" panose="02020603050405020304" pitchFamily="18" charset="0"/>
              </a:rPr>
              <a:t>omits any material fact knowing it to be material</a:t>
            </a:r>
            <a:r>
              <a:rPr lang="en-US" sz="2400" dirty="0">
                <a:effectLst/>
                <a:latin typeface="Times New Roman" panose="02020603050405020304" pitchFamily="18" charset="0"/>
                <a:ea typeface="Times New Roman" panose="02020603050405020304" pitchFamily="18" charset="0"/>
              </a:rPr>
              <a:t>;</a:t>
            </a:r>
            <a:endParaRPr lang="en-IN" sz="24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B31D600-3F53-4934-B06B-CA9125EB2CE2}"/>
              </a:ext>
            </a:extLst>
          </p:cNvPr>
          <p:cNvSpPr txBox="1"/>
          <p:nvPr/>
        </p:nvSpPr>
        <p:spPr>
          <a:xfrm>
            <a:off x="472934" y="211975"/>
            <a:ext cx="11148259"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False Statements</a:t>
            </a:r>
            <a:endParaRPr lang="en-I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187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1200329"/>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Brief Comparison between Adjudication, Compounding and fine imposed by the Court</a:t>
            </a:r>
            <a:endParaRPr lang="en-IN" sz="36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50F45D20-EB79-607A-BD00-FA2E0C04C5A9}"/>
              </a:ext>
            </a:extLst>
          </p:cNvPr>
          <p:cNvGraphicFramePr>
            <a:graphicFrameLocks noGrp="1"/>
          </p:cNvGraphicFramePr>
          <p:nvPr>
            <p:extLst>
              <p:ext uri="{D42A27DB-BD31-4B8C-83A1-F6EECF244321}">
                <p14:modId xmlns:p14="http://schemas.microsoft.com/office/powerpoint/2010/main" val="734268790"/>
              </p:ext>
            </p:extLst>
          </p:nvPr>
        </p:nvGraphicFramePr>
        <p:xfrm>
          <a:off x="357447" y="781396"/>
          <a:ext cx="11384279" cy="5735543"/>
        </p:xfrm>
        <a:graphic>
          <a:graphicData uri="http://schemas.openxmlformats.org/drawingml/2006/table">
            <a:tbl>
              <a:tblPr firstRow="1" bandRow="1">
                <a:tableStyleId>{5C22544A-7EE6-4342-B048-85BDC9FD1C3A}</a:tableStyleId>
              </a:tblPr>
              <a:tblGrid>
                <a:gridCol w="2718245">
                  <a:extLst>
                    <a:ext uri="{9D8B030D-6E8A-4147-A177-3AD203B41FA5}">
                      <a16:colId xmlns:a16="http://schemas.microsoft.com/office/drawing/2014/main" val="1335624788"/>
                    </a:ext>
                  </a:extLst>
                </a:gridCol>
                <a:gridCol w="2747395">
                  <a:extLst>
                    <a:ext uri="{9D8B030D-6E8A-4147-A177-3AD203B41FA5}">
                      <a16:colId xmlns:a16="http://schemas.microsoft.com/office/drawing/2014/main" val="2217513080"/>
                    </a:ext>
                  </a:extLst>
                </a:gridCol>
                <a:gridCol w="2925451">
                  <a:extLst>
                    <a:ext uri="{9D8B030D-6E8A-4147-A177-3AD203B41FA5}">
                      <a16:colId xmlns:a16="http://schemas.microsoft.com/office/drawing/2014/main" val="2216625011"/>
                    </a:ext>
                  </a:extLst>
                </a:gridCol>
                <a:gridCol w="2993188">
                  <a:extLst>
                    <a:ext uri="{9D8B030D-6E8A-4147-A177-3AD203B41FA5}">
                      <a16:colId xmlns:a16="http://schemas.microsoft.com/office/drawing/2014/main" val="2282224513"/>
                    </a:ext>
                  </a:extLst>
                </a:gridCol>
              </a:tblGrid>
              <a:tr h="681947">
                <a:tc>
                  <a:txBody>
                    <a:bodyPr/>
                    <a:lstStyle/>
                    <a:p>
                      <a:r>
                        <a:rPr lang="en-IN" dirty="0">
                          <a:latin typeface="Times New Roman" panose="02020603050405020304" pitchFamily="18" charset="0"/>
                          <a:cs typeface="Times New Roman" panose="02020603050405020304" pitchFamily="18" charset="0"/>
                        </a:rPr>
                        <a:t>Particular</a:t>
                      </a:r>
                    </a:p>
                  </a:txBody>
                  <a:tcPr/>
                </a:tc>
                <a:tc>
                  <a:txBody>
                    <a:bodyPr/>
                    <a:lstStyle/>
                    <a:p>
                      <a:r>
                        <a:rPr lang="en-IN" dirty="0">
                          <a:latin typeface="Times New Roman" panose="02020603050405020304" pitchFamily="18" charset="0"/>
                          <a:cs typeface="Times New Roman" panose="02020603050405020304" pitchFamily="18" charset="0"/>
                        </a:rPr>
                        <a:t>Adjudication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latin typeface="Times New Roman" panose="02020603050405020304" pitchFamily="18" charset="0"/>
                          <a:cs typeface="Times New Roman" panose="02020603050405020304" pitchFamily="18" charset="0"/>
                        </a:rPr>
                        <a:t>Compounding </a:t>
                      </a:r>
                    </a:p>
                    <a:p>
                      <a:endParaRPr lang="en-IN" dirty="0">
                        <a:latin typeface="Times New Roman" panose="02020603050405020304" pitchFamily="18" charset="0"/>
                        <a:cs typeface="Times New Roman" panose="02020603050405020304" pitchFamily="18" charset="0"/>
                      </a:endParaRPr>
                    </a:p>
                  </a:txBody>
                  <a:tcPr/>
                </a:tc>
                <a:tc>
                  <a:txBody>
                    <a:bodyPr/>
                    <a:lstStyle/>
                    <a:p>
                      <a:r>
                        <a:rPr lang="en-IN" dirty="0">
                          <a:latin typeface="Times New Roman" panose="02020603050405020304" pitchFamily="18" charset="0"/>
                          <a:cs typeface="Times New Roman" panose="02020603050405020304" pitchFamily="18" charset="0"/>
                        </a:rPr>
                        <a:t>Fine and or </a:t>
                      </a:r>
                      <a:r>
                        <a:rPr lang="en-IN" dirty="0" err="1">
                          <a:latin typeface="Times New Roman" panose="02020603050405020304" pitchFamily="18" charset="0"/>
                          <a:cs typeface="Times New Roman" panose="02020603050405020304" pitchFamily="18" charset="0"/>
                        </a:rPr>
                        <a:t>Impriosnment</a:t>
                      </a:r>
                      <a:r>
                        <a:rPr lang="en-IN" dirty="0">
                          <a:latin typeface="Times New Roman" panose="02020603050405020304" pitchFamily="18" charset="0"/>
                          <a:cs typeface="Times New Roman" panose="02020603050405020304" pitchFamily="18" charset="0"/>
                        </a:rPr>
                        <a:t> by the Court</a:t>
                      </a:r>
                    </a:p>
                  </a:txBody>
                  <a:tcPr/>
                </a:tc>
                <a:extLst>
                  <a:ext uri="{0D108BD9-81ED-4DB2-BD59-A6C34878D82A}">
                    <a16:rowId xmlns:a16="http://schemas.microsoft.com/office/drawing/2014/main" val="1665481488"/>
                  </a:ext>
                </a:extLst>
              </a:tr>
              <a:tr h="290642">
                <a:tc>
                  <a:txBody>
                    <a:bodyPr/>
                    <a:lstStyle/>
                    <a:p>
                      <a:r>
                        <a:rPr lang="en-IN" b="1" dirty="0">
                          <a:latin typeface="Times New Roman" panose="02020603050405020304" pitchFamily="18" charset="0"/>
                          <a:cs typeface="Times New Roman" panose="02020603050405020304" pitchFamily="18" charset="0"/>
                        </a:rPr>
                        <a:t>Section</a:t>
                      </a:r>
                    </a:p>
                  </a:txBody>
                  <a:tcPr/>
                </a:tc>
                <a:tc>
                  <a:txBody>
                    <a:bodyPr/>
                    <a:lstStyle/>
                    <a:p>
                      <a:r>
                        <a:rPr lang="en-IN" b="0" dirty="0">
                          <a:latin typeface="Times New Roman" panose="02020603050405020304" pitchFamily="18" charset="0"/>
                          <a:cs typeface="Times New Roman" panose="02020603050405020304" pitchFamily="18" charset="0"/>
                        </a:rPr>
                        <a:t>454</a:t>
                      </a:r>
                    </a:p>
                  </a:txBody>
                  <a:tcPr/>
                </a:tc>
                <a:tc>
                  <a:txBody>
                    <a:bodyPr/>
                    <a:lstStyle/>
                    <a:p>
                      <a:r>
                        <a:rPr lang="en-IN" b="0" dirty="0">
                          <a:latin typeface="Times New Roman" panose="02020603050405020304" pitchFamily="18" charset="0"/>
                          <a:cs typeface="Times New Roman" panose="02020603050405020304" pitchFamily="18" charset="0"/>
                        </a:rPr>
                        <a:t>441</a:t>
                      </a:r>
                    </a:p>
                  </a:txBody>
                  <a:tcPr/>
                </a:tc>
                <a:tc>
                  <a:txBody>
                    <a:bodyPr/>
                    <a:lstStyle/>
                    <a:p>
                      <a:r>
                        <a:rPr lang="en-IN" b="0" dirty="0">
                          <a:latin typeface="Times New Roman" panose="02020603050405020304" pitchFamily="18" charset="0"/>
                          <a:cs typeface="Times New Roman" panose="02020603050405020304" pitchFamily="18" charset="0"/>
                        </a:rPr>
                        <a:t>436,  463</a:t>
                      </a:r>
                    </a:p>
                  </a:txBody>
                  <a:tcPr/>
                </a:tc>
                <a:extLst>
                  <a:ext uri="{0D108BD9-81ED-4DB2-BD59-A6C34878D82A}">
                    <a16:rowId xmlns:a16="http://schemas.microsoft.com/office/drawing/2014/main" val="3154277800"/>
                  </a:ext>
                </a:extLst>
              </a:tr>
              <a:tr h="681947">
                <a:tc>
                  <a:txBody>
                    <a:bodyPr/>
                    <a:lstStyle/>
                    <a:p>
                      <a:r>
                        <a:rPr lang="en-IN" b="1" dirty="0">
                          <a:latin typeface="Times New Roman" panose="02020603050405020304" pitchFamily="18" charset="0"/>
                          <a:cs typeface="Times New Roman" panose="02020603050405020304" pitchFamily="18" charset="0"/>
                        </a:rPr>
                        <a:t>Nature of default</a:t>
                      </a:r>
                    </a:p>
                  </a:txBody>
                  <a:tcPr/>
                </a:tc>
                <a:tc>
                  <a:txBody>
                    <a:bodyPr/>
                    <a:lstStyle/>
                    <a:p>
                      <a:r>
                        <a:rPr lang="en-IN" dirty="0">
                          <a:latin typeface="Times New Roman" panose="02020603050405020304" pitchFamily="18" charset="0"/>
                          <a:cs typeface="Times New Roman" panose="02020603050405020304" pitchFamily="18" charset="0"/>
                        </a:rPr>
                        <a:t>Liable to Penalty </a:t>
                      </a:r>
                    </a:p>
                  </a:txBody>
                  <a:tcPr/>
                </a:tc>
                <a:tc>
                  <a:txBody>
                    <a:bodyPr/>
                    <a:lstStyle/>
                    <a:p>
                      <a:r>
                        <a:rPr lang="en-IN" dirty="0">
                          <a:latin typeface="Times New Roman" panose="02020603050405020304" pitchFamily="18" charset="0"/>
                          <a:cs typeface="Times New Roman" panose="02020603050405020304" pitchFamily="18" charset="0"/>
                        </a:rPr>
                        <a:t>Punishable with fine or imprisonment or both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latin typeface="Times New Roman" panose="02020603050405020304" pitchFamily="18" charset="0"/>
                          <a:cs typeface="Times New Roman" panose="02020603050405020304" pitchFamily="18" charset="0"/>
                        </a:rPr>
                        <a:t>Punishable with fine and imprisonment </a:t>
                      </a:r>
                    </a:p>
                  </a:txBody>
                  <a:tcPr/>
                </a:tc>
                <a:extLst>
                  <a:ext uri="{0D108BD9-81ED-4DB2-BD59-A6C34878D82A}">
                    <a16:rowId xmlns:a16="http://schemas.microsoft.com/office/drawing/2014/main" val="2491373997"/>
                  </a:ext>
                </a:extLst>
              </a:tr>
              <a:tr h="942834">
                <a:tc>
                  <a:txBody>
                    <a:bodyPr/>
                    <a:lstStyle/>
                    <a:p>
                      <a:r>
                        <a:rPr lang="en-IN" b="1" dirty="0">
                          <a:latin typeface="Times New Roman" panose="02020603050405020304" pitchFamily="18" charset="0"/>
                          <a:cs typeface="Times New Roman" panose="02020603050405020304" pitchFamily="18" charset="0"/>
                        </a:rPr>
                        <a:t>Authority </a:t>
                      </a:r>
                    </a:p>
                  </a:txBody>
                  <a:tcPr/>
                </a:tc>
                <a:tc>
                  <a:txBody>
                    <a:bodyPr/>
                    <a:lstStyle/>
                    <a:p>
                      <a:r>
                        <a:rPr lang="en-IN" dirty="0">
                          <a:latin typeface="Times New Roman" panose="02020603050405020304" pitchFamily="18" charset="0"/>
                          <a:cs typeface="Times New Roman" panose="02020603050405020304" pitchFamily="18" charset="0"/>
                        </a:rPr>
                        <a:t>ROC</a:t>
                      </a:r>
                    </a:p>
                  </a:txBody>
                  <a:tcPr/>
                </a:tc>
                <a:tc>
                  <a:txBody>
                    <a:bodyPr/>
                    <a:lstStyle/>
                    <a:p>
                      <a:r>
                        <a:rPr lang="en-IN" dirty="0">
                          <a:latin typeface="Times New Roman" panose="02020603050405020304" pitchFamily="18" charset="0"/>
                          <a:cs typeface="Times New Roman" panose="02020603050405020304" pitchFamily="18" charset="0"/>
                        </a:rPr>
                        <a:t>RD – </a:t>
                      </a:r>
                      <a:r>
                        <a:rPr lang="en-IN" dirty="0" err="1">
                          <a:latin typeface="Times New Roman" panose="02020603050405020304" pitchFamily="18" charset="0"/>
                          <a:cs typeface="Times New Roman" panose="02020603050405020304" pitchFamily="18" charset="0"/>
                        </a:rPr>
                        <a:t>upto</a:t>
                      </a:r>
                      <a:r>
                        <a:rPr lang="en-IN" dirty="0">
                          <a:latin typeface="Times New Roman" panose="02020603050405020304" pitchFamily="18" charset="0"/>
                          <a:cs typeface="Times New Roman" panose="02020603050405020304" pitchFamily="18" charset="0"/>
                        </a:rPr>
                        <a:t> maximum Rs. 25 Lakhs fine</a:t>
                      </a:r>
                    </a:p>
                    <a:p>
                      <a:r>
                        <a:rPr lang="en-IN" dirty="0">
                          <a:latin typeface="Times New Roman" panose="02020603050405020304" pitchFamily="18" charset="0"/>
                          <a:cs typeface="Times New Roman" panose="02020603050405020304" pitchFamily="18" charset="0"/>
                        </a:rPr>
                        <a:t>NCLT- No restriction </a:t>
                      </a:r>
                    </a:p>
                  </a:txBody>
                  <a:tcPr/>
                </a:tc>
                <a:tc>
                  <a:txBody>
                    <a:bodyPr/>
                    <a:lstStyle/>
                    <a:p>
                      <a:r>
                        <a:rPr lang="en-IN" dirty="0">
                          <a:latin typeface="Times New Roman" panose="02020603050405020304" pitchFamily="18" charset="0"/>
                          <a:cs typeface="Times New Roman" panose="02020603050405020304" pitchFamily="18" charset="0"/>
                        </a:rPr>
                        <a:t>No restriction </a:t>
                      </a:r>
                    </a:p>
                  </a:txBody>
                  <a:tcPr/>
                </a:tc>
                <a:extLst>
                  <a:ext uri="{0D108BD9-81ED-4DB2-BD59-A6C34878D82A}">
                    <a16:rowId xmlns:a16="http://schemas.microsoft.com/office/drawing/2014/main" val="2869839553"/>
                  </a:ext>
                </a:extLst>
              </a:tr>
              <a:tr h="681947">
                <a:tc>
                  <a:txBody>
                    <a:bodyPr/>
                    <a:lstStyle/>
                    <a:p>
                      <a:r>
                        <a:rPr lang="en-IN" b="1" dirty="0">
                          <a:latin typeface="Times New Roman" panose="02020603050405020304" pitchFamily="18" charset="0"/>
                          <a:cs typeface="Times New Roman" panose="02020603050405020304" pitchFamily="18" charset="0"/>
                        </a:rPr>
                        <a:t>Who may take action </a:t>
                      </a:r>
                    </a:p>
                  </a:txBody>
                  <a:tcPr/>
                </a:tc>
                <a:tc>
                  <a:txBody>
                    <a:bodyPr/>
                    <a:lstStyle/>
                    <a:p>
                      <a:r>
                        <a:rPr lang="en-IN" dirty="0">
                          <a:latin typeface="Times New Roman" panose="02020603050405020304" pitchFamily="18" charset="0"/>
                          <a:cs typeface="Times New Roman" panose="02020603050405020304" pitchFamily="18" charset="0"/>
                        </a:rPr>
                        <a:t>By the ROC at his discretion</a:t>
                      </a:r>
                    </a:p>
                  </a:txBody>
                  <a:tcPr/>
                </a:tc>
                <a:tc>
                  <a:txBody>
                    <a:bodyPr/>
                    <a:lstStyle/>
                    <a:p>
                      <a:r>
                        <a:rPr lang="en-IN" dirty="0">
                          <a:latin typeface="Times New Roman" panose="02020603050405020304" pitchFamily="18" charset="0"/>
                          <a:cs typeface="Times New Roman" panose="02020603050405020304" pitchFamily="18" charset="0"/>
                        </a:rPr>
                        <a:t>Company and its officer in default</a:t>
                      </a:r>
                    </a:p>
                  </a:txBody>
                  <a:tcPr/>
                </a:tc>
                <a:tc>
                  <a:txBody>
                    <a:bodyPr/>
                    <a:lstStyle/>
                    <a:p>
                      <a:r>
                        <a:rPr lang="en-IN" dirty="0">
                          <a:latin typeface="Times New Roman" panose="02020603050405020304" pitchFamily="18" charset="0"/>
                          <a:cs typeface="Times New Roman" panose="02020603050405020304" pitchFamily="18" charset="0"/>
                        </a:rPr>
                        <a:t>By the ROC, Central Govt. </a:t>
                      </a:r>
                    </a:p>
                  </a:txBody>
                  <a:tcPr/>
                </a:tc>
                <a:extLst>
                  <a:ext uri="{0D108BD9-81ED-4DB2-BD59-A6C34878D82A}">
                    <a16:rowId xmlns:a16="http://schemas.microsoft.com/office/drawing/2014/main" val="2868744372"/>
                  </a:ext>
                </a:extLst>
              </a:tr>
              <a:tr h="548391">
                <a:tc>
                  <a:txBody>
                    <a:bodyPr/>
                    <a:lstStyle/>
                    <a:p>
                      <a:r>
                        <a:rPr lang="en-IN" b="1" dirty="0">
                          <a:latin typeface="Times New Roman" panose="02020603050405020304" pitchFamily="18" charset="0"/>
                          <a:cs typeface="Times New Roman" panose="02020603050405020304" pitchFamily="18" charset="0"/>
                        </a:rPr>
                        <a:t>Offender is covered </a:t>
                      </a:r>
                    </a:p>
                  </a:txBody>
                  <a:tcPr/>
                </a:tc>
                <a:tc>
                  <a:txBody>
                    <a:bodyPr/>
                    <a:lstStyle/>
                    <a:p>
                      <a:r>
                        <a:rPr lang="en-IN" dirty="0">
                          <a:latin typeface="Times New Roman" panose="02020603050405020304" pitchFamily="18" charset="0"/>
                          <a:cs typeface="Times New Roman" panose="02020603050405020304" pitchFamily="18" charset="0"/>
                        </a:rPr>
                        <a:t>Company officer in default and other person </a:t>
                      </a:r>
                    </a:p>
                  </a:txBody>
                  <a:tcPr/>
                </a:tc>
                <a:tc>
                  <a:txBody>
                    <a:bodyPr/>
                    <a:lstStyle/>
                    <a:p>
                      <a:r>
                        <a:rPr lang="en-IN" dirty="0">
                          <a:latin typeface="Times New Roman" panose="02020603050405020304" pitchFamily="18" charset="0"/>
                          <a:cs typeface="Times New Roman" panose="02020603050405020304" pitchFamily="18" charset="0"/>
                        </a:rPr>
                        <a:t>Company and Officer in Default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latin typeface="Times New Roman" panose="02020603050405020304" pitchFamily="18" charset="0"/>
                          <a:cs typeface="Times New Roman" panose="02020603050405020304" pitchFamily="18" charset="0"/>
                        </a:rPr>
                        <a:t>Company officer in default and other person </a:t>
                      </a:r>
                    </a:p>
                  </a:txBody>
                  <a:tcPr/>
                </a:tc>
                <a:extLst>
                  <a:ext uri="{0D108BD9-81ED-4DB2-BD59-A6C34878D82A}">
                    <a16:rowId xmlns:a16="http://schemas.microsoft.com/office/drawing/2014/main" val="2358837257"/>
                  </a:ext>
                </a:extLst>
              </a:tr>
              <a:tr h="377134">
                <a:tc>
                  <a:txBody>
                    <a:bodyPr/>
                    <a:lstStyle/>
                    <a:p>
                      <a:r>
                        <a:rPr lang="en-IN" b="1" dirty="0">
                          <a:latin typeface="Times New Roman" panose="02020603050405020304" pitchFamily="18" charset="0"/>
                          <a:cs typeface="Times New Roman" panose="02020603050405020304" pitchFamily="18" charset="0"/>
                        </a:rPr>
                        <a:t>Order is </a:t>
                      </a:r>
                      <a:r>
                        <a:rPr lang="en-IN" b="1" dirty="0" err="1">
                          <a:latin typeface="Times New Roman" panose="02020603050405020304" pitchFamily="18" charset="0"/>
                          <a:cs typeface="Times New Roman" panose="02020603050405020304" pitchFamily="18" charset="0"/>
                        </a:rPr>
                        <a:t>Apeable</a:t>
                      </a:r>
                      <a:r>
                        <a:rPr lang="en-IN" b="1" dirty="0">
                          <a:latin typeface="Times New Roman" panose="02020603050405020304" pitchFamily="18" charset="0"/>
                          <a:cs typeface="Times New Roman" panose="02020603050405020304" pitchFamily="18" charset="0"/>
                        </a:rPr>
                        <a:t> </a:t>
                      </a:r>
                    </a:p>
                  </a:txBody>
                  <a:tcPr/>
                </a:tc>
                <a:tc>
                  <a:txBody>
                    <a:bodyPr/>
                    <a:lstStyle/>
                    <a:p>
                      <a:r>
                        <a:rPr lang="en-IN" dirty="0">
                          <a:latin typeface="Times New Roman" panose="02020603050405020304" pitchFamily="18" charset="0"/>
                          <a:cs typeface="Times New Roman" panose="02020603050405020304" pitchFamily="18" charset="0"/>
                        </a:rPr>
                        <a:t>Yes to RD</a:t>
                      </a:r>
                    </a:p>
                  </a:txBody>
                  <a:tcPr/>
                </a:tc>
                <a:tc>
                  <a:txBody>
                    <a:bodyPr/>
                    <a:lstStyle/>
                    <a:p>
                      <a:r>
                        <a:rPr lang="en-IN" dirty="0">
                          <a:latin typeface="Times New Roman" panose="02020603050405020304" pitchFamily="18" charset="0"/>
                          <a:cs typeface="Times New Roman" panose="02020603050405020304" pitchFamily="18" charset="0"/>
                        </a:rPr>
                        <a:t>No as it is a settlement</a:t>
                      </a:r>
                    </a:p>
                  </a:txBody>
                  <a:tcPr/>
                </a:tc>
                <a:tc>
                  <a:txBody>
                    <a:bodyPr/>
                    <a:lstStyle/>
                    <a:p>
                      <a:r>
                        <a:rPr lang="en-IN" dirty="0">
                          <a:latin typeface="Times New Roman" panose="02020603050405020304" pitchFamily="18" charset="0"/>
                          <a:cs typeface="Times New Roman" panose="02020603050405020304" pitchFamily="18" charset="0"/>
                        </a:rPr>
                        <a:t>Yes to higher Court </a:t>
                      </a:r>
                    </a:p>
                  </a:txBody>
                  <a:tcPr/>
                </a:tc>
                <a:extLst>
                  <a:ext uri="{0D108BD9-81ED-4DB2-BD59-A6C34878D82A}">
                    <a16:rowId xmlns:a16="http://schemas.microsoft.com/office/drawing/2014/main" val="280846862"/>
                  </a:ext>
                </a:extLst>
              </a:tr>
              <a:tr h="681947">
                <a:tc>
                  <a:txBody>
                    <a:bodyPr/>
                    <a:lstStyle/>
                    <a:p>
                      <a:r>
                        <a:rPr lang="en-IN" b="1" dirty="0">
                          <a:latin typeface="Times New Roman" panose="02020603050405020304" pitchFamily="18" charset="0"/>
                          <a:cs typeface="Times New Roman" panose="02020603050405020304" pitchFamily="18" charset="0"/>
                        </a:rPr>
                        <a:t>Discretionary power </a:t>
                      </a:r>
                    </a:p>
                  </a:txBody>
                  <a:tcPr/>
                </a:tc>
                <a:tc>
                  <a:txBody>
                    <a:bodyPr/>
                    <a:lstStyle/>
                    <a:p>
                      <a:r>
                        <a:rPr lang="en-IN" dirty="0">
                          <a:latin typeface="Times New Roman" panose="02020603050405020304" pitchFamily="18" charset="0"/>
                          <a:cs typeface="Times New Roman" panose="02020603050405020304" pitchFamily="18" charset="0"/>
                        </a:rPr>
                        <a:t>Not less than Minimum Penalty</a:t>
                      </a:r>
                    </a:p>
                  </a:txBody>
                  <a:tcPr/>
                </a:tc>
                <a:tc>
                  <a:txBody>
                    <a:bodyPr/>
                    <a:lstStyle/>
                    <a:p>
                      <a:r>
                        <a:rPr lang="en-IN" dirty="0">
                          <a:latin typeface="Times New Roman" panose="02020603050405020304" pitchFamily="18" charset="0"/>
                          <a:cs typeface="Times New Roman" panose="02020603050405020304" pitchFamily="18" charset="0"/>
                        </a:rPr>
                        <a:t>Having absolute discretion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latin typeface="Times New Roman" panose="02020603050405020304" pitchFamily="18" charset="0"/>
                          <a:cs typeface="Times New Roman" panose="02020603050405020304" pitchFamily="18" charset="0"/>
                        </a:rPr>
                        <a:t>Having absolute discretion </a:t>
                      </a:r>
                    </a:p>
                    <a:p>
                      <a:endParaRPr lang="en-I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4280651"/>
                  </a:ext>
                </a:extLst>
              </a:tr>
              <a:tr h="681947">
                <a:tc>
                  <a:txBody>
                    <a:bodyPr/>
                    <a:lstStyle/>
                    <a:p>
                      <a:r>
                        <a:rPr lang="en-IN" b="1" dirty="0">
                          <a:latin typeface="Times New Roman" panose="02020603050405020304" pitchFamily="18" charset="0"/>
                          <a:cs typeface="Times New Roman" panose="02020603050405020304" pitchFamily="18" charset="0"/>
                        </a:rPr>
                        <a:t>Power to grant relief </a:t>
                      </a:r>
                    </a:p>
                  </a:txBody>
                  <a:tcPr/>
                </a:tc>
                <a:tc>
                  <a:txBody>
                    <a:bodyPr/>
                    <a:lstStyle/>
                    <a:p>
                      <a:r>
                        <a:rPr lang="en-IN" dirty="0">
                          <a:latin typeface="Times New Roman" panose="02020603050405020304" pitchFamily="18" charset="0"/>
                          <a:cs typeface="Times New Roman" panose="02020603050405020304" pitchFamily="18" charset="0"/>
                        </a:rPr>
                        <a:t>Yes, not less then the minimum penalty </a:t>
                      </a:r>
                    </a:p>
                  </a:txBody>
                  <a:tcPr/>
                </a:tc>
                <a:tc>
                  <a:txBody>
                    <a:bodyPr/>
                    <a:lstStyle/>
                    <a:p>
                      <a:r>
                        <a:rPr lang="en-IN" dirty="0">
                          <a:latin typeface="Times New Roman" panose="02020603050405020304" pitchFamily="18" charset="0"/>
                          <a:cs typeface="Times New Roman" panose="02020603050405020304" pitchFamily="18" charset="0"/>
                        </a:rPr>
                        <a:t>Yes</a:t>
                      </a:r>
                    </a:p>
                  </a:txBody>
                  <a:tcPr/>
                </a:tc>
                <a:tc>
                  <a:txBody>
                    <a:bodyPr/>
                    <a:lstStyle/>
                    <a:p>
                      <a:r>
                        <a:rPr lang="en-IN" dirty="0">
                          <a:latin typeface="Times New Roman" panose="02020603050405020304" pitchFamily="18" charset="0"/>
                          <a:cs typeface="Times New Roman" panose="02020603050405020304" pitchFamily="18" charset="0"/>
                        </a:rPr>
                        <a:t>Yes, to the directors and officers in default only  </a:t>
                      </a:r>
                    </a:p>
                  </a:txBody>
                  <a:tcPr/>
                </a:tc>
                <a:extLst>
                  <a:ext uri="{0D108BD9-81ED-4DB2-BD59-A6C34878D82A}">
                    <a16:rowId xmlns:a16="http://schemas.microsoft.com/office/drawing/2014/main" val="2318585128"/>
                  </a:ext>
                </a:extLst>
              </a:tr>
            </a:tbl>
          </a:graphicData>
        </a:graphic>
      </p:graphicFrame>
    </p:spTree>
    <p:extLst>
      <p:ext uri="{BB962C8B-B14F-4D97-AF65-F5344CB8AC3E}">
        <p14:creationId xmlns:p14="http://schemas.microsoft.com/office/powerpoint/2010/main" val="492569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6"/>
            <a:ext cx="11650287" cy="1200329"/>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Brief Comparison between Adjudication, Compounding and fine imposed by the Court</a:t>
            </a:r>
            <a:endParaRPr lang="en-IN" sz="36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4" name="Table 4">
            <a:extLst>
              <a:ext uri="{FF2B5EF4-FFF2-40B4-BE49-F238E27FC236}">
                <a16:creationId xmlns:a16="http://schemas.microsoft.com/office/drawing/2014/main" id="{50F45D20-EB79-607A-BD00-FA2E0C04C5A9}"/>
              </a:ext>
            </a:extLst>
          </p:cNvPr>
          <p:cNvGraphicFramePr>
            <a:graphicFrameLocks noGrp="1"/>
          </p:cNvGraphicFramePr>
          <p:nvPr>
            <p:extLst>
              <p:ext uri="{D42A27DB-BD31-4B8C-83A1-F6EECF244321}">
                <p14:modId xmlns:p14="http://schemas.microsoft.com/office/powerpoint/2010/main" val="1520381791"/>
              </p:ext>
            </p:extLst>
          </p:nvPr>
        </p:nvGraphicFramePr>
        <p:xfrm>
          <a:off x="357447" y="781396"/>
          <a:ext cx="11384279" cy="5486400"/>
        </p:xfrm>
        <a:graphic>
          <a:graphicData uri="http://schemas.openxmlformats.org/drawingml/2006/table">
            <a:tbl>
              <a:tblPr firstRow="1" bandRow="1">
                <a:tableStyleId>{5C22544A-7EE6-4342-B048-85BDC9FD1C3A}</a:tableStyleId>
              </a:tblPr>
              <a:tblGrid>
                <a:gridCol w="2718245">
                  <a:extLst>
                    <a:ext uri="{9D8B030D-6E8A-4147-A177-3AD203B41FA5}">
                      <a16:colId xmlns:a16="http://schemas.microsoft.com/office/drawing/2014/main" val="1335624788"/>
                    </a:ext>
                  </a:extLst>
                </a:gridCol>
                <a:gridCol w="2747395">
                  <a:extLst>
                    <a:ext uri="{9D8B030D-6E8A-4147-A177-3AD203B41FA5}">
                      <a16:colId xmlns:a16="http://schemas.microsoft.com/office/drawing/2014/main" val="2217513080"/>
                    </a:ext>
                  </a:extLst>
                </a:gridCol>
                <a:gridCol w="2925451">
                  <a:extLst>
                    <a:ext uri="{9D8B030D-6E8A-4147-A177-3AD203B41FA5}">
                      <a16:colId xmlns:a16="http://schemas.microsoft.com/office/drawing/2014/main" val="2216625011"/>
                    </a:ext>
                  </a:extLst>
                </a:gridCol>
                <a:gridCol w="2993188">
                  <a:extLst>
                    <a:ext uri="{9D8B030D-6E8A-4147-A177-3AD203B41FA5}">
                      <a16:colId xmlns:a16="http://schemas.microsoft.com/office/drawing/2014/main" val="2282224513"/>
                    </a:ext>
                  </a:extLst>
                </a:gridCol>
              </a:tblGrid>
              <a:tr h="681947">
                <a:tc>
                  <a:txBody>
                    <a:bodyPr/>
                    <a:lstStyle/>
                    <a:p>
                      <a:r>
                        <a:rPr lang="en-IN" sz="2000" dirty="0">
                          <a:latin typeface="Times New Roman" panose="02020603050405020304" pitchFamily="18" charset="0"/>
                          <a:cs typeface="Times New Roman" panose="02020603050405020304" pitchFamily="18" charset="0"/>
                        </a:rPr>
                        <a:t>Particular</a:t>
                      </a:r>
                    </a:p>
                  </a:txBody>
                  <a:tcPr/>
                </a:tc>
                <a:tc>
                  <a:txBody>
                    <a:bodyPr/>
                    <a:lstStyle/>
                    <a:p>
                      <a:r>
                        <a:rPr lang="en-IN" sz="2000" dirty="0">
                          <a:latin typeface="Times New Roman" panose="02020603050405020304" pitchFamily="18" charset="0"/>
                          <a:cs typeface="Times New Roman" panose="02020603050405020304" pitchFamily="18" charset="0"/>
                        </a:rPr>
                        <a:t>Adjudication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000" dirty="0">
                          <a:latin typeface="Times New Roman" panose="02020603050405020304" pitchFamily="18" charset="0"/>
                          <a:cs typeface="Times New Roman" panose="02020603050405020304" pitchFamily="18" charset="0"/>
                        </a:rPr>
                        <a:t>Compounding </a:t>
                      </a:r>
                    </a:p>
                    <a:p>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dirty="0">
                          <a:latin typeface="Times New Roman" panose="02020603050405020304" pitchFamily="18" charset="0"/>
                          <a:cs typeface="Times New Roman" panose="02020603050405020304" pitchFamily="18" charset="0"/>
                        </a:rPr>
                        <a:t>Fine and or </a:t>
                      </a:r>
                      <a:r>
                        <a:rPr lang="en-IN" sz="2000" dirty="0" err="1">
                          <a:latin typeface="Times New Roman" panose="02020603050405020304" pitchFamily="18" charset="0"/>
                          <a:cs typeface="Times New Roman" panose="02020603050405020304" pitchFamily="18" charset="0"/>
                        </a:rPr>
                        <a:t>Impriosnment</a:t>
                      </a:r>
                      <a:r>
                        <a:rPr lang="en-IN" sz="2000" dirty="0">
                          <a:latin typeface="Times New Roman" panose="02020603050405020304" pitchFamily="18" charset="0"/>
                          <a:cs typeface="Times New Roman" panose="02020603050405020304" pitchFamily="18" charset="0"/>
                        </a:rPr>
                        <a:t> by the Court</a:t>
                      </a:r>
                    </a:p>
                  </a:txBody>
                  <a:tcPr/>
                </a:tc>
                <a:extLst>
                  <a:ext uri="{0D108BD9-81ED-4DB2-BD59-A6C34878D82A}">
                    <a16:rowId xmlns:a16="http://schemas.microsoft.com/office/drawing/2014/main" val="1665481488"/>
                  </a:ext>
                </a:extLst>
              </a:tr>
              <a:tr h="290642">
                <a:tc>
                  <a:txBody>
                    <a:bodyPr/>
                    <a:lstStyle/>
                    <a:p>
                      <a:r>
                        <a:rPr lang="en-IN" sz="2200" b="1" dirty="0">
                          <a:latin typeface="Times New Roman" panose="02020603050405020304" pitchFamily="18" charset="0"/>
                          <a:cs typeface="Times New Roman" panose="02020603050405020304" pitchFamily="18" charset="0"/>
                        </a:rPr>
                        <a:t>Personal appearance </a:t>
                      </a:r>
                    </a:p>
                  </a:txBody>
                  <a:tcPr/>
                </a:tc>
                <a:tc>
                  <a:txBody>
                    <a:bodyPr/>
                    <a:lstStyle/>
                    <a:p>
                      <a:r>
                        <a:rPr lang="en-IN" sz="2200" b="0" dirty="0">
                          <a:latin typeface="Times New Roman" panose="02020603050405020304" pitchFamily="18" charset="0"/>
                          <a:cs typeface="Times New Roman" panose="02020603050405020304" pitchFamily="18" charset="0"/>
                        </a:rPr>
                        <a:t>May require</a:t>
                      </a:r>
                    </a:p>
                  </a:txBody>
                  <a:tcPr/>
                </a:tc>
                <a:tc>
                  <a:txBody>
                    <a:bodyPr/>
                    <a:lstStyle/>
                    <a:p>
                      <a:r>
                        <a:rPr lang="en-IN" sz="2200" b="0" dirty="0">
                          <a:latin typeface="Times New Roman" panose="02020603050405020304" pitchFamily="18" charset="0"/>
                          <a:cs typeface="Times New Roman" panose="02020603050405020304" pitchFamily="18" charset="0"/>
                        </a:rPr>
                        <a:t>May Require </a:t>
                      </a:r>
                    </a:p>
                  </a:txBody>
                  <a:tcPr/>
                </a:tc>
                <a:tc>
                  <a:txBody>
                    <a:bodyPr/>
                    <a:lstStyle/>
                    <a:p>
                      <a:r>
                        <a:rPr lang="en-IN" sz="2200" b="0" dirty="0">
                          <a:latin typeface="Times New Roman" panose="02020603050405020304" pitchFamily="18" charset="0"/>
                          <a:cs typeface="Times New Roman" panose="02020603050405020304" pitchFamily="18" charset="0"/>
                        </a:rPr>
                        <a:t>Compulsorily required </a:t>
                      </a:r>
                    </a:p>
                  </a:txBody>
                  <a:tcPr/>
                </a:tc>
                <a:extLst>
                  <a:ext uri="{0D108BD9-81ED-4DB2-BD59-A6C34878D82A}">
                    <a16:rowId xmlns:a16="http://schemas.microsoft.com/office/drawing/2014/main" val="3154277800"/>
                  </a:ext>
                </a:extLst>
              </a:tr>
              <a:tr h="344675">
                <a:tc>
                  <a:txBody>
                    <a:bodyPr/>
                    <a:lstStyle/>
                    <a:p>
                      <a:r>
                        <a:rPr lang="en-IN" sz="2200" b="1" dirty="0">
                          <a:latin typeface="Times New Roman" panose="02020603050405020304" pitchFamily="18" charset="0"/>
                          <a:cs typeface="Times New Roman" panose="02020603050405020304" pitchFamily="18" charset="0"/>
                        </a:rPr>
                        <a:t>Who may appear/ represent before the Authority</a:t>
                      </a:r>
                    </a:p>
                  </a:txBody>
                  <a:tcPr/>
                </a:tc>
                <a:tc>
                  <a:txBody>
                    <a:bodyPr/>
                    <a:lstStyle/>
                    <a:p>
                      <a:r>
                        <a:rPr lang="en-IN" sz="2200" dirty="0">
                          <a:latin typeface="Times New Roman" panose="02020603050405020304" pitchFamily="18" charset="0"/>
                          <a:cs typeface="Times New Roman" panose="02020603050405020304" pitchFamily="18" charset="0"/>
                        </a:rPr>
                        <a:t>Offender, PCS, PCA, Advocate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a:latin typeface="Times New Roman" panose="02020603050405020304" pitchFamily="18" charset="0"/>
                          <a:cs typeface="Times New Roman" panose="02020603050405020304" pitchFamily="18" charset="0"/>
                        </a:rPr>
                        <a:t>Offender, PCA, PCA, Advocate</a:t>
                      </a:r>
                    </a:p>
                    <a:p>
                      <a:endParaRPr lang="en-IN" sz="2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a:latin typeface="Times New Roman" panose="02020603050405020304" pitchFamily="18" charset="0"/>
                          <a:cs typeface="Times New Roman" panose="02020603050405020304" pitchFamily="18" charset="0"/>
                        </a:rPr>
                        <a:t>Offender, Advocate  </a:t>
                      </a:r>
                    </a:p>
                  </a:txBody>
                  <a:tcPr/>
                </a:tc>
                <a:extLst>
                  <a:ext uri="{0D108BD9-81ED-4DB2-BD59-A6C34878D82A}">
                    <a16:rowId xmlns:a16="http://schemas.microsoft.com/office/drawing/2014/main" val="2491373997"/>
                  </a:ext>
                </a:extLst>
              </a:tr>
              <a:tr h="510930">
                <a:tc>
                  <a:txBody>
                    <a:bodyPr/>
                    <a:lstStyle/>
                    <a:p>
                      <a:r>
                        <a:rPr lang="en-IN" sz="2200" b="1" dirty="0">
                          <a:latin typeface="Times New Roman" panose="02020603050405020304" pitchFamily="18" charset="0"/>
                          <a:cs typeface="Times New Roman" panose="02020603050405020304" pitchFamily="18" charset="0"/>
                        </a:rPr>
                        <a:t>Filing fee on application by the offender</a:t>
                      </a:r>
                    </a:p>
                  </a:txBody>
                  <a:tcPr/>
                </a:tc>
                <a:tc>
                  <a:txBody>
                    <a:bodyPr/>
                    <a:lstStyle/>
                    <a:p>
                      <a:r>
                        <a:rPr lang="en-IN" sz="2200" dirty="0">
                          <a:latin typeface="Times New Roman" panose="02020603050405020304" pitchFamily="18" charset="0"/>
                          <a:cs typeface="Times New Roman" panose="02020603050405020304" pitchFamily="18" charset="0"/>
                        </a:rPr>
                        <a:t>No</a:t>
                      </a:r>
                    </a:p>
                  </a:txBody>
                  <a:tcPr/>
                </a:tc>
                <a:tc>
                  <a:txBody>
                    <a:bodyPr/>
                    <a:lstStyle/>
                    <a:p>
                      <a:r>
                        <a:rPr lang="en-IN" sz="2200" dirty="0">
                          <a:latin typeface="Times New Roman" panose="02020603050405020304" pitchFamily="18" charset="0"/>
                          <a:cs typeface="Times New Roman" panose="02020603050405020304" pitchFamily="18" charset="0"/>
                        </a:rPr>
                        <a:t>Yes</a:t>
                      </a:r>
                    </a:p>
                  </a:txBody>
                  <a:tcPr/>
                </a:tc>
                <a:tc>
                  <a:txBody>
                    <a:bodyPr/>
                    <a:lstStyle/>
                    <a:p>
                      <a:r>
                        <a:rPr lang="en-IN" sz="2200" dirty="0">
                          <a:latin typeface="Times New Roman" panose="02020603050405020304" pitchFamily="18" charset="0"/>
                          <a:cs typeface="Times New Roman" panose="02020603050405020304" pitchFamily="18" charset="0"/>
                        </a:rPr>
                        <a:t>No</a:t>
                      </a:r>
                    </a:p>
                  </a:txBody>
                  <a:tcPr/>
                </a:tc>
                <a:extLst>
                  <a:ext uri="{0D108BD9-81ED-4DB2-BD59-A6C34878D82A}">
                    <a16:rowId xmlns:a16="http://schemas.microsoft.com/office/drawing/2014/main" val="2869839553"/>
                  </a:ext>
                </a:extLst>
              </a:tr>
              <a:tr h="681947">
                <a:tc>
                  <a:txBody>
                    <a:bodyPr/>
                    <a:lstStyle/>
                    <a:p>
                      <a:r>
                        <a:rPr lang="en-IN" sz="2200" b="1" dirty="0">
                          <a:latin typeface="Times New Roman" panose="02020603050405020304" pitchFamily="18" charset="0"/>
                          <a:cs typeface="Times New Roman" panose="02020603050405020304" pitchFamily="18" charset="0"/>
                        </a:rPr>
                        <a:t>Time in discharge of offence</a:t>
                      </a:r>
                    </a:p>
                  </a:txBody>
                  <a:tcPr/>
                </a:tc>
                <a:tc>
                  <a:txBody>
                    <a:bodyPr/>
                    <a:lstStyle/>
                    <a:p>
                      <a:r>
                        <a:rPr lang="en-IN" sz="2200" dirty="0">
                          <a:latin typeface="Times New Roman" panose="02020603050405020304" pitchFamily="18" charset="0"/>
                          <a:cs typeface="Times New Roman" panose="02020603050405020304" pitchFamily="18" charset="0"/>
                        </a:rPr>
                        <a:t>About 3 months </a:t>
                      </a:r>
                    </a:p>
                  </a:txBody>
                  <a:tcPr/>
                </a:tc>
                <a:tc>
                  <a:txBody>
                    <a:bodyPr/>
                    <a:lstStyle/>
                    <a:p>
                      <a:r>
                        <a:rPr lang="en-IN" sz="2200" dirty="0">
                          <a:latin typeface="Times New Roman" panose="02020603050405020304" pitchFamily="18" charset="0"/>
                          <a:cs typeface="Times New Roman" panose="02020603050405020304" pitchFamily="18" charset="0"/>
                        </a:rPr>
                        <a:t>About 4 months </a:t>
                      </a:r>
                    </a:p>
                  </a:txBody>
                  <a:tcPr/>
                </a:tc>
                <a:tc>
                  <a:txBody>
                    <a:bodyPr/>
                    <a:lstStyle/>
                    <a:p>
                      <a:r>
                        <a:rPr lang="en-IN" sz="2200" dirty="0">
                          <a:latin typeface="Times New Roman" panose="02020603050405020304" pitchFamily="18" charset="0"/>
                          <a:cs typeface="Times New Roman" panose="02020603050405020304" pitchFamily="18" charset="0"/>
                        </a:rPr>
                        <a:t>Lengthy and time consuming procedure</a:t>
                      </a:r>
                    </a:p>
                  </a:txBody>
                  <a:tcPr/>
                </a:tc>
                <a:extLst>
                  <a:ext uri="{0D108BD9-81ED-4DB2-BD59-A6C34878D82A}">
                    <a16:rowId xmlns:a16="http://schemas.microsoft.com/office/drawing/2014/main" val="2868744372"/>
                  </a:ext>
                </a:extLst>
              </a:tr>
              <a:tr h="548391">
                <a:tc>
                  <a:txBody>
                    <a:bodyPr/>
                    <a:lstStyle/>
                    <a:p>
                      <a:r>
                        <a:rPr lang="en-IN" sz="2200" b="1" dirty="0">
                          <a:latin typeface="Times New Roman" panose="02020603050405020304" pitchFamily="18" charset="0"/>
                          <a:cs typeface="Times New Roman" panose="02020603050405020304" pitchFamily="18" charset="0"/>
                        </a:rPr>
                        <a:t>Pre-condition </a:t>
                      </a:r>
                    </a:p>
                  </a:txBody>
                  <a:tcPr/>
                </a:tc>
                <a:tc>
                  <a:txBody>
                    <a:bodyPr/>
                    <a:lstStyle/>
                    <a:p>
                      <a:r>
                        <a:rPr lang="en-IN" sz="2200" dirty="0">
                          <a:latin typeface="Times New Roman" panose="02020603050405020304" pitchFamily="18" charset="0"/>
                          <a:cs typeface="Times New Roman" panose="02020603050405020304" pitchFamily="18" charset="0"/>
                        </a:rPr>
                        <a:t>-</a:t>
                      </a:r>
                    </a:p>
                  </a:txBody>
                  <a:tcPr/>
                </a:tc>
                <a:tc>
                  <a:txBody>
                    <a:bodyPr/>
                    <a:lstStyle/>
                    <a:p>
                      <a:r>
                        <a:rPr lang="en-IN" sz="2200" dirty="0">
                          <a:latin typeface="Times New Roman" panose="02020603050405020304" pitchFamily="18" charset="0"/>
                          <a:cs typeface="Times New Roman" panose="02020603050405020304" pitchFamily="18" charset="0"/>
                        </a:rPr>
                        <a:t>After complying of the defaults with clean hands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2358837257"/>
                  </a:ext>
                </a:extLst>
              </a:tr>
            </a:tbl>
          </a:graphicData>
        </a:graphic>
      </p:graphicFrame>
    </p:spTree>
    <p:extLst>
      <p:ext uri="{BB962C8B-B14F-4D97-AF65-F5344CB8AC3E}">
        <p14:creationId xmlns:p14="http://schemas.microsoft.com/office/powerpoint/2010/main" val="17190411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610986" y="1463040"/>
            <a:ext cx="10619510" cy="830997"/>
          </a:xfrm>
          <a:prstGeom prst="rect">
            <a:avLst/>
          </a:prstGeom>
          <a:noFill/>
        </p:spPr>
        <p:txBody>
          <a:bodyPr wrap="square" rtlCol="0">
            <a:spAutoFit/>
          </a:bodyPr>
          <a:lstStyle/>
          <a:p>
            <a:pPr marL="457200" indent="-457200" algn="just">
              <a:buAutoNum type="alphaUcPeriod"/>
            </a:pPr>
            <a:r>
              <a:rPr lang="en-US" sz="2600" b="1" i="0" u="none" strike="noStrike" baseline="0" dirty="0">
                <a:solidFill>
                  <a:srgbClr val="FF0000"/>
                </a:solidFill>
                <a:latin typeface="Times New Roman" panose="02020603050405020304" pitchFamily="18" charset="0"/>
                <a:cs typeface="Times New Roman" panose="02020603050405020304" pitchFamily="18" charset="0"/>
              </a:rPr>
              <a:t>Offences compoundable by the NCLT</a:t>
            </a:r>
          </a:p>
          <a:p>
            <a:pPr algn="just"/>
            <a:endParaRPr lang="en-US" sz="2200" b="1" i="0" u="none" strike="noStrike" baseline="0"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72E6AE71-8FDD-1D10-997A-3DB46FFBDF9E}"/>
              </a:ext>
            </a:extLst>
          </p:cNvPr>
          <p:cNvGraphicFramePr>
            <a:graphicFrameLocks noGrp="1"/>
          </p:cNvGraphicFramePr>
          <p:nvPr>
            <p:extLst>
              <p:ext uri="{D42A27DB-BD31-4B8C-83A1-F6EECF244321}">
                <p14:modId xmlns:p14="http://schemas.microsoft.com/office/powerpoint/2010/main" val="2506877870"/>
              </p:ext>
            </p:extLst>
          </p:nvPr>
        </p:nvGraphicFramePr>
        <p:xfrm>
          <a:off x="248129" y="1989624"/>
          <a:ext cx="11597716" cy="4648890"/>
        </p:xfrm>
        <a:graphic>
          <a:graphicData uri="http://schemas.openxmlformats.org/drawingml/2006/table">
            <a:tbl>
              <a:tblPr firstRow="1" firstCol="1" bandRow="1">
                <a:tableStyleId>{5C22544A-7EE6-4342-B048-85BDC9FD1C3A}</a:tableStyleId>
              </a:tblPr>
              <a:tblGrid>
                <a:gridCol w="11597716">
                  <a:extLst>
                    <a:ext uri="{9D8B030D-6E8A-4147-A177-3AD203B41FA5}">
                      <a16:colId xmlns:a16="http://schemas.microsoft.com/office/drawing/2014/main" val="4114623157"/>
                    </a:ext>
                  </a:extLst>
                </a:gridCol>
              </a:tblGrid>
              <a:tr h="761830">
                <a:tc>
                  <a:txBody>
                    <a:bodyPr/>
                    <a:lstStyle/>
                    <a:p>
                      <a:pPr marL="0" marR="0" algn="just">
                        <a:lnSpc>
                          <a:spcPct val="107000"/>
                        </a:lnSpc>
                        <a:spcBef>
                          <a:spcPts val="150"/>
                        </a:spcBef>
                        <a:spcAft>
                          <a:spcPts val="150"/>
                        </a:spcAft>
                      </a:pPr>
                      <a:r>
                        <a:rPr lang="en-US" sz="2200" dirty="0">
                          <a:solidFill>
                            <a:schemeClr val="tx1"/>
                          </a:solidFill>
                          <a:effectLst/>
                          <a:latin typeface="Times New Roman" panose="02020603050405020304" pitchFamily="18" charset="0"/>
                          <a:cs typeface="Times New Roman" panose="02020603050405020304" pitchFamily="18" charset="0"/>
                        </a:rPr>
                        <a:t>Section: 8(11) </a:t>
                      </a:r>
                      <a:r>
                        <a:rPr lang="en-US" sz="2200" b="0" dirty="0">
                          <a:solidFill>
                            <a:schemeClr val="tx1"/>
                          </a:solidFill>
                          <a:effectLst/>
                          <a:latin typeface="Times New Roman" panose="02020603050405020304" pitchFamily="18" charset="0"/>
                          <a:cs typeface="Times New Roman" panose="02020603050405020304" pitchFamily="18" charset="0"/>
                        </a:rPr>
                        <a:t>- default by company in complying with the requirements relating to formation of companies with charitable objects etc.</a:t>
                      </a:r>
                    </a:p>
                    <a:p>
                      <a:pPr marL="0" marR="0" algn="just">
                        <a:lnSpc>
                          <a:spcPct val="107000"/>
                        </a:lnSpc>
                        <a:spcBef>
                          <a:spcPts val="150"/>
                        </a:spcBef>
                        <a:spcAft>
                          <a:spcPts val="150"/>
                        </a:spcAft>
                      </a:pPr>
                      <a:endParaRPr lang="en-IN"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580556215"/>
                  </a:ext>
                </a:extLst>
              </a:tr>
              <a:tr h="376202">
                <a:tc>
                  <a:txBody>
                    <a:bodyPr/>
                    <a:lstStyle/>
                    <a:p>
                      <a:pPr marL="0" marR="0" algn="just">
                        <a:lnSpc>
                          <a:spcPct val="107000"/>
                        </a:lnSpc>
                        <a:spcBef>
                          <a:spcPts val="150"/>
                        </a:spcBef>
                        <a:spcAft>
                          <a:spcPts val="150"/>
                        </a:spcAft>
                      </a:pPr>
                      <a:r>
                        <a:rPr lang="en-US" sz="2200" dirty="0">
                          <a:solidFill>
                            <a:schemeClr val="tx1"/>
                          </a:solidFill>
                          <a:effectLst/>
                          <a:latin typeface="Times New Roman" panose="02020603050405020304" pitchFamily="18" charset="0"/>
                          <a:cs typeface="Times New Roman" panose="02020603050405020304" pitchFamily="18" charset="0"/>
                        </a:rPr>
                        <a:t>Section:46(5) </a:t>
                      </a:r>
                      <a:r>
                        <a:rPr lang="en-US" sz="2200" b="0" dirty="0">
                          <a:solidFill>
                            <a:schemeClr val="tx1"/>
                          </a:solidFill>
                          <a:effectLst/>
                          <a:latin typeface="Times New Roman" panose="02020603050405020304" pitchFamily="18" charset="0"/>
                          <a:cs typeface="Times New Roman" panose="02020603050405020304" pitchFamily="18" charset="0"/>
                        </a:rPr>
                        <a:t>- Fraudulently issuing duplicate share certificates by a company</a:t>
                      </a:r>
                      <a:r>
                        <a:rPr lang="en-US" sz="2200" dirty="0">
                          <a:solidFill>
                            <a:schemeClr val="tx1"/>
                          </a:solidFill>
                          <a:effectLst/>
                          <a:latin typeface="Times New Roman" panose="02020603050405020304" pitchFamily="18" charset="0"/>
                          <a:cs typeface="Times New Roman" panose="02020603050405020304" pitchFamily="18" charset="0"/>
                        </a:rPr>
                        <a:t>.</a:t>
                      </a:r>
                    </a:p>
                    <a:p>
                      <a:pPr marL="0" marR="0" algn="just">
                        <a:lnSpc>
                          <a:spcPct val="107000"/>
                        </a:lnSpc>
                        <a:spcBef>
                          <a:spcPts val="150"/>
                        </a:spcBef>
                        <a:spcAft>
                          <a:spcPts val="150"/>
                        </a:spcAft>
                      </a:pPr>
                      <a:endParaRPr lang="en-IN"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246286088"/>
                  </a:ext>
                </a:extLst>
              </a:tr>
              <a:tr h="376202">
                <a:tc>
                  <a:txBody>
                    <a:bodyPr/>
                    <a:lstStyle/>
                    <a:p>
                      <a:pPr marL="0" marR="0" algn="just">
                        <a:lnSpc>
                          <a:spcPct val="107000"/>
                        </a:lnSpc>
                        <a:spcBef>
                          <a:spcPts val="150"/>
                        </a:spcBef>
                        <a:spcAft>
                          <a:spcPts val="150"/>
                        </a:spcAft>
                      </a:pPr>
                      <a:r>
                        <a:rPr lang="en-US" sz="2200" dirty="0">
                          <a:solidFill>
                            <a:schemeClr val="tx1"/>
                          </a:solidFill>
                          <a:effectLst/>
                          <a:latin typeface="Times New Roman" panose="02020603050405020304" pitchFamily="18" charset="0"/>
                          <a:cs typeface="Times New Roman" panose="02020603050405020304" pitchFamily="18" charset="0"/>
                        </a:rPr>
                        <a:t>Section:129(7) </a:t>
                      </a:r>
                      <a:r>
                        <a:rPr lang="en-US" sz="2200" b="0" dirty="0">
                          <a:solidFill>
                            <a:schemeClr val="tx1"/>
                          </a:solidFill>
                          <a:effectLst/>
                          <a:latin typeface="Times New Roman" panose="02020603050405020304" pitchFamily="18" charset="0"/>
                          <a:cs typeface="Times New Roman" panose="02020603050405020304" pitchFamily="18" charset="0"/>
                        </a:rPr>
                        <a:t>- Failure to keep proper financial statement</a:t>
                      </a:r>
                    </a:p>
                    <a:p>
                      <a:pPr marL="0" marR="0" algn="just">
                        <a:lnSpc>
                          <a:spcPct val="107000"/>
                        </a:lnSpc>
                        <a:spcBef>
                          <a:spcPts val="150"/>
                        </a:spcBef>
                        <a:spcAft>
                          <a:spcPts val="150"/>
                        </a:spcAft>
                      </a:pPr>
                      <a:endParaRPr lang="en-IN"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399662331"/>
                  </a:ext>
                </a:extLst>
              </a:tr>
              <a:tr h="376202">
                <a:tc>
                  <a:txBody>
                    <a:bodyPr/>
                    <a:lstStyle/>
                    <a:p>
                      <a:pPr marL="0" marR="0" algn="just">
                        <a:lnSpc>
                          <a:spcPct val="107000"/>
                        </a:lnSpc>
                        <a:spcBef>
                          <a:spcPts val="150"/>
                        </a:spcBef>
                        <a:spcAft>
                          <a:spcPts val="150"/>
                        </a:spcAft>
                      </a:pPr>
                      <a:r>
                        <a:rPr lang="en-US" sz="2200" dirty="0">
                          <a:solidFill>
                            <a:schemeClr val="tx1"/>
                          </a:solidFill>
                          <a:effectLst/>
                          <a:latin typeface="Times New Roman" panose="02020603050405020304" pitchFamily="18" charset="0"/>
                          <a:cs typeface="Times New Roman" panose="02020603050405020304" pitchFamily="18" charset="0"/>
                        </a:rPr>
                        <a:t>Section:135(7) </a:t>
                      </a:r>
                      <a:r>
                        <a:rPr lang="en-US" sz="2200" b="0" dirty="0">
                          <a:solidFill>
                            <a:schemeClr val="tx1"/>
                          </a:solidFill>
                          <a:effectLst/>
                          <a:latin typeface="Times New Roman" panose="02020603050405020304" pitchFamily="18" charset="0"/>
                          <a:cs typeface="Times New Roman" panose="02020603050405020304" pitchFamily="18" charset="0"/>
                        </a:rPr>
                        <a:t>Default by Company in compliance of sub section (5) or (6)</a:t>
                      </a:r>
                    </a:p>
                    <a:p>
                      <a:pPr marL="0" marR="0" algn="just">
                        <a:lnSpc>
                          <a:spcPct val="107000"/>
                        </a:lnSpc>
                        <a:spcBef>
                          <a:spcPts val="150"/>
                        </a:spcBef>
                        <a:spcAft>
                          <a:spcPts val="150"/>
                        </a:spcAft>
                      </a:pPr>
                      <a:endParaRPr lang="en-IN"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1696045136"/>
                  </a:ext>
                </a:extLst>
              </a:tr>
              <a:tr h="276304">
                <a:tc>
                  <a:txBody>
                    <a:bodyPr/>
                    <a:lstStyle/>
                    <a:p>
                      <a:pPr marL="0" marR="0" algn="just">
                        <a:lnSpc>
                          <a:spcPct val="107000"/>
                        </a:lnSpc>
                        <a:spcBef>
                          <a:spcPts val="150"/>
                        </a:spcBef>
                        <a:spcAft>
                          <a:spcPts val="150"/>
                        </a:spcAft>
                      </a:pPr>
                      <a:r>
                        <a:rPr lang="en-US" sz="2200" dirty="0">
                          <a:solidFill>
                            <a:schemeClr val="tx1"/>
                          </a:solidFill>
                          <a:effectLst/>
                          <a:latin typeface="Times New Roman" panose="02020603050405020304" pitchFamily="18" charset="0"/>
                          <a:cs typeface="Times New Roman" panose="02020603050405020304" pitchFamily="18" charset="0"/>
                        </a:rPr>
                        <a:t>Section:245(7) </a:t>
                      </a:r>
                      <a:r>
                        <a:rPr lang="en-US" sz="2200" b="0" dirty="0">
                          <a:solidFill>
                            <a:schemeClr val="tx1"/>
                          </a:solidFill>
                          <a:effectLst/>
                          <a:latin typeface="Times New Roman" panose="02020603050405020304" pitchFamily="18" charset="0"/>
                          <a:cs typeface="Times New Roman" panose="02020603050405020304" pitchFamily="18" charset="0"/>
                        </a:rPr>
                        <a:t>- Committing default in complying with the order of Tribunal under this section.</a:t>
                      </a:r>
                    </a:p>
                    <a:p>
                      <a:pPr marL="0" marR="0" algn="just">
                        <a:lnSpc>
                          <a:spcPct val="107000"/>
                        </a:lnSpc>
                        <a:spcBef>
                          <a:spcPts val="150"/>
                        </a:spcBef>
                        <a:spcAft>
                          <a:spcPts val="150"/>
                        </a:spcAft>
                      </a:pPr>
                      <a:endParaRPr lang="en-IN" sz="2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2196647883"/>
                  </a:ext>
                </a:extLst>
              </a:tr>
              <a:tr h="569015">
                <a:tc>
                  <a:txBody>
                    <a:bodyPr/>
                    <a:lstStyle/>
                    <a:p>
                      <a:pPr marL="0" marR="0" algn="just">
                        <a:lnSpc>
                          <a:spcPct val="107000"/>
                        </a:lnSpc>
                        <a:spcBef>
                          <a:spcPts val="150"/>
                        </a:spcBef>
                        <a:spcAft>
                          <a:spcPts val="150"/>
                        </a:spcAft>
                      </a:pPr>
                      <a:r>
                        <a:rPr lang="en-US" sz="2200" dirty="0">
                          <a:solidFill>
                            <a:schemeClr val="tx1"/>
                          </a:solidFill>
                          <a:effectLst/>
                          <a:latin typeface="Times New Roman" panose="02020603050405020304" pitchFamily="18" charset="0"/>
                          <a:cs typeface="Times New Roman" panose="02020603050405020304" pitchFamily="18" charset="0"/>
                        </a:rPr>
                        <a:t>Section:316(2)</a:t>
                      </a:r>
                      <a:r>
                        <a:rPr lang="en-US" sz="2200" b="0" dirty="0">
                          <a:solidFill>
                            <a:schemeClr val="tx1"/>
                          </a:solidFill>
                          <a:effectLst/>
                          <a:latin typeface="Times New Roman" panose="02020603050405020304" pitchFamily="18" charset="0"/>
                          <a:cs typeface="Times New Roman" panose="02020603050405020304" pitchFamily="18" charset="0"/>
                        </a:rPr>
                        <a:t>-Failure to send quarterly report on winding up and call meeting by comp. liquidator.</a:t>
                      </a:r>
                      <a:endParaRPr lang="en-IN" sz="2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36830" marT="0" marB="0"/>
                </a:tc>
                <a:extLst>
                  <a:ext uri="{0D108BD9-81ED-4DB2-BD59-A6C34878D82A}">
                    <a16:rowId xmlns:a16="http://schemas.microsoft.com/office/drawing/2014/main" val="3897325086"/>
                  </a:ext>
                </a:extLst>
              </a:tr>
            </a:tbl>
          </a:graphicData>
        </a:graphic>
      </p:graphicFrame>
    </p:spTree>
    <p:extLst>
      <p:ext uri="{BB962C8B-B14F-4D97-AF65-F5344CB8AC3E}">
        <p14:creationId xmlns:p14="http://schemas.microsoft.com/office/powerpoint/2010/main" val="6404031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610986" y="1463040"/>
            <a:ext cx="10686010" cy="492443"/>
          </a:xfrm>
          <a:prstGeom prst="rect">
            <a:avLst/>
          </a:prstGeom>
          <a:noFill/>
        </p:spPr>
        <p:txBody>
          <a:bodyPr wrap="square" rtlCol="0">
            <a:spAutoFit/>
          </a:bodyPr>
          <a:lstStyle/>
          <a:p>
            <a:pPr algn="just"/>
            <a:r>
              <a:rPr lang="en-US" sz="2600" b="1" i="0" u="none" strike="noStrike" baseline="0" dirty="0">
                <a:solidFill>
                  <a:srgbClr val="FF0000"/>
                </a:solidFill>
                <a:latin typeface="Times New Roman" panose="02020603050405020304" pitchFamily="18" charset="0"/>
                <a:cs typeface="Times New Roman" panose="02020603050405020304" pitchFamily="18" charset="0"/>
              </a:rPr>
              <a:t>B. Offences compoundable by the Regional Director </a:t>
            </a:r>
          </a:p>
        </p:txBody>
      </p:sp>
      <p:graphicFrame>
        <p:nvGraphicFramePr>
          <p:cNvPr id="4" name="Table 3">
            <a:extLst>
              <a:ext uri="{FF2B5EF4-FFF2-40B4-BE49-F238E27FC236}">
                <a16:creationId xmlns:a16="http://schemas.microsoft.com/office/drawing/2014/main" id="{80357095-F902-7B4C-7F26-9E2EAA1A7C5B}"/>
              </a:ext>
            </a:extLst>
          </p:cNvPr>
          <p:cNvGraphicFramePr>
            <a:graphicFrameLocks noGrp="1"/>
          </p:cNvGraphicFramePr>
          <p:nvPr>
            <p:extLst>
              <p:ext uri="{D42A27DB-BD31-4B8C-83A1-F6EECF244321}">
                <p14:modId xmlns:p14="http://schemas.microsoft.com/office/powerpoint/2010/main" val="3545208192"/>
              </p:ext>
            </p:extLst>
          </p:nvPr>
        </p:nvGraphicFramePr>
        <p:xfrm>
          <a:off x="187037" y="2006218"/>
          <a:ext cx="11745883" cy="4769613"/>
        </p:xfrm>
        <a:graphic>
          <a:graphicData uri="http://schemas.openxmlformats.org/drawingml/2006/table">
            <a:tbl>
              <a:tblPr firstRow="1" firstCol="1" bandRow="1">
                <a:tableStyleId>{5C22544A-7EE6-4342-B048-85BDC9FD1C3A}</a:tableStyleId>
              </a:tblPr>
              <a:tblGrid>
                <a:gridCol w="11745883">
                  <a:extLst>
                    <a:ext uri="{9D8B030D-6E8A-4147-A177-3AD203B41FA5}">
                      <a16:colId xmlns:a16="http://schemas.microsoft.com/office/drawing/2014/main" val="974788590"/>
                    </a:ext>
                  </a:extLst>
                </a:gridCol>
              </a:tblGrid>
              <a:tr h="533320">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Section:8(11) </a:t>
                      </a:r>
                      <a:r>
                        <a:rPr lang="en-US" sz="1900" b="0" dirty="0">
                          <a:solidFill>
                            <a:schemeClr val="tx1"/>
                          </a:solidFill>
                          <a:effectLst/>
                          <a:latin typeface="Times New Roman" panose="02020603050405020304" pitchFamily="18" charset="0"/>
                          <a:cs typeface="Times New Roman" panose="02020603050405020304" pitchFamily="18" charset="0"/>
                        </a:rPr>
                        <a:t>- Default by officer in complying with the requirements relating to formation of companies with charitable objects etc.</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675172660"/>
                  </a:ext>
                </a:extLst>
              </a:tr>
              <a:tr h="194235">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Section:16(3) </a:t>
                      </a:r>
                      <a:r>
                        <a:rPr lang="en-US" sz="1900" b="0" dirty="0">
                          <a:solidFill>
                            <a:schemeClr val="tx1"/>
                          </a:solidFill>
                          <a:effectLst/>
                          <a:latin typeface="Times New Roman" panose="02020603050405020304" pitchFamily="18" charset="0"/>
                          <a:cs typeface="Times New Roman" panose="02020603050405020304" pitchFamily="18" charset="0"/>
                        </a:rPr>
                        <a:t>- Default of company in complying with the directions issued u/s 16(1) relating to rectification of name of company.</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256508488"/>
                  </a:ext>
                </a:extLst>
              </a:tr>
              <a:tr h="178931">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Section:26(9) </a:t>
                      </a:r>
                      <a:r>
                        <a:rPr lang="en-US" sz="1900" b="0" dirty="0">
                          <a:solidFill>
                            <a:schemeClr val="tx1"/>
                          </a:solidFill>
                          <a:effectLst/>
                          <a:latin typeface="Times New Roman" panose="02020603050405020304" pitchFamily="18" charset="0"/>
                          <a:cs typeface="Times New Roman" panose="02020603050405020304" pitchFamily="18" charset="0"/>
                        </a:rPr>
                        <a:t>- Violations of provisions relating to issue of a prospectus.</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1485716125"/>
                  </a:ext>
                </a:extLst>
              </a:tr>
              <a:tr h="474756">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Section:40(5) </a:t>
                      </a:r>
                      <a:r>
                        <a:rPr lang="en-US" sz="1900" b="0" dirty="0">
                          <a:solidFill>
                            <a:schemeClr val="tx1"/>
                          </a:solidFill>
                          <a:effectLst/>
                          <a:latin typeface="Times New Roman" panose="02020603050405020304" pitchFamily="18" charset="0"/>
                          <a:cs typeface="Times New Roman" panose="02020603050405020304" pitchFamily="18" charset="0"/>
                        </a:rPr>
                        <a:t>- Default of company in complying with the provisions of this section relating to securities to be dealt with in stock exchanges</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3311996788"/>
                  </a:ext>
                </a:extLst>
              </a:tr>
              <a:tr h="167304">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Section:53(3) - </a:t>
                      </a:r>
                      <a:r>
                        <a:rPr lang="en-US" sz="1900" b="0" dirty="0">
                          <a:solidFill>
                            <a:schemeClr val="tx1"/>
                          </a:solidFill>
                          <a:effectLst/>
                          <a:latin typeface="Times New Roman" panose="02020603050405020304" pitchFamily="18" charset="0"/>
                          <a:cs typeface="Times New Roman" panose="02020603050405020304" pitchFamily="18" charset="0"/>
                        </a:rPr>
                        <a:t>contravention of provisions relating to issue of shares at discount.</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1541835564"/>
                  </a:ext>
                </a:extLst>
              </a:tr>
              <a:tr h="410507">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Section:56(6) - </a:t>
                      </a:r>
                      <a:r>
                        <a:rPr lang="en-US" sz="1900" b="0" dirty="0">
                          <a:solidFill>
                            <a:schemeClr val="tx1"/>
                          </a:solidFill>
                          <a:effectLst/>
                          <a:latin typeface="Times New Roman" panose="02020603050405020304" pitchFamily="18" charset="0"/>
                          <a:cs typeface="Times New Roman" panose="02020603050405020304" pitchFamily="18" charset="0"/>
                        </a:rPr>
                        <a:t>Failure of company to comply with the provision relating transfer and transmission of securities under sub-section (1) to (5).</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2649575077"/>
                  </a:ext>
                </a:extLst>
              </a:tr>
              <a:tr h="499320">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Section:64(2) - </a:t>
                      </a:r>
                      <a:r>
                        <a:rPr lang="en-US" sz="1900" b="0" dirty="0">
                          <a:solidFill>
                            <a:schemeClr val="tx1"/>
                          </a:solidFill>
                          <a:effectLst/>
                          <a:latin typeface="Times New Roman" panose="02020603050405020304" pitchFamily="18" charset="0"/>
                          <a:cs typeface="Times New Roman" panose="02020603050405020304" pitchFamily="18" charset="0"/>
                        </a:rPr>
                        <a:t>Default in filing a notice related to alteration, increase or redemption of share capital along with the altered memorandum with the Registrar.</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3327551706"/>
                  </a:ext>
                </a:extLst>
              </a:tr>
              <a:tr h="351220">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Section:67(5) - </a:t>
                      </a:r>
                      <a:r>
                        <a:rPr lang="en-US" sz="1900" b="0" dirty="0">
                          <a:solidFill>
                            <a:schemeClr val="tx1"/>
                          </a:solidFill>
                          <a:effectLst/>
                          <a:latin typeface="Times New Roman" panose="02020603050405020304" pitchFamily="18" charset="0"/>
                          <a:cs typeface="Times New Roman" panose="02020603050405020304" pitchFamily="18" charset="0"/>
                        </a:rPr>
                        <a:t>Contravention of provisions relating to purchase by company or loans by company for purchase of its own shares.</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3468240656"/>
                  </a:ext>
                </a:extLst>
              </a:tr>
              <a:tr h="406782">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Section:68(11) - </a:t>
                      </a:r>
                      <a:r>
                        <a:rPr lang="en-US" sz="1900" b="0" dirty="0">
                          <a:solidFill>
                            <a:schemeClr val="tx1"/>
                          </a:solidFill>
                          <a:effectLst/>
                          <a:latin typeface="Times New Roman" panose="02020603050405020304" pitchFamily="18" charset="0"/>
                          <a:cs typeface="Times New Roman" panose="02020603050405020304" pitchFamily="18" charset="0"/>
                        </a:rPr>
                        <a:t>If a company makes any default in complying with the provisions of this section or any regulation made by the SEBI relating to buy back of securities.</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4344" marR="34344" marT="0" marB="0"/>
                </a:tc>
                <a:extLst>
                  <a:ext uri="{0D108BD9-81ED-4DB2-BD59-A6C34878D82A}">
                    <a16:rowId xmlns:a16="http://schemas.microsoft.com/office/drawing/2014/main" val="3458412734"/>
                  </a:ext>
                </a:extLst>
              </a:tr>
            </a:tbl>
          </a:graphicData>
        </a:graphic>
      </p:graphicFrame>
    </p:spTree>
    <p:extLst>
      <p:ext uri="{BB962C8B-B14F-4D97-AF65-F5344CB8AC3E}">
        <p14:creationId xmlns:p14="http://schemas.microsoft.com/office/powerpoint/2010/main" val="38267542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431928" y="1463040"/>
            <a:ext cx="11313957" cy="492443"/>
          </a:xfrm>
          <a:prstGeom prst="rect">
            <a:avLst/>
          </a:prstGeom>
          <a:noFill/>
        </p:spPr>
        <p:txBody>
          <a:bodyPr wrap="square" rtlCol="0">
            <a:spAutoFit/>
          </a:bodyPr>
          <a:lstStyle/>
          <a:p>
            <a:pPr algn="just"/>
            <a:r>
              <a:rPr lang="en-US" sz="2600" b="1" i="0" u="none" strike="noStrike" baseline="0" dirty="0">
                <a:solidFill>
                  <a:srgbClr val="FF0000"/>
                </a:solidFill>
                <a:latin typeface="Times New Roman" panose="02020603050405020304" pitchFamily="18" charset="0"/>
                <a:cs typeface="Times New Roman" panose="02020603050405020304" pitchFamily="18" charset="0"/>
              </a:rPr>
              <a:t>B. Offences compoundable by the Regional Director </a:t>
            </a:r>
          </a:p>
        </p:txBody>
      </p:sp>
      <p:graphicFrame>
        <p:nvGraphicFramePr>
          <p:cNvPr id="6" name="Table 5">
            <a:extLst>
              <a:ext uri="{FF2B5EF4-FFF2-40B4-BE49-F238E27FC236}">
                <a16:creationId xmlns:a16="http://schemas.microsoft.com/office/drawing/2014/main" id="{D08802A4-3EAF-5ACF-6437-5C15695FA22F}"/>
              </a:ext>
            </a:extLst>
          </p:cNvPr>
          <p:cNvGraphicFramePr>
            <a:graphicFrameLocks noGrp="1"/>
          </p:cNvGraphicFramePr>
          <p:nvPr>
            <p:extLst>
              <p:ext uri="{D42A27DB-BD31-4B8C-83A1-F6EECF244321}">
                <p14:modId xmlns:p14="http://schemas.microsoft.com/office/powerpoint/2010/main" val="3604566551"/>
              </p:ext>
            </p:extLst>
          </p:nvPr>
        </p:nvGraphicFramePr>
        <p:xfrm>
          <a:off x="294078" y="1955483"/>
          <a:ext cx="11726376" cy="4528602"/>
        </p:xfrm>
        <a:graphic>
          <a:graphicData uri="http://schemas.openxmlformats.org/drawingml/2006/table">
            <a:tbl>
              <a:tblPr firstRow="1" firstCol="1" bandRow="1">
                <a:tableStyleId>{5C22544A-7EE6-4342-B048-85BDC9FD1C3A}</a:tableStyleId>
              </a:tblPr>
              <a:tblGrid>
                <a:gridCol w="11726376">
                  <a:extLst>
                    <a:ext uri="{9D8B030D-6E8A-4147-A177-3AD203B41FA5}">
                      <a16:colId xmlns:a16="http://schemas.microsoft.com/office/drawing/2014/main" val="2668881654"/>
                    </a:ext>
                  </a:extLst>
                </a:gridCol>
              </a:tblGrid>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Section:86(1) - </a:t>
                      </a:r>
                      <a:r>
                        <a:rPr lang="en-US" sz="1800" b="0" dirty="0">
                          <a:solidFill>
                            <a:schemeClr val="tx1"/>
                          </a:solidFill>
                          <a:effectLst/>
                          <a:latin typeface="Times New Roman" panose="02020603050405020304" pitchFamily="18" charset="0"/>
                          <a:cs typeface="Times New Roman" panose="02020603050405020304" pitchFamily="18" charset="0"/>
                        </a:rPr>
                        <a:t>Violation of any provision relating to Registration of Charges (Chapter VI).</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4212954970"/>
                  </a:ext>
                </a:extLst>
              </a:tr>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Section:88(5) - </a:t>
                      </a:r>
                      <a:r>
                        <a:rPr lang="en-US" sz="1800" b="0" dirty="0">
                          <a:solidFill>
                            <a:schemeClr val="tx1"/>
                          </a:solidFill>
                          <a:effectLst/>
                          <a:latin typeface="Times New Roman" panose="02020603050405020304" pitchFamily="18" charset="0"/>
                          <a:cs typeface="Times New Roman" panose="02020603050405020304" pitchFamily="18" charset="0"/>
                        </a:rPr>
                        <a:t>Failure to maintain register of members/debenture-holders/ other security holders as may be prescribed</a:t>
                      </a:r>
                      <a:r>
                        <a:rPr lang="en-US" sz="1800" dirty="0">
                          <a:solidFill>
                            <a:schemeClr val="tx1"/>
                          </a:solidFill>
                          <a:effectLst/>
                          <a:latin typeface="Times New Roman" panose="02020603050405020304" pitchFamily="18" charset="0"/>
                          <a:cs typeface="Times New Roman" panose="02020603050405020304" pitchFamily="18" charset="0"/>
                        </a:rPr>
                        <a:t>.</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3806776162"/>
                  </a:ext>
                </a:extLst>
              </a:tr>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Section:89(5) - </a:t>
                      </a:r>
                      <a:r>
                        <a:rPr lang="en-US" sz="1800" b="0" dirty="0">
                          <a:solidFill>
                            <a:schemeClr val="tx1"/>
                          </a:solidFill>
                          <a:effectLst/>
                          <a:latin typeface="Times New Roman" panose="02020603050405020304" pitchFamily="18" charset="0"/>
                          <a:cs typeface="Times New Roman" panose="02020603050405020304" pitchFamily="18" charset="0"/>
                        </a:rPr>
                        <a:t>Failure to file declaration not holding beneficial interest in any share.</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4224516589"/>
                  </a:ext>
                </a:extLst>
              </a:tr>
              <a:tr h="517979">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Section:89(7) - </a:t>
                      </a:r>
                      <a:r>
                        <a:rPr lang="en-US" sz="1800" b="0" dirty="0">
                          <a:solidFill>
                            <a:schemeClr val="tx1"/>
                          </a:solidFill>
                          <a:effectLst/>
                          <a:latin typeface="Times New Roman" panose="02020603050405020304" pitchFamily="18" charset="0"/>
                          <a:cs typeface="Times New Roman" panose="02020603050405020304" pitchFamily="18" charset="0"/>
                        </a:rPr>
                        <a:t>Failure to file return relating to beneficial interest in any share before the expiry of the time specified u/s 403(1)(</a:t>
                      </a:r>
                      <a:r>
                        <a:rPr lang="en-US" sz="1800" b="0" dirty="0" err="1">
                          <a:solidFill>
                            <a:schemeClr val="tx1"/>
                          </a:solidFill>
                          <a:effectLst/>
                          <a:latin typeface="Times New Roman" panose="02020603050405020304" pitchFamily="18" charset="0"/>
                          <a:cs typeface="Times New Roman" panose="02020603050405020304" pitchFamily="18" charset="0"/>
                        </a:rPr>
                        <a:t>i</a:t>
                      </a:r>
                      <a:r>
                        <a:rPr lang="en-US" sz="1800" b="0" dirty="0">
                          <a:solidFill>
                            <a:schemeClr val="tx1"/>
                          </a:solidFill>
                          <a:effectLst/>
                          <a:latin typeface="Times New Roman" panose="02020603050405020304" pitchFamily="18" charset="0"/>
                          <a:cs typeface="Times New Roman" panose="02020603050405020304" pitchFamily="18" charset="0"/>
                        </a:rPr>
                        <a:t>) proviso.</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1412140991"/>
                  </a:ext>
                </a:extLst>
              </a:tr>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Section:90(10</a:t>
                      </a:r>
                      <a:r>
                        <a:rPr lang="en-US" sz="1800" b="0" dirty="0">
                          <a:solidFill>
                            <a:schemeClr val="tx1"/>
                          </a:solidFill>
                          <a:effectLst/>
                          <a:latin typeface="Times New Roman" panose="02020603050405020304" pitchFamily="18" charset="0"/>
                          <a:cs typeface="Times New Roman" panose="02020603050405020304" pitchFamily="18" charset="0"/>
                        </a:rPr>
                        <a:t>)- False declaration by the SBO</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1816929816"/>
                  </a:ext>
                </a:extLst>
              </a:tr>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Section:92(5) - </a:t>
                      </a:r>
                      <a:r>
                        <a:rPr lang="en-US" sz="1800" b="0" dirty="0">
                          <a:solidFill>
                            <a:schemeClr val="tx1"/>
                          </a:solidFill>
                          <a:effectLst/>
                          <a:latin typeface="Times New Roman" panose="02020603050405020304" pitchFamily="18" charset="0"/>
                          <a:cs typeface="Times New Roman" panose="02020603050405020304" pitchFamily="18" charset="0"/>
                        </a:rPr>
                        <a:t>Failure to file annual return before the expiry of the period specified u/s 403 with additional fee.</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3786608866"/>
                  </a:ext>
                </a:extLst>
              </a:tr>
              <a:tr h="383483">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Section:92(6) - </a:t>
                      </a:r>
                      <a:r>
                        <a:rPr lang="en-US" sz="1800" b="0" dirty="0">
                          <a:solidFill>
                            <a:schemeClr val="tx1"/>
                          </a:solidFill>
                          <a:effectLst/>
                          <a:latin typeface="Times New Roman" panose="02020603050405020304" pitchFamily="18" charset="0"/>
                          <a:cs typeface="Times New Roman" panose="02020603050405020304" pitchFamily="18" charset="0"/>
                        </a:rPr>
                        <a:t>If a company secretary in practice certifies the annual return not in conformity with the requirements of this section or the rules made there under.</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770641344"/>
                  </a:ext>
                </a:extLst>
              </a:tr>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a:t>
                      </a:r>
                      <a:r>
                        <a:rPr lang="en-US" sz="1800" b="0" dirty="0">
                          <a:solidFill>
                            <a:schemeClr val="tx1"/>
                          </a:solidFill>
                          <a:effectLst/>
                          <a:latin typeface="Times New Roman" panose="02020603050405020304" pitchFamily="18" charset="0"/>
                          <a:cs typeface="Times New Roman" panose="02020603050405020304" pitchFamily="18" charset="0"/>
                        </a:rPr>
                        <a:t>99-Default in holding a meeting of the company u/s 96/97/98 or in complying with any directions made by Tribunal.</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3978848340"/>
                  </a:ext>
                </a:extLst>
              </a:tr>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Section:102(5</a:t>
                      </a:r>
                      <a:r>
                        <a:rPr lang="en-US" sz="1800" b="0" dirty="0">
                          <a:solidFill>
                            <a:schemeClr val="tx1"/>
                          </a:solidFill>
                          <a:effectLst/>
                          <a:latin typeface="Times New Roman" panose="02020603050405020304" pitchFamily="18" charset="0"/>
                          <a:cs typeface="Times New Roman" panose="02020603050405020304" pitchFamily="18" charset="0"/>
                        </a:rPr>
                        <a:t>)- Default in complying with the provisions of this section relating to statement to be attached to the notice.</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255109942"/>
                  </a:ext>
                </a:extLst>
              </a:tr>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Section:105(3) - </a:t>
                      </a:r>
                      <a:r>
                        <a:rPr lang="en-US" sz="1800" b="0" dirty="0">
                          <a:solidFill>
                            <a:schemeClr val="tx1"/>
                          </a:solidFill>
                          <a:effectLst/>
                          <a:latin typeface="Times New Roman" panose="02020603050405020304" pitchFamily="18" charset="0"/>
                          <a:cs typeface="Times New Roman" panose="02020603050405020304" pitchFamily="18" charset="0"/>
                        </a:rPr>
                        <a:t>If default is made in complying with sub-section (2) pertaining to proxies.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1341516021"/>
                  </a:ext>
                </a:extLst>
              </a:tr>
              <a:tr h="35335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Section:105(5) - </a:t>
                      </a:r>
                      <a:r>
                        <a:rPr lang="en-US" sz="1800" b="0" dirty="0">
                          <a:solidFill>
                            <a:schemeClr val="tx1"/>
                          </a:solidFill>
                          <a:effectLst/>
                          <a:latin typeface="Times New Roman" panose="02020603050405020304" pitchFamily="18" charset="0"/>
                          <a:cs typeface="Times New Roman" panose="02020603050405020304" pitchFamily="18" charset="0"/>
                        </a:rPr>
                        <a:t>If invitations to appoint as proxy a person or one of a number of persons specified in the invitations are issued.</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722" marR="35722" marT="0" marB="0"/>
                </a:tc>
                <a:extLst>
                  <a:ext uri="{0D108BD9-81ED-4DB2-BD59-A6C34878D82A}">
                    <a16:rowId xmlns:a16="http://schemas.microsoft.com/office/drawing/2014/main" val="4055664142"/>
                  </a:ext>
                </a:extLst>
              </a:tr>
            </a:tbl>
          </a:graphicData>
        </a:graphic>
      </p:graphicFrame>
    </p:spTree>
    <p:extLst>
      <p:ext uri="{BB962C8B-B14F-4D97-AF65-F5344CB8AC3E}">
        <p14:creationId xmlns:p14="http://schemas.microsoft.com/office/powerpoint/2010/main" val="332657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431928" y="1463040"/>
            <a:ext cx="11313957" cy="492443"/>
          </a:xfrm>
          <a:prstGeom prst="rect">
            <a:avLst/>
          </a:prstGeom>
          <a:noFill/>
        </p:spPr>
        <p:txBody>
          <a:bodyPr wrap="square" rtlCol="0">
            <a:spAutoFit/>
          </a:bodyPr>
          <a:lstStyle/>
          <a:p>
            <a:pPr algn="just"/>
            <a:r>
              <a:rPr lang="en-US" sz="2600" b="1" i="0" u="none" strike="noStrike" baseline="0" dirty="0">
                <a:solidFill>
                  <a:srgbClr val="FF0000"/>
                </a:solidFill>
                <a:latin typeface="Times New Roman" panose="02020603050405020304" pitchFamily="18" charset="0"/>
                <a:cs typeface="Times New Roman" panose="02020603050405020304" pitchFamily="18" charset="0"/>
              </a:rPr>
              <a:t>B. Offences compoundable by the Regional Director </a:t>
            </a:r>
          </a:p>
        </p:txBody>
      </p:sp>
      <p:graphicFrame>
        <p:nvGraphicFramePr>
          <p:cNvPr id="4" name="Table 3">
            <a:extLst>
              <a:ext uri="{FF2B5EF4-FFF2-40B4-BE49-F238E27FC236}">
                <a16:creationId xmlns:a16="http://schemas.microsoft.com/office/drawing/2014/main" id="{620110E8-0811-5F38-7D78-D19827CD8531}"/>
              </a:ext>
            </a:extLst>
          </p:cNvPr>
          <p:cNvGraphicFramePr>
            <a:graphicFrameLocks noGrp="1"/>
          </p:cNvGraphicFramePr>
          <p:nvPr>
            <p:extLst>
              <p:ext uri="{D42A27DB-BD31-4B8C-83A1-F6EECF244321}">
                <p14:modId xmlns:p14="http://schemas.microsoft.com/office/powerpoint/2010/main" val="1423673533"/>
              </p:ext>
            </p:extLst>
          </p:nvPr>
        </p:nvGraphicFramePr>
        <p:xfrm>
          <a:off x="332508" y="1907771"/>
          <a:ext cx="11617037" cy="4665478"/>
        </p:xfrm>
        <a:graphic>
          <a:graphicData uri="http://schemas.openxmlformats.org/drawingml/2006/table">
            <a:tbl>
              <a:tblPr firstRow="1" firstCol="1" bandRow="1">
                <a:tableStyleId>{5C22544A-7EE6-4342-B048-85BDC9FD1C3A}</a:tableStyleId>
              </a:tblPr>
              <a:tblGrid>
                <a:gridCol w="11617037">
                  <a:extLst>
                    <a:ext uri="{9D8B030D-6E8A-4147-A177-3AD203B41FA5}">
                      <a16:colId xmlns:a16="http://schemas.microsoft.com/office/drawing/2014/main" val="816448135"/>
                    </a:ext>
                  </a:extLst>
                </a:gridCol>
              </a:tblGrid>
              <a:tr h="214368">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Section:117(2) - </a:t>
                      </a:r>
                      <a:r>
                        <a:rPr lang="en-US" sz="1900" b="0" dirty="0">
                          <a:solidFill>
                            <a:schemeClr val="tx1"/>
                          </a:solidFill>
                          <a:effectLst/>
                          <a:latin typeface="Times New Roman" panose="02020603050405020304" pitchFamily="18" charset="0"/>
                          <a:cs typeface="Times New Roman" panose="02020603050405020304" pitchFamily="18" charset="0"/>
                        </a:rPr>
                        <a:t>Failure in filing with the Registrar the copy of notice or agreement within stipulated time.</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1429045367"/>
                  </a:ext>
                </a:extLst>
              </a:tr>
              <a:tr h="253546">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Section:121(3)-</a:t>
                      </a:r>
                      <a:r>
                        <a:rPr lang="en-US" sz="1900" b="0" dirty="0">
                          <a:solidFill>
                            <a:schemeClr val="tx1"/>
                          </a:solidFill>
                          <a:effectLst/>
                          <a:latin typeface="Times New Roman" panose="02020603050405020304" pitchFamily="18" charset="0"/>
                          <a:cs typeface="Times New Roman" panose="02020603050405020304" pitchFamily="18" charset="0"/>
                        </a:rPr>
                        <a:t>Failure to file Report on annual General meeting.</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73157467"/>
                  </a:ext>
                </a:extLst>
              </a:tr>
              <a:tr h="334542">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Section:124(7) - </a:t>
                      </a:r>
                      <a:r>
                        <a:rPr lang="en-US" sz="1900" b="0" dirty="0">
                          <a:solidFill>
                            <a:schemeClr val="tx1"/>
                          </a:solidFill>
                          <a:effectLst/>
                          <a:latin typeface="Times New Roman" panose="02020603050405020304" pitchFamily="18" charset="0"/>
                          <a:cs typeface="Times New Roman" panose="02020603050405020304" pitchFamily="18" charset="0"/>
                        </a:rPr>
                        <a:t>Failure to transfer the amount of accumulated profits to unpaid dividend account and violating other provisions of section 124.</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3533466060"/>
                  </a:ext>
                </a:extLst>
              </a:tr>
              <a:tr h="253546">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Section:128(6) - </a:t>
                      </a:r>
                      <a:r>
                        <a:rPr lang="en-US" sz="1900" b="0" dirty="0">
                          <a:solidFill>
                            <a:schemeClr val="tx1"/>
                          </a:solidFill>
                          <a:effectLst/>
                          <a:latin typeface="Times New Roman" panose="02020603050405020304" pitchFamily="18" charset="0"/>
                          <a:cs typeface="Times New Roman" panose="02020603050405020304" pitchFamily="18" charset="0"/>
                        </a:rPr>
                        <a:t>Failure to keep proper books of account.</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1574982043"/>
                  </a:ext>
                </a:extLst>
              </a:tr>
              <a:tr h="286330">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Section:134(8) - </a:t>
                      </a:r>
                      <a:r>
                        <a:rPr lang="en-US" sz="1900" b="0" dirty="0">
                          <a:solidFill>
                            <a:schemeClr val="tx1"/>
                          </a:solidFill>
                          <a:effectLst/>
                          <a:latin typeface="Times New Roman" panose="02020603050405020304" pitchFamily="18" charset="0"/>
                          <a:cs typeface="Times New Roman" panose="02020603050405020304" pitchFamily="18" charset="0"/>
                        </a:rPr>
                        <a:t>Default in complying with the provisions regarding financial statement and Board’s report.</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145203682"/>
                  </a:ext>
                </a:extLst>
              </a:tr>
              <a:tr h="253546">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Section:135(7) </a:t>
                      </a:r>
                      <a:r>
                        <a:rPr lang="en-US" sz="1900" b="0" dirty="0">
                          <a:solidFill>
                            <a:schemeClr val="tx1"/>
                          </a:solidFill>
                          <a:effectLst/>
                          <a:latin typeface="Times New Roman" panose="02020603050405020304" pitchFamily="18" charset="0"/>
                          <a:cs typeface="Times New Roman" panose="02020603050405020304" pitchFamily="18" charset="0"/>
                        </a:rPr>
                        <a:t>Default by officer in default in compliance of sub section (5) or (6)</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1720408834"/>
                  </a:ext>
                </a:extLst>
              </a:tr>
              <a:tr h="253546">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Section:137(3) - </a:t>
                      </a:r>
                      <a:r>
                        <a:rPr lang="en-US" sz="1900" b="0" dirty="0">
                          <a:solidFill>
                            <a:schemeClr val="tx1"/>
                          </a:solidFill>
                          <a:effectLst/>
                          <a:latin typeface="Times New Roman" panose="02020603050405020304" pitchFamily="18" charset="0"/>
                          <a:cs typeface="Times New Roman" panose="02020603050405020304" pitchFamily="18" charset="0"/>
                        </a:rPr>
                        <a:t>Failure to file financial statements with the Registrar.</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395752460"/>
                  </a:ext>
                </a:extLst>
              </a:tr>
              <a:tr h="286330">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Section:140(3) - </a:t>
                      </a:r>
                      <a:r>
                        <a:rPr lang="en-US" sz="1900" b="0" dirty="0">
                          <a:solidFill>
                            <a:schemeClr val="tx1"/>
                          </a:solidFill>
                          <a:effectLst/>
                          <a:latin typeface="Times New Roman" panose="02020603050405020304" pitchFamily="18" charset="0"/>
                          <a:cs typeface="Times New Roman" panose="02020603050405020304" pitchFamily="18" charset="0"/>
                        </a:rPr>
                        <a:t>Non-Compliance by auditor of subsection (2) relating to filing of resignation information.</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3403826403"/>
                  </a:ext>
                </a:extLst>
              </a:tr>
              <a:tr h="227128">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Section:143(15) </a:t>
                      </a:r>
                      <a:r>
                        <a:rPr lang="en-US" sz="1900" b="0" dirty="0">
                          <a:solidFill>
                            <a:schemeClr val="tx1"/>
                          </a:solidFill>
                          <a:effectLst/>
                          <a:latin typeface="Times New Roman" panose="02020603050405020304" pitchFamily="18" charset="0"/>
                          <a:cs typeface="Times New Roman" panose="02020603050405020304" pitchFamily="18" charset="0"/>
                        </a:rPr>
                        <a:t>- Failure of auditor to intimate to Central Govt. regarding fraud against company by officers or employees.</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1636890049"/>
                  </a:ext>
                </a:extLst>
              </a:tr>
              <a:tr h="286330">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Section:147(1) - </a:t>
                      </a:r>
                      <a:r>
                        <a:rPr lang="en-US" sz="1900" b="0" dirty="0">
                          <a:solidFill>
                            <a:schemeClr val="tx1"/>
                          </a:solidFill>
                          <a:effectLst/>
                          <a:latin typeface="Times New Roman" panose="02020603050405020304" pitchFamily="18" charset="0"/>
                          <a:cs typeface="Times New Roman" panose="02020603050405020304" pitchFamily="18" charset="0"/>
                        </a:rPr>
                        <a:t>Failure of company to comply with provisions of sections 139 to 146 with regard to auditors.</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71563674"/>
                  </a:ext>
                </a:extLst>
              </a:tr>
              <a:tr h="138623">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Section:147(2) - </a:t>
                      </a:r>
                      <a:r>
                        <a:rPr lang="en-US" sz="1900" b="0" dirty="0">
                          <a:solidFill>
                            <a:schemeClr val="tx1"/>
                          </a:solidFill>
                          <a:effectLst/>
                          <a:latin typeface="Times New Roman" panose="02020603050405020304" pitchFamily="18" charset="0"/>
                          <a:cs typeface="Times New Roman" panose="02020603050405020304" pitchFamily="18" charset="0"/>
                        </a:rPr>
                        <a:t>Failure of company to comply with the provisions of sections 139 to 146 with regard to auditors</a:t>
                      </a:r>
                      <a:r>
                        <a:rPr lang="en-US" sz="1900" dirty="0">
                          <a:solidFill>
                            <a:schemeClr val="tx1"/>
                          </a:solidFill>
                          <a:effectLst/>
                          <a:latin typeface="Times New Roman" panose="02020603050405020304" pitchFamily="18" charset="0"/>
                          <a:cs typeface="Times New Roman" panose="02020603050405020304" pitchFamily="18" charset="0"/>
                        </a:rPr>
                        <a:t>.</a:t>
                      </a:r>
                      <a:endParaRPr lang="en-IN" sz="1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1270217535"/>
                  </a:ext>
                </a:extLst>
              </a:tr>
              <a:tr h="253546">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Section:157(2) - </a:t>
                      </a:r>
                      <a:r>
                        <a:rPr lang="en-US" sz="1900" b="0" dirty="0">
                          <a:solidFill>
                            <a:schemeClr val="tx1"/>
                          </a:solidFill>
                          <a:effectLst/>
                          <a:latin typeface="Times New Roman" panose="02020603050405020304" pitchFamily="18" charset="0"/>
                          <a:cs typeface="Times New Roman" panose="02020603050405020304" pitchFamily="18" charset="0"/>
                        </a:rPr>
                        <a:t>Failure to furnish DIN to Registrar.</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225110701"/>
                  </a:ext>
                </a:extLst>
              </a:tr>
              <a:tr h="253546">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Section:159 - </a:t>
                      </a:r>
                      <a:r>
                        <a:rPr lang="en-US" sz="1900" b="0" dirty="0">
                          <a:solidFill>
                            <a:schemeClr val="tx1"/>
                          </a:solidFill>
                          <a:effectLst/>
                          <a:latin typeface="Times New Roman" panose="02020603050405020304" pitchFamily="18" charset="0"/>
                          <a:cs typeface="Times New Roman" panose="02020603050405020304" pitchFamily="18" charset="0"/>
                        </a:rPr>
                        <a:t>Contravention of the provision's u/s 152, 155 and 156.</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3553989843"/>
                  </a:ext>
                </a:extLst>
              </a:tr>
              <a:tr h="253546">
                <a:tc>
                  <a:txBody>
                    <a:bodyPr/>
                    <a:lstStyle/>
                    <a:p>
                      <a:pPr marL="0" marR="0" algn="just">
                        <a:lnSpc>
                          <a:spcPct val="107000"/>
                        </a:lnSpc>
                        <a:spcBef>
                          <a:spcPts val="150"/>
                        </a:spcBef>
                        <a:spcAft>
                          <a:spcPts val="150"/>
                        </a:spcAft>
                      </a:pPr>
                      <a:r>
                        <a:rPr lang="en-US" sz="1900" dirty="0">
                          <a:solidFill>
                            <a:schemeClr val="tx1"/>
                          </a:solidFill>
                          <a:effectLst/>
                          <a:latin typeface="Times New Roman" panose="02020603050405020304" pitchFamily="18" charset="0"/>
                          <a:cs typeface="Times New Roman" panose="02020603050405020304" pitchFamily="18" charset="0"/>
                        </a:rPr>
                        <a:t>Section:165(6) - </a:t>
                      </a:r>
                      <a:r>
                        <a:rPr lang="en-US" sz="1900" b="0" dirty="0">
                          <a:solidFill>
                            <a:schemeClr val="tx1"/>
                          </a:solidFill>
                          <a:effectLst/>
                          <a:latin typeface="Times New Roman" panose="02020603050405020304" pitchFamily="18" charset="0"/>
                          <a:cs typeface="Times New Roman" panose="02020603050405020304" pitchFamily="18" charset="0"/>
                        </a:rPr>
                        <a:t>Acting as a director of more than 20 companies.</a:t>
                      </a:r>
                      <a:endParaRPr lang="en-IN" sz="19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8795" marR="28795" marT="0" marB="0"/>
                </a:tc>
                <a:extLst>
                  <a:ext uri="{0D108BD9-81ED-4DB2-BD59-A6C34878D82A}">
                    <a16:rowId xmlns:a16="http://schemas.microsoft.com/office/drawing/2014/main" val="663542910"/>
                  </a:ext>
                </a:extLst>
              </a:tr>
            </a:tbl>
          </a:graphicData>
        </a:graphic>
      </p:graphicFrame>
    </p:spTree>
    <p:extLst>
      <p:ext uri="{BB962C8B-B14F-4D97-AF65-F5344CB8AC3E}">
        <p14:creationId xmlns:p14="http://schemas.microsoft.com/office/powerpoint/2010/main" val="10693769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431928" y="1463040"/>
            <a:ext cx="11313957" cy="492443"/>
          </a:xfrm>
          <a:prstGeom prst="rect">
            <a:avLst/>
          </a:prstGeom>
          <a:noFill/>
        </p:spPr>
        <p:txBody>
          <a:bodyPr wrap="square" rtlCol="0">
            <a:spAutoFit/>
          </a:bodyPr>
          <a:lstStyle/>
          <a:p>
            <a:pPr algn="just"/>
            <a:r>
              <a:rPr lang="en-US" sz="2600" b="1" i="0" u="none" strike="noStrike" baseline="0" dirty="0">
                <a:solidFill>
                  <a:srgbClr val="FF0000"/>
                </a:solidFill>
                <a:latin typeface="Times New Roman" panose="02020603050405020304" pitchFamily="18" charset="0"/>
                <a:cs typeface="Times New Roman" panose="02020603050405020304" pitchFamily="18" charset="0"/>
              </a:rPr>
              <a:t>B. Offences compoundable by the Regional Director </a:t>
            </a:r>
          </a:p>
        </p:txBody>
      </p:sp>
      <p:graphicFrame>
        <p:nvGraphicFramePr>
          <p:cNvPr id="5" name="Table 4">
            <a:extLst>
              <a:ext uri="{FF2B5EF4-FFF2-40B4-BE49-F238E27FC236}">
                <a16:creationId xmlns:a16="http://schemas.microsoft.com/office/drawing/2014/main" id="{8F94BC46-4845-B634-A79B-906624043911}"/>
              </a:ext>
            </a:extLst>
          </p:cNvPr>
          <p:cNvGraphicFramePr>
            <a:graphicFrameLocks noGrp="1"/>
          </p:cNvGraphicFramePr>
          <p:nvPr>
            <p:extLst>
              <p:ext uri="{D42A27DB-BD31-4B8C-83A1-F6EECF244321}">
                <p14:modId xmlns:p14="http://schemas.microsoft.com/office/powerpoint/2010/main" val="3115463522"/>
              </p:ext>
            </p:extLst>
          </p:nvPr>
        </p:nvGraphicFramePr>
        <p:xfrm>
          <a:off x="446115" y="1903615"/>
          <a:ext cx="11395365" cy="3996567"/>
        </p:xfrm>
        <a:graphic>
          <a:graphicData uri="http://schemas.openxmlformats.org/drawingml/2006/table">
            <a:tbl>
              <a:tblPr firstRow="1" firstCol="1" bandRow="1">
                <a:tableStyleId>{5C22544A-7EE6-4342-B048-85BDC9FD1C3A}</a:tableStyleId>
              </a:tblPr>
              <a:tblGrid>
                <a:gridCol w="11395365">
                  <a:extLst>
                    <a:ext uri="{9D8B030D-6E8A-4147-A177-3AD203B41FA5}">
                      <a16:colId xmlns:a16="http://schemas.microsoft.com/office/drawing/2014/main" val="1817161455"/>
                    </a:ext>
                  </a:extLst>
                </a:gridCol>
              </a:tblGrid>
              <a:tr h="379041">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Section:166(7) - </a:t>
                      </a:r>
                      <a:r>
                        <a:rPr lang="en-US" sz="2000" b="0" dirty="0">
                          <a:solidFill>
                            <a:schemeClr val="tx1"/>
                          </a:solidFill>
                          <a:effectLst/>
                          <a:latin typeface="Times New Roman" panose="02020603050405020304" pitchFamily="18" charset="0"/>
                          <a:cs typeface="Times New Roman" panose="02020603050405020304" pitchFamily="18" charset="0"/>
                        </a:rPr>
                        <a:t>Default in complying with the provisions of this section relating to directors' duties.</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2241085184"/>
                  </a:ext>
                </a:extLst>
              </a:tr>
              <a:tr h="316870">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Section:167(2) - </a:t>
                      </a:r>
                      <a:r>
                        <a:rPr lang="en-US" sz="2000" b="0" dirty="0">
                          <a:solidFill>
                            <a:schemeClr val="tx1"/>
                          </a:solidFill>
                          <a:effectLst/>
                          <a:latin typeface="Times New Roman" panose="02020603050405020304" pitchFamily="18" charset="0"/>
                          <a:cs typeface="Times New Roman" panose="02020603050405020304" pitchFamily="18" charset="0"/>
                        </a:rPr>
                        <a:t>Functioning as a director after vacation of office.</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1035084922"/>
                  </a:ext>
                </a:extLst>
              </a:tr>
              <a:tr h="143674">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Section:172 - </a:t>
                      </a:r>
                      <a:r>
                        <a:rPr lang="en-US" sz="2000" b="0" dirty="0">
                          <a:solidFill>
                            <a:schemeClr val="tx1"/>
                          </a:solidFill>
                          <a:effectLst/>
                          <a:latin typeface="Times New Roman" panose="02020603050405020304" pitchFamily="18" charset="0"/>
                          <a:cs typeface="Times New Roman" panose="02020603050405020304" pitchFamily="18" charset="0"/>
                        </a:rPr>
                        <a:t>Contravention of the provisions of Chapter XI- appointment and qualifications of directors.</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3394012137"/>
                  </a:ext>
                </a:extLst>
              </a:tr>
              <a:tr h="656699">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Section:178(8) - </a:t>
                      </a:r>
                      <a:r>
                        <a:rPr lang="en-US" sz="2000" b="0" dirty="0">
                          <a:solidFill>
                            <a:schemeClr val="tx1"/>
                          </a:solidFill>
                          <a:effectLst/>
                          <a:latin typeface="Times New Roman" panose="02020603050405020304" pitchFamily="18" charset="0"/>
                          <a:cs typeface="Times New Roman" panose="02020603050405020304" pitchFamily="18" charset="0"/>
                        </a:rPr>
                        <a:t>Default in complying with the provisions of section 177 &amp; of this section relating to Committees like NRC and Stakeholders Relationship Committee.</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475149788"/>
                  </a:ext>
                </a:extLst>
              </a:tr>
              <a:tr h="102123">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Section:184(4) - </a:t>
                      </a:r>
                      <a:r>
                        <a:rPr lang="en-US" sz="2000" b="0" dirty="0">
                          <a:solidFill>
                            <a:schemeClr val="tx1"/>
                          </a:solidFill>
                          <a:effectLst/>
                          <a:latin typeface="Times New Roman" panose="02020603050405020304" pitchFamily="18" charset="0"/>
                          <a:cs typeface="Times New Roman" panose="02020603050405020304" pitchFamily="18" charset="0"/>
                        </a:rPr>
                        <a:t>Failure to disclose of director’s interest and Participation in BM by interested director.</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2544628652"/>
                  </a:ext>
                </a:extLst>
              </a:tr>
              <a:tr h="379041">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Section:185(4) </a:t>
                      </a:r>
                      <a:r>
                        <a:rPr lang="en-US" sz="2000" b="0" dirty="0">
                          <a:solidFill>
                            <a:schemeClr val="tx1"/>
                          </a:solidFill>
                          <a:effectLst/>
                          <a:latin typeface="Times New Roman" panose="02020603050405020304" pitchFamily="18" charset="0"/>
                          <a:cs typeface="Times New Roman" panose="02020603050405020304" pitchFamily="18" charset="0"/>
                        </a:rPr>
                        <a:t>Default in providing /obtaining loan is advanced or guarantee or security is given</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3647158166"/>
                  </a:ext>
                </a:extLst>
              </a:tr>
              <a:tr h="316870">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Section:188(5) - </a:t>
                      </a:r>
                      <a:r>
                        <a:rPr lang="en-US" sz="2000" b="0" dirty="0">
                          <a:solidFill>
                            <a:schemeClr val="tx1"/>
                          </a:solidFill>
                          <a:effectLst/>
                          <a:latin typeface="Times New Roman" panose="02020603050405020304" pitchFamily="18" charset="0"/>
                          <a:cs typeface="Times New Roman" panose="02020603050405020304" pitchFamily="18" charset="0"/>
                        </a:rPr>
                        <a:t>Related party transaction in case of other company</a:t>
                      </a:r>
                      <a:r>
                        <a:rPr lang="en-US" sz="2000" dirty="0">
                          <a:solidFill>
                            <a:schemeClr val="tx1"/>
                          </a:solidFill>
                          <a:effectLst/>
                          <a:latin typeface="Times New Roman" panose="02020603050405020304" pitchFamily="18" charset="0"/>
                          <a:cs typeface="Times New Roman" panose="02020603050405020304" pitchFamily="18" charset="0"/>
                        </a:rPr>
                        <a:t>.</a:t>
                      </a:r>
                      <a:endParaRPr lang="en-IN"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1422771136"/>
                  </a:ext>
                </a:extLst>
              </a:tr>
              <a:tr h="379041">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Section:186(13) - </a:t>
                      </a:r>
                      <a:r>
                        <a:rPr lang="en-US" sz="2000" b="0" dirty="0">
                          <a:solidFill>
                            <a:schemeClr val="tx1"/>
                          </a:solidFill>
                          <a:effectLst/>
                          <a:latin typeface="Times New Roman" panose="02020603050405020304" pitchFamily="18" charset="0"/>
                          <a:cs typeface="Times New Roman" panose="02020603050405020304" pitchFamily="18" charset="0"/>
                        </a:rPr>
                        <a:t>Contravention of the provisions of this section relating to loans and investment.</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274675932"/>
                  </a:ext>
                </a:extLst>
              </a:tr>
              <a:tr h="199272">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Section:187(4) - </a:t>
                      </a:r>
                      <a:r>
                        <a:rPr lang="en-US" sz="2000" b="0" dirty="0">
                          <a:solidFill>
                            <a:schemeClr val="tx1"/>
                          </a:solidFill>
                          <a:effectLst/>
                          <a:latin typeface="Times New Roman" panose="02020603050405020304" pitchFamily="18" charset="0"/>
                          <a:cs typeface="Times New Roman" panose="02020603050405020304" pitchFamily="18" charset="0"/>
                        </a:rPr>
                        <a:t>Contravention of the provisions u/s 187 relating to investment of company held in its name.</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4081257275"/>
                  </a:ext>
                </a:extLst>
              </a:tr>
              <a:tr h="656699">
                <a:tc>
                  <a:txBody>
                    <a:bodyPr/>
                    <a:lstStyle/>
                    <a:p>
                      <a:pPr marL="0" marR="0" algn="just">
                        <a:lnSpc>
                          <a:spcPct val="107000"/>
                        </a:lnSpc>
                        <a:spcBef>
                          <a:spcPts val="150"/>
                        </a:spcBef>
                        <a:spcAft>
                          <a:spcPts val="150"/>
                        </a:spcAft>
                      </a:pPr>
                      <a:r>
                        <a:rPr lang="en-US" sz="2000" dirty="0">
                          <a:solidFill>
                            <a:schemeClr val="tx1"/>
                          </a:solidFill>
                          <a:effectLst/>
                          <a:latin typeface="Times New Roman" panose="02020603050405020304" pitchFamily="18" charset="0"/>
                          <a:cs typeface="Times New Roman" panose="02020603050405020304" pitchFamily="18" charset="0"/>
                        </a:rPr>
                        <a:t>Section:191(5) - </a:t>
                      </a:r>
                      <a:r>
                        <a:rPr lang="en-US" sz="2000" b="0" dirty="0">
                          <a:solidFill>
                            <a:schemeClr val="tx1"/>
                          </a:solidFill>
                          <a:effectLst/>
                          <a:latin typeface="Times New Roman" panose="02020603050405020304" pitchFamily="18" charset="0"/>
                          <a:cs typeface="Times New Roman" panose="02020603050405020304" pitchFamily="18" charset="0"/>
                        </a:rPr>
                        <a:t>Contravention of the provisions of this section relating to payment to director for loss of office in connection with transfer of property.</a:t>
                      </a:r>
                      <a:endParaRPr lang="en-IN"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288" marR="33288" marT="0" marB="0"/>
                </a:tc>
                <a:extLst>
                  <a:ext uri="{0D108BD9-81ED-4DB2-BD59-A6C34878D82A}">
                    <a16:rowId xmlns:a16="http://schemas.microsoft.com/office/drawing/2014/main" val="348255761"/>
                  </a:ext>
                </a:extLst>
              </a:tr>
            </a:tbl>
          </a:graphicData>
        </a:graphic>
      </p:graphicFrame>
    </p:spTree>
    <p:extLst>
      <p:ext uri="{BB962C8B-B14F-4D97-AF65-F5344CB8AC3E}">
        <p14:creationId xmlns:p14="http://schemas.microsoft.com/office/powerpoint/2010/main" val="20344516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431928" y="1463040"/>
            <a:ext cx="11313957" cy="492443"/>
          </a:xfrm>
          <a:prstGeom prst="rect">
            <a:avLst/>
          </a:prstGeom>
          <a:noFill/>
        </p:spPr>
        <p:txBody>
          <a:bodyPr wrap="square" rtlCol="0">
            <a:spAutoFit/>
          </a:bodyPr>
          <a:lstStyle/>
          <a:p>
            <a:pPr algn="just"/>
            <a:r>
              <a:rPr lang="en-US" sz="2600" b="1" i="0" u="none" strike="noStrike" baseline="0" dirty="0">
                <a:solidFill>
                  <a:srgbClr val="FF0000"/>
                </a:solidFill>
                <a:latin typeface="Times New Roman" panose="02020603050405020304" pitchFamily="18" charset="0"/>
                <a:cs typeface="Times New Roman" panose="02020603050405020304" pitchFamily="18" charset="0"/>
              </a:rPr>
              <a:t>B. Offences compoundable by the Regional Director </a:t>
            </a:r>
          </a:p>
        </p:txBody>
      </p:sp>
      <p:graphicFrame>
        <p:nvGraphicFramePr>
          <p:cNvPr id="4" name="Table 3">
            <a:extLst>
              <a:ext uri="{FF2B5EF4-FFF2-40B4-BE49-F238E27FC236}">
                <a16:creationId xmlns:a16="http://schemas.microsoft.com/office/drawing/2014/main" id="{E2E3A94B-4896-830E-30CD-B9DBF2A422D5}"/>
              </a:ext>
            </a:extLst>
          </p:cNvPr>
          <p:cNvGraphicFramePr>
            <a:graphicFrameLocks noGrp="1"/>
          </p:cNvGraphicFramePr>
          <p:nvPr>
            <p:extLst>
              <p:ext uri="{D42A27DB-BD31-4B8C-83A1-F6EECF244321}">
                <p14:modId xmlns:p14="http://schemas.microsoft.com/office/powerpoint/2010/main" val="2519055171"/>
              </p:ext>
            </p:extLst>
          </p:nvPr>
        </p:nvGraphicFramePr>
        <p:xfrm>
          <a:off x="374074" y="1878676"/>
          <a:ext cx="11471562" cy="4712977"/>
        </p:xfrm>
        <a:graphic>
          <a:graphicData uri="http://schemas.openxmlformats.org/drawingml/2006/table">
            <a:tbl>
              <a:tblPr firstRow="1" firstCol="1" bandRow="1">
                <a:tableStyleId>{5C22544A-7EE6-4342-B048-85BDC9FD1C3A}</a:tableStyleId>
              </a:tblPr>
              <a:tblGrid>
                <a:gridCol w="11471562">
                  <a:extLst>
                    <a:ext uri="{9D8B030D-6E8A-4147-A177-3AD203B41FA5}">
                      <a16:colId xmlns:a16="http://schemas.microsoft.com/office/drawing/2014/main" val="966667718"/>
                    </a:ext>
                  </a:extLst>
                </a:gridCol>
              </a:tblGrid>
              <a:tr h="527909">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Section:197(15)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of this section relating to managerial remuneration in case of absence or inadequacy of profits.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3103199359"/>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Section:203(5)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of this section relating to appointment of Key Managerial personnel.</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1327453642"/>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Section:204(4)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of this section relating to Secretarial Audit for bigger companies.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940516706"/>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Section:206(7) - </a:t>
                      </a:r>
                      <a:r>
                        <a:rPr lang="en-US" sz="1800" b="0" dirty="0">
                          <a:solidFill>
                            <a:schemeClr val="tx1"/>
                          </a:solidFill>
                          <a:effectLst/>
                          <a:latin typeface="Times New Roman" panose="02020603050405020304" pitchFamily="18" charset="0"/>
                          <a:cs typeface="Times New Roman" panose="02020603050405020304" pitchFamily="18" charset="0"/>
                        </a:rPr>
                        <a:t>Failure to furnish any information during inspection or inquiry.</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360548265"/>
                  </a:ext>
                </a:extLst>
              </a:tr>
              <a:tr h="527909">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Section:221(2) - </a:t>
                      </a:r>
                      <a:r>
                        <a:rPr lang="en-US" sz="1800" b="0" dirty="0">
                          <a:solidFill>
                            <a:schemeClr val="tx1"/>
                          </a:solidFill>
                          <a:effectLst/>
                          <a:latin typeface="Times New Roman" panose="02020603050405020304" pitchFamily="18" charset="0"/>
                          <a:cs typeface="Times New Roman" panose="02020603050405020304" pitchFamily="18" charset="0"/>
                        </a:rPr>
                        <a:t>Any removal, transfer or disposal of funds, assets, or properties of the company in violation of the order of the Tribunal u/s 221 (1).</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2273267172"/>
                  </a:ext>
                </a:extLst>
              </a:tr>
              <a:tr h="267916">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Section:222(2) - </a:t>
                      </a:r>
                      <a:r>
                        <a:rPr lang="en-US" sz="1800" b="0" dirty="0">
                          <a:solidFill>
                            <a:schemeClr val="tx1"/>
                          </a:solidFill>
                          <a:effectLst/>
                          <a:latin typeface="Times New Roman" panose="02020603050405020304" pitchFamily="18" charset="0"/>
                          <a:cs typeface="Times New Roman" panose="02020603050405020304" pitchFamily="18" charset="0"/>
                        </a:rPr>
                        <a:t>securities in any company are issued/transferred/acted upon in violation of order of NCLT u/s 222(1)</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2752502785"/>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Section:232(8)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by the transfer and transferee company in case of merger</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2126061535"/>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Section:238(3) - </a:t>
                      </a:r>
                      <a:r>
                        <a:rPr lang="en-US" sz="1800" b="0" dirty="0">
                          <a:solidFill>
                            <a:schemeClr val="tx1"/>
                          </a:solidFill>
                          <a:effectLst/>
                          <a:latin typeface="Times New Roman" panose="02020603050405020304" pitchFamily="18" charset="0"/>
                          <a:cs typeface="Times New Roman" panose="02020603050405020304" pitchFamily="18" charset="0"/>
                        </a:rPr>
                        <a:t>Failure to register the offer of Schemes involving transfer of shares.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3781860859"/>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Section:242(8)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order of Tribunal relating to alterations in memorandum or articles.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3345038802"/>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Section:243(2) - </a:t>
                      </a:r>
                      <a:r>
                        <a:rPr lang="en-US" sz="1800" b="0" dirty="0">
                          <a:solidFill>
                            <a:schemeClr val="tx1"/>
                          </a:solidFill>
                          <a:effectLst/>
                          <a:latin typeface="Times New Roman" panose="02020603050405020304" pitchFamily="18" charset="0"/>
                          <a:cs typeface="Times New Roman" panose="02020603050405020304" pitchFamily="18" charset="0"/>
                        </a:rPr>
                        <a:t>Acting as managing or other director or manager, whose agreement has been terminated or set aside</a:t>
                      </a:r>
                      <a:r>
                        <a:rPr lang="en-US" sz="1800" b="1" dirty="0">
                          <a:solidFill>
                            <a:schemeClr val="tx1"/>
                          </a:solidFill>
                          <a:effectLst/>
                          <a:latin typeface="Times New Roman" panose="02020603050405020304" pitchFamily="18" charset="0"/>
                          <a:cs typeface="Times New Roman" panose="02020603050405020304" pitchFamily="18" charset="0"/>
                        </a:rPr>
                        <a:t>.</a:t>
                      </a:r>
                      <a:endParaRPr lang="en-IN"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2863261779"/>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Section:247(3) (Proviso)-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of this section by the valuer.</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1178718661"/>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Section:249(2) - </a:t>
                      </a:r>
                      <a:r>
                        <a:rPr lang="en-US" sz="1800" b="0" dirty="0">
                          <a:solidFill>
                            <a:schemeClr val="tx1"/>
                          </a:solidFill>
                          <a:effectLst/>
                          <a:latin typeface="Times New Roman" panose="02020603050405020304" pitchFamily="18" charset="0"/>
                          <a:cs typeface="Times New Roman" panose="02020603050405020304" pitchFamily="18" charset="0"/>
                        </a:rPr>
                        <a:t>Filing of application in restricted cases for removal of name.</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1791802896"/>
                  </a:ext>
                </a:extLst>
              </a:tr>
              <a:tr h="254765">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Section:274(4) - </a:t>
                      </a:r>
                      <a:r>
                        <a:rPr lang="en-US" sz="1800" b="0" dirty="0">
                          <a:solidFill>
                            <a:schemeClr val="tx1"/>
                          </a:solidFill>
                          <a:effectLst/>
                          <a:latin typeface="Times New Roman" panose="02020603050405020304" pitchFamily="18" charset="0"/>
                          <a:cs typeface="Times New Roman" panose="02020603050405020304" pitchFamily="18" charset="0"/>
                        </a:rPr>
                        <a:t>Failure to file statement of affairs.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57182117"/>
                  </a:ext>
                </a:extLst>
              </a:tr>
              <a:tr h="527909">
                <a:tc>
                  <a:txBody>
                    <a:bodyPr/>
                    <a:lstStyle/>
                    <a:p>
                      <a:pPr marL="0" marR="0" algn="just">
                        <a:lnSpc>
                          <a:spcPct val="107000"/>
                        </a:lnSpc>
                        <a:spcBef>
                          <a:spcPts val="150"/>
                        </a:spcBef>
                        <a:spcAft>
                          <a:spcPts val="150"/>
                        </a:spcAft>
                      </a:pPr>
                      <a:r>
                        <a:rPr lang="en-US" sz="1800" b="1" dirty="0">
                          <a:solidFill>
                            <a:schemeClr val="tx1"/>
                          </a:solidFill>
                          <a:effectLst/>
                          <a:latin typeface="Times New Roman" panose="02020603050405020304" pitchFamily="18" charset="0"/>
                          <a:cs typeface="Times New Roman" panose="02020603050405020304" pitchFamily="18" charset="0"/>
                        </a:rPr>
                        <a:t>Section:306(5) - </a:t>
                      </a:r>
                      <a:r>
                        <a:rPr lang="en-US" sz="1800" b="0" dirty="0">
                          <a:solidFill>
                            <a:schemeClr val="tx1"/>
                          </a:solidFill>
                          <a:effectLst/>
                          <a:latin typeface="Times New Roman" panose="02020603050405020304" pitchFamily="18" charset="0"/>
                          <a:cs typeface="Times New Roman" panose="02020603050405020304" pitchFamily="18" charset="0"/>
                        </a:rPr>
                        <a:t>Default in calling the meeting of the creditors; to prepare a statement of the position of the company’s affairs along with a list of creditors, estimated amount of claim and filing the resolution with  ROC</a:t>
                      </a:r>
                      <a:r>
                        <a:rPr lang="en-US" sz="1800" b="1" dirty="0">
                          <a:solidFill>
                            <a:schemeClr val="tx1"/>
                          </a:solidFill>
                          <a:effectLst/>
                          <a:latin typeface="Times New Roman" panose="02020603050405020304" pitchFamily="18" charset="0"/>
                          <a:cs typeface="Times New Roman" panose="02020603050405020304" pitchFamily="18" charset="0"/>
                        </a:rPr>
                        <a:t>.</a:t>
                      </a:r>
                      <a:endParaRPr lang="en-IN"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201" marR="25201" marT="0" marB="0"/>
                </a:tc>
                <a:extLst>
                  <a:ext uri="{0D108BD9-81ED-4DB2-BD59-A6C34878D82A}">
                    <a16:rowId xmlns:a16="http://schemas.microsoft.com/office/drawing/2014/main" val="2967054749"/>
                  </a:ext>
                </a:extLst>
              </a:tr>
            </a:tbl>
          </a:graphicData>
        </a:graphic>
      </p:graphicFrame>
    </p:spTree>
    <p:extLst>
      <p:ext uri="{BB962C8B-B14F-4D97-AF65-F5344CB8AC3E}">
        <p14:creationId xmlns:p14="http://schemas.microsoft.com/office/powerpoint/2010/main" val="25102032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431928" y="1463040"/>
            <a:ext cx="11313957" cy="492443"/>
          </a:xfrm>
          <a:prstGeom prst="rect">
            <a:avLst/>
          </a:prstGeom>
          <a:noFill/>
        </p:spPr>
        <p:txBody>
          <a:bodyPr wrap="square" rtlCol="0">
            <a:spAutoFit/>
          </a:bodyPr>
          <a:lstStyle/>
          <a:p>
            <a:pPr algn="just"/>
            <a:r>
              <a:rPr lang="en-US" sz="2600" b="1" i="0" u="none" strike="noStrike" baseline="0" dirty="0">
                <a:solidFill>
                  <a:srgbClr val="FF0000"/>
                </a:solidFill>
                <a:latin typeface="Times New Roman" panose="02020603050405020304" pitchFamily="18" charset="0"/>
                <a:cs typeface="Times New Roman" panose="02020603050405020304" pitchFamily="18" charset="0"/>
              </a:rPr>
              <a:t>B. Offences compoundable by the Regional Director </a:t>
            </a:r>
          </a:p>
        </p:txBody>
      </p:sp>
      <p:graphicFrame>
        <p:nvGraphicFramePr>
          <p:cNvPr id="5" name="Table 4">
            <a:extLst>
              <a:ext uri="{FF2B5EF4-FFF2-40B4-BE49-F238E27FC236}">
                <a16:creationId xmlns:a16="http://schemas.microsoft.com/office/drawing/2014/main" id="{3C54CA65-35F8-CD3A-6D3E-75432E64224B}"/>
              </a:ext>
            </a:extLst>
          </p:cNvPr>
          <p:cNvGraphicFramePr>
            <a:graphicFrameLocks noGrp="1"/>
          </p:cNvGraphicFramePr>
          <p:nvPr>
            <p:extLst>
              <p:ext uri="{D42A27DB-BD31-4B8C-83A1-F6EECF244321}">
                <p14:modId xmlns:p14="http://schemas.microsoft.com/office/powerpoint/2010/main" val="3296042510"/>
              </p:ext>
            </p:extLst>
          </p:nvPr>
        </p:nvGraphicFramePr>
        <p:xfrm>
          <a:off x="378230" y="1955484"/>
          <a:ext cx="11367655" cy="4531269"/>
        </p:xfrm>
        <a:graphic>
          <a:graphicData uri="http://schemas.openxmlformats.org/drawingml/2006/table">
            <a:tbl>
              <a:tblPr firstRow="1" firstCol="1" bandRow="1">
                <a:tableStyleId>{5C22544A-7EE6-4342-B048-85BDC9FD1C3A}</a:tableStyleId>
              </a:tblPr>
              <a:tblGrid>
                <a:gridCol w="11367655">
                  <a:extLst>
                    <a:ext uri="{9D8B030D-6E8A-4147-A177-3AD203B41FA5}">
                      <a16:colId xmlns:a16="http://schemas.microsoft.com/office/drawing/2014/main" val="2618151281"/>
                    </a:ext>
                  </a:extLst>
                </a:gridCol>
              </a:tblGrid>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Section:307(2) - </a:t>
                      </a:r>
                      <a:r>
                        <a:rPr lang="en-US" sz="1800" b="0" dirty="0">
                          <a:solidFill>
                            <a:schemeClr val="tx1"/>
                          </a:solidFill>
                          <a:effectLst/>
                          <a:latin typeface="Times New Roman" panose="02020603050405020304" pitchFamily="18" charset="0"/>
                          <a:cs typeface="Times New Roman" panose="02020603050405020304" pitchFamily="18" charset="0"/>
                        </a:rPr>
                        <a:t>Default in publication of resolution to wind up voluntarily.</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2062797606"/>
                  </a:ext>
                </a:extLst>
              </a:tr>
              <a:tr h="292222">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Section:312(2) - </a:t>
                      </a:r>
                      <a:r>
                        <a:rPr lang="en-US" sz="1800" b="0" dirty="0">
                          <a:solidFill>
                            <a:schemeClr val="tx1"/>
                          </a:solidFill>
                          <a:effectLst/>
                          <a:latin typeface="Times New Roman" panose="02020603050405020304" pitchFamily="18" charset="0"/>
                          <a:cs typeface="Times New Roman" panose="02020603050405020304" pitchFamily="18" charset="0"/>
                        </a:rPr>
                        <a:t>Failure to give notice of appointment of Company Liquidator to Registrar.</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2186503806"/>
                  </a:ext>
                </a:extLst>
              </a:tr>
              <a:tr h="170133">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Section:314(5) - </a:t>
                      </a:r>
                      <a:r>
                        <a:rPr lang="en-US" sz="1800" b="0" dirty="0">
                          <a:solidFill>
                            <a:schemeClr val="tx1"/>
                          </a:solidFill>
                          <a:effectLst/>
                          <a:latin typeface="Times New Roman" panose="02020603050405020304" pitchFamily="18" charset="0"/>
                          <a:cs typeface="Times New Roman" panose="02020603050405020304" pitchFamily="18" charset="0"/>
                        </a:rPr>
                        <a:t>Failure to prepare quarterly statement of accounts by liquidator in voluntary winding up &amp; file with ROC</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4035798486"/>
                  </a:ext>
                </a:extLst>
              </a:tr>
              <a:tr h="292222">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Section:318(8) - </a:t>
                      </a:r>
                      <a:r>
                        <a:rPr lang="en-US" sz="1800" b="0" dirty="0">
                          <a:solidFill>
                            <a:schemeClr val="tx1"/>
                          </a:solidFill>
                          <a:effectLst/>
                          <a:latin typeface="Times New Roman" panose="02020603050405020304" pitchFamily="18" charset="0"/>
                          <a:cs typeface="Times New Roman" panose="02020603050405020304" pitchFamily="18" charset="0"/>
                        </a:rPr>
                        <a:t>Failure to complying with the provisions of this section relating to final meeting and dissolution</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146127013"/>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Section:344(2) - </a:t>
                      </a:r>
                      <a:r>
                        <a:rPr lang="en-US" sz="1800" b="0" dirty="0">
                          <a:solidFill>
                            <a:schemeClr val="tx1"/>
                          </a:solidFill>
                          <a:effectLst/>
                          <a:latin typeface="Times New Roman" panose="02020603050405020304" pitchFamily="18" charset="0"/>
                          <a:cs typeface="Times New Roman" panose="02020603050405020304" pitchFamily="18" charset="0"/>
                        </a:rPr>
                        <a:t>Failure to give statement that the company is in liquidation.</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2716829070"/>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Section:347(4) - </a:t>
                      </a:r>
                      <a:r>
                        <a:rPr lang="en-US" sz="1800" b="0" dirty="0">
                          <a:solidFill>
                            <a:schemeClr val="tx1"/>
                          </a:solidFill>
                          <a:effectLst/>
                          <a:latin typeface="Times New Roman" panose="02020603050405020304" pitchFamily="18" charset="0"/>
                          <a:cs typeface="Times New Roman" panose="02020603050405020304" pitchFamily="18" charset="0"/>
                        </a:rPr>
                        <a:t>contravention of any rule framed or an order made under sub-section (3).</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327403906"/>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Section:348(6)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of information as to pending liquidation.</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1679119591"/>
                  </a:ext>
                </a:extLst>
              </a:tr>
              <a:tr h="292222">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Section:356(2) - </a:t>
                      </a:r>
                      <a:r>
                        <a:rPr lang="en-US" sz="1800" b="0" dirty="0">
                          <a:solidFill>
                            <a:schemeClr val="tx1"/>
                          </a:solidFill>
                          <a:effectLst/>
                          <a:latin typeface="Times New Roman" panose="02020603050405020304" pitchFamily="18" charset="0"/>
                          <a:cs typeface="Times New Roman" panose="02020603050405020304" pitchFamily="18" charset="0"/>
                        </a:rPr>
                        <a:t>Failure to file certified copy of the order of NCLT relating to dissolution of company void with ROC</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1780641222"/>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Section:392 -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of Chapter XXII by a foreign company.</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75691957"/>
                  </a:ext>
                </a:extLst>
              </a:tr>
              <a:tr h="292222">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Section:405(4) - </a:t>
                      </a:r>
                      <a:r>
                        <a:rPr lang="en-US" sz="1800" b="0" dirty="0">
                          <a:solidFill>
                            <a:schemeClr val="tx1"/>
                          </a:solidFill>
                          <a:effectLst/>
                          <a:latin typeface="Times New Roman" panose="02020603050405020304" pitchFamily="18" charset="0"/>
                          <a:cs typeface="Times New Roman" panose="02020603050405020304" pitchFamily="18" charset="0"/>
                        </a:rPr>
                        <a:t>Failure to furnish information or statistics etc. by the companies required by the Central Govt.</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1234954151"/>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Section:450 - </a:t>
                      </a:r>
                      <a:r>
                        <a:rPr lang="en-US" sz="1800" b="0" dirty="0">
                          <a:solidFill>
                            <a:schemeClr val="tx1"/>
                          </a:solidFill>
                          <a:effectLst/>
                          <a:latin typeface="Times New Roman" panose="02020603050405020304" pitchFamily="18" charset="0"/>
                          <a:cs typeface="Times New Roman" panose="02020603050405020304" pitchFamily="18" charset="0"/>
                        </a:rPr>
                        <a:t>No specific penalty or punishment is provided in the Act.</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1670729645"/>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Section:453 - </a:t>
                      </a:r>
                      <a:r>
                        <a:rPr lang="en-US" sz="1800" b="0" dirty="0">
                          <a:solidFill>
                            <a:schemeClr val="tx1"/>
                          </a:solidFill>
                          <a:effectLst/>
                          <a:latin typeface="Times New Roman" panose="02020603050405020304" pitchFamily="18" charset="0"/>
                          <a:cs typeface="Times New Roman" panose="02020603050405020304" pitchFamily="18" charset="0"/>
                        </a:rPr>
                        <a:t>Improper use of the words “limited” and “private limited”.</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2188283426"/>
                  </a:ext>
                </a:extLst>
              </a:tr>
              <a:tr h="292222">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Section:454(8) - </a:t>
                      </a:r>
                      <a:r>
                        <a:rPr lang="en-US" sz="1800" b="0" dirty="0">
                          <a:solidFill>
                            <a:schemeClr val="tx1"/>
                          </a:solidFill>
                          <a:effectLst/>
                          <a:latin typeface="Times New Roman" panose="02020603050405020304" pitchFamily="18" charset="0"/>
                          <a:cs typeface="Times New Roman" panose="02020603050405020304" pitchFamily="18" charset="0"/>
                        </a:rPr>
                        <a:t>Failure to pay the penalty imposed by the AA or RD.</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3356770524"/>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Section:454A. </a:t>
                      </a:r>
                      <a:r>
                        <a:rPr lang="en-US" sz="1800" b="0" dirty="0">
                          <a:solidFill>
                            <a:schemeClr val="tx1"/>
                          </a:solidFill>
                          <a:effectLst/>
                          <a:latin typeface="Times New Roman" panose="02020603050405020304" pitchFamily="18" charset="0"/>
                          <a:cs typeface="Times New Roman" panose="02020603050405020304" pitchFamily="18" charset="0"/>
                        </a:rPr>
                        <a:t>Penalty for repeated default</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192076194"/>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Section:464(3) - </a:t>
                      </a:r>
                      <a:r>
                        <a:rPr lang="en-US" sz="1800" b="0" dirty="0">
                          <a:solidFill>
                            <a:schemeClr val="tx1"/>
                          </a:solidFill>
                          <a:effectLst/>
                          <a:latin typeface="Times New Roman" panose="02020603050405020304" pitchFamily="18" charset="0"/>
                          <a:cs typeface="Times New Roman" panose="02020603050405020304" pitchFamily="18" charset="0"/>
                        </a:rPr>
                        <a:t>Being a member of a company formed exceeding certain numbers.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3756180659"/>
                  </a:ext>
                </a:extLst>
              </a:tr>
              <a:tr h="2796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Section:469(3)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Rules framed by Central Govt.</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7340" marR="27340" marT="0" marB="0"/>
                </a:tc>
                <a:extLst>
                  <a:ext uri="{0D108BD9-81ED-4DB2-BD59-A6C34878D82A}">
                    <a16:rowId xmlns:a16="http://schemas.microsoft.com/office/drawing/2014/main" val="4025085398"/>
                  </a:ext>
                </a:extLst>
              </a:tr>
            </a:tbl>
          </a:graphicData>
        </a:graphic>
      </p:graphicFrame>
    </p:spTree>
    <p:extLst>
      <p:ext uri="{BB962C8B-B14F-4D97-AF65-F5344CB8AC3E}">
        <p14:creationId xmlns:p14="http://schemas.microsoft.com/office/powerpoint/2010/main" val="3035246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431928" y="1463040"/>
            <a:ext cx="11313957" cy="492443"/>
          </a:xfrm>
          <a:prstGeom prst="rect">
            <a:avLst/>
          </a:prstGeom>
          <a:noFill/>
        </p:spPr>
        <p:txBody>
          <a:bodyPr wrap="square" rtlCol="0">
            <a:spAutoFit/>
          </a:bodyPr>
          <a:lstStyle/>
          <a:p>
            <a:pPr algn="just"/>
            <a:r>
              <a:rPr lang="en-US" sz="2600" b="1" dirty="0">
                <a:solidFill>
                  <a:srgbClr val="FF0000"/>
                </a:solidFill>
                <a:latin typeface="Times New Roman" panose="02020603050405020304" pitchFamily="18" charset="0"/>
                <a:cs typeface="Times New Roman" panose="02020603050405020304" pitchFamily="18" charset="0"/>
              </a:rPr>
              <a:t>C</a:t>
            </a:r>
            <a:r>
              <a:rPr lang="en-US" sz="2600" b="1" i="0" u="none" strike="noStrike" baseline="0" dirty="0">
                <a:solidFill>
                  <a:srgbClr val="FF0000"/>
                </a:solidFill>
                <a:latin typeface="Times New Roman" panose="02020603050405020304" pitchFamily="18" charset="0"/>
                <a:cs typeface="Times New Roman" panose="02020603050405020304" pitchFamily="18" charset="0"/>
              </a:rPr>
              <a:t>. By the Special Court</a:t>
            </a:r>
          </a:p>
        </p:txBody>
      </p:sp>
      <p:graphicFrame>
        <p:nvGraphicFramePr>
          <p:cNvPr id="4" name="Table 3">
            <a:extLst>
              <a:ext uri="{FF2B5EF4-FFF2-40B4-BE49-F238E27FC236}">
                <a16:creationId xmlns:a16="http://schemas.microsoft.com/office/drawing/2014/main" id="{B41BA713-D01B-DECE-3067-6A6FA4DD0C01}"/>
              </a:ext>
            </a:extLst>
          </p:cNvPr>
          <p:cNvGraphicFramePr>
            <a:graphicFrameLocks noGrp="1"/>
          </p:cNvGraphicFramePr>
          <p:nvPr>
            <p:extLst>
              <p:ext uri="{D42A27DB-BD31-4B8C-83A1-F6EECF244321}">
                <p14:modId xmlns:p14="http://schemas.microsoft.com/office/powerpoint/2010/main" val="739144665"/>
              </p:ext>
            </p:extLst>
          </p:nvPr>
        </p:nvGraphicFramePr>
        <p:xfrm>
          <a:off x="353290" y="1870364"/>
          <a:ext cx="11558848" cy="4658872"/>
        </p:xfrm>
        <a:graphic>
          <a:graphicData uri="http://schemas.openxmlformats.org/drawingml/2006/table">
            <a:tbl>
              <a:tblPr firstRow="1" firstCol="1" bandRow="1">
                <a:tableStyleId>{5C22544A-7EE6-4342-B048-85BDC9FD1C3A}</a:tableStyleId>
              </a:tblPr>
              <a:tblGrid>
                <a:gridCol w="11558848">
                  <a:extLst>
                    <a:ext uri="{9D8B030D-6E8A-4147-A177-3AD203B41FA5}">
                      <a16:colId xmlns:a16="http://schemas.microsoft.com/office/drawing/2014/main" val="1660621656"/>
                    </a:ext>
                  </a:extLst>
                </a:gridCol>
              </a:tblGrid>
              <a:tr h="26031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Section:40(5) </a:t>
                      </a:r>
                      <a:r>
                        <a:rPr lang="en-US" sz="1800" b="0" dirty="0">
                          <a:solidFill>
                            <a:schemeClr val="tx1"/>
                          </a:solidFill>
                          <a:effectLst/>
                          <a:latin typeface="Times New Roman" panose="02020603050405020304" pitchFamily="18" charset="0"/>
                          <a:cs typeface="Times New Roman" panose="02020603050405020304" pitchFamily="18" charset="0"/>
                        </a:rPr>
                        <a:t>- default in complying with the provisions of this section relating to securities to be dealt with in SEs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2722975184"/>
                  </a:ext>
                </a:extLst>
              </a:tr>
              <a:tr h="25787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Section:53(3) - </a:t>
                      </a:r>
                      <a:r>
                        <a:rPr lang="en-US" sz="1800" b="0" dirty="0">
                          <a:solidFill>
                            <a:schemeClr val="tx1"/>
                          </a:solidFill>
                          <a:effectLst/>
                          <a:latin typeface="Times New Roman" panose="02020603050405020304" pitchFamily="18" charset="0"/>
                          <a:cs typeface="Times New Roman" panose="02020603050405020304" pitchFamily="18" charset="0"/>
                        </a:rPr>
                        <a:t>Contravention of provisions relating to issue of shares at discount.</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4071113644"/>
                  </a:ext>
                </a:extLst>
              </a:tr>
              <a:tr h="26031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Section:59(5) - </a:t>
                      </a:r>
                      <a:r>
                        <a:rPr lang="en-US" sz="1800" b="0" dirty="0">
                          <a:solidFill>
                            <a:schemeClr val="tx1"/>
                          </a:solidFill>
                          <a:effectLst/>
                          <a:latin typeface="Times New Roman" panose="02020603050405020304" pitchFamily="18" charset="0"/>
                          <a:cs typeface="Times New Roman" panose="02020603050405020304" pitchFamily="18" charset="0"/>
                        </a:rPr>
                        <a:t>Failure in complying with the order of Tribunal relating to rectification of register of members.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3061291095"/>
                  </a:ext>
                </a:extLst>
              </a:tr>
              <a:tr h="534360">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Section:67(5) - </a:t>
                      </a:r>
                      <a:r>
                        <a:rPr lang="en-US" sz="1800" b="0" dirty="0">
                          <a:solidFill>
                            <a:schemeClr val="tx1"/>
                          </a:solidFill>
                          <a:effectLst/>
                          <a:latin typeface="Times New Roman" panose="02020603050405020304" pitchFamily="18" charset="0"/>
                          <a:cs typeface="Times New Roman" panose="02020603050405020304" pitchFamily="18" charset="0"/>
                        </a:rPr>
                        <a:t>Default by officer of company in complying with provisions relating to purchase by company or loans by company for purchase of its own shares.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3158727373"/>
                  </a:ext>
                </a:extLst>
              </a:tr>
              <a:tr h="534360">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Section:74(3) - </a:t>
                      </a:r>
                      <a:r>
                        <a:rPr lang="en-US" sz="1800" b="0" dirty="0">
                          <a:solidFill>
                            <a:schemeClr val="tx1"/>
                          </a:solidFill>
                          <a:effectLst/>
                          <a:latin typeface="Times New Roman" panose="02020603050405020304" pitchFamily="18" charset="0"/>
                          <a:cs typeface="Times New Roman" panose="02020603050405020304" pitchFamily="18" charset="0"/>
                        </a:rPr>
                        <a:t>If a company fails to repay the deposit or part thereof or any interest thereon within the time specified or such further time as may be allowed by the Tribunal.</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1257667350"/>
                  </a:ext>
                </a:extLst>
              </a:tr>
              <a:tr h="25787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Section:86 - </a:t>
                      </a:r>
                      <a:r>
                        <a:rPr lang="en-US" sz="1800" b="0" dirty="0">
                          <a:solidFill>
                            <a:schemeClr val="tx1"/>
                          </a:solidFill>
                          <a:effectLst/>
                          <a:latin typeface="Times New Roman" panose="02020603050405020304" pitchFamily="18" charset="0"/>
                          <a:cs typeface="Times New Roman" panose="02020603050405020304" pitchFamily="18" charset="0"/>
                        </a:rPr>
                        <a:t>Contravention of any provision of Chapter VI relating to registration of Charges.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818028317"/>
                  </a:ext>
                </a:extLst>
              </a:tr>
              <a:tr h="25787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Section:127- </a:t>
                      </a:r>
                      <a:r>
                        <a:rPr lang="en-US" sz="1800" b="0" dirty="0">
                          <a:solidFill>
                            <a:schemeClr val="tx1"/>
                          </a:solidFill>
                          <a:effectLst/>
                          <a:latin typeface="Times New Roman" panose="02020603050405020304" pitchFamily="18" charset="0"/>
                          <a:cs typeface="Times New Roman" panose="02020603050405020304" pitchFamily="18" charset="0"/>
                        </a:rPr>
                        <a:t>Punishment for failure to distribute dividends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2713128024"/>
                  </a:ext>
                </a:extLst>
              </a:tr>
              <a:tr h="25787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Section:182(4) </a:t>
                      </a:r>
                      <a:r>
                        <a:rPr lang="en-US" sz="1800" b="0" dirty="0">
                          <a:solidFill>
                            <a:schemeClr val="tx1"/>
                          </a:solidFill>
                          <a:effectLst/>
                          <a:latin typeface="Times New Roman" panose="02020603050405020304" pitchFamily="18" charset="0"/>
                          <a:cs typeface="Times New Roman" panose="02020603050405020304" pitchFamily="18" charset="0"/>
                        </a:rPr>
                        <a:t>If a company makes any contribution in contravention</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1984667288"/>
                  </a:ext>
                </a:extLst>
              </a:tr>
              <a:tr h="26031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Section:185(2)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of sub-section (1) relating to loans, guarantee or security.</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1103326589"/>
                  </a:ext>
                </a:extLst>
              </a:tr>
              <a:tr h="25787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Section:186(13) - </a:t>
                      </a:r>
                      <a:r>
                        <a:rPr lang="en-US" sz="1800" b="0" dirty="0">
                          <a:solidFill>
                            <a:schemeClr val="tx1"/>
                          </a:solidFill>
                          <a:effectLst/>
                          <a:latin typeface="Times New Roman" panose="02020603050405020304" pitchFamily="18" charset="0"/>
                          <a:cs typeface="Times New Roman" panose="02020603050405020304" pitchFamily="18" charset="0"/>
                        </a:rPr>
                        <a:t>Contravention of the provisions of this section relating to loans &amp;  investment by Directors/ officers</a:t>
                      </a:r>
                      <a:r>
                        <a:rPr lang="en-US" sz="1800" dirty="0">
                          <a:solidFill>
                            <a:schemeClr val="tx1"/>
                          </a:solidFill>
                          <a:effectLst/>
                          <a:latin typeface="Times New Roman" panose="02020603050405020304" pitchFamily="18" charset="0"/>
                          <a:cs typeface="Times New Roman" panose="02020603050405020304" pitchFamily="18" charset="0"/>
                        </a:rPr>
                        <a:t>.</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821508063"/>
                  </a:ext>
                </a:extLst>
              </a:tr>
              <a:tr h="26031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Section:194(2) - </a:t>
                      </a:r>
                      <a:r>
                        <a:rPr lang="en-US" sz="1800" b="0" dirty="0">
                          <a:solidFill>
                            <a:schemeClr val="tx1"/>
                          </a:solidFill>
                          <a:effectLst/>
                          <a:latin typeface="Times New Roman" panose="02020603050405020304" pitchFamily="18" charset="0"/>
                          <a:cs typeface="Times New Roman" panose="02020603050405020304" pitchFamily="18" charset="0"/>
                        </a:rPr>
                        <a:t>Forward dealing in Securities of the company by KMP or director</a:t>
                      </a:r>
                      <a:r>
                        <a:rPr lang="en-US" sz="1800" dirty="0">
                          <a:solidFill>
                            <a:schemeClr val="tx1"/>
                          </a:solidFill>
                          <a:effectLst/>
                          <a:latin typeface="Times New Roman" panose="02020603050405020304" pitchFamily="18" charset="0"/>
                          <a:cs typeface="Times New Roman" panose="02020603050405020304" pitchFamily="18" charset="0"/>
                        </a:rPr>
                        <a:t>.</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1921579737"/>
                  </a:ext>
                </a:extLst>
              </a:tr>
              <a:tr h="26031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Section:195(2) - </a:t>
                      </a:r>
                      <a:r>
                        <a:rPr lang="en-US" sz="1800" b="0" dirty="0">
                          <a:solidFill>
                            <a:schemeClr val="tx1"/>
                          </a:solidFill>
                          <a:effectLst/>
                          <a:latin typeface="Times New Roman" panose="02020603050405020304" pitchFamily="18" charset="0"/>
                          <a:cs typeface="Times New Roman" panose="02020603050405020304" pitchFamily="18" charset="0"/>
                        </a:rPr>
                        <a:t>Contravention of this section (195) relating to Insider trading of securities by KMP or director</a:t>
                      </a:r>
                      <a:r>
                        <a:rPr lang="en-US" sz="1800" dirty="0">
                          <a:solidFill>
                            <a:schemeClr val="tx1"/>
                          </a:solidFill>
                          <a:effectLst/>
                          <a:latin typeface="Times New Roman" panose="02020603050405020304" pitchFamily="18" charset="0"/>
                          <a:cs typeface="Times New Roman" panose="02020603050405020304" pitchFamily="18" charset="0"/>
                        </a:rPr>
                        <a:t>.</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738541817"/>
                  </a:ext>
                </a:extLst>
              </a:tr>
              <a:tr h="25787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Section:207(4)- </a:t>
                      </a:r>
                      <a:r>
                        <a:rPr lang="en-US" sz="1800" b="0" dirty="0">
                          <a:solidFill>
                            <a:schemeClr val="tx1"/>
                          </a:solidFill>
                          <a:effectLst/>
                          <a:latin typeface="Times New Roman" panose="02020603050405020304" pitchFamily="18" charset="0"/>
                          <a:cs typeface="Times New Roman" panose="02020603050405020304" pitchFamily="18" charset="0"/>
                        </a:rPr>
                        <a:t>on director or officer of the company disobeys the direction issued by the ROC or the inspector</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2475493720"/>
                  </a:ext>
                </a:extLst>
              </a:tr>
              <a:tr h="51314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Section:217(6) &amp; (8)- </a:t>
                      </a:r>
                      <a:r>
                        <a:rPr lang="en-US" sz="1800" b="0" dirty="0">
                          <a:solidFill>
                            <a:schemeClr val="tx1"/>
                          </a:solidFill>
                          <a:effectLst/>
                          <a:latin typeface="Times New Roman" panose="02020603050405020304" pitchFamily="18" charset="0"/>
                          <a:cs typeface="Times New Roman" panose="02020603050405020304" pitchFamily="18" charset="0"/>
                        </a:rPr>
                        <a:t>On director or officer of the company disobeys the direction issued by the ROC or the </a:t>
                      </a:r>
                      <a:r>
                        <a:rPr lang="en-US" sz="1800" b="0" dirty="0" err="1">
                          <a:solidFill>
                            <a:schemeClr val="tx1"/>
                          </a:solidFill>
                          <a:effectLst/>
                          <a:latin typeface="Times New Roman" panose="02020603050405020304" pitchFamily="18" charset="0"/>
                          <a:cs typeface="Times New Roman" panose="02020603050405020304" pitchFamily="18" charset="0"/>
                        </a:rPr>
                        <a:t>inspecto</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5847" marR="25847" marT="0" marB="0"/>
                </a:tc>
                <a:extLst>
                  <a:ext uri="{0D108BD9-81ED-4DB2-BD59-A6C34878D82A}">
                    <a16:rowId xmlns:a16="http://schemas.microsoft.com/office/drawing/2014/main" val="3954529281"/>
                  </a:ext>
                </a:extLst>
              </a:tr>
            </a:tbl>
          </a:graphicData>
        </a:graphic>
      </p:graphicFrame>
    </p:spTree>
    <p:extLst>
      <p:ext uri="{BB962C8B-B14F-4D97-AF65-F5344CB8AC3E}">
        <p14:creationId xmlns:p14="http://schemas.microsoft.com/office/powerpoint/2010/main" val="821340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338916" y="858307"/>
            <a:ext cx="11672975" cy="4739759"/>
          </a:xfrm>
          <a:prstGeom prst="rect">
            <a:avLst/>
          </a:prstGeom>
          <a:noFill/>
        </p:spPr>
        <p:txBody>
          <a:bodyPr wrap="square" rtlCol="0">
            <a:spAutoFit/>
          </a:bodyPr>
          <a:lstStyle/>
          <a:p>
            <a:pPr marL="0" marR="0" algn="just">
              <a:spcBef>
                <a:spcPts val="0"/>
              </a:spcBef>
              <a:spcAft>
                <a:spcPts val="150"/>
              </a:spcAft>
            </a:pPr>
            <a:r>
              <a:rPr lang="en-US" sz="2600" b="1" dirty="0">
                <a:solidFill>
                  <a:srgbClr val="FF0000"/>
                </a:solidFill>
                <a:effectLst/>
                <a:latin typeface="Times New Roman" panose="02020603050405020304" pitchFamily="18" charset="0"/>
                <a:ea typeface="Times New Roman" panose="02020603050405020304" pitchFamily="18" charset="0"/>
              </a:rPr>
              <a:t>Punishment for False Statement [Section 448] </a:t>
            </a:r>
            <a:r>
              <a:rPr lang="en-US" sz="2600" dirty="0">
                <a:latin typeface="Times New Roman" panose="02020603050405020304" pitchFamily="18" charset="0"/>
                <a:ea typeface="Times New Roman" panose="02020603050405020304" pitchFamily="18" charset="0"/>
              </a:rPr>
              <a:t>As per section 447 of the CA-2013</a:t>
            </a:r>
          </a:p>
          <a:p>
            <a:pPr marL="0" marR="0" algn="just">
              <a:spcBef>
                <a:spcPts val="0"/>
              </a:spcBef>
              <a:spcAft>
                <a:spcPts val="150"/>
              </a:spcAft>
            </a:pPr>
            <a:endParaRPr lang="en-US" sz="2200" b="1" dirty="0">
              <a:solidFill>
                <a:srgbClr val="FF0000"/>
              </a:solidFill>
              <a:latin typeface="Times New Roman" panose="02020603050405020304" pitchFamily="18" charset="0"/>
              <a:ea typeface="Times New Roman" panose="02020603050405020304" pitchFamily="18" charset="0"/>
            </a:endParaRPr>
          </a:p>
          <a:p>
            <a:pPr marL="0" marR="0" algn="just">
              <a:spcBef>
                <a:spcPts val="0"/>
              </a:spcBef>
              <a:spcAft>
                <a:spcPts val="150"/>
              </a:spcAft>
            </a:pPr>
            <a:r>
              <a:rPr lang="en-US" sz="2600" b="1" dirty="0">
                <a:solidFill>
                  <a:srgbClr val="FF0000"/>
                </a:solidFill>
                <a:latin typeface="Times New Roman" panose="02020603050405020304" pitchFamily="18" charset="0"/>
                <a:ea typeface="Times New Roman" panose="02020603050405020304" pitchFamily="18" charset="0"/>
              </a:rPr>
              <a:t>Liability for False Statements is only on the person who gave wrong information </a:t>
            </a:r>
            <a:endParaRPr lang="en-US" sz="2600" b="1" dirty="0">
              <a:solidFill>
                <a:srgbClr val="FF0000"/>
              </a:solidFill>
              <a:effectLst/>
              <a:latin typeface="Times New Roman" panose="02020603050405020304" pitchFamily="18" charset="0"/>
              <a:ea typeface="Times New Roman" panose="02020603050405020304" pitchFamily="18" charset="0"/>
            </a:endParaRPr>
          </a:p>
          <a:p>
            <a:pPr marL="0" marR="0" indent="228600" algn="just">
              <a:spcBef>
                <a:spcPts val="0"/>
              </a:spcBef>
              <a:spcAft>
                <a:spcPts val="150"/>
              </a:spcAft>
            </a:pPr>
            <a:r>
              <a:rPr lang="en-US" sz="2400" dirty="0">
                <a:effectLst/>
                <a:latin typeface="Times New Roman" panose="02020603050405020304" pitchFamily="18" charset="0"/>
                <a:ea typeface="Times New Roman" panose="02020603050405020304" pitchFamily="18" charset="0"/>
              </a:rPr>
              <a:t>Where </a:t>
            </a:r>
            <a:r>
              <a:rPr lang="en-US" sz="2400" u="sng" dirty="0">
                <a:effectLst/>
                <a:latin typeface="Times New Roman" panose="02020603050405020304" pitchFamily="18" charset="0"/>
                <a:ea typeface="Times New Roman" panose="02020603050405020304" pitchFamily="18" charset="0"/>
              </a:rPr>
              <a:t>wrong information was furnished by company to ROC</a:t>
            </a:r>
            <a:r>
              <a:rPr lang="en-US" sz="2400" dirty="0">
                <a:effectLst/>
                <a:latin typeface="Times New Roman" panose="02020603050405020304" pitchFamily="18" charset="0"/>
                <a:ea typeface="Times New Roman" panose="02020603050405020304" pitchFamily="18" charset="0"/>
              </a:rPr>
              <a:t>, only person, </a:t>
            </a:r>
            <a:r>
              <a:rPr lang="en-US" sz="2400" b="1" dirty="0">
                <a:effectLst/>
                <a:latin typeface="Times New Roman" panose="02020603050405020304" pitchFamily="18" charset="0"/>
                <a:ea typeface="Times New Roman" panose="02020603050405020304" pitchFamily="18" charset="0"/>
              </a:rPr>
              <a:t>who gave wrong information, was liable to be prosecuted u/s 448</a:t>
            </a:r>
            <a:r>
              <a:rPr lang="en-US" sz="2400" dirty="0">
                <a:effectLst/>
                <a:latin typeface="Times New Roman" panose="02020603050405020304" pitchFamily="18" charset="0"/>
                <a:ea typeface="Times New Roman" panose="02020603050405020304" pitchFamily="18" charset="0"/>
              </a:rPr>
              <a:t> and </a:t>
            </a:r>
            <a:r>
              <a:rPr lang="en-US" sz="2400" u="sng" dirty="0">
                <a:effectLst/>
                <a:latin typeface="Times New Roman" panose="02020603050405020304" pitchFamily="18" charset="0"/>
                <a:ea typeface="Times New Roman" panose="02020603050405020304" pitchFamily="18" charset="0"/>
              </a:rPr>
              <a:t>prosecution of other directors or MD would be illegal</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Vijay Kumar Gupta </a:t>
            </a:r>
            <a:r>
              <a:rPr lang="en-US" sz="2400" dirty="0">
                <a:effectLst/>
                <a:latin typeface="Times New Roman" panose="02020603050405020304" pitchFamily="18" charset="0"/>
                <a:ea typeface="Times New Roman" panose="02020603050405020304" pitchFamily="18" charset="0"/>
              </a:rPr>
              <a:t>v</a:t>
            </a:r>
            <a:r>
              <a:rPr lang="en-US" sz="2400" i="1" dirty="0">
                <a:effectLst/>
                <a:latin typeface="Times New Roman" panose="02020603050405020304" pitchFamily="18" charset="0"/>
                <a:ea typeface="Times New Roman" panose="02020603050405020304" pitchFamily="18" charset="0"/>
              </a:rPr>
              <a:t> ROC</a:t>
            </a:r>
            <a:r>
              <a:rPr lang="en-US" sz="2400" dirty="0">
                <a:effectLst/>
                <a:latin typeface="Times New Roman" panose="02020603050405020304" pitchFamily="18" charset="0"/>
                <a:ea typeface="Times New Roman" panose="02020603050405020304" pitchFamily="18" charset="0"/>
              </a:rPr>
              <a:t> (2004) 118 Comp Cas 604 (HP): (2003) CLC 777 (HP)]</a:t>
            </a:r>
          </a:p>
          <a:p>
            <a:pPr marL="0" marR="0" indent="228600" algn="just">
              <a:spcBef>
                <a:spcPts val="0"/>
              </a:spcBef>
              <a:spcAft>
                <a:spcPts val="150"/>
              </a:spcAft>
            </a:pPr>
            <a:endParaRPr lang="en-US" sz="2400" b="1" dirty="0">
              <a:latin typeface="Times New Roman" panose="02020603050405020304" pitchFamily="18" charset="0"/>
              <a:ea typeface="Times New Roman" panose="02020603050405020304" pitchFamily="18" charset="0"/>
            </a:endParaRPr>
          </a:p>
          <a:p>
            <a:pPr marR="0" algn="just">
              <a:spcBef>
                <a:spcPts val="0"/>
              </a:spcBef>
              <a:spcAft>
                <a:spcPts val="150"/>
              </a:spcAft>
            </a:pPr>
            <a:r>
              <a:rPr lang="en-US" sz="2600" b="1" dirty="0">
                <a:solidFill>
                  <a:srgbClr val="FF0000"/>
                </a:solidFill>
                <a:effectLst/>
                <a:latin typeface="Times New Roman" panose="02020603050405020304" pitchFamily="18" charset="0"/>
                <a:ea typeface="Times New Roman" panose="02020603050405020304" pitchFamily="18" charset="0"/>
              </a:rPr>
              <a:t>Offence committed by agent cannot be passed on to the principal</a:t>
            </a:r>
            <a:endParaRPr lang="en-US" sz="2600" dirty="0">
              <a:solidFill>
                <a:srgbClr val="FF0000"/>
              </a:solidFill>
              <a:effectLst/>
              <a:latin typeface="Times New Roman" panose="02020603050405020304" pitchFamily="18" charset="0"/>
              <a:ea typeface="Times New Roman" panose="02020603050405020304" pitchFamily="18" charset="0"/>
            </a:endParaRPr>
          </a:p>
          <a:p>
            <a:pPr marL="0" marR="0" indent="228600" algn="just">
              <a:spcBef>
                <a:spcPts val="0"/>
              </a:spcBef>
              <a:spcAft>
                <a:spcPts val="150"/>
              </a:spcAft>
            </a:pPr>
            <a:r>
              <a:rPr lang="en-US" sz="2400" dirty="0">
                <a:effectLst/>
                <a:latin typeface="Times New Roman" panose="02020603050405020304" pitchFamily="18" charset="0"/>
                <a:ea typeface="Times New Roman" panose="02020603050405020304" pitchFamily="18" charset="0"/>
              </a:rPr>
              <a:t>Offence if any committed by the </a:t>
            </a:r>
            <a:r>
              <a:rPr lang="en-US" sz="2400" b="1" dirty="0">
                <a:effectLst/>
                <a:latin typeface="Times New Roman" panose="02020603050405020304" pitchFamily="18" charset="0"/>
                <a:ea typeface="Times New Roman" panose="02020603050405020304" pitchFamily="18" charset="0"/>
              </a:rPr>
              <a:t>agent cannot be passed on to the principal </a:t>
            </a:r>
            <a:r>
              <a:rPr lang="en-US" sz="2400" dirty="0">
                <a:effectLst/>
                <a:latin typeface="Times New Roman" panose="02020603050405020304" pitchFamily="18" charset="0"/>
                <a:ea typeface="Times New Roman" panose="02020603050405020304" pitchFamily="18" charset="0"/>
              </a:rPr>
              <a:t>because such </a:t>
            </a:r>
            <a:r>
              <a:rPr lang="en-US" sz="2400" u="sng" dirty="0">
                <a:effectLst/>
                <a:latin typeface="Times New Roman" panose="02020603050405020304" pitchFamily="18" charset="0"/>
                <a:ea typeface="Times New Roman" panose="02020603050405020304" pitchFamily="18" charset="0"/>
              </a:rPr>
              <a:t>vicarious liability under criminal law does not arise between the agent and principal</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Ramakrishna Raja</a:t>
            </a:r>
            <a:r>
              <a:rPr lang="en-US" sz="2400" dirty="0">
                <a:effectLst/>
                <a:latin typeface="Times New Roman" panose="02020603050405020304" pitchFamily="18" charset="0"/>
                <a:ea typeface="Times New Roman" panose="02020603050405020304" pitchFamily="18" charset="0"/>
              </a:rPr>
              <a:t> v </a:t>
            </a:r>
            <a:r>
              <a:rPr lang="en-US" sz="2400" i="1" dirty="0">
                <a:effectLst/>
                <a:latin typeface="Times New Roman" panose="02020603050405020304" pitchFamily="18" charset="0"/>
                <a:ea typeface="Times New Roman" panose="02020603050405020304" pitchFamily="18" charset="0"/>
              </a:rPr>
              <a:t>ROC</a:t>
            </a:r>
            <a:r>
              <a:rPr lang="en-US" sz="2400" dirty="0">
                <a:effectLst/>
                <a:latin typeface="Times New Roman" panose="02020603050405020304" pitchFamily="18" charset="0"/>
                <a:ea typeface="Times New Roman" panose="02020603050405020304" pitchFamily="18" charset="0"/>
              </a:rPr>
              <a:t> (2005) 123 Comp Cas 319 (Mad)]</a:t>
            </a:r>
            <a:endParaRPr lang="en-IN" sz="24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B31D600-3F53-4934-B06B-CA9125EB2CE2}"/>
              </a:ext>
            </a:extLst>
          </p:cNvPr>
          <p:cNvSpPr txBox="1"/>
          <p:nvPr/>
        </p:nvSpPr>
        <p:spPr>
          <a:xfrm>
            <a:off x="472934" y="211975"/>
            <a:ext cx="11148259"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Punishment and Liability for False Statements</a:t>
            </a:r>
            <a:endParaRPr lang="en-I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8277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187037" y="211976"/>
            <a:ext cx="11558848" cy="1200329"/>
          </a:xfrm>
          <a:prstGeom prst="rect">
            <a:avLst/>
          </a:prstGeom>
          <a:noFill/>
        </p:spPr>
        <p:txBody>
          <a:bodyPr wrap="square" rtlCol="0">
            <a:spAutoFit/>
          </a:bodyPr>
          <a:lstStyle/>
          <a:p>
            <a:r>
              <a:rPr lang="en-US" sz="3600" b="1" i="0" u="none" strike="noStrike" baseline="0" dirty="0">
                <a:solidFill>
                  <a:srgbClr val="002060"/>
                </a:solidFill>
                <a:latin typeface="Times New Roman" panose="02020603050405020304" pitchFamily="18" charset="0"/>
                <a:cs typeface="Times New Roman" panose="02020603050405020304" pitchFamily="18" charset="0"/>
              </a:rPr>
              <a:t>List of compoundable offences under the Companies Act, 2013 as amended by Companies (Amendment) Act, 2020</a:t>
            </a:r>
          </a:p>
        </p:txBody>
      </p:sp>
      <p:sp>
        <p:nvSpPr>
          <p:cNvPr id="3" name="TextBox 2">
            <a:extLst>
              <a:ext uri="{FF2B5EF4-FFF2-40B4-BE49-F238E27FC236}">
                <a16:creationId xmlns:a16="http://schemas.microsoft.com/office/drawing/2014/main" id="{924E8314-9A70-4002-8F1C-19642A409DFC}"/>
              </a:ext>
            </a:extLst>
          </p:cNvPr>
          <p:cNvSpPr txBox="1"/>
          <p:nvPr/>
        </p:nvSpPr>
        <p:spPr>
          <a:xfrm>
            <a:off x="431929" y="1463040"/>
            <a:ext cx="11205890" cy="492443"/>
          </a:xfrm>
          <a:prstGeom prst="rect">
            <a:avLst/>
          </a:prstGeom>
          <a:noFill/>
        </p:spPr>
        <p:txBody>
          <a:bodyPr wrap="square" rtlCol="0">
            <a:spAutoFit/>
          </a:bodyPr>
          <a:lstStyle/>
          <a:p>
            <a:pPr algn="just"/>
            <a:r>
              <a:rPr lang="en-US" sz="2600" b="1" dirty="0">
                <a:solidFill>
                  <a:srgbClr val="FF0000"/>
                </a:solidFill>
                <a:latin typeface="Times New Roman" panose="02020603050405020304" pitchFamily="18" charset="0"/>
                <a:cs typeface="Times New Roman" panose="02020603050405020304" pitchFamily="18" charset="0"/>
              </a:rPr>
              <a:t>C</a:t>
            </a:r>
            <a:r>
              <a:rPr lang="en-US" sz="2600" b="1" i="0" u="none" strike="noStrike" baseline="0" dirty="0">
                <a:solidFill>
                  <a:srgbClr val="FF0000"/>
                </a:solidFill>
                <a:latin typeface="Times New Roman" panose="02020603050405020304" pitchFamily="18" charset="0"/>
                <a:cs typeface="Times New Roman" panose="02020603050405020304" pitchFamily="18" charset="0"/>
              </a:rPr>
              <a:t>. By the Special Court</a:t>
            </a:r>
          </a:p>
        </p:txBody>
      </p:sp>
      <p:graphicFrame>
        <p:nvGraphicFramePr>
          <p:cNvPr id="5" name="Table 4">
            <a:extLst>
              <a:ext uri="{FF2B5EF4-FFF2-40B4-BE49-F238E27FC236}">
                <a16:creationId xmlns:a16="http://schemas.microsoft.com/office/drawing/2014/main" id="{2F7FBC6D-A134-18B6-C339-B0DD331A47FC}"/>
              </a:ext>
            </a:extLst>
          </p:cNvPr>
          <p:cNvGraphicFramePr>
            <a:graphicFrameLocks noGrp="1"/>
          </p:cNvGraphicFramePr>
          <p:nvPr>
            <p:extLst>
              <p:ext uri="{D42A27DB-BD31-4B8C-83A1-F6EECF244321}">
                <p14:modId xmlns:p14="http://schemas.microsoft.com/office/powerpoint/2010/main" val="678260517"/>
              </p:ext>
            </p:extLst>
          </p:nvPr>
        </p:nvGraphicFramePr>
        <p:xfrm>
          <a:off x="361604" y="1955483"/>
          <a:ext cx="10989425" cy="4621452"/>
        </p:xfrm>
        <a:graphic>
          <a:graphicData uri="http://schemas.openxmlformats.org/drawingml/2006/table">
            <a:tbl>
              <a:tblPr firstRow="1" firstCol="1" bandRow="1">
                <a:tableStyleId>{5C22544A-7EE6-4342-B048-85BDC9FD1C3A}</a:tableStyleId>
              </a:tblPr>
              <a:tblGrid>
                <a:gridCol w="10989425">
                  <a:extLst>
                    <a:ext uri="{9D8B030D-6E8A-4147-A177-3AD203B41FA5}">
                      <a16:colId xmlns:a16="http://schemas.microsoft.com/office/drawing/2014/main" val="4068001587"/>
                    </a:ext>
                  </a:extLst>
                </a:gridCol>
              </a:tblGrid>
              <a:tr h="457973">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Section:221(2) - </a:t>
                      </a:r>
                      <a:r>
                        <a:rPr lang="en-US" sz="1800" b="0" dirty="0">
                          <a:solidFill>
                            <a:schemeClr val="tx1"/>
                          </a:solidFill>
                          <a:effectLst/>
                          <a:latin typeface="Times New Roman" panose="02020603050405020304" pitchFamily="18" charset="0"/>
                          <a:cs typeface="Times New Roman" panose="02020603050405020304" pitchFamily="18" charset="0"/>
                        </a:rPr>
                        <a:t>Any removal, transfer or disposal of funds, assets, or properties of the company in contravention of the order of the Tribunal u/s 221 (1).</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1079810248"/>
                  </a:ext>
                </a:extLst>
              </a:tr>
              <a:tr h="403882">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Section:245(7) </a:t>
                      </a:r>
                      <a:r>
                        <a:rPr lang="en-US" sz="1800" b="0" dirty="0">
                          <a:solidFill>
                            <a:schemeClr val="tx1"/>
                          </a:solidFill>
                          <a:effectLst/>
                          <a:latin typeface="Times New Roman" panose="02020603050405020304" pitchFamily="18" charset="0"/>
                          <a:cs typeface="Times New Roman" panose="02020603050405020304" pitchFamily="18" charset="0"/>
                        </a:rPr>
                        <a:t>Noncompliance of order of the Tribunal by Any order passed by the Tribunal shall be binding on the company and all its members, depositors and auditor including audit firm or expert or consultant or advisor or any other person associated</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378763006"/>
                  </a:ext>
                </a:extLst>
              </a:tr>
              <a:tr h="341527">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Section:305(4) - </a:t>
                      </a:r>
                      <a:r>
                        <a:rPr lang="en-US" sz="1800" b="0" dirty="0">
                          <a:solidFill>
                            <a:schemeClr val="tx1"/>
                          </a:solidFill>
                          <a:effectLst/>
                          <a:latin typeface="Times New Roman" panose="02020603050405020304" pitchFamily="18" charset="0"/>
                          <a:cs typeface="Times New Roman" panose="02020603050405020304" pitchFamily="18" charset="0"/>
                        </a:rPr>
                        <a:t>Without reasonable grounds giving declaration of solvency in proposal to wind up voluntarily.</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2795021658"/>
                  </a:ext>
                </a:extLst>
              </a:tr>
              <a:tr h="574418">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Section:306(5) - </a:t>
                      </a:r>
                      <a:r>
                        <a:rPr lang="en-US" sz="1800" b="0" dirty="0">
                          <a:solidFill>
                            <a:schemeClr val="tx1"/>
                          </a:solidFill>
                          <a:effectLst/>
                          <a:latin typeface="Times New Roman" panose="02020603050405020304" pitchFamily="18" charset="0"/>
                          <a:cs typeface="Times New Roman" panose="02020603050405020304" pitchFamily="18" charset="0"/>
                        </a:rPr>
                        <a:t>Default in calling the meeting of the creditors; to prepare a statement of the position of the company’s affairs along-with a list of creditors, estimated amount of claim and filing the resolution with ROC.</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3526410400"/>
                  </a:ext>
                </a:extLst>
              </a:tr>
              <a:tr h="457973">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Section:336(2) </a:t>
                      </a:r>
                      <a:r>
                        <a:rPr lang="en-US" sz="1800" b="0" dirty="0">
                          <a:solidFill>
                            <a:schemeClr val="tx1"/>
                          </a:solidFill>
                          <a:effectLst/>
                          <a:latin typeface="Times New Roman" panose="02020603050405020304" pitchFamily="18" charset="0"/>
                          <a:cs typeface="Times New Roman" panose="02020603050405020304" pitchFamily="18" charset="0"/>
                        </a:rPr>
                        <a:t>On any person pawns, pledges or disposes of any property in circumstances which amount to an offence u/s 336(1)(d)(viii)</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14957716"/>
                  </a:ext>
                </a:extLst>
              </a:tr>
              <a:tr h="115877">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Section:337 - </a:t>
                      </a:r>
                      <a:r>
                        <a:rPr lang="en-US" sz="1800" b="0" dirty="0">
                          <a:solidFill>
                            <a:schemeClr val="tx1"/>
                          </a:solidFill>
                          <a:effectLst/>
                          <a:latin typeface="Times New Roman" panose="02020603050405020304" pitchFamily="18" charset="0"/>
                          <a:cs typeface="Times New Roman" panose="02020603050405020304" pitchFamily="18" charset="0"/>
                        </a:rPr>
                        <a:t>Penalty on officers for frauds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1830383874"/>
                  </a:ext>
                </a:extLst>
              </a:tr>
              <a:tr h="22508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Section:338(1) </a:t>
                      </a:r>
                      <a:r>
                        <a:rPr lang="en-US" sz="1800" b="0" dirty="0">
                          <a:solidFill>
                            <a:schemeClr val="tx1"/>
                          </a:solidFill>
                          <a:effectLst/>
                          <a:latin typeface="Times New Roman" panose="02020603050405020304" pitchFamily="18" charset="0"/>
                          <a:cs typeface="Times New Roman" panose="02020603050405020304" pitchFamily="18" charset="0"/>
                        </a:rPr>
                        <a:t>Liability where proper accounts not kept by liquidator</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541227308"/>
                  </a:ext>
                </a:extLst>
              </a:tr>
              <a:tr h="22508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Section:378ZM- </a:t>
                      </a:r>
                      <a:r>
                        <a:rPr lang="en-US" sz="1800" b="0" dirty="0">
                          <a:solidFill>
                            <a:schemeClr val="tx1"/>
                          </a:solidFill>
                          <a:effectLst/>
                          <a:latin typeface="Times New Roman" panose="02020603050405020304" pitchFamily="18" charset="0"/>
                          <a:cs typeface="Times New Roman" panose="02020603050405020304" pitchFamily="18" charset="0"/>
                        </a:rPr>
                        <a:t>for contravention by director or officer of Producer Company</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2822853383"/>
                  </a:ext>
                </a:extLst>
              </a:tr>
              <a:tr h="341527">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Section:441(5) - </a:t>
                      </a:r>
                      <a:r>
                        <a:rPr lang="en-US" sz="1800" b="0" dirty="0">
                          <a:solidFill>
                            <a:schemeClr val="tx1"/>
                          </a:solidFill>
                          <a:effectLst/>
                          <a:latin typeface="Times New Roman" panose="02020603050405020304" pitchFamily="18" charset="0"/>
                          <a:cs typeface="Times New Roman" panose="02020603050405020304" pitchFamily="18" charset="0"/>
                        </a:rPr>
                        <a:t>Failure to comply with the order made by NCLT or RD in relation to Compounding of offences</a:t>
                      </a:r>
                      <a:r>
                        <a:rPr lang="en-US" sz="1800" dirty="0">
                          <a:solidFill>
                            <a:schemeClr val="tx1"/>
                          </a:solidFill>
                          <a:effectLst/>
                          <a:latin typeface="Times New Roman" panose="02020603050405020304" pitchFamily="18" charset="0"/>
                          <a:cs typeface="Times New Roman" panose="02020603050405020304" pitchFamily="18" charset="0"/>
                        </a:rPr>
                        <a:t>.</a:t>
                      </a:r>
                      <a:endParaRPr lang="en-IN"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199240040"/>
                  </a:ext>
                </a:extLst>
              </a:tr>
              <a:tr h="115877">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Section:451 - </a:t>
                      </a:r>
                      <a:r>
                        <a:rPr lang="en-US" sz="1800" b="0" dirty="0">
                          <a:solidFill>
                            <a:schemeClr val="tx1"/>
                          </a:solidFill>
                          <a:effectLst/>
                          <a:latin typeface="Times New Roman" panose="02020603050405020304" pitchFamily="18" charset="0"/>
                          <a:cs typeface="Times New Roman" panose="02020603050405020304" pitchFamily="18" charset="0"/>
                        </a:rPr>
                        <a:t>Repeated default within 3 years.</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2641278276"/>
                  </a:ext>
                </a:extLst>
              </a:tr>
              <a:tr h="225081">
                <a:tc>
                  <a:txBody>
                    <a:bodyPr/>
                    <a:lstStyle/>
                    <a:p>
                      <a:pPr marL="0" marR="0" algn="just">
                        <a:lnSpc>
                          <a:spcPct val="107000"/>
                        </a:lnSpc>
                        <a:spcBef>
                          <a:spcPts val="150"/>
                        </a:spcBef>
                        <a:spcAft>
                          <a:spcPts val="150"/>
                        </a:spcAft>
                      </a:pPr>
                      <a:r>
                        <a:rPr lang="en-US" sz="1800" dirty="0">
                          <a:solidFill>
                            <a:schemeClr val="tx1"/>
                          </a:solidFill>
                          <a:effectLst/>
                          <a:latin typeface="Times New Roman" panose="02020603050405020304" pitchFamily="18" charset="0"/>
                          <a:cs typeface="Times New Roman" panose="02020603050405020304" pitchFamily="18" charset="0"/>
                        </a:rPr>
                        <a:t>Section:452(1) - </a:t>
                      </a:r>
                      <a:r>
                        <a:rPr lang="en-US" sz="1800" b="0" dirty="0">
                          <a:solidFill>
                            <a:schemeClr val="tx1"/>
                          </a:solidFill>
                          <a:effectLst/>
                          <a:latin typeface="Times New Roman" panose="02020603050405020304" pitchFamily="18" charset="0"/>
                          <a:cs typeface="Times New Roman" panose="02020603050405020304" pitchFamily="18" charset="0"/>
                        </a:rPr>
                        <a:t>Punishment for wrongful withholding of property.</a:t>
                      </a:r>
                      <a:endParaRPr lang="en-IN" sz="18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1293" marR="31293" marT="0" marB="0"/>
                </a:tc>
                <a:extLst>
                  <a:ext uri="{0D108BD9-81ED-4DB2-BD59-A6C34878D82A}">
                    <a16:rowId xmlns:a16="http://schemas.microsoft.com/office/drawing/2014/main" val="2325785457"/>
                  </a:ext>
                </a:extLst>
              </a:tr>
            </a:tbl>
          </a:graphicData>
        </a:graphic>
      </p:graphicFrame>
    </p:spTree>
    <p:extLst>
      <p:ext uri="{BB962C8B-B14F-4D97-AF65-F5344CB8AC3E}">
        <p14:creationId xmlns:p14="http://schemas.microsoft.com/office/powerpoint/2010/main" val="4173972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FD73054-7793-42E0-BA98-B9DCFAE544A8}"/>
              </a:ext>
            </a:extLst>
          </p:cNvPr>
          <p:cNvSpPr>
            <a:spLocks noGrp="1"/>
          </p:cNvSpPr>
          <p:nvPr>
            <p:ph sz="half" idx="4294967295"/>
          </p:nvPr>
        </p:nvSpPr>
        <p:spPr>
          <a:xfrm>
            <a:off x="7140632" y="3088178"/>
            <a:ext cx="4671753" cy="2150572"/>
          </a:xfrm>
        </p:spPr>
        <p:txBody>
          <a:bodyPr vert="horz" lIns="91440" tIns="45720" rIns="91440" bIns="45720" rtlCol="0">
            <a:normAutofit fontScale="70000" lnSpcReduction="20000"/>
          </a:bodyPr>
          <a:lstStyle/>
          <a:p>
            <a:pPr marL="0" indent="0" algn="ctr">
              <a:buNone/>
            </a:pPr>
            <a:r>
              <a:rPr lang="en-US" sz="2400" dirty="0">
                <a:latin typeface="Times New Roman" panose="02020603050405020304" pitchFamily="18" charset="0"/>
                <a:cs typeface="Times New Roman" panose="02020603050405020304" pitchFamily="18" charset="0"/>
              </a:rPr>
              <a:t>Thanks for your interest and appreciation </a:t>
            </a:r>
          </a:p>
          <a:p>
            <a:pPr marL="0" indent="0" algn="ctr">
              <a:buNone/>
            </a:pPr>
            <a:r>
              <a:rPr lang="en-US" sz="4100" b="1" dirty="0">
                <a:solidFill>
                  <a:srgbClr val="002060"/>
                </a:solidFill>
                <a:latin typeface="Times New Roman" panose="02020603050405020304" pitchFamily="18" charset="0"/>
                <a:cs typeface="Times New Roman" panose="02020603050405020304" pitchFamily="18" charset="0"/>
              </a:rPr>
              <a:t>CS (Dr.) D.K. Jain</a:t>
            </a:r>
          </a:p>
          <a:p>
            <a:pPr marL="0" indent="0" algn="ctr">
              <a:buNone/>
            </a:pPr>
            <a:r>
              <a:rPr lang="en-US" sz="3200" b="1" dirty="0">
                <a:solidFill>
                  <a:srgbClr val="002060"/>
                </a:solidFill>
                <a:latin typeface="Times New Roman" panose="02020603050405020304" pitchFamily="18" charset="0"/>
                <a:cs typeface="Times New Roman" panose="02020603050405020304" pitchFamily="18" charset="0"/>
              </a:rPr>
              <a:t>D.K. Jain &amp; Co., </a:t>
            </a:r>
          </a:p>
          <a:p>
            <a:pPr marL="0" indent="0" algn="ctr">
              <a:buNone/>
            </a:pPr>
            <a:r>
              <a:rPr lang="en-US" sz="3200" b="1" dirty="0">
                <a:solidFill>
                  <a:srgbClr val="002060"/>
                </a:solidFill>
                <a:latin typeface="Times New Roman" panose="02020603050405020304" pitchFamily="18" charset="0"/>
                <a:cs typeface="Times New Roman" panose="02020603050405020304" pitchFamily="18" charset="0"/>
              </a:rPr>
              <a:t>Company Secretaries, Indore (M.P.)</a:t>
            </a:r>
          </a:p>
          <a:p>
            <a:pPr marL="0" indent="0" algn="ctr">
              <a:buNone/>
            </a:pPr>
            <a:r>
              <a:rPr lang="en-US" b="1" dirty="0">
                <a:latin typeface="Times New Roman" panose="02020603050405020304" pitchFamily="18" charset="0"/>
                <a:cs typeface="Times New Roman" panose="02020603050405020304" pitchFamily="18" charset="0"/>
              </a:rPr>
              <a:t>Cell; 9425062039 Email: </a:t>
            </a:r>
            <a:r>
              <a:rPr lang="en-US" b="1" dirty="0">
                <a:latin typeface="Times New Roman" panose="02020603050405020304" pitchFamily="18" charset="0"/>
                <a:cs typeface="Times New Roman" panose="02020603050405020304" pitchFamily="18" charset="0"/>
                <a:hlinkClick r:id="rId2"/>
              </a:rPr>
              <a:t>dkjain@dkjaincs.com</a:t>
            </a:r>
            <a:r>
              <a:rPr lang="en-US" sz="2400" b="1" dirty="0">
                <a:latin typeface="Times New Roman" panose="02020603050405020304" pitchFamily="18" charset="0"/>
                <a:cs typeface="Times New Roman" panose="02020603050405020304" pitchFamily="18" charset="0"/>
              </a:rPr>
              <a:t> </a:t>
            </a:r>
            <a:endParaRPr lang="en-US" sz="2400" b="1" dirty="0">
              <a:latin typeface="Lucida Calligraphy" panose="03010101010101010101" pitchFamily="66" charset="0"/>
            </a:endParaRPr>
          </a:p>
          <a:p>
            <a:pPr marL="0" indent="0" algn="ctr">
              <a:buNone/>
            </a:pPr>
            <a:endParaRPr lang="en-US" sz="2400" b="1" dirty="0">
              <a:latin typeface="Lucida Calligraphy" panose="03010101010101010101" pitchFamily="66" charset="0"/>
            </a:endParaRPr>
          </a:p>
          <a:p>
            <a:pPr marL="0" indent="0" algn="ctr">
              <a:buNone/>
            </a:pPr>
            <a:endParaRPr lang="en-US" sz="2400" b="1" dirty="0">
              <a:latin typeface="Lucida Calligraphy" panose="03010101010101010101" pitchFamily="66" charset="0"/>
            </a:endParaRPr>
          </a:p>
          <a:p>
            <a:pPr marL="0" indent="0" algn="ctr">
              <a:buNone/>
            </a:pPr>
            <a:endParaRPr lang="en-US" sz="2400" dirty="0"/>
          </a:p>
        </p:txBody>
      </p:sp>
      <p:pic>
        <p:nvPicPr>
          <p:cNvPr id="7" name="Picture 6">
            <a:extLst>
              <a:ext uri="{FF2B5EF4-FFF2-40B4-BE49-F238E27FC236}">
                <a16:creationId xmlns:a16="http://schemas.microsoft.com/office/drawing/2014/main" id="{21A4E1A0-7E13-4678-B234-450761BABA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857" y="1465235"/>
            <a:ext cx="4450460" cy="3927530"/>
          </a:xfrm>
          <a:prstGeom prst="rect">
            <a:avLst/>
          </a:prstGeom>
        </p:spPr>
      </p:pic>
    </p:spTree>
    <p:extLst>
      <p:ext uri="{BB962C8B-B14F-4D97-AF65-F5344CB8AC3E}">
        <p14:creationId xmlns:p14="http://schemas.microsoft.com/office/powerpoint/2010/main" val="123705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180975" y="773084"/>
            <a:ext cx="11648036" cy="5747727"/>
          </a:xfrm>
          <a:prstGeom prst="rect">
            <a:avLst/>
          </a:prstGeom>
          <a:noFill/>
        </p:spPr>
        <p:txBody>
          <a:bodyPr wrap="square" rtlCol="0">
            <a:spAutoFit/>
          </a:bodyPr>
          <a:lstStyle/>
          <a:p>
            <a:pPr marL="0" marR="0" algn="just">
              <a:spcBef>
                <a:spcPts val="0"/>
              </a:spcBef>
              <a:spcAft>
                <a:spcPts val="160"/>
              </a:spcAft>
            </a:pPr>
            <a:r>
              <a:rPr lang="en-US" sz="2350" b="1" dirty="0">
                <a:solidFill>
                  <a:srgbClr val="FF0000"/>
                </a:solidFill>
                <a:effectLst/>
                <a:latin typeface="Times New Roman" panose="02020603050405020304" pitchFamily="18" charset="0"/>
                <a:ea typeface="Times New Roman" panose="02020603050405020304" pitchFamily="18" charset="0"/>
              </a:rPr>
              <a:t>Penalty for False Evidence </a:t>
            </a:r>
            <a:r>
              <a:rPr lang="en-US" sz="2350" dirty="0">
                <a:effectLst/>
                <a:latin typeface="Times New Roman" panose="02020603050405020304" pitchFamily="18" charset="0"/>
                <a:ea typeface="Times New Roman" panose="02020603050405020304" pitchFamily="18" charset="0"/>
              </a:rPr>
              <a:t>[Section 449 w.e.f. 12.09.2013] </a:t>
            </a:r>
            <a:r>
              <a:rPr lang="en-US" sz="2350" b="1" dirty="0">
                <a:solidFill>
                  <a:srgbClr val="FF0000"/>
                </a:solidFill>
                <a:effectLst/>
                <a:latin typeface="Times New Roman" panose="02020603050405020304" pitchFamily="18" charset="0"/>
                <a:ea typeface="Times New Roman" panose="02020603050405020304" pitchFamily="18" charset="0"/>
              </a:rPr>
              <a:t>Non-Compoundable </a:t>
            </a:r>
          </a:p>
          <a:p>
            <a:pPr marL="0" marR="0" algn="just">
              <a:spcBef>
                <a:spcPts val="0"/>
              </a:spcBef>
              <a:spcAft>
                <a:spcPts val="160"/>
              </a:spcAft>
            </a:pPr>
            <a:r>
              <a:rPr lang="en-US" sz="2350" dirty="0">
                <a:effectLst/>
                <a:latin typeface="Times New Roman" panose="02020603050405020304" pitchFamily="18" charset="0"/>
                <a:ea typeface="Times New Roman" panose="02020603050405020304" pitchFamily="18" charset="0"/>
              </a:rPr>
              <a:t> </a:t>
            </a:r>
            <a:r>
              <a:rPr lang="en-US" sz="2350" b="1" u="sng" dirty="0">
                <a:effectLst/>
                <a:latin typeface="Times New Roman" panose="02020603050405020304" pitchFamily="18" charset="0"/>
                <a:ea typeface="Times New Roman" panose="02020603050405020304" pitchFamily="18" charset="0"/>
              </a:rPr>
              <a:t>If any person </a:t>
            </a:r>
            <a:r>
              <a:rPr lang="en-US" sz="2350" b="1" u="sng" dirty="0">
                <a:solidFill>
                  <a:srgbClr val="FF0000"/>
                </a:solidFill>
                <a:effectLst/>
                <a:latin typeface="Times New Roman" panose="02020603050405020304" pitchFamily="18" charset="0"/>
                <a:ea typeface="Times New Roman" panose="02020603050405020304" pitchFamily="18" charset="0"/>
              </a:rPr>
              <a:t>intentionally gives false evidence</a:t>
            </a:r>
            <a:r>
              <a:rPr lang="en-US" sz="2350" dirty="0">
                <a:effectLst/>
                <a:latin typeface="Times New Roman" panose="02020603050405020304" pitchFamily="18" charset="0"/>
                <a:ea typeface="Times New Roman" panose="02020603050405020304" pitchFamily="18" charset="0"/>
              </a:rPr>
              <a:t>:—</a:t>
            </a:r>
            <a:endParaRPr lang="en-IN" sz="235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160"/>
              </a:spcAft>
              <a:tabLst>
                <a:tab pos="338455" algn="r"/>
              </a:tabLst>
            </a:pPr>
            <a:r>
              <a:rPr lang="en-US" sz="2350" dirty="0">
                <a:effectLst/>
                <a:latin typeface="Times New Roman" panose="02020603050405020304" pitchFamily="18" charset="0"/>
                <a:ea typeface="Times New Roman" panose="02020603050405020304" pitchFamily="18" charset="0"/>
              </a:rPr>
              <a:t>	(</a:t>
            </a:r>
            <a:r>
              <a:rPr lang="en-US" sz="2350" i="1" dirty="0">
                <a:effectLst/>
                <a:latin typeface="Times New Roman" panose="02020603050405020304" pitchFamily="18" charset="0"/>
                <a:ea typeface="Times New Roman" panose="02020603050405020304" pitchFamily="18" charset="0"/>
              </a:rPr>
              <a:t>a</a:t>
            </a:r>
            <a:r>
              <a:rPr lang="en-US" sz="2350" dirty="0">
                <a:effectLst/>
                <a:latin typeface="Times New Roman" panose="02020603050405020304" pitchFamily="18" charset="0"/>
                <a:ea typeface="Times New Roman" panose="02020603050405020304" pitchFamily="18" charset="0"/>
              </a:rPr>
              <a:t>)	upon </a:t>
            </a:r>
            <a:r>
              <a:rPr lang="en-US" sz="2350" b="1" dirty="0">
                <a:effectLst/>
                <a:latin typeface="Times New Roman" panose="02020603050405020304" pitchFamily="18" charset="0"/>
                <a:ea typeface="Times New Roman" panose="02020603050405020304" pitchFamily="18" charset="0"/>
              </a:rPr>
              <a:t>any examination upon oath </a:t>
            </a:r>
            <a:r>
              <a:rPr lang="en-US" sz="2350" dirty="0">
                <a:effectLst/>
                <a:latin typeface="Times New Roman" panose="02020603050405020304" pitchFamily="18" charset="0"/>
                <a:ea typeface="Times New Roman" panose="02020603050405020304" pitchFamily="18" charset="0"/>
              </a:rPr>
              <a:t>or solemn affirmation, </a:t>
            </a:r>
            <a:r>
              <a:rPr lang="en-US" sz="2350" dirty="0" err="1">
                <a:effectLst/>
                <a:latin typeface="Times New Roman" panose="02020603050405020304" pitchFamily="18" charset="0"/>
                <a:ea typeface="Times New Roman" panose="02020603050405020304" pitchFamily="18" charset="0"/>
              </a:rPr>
              <a:t>authorised</a:t>
            </a:r>
            <a:r>
              <a:rPr lang="en-US" sz="2350" dirty="0">
                <a:effectLst/>
                <a:latin typeface="Times New Roman" panose="02020603050405020304" pitchFamily="18" charset="0"/>
                <a:ea typeface="Times New Roman" panose="02020603050405020304" pitchFamily="18" charset="0"/>
              </a:rPr>
              <a:t> </a:t>
            </a:r>
            <a:r>
              <a:rPr lang="en-US" sz="2350" b="1" dirty="0">
                <a:effectLst/>
                <a:latin typeface="Times New Roman" panose="02020603050405020304" pitchFamily="18" charset="0"/>
                <a:ea typeface="Times New Roman" panose="02020603050405020304" pitchFamily="18" charset="0"/>
              </a:rPr>
              <a:t>under this Act</a:t>
            </a:r>
            <a:r>
              <a:rPr lang="en-US" sz="2350" dirty="0">
                <a:effectLst/>
                <a:latin typeface="Times New Roman" panose="02020603050405020304" pitchFamily="18" charset="0"/>
                <a:ea typeface="Times New Roman" panose="02020603050405020304" pitchFamily="18" charset="0"/>
              </a:rPr>
              <a:t>; or</a:t>
            </a:r>
            <a:endParaRPr lang="en-IN" sz="2350" dirty="0">
              <a:effectLst/>
              <a:latin typeface="Times New Roman" panose="02020603050405020304" pitchFamily="18" charset="0"/>
              <a:ea typeface="Times New Roman" panose="02020603050405020304" pitchFamily="18" charset="0"/>
            </a:endParaRPr>
          </a:p>
          <a:p>
            <a:pPr marL="457200" marR="0" indent="-457200" algn="just">
              <a:spcBef>
                <a:spcPts val="0"/>
              </a:spcBef>
              <a:spcAft>
                <a:spcPts val="160"/>
              </a:spcAft>
              <a:tabLst>
                <a:tab pos="338455" algn="r"/>
              </a:tabLst>
            </a:pPr>
            <a:r>
              <a:rPr lang="en-US" sz="2350" dirty="0">
                <a:effectLst/>
                <a:latin typeface="Times New Roman" panose="02020603050405020304" pitchFamily="18" charset="0"/>
                <a:ea typeface="Times New Roman" panose="02020603050405020304" pitchFamily="18" charset="0"/>
              </a:rPr>
              <a:t>	(</a:t>
            </a:r>
            <a:r>
              <a:rPr lang="en-US" sz="2350" i="1" dirty="0">
                <a:effectLst/>
                <a:latin typeface="Times New Roman" panose="02020603050405020304" pitchFamily="18" charset="0"/>
                <a:ea typeface="Times New Roman" panose="02020603050405020304" pitchFamily="18" charset="0"/>
              </a:rPr>
              <a:t>b</a:t>
            </a:r>
            <a:r>
              <a:rPr lang="en-US" sz="2350" dirty="0">
                <a:effectLst/>
                <a:latin typeface="Times New Roman" panose="02020603050405020304" pitchFamily="18" charset="0"/>
                <a:ea typeface="Times New Roman" panose="02020603050405020304" pitchFamily="18" charset="0"/>
              </a:rPr>
              <a:t>)	in any </a:t>
            </a:r>
            <a:r>
              <a:rPr lang="en-US" sz="2350" b="1" dirty="0">
                <a:effectLst/>
                <a:latin typeface="Times New Roman" panose="02020603050405020304" pitchFamily="18" charset="0"/>
                <a:ea typeface="Times New Roman" panose="02020603050405020304" pitchFamily="18" charset="0"/>
              </a:rPr>
              <a:t>affidavit, deposition or affirmation</a:t>
            </a:r>
            <a:r>
              <a:rPr lang="en-US" sz="2350" dirty="0">
                <a:effectLst/>
                <a:latin typeface="Times New Roman" panose="02020603050405020304" pitchFamily="18" charset="0"/>
                <a:ea typeface="Times New Roman" panose="02020603050405020304" pitchFamily="18" charset="0"/>
              </a:rPr>
              <a:t>, in or about the winding up of any company under this Act, </a:t>
            </a:r>
            <a:r>
              <a:rPr lang="en-US" sz="2350" dirty="0">
                <a:solidFill>
                  <a:srgbClr val="FF0000"/>
                </a:solidFill>
                <a:effectLst/>
                <a:latin typeface="Times New Roman" panose="02020603050405020304" pitchFamily="18" charset="0"/>
                <a:ea typeface="Times New Roman" panose="02020603050405020304" pitchFamily="18" charset="0"/>
              </a:rPr>
              <a:t>or otherwise in or </a:t>
            </a:r>
            <a:r>
              <a:rPr lang="en-US" sz="2350" b="1" dirty="0">
                <a:solidFill>
                  <a:srgbClr val="FF0000"/>
                </a:solidFill>
                <a:effectLst/>
                <a:latin typeface="Times New Roman" panose="02020603050405020304" pitchFamily="18" charset="0"/>
                <a:ea typeface="Times New Roman" panose="02020603050405020304" pitchFamily="18" charset="0"/>
              </a:rPr>
              <a:t>about any matter arising under this Act</a:t>
            </a:r>
            <a:r>
              <a:rPr lang="en-US" sz="2350" dirty="0">
                <a:effectLst/>
                <a:latin typeface="Times New Roman" panose="02020603050405020304" pitchFamily="18" charset="0"/>
                <a:ea typeface="Times New Roman" panose="02020603050405020304" pitchFamily="18" charset="0"/>
              </a:rPr>
              <a:t>;</a:t>
            </a:r>
            <a:endParaRPr lang="en-IN" sz="2350" dirty="0">
              <a:effectLst/>
              <a:latin typeface="Times New Roman" panose="02020603050405020304" pitchFamily="18" charset="0"/>
              <a:ea typeface="Times New Roman" panose="02020603050405020304" pitchFamily="18" charset="0"/>
            </a:endParaRPr>
          </a:p>
          <a:p>
            <a:pPr marL="0" marR="0" algn="just">
              <a:spcBef>
                <a:spcPts val="0"/>
              </a:spcBef>
              <a:spcAft>
                <a:spcPts val="160"/>
              </a:spcAft>
            </a:pPr>
            <a:r>
              <a:rPr lang="en-US" sz="2350" dirty="0">
                <a:effectLst/>
                <a:latin typeface="Times New Roman" panose="02020603050405020304" pitchFamily="18" charset="0"/>
                <a:ea typeface="Times New Roman" panose="02020603050405020304" pitchFamily="18" charset="0"/>
              </a:rPr>
              <a:t>       he shall be punishable </a:t>
            </a:r>
            <a:r>
              <a:rPr lang="en-US" sz="2350" b="1" u="sng" dirty="0">
                <a:effectLst/>
                <a:latin typeface="Times New Roman" panose="02020603050405020304" pitchFamily="18" charset="0"/>
                <a:ea typeface="Times New Roman" panose="02020603050405020304" pitchFamily="18" charset="0"/>
              </a:rPr>
              <a:t>with imprisonment for a term which shall not be less than 3 years but which may extend to 7 years </a:t>
            </a:r>
            <a:r>
              <a:rPr lang="en-US" sz="2350" b="1" u="sng" dirty="0">
                <a:solidFill>
                  <a:srgbClr val="FF0000"/>
                </a:solidFill>
                <a:effectLst/>
                <a:latin typeface="Times New Roman" panose="02020603050405020304" pitchFamily="18" charset="0"/>
                <a:ea typeface="Times New Roman" panose="02020603050405020304" pitchFamily="18" charset="0"/>
              </a:rPr>
              <a:t>and</a:t>
            </a:r>
            <a:r>
              <a:rPr lang="en-US" sz="2350" b="1" u="sng" dirty="0">
                <a:effectLst/>
                <a:latin typeface="Times New Roman" panose="02020603050405020304" pitchFamily="18" charset="0"/>
                <a:ea typeface="Times New Roman" panose="02020603050405020304" pitchFamily="18" charset="0"/>
              </a:rPr>
              <a:t> with fine which may extend to Rs.10 lakh.</a:t>
            </a:r>
          </a:p>
          <a:p>
            <a:pPr algn="just">
              <a:spcAft>
                <a:spcPts val="160"/>
              </a:spcAft>
            </a:pPr>
            <a:r>
              <a:rPr lang="en-US" sz="2600" b="1" dirty="0">
                <a:solidFill>
                  <a:srgbClr val="FF0000"/>
                </a:solidFill>
                <a:effectLst/>
                <a:latin typeface="Times New Roman" panose="02020603050405020304" pitchFamily="18" charset="0"/>
                <a:ea typeface="Times New Roman" panose="02020603050405020304" pitchFamily="18" charset="0"/>
              </a:rPr>
              <a:t>Penalty in case </a:t>
            </a:r>
            <a:r>
              <a:rPr lang="en-US" sz="2600" b="1" u="sng" dirty="0">
                <a:solidFill>
                  <a:srgbClr val="FF0000"/>
                </a:solidFill>
                <a:effectLst/>
                <a:latin typeface="Times New Roman" panose="02020603050405020304" pitchFamily="18" charset="0"/>
                <a:ea typeface="Times New Roman" panose="02020603050405020304" pitchFamily="18" charset="0"/>
              </a:rPr>
              <a:t>where no specific penalty is </a:t>
            </a:r>
            <a:r>
              <a:rPr lang="en-US" sz="2600" b="1" u="sng" dirty="0">
                <a:solidFill>
                  <a:srgbClr val="FF0000"/>
                </a:solidFill>
                <a:latin typeface="Times New Roman" panose="02020603050405020304" pitchFamily="18" charset="0"/>
              </a:rPr>
              <a:t>provided elsewhere </a:t>
            </a:r>
            <a:r>
              <a:rPr lang="en-US" sz="2200" dirty="0">
                <a:effectLst/>
                <a:latin typeface="Times New Roman" panose="02020603050405020304" pitchFamily="18" charset="0"/>
                <a:ea typeface="Times New Roman" panose="02020603050405020304" pitchFamily="18" charset="0"/>
              </a:rPr>
              <a:t>[Sec. 450 w.e.f. 21-12-2020.] </a:t>
            </a:r>
            <a:r>
              <a:rPr lang="en-US" sz="2600" b="1" dirty="0">
                <a:solidFill>
                  <a:srgbClr val="FF0000"/>
                </a:solidFill>
                <a:effectLst/>
                <a:latin typeface="Times New Roman" panose="02020603050405020304" pitchFamily="18" charset="0"/>
                <a:ea typeface="Times New Roman" panose="02020603050405020304" pitchFamily="18" charset="0"/>
              </a:rPr>
              <a:t>Compoundable Offence </a:t>
            </a:r>
            <a:endParaRPr lang="en-IN" sz="2600" b="1" dirty="0">
              <a:solidFill>
                <a:srgbClr val="FF0000"/>
              </a:solidFill>
              <a:effectLst/>
              <a:latin typeface="Times New Roman" panose="02020603050405020304" pitchFamily="18" charset="0"/>
              <a:ea typeface="Times New Roman" panose="02020603050405020304" pitchFamily="18" charset="0"/>
            </a:endParaRPr>
          </a:p>
          <a:p>
            <a:pPr marL="0" marR="0" indent="228600" algn="just">
              <a:spcBef>
                <a:spcPts val="0"/>
              </a:spcBef>
              <a:spcAft>
                <a:spcPts val="160"/>
              </a:spcAft>
            </a:pPr>
            <a:r>
              <a:rPr lang="en-US" sz="2350" dirty="0">
                <a:effectLst/>
                <a:latin typeface="Times New Roman" panose="02020603050405020304" pitchFamily="18" charset="0"/>
                <a:ea typeface="Times New Roman" panose="02020603050405020304" pitchFamily="18" charset="0"/>
              </a:rPr>
              <a:t>   If a </a:t>
            </a:r>
            <a:r>
              <a:rPr lang="en-US" sz="2350" u="sng" dirty="0">
                <a:effectLst/>
                <a:latin typeface="Times New Roman" panose="02020603050405020304" pitchFamily="18" charset="0"/>
                <a:ea typeface="Times New Roman" panose="02020603050405020304" pitchFamily="18" charset="0"/>
              </a:rPr>
              <a:t>company</a:t>
            </a:r>
            <a:r>
              <a:rPr lang="en-US" sz="2350" dirty="0">
                <a:effectLst/>
                <a:latin typeface="Times New Roman" panose="02020603050405020304" pitchFamily="18" charset="0"/>
                <a:ea typeface="Times New Roman" panose="02020603050405020304" pitchFamily="18" charset="0"/>
              </a:rPr>
              <a:t> or </a:t>
            </a:r>
            <a:r>
              <a:rPr lang="en-US" sz="2350" u="sng" dirty="0">
                <a:effectLst/>
                <a:latin typeface="Times New Roman" panose="02020603050405020304" pitchFamily="18" charset="0"/>
                <a:ea typeface="Times New Roman" panose="02020603050405020304" pitchFamily="18" charset="0"/>
              </a:rPr>
              <a:t>any officer </a:t>
            </a:r>
            <a:r>
              <a:rPr lang="en-US" sz="2350" dirty="0">
                <a:effectLst/>
                <a:latin typeface="Times New Roman" panose="02020603050405020304" pitchFamily="18" charset="0"/>
                <a:ea typeface="Times New Roman" panose="02020603050405020304" pitchFamily="18" charset="0"/>
              </a:rPr>
              <a:t>of the company </a:t>
            </a:r>
            <a:r>
              <a:rPr lang="en-US" sz="2350" b="1" u="sng" dirty="0">
                <a:solidFill>
                  <a:srgbClr val="FF0000"/>
                </a:solidFill>
                <a:effectLst/>
                <a:latin typeface="Times New Roman" panose="02020603050405020304" pitchFamily="18" charset="0"/>
                <a:ea typeface="Times New Roman" panose="02020603050405020304" pitchFamily="18" charset="0"/>
              </a:rPr>
              <a:t>or any other person </a:t>
            </a:r>
            <a:r>
              <a:rPr lang="en-US" sz="2350" u="sng" dirty="0">
                <a:effectLst/>
                <a:latin typeface="Times New Roman" panose="02020603050405020304" pitchFamily="18" charset="0"/>
                <a:ea typeface="Times New Roman" panose="02020603050405020304" pitchFamily="18" charset="0"/>
              </a:rPr>
              <a:t>contravenes any provision of the CA-2013</a:t>
            </a:r>
            <a:r>
              <a:rPr lang="en-US" sz="2350" dirty="0">
                <a:effectLst/>
                <a:latin typeface="Times New Roman" panose="02020603050405020304" pitchFamily="18" charset="0"/>
                <a:ea typeface="Times New Roman" panose="02020603050405020304" pitchFamily="18" charset="0"/>
              </a:rPr>
              <a:t>, </a:t>
            </a:r>
            <a:r>
              <a:rPr lang="en-US" sz="2350" b="1" u="sng" dirty="0">
                <a:effectLst/>
                <a:latin typeface="Times New Roman" panose="02020603050405020304" pitchFamily="18" charset="0"/>
                <a:ea typeface="Times New Roman" panose="02020603050405020304" pitchFamily="18" charset="0"/>
              </a:rPr>
              <a:t>for which no specific punishment is provided </a:t>
            </a:r>
            <a:r>
              <a:rPr lang="en-US" sz="2350" dirty="0">
                <a:effectLst/>
                <a:latin typeface="Times New Roman" panose="02020603050405020304" pitchFamily="18" charset="0"/>
                <a:ea typeface="Times New Roman" panose="02020603050405020304" pitchFamily="18" charset="0"/>
              </a:rPr>
              <a:t>elsewhere in this Act, </a:t>
            </a:r>
            <a:r>
              <a:rPr lang="en-US" sz="2350" b="1" dirty="0">
                <a:effectLst/>
                <a:latin typeface="Times New Roman" panose="02020603050405020304" pitchFamily="18" charset="0"/>
                <a:ea typeface="Times New Roman" panose="02020603050405020304" pitchFamily="18" charset="0"/>
              </a:rPr>
              <a:t>the company and every officer who is in default </a:t>
            </a:r>
            <a:r>
              <a:rPr lang="en-US" sz="2350" b="1" dirty="0">
                <a:solidFill>
                  <a:srgbClr val="FF0000"/>
                </a:solidFill>
                <a:effectLst/>
                <a:latin typeface="Times New Roman" panose="02020603050405020304" pitchFamily="18" charset="0"/>
                <a:ea typeface="Times New Roman" panose="02020603050405020304" pitchFamily="18" charset="0"/>
              </a:rPr>
              <a:t>or such other person </a:t>
            </a:r>
            <a:r>
              <a:rPr lang="en-US" sz="2350" b="1" dirty="0">
                <a:effectLst/>
                <a:latin typeface="Times New Roman" panose="02020603050405020304" pitchFamily="18" charset="0"/>
                <a:ea typeface="Times New Roman" panose="02020603050405020304" pitchFamily="18" charset="0"/>
              </a:rPr>
              <a:t>shall be liable to a </a:t>
            </a:r>
            <a:r>
              <a:rPr lang="en-US" sz="2350" b="1" u="sng" dirty="0">
                <a:effectLst/>
                <a:latin typeface="Times New Roman" panose="02020603050405020304" pitchFamily="18" charset="0"/>
                <a:ea typeface="Times New Roman" panose="02020603050405020304" pitchFamily="18" charset="0"/>
              </a:rPr>
              <a:t>penalty of Rs.10,000, and in case of continuing contravention, with a further penalty of Rs.1,000 for each day </a:t>
            </a:r>
            <a:r>
              <a:rPr lang="en-US" sz="2350" b="1" dirty="0">
                <a:effectLst/>
                <a:latin typeface="Times New Roman" panose="02020603050405020304" pitchFamily="18" charset="0"/>
                <a:ea typeface="Times New Roman" panose="02020603050405020304" pitchFamily="18" charset="0"/>
              </a:rPr>
              <a:t>during which the contravention continues, </a:t>
            </a:r>
            <a:r>
              <a:rPr lang="en-US" sz="2350" b="1" u="sng" dirty="0">
                <a:effectLst/>
                <a:latin typeface="Times New Roman" panose="02020603050405020304" pitchFamily="18" charset="0"/>
                <a:ea typeface="Times New Roman" panose="02020603050405020304" pitchFamily="18" charset="0"/>
              </a:rPr>
              <a:t>subject to a max. of Rs. 2 Lakhs on company and Rs. 50,000 on an officer</a:t>
            </a:r>
            <a:r>
              <a:rPr lang="en-US" sz="2350" b="1" dirty="0">
                <a:effectLst/>
                <a:latin typeface="Times New Roman" panose="02020603050405020304" pitchFamily="18" charset="0"/>
                <a:ea typeface="Times New Roman" panose="02020603050405020304" pitchFamily="18" charset="0"/>
              </a:rPr>
              <a:t> who is in default or </a:t>
            </a:r>
            <a:r>
              <a:rPr lang="en-US" sz="2350" b="1" dirty="0">
                <a:solidFill>
                  <a:srgbClr val="FF0000"/>
                </a:solidFill>
                <a:effectLst/>
                <a:latin typeface="Times New Roman" panose="02020603050405020304" pitchFamily="18" charset="0"/>
                <a:ea typeface="Times New Roman" panose="02020603050405020304" pitchFamily="18" charset="0"/>
              </a:rPr>
              <a:t>any other person. </a:t>
            </a:r>
            <a:endParaRPr lang="en-IN" sz="2350" b="1" dirty="0">
              <a:solidFill>
                <a:srgbClr val="FF0000"/>
              </a:solidFill>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B31D600-3F53-4934-B06B-CA9125EB2CE2}"/>
              </a:ext>
            </a:extLst>
          </p:cNvPr>
          <p:cNvSpPr txBox="1"/>
          <p:nvPr/>
        </p:nvSpPr>
        <p:spPr>
          <a:xfrm>
            <a:off x="472934" y="211976"/>
            <a:ext cx="11085913"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False Evidence</a:t>
            </a:r>
            <a:endParaRPr lang="en-I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3411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180975" y="858306"/>
            <a:ext cx="11610629" cy="4068101"/>
          </a:xfrm>
          <a:prstGeom prst="rect">
            <a:avLst/>
          </a:prstGeom>
          <a:noFill/>
        </p:spPr>
        <p:txBody>
          <a:bodyPr wrap="square" rtlCol="0">
            <a:spAutoFit/>
          </a:bodyPr>
          <a:lstStyle/>
          <a:p>
            <a:pPr algn="just">
              <a:spcAft>
                <a:spcPts val="160"/>
              </a:spcAft>
            </a:pPr>
            <a:r>
              <a:rPr lang="en-US" sz="2600" b="1" dirty="0">
                <a:solidFill>
                  <a:srgbClr val="FF0000"/>
                </a:solidFill>
                <a:effectLst/>
                <a:latin typeface="Times New Roman" panose="02020603050405020304" pitchFamily="18" charset="0"/>
                <a:ea typeface="Times New Roman" panose="02020603050405020304" pitchFamily="18" charset="0"/>
              </a:rPr>
              <a:t>Punishment in case of Repeated Default </a:t>
            </a:r>
            <a:r>
              <a:rPr lang="en-US" sz="2600" dirty="0">
                <a:effectLst/>
                <a:latin typeface="Times New Roman" panose="02020603050405020304" pitchFamily="18" charset="0"/>
                <a:ea typeface="Times New Roman" panose="02020603050405020304" pitchFamily="18" charset="0"/>
              </a:rPr>
              <a:t>[Section 451] </a:t>
            </a:r>
            <a:r>
              <a:rPr lang="en-US" sz="2600" b="1" dirty="0">
                <a:solidFill>
                  <a:srgbClr val="FF0000"/>
                </a:solidFill>
                <a:effectLst/>
                <a:latin typeface="Times New Roman" panose="02020603050405020304" pitchFamily="18" charset="0"/>
                <a:ea typeface="Times New Roman" panose="02020603050405020304" pitchFamily="18" charset="0"/>
              </a:rPr>
              <a:t>Compoundable </a:t>
            </a:r>
            <a:endParaRPr lang="en-IN" sz="2600" b="1" dirty="0">
              <a:solidFill>
                <a:srgbClr val="FF0000"/>
              </a:solidFill>
              <a:effectLst/>
              <a:latin typeface="Times New Roman" panose="02020603050405020304" pitchFamily="18" charset="0"/>
              <a:ea typeface="Times New Roman" panose="02020603050405020304" pitchFamily="18" charset="0"/>
            </a:endParaRPr>
          </a:p>
          <a:p>
            <a:pPr marL="0" marR="0" indent="228600" algn="just">
              <a:lnSpc>
                <a:spcPct val="200000"/>
              </a:lnSpc>
              <a:spcBef>
                <a:spcPts val="0"/>
              </a:spcBef>
              <a:spcAft>
                <a:spcPts val="160"/>
              </a:spcAft>
            </a:pPr>
            <a:r>
              <a:rPr lang="en-US" sz="2400" dirty="0">
                <a:effectLst/>
                <a:latin typeface="Times New Roman" panose="02020603050405020304" pitchFamily="18" charset="0"/>
                <a:ea typeface="Times New Roman" panose="02020603050405020304" pitchFamily="18" charset="0"/>
              </a:rPr>
              <a:t>If a </a:t>
            </a:r>
            <a:r>
              <a:rPr lang="en-US" sz="2400" b="1" dirty="0">
                <a:effectLst/>
                <a:latin typeface="Times New Roman" panose="02020603050405020304" pitchFamily="18" charset="0"/>
                <a:ea typeface="Times New Roman" panose="02020603050405020304" pitchFamily="18" charset="0"/>
              </a:rPr>
              <a:t>company or an officer of a company commits an offence </a:t>
            </a:r>
            <a:r>
              <a:rPr lang="en-US" sz="2400" b="1" u="sng" dirty="0">
                <a:effectLst/>
                <a:latin typeface="Times New Roman" panose="02020603050405020304" pitchFamily="18" charset="0"/>
                <a:ea typeface="Times New Roman" panose="02020603050405020304" pitchFamily="18" charset="0"/>
              </a:rPr>
              <a:t>punishable </a:t>
            </a:r>
            <a:r>
              <a:rPr lang="en-US" sz="2400" b="1" u="sng" dirty="0">
                <a:solidFill>
                  <a:srgbClr val="FF0000"/>
                </a:solidFill>
                <a:effectLst/>
                <a:latin typeface="Times New Roman" panose="02020603050405020304" pitchFamily="18" charset="0"/>
                <a:ea typeface="Times New Roman" panose="02020603050405020304" pitchFamily="18" charset="0"/>
              </a:rPr>
              <a:t>either with fine or with imprisonment</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and </a:t>
            </a:r>
            <a:r>
              <a:rPr lang="en-US" sz="2400" u="sng" dirty="0">
                <a:effectLst/>
                <a:latin typeface="Times New Roman" panose="02020603050405020304" pitchFamily="18" charset="0"/>
                <a:ea typeface="Times New Roman" panose="02020603050405020304" pitchFamily="18" charset="0"/>
              </a:rPr>
              <a:t>where the same offence is committed for the </a:t>
            </a:r>
            <a:r>
              <a:rPr lang="en-US" sz="2400" b="1" u="sng" dirty="0">
                <a:effectLst/>
                <a:latin typeface="Times New Roman" panose="02020603050405020304" pitchFamily="18" charset="0"/>
                <a:ea typeface="Times New Roman" panose="02020603050405020304" pitchFamily="18" charset="0"/>
              </a:rPr>
              <a:t>second or subsequent occasions within a period of 3 years</a:t>
            </a:r>
            <a:r>
              <a:rPr lang="en-US" sz="2400" dirty="0">
                <a:effectLst/>
                <a:latin typeface="Times New Roman" panose="02020603050405020304" pitchFamily="18" charset="0"/>
                <a:ea typeface="Times New Roman" panose="02020603050405020304" pitchFamily="18" charset="0"/>
              </a:rPr>
              <a:t>, then, that company and every officer thereof who is in default </a:t>
            </a:r>
            <a:r>
              <a:rPr lang="en-US" sz="2400" b="1" dirty="0">
                <a:effectLst/>
                <a:latin typeface="Times New Roman" panose="02020603050405020304" pitchFamily="18" charset="0"/>
                <a:ea typeface="Times New Roman" panose="02020603050405020304" pitchFamily="18" charset="0"/>
              </a:rPr>
              <a:t>shall be punishable </a:t>
            </a:r>
            <a:r>
              <a:rPr lang="en-US" sz="2400" b="1" u="sng" dirty="0">
                <a:effectLst/>
                <a:latin typeface="Times New Roman" panose="02020603050405020304" pitchFamily="18" charset="0"/>
                <a:ea typeface="Times New Roman" panose="02020603050405020304" pitchFamily="18" charset="0"/>
              </a:rPr>
              <a:t>with </a:t>
            </a:r>
            <a:r>
              <a:rPr lang="en-US" sz="2400" b="1" u="sng" dirty="0">
                <a:solidFill>
                  <a:srgbClr val="FF0000"/>
                </a:solidFill>
                <a:effectLst/>
                <a:latin typeface="Times New Roman" panose="02020603050405020304" pitchFamily="18" charset="0"/>
                <a:ea typeface="Times New Roman" panose="02020603050405020304" pitchFamily="18" charset="0"/>
              </a:rPr>
              <a:t>twice the amount of fine </a:t>
            </a:r>
            <a:r>
              <a:rPr lang="en-US" sz="2400" b="1" dirty="0">
                <a:effectLst/>
                <a:latin typeface="Times New Roman" panose="02020603050405020304" pitchFamily="18" charset="0"/>
                <a:ea typeface="Times New Roman" panose="02020603050405020304" pitchFamily="18" charset="0"/>
              </a:rPr>
              <a:t>for such offence </a:t>
            </a:r>
            <a:r>
              <a:rPr lang="en-US" sz="2400" b="1" dirty="0">
                <a:solidFill>
                  <a:srgbClr val="FF0000"/>
                </a:solidFill>
                <a:effectLst/>
                <a:latin typeface="Times New Roman" panose="02020603050405020304" pitchFamily="18" charset="0"/>
                <a:ea typeface="Times New Roman" panose="02020603050405020304" pitchFamily="18" charset="0"/>
              </a:rPr>
              <a:t>in </a:t>
            </a:r>
            <a:r>
              <a:rPr lang="en-US" sz="2400" b="1" u="sng" dirty="0">
                <a:solidFill>
                  <a:srgbClr val="FF0000"/>
                </a:solidFill>
                <a:effectLst/>
                <a:latin typeface="Times New Roman" panose="02020603050405020304" pitchFamily="18" charset="0"/>
                <a:ea typeface="Times New Roman" panose="02020603050405020304" pitchFamily="18" charset="0"/>
              </a:rPr>
              <a:t>addition to any imprisonment</a:t>
            </a:r>
            <a:r>
              <a:rPr lang="en-US" sz="2400" b="1" dirty="0">
                <a:solidFill>
                  <a:srgbClr val="FF0000"/>
                </a:solidFill>
                <a:effectLst/>
                <a:latin typeface="Times New Roman" panose="02020603050405020304" pitchFamily="18" charset="0"/>
                <a:ea typeface="Times New Roman" panose="02020603050405020304" pitchFamily="18" charset="0"/>
              </a:rPr>
              <a:t> provided for that offence</a:t>
            </a:r>
            <a:r>
              <a:rPr lang="en-US" sz="2400" b="1" dirty="0">
                <a:effectLst/>
                <a:latin typeface="Times New Roman" panose="02020603050405020304" pitchFamily="18" charset="0"/>
                <a:ea typeface="Times New Roman" panose="02020603050405020304" pitchFamily="18" charset="0"/>
              </a:rPr>
              <a:t>.</a:t>
            </a:r>
          </a:p>
        </p:txBody>
      </p:sp>
      <p:sp>
        <p:nvSpPr>
          <p:cNvPr id="2" name="TextBox 1">
            <a:extLst>
              <a:ext uri="{FF2B5EF4-FFF2-40B4-BE49-F238E27FC236}">
                <a16:creationId xmlns:a16="http://schemas.microsoft.com/office/drawing/2014/main" id="{FB31D600-3F53-4934-B06B-CA9125EB2CE2}"/>
              </a:ext>
            </a:extLst>
          </p:cNvPr>
          <p:cNvSpPr txBox="1"/>
          <p:nvPr/>
        </p:nvSpPr>
        <p:spPr>
          <a:xfrm>
            <a:off x="180976" y="211975"/>
            <a:ext cx="11760258"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Punishment for Repeated Default</a:t>
            </a:r>
            <a:endParaRPr lang="en-I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481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31D600-3F53-4934-B06B-CA9125EB2CE2}"/>
              </a:ext>
            </a:extLst>
          </p:cNvPr>
          <p:cNvSpPr txBox="1"/>
          <p:nvPr/>
        </p:nvSpPr>
        <p:spPr>
          <a:xfrm>
            <a:off x="216131" y="211975"/>
            <a:ext cx="1164613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Powers of the Central Government</a:t>
            </a:r>
            <a:endParaRPr lang="en-IN" sz="3600" b="1" dirty="0">
              <a:solidFill>
                <a:srgbClr val="002060"/>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24E8314-9A70-4002-8F1C-19642A409DFC}"/>
              </a:ext>
            </a:extLst>
          </p:cNvPr>
          <p:cNvSpPr txBox="1"/>
          <p:nvPr/>
        </p:nvSpPr>
        <p:spPr>
          <a:xfrm>
            <a:off x="365761" y="827116"/>
            <a:ext cx="11429999" cy="5242461"/>
          </a:xfrm>
          <a:prstGeom prst="rect">
            <a:avLst/>
          </a:prstGeom>
          <a:noFill/>
        </p:spPr>
        <p:txBody>
          <a:bodyPr wrap="square" rtlCol="0">
            <a:spAutoFit/>
          </a:bodyPr>
          <a:lstStyle/>
          <a:p>
            <a:pPr marL="0" marR="0" algn="just">
              <a:spcBef>
                <a:spcPts val="0"/>
              </a:spcBef>
              <a:spcAft>
                <a:spcPts val="200"/>
              </a:spcAft>
            </a:pPr>
            <a:r>
              <a:rPr lang="en-US" sz="2600" b="1" dirty="0">
                <a:solidFill>
                  <a:srgbClr val="FF0000"/>
                </a:solidFill>
                <a:effectLst/>
                <a:latin typeface="Times New Roman" panose="02020603050405020304" pitchFamily="18" charset="0"/>
                <a:ea typeface="Times New Roman" panose="02020603050405020304" pitchFamily="18" charset="0"/>
              </a:rPr>
              <a:t>Powers of the Central Govt. to exempt certain companies from the provisions of the CA-2013 </a:t>
            </a:r>
            <a:r>
              <a:rPr lang="en-US" sz="2600" dirty="0">
                <a:effectLst/>
                <a:latin typeface="Times New Roman" panose="02020603050405020304" pitchFamily="18" charset="0"/>
                <a:ea typeface="Times New Roman" panose="02020603050405020304" pitchFamily="18" charset="0"/>
              </a:rPr>
              <a:t>[Section 462]</a:t>
            </a:r>
          </a:p>
          <a:p>
            <a:pPr marL="0" marR="0" algn="just">
              <a:lnSpc>
                <a:spcPct val="150000"/>
              </a:lnSpc>
              <a:spcBef>
                <a:spcPts val="0"/>
              </a:spcBef>
              <a:spcAft>
                <a:spcPts val="200"/>
              </a:spcAft>
            </a:pPr>
            <a:r>
              <a:rPr lang="en-US" sz="2200" dirty="0">
                <a:effectLst/>
                <a:latin typeface="Times New Roman" panose="02020603050405020304" pitchFamily="18" charset="0"/>
                <a:ea typeface="Times New Roman" panose="02020603050405020304" pitchFamily="18" charset="0"/>
                <a:cs typeface="Times-Italic"/>
              </a:rPr>
              <a:t>     </a:t>
            </a:r>
            <a:r>
              <a:rPr lang="en-US" sz="2400" dirty="0">
                <a:effectLst/>
                <a:latin typeface="Times New Roman" panose="02020603050405020304" pitchFamily="18" charset="0"/>
                <a:ea typeface="Times New Roman" panose="02020603050405020304" pitchFamily="18" charset="0"/>
                <a:cs typeface="Times-Italic"/>
              </a:rPr>
              <a:t>The Central Govt. may </a:t>
            </a:r>
            <a:r>
              <a:rPr lang="en-US" sz="2400" b="1" dirty="0">
                <a:effectLst/>
                <a:latin typeface="Times New Roman" panose="02020603050405020304" pitchFamily="18" charset="0"/>
                <a:ea typeface="Times New Roman" panose="02020603050405020304" pitchFamily="18" charset="0"/>
                <a:cs typeface="Times-Italic"/>
              </a:rPr>
              <a:t>in the public interest</a:t>
            </a:r>
            <a:r>
              <a:rPr lang="en-US" sz="2400" dirty="0">
                <a:effectLst/>
                <a:latin typeface="Times New Roman" panose="02020603050405020304" pitchFamily="18" charset="0"/>
                <a:ea typeface="Times New Roman" panose="02020603050405020304" pitchFamily="18" charset="0"/>
                <a:cs typeface="Times-Italic"/>
              </a:rPr>
              <a:t>, by notification direct that any of the provisions of this Act,—</a:t>
            </a:r>
            <a:endParaRPr lang="en-IN" sz="2400" dirty="0">
              <a:effectLst/>
              <a:latin typeface="Times New Roman" panose="02020603050405020304" pitchFamily="18" charset="0"/>
              <a:ea typeface="Times New Roman" panose="02020603050405020304" pitchFamily="18" charset="0"/>
              <a:cs typeface="Times-Italic"/>
            </a:endParaRPr>
          </a:p>
          <a:p>
            <a:pPr marL="342900" marR="0" lvl="0" indent="-342900" algn="just">
              <a:lnSpc>
                <a:spcPct val="150000"/>
              </a:lnSpc>
              <a:spcBef>
                <a:spcPts val="0"/>
              </a:spcBef>
              <a:spcAft>
                <a:spcPts val="200"/>
              </a:spcAft>
              <a:buFont typeface="+mj-lt"/>
              <a:buAutoNum type="alphaLcParenBoth"/>
            </a:pPr>
            <a:r>
              <a:rPr lang="en-US" sz="2400" dirty="0">
                <a:effectLst/>
                <a:latin typeface="Times New Roman" panose="02020603050405020304" pitchFamily="18" charset="0"/>
                <a:ea typeface="Times New Roman" panose="02020603050405020304" pitchFamily="18" charset="0"/>
              </a:rPr>
              <a:t> shall not apply to such class or classes of companies; or</a:t>
            </a:r>
            <a:endParaRPr lang="en-IN" sz="2400"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200"/>
              </a:spcAft>
              <a:buFont typeface="+mj-lt"/>
              <a:buAutoNum type="alphaLcParenBoth"/>
            </a:pPr>
            <a:r>
              <a:rPr lang="en-US" sz="2400" dirty="0">
                <a:effectLst/>
                <a:latin typeface="Times New Roman" panose="02020603050405020304" pitchFamily="18" charset="0"/>
                <a:ea typeface="Times New Roman" panose="02020603050405020304" pitchFamily="18" charset="0"/>
              </a:rPr>
              <a:t> shall apply to the class or classes of companies with such exceptions, modifications and adaptations as may be specified in the notification.</a:t>
            </a:r>
          </a:p>
          <a:p>
            <a:pPr marR="0" lvl="0" algn="just">
              <a:spcBef>
                <a:spcPts val="0"/>
              </a:spcBef>
              <a:spcAft>
                <a:spcPts val="200"/>
              </a:spcAft>
            </a:pPr>
            <a:r>
              <a:rPr lang="en-US" sz="2400" dirty="0">
                <a:latin typeface="Times New Roman" panose="02020603050405020304" pitchFamily="18" charset="0"/>
                <a:ea typeface="Times New Roman" panose="02020603050405020304" pitchFamily="18" charset="0"/>
              </a:rPr>
              <a:t>      The Central Govt., exercised these powers and granted exemption from applicability of various provisions of the sections of the Companies Act, 2013 to certain types of companies like, Private Limited, OPC, Small, Start up, Government, Section 8, Producer, IFSC Companies etc. from time to time. </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7419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338916" y="858307"/>
            <a:ext cx="11672975" cy="2544286"/>
          </a:xfrm>
          <a:prstGeom prst="rect">
            <a:avLst/>
          </a:prstGeom>
          <a:noFill/>
        </p:spPr>
        <p:txBody>
          <a:bodyPr wrap="square" rtlCol="0">
            <a:spAutoFit/>
          </a:bodyPr>
          <a:lstStyle/>
          <a:p>
            <a:pPr algn="just">
              <a:spcAft>
                <a:spcPts val="150"/>
              </a:spcAft>
            </a:pPr>
            <a:r>
              <a:rPr lang="en-US" sz="2400" b="1" dirty="0">
                <a:solidFill>
                  <a:srgbClr val="FF0000"/>
                </a:solidFill>
                <a:latin typeface="Times New Roman" panose="02020603050405020304" pitchFamily="18" charset="0"/>
                <a:ea typeface="Times New Roman" panose="02020603050405020304" pitchFamily="18" charset="0"/>
              </a:rPr>
              <a:t>Limitation of period for filing complaint in court in certain cases </a:t>
            </a:r>
            <a:r>
              <a:rPr lang="en-US" sz="2000" b="1" dirty="0">
                <a:solidFill>
                  <a:srgbClr val="FF0000"/>
                </a:solidFill>
                <a:latin typeface="Times New Roman" panose="02020603050405020304" pitchFamily="18" charset="0"/>
                <a:ea typeface="Times New Roman" panose="02020603050405020304" pitchFamily="18" charset="0"/>
              </a:rPr>
              <a:t>[Section 468 of Cr. P. C.]</a:t>
            </a:r>
          </a:p>
          <a:p>
            <a:pPr marL="0" marR="0" algn="just">
              <a:spcBef>
                <a:spcPts val="0"/>
              </a:spcBef>
              <a:spcAft>
                <a:spcPts val="150"/>
              </a:spcAft>
            </a:pPr>
            <a:r>
              <a:rPr lang="en-US" sz="2200" dirty="0">
                <a:solidFill>
                  <a:srgbClr val="000000"/>
                </a:solidFill>
                <a:effectLst/>
                <a:latin typeface="Times New Roman" panose="02020603050405020304" pitchFamily="18" charset="0"/>
                <a:ea typeface="Times New Roman" panose="02020603050405020304" pitchFamily="18" charset="0"/>
              </a:rPr>
              <a:t>      The criminal proceedings are </a:t>
            </a:r>
            <a:r>
              <a:rPr lang="en-US" sz="2200" b="1" dirty="0">
                <a:solidFill>
                  <a:srgbClr val="000000"/>
                </a:solidFill>
                <a:effectLst/>
                <a:latin typeface="Times New Roman" panose="02020603050405020304" pitchFamily="18" charset="0"/>
                <a:ea typeface="Times New Roman" panose="02020603050405020304" pitchFamily="18" charset="0"/>
              </a:rPr>
              <a:t>liable to be quashed after the expiry of the period of Limitation</a:t>
            </a:r>
            <a:r>
              <a:rPr lang="en-US" sz="2200" dirty="0">
                <a:solidFill>
                  <a:srgbClr val="000000"/>
                </a:solidFill>
                <a:effectLst/>
                <a:latin typeface="Times New Roman" panose="02020603050405020304" pitchFamily="18" charset="0"/>
                <a:ea typeface="Times New Roman" panose="02020603050405020304" pitchFamily="18" charset="0"/>
              </a:rPr>
              <a:t> and the Magistrate </a:t>
            </a:r>
            <a:r>
              <a:rPr lang="en-US" sz="2200" b="1" dirty="0">
                <a:solidFill>
                  <a:srgbClr val="000000"/>
                </a:solidFill>
                <a:effectLst/>
                <a:latin typeface="Times New Roman" panose="02020603050405020304" pitchFamily="18" charset="0"/>
                <a:ea typeface="Times New Roman" panose="02020603050405020304" pitchFamily="18" charset="0"/>
              </a:rPr>
              <a:t>cannot take cognizance of the alleged offences after the expiry of the period of Limitation as provided u/s 468 of Cr PC. </a:t>
            </a:r>
            <a:r>
              <a:rPr lang="en-US" sz="2200" dirty="0">
                <a:solidFill>
                  <a:srgbClr val="000000"/>
                </a:solidFill>
                <a:effectLst/>
                <a:latin typeface="Times New Roman" panose="02020603050405020304" pitchFamily="18" charset="0"/>
                <a:ea typeface="Times New Roman" panose="02020603050405020304" pitchFamily="18" charset="0"/>
              </a:rPr>
              <a:t>[</a:t>
            </a:r>
            <a:r>
              <a:rPr lang="en-US" sz="2200" i="1" dirty="0" err="1">
                <a:solidFill>
                  <a:srgbClr val="000000"/>
                </a:solidFill>
                <a:effectLst/>
                <a:latin typeface="Times New Roman" panose="02020603050405020304" pitchFamily="18" charset="0"/>
                <a:ea typeface="Times New Roman" panose="02020603050405020304" pitchFamily="18" charset="0"/>
              </a:rPr>
              <a:t>Mohanraj</a:t>
            </a:r>
            <a:r>
              <a:rPr lang="en-US" sz="2200" i="1" dirty="0">
                <a:solidFill>
                  <a:srgbClr val="000000"/>
                </a:solidFill>
                <a:effectLst/>
                <a:latin typeface="Times New Roman" panose="02020603050405020304" pitchFamily="18" charset="0"/>
                <a:ea typeface="Times New Roman" panose="02020603050405020304" pitchFamily="18" charset="0"/>
              </a:rPr>
              <a:t> M </a:t>
            </a:r>
            <a:r>
              <a:rPr lang="en-US" sz="2200" i="1" dirty="0" err="1">
                <a:solidFill>
                  <a:srgbClr val="000000"/>
                </a:solidFill>
                <a:effectLst/>
                <a:latin typeface="Times New Roman" panose="02020603050405020304" pitchFamily="18" charset="0"/>
                <a:ea typeface="Times New Roman" panose="02020603050405020304" pitchFamily="18" charset="0"/>
              </a:rPr>
              <a:t>Singhi</a:t>
            </a:r>
            <a:r>
              <a:rPr lang="en-US" sz="2200" i="1" dirty="0">
                <a:solidFill>
                  <a:srgbClr val="000000"/>
                </a:solidFill>
                <a:effectLst/>
                <a:latin typeface="Times New Roman" panose="02020603050405020304" pitchFamily="18" charset="0"/>
                <a:ea typeface="Times New Roman" panose="02020603050405020304" pitchFamily="18" charset="0"/>
              </a:rPr>
              <a:t> </a:t>
            </a:r>
            <a:r>
              <a:rPr lang="en-US" sz="2200" dirty="0">
                <a:solidFill>
                  <a:srgbClr val="000000"/>
                </a:solidFill>
                <a:effectLst/>
                <a:latin typeface="Times New Roman" panose="02020603050405020304" pitchFamily="18" charset="0"/>
                <a:ea typeface="Times New Roman" panose="02020603050405020304" pitchFamily="18" charset="0"/>
              </a:rPr>
              <a:t>v</a:t>
            </a:r>
            <a:r>
              <a:rPr lang="en-US" sz="2200" i="1" dirty="0">
                <a:solidFill>
                  <a:srgbClr val="000000"/>
                </a:solidFill>
                <a:effectLst/>
                <a:latin typeface="Times New Roman" panose="02020603050405020304" pitchFamily="18" charset="0"/>
                <a:ea typeface="Times New Roman" panose="02020603050405020304" pitchFamily="18" charset="0"/>
              </a:rPr>
              <a:t> State of Gujarat </a:t>
            </a:r>
            <a:r>
              <a:rPr lang="en-US" sz="2200" dirty="0">
                <a:solidFill>
                  <a:srgbClr val="000000"/>
                </a:solidFill>
                <a:effectLst/>
                <a:latin typeface="Times New Roman" panose="02020603050405020304" pitchFamily="18" charset="0"/>
                <a:ea typeface="Times New Roman" panose="02020603050405020304" pitchFamily="18" charset="0"/>
              </a:rPr>
              <a:t>(2016) 135 CLA 74 (</a:t>
            </a:r>
            <a:r>
              <a:rPr lang="en-US" sz="2200" dirty="0" err="1">
                <a:solidFill>
                  <a:srgbClr val="000000"/>
                </a:solidFill>
                <a:effectLst/>
                <a:latin typeface="Times New Roman" panose="02020603050405020304" pitchFamily="18" charset="0"/>
                <a:ea typeface="Times New Roman" panose="02020603050405020304" pitchFamily="18" charset="0"/>
              </a:rPr>
              <a:t>Guj</a:t>
            </a:r>
            <a:r>
              <a:rPr lang="en-US" sz="2200" dirty="0">
                <a:solidFill>
                  <a:srgbClr val="000000"/>
                </a:solidFill>
                <a:effectLst/>
                <a:latin typeface="Times New Roman" panose="02020603050405020304" pitchFamily="18" charset="0"/>
                <a:ea typeface="Times New Roman" panose="02020603050405020304" pitchFamily="18" charset="0"/>
              </a:rPr>
              <a:t>)]</a:t>
            </a:r>
          </a:p>
          <a:p>
            <a:pPr marR="0" algn="just">
              <a:spcBef>
                <a:spcPts val="0"/>
              </a:spcBef>
              <a:spcAft>
                <a:spcPts val="200"/>
              </a:spcAft>
            </a:pPr>
            <a:r>
              <a:rPr lang="en-US" sz="2200" dirty="0">
                <a:effectLst/>
                <a:latin typeface="Times New Roman" panose="02020603050405020304" pitchFamily="18" charset="0"/>
                <a:ea typeface="Times New Roman" panose="02020603050405020304" pitchFamily="18" charset="0"/>
              </a:rPr>
              <a:t>      A Complaint for violation of the provisions of the Companies Act, 2013 should be filed to try the offence u/s 468 of Cr. P.C. within the period of limitation as under;</a:t>
            </a:r>
          </a:p>
        </p:txBody>
      </p:sp>
      <p:sp>
        <p:nvSpPr>
          <p:cNvPr id="2" name="TextBox 1">
            <a:extLst>
              <a:ext uri="{FF2B5EF4-FFF2-40B4-BE49-F238E27FC236}">
                <a16:creationId xmlns:a16="http://schemas.microsoft.com/office/drawing/2014/main" id="{FB31D600-3F53-4934-B06B-CA9125EB2CE2}"/>
              </a:ext>
            </a:extLst>
          </p:cNvPr>
          <p:cNvSpPr txBox="1"/>
          <p:nvPr/>
        </p:nvSpPr>
        <p:spPr>
          <a:xfrm>
            <a:off x="472934" y="211975"/>
            <a:ext cx="11148259" cy="646331"/>
          </a:xfrm>
          <a:prstGeom prst="rect">
            <a:avLst/>
          </a:prstGeom>
          <a:noFill/>
        </p:spPr>
        <p:txBody>
          <a:bodyPr wrap="square" rtlCol="0">
            <a:spAutoFit/>
          </a:bodyPr>
          <a:lstStyle/>
          <a:p>
            <a:pPr algn="ctr"/>
            <a:r>
              <a:rPr lang="en-US" sz="3600" b="1" dirty="0">
                <a:solidFill>
                  <a:srgbClr val="002060"/>
                </a:solidFill>
                <a:effectLst/>
                <a:latin typeface="Times New Roman" panose="02020603050405020304" pitchFamily="18" charset="0"/>
                <a:ea typeface="Times New Roman" panose="02020603050405020304" pitchFamily="18" charset="0"/>
              </a:rPr>
              <a:t>Applicability of Limitation Act, 1963</a:t>
            </a:r>
            <a:endParaRPr lang="en-IN" sz="36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4" name="Table 6">
            <a:extLst>
              <a:ext uri="{FF2B5EF4-FFF2-40B4-BE49-F238E27FC236}">
                <a16:creationId xmlns:a16="http://schemas.microsoft.com/office/drawing/2014/main" id="{1CFAB4C8-AB04-1827-FB9B-DAE31AC4919F}"/>
              </a:ext>
            </a:extLst>
          </p:cNvPr>
          <p:cNvGraphicFramePr>
            <a:graphicFrameLocks noGrp="1"/>
          </p:cNvGraphicFramePr>
          <p:nvPr>
            <p:extLst>
              <p:ext uri="{D42A27DB-BD31-4B8C-83A1-F6EECF244321}">
                <p14:modId xmlns:p14="http://schemas.microsoft.com/office/powerpoint/2010/main" val="1200284421"/>
              </p:ext>
            </p:extLst>
          </p:nvPr>
        </p:nvGraphicFramePr>
        <p:xfrm>
          <a:off x="536171" y="3337560"/>
          <a:ext cx="11396749" cy="2867890"/>
        </p:xfrm>
        <a:graphic>
          <a:graphicData uri="http://schemas.openxmlformats.org/drawingml/2006/table">
            <a:tbl>
              <a:tblPr firstRow="1" bandRow="1">
                <a:tableStyleId>{5C22544A-7EE6-4342-B048-85BDC9FD1C3A}</a:tableStyleId>
              </a:tblPr>
              <a:tblGrid>
                <a:gridCol w="2146028">
                  <a:extLst>
                    <a:ext uri="{9D8B030D-6E8A-4147-A177-3AD203B41FA5}">
                      <a16:colId xmlns:a16="http://schemas.microsoft.com/office/drawing/2014/main" val="1906416505"/>
                    </a:ext>
                  </a:extLst>
                </a:gridCol>
                <a:gridCol w="9250721">
                  <a:extLst>
                    <a:ext uri="{9D8B030D-6E8A-4147-A177-3AD203B41FA5}">
                      <a16:colId xmlns:a16="http://schemas.microsoft.com/office/drawing/2014/main" val="908723954"/>
                    </a:ext>
                  </a:extLst>
                </a:gridCol>
              </a:tblGrid>
              <a:tr h="497101">
                <a:tc>
                  <a:txBody>
                    <a:bodyPr/>
                    <a:lstStyle/>
                    <a:p>
                      <a:r>
                        <a:rPr lang="en-IN" sz="2200" b="1" dirty="0">
                          <a:solidFill>
                            <a:schemeClr val="tx1"/>
                          </a:solidFill>
                          <a:latin typeface="Times New Roman" panose="02020603050405020304" pitchFamily="18" charset="0"/>
                          <a:cs typeface="Times New Roman" panose="02020603050405020304" pitchFamily="18" charset="0"/>
                        </a:rPr>
                        <a:t>6 Months </a:t>
                      </a:r>
                    </a:p>
                  </a:txBody>
                  <a:tcPr/>
                </a:tc>
                <a:tc>
                  <a:txBody>
                    <a:bodyPr/>
                    <a:lstStyle/>
                    <a:p>
                      <a:r>
                        <a:rPr lang="en-IN" sz="2200" b="0" dirty="0">
                          <a:latin typeface="Times New Roman" panose="02020603050405020304" pitchFamily="18" charset="0"/>
                          <a:cs typeface="Times New Roman" panose="02020603050405020304" pitchFamily="18" charset="0"/>
                        </a:rPr>
                        <a:t>If the offence is punishable </a:t>
                      </a:r>
                      <a:r>
                        <a:rPr lang="en-IN" sz="2200" b="1" dirty="0">
                          <a:latin typeface="Times New Roman" panose="02020603050405020304" pitchFamily="18" charset="0"/>
                          <a:cs typeface="Times New Roman" panose="02020603050405020304" pitchFamily="18" charset="0"/>
                        </a:rPr>
                        <a:t>with </a:t>
                      </a:r>
                      <a:r>
                        <a:rPr lang="en-IN" sz="2200" b="1" dirty="0" err="1">
                          <a:latin typeface="Times New Roman" panose="02020603050405020304" pitchFamily="18" charset="0"/>
                          <a:cs typeface="Times New Roman" panose="02020603050405020304" pitchFamily="18" charset="0"/>
                        </a:rPr>
                        <a:t>filne</a:t>
                      </a:r>
                      <a:r>
                        <a:rPr lang="en-IN" sz="2200" b="1" dirty="0">
                          <a:latin typeface="Times New Roman" panose="02020603050405020304" pitchFamily="18" charset="0"/>
                          <a:cs typeface="Times New Roman" panose="02020603050405020304" pitchFamily="18" charset="0"/>
                        </a:rPr>
                        <a:t> only</a:t>
                      </a:r>
                    </a:p>
                  </a:txBody>
                  <a:tcPr/>
                </a:tc>
                <a:extLst>
                  <a:ext uri="{0D108BD9-81ED-4DB2-BD59-A6C34878D82A}">
                    <a16:rowId xmlns:a16="http://schemas.microsoft.com/office/drawing/2014/main" val="46982802"/>
                  </a:ext>
                </a:extLst>
              </a:tr>
              <a:tr h="497101">
                <a:tc>
                  <a:txBody>
                    <a:bodyPr/>
                    <a:lstStyle/>
                    <a:p>
                      <a:r>
                        <a:rPr lang="en-IN" sz="2200" b="1" dirty="0">
                          <a:latin typeface="Times New Roman" panose="02020603050405020304" pitchFamily="18" charset="0"/>
                          <a:cs typeface="Times New Roman" panose="02020603050405020304" pitchFamily="18" charset="0"/>
                        </a:rPr>
                        <a:t>1 years</a:t>
                      </a:r>
                    </a:p>
                  </a:txBody>
                  <a:tcPr/>
                </a:tc>
                <a:tc>
                  <a:txBody>
                    <a:bodyPr/>
                    <a:lstStyle/>
                    <a:p>
                      <a:r>
                        <a:rPr lang="en-IN" sz="2200" dirty="0">
                          <a:latin typeface="Times New Roman" panose="02020603050405020304" pitchFamily="18" charset="0"/>
                          <a:cs typeface="Times New Roman" panose="02020603050405020304" pitchFamily="18" charset="0"/>
                        </a:rPr>
                        <a:t>If the offence is punishable </a:t>
                      </a:r>
                      <a:r>
                        <a:rPr lang="en-IN" sz="2200" b="1" dirty="0">
                          <a:latin typeface="Times New Roman" panose="02020603050405020304" pitchFamily="18" charset="0"/>
                          <a:cs typeface="Times New Roman" panose="02020603050405020304" pitchFamily="18" charset="0"/>
                        </a:rPr>
                        <a:t>with imprisonment not exceeding 1 years</a:t>
                      </a:r>
                    </a:p>
                  </a:txBody>
                  <a:tcPr/>
                </a:tc>
                <a:extLst>
                  <a:ext uri="{0D108BD9-81ED-4DB2-BD59-A6C34878D82A}">
                    <a16:rowId xmlns:a16="http://schemas.microsoft.com/office/drawing/2014/main" val="1344636868"/>
                  </a:ext>
                </a:extLst>
              </a:tr>
              <a:tr h="497101">
                <a:tc>
                  <a:txBody>
                    <a:bodyPr/>
                    <a:lstStyle/>
                    <a:p>
                      <a:r>
                        <a:rPr lang="en-IN" sz="2200" b="1" dirty="0">
                          <a:latin typeface="Times New Roman" panose="02020603050405020304" pitchFamily="18" charset="0"/>
                          <a:cs typeface="Times New Roman" panose="02020603050405020304" pitchFamily="18" charset="0"/>
                        </a:rPr>
                        <a:t>3 years</a:t>
                      </a:r>
                    </a:p>
                  </a:txBody>
                  <a:tcPr/>
                </a:tc>
                <a:tc>
                  <a:txBody>
                    <a:bodyPr/>
                    <a:lstStyle/>
                    <a:p>
                      <a:r>
                        <a:rPr lang="en-IN" sz="2200" dirty="0">
                          <a:latin typeface="Times New Roman" panose="02020603050405020304" pitchFamily="18" charset="0"/>
                          <a:cs typeface="Times New Roman" panose="02020603050405020304" pitchFamily="18" charset="0"/>
                        </a:rPr>
                        <a:t>If the offence is punishable </a:t>
                      </a:r>
                      <a:r>
                        <a:rPr lang="en-IN" sz="2200" b="1" dirty="0">
                          <a:latin typeface="Times New Roman" panose="02020603050405020304" pitchFamily="18" charset="0"/>
                          <a:cs typeface="Times New Roman" panose="02020603050405020304" pitchFamily="18" charset="0"/>
                        </a:rPr>
                        <a:t>with imprisonment not exceeding 3 years</a:t>
                      </a:r>
                    </a:p>
                  </a:txBody>
                  <a:tcPr/>
                </a:tc>
                <a:extLst>
                  <a:ext uri="{0D108BD9-81ED-4DB2-BD59-A6C34878D82A}">
                    <a16:rowId xmlns:a16="http://schemas.microsoft.com/office/drawing/2014/main" val="1636762988"/>
                  </a:ext>
                </a:extLst>
              </a:tr>
              <a:tr h="497101">
                <a:tc>
                  <a:txBody>
                    <a:bodyPr/>
                    <a:lstStyle/>
                    <a:p>
                      <a:r>
                        <a:rPr lang="en-IN" sz="2200" b="1" dirty="0">
                          <a:latin typeface="Times New Roman" panose="02020603050405020304" pitchFamily="18" charset="0"/>
                          <a:cs typeface="Times New Roman" panose="02020603050405020304" pitchFamily="18" charset="0"/>
                        </a:rPr>
                        <a:t>No Limitation </a:t>
                      </a:r>
                    </a:p>
                  </a:txBody>
                  <a:tcPr/>
                </a:tc>
                <a:tc>
                  <a:txBody>
                    <a:bodyPr/>
                    <a:lstStyle/>
                    <a:p>
                      <a:r>
                        <a:rPr lang="en-IN" sz="2200" dirty="0">
                          <a:latin typeface="Times New Roman" panose="02020603050405020304" pitchFamily="18" charset="0"/>
                          <a:cs typeface="Times New Roman" panose="02020603050405020304" pitchFamily="18" charset="0"/>
                        </a:rPr>
                        <a:t>If the offence is punishable </a:t>
                      </a:r>
                      <a:r>
                        <a:rPr lang="en-IN" sz="2200" b="1" dirty="0">
                          <a:latin typeface="Times New Roman" panose="02020603050405020304" pitchFamily="18" charset="0"/>
                          <a:cs typeface="Times New Roman" panose="02020603050405020304" pitchFamily="18" charset="0"/>
                        </a:rPr>
                        <a:t>with imprisonment exceeding 3 years</a:t>
                      </a:r>
                    </a:p>
                  </a:txBody>
                  <a:tcPr/>
                </a:tc>
                <a:extLst>
                  <a:ext uri="{0D108BD9-81ED-4DB2-BD59-A6C34878D82A}">
                    <a16:rowId xmlns:a16="http://schemas.microsoft.com/office/drawing/2014/main" val="1135112976"/>
                  </a:ext>
                </a:extLst>
              </a:tr>
              <a:tr h="879486">
                <a:tc>
                  <a:txBody>
                    <a:bodyPr/>
                    <a:lstStyle/>
                    <a:p>
                      <a:r>
                        <a:rPr lang="en-IN" sz="2200" dirty="0">
                          <a:latin typeface="Times New Roman" panose="02020603050405020304" pitchFamily="18" charset="0"/>
                          <a:cs typeface="Times New Roman" panose="02020603050405020304" pitchFamily="18" charset="0"/>
                        </a:rPr>
                        <a:t>Commencement of Limitation </a:t>
                      </a:r>
                    </a:p>
                  </a:txBody>
                  <a:tcPr/>
                </a:tc>
                <a:tc>
                  <a:txBody>
                    <a:bodyPr/>
                    <a:lstStyle/>
                    <a:p>
                      <a:r>
                        <a:rPr lang="en-IN" sz="2200" dirty="0">
                          <a:latin typeface="Times New Roman" panose="02020603050405020304" pitchFamily="18" charset="0"/>
                          <a:cs typeface="Times New Roman" panose="02020603050405020304" pitchFamily="18" charset="0"/>
                        </a:rPr>
                        <a:t>(a) </a:t>
                      </a:r>
                      <a:r>
                        <a:rPr lang="en-IN" sz="2200" b="1" dirty="0">
                          <a:latin typeface="Times New Roman" panose="02020603050405020304" pitchFamily="18" charset="0"/>
                          <a:cs typeface="Times New Roman" panose="02020603050405020304" pitchFamily="18" charset="0"/>
                        </a:rPr>
                        <a:t>From the date of commencement of offence</a:t>
                      </a:r>
                      <a:r>
                        <a:rPr lang="en-IN" sz="2200" dirty="0">
                          <a:latin typeface="Times New Roman" panose="02020603050405020304" pitchFamily="18" charset="0"/>
                          <a:cs typeface="Times New Roman" panose="02020603050405020304" pitchFamily="18" charset="0"/>
                        </a:rPr>
                        <a:t>; or (b) </a:t>
                      </a:r>
                      <a:r>
                        <a:rPr lang="en-IN" sz="2200" b="1" dirty="0">
                          <a:latin typeface="Times New Roman" panose="02020603050405020304" pitchFamily="18" charset="0"/>
                          <a:cs typeface="Times New Roman" panose="02020603050405020304" pitchFamily="18" charset="0"/>
                        </a:rPr>
                        <a:t>where the offence was not known, the 1</a:t>
                      </a:r>
                      <a:r>
                        <a:rPr lang="en-IN" sz="2200" b="1" baseline="30000" dirty="0">
                          <a:latin typeface="Times New Roman" panose="02020603050405020304" pitchFamily="18" charset="0"/>
                          <a:cs typeface="Times New Roman" panose="02020603050405020304" pitchFamily="18" charset="0"/>
                        </a:rPr>
                        <a:t>st</a:t>
                      </a:r>
                      <a:r>
                        <a:rPr lang="en-IN" sz="2200" b="1" dirty="0">
                          <a:latin typeface="Times New Roman" panose="02020603050405020304" pitchFamily="18" charset="0"/>
                          <a:cs typeface="Times New Roman" panose="02020603050405020304" pitchFamily="18" charset="0"/>
                        </a:rPr>
                        <a:t> day on which offence was come to the knowledge  </a:t>
                      </a:r>
                    </a:p>
                  </a:txBody>
                  <a:tcPr/>
                </a:tc>
                <a:extLst>
                  <a:ext uri="{0D108BD9-81ED-4DB2-BD59-A6C34878D82A}">
                    <a16:rowId xmlns:a16="http://schemas.microsoft.com/office/drawing/2014/main" val="1498308190"/>
                  </a:ext>
                </a:extLst>
              </a:tr>
            </a:tbl>
          </a:graphicData>
        </a:graphic>
      </p:graphicFrame>
    </p:spTree>
    <p:extLst>
      <p:ext uri="{BB962C8B-B14F-4D97-AF65-F5344CB8AC3E}">
        <p14:creationId xmlns:p14="http://schemas.microsoft.com/office/powerpoint/2010/main" val="410752705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11479</TotalTime>
  <Words>9481</Words>
  <Application>Microsoft Office PowerPoint</Application>
  <PresentationFormat>Widescreen</PresentationFormat>
  <Paragraphs>481</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Lucida Calligraphy</vt:lpstr>
      <vt:lpstr>New York</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User3</dc:creator>
  <cp:lastModifiedBy>Dilip Kumar Jain</cp:lastModifiedBy>
  <cp:revision>832</cp:revision>
  <dcterms:created xsi:type="dcterms:W3CDTF">2019-09-11T10:39:03Z</dcterms:created>
  <dcterms:modified xsi:type="dcterms:W3CDTF">2022-05-13T14:23:49Z</dcterms:modified>
</cp:coreProperties>
</file>