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6"/>
  </p:notesMasterIdLst>
  <p:sldIdLst>
    <p:sldId id="256" r:id="rId2"/>
    <p:sldId id="257" r:id="rId3"/>
    <p:sldId id="258" r:id="rId4"/>
    <p:sldId id="606" r:id="rId5"/>
    <p:sldId id="259" r:id="rId6"/>
    <p:sldId id="260" r:id="rId7"/>
    <p:sldId id="261" r:id="rId8"/>
    <p:sldId id="262" r:id="rId9"/>
    <p:sldId id="263" r:id="rId10"/>
    <p:sldId id="264" r:id="rId11"/>
    <p:sldId id="276" r:id="rId12"/>
    <p:sldId id="277" r:id="rId13"/>
    <p:sldId id="265" r:id="rId14"/>
    <p:sldId id="266" r:id="rId15"/>
    <p:sldId id="267" r:id="rId16"/>
    <p:sldId id="268" r:id="rId17"/>
    <p:sldId id="269" r:id="rId18"/>
    <p:sldId id="608" r:id="rId19"/>
    <p:sldId id="609" r:id="rId20"/>
    <p:sldId id="610" r:id="rId21"/>
    <p:sldId id="270" r:id="rId22"/>
    <p:sldId id="273"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569" r:id="rId43"/>
    <p:sldId id="602" r:id="rId44"/>
    <p:sldId id="571" r:id="rId45"/>
    <p:sldId id="572" r:id="rId46"/>
    <p:sldId id="573" r:id="rId47"/>
    <p:sldId id="574"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3" r:id="rId67"/>
    <p:sldId id="594" r:id="rId68"/>
    <p:sldId id="595" r:id="rId69"/>
    <p:sldId id="596" r:id="rId70"/>
    <p:sldId id="597" r:id="rId71"/>
    <p:sldId id="598" r:id="rId72"/>
    <p:sldId id="599" r:id="rId73"/>
    <p:sldId id="600" r:id="rId74"/>
    <p:sldId id="601" r:id="rId75"/>
    <p:sldId id="297" r:id="rId76"/>
    <p:sldId id="464" r:id="rId77"/>
    <p:sldId id="465" r:id="rId78"/>
    <p:sldId id="467" r:id="rId79"/>
    <p:sldId id="299" r:id="rId80"/>
    <p:sldId id="300" r:id="rId81"/>
    <p:sldId id="301" r:id="rId82"/>
    <p:sldId id="302" r:id="rId83"/>
    <p:sldId id="303" r:id="rId84"/>
    <p:sldId id="304" r:id="rId85"/>
    <p:sldId id="305" r:id="rId86"/>
    <p:sldId id="306" r:id="rId87"/>
    <p:sldId id="307" r:id="rId88"/>
    <p:sldId id="308" r:id="rId89"/>
    <p:sldId id="309" r:id="rId90"/>
    <p:sldId id="314" r:id="rId91"/>
    <p:sldId id="315" r:id="rId92"/>
    <p:sldId id="474" r:id="rId93"/>
    <p:sldId id="525" r:id="rId94"/>
    <p:sldId id="526" r:id="rId95"/>
    <p:sldId id="318" r:id="rId96"/>
    <p:sldId id="320" r:id="rId97"/>
    <p:sldId id="322" r:id="rId98"/>
    <p:sldId id="323" r:id="rId99"/>
    <p:sldId id="527" r:id="rId100"/>
    <p:sldId id="528" r:id="rId101"/>
    <p:sldId id="529" r:id="rId102"/>
    <p:sldId id="531" r:id="rId103"/>
    <p:sldId id="532" r:id="rId104"/>
    <p:sldId id="513" r:id="rId105"/>
    <p:sldId id="514" r:id="rId106"/>
    <p:sldId id="515" r:id="rId107"/>
    <p:sldId id="516" r:id="rId108"/>
    <p:sldId id="517" r:id="rId109"/>
    <p:sldId id="518" r:id="rId110"/>
    <p:sldId id="519" r:id="rId111"/>
    <p:sldId id="520" r:id="rId112"/>
    <p:sldId id="521" r:id="rId113"/>
    <p:sldId id="522" r:id="rId114"/>
    <p:sldId id="523" r:id="rId115"/>
    <p:sldId id="468" r:id="rId116"/>
    <p:sldId id="469" r:id="rId117"/>
    <p:sldId id="470" r:id="rId118"/>
    <p:sldId id="326" r:id="rId119"/>
    <p:sldId id="327" r:id="rId120"/>
    <p:sldId id="328" r:id="rId121"/>
    <p:sldId id="472" r:id="rId122"/>
    <p:sldId id="329" r:id="rId123"/>
    <p:sldId id="330" r:id="rId124"/>
    <p:sldId id="331" r:id="rId125"/>
    <p:sldId id="332" r:id="rId126"/>
    <p:sldId id="473" r:id="rId127"/>
    <p:sldId id="475" r:id="rId128"/>
    <p:sldId id="476" r:id="rId129"/>
    <p:sldId id="477" r:id="rId130"/>
    <p:sldId id="478" r:id="rId131"/>
    <p:sldId id="479" r:id="rId132"/>
    <p:sldId id="480" r:id="rId133"/>
    <p:sldId id="481" r:id="rId134"/>
    <p:sldId id="482" r:id="rId135"/>
    <p:sldId id="483" r:id="rId136"/>
    <p:sldId id="484" r:id="rId137"/>
    <p:sldId id="485" r:id="rId138"/>
    <p:sldId id="486" r:id="rId139"/>
    <p:sldId id="487" r:id="rId140"/>
    <p:sldId id="488" r:id="rId141"/>
    <p:sldId id="489" r:id="rId142"/>
    <p:sldId id="490" r:id="rId143"/>
    <p:sldId id="491" r:id="rId144"/>
    <p:sldId id="507" r:id="rId145"/>
    <p:sldId id="493" r:id="rId146"/>
    <p:sldId id="494" r:id="rId147"/>
    <p:sldId id="508" r:id="rId148"/>
    <p:sldId id="495" r:id="rId149"/>
    <p:sldId id="496" r:id="rId150"/>
    <p:sldId id="509" r:id="rId151"/>
    <p:sldId id="510" r:id="rId152"/>
    <p:sldId id="506" r:id="rId153"/>
    <p:sldId id="497" r:id="rId154"/>
    <p:sldId id="511" r:id="rId155"/>
    <p:sldId id="498" r:id="rId156"/>
    <p:sldId id="499" r:id="rId157"/>
    <p:sldId id="512" r:id="rId158"/>
    <p:sldId id="503" r:id="rId159"/>
    <p:sldId id="504" r:id="rId160"/>
    <p:sldId id="505" r:id="rId161"/>
    <p:sldId id="533" r:id="rId162"/>
    <p:sldId id="534" r:id="rId163"/>
    <p:sldId id="535" r:id="rId164"/>
    <p:sldId id="536" r:id="rId165"/>
    <p:sldId id="537" r:id="rId166"/>
    <p:sldId id="538" r:id="rId167"/>
    <p:sldId id="539" r:id="rId168"/>
    <p:sldId id="540" r:id="rId169"/>
    <p:sldId id="545" r:id="rId170"/>
    <p:sldId id="541" r:id="rId171"/>
    <p:sldId id="542" r:id="rId172"/>
    <p:sldId id="607" r:id="rId173"/>
    <p:sldId id="544" r:id="rId174"/>
    <p:sldId id="471" r:id="rId175"/>
    <p:sldId id="333" r:id="rId176"/>
    <p:sldId id="336" r:id="rId177"/>
    <p:sldId id="337" r:id="rId178"/>
    <p:sldId id="338" r:id="rId179"/>
    <p:sldId id="339" r:id="rId180"/>
    <p:sldId id="340" r:id="rId181"/>
    <p:sldId id="341" r:id="rId182"/>
    <p:sldId id="382" r:id="rId183"/>
    <p:sldId id="546" r:id="rId184"/>
    <p:sldId id="389" r:id="rId185"/>
    <p:sldId id="390" r:id="rId186"/>
    <p:sldId id="391" r:id="rId187"/>
    <p:sldId id="392" r:id="rId188"/>
    <p:sldId id="393" r:id="rId189"/>
    <p:sldId id="394" r:id="rId190"/>
    <p:sldId id="395" r:id="rId191"/>
    <p:sldId id="396" r:id="rId192"/>
    <p:sldId id="397" r:id="rId193"/>
    <p:sldId id="398" r:id="rId194"/>
    <p:sldId id="399" r:id="rId195"/>
    <p:sldId id="400" r:id="rId196"/>
    <p:sldId id="401" r:id="rId197"/>
    <p:sldId id="402" r:id="rId198"/>
    <p:sldId id="403" r:id="rId199"/>
    <p:sldId id="404" r:id="rId200"/>
    <p:sldId id="405" r:id="rId201"/>
    <p:sldId id="406" r:id="rId202"/>
    <p:sldId id="407" r:id="rId203"/>
    <p:sldId id="408" r:id="rId204"/>
    <p:sldId id="409" r:id="rId205"/>
    <p:sldId id="410" r:id="rId206"/>
    <p:sldId id="411" r:id="rId207"/>
    <p:sldId id="412" r:id="rId208"/>
    <p:sldId id="413" r:id="rId209"/>
    <p:sldId id="414" r:id="rId210"/>
    <p:sldId id="415" r:id="rId211"/>
    <p:sldId id="416" r:id="rId212"/>
    <p:sldId id="417" r:id="rId213"/>
    <p:sldId id="418" r:id="rId214"/>
    <p:sldId id="419" r:id="rId215"/>
    <p:sldId id="420" r:id="rId216"/>
    <p:sldId id="421" r:id="rId217"/>
    <p:sldId id="422" r:id="rId218"/>
    <p:sldId id="423" r:id="rId219"/>
    <p:sldId id="424" r:id="rId220"/>
    <p:sldId id="425" r:id="rId221"/>
    <p:sldId id="426" r:id="rId222"/>
    <p:sldId id="427" r:id="rId223"/>
    <p:sldId id="428" r:id="rId224"/>
    <p:sldId id="430" r:id="rId225"/>
    <p:sldId id="431" r:id="rId226"/>
    <p:sldId id="432" r:id="rId227"/>
    <p:sldId id="433" r:id="rId228"/>
    <p:sldId id="434" r:id="rId229"/>
    <p:sldId id="435" r:id="rId230"/>
    <p:sldId id="436" r:id="rId231"/>
    <p:sldId id="437" r:id="rId232"/>
    <p:sldId id="438" r:id="rId233"/>
    <p:sldId id="439" r:id="rId234"/>
    <p:sldId id="440" r:id="rId235"/>
    <p:sldId id="441" r:id="rId236"/>
    <p:sldId id="442" r:id="rId237"/>
    <p:sldId id="443" r:id="rId238"/>
    <p:sldId id="444" r:id="rId239"/>
    <p:sldId id="445" r:id="rId240"/>
    <p:sldId id="446" r:id="rId241"/>
    <p:sldId id="447" r:id="rId242"/>
    <p:sldId id="448" r:id="rId243"/>
    <p:sldId id="449" r:id="rId244"/>
    <p:sldId id="450" r:id="rId245"/>
    <p:sldId id="451" r:id="rId246"/>
    <p:sldId id="452" r:id="rId247"/>
    <p:sldId id="453" r:id="rId248"/>
    <p:sldId id="454" r:id="rId249"/>
    <p:sldId id="547" r:id="rId250"/>
    <p:sldId id="548" r:id="rId251"/>
    <p:sldId id="549" r:id="rId252"/>
    <p:sldId id="551" r:id="rId253"/>
    <p:sldId id="552" r:id="rId254"/>
    <p:sldId id="553" r:id="rId255"/>
    <p:sldId id="554" r:id="rId256"/>
    <p:sldId id="555" r:id="rId257"/>
    <p:sldId id="556" r:id="rId258"/>
    <p:sldId id="557" r:id="rId259"/>
    <p:sldId id="558" r:id="rId260"/>
    <p:sldId id="559" r:id="rId261"/>
    <p:sldId id="560" r:id="rId262"/>
    <p:sldId id="561" r:id="rId263"/>
    <p:sldId id="562" r:id="rId264"/>
    <p:sldId id="563" r:id="rId265"/>
    <p:sldId id="564" r:id="rId266"/>
    <p:sldId id="565" r:id="rId267"/>
    <p:sldId id="566" r:id="rId268"/>
    <p:sldId id="567" r:id="rId269"/>
    <p:sldId id="568" r:id="rId270"/>
    <p:sldId id="455" r:id="rId271"/>
    <p:sldId id="603" r:id="rId272"/>
    <p:sldId id="604" r:id="rId273"/>
    <p:sldId id="605" r:id="rId274"/>
    <p:sldId id="463" r:id="rId2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1" autoAdjust="0"/>
    <p:restoredTop sz="94660"/>
  </p:normalViewPr>
  <p:slideViewPr>
    <p:cSldViewPr snapToGrid="0">
      <p:cViewPr>
        <p:scale>
          <a:sx n="60" d="100"/>
          <a:sy n="60" d="100"/>
        </p:scale>
        <p:origin x="438"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spc="50" baseline="0">
                <a:solidFill>
                  <a:schemeClr val="tx1">
                    <a:lumMod val="65000"/>
                    <a:lumOff val="35000"/>
                  </a:schemeClr>
                </a:solidFill>
                <a:latin typeface="+mn-lt"/>
                <a:ea typeface="+mn-ea"/>
                <a:cs typeface="+mn-cs"/>
              </a:defRPr>
            </a:pPr>
            <a:r>
              <a:rPr lang="en-US" sz="1800" b="0"/>
              <a:t>Number of NBFCs in India</a:t>
            </a:r>
          </a:p>
        </c:rich>
      </c:tx>
      <c:layout/>
      <c:overlay val="0"/>
      <c:spPr>
        <a:noFill/>
        <a:ln>
          <a:noFill/>
        </a:ln>
        <a:effectLst/>
      </c:spPr>
      <c:txPr>
        <a:bodyPr rot="0" spcFirstLastPara="1" vertOverflow="ellipsis" vert="horz" wrap="square" anchor="ctr" anchorCtr="1"/>
        <a:lstStyle/>
        <a:p>
          <a:pPr>
            <a:defRPr sz="1800" b="0"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FY 2013</c:v>
                </c:pt>
                <c:pt idx="1">
                  <c:v>FY 2014</c:v>
                </c:pt>
                <c:pt idx="2">
                  <c:v>FY 2015</c:v>
                </c:pt>
                <c:pt idx="3">
                  <c:v>FY 2016</c:v>
                </c:pt>
                <c:pt idx="4">
                  <c:v>H1 FY 2017</c:v>
                </c:pt>
              </c:strCache>
            </c:strRef>
          </c:cat>
          <c:val>
            <c:numRef>
              <c:f>Sheet1!$B$2:$B$6</c:f>
              <c:numCache>
                <c:formatCode>General</c:formatCode>
                <c:ptCount val="5"/>
                <c:pt idx="0">
                  <c:v>12225</c:v>
                </c:pt>
                <c:pt idx="1">
                  <c:v>12029</c:v>
                </c:pt>
                <c:pt idx="2">
                  <c:v>11842</c:v>
                </c:pt>
                <c:pt idx="3">
                  <c:v>11682</c:v>
                </c:pt>
                <c:pt idx="4">
                  <c:v>11555</c:v>
                </c:pt>
              </c:numCache>
            </c:numRef>
          </c:val>
        </c:ser>
        <c:dLbls>
          <c:showLegendKey val="0"/>
          <c:showVal val="0"/>
          <c:showCatName val="0"/>
          <c:showSerName val="0"/>
          <c:showPercent val="0"/>
          <c:showBubbleSize val="0"/>
        </c:dLbls>
        <c:gapWidth val="355"/>
        <c:overlap val="-70"/>
        <c:axId val="238365936"/>
        <c:axId val="238369856"/>
      </c:barChart>
      <c:catAx>
        <c:axId val="23836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369856"/>
        <c:crosses val="autoZero"/>
        <c:auto val="1"/>
        <c:lblAlgn val="ctr"/>
        <c:lblOffset val="100"/>
        <c:noMultiLvlLbl val="0"/>
      </c:catAx>
      <c:valAx>
        <c:axId val="23836985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36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4"/>
          <c:dPt>
            <c:idx val="0"/>
            <c:bubble3D val="0"/>
            <c:spPr>
              <a:solidFill>
                <a:schemeClr val="accent1"/>
              </a:solidFill>
              <a:ln>
                <a:noFill/>
              </a:ln>
              <a:effectLst>
                <a:outerShdw blurRad="38100" dist="25400" dir="5400000" rotWithShape="0">
                  <a:srgbClr val="000000">
                    <a:alpha val="55000"/>
                  </a:srgbClr>
                </a:outerShdw>
              </a:effectLst>
            </c:spPr>
          </c:dPt>
          <c:dPt>
            <c:idx val="1"/>
            <c:bubble3D val="0"/>
            <c:spPr>
              <a:solidFill>
                <a:schemeClr val="bg2"/>
              </a:solidFill>
              <a:ln>
                <a:noFill/>
              </a:ln>
              <a:effectLst>
                <a:outerShdw blurRad="38100" dist="25400" dir="5400000" rotWithShape="0">
                  <a:srgbClr val="000000">
                    <a:alpha val="55000"/>
                  </a:srgbClr>
                </a:outerShdw>
              </a:effectLst>
            </c:spPr>
          </c:dPt>
          <c:dPt>
            <c:idx val="2"/>
            <c:bubble3D val="0"/>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38100" dist="25400" dir="5400000" rotWithShape="0">
                  <a:srgbClr val="000000">
                    <a:alpha val="55000"/>
                  </a:srgbClr>
                </a:outerShdw>
              </a:effectLst>
            </c:spPr>
          </c:dPt>
          <c:dPt>
            <c:idx val="3"/>
            <c:bubble3D val="0"/>
            <c:spPr>
              <a:gradFill rotWithShape="1">
                <a:gsLst>
                  <a:gs pos="0">
                    <a:schemeClr val="accent4">
                      <a:tint val="98000"/>
                      <a:lumMod val="110000"/>
                    </a:schemeClr>
                  </a:gs>
                  <a:gs pos="84000">
                    <a:schemeClr val="accent4">
                      <a:shade val="90000"/>
                      <a:lumMod val="88000"/>
                    </a:schemeClr>
                  </a:gs>
                </a:gsLst>
                <a:lin ang="5400000" scaled="0"/>
              </a:gradFill>
              <a:ln>
                <a:noFill/>
              </a:ln>
              <a:effectLst>
                <a:outerShdw blurRad="38100" dist="25400" dir="5400000" rotWithShape="0">
                  <a:srgbClr val="000000">
                    <a:alpha val="55000"/>
                  </a:srgbClr>
                </a:outerShdw>
              </a:effectLst>
            </c:spPr>
          </c:dPt>
          <c:dPt>
            <c:idx val="4"/>
            <c:bubble3D val="0"/>
            <c:spPr>
              <a:gradFill rotWithShape="1">
                <a:gsLst>
                  <a:gs pos="0">
                    <a:schemeClr val="accent5">
                      <a:tint val="98000"/>
                      <a:lumMod val="110000"/>
                    </a:schemeClr>
                  </a:gs>
                  <a:gs pos="84000">
                    <a:schemeClr val="accent5">
                      <a:shade val="90000"/>
                      <a:lumMod val="88000"/>
                    </a:schemeClr>
                  </a:gs>
                </a:gsLst>
                <a:lin ang="5400000" scaled="0"/>
              </a:gradFill>
              <a:ln>
                <a:noFill/>
              </a:ln>
              <a:effectLst>
                <a:outerShdw blurRad="38100" dist="25400" dir="5400000" rotWithShape="0">
                  <a:srgbClr val="000000">
                    <a:alpha val="55000"/>
                  </a:srgbClr>
                </a:outerShdw>
              </a:effectLst>
            </c:spPr>
          </c:dPt>
          <c:dPt>
            <c:idx val="5"/>
            <c:bubble3D val="0"/>
            <c:spPr>
              <a:solidFill>
                <a:schemeClr val="bg1">
                  <a:lumMod val="75000"/>
                </a:schemeClr>
              </a:solidFill>
              <a:ln>
                <a:noFill/>
              </a:ln>
              <a:effectLst>
                <a:outerShdw blurRad="38100" dist="25400" dir="5400000" rotWithShape="0">
                  <a:srgbClr val="000000">
                    <a:alpha val="55000"/>
                  </a:srgbClr>
                </a:outerShdw>
              </a:effectLst>
            </c:spPr>
          </c:dPt>
          <c:dPt>
            <c:idx val="6"/>
            <c:bubble3D val="0"/>
            <c:spPr>
              <a:solidFill>
                <a:schemeClr val="accent3"/>
              </a:solidFill>
              <a:ln>
                <a:noFill/>
              </a:ln>
              <a:effectLst>
                <a:outerShdw blurRad="38100" dist="25400" dir="5400000" rotWithShape="0">
                  <a:srgbClr val="000000">
                    <a:alpha val="55000"/>
                  </a:srgbClr>
                </a:outerShdw>
              </a:effectLst>
            </c:spPr>
          </c:dPt>
          <c:cat>
            <c:strRef>
              <c:f>Sheet1!$A$2:$A$8</c:f>
              <c:strCache>
                <c:ptCount val="7"/>
                <c:pt idx="0">
                  <c:v>AFC</c:v>
                </c:pt>
                <c:pt idx="1">
                  <c:v>CIC-SI</c:v>
                </c:pt>
                <c:pt idx="2">
                  <c:v>IDF</c:v>
                </c:pt>
                <c:pt idx="3">
                  <c:v>IFC</c:v>
                </c:pt>
                <c:pt idx="4">
                  <c:v>Factor</c:v>
                </c:pt>
                <c:pt idx="5">
                  <c:v>MFI</c:v>
                </c:pt>
                <c:pt idx="6">
                  <c:v>LC + IC</c:v>
                </c:pt>
              </c:strCache>
            </c:strRef>
          </c:cat>
          <c:val>
            <c:numRef>
              <c:f>Sheet1!$B$2:$B$8</c:f>
              <c:numCache>
                <c:formatCode>General</c:formatCode>
                <c:ptCount val="7"/>
                <c:pt idx="0">
                  <c:v>413</c:v>
                </c:pt>
                <c:pt idx="1">
                  <c:v>43</c:v>
                </c:pt>
                <c:pt idx="2">
                  <c:v>3</c:v>
                </c:pt>
                <c:pt idx="3">
                  <c:v>9</c:v>
                </c:pt>
                <c:pt idx="4">
                  <c:v>6</c:v>
                </c:pt>
                <c:pt idx="5">
                  <c:v>72</c:v>
                </c:pt>
                <c:pt idx="6">
                  <c:v>11009</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D5C32-18EB-42D4-9351-EB16BC34071A}" type="doc">
      <dgm:prSet loTypeId="urn:microsoft.com/office/officeart/2005/8/layout/hProcess9" loCatId="process" qsTypeId="urn:microsoft.com/office/officeart/2005/8/quickstyle/simple1" qsCatId="simple" csTypeId="urn:microsoft.com/office/officeart/2005/8/colors/accent1_2" csCatId="accent1" phldr="1"/>
      <dgm:spPr/>
    </dgm:pt>
    <dgm:pt modelId="{666C1C99-56B4-4926-B0CF-903F503433AF}">
      <dgm:prSet phldrT="[Text]"/>
      <dgm:spPr/>
      <dgm:t>
        <a:bodyPr/>
        <a:lstStyle/>
        <a:p>
          <a:r>
            <a:rPr lang="en-IN" dirty="0" smtClean="0"/>
            <a:t>What is NBFC</a:t>
          </a:r>
          <a:endParaRPr lang="en-IN" dirty="0"/>
        </a:p>
      </dgm:t>
    </dgm:pt>
    <dgm:pt modelId="{4A9F30DF-175D-4A81-9A9F-0734641A050F}" type="parTrans" cxnId="{66422322-E4C1-4CAB-A6D8-A58A7B2687C3}">
      <dgm:prSet/>
      <dgm:spPr/>
    </dgm:pt>
    <dgm:pt modelId="{F3840225-8E82-4FF3-8CF2-595904BF300B}" type="sibTrans" cxnId="{66422322-E4C1-4CAB-A6D8-A58A7B2687C3}">
      <dgm:prSet/>
      <dgm:spPr/>
    </dgm:pt>
    <dgm:pt modelId="{D1ACC392-5641-4A3B-AFF0-4D81DAB424E7}">
      <dgm:prSet phldrT="[Text]"/>
      <dgm:spPr/>
      <dgm:t>
        <a:bodyPr/>
        <a:lstStyle/>
        <a:p>
          <a:r>
            <a:rPr lang="en-IN" dirty="0" smtClean="0"/>
            <a:t>Basics of Secured Lending</a:t>
          </a:r>
          <a:endParaRPr lang="en-IN" dirty="0"/>
        </a:p>
      </dgm:t>
    </dgm:pt>
    <dgm:pt modelId="{5CCB8EF0-6989-4259-AD25-6C59DCB1EA95}" type="parTrans" cxnId="{2034B760-FE43-4247-A097-9E3ED0BB2108}">
      <dgm:prSet/>
      <dgm:spPr/>
    </dgm:pt>
    <dgm:pt modelId="{79600817-A14D-4E7A-9331-00BAD828617A}" type="sibTrans" cxnId="{2034B760-FE43-4247-A097-9E3ED0BB2108}">
      <dgm:prSet/>
      <dgm:spPr/>
    </dgm:pt>
    <dgm:pt modelId="{10D70835-E263-4EE9-B2F7-6BA567E688BF}">
      <dgm:prSet phldrT="[Text]"/>
      <dgm:spPr/>
      <dgm:t>
        <a:bodyPr/>
        <a:lstStyle/>
        <a:p>
          <a:r>
            <a:rPr lang="en-IN" dirty="0" smtClean="0"/>
            <a:t>Regulatory Aspects </a:t>
          </a:r>
          <a:endParaRPr lang="en-IN" dirty="0"/>
        </a:p>
      </dgm:t>
    </dgm:pt>
    <dgm:pt modelId="{A1BF8028-CD1D-4A4C-B778-FFD6509AFE4A}" type="parTrans" cxnId="{06508A0B-4BCE-4D7E-A88D-6E7EFDD21438}">
      <dgm:prSet/>
      <dgm:spPr/>
    </dgm:pt>
    <dgm:pt modelId="{DF915CA0-3454-4430-B8C7-51B8E3A5E928}" type="sibTrans" cxnId="{06508A0B-4BCE-4D7E-A88D-6E7EFDD21438}">
      <dgm:prSet/>
      <dgm:spPr/>
    </dgm:pt>
    <dgm:pt modelId="{1F9E2D6A-0DF1-4C47-8C71-E9EAA1D4E9D8}" type="pres">
      <dgm:prSet presAssocID="{221D5C32-18EB-42D4-9351-EB16BC34071A}" presName="CompostProcess" presStyleCnt="0">
        <dgm:presLayoutVars>
          <dgm:dir/>
          <dgm:resizeHandles val="exact"/>
        </dgm:presLayoutVars>
      </dgm:prSet>
      <dgm:spPr/>
    </dgm:pt>
    <dgm:pt modelId="{1D854DDB-C0D1-4660-9C09-D85EEA476C51}" type="pres">
      <dgm:prSet presAssocID="{221D5C32-18EB-42D4-9351-EB16BC34071A}" presName="arrow" presStyleLbl="bgShp" presStyleIdx="0" presStyleCnt="1"/>
      <dgm:spPr/>
    </dgm:pt>
    <dgm:pt modelId="{15F662F2-67DB-41C8-B428-DCC8C77EDC4D}" type="pres">
      <dgm:prSet presAssocID="{221D5C32-18EB-42D4-9351-EB16BC34071A}" presName="linearProcess" presStyleCnt="0"/>
      <dgm:spPr/>
    </dgm:pt>
    <dgm:pt modelId="{ACC7D256-31E5-4E50-97F8-CA3EC1F77682}" type="pres">
      <dgm:prSet presAssocID="{666C1C99-56B4-4926-B0CF-903F503433AF}" presName="textNode" presStyleLbl="node1" presStyleIdx="0" presStyleCnt="3">
        <dgm:presLayoutVars>
          <dgm:bulletEnabled val="1"/>
        </dgm:presLayoutVars>
      </dgm:prSet>
      <dgm:spPr/>
      <dgm:t>
        <a:bodyPr/>
        <a:lstStyle/>
        <a:p>
          <a:endParaRPr lang="en-IN"/>
        </a:p>
      </dgm:t>
    </dgm:pt>
    <dgm:pt modelId="{93081E31-8454-47EF-A573-A6FE9F10895A}" type="pres">
      <dgm:prSet presAssocID="{F3840225-8E82-4FF3-8CF2-595904BF300B}" presName="sibTrans" presStyleCnt="0"/>
      <dgm:spPr/>
    </dgm:pt>
    <dgm:pt modelId="{C583C4C6-13BD-4C5D-8100-D822A78A5FC9}" type="pres">
      <dgm:prSet presAssocID="{D1ACC392-5641-4A3B-AFF0-4D81DAB424E7}" presName="textNode" presStyleLbl="node1" presStyleIdx="1" presStyleCnt="3">
        <dgm:presLayoutVars>
          <dgm:bulletEnabled val="1"/>
        </dgm:presLayoutVars>
      </dgm:prSet>
      <dgm:spPr/>
      <dgm:t>
        <a:bodyPr/>
        <a:lstStyle/>
        <a:p>
          <a:endParaRPr lang="en-IN"/>
        </a:p>
      </dgm:t>
    </dgm:pt>
    <dgm:pt modelId="{EA10A7AA-72F6-4E9F-922C-319AF0AC115D}" type="pres">
      <dgm:prSet presAssocID="{79600817-A14D-4E7A-9331-00BAD828617A}" presName="sibTrans" presStyleCnt="0"/>
      <dgm:spPr/>
    </dgm:pt>
    <dgm:pt modelId="{D977A174-6B72-4E7F-AA01-B86D6F7059D8}" type="pres">
      <dgm:prSet presAssocID="{10D70835-E263-4EE9-B2F7-6BA567E688BF}" presName="textNode" presStyleLbl="node1" presStyleIdx="2" presStyleCnt="3">
        <dgm:presLayoutVars>
          <dgm:bulletEnabled val="1"/>
        </dgm:presLayoutVars>
      </dgm:prSet>
      <dgm:spPr/>
      <dgm:t>
        <a:bodyPr/>
        <a:lstStyle/>
        <a:p>
          <a:endParaRPr lang="en-IN"/>
        </a:p>
      </dgm:t>
    </dgm:pt>
  </dgm:ptLst>
  <dgm:cxnLst>
    <dgm:cxn modelId="{66422322-E4C1-4CAB-A6D8-A58A7B2687C3}" srcId="{221D5C32-18EB-42D4-9351-EB16BC34071A}" destId="{666C1C99-56B4-4926-B0CF-903F503433AF}" srcOrd="0" destOrd="0" parTransId="{4A9F30DF-175D-4A81-9A9F-0734641A050F}" sibTransId="{F3840225-8E82-4FF3-8CF2-595904BF300B}"/>
    <dgm:cxn modelId="{D6BDF935-23E1-4A0F-95B7-CA75D746FEC1}" type="presOf" srcId="{D1ACC392-5641-4A3B-AFF0-4D81DAB424E7}" destId="{C583C4C6-13BD-4C5D-8100-D822A78A5FC9}" srcOrd="0" destOrd="0" presId="urn:microsoft.com/office/officeart/2005/8/layout/hProcess9"/>
    <dgm:cxn modelId="{B8BD9D8A-F75C-4C79-938A-58268AC6BB3B}" type="presOf" srcId="{10D70835-E263-4EE9-B2F7-6BA567E688BF}" destId="{D977A174-6B72-4E7F-AA01-B86D6F7059D8}" srcOrd="0" destOrd="0" presId="urn:microsoft.com/office/officeart/2005/8/layout/hProcess9"/>
    <dgm:cxn modelId="{473C3622-520D-4BDF-B3E9-98DD13605BD5}" type="presOf" srcId="{666C1C99-56B4-4926-B0CF-903F503433AF}" destId="{ACC7D256-31E5-4E50-97F8-CA3EC1F77682}" srcOrd="0" destOrd="0" presId="urn:microsoft.com/office/officeart/2005/8/layout/hProcess9"/>
    <dgm:cxn modelId="{0BF325E7-CF39-47D9-B292-47E9A0E4E562}" type="presOf" srcId="{221D5C32-18EB-42D4-9351-EB16BC34071A}" destId="{1F9E2D6A-0DF1-4C47-8C71-E9EAA1D4E9D8}" srcOrd="0" destOrd="0" presId="urn:microsoft.com/office/officeart/2005/8/layout/hProcess9"/>
    <dgm:cxn modelId="{2034B760-FE43-4247-A097-9E3ED0BB2108}" srcId="{221D5C32-18EB-42D4-9351-EB16BC34071A}" destId="{D1ACC392-5641-4A3B-AFF0-4D81DAB424E7}" srcOrd="1" destOrd="0" parTransId="{5CCB8EF0-6989-4259-AD25-6C59DCB1EA95}" sibTransId="{79600817-A14D-4E7A-9331-00BAD828617A}"/>
    <dgm:cxn modelId="{06508A0B-4BCE-4D7E-A88D-6E7EFDD21438}" srcId="{221D5C32-18EB-42D4-9351-EB16BC34071A}" destId="{10D70835-E263-4EE9-B2F7-6BA567E688BF}" srcOrd="2" destOrd="0" parTransId="{A1BF8028-CD1D-4A4C-B778-FFD6509AFE4A}" sibTransId="{DF915CA0-3454-4430-B8C7-51B8E3A5E928}"/>
    <dgm:cxn modelId="{A96BBBCB-B8FF-4170-B1E7-C1653CD3B439}" type="presParOf" srcId="{1F9E2D6A-0DF1-4C47-8C71-E9EAA1D4E9D8}" destId="{1D854DDB-C0D1-4660-9C09-D85EEA476C51}" srcOrd="0" destOrd="0" presId="urn:microsoft.com/office/officeart/2005/8/layout/hProcess9"/>
    <dgm:cxn modelId="{CE510C09-096D-4AD7-A032-A88D59E4AD02}" type="presParOf" srcId="{1F9E2D6A-0DF1-4C47-8C71-E9EAA1D4E9D8}" destId="{15F662F2-67DB-41C8-B428-DCC8C77EDC4D}" srcOrd="1" destOrd="0" presId="urn:microsoft.com/office/officeart/2005/8/layout/hProcess9"/>
    <dgm:cxn modelId="{DCAD68D4-CAEA-4415-8947-3DD207A10EE0}" type="presParOf" srcId="{15F662F2-67DB-41C8-B428-DCC8C77EDC4D}" destId="{ACC7D256-31E5-4E50-97F8-CA3EC1F77682}" srcOrd="0" destOrd="0" presId="urn:microsoft.com/office/officeart/2005/8/layout/hProcess9"/>
    <dgm:cxn modelId="{4FE462E0-0F99-41A8-9B7F-27A3E63BCF6F}" type="presParOf" srcId="{15F662F2-67DB-41C8-B428-DCC8C77EDC4D}" destId="{93081E31-8454-47EF-A573-A6FE9F10895A}" srcOrd="1" destOrd="0" presId="urn:microsoft.com/office/officeart/2005/8/layout/hProcess9"/>
    <dgm:cxn modelId="{B9DA2527-0A16-4C0C-8E88-27A255603F91}" type="presParOf" srcId="{15F662F2-67DB-41C8-B428-DCC8C77EDC4D}" destId="{C583C4C6-13BD-4C5D-8100-D822A78A5FC9}" srcOrd="2" destOrd="0" presId="urn:microsoft.com/office/officeart/2005/8/layout/hProcess9"/>
    <dgm:cxn modelId="{EDF4F894-A815-4A11-AEB3-4A3E5E1BF8E3}" type="presParOf" srcId="{15F662F2-67DB-41C8-B428-DCC8C77EDC4D}" destId="{EA10A7AA-72F6-4E9F-922C-319AF0AC115D}" srcOrd="3" destOrd="0" presId="urn:microsoft.com/office/officeart/2005/8/layout/hProcess9"/>
    <dgm:cxn modelId="{087F75AE-B6DB-4E7A-9D8A-0A90DA69F424}" type="presParOf" srcId="{15F662F2-67DB-41C8-B428-DCC8C77EDC4D}" destId="{D977A174-6B72-4E7F-AA01-B86D6F7059D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E6B999-9D34-4023-8C9A-293E90E83F8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1C3203F-A5E2-4394-8DE7-FE6E600C2051}">
      <dgm:prSet/>
      <dgm:spPr/>
      <dgm:t>
        <a:bodyPr/>
        <a:lstStyle/>
        <a:p>
          <a:pPr rtl="0"/>
          <a:r>
            <a:rPr lang="en-US" dirty="0" smtClean="0"/>
            <a:t>Section 17(5) prescribes the time limit of sixty days within which an application made u/s 17 is required to be disposed off. The proviso to the sub-section envisages extension of time </a:t>
          </a:r>
          <a:r>
            <a:rPr lang="en-US" dirty="0" err="1" smtClean="0"/>
            <a:t>upto</a:t>
          </a:r>
          <a:r>
            <a:rPr lang="en-US" dirty="0" smtClean="0"/>
            <a:t> four months for adjudication of the application</a:t>
          </a:r>
          <a:endParaRPr lang="en-US" dirty="0"/>
        </a:p>
      </dgm:t>
    </dgm:pt>
    <dgm:pt modelId="{C54FB38C-69CA-4DE2-94AC-32CBA08C50C6}" type="parTrans" cxnId="{42A01D0C-D670-4216-816C-CBD08ACAE995}">
      <dgm:prSet/>
      <dgm:spPr/>
      <dgm:t>
        <a:bodyPr/>
        <a:lstStyle/>
        <a:p>
          <a:endParaRPr lang="en-US"/>
        </a:p>
      </dgm:t>
    </dgm:pt>
    <dgm:pt modelId="{59B081DA-EE80-45F1-B195-67FFB89D8538}" type="sibTrans" cxnId="{42A01D0C-D670-4216-816C-CBD08ACAE995}">
      <dgm:prSet/>
      <dgm:spPr/>
      <dgm:t>
        <a:bodyPr/>
        <a:lstStyle/>
        <a:p>
          <a:endParaRPr lang="en-US"/>
        </a:p>
      </dgm:t>
    </dgm:pt>
    <dgm:pt modelId="{49672935-A567-4F6C-B510-4F526EC57772}">
      <dgm:prSet/>
      <dgm:spPr/>
      <dgm:t>
        <a:bodyPr/>
        <a:lstStyle/>
        <a:p>
          <a:pPr rtl="0"/>
          <a:r>
            <a:rPr lang="en-US" dirty="0" smtClean="0"/>
            <a:t>The Co-operative Banks cannot initiate proceeding under the provisions of  SARFAESI Act or approach DRT, being aggrieved, as co-operative banks are consciously excluded from the purview of RDB Act – </a:t>
          </a:r>
          <a:r>
            <a:rPr lang="en-US" i="1" dirty="0" smtClean="0"/>
            <a:t>Sri </a:t>
          </a:r>
          <a:r>
            <a:rPr lang="en-US" i="1" dirty="0" err="1" smtClean="0"/>
            <a:t>Basaveshwar</a:t>
          </a:r>
          <a:r>
            <a:rPr lang="en-US" i="1" dirty="0" smtClean="0"/>
            <a:t> Co-operative Bank ltd &amp; </a:t>
          </a:r>
          <a:r>
            <a:rPr lang="en-US" i="1" dirty="0" err="1" smtClean="0"/>
            <a:t>Anr</a:t>
          </a:r>
          <a:r>
            <a:rPr lang="en-US" i="1" dirty="0" smtClean="0"/>
            <a:t>. v. </a:t>
          </a:r>
          <a:r>
            <a:rPr lang="en-US" i="1" dirty="0" err="1" smtClean="0"/>
            <a:t>Umesh</a:t>
          </a:r>
          <a:r>
            <a:rPr lang="en-US" i="1" dirty="0" smtClean="0"/>
            <a:t> &amp; Ors</a:t>
          </a:r>
          <a:r>
            <a:rPr lang="en-US" dirty="0" smtClean="0"/>
            <a:t>., I (2009) BC 21 (DRAT)</a:t>
          </a:r>
          <a:endParaRPr lang="en-US" dirty="0"/>
        </a:p>
      </dgm:t>
    </dgm:pt>
    <dgm:pt modelId="{78EBC236-E87E-4192-8D33-3F2198FE272F}" type="parTrans" cxnId="{EE1FDAB6-9C31-4F66-9558-0BA91ECB4165}">
      <dgm:prSet/>
      <dgm:spPr/>
      <dgm:t>
        <a:bodyPr/>
        <a:lstStyle/>
        <a:p>
          <a:endParaRPr lang="en-US"/>
        </a:p>
      </dgm:t>
    </dgm:pt>
    <dgm:pt modelId="{BA09BAE9-BBE6-492E-A7E0-B3899812F885}" type="sibTrans" cxnId="{EE1FDAB6-9C31-4F66-9558-0BA91ECB4165}">
      <dgm:prSet/>
      <dgm:spPr/>
      <dgm:t>
        <a:bodyPr/>
        <a:lstStyle/>
        <a:p>
          <a:endParaRPr lang="en-US"/>
        </a:p>
      </dgm:t>
    </dgm:pt>
    <dgm:pt modelId="{DBE03790-29BC-47E9-909F-1F5944742C25}" type="pres">
      <dgm:prSet presAssocID="{1EE6B999-9D34-4023-8C9A-293E90E83F87}" presName="linear" presStyleCnt="0">
        <dgm:presLayoutVars>
          <dgm:animLvl val="lvl"/>
          <dgm:resizeHandles val="exact"/>
        </dgm:presLayoutVars>
      </dgm:prSet>
      <dgm:spPr/>
      <dgm:t>
        <a:bodyPr/>
        <a:lstStyle/>
        <a:p>
          <a:endParaRPr lang="en-US"/>
        </a:p>
      </dgm:t>
    </dgm:pt>
    <dgm:pt modelId="{C42CCA95-3ADF-40A8-BF57-1BB63E480E39}" type="pres">
      <dgm:prSet presAssocID="{61C3203F-A5E2-4394-8DE7-FE6E600C2051}" presName="parentText" presStyleLbl="node1" presStyleIdx="0" presStyleCnt="2">
        <dgm:presLayoutVars>
          <dgm:chMax val="0"/>
          <dgm:bulletEnabled val="1"/>
        </dgm:presLayoutVars>
      </dgm:prSet>
      <dgm:spPr/>
      <dgm:t>
        <a:bodyPr/>
        <a:lstStyle/>
        <a:p>
          <a:endParaRPr lang="en-US"/>
        </a:p>
      </dgm:t>
    </dgm:pt>
    <dgm:pt modelId="{692EC652-FEFF-403C-895B-B30158C3FE04}" type="pres">
      <dgm:prSet presAssocID="{59B081DA-EE80-45F1-B195-67FFB89D8538}" presName="spacer" presStyleCnt="0"/>
      <dgm:spPr/>
      <dgm:t>
        <a:bodyPr/>
        <a:lstStyle/>
        <a:p>
          <a:endParaRPr lang="en-IN"/>
        </a:p>
      </dgm:t>
    </dgm:pt>
    <dgm:pt modelId="{2937B8FA-3194-4580-9E7B-09DBDF7FC2ED}" type="pres">
      <dgm:prSet presAssocID="{49672935-A567-4F6C-B510-4F526EC57772}" presName="parentText" presStyleLbl="node1" presStyleIdx="1" presStyleCnt="2">
        <dgm:presLayoutVars>
          <dgm:chMax val="0"/>
          <dgm:bulletEnabled val="1"/>
        </dgm:presLayoutVars>
      </dgm:prSet>
      <dgm:spPr/>
      <dgm:t>
        <a:bodyPr/>
        <a:lstStyle/>
        <a:p>
          <a:endParaRPr lang="en-US"/>
        </a:p>
      </dgm:t>
    </dgm:pt>
  </dgm:ptLst>
  <dgm:cxnLst>
    <dgm:cxn modelId="{42A01D0C-D670-4216-816C-CBD08ACAE995}" srcId="{1EE6B999-9D34-4023-8C9A-293E90E83F87}" destId="{61C3203F-A5E2-4394-8DE7-FE6E600C2051}" srcOrd="0" destOrd="0" parTransId="{C54FB38C-69CA-4DE2-94AC-32CBA08C50C6}" sibTransId="{59B081DA-EE80-45F1-B195-67FFB89D8538}"/>
    <dgm:cxn modelId="{EE1FDAB6-9C31-4F66-9558-0BA91ECB4165}" srcId="{1EE6B999-9D34-4023-8C9A-293E90E83F87}" destId="{49672935-A567-4F6C-B510-4F526EC57772}" srcOrd="1" destOrd="0" parTransId="{78EBC236-E87E-4192-8D33-3F2198FE272F}" sibTransId="{BA09BAE9-BBE6-492E-A7E0-B3899812F885}"/>
    <dgm:cxn modelId="{155FE4E7-10E1-43B6-B28F-D705E700FAB2}" type="presOf" srcId="{49672935-A567-4F6C-B510-4F526EC57772}" destId="{2937B8FA-3194-4580-9E7B-09DBDF7FC2ED}" srcOrd="0" destOrd="0" presId="urn:microsoft.com/office/officeart/2005/8/layout/vList2"/>
    <dgm:cxn modelId="{67D5CC34-46ED-4437-9A53-68E3BACE3B93}" type="presOf" srcId="{61C3203F-A5E2-4394-8DE7-FE6E600C2051}" destId="{C42CCA95-3ADF-40A8-BF57-1BB63E480E39}" srcOrd="0" destOrd="0" presId="urn:microsoft.com/office/officeart/2005/8/layout/vList2"/>
    <dgm:cxn modelId="{FE10A9E2-C311-4BE0-87ED-B898639A6CFF}" type="presOf" srcId="{1EE6B999-9D34-4023-8C9A-293E90E83F87}" destId="{DBE03790-29BC-47E9-909F-1F5944742C25}" srcOrd="0" destOrd="0" presId="urn:microsoft.com/office/officeart/2005/8/layout/vList2"/>
    <dgm:cxn modelId="{27E66723-32B2-4FE2-81FF-00A3BBE2AE4B}" type="presParOf" srcId="{DBE03790-29BC-47E9-909F-1F5944742C25}" destId="{C42CCA95-3ADF-40A8-BF57-1BB63E480E39}" srcOrd="0" destOrd="0" presId="urn:microsoft.com/office/officeart/2005/8/layout/vList2"/>
    <dgm:cxn modelId="{9F3F78E0-9951-4EB7-B994-94EE3694FF9A}" type="presParOf" srcId="{DBE03790-29BC-47E9-909F-1F5944742C25}" destId="{692EC652-FEFF-403C-895B-B30158C3FE04}" srcOrd="1" destOrd="0" presId="urn:microsoft.com/office/officeart/2005/8/layout/vList2"/>
    <dgm:cxn modelId="{568A8AC8-FE80-4165-ABD3-CBB8ABDCEA39}" type="presParOf" srcId="{DBE03790-29BC-47E9-909F-1F5944742C25}" destId="{2937B8FA-3194-4580-9E7B-09DBDF7FC2E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F82390-FEBC-44B8-9EC6-AEBAE7754E6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CE5465F6-3982-463C-82BF-B4B05E80C92F}">
      <dgm:prSet/>
      <dgm:spPr/>
      <dgm:t>
        <a:bodyPr/>
        <a:lstStyle/>
        <a:p>
          <a:pPr rtl="0"/>
          <a:r>
            <a:rPr lang="en-US" dirty="0" smtClean="0"/>
            <a:t>Basic regulatory instruments: </a:t>
          </a:r>
          <a:endParaRPr lang="en-US" dirty="0"/>
        </a:p>
      </dgm:t>
    </dgm:pt>
    <dgm:pt modelId="{6818EA59-CEE9-4E1A-9B56-61E6224AA16C}" type="parTrans" cxnId="{832A17EF-7487-4B35-B749-A25EFA900C73}">
      <dgm:prSet/>
      <dgm:spPr/>
      <dgm:t>
        <a:bodyPr/>
        <a:lstStyle/>
        <a:p>
          <a:endParaRPr lang="en-US"/>
        </a:p>
      </dgm:t>
    </dgm:pt>
    <dgm:pt modelId="{DBE4F189-2033-4280-8529-BDB938F9318C}" type="sibTrans" cxnId="{832A17EF-7487-4B35-B749-A25EFA900C73}">
      <dgm:prSet/>
      <dgm:spPr/>
      <dgm:t>
        <a:bodyPr/>
        <a:lstStyle/>
        <a:p>
          <a:endParaRPr lang="en-US"/>
        </a:p>
      </dgm:t>
    </dgm:pt>
    <dgm:pt modelId="{0CAC03DC-81D8-4A3D-8A21-8FB2420CF2CF}">
      <dgm:prSet/>
      <dgm:spPr/>
      <dgm:t>
        <a:bodyPr/>
        <a:lstStyle/>
        <a:p>
          <a:pPr rtl="0"/>
          <a:r>
            <a:rPr lang="en-US" dirty="0" smtClean="0"/>
            <a:t>RBI Act, 1934</a:t>
          </a:r>
          <a:endParaRPr lang="en-US" dirty="0"/>
        </a:p>
      </dgm:t>
    </dgm:pt>
    <dgm:pt modelId="{CA4519C2-0DB5-4A29-82F6-6896BC5118E2}" type="parTrans" cxnId="{E1A4D243-D215-4323-B2C0-ADBAEC7774FB}">
      <dgm:prSet/>
      <dgm:spPr/>
      <dgm:t>
        <a:bodyPr/>
        <a:lstStyle/>
        <a:p>
          <a:endParaRPr lang="en-US"/>
        </a:p>
      </dgm:t>
    </dgm:pt>
    <dgm:pt modelId="{FF4E620A-F254-45BD-9CF7-1D8F571A861A}" type="sibTrans" cxnId="{E1A4D243-D215-4323-B2C0-ADBAEC7774FB}">
      <dgm:prSet/>
      <dgm:spPr/>
      <dgm:t>
        <a:bodyPr/>
        <a:lstStyle/>
        <a:p>
          <a:endParaRPr lang="en-US"/>
        </a:p>
      </dgm:t>
    </dgm:pt>
    <dgm:pt modelId="{CC7E94D9-FA1E-42E2-A78A-E6F158849611}">
      <dgm:prSet/>
      <dgm:spPr/>
      <dgm:t>
        <a:bodyPr/>
        <a:lstStyle/>
        <a:p>
          <a:pPr rtl="0"/>
          <a:r>
            <a:rPr lang="en-IN" dirty="0" smtClean="0"/>
            <a:t>Master Direction - Non-Banking Financial Companies Acceptance of Public Deposits (Reserve Bank) Directions, 2016</a:t>
          </a:r>
          <a:endParaRPr lang="en-US" dirty="0"/>
        </a:p>
      </dgm:t>
    </dgm:pt>
    <dgm:pt modelId="{E4A4AB6F-6EAD-4C54-A949-162128114D49}" type="parTrans" cxnId="{63DA7F56-FC8E-4454-A440-E08FA3F3B611}">
      <dgm:prSet/>
      <dgm:spPr/>
      <dgm:t>
        <a:bodyPr/>
        <a:lstStyle/>
        <a:p>
          <a:endParaRPr lang="en-US"/>
        </a:p>
      </dgm:t>
    </dgm:pt>
    <dgm:pt modelId="{E8AE9289-13A5-4476-B7FE-2913139DBA62}" type="sibTrans" cxnId="{63DA7F56-FC8E-4454-A440-E08FA3F3B611}">
      <dgm:prSet/>
      <dgm:spPr/>
      <dgm:t>
        <a:bodyPr/>
        <a:lstStyle/>
        <a:p>
          <a:endParaRPr lang="en-US"/>
        </a:p>
      </dgm:t>
    </dgm:pt>
    <dgm:pt modelId="{44D05A1C-CF38-42A1-B68D-7975725A5269}">
      <dgm:prSet/>
      <dgm:spPr/>
      <dgm:t>
        <a:bodyPr/>
        <a:lstStyle/>
        <a:p>
          <a:r>
            <a:rPr lang="en-IN" dirty="0" smtClean="0"/>
            <a:t>Master Direction - Core Investment Companies (Reserve Bank) Directions, 2016</a:t>
          </a:r>
          <a:endParaRPr lang="en-IN" dirty="0"/>
        </a:p>
      </dgm:t>
    </dgm:pt>
    <dgm:pt modelId="{CF2D9085-821C-420F-BAA0-41858972EBCC}" type="parTrans" cxnId="{5E465B17-5DD1-45B1-A22E-C14B5A3003BA}">
      <dgm:prSet/>
      <dgm:spPr/>
      <dgm:t>
        <a:bodyPr/>
        <a:lstStyle/>
        <a:p>
          <a:endParaRPr lang="en-IN"/>
        </a:p>
      </dgm:t>
    </dgm:pt>
    <dgm:pt modelId="{4D6A91BE-76AC-4A3C-9692-A73BC35CF85E}" type="sibTrans" cxnId="{5E465B17-5DD1-45B1-A22E-C14B5A3003BA}">
      <dgm:prSet/>
      <dgm:spPr/>
      <dgm:t>
        <a:bodyPr/>
        <a:lstStyle/>
        <a:p>
          <a:endParaRPr lang="en-IN"/>
        </a:p>
      </dgm:t>
    </dgm:pt>
    <dgm:pt modelId="{A9176FD9-FFF7-407E-B86E-BADFEC5EA6E2}">
      <dgm:prSet/>
      <dgm:spPr/>
      <dgm:t>
        <a:bodyPr/>
        <a:lstStyle/>
        <a:p>
          <a:r>
            <a:rPr lang="en-IN" dirty="0" smtClean="0"/>
            <a:t>Master Direction - Exemptions from the provisions of RBI Act, 1934</a:t>
          </a:r>
          <a:endParaRPr lang="en-IN" dirty="0"/>
        </a:p>
      </dgm:t>
    </dgm:pt>
    <dgm:pt modelId="{07D5DBBF-97A2-405F-9561-D3EED90EDAAF}" type="parTrans" cxnId="{F42DDB82-52DD-4087-9253-ABE9AEC5E8A1}">
      <dgm:prSet/>
      <dgm:spPr/>
      <dgm:t>
        <a:bodyPr/>
        <a:lstStyle/>
        <a:p>
          <a:endParaRPr lang="en-IN"/>
        </a:p>
      </dgm:t>
    </dgm:pt>
    <dgm:pt modelId="{73A38238-D56B-43A8-9E68-80689BF40380}" type="sibTrans" cxnId="{F42DDB82-52DD-4087-9253-ABE9AEC5E8A1}">
      <dgm:prSet/>
      <dgm:spPr/>
      <dgm:t>
        <a:bodyPr/>
        <a:lstStyle/>
        <a:p>
          <a:endParaRPr lang="en-IN"/>
        </a:p>
      </dgm:t>
    </dgm:pt>
    <dgm:pt modelId="{E28CA30C-A1FC-4ADE-A1E6-D8A88C8580BB}">
      <dgm:prSet/>
      <dgm:spPr/>
      <dgm:t>
        <a:bodyPr/>
        <a:lstStyle/>
        <a:p>
          <a:r>
            <a:rPr lang="en-IN" dirty="0" smtClean="0"/>
            <a:t>Master Direction - Residuary Non-Banking Companies (Reserve Bank) Directions, 2016</a:t>
          </a:r>
          <a:endParaRPr lang="en-IN" dirty="0"/>
        </a:p>
      </dgm:t>
    </dgm:pt>
    <dgm:pt modelId="{EE7FB89C-2303-48AB-AA6E-E0A0A0748F14}" type="parTrans" cxnId="{E40CA86A-89A0-405D-80ED-B3BCC907B44B}">
      <dgm:prSet/>
      <dgm:spPr/>
      <dgm:t>
        <a:bodyPr/>
        <a:lstStyle/>
        <a:p>
          <a:endParaRPr lang="en-IN"/>
        </a:p>
      </dgm:t>
    </dgm:pt>
    <dgm:pt modelId="{F70749B6-7849-4F13-99E2-093A09BD1717}" type="sibTrans" cxnId="{E40CA86A-89A0-405D-80ED-B3BCC907B44B}">
      <dgm:prSet/>
      <dgm:spPr/>
      <dgm:t>
        <a:bodyPr/>
        <a:lstStyle/>
        <a:p>
          <a:endParaRPr lang="en-IN"/>
        </a:p>
      </dgm:t>
    </dgm:pt>
    <dgm:pt modelId="{B7D1DF0A-31A7-48FB-A4A4-1F6EF80E5064}">
      <dgm:prSet/>
      <dgm:spPr/>
      <dgm:t>
        <a:bodyPr/>
        <a:lstStyle/>
        <a:p>
          <a:r>
            <a:rPr lang="en-IN" dirty="0" smtClean="0"/>
            <a:t>Master Direction - Non-Banking Financial Company - Systemically Important Non-Deposit taking Company and Deposit taking Company (Reserve Bank) Directions, 2016</a:t>
          </a:r>
          <a:endParaRPr lang="en-IN" dirty="0"/>
        </a:p>
      </dgm:t>
    </dgm:pt>
    <dgm:pt modelId="{4B1A9228-894E-4BE5-A15D-420420D92693}" type="parTrans" cxnId="{8F82BD15-BF42-460E-8D99-64071AF8DA77}">
      <dgm:prSet/>
      <dgm:spPr/>
      <dgm:t>
        <a:bodyPr/>
        <a:lstStyle/>
        <a:p>
          <a:endParaRPr lang="en-IN"/>
        </a:p>
      </dgm:t>
    </dgm:pt>
    <dgm:pt modelId="{679FA4FF-5BD4-4D16-B4B5-CE17D5769E62}" type="sibTrans" cxnId="{8F82BD15-BF42-460E-8D99-64071AF8DA77}">
      <dgm:prSet/>
      <dgm:spPr/>
      <dgm:t>
        <a:bodyPr/>
        <a:lstStyle/>
        <a:p>
          <a:endParaRPr lang="en-IN"/>
        </a:p>
      </dgm:t>
    </dgm:pt>
    <dgm:pt modelId="{7D232A42-FBF9-47A0-84A4-F70E0C9A405E}">
      <dgm:prSet/>
      <dgm:spPr/>
      <dgm:t>
        <a:bodyPr/>
        <a:lstStyle/>
        <a:p>
          <a:r>
            <a:rPr lang="en-IN" dirty="0" smtClean="0"/>
            <a:t>Master Direction- Non-Banking Financial Company - Account Aggregator (Reserve Bank) Directions, 2016</a:t>
          </a:r>
          <a:endParaRPr lang="en-IN" dirty="0"/>
        </a:p>
      </dgm:t>
    </dgm:pt>
    <dgm:pt modelId="{D0F7C506-F9C7-41F7-9F6D-7C33FB3DE76C}" type="parTrans" cxnId="{15D1A138-EC8F-4599-B43A-931D8947EA5C}">
      <dgm:prSet/>
      <dgm:spPr/>
      <dgm:t>
        <a:bodyPr/>
        <a:lstStyle/>
        <a:p>
          <a:endParaRPr lang="en-IN"/>
        </a:p>
      </dgm:t>
    </dgm:pt>
    <dgm:pt modelId="{1268AE95-02B1-4066-8AD2-54FC90DA4751}" type="sibTrans" cxnId="{15D1A138-EC8F-4599-B43A-931D8947EA5C}">
      <dgm:prSet/>
      <dgm:spPr/>
      <dgm:t>
        <a:bodyPr/>
        <a:lstStyle/>
        <a:p>
          <a:endParaRPr lang="en-IN"/>
        </a:p>
      </dgm:t>
    </dgm:pt>
    <dgm:pt modelId="{C452F5FA-579B-4AA7-B238-F32E1DBC199D}">
      <dgm:prSet/>
      <dgm:spPr/>
      <dgm:t>
        <a:bodyPr/>
        <a:lstStyle/>
        <a:p>
          <a:r>
            <a:rPr lang="en-IN" dirty="0" smtClean="0"/>
            <a:t>Master Direction- Non-Banking Financial Company Returns (Reserve Bank) Directions, 2016</a:t>
          </a:r>
          <a:endParaRPr lang="en-IN" dirty="0"/>
        </a:p>
      </dgm:t>
    </dgm:pt>
    <dgm:pt modelId="{280CF48B-FC88-452F-9B6C-637D6F984CF1}" type="parTrans" cxnId="{5C3BDBD0-B8C4-4D12-A8A0-FB0CC8DCF0A2}">
      <dgm:prSet/>
      <dgm:spPr/>
      <dgm:t>
        <a:bodyPr/>
        <a:lstStyle/>
        <a:p>
          <a:endParaRPr lang="en-IN"/>
        </a:p>
      </dgm:t>
    </dgm:pt>
    <dgm:pt modelId="{71BDAA75-80D6-4A66-B12F-CF6032B17BD6}" type="sibTrans" cxnId="{5C3BDBD0-B8C4-4D12-A8A0-FB0CC8DCF0A2}">
      <dgm:prSet/>
      <dgm:spPr/>
      <dgm:t>
        <a:bodyPr/>
        <a:lstStyle/>
        <a:p>
          <a:endParaRPr lang="en-IN"/>
        </a:p>
      </dgm:t>
    </dgm:pt>
    <dgm:pt modelId="{AAAD0B88-0431-44E1-9EB6-926EF25558A9}">
      <dgm:prSet/>
      <dgm:spPr/>
      <dgm:t>
        <a:bodyPr/>
        <a:lstStyle/>
        <a:p>
          <a:r>
            <a:rPr lang="en-IN" dirty="0" smtClean="0"/>
            <a:t>Master Direction - Non-Banking Financial Companies Auditor’s Report (Reserve Bank) Directions, 2016</a:t>
          </a:r>
          <a:endParaRPr lang="en-IN" dirty="0"/>
        </a:p>
      </dgm:t>
    </dgm:pt>
    <dgm:pt modelId="{77B4728C-D217-46EC-83F8-E443287D9EE0}" type="parTrans" cxnId="{437A8BCB-65C7-4CB8-A43B-49E153761E47}">
      <dgm:prSet/>
      <dgm:spPr/>
      <dgm:t>
        <a:bodyPr/>
        <a:lstStyle/>
        <a:p>
          <a:endParaRPr lang="en-IN"/>
        </a:p>
      </dgm:t>
    </dgm:pt>
    <dgm:pt modelId="{A180745A-AA81-4A14-9825-63946EA85B1D}" type="sibTrans" cxnId="{437A8BCB-65C7-4CB8-A43B-49E153761E47}">
      <dgm:prSet/>
      <dgm:spPr/>
      <dgm:t>
        <a:bodyPr/>
        <a:lstStyle/>
        <a:p>
          <a:endParaRPr lang="en-IN"/>
        </a:p>
      </dgm:t>
    </dgm:pt>
    <dgm:pt modelId="{7854686C-12D0-4CAE-AFF1-B00DB74D7EA3}">
      <dgm:prSet/>
      <dgm:spPr/>
      <dgm:t>
        <a:bodyPr/>
        <a:lstStyle/>
        <a:p>
          <a:r>
            <a:rPr lang="en-IN" dirty="0" smtClean="0"/>
            <a:t>Master Direction - Monitoring of Frauds in NBFCs (Reserve Bank) Directions, 2016</a:t>
          </a:r>
          <a:endParaRPr lang="en-IN" dirty="0"/>
        </a:p>
      </dgm:t>
    </dgm:pt>
    <dgm:pt modelId="{1EF46E88-12FC-404F-A2DF-56B56725B3F8}" type="parTrans" cxnId="{D0F4DF2F-7ADD-4837-A0E4-1B9C3FB625B0}">
      <dgm:prSet/>
      <dgm:spPr/>
      <dgm:t>
        <a:bodyPr/>
        <a:lstStyle/>
        <a:p>
          <a:endParaRPr lang="en-IN"/>
        </a:p>
      </dgm:t>
    </dgm:pt>
    <dgm:pt modelId="{8B534DAD-E6AC-4DD6-9477-1460B985B86D}" type="sibTrans" cxnId="{D0F4DF2F-7ADD-4837-A0E4-1B9C3FB625B0}">
      <dgm:prSet/>
      <dgm:spPr/>
      <dgm:t>
        <a:bodyPr/>
        <a:lstStyle/>
        <a:p>
          <a:endParaRPr lang="en-IN"/>
        </a:p>
      </dgm:t>
    </dgm:pt>
    <dgm:pt modelId="{D151F4DD-8A79-4C47-968C-3B14C03E7A87}">
      <dgm:prSet/>
      <dgm:spPr/>
      <dgm:t>
        <a:bodyPr/>
        <a:lstStyle/>
        <a:p>
          <a:r>
            <a:rPr lang="en-IN" dirty="0" smtClean="0"/>
            <a:t>Master Directions - Mortgage Guarantee Companies (Reserve Bank) Directions, 2016</a:t>
          </a:r>
          <a:endParaRPr lang="en-IN" dirty="0"/>
        </a:p>
      </dgm:t>
    </dgm:pt>
    <dgm:pt modelId="{9883BCB4-E1D4-4F88-A2D5-33514401A471}" type="parTrans" cxnId="{0698377B-B03B-4B24-B8D6-8C612EBCC8C3}">
      <dgm:prSet/>
      <dgm:spPr/>
      <dgm:t>
        <a:bodyPr/>
        <a:lstStyle/>
        <a:p>
          <a:endParaRPr lang="en-IN"/>
        </a:p>
      </dgm:t>
    </dgm:pt>
    <dgm:pt modelId="{1A21C2B0-17F3-40F1-913D-39AAD640F257}" type="sibTrans" cxnId="{0698377B-B03B-4B24-B8D6-8C612EBCC8C3}">
      <dgm:prSet/>
      <dgm:spPr/>
      <dgm:t>
        <a:bodyPr/>
        <a:lstStyle/>
        <a:p>
          <a:endParaRPr lang="en-IN"/>
        </a:p>
      </dgm:t>
    </dgm:pt>
    <dgm:pt modelId="{9252EC4A-9EF5-476C-A444-B6FD1D84E1AA}">
      <dgm:prSet/>
      <dgm:spPr/>
      <dgm:t>
        <a:bodyPr/>
        <a:lstStyle/>
        <a:p>
          <a:r>
            <a:rPr lang="en-IN" dirty="0" smtClean="0"/>
            <a:t>Master Direction - Miscellaneous Non-Banking Companies (Reserve Bank) Directions, 2016</a:t>
          </a:r>
          <a:endParaRPr lang="en-IN" dirty="0"/>
        </a:p>
      </dgm:t>
    </dgm:pt>
    <dgm:pt modelId="{B096EB94-9AA0-421B-8159-07D801BF5C55}" type="parTrans" cxnId="{BB73BB0C-F8A7-45A1-A602-4A4F274F5275}">
      <dgm:prSet/>
      <dgm:spPr/>
      <dgm:t>
        <a:bodyPr/>
        <a:lstStyle/>
        <a:p>
          <a:endParaRPr lang="en-IN"/>
        </a:p>
      </dgm:t>
    </dgm:pt>
    <dgm:pt modelId="{CEAA7B67-AB42-434B-8BBB-661E9CF73498}" type="sibTrans" cxnId="{BB73BB0C-F8A7-45A1-A602-4A4F274F5275}">
      <dgm:prSet/>
      <dgm:spPr/>
      <dgm:t>
        <a:bodyPr/>
        <a:lstStyle/>
        <a:p>
          <a:endParaRPr lang="en-IN"/>
        </a:p>
      </dgm:t>
    </dgm:pt>
    <dgm:pt modelId="{515AF72C-A77E-4E78-8651-6F8FE1B661C0}">
      <dgm:prSet/>
      <dgm:spPr/>
      <dgm:t>
        <a:bodyPr/>
        <a:lstStyle/>
        <a:p>
          <a:r>
            <a:rPr lang="en-IN" dirty="0" smtClean="0"/>
            <a:t>Master Direction - Non-Banking Financial Company – Non-Systemically Important Non-Deposit taking Company (Reserve Bank) Directions, 2016</a:t>
          </a:r>
          <a:endParaRPr lang="en-IN" dirty="0"/>
        </a:p>
      </dgm:t>
    </dgm:pt>
    <dgm:pt modelId="{51560419-A0C8-4524-897F-8E5EC8D321C7}" type="parTrans" cxnId="{400B713A-8C9F-4612-93A2-59FFD3B7CA96}">
      <dgm:prSet/>
      <dgm:spPr/>
      <dgm:t>
        <a:bodyPr/>
        <a:lstStyle/>
        <a:p>
          <a:endParaRPr lang="en-IN"/>
        </a:p>
      </dgm:t>
    </dgm:pt>
    <dgm:pt modelId="{761E867A-B0EF-4E2B-B178-8D25C2E22D01}" type="sibTrans" cxnId="{400B713A-8C9F-4612-93A2-59FFD3B7CA96}">
      <dgm:prSet/>
      <dgm:spPr/>
      <dgm:t>
        <a:bodyPr/>
        <a:lstStyle/>
        <a:p>
          <a:endParaRPr lang="en-IN"/>
        </a:p>
      </dgm:t>
    </dgm:pt>
    <dgm:pt modelId="{E462386D-9E79-4520-B816-22D84DA08990}" type="pres">
      <dgm:prSet presAssocID="{E8F82390-FEBC-44B8-9EC6-AEBAE7754E6E}" presName="linear" presStyleCnt="0">
        <dgm:presLayoutVars>
          <dgm:animLvl val="lvl"/>
          <dgm:resizeHandles val="exact"/>
        </dgm:presLayoutVars>
      </dgm:prSet>
      <dgm:spPr/>
      <dgm:t>
        <a:bodyPr/>
        <a:lstStyle/>
        <a:p>
          <a:endParaRPr lang="en-US"/>
        </a:p>
      </dgm:t>
    </dgm:pt>
    <dgm:pt modelId="{72B1632F-7BF0-4FBE-9F5F-BF7E754B57AA}" type="pres">
      <dgm:prSet presAssocID="{CE5465F6-3982-463C-82BF-B4B05E80C92F}" presName="parentText" presStyleLbl="node1" presStyleIdx="0" presStyleCnt="1" custLinFactNeighborY="-2365">
        <dgm:presLayoutVars>
          <dgm:chMax val="0"/>
          <dgm:bulletEnabled val="1"/>
        </dgm:presLayoutVars>
      </dgm:prSet>
      <dgm:spPr/>
      <dgm:t>
        <a:bodyPr/>
        <a:lstStyle/>
        <a:p>
          <a:endParaRPr lang="en-US"/>
        </a:p>
      </dgm:t>
    </dgm:pt>
    <dgm:pt modelId="{400B66BC-757D-47DA-994B-74742EF6A551}" type="pres">
      <dgm:prSet presAssocID="{CE5465F6-3982-463C-82BF-B4B05E80C92F}" presName="childText" presStyleLbl="revTx" presStyleIdx="0" presStyleCnt="1">
        <dgm:presLayoutVars>
          <dgm:bulletEnabled val="1"/>
        </dgm:presLayoutVars>
      </dgm:prSet>
      <dgm:spPr/>
      <dgm:t>
        <a:bodyPr/>
        <a:lstStyle/>
        <a:p>
          <a:endParaRPr lang="en-US"/>
        </a:p>
      </dgm:t>
    </dgm:pt>
  </dgm:ptLst>
  <dgm:cxnLst>
    <dgm:cxn modelId="{158E56EB-28BB-41E0-B358-4A28613462B5}" type="presOf" srcId="{D151F4DD-8A79-4C47-968C-3B14C03E7A87}" destId="{400B66BC-757D-47DA-994B-74742EF6A551}" srcOrd="0" destOrd="12" presId="urn:microsoft.com/office/officeart/2005/8/layout/vList2"/>
    <dgm:cxn modelId="{5E465B17-5DD1-45B1-A22E-C14B5A3003BA}" srcId="{CE5465F6-3982-463C-82BF-B4B05E80C92F}" destId="{44D05A1C-CF38-42A1-B68D-7975725A5269}" srcOrd="2" destOrd="0" parTransId="{CF2D9085-821C-420F-BAA0-41858972EBCC}" sibTransId="{4D6A91BE-76AC-4A3C-9692-A73BC35CF85E}"/>
    <dgm:cxn modelId="{8F82BD15-BF42-460E-8D99-64071AF8DA77}" srcId="{CE5465F6-3982-463C-82BF-B4B05E80C92F}" destId="{B7D1DF0A-31A7-48FB-A4A4-1F6EF80E5064}" srcOrd="7" destOrd="0" parTransId="{4B1A9228-894E-4BE5-A15D-420420D92693}" sibTransId="{679FA4FF-5BD4-4D16-B4B5-CE17D5769E62}"/>
    <dgm:cxn modelId="{BB73BB0C-F8A7-45A1-A602-4A4F274F5275}" srcId="{CE5465F6-3982-463C-82BF-B4B05E80C92F}" destId="{9252EC4A-9EF5-476C-A444-B6FD1D84E1AA}" srcOrd="4" destOrd="0" parTransId="{B096EB94-9AA0-421B-8159-07D801BF5C55}" sibTransId="{CEAA7B67-AB42-434B-8BBB-661E9CF73498}"/>
    <dgm:cxn modelId="{437A8BCB-65C7-4CB8-A43B-49E153761E47}" srcId="{CE5465F6-3982-463C-82BF-B4B05E80C92F}" destId="{AAAD0B88-0431-44E1-9EB6-926EF25558A9}" srcOrd="10" destOrd="0" parTransId="{77B4728C-D217-46EC-83F8-E443287D9EE0}" sibTransId="{A180745A-AA81-4A14-9825-63946EA85B1D}"/>
    <dgm:cxn modelId="{408A26D5-651C-4206-BE2A-79C6BFF93862}" type="presOf" srcId="{A9176FD9-FFF7-407E-B86E-BADFEC5EA6E2}" destId="{400B66BC-757D-47DA-994B-74742EF6A551}" srcOrd="0" destOrd="3" presId="urn:microsoft.com/office/officeart/2005/8/layout/vList2"/>
    <dgm:cxn modelId="{71328206-FB9B-4661-9D7F-490022FB03CB}" type="presOf" srcId="{44D05A1C-CF38-42A1-B68D-7975725A5269}" destId="{400B66BC-757D-47DA-994B-74742EF6A551}" srcOrd="0" destOrd="2" presId="urn:microsoft.com/office/officeart/2005/8/layout/vList2"/>
    <dgm:cxn modelId="{97D21459-56C7-494F-B043-0DD53149ABCD}" type="presOf" srcId="{E28CA30C-A1FC-4ADE-A1E6-D8A88C8580BB}" destId="{400B66BC-757D-47DA-994B-74742EF6A551}" srcOrd="0" destOrd="5" presId="urn:microsoft.com/office/officeart/2005/8/layout/vList2"/>
    <dgm:cxn modelId="{15D1A138-EC8F-4599-B43A-931D8947EA5C}" srcId="{CE5465F6-3982-463C-82BF-B4B05E80C92F}" destId="{7D232A42-FBF9-47A0-84A4-F70E0C9A405E}" srcOrd="8" destOrd="0" parTransId="{D0F7C506-F9C7-41F7-9F6D-7C33FB3DE76C}" sibTransId="{1268AE95-02B1-4066-8AD2-54FC90DA4751}"/>
    <dgm:cxn modelId="{794F94A2-D1E9-4983-9433-EDC8212FD0C8}" type="presOf" srcId="{C452F5FA-579B-4AA7-B238-F32E1DBC199D}" destId="{400B66BC-757D-47DA-994B-74742EF6A551}" srcOrd="0" destOrd="9" presId="urn:microsoft.com/office/officeart/2005/8/layout/vList2"/>
    <dgm:cxn modelId="{400B713A-8C9F-4612-93A2-59FFD3B7CA96}" srcId="{CE5465F6-3982-463C-82BF-B4B05E80C92F}" destId="{515AF72C-A77E-4E78-8651-6F8FE1B661C0}" srcOrd="6" destOrd="0" parTransId="{51560419-A0C8-4524-897F-8E5EC8D321C7}" sibTransId="{761E867A-B0EF-4E2B-B178-8D25C2E22D01}"/>
    <dgm:cxn modelId="{E1A4D243-D215-4323-B2C0-ADBAEC7774FB}" srcId="{CE5465F6-3982-463C-82BF-B4B05E80C92F}" destId="{0CAC03DC-81D8-4A3D-8A21-8FB2420CF2CF}" srcOrd="0" destOrd="0" parTransId="{CA4519C2-0DB5-4A29-82F6-6896BC5118E2}" sibTransId="{FF4E620A-F254-45BD-9CF7-1D8F571A861A}"/>
    <dgm:cxn modelId="{66C1411B-A33B-41E5-A3A2-2D2282151B89}" type="presOf" srcId="{0CAC03DC-81D8-4A3D-8A21-8FB2420CF2CF}" destId="{400B66BC-757D-47DA-994B-74742EF6A551}" srcOrd="0" destOrd="0" presId="urn:microsoft.com/office/officeart/2005/8/layout/vList2"/>
    <dgm:cxn modelId="{5C3BDBD0-B8C4-4D12-A8A0-FB0CC8DCF0A2}" srcId="{CE5465F6-3982-463C-82BF-B4B05E80C92F}" destId="{C452F5FA-579B-4AA7-B238-F32E1DBC199D}" srcOrd="9" destOrd="0" parTransId="{280CF48B-FC88-452F-9B6C-637D6F984CF1}" sibTransId="{71BDAA75-80D6-4A66-B12F-CF6032B17BD6}"/>
    <dgm:cxn modelId="{E39D1E9C-39C6-4712-88F5-100FCB7FEB05}" type="presOf" srcId="{515AF72C-A77E-4E78-8651-6F8FE1B661C0}" destId="{400B66BC-757D-47DA-994B-74742EF6A551}" srcOrd="0" destOrd="6" presId="urn:microsoft.com/office/officeart/2005/8/layout/vList2"/>
    <dgm:cxn modelId="{8C538880-65C3-4F8B-B066-72024FB157EE}" type="presOf" srcId="{E8F82390-FEBC-44B8-9EC6-AEBAE7754E6E}" destId="{E462386D-9E79-4520-B816-22D84DA08990}" srcOrd="0" destOrd="0" presId="urn:microsoft.com/office/officeart/2005/8/layout/vList2"/>
    <dgm:cxn modelId="{63DA7F56-FC8E-4454-A440-E08FA3F3B611}" srcId="{CE5465F6-3982-463C-82BF-B4B05E80C92F}" destId="{CC7E94D9-FA1E-42E2-A78A-E6F158849611}" srcOrd="1" destOrd="0" parTransId="{E4A4AB6F-6EAD-4C54-A949-162128114D49}" sibTransId="{E8AE9289-13A5-4476-B7FE-2913139DBA62}"/>
    <dgm:cxn modelId="{D19E12CC-1025-48E0-892C-FE8C7A0DB348}" type="presOf" srcId="{7D232A42-FBF9-47A0-84A4-F70E0C9A405E}" destId="{400B66BC-757D-47DA-994B-74742EF6A551}" srcOrd="0" destOrd="8" presId="urn:microsoft.com/office/officeart/2005/8/layout/vList2"/>
    <dgm:cxn modelId="{2BBC9071-2F31-44F1-90E1-DB0DF2F3F95B}" type="presOf" srcId="{7854686C-12D0-4CAE-AFF1-B00DB74D7EA3}" destId="{400B66BC-757D-47DA-994B-74742EF6A551}" srcOrd="0" destOrd="11" presId="urn:microsoft.com/office/officeart/2005/8/layout/vList2"/>
    <dgm:cxn modelId="{DE6683ED-5A20-404B-AB59-AFE7A3BA8DC6}" type="presOf" srcId="{CE5465F6-3982-463C-82BF-B4B05E80C92F}" destId="{72B1632F-7BF0-4FBE-9F5F-BF7E754B57AA}" srcOrd="0" destOrd="0" presId="urn:microsoft.com/office/officeart/2005/8/layout/vList2"/>
    <dgm:cxn modelId="{31FD434A-6E55-4E43-9F1B-0A1777D9535A}" type="presOf" srcId="{AAAD0B88-0431-44E1-9EB6-926EF25558A9}" destId="{400B66BC-757D-47DA-994B-74742EF6A551}" srcOrd="0" destOrd="10" presId="urn:microsoft.com/office/officeart/2005/8/layout/vList2"/>
    <dgm:cxn modelId="{E40CA86A-89A0-405D-80ED-B3BCC907B44B}" srcId="{CE5465F6-3982-463C-82BF-B4B05E80C92F}" destId="{E28CA30C-A1FC-4ADE-A1E6-D8A88C8580BB}" srcOrd="5" destOrd="0" parTransId="{EE7FB89C-2303-48AB-AA6E-E0A0A0748F14}" sibTransId="{F70749B6-7849-4F13-99E2-093A09BD1717}"/>
    <dgm:cxn modelId="{0698377B-B03B-4B24-B8D6-8C612EBCC8C3}" srcId="{CE5465F6-3982-463C-82BF-B4B05E80C92F}" destId="{D151F4DD-8A79-4C47-968C-3B14C03E7A87}" srcOrd="12" destOrd="0" parTransId="{9883BCB4-E1D4-4F88-A2D5-33514401A471}" sibTransId="{1A21C2B0-17F3-40F1-913D-39AAD640F257}"/>
    <dgm:cxn modelId="{9B8B7D1C-EC3D-42EE-88AC-973E0C6E6537}" type="presOf" srcId="{B7D1DF0A-31A7-48FB-A4A4-1F6EF80E5064}" destId="{400B66BC-757D-47DA-994B-74742EF6A551}" srcOrd="0" destOrd="7" presId="urn:microsoft.com/office/officeart/2005/8/layout/vList2"/>
    <dgm:cxn modelId="{F42DDB82-52DD-4087-9253-ABE9AEC5E8A1}" srcId="{CE5465F6-3982-463C-82BF-B4B05E80C92F}" destId="{A9176FD9-FFF7-407E-B86E-BADFEC5EA6E2}" srcOrd="3" destOrd="0" parTransId="{07D5DBBF-97A2-405F-9561-D3EED90EDAAF}" sibTransId="{73A38238-D56B-43A8-9E68-80689BF40380}"/>
    <dgm:cxn modelId="{E69FB892-15A6-4248-AFA1-FBB478C3C67A}" type="presOf" srcId="{9252EC4A-9EF5-476C-A444-B6FD1D84E1AA}" destId="{400B66BC-757D-47DA-994B-74742EF6A551}" srcOrd="0" destOrd="4" presId="urn:microsoft.com/office/officeart/2005/8/layout/vList2"/>
    <dgm:cxn modelId="{7D4277F4-5F04-4E08-99E1-C71675F03D20}" type="presOf" srcId="{CC7E94D9-FA1E-42E2-A78A-E6F158849611}" destId="{400B66BC-757D-47DA-994B-74742EF6A551}" srcOrd="0" destOrd="1" presId="urn:microsoft.com/office/officeart/2005/8/layout/vList2"/>
    <dgm:cxn modelId="{832A17EF-7487-4B35-B749-A25EFA900C73}" srcId="{E8F82390-FEBC-44B8-9EC6-AEBAE7754E6E}" destId="{CE5465F6-3982-463C-82BF-B4B05E80C92F}" srcOrd="0" destOrd="0" parTransId="{6818EA59-CEE9-4E1A-9B56-61E6224AA16C}" sibTransId="{DBE4F189-2033-4280-8529-BDB938F9318C}"/>
    <dgm:cxn modelId="{D0F4DF2F-7ADD-4837-A0E4-1B9C3FB625B0}" srcId="{CE5465F6-3982-463C-82BF-B4B05E80C92F}" destId="{7854686C-12D0-4CAE-AFF1-B00DB74D7EA3}" srcOrd="11" destOrd="0" parTransId="{1EF46E88-12FC-404F-A2DF-56B56725B3F8}" sibTransId="{8B534DAD-E6AC-4DD6-9477-1460B985B86D}"/>
    <dgm:cxn modelId="{DB3114E8-BB2C-4617-85DE-111A4F2AEA1F}" type="presParOf" srcId="{E462386D-9E79-4520-B816-22D84DA08990}" destId="{72B1632F-7BF0-4FBE-9F5F-BF7E754B57AA}" srcOrd="0" destOrd="0" presId="urn:microsoft.com/office/officeart/2005/8/layout/vList2"/>
    <dgm:cxn modelId="{2FCD8C59-4501-4C08-8CD9-6B2F036C4FFA}" type="presParOf" srcId="{E462386D-9E79-4520-B816-22D84DA08990}" destId="{400B66BC-757D-47DA-994B-74742EF6A55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FA907F-CB7B-4918-9646-3F83A6E774D9}" type="doc">
      <dgm:prSet loTypeId="urn:microsoft.com/office/officeart/2005/8/layout/hProcess9" loCatId="process" qsTypeId="urn:microsoft.com/office/officeart/2005/8/quickstyle/simple1" qsCatId="simple" csTypeId="urn:microsoft.com/office/officeart/2005/8/colors/accent1_2" csCatId="accent1" phldr="1"/>
      <dgm:spPr/>
    </dgm:pt>
    <dgm:pt modelId="{9F03E61E-5A20-4E20-A45D-6903AB234798}">
      <dgm:prSet phldrT="[Text]"/>
      <dgm:spPr/>
      <dgm:t>
        <a:bodyPr/>
        <a:lstStyle/>
        <a:p>
          <a:r>
            <a:rPr lang="en-IN" dirty="0" smtClean="0"/>
            <a:t>10</a:t>
          </a:r>
          <a:r>
            <a:rPr lang="en-IN" baseline="30000" dirty="0" smtClean="0"/>
            <a:t>th</a:t>
          </a:r>
          <a:r>
            <a:rPr lang="en-IN" dirty="0" smtClean="0"/>
            <a:t> November, 2014 – Circular on Revised Regulatory Framework</a:t>
          </a:r>
          <a:endParaRPr lang="en-IN" dirty="0"/>
        </a:p>
      </dgm:t>
    </dgm:pt>
    <dgm:pt modelId="{13665238-730B-4C74-95D2-0781925EC5F7}" type="parTrans" cxnId="{3E327687-83E1-4226-8EC3-CA7E17DCC896}">
      <dgm:prSet/>
      <dgm:spPr/>
    </dgm:pt>
    <dgm:pt modelId="{A287ABBB-7E7A-4CBF-96C7-5F4D5715974A}" type="sibTrans" cxnId="{3E327687-83E1-4226-8EC3-CA7E17DCC896}">
      <dgm:prSet/>
      <dgm:spPr/>
    </dgm:pt>
    <dgm:pt modelId="{602CC51F-A6A6-432E-A41D-054A4E4A303F}">
      <dgm:prSet phldrT="[Text]"/>
      <dgm:spPr/>
      <dgm:t>
        <a:bodyPr/>
        <a:lstStyle/>
        <a:p>
          <a:r>
            <a:rPr lang="en-IN" dirty="0" smtClean="0"/>
            <a:t>27</a:t>
          </a:r>
          <a:r>
            <a:rPr lang="en-IN" baseline="30000" dirty="0" smtClean="0"/>
            <a:t>th</a:t>
          </a:r>
          <a:r>
            <a:rPr lang="en-IN" dirty="0" smtClean="0"/>
            <a:t> March, 2015 – Notification for prudential norms for SIs and Non SIs</a:t>
          </a:r>
          <a:endParaRPr lang="en-IN" dirty="0"/>
        </a:p>
      </dgm:t>
    </dgm:pt>
    <dgm:pt modelId="{35F8BB8F-A148-4896-917F-412A842434C5}" type="parTrans" cxnId="{D7AC9DAF-45DA-4E11-B300-6A84A45C1241}">
      <dgm:prSet/>
      <dgm:spPr/>
    </dgm:pt>
    <dgm:pt modelId="{A5701B5D-15A1-474B-96A5-21D226FAE0B4}" type="sibTrans" cxnId="{D7AC9DAF-45DA-4E11-B300-6A84A45C1241}">
      <dgm:prSet/>
      <dgm:spPr/>
    </dgm:pt>
    <dgm:pt modelId="{6EAAD931-E202-4F03-9192-7E24B823B134}">
      <dgm:prSet phldrT="[Text]"/>
      <dgm:spPr/>
      <dgm:t>
        <a:bodyPr/>
        <a:lstStyle/>
        <a:p>
          <a:r>
            <a:rPr lang="en-IN" dirty="0" smtClean="0"/>
            <a:t>10</a:t>
          </a:r>
          <a:r>
            <a:rPr lang="en-IN" baseline="30000" dirty="0" smtClean="0"/>
            <a:t>th</a:t>
          </a:r>
          <a:r>
            <a:rPr lang="en-IN" dirty="0" smtClean="0"/>
            <a:t> April, 2015 – Notification for Corporate Governance Norms</a:t>
          </a:r>
          <a:endParaRPr lang="en-IN" dirty="0"/>
        </a:p>
      </dgm:t>
    </dgm:pt>
    <dgm:pt modelId="{2C5C4280-05A7-4243-A978-1B51ADE4A3F1}" type="parTrans" cxnId="{2761976D-DF89-4F4A-A31B-FEB1C49D568C}">
      <dgm:prSet/>
      <dgm:spPr/>
    </dgm:pt>
    <dgm:pt modelId="{81A5B001-D9D1-4E1E-AB52-326DE89911E7}" type="sibTrans" cxnId="{2761976D-DF89-4F4A-A31B-FEB1C49D568C}">
      <dgm:prSet/>
      <dgm:spPr/>
    </dgm:pt>
    <dgm:pt modelId="{554BC777-64E7-45D0-9F2C-CC3F1BAAF732}">
      <dgm:prSet/>
      <dgm:spPr/>
      <dgm:t>
        <a:bodyPr/>
        <a:lstStyle/>
        <a:p>
          <a:r>
            <a:rPr lang="en-IN" dirty="0" smtClean="0"/>
            <a:t>August – November, 2016 – Master Directions for various classes of NBFCs</a:t>
          </a:r>
          <a:endParaRPr lang="en-IN" dirty="0"/>
        </a:p>
      </dgm:t>
    </dgm:pt>
    <dgm:pt modelId="{E57CD87F-7A0F-413E-9073-2D6E87790F74}" type="parTrans" cxnId="{DE615752-5331-41A1-A0B6-1312CE7EBC58}">
      <dgm:prSet/>
      <dgm:spPr/>
    </dgm:pt>
    <dgm:pt modelId="{25D7BF41-5AE1-42FB-8D43-1B3B3689CAF7}" type="sibTrans" cxnId="{DE615752-5331-41A1-A0B6-1312CE7EBC58}">
      <dgm:prSet/>
      <dgm:spPr/>
    </dgm:pt>
    <dgm:pt modelId="{21F6A618-6CB3-4429-9C27-E52D07C040B6}" type="pres">
      <dgm:prSet presAssocID="{D4FA907F-CB7B-4918-9646-3F83A6E774D9}" presName="CompostProcess" presStyleCnt="0">
        <dgm:presLayoutVars>
          <dgm:dir/>
          <dgm:resizeHandles val="exact"/>
        </dgm:presLayoutVars>
      </dgm:prSet>
      <dgm:spPr/>
    </dgm:pt>
    <dgm:pt modelId="{6480A360-390E-4456-97B0-9A787D21EFA0}" type="pres">
      <dgm:prSet presAssocID="{D4FA907F-CB7B-4918-9646-3F83A6E774D9}" presName="arrow" presStyleLbl="bgShp" presStyleIdx="0" presStyleCnt="1"/>
      <dgm:spPr/>
    </dgm:pt>
    <dgm:pt modelId="{C46EA099-31F9-4005-B08D-9C33BA02E62E}" type="pres">
      <dgm:prSet presAssocID="{D4FA907F-CB7B-4918-9646-3F83A6E774D9}" presName="linearProcess" presStyleCnt="0"/>
      <dgm:spPr/>
    </dgm:pt>
    <dgm:pt modelId="{EAC9E826-EEE6-4544-BE58-A01C8F653D3D}" type="pres">
      <dgm:prSet presAssocID="{9F03E61E-5A20-4E20-A45D-6903AB234798}" presName="textNode" presStyleLbl="node1" presStyleIdx="0" presStyleCnt="4">
        <dgm:presLayoutVars>
          <dgm:bulletEnabled val="1"/>
        </dgm:presLayoutVars>
      </dgm:prSet>
      <dgm:spPr/>
      <dgm:t>
        <a:bodyPr/>
        <a:lstStyle/>
        <a:p>
          <a:endParaRPr lang="en-IN"/>
        </a:p>
      </dgm:t>
    </dgm:pt>
    <dgm:pt modelId="{401584C5-A127-49D1-8406-CFE465D1DFDA}" type="pres">
      <dgm:prSet presAssocID="{A287ABBB-7E7A-4CBF-96C7-5F4D5715974A}" presName="sibTrans" presStyleCnt="0"/>
      <dgm:spPr/>
    </dgm:pt>
    <dgm:pt modelId="{A8B957CB-4D84-46C3-999C-F07F5E48FC5C}" type="pres">
      <dgm:prSet presAssocID="{602CC51F-A6A6-432E-A41D-054A4E4A303F}" presName="textNode" presStyleLbl="node1" presStyleIdx="1" presStyleCnt="4">
        <dgm:presLayoutVars>
          <dgm:bulletEnabled val="1"/>
        </dgm:presLayoutVars>
      </dgm:prSet>
      <dgm:spPr/>
      <dgm:t>
        <a:bodyPr/>
        <a:lstStyle/>
        <a:p>
          <a:endParaRPr lang="en-IN"/>
        </a:p>
      </dgm:t>
    </dgm:pt>
    <dgm:pt modelId="{1A34AE86-DBFC-4AAA-A19F-2EA83F30F182}" type="pres">
      <dgm:prSet presAssocID="{A5701B5D-15A1-474B-96A5-21D226FAE0B4}" presName="sibTrans" presStyleCnt="0"/>
      <dgm:spPr/>
    </dgm:pt>
    <dgm:pt modelId="{E076415D-5DCE-4F7D-9286-391617E800D1}" type="pres">
      <dgm:prSet presAssocID="{6EAAD931-E202-4F03-9192-7E24B823B134}" presName="textNode" presStyleLbl="node1" presStyleIdx="2" presStyleCnt="4">
        <dgm:presLayoutVars>
          <dgm:bulletEnabled val="1"/>
        </dgm:presLayoutVars>
      </dgm:prSet>
      <dgm:spPr/>
      <dgm:t>
        <a:bodyPr/>
        <a:lstStyle/>
        <a:p>
          <a:endParaRPr lang="en-IN"/>
        </a:p>
      </dgm:t>
    </dgm:pt>
    <dgm:pt modelId="{829A1A9D-2335-4649-88E5-02DFFFA45C75}" type="pres">
      <dgm:prSet presAssocID="{81A5B001-D9D1-4E1E-AB52-326DE89911E7}" presName="sibTrans" presStyleCnt="0"/>
      <dgm:spPr/>
    </dgm:pt>
    <dgm:pt modelId="{5F8DF16A-F0E8-4F39-A4B9-D1311D57F899}" type="pres">
      <dgm:prSet presAssocID="{554BC777-64E7-45D0-9F2C-CC3F1BAAF732}" presName="textNode" presStyleLbl="node1" presStyleIdx="3" presStyleCnt="4">
        <dgm:presLayoutVars>
          <dgm:bulletEnabled val="1"/>
        </dgm:presLayoutVars>
      </dgm:prSet>
      <dgm:spPr/>
      <dgm:t>
        <a:bodyPr/>
        <a:lstStyle/>
        <a:p>
          <a:endParaRPr lang="en-IN"/>
        </a:p>
      </dgm:t>
    </dgm:pt>
  </dgm:ptLst>
  <dgm:cxnLst>
    <dgm:cxn modelId="{6E034583-5483-4AB6-A2DE-CE616FEE4B0E}" type="presOf" srcId="{6EAAD931-E202-4F03-9192-7E24B823B134}" destId="{E076415D-5DCE-4F7D-9286-391617E800D1}" srcOrd="0" destOrd="0" presId="urn:microsoft.com/office/officeart/2005/8/layout/hProcess9"/>
    <dgm:cxn modelId="{8238870F-BD33-4E22-B1E8-BDF06964AED4}" type="presOf" srcId="{9F03E61E-5A20-4E20-A45D-6903AB234798}" destId="{EAC9E826-EEE6-4544-BE58-A01C8F653D3D}" srcOrd="0" destOrd="0" presId="urn:microsoft.com/office/officeart/2005/8/layout/hProcess9"/>
    <dgm:cxn modelId="{3E327687-83E1-4226-8EC3-CA7E17DCC896}" srcId="{D4FA907F-CB7B-4918-9646-3F83A6E774D9}" destId="{9F03E61E-5A20-4E20-A45D-6903AB234798}" srcOrd="0" destOrd="0" parTransId="{13665238-730B-4C74-95D2-0781925EC5F7}" sibTransId="{A287ABBB-7E7A-4CBF-96C7-5F4D5715974A}"/>
    <dgm:cxn modelId="{3D21E72C-5A7B-42B6-8A24-5CB60832AC1D}" type="presOf" srcId="{602CC51F-A6A6-432E-A41D-054A4E4A303F}" destId="{A8B957CB-4D84-46C3-999C-F07F5E48FC5C}" srcOrd="0" destOrd="0" presId="urn:microsoft.com/office/officeart/2005/8/layout/hProcess9"/>
    <dgm:cxn modelId="{2761976D-DF89-4F4A-A31B-FEB1C49D568C}" srcId="{D4FA907F-CB7B-4918-9646-3F83A6E774D9}" destId="{6EAAD931-E202-4F03-9192-7E24B823B134}" srcOrd="2" destOrd="0" parTransId="{2C5C4280-05A7-4243-A978-1B51ADE4A3F1}" sibTransId="{81A5B001-D9D1-4E1E-AB52-326DE89911E7}"/>
    <dgm:cxn modelId="{5BE701A3-7857-40D1-949C-858B827260F4}" type="presOf" srcId="{D4FA907F-CB7B-4918-9646-3F83A6E774D9}" destId="{21F6A618-6CB3-4429-9C27-E52D07C040B6}" srcOrd="0" destOrd="0" presId="urn:microsoft.com/office/officeart/2005/8/layout/hProcess9"/>
    <dgm:cxn modelId="{840FB3F1-D967-4474-972B-1D9F8E0182AA}" type="presOf" srcId="{554BC777-64E7-45D0-9F2C-CC3F1BAAF732}" destId="{5F8DF16A-F0E8-4F39-A4B9-D1311D57F899}" srcOrd="0" destOrd="0" presId="urn:microsoft.com/office/officeart/2005/8/layout/hProcess9"/>
    <dgm:cxn modelId="{D7AC9DAF-45DA-4E11-B300-6A84A45C1241}" srcId="{D4FA907F-CB7B-4918-9646-3F83A6E774D9}" destId="{602CC51F-A6A6-432E-A41D-054A4E4A303F}" srcOrd="1" destOrd="0" parTransId="{35F8BB8F-A148-4896-917F-412A842434C5}" sibTransId="{A5701B5D-15A1-474B-96A5-21D226FAE0B4}"/>
    <dgm:cxn modelId="{DE615752-5331-41A1-A0B6-1312CE7EBC58}" srcId="{D4FA907F-CB7B-4918-9646-3F83A6E774D9}" destId="{554BC777-64E7-45D0-9F2C-CC3F1BAAF732}" srcOrd="3" destOrd="0" parTransId="{E57CD87F-7A0F-413E-9073-2D6E87790F74}" sibTransId="{25D7BF41-5AE1-42FB-8D43-1B3B3689CAF7}"/>
    <dgm:cxn modelId="{DEAC256D-8333-4CA8-93CF-DF4125385E94}" type="presParOf" srcId="{21F6A618-6CB3-4429-9C27-E52D07C040B6}" destId="{6480A360-390E-4456-97B0-9A787D21EFA0}" srcOrd="0" destOrd="0" presId="urn:microsoft.com/office/officeart/2005/8/layout/hProcess9"/>
    <dgm:cxn modelId="{286A442B-00A3-4A0E-AB54-9B0C88DBE06C}" type="presParOf" srcId="{21F6A618-6CB3-4429-9C27-E52D07C040B6}" destId="{C46EA099-31F9-4005-B08D-9C33BA02E62E}" srcOrd="1" destOrd="0" presId="urn:microsoft.com/office/officeart/2005/8/layout/hProcess9"/>
    <dgm:cxn modelId="{10F99BCF-491A-4105-90D0-D0DB4E26DE8F}" type="presParOf" srcId="{C46EA099-31F9-4005-B08D-9C33BA02E62E}" destId="{EAC9E826-EEE6-4544-BE58-A01C8F653D3D}" srcOrd="0" destOrd="0" presId="urn:microsoft.com/office/officeart/2005/8/layout/hProcess9"/>
    <dgm:cxn modelId="{22FEFA33-DFAB-4C62-890E-DEFDD4429682}" type="presParOf" srcId="{C46EA099-31F9-4005-B08D-9C33BA02E62E}" destId="{401584C5-A127-49D1-8406-CFE465D1DFDA}" srcOrd="1" destOrd="0" presId="urn:microsoft.com/office/officeart/2005/8/layout/hProcess9"/>
    <dgm:cxn modelId="{B7B1583C-9E43-4645-8FB6-7708D4EA073F}" type="presParOf" srcId="{C46EA099-31F9-4005-B08D-9C33BA02E62E}" destId="{A8B957CB-4D84-46C3-999C-F07F5E48FC5C}" srcOrd="2" destOrd="0" presId="urn:microsoft.com/office/officeart/2005/8/layout/hProcess9"/>
    <dgm:cxn modelId="{0B57C030-A5EB-4071-8FA9-4D72C27EAA30}" type="presParOf" srcId="{C46EA099-31F9-4005-B08D-9C33BA02E62E}" destId="{1A34AE86-DBFC-4AAA-A19F-2EA83F30F182}" srcOrd="3" destOrd="0" presId="urn:microsoft.com/office/officeart/2005/8/layout/hProcess9"/>
    <dgm:cxn modelId="{B14B1A27-6C5A-4333-9B3D-D66581E15CD0}" type="presParOf" srcId="{C46EA099-31F9-4005-B08D-9C33BA02E62E}" destId="{E076415D-5DCE-4F7D-9286-391617E800D1}" srcOrd="4" destOrd="0" presId="urn:microsoft.com/office/officeart/2005/8/layout/hProcess9"/>
    <dgm:cxn modelId="{D607B649-8D55-4FDE-9013-AF103BF77C13}" type="presParOf" srcId="{C46EA099-31F9-4005-B08D-9C33BA02E62E}" destId="{829A1A9D-2335-4649-88E5-02DFFFA45C75}" srcOrd="5" destOrd="0" presId="urn:microsoft.com/office/officeart/2005/8/layout/hProcess9"/>
    <dgm:cxn modelId="{1A04EEF5-464B-4415-BC92-49B914ED34B8}" type="presParOf" srcId="{C46EA099-31F9-4005-B08D-9C33BA02E62E}" destId="{5F8DF16A-F0E8-4F39-A4B9-D1311D57F8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F6F14F-F5B2-4929-AE2C-C9AA828C21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E215D923-60D8-4DA7-945F-CE0BC2047601}">
      <dgm:prSet phldrT="[Text]" custT="1"/>
      <dgm:spPr/>
      <dgm:t>
        <a:bodyPr/>
        <a:lstStyle/>
        <a:p>
          <a:r>
            <a:rPr lang="en-IN" sz="1400" dirty="0" smtClean="0"/>
            <a:t>NBFC-ND</a:t>
          </a:r>
          <a:endParaRPr lang="en-IN" sz="1400" dirty="0"/>
        </a:p>
      </dgm:t>
    </dgm:pt>
    <dgm:pt modelId="{6549A090-08F5-49AE-8706-075A3F962E8E}" type="parTrans" cxnId="{E841F068-256C-40C4-84E3-C938670108A7}">
      <dgm:prSet/>
      <dgm:spPr/>
      <dgm:t>
        <a:bodyPr/>
        <a:lstStyle/>
        <a:p>
          <a:endParaRPr lang="en-IN" sz="1400"/>
        </a:p>
      </dgm:t>
    </dgm:pt>
    <dgm:pt modelId="{3F465D39-06E7-4606-A381-486F0A086D16}" type="sibTrans" cxnId="{E841F068-256C-40C4-84E3-C938670108A7}">
      <dgm:prSet/>
      <dgm:spPr/>
      <dgm:t>
        <a:bodyPr/>
        <a:lstStyle/>
        <a:p>
          <a:endParaRPr lang="en-IN" sz="1400"/>
        </a:p>
      </dgm:t>
    </dgm:pt>
    <dgm:pt modelId="{FCC14474-F9AE-4D72-9719-547395110CB7}">
      <dgm:prSet phldrT="[Text]" custT="1"/>
      <dgm:spPr/>
      <dgm:t>
        <a:bodyPr/>
        <a:lstStyle/>
        <a:p>
          <a:r>
            <a:rPr lang="en-IN" sz="1400" dirty="0" smtClean="0"/>
            <a:t>Asset Size &gt; 500 </a:t>
          </a:r>
          <a:r>
            <a:rPr lang="en-IN" sz="1400" dirty="0" err="1" smtClean="0"/>
            <a:t>crores</a:t>
          </a:r>
          <a:endParaRPr lang="en-IN" sz="1400" dirty="0"/>
        </a:p>
      </dgm:t>
    </dgm:pt>
    <dgm:pt modelId="{C61BCEF6-E307-41B2-8963-4E069A0BD6AC}" type="parTrans" cxnId="{25BDF06F-B591-4E0C-9BAA-B2FE668320B4}">
      <dgm:prSet/>
      <dgm:spPr/>
      <dgm:t>
        <a:bodyPr/>
        <a:lstStyle/>
        <a:p>
          <a:endParaRPr lang="en-IN" sz="1400"/>
        </a:p>
      </dgm:t>
    </dgm:pt>
    <dgm:pt modelId="{3CFE00D7-EE01-425E-96BB-1CA150889D94}" type="sibTrans" cxnId="{25BDF06F-B591-4E0C-9BAA-B2FE668320B4}">
      <dgm:prSet/>
      <dgm:spPr/>
      <dgm:t>
        <a:bodyPr/>
        <a:lstStyle/>
        <a:p>
          <a:endParaRPr lang="en-IN" sz="1400"/>
        </a:p>
      </dgm:t>
    </dgm:pt>
    <dgm:pt modelId="{EC8AB44F-430F-49B2-949D-445BA99460CE}">
      <dgm:prSet phldrT="[Text]" custT="1"/>
      <dgm:spPr/>
      <dgm:t>
        <a:bodyPr/>
        <a:lstStyle/>
        <a:p>
          <a:r>
            <a:rPr lang="en-IN" sz="1400" dirty="0" smtClean="0"/>
            <a:t>Asset Size &lt;= 500 </a:t>
          </a:r>
          <a:r>
            <a:rPr lang="en-IN" sz="1400" dirty="0" err="1" smtClean="0"/>
            <a:t>crores</a:t>
          </a:r>
          <a:endParaRPr lang="en-IN" sz="1400" dirty="0"/>
        </a:p>
      </dgm:t>
    </dgm:pt>
    <dgm:pt modelId="{76735460-F771-4360-BE8B-D0259DEDD828}" type="parTrans" cxnId="{BCE078D7-38A6-4D58-90C7-6419ABB6BD2A}">
      <dgm:prSet/>
      <dgm:spPr/>
      <dgm:t>
        <a:bodyPr/>
        <a:lstStyle/>
        <a:p>
          <a:endParaRPr lang="en-IN" sz="1400"/>
        </a:p>
      </dgm:t>
    </dgm:pt>
    <dgm:pt modelId="{F7EE579C-0C31-4D22-8396-D4E75BC80367}" type="sibTrans" cxnId="{BCE078D7-38A6-4D58-90C7-6419ABB6BD2A}">
      <dgm:prSet/>
      <dgm:spPr/>
      <dgm:t>
        <a:bodyPr/>
        <a:lstStyle/>
        <a:p>
          <a:endParaRPr lang="en-IN" sz="1400"/>
        </a:p>
      </dgm:t>
    </dgm:pt>
    <dgm:pt modelId="{447805FB-3610-4369-A601-27F4B39D54A2}">
      <dgm:prSet phldrT="[Text]" custT="1"/>
      <dgm:spPr/>
      <dgm:t>
        <a:bodyPr/>
        <a:lstStyle/>
        <a:p>
          <a:r>
            <a:rPr lang="en-IN" sz="1400" dirty="0" smtClean="0"/>
            <a:t>Holding public funds</a:t>
          </a:r>
          <a:endParaRPr lang="en-IN" sz="1400" dirty="0"/>
        </a:p>
      </dgm:t>
    </dgm:pt>
    <dgm:pt modelId="{0235B7BE-DC20-4CAD-88D5-CEF4AE52F848}" type="parTrans" cxnId="{6BF1AC91-9CED-47A1-A1C1-F9113943CD74}">
      <dgm:prSet/>
      <dgm:spPr/>
      <dgm:t>
        <a:bodyPr/>
        <a:lstStyle/>
        <a:p>
          <a:endParaRPr lang="en-IN" sz="1400"/>
        </a:p>
      </dgm:t>
    </dgm:pt>
    <dgm:pt modelId="{2195D89A-ED9B-40ED-A22E-DDFA59790057}" type="sibTrans" cxnId="{6BF1AC91-9CED-47A1-A1C1-F9113943CD74}">
      <dgm:prSet/>
      <dgm:spPr/>
      <dgm:t>
        <a:bodyPr/>
        <a:lstStyle/>
        <a:p>
          <a:endParaRPr lang="en-IN" sz="1400"/>
        </a:p>
      </dgm:t>
    </dgm:pt>
    <dgm:pt modelId="{043C4B0C-0712-4C3E-9C43-B82AE043A20D}">
      <dgm:prSet custT="1"/>
      <dgm:spPr/>
      <dgm:t>
        <a:bodyPr/>
        <a:lstStyle/>
        <a:p>
          <a:r>
            <a:rPr lang="en-IN" sz="1400" dirty="0" smtClean="0"/>
            <a:t>Non holding public funds</a:t>
          </a:r>
          <a:endParaRPr lang="en-IN" sz="1400" dirty="0"/>
        </a:p>
      </dgm:t>
    </dgm:pt>
    <dgm:pt modelId="{A4A92478-E9D8-4D77-A637-23994BBA1A03}" type="parTrans" cxnId="{57EA2137-0ED3-4263-A46C-B02E91BF7F67}">
      <dgm:prSet/>
      <dgm:spPr/>
      <dgm:t>
        <a:bodyPr/>
        <a:lstStyle/>
        <a:p>
          <a:endParaRPr lang="en-IN" sz="1400"/>
        </a:p>
      </dgm:t>
    </dgm:pt>
    <dgm:pt modelId="{BE67761E-598A-45EB-9B07-2198315DFC3F}" type="sibTrans" cxnId="{57EA2137-0ED3-4263-A46C-B02E91BF7F67}">
      <dgm:prSet/>
      <dgm:spPr/>
      <dgm:t>
        <a:bodyPr/>
        <a:lstStyle/>
        <a:p>
          <a:endParaRPr lang="en-IN" sz="1400"/>
        </a:p>
      </dgm:t>
    </dgm:pt>
    <dgm:pt modelId="{287AB3FC-16DC-4C61-9543-9984928028A3}">
      <dgm:prSet custT="1"/>
      <dgm:spPr/>
      <dgm:t>
        <a:bodyPr/>
        <a:lstStyle/>
        <a:p>
          <a:r>
            <a:rPr lang="en-IN" sz="1400" dirty="0" smtClean="0"/>
            <a:t>With customer interface</a:t>
          </a:r>
          <a:endParaRPr lang="en-IN" sz="1400" dirty="0"/>
        </a:p>
      </dgm:t>
    </dgm:pt>
    <dgm:pt modelId="{36686502-467A-49D9-9AD4-3B74BB927ED7}" type="parTrans" cxnId="{434CB780-0012-4853-A67C-175B77C03242}">
      <dgm:prSet/>
      <dgm:spPr/>
      <dgm:t>
        <a:bodyPr/>
        <a:lstStyle/>
        <a:p>
          <a:endParaRPr lang="en-IN" sz="1400"/>
        </a:p>
      </dgm:t>
    </dgm:pt>
    <dgm:pt modelId="{FE1D2281-105F-4DAF-9527-0569C675178B}" type="sibTrans" cxnId="{434CB780-0012-4853-A67C-175B77C03242}">
      <dgm:prSet/>
      <dgm:spPr/>
      <dgm:t>
        <a:bodyPr/>
        <a:lstStyle/>
        <a:p>
          <a:endParaRPr lang="en-IN" sz="1400"/>
        </a:p>
      </dgm:t>
    </dgm:pt>
    <dgm:pt modelId="{03A4220B-6E74-4597-8044-A786167A0B78}">
      <dgm:prSet custT="1"/>
      <dgm:spPr/>
      <dgm:t>
        <a:bodyPr/>
        <a:lstStyle/>
        <a:p>
          <a:r>
            <a:rPr lang="en-IN" sz="1400" dirty="0" smtClean="0"/>
            <a:t>Without customer interface</a:t>
          </a:r>
          <a:endParaRPr lang="en-IN" sz="1400" dirty="0"/>
        </a:p>
      </dgm:t>
    </dgm:pt>
    <dgm:pt modelId="{685D383A-AA3E-4EA1-BDC1-24DF42F52825}" type="parTrans" cxnId="{AF87D077-15BF-48BC-8457-A9E69324A2CF}">
      <dgm:prSet/>
      <dgm:spPr/>
      <dgm:t>
        <a:bodyPr/>
        <a:lstStyle/>
        <a:p>
          <a:endParaRPr lang="en-IN" sz="1400"/>
        </a:p>
      </dgm:t>
    </dgm:pt>
    <dgm:pt modelId="{5A521561-BF0B-447D-B795-B459FDB422BB}" type="sibTrans" cxnId="{AF87D077-15BF-48BC-8457-A9E69324A2CF}">
      <dgm:prSet/>
      <dgm:spPr/>
      <dgm:t>
        <a:bodyPr/>
        <a:lstStyle/>
        <a:p>
          <a:endParaRPr lang="en-IN" sz="1400"/>
        </a:p>
      </dgm:t>
    </dgm:pt>
    <dgm:pt modelId="{95AEC4E7-7C14-40F6-B462-F2C51DA7A4E1}">
      <dgm:prSet custT="1"/>
      <dgm:spPr/>
      <dgm:t>
        <a:bodyPr/>
        <a:lstStyle/>
        <a:p>
          <a:r>
            <a:rPr lang="en-IN" sz="1400" dirty="0" smtClean="0"/>
            <a:t>With customer interface</a:t>
          </a:r>
          <a:endParaRPr lang="en-IN" sz="1400" dirty="0"/>
        </a:p>
      </dgm:t>
    </dgm:pt>
    <dgm:pt modelId="{2A344C03-0D63-4FC1-AA87-DF41C09269FF}" type="parTrans" cxnId="{211EAA56-5AA6-41DE-96C6-58DB5F66D92F}">
      <dgm:prSet/>
      <dgm:spPr/>
      <dgm:t>
        <a:bodyPr/>
        <a:lstStyle/>
        <a:p>
          <a:endParaRPr lang="en-IN" sz="1400"/>
        </a:p>
      </dgm:t>
    </dgm:pt>
    <dgm:pt modelId="{63F900A7-A131-4492-B36E-E221337AF4B3}" type="sibTrans" cxnId="{211EAA56-5AA6-41DE-96C6-58DB5F66D92F}">
      <dgm:prSet/>
      <dgm:spPr/>
      <dgm:t>
        <a:bodyPr/>
        <a:lstStyle/>
        <a:p>
          <a:endParaRPr lang="en-IN" sz="1400"/>
        </a:p>
      </dgm:t>
    </dgm:pt>
    <dgm:pt modelId="{C32D49A0-3C36-4496-9A24-2BD7536B3A8F}">
      <dgm:prSet custT="1"/>
      <dgm:spPr/>
      <dgm:t>
        <a:bodyPr/>
        <a:lstStyle/>
        <a:p>
          <a:r>
            <a:rPr lang="en-IN" sz="1400" dirty="0" smtClean="0"/>
            <a:t>Without customer interface</a:t>
          </a:r>
          <a:endParaRPr lang="en-IN" sz="1400" dirty="0"/>
        </a:p>
      </dgm:t>
    </dgm:pt>
    <dgm:pt modelId="{B0E7B3E3-1CB9-4CD7-BE8B-41C3FAB19E46}" type="parTrans" cxnId="{69C2A576-F791-4535-9987-0777999C053A}">
      <dgm:prSet/>
      <dgm:spPr/>
      <dgm:t>
        <a:bodyPr/>
        <a:lstStyle/>
        <a:p>
          <a:endParaRPr lang="en-IN" sz="1400"/>
        </a:p>
      </dgm:t>
    </dgm:pt>
    <dgm:pt modelId="{B7A463E2-C2AD-45CE-9ABC-54E789C90D6F}" type="sibTrans" cxnId="{69C2A576-F791-4535-9987-0777999C053A}">
      <dgm:prSet/>
      <dgm:spPr/>
      <dgm:t>
        <a:bodyPr/>
        <a:lstStyle/>
        <a:p>
          <a:endParaRPr lang="en-IN" sz="1400"/>
        </a:p>
      </dgm:t>
    </dgm:pt>
    <dgm:pt modelId="{5FF1CCB1-F91C-4BED-937E-754A8FEB507B}">
      <dgm:prSet custT="1"/>
      <dgm:spPr/>
      <dgm:t>
        <a:bodyPr/>
        <a:lstStyle/>
        <a:p>
          <a:r>
            <a:rPr lang="en-US" sz="1400" dirty="0" smtClean="0"/>
            <a:t>No prudential norms or conduct-of-business regulations (</a:t>
          </a:r>
          <a:r>
            <a:rPr lang="en-US" sz="1400" i="1" dirty="0" smtClean="0"/>
            <a:t>i.e. KYC, fair practices code (FPC) etc.) </a:t>
          </a:r>
          <a:endParaRPr lang="en-IN" sz="1400" dirty="0"/>
        </a:p>
      </dgm:t>
    </dgm:pt>
    <dgm:pt modelId="{ED56B4E1-0F94-41B9-8425-D907B1611FB7}" type="parTrans" cxnId="{1CB067F8-548F-4F2F-AB58-F62FF87CE3DB}">
      <dgm:prSet/>
      <dgm:spPr/>
      <dgm:t>
        <a:bodyPr/>
        <a:lstStyle/>
        <a:p>
          <a:endParaRPr lang="en-IN" sz="1400"/>
        </a:p>
      </dgm:t>
    </dgm:pt>
    <dgm:pt modelId="{58E1CD72-7B8D-4FB2-869F-C144DFDD9F32}" type="sibTrans" cxnId="{1CB067F8-548F-4F2F-AB58-F62FF87CE3DB}">
      <dgm:prSet/>
      <dgm:spPr/>
      <dgm:t>
        <a:bodyPr/>
        <a:lstStyle/>
        <a:p>
          <a:endParaRPr lang="en-IN" sz="1400"/>
        </a:p>
      </dgm:t>
    </dgm:pt>
    <dgm:pt modelId="{2349B3EE-0CD6-4AE1-A837-38157FC7B0FC}">
      <dgm:prSet custT="1"/>
      <dgm:spPr/>
      <dgm:t>
        <a:bodyPr/>
        <a:lstStyle/>
        <a:p>
          <a:r>
            <a:rPr lang="en-US" sz="1400" dirty="0" smtClean="0"/>
            <a:t>Only Conduct of business regulations applicable. No prudential norms</a:t>
          </a:r>
          <a:endParaRPr lang="en-IN" sz="1400" dirty="0"/>
        </a:p>
      </dgm:t>
    </dgm:pt>
    <dgm:pt modelId="{B7120529-7B9C-4CFB-892C-D46C5C4616A5}" type="parTrans" cxnId="{E4A2AE15-DA97-4CD8-9B91-6FC1C6AFEC15}">
      <dgm:prSet/>
      <dgm:spPr/>
      <dgm:t>
        <a:bodyPr/>
        <a:lstStyle/>
        <a:p>
          <a:endParaRPr lang="en-IN" sz="1400"/>
        </a:p>
      </dgm:t>
    </dgm:pt>
    <dgm:pt modelId="{80523F79-2FD9-424F-9D1A-D64B97624CA8}" type="sibTrans" cxnId="{E4A2AE15-DA97-4CD8-9B91-6FC1C6AFEC15}">
      <dgm:prSet/>
      <dgm:spPr/>
      <dgm:t>
        <a:bodyPr/>
        <a:lstStyle/>
        <a:p>
          <a:endParaRPr lang="en-IN" sz="1400"/>
        </a:p>
      </dgm:t>
    </dgm:pt>
    <dgm:pt modelId="{6900FFCE-9672-4A80-9512-2C9C2AB2A449}" type="pres">
      <dgm:prSet presAssocID="{3DF6F14F-F5B2-4929-AE2C-C9AA828C21D5}" presName="hierChild1" presStyleCnt="0">
        <dgm:presLayoutVars>
          <dgm:chPref val="1"/>
          <dgm:dir/>
          <dgm:animOne val="branch"/>
          <dgm:animLvl val="lvl"/>
          <dgm:resizeHandles/>
        </dgm:presLayoutVars>
      </dgm:prSet>
      <dgm:spPr/>
      <dgm:t>
        <a:bodyPr/>
        <a:lstStyle/>
        <a:p>
          <a:endParaRPr lang="en-US"/>
        </a:p>
      </dgm:t>
    </dgm:pt>
    <dgm:pt modelId="{13922DAE-A3F2-4A3F-BFF3-EEE6A881A4F3}" type="pres">
      <dgm:prSet presAssocID="{E215D923-60D8-4DA7-945F-CE0BC2047601}" presName="hierRoot1" presStyleCnt="0"/>
      <dgm:spPr/>
    </dgm:pt>
    <dgm:pt modelId="{B7BF94F9-5FB0-4872-A36F-E97933FFB33E}" type="pres">
      <dgm:prSet presAssocID="{E215D923-60D8-4DA7-945F-CE0BC2047601}" presName="composite" presStyleCnt="0"/>
      <dgm:spPr/>
    </dgm:pt>
    <dgm:pt modelId="{1E507994-4294-4D69-BE07-6CA0A34AD951}" type="pres">
      <dgm:prSet presAssocID="{E215D923-60D8-4DA7-945F-CE0BC2047601}" presName="background" presStyleLbl="node0" presStyleIdx="0" presStyleCnt="1"/>
      <dgm:spPr/>
    </dgm:pt>
    <dgm:pt modelId="{61F44289-9AFD-48B6-AE7F-2FB7C05C04AF}" type="pres">
      <dgm:prSet presAssocID="{E215D923-60D8-4DA7-945F-CE0BC2047601}" presName="text" presStyleLbl="fgAcc0" presStyleIdx="0" presStyleCnt="1" custLinFactNeighborX="93630">
        <dgm:presLayoutVars>
          <dgm:chPref val="3"/>
        </dgm:presLayoutVars>
      </dgm:prSet>
      <dgm:spPr/>
      <dgm:t>
        <a:bodyPr/>
        <a:lstStyle/>
        <a:p>
          <a:endParaRPr lang="en-IN"/>
        </a:p>
      </dgm:t>
    </dgm:pt>
    <dgm:pt modelId="{85B40129-ED60-4CB1-9C06-E351CC55C799}" type="pres">
      <dgm:prSet presAssocID="{E215D923-60D8-4DA7-945F-CE0BC2047601}" presName="hierChild2" presStyleCnt="0"/>
      <dgm:spPr/>
    </dgm:pt>
    <dgm:pt modelId="{A3DBAF5A-450A-4FC9-92F1-17148F3BBD5D}" type="pres">
      <dgm:prSet presAssocID="{C61BCEF6-E307-41B2-8963-4E069A0BD6AC}" presName="Name10" presStyleLbl="parChTrans1D2" presStyleIdx="0" presStyleCnt="2"/>
      <dgm:spPr/>
      <dgm:t>
        <a:bodyPr/>
        <a:lstStyle/>
        <a:p>
          <a:endParaRPr lang="en-US"/>
        </a:p>
      </dgm:t>
    </dgm:pt>
    <dgm:pt modelId="{F2F08E2B-4165-4240-95A6-28125E41B6D4}" type="pres">
      <dgm:prSet presAssocID="{FCC14474-F9AE-4D72-9719-547395110CB7}" presName="hierRoot2" presStyleCnt="0"/>
      <dgm:spPr/>
    </dgm:pt>
    <dgm:pt modelId="{8B8F236A-82EE-4DC8-85E2-0DDBCA7DD829}" type="pres">
      <dgm:prSet presAssocID="{FCC14474-F9AE-4D72-9719-547395110CB7}" presName="composite2" presStyleCnt="0"/>
      <dgm:spPr/>
    </dgm:pt>
    <dgm:pt modelId="{515B3BB3-9507-4BCF-B364-B2D46D36C61C}" type="pres">
      <dgm:prSet presAssocID="{FCC14474-F9AE-4D72-9719-547395110CB7}" presName="background2" presStyleLbl="node2" presStyleIdx="0" presStyleCnt="2"/>
      <dgm:spPr/>
    </dgm:pt>
    <dgm:pt modelId="{7BB5288E-1A67-471F-AE1A-0B948F52E123}" type="pres">
      <dgm:prSet presAssocID="{FCC14474-F9AE-4D72-9719-547395110CB7}" presName="text2" presStyleLbl="fgAcc2" presStyleIdx="0" presStyleCnt="2" custLinFactX="-26799" custLinFactNeighborX="-100000">
        <dgm:presLayoutVars>
          <dgm:chPref val="3"/>
        </dgm:presLayoutVars>
      </dgm:prSet>
      <dgm:spPr/>
      <dgm:t>
        <a:bodyPr/>
        <a:lstStyle/>
        <a:p>
          <a:endParaRPr lang="en-IN"/>
        </a:p>
      </dgm:t>
    </dgm:pt>
    <dgm:pt modelId="{0AD32888-56FF-4EB3-B5EE-54B93D5B5AF0}" type="pres">
      <dgm:prSet presAssocID="{FCC14474-F9AE-4D72-9719-547395110CB7}" presName="hierChild3" presStyleCnt="0"/>
      <dgm:spPr/>
    </dgm:pt>
    <dgm:pt modelId="{8828FBD3-8BAB-4A91-834D-4C20E277D388}" type="pres">
      <dgm:prSet presAssocID="{76735460-F771-4360-BE8B-D0259DEDD828}" presName="Name10" presStyleLbl="parChTrans1D2" presStyleIdx="1" presStyleCnt="2"/>
      <dgm:spPr/>
      <dgm:t>
        <a:bodyPr/>
        <a:lstStyle/>
        <a:p>
          <a:endParaRPr lang="en-US"/>
        </a:p>
      </dgm:t>
    </dgm:pt>
    <dgm:pt modelId="{99B3B444-AE5C-4C47-99A4-C6A3B6BC9CB0}" type="pres">
      <dgm:prSet presAssocID="{EC8AB44F-430F-49B2-949D-445BA99460CE}" presName="hierRoot2" presStyleCnt="0"/>
      <dgm:spPr/>
    </dgm:pt>
    <dgm:pt modelId="{50427954-6029-403E-8FE6-6C7EA0EEDEF0}" type="pres">
      <dgm:prSet presAssocID="{EC8AB44F-430F-49B2-949D-445BA99460CE}" presName="composite2" presStyleCnt="0"/>
      <dgm:spPr/>
    </dgm:pt>
    <dgm:pt modelId="{556DFCB4-3BCC-415D-AA85-7847CAEF798C}" type="pres">
      <dgm:prSet presAssocID="{EC8AB44F-430F-49B2-949D-445BA99460CE}" presName="background2" presStyleLbl="node2" presStyleIdx="1" presStyleCnt="2"/>
      <dgm:spPr/>
    </dgm:pt>
    <dgm:pt modelId="{A616E8B5-A5A4-4607-A8AB-82D1CBB69783}" type="pres">
      <dgm:prSet presAssocID="{EC8AB44F-430F-49B2-949D-445BA99460CE}" presName="text2" presStyleLbl="fgAcc2" presStyleIdx="1" presStyleCnt="2" custLinFactX="159153" custLinFactNeighborX="200000">
        <dgm:presLayoutVars>
          <dgm:chPref val="3"/>
        </dgm:presLayoutVars>
      </dgm:prSet>
      <dgm:spPr/>
      <dgm:t>
        <a:bodyPr/>
        <a:lstStyle/>
        <a:p>
          <a:endParaRPr lang="en-IN"/>
        </a:p>
      </dgm:t>
    </dgm:pt>
    <dgm:pt modelId="{FCA94235-6128-4466-8A5F-92D12EDEC006}" type="pres">
      <dgm:prSet presAssocID="{EC8AB44F-430F-49B2-949D-445BA99460CE}" presName="hierChild3" presStyleCnt="0"/>
      <dgm:spPr/>
    </dgm:pt>
    <dgm:pt modelId="{BD4BC90C-26BA-4DC6-9A66-62DA16E972FA}" type="pres">
      <dgm:prSet presAssocID="{0235B7BE-DC20-4CAD-88D5-CEF4AE52F848}" presName="Name17" presStyleLbl="parChTrans1D3" presStyleIdx="0" presStyleCnt="2"/>
      <dgm:spPr/>
      <dgm:t>
        <a:bodyPr/>
        <a:lstStyle/>
        <a:p>
          <a:endParaRPr lang="en-US"/>
        </a:p>
      </dgm:t>
    </dgm:pt>
    <dgm:pt modelId="{1EE47FD6-7113-42A8-835B-5A5A1FC8796B}" type="pres">
      <dgm:prSet presAssocID="{447805FB-3610-4369-A601-27F4B39D54A2}" presName="hierRoot3" presStyleCnt="0"/>
      <dgm:spPr/>
    </dgm:pt>
    <dgm:pt modelId="{07A47548-80CD-4801-B6E8-D50C01B791BD}" type="pres">
      <dgm:prSet presAssocID="{447805FB-3610-4369-A601-27F4B39D54A2}" presName="composite3" presStyleCnt="0"/>
      <dgm:spPr/>
    </dgm:pt>
    <dgm:pt modelId="{55BDE86D-B066-4F1E-8C49-4FC2561F0DF9}" type="pres">
      <dgm:prSet presAssocID="{447805FB-3610-4369-A601-27F4B39D54A2}" presName="background3" presStyleLbl="node3" presStyleIdx="0" presStyleCnt="2"/>
      <dgm:spPr/>
    </dgm:pt>
    <dgm:pt modelId="{89B96098-74CC-461E-8051-CC0E0DCEDD74}" type="pres">
      <dgm:prSet presAssocID="{447805FB-3610-4369-A601-27F4B39D54A2}" presName="text3" presStyleLbl="fgAcc3" presStyleIdx="0" presStyleCnt="2" custLinFactNeighborX="42555">
        <dgm:presLayoutVars>
          <dgm:chPref val="3"/>
        </dgm:presLayoutVars>
      </dgm:prSet>
      <dgm:spPr/>
      <dgm:t>
        <a:bodyPr/>
        <a:lstStyle/>
        <a:p>
          <a:endParaRPr lang="en-IN"/>
        </a:p>
      </dgm:t>
    </dgm:pt>
    <dgm:pt modelId="{A4F8036F-D952-49E5-98B5-0196D85E18AC}" type="pres">
      <dgm:prSet presAssocID="{447805FB-3610-4369-A601-27F4B39D54A2}" presName="hierChild4" presStyleCnt="0"/>
      <dgm:spPr/>
    </dgm:pt>
    <dgm:pt modelId="{5AB99A84-37E1-46AB-90DB-9303360984ED}" type="pres">
      <dgm:prSet presAssocID="{36686502-467A-49D9-9AD4-3B74BB927ED7}" presName="Name23" presStyleLbl="parChTrans1D4" presStyleIdx="0" presStyleCnt="6"/>
      <dgm:spPr/>
      <dgm:t>
        <a:bodyPr/>
        <a:lstStyle/>
        <a:p>
          <a:endParaRPr lang="en-US"/>
        </a:p>
      </dgm:t>
    </dgm:pt>
    <dgm:pt modelId="{A41E2AA7-EE25-43A7-BE9C-4A50A051F89C}" type="pres">
      <dgm:prSet presAssocID="{287AB3FC-16DC-4C61-9543-9984928028A3}" presName="hierRoot4" presStyleCnt="0"/>
      <dgm:spPr/>
    </dgm:pt>
    <dgm:pt modelId="{049DEBE2-EE1B-474C-A7AF-EE9F0B560E85}" type="pres">
      <dgm:prSet presAssocID="{287AB3FC-16DC-4C61-9543-9984928028A3}" presName="composite4" presStyleCnt="0"/>
      <dgm:spPr/>
    </dgm:pt>
    <dgm:pt modelId="{19513B2E-70D4-430D-BD75-C81D2A762545}" type="pres">
      <dgm:prSet presAssocID="{287AB3FC-16DC-4C61-9543-9984928028A3}" presName="background4" presStyleLbl="node4" presStyleIdx="0" presStyleCnt="6"/>
      <dgm:spPr/>
    </dgm:pt>
    <dgm:pt modelId="{DBCCE507-968D-4F61-86A8-A9D72D3B3240}" type="pres">
      <dgm:prSet presAssocID="{287AB3FC-16DC-4C61-9543-9984928028A3}" presName="text4" presStyleLbl="fgAcc4" presStyleIdx="0" presStyleCnt="6" custLinFactNeighborX="-90823">
        <dgm:presLayoutVars>
          <dgm:chPref val="3"/>
        </dgm:presLayoutVars>
      </dgm:prSet>
      <dgm:spPr/>
      <dgm:t>
        <a:bodyPr/>
        <a:lstStyle/>
        <a:p>
          <a:endParaRPr lang="en-US"/>
        </a:p>
      </dgm:t>
    </dgm:pt>
    <dgm:pt modelId="{C690F40B-EDF1-4FB2-BB5C-26F0AAA2C433}" type="pres">
      <dgm:prSet presAssocID="{287AB3FC-16DC-4C61-9543-9984928028A3}" presName="hierChild5" presStyleCnt="0"/>
      <dgm:spPr/>
    </dgm:pt>
    <dgm:pt modelId="{E028AC59-959F-473E-8E43-1029847924A0}" type="pres">
      <dgm:prSet presAssocID="{685D383A-AA3E-4EA1-BDC1-24DF42F52825}" presName="Name23" presStyleLbl="parChTrans1D4" presStyleIdx="1" presStyleCnt="6"/>
      <dgm:spPr/>
      <dgm:t>
        <a:bodyPr/>
        <a:lstStyle/>
        <a:p>
          <a:endParaRPr lang="en-US"/>
        </a:p>
      </dgm:t>
    </dgm:pt>
    <dgm:pt modelId="{91CDA87C-3299-44F2-BC47-6130E88D37DE}" type="pres">
      <dgm:prSet presAssocID="{03A4220B-6E74-4597-8044-A786167A0B78}" presName="hierRoot4" presStyleCnt="0"/>
      <dgm:spPr/>
    </dgm:pt>
    <dgm:pt modelId="{33EF2DFD-DDCC-4DC9-BDEE-EBF368282EA4}" type="pres">
      <dgm:prSet presAssocID="{03A4220B-6E74-4597-8044-A786167A0B78}" presName="composite4" presStyleCnt="0"/>
      <dgm:spPr/>
    </dgm:pt>
    <dgm:pt modelId="{5F5E4CFC-0E7D-42C1-B8FA-504E3EBB9065}" type="pres">
      <dgm:prSet presAssocID="{03A4220B-6E74-4597-8044-A786167A0B78}" presName="background4" presStyleLbl="node4" presStyleIdx="1" presStyleCnt="6"/>
      <dgm:spPr/>
    </dgm:pt>
    <dgm:pt modelId="{C1E7E788-7EE9-46E2-9008-8F64FE335F28}" type="pres">
      <dgm:prSet presAssocID="{03A4220B-6E74-4597-8044-A786167A0B78}" presName="text4" presStyleLbl="fgAcc4" presStyleIdx="1" presStyleCnt="6" custLinFactNeighborX="-26240">
        <dgm:presLayoutVars>
          <dgm:chPref val="3"/>
        </dgm:presLayoutVars>
      </dgm:prSet>
      <dgm:spPr/>
      <dgm:t>
        <a:bodyPr/>
        <a:lstStyle/>
        <a:p>
          <a:endParaRPr lang="en-IN"/>
        </a:p>
      </dgm:t>
    </dgm:pt>
    <dgm:pt modelId="{60386CDD-184A-407A-85E7-74ECAF94DBB9}" type="pres">
      <dgm:prSet presAssocID="{03A4220B-6E74-4597-8044-A786167A0B78}" presName="hierChild5" presStyleCnt="0"/>
      <dgm:spPr/>
    </dgm:pt>
    <dgm:pt modelId="{2A249595-A71F-44B5-8001-467AD5F6FB45}" type="pres">
      <dgm:prSet presAssocID="{A4A92478-E9D8-4D77-A637-23994BBA1A03}" presName="Name17" presStyleLbl="parChTrans1D3" presStyleIdx="1" presStyleCnt="2"/>
      <dgm:spPr/>
      <dgm:t>
        <a:bodyPr/>
        <a:lstStyle/>
        <a:p>
          <a:endParaRPr lang="en-US"/>
        </a:p>
      </dgm:t>
    </dgm:pt>
    <dgm:pt modelId="{DAAED8F6-1E76-4B6B-93C9-06F4D53EB0DB}" type="pres">
      <dgm:prSet presAssocID="{043C4B0C-0712-4C3E-9C43-B82AE043A20D}" presName="hierRoot3" presStyleCnt="0"/>
      <dgm:spPr/>
    </dgm:pt>
    <dgm:pt modelId="{4284D9A2-235A-4779-A553-58704BF90578}" type="pres">
      <dgm:prSet presAssocID="{043C4B0C-0712-4C3E-9C43-B82AE043A20D}" presName="composite3" presStyleCnt="0"/>
      <dgm:spPr/>
    </dgm:pt>
    <dgm:pt modelId="{A0138F6A-ED74-410E-8F2C-49BB61C21874}" type="pres">
      <dgm:prSet presAssocID="{043C4B0C-0712-4C3E-9C43-B82AE043A20D}" presName="background3" presStyleLbl="node3" presStyleIdx="1" presStyleCnt="2"/>
      <dgm:spPr/>
    </dgm:pt>
    <dgm:pt modelId="{5E7E368D-CCB5-4FE6-A59B-6A8E1411A235}" type="pres">
      <dgm:prSet presAssocID="{043C4B0C-0712-4C3E-9C43-B82AE043A20D}" presName="text3" presStyleLbl="fgAcc3" presStyleIdx="1" presStyleCnt="2" custLinFactX="59804" custLinFactNeighborX="100000">
        <dgm:presLayoutVars>
          <dgm:chPref val="3"/>
        </dgm:presLayoutVars>
      </dgm:prSet>
      <dgm:spPr/>
      <dgm:t>
        <a:bodyPr/>
        <a:lstStyle/>
        <a:p>
          <a:endParaRPr lang="en-IN"/>
        </a:p>
      </dgm:t>
    </dgm:pt>
    <dgm:pt modelId="{40789941-45C8-4F48-A11B-A6CC74248212}" type="pres">
      <dgm:prSet presAssocID="{043C4B0C-0712-4C3E-9C43-B82AE043A20D}" presName="hierChild4" presStyleCnt="0"/>
      <dgm:spPr/>
    </dgm:pt>
    <dgm:pt modelId="{07C8BE65-6607-42DC-85AA-AA7260823B2F}" type="pres">
      <dgm:prSet presAssocID="{2A344C03-0D63-4FC1-AA87-DF41C09269FF}" presName="Name23" presStyleLbl="parChTrans1D4" presStyleIdx="2" presStyleCnt="6"/>
      <dgm:spPr/>
      <dgm:t>
        <a:bodyPr/>
        <a:lstStyle/>
        <a:p>
          <a:endParaRPr lang="en-US"/>
        </a:p>
      </dgm:t>
    </dgm:pt>
    <dgm:pt modelId="{77BFC2E3-2BCD-4C6B-BC3B-A460C8BD347D}" type="pres">
      <dgm:prSet presAssocID="{95AEC4E7-7C14-40F6-B462-F2C51DA7A4E1}" presName="hierRoot4" presStyleCnt="0"/>
      <dgm:spPr/>
    </dgm:pt>
    <dgm:pt modelId="{F72A19F5-E57F-47A4-9655-8E8981E622F8}" type="pres">
      <dgm:prSet presAssocID="{95AEC4E7-7C14-40F6-B462-F2C51DA7A4E1}" presName="composite4" presStyleCnt="0"/>
      <dgm:spPr/>
    </dgm:pt>
    <dgm:pt modelId="{D0456AFF-8997-462A-8693-ED9D00FB7552}" type="pres">
      <dgm:prSet presAssocID="{95AEC4E7-7C14-40F6-B462-F2C51DA7A4E1}" presName="background4" presStyleLbl="node4" presStyleIdx="2" presStyleCnt="6"/>
      <dgm:spPr/>
    </dgm:pt>
    <dgm:pt modelId="{2194E3F3-94F4-494B-AA6C-BD9FC3155095}" type="pres">
      <dgm:prSet presAssocID="{95AEC4E7-7C14-40F6-B462-F2C51DA7A4E1}" presName="text4" presStyleLbl="fgAcc4" presStyleIdx="2" presStyleCnt="6" custLinFactNeighborX="46279">
        <dgm:presLayoutVars>
          <dgm:chPref val="3"/>
        </dgm:presLayoutVars>
      </dgm:prSet>
      <dgm:spPr/>
      <dgm:t>
        <a:bodyPr/>
        <a:lstStyle/>
        <a:p>
          <a:endParaRPr lang="en-US"/>
        </a:p>
      </dgm:t>
    </dgm:pt>
    <dgm:pt modelId="{E0ADF9D3-D287-4083-944F-AA16D84C01C9}" type="pres">
      <dgm:prSet presAssocID="{95AEC4E7-7C14-40F6-B462-F2C51DA7A4E1}" presName="hierChild5" presStyleCnt="0"/>
      <dgm:spPr/>
    </dgm:pt>
    <dgm:pt modelId="{8EE45412-93F5-43C8-96EA-67EF108DE02B}" type="pres">
      <dgm:prSet presAssocID="{B7120529-7B9C-4CFB-892C-D46C5C4616A5}" presName="Name23" presStyleLbl="parChTrans1D4" presStyleIdx="3" presStyleCnt="6"/>
      <dgm:spPr/>
      <dgm:t>
        <a:bodyPr/>
        <a:lstStyle/>
        <a:p>
          <a:endParaRPr lang="en-US"/>
        </a:p>
      </dgm:t>
    </dgm:pt>
    <dgm:pt modelId="{B40A0731-3D98-43DD-8DB5-69E307CB44E5}" type="pres">
      <dgm:prSet presAssocID="{2349B3EE-0CD6-4AE1-A837-38157FC7B0FC}" presName="hierRoot4" presStyleCnt="0"/>
      <dgm:spPr/>
    </dgm:pt>
    <dgm:pt modelId="{FAAB1B17-AA9E-4D7E-92D4-1BB4F4635A72}" type="pres">
      <dgm:prSet presAssocID="{2349B3EE-0CD6-4AE1-A837-38157FC7B0FC}" presName="composite4" presStyleCnt="0"/>
      <dgm:spPr/>
    </dgm:pt>
    <dgm:pt modelId="{54F1844F-6590-4AFB-A1CF-B08F3FC08973}" type="pres">
      <dgm:prSet presAssocID="{2349B3EE-0CD6-4AE1-A837-38157FC7B0FC}" presName="background4" presStyleLbl="node4" presStyleIdx="3" presStyleCnt="6"/>
      <dgm:spPr/>
    </dgm:pt>
    <dgm:pt modelId="{F6C6EE37-8BDF-47E0-9E0F-FC657C7EA004}" type="pres">
      <dgm:prSet presAssocID="{2349B3EE-0CD6-4AE1-A837-38157FC7B0FC}" presName="text4" presStyleLbl="fgAcc4" presStyleIdx="3" presStyleCnt="6" custScaleX="282094">
        <dgm:presLayoutVars>
          <dgm:chPref val="3"/>
        </dgm:presLayoutVars>
      </dgm:prSet>
      <dgm:spPr/>
      <dgm:t>
        <a:bodyPr/>
        <a:lstStyle/>
        <a:p>
          <a:endParaRPr lang="en-US"/>
        </a:p>
      </dgm:t>
    </dgm:pt>
    <dgm:pt modelId="{F8A2D7DF-76E2-48D2-AEBD-0DAF283F2513}" type="pres">
      <dgm:prSet presAssocID="{2349B3EE-0CD6-4AE1-A837-38157FC7B0FC}" presName="hierChild5" presStyleCnt="0"/>
      <dgm:spPr/>
    </dgm:pt>
    <dgm:pt modelId="{3BA30C81-F3FE-4742-B2F0-3A6074774BEF}" type="pres">
      <dgm:prSet presAssocID="{B0E7B3E3-1CB9-4CD7-BE8B-41C3FAB19E46}" presName="Name23" presStyleLbl="parChTrans1D4" presStyleIdx="4" presStyleCnt="6"/>
      <dgm:spPr/>
      <dgm:t>
        <a:bodyPr/>
        <a:lstStyle/>
        <a:p>
          <a:endParaRPr lang="en-US"/>
        </a:p>
      </dgm:t>
    </dgm:pt>
    <dgm:pt modelId="{D349E8B9-9F76-410F-AA9B-8703BD49309D}" type="pres">
      <dgm:prSet presAssocID="{C32D49A0-3C36-4496-9A24-2BD7536B3A8F}" presName="hierRoot4" presStyleCnt="0"/>
      <dgm:spPr/>
    </dgm:pt>
    <dgm:pt modelId="{CB3F6233-5DFB-4E5F-A528-381143EAFD88}" type="pres">
      <dgm:prSet presAssocID="{C32D49A0-3C36-4496-9A24-2BD7536B3A8F}" presName="composite4" presStyleCnt="0"/>
      <dgm:spPr/>
    </dgm:pt>
    <dgm:pt modelId="{976EF56B-BDB4-4D4F-B3F9-A074FE1067E8}" type="pres">
      <dgm:prSet presAssocID="{C32D49A0-3C36-4496-9A24-2BD7536B3A8F}" presName="background4" presStyleLbl="node4" presStyleIdx="4" presStyleCnt="6"/>
      <dgm:spPr/>
    </dgm:pt>
    <dgm:pt modelId="{5A8AE9BC-5726-4ADD-930C-36ED3DE2D011}" type="pres">
      <dgm:prSet presAssocID="{C32D49A0-3C36-4496-9A24-2BD7536B3A8F}" presName="text4" presStyleLbl="fgAcc4" presStyleIdx="4" presStyleCnt="6" custLinFactX="85744" custLinFactNeighborX="100000">
        <dgm:presLayoutVars>
          <dgm:chPref val="3"/>
        </dgm:presLayoutVars>
      </dgm:prSet>
      <dgm:spPr/>
      <dgm:t>
        <a:bodyPr/>
        <a:lstStyle/>
        <a:p>
          <a:endParaRPr lang="en-IN"/>
        </a:p>
      </dgm:t>
    </dgm:pt>
    <dgm:pt modelId="{A4AB3C03-4586-406C-A9B1-4F9F44093252}" type="pres">
      <dgm:prSet presAssocID="{C32D49A0-3C36-4496-9A24-2BD7536B3A8F}" presName="hierChild5" presStyleCnt="0"/>
      <dgm:spPr/>
    </dgm:pt>
    <dgm:pt modelId="{3AFC0449-3CA4-4CD9-AC22-8709F3FF0AE1}" type="pres">
      <dgm:prSet presAssocID="{ED56B4E1-0F94-41B9-8425-D907B1611FB7}" presName="Name23" presStyleLbl="parChTrans1D4" presStyleIdx="5" presStyleCnt="6"/>
      <dgm:spPr/>
      <dgm:t>
        <a:bodyPr/>
        <a:lstStyle/>
        <a:p>
          <a:endParaRPr lang="en-US"/>
        </a:p>
      </dgm:t>
    </dgm:pt>
    <dgm:pt modelId="{F0603400-803F-428A-9DBD-24AD567F1891}" type="pres">
      <dgm:prSet presAssocID="{5FF1CCB1-F91C-4BED-937E-754A8FEB507B}" presName="hierRoot4" presStyleCnt="0"/>
      <dgm:spPr/>
    </dgm:pt>
    <dgm:pt modelId="{5FE86E7C-49A7-4CEE-80D0-9904EF1B4F48}" type="pres">
      <dgm:prSet presAssocID="{5FF1CCB1-F91C-4BED-937E-754A8FEB507B}" presName="composite4" presStyleCnt="0"/>
      <dgm:spPr/>
    </dgm:pt>
    <dgm:pt modelId="{50F976EF-FAF1-4630-BA1C-411484CBA47D}" type="pres">
      <dgm:prSet presAssocID="{5FF1CCB1-F91C-4BED-937E-754A8FEB507B}" presName="background4" presStyleLbl="node4" presStyleIdx="5" presStyleCnt="6"/>
      <dgm:spPr/>
    </dgm:pt>
    <dgm:pt modelId="{0DF0F287-2035-4DF5-830D-24B14E1762B6}" type="pres">
      <dgm:prSet presAssocID="{5FF1CCB1-F91C-4BED-937E-754A8FEB507B}" presName="text4" presStyleLbl="fgAcc4" presStyleIdx="5" presStyleCnt="6" custScaleX="250704" custLinFactNeighborX="93735">
        <dgm:presLayoutVars>
          <dgm:chPref val="3"/>
        </dgm:presLayoutVars>
      </dgm:prSet>
      <dgm:spPr/>
      <dgm:t>
        <a:bodyPr/>
        <a:lstStyle/>
        <a:p>
          <a:endParaRPr lang="en-US"/>
        </a:p>
      </dgm:t>
    </dgm:pt>
    <dgm:pt modelId="{7BD47065-E1C7-4EAA-B1CC-2EE013A73709}" type="pres">
      <dgm:prSet presAssocID="{5FF1CCB1-F91C-4BED-937E-754A8FEB507B}" presName="hierChild5" presStyleCnt="0"/>
      <dgm:spPr/>
    </dgm:pt>
  </dgm:ptLst>
  <dgm:cxnLst>
    <dgm:cxn modelId="{8528C428-4878-40BE-A196-CDEA0D6CEF96}" type="presOf" srcId="{0235B7BE-DC20-4CAD-88D5-CEF4AE52F848}" destId="{BD4BC90C-26BA-4DC6-9A66-62DA16E972FA}" srcOrd="0" destOrd="0" presId="urn:microsoft.com/office/officeart/2005/8/layout/hierarchy1"/>
    <dgm:cxn modelId="{211EAA56-5AA6-41DE-96C6-58DB5F66D92F}" srcId="{043C4B0C-0712-4C3E-9C43-B82AE043A20D}" destId="{95AEC4E7-7C14-40F6-B462-F2C51DA7A4E1}" srcOrd="0" destOrd="0" parTransId="{2A344C03-0D63-4FC1-AA87-DF41C09269FF}" sibTransId="{63F900A7-A131-4492-B36E-E221337AF4B3}"/>
    <dgm:cxn modelId="{8D07BF0B-5567-416D-88AD-D63B9BB2C2E6}" type="presOf" srcId="{FCC14474-F9AE-4D72-9719-547395110CB7}" destId="{7BB5288E-1A67-471F-AE1A-0B948F52E123}" srcOrd="0" destOrd="0" presId="urn:microsoft.com/office/officeart/2005/8/layout/hierarchy1"/>
    <dgm:cxn modelId="{E841F068-256C-40C4-84E3-C938670108A7}" srcId="{3DF6F14F-F5B2-4929-AE2C-C9AA828C21D5}" destId="{E215D923-60D8-4DA7-945F-CE0BC2047601}" srcOrd="0" destOrd="0" parTransId="{6549A090-08F5-49AE-8706-075A3F962E8E}" sibTransId="{3F465D39-06E7-4606-A381-486F0A086D16}"/>
    <dgm:cxn modelId="{69C2A576-F791-4535-9987-0777999C053A}" srcId="{043C4B0C-0712-4C3E-9C43-B82AE043A20D}" destId="{C32D49A0-3C36-4496-9A24-2BD7536B3A8F}" srcOrd="1" destOrd="0" parTransId="{B0E7B3E3-1CB9-4CD7-BE8B-41C3FAB19E46}" sibTransId="{B7A463E2-C2AD-45CE-9ABC-54E789C90D6F}"/>
    <dgm:cxn modelId="{6FC348B3-5770-4A39-B764-D0AD4591C087}" type="presOf" srcId="{B7120529-7B9C-4CFB-892C-D46C5C4616A5}" destId="{8EE45412-93F5-43C8-96EA-67EF108DE02B}" srcOrd="0" destOrd="0" presId="urn:microsoft.com/office/officeart/2005/8/layout/hierarchy1"/>
    <dgm:cxn modelId="{FE9E095D-2ACB-46F2-9AC7-C85D04E4FC2D}" type="presOf" srcId="{76735460-F771-4360-BE8B-D0259DEDD828}" destId="{8828FBD3-8BAB-4A91-834D-4C20E277D388}" srcOrd="0" destOrd="0" presId="urn:microsoft.com/office/officeart/2005/8/layout/hierarchy1"/>
    <dgm:cxn modelId="{73EE49D0-FE0E-4475-A9C3-BAC630AB3C0E}" type="presOf" srcId="{2A344C03-0D63-4FC1-AA87-DF41C09269FF}" destId="{07C8BE65-6607-42DC-85AA-AA7260823B2F}" srcOrd="0" destOrd="0" presId="urn:microsoft.com/office/officeart/2005/8/layout/hierarchy1"/>
    <dgm:cxn modelId="{481F2C16-34CE-4C53-9B92-01BF2185D4DE}" type="presOf" srcId="{EC8AB44F-430F-49B2-949D-445BA99460CE}" destId="{A616E8B5-A5A4-4607-A8AB-82D1CBB69783}" srcOrd="0" destOrd="0" presId="urn:microsoft.com/office/officeart/2005/8/layout/hierarchy1"/>
    <dgm:cxn modelId="{434CB780-0012-4853-A67C-175B77C03242}" srcId="{447805FB-3610-4369-A601-27F4B39D54A2}" destId="{287AB3FC-16DC-4C61-9543-9984928028A3}" srcOrd="0" destOrd="0" parTransId="{36686502-467A-49D9-9AD4-3B74BB927ED7}" sibTransId="{FE1D2281-105F-4DAF-9527-0569C675178B}"/>
    <dgm:cxn modelId="{BCE078D7-38A6-4D58-90C7-6419ABB6BD2A}" srcId="{E215D923-60D8-4DA7-945F-CE0BC2047601}" destId="{EC8AB44F-430F-49B2-949D-445BA99460CE}" srcOrd="1" destOrd="0" parTransId="{76735460-F771-4360-BE8B-D0259DEDD828}" sibTransId="{F7EE579C-0C31-4D22-8396-D4E75BC80367}"/>
    <dgm:cxn modelId="{BDB878EF-5B86-40E3-9BA5-BEEFBC5620F5}" type="presOf" srcId="{447805FB-3610-4369-A601-27F4B39D54A2}" destId="{89B96098-74CC-461E-8051-CC0E0DCEDD74}" srcOrd="0" destOrd="0" presId="urn:microsoft.com/office/officeart/2005/8/layout/hierarchy1"/>
    <dgm:cxn modelId="{C6E63896-D4F5-4B39-A25C-6B5591CCE376}" type="presOf" srcId="{685D383A-AA3E-4EA1-BDC1-24DF42F52825}" destId="{E028AC59-959F-473E-8E43-1029847924A0}" srcOrd="0" destOrd="0" presId="urn:microsoft.com/office/officeart/2005/8/layout/hierarchy1"/>
    <dgm:cxn modelId="{4A8FB987-EB6F-4F33-9283-E35658E2A575}" type="presOf" srcId="{2349B3EE-0CD6-4AE1-A837-38157FC7B0FC}" destId="{F6C6EE37-8BDF-47E0-9E0F-FC657C7EA004}" srcOrd="0" destOrd="0" presId="urn:microsoft.com/office/officeart/2005/8/layout/hierarchy1"/>
    <dgm:cxn modelId="{958C3BBD-F52A-4946-A357-89588817E470}" type="presOf" srcId="{95AEC4E7-7C14-40F6-B462-F2C51DA7A4E1}" destId="{2194E3F3-94F4-494B-AA6C-BD9FC3155095}" srcOrd="0" destOrd="0" presId="urn:microsoft.com/office/officeart/2005/8/layout/hierarchy1"/>
    <dgm:cxn modelId="{E4A2AE15-DA97-4CD8-9B91-6FC1C6AFEC15}" srcId="{95AEC4E7-7C14-40F6-B462-F2C51DA7A4E1}" destId="{2349B3EE-0CD6-4AE1-A837-38157FC7B0FC}" srcOrd="0" destOrd="0" parTransId="{B7120529-7B9C-4CFB-892C-D46C5C4616A5}" sibTransId="{80523F79-2FD9-424F-9D1A-D64B97624CA8}"/>
    <dgm:cxn modelId="{EAA74A2E-B8EA-49CC-BFBA-99FAC6EED1E4}" type="presOf" srcId="{E215D923-60D8-4DA7-945F-CE0BC2047601}" destId="{61F44289-9AFD-48B6-AE7F-2FB7C05C04AF}" srcOrd="0" destOrd="0" presId="urn:microsoft.com/office/officeart/2005/8/layout/hierarchy1"/>
    <dgm:cxn modelId="{57EA2137-0ED3-4263-A46C-B02E91BF7F67}" srcId="{EC8AB44F-430F-49B2-949D-445BA99460CE}" destId="{043C4B0C-0712-4C3E-9C43-B82AE043A20D}" srcOrd="1" destOrd="0" parTransId="{A4A92478-E9D8-4D77-A637-23994BBA1A03}" sibTransId="{BE67761E-598A-45EB-9B07-2198315DFC3F}"/>
    <dgm:cxn modelId="{8DFEEEEC-F3D3-4DED-AF0C-099037FC86A5}" type="presOf" srcId="{A4A92478-E9D8-4D77-A637-23994BBA1A03}" destId="{2A249595-A71F-44B5-8001-467AD5F6FB45}" srcOrd="0" destOrd="0" presId="urn:microsoft.com/office/officeart/2005/8/layout/hierarchy1"/>
    <dgm:cxn modelId="{1CB067F8-548F-4F2F-AB58-F62FF87CE3DB}" srcId="{C32D49A0-3C36-4496-9A24-2BD7536B3A8F}" destId="{5FF1CCB1-F91C-4BED-937E-754A8FEB507B}" srcOrd="0" destOrd="0" parTransId="{ED56B4E1-0F94-41B9-8425-D907B1611FB7}" sibTransId="{58E1CD72-7B8D-4FB2-869F-C144DFDD9F32}"/>
    <dgm:cxn modelId="{D47E9F4A-4158-41BC-AF79-B118F800AFF3}" type="presOf" srcId="{B0E7B3E3-1CB9-4CD7-BE8B-41C3FAB19E46}" destId="{3BA30C81-F3FE-4742-B2F0-3A6074774BEF}" srcOrd="0" destOrd="0" presId="urn:microsoft.com/office/officeart/2005/8/layout/hierarchy1"/>
    <dgm:cxn modelId="{6BF1AC91-9CED-47A1-A1C1-F9113943CD74}" srcId="{EC8AB44F-430F-49B2-949D-445BA99460CE}" destId="{447805FB-3610-4369-A601-27F4B39D54A2}" srcOrd="0" destOrd="0" parTransId="{0235B7BE-DC20-4CAD-88D5-CEF4AE52F848}" sibTransId="{2195D89A-ED9B-40ED-A22E-DDFA59790057}"/>
    <dgm:cxn modelId="{BB9565C6-0B61-4691-A2C4-1FB884715B58}" type="presOf" srcId="{C32D49A0-3C36-4496-9A24-2BD7536B3A8F}" destId="{5A8AE9BC-5726-4ADD-930C-36ED3DE2D011}" srcOrd="0" destOrd="0" presId="urn:microsoft.com/office/officeart/2005/8/layout/hierarchy1"/>
    <dgm:cxn modelId="{25C05F4F-7E7C-497F-A519-7A035C6C7689}" type="presOf" srcId="{5FF1CCB1-F91C-4BED-937E-754A8FEB507B}" destId="{0DF0F287-2035-4DF5-830D-24B14E1762B6}" srcOrd="0" destOrd="0" presId="urn:microsoft.com/office/officeart/2005/8/layout/hierarchy1"/>
    <dgm:cxn modelId="{25BDF06F-B591-4E0C-9BAA-B2FE668320B4}" srcId="{E215D923-60D8-4DA7-945F-CE0BC2047601}" destId="{FCC14474-F9AE-4D72-9719-547395110CB7}" srcOrd="0" destOrd="0" parTransId="{C61BCEF6-E307-41B2-8963-4E069A0BD6AC}" sibTransId="{3CFE00D7-EE01-425E-96BB-1CA150889D94}"/>
    <dgm:cxn modelId="{AF87D077-15BF-48BC-8457-A9E69324A2CF}" srcId="{447805FB-3610-4369-A601-27F4B39D54A2}" destId="{03A4220B-6E74-4597-8044-A786167A0B78}" srcOrd="1" destOrd="0" parTransId="{685D383A-AA3E-4EA1-BDC1-24DF42F52825}" sibTransId="{5A521561-BF0B-447D-B795-B459FDB422BB}"/>
    <dgm:cxn modelId="{A79AFDDA-DBCF-406B-9775-2DA6CA182C3E}" type="presOf" srcId="{C61BCEF6-E307-41B2-8963-4E069A0BD6AC}" destId="{A3DBAF5A-450A-4FC9-92F1-17148F3BBD5D}" srcOrd="0" destOrd="0" presId="urn:microsoft.com/office/officeart/2005/8/layout/hierarchy1"/>
    <dgm:cxn modelId="{65417F08-9407-4432-B567-B78E8672955E}" type="presOf" srcId="{36686502-467A-49D9-9AD4-3B74BB927ED7}" destId="{5AB99A84-37E1-46AB-90DB-9303360984ED}" srcOrd="0" destOrd="0" presId="urn:microsoft.com/office/officeart/2005/8/layout/hierarchy1"/>
    <dgm:cxn modelId="{C5CFC186-C7AA-45B4-AD7D-99E11E805FA1}" type="presOf" srcId="{ED56B4E1-0F94-41B9-8425-D907B1611FB7}" destId="{3AFC0449-3CA4-4CD9-AC22-8709F3FF0AE1}" srcOrd="0" destOrd="0" presId="urn:microsoft.com/office/officeart/2005/8/layout/hierarchy1"/>
    <dgm:cxn modelId="{DA3AC58D-C69E-4680-875E-F7778BCF966D}" type="presOf" srcId="{3DF6F14F-F5B2-4929-AE2C-C9AA828C21D5}" destId="{6900FFCE-9672-4A80-9512-2C9C2AB2A449}" srcOrd="0" destOrd="0" presId="urn:microsoft.com/office/officeart/2005/8/layout/hierarchy1"/>
    <dgm:cxn modelId="{65EE337F-C9D0-4161-A1F2-B4FB62394B85}" type="presOf" srcId="{043C4B0C-0712-4C3E-9C43-B82AE043A20D}" destId="{5E7E368D-CCB5-4FE6-A59B-6A8E1411A235}" srcOrd="0" destOrd="0" presId="urn:microsoft.com/office/officeart/2005/8/layout/hierarchy1"/>
    <dgm:cxn modelId="{FDF5EE3A-1522-420A-B317-9205DC3894A5}" type="presOf" srcId="{03A4220B-6E74-4597-8044-A786167A0B78}" destId="{C1E7E788-7EE9-46E2-9008-8F64FE335F28}" srcOrd="0" destOrd="0" presId="urn:microsoft.com/office/officeart/2005/8/layout/hierarchy1"/>
    <dgm:cxn modelId="{DF4B6303-9EAC-4225-936A-722199DEB96D}" type="presOf" srcId="{287AB3FC-16DC-4C61-9543-9984928028A3}" destId="{DBCCE507-968D-4F61-86A8-A9D72D3B3240}" srcOrd="0" destOrd="0" presId="urn:microsoft.com/office/officeart/2005/8/layout/hierarchy1"/>
    <dgm:cxn modelId="{0DEFA92D-EFFD-425C-8366-C4A6A6EC3B45}" type="presParOf" srcId="{6900FFCE-9672-4A80-9512-2C9C2AB2A449}" destId="{13922DAE-A3F2-4A3F-BFF3-EEE6A881A4F3}" srcOrd="0" destOrd="0" presId="urn:microsoft.com/office/officeart/2005/8/layout/hierarchy1"/>
    <dgm:cxn modelId="{486C8610-92F1-410B-83EC-8F31BAEE4EAE}" type="presParOf" srcId="{13922DAE-A3F2-4A3F-BFF3-EEE6A881A4F3}" destId="{B7BF94F9-5FB0-4872-A36F-E97933FFB33E}" srcOrd="0" destOrd="0" presId="urn:microsoft.com/office/officeart/2005/8/layout/hierarchy1"/>
    <dgm:cxn modelId="{DEEBA755-AE22-4052-B719-2DB8B99355D3}" type="presParOf" srcId="{B7BF94F9-5FB0-4872-A36F-E97933FFB33E}" destId="{1E507994-4294-4D69-BE07-6CA0A34AD951}" srcOrd="0" destOrd="0" presId="urn:microsoft.com/office/officeart/2005/8/layout/hierarchy1"/>
    <dgm:cxn modelId="{227B4E16-2070-4031-9F99-5200763BFFFC}" type="presParOf" srcId="{B7BF94F9-5FB0-4872-A36F-E97933FFB33E}" destId="{61F44289-9AFD-48B6-AE7F-2FB7C05C04AF}" srcOrd="1" destOrd="0" presId="urn:microsoft.com/office/officeart/2005/8/layout/hierarchy1"/>
    <dgm:cxn modelId="{ECE53A5F-2202-4027-8ABD-E4C911CE2E7F}" type="presParOf" srcId="{13922DAE-A3F2-4A3F-BFF3-EEE6A881A4F3}" destId="{85B40129-ED60-4CB1-9C06-E351CC55C799}" srcOrd="1" destOrd="0" presId="urn:microsoft.com/office/officeart/2005/8/layout/hierarchy1"/>
    <dgm:cxn modelId="{26B8E76E-5456-4850-85CB-01F41BEEDF40}" type="presParOf" srcId="{85B40129-ED60-4CB1-9C06-E351CC55C799}" destId="{A3DBAF5A-450A-4FC9-92F1-17148F3BBD5D}" srcOrd="0" destOrd="0" presId="urn:microsoft.com/office/officeart/2005/8/layout/hierarchy1"/>
    <dgm:cxn modelId="{7DA2F6D6-7E7B-40F1-868B-D8AB4398FEA0}" type="presParOf" srcId="{85B40129-ED60-4CB1-9C06-E351CC55C799}" destId="{F2F08E2B-4165-4240-95A6-28125E41B6D4}" srcOrd="1" destOrd="0" presId="urn:microsoft.com/office/officeart/2005/8/layout/hierarchy1"/>
    <dgm:cxn modelId="{B9544D68-0B9E-4374-A739-97FB46D1B8F7}" type="presParOf" srcId="{F2F08E2B-4165-4240-95A6-28125E41B6D4}" destId="{8B8F236A-82EE-4DC8-85E2-0DDBCA7DD829}" srcOrd="0" destOrd="0" presId="urn:microsoft.com/office/officeart/2005/8/layout/hierarchy1"/>
    <dgm:cxn modelId="{A940C9C7-CC82-42AE-8769-9674376FE7D1}" type="presParOf" srcId="{8B8F236A-82EE-4DC8-85E2-0DDBCA7DD829}" destId="{515B3BB3-9507-4BCF-B364-B2D46D36C61C}" srcOrd="0" destOrd="0" presId="urn:microsoft.com/office/officeart/2005/8/layout/hierarchy1"/>
    <dgm:cxn modelId="{D4F09D58-60BD-4BDE-B833-71A7281B8E78}" type="presParOf" srcId="{8B8F236A-82EE-4DC8-85E2-0DDBCA7DD829}" destId="{7BB5288E-1A67-471F-AE1A-0B948F52E123}" srcOrd="1" destOrd="0" presId="urn:microsoft.com/office/officeart/2005/8/layout/hierarchy1"/>
    <dgm:cxn modelId="{B7E397E0-004B-4FCD-B780-C602C3EFFB85}" type="presParOf" srcId="{F2F08E2B-4165-4240-95A6-28125E41B6D4}" destId="{0AD32888-56FF-4EB3-B5EE-54B93D5B5AF0}" srcOrd="1" destOrd="0" presId="urn:microsoft.com/office/officeart/2005/8/layout/hierarchy1"/>
    <dgm:cxn modelId="{877B85B5-535A-448E-88EC-1789BCFAE3BB}" type="presParOf" srcId="{85B40129-ED60-4CB1-9C06-E351CC55C799}" destId="{8828FBD3-8BAB-4A91-834D-4C20E277D388}" srcOrd="2" destOrd="0" presId="urn:microsoft.com/office/officeart/2005/8/layout/hierarchy1"/>
    <dgm:cxn modelId="{7DDDF92D-DDB3-42E6-B98E-6D80CEECF9FF}" type="presParOf" srcId="{85B40129-ED60-4CB1-9C06-E351CC55C799}" destId="{99B3B444-AE5C-4C47-99A4-C6A3B6BC9CB0}" srcOrd="3" destOrd="0" presId="urn:microsoft.com/office/officeart/2005/8/layout/hierarchy1"/>
    <dgm:cxn modelId="{9720D0DE-43E5-460F-A1C3-8813AA2ADE58}" type="presParOf" srcId="{99B3B444-AE5C-4C47-99A4-C6A3B6BC9CB0}" destId="{50427954-6029-403E-8FE6-6C7EA0EEDEF0}" srcOrd="0" destOrd="0" presId="urn:microsoft.com/office/officeart/2005/8/layout/hierarchy1"/>
    <dgm:cxn modelId="{766180AB-6E7A-42CE-8874-1E09254E872B}" type="presParOf" srcId="{50427954-6029-403E-8FE6-6C7EA0EEDEF0}" destId="{556DFCB4-3BCC-415D-AA85-7847CAEF798C}" srcOrd="0" destOrd="0" presId="urn:microsoft.com/office/officeart/2005/8/layout/hierarchy1"/>
    <dgm:cxn modelId="{55D69FFE-C2FD-45BB-8299-5B62DD3DB848}" type="presParOf" srcId="{50427954-6029-403E-8FE6-6C7EA0EEDEF0}" destId="{A616E8B5-A5A4-4607-A8AB-82D1CBB69783}" srcOrd="1" destOrd="0" presId="urn:microsoft.com/office/officeart/2005/8/layout/hierarchy1"/>
    <dgm:cxn modelId="{78054874-724E-46EE-B685-3534D53AA362}" type="presParOf" srcId="{99B3B444-AE5C-4C47-99A4-C6A3B6BC9CB0}" destId="{FCA94235-6128-4466-8A5F-92D12EDEC006}" srcOrd="1" destOrd="0" presId="urn:microsoft.com/office/officeart/2005/8/layout/hierarchy1"/>
    <dgm:cxn modelId="{6FFC4EF7-6F79-4427-B8B9-0B9186E3C5CF}" type="presParOf" srcId="{FCA94235-6128-4466-8A5F-92D12EDEC006}" destId="{BD4BC90C-26BA-4DC6-9A66-62DA16E972FA}" srcOrd="0" destOrd="0" presId="urn:microsoft.com/office/officeart/2005/8/layout/hierarchy1"/>
    <dgm:cxn modelId="{506A9711-1AB2-484B-914F-9A83EDEDA6C8}" type="presParOf" srcId="{FCA94235-6128-4466-8A5F-92D12EDEC006}" destId="{1EE47FD6-7113-42A8-835B-5A5A1FC8796B}" srcOrd="1" destOrd="0" presId="urn:microsoft.com/office/officeart/2005/8/layout/hierarchy1"/>
    <dgm:cxn modelId="{6A17E704-2316-4D51-AA05-819F1A4DB28E}" type="presParOf" srcId="{1EE47FD6-7113-42A8-835B-5A5A1FC8796B}" destId="{07A47548-80CD-4801-B6E8-D50C01B791BD}" srcOrd="0" destOrd="0" presId="urn:microsoft.com/office/officeart/2005/8/layout/hierarchy1"/>
    <dgm:cxn modelId="{CD97E4D9-C9A0-4AFE-B641-A38B921EAB88}" type="presParOf" srcId="{07A47548-80CD-4801-B6E8-D50C01B791BD}" destId="{55BDE86D-B066-4F1E-8C49-4FC2561F0DF9}" srcOrd="0" destOrd="0" presId="urn:microsoft.com/office/officeart/2005/8/layout/hierarchy1"/>
    <dgm:cxn modelId="{F231AEF9-3BC5-452F-838A-203747A7026E}" type="presParOf" srcId="{07A47548-80CD-4801-B6E8-D50C01B791BD}" destId="{89B96098-74CC-461E-8051-CC0E0DCEDD74}" srcOrd="1" destOrd="0" presId="urn:microsoft.com/office/officeart/2005/8/layout/hierarchy1"/>
    <dgm:cxn modelId="{694E5765-0EF1-49F3-B66E-6122860DDF83}" type="presParOf" srcId="{1EE47FD6-7113-42A8-835B-5A5A1FC8796B}" destId="{A4F8036F-D952-49E5-98B5-0196D85E18AC}" srcOrd="1" destOrd="0" presId="urn:microsoft.com/office/officeart/2005/8/layout/hierarchy1"/>
    <dgm:cxn modelId="{608CBD00-1EB5-4B71-8CA5-75ACCA61C2A7}" type="presParOf" srcId="{A4F8036F-D952-49E5-98B5-0196D85E18AC}" destId="{5AB99A84-37E1-46AB-90DB-9303360984ED}" srcOrd="0" destOrd="0" presId="urn:microsoft.com/office/officeart/2005/8/layout/hierarchy1"/>
    <dgm:cxn modelId="{95F0EB8A-ED0E-4C50-8C17-F85A834D9B47}" type="presParOf" srcId="{A4F8036F-D952-49E5-98B5-0196D85E18AC}" destId="{A41E2AA7-EE25-43A7-BE9C-4A50A051F89C}" srcOrd="1" destOrd="0" presId="urn:microsoft.com/office/officeart/2005/8/layout/hierarchy1"/>
    <dgm:cxn modelId="{71414D4C-A80B-4DAA-8B1B-C845527EBAEF}" type="presParOf" srcId="{A41E2AA7-EE25-43A7-BE9C-4A50A051F89C}" destId="{049DEBE2-EE1B-474C-A7AF-EE9F0B560E85}" srcOrd="0" destOrd="0" presId="urn:microsoft.com/office/officeart/2005/8/layout/hierarchy1"/>
    <dgm:cxn modelId="{0A8D8D32-6201-4DD2-9259-65FDC8685B47}" type="presParOf" srcId="{049DEBE2-EE1B-474C-A7AF-EE9F0B560E85}" destId="{19513B2E-70D4-430D-BD75-C81D2A762545}" srcOrd="0" destOrd="0" presId="urn:microsoft.com/office/officeart/2005/8/layout/hierarchy1"/>
    <dgm:cxn modelId="{68C8B8DD-4323-495B-AB1E-94C2A61739DB}" type="presParOf" srcId="{049DEBE2-EE1B-474C-A7AF-EE9F0B560E85}" destId="{DBCCE507-968D-4F61-86A8-A9D72D3B3240}" srcOrd="1" destOrd="0" presId="urn:microsoft.com/office/officeart/2005/8/layout/hierarchy1"/>
    <dgm:cxn modelId="{EDC6ACC9-A222-4EB6-8952-44E04361742C}" type="presParOf" srcId="{A41E2AA7-EE25-43A7-BE9C-4A50A051F89C}" destId="{C690F40B-EDF1-4FB2-BB5C-26F0AAA2C433}" srcOrd="1" destOrd="0" presId="urn:microsoft.com/office/officeart/2005/8/layout/hierarchy1"/>
    <dgm:cxn modelId="{51FEDD95-F175-4B57-8DBC-F1DF83EE4EC5}" type="presParOf" srcId="{A4F8036F-D952-49E5-98B5-0196D85E18AC}" destId="{E028AC59-959F-473E-8E43-1029847924A0}" srcOrd="2" destOrd="0" presId="urn:microsoft.com/office/officeart/2005/8/layout/hierarchy1"/>
    <dgm:cxn modelId="{861C87D9-1BB3-4BEF-9E59-A63AC9D233CA}" type="presParOf" srcId="{A4F8036F-D952-49E5-98B5-0196D85E18AC}" destId="{91CDA87C-3299-44F2-BC47-6130E88D37DE}" srcOrd="3" destOrd="0" presId="urn:microsoft.com/office/officeart/2005/8/layout/hierarchy1"/>
    <dgm:cxn modelId="{A5D38B1A-BE98-4D8E-BE9C-1C0D8B46E0D0}" type="presParOf" srcId="{91CDA87C-3299-44F2-BC47-6130E88D37DE}" destId="{33EF2DFD-DDCC-4DC9-BDEE-EBF368282EA4}" srcOrd="0" destOrd="0" presId="urn:microsoft.com/office/officeart/2005/8/layout/hierarchy1"/>
    <dgm:cxn modelId="{32174F5E-68EC-4B58-9684-2D1985E8C3E1}" type="presParOf" srcId="{33EF2DFD-DDCC-4DC9-BDEE-EBF368282EA4}" destId="{5F5E4CFC-0E7D-42C1-B8FA-504E3EBB9065}" srcOrd="0" destOrd="0" presId="urn:microsoft.com/office/officeart/2005/8/layout/hierarchy1"/>
    <dgm:cxn modelId="{585E413C-7244-427B-BD62-E81E192D571E}" type="presParOf" srcId="{33EF2DFD-DDCC-4DC9-BDEE-EBF368282EA4}" destId="{C1E7E788-7EE9-46E2-9008-8F64FE335F28}" srcOrd="1" destOrd="0" presId="urn:microsoft.com/office/officeart/2005/8/layout/hierarchy1"/>
    <dgm:cxn modelId="{5549A48A-8A7B-4354-8C07-32CF1EABFCDD}" type="presParOf" srcId="{91CDA87C-3299-44F2-BC47-6130E88D37DE}" destId="{60386CDD-184A-407A-85E7-74ECAF94DBB9}" srcOrd="1" destOrd="0" presId="urn:microsoft.com/office/officeart/2005/8/layout/hierarchy1"/>
    <dgm:cxn modelId="{4FA50F09-C46D-446A-B772-78AF7C913B07}" type="presParOf" srcId="{FCA94235-6128-4466-8A5F-92D12EDEC006}" destId="{2A249595-A71F-44B5-8001-467AD5F6FB45}" srcOrd="2" destOrd="0" presId="urn:microsoft.com/office/officeart/2005/8/layout/hierarchy1"/>
    <dgm:cxn modelId="{B07BD390-F4A1-4219-A355-5AFA329DD861}" type="presParOf" srcId="{FCA94235-6128-4466-8A5F-92D12EDEC006}" destId="{DAAED8F6-1E76-4B6B-93C9-06F4D53EB0DB}" srcOrd="3" destOrd="0" presId="urn:microsoft.com/office/officeart/2005/8/layout/hierarchy1"/>
    <dgm:cxn modelId="{EEC94081-003F-473D-A530-88BF213ED6AD}" type="presParOf" srcId="{DAAED8F6-1E76-4B6B-93C9-06F4D53EB0DB}" destId="{4284D9A2-235A-4779-A553-58704BF90578}" srcOrd="0" destOrd="0" presId="urn:microsoft.com/office/officeart/2005/8/layout/hierarchy1"/>
    <dgm:cxn modelId="{AADB0977-4C51-4A17-B6F4-673F44EF638A}" type="presParOf" srcId="{4284D9A2-235A-4779-A553-58704BF90578}" destId="{A0138F6A-ED74-410E-8F2C-49BB61C21874}" srcOrd="0" destOrd="0" presId="urn:microsoft.com/office/officeart/2005/8/layout/hierarchy1"/>
    <dgm:cxn modelId="{BAEB9798-5DAC-4068-9924-EC5E98495F5C}" type="presParOf" srcId="{4284D9A2-235A-4779-A553-58704BF90578}" destId="{5E7E368D-CCB5-4FE6-A59B-6A8E1411A235}" srcOrd="1" destOrd="0" presId="urn:microsoft.com/office/officeart/2005/8/layout/hierarchy1"/>
    <dgm:cxn modelId="{F16A1A3C-67FB-472C-BDBE-3B286360A0C4}" type="presParOf" srcId="{DAAED8F6-1E76-4B6B-93C9-06F4D53EB0DB}" destId="{40789941-45C8-4F48-A11B-A6CC74248212}" srcOrd="1" destOrd="0" presId="urn:microsoft.com/office/officeart/2005/8/layout/hierarchy1"/>
    <dgm:cxn modelId="{F91D315D-0BC6-4C6C-B2E8-939BE55BB0DA}" type="presParOf" srcId="{40789941-45C8-4F48-A11B-A6CC74248212}" destId="{07C8BE65-6607-42DC-85AA-AA7260823B2F}" srcOrd="0" destOrd="0" presId="urn:microsoft.com/office/officeart/2005/8/layout/hierarchy1"/>
    <dgm:cxn modelId="{390A7324-AE36-4DCF-BE01-53CDC195FFCC}" type="presParOf" srcId="{40789941-45C8-4F48-A11B-A6CC74248212}" destId="{77BFC2E3-2BCD-4C6B-BC3B-A460C8BD347D}" srcOrd="1" destOrd="0" presId="urn:microsoft.com/office/officeart/2005/8/layout/hierarchy1"/>
    <dgm:cxn modelId="{F1FD2BD9-B5D2-432B-9189-3F50EA68833A}" type="presParOf" srcId="{77BFC2E3-2BCD-4C6B-BC3B-A460C8BD347D}" destId="{F72A19F5-E57F-47A4-9655-8E8981E622F8}" srcOrd="0" destOrd="0" presId="urn:microsoft.com/office/officeart/2005/8/layout/hierarchy1"/>
    <dgm:cxn modelId="{65CB2ED0-F4F6-4E9B-9B76-CD57E739913D}" type="presParOf" srcId="{F72A19F5-E57F-47A4-9655-8E8981E622F8}" destId="{D0456AFF-8997-462A-8693-ED9D00FB7552}" srcOrd="0" destOrd="0" presId="urn:microsoft.com/office/officeart/2005/8/layout/hierarchy1"/>
    <dgm:cxn modelId="{06FC1F02-B04F-4C97-BE91-281CC341C957}" type="presParOf" srcId="{F72A19F5-E57F-47A4-9655-8E8981E622F8}" destId="{2194E3F3-94F4-494B-AA6C-BD9FC3155095}" srcOrd="1" destOrd="0" presId="urn:microsoft.com/office/officeart/2005/8/layout/hierarchy1"/>
    <dgm:cxn modelId="{7A905DA3-E24A-43D5-8004-F098B92182F7}" type="presParOf" srcId="{77BFC2E3-2BCD-4C6B-BC3B-A460C8BD347D}" destId="{E0ADF9D3-D287-4083-944F-AA16D84C01C9}" srcOrd="1" destOrd="0" presId="urn:microsoft.com/office/officeart/2005/8/layout/hierarchy1"/>
    <dgm:cxn modelId="{1508CEAE-0954-43E7-81C5-B33AE4595B01}" type="presParOf" srcId="{E0ADF9D3-D287-4083-944F-AA16D84C01C9}" destId="{8EE45412-93F5-43C8-96EA-67EF108DE02B}" srcOrd="0" destOrd="0" presId="urn:microsoft.com/office/officeart/2005/8/layout/hierarchy1"/>
    <dgm:cxn modelId="{199BFD04-A7BF-4361-9249-A42BB4996BBD}" type="presParOf" srcId="{E0ADF9D3-D287-4083-944F-AA16D84C01C9}" destId="{B40A0731-3D98-43DD-8DB5-69E307CB44E5}" srcOrd="1" destOrd="0" presId="urn:microsoft.com/office/officeart/2005/8/layout/hierarchy1"/>
    <dgm:cxn modelId="{247E80D1-9FDA-437C-8739-D92D7FFB4B09}" type="presParOf" srcId="{B40A0731-3D98-43DD-8DB5-69E307CB44E5}" destId="{FAAB1B17-AA9E-4D7E-92D4-1BB4F4635A72}" srcOrd="0" destOrd="0" presId="urn:microsoft.com/office/officeart/2005/8/layout/hierarchy1"/>
    <dgm:cxn modelId="{B04A12AB-617B-4B30-96C3-518F4630116C}" type="presParOf" srcId="{FAAB1B17-AA9E-4D7E-92D4-1BB4F4635A72}" destId="{54F1844F-6590-4AFB-A1CF-B08F3FC08973}" srcOrd="0" destOrd="0" presId="urn:microsoft.com/office/officeart/2005/8/layout/hierarchy1"/>
    <dgm:cxn modelId="{3E6A3255-F9F3-4BEE-BE77-14E8FCD7D820}" type="presParOf" srcId="{FAAB1B17-AA9E-4D7E-92D4-1BB4F4635A72}" destId="{F6C6EE37-8BDF-47E0-9E0F-FC657C7EA004}" srcOrd="1" destOrd="0" presId="urn:microsoft.com/office/officeart/2005/8/layout/hierarchy1"/>
    <dgm:cxn modelId="{AEB04F62-8E70-4605-B34B-081855FFB6BA}" type="presParOf" srcId="{B40A0731-3D98-43DD-8DB5-69E307CB44E5}" destId="{F8A2D7DF-76E2-48D2-AEBD-0DAF283F2513}" srcOrd="1" destOrd="0" presId="urn:microsoft.com/office/officeart/2005/8/layout/hierarchy1"/>
    <dgm:cxn modelId="{655987C2-DCDB-4726-A7A1-2460E6A5684A}" type="presParOf" srcId="{40789941-45C8-4F48-A11B-A6CC74248212}" destId="{3BA30C81-F3FE-4742-B2F0-3A6074774BEF}" srcOrd="2" destOrd="0" presId="urn:microsoft.com/office/officeart/2005/8/layout/hierarchy1"/>
    <dgm:cxn modelId="{072B8B2A-8597-488B-8200-6AAE41ACFCCA}" type="presParOf" srcId="{40789941-45C8-4F48-A11B-A6CC74248212}" destId="{D349E8B9-9F76-410F-AA9B-8703BD49309D}" srcOrd="3" destOrd="0" presId="urn:microsoft.com/office/officeart/2005/8/layout/hierarchy1"/>
    <dgm:cxn modelId="{64646F9D-404F-4EB3-AA34-9DA20CAF3982}" type="presParOf" srcId="{D349E8B9-9F76-410F-AA9B-8703BD49309D}" destId="{CB3F6233-5DFB-4E5F-A528-381143EAFD88}" srcOrd="0" destOrd="0" presId="urn:microsoft.com/office/officeart/2005/8/layout/hierarchy1"/>
    <dgm:cxn modelId="{51831BD9-BB98-4301-B50C-F9E6D2E3EFAE}" type="presParOf" srcId="{CB3F6233-5DFB-4E5F-A528-381143EAFD88}" destId="{976EF56B-BDB4-4D4F-B3F9-A074FE1067E8}" srcOrd="0" destOrd="0" presId="urn:microsoft.com/office/officeart/2005/8/layout/hierarchy1"/>
    <dgm:cxn modelId="{0255BFA1-11A7-45B3-95A5-E298990CB12B}" type="presParOf" srcId="{CB3F6233-5DFB-4E5F-A528-381143EAFD88}" destId="{5A8AE9BC-5726-4ADD-930C-36ED3DE2D011}" srcOrd="1" destOrd="0" presId="urn:microsoft.com/office/officeart/2005/8/layout/hierarchy1"/>
    <dgm:cxn modelId="{70383F12-9DAD-415C-8095-F4092E7A8410}" type="presParOf" srcId="{D349E8B9-9F76-410F-AA9B-8703BD49309D}" destId="{A4AB3C03-4586-406C-A9B1-4F9F44093252}" srcOrd="1" destOrd="0" presId="urn:microsoft.com/office/officeart/2005/8/layout/hierarchy1"/>
    <dgm:cxn modelId="{150071A5-0C80-4B5D-A91F-C51662D6F2CF}" type="presParOf" srcId="{A4AB3C03-4586-406C-A9B1-4F9F44093252}" destId="{3AFC0449-3CA4-4CD9-AC22-8709F3FF0AE1}" srcOrd="0" destOrd="0" presId="urn:microsoft.com/office/officeart/2005/8/layout/hierarchy1"/>
    <dgm:cxn modelId="{C7BE2A9E-036A-4019-B41C-2FCE79386FC1}" type="presParOf" srcId="{A4AB3C03-4586-406C-A9B1-4F9F44093252}" destId="{F0603400-803F-428A-9DBD-24AD567F1891}" srcOrd="1" destOrd="0" presId="urn:microsoft.com/office/officeart/2005/8/layout/hierarchy1"/>
    <dgm:cxn modelId="{7C8553FF-316A-4727-8734-E61D2B2F881A}" type="presParOf" srcId="{F0603400-803F-428A-9DBD-24AD567F1891}" destId="{5FE86E7C-49A7-4CEE-80D0-9904EF1B4F48}" srcOrd="0" destOrd="0" presId="urn:microsoft.com/office/officeart/2005/8/layout/hierarchy1"/>
    <dgm:cxn modelId="{91D8F88D-B512-4BA0-95F9-8B33239B78C7}" type="presParOf" srcId="{5FE86E7C-49A7-4CEE-80D0-9904EF1B4F48}" destId="{50F976EF-FAF1-4630-BA1C-411484CBA47D}" srcOrd="0" destOrd="0" presId="urn:microsoft.com/office/officeart/2005/8/layout/hierarchy1"/>
    <dgm:cxn modelId="{FC408BBE-F16C-4CFC-ABD2-7F2CB767A050}" type="presParOf" srcId="{5FE86E7C-49A7-4CEE-80D0-9904EF1B4F48}" destId="{0DF0F287-2035-4DF5-830D-24B14E1762B6}" srcOrd="1" destOrd="0" presId="urn:microsoft.com/office/officeart/2005/8/layout/hierarchy1"/>
    <dgm:cxn modelId="{7700D0C8-04AF-4D51-880D-9BEC8D366874}" type="presParOf" srcId="{F0603400-803F-428A-9DBD-24AD567F1891}" destId="{7BD47065-E1C7-4EAA-B1CC-2EE013A737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F6F14F-F5B2-4929-AE2C-C9AA828C21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E215D923-60D8-4DA7-945F-CE0BC2047601}">
      <dgm:prSet phldrT="[Text]" custT="1"/>
      <dgm:spPr/>
      <dgm:t>
        <a:bodyPr/>
        <a:lstStyle/>
        <a:p>
          <a:r>
            <a:rPr lang="en-IN" sz="1400" dirty="0" smtClean="0"/>
            <a:t>NBFC-ND</a:t>
          </a:r>
          <a:endParaRPr lang="en-IN" sz="1400" dirty="0"/>
        </a:p>
      </dgm:t>
    </dgm:pt>
    <dgm:pt modelId="{6549A090-08F5-49AE-8706-075A3F962E8E}" type="parTrans" cxnId="{E841F068-256C-40C4-84E3-C938670108A7}">
      <dgm:prSet/>
      <dgm:spPr/>
      <dgm:t>
        <a:bodyPr/>
        <a:lstStyle/>
        <a:p>
          <a:endParaRPr lang="en-IN" sz="1400"/>
        </a:p>
      </dgm:t>
    </dgm:pt>
    <dgm:pt modelId="{3F465D39-06E7-4606-A381-486F0A086D16}" type="sibTrans" cxnId="{E841F068-256C-40C4-84E3-C938670108A7}">
      <dgm:prSet/>
      <dgm:spPr/>
      <dgm:t>
        <a:bodyPr/>
        <a:lstStyle/>
        <a:p>
          <a:endParaRPr lang="en-IN" sz="1400"/>
        </a:p>
      </dgm:t>
    </dgm:pt>
    <dgm:pt modelId="{FCC14474-F9AE-4D72-9719-547395110CB7}">
      <dgm:prSet phldrT="[Text]" custT="1"/>
      <dgm:spPr/>
      <dgm:t>
        <a:bodyPr/>
        <a:lstStyle/>
        <a:p>
          <a:r>
            <a:rPr lang="en-IN" sz="1400" dirty="0" smtClean="0"/>
            <a:t>Asset Size &gt; 500 </a:t>
          </a:r>
          <a:r>
            <a:rPr lang="en-IN" sz="1400" dirty="0" err="1" smtClean="0"/>
            <a:t>crores</a:t>
          </a:r>
          <a:endParaRPr lang="en-IN" sz="1400" dirty="0"/>
        </a:p>
      </dgm:t>
    </dgm:pt>
    <dgm:pt modelId="{C61BCEF6-E307-41B2-8963-4E069A0BD6AC}" type="parTrans" cxnId="{25BDF06F-B591-4E0C-9BAA-B2FE668320B4}">
      <dgm:prSet/>
      <dgm:spPr/>
      <dgm:t>
        <a:bodyPr/>
        <a:lstStyle/>
        <a:p>
          <a:endParaRPr lang="en-IN" sz="1400"/>
        </a:p>
      </dgm:t>
    </dgm:pt>
    <dgm:pt modelId="{3CFE00D7-EE01-425E-96BB-1CA150889D94}" type="sibTrans" cxnId="{25BDF06F-B591-4E0C-9BAA-B2FE668320B4}">
      <dgm:prSet/>
      <dgm:spPr/>
      <dgm:t>
        <a:bodyPr/>
        <a:lstStyle/>
        <a:p>
          <a:endParaRPr lang="en-IN" sz="1400"/>
        </a:p>
      </dgm:t>
    </dgm:pt>
    <dgm:pt modelId="{EC8AB44F-430F-49B2-949D-445BA99460CE}">
      <dgm:prSet phldrT="[Text]" custT="1"/>
      <dgm:spPr/>
      <dgm:t>
        <a:bodyPr/>
        <a:lstStyle/>
        <a:p>
          <a:r>
            <a:rPr lang="en-IN" sz="1400" dirty="0" smtClean="0"/>
            <a:t>Asset Size &lt;= 500 </a:t>
          </a:r>
          <a:r>
            <a:rPr lang="en-IN" sz="1400" dirty="0" err="1" smtClean="0"/>
            <a:t>crores</a:t>
          </a:r>
          <a:endParaRPr lang="en-IN" sz="1400" dirty="0"/>
        </a:p>
      </dgm:t>
    </dgm:pt>
    <dgm:pt modelId="{76735460-F771-4360-BE8B-D0259DEDD828}" type="parTrans" cxnId="{BCE078D7-38A6-4D58-90C7-6419ABB6BD2A}">
      <dgm:prSet/>
      <dgm:spPr/>
      <dgm:t>
        <a:bodyPr/>
        <a:lstStyle/>
        <a:p>
          <a:endParaRPr lang="en-IN" sz="1400"/>
        </a:p>
      </dgm:t>
    </dgm:pt>
    <dgm:pt modelId="{F7EE579C-0C31-4D22-8396-D4E75BC80367}" type="sibTrans" cxnId="{BCE078D7-38A6-4D58-90C7-6419ABB6BD2A}">
      <dgm:prSet/>
      <dgm:spPr/>
      <dgm:t>
        <a:bodyPr/>
        <a:lstStyle/>
        <a:p>
          <a:endParaRPr lang="en-IN" sz="1400"/>
        </a:p>
      </dgm:t>
    </dgm:pt>
    <dgm:pt modelId="{447805FB-3610-4369-A601-27F4B39D54A2}">
      <dgm:prSet phldrT="[Text]" custT="1"/>
      <dgm:spPr/>
      <dgm:t>
        <a:bodyPr/>
        <a:lstStyle/>
        <a:p>
          <a:r>
            <a:rPr lang="en-IN" sz="1400" dirty="0" smtClean="0"/>
            <a:t>Holding public funds</a:t>
          </a:r>
          <a:endParaRPr lang="en-IN" sz="1400" dirty="0"/>
        </a:p>
      </dgm:t>
    </dgm:pt>
    <dgm:pt modelId="{0235B7BE-DC20-4CAD-88D5-CEF4AE52F848}" type="parTrans" cxnId="{6BF1AC91-9CED-47A1-A1C1-F9113943CD74}">
      <dgm:prSet/>
      <dgm:spPr/>
      <dgm:t>
        <a:bodyPr/>
        <a:lstStyle/>
        <a:p>
          <a:endParaRPr lang="en-IN" sz="1400"/>
        </a:p>
      </dgm:t>
    </dgm:pt>
    <dgm:pt modelId="{2195D89A-ED9B-40ED-A22E-DDFA59790057}" type="sibTrans" cxnId="{6BF1AC91-9CED-47A1-A1C1-F9113943CD74}">
      <dgm:prSet/>
      <dgm:spPr/>
      <dgm:t>
        <a:bodyPr/>
        <a:lstStyle/>
        <a:p>
          <a:endParaRPr lang="en-IN" sz="1400"/>
        </a:p>
      </dgm:t>
    </dgm:pt>
    <dgm:pt modelId="{043C4B0C-0712-4C3E-9C43-B82AE043A20D}">
      <dgm:prSet custT="1"/>
      <dgm:spPr/>
      <dgm:t>
        <a:bodyPr/>
        <a:lstStyle/>
        <a:p>
          <a:r>
            <a:rPr lang="en-IN" sz="1400" dirty="0" smtClean="0"/>
            <a:t>Non holding public funds</a:t>
          </a:r>
          <a:endParaRPr lang="en-IN" sz="1400" dirty="0"/>
        </a:p>
      </dgm:t>
    </dgm:pt>
    <dgm:pt modelId="{A4A92478-E9D8-4D77-A637-23994BBA1A03}" type="parTrans" cxnId="{57EA2137-0ED3-4263-A46C-B02E91BF7F67}">
      <dgm:prSet/>
      <dgm:spPr/>
      <dgm:t>
        <a:bodyPr/>
        <a:lstStyle/>
        <a:p>
          <a:endParaRPr lang="en-IN" sz="1400"/>
        </a:p>
      </dgm:t>
    </dgm:pt>
    <dgm:pt modelId="{BE67761E-598A-45EB-9B07-2198315DFC3F}" type="sibTrans" cxnId="{57EA2137-0ED3-4263-A46C-B02E91BF7F67}">
      <dgm:prSet/>
      <dgm:spPr/>
      <dgm:t>
        <a:bodyPr/>
        <a:lstStyle/>
        <a:p>
          <a:endParaRPr lang="en-IN" sz="1400"/>
        </a:p>
      </dgm:t>
    </dgm:pt>
    <dgm:pt modelId="{287AB3FC-16DC-4C61-9543-9984928028A3}">
      <dgm:prSet custT="1"/>
      <dgm:spPr/>
      <dgm:t>
        <a:bodyPr/>
        <a:lstStyle/>
        <a:p>
          <a:r>
            <a:rPr lang="en-IN" sz="1400" dirty="0" smtClean="0"/>
            <a:t>With customer interface</a:t>
          </a:r>
          <a:endParaRPr lang="en-IN" sz="1400" dirty="0"/>
        </a:p>
      </dgm:t>
    </dgm:pt>
    <dgm:pt modelId="{36686502-467A-49D9-9AD4-3B74BB927ED7}" type="parTrans" cxnId="{434CB780-0012-4853-A67C-175B77C03242}">
      <dgm:prSet/>
      <dgm:spPr/>
      <dgm:t>
        <a:bodyPr/>
        <a:lstStyle/>
        <a:p>
          <a:endParaRPr lang="en-IN" sz="1400"/>
        </a:p>
      </dgm:t>
    </dgm:pt>
    <dgm:pt modelId="{FE1D2281-105F-4DAF-9527-0569C675178B}" type="sibTrans" cxnId="{434CB780-0012-4853-A67C-175B77C03242}">
      <dgm:prSet/>
      <dgm:spPr/>
      <dgm:t>
        <a:bodyPr/>
        <a:lstStyle/>
        <a:p>
          <a:endParaRPr lang="en-IN" sz="1400"/>
        </a:p>
      </dgm:t>
    </dgm:pt>
    <dgm:pt modelId="{03A4220B-6E74-4597-8044-A786167A0B78}">
      <dgm:prSet custT="1"/>
      <dgm:spPr/>
      <dgm:t>
        <a:bodyPr/>
        <a:lstStyle/>
        <a:p>
          <a:r>
            <a:rPr lang="en-IN" sz="1400" dirty="0" smtClean="0"/>
            <a:t>Without customer interface</a:t>
          </a:r>
          <a:endParaRPr lang="en-IN" sz="1400" dirty="0"/>
        </a:p>
      </dgm:t>
    </dgm:pt>
    <dgm:pt modelId="{685D383A-AA3E-4EA1-BDC1-24DF42F52825}" type="parTrans" cxnId="{AF87D077-15BF-48BC-8457-A9E69324A2CF}">
      <dgm:prSet/>
      <dgm:spPr/>
      <dgm:t>
        <a:bodyPr/>
        <a:lstStyle/>
        <a:p>
          <a:endParaRPr lang="en-IN" sz="1400"/>
        </a:p>
      </dgm:t>
    </dgm:pt>
    <dgm:pt modelId="{5A521561-BF0B-447D-B795-B459FDB422BB}" type="sibTrans" cxnId="{AF87D077-15BF-48BC-8457-A9E69324A2CF}">
      <dgm:prSet/>
      <dgm:spPr/>
      <dgm:t>
        <a:bodyPr/>
        <a:lstStyle/>
        <a:p>
          <a:endParaRPr lang="en-IN" sz="1400"/>
        </a:p>
      </dgm:t>
    </dgm:pt>
    <dgm:pt modelId="{95AEC4E7-7C14-40F6-B462-F2C51DA7A4E1}">
      <dgm:prSet custT="1"/>
      <dgm:spPr/>
      <dgm:t>
        <a:bodyPr/>
        <a:lstStyle/>
        <a:p>
          <a:r>
            <a:rPr lang="en-IN" sz="1400" dirty="0" smtClean="0"/>
            <a:t>With customer interface</a:t>
          </a:r>
          <a:endParaRPr lang="en-IN" sz="1400" dirty="0"/>
        </a:p>
      </dgm:t>
    </dgm:pt>
    <dgm:pt modelId="{2A344C03-0D63-4FC1-AA87-DF41C09269FF}" type="parTrans" cxnId="{211EAA56-5AA6-41DE-96C6-58DB5F66D92F}">
      <dgm:prSet/>
      <dgm:spPr/>
      <dgm:t>
        <a:bodyPr/>
        <a:lstStyle/>
        <a:p>
          <a:endParaRPr lang="en-IN" sz="1400"/>
        </a:p>
      </dgm:t>
    </dgm:pt>
    <dgm:pt modelId="{63F900A7-A131-4492-B36E-E221337AF4B3}" type="sibTrans" cxnId="{211EAA56-5AA6-41DE-96C6-58DB5F66D92F}">
      <dgm:prSet/>
      <dgm:spPr/>
      <dgm:t>
        <a:bodyPr/>
        <a:lstStyle/>
        <a:p>
          <a:endParaRPr lang="en-IN" sz="1400"/>
        </a:p>
      </dgm:t>
    </dgm:pt>
    <dgm:pt modelId="{C32D49A0-3C36-4496-9A24-2BD7536B3A8F}">
      <dgm:prSet custT="1"/>
      <dgm:spPr/>
      <dgm:t>
        <a:bodyPr/>
        <a:lstStyle/>
        <a:p>
          <a:r>
            <a:rPr lang="en-IN" sz="1400" dirty="0" smtClean="0"/>
            <a:t>Without customer interface</a:t>
          </a:r>
          <a:endParaRPr lang="en-IN" sz="1400" dirty="0"/>
        </a:p>
      </dgm:t>
    </dgm:pt>
    <dgm:pt modelId="{B7A463E2-C2AD-45CE-9ABC-54E789C90D6F}" type="sibTrans" cxnId="{69C2A576-F791-4535-9987-0777999C053A}">
      <dgm:prSet/>
      <dgm:spPr/>
      <dgm:t>
        <a:bodyPr/>
        <a:lstStyle/>
        <a:p>
          <a:endParaRPr lang="en-IN" sz="1400"/>
        </a:p>
      </dgm:t>
    </dgm:pt>
    <dgm:pt modelId="{B0E7B3E3-1CB9-4CD7-BE8B-41C3FAB19E46}" type="parTrans" cxnId="{69C2A576-F791-4535-9987-0777999C053A}">
      <dgm:prSet/>
      <dgm:spPr/>
      <dgm:t>
        <a:bodyPr/>
        <a:lstStyle/>
        <a:p>
          <a:endParaRPr lang="en-IN" sz="1400"/>
        </a:p>
      </dgm:t>
    </dgm:pt>
    <dgm:pt modelId="{DB0E7BF0-EB2B-496A-92A1-9377B66F570B}">
      <dgm:prSet custT="1"/>
      <dgm:spPr/>
      <dgm:t>
        <a:bodyPr/>
        <a:lstStyle/>
        <a:p>
          <a:r>
            <a:rPr lang="en-IN" sz="1400" dirty="0" smtClean="0"/>
            <a:t>Limited Prudential regulations and conduct of business regulations.</a:t>
          </a:r>
          <a:endParaRPr lang="en-IN" sz="1400" dirty="0"/>
        </a:p>
      </dgm:t>
    </dgm:pt>
    <dgm:pt modelId="{FF2AA7AB-628C-4081-BF4A-43BD7CF9DD63}" type="parTrans" cxnId="{63404791-2E24-4C75-B81D-4C9F2A75C4EA}">
      <dgm:prSet/>
      <dgm:spPr/>
      <dgm:t>
        <a:bodyPr/>
        <a:lstStyle/>
        <a:p>
          <a:endParaRPr lang="en-IN" sz="1400"/>
        </a:p>
      </dgm:t>
    </dgm:pt>
    <dgm:pt modelId="{C3244067-C75C-4393-B540-F10C5EAA20D9}" type="sibTrans" cxnId="{63404791-2E24-4C75-B81D-4C9F2A75C4EA}">
      <dgm:prSet/>
      <dgm:spPr/>
      <dgm:t>
        <a:bodyPr/>
        <a:lstStyle/>
        <a:p>
          <a:endParaRPr lang="en-IN" sz="1400"/>
        </a:p>
      </dgm:t>
    </dgm:pt>
    <dgm:pt modelId="{723CD8A7-515D-4157-B8CD-22C2B65C0CAB}">
      <dgm:prSet custT="1"/>
      <dgm:spPr/>
      <dgm:t>
        <a:bodyPr/>
        <a:lstStyle/>
        <a:p>
          <a:r>
            <a:rPr lang="en-IN" sz="1400" dirty="0" smtClean="0"/>
            <a:t>Limited Prudential regulations and conduct of business regulations.</a:t>
          </a:r>
          <a:endParaRPr lang="en-IN" sz="1400" dirty="0"/>
        </a:p>
      </dgm:t>
    </dgm:pt>
    <dgm:pt modelId="{59789474-46B9-4D25-8884-F1E7D1BD0A81}" type="parTrans" cxnId="{92F3FBCC-8544-427E-9603-80F1CCAC07BF}">
      <dgm:prSet/>
      <dgm:spPr/>
      <dgm:t>
        <a:bodyPr/>
        <a:lstStyle/>
        <a:p>
          <a:endParaRPr lang="en-IN" sz="1400"/>
        </a:p>
      </dgm:t>
    </dgm:pt>
    <dgm:pt modelId="{580C4439-FD4D-4C06-B283-6F171E9B1F1C}" type="sibTrans" cxnId="{92F3FBCC-8544-427E-9603-80F1CCAC07BF}">
      <dgm:prSet/>
      <dgm:spPr/>
      <dgm:t>
        <a:bodyPr/>
        <a:lstStyle/>
        <a:p>
          <a:endParaRPr lang="en-IN" sz="1400"/>
        </a:p>
      </dgm:t>
    </dgm:pt>
    <dgm:pt modelId="{ABDE1831-E9BF-4B41-A983-931F59083260}">
      <dgm:prSet custT="1"/>
      <dgm:spPr/>
      <dgm:t>
        <a:bodyPr/>
        <a:lstStyle/>
        <a:p>
          <a:r>
            <a:rPr lang="en-IN" sz="1400" dirty="0" smtClean="0"/>
            <a:t>Prudential regulations as applicable to NBFCs-ND-SI. Conduct of business regulation will be applicable if customer interface exists. </a:t>
          </a:r>
          <a:endParaRPr lang="en-IN" sz="1400" dirty="0"/>
        </a:p>
      </dgm:t>
    </dgm:pt>
    <dgm:pt modelId="{8A0F402B-A320-4897-B85A-784563AD781E}" type="parTrans" cxnId="{33972F76-42DD-4EB9-90BD-286725F4DCB6}">
      <dgm:prSet/>
      <dgm:spPr/>
      <dgm:t>
        <a:bodyPr/>
        <a:lstStyle/>
        <a:p>
          <a:endParaRPr lang="en-IN" sz="1400"/>
        </a:p>
      </dgm:t>
    </dgm:pt>
    <dgm:pt modelId="{9A7F9CB0-0210-4B03-9B43-5644B8379512}" type="sibTrans" cxnId="{33972F76-42DD-4EB9-90BD-286725F4DCB6}">
      <dgm:prSet/>
      <dgm:spPr/>
      <dgm:t>
        <a:bodyPr/>
        <a:lstStyle/>
        <a:p>
          <a:endParaRPr lang="en-IN" sz="1400"/>
        </a:p>
      </dgm:t>
    </dgm:pt>
    <dgm:pt modelId="{6900FFCE-9672-4A80-9512-2C9C2AB2A449}" type="pres">
      <dgm:prSet presAssocID="{3DF6F14F-F5B2-4929-AE2C-C9AA828C21D5}" presName="hierChild1" presStyleCnt="0">
        <dgm:presLayoutVars>
          <dgm:chPref val="1"/>
          <dgm:dir/>
          <dgm:animOne val="branch"/>
          <dgm:animLvl val="lvl"/>
          <dgm:resizeHandles/>
        </dgm:presLayoutVars>
      </dgm:prSet>
      <dgm:spPr/>
      <dgm:t>
        <a:bodyPr/>
        <a:lstStyle/>
        <a:p>
          <a:endParaRPr lang="en-US"/>
        </a:p>
      </dgm:t>
    </dgm:pt>
    <dgm:pt modelId="{13922DAE-A3F2-4A3F-BFF3-EEE6A881A4F3}" type="pres">
      <dgm:prSet presAssocID="{E215D923-60D8-4DA7-945F-CE0BC2047601}" presName="hierRoot1" presStyleCnt="0"/>
      <dgm:spPr/>
    </dgm:pt>
    <dgm:pt modelId="{B7BF94F9-5FB0-4872-A36F-E97933FFB33E}" type="pres">
      <dgm:prSet presAssocID="{E215D923-60D8-4DA7-945F-CE0BC2047601}" presName="composite" presStyleCnt="0"/>
      <dgm:spPr/>
    </dgm:pt>
    <dgm:pt modelId="{1E507994-4294-4D69-BE07-6CA0A34AD951}" type="pres">
      <dgm:prSet presAssocID="{E215D923-60D8-4DA7-945F-CE0BC2047601}" presName="background" presStyleLbl="node0" presStyleIdx="0" presStyleCnt="1"/>
      <dgm:spPr/>
    </dgm:pt>
    <dgm:pt modelId="{61F44289-9AFD-48B6-AE7F-2FB7C05C04AF}" type="pres">
      <dgm:prSet presAssocID="{E215D923-60D8-4DA7-945F-CE0BC2047601}" presName="text" presStyleLbl="fgAcc0" presStyleIdx="0" presStyleCnt="1" custLinFactNeighborX="93630">
        <dgm:presLayoutVars>
          <dgm:chPref val="3"/>
        </dgm:presLayoutVars>
      </dgm:prSet>
      <dgm:spPr/>
      <dgm:t>
        <a:bodyPr/>
        <a:lstStyle/>
        <a:p>
          <a:endParaRPr lang="en-IN"/>
        </a:p>
      </dgm:t>
    </dgm:pt>
    <dgm:pt modelId="{85B40129-ED60-4CB1-9C06-E351CC55C799}" type="pres">
      <dgm:prSet presAssocID="{E215D923-60D8-4DA7-945F-CE0BC2047601}" presName="hierChild2" presStyleCnt="0"/>
      <dgm:spPr/>
    </dgm:pt>
    <dgm:pt modelId="{A3DBAF5A-450A-4FC9-92F1-17148F3BBD5D}" type="pres">
      <dgm:prSet presAssocID="{C61BCEF6-E307-41B2-8963-4E069A0BD6AC}" presName="Name10" presStyleLbl="parChTrans1D2" presStyleIdx="0" presStyleCnt="2"/>
      <dgm:spPr/>
      <dgm:t>
        <a:bodyPr/>
        <a:lstStyle/>
        <a:p>
          <a:endParaRPr lang="en-US"/>
        </a:p>
      </dgm:t>
    </dgm:pt>
    <dgm:pt modelId="{F2F08E2B-4165-4240-95A6-28125E41B6D4}" type="pres">
      <dgm:prSet presAssocID="{FCC14474-F9AE-4D72-9719-547395110CB7}" presName="hierRoot2" presStyleCnt="0"/>
      <dgm:spPr/>
    </dgm:pt>
    <dgm:pt modelId="{8B8F236A-82EE-4DC8-85E2-0DDBCA7DD829}" type="pres">
      <dgm:prSet presAssocID="{FCC14474-F9AE-4D72-9719-547395110CB7}" presName="composite2" presStyleCnt="0"/>
      <dgm:spPr/>
    </dgm:pt>
    <dgm:pt modelId="{515B3BB3-9507-4BCF-B364-B2D46D36C61C}" type="pres">
      <dgm:prSet presAssocID="{FCC14474-F9AE-4D72-9719-547395110CB7}" presName="background2" presStyleLbl="node2" presStyleIdx="0" presStyleCnt="2"/>
      <dgm:spPr/>
    </dgm:pt>
    <dgm:pt modelId="{7BB5288E-1A67-471F-AE1A-0B948F52E123}" type="pres">
      <dgm:prSet presAssocID="{FCC14474-F9AE-4D72-9719-547395110CB7}" presName="text2" presStyleLbl="fgAcc2" presStyleIdx="0" presStyleCnt="2" custLinFactX="-26412" custLinFactNeighborX="-100000" custLinFactNeighborY="-4667">
        <dgm:presLayoutVars>
          <dgm:chPref val="3"/>
        </dgm:presLayoutVars>
      </dgm:prSet>
      <dgm:spPr/>
      <dgm:t>
        <a:bodyPr/>
        <a:lstStyle/>
        <a:p>
          <a:endParaRPr lang="en-IN"/>
        </a:p>
      </dgm:t>
    </dgm:pt>
    <dgm:pt modelId="{0AD32888-56FF-4EB3-B5EE-54B93D5B5AF0}" type="pres">
      <dgm:prSet presAssocID="{FCC14474-F9AE-4D72-9719-547395110CB7}" presName="hierChild3" presStyleCnt="0"/>
      <dgm:spPr/>
    </dgm:pt>
    <dgm:pt modelId="{6B8BA1EA-20DD-4CBF-A93A-827D64026242}" type="pres">
      <dgm:prSet presAssocID="{8A0F402B-A320-4897-B85A-784563AD781E}" presName="Name17" presStyleLbl="parChTrans1D3" presStyleIdx="0" presStyleCnt="3"/>
      <dgm:spPr/>
      <dgm:t>
        <a:bodyPr/>
        <a:lstStyle/>
        <a:p>
          <a:endParaRPr lang="en-US"/>
        </a:p>
      </dgm:t>
    </dgm:pt>
    <dgm:pt modelId="{E00703A8-B7B4-4921-983A-E654FC91E0CF}" type="pres">
      <dgm:prSet presAssocID="{ABDE1831-E9BF-4B41-A983-931F59083260}" presName="hierRoot3" presStyleCnt="0"/>
      <dgm:spPr/>
    </dgm:pt>
    <dgm:pt modelId="{243EBC77-298A-4211-AA79-47276EA12D93}" type="pres">
      <dgm:prSet presAssocID="{ABDE1831-E9BF-4B41-A983-931F59083260}" presName="composite3" presStyleCnt="0"/>
      <dgm:spPr/>
    </dgm:pt>
    <dgm:pt modelId="{9F5632CE-4761-4E0B-AB1D-E031F3E66612}" type="pres">
      <dgm:prSet presAssocID="{ABDE1831-E9BF-4B41-A983-931F59083260}" presName="background3" presStyleLbl="node3" presStyleIdx="0" presStyleCnt="3"/>
      <dgm:spPr/>
    </dgm:pt>
    <dgm:pt modelId="{78ACD181-7EFF-49CB-838C-37832D9D3EA2}" type="pres">
      <dgm:prSet presAssocID="{ABDE1831-E9BF-4B41-A983-931F59083260}" presName="text3" presStyleLbl="fgAcc3" presStyleIdx="0" presStyleCnt="3" custScaleX="394306" custScaleY="92587" custLinFactNeighborY="-21869">
        <dgm:presLayoutVars>
          <dgm:chPref val="3"/>
        </dgm:presLayoutVars>
      </dgm:prSet>
      <dgm:spPr/>
      <dgm:t>
        <a:bodyPr/>
        <a:lstStyle/>
        <a:p>
          <a:endParaRPr lang="en-US"/>
        </a:p>
      </dgm:t>
    </dgm:pt>
    <dgm:pt modelId="{5D5EE193-DAE5-40CD-9F09-F0F8F04D3623}" type="pres">
      <dgm:prSet presAssocID="{ABDE1831-E9BF-4B41-A983-931F59083260}" presName="hierChild4" presStyleCnt="0"/>
      <dgm:spPr/>
    </dgm:pt>
    <dgm:pt modelId="{8828FBD3-8BAB-4A91-834D-4C20E277D388}" type="pres">
      <dgm:prSet presAssocID="{76735460-F771-4360-BE8B-D0259DEDD828}" presName="Name10" presStyleLbl="parChTrans1D2" presStyleIdx="1" presStyleCnt="2"/>
      <dgm:spPr/>
      <dgm:t>
        <a:bodyPr/>
        <a:lstStyle/>
        <a:p>
          <a:endParaRPr lang="en-US"/>
        </a:p>
      </dgm:t>
    </dgm:pt>
    <dgm:pt modelId="{99B3B444-AE5C-4C47-99A4-C6A3B6BC9CB0}" type="pres">
      <dgm:prSet presAssocID="{EC8AB44F-430F-49B2-949D-445BA99460CE}" presName="hierRoot2" presStyleCnt="0"/>
      <dgm:spPr/>
    </dgm:pt>
    <dgm:pt modelId="{50427954-6029-403E-8FE6-6C7EA0EEDEF0}" type="pres">
      <dgm:prSet presAssocID="{EC8AB44F-430F-49B2-949D-445BA99460CE}" presName="composite2" presStyleCnt="0"/>
      <dgm:spPr/>
    </dgm:pt>
    <dgm:pt modelId="{556DFCB4-3BCC-415D-AA85-7847CAEF798C}" type="pres">
      <dgm:prSet presAssocID="{EC8AB44F-430F-49B2-949D-445BA99460CE}" presName="background2" presStyleLbl="node2" presStyleIdx="1" presStyleCnt="2"/>
      <dgm:spPr/>
    </dgm:pt>
    <dgm:pt modelId="{A616E8B5-A5A4-4607-A8AB-82D1CBB69783}" type="pres">
      <dgm:prSet presAssocID="{EC8AB44F-430F-49B2-949D-445BA99460CE}" presName="text2" presStyleLbl="fgAcc2" presStyleIdx="1" presStyleCnt="2" custLinFactX="159153" custLinFactNeighborX="200000">
        <dgm:presLayoutVars>
          <dgm:chPref val="3"/>
        </dgm:presLayoutVars>
      </dgm:prSet>
      <dgm:spPr/>
      <dgm:t>
        <a:bodyPr/>
        <a:lstStyle/>
        <a:p>
          <a:endParaRPr lang="en-IN"/>
        </a:p>
      </dgm:t>
    </dgm:pt>
    <dgm:pt modelId="{FCA94235-6128-4466-8A5F-92D12EDEC006}" type="pres">
      <dgm:prSet presAssocID="{EC8AB44F-430F-49B2-949D-445BA99460CE}" presName="hierChild3" presStyleCnt="0"/>
      <dgm:spPr/>
    </dgm:pt>
    <dgm:pt modelId="{BD4BC90C-26BA-4DC6-9A66-62DA16E972FA}" type="pres">
      <dgm:prSet presAssocID="{0235B7BE-DC20-4CAD-88D5-CEF4AE52F848}" presName="Name17" presStyleLbl="parChTrans1D3" presStyleIdx="1" presStyleCnt="3"/>
      <dgm:spPr/>
      <dgm:t>
        <a:bodyPr/>
        <a:lstStyle/>
        <a:p>
          <a:endParaRPr lang="en-US"/>
        </a:p>
      </dgm:t>
    </dgm:pt>
    <dgm:pt modelId="{1EE47FD6-7113-42A8-835B-5A5A1FC8796B}" type="pres">
      <dgm:prSet presAssocID="{447805FB-3610-4369-A601-27F4B39D54A2}" presName="hierRoot3" presStyleCnt="0"/>
      <dgm:spPr/>
    </dgm:pt>
    <dgm:pt modelId="{07A47548-80CD-4801-B6E8-D50C01B791BD}" type="pres">
      <dgm:prSet presAssocID="{447805FB-3610-4369-A601-27F4B39D54A2}" presName="composite3" presStyleCnt="0"/>
      <dgm:spPr/>
    </dgm:pt>
    <dgm:pt modelId="{55BDE86D-B066-4F1E-8C49-4FC2561F0DF9}" type="pres">
      <dgm:prSet presAssocID="{447805FB-3610-4369-A601-27F4B39D54A2}" presName="background3" presStyleLbl="node3" presStyleIdx="1" presStyleCnt="3"/>
      <dgm:spPr/>
    </dgm:pt>
    <dgm:pt modelId="{89B96098-74CC-461E-8051-CC0E0DCEDD74}" type="pres">
      <dgm:prSet presAssocID="{447805FB-3610-4369-A601-27F4B39D54A2}" presName="text3" presStyleLbl="fgAcc3" presStyleIdx="1" presStyleCnt="3" custLinFactNeighborX="42555">
        <dgm:presLayoutVars>
          <dgm:chPref val="3"/>
        </dgm:presLayoutVars>
      </dgm:prSet>
      <dgm:spPr/>
      <dgm:t>
        <a:bodyPr/>
        <a:lstStyle/>
        <a:p>
          <a:endParaRPr lang="en-IN"/>
        </a:p>
      </dgm:t>
    </dgm:pt>
    <dgm:pt modelId="{A4F8036F-D952-49E5-98B5-0196D85E18AC}" type="pres">
      <dgm:prSet presAssocID="{447805FB-3610-4369-A601-27F4B39D54A2}" presName="hierChild4" presStyleCnt="0"/>
      <dgm:spPr/>
    </dgm:pt>
    <dgm:pt modelId="{5AB99A84-37E1-46AB-90DB-9303360984ED}" type="pres">
      <dgm:prSet presAssocID="{36686502-467A-49D9-9AD4-3B74BB927ED7}" presName="Name23" presStyleLbl="parChTrans1D4" presStyleIdx="0" presStyleCnt="6"/>
      <dgm:spPr/>
      <dgm:t>
        <a:bodyPr/>
        <a:lstStyle/>
        <a:p>
          <a:endParaRPr lang="en-US"/>
        </a:p>
      </dgm:t>
    </dgm:pt>
    <dgm:pt modelId="{A41E2AA7-EE25-43A7-BE9C-4A50A051F89C}" type="pres">
      <dgm:prSet presAssocID="{287AB3FC-16DC-4C61-9543-9984928028A3}" presName="hierRoot4" presStyleCnt="0"/>
      <dgm:spPr/>
    </dgm:pt>
    <dgm:pt modelId="{049DEBE2-EE1B-474C-A7AF-EE9F0B560E85}" type="pres">
      <dgm:prSet presAssocID="{287AB3FC-16DC-4C61-9543-9984928028A3}" presName="composite4" presStyleCnt="0"/>
      <dgm:spPr/>
    </dgm:pt>
    <dgm:pt modelId="{19513B2E-70D4-430D-BD75-C81D2A762545}" type="pres">
      <dgm:prSet presAssocID="{287AB3FC-16DC-4C61-9543-9984928028A3}" presName="background4" presStyleLbl="node4" presStyleIdx="0" presStyleCnt="6"/>
      <dgm:spPr/>
    </dgm:pt>
    <dgm:pt modelId="{DBCCE507-968D-4F61-86A8-A9D72D3B3240}" type="pres">
      <dgm:prSet presAssocID="{287AB3FC-16DC-4C61-9543-9984928028A3}" presName="text4" presStyleLbl="fgAcc4" presStyleIdx="0" presStyleCnt="6" custLinFactNeighborX="-90823">
        <dgm:presLayoutVars>
          <dgm:chPref val="3"/>
        </dgm:presLayoutVars>
      </dgm:prSet>
      <dgm:spPr/>
      <dgm:t>
        <a:bodyPr/>
        <a:lstStyle/>
        <a:p>
          <a:endParaRPr lang="en-US"/>
        </a:p>
      </dgm:t>
    </dgm:pt>
    <dgm:pt modelId="{C690F40B-EDF1-4FB2-BB5C-26F0AAA2C433}" type="pres">
      <dgm:prSet presAssocID="{287AB3FC-16DC-4C61-9543-9984928028A3}" presName="hierChild5" presStyleCnt="0"/>
      <dgm:spPr/>
    </dgm:pt>
    <dgm:pt modelId="{87037FBE-61D0-47D7-BFEE-8C6852B2991F}" type="pres">
      <dgm:prSet presAssocID="{FF2AA7AB-628C-4081-BF4A-43BD7CF9DD63}" presName="Name23" presStyleLbl="parChTrans1D4" presStyleIdx="1" presStyleCnt="6"/>
      <dgm:spPr/>
      <dgm:t>
        <a:bodyPr/>
        <a:lstStyle/>
        <a:p>
          <a:endParaRPr lang="en-US"/>
        </a:p>
      </dgm:t>
    </dgm:pt>
    <dgm:pt modelId="{49893492-BDC8-450C-A988-7C2B39503A58}" type="pres">
      <dgm:prSet presAssocID="{DB0E7BF0-EB2B-496A-92A1-9377B66F570B}" presName="hierRoot4" presStyleCnt="0"/>
      <dgm:spPr/>
    </dgm:pt>
    <dgm:pt modelId="{E1B171C2-AE8A-4063-8148-11C1099B23AE}" type="pres">
      <dgm:prSet presAssocID="{DB0E7BF0-EB2B-496A-92A1-9377B66F570B}" presName="composite4" presStyleCnt="0"/>
      <dgm:spPr/>
    </dgm:pt>
    <dgm:pt modelId="{431E8AAE-D28D-4BDD-80EE-61CD20D9E8CF}" type="pres">
      <dgm:prSet presAssocID="{DB0E7BF0-EB2B-496A-92A1-9377B66F570B}" presName="background4" presStyleLbl="node4" presStyleIdx="1" presStyleCnt="6"/>
      <dgm:spPr/>
    </dgm:pt>
    <dgm:pt modelId="{C82671C0-3581-4168-A240-1FFBE37BE1C9}" type="pres">
      <dgm:prSet presAssocID="{DB0E7BF0-EB2B-496A-92A1-9377B66F570B}" presName="text4" presStyleLbl="fgAcc4" presStyleIdx="1" presStyleCnt="6" custScaleX="198104" custLinFactNeighborX="-78837" custLinFactNeighborY="-5941">
        <dgm:presLayoutVars>
          <dgm:chPref val="3"/>
        </dgm:presLayoutVars>
      </dgm:prSet>
      <dgm:spPr/>
      <dgm:t>
        <a:bodyPr/>
        <a:lstStyle/>
        <a:p>
          <a:endParaRPr lang="en-US"/>
        </a:p>
      </dgm:t>
    </dgm:pt>
    <dgm:pt modelId="{16ACE40F-D19B-478F-B8A4-89DFE8E9BFAA}" type="pres">
      <dgm:prSet presAssocID="{DB0E7BF0-EB2B-496A-92A1-9377B66F570B}" presName="hierChild5" presStyleCnt="0"/>
      <dgm:spPr/>
    </dgm:pt>
    <dgm:pt modelId="{E028AC59-959F-473E-8E43-1029847924A0}" type="pres">
      <dgm:prSet presAssocID="{685D383A-AA3E-4EA1-BDC1-24DF42F52825}" presName="Name23" presStyleLbl="parChTrans1D4" presStyleIdx="2" presStyleCnt="6"/>
      <dgm:spPr/>
      <dgm:t>
        <a:bodyPr/>
        <a:lstStyle/>
        <a:p>
          <a:endParaRPr lang="en-US"/>
        </a:p>
      </dgm:t>
    </dgm:pt>
    <dgm:pt modelId="{91CDA87C-3299-44F2-BC47-6130E88D37DE}" type="pres">
      <dgm:prSet presAssocID="{03A4220B-6E74-4597-8044-A786167A0B78}" presName="hierRoot4" presStyleCnt="0"/>
      <dgm:spPr/>
    </dgm:pt>
    <dgm:pt modelId="{33EF2DFD-DDCC-4DC9-BDEE-EBF368282EA4}" type="pres">
      <dgm:prSet presAssocID="{03A4220B-6E74-4597-8044-A786167A0B78}" presName="composite4" presStyleCnt="0"/>
      <dgm:spPr/>
    </dgm:pt>
    <dgm:pt modelId="{5F5E4CFC-0E7D-42C1-B8FA-504E3EBB9065}" type="pres">
      <dgm:prSet presAssocID="{03A4220B-6E74-4597-8044-A786167A0B78}" presName="background4" presStyleLbl="node4" presStyleIdx="2" presStyleCnt="6"/>
      <dgm:spPr/>
    </dgm:pt>
    <dgm:pt modelId="{C1E7E788-7EE9-46E2-9008-8F64FE335F28}" type="pres">
      <dgm:prSet presAssocID="{03A4220B-6E74-4597-8044-A786167A0B78}" presName="text4" presStyleLbl="fgAcc4" presStyleIdx="2" presStyleCnt="6" custScaleX="104323" custLinFactNeighborX="-26240">
        <dgm:presLayoutVars>
          <dgm:chPref val="3"/>
        </dgm:presLayoutVars>
      </dgm:prSet>
      <dgm:spPr/>
      <dgm:t>
        <a:bodyPr/>
        <a:lstStyle/>
        <a:p>
          <a:endParaRPr lang="en-IN"/>
        </a:p>
      </dgm:t>
    </dgm:pt>
    <dgm:pt modelId="{60386CDD-184A-407A-85E7-74ECAF94DBB9}" type="pres">
      <dgm:prSet presAssocID="{03A4220B-6E74-4597-8044-A786167A0B78}" presName="hierChild5" presStyleCnt="0"/>
      <dgm:spPr/>
    </dgm:pt>
    <dgm:pt modelId="{DD3A8F62-68EA-4A9F-B4EB-A5097F112051}" type="pres">
      <dgm:prSet presAssocID="{59789474-46B9-4D25-8884-F1E7D1BD0A81}" presName="Name23" presStyleLbl="parChTrans1D4" presStyleIdx="3" presStyleCnt="6"/>
      <dgm:spPr/>
      <dgm:t>
        <a:bodyPr/>
        <a:lstStyle/>
        <a:p>
          <a:endParaRPr lang="en-US"/>
        </a:p>
      </dgm:t>
    </dgm:pt>
    <dgm:pt modelId="{70B08E44-D034-4227-8480-E4417EA93ED2}" type="pres">
      <dgm:prSet presAssocID="{723CD8A7-515D-4157-B8CD-22C2B65C0CAB}" presName="hierRoot4" presStyleCnt="0"/>
      <dgm:spPr/>
    </dgm:pt>
    <dgm:pt modelId="{391B23F5-D0C9-4158-886D-5343478A899B}" type="pres">
      <dgm:prSet presAssocID="{723CD8A7-515D-4157-B8CD-22C2B65C0CAB}" presName="composite4" presStyleCnt="0"/>
      <dgm:spPr/>
    </dgm:pt>
    <dgm:pt modelId="{74B2227B-8B1C-4D27-9B2F-654AAFBF3E80}" type="pres">
      <dgm:prSet presAssocID="{723CD8A7-515D-4157-B8CD-22C2B65C0CAB}" presName="background4" presStyleLbl="node4" presStyleIdx="3" presStyleCnt="6"/>
      <dgm:spPr/>
    </dgm:pt>
    <dgm:pt modelId="{65D61EBD-BC69-459B-B242-FE273936EBAF}" type="pres">
      <dgm:prSet presAssocID="{723CD8A7-515D-4157-B8CD-22C2B65C0CAB}" presName="text4" presStyleLbl="fgAcc4" presStyleIdx="3" presStyleCnt="6" custScaleX="229867" custLinFactNeighborX="-59647" custLinFactNeighborY="-5941">
        <dgm:presLayoutVars>
          <dgm:chPref val="3"/>
        </dgm:presLayoutVars>
      </dgm:prSet>
      <dgm:spPr/>
      <dgm:t>
        <a:bodyPr/>
        <a:lstStyle/>
        <a:p>
          <a:endParaRPr lang="en-US"/>
        </a:p>
      </dgm:t>
    </dgm:pt>
    <dgm:pt modelId="{7A637C30-3452-41EA-B67D-4F2BDA2D14DB}" type="pres">
      <dgm:prSet presAssocID="{723CD8A7-515D-4157-B8CD-22C2B65C0CAB}" presName="hierChild5" presStyleCnt="0"/>
      <dgm:spPr/>
    </dgm:pt>
    <dgm:pt modelId="{2A249595-A71F-44B5-8001-467AD5F6FB45}" type="pres">
      <dgm:prSet presAssocID="{A4A92478-E9D8-4D77-A637-23994BBA1A03}" presName="Name17" presStyleLbl="parChTrans1D3" presStyleIdx="2" presStyleCnt="3"/>
      <dgm:spPr/>
      <dgm:t>
        <a:bodyPr/>
        <a:lstStyle/>
        <a:p>
          <a:endParaRPr lang="en-US"/>
        </a:p>
      </dgm:t>
    </dgm:pt>
    <dgm:pt modelId="{DAAED8F6-1E76-4B6B-93C9-06F4D53EB0DB}" type="pres">
      <dgm:prSet presAssocID="{043C4B0C-0712-4C3E-9C43-B82AE043A20D}" presName="hierRoot3" presStyleCnt="0"/>
      <dgm:spPr/>
    </dgm:pt>
    <dgm:pt modelId="{4284D9A2-235A-4779-A553-58704BF90578}" type="pres">
      <dgm:prSet presAssocID="{043C4B0C-0712-4C3E-9C43-B82AE043A20D}" presName="composite3" presStyleCnt="0"/>
      <dgm:spPr/>
    </dgm:pt>
    <dgm:pt modelId="{A0138F6A-ED74-410E-8F2C-49BB61C21874}" type="pres">
      <dgm:prSet presAssocID="{043C4B0C-0712-4C3E-9C43-B82AE043A20D}" presName="background3" presStyleLbl="node3" presStyleIdx="2" presStyleCnt="3"/>
      <dgm:spPr/>
    </dgm:pt>
    <dgm:pt modelId="{5E7E368D-CCB5-4FE6-A59B-6A8E1411A235}" type="pres">
      <dgm:prSet presAssocID="{043C4B0C-0712-4C3E-9C43-B82AE043A20D}" presName="text3" presStyleLbl="fgAcc3" presStyleIdx="2" presStyleCnt="3" custLinFactX="59804" custLinFactNeighborX="100000">
        <dgm:presLayoutVars>
          <dgm:chPref val="3"/>
        </dgm:presLayoutVars>
      </dgm:prSet>
      <dgm:spPr/>
      <dgm:t>
        <a:bodyPr/>
        <a:lstStyle/>
        <a:p>
          <a:endParaRPr lang="en-IN"/>
        </a:p>
      </dgm:t>
    </dgm:pt>
    <dgm:pt modelId="{40789941-45C8-4F48-A11B-A6CC74248212}" type="pres">
      <dgm:prSet presAssocID="{043C4B0C-0712-4C3E-9C43-B82AE043A20D}" presName="hierChild4" presStyleCnt="0"/>
      <dgm:spPr/>
    </dgm:pt>
    <dgm:pt modelId="{07C8BE65-6607-42DC-85AA-AA7260823B2F}" type="pres">
      <dgm:prSet presAssocID="{2A344C03-0D63-4FC1-AA87-DF41C09269FF}" presName="Name23" presStyleLbl="parChTrans1D4" presStyleIdx="4" presStyleCnt="6"/>
      <dgm:spPr/>
      <dgm:t>
        <a:bodyPr/>
        <a:lstStyle/>
        <a:p>
          <a:endParaRPr lang="en-US"/>
        </a:p>
      </dgm:t>
    </dgm:pt>
    <dgm:pt modelId="{77BFC2E3-2BCD-4C6B-BC3B-A460C8BD347D}" type="pres">
      <dgm:prSet presAssocID="{95AEC4E7-7C14-40F6-B462-F2C51DA7A4E1}" presName="hierRoot4" presStyleCnt="0"/>
      <dgm:spPr/>
    </dgm:pt>
    <dgm:pt modelId="{F72A19F5-E57F-47A4-9655-8E8981E622F8}" type="pres">
      <dgm:prSet presAssocID="{95AEC4E7-7C14-40F6-B462-F2C51DA7A4E1}" presName="composite4" presStyleCnt="0"/>
      <dgm:spPr/>
    </dgm:pt>
    <dgm:pt modelId="{D0456AFF-8997-462A-8693-ED9D00FB7552}" type="pres">
      <dgm:prSet presAssocID="{95AEC4E7-7C14-40F6-B462-F2C51DA7A4E1}" presName="background4" presStyleLbl="node4" presStyleIdx="4" presStyleCnt="6"/>
      <dgm:spPr/>
    </dgm:pt>
    <dgm:pt modelId="{2194E3F3-94F4-494B-AA6C-BD9FC3155095}" type="pres">
      <dgm:prSet presAssocID="{95AEC4E7-7C14-40F6-B462-F2C51DA7A4E1}" presName="text4" presStyleLbl="fgAcc4" presStyleIdx="4" presStyleCnt="6" custLinFactNeighborX="-2956" custLinFactNeighborY="-1253">
        <dgm:presLayoutVars>
          <dgm:chPref val="3"/>
        </dgm:presLayoutVars>
      </dgm:prSet>
      <dgm:spPr/>
      <dgm:t>
        <a:bodyPr/>
        <a:lstStyle/>
        <a:p>
          <a:endParaRPr lang="en-US"/>
        </a:p>
      </dgm:t>
    </dgm:pt>
    <dgm:pt modelId="{E0ADF9D3-D287-4083-944F-AA16D84C01C9}" type="pres">
      <dgm:prSet presAssocID="{95AEC4E7-7C14-40F6-B462-F2C51DA7A4E1}" presName="hierChild5" presStyleCnt="0"/>
      <dgm:spPr/>
    </dgm:pt>
    <dgm:pt modelId="{3BA30C81-F3FE-4742-B2F0-3A6074774BEF}" type="pres">
      <dgm:prSet presAssocID="{B0E7B3E3-1CB9-4CD7-BE8B-41C3FAB19E46}" presName="Name23" presStyleLbl="parChTrans1D4" presStyleIdx="5" presStyleCnt="6"/>
      <dgm:spPr/>
      <dgm:t>
        <a:bodyPr/>
        <a:lstStyle/>
        <a:p>
          <a:endParaRPr lang="en-US"/>
        </a:p>
      </dgm:t>
    </dgm:pt>
    <dgm:pt modelId="{D349E8B9-9F76-410F-AA9B-8703BD49309D}" type="pres">
      <dgm:prSet presAssocID="{C32D49A0-3C36-4496-9A24-2BD7536B3A8F}" presName="hierRoot4" presStyleCnt="0"/>
      <dgm:spPr/>
    </dgm:pt>
    <dgm:pt modelId="{CB3F6233-5DFB-4E5F-A528-381143EAFD88}" type="pres">
      <dgm:prSet presAssocID="{C32D49A0-3C36-4496-9A24-2BD7536B3A8F}" presName="composite4" presStyleCnt="0"/>
      <dgm:spPr/>
    </dgm:pt>
    <dgm:pt modelId="{976EF56B-BDB4-4D4F-B3F9-A074FE1067E8}" type="pres">
      <dgm:prSet presAssocID="{C32D49A0-3C36-4496-9A24-2BD7536B3A8F}" presName="background4" presStyleLbl="node4" presStyleIdx="5" presStyleCnt="6"/>
      <dgm:spPr/>
    </dgm:pt>
    <dgm:pt modelId="{5A8AE9BC-5726-4ADD-930C-36ED3DE2D011}" type="pres">
      <dgm:prSet presAssocID="{C32D49A0-3C36-4496-9A24-2BD7536B3A8F}" presName="text4" presStyleLbl="fgAcc4" presStyleIdx="5" presStyleCnt="6" custLinFactX="85744" custLinFactNeighborX="100000">
        <dgm:presLayoutVars>
          <dgm:chPref val="3"/>
        </dgm:presLayoutVars>
      </dgm:prSet>
      <dgm:spPr/>
      <dgm:t>
        <a:bodyPr/>
        <a:lstStyle/>
        <a:p>
          <a:endParaRPr lang="en-IN"/>
        </a:p>
      </dgm:t>
    </dgm:pt>
    <dgm:pt modelId="{A4AB3C03-4586-406C-A9B1-4F9F44093252}" type="pres">
      <dgm:prSet presAssocID="{C32D49A0-3C36-4496-9A24-2BD7536B3A8F}" presName="hierChild5" presStyleCnt="0"/>
      <dgm:spPr/>
    </dgm:pt>
  </dgm:ptLst>
  <dgm:cxnLst>
    <dgm:cxn modelId="{7F774034-4B33-4E6D-AF91-DF018FA0DE9C}" type="presOf" srcId="{76735460-F771-4360-BE8B-D0259DEDD828}" destId="{8828FBD3-8BAB-4A91-834D-4C20E277D388}" srcOrd="0" destOrd="0" presId="urn:microsoft.com/office/officeart/2005/8/layout/hierarchy1"/>
    <dgm:cxn modelId="{2DB29BC8-C867-41E0-8D9B-EE139172F0A7}" type="presOf" srcId="{36686502-467A-49D9-9AD4-3B74BB927ED7}" destId="{5AB99A84-37E1-46AB-90DB-9303360984ED}" srcOrd="0" destOrd="0" presId="urn:microsoft.com/office/officeart/2005/8/layout/hierarchy1"/>
    <dgm:cxn modelId="{211EAA56-5AA6-41DE-96C6-58DB5F66D92F}" srcId="{043C4B0C-0712-4C3E-9C43-B82AE043A20D}" destId="{95AEC4E7-7C14-40F6-B462-F2C51DA7A4E1}" srcOrd="0" destOrd="0" parTransId="{2A344C03-0D63-4FC1-AA87-DF41C09269FF}" sibTransId="{63F900A7-A131-4492-B36E-E221337AF4B3}"/>
    <dgm:cxn modelId="{E841F068-256C-40C4-84E3-C938670108A7}" srcId="{3DF6F14F-F5B2-4929-AE2C-C9AA828C21D5}" destId="{E215D923-60D8-4DA7-945F-CE0BC2047601}" srcOrd="0" destOrd="0" parTransId="{6549A090-08F5-49AE-8706-075A3F962E8E}" sibTransId="{3F465D39-06E7-4606-A381-486F0A086D16}"/>
    <dgm:cxn modelId="{69C2A576-F791-4535-9987-0777999C053A}" srcId="{043C4B0C-0712-4C3E-9C43-B82AE043A20D}" destId="{C32D49A0-3C36-4496-9A24-2BD7536B3A8F}" srcOrd="1" destOrd="0" parTransId="{B0E7B3E3-1CB9-4CD7-BE8B-41C3FAB19E46}" sibTransId="{B7A463E2-C2AD-45CE-9ABC-54E789C90D6F}"/>
    <dgm:cxn modelId="{9C4FE4F2-17D0-4E68-B286-03FAB53321FB}" type="presOf" srcId="{FF2AA7AB-628C-4081-BF4A-43BD7CF9DD63}" destId="{87037FBE-61D0-47D7-BFEE-8C6852B2991F}" srcOrd="0" destOrd="0" presId="urn:microsoft.com/office/officeart/2005/8/layout/hierarchy1"/>
    <dgm:cxn modelId="{92F3FBCC-8544-427E-9603-80F1CCAC07BF}" srcId="{03A4220B-6E74-4597-8044-A786167A0B78}" destId="{723CD8A7-515D-4157-B8CD-22C2B65C0CAB}" srcOrd="0" destOrd="0" parTransId="{59789474-46B9-4D25-8884-F1E7D1BD0A81}" sibTransId="{580C4439-FD4D-4C06-B283-6F171E9B1F1C}"/>
    <dgm:cxn modelId="{8175A96C-9E1C-442E-92CA-0FDA41397FEB}" type="presOf" srcId="{8A0F402B-A320-4897-B85A-784563AD781E}" destId="{6B8BA1EA-20DD-4CBF-A93A-827D64026242}" srcOrd="0" destOrd="0" presId="urn:microsoft.com/office/officeart/2005/8/layout/hierarchy1"/>
    <dgm:cxn modelId="{E2224C59-FD77-4E8B-9DA0-F098D59A9E24}" type="presOf" srcId="{0235B7BE-DC20-4CAD-88D5-CEF4AE52F848}" destId="{BD4BC90C-26BA-4DC6-9A66-62DA16E972FA}" srcOrd="0" destOrd="0" presId="urn:microsoft.com/office/officeart/2005/8/layout/hierarchy1"/>
    <dgm:cxn modelId="{B5E721E7-2485-44DF-B084-1F09AD35A58C}" type="presOf" srcId="{59789474-46B9-4D25-8884-F1E7D1BD0A81}" destId="{DD3A8F62-68EA-4A9F-B4EB-A5097F112051}" srcOrd="0" destOrd="0" presId="urn:microsoft.com/office/officeart/2005/8/layout/hierarchy1"/>
    <dgm:cxn modelId="{F92D9282-6C0D-4D8F-8B05-E0C4062C0D6E}" type="presOf" srcId="{685D383A-AA3E-4EA1-BDC1-24DF42F52825}" destId="{E028AC59-959F-473E-8E43-1029847924A0}" srcOrd="0" destOrd="0" presId="urn:microsoft.com/office/officeart/2005/8/layout/hierarchy1"/>
    <dgm:cxn modelId="{434CB780-0012-4853-A67C-175B77C03242}" srcId="{447805FB-3610-4369-A601-27F4B39D54A2}" destId="{287AB3FC-16DC-4C61-9543-9984928028A3}" srcOrd="0" destOrd="0" parTransId="{36686502-467A-49D9-9AD4-3B74BB927ED7}" sibTransId="{FE1D2281-105F-4DAF-9527-0569C675178B}"/>
    <dgm:cxn modelId="{BCE078D7-38A6-4D58-90C7-6419ABB6BD2A}" srcId="{E215D923-60D8-4DA7-945F-CE0BC2047601}" destId="{EC8AB44F-430F-49B2-949D-445BA99460CE}" srcOrd="1" destOrd="0" parTransId="{76735460-F771-4360-BE8B-D0259DEDD828}" sibTransId="{F7EE579C-0C31-4D22-8396-D4E75BC80367}"/>
    <dgm:cxn modelId="{58453F1C-D85D-41B6-BF3B-1D9F93EF7AB1}" type="presOf" srcId="{2A344C03-0D63-4FC1-AA87-DF41C09269FF}" destId="{07C8BE65-6607-42DC-85AA-AA7260823B2F}" srcOrd="0" destOrd="0" presId="urn:microsoft.com/office/officeart/2005/8/layout/hierarchy1"/>
    <dgm:cxn modelId="{84CC64E3-363D-4646-B949-6ABB38D21383}" type="presOf" srcId="{95AEC4E7-7C14-40F6-B462-F2C51DA7A4E1}" destId="{2194E3F3-94F4-494B-AA6C-BD9FC3155095}" srcOrd="0" destOrd="0" presId="urn:microsoft.com/office/officeart/2005/8/layout/hierarchy1"/>
    <dgm:cxn modelId="{33972F76-42DD-4EB9-90BD-286725F4DCB6}" srcId="{FCC14474-F9AE-4D72-9719-547395110CB7}" destId="{ABDE1831-E9BF-4B41-A983-931F59083260}" srcOrd="0" destOrd="0" parTransId="{8A0F402B-A320-4897-B85A-784563AD781E}" sibTransId="{9A7F9CB0-0210-4B03-9B43-5644B8379512}"/>
    <dgm:cxn modelId="{57EA2137-0ED3-4263-A46C-B02E91BF7F67}" srcId="{EC8AB44F-430F-49B2-949D-445BA99460CE}" destId="{043C4B0C-0712-4C3E-9C43-B82AE043A20D}" srcOrd="1" destOrd="0" parTransId="{A4A92478-E9D8-4D77-A637-23994BBA1A03}" sibTransId="{BE67761E-598A-45EB-9B07-2198315DFC3F}"/>
    <dgm:cxn modelId="{5451665E-D4F5-4188-84CC-3A0C3680543A}" type="presOf" srcId="{C32D49A0-3C36-4496-9A24-2BD7536B3A8F}" destId="{5A8AE9BC-5726-4ADD-930C-36ED3DE2D011}" srcOrd="0" destOrd="0" presId="urn:microsoft.com/office/officeart/2005/8/layout/hierarchy1"/>
    <dgm:cxn modelId="{329BADF3-803A-4964-985E-66E5EE7E96FD}" type="presOf" srcId="{E215D923-60D8-4DA7-945F-CE0BC2047601}" destId="{61F44289-9AFD-48B6-AE7F-2FB7C05C04AF}" srcOrd="0" destOrd="0" presId="urn:microsoft.com/office/officeart/2005/8/layout/hierarchy1"/>
    <dgm:cxn modelId="{0E50D746-F7F3-466A-A23B-4253D13F896C}" type="presOf" srcId="{287AB3FC-16DC-4C61-9543-9984928028A3}" destId="{DBCCE507-968D-4F61-86A8-A9D72D3B3240}" srcOrd="0" destOrd="0" presId="urn:microsoft.com/office/officeart/2005/8/layout/hierarchy1"/>
    <dgm:cxn modelId="{BE521EC7-9EF4-4CCD-8B4C-88B80433B08E}" type="presOf" srcId="{C61BCEF6-E307-41B2-8963-4E069A0BD6AC}" destId="{A3DBAF5A-450A-4FC9-92F1-17148F3BBD5D}" srcOrd="0" destOrd="0" presId="urn:microsoft.com/office/officeart/2005/8/layout/hierarchy1"/>
    <dgm:cxn modelId="{125266E1-BB46-4ED7-BAF1-D346839A2B0F}" type="presOf" srcId="{B0E7B3E3-1CB9-4CD7-BE8B-41C3FAB19E46}" destId="{3BA30C81-F3FE-4742-B2F0-3A6074774BEF}" srcOrd="0" destOrd="0" presId="urn:microsoft.com/office/officeart/2005/8/layout/hierarchy1"/>
    <dgm:cxn modelId="{E724C3B7-AFDB-4BA3-9696-259960D92C1D}" type="presOf" srcId="{723CD8A7-515D-4157-B8CD-22C2B65C0CAB}" destId="{65D61EBD-BC69-459B-B242-FE273936EBAF}" srcOrd="0" destOrd="0" presId="urn:microsoft.com/office/officeart/2005/8/layout/hierarchy1"/>
    <dgm:cxn modelId="{6BF1AC91-9CED-47A1-A1C1-F9113943CD74}" srcId="{EC8AB44F-430F-49B2-949D-445BA99460CE}" destId="{447805FB-3610-4369-A601-27F4B39D54A2}" srcOrd="0" destOrd="0" parTransId="{0235B7BE-DC20-4CAD-88D5-CEF4AE52F848}" sibTransId="{2195D89A-ED9B-40ED-A22E-DDFA59790057}"/>
    <dgm:cxn modelId="{25BDF06F-B591-4E0C-9BAA-B2FE668320B4}" srcId="{E215D923-60D8-4DA7-945F-CE0BC2047601}" destId="{FCC14474-F9AE-4D72-9719-547395110CB7}" srcOrd="0" destOrd="0" parTransId="{C61BCEF6-E307-41B2-8963-4E069A0BD6AC}" sibTransId="{3CFE00D7-EE01-425E-96BB-1CA150889D94}"/>
    <dgm:cxn modelId="{AF87D077-15BF-48BC-8457-A9E69324A2CF}" srcId="{447805FB-3610-4369-A601-27F4B39D54A2}" destId="{03A4220B-6E74-4597-8044-A786167A0B78}" srcOrd="1" destOrd="0" parTransId="{685D383A-AA3E-4EA1-BDC1-24DF42F52825}" sibTransId="{5A521561-BF0B-447D-B795-B459FDB422BB}"/>
    <dgm:cxn modelId="{24BCBCC7-39C4-469F-BE50-177AD3FAED31}" type="presOf" srcId="{043C4B0C-0712-4C3E-9C43-B82AE043A20D}" destId="{5E7E368D-CCB5-4FE6-A59B-6A8E1411A235}" srcOrd="0" destOrd="0" presId="urn:microsoft.com/office/officeart/2005/8/layout/hierarchy1"/>
    <dgm:cxn modelId="{2C54619A-A582-4E2B-B1D6-4B6F92023D2A}" type="presOf" srcId="{447805FB-3610-4369-A601-27F4B39D54A2}" destId="{89B96098-74CC-461E-8051-CC0E0DCEDD74}" srcOrd="0" destOrd="0" presId="urn:microsoft.com/office/officeart/2005/8/layout/hierarchy1"/>
    <dgm:cxn modelId="{9BC60B03-AF53-49E0-BE7A-46C604B5D749}" type="presOf" srcId="{ABDE1831-E9BF-4B41-A983-931F59083260}" destId="{78ACD181-7EFF-49CB-838C-37832D9D3EA2}" srcOrd="0" destOrd="0" presId="urn:microsoft.com/office/officeart/2005/8/layout/hierarchy1"/>
    <dgm:cxn modelId="{63404791-2E24-4C75-B81D-4C9F2A75C4EA}" srcId="{287AB3FC-16DC-4C61-9543-9984928028A3}" destId="{DB0E7BF0-EB2B-496A-92A1-9377B66F570B}" srcOrd="0" destOrd="0" parTransId="{FF2AA7AB-628C-4081-BF4A-43BD7CF9DD63}" sibTransId="{C3244067-C75C-4393-B540-F10C5EAA20D9}"/>
    <dgm:cxn modelId="{16DA717E-A28F-436D-869A-4087AFB19BFD}" type="presOf" srcId="{A4A92478-E9D8-4D77-A637-23994BBA1A03}" destId="{2A249595-A71F-44B5-8001-467AD5F6FB45}" srcOrd="0" destOrd="0" presId="urn:microsoft.com/office/officeart/2005/8/layout/hierarchy1"/>
    <dgm:cxn modelId="{1B0D2E1E-0F14-43B5-8FFB-2EA7A61CD53B}" type="presOf" srcId="{03A4220B-6E74-4597-8044-A786167A0B78}" destId="{C1E7E788-7EE9-46E2-9008-8F64FE335F28}" srcOrd="0" destOrd="0" presId="urn:microsoft.com/office/officeart/2005/8/layout/hierarchy1"/>
    <dgm:cxn modelId="{0D05B589-06AC-4F42-877B-EE893D236FF6}" type="presOf" srcId="{EC8AB44F-430F-49B2-949D-445BA99460CE}" destId="{A616E8B5-A5A4-4607-A8AB-82D1CBB69783}" srcOrd="0" destOrd="0" presId="urn:microsoft.com/office/officeart/2005/8/layout/hierarchy1"/>
    <dgm:cxn modelId="{D4C04978-2CE6-4CC5-BC52-A1598AF18A00}" type="presOf" srcId="{FCC14474-F9AE-4D72-9719-547395110CB7}" destId="{7BB5288E-1A67-471F-AE1A-0B948F52E123}" srcOrd="0" destOrd="0" presId="urn:microsoft.com/office/officeart/2005/8/layout/hierarchy1"/>
    <dgm:cxn modelId="{5FBE7DD5-2112-4446-86A8-21A6E928C95A}" type="presOf" srcId="{3DF6F14F-F5B2-4929-AE2C-C9AA828C21D5}" destId="{6900FFCE-9672-4A80-9512-2C9C2AB2A449}" srcOrd="0" destOrd="0" presId="urn:microsoft.com/office/officeart/2005/8/layout/hierarchy1"/>
    <dgm:cxn modelId="{6EA354DA-98A5-423E-9F02-E0287762735D}" type="presOf" srcId="{DB0E7BF0-EB2B-496A-92A1-9377B66F570B}" destId="{C82671C0-3581-4168-A240-1FFBE37BE1C9}" srcOrd="0" destOrd="0" presId="urn:microsoft.com/office/officeart/2005/8/layout/hierarchy1"/>
    <dgm:cxn modelId="{E6EF75B2-78D6-45A1-989E-614F6D20170B}" type="presParOf" srcId="{6900FFCE-9672-4A80-9512-2C9C2AB2A449}" destId="{13922DAE-A3F2-4A3F-BFF3-EEE6A881A4F3}" srcOrd="0" destOrd="0" presId="urn:microsoft.com/office/officeart/2005/8/layout/hierarchy1"/>
    <dgm:cxn modelId="{3BF27655-BCED-42FA-AD8F-99D74E70DB37}" type="presParOf" srcId="{13922DAE-A3F2-4A3F-BFF3-EEE6A881A4F3}" destId="{B7BF94F9-5FB0-4872-A36F-E97933FFB33E}" srcOrd="0" destOrd="0" presId="urn:microsoft.com/office/officeart/2005/8/layout/hierarchy1"/>
    <dgm:cxn modelId="{863364BC-55DF-4DBF-979A-C433B144D33A}" type="presParOf" srcId="{B7BF94F9-5FB0-4872-A36F-E97933FFB33E}" destId="{1E507994-4294-4D69-BE07-6CA0A34AD951}" srcOrd="0" destOrd="0" presId="urn:microsoft.com/office/officeart/2005/8/layout/hierarchy1"/>
    <dgm:cxn modelId="{9DE0170E-B98D-4F72-99AF-183F803415C8}" type="presParOf" srcId="{B7BF94F9-5FB0-4872-A36F-E97933FFB33E}" destId="{61F44289-9AFD-48B6-AE7F-2FB7C05C04AF}" srcOrd="1" destOrd="0" presId="urn:microsoft.com/office/officeart/2005/8/layout/hierarchy1"/>
    <dgm:cxn modelId="{60B12D28-A46E-49CA-A3C8-60F301EBC9AF}" type="presParOf" srcId="{13922DAE-A3F2-4A3F-BFF3-EEE6A881A4F3}" destId="{85B40129-ED60-4CB1-9C06-E351CC55C799}" srcOrd="1" destOrd="0" presId="urn:microsoft.com/office/officeart/2005/8/layout/hierarchy1"/>
    <dgm:cxn modelId="{6C0817AF-1F78-4F13-9E57-6D643F8E0182}" type="presParOf" srcId="{85B40129-ED60-4CB1-9C06-E351CC55C799}" destId="{A3DBAF5A-450A-4FC9-92F1-17148F3BBD5D}" srcOrd="0" destOrd="0" presId="urn:microsoft.com/office/officeart/2005/8/layout/hierarchy1"/>
    <dgm:cxn modelId="{C86158FD-E9BB-4290-90BD-231852A0C134}" type="presParOf" srcId="{85B40129-ED60-4CB1-9C06-E351CC55C799}" destId="{F2F08E2B-4165-4240-95A6-28125E41B6D4}" srcOrd="1" destOrd="0" presId="urn:microsoft.com/office/officeart/2005/8/layout/hierarchy1"/>
    <dgm:cxn modelId="{BB540337-EBA5-4BF9-B65B-B09173D3467E}" type="presParOf" srcId="{F2F08E2B-4165-4240-95A6-28125E41B6D4}" destId="{8B8F236A-82EE-4DC8-85E2-0DDBCA7DD829}" srcOrd="0" destOrd="0" presId="urn:microsoft.com/office/officeart/2005/8/layout/hierarchy1"/>
    <dgm:cxn modelId="{8A5303AB-5744-4C98-994B-43AC9B42F60D}" type="presParOf" srcId="{8B8F236A-82EE-4DC8-85E2-0DDBCA7DD829}" destId="{515B3BB3-9507-4BCF-B364-B2D46D36C61C}" srcOrd="0" destOrd="0" presId="urn:microsoft.com/office/officeart/2005/8/layout/hierarchy1"/>
    <dgm:cxn modelId="{95357C95-0A1A-412B-A8C7-19864C85062C}" type="presParOf" srcId="{8B8F236A-82EE-4DC8-85E2-0DDBCA7DD829}" destId="{7BB5288E-1A67-471F-AE1A-0B948F52E123}" srcOrd="1" destOrd="0" presId="urn:microsoft.com/office/officeart/2005/8/layout/hierarchy1"/>
    <dgm:cxn modelId="{2098BAD3-A65B-4D10-B7F4-FC3F0E1763CC}" type="presParOf" srcId="{F2F08E2B-4165-4240-95A6-28125E41B6D4}" destId="{0AD32888-56FF-4EB3-B5EE-54B93D5B5AF0}" srcOrd="1" destOrd="0" presId="urn:microsoft.com/office/officeart/2005/8/layout/hierarchy1"/>
    <dgm:cxn modelId="{1C3929FA-B802-4E59-B684-4D3C96A57EA9}" type="presParOf" srcId="{0AD32888-56FF-4EB3-B5EE-54B93D5B5AF0}" destId="{6B8BA1EA-20DD-4CBF-A93A-827D64026242}" srcOrd="0" destOrd="0" presId="urn:microsoft.com/office/officeart/2005/8/layout/hierarchy1"/>
    <dgm:cxn modelId="{00365A82-B37E-4CC2-B7FF-12D9ACADEB8E}" type="presParOf" srcId="{0AD32888-56FF-4EB3-B5EE-54B93D5B5AF0}" destId="{E00703A8-B7B4-4921-983A-E654FC91E0CF}" srcOrd="1" destOrd="0" presId="urn:microsoft.com/office/officeart/2005/8/layout/hierarchy1"/>
    <dgm:cxn modelId="{DE222F91-2F6E-4328-85A9-D146C1A132E7}" type="presParOf" srcId="{E00703A8-B7B4-4921-983A-E654FC91E0CF}" destId="{243EBC77-298A-4211-AA79-47276EA12D93}" srcOrd="0" destOrd="0" presId="urn:microsoft.com/office/officeart/2005/8/layout/hierarchy1"/>
    <dgm:cxn modelId="{AF4FCE36-8B6D-4A36-BDE1-312CA9CA75A3}" type="presParOf" srcId="{243EBC77-298A-4211-AA79-47276EA12D93}" destId="{9F5632CE-4761-4E0B-AB1D-E031F3E66612}" srcOrd="0" destOrd="0" presId="urn:microsoft.com/office/officeart/2005/8/layout/hierarchy1"/>
    <dgm:cxn modelId="{4E7C086A-66F2-4868-B2D1-7DA6C4A42B6B}" type="presParOf" srcId="{243EBC77-298A-4211-AA79-47276EA12D93}" destId="{78ACD181-7EFF-49CB-838C-37832D9D3EA2}" srcOrd="1" destOrd="0" presId="urn:microsoft.com/office/officeart/2005/8/layout/hierarchy1"/>
    <dgm:cxn modelId="{FA802776-2577-49C8-BB3F-1009C55FE56D}" type="presParOf" srcId="{E00703A8-B7B4-4921-983A-E654FC91E0CF}" destId="{5D5EE193-DAE5-40CD-9F09-F0F8F04D3623}" srcOrd="1" destOrd="0" presId="urn:microsoft.com/office/officeart/2005/8/layout/hierarchy1"/>
    <dgm:cxn modelId="{87A1E24B-C6B5-45D5-84DF-B62060DC0112}" type="presParOf" srcId="{85B40129-ED60-4CB1-9C06-E351CC55C799}" destId="{8828FBD3-8BAB-4A91-834D-4C20E277D388}" srcOrd="2" destOrd="0" presId="urn:microsoft.com/office/officeart/2005/8/layout/hierarchy1"/>
    <dgm:cxn modelId="{CACD0E0B-85FF-4FB4-A62B-E9BFA913CA8E}" type="presParOf" srcId="{85B40129-ED60-4CB1-9C06-E351CC55C799}" destId="{99B3B444-AE5C-4C47-99A4-C6A3B6BC9CB0}" srcOrd="3" destOrd="0" presId="urn:microsoft.com/office/officeart/2005/8/layout/hierarchy1"/>
    <dgm:cxn modelId="{BDC9C263-6354-4E08-9A47-9B7BE53CE447}" type="presParOf" srcId="{99B3B444-AE5C-4C47-99A4-C6A3B6BC9CB0}" destId="{50427954-6029-403E-8FE6-6C7EA0EEDEF0}" srcOrd="0" destOrd="0" presId="urn:microsoft.com/office/officeart/2005/8/layout/hierarchy1"/>
    <dgm:cxn modelId="{252D871D-DDF1-451A-BF87-A102E3330DA3}" type="presParOf" srcId="{50427954-6029-403E-8FE6-6C7EA0EEDEF0}" destId="{556DFCB4-3BCC-415D-AA85-7847CAEF798C}" srcOrd="0" destOrd="0" presId="urn:microsoft.com/office/officeart/2005/8/layout/hierarchy1"/>
    <dgm:cxn modelId="{9C3AC305-7989-41EB-94F6-13799EA22169}" type="presParOf" srcId="{50427954-6029-403E-8FE6-6C7EA0EEDEF0}" destId="{A616E8B5-A5A4-4607-A8AB-82D1CBB69783}" srcOrd="1" destOrd="0" presId="urn:microsoft.com/office/officeart/2005/8/layout/hierarchy1"/>
    <dgm:cxn modelId="{40C7EAE9-A3BF-4A28-A7DE-6A8DF470A42C}" type="presParOf" srcId="{99B3B444-AE5C-4C47-99A4-C6A3B6BC9CB0}" destId="{FCA94235-6128-4466-8A5F-92D12EDEC006}" srcOrd="1" destOrd="0" presId="urn:microsoft.com/office/officeart/2005/8/layout/hierarchy1"/>
    <dgm:cxn modelId="{27CF32B7-D27E-438A-A76F-09BA56700DC6}" type="presParOf" srcId="{FCA94235-6128-4466-8A5F-92D12EDEC006}" destId="{BD4BC90C-26BA-4DC6-9A66-62DA16E972FA}" srcOrd="0" destOrd="0" presId="urn:microsoft.com/office/officeart/2005/8/layout/hierarchy1"/>
    <dgm:cxn modelId="{7697F448-D38E-4879-88EC-48C8D450B6AE}" type="presParOf" srcId="{FCA94235-6128-4466-8A5F-92D12EDEC006}" destId="{1EE47FD6-7113-42A8-835B-5A5A1FC8796B}" srcOrd="1" destOrd="0" presId="urn:microsoft.com/office/officeart/2005/8/layout/hierarchy1"/>
    <dgm:cxn modelId="{E801EC8E-C0DA-4B4C-A809-167F519FF62D}" type="presParOf" srcId="{1EE47FD6-7113-42A8-835B-5A5A1FC8796B}" destId="{07A47548-80CD-4801-B6E8-D50C01B791BD}" srcOrd="0" destOrd="0" presId="urn:microsoft.com/office/officeart/2005/8/layout/hierarchy1"/>
    <dgm:cxn modelId="{9B363DC9-CAC8-4D96-8B03-F0422516E23A}" type="presParOf" srcId="{07A47548-80CD-4801-B6E8-D50C01B791BD}" destId="{55BDE86D-B066-4F1E-8C49-4FC2561F0DF9}" srcOrd="0" destOrd="0" presId="urn:microsoft.com/office/officeart/2005/8/layout/hierarchy1"/>
    <dgm:cxn modelId="{F2A9B985-46B3-4D8E-A126-29E1D1AD0CB4}" type="presParOf" srcId="{07A47548-80CD-4801-B6E8-D50C01B791BD}" destId="{89B96098-74CC-461E-8051-CC0E0DCEDD74}" srcOrd="1" destOrd="0" presId="urn:microsoft.com/office/officeart/2005/8/layout/hierarchy1"/>
    <dgm:cxn modelId="{C8AA0E2B-B6C6-4941-8B58-10F6A86992E2}" type="presParOf" srcId="{1EE47FD6-7113-42A8-835B-5A5A1FC8796B}" destId="{A4F8036F-D952-49E5-98B5-0196D85E18AC}" srcOrd="1" destOrd="0" presId="urn:microsoft.com/office/officeart/2005/8/layout/hierarchy1"/>
    <dgm:cxn modelId="{3B7AE0A0-670E-426D-B07E-A04936E91D3A}" type="presParOf" srcId="{A4F8036F-D952-49E5-98B5-0196D85E18AC}" destId="{5AB99A84-37E1-46AB-90DB-9303360984ED}" srcOrd="0" destOrd="0" presId="urn:microsoft.com/office/officeart/2005/8/layout/hierarchy1"/>
    <dgm:cxn modelId="{B2AA486E-A3EF-4F4F-911C-E5DFC0CDFF24}" type="presParOf" srcId="{A4F8036F-D952-49E5-98B5-0196D85E18AC}" destId="{A41E2AA7-EE25-43A7-BE9C-4A50A051F89C}" srcOrd="1" destOrd="0" presId="urn:microsoft.com/office/officeart/2005/8/layout/hierarchy1"/>
    <dgm:cxn modelId="{0611C9F2-C285-4069-9B2D-1EAC1E95A227}" type="presParOf" srcId="{A41E2AA7-EE25-43A7-BE9C-4A50A051F89C}" destId="{049DEBE2-EE1B-474C-A7AF-EE9F0B560E85}" srcOrd="0" destOrd="0" presId="urn:microsoft.com/office/officeart/2005/8/layout/hierarchy1"/>
    <dgm:cxn modelId="{DE542899-4A2E-4F08-BF58-1CFD0FFA9552}" type="presParOf" srcId="{049DEBE2-EE1B-474C-A7AF-EE9F0B560E85}" destId="{19513B2E-70D4-430D-BD75-C81D2A762545}" srcOrd="0" destOrd="0" presId="urn:microsoft.com/office/officeart/2005/8/layout/hierarchy1"/>
    <dgm:cxn modelId="{80D40814-749C-4A6D-86F0-6F05C52B58B0}" type="presParOf" srcId="{049DEBE2-EE1B-474C-A7AF-EE9F0B560E85}" destId="{DBCCE507-968D-4F61-86A8-A9D72D3B3240}" srcOrd="1" destOrd="0" presId="urn:microsoft.com/office/officeart/2005/8/layout/hierarchy1"/>
    <dgm:cxn modelId="{2356042D-8731-44B0-A084-52E8A8756B14}" type="presParOf" srcId="{A41E2AA7-EE25-43A7-BE9C-4A50A051F89C}" destId="{C690F40B-EDF1-4FB2-BB5C-26F0AAA2C433}" srcOrd="1" destOrd="0" presId="urn:microsoft.com/office/officeart/2005/8/layout/hierarchy1"/>
    <dgm:cxn modelId="{672287AD-3BF7-4E88-A919-7D3141FD9089}" type="presParOf" srcId="{C690F40B-EDF1-4FB2-BB5C-26F0AAA2C433}" destId="{87037FBE-61D0-47D7-BFEE-8C6852B2991F}" srcOrd="0" destOrd="0" presId="urn:microsoft.com/office/officeart/2005/8/layout/hierarchy1"/>
    <dgm:cxn modelId="{6F6C48EC-63BD-4750-B088-1F08E9E06582}" type="presParOf" srcId="{C690F40B-EDF1-4FB2-BB5C-26F0AAA2C433}" destId="{49893492-BDC8-450C-A988-7C2B39503A58}" srcOrd="1" destOrd="0" presId="urn:microsoft.com/office/officeart/2005/8/layout/hierarchy1"/>
    <dgm:cxn modelId="{99E7FE3F-8248-49FD-8361-817CA725D4B6}" type="presParOf" srcId="{49893492-BDC8-450C-A988-7C2B39503A58}" destId="{E1B171C2-AE8A-4063-8148-11C1099B23AE}" srcOrd="0" destOrd="0" presId="urn:microsoft.com/office/officeart/2005/8/layout/hierarchy1"/>
    <dgm:cxn modelId="{8673AF53-95DD-44D3-B285-0F620B31293F}" type="presParOf" srcId="{E1B171C2-AE8A-4063-8148-11C1099B23AE}" destId="{431E8AAE-D28D-4BDD-80EE-61CD20D9E8CF}" srcOrd="0" destOrd="0" presId="urn:microsoft.com/office/officeart/2005/8/layout/hierarchy1"/>
    <dgm:cxn modelId="{385649C5-D5DD-4CFE-AA33-9BF43D0A7D5A}" type="presParOf" srcId="{E1B171C2-AE8A-4063-8148-11C1099B23AE}" destId="{C82671C0-3581-4168-A240-1FFBE37BE1C9}" srcOrd="1" destOrd="0" presId="urn:microsoft.com/office/officeart/2005/8/layout/hierarchy1"/>
    <dgm:cxn modelId="{AA6E2405-BEF6-4DF9-98EA-5A6943C12653}" type="presParOf" srcId="{49893492-BDC8-450C-A988-7C2B39503A58}" destId="{16ACE40F-D19B-478F-B8A4-89DFE8E9BFAA}" srcOrd="1" destOrd="0" presId="urn:microsoft.com/office/officeart/2005/8/layout/hierarchy1"/>
    <dgm:cxn modelId="{B55C09B0-D60D-4CC4-A628-12E08AD8AEE8}" type="presParOf" srcId="{A4F8036F-D952-49E5-98B5-0196D85E18AC}" destId="{E028AC59-959F-473E-8E43-1029847924A0}" srcOrd="2" destOrd="0" presId="urn:microsoft.com/office/officeart/2005/8/layout/hierarchy1"/>
    <dgm:cxn modelId="{AE54C6DC-3E9E-4533-B0C6-250449F1FC86}" type="presParOf" srcId="{A4F8036F-D952-49E5-98B5-0196D85E18AC}" destId="{91CDA87C-3299-44F2-BC47-6130E88D37DE}" srcOrd="3" destOrd="0" presId="urn:microsoft.com/office/officeart/2005/8/layout/hierarchy1"/>
    <dgm:cxn modelId="{B49AD370-8A36-4540-9FCF-BDE63FB4BCED}" type="presParOf" srcId="{91CDA87C-3299-44F2-BC47-6130E88D37DE}" destId="{33EF2DFD-DDCC-4DC9-BDEE-EBF368282EA4}" srcOrd="0" destOrd="0" presId="urn:microsoft.com/office/officeart/2005/8/layout/hierarchy1"/>
    <dgm:cxn modelId="{C24FCE59-B6A4-4648-93BD-A341EC036151}" type="presParOf" srcId="{33EF2DFD-DDCC-4DC9-BDEE-EBF368282EA4}" destId="{5F5E4CFC-0E7D-42C1-B8FA-504E3EBB9065}" srcOrd="0" destOrd="0" presId="urn:microsoft.com/office/officeart/2005/8/layout/hierarchy1"/>
    <dgm:cxn modelId="{1714B7B6-5F3D-43B4-AE55-C40E2BA1533E}" type="presParOf" srcId="{33EF2DFD-DDCC-4DC9-BDEE-EBF368282EA4}" destId="{C1E7E788-7EE9-46E2-9008-8F64FE335F28}" srcOrd="1" destOrd="0" presId="urn:microsoft.com/office/officeart/2005/8/layout/hierarchy1"/>
    <dgm:cxn modelId="{5D9BC821-F17E-4109-A520-FBCA6B18619F}" type="presParOf" srcId="{91CDA87C-3299-44F2-BC47-6130E88D37DE}" destId="{60386CDD-184A-407A-85E7-74ECAF94DBB9}" srcOrd="1" destOrd="0" presId="urn:microsoft.com/office/officeart/2005/8/layout/hierarchy1"/>
    <dgm:cxn modelId="{10E9DEF5-948B-49D7-946A-161C28F40F8D}" type="presParOf" srcId="{60386CDD-184A-407A-85E7-74ECAF94DBB9}" destId="{DD3A8F62-68EA-4A9F-B4EB-A5097F112051}" srcOrd="0" destOrd="0" presId="urn:microsoft.com/office/officeart/2005/8/layout/hierarchy1"/>
    <dgm:cxn modelId="{4145302E-8D08-4B21-A843-6CCA82F9018D}" type="presParOf" srcId="{60386CDD-184A-407A-85E7-74ECAF94DBB9}" destId="{70B08E44-D034-4227-8480-E4417EA93ED2}" srcOrd="1" destOrd="0" presId="urn:microsoft.com/office/officeart/2005/8/layout/hierarchy1"/>
    <dgm:cxn modelId="{B5F583EB-958D-48BE-8D1F-0A01C529D09A}" type="presParOf" srcId="{70B08E44-D034-4227-8480-E4417EA93ED2}" destId="{391B23F5-D0C9-4158-886D-5343478A899B}" srcOrd="0" destOrd="0" presId="urn:microsoft.com/office/officeart/2005/8/layout/hierarchy1"/>
    <dgm:cxn modelId="{0287ED9D-9200-4739-AC1E-F534977584E8}" type="presParOf" srcId="{391B23F5-D0C9-4158-886D-5343478A899B}" destId="{74B2227B-8B1C-4D27-9B2F-654AAFBF3E80}" srcOrd="0" destOrd="0" presId="urn:microsoft.com/office/officeart/2005/8/layout/hierarchy1"/>
    <dgm:cxn modelId="{E19E1AD4-2450-4FF0-87BF-263B3C8EBE1F}" type="presParOf" srcId="{391B23F5-D0C9-4158-886D-5343478A899B}" destId="{65D61EBD-BC69-459B-B242-FE273936EBAF}" srcOrd="1" destOrd="0" presId="urn:microsoft.com/office/officeart/2005/8/layout/hierarchy1"/>
    <dgm:cxn modelId="{7F41CB2F-8464-4247-9D3C-E8E084542989}" type="presParOf" srcId="{70B08E44-D034-4227-8480-E4417EA93ED2}" destId="{7A637C30-3452-41EA-B67D-4F2BDA2D14DB}" srcOrd="1" destOrd="0" presId="urn:microsoft.com/office/officeart/2005/8/layout/hierarchy1"/>
    <dgm:cxn modelId="{50B5CE54-032B-4F24-8EE2-EF0FF83651CA}" type="presParOf" srcId="{FCA94235-6128-4466-8A5F-92D12EDEC006}" destId="{2A249595-A71F-44B5-8001-467AD5F6FB45}" srcOrd="2" destOrd="0" presId="urn:microsoft.com/office/officeart/2005/8/layout/hierarchy1"/>
    <dgm:cxn modelId="{322A5014-2BD6-4D33-8DEB-2E6D01AB272D}" type="presParOf" srcId="{FCA94235-6128-4466-8A5F-92D12EDEC006}" destId="{DAAED8F6-1E76-4B6B-93C9-06F4D53EB0DB}" srcOrd="3" destOrd="0" presId="urn:microsoft.com/office/officeart/2005/8/layout/hierarchy1"/>
    <dgm:cxn modelId="{4CEB0EB8-B2A2-44A1-9D78-F1143309A190}" type="presParOf" srcId="{DAAED8F6-1E76-4B6B-93C9-06F4D53EB0DB}" destId="{4284D9A2-235A-4779-A553-58704BF90578}" srcOrd="0" destOrd="0" presId="urn:microsoft.com/office/officeart/2005/8/layout/hierarchy1"/>
    <dgm:cxn modelId="{BF176125-2A03-4913-BDA8-F86EA50F3407}" type="presParOf" srcId="{4284D9A2-235A-4779-A553-58704BF90578}" destId="{A0138F6A-ED74-410E-8F2C-49BB61C21874}" srcOrd="0" destOrd="0" presId="urn:microsoft.com/office/officeart/2005/8/layout/hierarchy1"/>
    <dgm:cxn modelId="{FD4F8205-B7BF-4CCA-96BF-1030EC524158}" type="presParOf" srcId="{4284D9A2-235A-4779-A553-58704BF90578}" destId="{5E7E368D-CCB5-4FE6-A59B-6A8E1411A235}" srcOrd="1" destOrd="0" presId="urn:microsoft.com/office/officeart/2005/8/layout/hierarchy1"/>
    <dgm:cxn modelId="{ADB8A8D4-C018-432C-93A3-9114B0EC137E}" type="presParOf" srcId="{DAAED8F6-1E76-4B6B-93C9-06F4D53EB0DB}" destId="{40789941-45C8-4F48-A11B-A6CC74248212}" srcOrd="1" destOrd="0" presId="urn:microsoft.com/office/officeart/2005/8/layout/hierarchy1"/>
    <dgm:cxn modelId="{6A73746F-FAA4-4CE2-9D59-0A060124DD90}" type="presParOf" srcId="{40789941-45C8-4F48-A11B-A6CC74248212}" destId="{07C8BE65-6607-42DC-85AA-AA7260823B2F}" srcOrd="0" destOrd="0" presId="urn:microsoft.com/office/officeart/2005/8/layout/hierarchy1"/>
    <dgm:cxn modelId="{C2C049FC-5616-4F1A-9D8E-02755BF8CFD1}" type="presParOf" srcId="{40789941-45C8-4F48-A11B-A6CC74248212}" destId="{77BFC2E3-2BCD-4C6B-BC3B-A460C8BD347D}" srcOrd="1" destOrd="0" presId="urn:microsoft.com/office/officeart/2005/8/layout/hierarchy1"/>
    <dgm:cxn modelId="{9B385368-5704-4D2B-9962-6D91C687A85D}" type="presParOf" srcId="{77BFC2E3-2BCD-4C6B-BC3B-A460C8BD347D}" destId="{F72A19F5-E57F-47A4-9655-8E8981E622F8}" srcOrd="0" destOrd="0" presId="urn:microsoft.com/office/officeart/2005/8/layout/hierarchy1"/>
    <dgm:cxn modelId="{77280A68-F217-46D3-BD01-F9BAE76372A9}" type="presParOf" srcId="{F72A19F5-E57F-47A4-9655-8E8981E622F8}" destId="{D0456AFF-8997-462A-8693-ED9D00FB7552}" srcOrd="0" destOrd="0" presId="urn:microsoft.com/office/officeart/2005/8/layout/hierarchy1"/>
    <dgm:cxn modelId="{4404A0F4-D718-4085-868A-6392C889BF05}" type="presParOf" srcId="{F72A19F5-E57F-47A4-9655-8E8981E622F8}" destId="{2194E3F3-94F4-494B-AA6C-BD9FC3155095}" srcOrd="1" destOrd="0" presId="urn:microsoft.com/office/officeart/2005/8/layout/hierarchy1"/>
    <dgm:cxn modelId="{F568DC6C-7DB6-4D49-813E-C7394AEADCFF}" type="presParOf" srcId="{77BFC2E3-2BCD-4C6B-BC3B-A460C8BD347D}" destId="{E0ADF9D3-D287-4083-944F-AA16D84C01C9}" srcOrd="1" destOrd="0" presId="urn:microsoft.com/office/officeart/2005/8/layout/hierarchy1"/>
    <dgm:cxn modelId="{55B818B1-28AF-494D-9DA5-FDFD383AA0C1}" type="presParOf" srcId="{40789941-45C8-4F48-A11B-A6CC74248212}" destId="{3BA30C81-F3FE-4742-B2F0-3A6074774BEF}" srcOrd="2" destOrd="0" presId="urn:microsoft.com/office/officeart/2005/8/layout/hierarchy1"/>
    <dgm:cxn modelId="{9A71003D-0FAE-4AAD-ABA4-564CD17BDCB0}" type="presParOf" srcId="{40789941-45C8-4F48-A11B-A6CC74248212}" destId="{D349E8B9-9F76-410F-AA9B-8703BD49309D}" srcOrd="3" destOrd="0" presId="urn:microsoft.com/office/officeart/2005/8/layout/hierarchy1"/>
    <dgm:cxn modelId="{75AB062A-295E-4757-8AAB-88B90CD3C85E}" type="presParOf" srcId="{D349E8B9-9F76-410F-AA9B-8703BD49309D}" destId="{CB3F6233-5DFB-4E5F-A528-381143EAFD88}" srcOrd="0" destOrd="0" presId="urn:microsoft.com/office/officeart/2005/8/layout/hierarchy1"/>
    <dgm:cxn modelId="{7DE31397-0A5E-48A9-A5E3-64E9921C1574}" type="presParOf" srcId="{CB3F6233-5DFB-4E5F-A528-381143EAFD88}" destId="{976EF56B-BDB4-4D4F-B3F9-A074FE1067E8}" srcOrd="0" destOrd="0" presId="urn:microsoft.com/office/officeart/2005/8/layout/hierarchy1"/>
    <dgm:cxn modelId="{54E4A8EA-D8F2-49B2-AB1F-8B6789CEFD2B}" type="presParOf" srcId="{CB3F6233-5DFB-4E5F-A528-381143EAFD88}" destId="{5A8AE9BC-5726-4ADD-930C-36ED3DE2D011}" srcOrd="1" destOrd="0" presId="urn:microsoft.com/office/officeart/2005/8/layout/hierarchy1"/>
    <dgm:cxn modelId="{3D91038C-7F06-43D0-910D-FFAD8CF442EA}" type="presParOf" srcId="{D349E8B9-9F76-410F-AA9B-8703BD49309D}" destId="{A4AB3C03-4586-406C-A9B1-4F9F440932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764BD9-7288-4AF8-AAD0-287177CA07B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7C8A2435-0AA4-489D-B10D-BE24F858401F}">
      <dgm:prSet phldrT="[Text]" custT="1"/>
      <dgm:spPr/>
      <dgm:t>
        <a:bodyPr/>
        <a:lstStyle/>
        <a:p>
          <a:r>
            <a:rPr lang="en-IN" sz="2400" dirty="0" smtClean="0"/>
            <a:t>Prior approval from RBI</a:t>
          </a:r>
          <a:endParaRPr lang="en-IN" sz="2400" dirty="0"/>
        </a:p>
      </dgm:t>
    </dgm:pt>
    <dgm:pt modelId="{8A1F1AB3-BA11-46B7-B6D8-9214FBA07121}" type="parTrans" cxnId="{0B9D1850-EB92-471D-A016-4FC89A32D774}">
      <dgm:prSet/>
      <dgm:spPr/>
      <dgm:t>
        <a:bodyPr/>
        <a:lstStyle/>
        <a:p>
          <a:endParaRPr lang="en-IN" sz="1050"/>
        </a:p>
      </dgm:t>
    </dgm:pt>
    <dgm:pt modelId="{16D01029-7616-417B-B8C8-8DFCA5569374}" type="sibTrans" cxnId="{0B9D1850-EB92-471D-A016-4FC89A32D774}">
      <dgm:prSet/>
      <dgm:spPr/>
      <dgm:t>
        <a:bodyPr/>
        <a:lstStyle/>
        <a:p>
          <a:endParaRPr lang="en-IN" sz="1050"/>
        </a:p>
      </dgm:t>
    </dgm:pt>
    <dgm:pt modelId="{1268A5D3-E78D-4C51-8AB7-210E9A119047}">
      <dgm:prSet phldrT="[Text]" custT="1"/>
      <dgm:spPr/>
      <dgm:t>
        <a:bodyPr/>
        <a:lstStyle/>
        <a:p>
          <a:r>
            <a:rPr lang="en-IN" sz="1600" b="0" i="0" dirty="0" smtClean="0"/>
            <a:t>For </a:t>
          </a:r>
          <a:r>
            <a:rPr lang="en-IN" sz="1600" b="1" i="0" dirty="0" smtClean="0"/>
            <a:t>takeover or acquisition of control </a:t>
          </a:r>
          <a:r>
            <a:rPr lang="en-IN" sz="1600" b="0" i="0" dirty="0" smtClean="0"/>
            <a:t>of an NBFC, which may or may not result in change of management</a:t>
          </a:r>
          <a:endParaRPr lang="en-IN" sz="1600" dirty="0"/>
        </a:p>
      </dgm:t>
    </dgm:pt>
    <dgm:pt modelId="{1B47A630-D14B-41AE-9C98-888C23F70AA1}" type="parTrans" cxnId="{47FAFCF3-7C99-4731-9CBF-15D5556C7CBD}">
      <dgm:prSet/>
      <dgm:spPr/>
      <dgm:t>
        <a:bodyPr/>
        <a:lstStyle/>
        <a:p>
          <a:endParaRPr lang="en-IN" sz="1050"/>
        </a:p>
      </dgm:t>
    </dgm:pt>
    <dgm:pt modelId="{149D2167-8EC3-47DD-9CA8-EECC73A7BE13}" type="sibTrans" cxnId="{47FAFCF3-7C99-4731-9CBF-15D5556C7CBD}">
      <dgm:prSet/>
      <dgm:spPr/>
      <dgm:t>
        <a:bodyPr/>
        <a:lstStyle/>
        <a:p>
          <a:endParaRPr lang="en-IN" sz="1050"/>
        </a:p>
      </dgm:t>
    </dgm:pt>
    <dgm:pt modelId="{6E5085E9-5FB9-4C38-A552-198BDD0195FE}">
      <dgm:prSet phldrT="[Text]" custT="1"/>
      <dgm:spPr/>
      <dgm:t>
        <a:bodyPr/>
        <a:lstStyle/>
        <a:p>
          <a:r>
            <a:rPr lang="en-IN" sz="1600" b="0" i="0" dirty="0" smtClean="0"/>
            <a:t>For </a:t>
          </a:r>
          <a:r>
            <a:rPr lang="en-IN" sz="1600" b="1" i="0" dirty="0" smtClean="0"/>
            <a:t>change in the shareholding of an NBFC</a:t>
          </a:r>
          <a:r>
            <a:rPr lang="en-IN" sz="1600" b="0" i="0" dirty="0" smtClean="0"/>
            <a:t>, including progressive increases over time, which would result in </a:t>
          </a:r>
          <a:r>
            <a:rPr lang="en-IN" sz="1600" b="1" i="0" dirty="0" smtClean="0"/>
            <a:t>acquisition/ transfer of shareholding of 26 per cent or more of the paid up equity capital</a:t>
          </a:r>
          <a:endParaRPr lang="en-IN" sz="1600" b="1" dirty="0"/>
        </a:p>
      </dgm:t>
    </dgm:pt>
    <dgm:pt modelId="{E78BDC7E-5511-47D6-A011-0B4222963F9B}" type="parTrans" cxnId="{60074A42-049A-49A8-8592-D5A6CCCC3CC6}">
      <dgm:prSet/>
      <dgm:spPr/>
      <dgm:t>
        <a:bodyPr/>
        <a:lstStyle/>
        <a:p>
          <a:endParaRPr lang="en-IN" sz="1050"/>
        </a:p>
      </dgm:t>
    </dgm:pt>
    <dgm:pt modelId="{9FF170AF-37E6-4496-9459-60BFB4ACBC8A}" type="sibTrans" cxnId="{60074A42-049A-49A8-8592-D5A6CCCC3CC6}">
      <dgm:prSet/>
      <dgm:spPr/>
      <dgm:t>
        <a:bodyPr/>
        <a:lstStyle/>
        <a:p>
          <a:endParaRPr lang="en-IN" sz="1050"/>
        </a:p>
      </dgm:t>
    </dgm:pt>
    <dgm:pt modelId="{F85E3ACC-B87E-4D73-BACE-02BDA71137A2}">
      <dgm:prSet phldrT="[Text]" custT="1"/>
      <dgm:spPr/>
      <dgm:t>
        <a:bodyPr/>
        <a:lstStyle/>
        <a:p>
          <a:r>
            <a:rPr lang="en-IN" sz="2400" dirty="0" smtClean="0"/>
            <a:t>Prior public notice</a:t>
          </a:r>
          <a:endParaRPr lang="en-IN" sz="2400" dirty="0"/>
        </a:p>
      </dgm:t>
    </dgm:pt>
    <dgm:pt modelId="{ECB74080-F001-4C3F-AF50-7B3D1C0FD11B}" type="parTrans" cxnId="{EC512DAB-F9E5-47A8-B74A-3B826D09286A}">
      <dgm:prSet/>
      <dgm:spPr/>
      <dgm:t>
        <a:bodyPr/>
        <a:lstStyle/>
        <a:p>
          <a:endParaRPr lang="en-IN" sz="1050"/>
        </a:p>
      </dgm:t>
    </dgm:pt>
    <dgm:pt modelId="{02A9ABFC-06FC-4243-8B63-4D6B96E1DA1C}" type="sibTrans" cxnId="{EC512DAB-F9E5-47A8-B74A-3B826D09286A}">
      <dgm:prSet/>
      <dgm:spPr/>
      <dgm:t>
        <a:bodyPr/>
        <a:lstStyle/>
        <a:p>
          <a:endParaRPr lang="en-IN" sz="1050"/>
        </a:p>
      </dgm:t>
    </dgm:pt>
    <dgm:pt modelId="{2C5BA099-B99B-4CF4-A63A-9C2A0012A23F}">
      <dgm:prSet phldrT="[Text]" custT="1"/>
      <dgm:spPr/>
      <dgm:t>
        <a:bodyPr/>
        <a:lstStyle/>
        <a:p>
          <a:r>
            <a:rPr lang="en-IN" sz="1600" dirty="0" smtClean="0"/>
            <a:t>For change in </a:t>
          </a:r>
          <a:r>
            <a:rPr lang="en-IN" sz="1600" b="1" dirty="0" smtClean="0"/>
            <a:t>control or ownership</a:t>
          </a:r>
          <a:endParaRPr lang="en-IN" sz="1600" b="1" dirty="0"/>
        </a:p>
      </dgm:t>
    </dgm:pt>
    <dgm:pt modelId="{D8BD9076-07C2-4D70-93EA-134A59CF766F}" type="parTrans" cxnId="{D1227452-DA35-42D8-A24A-0B65062F184E}">
      <dgm:prSet/>
      <dgm:spPr/>
      <dgm:t>
        <a:bodyPr/>
        <a:lstStyle/>
        <a:p>
          <a:endParaRPr lang="en-IN" sz="1050"/>
        </a:p>
      </dgm:t>
    </dgm:pt>
    <dgm:pt modelId="{2A3C09D1-B116-430C-9647-AF57AAA6E943}" type="sibTrans" cxnId="{D1227452-DA35-42D8-A24A-0B65062F184E}">
      <dgm:prSet/>
      <dgm:spPr/>
      <dgm:t>
        <a:bodyPr/>
        <a:lstStyle/>
        <a:p>
          <a:endParaRPr lang="en-IN" sz="1050"/>
        </a:p>
      </dgm:t>
    </dgm:pt>
    <dgm:pt modelId="{7DA1B323-DF11-4ABF-BCD6-FA75CE9A1A1A}">
      <dgm:prSet phldrT="[Text]" custT="1"/>
      <dgm:spPr/>
      <dgm:t>
        <a:bodyPr/>
        <a:lstStyle/>
        <a:p>
          <a:r>
            <a:rPr lang="en-IN" sz="1600" b="0" i="0" dirty="0" smtClean="0"/>
            <a:t>For </a:t>
          </a:r>
          <a:r>
            <a:rPr lang="en-IN" sz="1600" b="1" i="0" dirty="0" smtClean="0"/>
            <a:t>change in the management</a:t>
          </a:r>
          <a:r>
            <a:rPr lang="en-IN" sz="1600" b="0" i="0" dirty="0" smtClean="0"/>
            <a:t> of the NBFC which would result in </a:t>
          </a:r>
          <a:r>
            <a:rPr lang="en-IN" sz="1600" b="1" i="0" dirty="0" smtClean="0"/>
            <a:t>change in more than 30 per cent of the directors</a:t>
          </a:r>
          <a:r>
            <a:rPr lang="en-IN" sz="1600" b="0" i="0" dirty="0" smtClean="0"/>
            <a:t>, excluding independent directors</a:t>
          </a:r>
          <a:endParaRPr lang="en-IN" sz="1600" dirty="0"/>
        </a:p>
      </dgm:t>
    </dgm:pt>
    <dgm:pt modelId="{4051E7B7-2E99-472F-85C9-1F7E8E51AA2F}" type="parTrans" cxnId="{269AAFC6-134E-4F7A-B523-1D98C584E85A}">
      <dgm:prSet/>
      <dgm:spPr/>
      <dgm:t>
        <a:bodyPr/>
        <a:lstStyle/>
        <a:p>
          <a:endParaRPr lang="en-IN" sz="1600"/>
        </a:p>
      </dgm:t>
    </dgm:pt>
    <dgm:pt modelId="{C89A23CD-6C55-4814-946D-78F2C1EEA44A}" type="sibTrans" cxnId="{269AAFC6-134E-4F7A-B523-1D98C584E85A}">
      <dgm:prSet/>
      <dgm:spPr/>
      <dgm:t>
        <a:bodyPr/>
        <a:lstStyle/>
        <a:p>
          <a:endParaRPr lang="en-IN" sz="1600"/>
        </a:p>
      </dgm:t>
    </dgm:pt>
    <dgm:pt modelId="{79ECDF49-069A-4487-9BFC-221251562A63}" type="pres">
      <dgm:prSet presAssocID="{7D764BD9-7288-4AF8-AAD0-287177CA07BF}" presName="Name0" presStyleCnt="0">
        <dgm:presLayoutVars>
          <dgm:dir/>
          <dgm:animLvl val="lvl"/>
          <dgm:resizeHandles val="exact"/>
        </dgm:presLayoutVars>
      </dgm:prSet>
      <dgm:spPr/>
      <dgm:t>
        <a:bodyPr/>
        <a:lstStyle/>
        <a:p>
          <a:endParaRPr lang="en-IN"/>
        </a:p>
      </dgm:t>
    </dgm:pt>
    <dgm:pt modelId="{0135C08C-5E72-483F-B375-E5393728AFB8}" type="pres">
      <dgm:prSet presAssocID="{7C8A2435-0AA4-489D-B10D-BE24F858401F}" presName="composite" presStyleCnt="0"/>
      <dgm:spPr/>
    </dgm:pt>
    <dgm:pt modelId="{0DDF1FA5-5975-4475-86AE-BC7A7A53C02B}" type="pres">
      <dgm:prSet presAssocID="{7C8A2435-0AA4-489D-B10D-BE24F858401F}" presName="parTx" presStyleLbl="alignNode1" presStyleIdx="0" presStyleCnt="2" custScaleY="67123" custLinFactNeighborY="-17982">
        <dgm:presLayoutVars>
          <dgm:chMax val="0"/>
          <dgm:chPref val="0"/>
          <dgm:bulletEnabled val="1"/>
        </dgm:presLayoutVars>
      </dgm:prSet>
      <dgm:spPr/>
      <dgm:t>
        <a:bodyPr/>
        <a:lstStyle/>
        <a:p>
          <a:endParaRPr lang="en-IN"/>
        </a:p>
      </dgm:t>
    </dgm:pt>
    <dgm:pt modelId="{D7454871-4C32-4E17-868F-4B3F0EA48BEC}" type="pres">
      <dgm:prSet presAssocID="{7C8A2435-0AA4-489D-B10D-BE24F858401F}" presName="desTx" presStyleLbl="alignAccFollowNode1" presStyleIdx="0" presStyleCnt="2">
        <dgm:presLayoutVars>
          <dgm:bulletEnabled val="1"/>
        </dgm:presLayoutVars>
      </dgm:prSet>
      <dgm:spPr/>
      <dgm:t>
        <a:bodyPr/>
        <a:lstStyle/>
        <a:p>
          <a:endParaRPr lang="en-IN"/>
        </a:p>
      </dgm:t>
    </dgm:pt>
    <dgm:pt modelId="{50ADED5B-1AFB-4B3B-A7F5-46C9B7E1FB17}" type="pres">
      <dgm:prSet presAssocID="{16D01029-7616-417B-B8C8-8DFCA5569374}" presName="space" presStyleCnt="0"/>
      <dgm:spPr/>
    </dgm:pt>
    <dgm:pt modelId="{B5CC2F0B-C00A-4A5D-A849-F1E32AC68A2E}" type="pres">
      <dgm:prSet presAssocID="{F85E3ACC-B87E-4D73-BACE-02BDA71137A2}" presName="composite" presStyleCnt="0"/>
      <dgm:spPr/>
    </dgm:pt>
    <dgm:pt modelId="{3CCFCC5E-D0D0-4C75-9FB4-57295D0AEF35}" type="pres">
      <dgm:prSet presAssocID="{F85E3ACC-B87E-4D73-BACE-02BDA71137A2}" presName="parTx" presStyleLbl="alignNode1" presStyleIdx="1" presStyleCnt="2" custScaleY="66377" custLinFactNeighborY="-17406">
        <dgm:presLayoutVars>
          <dgm:chMax val="0"/>
          <dgm:chPref val="0"/>
          <dgm:bulletEnabled val="1"/>
        </dgm:presLayoutVars>
      </dgm:prSet>
      <dgm:spPr/>
      <dgm:t>
        <a:bodyPr/>
        <a:lstStyle/>
        <a:p>
          <a:endParaRPr lang="en-IN"/>
        </a:p>
      </dgm:t>
    </dgm:pt>
    <dgm:pt modelId="{34E37966-DF6F-4F57-847C-31A47BAF44EA}" type="pres">
      <dgm:prSet presAssocID="{F85E3ACC-B87E-4D73-BACE-02BDA71137A2}" presName="desTx" presStyleLbl="alignAccFollowNode1" presStyleIdx="1" presStyleCnt="2">
        <dgm:presLayoutVars>
          <dgm:bulletEnabled val="1"/>
        </dgm:presLayoutVars>
      </dgm:prSet>
      <dgm:spPr/>
      <dgm:t>
        <a:bodyPr/>
        <a:lstStyle/>
        <a:p>
          <a:endParaRPr lang="en-IN"/>
        </a:p>
      </dgm:t>
    </dgm:pt>
  </dgm:ptLst>
  <dgm:cxnLst>
    <dgm:cxn modelId="{D1227452-DA35-42D8-A24A-0B65062F184E}" srcId="{F85E3ACC-B87E-4D73-BACE-02BDA71137A2}" destId="{2C5BA099-B99B-4CF4-A63A-9C2A0012A23F}" srcOrd="0" destOrd="0" parTransId="{D8BD9076-07C2-4D70-93EA-134A59CF766F}" sibTransId="{2A3C09D1-B116-430C-9647-AF57AAA6E943}"/>
    <dgm:cxn modelId="{BE5CCA19-4CB5-47EA-97F7-0F5A1ED8D790}" type="presOf" srcId="{7D764BD9-7288-4AF8-AAD0-287177CA07BF}" destId="{79ECDF49-069A-4487-9BFC-221251562A63}" srcOrd="0" destOrd="0" presId="urn:microsoft.com/office/officeart/2005/8/layout/hList1"/>
    <dgm:cxn modelId="{47FAFCF3-7C99-4731-9CBF-15D5556C7CBD}" srcId="{7C8A2435-0AA4-489D-B10D-BE24F858401F}" destId="{1268A5D3-E78D-4C51-8AB7-210E9A119047}" srcOrd="0" destOrd="0" parTransId="{1B47A630-D14B-41AE-9C98-888C23F70AA1}" sibTransId="{149D2167-8EC3-47DD-9CA8-EECC73A7BE13}"/>
    <dgm:cxn modelId="{7BDA7F86-CC32-4ED9-98C6-84472FC1D456}" type="presOf" srcId="{2C5BA099-B99B-4CF4-A63A-9C2A0012A23F}" destId="{34E37966-DF6F-4F57-847C-31A47BAF44EA}" srcOrd="0" destOrd="0" presId="urn:microsoft.com/office/officeart/2005/8/layout/hList1"/>
    <dgm:cxn modelId="{0B9D1850-EB92-471D-A016-4FC89A32D774}" srcId="{7D764BD9-7288-4AF8-AAD0-287177CA07BF}" destId="{7C8A2435-0AA4-489D-B10D-BE24F858401F}" srcOrd="0" destOrd="0" parTransId="{8A1F1AB3-BA11-46B7-B6D8-9214FBA07121}" sibTransId="{16D01029-7616-417B-B8C8-8DFCA5569374}"/>
    <dgm:cxn modelId="{269AAFC6-134E-4F7A-B523-1D98C584E85A}" srcId="{7C8A2435-0AA4-489D-B10D-BE24F858401F}" destId="{7DA1B323-DF11-4ABF-BCD6-FA75CE9A1A1A}" srcOrd="2" destOrd="0" parTransId="{4051E7B7-2E99-472F-85C9-1F7E8E51AA2F}" sibTransId="{C89A23CD-6C55-4814-946D-78F2C1EEA44A}"/>
    <dgm:cxn modelId="{9EF003B6-BA67-4CEC-B6EE-1BABDF9DE0AD}" type="presOf" srcId="{F85E3ACC-B87E-4D73-BACE-02BDA71137A2}" destId="{3CCFCC5E-D0D0-4C75-9FB4-57295D0AEF35}" srcOrd="0" destOrd="0" presId="urn:microsoft.com/office/officeart/2005/8/layout/hList1"/>
    <dgm:cxn modelId="{EC512DAB-F9E5-47A8-B74A-3B826D09286A}" srcId="{7D764BD9-7288-4AF8-AAD0-287177CA07BF}" destId="{F85E3ACC-B87E-4D73-BACE-02BDA71137A2}" srcOrd="1" destOrd="0" parTransId="{ECB74080-F001-4C3F-AF50-7B3D1C0FD11B}" sibTransId="{02A9ABFC-06FC-4243-8B63-4D6B96E1DA1C}"/>
    <dgm:cxn modelId="{FBFD2B38-9379-49E2-8A29-4B9BF2B5B72D}" type="presOf" srcId="{1268A5D3-E78D-4C51-8AB7-210E9A119047}" destId="{D7454871-4C32-4E17-868F-4B3F0EA48BEC}" srcOrd="0" destOrd="0" presId="urn:microsoft.com/office/officeart/2005/8/layout/hList1"/>
    <dgm:cxn modelId="{60074A42-049A-49A8-8592-D5A6CCCC3CC6}" srcId="{7C8A2435-0AA4-489D-B10D-BE24F858401F}" destId="{6E5085E9-5FB9-4C38-A552-198BDD0195FE}" srcOrd="1" destOrd="0" parTransId="{E78BDC7E-5511-47D6-A011-0B4222963F9B}" sibTransId="{9FF170AF-37E6-4496-9459-60BFB4ACBC8A}"/>
    <dgm:cxn modelId="{73A4C48E-0C9D-4A43-9178-EDB12338E062}" type="presOf" srcId="{7C8A2435-0AA4-489D-B10D-BE24F858401F}" destId="{0DDF1FA5-5975-4475-86AE-BC7A7A53C02B}" srcOrd="0" destOrd="0" presId="urn:microsoft.com/office/officeart/2005/8/layout/hList1"/>
    <dgm:cxn modelId="{64DE88AB-D6D6-4704-8795-6EC8E2E76993}" type="presOf" srcId="{6E5085E9-5FB9-4C38-A552-198BDD0195FE}" destId="{D7454871-4C32-4E17-868F-4B3F0EA48BEC}" srcOrd="0" destOrd="1" presId="urn:microsoft.com/office/officeart/2005/8/layout/hList1"/>
    <dgm:cxn modelId="{A01B9264-2388-434A-B3E2-12D37A3AD7F8}" type="presOf" srcId="{7DA1B323-DF11-4ABF-BCD6-FA75CE9A1A1A}" destId="{D7454871-4C32-4E17-868F-4B3F0EA48BEC}" srcOrd="0" destOrd="2" presId="urn:microsoft.com/office/officeart/2005/8/layout/hList1"/>
    <dgm:cxn modelId="{469A5F00-D680-4DDC-9001-4F4D0DB261F1}" type="presParOf" srcId="{79ECDF49-069A-4487-9BFC-221251562A63}" destId="{0135C08C-5E72-483F-B375-E5393728AFB8}" srcOrd="0" destOrd="0" presId="urn:microsoft.com/office/officeart/2005/8/layout/hList1"/>
    <dgm:cxn modelId="{04F8AD88-DF01-448C-AA28-640E27F5FF4F}" type="presParOf" srcId="{0135C08C-5E72-483F-B375-E5393728AFB8}" destId="{0DDF1FA5-5975-4475-86AE-BC7A7A53C02B}" srcOrd="0" destOrd="0" presId="urn:microsoft.com/office/officeart/2005/8/layout/hList1"/>
    <dgm:cxn modelId="{39918877-45A8-4E34-BC62-7767476F4C62}" type="presParOf" srcId="{0135C08C-5E72-483F-B375-E5393728AFB8}" destId="{D7454871-4C32-4E17-868F-4B3F0EA48BEC}" srcOrd="1" destOrd="0" presId="urn:microsoft.com/office/officeart/2005/8/layout/hList1"/>
    <dgm:cxn modelId="{C2217151-3F4E-4523-9CEF-3E24DF1E5111}" type="presParOf" srcId="{79ECDF49-069A-4487-9BFC-221251562A63}" destId="{50ADED5B-1AFB-4B3B-A7F5-46C9B7E1FB17}" srcOrd="1" destOrd="0" presId="urn:microsoft.com/office/officeart/2005/8/layout/hList1"/>
    <dgm:cxn modelId="{C00B98FF-4247-4749-A4C6-943C1C5D4E64}" type="presParOf" srcId="{79ECDF49-069A-4487-9BFC-221251562A63}" destId="{B5CC2F0B-C00A-4A5D-A849-F1E32AC68A2E}" srcOrd="2" destOrd="0" presId="urn:microsoft.com/office/officeart/2005/8/layout/hList1"/>
    <dgm:cxn modelId="{51DBB943-9985-403F-B7E5-F55F43C2A045}" type="presParOf" srcId="{B5CC2F0B-C00A-4A5D-A849-F1E32AC68A2E}" destId="{3CCFCC5E-D0D0-4C75-9FB4-57295D0AEF35}" srcOrd="0" destOrd="0" presId="urn:microsoft.com/office/officeart/2005/8/layout/hList1"/>
    <dgm:cxn modelId="{1B93EF2A-53F6-4CD2-A8E9-BD02867CF21E}" type="presParOf" srcId="{B5CC2F0B-C00A-4A5D-A849-F1E32AC68A2E}" destId="{34E37966-DF6F-4F57-847C-31A47BAF44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ACA0E1-FA58-4E97-8B63-26A4E6BD6B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500828D-0D7B-4C9D-9A9E-7B3F8C3728D0}">
      <dgm:prSet phldrT="[Text]" custT="1"/>
      <dgm:spPr/>
      <dgm:t>
        <a:bodyPr/>
        <a:lstStyle/>
        <a:p>
          <a:r>
            <a:rPr lang="en-IN" sz="3200" b="0" dirty="0" smtClean="0"/>
            <a:t>Takeover or acquisition of control</a:t>
          </a:r>
          <a:endParaRPr lang="en-IN" sz="3200" b="0" dirty="0"/>
        </a:p>
      </dgm:t>
    </dgm:pt>
    <dgm:pt modelId="{98749EE2-F945-44EA-89BF-383B1B22D0AA}" type="parTrans" cxnId="{E1E63CAB-82C4-4054-95F8-5FA0FD7D2BEA}">
      <dgm:prSet/>
      <dgm:spPr/>
      <dgm:t>
        <a:bodyPr/>
        <a:lstStyle/>
        <a:p>
          <a:endParaRPr lang="en-IN" sz="1600"/>
        </a:p>
      </dgm:t>
    </dgm:pt>
    <dgm:pt modelId="{A6024F57-C506-4784-B3B7-565362AF519A}" type="sibTrans" cxnId="{E1E63CAB-82C4-4054-95F8-5FA0FD7D2BEA}">
      <dgm:prSet/>
      <dgm:spPr/>
      <dgm:t>
        <a:bodyPr/>
        <a:lstStyle/>
        <a:p>
          <a:endParaRPr lang="en-IN" sz="1600"/>
        </a:p>
      </dgm:t>
    </dgm:pt>
    <dgm:pt modelId="{950CC8CE-CF70-424C-968B-43E73D6B82F6}">
      <dgm:prSet phldrT="[Text]" custT="1"/>
      <dgm:spPr/>
      <dgm:t>
        <a:bodyPr/>
        <a:lstStyle/>
        <a:p>
          <a:r>
            <a:rPr lang="en-US" sz="2400" dirty="0" smtClean="0"/>
            <a:t>Meaning of “control”</a:t>
          </a:r>
          <a:endParaRPr lang="en-IN" sz="2400" dirty="0"/>
        </a:p>
      </dgm:t>
    </dgm:pt>
    <dgm:pt modelId="{D30F2CAB-73C5-4B09-8938-F2393E57B7AD}" type="parTrans" cxnId="{A350428D-2C98-4A0F-A657-A7F8791529CE}">
      <dgm:prSet/>
      <dgm:spPr/>
      <dgm:t>
        <a:bodyPr/>
        <a:lstStyle/>
        <a:p>
          <a:endParaRPr lang="en-IN" sz="1600"/>
        </a:p>
      </dgm:t>
    </dgm:pt>
    <dgm:pt modelId="{53C1A79A-FDF7-4BA1-80C4-C05F57A5F18C}" type="sibTrans" cxnId="{A350428D-2C98-4A0F-A657-A7F8791529CE}">
      <dgm:prSet/>
      <dgm:spPr/>
      <dgm:t>
        <a:bodyPr/>
        <a:lstStyle/>
        <a:p>
          <a:endParaRPr lang="en-IN" sz="1600"/>
        </a:p>
      </dgm:t>
    </dgm:pt>
    <dgm:pt modelId="{B4F1D839-EE53-4BC5-9AA9-6E4EC3E6FFAC}">
      <dgm:prSet custT="1"/>
      <dgm:spPr/>
      <dgm:t>
        <a:bodyPr/>
        <a:lstStyle/>
        <a:p>
          <a:r>
            <a:rPr lang="en-US" sz="2400" dirty="0" smtClean="0">
              <a:solidFill>
                <a:schemeClr val="accent2"/>
              </a:solidFill>
            </a:rPr>
            <a:t>Same as the meaning assigned to it under SEBI (SAST) Regulations, 2011, which means right exercisable directly or indirectly:</a:t>
          </a:r>
        </a:p>
      </dgm:t>
    </dgm:pt>
    <dgm:pt modelId="{F271E4D9-CA78-4B81-9662-F0DFC55563CA}" type="parTrans" cxnId="{8B73E81F-5D80-40A9-A51C-1A4EC2CC9462}">
      <dgm:prSet/>
      <dgm:spPr/>
      <dgm:t>
        <a:bodyPr/>
        <a:lstStyle/>
        <a:p>
          <a:endParaRPr lang="en-IN" sz="1600"/>
        </a:p>
      </dgm:t>
    </dgm:pt>
    <dgm:pt modelId="{6581E9FF-C1A2-4105-98C6-B904876EA68E}" type="sibTrans" cxnId="{8B73E81F-5D80-40A9-A51C-1A4EC2CC9462}">
      <dgm:prSet/>
      <dgm:spPr/>
      <dgm:t>
        <a:bodyPr/>
        <a:lstStyle/>
        <a:p>
          <a:endParaRPr lang="en-IN" sz="1600"/>
        </a:p>
      </dgm:t>
    </dgm:pt>
    <dgm:pt modelId="{26C838DB-941A-4C2A-A1CD-95BE650F8EE1}">
      <dgm:prSet custT="1"/>
      <dgm:spPr/>
      <dgm:t>
        <a:bodyPr/>
        <a:lstStyle/>
        <a:p>
          <a:r>
            <a:rPr lang="en-US" sz="2400" dirty="0" smtClean="0">
              <a:solidFill>
                <a:schemeClr val="accent1"/>
              </a:solidFill>
            </a:rPr>
            <a:t>to appoint majority of directors; or</a:t>
          </a:r>
        </a:p>
      </dgm:t>
    </dgm:pt>
    <dgm:pt modelId="{7BADBE07-3F5A-4C27-8BF9-D738E4849ABC}" type="parTrans" cxnId="{86D46AC9-6FB2-45F9-938C-A2F5F4AF1415}">
      <dgm:prSet/>
      <dgm:spPr/>
      <dgm:t>
        <a:bodyPr/>
        <a:lstStyle/>
        <a:p>
          <a:endParaRPr lang="en-IN" sz="1600"/>
        </a:p>
      </dgm:t>
    </dgm:pt>
    <dgm:pt modelId="{6E4A3650-DFF2-4822-BACB-5A35E8099E1D}" type="sibTrans" cxnId="{86D46AC9-6FB2-45F9-938C-A2F5F4AF1415}">
      <dgm:prSet/>
      <dgm:spPr/>
      <dgm:t>
        <a:bodyPr/>
        <a:lstStyle/>
        <a:p>
          <a:endParaRPr lang="en-IN" sz="1600"/>
        </a:p>
      </dgm:t>
    </dgm:pt>
    <dgm:pt modelId="{AAAF9D8B-F3B0-40A6-B582-4AAE35994413}">
      <dgm:prSet custT="1"/>
      <dgm:spPr/>
      <dgm:t>
        <a:bodyPr/>
        <a:lstStyle/>
        <a:p>
          <a:r>
            <a:rPr lang="en-US" sz="2400" dirty="0" smtClean="0">
              <a:solidFill>
                <a:schemeClr val="accent1"/>
              </a:solidFill>
            </a:rPr>
            <a:t>to control management or policy decisions</a:t>
          </a:r>
        </a:p>
      </dgm:t>
    </dgm:pt>
    <dgm:pt modelId="{177FB10E-B401-4783-9D8E-F27777607833}" type="parTrans" cxnId="{29E6FB30-1727-44C0-A21C-EBEFD71DDD5E}">
      <dgm:prSet/>
      <dgm:spPr/>
      <dgm:t>
        <a:bodyPr/>
        <a:lstStyle/>
        <a:p>
          <a:endParaRPr lang="en-IN" sz="1600"/>
        </a:p>
      </dgm:t>
    </dgm:pt>
    <dgm:pt modelId="{DF92F258-9759-4E73-BCD3-623FB53A0024}" type="sibTrans" cxnId="{29E6FB30-1727-44C0-A21C-EBEFD71DDD5E}">
      <dgm:prSet/>
      <dgm:spPr/>
      <dgm:t>
        <a:bodyPr/>
        <a:lstStyle/>
        <a:p>
          <a:endParaRPr lang="en-IN" sz="1600"/>
        </a:p>
      </dgm:t>
    </dgm:pt>
    <dgm:pt modelId="{B06F75CE-88B4-4012-BDD4-DD882184E779}">
      <dgm:prSet custT="1"/>
      <dgm:spPr/>
      <dgm:t>
        <a:bodyPr/>
        <a:lstStyle/>
        <a:p>
          <a:r>
            <a:rPr lang="en-US" sz="2400" dirty="0" smtClean="0">
              <a:solidFill>
                <a:schemeClr val="accent2"/>
              </a:solidFill>
            </a:rPr>
            <a:t>Individually or along with PAC – [</a:t>
          </a:r>
          <a:r>
            <a:rPr lang="en-US" sz="2400" dirty="0" smtClean="0">
              <a:solidFill>
                <a:srgbClr val="FF0000"/>
              </a:solidFill>
            </a:rPr>
            <a:t>Meaning of PAC in the following slide</a:t>
          </a:r>
          <a:r>
            <a:rPr lang="en-US" sz="2400" dirty="0" smtClean="0">
              <a:solidFill>
                <a:schemeClr val="accent2"/>
              </a:solidFill>
            </a:rPr>
            <a:t>]</a:t>
          </a:r>
        </a:p>
      </dgm:t>
    </dgm:pt>
    <dgm:pt modelId="{89C42D6D-AACE-489E-8F7A-54E6CB56C7C9}" type="parTrans" cxnId="{F3EB1CF2-3317-4475-9067-6D80A8E2DD97}">
      <dgm:prSet/>
      <dgm:spPr/>
      <dgm:t>
        <a:bodyPr/>
        <a:lstStyle/>
        <a:p>
          <a:endParaRPr lang="en-IN" sz="1600"/>
        </a:p>
      </dgm:t>
    </dgm:pt>
    <dgm:pt modelId="{A057AE15-EBA4-4A75-90FA-A8C47BC1D959}" type="sibTrans" cxnId="{F3EB1CF2-3317-4475-9067-6D80A8E2DD97}">
      <dgm:prSet/>
      <dgm:spPr/>
      <dgm:t>
        <a:bodyPr/>
        <a:lstStyle/>
        <a:p>
          <a:endParaRPr lang="en-IN" sz="1600"/>
        </a:p>
      </dgm:t>
    </dgm:pt>
    <dgm:pt modelId="{66DA073E-B7D0-48FF-B89F-EE9CE9973041}">
      <dgm:prSet custT="1"/>
      <dgm:spPr/>
      <dgm:t>
        <a:bodyPr/>
        <a:lstStyle/>
        <a:p>
          <a:r>
            <a:rPr lang="en-US" sz="2400" dirty="0" smtClean="0">
              <a:solidFill>
                <a:schemeClr val="accent2"/>
              </a:solidFill>
            </a:rPr>
            <a:t>By virtue of shareholding, management rights or agreements or any other manner</a:t>
          </a:r>
          <a:endParaRPr lang="en-IN" sz="2400" dirty="0">
            <a:solidFill>
              <a:schemeClr val="accent2"/>
            </a:solidFill>
          </a:endParaRPr>
        </a:p>
      </dgm:t>
    </dgm:pt>
    <dgm:pt modelId="{D2346575-32E2-4CBB-866E-3515F2A2AE0F}" type="parTrans" cxnId="{DC320DA6-33A2-49C3-98DF-5D6C0F5E8DA6}">
      <dgm:prSet/>
      <dgm:spPr/>
      <dgm:t>
        <a:bodyPr/>
        <a:lstStyle/>
        <a:p>
          <a:endParaRPr lang="en-IN" sz="1600"/>
        </a:p>
      </dgm:t>
    </dgm:pt>
    <dgm:pt modelId="{9F456104-31EE-41F3-BBBB-5EC7C953B03A}" type="sibTrans" cxnId="{DC320DA6-33A2-49C3-98DF-5D6C0F5E8DA6}">
      <dgm:prSet/>
      <dgm:spPr/>
      <dgm:t>
        <a:bodyPr/>
        <a:lstStyle/>
        <a:p>
          <a:endParaRPr lang="en-IN" sz="1600"/>
        </a:p>
      </dgm:t>
    </dgm:pt>
    <dgm:pt modelId="{6B31FF49-D731-4C16-8651-EC03449E065A}" type="pres">
      <dgm:prSet presAssocID="{6FACA0E1-FA58-4E97-8B63-26A4E6BD6BC5}" presName="linear" presStyleCnt="0">
        <dgm:presLayoutVars>
          <dgm:animLvl val="lvl"/>
          <dgm:resizeHandles val="exact"/>
        </dgm:presLayoutVars>
      </dgm:prSet>
      <dgm:spPr/>
      <dgm:t>
        <a:bodyPr/>
        <a:lstStyle/>
        <a:p>
          <a:endParaRPr lang="en-US"/>
        </a:p>
      </dgm:t>
    </dgm:pt>
    <dgm:pt modelId="{5664359F-9F20-4AEA-BBD4-123FC35223BB}" type="pres">
      <dgm:prSet presAssocID="{9500828D-0D7B-4C9D-9A9E-7B3F8C3728D0}" presName="parentText" presStyleLbl="node1" presStyleIdx="0" presStyleCnt="1">
        <dgm:presLayoutVars>
          <dgm:chMax val="0"/>
          <dgm:bulletEnabled val="1"/>
        </dgm:presLayoutVars>
      </dgm:prSet>
      <dgm:spPr/>
      <dgm:t>
        <a:bodyPr/>
        <a:lstStyle/>
        <a:p>
          <a:endParaRPr lang="en-IN"/>
        </a:p>
      </dgm:t>
    </dgm:pt>
    <dgm:pt modelId="{A39E55FC-31E7-4576-8F6E-039A29455E7B}" type="pres">
      <dgm:prSet presAssocID="{9500828D-0D7B-4C9D-9A9E-7B3F8C3728D0}" presName="childText" presStyleLbl="revTx" presStyleIdx="0" presStyleCnt="1">
        <dgm:presLayoutVars>
          <dgm:bulletEnabled val="1"/>
        </dgm:presLayoutVars>
      </dgm:prSet>
      <dgm:spPr/>
      <dgm:t>
        <a:bodyPr/>
        <a:lstStyle/>
        <a:p>
          <a:endParaRPr lang="en-IN"/>
        </a:p>
      </dgm:t>
    </dgm:pt>
  </dgm:ptLst>
  <dgm:cxnLst>
    <dgm:cxn modelId="{E1E63CAB-82C4-4054-95F8-5FA0FD7D2BEA}" srcId="{6FACA0E1-FA58-4E97-8B63-26A4E6BD6BC5}" destId="{9500828D-0D7B-4C9D-9A9E-7B3F8C3728D0}" srcOrd="0" destOrd="0" parTransId="{98749EE2-F945-44EA-89BF-383B1B22D0AA}" sibTransId="{A6024F57-C506-4784-B3B7-565362AF519A}"/>
    <dgm:cxn modelId="{8B73E81F-5D80-40A9-A51C-1A4EC2CC9462}" srcId="{950CC8CE-CF70-424C-968B-43E73D6B82F6}" destId="{B4F1D839-EE53-4BC5-9AA9-6E4EC3E6FFAC}" srcOrd="0" destOrd="0" parTransId="{F271E4D9-CA78-4B81-9662-F0DFC55563CA}" sibTransId="{6581E9FF-C1A2-4105-98C6-B904876EA68E}"/>
    <dgm:cxn modelId="{A282A32F-60BA-469D-A4C7-B4CEA7B2F7A4}" type="presOf" srcId="{26C838DB-941A-4C2A-A1CD-95BE650F8EE1}" destId="{A39E55FC-31E7-4576-8F6E-039A29455E7B}" srcOrd="0" destOrd="2" presId="urn:microsoft.com/office/officeart/2005/8/layout/vList2"/>
    <dgm:cxn modelId="{DC320DA6-33A2-49C3-98DF-5D6C0F5E8DA6}" srcId="{950CC8CE-CF70-424C-968B-43E73D6B82F6}" destId="{66DA073E-B7D0-48FF-B89F-EE9CE9973041}" srcOrd="2" destOrd="0" parTransId="{D2346575-32E2-4CBB-866E-3515F2A2AE0F}" sibTransId="{9F456104-31EE-41F3-BBBB-5EC7C953B03A}"/>
    <dgm:cxn modelId="{EC3609A6-F105-4416-A61A-5C834A1B26D0}" type="presOf" srcId="{6FACA0E1-FA58-4E97-8B63-26A4E6BD6BC5}" destId="{6B31FF49-D731-4C16-8651-EC03449E065A}" srcOrd="0" destOrd="0" presId="urn:microsoft.com/office/officeart/2005/8/layout/vList2"/>
    <dgm:cxn modelId="{E86C086E-38A4-4816-9C28-219FF8B2EF9C}" type="presOf" srcId="{B06F75CE-88B4-4012-BDD4-DD882184E779}" destId="{A39E55FC-31E7-4576-8F6E-039A29455E7B}" srcOrd="0" destOrd="4" presId="urn:microsoft.com/office/officeart/2005/8/layout/vList2"/>
    <dgm:cxn modelId="{EDC0145B-ACB3-485D-A35B-F2B4A4B41BD9}" type="presOf" srcId="{AAAF9D8B-F3B0-40A6-B582-4AAE35994413}" destId="{A39E55FC-31E7-4576-8F6E-039A29455E7B}" srcOrd="0" destOrd="3" presId="urn:microsoft.com/office/officeart/2005/8/layout/vList2"/>
    <dgm:cxn modelId="{F3EB1CF2-3317-4475-9067-6D80A8E2DD97}" srcId="{950CC8CE-CF70-424C-968B-43E73D6B82F6}" destId="{B06F75CE-88B4-4012-BDD4-DD882184E779}" srcOrd="1" destOrd="0" parTransId="{89C42D6D-AACE-489E-8F7A-54E6CB56C7C9}" sibTransId="{A057AE15-EBA4-4A75-90FA-A8C47BC1D959}"/>
    <dgm:cxn modelId="{14C0E80C-CD41-49AD-9938-97C93FD8F9A3}" type="presOf" srcId="{66DA073E-B7D0-48FF-B89F-EE9CE9973041}" destId="{A39E55FC-31E7-4576-8F6E-039A29455E7B}" srcOrd="0" destOrd="5" presId="urn:microsoft.com/office/officeart/2005/8/layout/vList2"/>
    <dgm:cxn modelId="{51035DF1-B4F4-4D36-96C3-369640C79CC6}" type="presOf" srcId="{B4F1D839-EE53-4BC5-9AA9-6E4EC3E6FFAC}" destId="{A39E55FC-31E7-4576-8F6E-039A29455E7B}" srcOrd="0" destOrd="1" presId="urn:microsoft.com/office/officeart/2005/8/layout/vList2"/>
    <dgm:cxn modelId="{F356E95C-2273-41D9-B37E-9ACB3F2990B1}" type="presOf" srcId="{9500828D-0D7B-4C9D-9A9E-7B3F8C3728D0}" destId="{5664359F-9F20-4AEA-BBD4-123FC35223BB}" srcOrd="0" destOrd="0" presId="urn:microsoft.com/office/officeart/2005/8/layout/vList2"/>
    <dgm:cxn modelId="{045C91C1-7503-408D-866F-EF0164176E0C}" type="presOf" srcId="{950CC8CE-CF70-424C-968B-43E73D6B82F6}" destId="{A39E55FC-31E7-4576-8F6E-039A29455E7B}" srcOrd="0" destOrd="0" presId="urn:microsoft.com/office/officeart/2005/8/layout/vList2"/>
    <dgm:cxn modelId="{86D46AC9-6FB2-45F9-938C-A2F5F4AF1415}" srcId="{B4F1D839-EE53-4BC5-9AA9-6E4EC3E6FFAC}" destId="{26C838DB-941A-4C2A-A1CD-95BE650F8EE1}" srcOrd="0" destOrd="0" parTransId="{7BADBE07-3F5A-4C27-8BF9-D738E4849ABC}" sibTransId="{6E4A3650-DFF2-4822-BACB-5A35E8099E1D}"/>
    <dgm:cxn modelId="{A350428D-2C98-4A0F-A657-A7F8791529CE}" srcId="{9500828D-0D7B-4C9D-9A9E-7B3F8C3728D0}" destId="{950CC8CE-CF70-424C-968B-43E73D6B82F6}" srcOrd="0" destOrd="0" parTransId="{D30F2CAB-73C5-4B09-8938-F2393E57B7AD}" sibTransId="{53C1A79A-FDF7-4BA1-80C4-C05F57A5F18C}"/>
    <dgm:cxn modelId="{29E6FB30-1727-44C0-A21C-EBEFD71DDD5E}" srcId="{B4F1D839-EE53-4BC5-9AA9-6E4EC3E6FFAC}" destId="{AAAF9D8B-F3B0-40A6-B582-4AAE35994413}" srcOrd="1" destOrd="0" parTransId="{177FB10E-B401-4783-9D8E-F27777607833}" sibTransId="{DF92F258-9759-4E73-BCD3-623FB53A0024}"/>
    <dgm:cxn modelId="{BE1319F6-8F4F-49B3-9AC3-C69686C61908}" type="presParOf" srcId="{6B31FF49-D731-4C16-8651-EC03449E065A}" destId="{5664359F-9F20-4AEA-BBD4-123FC35223BB}" srcOrd="0" destOrd="0" presId="urn:microsoft.com/office/officeart/2005/8/layout/vList2"/>
    <dgm:cxn modelId="{AEA0D6B5-BC86-4398-9BD6-CEE098D846A5}" type="presParOf" srcId="{6B31FF49-D731-4C16-8651-EC03449E065A}" destId="{A39E55FC-31E7-4576-8F6E-039A29455E7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7BF84A-FB49-455C-BB8A-42C1E8C88A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720FAA1-48D1-4986-A069-2253CB99A544}">
      <dgm:prSet phldrT="[Text]" custT="1"/>
      <dgm:spPr/>
      <dgm:t>
        <a:bodyPr/>
        <a:lstStyle/>
        <a:p>
          <a:r>
            <a:rPr lang="en-IN" sz="2400" b="0" i="0" dirty="0" smtClean="0"/>
            <a:t>Change in the shareholding of an NBFC, including progressive increases over time, which would result in change of shareholding of 26% or more of the paid up equity capital</a:t>
          </a:r>
          <a:endParaRPr lang="en-IN" sz="2400" dirty="0"/>
        </a:p>
      </dgm:t>
    </dgm:pt>
    <dgm:pt modelId="{18CF6890-2B09-4036-8C31-5C3EECE8705A}" type="parTrans" cxnId="{371AC6FD-86BD-4007-9489-ADEAF7712FDB}">
      <dgm:prSet/>
      <dgm:spPr/>
      <dgm:t>
        <a:bodyPr/>
        <a:lstStyle/>
        <a:p>
          <a:endParaRPr lang="en-IN"/>
        </a:p>
      </dgm:t>
    </dgm:pt>
    <dgm:pt modelId="{E67FA5C2-4DB4-4D87-B027-E28F494B74F5}" type="sibTrans" cxnId="{371AC6FD-86BD-4007-9489-ADEAF7712FDB}">
      <dgm:prSet/>
      <dgm:spPr/>
      <dgm:t>
        <a:bodyPr/>
        <a:lstStyle/>
        <a:p>
          <a:endParaRPr lang="en-IN"/>
        </a:p>
      </dgm:t>
    </dgm:pt>
    <dgm:pt modelId="{0EF0D09C-062E-4ED7-AE38-7F500D4B548E}">
      <dgm:prSet phldrT="[Text]" custT="1"/>
      <dgm:spPr/>
      <dgm:t>
        <a:bodyPr/>
        <a:lstStyle/>
        <a:p>
          <a:pPr algn="l"/>
          <a:r>
            <a:rPr lang="en-IN" sz="2400" dirty="0" smtClean="0"/>
            <a:t>The transfer need not be at one go, it can be cumulative as well</a:t>
          </a:r>
          <a:endParaRPr lang="en-IN" sz="2400" dirty="0"/>
        </a:p>
      </dgm:t>
    </dgm:pt>
    <dgm:pt modelId="{021F61D7-774D-434D-90DA-DE38042A0800}" type="parTrans" cxnId="{9A4B1988-39E9-4847-B073-46AF163B6D6D}">
      <dgm:prSet/>
      <dgm:spPr/>
      <dgm:t>
        <a:bodyPr/>
        <a:lstStyle/>
        <a:p>
          <a:endParaRPr lang="en-IN"/>
        </a:p>
      </dgm:t>
    </dgm:pt>
    <dgm:pt modelId="{6B0C1110-CC1D-4310-BFC2-9B647A390D53}" type="sibTrans" cxnId="{9A4B1988-39E9-4847-B073-46AF163B6D6D}">
      <dgm:prSet/>
      <dgm:spPr/>
      <dgm:t>
        <a:bodyPr/>
        <a:lstStyle/>
        <a:p>
          <a:endParaRPr lang="en-IN"/>
        </a:p>
      </dgm:t>
    </dgm:pt>
    <dgm:pt modelId="{F575BF0F-5250-4E70-9B2C-7955443E47BE}">
      <dgm:prSet phldrT="[Text]" custT="1"/>
      <dgm:spPr/>
      <dgm:t>
        <a:bodyPr/>
        <a:lstStyle/>
        <a:p>
          <a:pPr algn="l"/>
          <a:endParaRPr lang="en-IN" sz="2400" dirty="0"/>
        </a:p>
      </dgm:t>
    </dgm:pt>
    <dgm:pt modelId="{3D15AB2F-8182-4FAA-A9BF-C95CC696FEFF}" type="parTrans" cxnId="{58B8F506-46D5-4AED-8A2C-6A4D26C6030B}">
      <dgm:prSet/>
      <dgm:spPr/>
      <dgm:t>
        <a:bodyPr/>
        <a:lstStyle/>
        <a:p>
          <a:endParaRPr lang="en-US"/>
        </a:p>
      </dgm:t>
    </dgm:pt>
    <dgm:pt modelId="{CD2B32AF-A031-415C-BD05-05E49DC51CAA}" type="sibTrans" cxnId="{58B8F506-46D5-4AED-8A2C-6A4D26C6030B}">
      <dgm:prSet/>
      <dgm:spPr/>
      <dgm:t>
        <a:bodyPr/>
        <a:lstStyle/>
        <a:p>
          <a:endParaRPr lang="en-US"/>
        </a:p>
      </dgm:t>
    </dgm:pt>
    <dgm:pt modelId="{AC72DE14-C652-480F-A087-B4C7CDE940BD}">
      <dgm:prSet phldrT="[Text]" custT="1"/>
      <dgm:spPr/>
      <dgm:t>
        <a:bodyPr/>
        <a:lstStyle/>
        <a:p>
          <a:pPr algn="l"/>
          <a:endParaRPr lang="en-IN" sz="2400" dirty="0"/>
        </a:p>
      </dgm:t>
    </dgm:pt>
    <dgm:pt modelId="{8B73385F-7CBF-476B-B673-CBAA92FA7E35}" type="parTrans" cxnId="{1613184B-7F00-49F8-BCC7-3B136FFE960B}">
      <dgm:prSet/>
      <dgm:spPr/>
      <dgm:t>
        <a:bodyPr/>
        <a:lstStyle/>
        <a:p>
          <a:endParaRPr lang="en-US"/>
        </a:p>
      </dgm:t>
    </dgm:pt>
    <dgm:pt modelId="{A7924819-8C95-430A-B15F-2A2A0EDBEFB8}" type="sibTrans" cxnId="{1613184B-7F00-49F8-BCC7-3B136FFE960B}">
      <dgm:prSet/>
      <dgm:spPr/>
      <dgm:t>
        <a:bodyPr/>
        <a:lstStyle/>
        <a:p>
          <a:endParaRPr lang="en-US"/>
        </a:p>
      </dgm:t>
    </dgm:pt>
    <dgm:pt modelId="{F677F1F8-019D-4647-9556-C90B11486C85}">
      <dgm:prSet phldrT="[Text]" custT="1"/>
      <dgm:spPr/>
      <dgm:t>
        <a:bodyPr/>
        <a:lstStyle/>
        <a:p>
          <a:pPr algn="just"/>
          <a:r>
            <a:rPr lang="en-IN" sz="2400" dirty="0" smtClean="0"/>
            <a:t>Includes progressive transfers over time – but time period not mentioned </a:t>
          </a:r>
          <a:endParaRPr lang="en-IN" sz="2400" dirty="0"/>
        </a:p>
      </dgm:t>
    </dgm:pt>
    <dgm:pt modelId="{577D7AB4-813F-4B01-83B9-8F04974FDA74}" type="parTrans" cxnId="{57A53100-CFBF-4DBE-BCEC-9295B1F4A270}">
      <dgm:prSet/>
      <dgm:spPr/>
      <dgm:t>
        <a:bodyPr/>
        <a:lstStyle/>
        <a:p>
          <a:endParaRPr lang="en-US"/>
        </a:p>
      </dgm:t>
    </dgm:pt>
    <dgm:pt modelId="{170274AB-23FC-4703-987F-AEEE998D763D}" type="sibTrans" cxnId="{57A53100-CFBF-4DBE-BCEC-9295B1F4A270}">
      <dgm:prSet/>
      <dgm:spPr/>
      <dgm:t>
        <a:bodyPr/>
        <a:lstStyle/>
        <a:p>
          <a:endParaRPr lang="en-US"/>
        </a:p>
      </dgm:t>
    </dgm:pt>
    <dgm:pt modelId="{3645F120-1C58-4669-9755-51335F28B623}">
      <dgm:prSet phldrT="[Text]" custT="1"/>
      <dgm:spPr/>
      <dgm:t>
        <a:bodyPr/>
        <a:lstStyle/>
        <a:p>
          <a:pPr algn="l"/>
          <a:r>
            <a:rPr lang="en-IN" sz="2400" dirty="0" smtClean="0"/>
            <a:t>Cue may be taken from SEBI (SAST) Regulations, 2011 – </a:t>
          </a:r>
          <a:endParaRPr lang="en-IN" sz="2400" dirty="0"/>
        </a:p>
      </dgm:t>
    </dgm:pt>
    <dgm:pt modelId="{D590B011-E626-4364-80DB-A399A5EBF0F3}" type="parTrans" cxnId="{B70202C1-EB2A-454A-918F-A7AFFECA7B8E}">
      <dgm:prSet/>
      <dgm:spPr/>
      <dgm:t>
        <a:bodyPr/>
        <a:lstStyle/>
        <a:p>
          <a:endParaRPr lang="en-US"/>
        </a:p>
      </dgm:t>
    </dgm:pt>
    <dgm:pt modelId="{D7B6A892-9F0F-4B6E-BE99-8E5828D0F7D8}" type="sibTrans" cxnId="{B70202C1-EB2A-454A-918F-A7AFFECA7B8E}">
      <dgm:prSet/>
      <dgm:spPr/>
      <dgm:t>
        <a:bodyPr/>
        <a:lstStyle/>
        <a:p>
          <a:endParaRPr lang="en-US"/>
        </a:p>
      </dgm:t>
    </dgm:pt>
    <dgm:pt modelId="{59288CDE-1926-435F-8A87-B97983120CEE}">
      <dgm:prSet phldrT="[Text]" custT="1"/>
      <dgm:spPr/>
      <dgm:t>
        <a:bodyPr/>
        <a:lstStyle/>
        <a:p>
          <a:pPr algn="l"/>
          <a:r>
            <a:rPr lang="en-IN" sz="2400" dirty="0" smtClean="0"/>
            <a:t>Para 3(2) provides time period for creeping transfer – A financial year</a:t>
          </a:r>
          <a:endParaRPr lang="en-IN" sz="2400" dirty="0"/>
        </a:p>
      </dgm:t>
    </dgm:pt>
    <dgm:pt modelId="{BC15CD36-5A94-47C4-A431-BBFC72C9E726}" type="parTrans" cxnId="{A3411CA6-891E-4ABF-8450-EB09C9089944}">
      <dgm:prSet/>
      <dgm:spPr/>
      <dgm:t>
        <a:bodyPr/>
        <a:lstStyle/>
        <a:p>
          <a:endParaRPr lang="en-US"/>
        </a:p>
      </dgm:t>
    </dgm:pt>
    <dgm:pt modelId="{0FEA082C-3F20-4F9B-BF80-658EC4262A8F}" type="sibTrans" cxnId="{A3411CA6-891E-4ABF-8450-EB09C9089944}">
      <dgm:prSet/>
      <dgm:spPr/>
      <dgm:t>
        <a:bodyPr/>
        <a:lstStyle/>
        <a:p>
          <a:endParaRPr lang="en-US"/>
        </a:p>
      </dgm:t>
    </dgm:pt>
    <dgm:pt modelId="{FAD725AF-BBCF-4D3D-A11F-79DEB8D35C9C}">
      <dgm:prSet phldrT="[Text]" custT="1"/>
      <dgm:spPr/>
      <dgm:t>
        <a:bodyPr/>
        <a:lstStyle/>
        <a:p>
          <a:pPr algn="l"/>
          <a:r>
            <a:rPr lang="en-IN" sz="2400" dirty="0" smtClean="0"/>
            <a:t>Transfer of preference share capital will have no impact</a:t>
          </a:r>
          <a:endParaRPr lang="en-IN" sz="2400" dirty="0"/>
        </a:p>
      </dgm:t>
    </dgm:pt>
    <dgm:pt modelId="{0D8BFF5B-9B9D-401A-8361-93894343FC1B}" type="parTrans" cxnId="{8225A768-D3BB-4B4D-9E9C-6D5E9915E00A}">
      <dgm:prSet/>
      <dgm:spPr/>
      <dgm:t>
        <a:bodyPr/>
        <a:lstStyle/>
        <a:p>
          <a:endParaRPr lang="en-US"/>
        </a:p>
      </dgm:t>
    </dgm:pt>
    <dgm:pt modelId="{FD82351B-B6C5-46FE-8C13-7FA57D84D511}" type="sibTrans" cxnId="{8225A768-D3BB-4B4D-9E9C-6D5E9915E00A}">
      <dgm:prSet/>
      <dgm:spPr/>
      <dgm:t>
        <a:bodyPr/>
        <a:lstStyle/>
        <a:p>
          <a:endParaRPr lang="en-US"/>
        </a:p>
      </dgm:t>
    </dgm:pt>
    <dgm:pt modelId="{3676BB16-22D9-4D55-B02C-A41D4A2359CE}">
      <dgm:prSet phldrT="[Text]" custT="1"/>
      <dgm:spPr/>
      <dgm:t>
        <a:bodyPr/>
        <a:lstStyle/>
        <a:p>
          <a:pPr algn="l"/>
          <a:r>
            <a:rPr lang="en-IN" sz="2400" dirty="0" smtClean="0"/>
            <a:t>Does not cover change in shareholding due to buyback of shares/reduction of capital, which has been approved by competent court</a:t>
          </a:r>
          <a:endParaRPr lang="en-IN" sz="2400" dirty="0"/>
        </a:p>
      </dgm:t>
    </dgm:pt>
    <dgm:pt modelId="{B5F11162-55D9-4334-A6BE-12ED70B5CE7B}" type="parTrans" cxnId="{BDA00B79-5AAD-4CE2-8067-18FEA88D0762}">
      <dgm:prSet/>
      <dgm:spPr/>
      <dgm:t>
        <a:bodyPr/>
        <a:lstStyle/>
        <a:p>
          <a:endParaRPr lang="en-US"/>
        </a:p>
      </dgm:t>
    </dgm:pt>
    <dgm:pt modelId="{6337D520-9D7E-4F34-98AA-5FB3B7457D1D}" type="sibTrans" cxnId="{BDA00B79-5AAD-4CE2-8067-18FEA88D0762}">
      <dgm:prSet/>
      <dgm:spPr/>
      <dgm:t>
        <a:bodyPr/>
        <a:lstStyle/>
        <a:p>
          <a:endParaRPr lang="en-US"/>
        </a:p>
      </dgm:t>
    </dgm:pt>
    <dgm:pt modelId="{F89573A3-A598-4069-86F6-B5351F4C8440}">
      <dgm:prSet phldrT="[Text]" custT="1"/>
      <dgm:spPr/>
      <dgm:t>
        <a:bodyPr/>
        <a:lstStyle/>
        <a:p>
          <a:pPr algn="l"/>
          <a:endParaRPr lang="en-IN" sz="2400" dirty="0"/>
        </a:p>
      </dgm:t>
    </dgm:pt>
    <dgm:pt modelId="{1D234453-AFDC-4D31-9B1B-E381FEC8EEED}" type="parTrans" cxnId="{0B9C566A-BD3A-4FB4-8AA2-C7407A1DFDBC}">
      <dgm:prSet/>
      <dgm:spPr/>
    </dgm:pt>
    <dgm:pt modelId="{1D3232D6-F58E-4D9C-A097-8F26E052CDB2}" type="sibTrans" cxnId="{0B9C566A-BD3A-4FB4-8AA2-C7407A1DFDBC}">
      <dgm:prSet/>
      <dgm:spPr/>
    </dgm:pt>
    <dgm:pt modelId="{09C23806-AE26-4385-99C2-8F0F34BB6E16}" type="pres">
      <dgm:prSet presAssocID="{607BF84A-FB49-455C-BB8A-42C1E8C88A55}" presName="linear" presStyleCnt="0">
        <dgm:presLayoutVars>
          <dgm:animLvl val="lvl"/>
          <dgm:resizeHandles val="exact"/>
        </dgm:presLayoutVars>
      </dgm:prSet>
      <dgm:spPr/>
      <dgm:t>
        <a:bodyPr/>
        <a:lstStyle/>
        <a:p>
          <a:endParaRPr lang="en-US"/>
        </a:p>
      </dgm:t>
    </dgm:pt>
    <dgm:pt modelId="{DFD5E9C7-1FDE-4544-BFAA-883F5704292F}" type="pres">
      <dgm:prSet presAssocID="{5720FAA1-48D1-4986-A069-2253CB99A544}" presName="parentText" presStyleLbl="node1" presStyleIdx="0" presStyleCnt="1">
        <dgm:presLayoutVars>
          <dgm:chMax val="0"/>
          <dgm:bulletEnabled val="1"/>
        </dgm:presLayoutVars>
      </dgm:prSet>
      <dgm:spPr/>
      <dgm:t>
        <a:bodyPr/>
        <a:lstStyle/>
        <a:p>
          <a:endParaRPr lang="en-IN"/>
        </a:p>
      </dgm:t>
    </dgm:pt>
    <dgm:pt modelId="{2396331D-9187-4632-8973-E8FE2D3AF24F}" type="pres">
      <dgm:prSet presAssocID="{5720FAA1-48D1-4986-A069-2253CB99A544}" presName="childText" presStyleLbl="revTx" presStyleIdx="0" presStyleCnt="1">
        <dgm:presLayoutVars>
          <dgm:bulletEnabled val="1"/>
        </dgm:presLayoutVars>
      </dgm:prSet>
      <dgm:spPr/>
      <dgm:t>
        <a:bodyPr/>
        <a:lstStyle/>
        <a:p>
          <a:endParaRPr lang="en-IN"/>
        </a:p>
      </dgm:t>
    </dgm:pt>
  </dgm:ptLst>
  <dgm:cxnLst>
    <dgm:cxn modelId="{BDA00B79-5AAD-4CE2-8067-18FEA88D0762}" srcId="{5720FAA1-48D1-4986-A069-2253CB99A544}" destId="{3676BB16-22D9-4D55-B02C-A41D4A2359CE}" srcOrd="4" destOrd="0" parTransId="{B5F11162-55D9-4334-A6BE-12ED70B5CE7B}" sibTransId="{6337D520-9D7E-4F34-98AA-5FB3B7457D1D}"/>
    <dgm:cxn modelId="{33A0DB28-1729-4F89-96AD-3FAB9DF2580D}" type="presOf" srcId="{F89573A3-A598-4069-86F6-B5351F4C8440}" destId="{2396331D-9187-4632-8973-E8FE2D3AF24F}" srcOrd="0" destOrd="0" presId="urn:microsoft.com/office/officeart/2005/8/layout/vList2"/>
    <dgm:cxn modelId="{4CF14860-BE5E-4340-BCD0-CEB8E554C8F5}" type="presOf" srcId="{607BF84A-FB49-455C-BB8A-42C1E8C88A55}" destId="{09C23806-AE26-4385-99C2-8F0F34BB6E16}" srcOrd="0" destOrd="0" presId="urn:microsoft.com/office/officeart/2005/8/layout/vList2"/>
    <dgm:cxn modelId="{055E2254-A7B8-488A-A207-A0CB8FE24A32}" type="presOf" srcId="{59288CDE-1926-435F-8A87-B97983120CEE}" destId="{2396331D-9187-4632-8973-E8FE2D3AF24F}" srcOrd="0" destOrd="4" presId="urn:microsoft.com/office/officeart/2005/8/layout/vList2"/>
    <dgm:cxn modelId="{6B8FA1BA-9665-4B22-AB46-10C6F2B42ABC}" type="presOf" srcId="{F575BF0F-5250-4E70-9B2C-7955443E47BE}" destId="{2396331D-9187-4632-8973-E8FE2D3AF24F}" srcOrd="0" destOrd="8" presId="urn:microsoft.com/office/officeart/2005/8/layout/vList2"/>
    <dgm:cxn modelId="{A3411CA6-891E-4ABF-8450-EB09C9089944}" srcId="{3645F120-1C58-4669-9755-51335F28B623}" destId="{59288CDE-1926-435F-8A87-B97983120CEE}" srcOrd="0" destOrd="0" parTransId="{BC15CD36-5A94-47C4-A431-BBFC72C9E726}" sibTransId="{0FEA082C-3F20-4F9B-BF80-658EC4262A8F}"/>
    <dgm:cxn modelId="{1613184B-7F00-49F8-BCC7-3B136FFE960B}" srcId="{5720FAA1-48D1-4986-A069-2253CB99A544}" destId="{AC72DE14-C652-480F-A087-B4C7CDE940BD}" srcOrd="5" destOrd="0" parTransId="{8B73385F-7CBF-476B-B673-CBAA92FA7E35}" sibTransId="{A7924819-8C95-430A-B15F-2A2A0EDBEFB8}"/>
    <dgm:cxn modelId="{9A4B1988-39E9-4847-B073-46AF163B6D6D}" srcId="{5720FAA1-48D1-4986-A069-2253CB99A544}" destId="{0EF0D09C-062E-4ED7-AE38-7F500D4B548E}" srcOrd="1" destOrd="0" parTransId="{021F61D7-774D-434D-90DA-DE38042A0800}" sibTransId="{6B0C1110-CC1D-4310-BFC2-9B647A390D53}"/>
    <dgm:cxn modelId="{9147299F-0903-4414-843F-8A91B3414B3D}" type="presOf" srcId="{3676BB16-22D9-4D55-B02C-A41D4A2359CE}" destId="{2396331D-9187-4632-8973-E8FE2D3AF24F}" srcOrd="0" destOrd="6" presId="urn:microsoft.com/office/officeart/2005/8/layout/vList2"/>
    <dgm:cxn modelId="{1D102732-E5CC-44BE-B4EA-326F5B7E0BC6}" type="presOf" srcId="{0EF0D09C-062E-4ED7-AE38-7F500D4B548E}" destId="{2396331D-9187-4632-8973-E8FE2D3AF24F}" srcOrd="0" destOrd="1" presId="urn:microsoft.com/office/officeart/2005/8/layout/vList2"/>
    <dgm:cxn modelId="{AE5FE4C6-7CB9-407E-9113-15AC6342969B}" type="presOf" srcId="{AC72DE14-C652-480F-A087-B4C7CDE940BD}" destId="{2396331D-9187-4632-8973-E8FE2D3AF24F}" srcOrd="0" destOrd="7" presId="urn:microsoft.com/office/officeart/2005/8/layout/vList2"/>
    <dgm:cxn modelId="{58B8F506-46D5-4AED-8A2C-6A4D26C6030B}" srcId="{5720FAA1-48D1-4986-A069-2253CB99A544}" destId="{F575BF0F-5250-4E70-9B2C-7955443E47BE}" srcOrd="6" destOrd="0" parTransId="{3D15AB2F-8182-4FAA-A9BF-C95CC696FEFF}" sibTransId="{CD2B32AF-A031-415C-BD05-05E49DC51CAA}"/>
    <dgm:cxn modelId="{B3935F17-A386-48DE-8247-FC5FD70BF3A1}" type="presOf" srcId="{FAD725AF-BBCF-4D3D-A11F-79DEB8D35C9C}" destId="{2396331D-9187-4632-8973-E8FE2D3AF24F}" srcOrd="0" destOrd="5" presId="urn:microsoft.com/office/officeart/2005/8/layout/vList2"/>
    <dgm:cxn modelId="{B70202C1-EB2A-454A-918F-A7AFFECA7B8E}" srcId="{F677F1F8-019D-4647-9556-C90B11486C85}" destId="{3645F120-1C58-4669-9755-51335F28B623}" srcOrd="0" destOrd="0" parTransId="{D590B011-E626-4364-80DB-A399A5EBF0F3}" sibTransId="{D7B6A892-9F0F-4B6E-BE99-8E5828D0F7D8}"/>
    <dgm:cxn modelId="{57D36F65-469E-4B06-BA54-286E74E5465E}" type="presOf" srcId="{F677F1F8-019D-4647-9556-C90B11486C85}" destId="{2396331D-9187-4632-8973-E8FE2D3AF24F}" srcOrd="0" destOrd="2" presId="urn:microsoft.com/office/officeart/2005/8/layout/vList2"/>
    <dgm:cxn modelId="{6F56186D-46A1-42A0-8038-6A0E2194A86E}" type="presOf" srcId="{5720FAA1-48D1-4986-A069-2253CB99A544}" destId="{DFD5E9C7-1FDE-4544-BFAA-883F5704292F}" srcOrd="0" destOrd="0" presId="urn:microsoft.com/office/officeart/2005/8/layout/vList2"/>
    <dgm:cxn modelId="{371AC6FD-86BD-4007-9489-ADEAF7712FDB}" srcId="{607BF84A-FB49-455C-BB8A-42C1E8C88A55}" destId="{5720FAA1-48D1-4986-A069-2253CB99A544}" srcOrd="0" destOrd="0" parTransId="{18CF6890-2B09-4036-8C31-5C3EECE8705A}" sibTransId="{E67FA5C2-4DB4-4D87-B027-E28F494B74F5}"/>
    <dgm:cxn modelId="{F62BC170-BF73-4B02-BC69-DA9117F584AD}" type="presOf" srcId="{3645F120-1C58-4669-9755-51335F28B623}" destId="{2396331D-9187-4632-8973-E8FE2D3AF24F}" srcOrd="0" destOrd="3" presId="urn:microsoft.com/office/officeart/2005/8/layout/vList2"/>
    <dgm:cxn modelId="{57A53100-CFBF-4DBE-BCEC-9295B1F4A270}" srcId="{5720FAA1-48D1-4986-A069-2253CB99A544}" destId="{F677F1F8-019D-4647-9556-C90B11486C85}" srcOrd="2" destOrd="0" parTransId="{577D7AB4-813F-4B01-83B9-8F04974FDA74}" sibTransId="{170274AB-23FC-4703-987F-AEEE998D763D}"/>
    <dgm:cxn modelId="{8225A768-D3BB-4B4D-9E9C-6D5E9915E00A}" srcId="{5720FAA1-48D1-4986-A069-2253CB99A544}" destId="{FAD725AF-BBCF-4D3D-A11F-79DEB8D35C9C}" srcOrd="3" destOrd="0" parTransId="{0D8BFF5B-9B9D-401A-8361-93894343FC1B}" sibTransId="{FD82351B-B6C5-46FE-8C13-7FA57D84D511}"/>
    <dgm:cxn modelId="{0B9C566A-BD3A-4FB4-8AA2-C7407A1DFDBC}" srcId="{5720FAA1-48D1-4986-A069-2253CB99A544}" destId="{F89573A3-A598-4069-86F6-B5351F4C8440}" srcOrd="0" destOrd="0" parTransId="{1D234453-AFDC-4D31-9B1B-E381FEC8EEED}" sibTransId="{1D3232D6-F58E-4D9C-A097-8F26E052CDB2}"/>
    <dgm:cxn modelId="{D59C6BE1-F930-4CBB-B5CF-AC21A99468CC}" type="presParOf" srcId="{09C23806-AE26-4385-99C2-8F0F34BB6E16}" destId="{DFD5E9C7-1FDE-4544-BFAA-883F5704292F}" srcOrd="0" destOrd="0" presId="urn:microsoft.com/office/officeart/2005/8/layout/vList2"/>
    <dgm:cxn modelId="{70D91DB6-CFC4-4BAC-99E6-4D06B088087E}" type="presParOf" srcId="{09C23806-AE26-4385-99C2-8F0F34BB6E16}" destId="{2396331D-9187-4632-8973-E8FE2D3AF24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07BF84A-FB49-455C-BB8A-42C1E8C88A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720FAA1-48D1-4986-A069-2253CB99A544}">
      <dgm:prSet phldrT="[Text]" custT="1"/>
      <dgm:spPr/>
      <dgm:t>
        <a:bodyPr/>
        <a:lstStyle/>
        <a:p>
          <a:r>
            <a:rPr lang="en-IN" sz="2400" b="0" i="0" dirty="0" smtClean="0"/>
            <a:t>Change in management which would result in change in more than 30% of the composition of the Board of Directors</a:t>
          </a:r>
          <a:endParaRPr lang="en-IN" sz="2400" dirty="0"/>
        </a:p>
      </dgm:t>
    </dgm:pt>
    <dgm:pt modelId="{18CF6890-2B09-4036-8C31-5C3EECE8705A}" type="parTrans" cxnId="{371AC6FD-86BD-4007-9489-ADEAF7712FDB}">
      <dgm:prSet/>
      <dgm:spPr/>
      <dgm:t>
        <a:bodyPr/>
        <a:lstStyle/>
        <a:p>
          <a:endParaRPr lang="en-IN"/>
        </a:p>
      </dgm:t>
    </dgm:pt>
    <dgm:pt modelId="{E67FA5C2-4DB4-4D87-B027-E28F494B74F5}" type="sibTrans" cxnId="{371AC6FD-86BD-4007-9489-ADEAF7712FDB}">
      <dgm:prSet/>
      <dgm:spPr/>
      <dgm:t>
        <a:bodyPr/>
        <a:lstStyle/>
        <a:p>
          <a:endParaRPr lang="en-IN"/>
        </a:p>
      </dgm:t>
    </dgm:pt>
    <dgm:pt modelId="{0EF0D09C-062E-4ED7-AE38-7F500D4B548E}">
      <dgm:prSet phldrT="[Text]" custT="1"/>
      <dgm:spPr/>
      <dgm:t>
        <a:bodyPr/>
        <a:lstStyle/>
        <a:p>
          <a:r>
            <a:rPr lang="en-IN" sz="2400" dirty="0" smtClean="0"/>
            <a:t>For computation of total strength of the BOD – Independent Directors are to be excluded</a:t>
          </a:r>
          <a:endParaRPr lang="en-IN" sz="2400" dirty="0"/>
        </a:p>
      </dgm:t>
    </dgm:pt>
    <dgm:pt modelId="{021F61D7-774D-434D-90DA-DE38042A0800}" type="parTrans" cxnId="{9A4B1988-39E9-4847-B073-46AF163B6D6D}">
      <dgm:prSet/>
      <dgm:spPr/>
      <dgm:t>
        <a:bodyPr/>
        <a:lstStyle/>
        <a:p>
          <a:endParaRPr lang="en-IN"/>
        </a:p>
      </dgm:t>
    </dgm:pt>
    <dgm:pt modelId="{6B0C1110-CC1D-4310-BFC2-9B647A390D53}" type="sibTrans" cxnId="{9A4B1988-39E9-4847-B073-46AF163B6D6D}">
      <dgm:prSet/>
      <dgm:spPr/>
      <dgm:t>
        <a:bodyPr/>
        <a:lstStyle/>
        <a:p>
          <a:endParaRPr lang="en-IN"/>
        </a:p>
      </dgm:t>
    </dgm:pt>
    <dgm:pt modelId="{F575BF0F-5250-4E70-9B2C-7955443E47BE}">
      <dgm:prSet phldrT="[Text]" custT="1"/>
      <dgm:spPr/>
      <dgm:t>
        <a:bodyPr/>
        <a:lstStyle/>
        <a:p>
          <a:endParaRPr lang="en-IN" sz="2400" dirty="0"/>
        </a:p>
      </dgm:t>
    </dgm:pt>
    <dgm:pt modelId="{3D15AB2F-8182-4FAA-A9BF-C95CC696FEFF}" type="parTrans" cxnId="{58B8F506-46D5-4AED-8A2C-6A4D26C6030B}">
      <dgm:prSet/>
      <dgm:spPr/>
      <dgm:t>
        <a:bodyPr/>
        <a:lstStyle/>
        <a:p>
          <a:endParaRPr lang="en-IN"/>
        </a:p>
      </dgm:t>
    </dgm:pt>
    <dgm:pt modelId="{CD2B32AF-A031-415C-BD05-05E49DC51CAA}" type="sibTrans" cxnId="{58B8F506-46D5-4AED-8A2C-6A4D26C6030B}">
      <dgm:prSet/>
      <dgm:spPr/>
      <dgm:t>
        <a:bodyPr/>
        <a:lstStyle/>
        <a:p>
          <a:endParaRPr lang="en-IN"/>
        </a:p>
      </dgm:t>
    </dgm:pt>
    <dgm:pt modelId="{AC72DE14-C652-480F-A087-B4C7CDE940BD}">
      <dgm:prSet phldrT="[Text]" custT="1"/>
      <dgm:spPr/>
      <dgm:t>
        <a:bodyPr/>
        <a:lstStyle/>
        <a:p>
          <a:endParaRPr lang="en-IN" sz="2400" dirty="0"/>
        </a:p>
      </dgm:t>
    </dgm:pt>
    <dgm:pt modelId="{8B73385F-7CBF-476B-B673-CBAA92FA7E35}" type="parTrans" cxnId="{1613184B-7F00-49F8-BCC7-3B136FFE960B}">
      <dgm:prSet/>
      <dgm:spPr/>
      <dgm:t>
        <a:bodyPr/>
        <a:lstStyle/>
        <a:p>
          <a:endParaRPr lang="en-IN"/>
        </a:p>
      </dgm:t>
    </dgm:pt>
    <dgm:pt modelId="{A7924819-8C95-430A-B15F-2A2A0EDBEFB8}" type="sibTrans" cxnId="{1613184B-7F00-49F8-BCC7-3B136FFE960B}">
      <dgm:prSet/>
      <dgm:spPr/>
      <dgm:t>
        <a:bodyPr/>
        <a:lstStyle/>
        <a:p>
          <a:endParaRPr lang="en-IN"/>
        </a:p>
      </dgm:t>
    </dgm:pt>
    <dgm:pt modelId="{ABB0CE20-CB6D-4D72-8C82-66D52E3A811A}">
      <dgm:prSet phldrT="[Text]" custT="1"/>
      <dgm:spPr/>
      <dgm:t>
        <a:bodyPr/>
        <a:lstStyle/>
        <a:p>
          <a:r>
            <a:rPr lang="en-IN" sz="2400" dirty="0" smtClean="0"/>
            <a:t>Does not cover re-election of directors subject to retirement by rotation</a:t>
          </a:r>
          <a:endParaRPr lang="en-IN" sz="2400" dirty="0"/>
        </a:p>
      </dgm:t>
    </dgm:pt>
    <dgm:pt modelId="{BC5ABE0C-784C-438C-A2AD-EDB84EB61344}" type="parTrans" cxnId="{D2B21740-D229-4E4A-AEE8-76461C3FB0F8}">
      <dgm:prSet/>
      <dgm:spPr/>
      <dgm:t>
        <a:bodyPr/>
        <a:lstStyle/>
        <a:p>
          <a:endParaRPr lang="en-IN"/>
        </a:p>
      </dgm:t>
    </dgm:pt>
    <dgm:pt modelId="{B68838A8-69B2-4B1D-B1F6-247BF7BB379F}" type="sibTrans" cxnId="{D2B21740-D229-4E4A-AEE8-76461C3FB0F8}">
      <dgm:prSet/>
      <dgm:spPr/>
      <dgm:t>
        <a:bodyPr/>
        <a:lstStyle/>
        <a:p>
          <a:endParaRPr lang="en-IN"/>
        </a:p>
      </dgm:t>
    </dgm:pt>
    <dgm:pt modelId="{09C23806-AE26-4385-99C2-8F0F34BB6E16}" type="pres">
      <dgm:prSet presAssocID="{607BF84A-FB49-455C-BB8A-42C1E8C88A55}" presName="linear" presStyleCnt="0">
        <dgm:presLayoutVars>
          <dgm:animLvl val="lvl"/>
          <dgm:resizeHandles val="exact"/>
        </dgm:presLayoutVars>
      </dgm:prSet>
      <dgm:spPr/>
      <dgm:t>
        <a:bodyPr/>
        <a:lstStyle/>
        <a:p>
          <a:endParaRPr lang="en-US"/>
        </a:p>
      </dgm:t>
    </dgm:pt>
    <dgm:pt modelId="{DFD5E9C7-1FDE-4544-BFAA-883F5704292F}" type="pres">
      <dgm:prSet presAssocID="{5720FAA1-48D1-4986-A069-2253CB99A544}" presName="parentText" presStyleLbl="node1" presStyleIdx="0" presStyleCnt="1">
        <dgm:presLayoutVars>
          <dgm:chMax val="0"/>
          <dgm:bulletEnabled val="1"/>
        </dgm:presLayoutVars>
      </dgm:prSet>
      <dgm:spPr/>
      <dgm:t>
        <a:bodyPr/>
        <a:lstStyle/>
        <a:p>
          <a:endParaRPr lang="en-IN"/>
        </a:p>
      </dgm:t>
    </dgm:pt>
    <dgm:pt modelId="{2396331D-9187-4632-8973-E8FE2D3AF24F}" type="pres">
      <dgm:prSet presAssocID="{5720FAA1-48D1-4986-A069-2253CB99A544}" presName="childText" presStyleLbl="revTx" presStyleIdx="0" presStyleCnt="1">
        <dgm:presLayoutVars>
          <dgm:bulletEnabled val="1"/>
        </dgm:presLayoutVars>
      </dgm:prSet>
      <dgm:spPr/>
      <dgm:t>
        <a:bodyPr/>
        <a:lstStyle/>
        <a:p>
          <a:endParaRPr lang="en-IN"/>
        </a:p>
      </dgm:t>
    </dgm:pt>
  </dgm:ptLst>
  <dgm:cxnLst>
    <dgm:cxn modelId="{1613184B-7F00-49F8-BCC7-3B136FFE960B}" srcId="{5720FAA1-48D1-4986-A069-2253CB99A544}" destId="{AC72DE14-C652-480F-A087-B4C7CDE940BD}" srcOrd="2" destOrd="0" parTransId="{8B73385F-7CBF-476B-B673-CBAA92FA7E35}" sibTransId="{A7924819-8C95-430A-B15F-2A2A0EDBEFB8}"/>
    <dgm:cxn modelId="{71ED6061-41A8-4D51-856E-10FF16F25624}" type="presOf" srcId="{0EF0D09C-062E-4ED7-AE38-7F500D4B548E}" destId="{2396331D-9187-4632-8973-E8FE2D3AF24F}" srcOrd="0" destOrd="0" presId="urn:microsoft.com/office/officeart/2005/8/layout/vList2"/>
    <dgm:cxn modelId="{9E7F3D79-FB9B-479B-9BDD-4D8F95E29A24}" type="presOf" srcId="{ABB0CE20-CB6D-4D72-8C82-66D52E3A811A}" destId="{2396331D-9187-4632-8973-E8FE2D3AF24F}" srcOrd="0" destOrd="1" presId="urn:microsoft.com/office/officeart/2005/8/layout/vList2"/>
    <dgm:cxn modelId="{9A4B1988-39E9-4847-B073-46AF163B6D6D}" srcId="{5720FAA1-48D1-4986-A069-2253CB99A544}" destId="{0EF0D09C-062E-4ED7-AE38-7F500D4B548E}" srcOrd="0" destOrd="0" parTransId="{021F61D7-774D-434D-90DA-DE38042A0800}" sibTransId="{6B0C1110-CC1D-4310-BFC2-9B647A390D53}"/>
    <dgm:cxn modelId="{58B8F506-46D5-4AED-8A2C-6A4D26C6030B}" srcId="{5720FAA1-48D1-4986-A069-2253CB99A544}" destId="{F575BF0F-5250-4E70-9B2C-7955443E47BE}" srcOrd="3" destOrd="0" parTransId="{3D15AB2F-8182-4FAA-A9BF-C95CC696FEFF}" sibTransId="{CD2B32AF-A031-415C-BD05-05E49DC51CAA}"/>
    <dgm:cxn modelId="{BCA358D3-8E91-44BB-9FC4-98FF3828D67C}" type="presOf" srcId="{AC72DE14-C652-480F-A087-B4C7CDE940BD}" destId="{2396331D-9187-4632-8973-E8FE2D3AF24F}" srcOrd="0" destOrd="2" presId="urn:microsoft.com/office/officeart/2005/8/layout/vList2"/>
    <dgm:cxn modelId="{E6367168-C2BA-4751-8CE7-70D987B0EDA1}" type="presOf" srcId="{F575BF0F-5250-4E70-9B2C-7955443E47BE}" destId="{2396331D-9187-4632-8973-E8FE2D3AF24F}" srcOrd="0" destOrd="3" presId="urn:microsoft.com/office/officeart/2005/8/layout/vList2"/>
    <dgm:cxn modelId="{34368BAC-A77C-447F-818B-A630741577D4}" type="presOf" srcId="{607BF84A-FB49-455C-BB8A-42C1E8C88A55}" destId="{09C23806-AE26-4385-99C2-8F0F34BB6E16}" srcOrd="0" destOrd="0" presId="urn:microsoft.com/office/officeart/2005/8/layout/vList2"/>
    <dgm:cxn modelId="{D2B21740-D229-4E4A-AEE8-76461C3FB0F8}" srcId="{5720FAA1-48D1-4986-A069-2253CB99A544}" destId="{ABB0CE20-CB6D-4D72-8C82-66D52E3A811A}" srcOrd="1" destOrd="0" parTransId="{BC5ABE0C-784C-438C-A2AD-EDB84EB61344}" sibTransId="{B68838A8-69B2-4B1D-B1F6-247BF7BB379F}"/>
    <dgm:cxn modelId="{0FD69AD9-10B9-4D0D-A89C-D8A40E5FB2D6}" type="presOf" srcId="{5720FAA1-48D1-4986-A069-2253CB99A544}" destId="{DFD5E9C7-1FDE-4544-BFAA-883F5704292F}" srcOrd="0" destOrd="0" presId="urn:microsoft.com/office/officeart/2005/8/layout/vList2"/>
    <dgm:cxn modelId="{371AC6FD-86BD-4007-9489-ADEAF7712FDB}" srcId="{607BF84A-FB49-455C-BB8A-42C1E8C88A55}" destId="{5720FAA1-48D1-4986-A069-2253CB99A544}" srcOrd="0" destOrd="0" parTransId="{18CF6890-2B09-4036-8C31-5C3EECE8705A}" sibTransId="{E67FA5C2-4DB4-4D87-B027-E28F494B74F5}"/>
    <dgm:cxn modelId="{03961B35-8340-402A-9EE9-F0B0913D5906}" type="presParOf" srcId="{09C23806-AE26-4385-99C2-8F0F34BB6E16}" destId="{DFD5E9C7-1FDE-4544-BFAA-883F5704292F}" srcOrd="0" destOrd="0" presId="urn:microsoft.com/office/officeart/2005/8/layout/vList2"/>
    <dgm:cxn modelId="{405DD282-222D-4C53-89F2-32444E10C8C7}" type="presParOf" srcId="{09C23806-AE26-4385-99C2-8F0F34BB6E16}" destId="{2396331D-9187-4632-8973-E8FE2D3AF24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7BF431-93BA-4BAA-BF2A-493F06A2308E}" type="doc">
      <dgm:prSet loTypeId="urn:microsoft.com/office/officeart/2005/8/layout/target3" loCatId="relationship" qsTypeId="urn:microsoft.com/office/officeart/2005/8/quickstyle/simple1" qsCatId="simple" csTypeId="urn:microsoft.com/office/officeart/2005/8/colors/accent2_3" csCatId="accent2"/>
      <dgm:spPr/>
      <dgm:t>
        <a:bodyPr/>
        <a:lstStyle/>
        <a:p>
          <a:endParaRPr lang="en-US"/>
        </a:p>
      </dgm:t>
    </dgm:pt>
    <dgm:pt modelId="{15D3DE36-0C3A-4992-B5A2-D6E5BD82F448}">
      <dgm:prSet/>
      <dgm:spPr/>
      <dgm:t>
        <a:bodyPr/>
        <a:lstStyle/>
        <a:p>
          <a:pPr rtl="0"/>
          <a:r>
            <a:rPr lang="en-US" dirty="0" smtClean="0"/>
            <a:t>To be submitted not later than one month from the close of the half year to which the certificate pertains </a:t>
          </a:r>
          <a:endParaRPr lang="en-US" dirty="0"/>
        </a:p>
      </dgm:t>
    </dgm:pt>
    <dgm:pt modelId="{9D89D55A-3AB4-4196-BA1E-8917266C7833}" type="parTrans" cxnId="{298C36F1-D8A5-42EB-BE41-B340443A7049}">
      <dgm:prSet/>
      <dgm:spPr/>
      <dgm:t>
        <a:bodyPr/>
        <a:lstStyle/>
        <a:p>
          <a:endParaRPr lang="en-US"/>
        </a:p>
      </dgm:t>
    </dgm:pt>
    <dgm:pt modelId="{C444EC2F-C7FD-429E-A441-6BFDD66FBD24}" type="sibTrans" cxnId="{298C36F1-D8A5-42EB-BE41-B340443A7049}">
      <dgm:prSet/>
      <dgm:spPr/>
      <dgm:t>
        <a:bodyPr/>
        <a:lstStyle/>
        <a:p>
          <a:endParaRPr lang="en-US"/>
        </a:p>
      </dgm:t>
    </dgm:pt>
    <dgm:pt modelId="{AFED3749-0DCB-4A0D-94C5-B3901C83888D}">
      <dgm:prSet/>
      <dgm:spPr/>
      <dgm:t>
        <a:bodyPr/>
        <a:lstStyle/>
        <a:p>
          <a:pPr rtl="0"/>
          <a:r>
            <a:rPr lang="en-US" dirty="0" smtClean="0"/>
            <a:t>NBFCs having FDI whether under automatic route or under approval route required to submit a certificate from their Statutory Auditors on half yearly basis certifying compliance with the existing terms and conditions of FDI</a:t>
          </a:r>
          <a:endParaRPr lang="en-US" dirty="0"/>
        </a:p>
      </dgm:t>
    </dgm:pt>
    <dgm:pt modelId="{44726ACF-62D2-4ABC-B145-8A1DF1B4DE41}" type="sibTrans" cxnId="{7FF50F6F-A7AE-488F-A9B0-9AA7D5963C57}">
      <dgm:prSet/>
      <dgm:spPr/>
      <dgm:t>
        <a:bodyPr/>
        <a:lstStyle/>
        <a:p>
          <a:endParaRPr lang="en-US"/>
        </a:p>
      </dgm:t>
    </dgm:pt>
    <dgm:pt modelId="{9988DA30-0334-4B0B-BD78-C38EA2B323E6}" type="parTrans" cxnId="{7FF50F6F-A7AE-488F-A9B0-9AA7D5963C57}">
      <dgm:prSet/>
      <dgm:spPr/>
      <dgm:t>
        <a:bodyPr/>
        <a:lstStyle/>
        <a:p>
          <a:endParaRPr lang="en-US"/>
        </a:p>
      </dgm:t>
    </dgm:pt>
    <dgm:pt modelId="{50C9C8A9-2EDD-4719-92DE-4E8BD8904A03}" type="pres">
      <dgm:prSet presAssocID="{5E7BF431-93BA-4BAA-BF2A-493F06A2308E}" presName="Name0" presStyleCnt="0">
        <dgm:presLayoutVars>
          <dgm:chMax val="7"/>
          <dgm:dir/>
          <dgm:animLvl val="lvl"/>
          <dgm:resizeHandles val="exact"/>
        </dgm:presLayoutVars>
      </dgm:prSet>
      <dgm:spPr/>
      <dgm:t>
        <a:bodyPr/>
        <a:lstStyle/>
        <a:p>
          <a:endParaRPr lang="en-US"/>
        </a:p>
      </dgm:t>
    </dgm:pt>
    <dgm:pt modelId="{FD4B9A08-F393-4AA2-88BC-2ECCCBADB62E}" type="pres">
      <dgm:prSet presAssocID="{AFED3749-0DCB-4A0D-94C5-B3901C83888D}" presName="circle1" presStyleLbl="node1" presStyleIdx="0" presStyleCnt="2"/>
      <dgm:spPr/>
    </dgm:pt>
    <dgm:pt modelId="{5B903868-EFCA-4B04-B450-94D8BD15E0A3}" type="pres">
      <dgm:prSet presAssocID="{AFED3749-0DCB-4A0D-94C5-B3901C83888D}" presName="space" presStyleCnt="0"/>
      <dgm:spPr/>
    </dgm:pt>
    <dgm:pt modelId="{F8168BEA-91BD-4125-83B3-F3557DE129EF}" type="pres">
      <dgm:prSet presAssocID="{AFED3749-0DCB-4A0D-94C5-B3901C83888D}" presName="rect1" presStyleLbl="alignAcc1" presStyleIdx="0" presStyleCnt="2"/>
      <dgm:spPr/>
      <dgm:t>
        <a:bodyPr/>
        <a:lstStyle/>
        <a:p>
          <a:endParaRPr lang="en-US"/>
        </a:p>
      </dgm:t>
    </dgm:pt>
    <dgm:pt modelId="{8A8A26F2-120A-46C5-B882-1E3E1C05B607}" type="pres">
      <dgm:prSet presAssocID="{15D3DE36-0C3A-4992-B5A2-D6E5BD82F448}" presName="vertSpace2" presStyleLbl="node1" presStyleIdx="0" presStyleCnt="2"/>
      <dgm:spPr/>
    </dgm:pt>
    <dgm:pt modelId="{18C1F3A8-6C9F-4429-9934-492A6746BB41}" type="pres">
      <dgm:prSet presAssocID="{15D3DE36-0C3A-4992-B5A2-D6E5BD82F448}" presName="circle2" presStyleLbl="node1" presStyleIdx="1" presStyleCnt="2"/>
      <dgm:spPr/>
    </dgm:pt>
    <dgm:pt modelId="{A9C5C088-0A94-40B4-A48B-350E94367A92}" type="pres">
      <dgm:prSet presAssocID="{15D3DE36-0C3A-4992-B5A2-D6E5BD82F448}" presName="rect2" presStyleLbl="alignAcc1" presStyleIdx="1" presStyleCnt="2"/>
      <dgm:spPr/>
      <dgm:t>
        <a:bodyPr/>
        <a:lstStyle/>
        <a:p>
          <a:endParaRPr lang="en-US"/>
        </a:p>
      </dgm:t>
    </dgm:pt>
    <dgm:pt modelId="{5032950C-BAB3-4690-80EB-EC39C0CCD2E5}" type="pres">
      <dgm:prSet presAssocID="{AFED3749-0DCB-4A0D-94C5-B3901C83888D}" presName="rect1ParTxNoCh" presStyleLbl="alignAcc1" presStyleIdx="1" presStyleCnt="2">
        <dgm:presLayoutVars>
          <dgm:chMax val="1"/>
          <dgm:bulletEnabled val="1"/>
        </dgm:presLayoutVars>
      </dgm:prSet>
      <dgm:spPr/>
      <dgm:t>
        <a:bodyPr/>
        <a:lstStyle/>
        <a:p>
          <a:endParaRPr lang="en-US"/>
        </a:p>
      </dgm:t>
    </dgm:pt>
    <dgm:pt modelId="{F2D240A9-135B-4573-8132-76E87832F608}" type="pres">
      <dgm:prSet presAssocID="{15D3DE36-0C3A-4992-B5A2-D6E5BD82F448}" presName="rect2ParTxNoCh" presStyleLbl="alignAcc1" presStyleIdx="1" presStyleCnt="2">
        <dgm:presLayoutVars>
          <dgm:chMax val="1"/>
          <dgm:bulletEnabled val="1"/>
        </dgm:presLayoutVars>
      </dgm:prSet>
      <dgm:spPr/>
      <dgm:t>
        <a:bodyPr/>
        <a:lstStyle/>
        <a:p>
          <a:endParaRPr lang="en-US"/>
        </a:p>
      </dgm:t>
    </dgm:pt>
  </dgm:ptLst>
  <dgm:cxnLst>
    <dgm:cxn modelId="{7FF50F6F-A7AE-488F-A9B0-9AA7D5963C57}" srcId="{5E7BF431-93BA-4BAA-BF2A-493F06A2308E}" destId="{AFED3749-0DCB-4A0D-94C5-B3901C83888D}" srcOrd="0" destOrd="0" parTransId="{9988DA30-0334-4B0B-BD78-C38EA2B323E6}" sibTransId="{44726ACF-62D2-4ABC-B145-8A1DF1B4DE41}"/>
    <dgm:cxn modelId="{7226A9A8-58D0-46F5-BB8F-591E276FB0DA}" type="presOf" srcId="{15D3DE36-0C3A-4992-B5A2-D6E5BD82F448}" destId="{A9C5C088-0A94-40B4-A48B-350E94367A92}" srcOrd="0" destOrd="0" presId="urn:microsoft.com/office/officeart/2005/8/layout/target3"/>
    <dgm:cxn modelId="{2CDD8A3F-55F4-489C-A3C5-342422E37750}" type="presOf" srcId="{AFED3749-0DCB-4A0D-94C5-B3901C83888D}" destId="{5032950C-BAB3-4690-80EB-EC39C0CCD2E5}" srcOrd="1" destOrd="0" presId="urn:microsoft.com/office/officeart/2005/8/layout/target3"/>
    <dgm:cxn modelId="{5390A6E1-FEE5-474C-87F6-10B6B7A70D50}" type="presOf" srcId="{AFED3749-0DCB-4A0D-94C5-B3901C83888D}" destId="{F8168BEA-91BD-4125-83B3-F3557DE129EF}" srcOrd="0" destOrd="0" presId="urn:microsoft.com/office/officeart/2005/8/layout/target3"/>
    <dgm:cxn modelId="{D653026E-D6D0-4984-84DA-D81D3F6B9F93}" type="presOf" srcId="{15D3DE36-0C3A-4992-B5A2-D6E5BD82F448}" destId="{F2D240A9-135B-4573-8132-76E87832F608}" srcOrd="1" destOrd="0" presId="urn:microsoft.com/office/officeart/2005/8/layout/target3"/>
    <dgm:cxn modelId="{298C36F1-D8A5-42EB-BE41-B340443A7049}" srcId="{5E7BF431-93BA-4BAA-BF2A-493F06A2308E}" destId="{15D3DE36-0C3A-4992-B5A2-D6E5BD82F448}" srcOrd="1" destOrd="0" parTransId="{9D89D55A-3AB4-4196-BA1E-8917266C7833}" sibTransId="{C444EC2F-C7FD-429E-A441-6BFDD66FBD24}"/>
    <dgm:cxn modelId="{32F0B5A8-BEB2-4188-9CB9-F8F2057D2B4B}" type="presOf" srcId="{5E7BF431-93BA-4BAA-BF2A-493F06A2308E}" destId="{50C9C8A9-2EDD-4719-92DE-4E8BD8904A03}" srcOrd="0" destOrd="0" presId="urn:microsoft.com/office/officeart/2005/8/layout/target3"/>
    <dgm:cxn modelId="{880E5C8B-AD30-4E96-B82E-0E2AFA924924}" type="presParOf" srcId="{50C9C8A9-2EDD-4719-92DE-4E8BD8904A03}" destId="{FD4B9A08-F393-4AA2-88BC-2ECCCBADB62E}" srcOrd="0" destOrd="0" presId="urn:microsoft.com/office/officeart/2005/8/layout/target3"/>
    <dgm:cxn modelId="{D06D6F90-FB2F-489B-9BE8-754B8D8C8FC8}" type="presParOf" srcId="{50C9C8A9-2EDD-4719-92DE-4E8BD8904A03}" destId="{5B903868-EFCA-4B04-B450-94D8BD15E0A3}" srcOrd="1" destOrd="0" presId="urn:microsoft.com/office/officeart/2005/8/layout/target3"/>
    <dgm:cxn modelId="{9A1A8DFC-F5EB-4814-951C-BC5451DF0C7B}" type="presParOf" srcId="{50C9C8A9-2EDD-4719-92DE-4E8BD8904A03}" destId="{F8168BEA-91BD-4125-83B3-F3557DE129EF}" srcOrd="2" destOrd="0" presId="urn:microsoft.com/office/officeart/2005/8/layout/target3"/>
    <dgm:cxn modelId="{D7C40A3F-7C7C-4B32-8AAE-926970263E8C}" type="presParOf" srcId="{50C9C8A9-2EDD-4719-92DE-4E8BD8904A03}" destId="{8A8A26F2-120A-46C5-B882-1E3E1C05B607}" srcOrd="3" destOrd="0" presId="urn:microsoft.com/office/officeart/2005/8/layout/target3"/>
    <dgm:cxn modelId="{44471225-63BD-4D92-B77C-FEDA5D9D9CFA}" type="presParOf" srcId="{50C9C8A9-2EDD-4719-92DE-4E8BD8904A03}" destId="{18C1F3A8-6C9F-4429-9934-492A6746BB41}" srcOrd="4" destOrd="0" presId="urn:microsoft.com/office/officeart/2005/8/layout/target3"/>
    <dgm:cxn modelId="{666D452A-FFD4-4064-B00E-40D87D67861D}" type="presParOf" srcId="{50C9C8A9-2EDD-4719-92DE-4E8BD8904A03}" destId="{A9C5C088-0A94-40B4-A48B-350E94367A92}" srcOrd="5" destOrd="0" presId="urn:microsoft.com/office/officeart/2005/8/layout/target3"/>
    <dgm:cxn modelId="{44BB6B35-166E-4FCA-9F99-79210380D35D}" type="presParOf" srcId="{50C9C8A9-2EDD-4719-92DE-4E8BD8904A03}" destId="{5032950C-BAB3-4690-80EB-EC39C0CCD2E5}" srcOrd="6" destOrd="0" presId="urn:microsoft.com/office/officeart/2005/8/layout/target3"/>
    <dgm:cxn modelId="{6353412D-809D-4F70-A970-C0755BF8239E}" type="presParOf" srcId="{50C9C8A9-2EDD-4719-92DE-4E8BD8904A03}" destId="{F2D240A9-135B-4573-8132-76E87832F6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D07C6-D1ED-4B28-B208-398C66872EEA}"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US"/>
        </a:p>
      </dgm:t>
    </dgm:pt>
    <dgm:pt modelId="{FFF2FADB-B7B6-476C-8B7F-41E38DD16C78}">
      <dgm:prSet/>
      <dgm:spPr>
        <a:solidFill>
          <a:srgbClr val="003EBB"/>
        </a:solidFill>
      </dgm:spPr>
      <dgm:t>
        <a:bodyPr/>
        <a:lstStyle/>
        <a:p>
          <a:pPr rtl="0"/>
          <a:r>
            <a:rPr lang="en-US" dirty="0" smtClean="0"/>
            <a:t>However, qualitative factors are also important as principality of business cannot change year to year but figures do</a:t>
          </a:r>
          <a:endParaRPr lang="en-US" dirty="0"/>
        </a:p>
      </dgm:t>
    </dgm:pt>
    <dgm:pt modelId="{2E74F80B-6E95-4C8D-A6C6-72968A8252E6}" type="parTrans" cxnId="{7C981CD5-FC13-4070-8708-29C1C32CAE27}">
      <dgm:prSet/>
      <dgm:spPr/>
      <dgm:t>
        <a:bodyPr/>
        <a:lstStyle/>
        <a:p>
          <a:endParaRPr lang="en-US"/>
        </a:p>
      </dgm:t>
    </dgm:pt>
    <dgm:pt modelId="{550154E2-93D4-4739-A958-4E44DF5D076E}" type="sibTrans" cxnId="{7C981CD5-FC13-4070-8708-29C1C32CAE27}">
      <dgm:prSet/>
      <dgm:spPr>
        <a:solidFill>
          <a:srgbClr val="003EBB">
            <a:alpha val="50000"/>
          </a:srgbClr>
        </a:solidFill>
      </dgm:spPr>
      <dgm:t>
        <a:bodyPr/>
        <a:lstStyle/>
        <a:p>
          <a:endParaRPr lang="en-US"/>
        </a:p>
      </dgm:t>
    </dgm:pt>
    <dgm:pt modelId="{576005D8-F157-4522-81E3-8EDA50F14E21}">
      <dgm:prSet/>
      <dgm:spPr>
        <a:solidFill>
          <a:srgbClr val="003EBB"/>
        </a:solidFill>
      </dgm:spPr>
      <dgm:t>
        <a:bodyPr/>
        <a:lstStyle/>
        <a:p>
          <a:pPr rtl="0"/>
          <a:r>
            <a:rPr lang="en-US" dirty="0" smtClean="0"/>
            <a:t>Following also to be examined:</a:t>
          </a:r>
          <a:endParaRPr lang="en-US" dirty="0"/>
        </a:p>
      </dgm:t>
    </dgm:pt>
    <dgm:pt modelId="{665EB1C1-F83A-4C79-B69D-B52CD4150C77}" type="parTrans" cxnId="{51FFD57B-EF3C-40BD-88F0-40EC78921CD0}">
      <dgm:prSet/>
      <dgm:spPr/>
      <dgm:t>
        <a:bodyPr/>
        <a:lstStyle/>
        <a:p>
          <a:endParaRPr lang="en-US"/>
        </a:p>
      </dgm:t>
    </dgm:pt>
    <dgm:pt modelId="{3793E737-B27D-4E07-AA5F-7D72FF7EEB80}" type="sibTrans" cxnId="{51FFD57B-EF3C-40BD-88F0-40EC78921CD0}">
      <dgm:prSet/>
      <dgm:spPr>
        <a:solidFill>
          <a:srgbClr val="003EBB">
            <a:alpha val="50000"/>
          </a:srgbClr>
        </a:solidFill>
      </dgm:spPr>
      <dgm:t>
        <a:bodyPr/>
        <a:lstStyle/>
        <a:p>
          <a:endParaRPr lang="en-US"/>
        </a:p>
      </dgm:t>
    </dgm:pt>
    <dgm:pt modelId="{40879811-F5AA-4894-BFAB-6369F586C6E6}">
      <dgm:prSet/>
      <dgm:spPr>
        <a:solidFill>
          <a:srgbClr val="003EBB"/>
        </a:solidFill>
      </dgm:spPr>
      <dgm:t>
        <a:bodyPr/>
        <a:lstStyle/>
        <a:p>
          <a:pPr rtl="0"/>
          <a:r>
            <a:rPr lang="en-US" dirty="0" smtClean="0"/>
            <a:t>nature of the business of an entity, </a:t>
          </a:r>
          <a:endParaRPr lang="en-US" dirty="0"/>
        </a:p>
      </dgm:t>
    </dgm:pt>
    <dgm:pt modelId="{188C73C4-92A7-4513-8E76-E061B389C312}" type="parTrans" cxnId="{D0C0B061-0BDD-436E-95E3-F2C92FA39665}">
      <dgm:prSet/>
      <dgm:spPr/>
      <dgm:t>
        <a:bodyPr/>
        <a:lstStyle/>
        <a:p>
          <a:endParaRPr lang="en-US"/>
        </a:p>
      </dgm:t>
    </dgm:pt>
    <dgm:pt modelId="{FCDA8070-3816-4D1D-9F16-F3A09F7A58C2}" type="sibTrans" cxnId="{D0C0B061-0BDD-436E-95E3-F2C92FA39665}">
      <dgm:prSet/>
      <dgm:spPr/>
      <dgm:t>
        <a:bodyPr/>
        <a:lstStyle/>
        <a:p>
          <a:endParaRPr lang="en-US"/>
        </a:p>
      </dgm:t>
    </dgm:pt>
    <dgm:pt modelId="{0470B1DB-10F9-4EC2-A02E-78CB93330207}">
      <dgm:prSet/>
      <dgm:spPr>
        <a:solidFill>
          <a:srgbClr val="003EBB"/>
        </a:solidFill>
      </dgm:spPr>
      <dgm:t>
        <a:bodyPr/>
        <a:lstStyle/>
        <a:p>
          <a:pPr rtl="0"/>
          <a:r>
            <a:rPr lang="en-US" dirty="0" smtClean="0"/>
            <a:t>its principal thrust areas, </a:t>
          </a:r>
          <a:endParaRPr lang="en-US" dirty="0"/>
        </a:p>
      </dgm:t>
    </dgm:pt>
    <dgm:pt modelId="{91888CAB-E48C-4302-BCD9-8EB00E97FBC2}" type="parTrans" cxnId="{64CD6FC3-9527-4D8A-8716-1E784BDE8B42}">
      <dgm:prSet/>
      <dgm:spPr/>
      <dgm:t>
        <a:bodyPr/>
        <a:lstStyle/>
        <a:p>
          <a:endParaRPr lang="en-US"/>
        </a:p>
      </dgm:t>
    </dgm:pt>
    <dgm:pt modelId="{6EC123FF-0081-4AF1-B0ED-E68AC9B5C049}" type="sibTrans" cxnId="{64CD6FC3-9527-4D8A-8716-1E784BDE8B42}">
      <dgm:prSet/>
      <dgm:spPr/>
      <dgm:t>
        <a:bodyPr/>
        <a:lstStyle/>
        <a:p>
          <a:endParaRPr lang="en-US"/>
        </a:p>
      </dgm:t>
    </dgm:pt>
    <dgm:pt modelId="{F582D9FA-5D01-4A43-86F5-A4DA30FF7D35}">
      <dgm:prSet/>
      <dgm:spPr>
        <a:solidFill>
          <a:srgbClr val="003EBB"/>
        </a:solidFill>
      </dgm:spPr>
      <dgm:t>
        <a:bodyPr/>
        <a:lstStyle/>
        <a:p>
          <a:pPr rtl="0"/>
          <a:r>
            <a:rPr lang="en-US" dirty="0" smtClean="0"/>
            <a:t>schematic and consistent distribution of assets, resources and activities.</a:t>
          </a:r>
          <a:endParaRPr lang="en-US" dirty="0"/>
        </a:p>
      </dgm:t>
    </dgm:pt>
    <dgm:pt modelId="{527A7DA5-7D4F-4C07-8A0A-218FE337B585}" type="parTrans" cxnId="{7455C056-9218-44A0-B2D6-11B01AD21A28}">
      <dgm:prSet/>
      <dgm:spPr/>
      <dgm:t>
        <a:bodyPr/>
        <a:lstStyle/>
        <a:p>
          <a:endParaRPr lang="en-US"/>
        </a:p>
      </dgm:t>
    </dgm:pt>
    <dgm:pt modelId="{7C31A71F-549D-4A30-B07E-0E4D46030C96}" type="sibTrans" cxnId="{7455C056-9218-44A0-B2D6-11B01AD21A28}">
      <dgm:prSet/>
      <dgm:spPr/>
      <dgm:t>
        <a:bodyPr/>
        <a:lstStyle/>
        <a:p>
          <a:endParaRPr lang="en-US"/>
        </a:p>
      </dgm:t>
    </dgm:pt>
    <dgm:pt modelId="{ED8D315C-53C5-4B5B-B9C8-87D81586DBB4}" type="pres">
      <dgm:prSet presAssocID="{FB1D07C6-D1ED-4B28-B208-398C66872EEA}" presName="cycle" presStyleCnt="0">
        <dgm:presLayoutVars>
          <dgm:dir/>
          <dgm:resizeHandles val="exact"/>
        </dgm:presLayoutVars>
      </dgm:prSet>
      <dgm:spPr/>
      <dgm:t>
        <a:bodyPr/>
        <a:lstStyle/>
        <a:p>
          <a:endParaRPr lang="en-US"/>
        </a:p>
      </dgm:t>
    </dgm:pt>
    <dgm:pt modelId="{904AEE4F-60CA-4B6B-991F-5B8227034E42}" type="pres">
      <dgm:prSet presAssocID="{FFF2FADB-B7B6-476C-8B7F-41E38DD16C78}" presName="node" presStyleLbl="node1" presStyleIdx="0" presStyleCnt="2">
        <dgm:presLayoutVars>
          <dgm:bulletEnabled val="1"/>
        </dgm:presLayoutVars>
      </dgm:prSet>
      <dgm:spPr/>
      <dgm:t>
        <a:bodyPr/>
        <a:lstStyle/>
        <a:p>
          <a:endParaRPr lang="en-US"/>
        </a:p>
      </dgm:t>
    </dgm:pt>
    <dgm:pt modelId="{C46C6879-2AAC-4623-AFA4-98EEA05E7F13}" type="pres">
      <dgm:prSet presAssocID="{550154E2-93D4-4739-A958-4E44DF5D076E}" presName="sibTrans" presStyleLbl="sibTrans2D1" presStyleIdx="0" presStyleCnt="2" custLinFactNeighborY="28510"/>
      <dgm:spPr/>
      <dgm:t>
        <a:bodyPr/>
        <a:lstStyle/>
        <a:p>
          <a:endParaRPr lang="en-US"/>
        </a:p>
      </dgm:t>
    </dgm:pt>
    <dgm:pt modelId="{625BE538-B3C0-48BB-82B7-BFCABC460A0E}" type="pres">
      <dgm:prSet presAssocID="{550154E2-93D4-4739-A958-4E44DF5D076E}" presName="connectorText" presStyleLbl="sibTrans2D1" presStyleIdx="0" presStyleCnt="2"/>
      <dgm:spPr/>
      <dgm:t>
        <a:bodyPr/>
        <a:lstStyle/>
        <a:p>
          <a:endParaRPr lang="en-US"/>
        </a:p>
      </dgm:t>
    </dgm:pt>
    <dgm:pt modelId="{0343A0AD-8790-4A50-8B4D-9C3C9C6D18B9}" type="pres">
      <dgm:prSet presAssocID="{576005D8-F157-4522-81E3-8EDA50F14E21}" presName="node" presStyleLbl="node1" presStyleIdx="1" presStyleCnt="2">
        <dgm:presLayoutVars>
          <dgm:bulletEnabled val="1"/>
        </dgm:presLayoutVars>
      </dgm:prSet>
      <dgm:spPr/>
      <dgm:t>
        <a:bodyPr/>
        <a:lstStyle/>
        <a:p>
          <a:endParaRPr lang="en-US"/>
        </a:p>
      </dgm:t>
    </dgm:pt>
    <dgm:pt modelId="{5A068C66-DA8C-4904-94EA-A5E0366A53D8}" type="pres">
      <dgm:prSet presAssocID="{3793E737-B27D-4E07-AA5F-7D72FF7EEB80}" presName="sibTrans" presStyleLbl="sibTrans2D1" presStyleIdx="1" presStyleCnt="2" custLinFactNeighborX="-7528" custLinFactNeighborY="-47254"/>
      <dgm:spPr/>
      <dgm:t>
        <a:bodyPr/>
        <a:lstStyle/>
        <a:p>
          <a:endParaRPr lang="en-US"/>
        </a:p>
      </dgm:t>
    </dgm:pt>
    <dgm:pt modelId="{A0FCB232-5692-4D10-9171-5B13752A4089}" type="pres">
      <dgm:prSet presAssocID="{3793E737-B27D-4E07-AA5F-7D72FF7EEB80}" presName="connectorText" presStyleLbl="sibTrans2D1" presStyleIdx="1" presStyleCnt="2"/>
      <dgm:spPr/>
      <dgm:t>
        <a:bodyPr/>
        <a:lstStyle/>
        <a:p>
          <a:endParaRPr lang="en-US"/>
        </a:p>
      </dgm:t>
    </dgm:pt>
  </dgm:ptLst>
  <dgm:cxnLst>
    <dgm:cxn modelId="{4B3B7F10-8E9D-4079-9C11-22E242D29233}" type="presOf" srcId="{576005D8-F157-4522-81E3-8EDA50F14E21}" destId="{0343A0AD-8790-4A50-8B4D-9C3C9C6D18B9}" srcOrd="0" destOrd="0" presId="urn:microsoft.com/office/officeart/2005/8/layout/cycle2"/>
    <dgm:cxn modelId="{79235488-A666-4C1D-9183-FE8D7FBF2219}" type="presOf" srcId="{550154E2-93D4-4739-A958-4E44DF5D076E}" destId="{625BE538-B3C0-48BB-82B7-BFCABC460A0E}" srcOrd="1" destOrd="0" presId="urn:microsoft.com/office/officeart/2005/8/layout/cycle2"/>
    <dgm:cxn modelId="{75133D58-DE2B-40AB-ACB2-4D58825DE111}" type="presOf" srcId="{0470B1DB-10F9-4EC2-A02E-78CB93330207}" destId="{0343A0AD-8790-4A50-8B4D-9C3C9C6D18B9}" srcOrd="0" destOrd="2" presId="urn:microsoft.com/office/officeart/2005/8/layout/cycle2"/>
    <dgm:cxn modelId="{D0C0B061-0BDD-436E-95E3-F2C92FA39665}" srcId="{576005D8-F157-4522-81E3-8EDA50F14E21}" destId="{40879811-F5AA-4894-BFAB-6369F586C6E6}" srcOrd="0" destOrd="0" parTransId="{188C73C4-92A7-4513-8E76-E061B389C312}" sibTransId="{FCDA8070-3816-4D1D-9F16-F3A09F7A58C2}"/>
    <dgm:cxn modelId="{7E3C8918-BC07-4650-936C-1592E441FFFB}" type="presOf" srcId="{3793E737-B27D-4E07-AA5F-7D72FF7EEB80}" destId="{A0FCB232-5692-4D10-9171-5B13752A4089}" srcOrd="1" destOrd="0" presId="urn:microsoft.com/office/officeart/2005/8/layout/cycle2"/>
    <dgm:cxn modelId="{5DE1E840-EE7B-4FED-9944-3A670F1C7196}" type="presOf" srcId="{40879811-F5AA-4894-BFAB-6369F586C6E6}" destId="{0343A0AD-8790-4A50-8B4D-9C3C9C6D18B9}" srcOrd="0" destOrd="1" presId="urn:microsoft.com/office/officeart/2005/8/layout/cycle2"/>
    <dgm:cxn modelId="{7455C056-9218-44A0-B2D6-11B01AD21A28}" srcId="{576005D8-F157-4522-81E3-8EDA50F14E21}" destId="{F582D9FA-5D01-4A43-86F5-A4DA30FF7D35}" srcOrd="2" destOrd="0" parTransId="{527A7DA5-7D4F-4C07-8A0A-218FE337B585}" sibTransId="{7C31A71F-549D-4A30-B07E-0E4D46030C96}"/>
    <dgm:cxn modelId="{E2E58BF8-DEDA-4BDC-B3B3-A03BBA968205}" type="presOf" srcId="{F582D9FA-5D01-4A43-86F5-A4DA30FF7D35}" destId="{0343A0AD-8790-4A50-8B4D-9C3C9C6D18B9}" srcOrd="0" destOrd="3" presId="urn:microsoft.com/office/officeart/2005/8/layout/cycle2"/>
    <dgm:cxn modelId="{51FFD57B-EF3C-40BD-88F0-40EC78921CD0}" srcId="{FB1D07C6-D1ED-4B28-B208-398C66872EEA}" destId="{576005D8-F157-4522-81E3-8EDA50F14E21}" srcOrd="1" destOrd="0" parTransId="{665EB1C1-F83A-4C79-B69D-B52CD4150C77}" sibTransId="{3793E737-B27D-4E07-AA5F-7D72FF7EEB80}"/>
    <dgm:cxn modelId="{48C33592-1054-439F-8C26-7D95639B6B9A}" type="presOf" srcId="{3793E737-B27D-4E07-AA5F-7D72FF7EEB80}" destId="{5A068C66-DA8C-4904-94EA-A5E0366A53D8}" srcOrd="0" destOrd="0" presId="urn:microsoft.com/office/officeart/2005/8/layout/cycle2"/>
    <dgm:cxn modelId="{6D354892-2179-4E02-8AD8-1261DA19CE37}" type="presOf" srcId="{FB1D07C6-D1ED-4B28-B208-398C66872EEA}" destId="{ED8D315C-53C5-4B5B-B9C8-87D81586DBB4}" srcOrd="0" destOrd="0" presId="urn:microsoft.com/office/officeart/2005/8/layout/cycle2"/>
    <dgm:cxn modelId="{7C981CD5-FC13-4070-8708-29C1C32CAE27}" srcId="{FB1D07C6-D1ED-4B28-B208-398C66872EEA}" destId="{FFF2FADB-B7B6-476C-8B7F-41E38DD16C78}" srcOrd="0" destOrd="0" parTransId="{2E74F80B-6E95-4C8D-A6C6-72968A8252E6}" sibTransId="{550154E2-93D4-4739-A958-4E44DF5D076E}"/>
    <dgm:cxn modelId="{5EE090DC-6279-49A7-BB2F-D5999274E40E}" type="presOf" srcId="{550154E2-93D4-4739-A958-4E44DF5D076E}" destId="{C46C6879-2AAC-4623-AFA4-98EEA05E7F13}" srcOrd="0" destOrd="0" presId="urn:microsoft.com/office/officeart/2005/8/layout/cycle2"/>
    <dgm:cxn modelId="{64CD6FC3-9527-4D8A-8716-1E784BDE8B42}" srcId="{576005D8-F157-4522-81E3-8EDA50F14E21}" destId="{0470B1DB-10F9-4EC2-A02E-78CB93330207}" srcOrd="1" destOrd="0" parTransId="{91888CAB-E48C-4302-BCD9-8EB00E97FBC2}" sibTransId="{6EC123FF-0081-4AF1-B0ED-E68AC9B5C049}"/>
    <dgm:cxn modelId="{57C10031-3D64-4500-97AF-8AE76EC5A102}" type="presOf" srcId="{FFF2FADB-B7B6-476C-8B7F-41E38DD16C78}" destId="{904AEE4F-60CA-4B6B-991F-5B8227034E42}" srcOrd="0" destOrd="0" presId="urn:microsoft.com/office/officeart/2005/8/layout/cycle2"/>
    <dgm:cxn modelId="{89DC1997-817A-4ACE-AF55-25DAB7676089}" type="presParOf" srcId="{ED8D315C-53C5-4B5B-B9C8-87D81586DBB4}" destId="{904AEE4F-60CA-4B6B-991F-5B8227034E42}" srcOrd="0" destOrd="0" presId="urn:microsoft.com/office/officeart/2005/8/layout/cycle2"/>
    <dgm:cxn modelId="{31CC797F-63C7-4A5B-92CC-8E5A7B643743}" type="presParOf" srcId="{ED8D315C-53C5-4B5B-B9C8-87D81586DBB4}" destId="{C46C6879-2AAC-4623-AFA4-98EEA05E7F13}" srcOrd="1" destOrd="0" presId="urn:microsoft.com/office/officeart/2005/8/layout/cycle2"/>
    <dgm:cxn modelId="{0196F382-A4C7-4F31-999B-BDC123B79AFD}" type="presParOf" srcId="{C46C6879-2AAC-4623-AFA4-98EEA05E7F13}" destId="{625BE538-B3C0-48BB-82B7-BFCABC460A0E}" srcOrd="0" destOrd="0" presId="urn:microsoft.com/office/officeart/2005/8/layout/cycle2"/>
    <dgm:cxn modelId="{8089B3D6-C340-4374-B774-11F84F354C1B}" type="presParOf" srcId="{ED8D315C-53C5-4B5B-B9C8-87D81586DBB4}" destId="{0343A0AD-8790-4A50-8B4D-9C3C9C6D18B9}" srcOrd="2" destOrd="0" presId="urn:microsoft.com/office/officeart/2005/8/layout/cycle2"/>
    <dgm:cxn modelId="{5919341A-4613-46BD-A929-B48A50202AF0}" type="presParOf" srcId="{ED8D315C-53C5-4B5B-B9C8-87D81586DBB4}" destId="{5A068C66-DA8C-4904-94EA-A5E0366A53D8}" srcOrd="3" destOrd="0" presId="urn:microsoft.com/office/officeart/2005/8/layout/cycle2"/>
    <dgm:cxn modelId="{79976D58-EC2C-4F87-A0E3-1EDEBF73EDEB}" type="presParOf" srcId="{5A068C66-DA8C-4904-94EA-A5E0366A53D8}" destId="{A0FCB232-5692-4D10-9171-5B13752A4089}"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68F5A5-A678-4672-9E2B-95B0142525B7}" type="doc">
      <dgm:prSet loTypeId="urn:microsoft.com/office/officeart/2005/8/layout/matrix3" loCatId="matrix" qsTypeId="urn:microsoft.com/office/officeart/2005/8/quickstyle/3d4" qsCatId="3D" csTypeId="urn:microsoft.com/office/officeart/2005/8/colors/accent2_2" csCatId="accent2" phldr="1"/>
      <dgm:spPr/>
      <dgm:t>
        <a:bodyPr/>
        <a:lstStyle/>
        <a:p>
          <a:endParaRPr lang="en-US"/>
        </a:p>
      </dgm:t>
    </dgm:pt>
    <dgm:pt modelId="{C854737D-02C8-4687-A22F-8500065B59F7}">
      <dgm:prSet custT="1"/>
      <dgm:spPr/>
      <dgm:t>
        <a:bodyPr/>
        <a:lstStyle/>
        <a:p>
          <a:pPr rtl="0"/>
          <a:r>
            <a:rPr lang="en-US" sz="1600" dirty="0" smtClean="0">
              <a:solidFill>
                <a:schemeClr val="tx1"/>
              </a:solidFill>
            </a:rPr>
            <a:t>Step down subsidiaries for specific NBFC activities can be set up by</a:t>
          </a:r>
          <a:endParaRPr lang="en-US" sz="1600" dirty="0">
            <a:solidFill>
              <a:schemeClr val="tx1"/>
            </a:solidFill>
          </a:endParaRPr>
        </a:p>
      </dgm:t>
    </dgm:pt>
    <dgm:pt modelId="{262E77FA-584F-4C61-AAC1-7CE2F1DACB95}" type="parTrans" cxnId="{5E073F28-64A4-49E6-B70E-CB9EA3272A26}">
      <dgm:prSet/>
      <dgm:spPr/>
      <dgm:t>
        <a:bodyPr/>
        <a:lstStyle/>
        <a:p>
          <a:endParaRPr lang="en-US" sz="1600"/>
        </a:p>
      </dgm:t>
    </dgm:pt>
    <dgm:pt modelId="{D3037BA0-A1E0-491F-B6CE-B3E0D5293B41}" type="sibTrans" cxnId="{5E073F28-64A4-49E6-B70E-CB9EA3272A26}">
      <dgm:prSet/>
      <dgm:spPr/>
      <dgm:t>
        <a:bodyPr/>
        <a:lstStyle/>
        <a:p>
          <a:endParaRPr lang="en-US" sz="1600"/>
        </a:p>
      </dgm:t>
    </dgm:pt>
    <dgm:pt modelId="{082448E2-3793-498B-B4F8-D88A418EBDEE}">
      <dgm:prSet custT="1"/>
      <dgm:spPr/>
      <dgm:t>
        <a:bodyPr/>
        <a:lstStyle/>
        <a:p>
          <a:pPr rtl="0"/>
          <a:r>
            <a:rPr lang="en-US" sz="1400" dirty="0" smtClean="0">
              <a:solidFill>
                <a:schemeClr val="tx1"/>
              </a:solidFill>
            </a:rPr>
            <a:t>100% foreign owned NBFCs or NBFCs having foreign investment above 75% and below 100%</a:t>
          </a:r>
          <a:endParaRPr lang="en-US" sz="1400" dirty="0">
            <a:solidFill>
              <a:schemeClr val="tx1"/>
            </a:solidFill>
          </a:endParaRPr>
        </a:p>
      </dgm:t>
    </dgm:pt>
    <dgm:pt modelId="{5E680997-D39E-406C-ABF4-842AD6F69DDC}" type="parTrans" cxnId="{F9A1BB24-7C45-4A54-A4FD-8D643BDC7511}">
      <dgm:prSet/>
      <dgm:spPr/>
      <dgm:t>
        <a:bodyPr/>
        <a:lstStyle/>
        <a:p>
          <a:endParaRPr lang="en-US" sz="1600"/>
        </a:p>
      </dgm:t>
    </dgm:pt>
    <dgm:pt modelId="{771F4F02-A2FE-435A-85FF-C1D7530A7A74}" type="sibTrans" cxnId="{F9A1BB24-7C45-4A54-A4FD-8D643BDC7511}">
      <dgm:prSet/>
      <dgm:spPr/>
      <dgm:t>
        <a:bodyPr/>
        <a:lstStyle/>
        <a:p>
          <a:endParaRPr lang="en-US" sz="1600"/>
        </a:p>
      </dgm:t>
    </dgm:pt>
    <dgm:pt modelId="{558B142E-38EC-4E42-8F3B-7388B65AAA3F}">
      <dgm:prSet custT="1"/>
      <dgm:spPr/>
      <dgm:t>
        <a:bodyPr/>
        <a:lstStyle/>
        <a:p>
          <a:pPr rtl="0"/>
          <a:r>
            <a:rPr lang="en-US" sz="1800" dirty="0" smtClean="0">
              <a:solidFill>
                <a:schemeClr val="tx1"/>
              </a:solidFill>
            </a:rPr>
            <a:t>No limit on number of operating subsidiaries</a:t>
          </a:r>
          <a:endParaRPr lang="en-US" sz="1800" dirty="0">
            <a:solidFill>
              <a:schemeClr val="tx1"/>
            </a:solidFill>
          </a:endParaRPr>
        </a:p>
      </dgm:t>
    </dgm:pt>
    <dgm:pt modelId="{85081BDD-4BF1-498E-BCE5-50BB2106E74E}" type="parTrans" cxnId="{961731EE-B2E0-4183-B88B-5C215038DC2D}">
      <dgm:prSet/>
      <dgm:spPr/>
      <dgm:t>
        <a:bodyPr/>
        <a:lstStyle/>
        <a:p>
          <a:endParaRPr lang="en-US" sz="1600"/>
        </a:p>
      </dgm:t>
    </dgm:pt>
    <dgm:pt modelId="{4DAC8FC2-4ED8-4315-87DF-31E0990981C1}" type="sibTrans" cxnId="{961731EE-B2E0-4183-B88B-5C215038DC2D}">
      <dgm:prSet/>
      <dgm:spPr/>
      <dgm:t>
        <a:bodyPr/>
        <a:lstStyle/>
        <a:p>
          <a:endParaRPr lang="en-US" sz="1600"/>
        </a:p>
      </dgm:t>
    </dgm:pt>
    <dgm:pt modelId="{7D659878-0A3C-4766-B5E6-BC0E0AB51569}">
      <dgm:prSet custT="1"/>
      <dgm:spPr/>
      <dgm:t>
        <a:bodyPr/>
        <a:lstStyle/>
        <a:p>
          <a:pPr rtl="0"/>
          <a:r>
            <a:rPr lang="en-US" sz="1800" dirty="0" smtClean="0">
              <a:solidFill>
                <a:schemeClr val="tx1"/>
              </a:solidFill>
            </a:rPr>
            <a:t>No requirement of bringing in additional capital</a:t>
          </a:r>
          <a:endParaRPr lang="en-US" sz="1800" dirty="0">
            <a:solidFill>
              <a:schemeClr val="tx1"/>
            </a:solidFill>
          </a:endParaRPr>
        </a:p>
      </dgm:t>
    </dgm:pt>
    <dgm:pt modelId="{66D67D28-8A61-4B30-A64B-D70D26B05C6C}" type="parTrans" cxnId="{CB33D792-B262-4E94-BC0C-6BB073AF5213}">
      <dgm:prSet/>
      <dgm:spPr/>
      <dgm:t>
        <a:bodyPr/>
        <a:lstStyle/>
        <a:p>
          <a:endParaRPr lang="en-US" sz="1600"/>
        </a:p>
      </dgm:t>
    </dgm:pt>
    <dgm:pt modelId="{A93CC4B0-BFF5-45DA-87A6-2FAEF41894CD}" type="sibTrans" cxnId="{CB33D792-B262-4E94-BC0C-6BB073AF5213}">
      <dgm:prSet/>
      <dgm:spPr/>
      <dgm:t>
        <a:bodyPr/>
        <a:lstStyle/>
        <a:p>
          <a:endParaRPr lang="en-US" sz="1600"/>
        </a:p>
      </dgm:t>
    </dgm:pt>
    <dgm:pt modelId="{EA3EFD30-6D33-4DA1-9CFD-5176F6C5A7CC}">
      <dgm:prSet custT="1"/>
      <dgm:spPr/>
      <dgm:t>
        <a:bodyPr/>
        <a:lstStyle/>
        <a:p>
          <a:pPr rtl="0"/>
          <a:r>
            <a:rPr lang="en-US" sz="1800" dirty="0" smtClean="0">
              <a:solidFill>
                <a:schemeClr val="tx1"/>
              </a:solidFill>
            </a:rPr>
            <a:t>Minimum capitalization condition not applicable to such downstream subsidiaries</a:t>
          </a:r>
          <a:endParaRPr lang="en-US" sz="1800" dirty="0">
            <a:solidFill>
              <a:schemeClr val="tx1"/>
            </a:solidFill>
          </a:endParaRPr>
        </a:p>
      </dgm:t>
    </dgm:pt>
    <dgm:pt modelId="{598CEF8B-AD55-4762-A5E9-D9A22FA8B3BD}" type="parTrans" cxnId="{BE28C2A9-A30C-4D7C-9DCF-074B0329E722}">
      <dgm:prSet/>
      <dgm:spPr/>
      <dgm:t>
        <a:bodyPr/>
        <a:lstStyle/>
        <a:p>
          <a:endParaRPr lang="en-US" sz="1600"/>
        </a:p>
      </dgm:t>
    </dgm:pt>
    <dgm:pt modelId="{EBE78DAF-F23F-4055-9765-C0D9FEBD1C74}" type="sibTrans" cxnId="{BE28C2A9-A30C-4D7C-9DCF-074B0329E722}">
      <dgm:prSet/>
      <dgm:spPr/>
      <dgm:t>
        <a:bodyPr/>
        <a:lstStyle/>
        <a:p>
          <a:endParaRPr lang="en-US" sz="1600"/>
        </a:p>
      </dgm:t>
    </dgm:pt>
    <dgm:pt modelId="{5EE5B966-7643-4B0B-9223-CF2F27766917}">
      <dgm:prSet/>
      <dgm:spPr/>
      <dgm:t>
        <a:bodyPr/>
        <a:lstStyle/>
        <a:p>
          <a:pPr rtl="0"/>
          <a:endParaRPr lang="en-US" sz="1600" dirty="0">
            <a:solidFill>
              <a:schemeClr val="tx1"/>
            </a:solidFill>
          </a:endParaRPr>
        </a:p>
      </dgm:t>
    </dgm:pt>
    <dgm:pt modelId="{A9FCCD70-3F3D-45CD-8D8E-D95B2BBAFFE8}" type="parTrans" cxnId="{E873A89D-E722-46A9-A7C0-7EEE02C9E4B4}">
      <dgm:prSet/>
      <dgm:spPr/>
      <dgm:t>
        <a:bodyPr/>
        <a:lstStyle/>
        <a:p>
          <a:endParaRPr lang="en-US" sz="1600"/>
        </a:p>
      </dgm:t>
    </dgm:pt>
    <dgm:pt modelId="{BBE78995-1A51-4B78-AEE9-713B87FD8D7F}" type="sibTrans" cxnId="{E873A89D-E722-46A9-A7C0-7EEE02C9E4B4}">
      <dgm:prSet/>
      <dgm:spPr/>
      <dgm:t>
        <a:bodyPr/>
        <a:lstStyle/>
        <a:p>
          <a:endParaRPr lang="en-US" sz="1600"/>
        </a:p>
      </dgm:t>
    </dgm:pt>
    <dgm:pt modelId="{1D057242-46F0-4108-ABFF-2319908C9845}">
      <dgm:prSet custT="1"/>
      <dgm:spPr/>
      <dgm:t>
        <a:bodyPr/>
        <a:lstStyle/>
        <a:p>
          <a:pPr rtl="0"/>
          <a:r>
            <a:rPr lang="en-US" sz="1400" dirty="0" smtClean="0">
              <a:solidFill>
                <a:schemeClr val="tx1"/>
              </a:solidFill>
            </a:rPr>
            <a:t> with a minimum capitalization of US$ 50 million</a:t>
          </a:r>
          <a:endParaRPr lang="en-US" sz="1400" dirty="0">
            <a:solidFill>
              <a:schemeClr val="tx1"/>
            </a:solidFill>
          </a:endParaRPr>
        </a:p>
      </dgm:t>
    </dgm:pt>
    <dgm:pt modelId="{906B735C-8DA1-455D-9ADF-A05AA74232C4}" type="parTrans" cxnId="{A2EC7538-B9F8-487E-8392-D413441FA1A8}">
      <dgm:prSet/>
      <dgm:spPr/>
      <dgm:t>
        <a:bodyPr/>
        <a:lstStyle/>
        <a:p>
          <a:endParaRPr lang="en-US" sz="1600"/>
        </a:p>
      </dgm:t>
    </dgm:pt>
    <dgm:pt modelId="{DCD191B0-7201-4F3E-8957-95A4A9EAD454}" type="sibTrans" cxnId="{A2EC7538-B9F8-487E-8392-D413441FA1A8}">
      <dgm:prSet/>
      <dgm:spPr/>
      <dgm:t>
        <a:bodyPr/>
        <a:lstStyle/>
        <a:p>
          <a:endParaRPr lang="en-US" sz="1600"/>
        </a:p>
      </dgm:t>
    </dgm:pt>
    <dgm:pt modelId="{2F93D87A-D4B7-4B4D-9082-8F8E130FF058}" type="pres">
      <dgm:prSet presAssocID="{1968F5A5-A678-4672-9E2B-95B0142525B7}" presName="matrix" presStyleCnt="0">
        <dgm:presLayoutVars>
          <dgm:chMax val="1"/>
          <dgm:dir/>
          <dgm:resizeHandles val="exact"/>
        </dgm:presLayoutVars>
      </dgm:prSet>
      <dgm:spPr/>
      <dgm:t>
        <a:bodyPr/>
        <a:lstStyle/>
        <a:p>
          <a:endParaRPr lang="en-US"/>
        </a:p>
      </dgm:t>
    </dgm:pt>
    <dgm:pt modelId="{0F90678B-5AF7-4E7B-9F62-2C68FB5BE558}" type="pres">
      <dgm:prSet presAssocID="{1968F5A5-A678-4672-9E2B-95B0142525B7}" presName="diamond" presStyleLbl="bgShp" presStyleIdx="0" presStyleCnt="1" custScaleX="142246"/>
      <dgm:spPr/>
      <dgm:t>
        <a:bodyPr/>
        <a:lstStyle/>
        <a:p>
          <a:endParaRPr lang="en-US"/>
        </a:p>
      </dgm:t>
    </dgm:pt>
    <dgm:pt modelId="{5D120903-D383-4BCE-932B-B129E43699AE}" type="pres">
      <dgm:prSet presAssocID="{1968F5A5-A678-4672-9E2B-95B0142525B7}" presName="quad1" presStyleLbl="node1" presStyleIdx="0" presStyleCnt="4" custScaleX="180638" custScaleY="116210" custLinFactNeighborX="-64841" custLinFactNeighborY="-8149">
        <dgm:presLayoutVars>
          <dgm:chMax val="0"/>
          <dgm:chPref val="0"/>
          <dgm:bulletEnabled val="1"/>
        </dgm:presLayoutVars>
      </dgm:prSet>
      <dgm:spPr/>
      <dgm:t>
        <a:bodyPr/>
        <a:lstStyle/>
        <a:p>
          <a:endParaRPr lang="en-US"/>
        </a:p>
      </dgm:t>
    </dgm:pt>
    <dgm:pt modelId="{B987C9E1-51C5-4B88-A638-3A28F8BDF28D}" type="pres">
      <dgm:prSet presAssocID="{1968F5A5-A678-4672-9E2B-95B0142525B7}" presName="quad2" presStyleLbl="node1" presStyleIdx="1" presStyleCnt="4" custScaleX="188743" custScaleY="108106" custLinFactNeighborX="72946" custLinFactNeighborY="-12201">
        <dgm:presLayoutVars>
          <dgm:chMax val="0"/>
          <dgm:chPref val="0"/>
          <dgm:bulletEnabled val="1"/>
        </dgm:presLayoutVars>
      </dgm:prSet>
      <dgm:spPr/>
      <dgm:t>
        <a:bodyPr/>
        <a:lstStyle/>
        <a:p>
          <a:endParaRPr lang="en-US"/>
        </a:p>
      </dgm:t>
    </dgm:pt>
    <dgm:pt modelId="{605802CD-F5E9-4B74-A6DC-B07F7999B488}" type="pres">
      <dgm:prSet presAssocID="{1968F5A5-A678-4672-9E2B-95B0142525B7}" presName="quad3" presStyleLbl="node1" presStyleIdx="2" presStyleCnt="4" custScaleX="181051" custLinFactNeighborX="-62310" custLinFactNeighborY="-2369">
        <dgm:presLayoutVars>
          <dgm:chMax val="0"/>
          <dgm:chPref val="0"/>
          <dgm:bulletEnabled val="1"/>
        </dgm:presLayoutVars>
      </dgm:prSet>
      <dgm:spPr/>
      <dgm:t>
        <a:bodyPr/>
        <a:lstStyle/>
        <a:p>
          <a:endParaRPr lang="en-US"/>
        </a:p>
      </dgm:t>
    </dgm:pt>
    <dgm:pt modelId="{74828042-DC37-4763-9C1F-97C03384FFEE}" type="pres">
      <dgm:prSet presAssocID="{1968F5A5-A678-4672-9E2B-95B0142525B7}" presName="quad4" presStyleLbl="node1" presStyleIdx="3" presStyleCnt="4" custScaleX="200303" custLinFactNeighborX="78726" custLinFactNeighborY="-2369">
        <dgm:presLayoutVars>
          <dgm:chMax val="0"/>
          <dgm:chPref val="0"/>
          <dgm:bulletEnabled val="1"/>
        </dgm:presLayoutVars>
      </dgm:prSet>
      <dgm:spPr/>
      <dgm:t>
        <a:bodyPr/>
        <a:lstStyle/>
        <a:p>
          <a:endParaRPr lang="en-US"/>
        </a:p>
      </dgm:t>
    </dgm:pt>
  </dgm:ptLst>
  <dgm:cxnLst>
    <dgm:cxn modelId="{7A6A2BD5-9271-4AAC-9A86-D64C06131B5D}" type="presOf" srcId="{C854737D-02C8-4687-A22F-8500065B59F7}" destId="{5D120903-D383-4BCE-932B-B129E43699AE}" srcOrd="0" destOrd="0" presId="urn:microsoft.com/office/officeart/2005/8/layout/matrix3"/>
    <dgm:cxn modelId="{5E073F28-64A4-49E6-B70E-CB9EA3272A26}" srcId="{1968F5A5-A678-4672-9E2B-95B0142525B7}" destId="{C854737D-02C8-4687-A22F-8500065B59F7}" srcOrd="0" destOrd="0" parTransId="{262E77FA-584F-4C61-AAC1-7CE2F1DACB95}" sibTransId="{D3037BA0-A1E0-491F-B6CE-B3E0D5293B41}"/>
    <dgm:cxn modelId="{7D333837-B76D-47AE-8190-36661A594B04}" type="presOf" srcId="{558B142E-38EC-4E42-8F3B-7388B65AAA3F}" destId="{B987C9E1-51C5-4B88-A638-3A28F8BDF28D}" srcOrd="0" destOrd="0" presId="urn:microsoft.com/office/officeart/2005/8/layout/matrix3"/>
    <dgm:cxn modelId="{4186154E-F4D9-46A9-95DE-81A1F15367EF}" type="presOf" srcId="{7D659878-0A3C-4766-B5E6-BC0E0AB51569}" destId="{605802CD-F5E9-4B74-A6DC-B07F7999B488}" srcOrd="0" destOrd="0" presId="urn:microsoft.com/office/officeart/2005/8/layout/matrix3"/>
    <dgm:cxn modelId="{BE28C2A9-A30C-4D7C-9DCF-074B0329E722}" srcId="{1968F5A5-A678-4672-9E2B-95B0142525B7}" destId="{EA3EFD30-6D33-4DA1-9CFD-5176F6C5A7CC}" srcOrd="3" destOrd="0" parTransId="{598CEF8B-AD55-4762-A5E9-D9A22FA8B3BD}" sibTransId="{EBE78DAF-F23F-4055-9765-C0D9FEBD1C74}"/>
    <dgm:cxn modelId="{C59BE35A-7CC0-4E5E-8697-7E6E34E7DCB6}" type="presOf" srcId="{082448E2-3793-498B-B4F8-D88A418EBDEE}" destId="{5D120903-D383-4BCE-932B-B129E43699AE}" srcOrd="0" destOrd="1" presId="urn:microsoft.com/office/officeart/2005/8/layout/matrix3"/>
    <dgm:cxn modelId="{0745170B-4BC0-4DD6-9E23-3361FDDDDC51}" type="presOf" srcId="{1968F5A5-A678-4672-9E2B-95B0142525B7}" destId="{2F93D87A-D4B7-4B4D-9082-8F8E130FF058}" srcOrd="0" destOrd="0" presId="urn:microsoft.com/office/officeart/2005/8/layout/matrix3"/>
    <dgm:cxn modelId="{E873A89D-E722-46A9-A7C0-7EEE02C9E4B4}" srcId="{1968F5A5-A678-4672-9E2B-95B0142525B7}" destId="{5EE5B966-7643-4B0B-9223-CF2F27766917}" srcOrd="4" destOrd="0" parTransId="{A9FCCD70-3F3D-45CD-8D8E-D95B2BBAFFE8}" sibTransId="{BBE78995-1A51-4B78-AEE9-713B87FD8D7F}"/>
    <dgm:cxn modelId="{CB33D792-B262-4E94-BC0C-6BB073AF5213}" srcId="{1968F5A5-A678-4672-9E2B-95B0142525B7}" destId="{7D659878-0A3C-4766-B5E6-BC0E0AB51569}" srcOrd="2" destOrd="0" parTransId="{66D67D28-8A61-4B30-A64B-D70D26B05C6C}" sibTransId="{A93CC4B0-BFF5-45DA-87A6-2FAEF41894CD}"/>
    <dgm:cxn modelId="{961731EE-B2E0-4183-B88B-5C215038DC2D}" srcId="{1968F5A5-A678-4672-9E2B-95B0142525B7}" destId="{558B142E-38EC-4E42-8F3B-7388B65AAA3F}" srcOrd="1" destOrd="0" parTransId="{85081BDD-4BF1-498E-BCE5-50BB2106E74E}" sibTransId="{4DAC8FC2-4ED8-4315-87DF-31E0990981C1}"/>
    <dgm:cxn modelId="{7A05200C-CDD6-48D7-B324-40547F8E0890}" type="presOf" srcId="{EA3EFD30-6D33-4DA1-9CFD-5176F6C5A7CC}" destId="{74828042-DC37-4763-9C1F-97C03384FFEE}" srcOrd="0" destOrd="0" presId="urn:microsoft.com/office/officeart/2005/8/layout/matrix3"/>
    <dgm:cxn modelId="{A2EC7538-B9F8-487E-8392-D413441FA1A8}" srcId="{C854737D-02C8-4687-A22F-8500065B59F7}" destId="{1D057242-46F0-4108-ABFF-2319908C9845}" srcOrd="1" destOrd="0" parTransId="{906B735C-8DA1-455D-9ADF-A05AA74232C4}" sibTransId="{DCD191B0-7201-4F3E-8957-95A4A9EAD454}"/>
    <dgm:cxn modelId="{03F76806-D3A7-4D20-94CB-979FCFA888B2}" type="presOf" srcId="{1D057242-46F0-4108-ABFF-2319908C9845}" destId="{5D120903-D383-4BCE-932B-B129E43699AE}" srcOrd="0" destOrd="2" presId="urn:microsoft.com/office/officeart/2005/8/layout/matrix3"/>
    <dgm:cxn modelId="{F9A1BB24-7C45-4A54-A4FD-8D643BDC7511}" srcId="{C854737D-02C8-4687-A22F-8500065B59F7}" destId="{082448E2-3793-498B-B4F8-D88A418EBDEE}" srcOrd="0" destOrd="0" parTransId="{5E680997-D39E-406C-ABF4-842AD6F69DDC}" sibTransId="{771F4F02-A2FE-435A-85FF-C1D7530A7A74}"/>
    <dgm:cxn modelId="{2DC470D2-6FAA-4312-8FEE-28F92FCCFC9B}" type="presParOf" srcId="{2F93D87A-D4B7-4B4D-9082-8F8E130FF058}" destId="{0F90678B-5AF7-4E7B-9F62-2C68FB5BE558}" srcOrd="0" destOrd="0" presId="urn:microsoft.com/office/officeart/2005/8/layout/matrix3"/>
    <dgm:cxn modelId="{5C17824E-6181-4E4B-BFD6-6C35C7C853D4}" type="presParOf" srcId="{2F93D87A-D4B7-4B4D-9082-8F8E130FF058}" destId="{5D120903-D383-4BCE-932B-B129E43699AE}" srcOrd="1" destOrd="0" presId="urn:microsoft.com/office/officeart/2005/8/layout/matrix3"/>
    <dgm:cxn modelId="{24C90046-D6A8-4674-8402-5E946ECB4D18}" type="presParOf" srcId="{2F93D87A-D4B7-4B4D-9082-8F8E130FF058}" destId="{B987C9E1-51C5-4B88-A638-3A28F8BDF28D}" srcOrd="2" destOrd="0" presId="urn:microsoft.com/office/officeart/2005/8/layout/matrix3"/>
    <dgm:cxn modelId="{2EDFE7AB-A9AC-4D2F-BF50-B5929E091D12}" type="presParOf" srcId="{2F93D87A-D4B7-4B4D-9082-8F8E130FF058}" destId="{605802CD-F5E9-4B74-A6DC-B07F7999B488}" srcOrd="3" destOrd="0" presId="urn:microsoft.com/office/officeart/2005/8/layout/matrix3"/>
    <dgm:cxn modelId="{26254F35-546B-450B-A298-265AB23B9E2B}" type="presParOf" srcId="{2F93D87A-D4B7-4B4D-9082-8F8E130FF058}" destId="{74828042-DC37-4763-9C1F-97C03384FFE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F06CDEC-8897-4E34-855D-3BA1EA545E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6B11756D-9FC5-4813-AA10-7AA45FCBA1F0}">
      <dgm:prSet phldrT="[Text]" custT="1"/>
      <dgm:spPr/>
      <dgm:t>
        <a:bodyPr/>
        <a:lstStyle/>
        <a:p>
          <a:r>
            <a:rPr lang="en-IN" sz="2000" dirty="0" smtClean="0"/>
            <a:t>Any time before the DCCO, based on the record of recovery,  unless the asset becomes standard after  restructuring</a:t>
          </a:r>
          <a:endParaRPr lang="en-IN" sz="2000" dirty="0"/>
        </a:p>
      </dgm:t>
    </dgm:pt>
    <dgm:pt modelId="{07848523-D5E0-4668-80D2-8C036B3E29BD}" type="parTrans" cxnId="{8F69414E-67EF-4160-B571-A3A38ED37F6B}">
      <dgm:prSet/>
      <dgm:spPr/>
      <dgm:t>
        <a:bodyPr/>
        <a:lstStyle/>
        <a:p>
          <a:endParaRPr lang="en-IN"/>
        </a:p>
      </dgm:t>
    </dgm:pt>
    <dgm:pt modelId="{AE915F47-874F-4F37-B887-2E0E4A33096A}" type="sibTrans" cxnId="{8F69414E-67EF-4160-B571-A3A38ED37F6B}">
      <dgm:prSet/>
      <dgm:spPr/>
      <dgm:t>
        <a:bodyPr/>
        <a:lstStyle/>
        <a:p>
          <a:endParaRPr lang="en-IN"/>
        </a:p>
      </dgm:t>
    </dgm:pt>
    <dgm:pt modelId="{1444329C-68CF-48D4-B81E-7BEE990E231C}">
      <dgm:prSet phldrT="[Text]" custT="1"/>
      <dgm:spPr/>
      <dgm:t>
        <a:bodyPr/>
        <a:lstStyle/>
        <a:p>
          <a:r>
            <a:rPr lang="en-IN" sz="2000" dirty="0" smtClean="0"/>
            <a:t>If the borrower fails to commence the commercial operations within 2 years from the DCCO, even if it has a regular record of recovery, unless the asset becomes standard after  restructuring</a:t>
          </a:r>
          <a:endParaRPr lang="en-IN" sz="2000" dirty="0"/>
        </a:p>
      </dgm:t>
    </dgm:pt>
    <dgm:pt modelId="{0D439688-8DCF-4C00-9177-2ADC60454DFF}" type="parTrans" cxnId="{A7732410-D920-4A23-871C-2675893063B8}">
      <dgm:prSet/>
      <dgm:spPr/>
      <dgm:t>
        <a:bodyPr/>
        <a:lstStyle/>
        <a:p>
          <a:endParaRPr lang="en-IN"/>
        </a:p>
      </dgm:t>
    </dgm:pt>
    <dgm:pt modelId="{1EEA67D8-FB4D-4612-8F34-138E7CB1524E}" type="sibTrans" cxnId="{A7732410-D920-4A23-871C-2675893063B8}">
      <dgm:prSet/>
      <dgm:spPr/>
      <dgm:t>
        <a:bodyPr/>
        <a:lstStyle/>
        <a:p>
          <a:endParaRPr lang="en-IN"/>
        </a:p>
      </dgm:t>
    </dgm:pt>
    <dgm:pt modelId="{1C5DA4FE-4762-440C-AA91-1A9B84354F8B}" type="pres">
      <dgm:prSet presAssocID="{3F06CDEC-8897-4E34-855D-3BA1EA545EF7}" presName="linear" presStyleCnt="0">
        <dgm:presLayoutVars>
          <dgm:dir/>
          <dgm:animLvl val="lvl"/>
          <dgm:resizeHandles val="exact"/>
        </dgm:presLayoutVars>
      </dgm:prSet>
      <dgm:spPr/>
      <dgm:t>
        <a:bodyPr/>
        <a:lstStyle/>
        <a:p>
          <a:endParaRPr lang="en-IN"/>
        </a:p>
      </dgm:t>
    </dgm:pt>
    <dgm:pt modelId="{2D4E594E-BC6A-47C8-B164-2959C4C989A0}" type="pres">
      <dgm:prSet presAssocID="{6B11756D-9FC5-4813-AA10-7AA45FCBA1F0}" presName="parentLin" presStyleCnt="0"/>
      <dgm:spPr/>
    </dgm:pt>
    <dgm:pt modelId="{CFE659E8-3BA2-433C-965F-9ACA79B71A60}" type="pres">
      <dgm:prSet presAssocID="{6B11756D-9FC5-4813-AA10-7AA45FCBA1F0}" presName="parentLeftMargin" presStyleLbl="node1" presStyleIdx="0" presStyleCnt="2"/>
      <dgm:spPr/>
      <dgm:t>
        <a:bodyPr/>
        <a:lstStyle/>
        <a:p>
          <a:endParaRPr lang="en-IN"/>
        </a:p>
      </dgm:t>
    </dgm:pt>
    <dgm:pt modelId="{19BADB82-BD6D-4451-8061-8E260AA8EFD7}" type="pres">
      <dgm:prSet presAssocID="{6B11756D-9FC5-4813-AA10-7AA45FCBA1F0}" presName="parentText" presStyleLbl="node1" presStyleIdx="0" presStyleCnt="2" custScaleX="150037" custScaleY="104779" custLinFactNeighborX="-61101" custLinFactNeighborY="19532">
        <dgm:presLayoutVars>
          <dgm:chMax val="0"/>
          <dgm:bulletEnabled val="1"/>
        </dgm:presLayoutVars>
      </dgm:prSet>
      <dgm:spPr/>
      <dgm:t>
        <a:bodyPr/>
        <a:lstStyle/>
        <a:p>
          <a:endParaRPr lang="en-IN"/>
        </a:p>
      </dgm:t>
    </dgm:pt>
    <dgm:pt modelId="{91F21528-5DA5-4FED-823F-E251AB8FCE5F}" type="pres">
      <dgm:prSet presAssocID="{6B11756D-9FC5-4813-AA10-7AA45FCBA1F0}" presName="negativeSpace" presStyleCnt="0"/>
      <dgm:spPr/>
    </dgm:pt>
    <dgm:pt modelId="{BC19E469-9550-4AA8-8DEA-B09F0DEA5314}" type="pres">
      <dgm:prSet presAssocID="{6B11756D-9FC5-4813-AA10-7AA45FCBA1F0}" presName="childText" presStyleLbl="conFgAcc1" presStyleIdx="0" presStyleCnt="2">
        <dgm:presLayoutVars>
          <dgm:bulletEnabled val="1"/>
        </dgm:presLayoutVars>
      </dgm:prSet>
      <dgm:spPr/>
    </dgm:pt>
    <dgm:pt modelId="{AAF7DC33-A588-4712-BF39-7380CA36AB42}" type="pres">
      <dgm:prSet presAssocID="{AE915F47-874F-4F37-B887-2E0E4A33096A}" presName="spaceBetweenRectangles" presStyleCnt="0"/>
      <dgm:spPr/>
    </dgm:pt>
    <dgm:pt modelId="{CC62FB4A-55B5-476E-977B-54B38BF58FF6}" type="pres">
      <dgm:prSet presAssocID="{1444329C-68CF-48D4-B81E-7BEE990E231C}" presName="parentLin" presStyleCnt="0"/>
      <dgm:spPr/>
    </dgm:pt>
    <dgm:pt modelId="{FAA28C2E-930A-4D24-9019-C91805FDDD3B}" type="pres">
      <dgm:prSet presAssocID="{1444329C-68CF-48D4-B81E-7BEE990E231C}" presName="parentLeftMargin" presStyleLbl="node1" presStyleIdx="0" presStyleCnt="2"/>
      <dgm:spPr/>
      <dgm:t>
        <a:bodyPr/>
        <a:lstStyle/>
        <a:p>
          <a:endParaRPr lang="en-IN"/>
        </a:p>
      </dgm:t>
    </dgm:pt>
    <dgm:pt modelId="{E0C139D6-B917-4AEB-A2A1-67C4077CA7A5}" type="pres">
      <dgm:prSet presAssocID="{1444329C-68CF-48D4-B81E-7BEE990E231C}" presName="parentText" presStyleLbl="node1" presStyleIdx="1" presStyleCnt="2" custScaleX="140944" custScaleY="92942" custLinFactNeighborX="-62963" custLinFactNeighborY="20434">
        <dgm:presLayoutVars>
          <dgm:chMax val="0"/>
          <dgm:bulletEnabled val="1"/>
        </dgm:presLayoutVars>
      </dgm:prSet>
      <dgm:spPr/>
      <dgm:t>
        <a:bodyPr/>
        <a:lstStyle/>
        <a:p>
          <a:endParaRPr lang="en-IN"/>
        </a:p>
      </dgm:t>
    </dgm:pt>
    <dgm:pt modelId="{F34A47E4-AB19-4F15-8259-42D3D66566FE}" type="pres">
      <dgm:prSet presAssocID="{1444329C-68CF-48D4-B81E-7BEE990E231C}" presName="negativeSpace" presStyleCnt="0"/>
      <dgm:spPr/>
    </dgm:pt>
    <dgm:pt modelId="{F7746BC5-6A55-4570-91E6-13FBFEA83908}" type="pres">
      <dgm:prSet presAssocID="{1444329C-68CF-48D4-B81E-7BEE990E231C}" presName="childText" presStyleLbl="conFgAcc1" presStyleIdx="1" presStyleCnt="2">
        <dgm:presLayoutVars>
          <dgm:bulletEnabled val="1"/>
        </dgm:presLayoutVars>
      </dgm:prSet>
      <dgm:spPr/>
    </dgm:pt>
  </dgm:ptLst>
  <dgm:cxnLst>
    <dgm:cxn modelId="{D02F1053-FC28-4DE6-B420-0169857112D1}" type="presOf" srcId="{3F06CDEC-8897-4E34-855D-3BA1EA545EF7}" destId="{1C5DA4FE-4762-440C-AA91-1A9B84354F8B}" srcOrd="0" destOrd="0" presId="urn:microsoft.com/office/officeart/2005/8/layout/list1"/>
    <dgm:cxn modelId="{A84ACFB5-70F4-459D-9D65-3D0652D3E606}" type="presOf" srcId="{6B11756D-9FC5-4813-AA10-7AA45FCBA1F0}" destId="{19BADB82-BD6D-4451-8061-8E260AA8EFD7}" srcOrd="1" destOrd="0" presId="urn:microsoft.com/office/officeart/2005/8/layout/list1"/>
    <dgm:cxn modelId="{95DBB92E-04C9-446D-984B-89A810B73A79}" type="presOf" srcId="{6B11756D-9FC5-4813-AA10-7AA45FCBA1F0}" destId="{CFE659E8-3BA2-433C-965F-9ACA79B71A60}" srcOrd="0" destOrd="0" presId="urn:microsoft.com/office/officeart/2005/8/layout/list1"/>
    <dgm:cxn modelId="{2423A27B-8384-4EBD-9437-70D600600116}" type="presOf" srcId="{1444329C-68CF-48D4-B81E-7BEE990E231C}" destId="{E0C139D6-B917-4AEB-A2A1-67C4077CA7A5}" srcOrd="1" destOrd="0" presId="urn:microsoft.com/office/officeart/2005/8/layout/list1"/>
    <dgm:cxn modelId="{76BAAE19-C682-4870-B480-57953284971B}" type="presOf" srcId="{1444329C-68CF-48D4-B81E-7BEE990E231C}" destId="{FAA28C2E-930A-4D24-9019-C91805FDDD3B}" srcOrd="0" destOrd="0" presId="urn:microsoft.com/office/officeart/2005/8/layout/list1"/>
    <dgm:cxn modelId="{8F69414E-67EF-4160-B571-A3A38ED37F6B}" srcId="{3F06CDEC-8897-4E34-855D-3BA1EA545EF7}" destId="{6B11756D-9FC5-4813-AA10-7AA45FCBA1F0}" srcOrd="0" destOrd="0" parTransId="{07848523-D5E0-4668-80D2-8C036B3E29BD}" sibTransId="{AE915F47-874F-4F37-B887-2E0E4A33096A}"/>
    <dgm:cxn modelId="{A7732410-D920-4A23-871C-2675893063B8}" srcId="{3F06CDEC-8897-4E34-855D-3BA1EA545EF7}" destId="{1444329C-68CF-48D4-B81E-7BEE990E231C}" srcOrd="1" destOrd="0" parTransId="{0D439688-8DCF-4C00-9177-2ADC60454DFF}" sibTransId="{1EEA67D8-FB4D-4612-8F34-138E7CB1524E}"/>
    <dgm:cxn modelId="{174E556B-D9F2-437F-BDAF-A2F2581C5019}" type="presParOf" srcId="{1C5DA4FE-4762-440C-AA91-1A9B84354F8B}" destId="{2D4E594E-BC6A-47C8-B164-2959C4C989A0}" srcOrd="0" destOrd="0" presId="urn:microsoft.com/office/officeart/2005/8/layout/list1"/>
    <dgm:cxn modelId="{D7F9383F-925D-4960-9C1C-3413A7B2817B}" type="presParOf" srcId="{2D4E594E-BC6A-47C8-B164-2959C4C989A0}" destId="{CFE659E8-3BA2-433C-965F-9ACA79B71A60}" srcOrd="0" destOrd="0" presId="urn:microsoft.com/office/officeart/2005/8/layout/list1"/>
    <dgm:cxn modelId="{2D5D1949-094B-447A-8544-9C91EBA37F8D}" type="presParOf" srcId="{2D4E594E-BC6A-47C8-B164-2959C4C989A0}" destId="{19BADB82-BD6D-4451-8061-8E260AA8EFD7}" srcOrd="1" destOrd="0" presId="urn:microsoft.com/office/officeart/2005/8/layout/list1"/>
    <dgm:cxn modelId="{C29BEA75-8D8C-4F40-BCFC-3309465373F5}" type="presParOf" srcId="{1C5DA4FE-4762-440C-AA91-1A9B84354F8B}" destId="{91F21528-5DA5-4FED-823F-E251AB8FCE5F}" srcOrd="1" destOrd="0" presId="urn:microsoft.com/office/officeart/2005/8/layout/list1"/>
    <dgm:cxn modelId="{4B59321F-4501-44EE-9A50-5233B8F2A95A}" type="presParOf" srcId="{1C5DA4FE-4762-440C-AA91-1A9B84354F8B}" destId="{BC19E469-9550-4AA8-8DEA-B09F0DEA5314}" srcOrd="2" destOrd="0" presId="urn:microsoft.com/office/officeart/2005/8/layout/list1"/>
    <dgm:cxn modelId="{F4CD0B63-B4DD-4D2C-84D5-4FDE89C71ECF}" type="presParOf" srcId="{1C5DA4FE-4762-440C-AA91-1A9B84354F8B}" destId="{AAF7DC33-A588-4712-BF39-7380CA36AB42}" srcOrd="3" destOrd="0" presId="urn:microsoft.com/office/officeart/2005/8/layout/list1"/>
    <dgm:cxn modelId="{F03DAA71-FC5C-489A-BA70-84E1B292E027}" type="presParOf" srcId="{1C5DA4FE-4762-440C-AA91-1A9B84354F8B}" destId="{CC62FB4A-55B5-476E-977B-54B38BF58FF6}" srcOrd="4" destOrd="0" presId="urn:microsoft.com/office/officeart/2005/8/layout/list1"/>
    <dgm:cxn modelId="{2DDFEC86-07A3-4540-B45E-E6E22EB4B034}" type="presParOf" srcId="{CC62FB4A-55B5-476E-977B-54B38BF58FF6}" destId="{FAA28C2E-930A-4D24-9019-C91805FDDD3B}" srcOrd="0" destOrd="0" presId="urn:microsoft.com/office/officeart/2005/8/layout/list1"/>
    <dgm:cxn modelId="{42B58E53-1D85-4335-AE70-7E2DD623A6B4}" type="presParOf" srcId="{CC62FB4A-55B5-476E-977B-54B38BF58FF6}" destId="{E0C139D6-B917-4AEB-A2A1-67C4077CA7A5}" srcOrd="1" destOrd="0" presId="urn:microsoft.com/office/officeart/2005/8/layout/list1"/>
    <dgm:cxn modelId="{95BD26BA-C4BC-4383-956A-C8E28B4ECB70}" type="presParOf" srcId="{1C5DA4FE-4762-440C-AA91-1A9B84354F8B}" destId="{F34A47E4-AB19-4F15-8259-42D3D66566FE}" srcOrd="5" destOrd="0" presId="urn:microsoft.com/office/officeart/2005/8/layout/list1"/>
    <dgm:cxn modelId="{FE14A7F6-9966-429C-BB3D-2FB7ADB63C2E}" type="presParOf" srcId="{1C5DA4FE-4762-440C-AA91-1A9B84354F8B}" destId="{F7746BC5-6A55-4570-91E6-13FBFEA839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06CDEC-8897-4E34-855D-3BA1EA545E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6B11756D-9FC5-4813-AA10-7AA45FCBA1F0}">
      <dgm:prSet phldrT="[Text]" custT="1"/>
      <dgm:spPr/>
      <dgm:t>
        <a:bodyPr/>
        <a:lstStyle/>
        <a:p>
          <a:r>
            <a:rPr lang="en-IN" sz="2000" dirty="0" smtClean="0"/>
            <a:t>Any time before the DCCO, based on the record of recovery,  unless the asset becomes standard after  restructuring</a:t>
          </a:r>
          <a:endParaRPr lang="en-IN" sz="2000" dirty="0"/>
        </a:p>
      </dgm:t>
    </dgm:pt>
    <dgm:pt modelId="{07848523-D5E0-4668-80D2-8C036B3E29BD}" type="parTrans" cxnId="{8F69414E-67EF-4160-B571-A3A38ED37F6B}">
      <dgm:prSet/>
      <dgm:spPr/>
      <dgm:t>
        <a:bodyPr/>
        <a:lstStyle/>
        <a:p>
          <a:endParaRPr lang="en-IN"/>
        </a:p>
      </dgm:t>
    </dgm:pt>
    <dgm:pt modelId="{AE915F47-874F-4F37-B887-2E0E4A33096A}" type="sibTrans" cxnId="{8F69414E-67EF-4160-B571-A3A38ED37F6B}">
      <dgm:prSet/>
      <dgm:spPr/>
      <dgm:t>
        <a:bodyPr/>
        <a:lstStyle/>
        <a:p>
          <a:endParaRPr lang="en-IN"/>
        </a:p>
      </dgm:t>
    </dgm:pt>
    <dgm:pt modelId="{1444329C-68CF-48D4-B81E-7BEE990E231C}">
      <dgm:prSet phldrT="[Text]" custT="1"/>
      <dgm:spPr/>
      <dgm:t>
        <a:bodyPr/>
        <a:lstStyle/>
        <a:p>
          <a:r>
            <a:rPr lang="en-IN" sz="2000" dirty="0" smtClean="0"/>
            <a:t>If the borrower fails to commence the commercial operations within 1 year from the DCCO, even if it has a regular record of recovery, unless the asset becomes standard after  restructuring</a:t>
          </a:r>
          <a:endParaRPr lang="en-IN" sz="2000" dirty="0"/>
        </a:p>
      </dgm:t>
    </dgm:pt>
    <dgm:pt modelId="{0D439688-8DCF-4C00-9177-2ADC60454DFF}" type="parTrans" cxnId="{A7732410-D920-4A23-871C-2675893063B8}">
      <dgm:prSet/>
      <dgm:spPr/>
      <dgm:t>
        <a:bodyPr/>
        <a:lstStyle/>
        <a:p>
          <a:endParaRPr lang="en-IN"/>
        </a:p>
      </dgm:t>
    </dgm:pt>
    <dgm:pt modelId="{1EEA67D8-FB4D-4612-8F34-138E7CB1524E}" type="sibTrans" cxnId="{A7732410-D920-4A23-871C-2675893063B8}">
      <dgm:prSet/>
      <dgm:spPr/>
      <dgm:t>
        <a:bodyPr/>
        <a:lstStyle/>
        <a:p>
          <a:endParaRPr lang="en-IN"/>
        </a:p>
      </dgm:t>
    </dgm:pt>
    <dgm:pt modelId="{1C5DA4FE-4762-440C-AA91-1A9B84354F8B}" type="pres">
      <dgm:prSet presAssocID="{3F06CDEC-8897-4E34-855D-3BA1EA545EF7}" presName="linear" presStyleCnt="0">
        <dgm:presLayoutVars>
          <dgm:dir/>
          <dgm:animLvl val="lvl"/>
          <dgm:resizeHandles val="exact"/>
        </dgm:presLayoutVars>
      </dgm:prSet>
      <dgm:spPr/>
      <dgm:t>
        <a:bodyPr/>
        <a:lstStyle/>
        <a:p>
          <a:endParaRPr lang="en-IN"/>
        </a:p>
      </dgm:t>
    </dgm:pt>
    <dgm:pt modelId="{2D4E594E-BC6A-47C8-B164-2959C4C989A0}" type="pres">
      <dgm:prSet presAssocID="{6B11756D-9FC5-4813-AA10-7AA45FCBA1F0}" presName="parentLin" presStyleCnt="0"/>
      <dgm:spPr/>
    </dgm:pt>
    <dgm:pt modelId="{CFE659E8-3BA2-433C-965F-9ACA79B71A60}" type="pres">
      <dgm:prSet presAssocID="{6B11756D-9FC5-4813-AA10-7AA45FCBA1F0}" presName="parentLeftMargin" presStyleLbl="node1" presStyleIdx="0" presStyleCnt="2"/>
      <dgm:spPr/>
      <dgm:t>
        <a:bodyPr/>
        <a:lstStyle/>
        <a:p>
          <a:endParaRPr lang="en-IN"/>
        </a:p>
      </dgm:t>
    </dgm:pt>
    <dgm:pt modelId="{19BADB82-BD6D-4451-8061-8E260AA8EFD7}" type="pres">
      <dgm:prSet presAssocID="{6B11756D-9FC5-4813-AA10-7AA45FCBA1F0}" presName="parentText" presStyleLbl="node1" presStyleIdx="0" presStyleCnt="2" custScaleX="150037" custScaleY="104779" custLinFactNeighborX="-61101" custLinFactNeighborY="19532">
        <dgm:presLayoutVars>
          <dgm:chMax val="0"/>
          <dgm:bulletEnabled val="1"/>
        </dgm:presLayoutVars>
      </dgm:prSet>
      <dgm:spPr/>
      <dgm:t>
        <a:bodyPr/>
        <a:lstStyle/>
        <a:p>
          <a:endParaRPr lang="en-IN"/>
        </a:p>
      </dgm:t>
    </dgm:pt>
    <dgm:pt modelId="{91F21528-5DA5-4FED-823F-E251AB8FCE5F}" type="pres">
      <dgm:prSet presAssocID="{6B11756D-9FC5-4813-AA10-7AA45FCBA1F0}" presName="negativeSpace" presStyleCnt="0"/>
      <dgm:spPr/>
    </dgm:pt>
    <dgm:pt modelId="{BC19E469-9550-4AA8-8DEA-B09F0DEA5314}" type="pres">
      <dgm:prSet presAssocID="{6B11756D-9FC5-4813-AA10-7AA45FCBA1F0}" presName="childText" presStyleLbl="conFgAcc1" presStyleIdx="0" presStyleCnt="2">
        <dgm:presLayoutVars>
          <dgm:bulletEnabled val="1"/>
        </dgm:presLayoutVars>
      </dgm:prSet>
      <dgm:spPr/>
    </dgm:pt>
    <dgm:pt modelId="{AAF7DC33-A588-4712-BF39-7380CA36AB42}" type="pres">
      <dgm:prSet presAssocID="{AE915F47-874F-4F37-B887-2E0E4A33096A}" presName="spaceBetweenRectangles" presStyleCnt="0"/>
      <dgm:spPr/>
    </dgm:pt>
    <dgm:pt modelId="{CC62FB4A-55B5-476E-977B-54B38BF58FF6}" type="pres">
      <dgm:prSet presAssocID="{1444329C-68CF-48D4-B81E-7BEE990E231C}" presName="parentLin" presStyleCnt="0"/>
      <dgm:spPr/>
    </dgm:pt>
    <dgm:pt modelId="{FAA28C2E-930A-4D24-9019-C91805FDDD3B}" type="pres">
      <dgm:prSet presAssocID="{1444329C-68CF-48D4-B81E-7BEE990E231C}" presName="parentLeftMargin" presStyleLbl="node1" presStyleIdx="0" presStyleCnt="2"/>
      <dgm:spPr/>
      <dgm:t>
        <a:bodyPr/>
        <a:lstStyle/>
        <a:p>
          <a:endParaRPr lang="en-IN"/>
        </a:p>
      </dgm:t>
    </dgm:pt>
    <dgm:pt modelId="{E0C139D6-B917-4AEB-A2A1-67C4077CA7A5}" type="pres">
      <dgm:prSet presAssocID="{1444329C-68CF-48D4-B81E-7BEE990E231C}" presName="parentText" presStyleLbl="node1" presStyleIdx="1" presStyleCnt="2" custScaleX="140944" custScaleY="92942" custLinFactNeighborX="-62963" custLinFactNeighborY="20434">
        <dgm:presLayoutVars>
          <dgm:chMax val="0"/>
          <dgm:bulletEnabled val="1"/>
        </dgm:presLayoutVars>
      </dgm:prSet>
      <dgm:spPr/>
      <dgm:t>
        <a:bodyPr/>
        <a:lstStyle/>
        <a:p>
          <a:endParaRPr lang="en-IN"/>
        </a:p>
      </dgm:t>
    </dgm:pt>
    <dgm:pt modelId="{F34A47E4-AB19-4F15-8259-42D3D66566FE}" type="pres">
      <dgm:prSet presAssocID="{1444329C-68CF-48D4-B81E-7BEE990E231C}" presName="negativeSpace" presStyleCnt="0"/>
      <dgm:spPr/>
    </dgm:pt>
    <dgm:pt modelId="{F7746BC5-6A55-4570-91E6-13FBFEA83908}" type="pres">
      <dgm:prSet presAssocID="{1444329C-68CF-48D4-B81E-7BEE990E231C}" presName="childText" presStyleLbl="conFgAcc1" presStyleIdx="1" presStyleCnt="2">
        <dgm:presLayoutVars>
          <dgm:bulletEnabled val="1"/>
        </dgm:presLayoutVars>
      </dgm:prSet>
      <dgm:spPr/>
    </dgm:pt>
  </dgm:ptLst>
  <dgm:cxnLst>
    <dgm:cxn modelId="{D0803A1D-23ED-4B7B-88B7-6F96A7624DDB}" type="presOf" srcId="{3F06CDEC-8897-4E34-855D-3BA1EA545EF7}" destId="{1C5DA4FE-4762-440C-AA91-1A9B84354F8B}" srcOrd="0" destOrd="0" presId="urn:microsoft.com/office/officeart/2005/8/layout/list1"/>
    <dgm:cxn modelId="{56A2ACDF-8EB1-4FDB-9688-997D4CBA7003}" type="presOf" srcId="{1444329C-68CF-48D4-B81E-7BEE990E231C}" destId="{FAA28C2E-930A-4D24-9019-C91805FDDD3B}" srcOrd="0" destOrd="0" presId="urn:microsoft.com/office/officeart/2005/8/layout/list1"/>
    <dgm:cxn modelId="{DACE65BC-A141-442E-BB7B-312CF5A3FABA}" type="presOf" srcId="{6B11756D-9FC5-4813-AA10-7AA45FCBA1F0}" destId="{CFE659E8-3BA2-433C-965F-9ACA79B71A60}" srcOrd="0" destOrd="0" presId="urn:microsoft.com/office/officeart/2005/8/layout/list1"/>
    <dgm:cxn modelId="{A7732410-D920-4A23-871C-2675893063B8}" srcId="{3F06CDEC-8897-4E34-855D-3BA1EA545EF7}" destId="{1444329C-68CF-48D4-B81E-7BEE990E231C}" srcOrd="1" destOrd="0" parTransId="{0D439688-8DCF-4C00-9177-2ADC60454DFF}" sibTransId="{1EEA67D8-FB4D-4612-8F34-138E7CB1524E}"/>
    <dgm:cxn modelId="{6F4B2096-633C-46E8-8C4C-C2B2417C7171}" type="presOf" srcId="{1444329C-68CF-48D4-B81E-7BEE990E231C}" destId="{E0C139D6-B917-4AEB-A2A1-67C4077CA7A5}" srcOrd="1" destOrd="0" presId="urn:microsoft.com/office/officeart/2005/8/layout/list1"/>
    <dgm:cxn modelId="{6CB0D93E-E4C4-4AE4-9D26-3AF87F8C4770}" type="presOf" srcId="{6B11756D-9FC5-4813-AA10-7AA45FCBA1F0}" destId="{19BADB82-BD6D-4451-8061-8E260AA8EFD7}" srcOrd="1" destOrd="0" presId="urn:microsoft.com/office/officeart/2005/8/layout/list1"/>
    <dgm:cxn modelId="{8F69414E-67EF-4160-B571-A3A38ED37F6B}" srcId="{3F06CDEC-8897-4E34-855D-3BA1EA545EF7}" destId="{6B11756D-9FC5-4813-AA10-7AA45FCBA1F0}" srcOrd="0" destOrd="0" parTransId="{07848523-D5E0-4668-80D2-8C036B3E29BD}" sibTransId="{AE915F47-874F-4F37-B887-2E0E4A33096A}"/>
    <dgm:cxn modelId="{9BB0361F-89E1-4B53-973A-480DD1C5A4B8}" type="presParOf" srcId="{1C5DA4FE-4762-440C-AA91-1A9B84354F8B}" destId="{2D4E594E-BC6A-47C8-B164-2959C4C989A0}" srcOrd="0" destOrd="0" presId="urn:microsoft.com/office/officeart/2005/8/layout/list1"/>
    <dgm:cxn modelId="{9ED4517B-B94D-4274-A001-6CFC86867C4A}" type="presParOf" srcId="{2D4E594E-BC6A-47C8-B164-2959C4C989A0}" destId="{CFE659E8-3BA2-433C-965F-9ACA79B71A60}" srcOrd="0" destOrd="0" presId="urn:microsoft.com/office/officeart/2005/8/layout/list1"/>
    <dgm:cxn modelId="{5A360658-8CB3-4561-AFB4-92D7371B0154}" type="presParOf" srcId="{2D4E594E-BC6A-47C8-B164-2959C4C989A0}" destId="{19BADB82-BD6D-4451-8061-8E260AA8EFD7}" srcOrd="1" destOrd="0" presId="urn:microsoft.com/office/officeart/2005/8/layout/list1"/>
    <dgm:cxn modelId="{AD10B36B-5646-4238-A0E7-EFA98021F327}" type="presParOf" srcId="{1C5DA4FE-4762-440C-AA91-1A9B84354F8B}" destId="{91F21528-5DA5-4FED-823F-E251AB8FCE5F}" srcOrd="1" destOrd="0" presId="urn:microsoft.com/office/officeart/2005/8/layout/list1"/>
    <dgm:cxn modelId="{7ECE31F6-7A77-4B19-BF79-D9F3A3B7A198}" type="presParOf" srcId="{1C5DA4FE-4762-440C-AA91-1A9B84354F8B}" destId="{BC19E469-9550-4AA8-8DEA-B09F0DEA5314}" srcOrd="2" destOrd="0" presId="urn:microsoft.com/office/officeart/2005/8/layout/list1"/>
    <dgm:cxn modelId="{3F5F8D4B-F29C-4D70-BDB9-13AD2F15E17E}" type="presParOf" srcId="{1C5DA4FE-4762-440C-AA91-1A9B84354F8B}" destId="{AAF7DC33-A588-4712-BF39-7380CA36AB42}" srcOrd="3" destOrd="0" presId="urn:microsoft.com/office/officeart/2005/8/layout/list1"/>
    <dgm:cxn modelId="{5A6D5A5E-CCF3-4B91-BDF6-A6F092AD3A8D}" type="presParOf" srcId="{1C5DA4FE-4762-440C-AA91-1A9B84354F8B}" destId="{CC62FB4A-55B5-476E-977B-54B38BF58FF6}" srcOrd="4" destOrd="0" presId="urn:microsoft.com/office/officeart/2005/8/layout/list1"/>
    <dgm:cxn modelId="{69C039F4-EA34-4E83-998A-536FB56DDAB4}" type="presParOf" srcId="{CC62FB4A-55B5-476E-977B-54B38BF58FF6}" destId="{FAA28C2E-930A-4D24-9019-C91805FDDD3B}" srcOrd="0" destOrd="0" presId="urn:microsoft.com/office/officeart/2005/8/layout/list1"/>
    <dgm:cxn modelId="{AF8487BB-9F00-4D43-9951-1E99B562E7CC}" type="presParOf" srcId="{CC62FB4A-55B5-476E-977B-54B38BF58FF6}" destId="{E0C139D6-B917-4AEB-A2A1-67C4077CA7A5}" srcOrd="1" destOrd="0" presId="urn:microsoft.com/office/officeart/2005/8/layout/list1"/>
    <dgm:cxn modelId="{791935DA-07EF-4A3C-A0DB-421CA0FCC989}" type="presParOf" srcId="{1C5DA4FE-4762-440C-AA91-1A9B84354F8B}" destId="{F34A47E4-AB19-4F15-8259-42D3D66566FE}" srcOrd="5" destOrd="0" presId="urn:microsoft.com/office/officeart/2005/8/layout/list1"/>
    <dgm:cxn modelId="{41114723-2E22-4CC0-8DA3-D5D8B20388C1}" type="presParOf" srcId="{1C5DA4FE-4762-440C-AA91-1A9B84354F8B}" destId="{F7746BC5-6A55-4570-91E6-13FBFEA839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68BB01-C6D6-45B3-BB58-2CA4220454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B3590AF4-779C-4082-9DD1-2F4B67EA2C3D}">
      <dgm:prSet phldrT="[Text]" custT="1"/>
      <dgm:spPr/>
      <dgm:t>
        <a:bodyPr/>
        <a:lstStyle/>
        <a:p>
          <a:r>
            <a:rPr lang="en-IN" sz="2000" dirty="0" smtClean="0"/>
            <a:t>Income generated from standard asset shall be recognised on accrual basis</a:t>
          </a:r>
          <a:endParaRPr lang="en-IN" sz="2000" dirty="0"/>
        </a:p>
      </dgm:t>
    </dgm:pt>
    <dgm:pt modelId="{7D6A2E5C-ECAE-4DE1-A70E-438E15C58C9B}" type="parTrans" cxnId="{67B75344-7DED-4A15-B350-73891D3544C5}">
      <dgm:prSet/>
      <dgm:spPr/>
      <dgm:t>
        <a:bodyPr/>
        <a:lstStyle/>
        <a:p>
          <a:endParaRPr lang="en-IN"/>
        </a:p>
      </dgm:t>
    </dgm:pt>
    <dgm:pt modelId="{6D4D23DA-A659-47BB-851E-DB88B84F6F4A}" type="sibTrans" cxnId="{67B75344-7DED-4A15-B350-73891D3544C5}">
      <dgm:prSet/>
      <dgm:spPr/>
      <dgm:t>
        <a:bodyPr/>
        <a:lstStyle/>
        <a:p>
          <a:endParaRPr lang="en-IN"/>
        </a:p>
      </dgm:t>
    </dgm:pt>
    <dgm:pt modelId="{D739CE1B-DD8F-4825-BBF1-336209572E60}">
      <dgm:prSet phldrT="[Text]" custT="1"/>
      <dgm:spPr/>
      <dgm:t>
        <a:bodyPr/>
        <a:lstStyle/>
        <a:p>
          <a:r>
            <a:rPr lang="en-IN" sz="2000" dirty="0" smtClean="0"/>
            <a:t>Income generated from sub-standard and doubtful assets shall be recognised only on cash basis</a:t>
          </a:r>
          <a:endParaRPr lang="en-IN" sz="2000" dirty="0"/>
        </a:p>
      </dgm:t>
    </dgm:pt>
    <dgm:pt modelId="{2637E018-BE8A-48AF-8D56-9993AE2B7A02}" type="parTrans" cxnId="{D676B6DD-82AB-4F8B-940B-55D106D1BA71}">
      <dgm:prSet/>
      <dgm:spPr/>
      <dgm:t>
        <a:bodyPr/>
        <a:lstStyle/>
        <a:p>
          <a:endParaRPr lang="en-IN"/>
        </a:p>
      </dgm:t>
    </dgm:pt>
    <dgm:pt modelId="{908A9630-DCF3-4382-AB2E-5BC659D6F57C}" type="sibTrans" cxnId="{D676B6DD-82AB-4F8B-940B-55D106D1BA71}">
      <dgm:prSet/>
      <dgm:spPr/>
      <dgm:t>
        <a:bodyPr/>
        <a:lstStyle/>
        <a:p>
          <a:endParaRPr lang="en-IN"/>
        </a:p>
      </dgm:t>
    </dgm:pt>
    <dgm:pt modelId="{7E44E598-4422-4EEA-80F5-983F63C4B49E}">
      <dgm:prSet phldrT="[Text]" custT="1"/>
      <dgm:spPr/>
      <dgm:t>
        <a:bodyPr/>
        <a:lstStyle/>
        <a:p>
          <a:r>
            <a:rPr lang="en-IN" sz="2000" dirty="0" smtClean="0"/>
            <a:t>If  the  classification  of  the  asset,  before  restructuring,  was  sub-standard  or doubtful,  the  income  generated  on  the  additional  finance  will  have  to  be recognised on cash basis.</a:t>
          </a:r>
          <a:endParaRPr lang="en-IN" sz="2000" dirty="0"/>
        </a:p>
      </dgm:t>
    </dgm:pt>
    <dgm:pt modelId="{1F850C0E-3B79-4F4A-8F43-594CB08CD71F}" type="parTrans" cxnId="{75C06A73-7926-4DAF-8E22-20FE944634B9}">
      <dgm:prSet/>
      <dgm:spPr/>
      <dgm:t>
        <a:bodyPr/>
        <a:lstStyle/>
        <a:p>
          <a:endParaRPr lang="en-IN"/>
        </a:p>
      </dgm:t>
    </dgm:pt>
    <dgm:pt modelId="{1E91C5C8-34EA-494B-9BF4-1533BB8465CB}" type="sibTrans" cxnId="{75C06A73-7926-4DAF-8E22-20FE944634B9}">
      <dgm:prSet/>
      <dgm:spPr/>
      <dgm:t>
        <a:bodyPr/>
        <a:lstStyle/>
        <a:p>
          <a:endParaRPr lang="en-IN"/>
        </a:p>
      </dgm:t>
    </dgm:pt>
    <dgm:pt modelId="{8A02E56F-289B-4F3E-B63C-1EE09503A44F}" type="pres">
      <dgm:prSet presAssocID="{7C68BB01-C6D6-45B3-BB58-2CA422045494}" presName="linear" presStyleCnt="0">
        <dgm:presLayoutVars>
          <dgm:dir/>
          <dgm:animLvl val="lvl"/>
          <dgm:resizeHandles val="exact"/>
        </dgm:presLayoutVars>
      </dgm:prSet>
      <dgm:spPr/>
      <dgm:t>
        <a:bodyPr/>
        <a:lstStyle/>
        <a:p>
          <a:endParaRPr lang="en-IN"/>
        </a:p>
      </dgm:t>
    </dgm:pt>
    <dgm:pt modelId="{454C6316-6C1E-4B01-9855-8EA2385A3E4B}" type="pres">
      <dgm:prSet presAssocID="{B3590AF4-779C-4082-9DD1-2F4B67EA2C3D}" presName="parentLin" presStyleCnt="0"/>
      <dgm:spPr/>
    </dgm:pt>
    <dgm:pt modelId="{046CAFA9-AE88-4228-A57F-234D4383E333}" type="pres">
      <dgm:prSet presAssocID="{B3590AF4-779C-4082-9DD1-2F4B67EA2C3D}" presName="parentLeftMargin" presStyleLbl="node1" presStyleIdx="0" presStyleCnt="3"/>
      <dgm:spPr/>
      <dgm:t>
        <a:bodyPr/>
        <a:lstStyle/>
        <a:p>
          <a:endParaRPr lang="en-IN"/>
        </a:p>
      </dgm:t>
    </dgm:pt>
    <dgm:pt modelId="{16B34627-70BB-473A-A30E-46C537EF80A7}" type="pres">
      <dgm:prSet presAssocID="{B3590AF4-779C-4082-9DD1-2F4B67EA2C3D}" presName="parentText" presStyleLbl="node1" presStyleIdx="0" presStyleCnt="3" custScaleX="142857" custScaleY="150151">
        <dgm:presLayoutVars>
          <dgm:chMax val="0"/>
          <dgm:bulletEnabled val="1"/>
        </dgm:presLayoutVars>
      </dgm:prSet>
      <dgm:spPr/>
      <dgm:t>
        <a:bodyPr/>
        <a:lstStyle/>
        <a:p>
          <a:endParaRPr lang="en-IN"/>
        </a:p>
      </dgm:t>
    </dgm:pt>
    <dgm:pt modelId="{FF83A317-2345-4AE8-AF97-1E3131D251A4}" type="pres">
      <dgm:prSet presAssocID="{B3590AF4-779C-4082-9DD1-2F4B67EA2C3D}" presName="negativeSpace" presStyleCnt="0"/>
      <dgm:spPr/>
    </dgm:pt>
    <dgm:pt modelId="{638CBBFB-103A-4055-BBD8-DB75B396B62F}" type="pres">
      <dgm:prSet presAssocID="{B3590AF4-779C-4082-9DD1-2F4B67EA2C3D}" presName="childText" presStyleLbl="conFgAcc1" presStyleIdx="0" presStyleCnt="3">
        <dgm:presLayoutVars>
          <dgm:bulletEnabled val="1"/>
        </dgm:presLayoutVars>
      </dgm:prSet>
      <dgm:spPr/>
    </dgm:pt>
    <dgm:pt modelId="{2BD5309A-41F4-49A7-A3E7-1D46524641C9}" type="pres">
      <dgm:prSet presAssocID="{6D4D23DA-A659-47BB-851E-DB88B84F6F4A}" presName="spaceBetweenRectangles" presStyleCnt="0"/>
      <dgm:spPr/>
    </dgm:pt>
    <dgm:pt modelId="{7A287918-287C-4E7C-8F01-F9927DCBD905}" type="pres">
      <dgm:prSet presAssocID="{D739CE1B-DD8F-4825-BBF1-336209572E60}" presName="parentLin" presStyleCnt="0"/>
      <dgm:spPr/>
    </dgm:pt>
    <dgm:pt modelId="{0B90506A-34DB-47AE-BB24-07E33C6101A5}" type="pres">
      <dgm:prSet presAssocID="{D739CE1B-DD8F-4825-BBF1-336209572E60}" presName="parentLeftMargin" presStyleLbl="node1" presStyleIdx="0" presStyleCnt="3"/>
      <dgm:spPr/>
      <dgm:t>
        <a:bodyPr/>
        <a:lstStyle/>
        <a:p>
          <a:endParaRPr lang="en-IN"/>
        </a:p>
      </dgm:t>
    </dgm:pt>
    <dgm:pt modelId="{8BB197B6-F0C1-44FE-BFBD-406405371989}" type="pres">
      <dgm:prSet presAssocID="{D739CE1B-DD8F-4825-BBF1-336209572E60}" presName="parentText" presStyleLbl="node1" presStyleIdx="1" presStyleCnt="3" custScaleX="142857" custScaleY="160062">
        <dgm:presLayoutVars>
          <dgm:chMax val="0"/>
          <dgm:bulletEnabled val="1"/>
        </dgm:presLayoutVars>
      </dgm:prSet>
      <dgm:spPr/>
      <dgm:t>
        <a:bodyPr/>
        <a:lstStyle/>
        <a:p>
          <a:endParaRPr lang="en-IN"/>
        </a:p>
      </dgm:t>
    </dgm:pt>
    <dgm:pt modelId="{B6890835-ED84-4738-A867-E2FE868ED9D8}" type="pres">
      <dgm:prSet presAssocID="{D739CE1B-DD8F-4825-BBF1-336209572E60}" presName="negativeSpace" presStyleCnt="0"/>
      <dgm:spPr/>
    </dgm:pt>
    <dgm:pt modelId="{B37FE8D6-C4DE-4892-B24A-C205BD692E4F}" type="pres">
      <dgm:prSet presAssocID="{D739CE1B-DD8F-4825-BBF1-336209572E60}" presName="childText" presStyleLbl="conFgAcc1" presStyleIdx="1" presStyleCnt="3">
        <dgm:presLayoutVars>
          <dgm:bulletEnabled val="1"/>
        </dgm:presLayoutVars>
      </dgm:prSet>
      <dgm:spPr/>
    </dgm:pt>
    <dgm:pt modelId="{89816A6D-76B3-42BA-A366-670B06868B31}" type="pres">
      <dgm:prSet presAssocID="{908A9630-DCF3-4382-AB2E-5BC659D6F57C}" presName="spaceBetweenRectangles" presStyleCnt="0"/>
      <dgm:spPr/>
    </dgm:pt>
    <dgm:pt modelId="{FA455748-AC1B-4B4D-B093-CD83CA971E01}" type="pres">
      <dgm:prSet presAssocID="{7E44E598-4422-4EEA-80F5-983F63C4B49E}" presName="parentLin" presStyleCnt="0"/>
      <dgm:spPr/>
    </dgm:pt>
    <dgm:pt modelId="{EE6C40A7-5F9C-427E-8CFE-873B4A98784E}" type="pres">
      <dgm:prSet presAssocID="{7E44E598-4422-4EEA-80F5-983F63C4B49E}" presName="parentLeftMargin" presStyleLbl="node1" presStyleIdx="1" presStyleCnt="3"/>
      <dgm:spPr/>
      <dgm:t>
        <a:bodyPr/>
        <a:lstStyle/>
        <a:p>
          <a:endParaRPr lang="en-IN"/>
        </a:p>
      </dgm:t>
    </dgm:pt>
    <dgm:pt modelId="{36FF3833-07A4-4B71-A08F-4F30364E2CDE}" type="pres">
      <dgm:prSet presAssocID="{7E44E598-4422-4EEA-80F5-983F63C4B49E}" presName="parentText" presStyleLbl="node1" presStyleIdx="2" presStyleCnt="3" custScaleX="142857" custScaleY="205635">
        <dgm:presLayoutVars>
          <dgm:chMax val="0"/>
          <dgm:bulletEnabled val="1"/>
        </dgm:presLayoutVars>
      </dgm:prSet>
      <dgm:spPr/>
      <dgm:t>
        <a:bodyPr/>
        <a:lstStyle/>
        <a:p>
          <a:endParaRPr lang="en-IN"/>
        </a:p>
      </dgm:t>
    </dgm:pt>
    <dgm:pt modelId="{ACDDE7B3-0DD8-4549-BCDD-C90A43039232}" type="pres">
      <dgm:prSet presAssocID="{7E44E598-4422-4EEA-80F5-983F63C4B49E}" presName="negativeSpace" presStyleCnt="0"/>
      <dgm:spPr/>
    </dgm:pt>
    <dgm:pt modelId="{CBCBBE2A-589B-4E9E-B7AB-5858355C0733}" type="pres">
      <dgm:prSet presAssocID="{7E44E598-4422-4EEA-80F5-983F63C4B49E}" presName="childText" presStyleLbl="conFgAcc1" presStyleIdx="2" presStyleCnt="3">
        <dgm:presLayoutVars>
          <dgm:bulletEnabled val="1"/>
        </dgm:presLayoutVars>
      </dgm:prSet>
      <dgm:spPr/>
    </dgm:pt>
  </dgm:ptLst>
  <dgm:cxnLst>
    <dgm:cxn modelId="{99D0227D-FCDF-4AE5-9F73-859340EFA90C}" type="presOf" srcId="{B3590AF4-779C-4082-9DD1-2F4B67EA2C3D}" destId="{046CAFA9-AE88-4228-A57F-234D4383E333}" srcOrd="0" destOrd="0" presId="urn:microsoft.com/office/officeart/2005/8/layout/list1"/>
    <dgm:cxn modelId="{E2DDFE6A-04FB-46B7-B6A4-14CE3FC52020}" type="presOf" srcId="{7E44E598-4422-4EEA-80F5-983F63C4B49E}" destId="{EE6C40A7-5F9C-427E-8CFE-873B4A98784E}" srcOrd="0" destOrd="0" presId="urn:microsoft.com/office/officeart/2005/8/layout/list1"/>
    <dgm:cxn modelId="{D676B6DD-82AB-4F8B-940B-55D106D1BA71}" srcId="{7C68BB01-C6D6-45B3-BB58-2CA422045494}" destId="{D739CE1B-DD8F-4825-BBF1-336209572E60}" srcOrd="1" destOrd="0" parTransId="{2637E018-BE8A-48AF-8D56-9993AE2B7A02}" sibTransId="{908A9630-DCF3-4382-AB2E-5BC659D6F57C}"/>
    <dgm:cxn modelId="{67B75344-7DED-4A15-B350-73891D3544C5}" srcId="{7C68BB01-C6D6-45B3-BB58-2CA422045494}" destId="{B3590AF4-779C-4082-9DD1-2F4B67EA2C3D}" srcOrd="0" destOrd="0" parTransId="{7D6A2E5C-ECAE-4DE1-A70E-438E15C58C9B}" sibTransId="{6D4D23DA-A659-47BB-851E-DB88B84F6F4A}"/>
    <dgm:cxn modelId="{75C06A73-7926-4DAF-8E22-20FE944634B9}" srcId="{7C68BB01-C6D6-45B3-BB58-2CA422045494}" destId="{7E44E598-4422-4EEA-80F5-983F63C4B49E}" srcOrd="2" destOrd="0" parTransId="{1F850C0E-3B79-4F4A-8F43-594CB08CD71F}" sibTransId="{1E91C5C8-34EA-494B-9BF4-1533BB8465CB}"/>
    <dgm:cxn modelId="{D04F6BFD-9B52-40B3-8151-47E24EB23875}" type="presOf" srcId="{7E44E598-4422-4EEA-80F5-983F63C4B49E}" destId="{36FF3833-07A4-4B71-A08F-4F30364E2CDE}" srcOrd="1" destOrd="0" presId="urn:microsoft.com/office/officeart/2005/8/layout/list1"/>
    <dgm:cxn modelId="{2EEE74AE-EC4C-42F4-B197-17EDA13C81B7}" type="presOf" srcId="{B3590AF4-779C-4082-9DD1-2F4B67EA2C3D}" destId="{16B34627-70BB-473A-A30E-46C537EF80A7}" srcOrd="1" destOrd="0" presId="urn:microsoft.com/office/officeart/2005/8/layout/list1"/>
    <dgm:cxn modelId="{47EB1808-37BB-44BF-9ABC-AC2A888B2FB0}" type="presOf" srcId="{D739CE1B-DD8F-4825-BBF1-336209572E60}" destId="{8BB197B6-F0C1-44FE-BFBD-406405371989}" srcOrd="1" destOrd="0" presId="urn:microsoft.com/office/officeart/2005/8/layout/list1"/>
    <dgm:cxn modelId="{AC8A3E06-52DD-4C65-BD9C-70917D800544}" type="presOf" srcId="{7C68BB01-C6D6-45B3-BB58-2CA422045494}" destId="{8A02E56F-289B-4F3E-B63C-1EE09503A44F}" srcOrd="0" destOrd="0" presId="urn:microsoft.com/office/officeart/2005/8/layout/list1"/>
    <dgm:cxn modelId="{EABBAA80-C685-4017-81A3-4F3CCA28567A}" type="presOf" srcId="{D739CE1B-DD8F-4825-BBF1-336209572E60}" destId="{0B90506A-34DB-47AE-BB24-07E33C6101A5}" srcOrd="0" destOrd="0" presId="urn:microsoft.com/office/officeart/2005/8/layout/list1"/>
    <dgm:cxn modelId="{3124EFB5-E72F-4F68-9D85-483F05216D0F}" type="presParOf" srcId="{8A02E56F-289B-4F3E-B63C-1EE09503A44F}" destId="{454C6316-6C1E-4B01-9855-8EA2385A3E4B}" srcOrd="0" destOrd="0" presId="urn:microsoft.com/office/officeart/2005/8/layout/list1"/>
    <dgm:cxn modelId="{26F43F19-254A-4BA5-A312-C95364D9E3A5}" type="presParOf" srcId="{454C6316-6C1E-4B01-9855-8EA2385A3E4B}" destId="{046CAFA9-AE88-4228-A57F-234D4383E333}" srcOrd="0" destOrd="0" presId="urn:microsoft.com/office/officeart/2005/8/layout/list1"/>
    <dgm:cxn modelId="{8C421673-A490-42A9-BEA6-EDAC98F89638}" type="presParOf" srcId="{454C6316-6C1E-4B01-9855-8EA2385A3E4B}" destId="{16B34627-70BB-473A-A30E-46C537EF80A7}" srcOrd="1" destOrd="0" presId="urn:microsoft.com/office/officeart/2005/8/layout/list1"/>
    <dgm:cxn modelId="{4F61E325-8DD7-4C38-B143-B9BD25A484DB}" type="presParOf" srcId="{8A02E56F-289B-4F3E-B63C-1EE09503A44F}" destId="{FF83A317-2345-4AE8-AF97-1E3131D251A4}" srcOrd="1" destOrd="0" presId="urn:microsoft.com/office/officeart/2005/8/layout/list1"/>
    <dgm:cxn modelId="{143759A1-8B22-4471-8232-C271751F090E}" type="presParOf" srcId="{8A02E56F-289B-4F3E-B63C-1EE09503A44F}" destId="{638CBBFB-103A-4055-BBD8-DB75B396B62F}" srcOrd="2" destOrd="0" presId="urn:microsoft.com/office/officeart/2005/8/layout/list1"/>
    <dgm:cxn modelId="{5FE6DD7F-6319-4EB4-AA7C-E3C88ED79DC4}" type="presParOf" srcId="{8A02E56F-289B-4F3E-B63C-1EE09503A44F}" destId="{2BD5309A-41F4-49A7-A3E7-1D46524641C9}" srcOrd="3" destOrd="0" presId="urn:microsoft.com/office/officeart/2005/8/layout/list1"/>
    <dgm:cxn modelId="{31DA0839-4A0D-4009-949C-D3C530361D26}" type="presParOf" srcId="{8A02E56F-289B-4F3E-B63C-1EE09503A44F}" destId="{7A287918-287C-4E7C-8F01-F9927DCBD905}" srcOrd="4" destOrd="0" presId="urn:microsoft.com/office/officeart/2005/8/layout/list1"/>
    <dgm:cxn modelId="{7B8363FF-D0F9-41F4-AA8B-39287CF08CE9}" type="presParOf" srcId="{7A287918-287C-4E7C-8F01-F9927DCBD905}" destId="{0B90506A-34DB-47AE-BB24-07E33C6101A5}" srcOrd="0" destOrd="0" presId="urn:microsoft.com/office/officeart/2005/8/layout/list1"/>
    <dgm:cxn modelId="{3AB4222B-4AAC-4A09-8D03-A2703FA2728E}" type="presParOf" srcId="{7A287918-287C-4E7C-8F01-F9927DCBD905}" destId="{8BB197B6-F0C1-44FE-BFBD-406405371989}" srcOrd="1" destOrd="0" presId="urn:microsoft.com/office/officeart/2005/8/layout/list1"/>
    <dgm:cxn modelId="{0A271DEA-EF7F-4F29-9DA0-697C50D0D567}" type="presParOf" srcId="{8A02E56F-289B-4F3E-B63C-1EE09503A44F}" destId="{B6890835-ED84-4738-A867-E2FE868ED9D8}" srcOrd="5" destOrd="0" presId="urn:microsoft.com/office/officeart/2005/8/layout/list1"/>
    <dgm:cxn modelId="{654DA5E6-4E89-4C29-8F35-2A4EF0AE3B24}" type="presParOf" srcId="{8A02E56F-289B-4F3E-B63C-1EE09503A44F}" destId="{B37FE8D6-C4DE-4892-B24A-C205BD692E4F}" srcOrd="6" destOrd="0" presId="urn:microsoft.com/office/officeart/2005/8/layout/list1"/>
    <dgm:cxn modelId="{330986C8-AFC7-4330-9931-A194F8465D4A}" type="presParOf" srcId="{8A02E56F-289B-4F3E-B63C-1EE09503A44F}" destId="{89816A6D-76B3-42BA-A366-670B06868B31}" srcOrd="7" destOrd="0" presId="urn:microsoft.com/office/officeart/2005/8/layout/list1"/>
    <dgm:cxn modelId="{8CCAA6D4-E47C-4ED1-9971-09F96229F60F}" type="presParOf" srcId="{8A02E56F-289B-4F3E-B63C-1EE09503A44F}" destId="{FA455748-AC1B-4B4D-B093-CD83CA971E01}" srcOrd="8" destOrd="0" presId="urn:microsoft.com/office/officeart/2005/8/layout/list1"/>
    <dgm:cxn modelId="{8AC4CCAF-D99D-4BBA-9969-2FEBA5EC7A55}" type="presParOf" srcId="{FA455748-AC1B-4B4D-B093-CD83CA971E01}" destId="{EE6C40A7-5F9C-427E-8CFE-873B4A98784E}" srcOrd="0" destOrd="0" presId="urn:microsoft.com/office/officeart/2005/8/layout/list1"/>
    <dgm:cxn modelId="{465642E4-1906-40D7-98C3-EC246D95FF4F}" type="presParOf" srcId="{FA455748-AC1B-4B4D-B093-CD83CA971E01}" destId="{36FF3833-07A4-4B71-A08F-4F30364E2CDE}" srcOrd="1" destOrd="0" presId="urn:microsoft.com/office/officeart/2005/8/layout/list1"/>
    <dgm:cxn modelId="{1FF9B54E-F86D-4B1D-B225-B350F856C97E}" type="presParOf" srcId="{8A02E56F-289B-4F3E-B63C-1EE09503A44F}" destId="{ACDDE7B3-0DD8-4549-BCDD-C90A43039232}" srcOrd="9" destOrd="0" presId="urn:microsoft.com/office/officeart/2005/8/layout/list1"/>
    <dgm:cxn modelId="{000502EC-F45D-4D25-BAFA-DCF8C629E52A}" type="presParOf" srcId="{8A02E56F-289B-4F3E-B63C-1EE09503A44F}" destId="{CBCBBE2A-589B-4E9E-B7AB-5858355C07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C68BB01-C6D6-45B3-BB58-2CA4220454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B3590AF4-779C-4082-9DD1-2F4B67EA2C3D}">
      <dgm:prSet phldrT="[Text]" custT="1"/>
      <dgm:spPr/>
      <dgm:t>
        <a:bodyPr/>
        <a:lstStyle/>
        <a:p>
          <a:r>
            <a:rPr lang="en-IN" sz="2000" dirty="0" smtClean="0"/>
            <a:t>A standard asset on second restructuring will become sub-standard asset</a:t>
          </a:r>
          <a:endParaRPr lang="en-IN" sz="2000" dirty="0"/>
        </a:p>
      </dgm:t>
    </dgm:pt>
    <dgm:pt modelId="{7D6A2E5C-ECAE-4DE1-A70E-438E15C58C9B}" type="parTrans" cxnId="{67B75344-7DED-4A15-B350-73891D3544C5}">
      <dgm:prSet/>
      <dgm:spPr/>
      <dgm:t>
        <a:bodyPr/>
        <a:lstStyle/>
        <a:p>
          <a:endParaRPr lang="en-IN"/>
        </a:p>
      </dgm:t>
    </dgm:pt>
    <dgm:pt modelId="{6D4D23DA-A659-47BB-851E-DB88B84F6F4A}" type="sibTrans" cxnId="{67B75344-7DED-4A15-B350-73891D3544C5}">
      <dgm:prSet/>
      <dgm:spPr/>
      <dgm:t>
        <a:bodyPr/>
        <a:lstStyle/>
        <a:p>
          <a:endParaRPr lang="en-IN"/>
        </a:p>
      </dgm:t>
    </dgm:pt>
    <dgm:pt modelId="{D739CE1B-DD8F-4825-BBF1-336209572E60}">
      <dgm:prSet phldrT="[Text]" custT="1"/>
      <dgm:spPr/>
      <dgm:t>
        <a:bodyPr/>
        <a:lstStyle/>
        <a:p>
          <a:r>
            <a:rPr lang="en-IN" sz="2000" dirty="0" smtClean="0"/>
            <a:t>A sub-standard or doubtful asset on second restructuring  -  its asset classification will be reckoned from the date it became NPA on the first occasion.</a:t>
          </a:r>
          <a:endParaRPr lang="en-IN" sz="2000" dirty="0"/>
        </a:p>
      </dgm:t>
    </dgm:pt>
    <dgm:pt modelId="{2637E018-BE8A-48AF-8D56-9993AE2B7A02}" type="parTrans" cxnId="{D676B6DD-82AB-4F8B-940B-55D106D1BA71}">
      <dgm:prSet/>
      <dgm:spPr/>
      <dgm:t>
        <a:bodyPr/>
        <a:lstStyle/>
        <a:p>
          <a:endParaRPr lang="en-IN"/>
        </a:p>
      </dgm:t>
    </dgm:pt>
    <dgm:pt modelId="{908A9630-DCF3-4382-AB2E-5BC659D6F57C}" type="sibTrans" cxnId="{D676B6DD-82AB-4F8B-940B-55D106D1BA71}">
      <dgm:prSet/>
      <dgm:spPr/>
      <dgm:t>
        <a:bodyPr/>
        <a:lstStyle/>
        <a:p>
          <a:endParaRPr lang="en-IN"/>
        </a:p>
      </dgm:t>
    </dgm:pt>
    <dgm:pt modelId="{7E44E598-4422-4EEA-80F5-983F63C4B49E}">
      <dgm:prSet phldrT="[Text]" custT="1"/>
      <dgm:spPr/>
      <dgm:t>
        <a:bodyPr/>
        <a:lstStyle/>
        <a:p>
          <a:r>
            <a:rPr lang="en-IN" sz="2000" dirty="0" smtClean="0"/>
            <a:t>These assets can be upgraded on good performance after the specified period</a:t>
          </a:r>
          <a:endParaRPr lang="en-IN" sz="2000" dirty="0"/>
        </a:p>
      </dgm:t>
    </dgm:pt>
    <dgm:pt modelId="{1F850C0E-3B79-4F4A-8F43-594CB08CD71F}" type="parTrans" cxnId="{75C06A73-7926-4DAF-8E22-20FE944634B9}">
      <dgm:prSet/>
      <dgm:spPr/>
      <dgm:t>
        <a:bodyPr/>
        <a:lstStyle/>
        <a:p>
          <a:endParaRPr lang="en-IN"/>
        </a:p>
      </dgm:t>
    </dgm:pt>
    <dgm:pt modelId="{1E91C5C8-34EA-494B-9BF4-1533BB8465CB}" type="sibTrans" cxnId="{75C06A73-7926-4DAF-8E22-20FE944634B9}">
      <dgm:prSet/>
      <dgm:spPr/>
      <dgm:t>
        <a:bodyPr/>
        <a:lstStyle/>
        <a:p>
          <a:endParaRPr lang="en-IN"/>
        </a:p>
      </dgm:t>
    </dgm:pt>
    <dgm:pt modelId="{8A02E56F-289B-4F3E-B63C-1EE09503A44F}" type="pres">
      <dgm:prSet presAssocID="{7C68BB01-C6D6-45B3-BB58-2CA422045494}" presName="linear" presStyleCnt="0">
        <dgm:presLayoutVars>
          <dgm:dir/>
          <dgm:animLvl val="lvl"/>
          <dgm:resizeHandles val="exact"/>
        </dgm:presLayoutVars>
      </dgm:prSet>
      <dgm:spPr/>
      <dgm:t>
        <a:bodyPr/>
        <a:lstStyle/>
        <a:p>
          <a:endParaRPr lang="en-IN"/>
        </a:p>
      </dgm:t>
    </dgm:pt>
    <dgm:pt modelId="{454C6316-6C1E-4B01-9855-8EA2385A3E4B}" type="pres">
      <dgm:prSet presAssocID="{B3590AF4-779C-4082-9DD1-2F4B67EA2C3D}" presName="parentLin" presStyleCnt="0"/>
      <dgm:spPr/>
    </dgm:pt>
    <dgm:pt modelId="{046CAFA9-AE88-4228-A57F-234D4383E333}" type="pres">
      <dgm:prSet presAssocID="{B3590AF4-779C-4082-9DD1-2F4B67EA2C3D}" presName="parentLeftMargin" presStyleLbl="node1" presStyleIdx="0" presStyleCnt="3"/>
      <dgm:spPr/>
      <dgm:t>
        <a:bodyPr/>
        <a:lstStyle/>
        <a:p>
          <a:endParaRPr lang="en-IN"/>
        </a:p>
      </dgm:t>
    </dgm:pt>
    <dgm:pt modelId="{16B34627-70BB-473A-A30E-46C537EF80A7}" type="pres">
      <dgm:prSet presAssocID="{B3590AF4-779C-4082-9DD1-2F4B67EA2C3D}" presName="parentText" presStyleLbl="node1" presStyleIdx="0" presStyleCnt="3" custScaleX="142857" custScaleY="106396">
        <dgm:presLayoutVars>
          <dgm:chMax val="0"/>
          <dgm:bulletEnabled val="1"/>
        </dgm:presLayoutVars>
      </dgm:prSet>
      <dgm:spPr/>
      <dgm:t>
        <a:bodyPr/>
        <a:lstStyle/>
        <a:p>
          <a:endParaRPr lang="en-IN"/>
        </a:p>
      </dgm:t>
    </dgm:pt>
    <dgm:pt modelId="{FF83A317-2345-4AE8-AF97-1E3131D251A4}" type="pres">
      <dgm:prSet presAssocID="{B3590AF4-779C-4082-9DD1-2F4B67EA2C3D}" presName="negativeSpace" presStyleCnt="0"/>
      <dgm:spPr/>
    </dgm:pt>
    <dgm:pt modelId="{638CBBFB-103A-4055-BBD8-DB75B396B62F}" type="pres">
      <dgm:prSet presAssocID="{B3590AF4-779C-4082-9DD1-2F4B67EA2C3D}" presName="childText" presStyleLbl="conFgAcc1" presStyleIdx="0" presStyleCnt="3">
        <dgm:presLayoutVars>
          <dgm:bulletEnabled val="1"/>
        </dgm:presLayoutVars>
      </dgm:prSet>
      <dgm:spPr/>
    </dgm:pt>
    <dgm:pt modelId="{2BD5309A-41F4-49A7-A3E7-1D46524641C9}" type="pres">
      <dgm:prSet presAssocID="{6D4D23DA-A659-47BB-851E-DB88B84F6F4A}" presName="spaceBetweenRectangles" presStyleCnt="0"/>
      <dgm:spPr/>
    </dgm:pt>
    <dgm:pt modelId="{7A287918-287C-4E7C-8F01-F9927DCBD905}" type="pres">
      <dgm:prSet presAssocID="{D739CE1B-DD8F-4825-BBF1-336209572E60}" presName="parentLin" presStyleCnt="0"/>
      <dgm:spPr/>
    </dgm:pt>
    <dgm:pt modelId="{0B90506A-34DB-47AE-BB24-07E33C6101A5}" type="pres">
      <dgm:prSet presAssocID="{D739CE1B-DD8F-4825-BBF1-336209572E60}" presName="parentLeftMargin" presStyleLbl="node1" presStyleIdx="0" presStyleCnt="3"/>
      <dgm:spPr/>
      <dgm:t>
        <a:bodyPr/>
        <a:lstStyle/>
        <a:p>
          <a:endParaRPr lang="en-IN"/>
        </a:p>
      </dgm:t>
    </dgm:pt>
    <dgm:pt modelId="{8BB197B6-F0C1-44FE-BFBD-406405371989}" type="pres">
      <dgm:prSet presAssocID="{D739CE1B-DD8F-4825-BBF1-336209572E60}" presName="parentText" presStyleLbl="node1" presStyleIdx="1" presStyleCnt="3" custScaleX="142857" custScaleY="132274">
        <dgm:presLayoutVars>
          <dgm:chMax val="0"/>
          <dgm:bulletEnabled val="1"/>
        </dgm:presLayoutVars>
      </dgm:prSet>
      <dgm:spPr/>
      <dgm:t>
        <a:bodyPr/>
        <a:lstStyle/>
        <a:p>
          <a:endParaRPr lang="en-IN"/>
        </a:p>
      </dgm:t>
    </dgm:pt>
    <dgm:pt modelId="{B6890835-ED84-4738-A867-E2FE868ED9D8}" type="pres">
      <dgm:prSet presAssocID="{D739CE1B-DD8F-4825-BBF1-336209572E60}" presName="negativeSpace" presStyleCnt="0"/>
      <dgm:spPr/>
    </dgm:pt>
    <dgm:pt modelId="{B37FE8D6-C4DE-4892-B24A-C205BD692E4F}" type="pres">
      <dgm:prSet presAssocID="{D739CE1B-DD8F-4825-BBF1-336209572E60}" presName="childText" presStyleLbl="conFgAcc1" presStyleIdx="1" presStyleCnt="3">
        <dgm:presLayoutVars>
          <dgm:bulletEnabled val="1"/>
        </dgm:presLayoutVars>
      </dgm:prSet>
      <dgm:spPr/>
    </dgm:pt>
    <dgm:pt modelId="{89816A6D-76B3-42BA-A366-670B06868B31}" type="pres">
      <dgm:prSet presAssocID="{908A9630-DCF3-4382-AB2E-5BC659D6F57C}" presName="spaceBetweenRectangles" presStyleCnt="0"/>
      <dgm:spPr/>
    </dgm:pt>
    <dgm:pt modelId="{FA455748-AC1B-4B4D-B093-CD83CA971E01}" type="pres">
      <dgm:prSet presAssocID="{7E44E598-4422-4EEA-80F5-983F63C4B49E}" presName="parentLin" presStyleCnt="0"/>
      <dgm:spPr/>
    </dgm:pt>
    <dgm:pt modelId="{EE6C40A7-5F9C-427E-8CFE-873B4A98784E}" type="pres">
      <dgm:prSet presAssocID="{7E44E598-4422-4EEA-80F5-983F63C4B49E}" presName="parentLeftMargin" presStyleLbl="node1" presStyleIdx="1" presStyleCnt="3"/>
      <dgm:spPr/>
      <dgm:t>
        <a:bodyPr/>
        <a:lstStyle/>
        <a:p>
          <a:endParaRPr lang="en-IN"/>
        </a:p>
      </dgm:t>
    </dgm:pt>
    <dgm:pt modelId="{36FF3833-07A4-4B71-A08F-4F30364E2CDE}" type="pres">
      <dgm:prSet presAssocID="{7E44E598-4422-4EEA-80F5-983F63C4B49E}" presName="parentText" presStyleLbl="node1" presStyleIdx="2" presStyleCnt="3" custScaleX="142857" custScaleY="119591" custLinFactNeighborX="-2754" custLinFactNeighborY="-3678">
        <dgm:presLayoutVars>
          <dgm:chMax val="0"/>
          <dgm:bulletEnabled val="1"/>
        </dgm:presLayoutVars>
      </dgm:prSet>
      <dgm:spPr/>
      <dgm:t>
        <a:bodyPr/>
        <a:lstStyle/>
        <a:p>
          <a:endParaRPr lang="en-IN"/>
        </a:p>
      </dgm:t>
    </dgm:pt>
    <dgm:pt modelId="{ACDDE7B3-0DD8-4549-BCDD-C90A43039232}" type="pres">
      <dgm:prSet presAssocID="{7E44E598-4422-4EEA-80F5-983F63C4B49E}" presName="negativeSpace" presStyleCnt="0"/>
      <dgm:spPr/>
    </dgm:pt>
    <dgm:pt modelId="{CBCBBE2A-589B-4E9E-B7AB-5858355C0733}" type="pres">
      <dgm:prSet presAssocID="{7E44E598-4422-4EEA-80F5-983F63C4B49E}" presName="childText" presStyleLbl="conFgAcc1" presStyleIdx="2" presStyleCnt="3">
        <dgm:presLayoutVars>
          <dgm:bulletEnabled val="1"/>
        </dgm:presLayoutVars>
      </dgm:prSet>
      <dgm:spPr/>
    </dgm:pt>
  </dgm:ptLst>
  <dgm:cxnLst>
    <dgm:cxn modelId="{CD2F6756-6B91-4EDE-957D-A783C02C843E}" type="presOf" srcId="{B3590AF4-779C-4082-9DD1-2F4B67EA2C3D}" destId="{046CAFA9-AE88-4228-A57F-234D4383E333}" srcOrd="0" destOrd="0" presId="urn:microsoft.com/office/officeart/2005/8/layout/list1"/>
    <dgm:cxn modelId="{A288F691-6E4E-4068-960D-2D5440B23C13}" type="presOf" srcId="{7E44E598-4422-4EEA-80F5-983F63C4B49E}" destId="{36FF3833-07A4-4B71-A08F-4F30364E2CDE}" srcOrd="1" destOrd="0" presId="urn:microsoft.com/office/officeart/2005/8/layout/list1"/>
    <dgm:cxn modelId="{8618C539-EBF1-4B80-B0C5-5784155F109D}" type="presOf" srcId="{7E44E598-4422-4EEA-80F5-983F63C4B49E}" destId="{EE6C40A7-5F9C-427E-8CFE-873B4A98784E}" srcOrd="0" destOrd="0" presId="urn:microsoft.com/office/officeart/2005/8/layout/list1"/>
    <dgm:cxn modelId="{82839F26-F79B-44BC-9003-008AA9D11FE7}" type="presOf" srcId="{7C68BB01-C6D6-45B3-BB58-2CA422045494}" destId="{8A02E56F-289B-4F3E-B63C-1EE09503A44F}" srcOrd="0" destOrd="0" presId="urn:microsoft.com/office/officeart/2005/8/layout/list1"/>
    <dgm:cxn modelId="{0D5301B7-A797-4858-AE34-995F43C971B0}" type="presOf" srcId="{B3590AF4-779C-4082-9DD1-2F4B67EA2C3D}" destId="{16B34627-70BB-473A-A30E-46C537EF80A7}" srcOrd="1" destOrd="0" presId="urn:microsoft.com/office/officeart/2005/8/layout/list1"/>
    <dgm:cxn modelId="{67B75344-7DED-4A15-B350-73891D3544C5}" srcId="{7C68BB01-C6D6-45B3-BB58-2CA422045494}" destId="{B3590AF4-779C-4082-9DD1-2F4B67EA2C3D}" srcOrd="0" destOrd="0" parTransId="{7D6A2E5C-ECAE-4DE1-A70E-438E15C58C9B}" sibTransId="{6D4D23DA-A659-47BB-851E-DB88B84F6F4A}"/>
    <dgm:cxn modelId="{D11DFE70-2648-4200-B077-C0E816F97863}" type="presOf" srcId="{D739CE1B-DD8F-4825-BBF1-336209572E60}" destId="{8BB197B6-F0C1-44FE-BFBD-406405371989}" srcOrd="1" destOrd="0" presId="urn:microsoft.com/office/officeart/2005/8/layout/list1"/>
    <dgm:cxn modelId="{D676B6DD-82AB-4F8B-940B-55D106D1BA71}" srcId="{7C68BB01-C6D6-45B3-BB58-2CA422045494}" destId="{D739CE1B-DD8F-4825-BBF1-336209572E60}" srcOrd="1" destOrd="0" parTransId="{2637E018-BE8A-48AF-8D56-9993AE2B7A02}" sibTransId="{908A9630-DCF3-4382-AB2E-5BC659D6F57C}"/>
    <dgm:cxn modelId="{75C06A73-7926-4DAF-8E22-20FE944634B9}" srcId="{7C68BB01-C6D6-45B3-BB58-2CA422045494}" destId="{7E44E598-4422-4EEA-80F5-983F63C4B49E}" srcOrd="2" destOrd="0" parTransId="{1F850C0E-3B79-4F4A-8F43-594CB08CD71F}" sibTransId="{1E91C5C8-34EA-494B-9BF4-1533BB8465CB}"/>
    <dgm:cxn modelId="{4A522E5D-3E94-4400-97BA-FDE35DD7A8DE}" type="presOf" srcId="{D739CE1B-DD8F-4825-BBF1-336209572E60}" destId="{0B90506A-34DB-47AE-BB24-07E33C6101A5}" srcOrd="0" destOrd="0" presId="urn:microsoft.com/office/officeart/2005/8/layout/list1"/>
    <dgm:cxn modelId="{E658F681-F78F-451B-9D20-8192F7F44F6E}" type="presParOf" srcId="{8A02E56F-289B-4F3E-B63C-1EE09503A44F}" destId="{454C6316-6C1E-4B01-9855-8EA2385A3E4B}" srcOrd="0" destOrd="0" presId="urn:microsoft.com/office/officeart/2005/8/layout/list1"/>
    <dgm:cxn modelId="{0449E691-77FD-4029-B186-4BC724EE9BC1}" type="presParOf" srcId="{454C6316-6C1E-4B01-9855-8EA2385A3E4B}" destId="{046CAFA9-AE88-4228-A57F-234D4383E333}" srcOrd="0" destOrd="0" presId="urn:microsoft.com/office/officeart/2005/8/layout/list1"/>
    <dgm:cxn modelId="{B01EB495-A3D8-4F3A-9F68-9E6DA4DC63F3}" type="presParOf" srcId="{454C6316-6C1E-4B01-9855-8EA2385A3E4B}" destId="{16B34627-70BB-473A-A30E-46C537EF80A7}" srcOrd="1" destOrd="0" presId="urn:microsoft.com/office/officeart/2005/8/layout/list1"/>
    <dgm:cxn modelId="{5C4407C9-9EF7-4A41-806D-2A3B4F031822}" type="presParOf" srcId="{8A02E56F-289B-4F3E-B63C-1EE09503A44F}" destId="{FF83A317-2345-4AE8-AF97-1E3131D251A4}" srcOrd="1" destOrd="0" presId="urn:microsoft.com/office/officeart/2005/8/layout/list1"/>
    <dgm:cxn modelId="{71AEC9CA-374A-4797-A773-F5A68B473991}" type="presParOf" srcId="{8A02E56F-289B-4F3E-B63C-1EE09503A44F}" destId="{638CBBFB-103A-4055-BBD8-DB75B396B62F}" srcOrd="2" destOrd="0" presId="urn:microsoft.com/office/officeart/2005/8/layout/list1"/>
    <dgm:cxn modelId="{A85F7DA9-6EED-4B7C-B16E-93E145EA31D9}" type="presParOf" srcId="{8A02E56F-289B-4F3E-B63C-1EE09503A44F}" destId="{2BD5309A-41F4-49A7-A3E7-1D46524641C9}" srcOrd="3" destOrd="0" presId="urn:microsoft.com/office/officeart/2005/8/layout/list1"/>
    <dgm:cxn modelId="{06E3A303-0EB9-4A7C-86EE-4DBE080D81EB}" type="presParOf" srcId="{8A02E56F-289B-4F3E-B63C-1EE09503A44F}" destId="{7A287918-287C-4E7C-8F01-F9927DCBD905}" srcOrd="4" destOrd="0" presId="urn:microsoft.com/office/officeart/2005/8/layout/list1"/>
    <dgm:cxn modelId="{38B7647A-82A7-43DE-8BC4-B72E30EC5A46}" type="presParOf" srcId="{7A287918-287C-4E7C-8F01-F9927DCBD905}" destId="{0B90506A-34DB-47AE-BB24-07E33C6101A5}" srcOrd="0" destOrd="0" presId="urn:microsoft.com/office/officeart/2005/8/layout/list1"/>
    <dgm:cxn modelId="{4AB256FF-23F6-4EC8-AE70-FA89E4FB26F9}" type="presParOf" srcId="{7A287918-287C-4E7C-8F01-F9927DCBD905}" destId="{8BB197B6-F0C1-44FE-BFBD-406405371989}" srcOrd="1" destOrd="0" presId="urn:microsoft.com/office/officeart/2005/8/layout/list1"/>
    <dgm:cxn modelId="{9F3A7AF7-D200-4364-A89E-AF0A324A3DBA}" type="presParOf" srcId="{8A02E56F-289B-4F3E-B63C-1EE09503A44F}" destId="{B6890835-ED84-4738-A867-E2FE868ED9D8}" srcOrd="5" destOrd="0" presId="urn:microsoft.com/office/officeart/2005/8/layout/list1"/>
    <dgm:cxn modelId="{0AE845BA-D01B-429F-9837-39666DF459CD}" type="presParOf" srcId="{8A02E56F-289B-4F3E-B63C-1EE09503A44F}" destId="{B37FE8D6-C4DE-4892-B24A-C205BD692E4F}" srcOrd="6" destOrd="0" presId="urn:microsoft.com/office/officeart/2005/8/layout/list1"/>
    <dgm:cxn modelId="{F39952FC-A022-4E59-A53F-9C830E80697A}" type="presParOf" srcId="{8A02E56F-289B-4F3E-B63C-1EE09503A44F}" destId="{89816A6D-76B3-42BA-A366-670B06868B31}" srcOrd="7" destOrd="0" presId="urn:microsoft.com/office/officeart/2005/8/layout/list1"/>
    <dgm:cxn modelId="{061C3169-8A82-4356-AB63-8C3B518BE9A4}" type="presParOf" srcId="{8A02E56F-289B-4F3E-B63C-1EE09503A44F}" destId="{FA455748-AC1B-4B4D-B093-CD83CA971E01}" srcOrd="8" destOrd="0" presId="urn:microsoft.com/office/officeart/2005/8/layout/list1"/>
    <dgm:cxn modelId="{DBDBACCE-85A0-4C6E-85B2-9D32CA215EF1}" type="presParOf" srcId="{FA455748-AC1B-4B4D-B093-CD83CA971E01}" destId="{EE6C40A7-5F9C-427E-8CFE-873B4A98784E}" srcOrd="0" destOrd="0" presId="urn:microsoft.com/office/officeart/2005/8/layout/list1"/>
    <dgm:cxn modelId="{AB98C71A-51AC-485C-9206-C63675C84498}" type="presParOf" srcId="{FA455748-AC1B-4B4D-B093-CD83CA971E01}" destId="{36FF3833-07A4-4B71-A08F-4F30364E2CDE}" srcOrd="1" destOrd="0" presId="urn:microsoft.com/office/officeart/2005/8/layout/list1"/>
    <dgm:cxn modelId="{934ED781-6DB0-4D44-B415-6F9C4EDA2175}" type="presParOf" srcId="{8A02E56F-289B-4F3E-B63C-1EE09503A44F}" destId="{ACDDE7B3-0DD8-4549-BCDD-C90A43039232}" srcOrd="9" destOrd="0" presId="urn:microsoft.com/office/officeart/2005/8/layout/list1"/>
    <dgm:cxn modelId="{B4A32F4F-9455-4282-BAF8-F694A8006BFE}" type="presParOf" srcId="{8A02E56F-289B-4F3E-B63C-1EE09503A44F}" destId="{CBCBBE2A-589B-4E9E-B7AB-5858355C07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68989C4-F5EB-42D5-904B-1130A6801C4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B691611B-0DCA-4826-8DE9-A192D1478197}">
      <dgm:prSet phldrT="[Text]"/>
      <dgm:spPr/>
      <dgm:t>
        <a:bodyPr/>
        <a:lstStyle/>
        <a:p>
          <a:r>
            <a:rPr lang="en-IN" dirty="0" smtClean="0"/>
            <a:t>Project loan</a:t>
          </a:r>
          <a:endParaRPr lang="en-IN" dirty="0"/>
        </a:p>
      </dgm:t>
    </dgm:pt>
    <dgm:pt modelId="{B5B89CF9-0950-4E34-A21B-00FF7B3B912B}" type="parTrans" cxnId="{967DB72A-9E1E-4E17-8838-ACF4AFB7AA04}">
      <dgm:prSet/>
      <dgm:spPr/>
      <dgm:t>
        <a:bodyPr/>
        <a:lstStyle/>
        <a:p>
          <a:endParaRPr lang="en-IN"/>
        </a:p>
      </dgm:t>
    </dgm:pt>
    <dgm:pt modelId="{FAE7909E-8B76-4058-B0E5-29F58CA7AF47}" type="sibTrans" cxnId="{967DB72A-9E1E-4E17-8838-ACF4AFB7AA04}">
      <dgm:prSet/>
      <dgm:spPr/>
      <dgm:t>
        <a:bodyPr/>
        <a:lstStyle/>
        <a:p>
          <a:endParaRPr lang="en-IN"/>
        </a:p>
      </dgm:t>
    </dgm:pt>
    <dgm:pt modelId="{CC853776-22CA-4729-8D12-4E6D50807369}">
      <dgm:prSet phldrT="[Text]"/>
      <dgm:spPr/>
      <dgm:t>
        <a:bodyPr/>
        <a:lstStyle/>
        <a:p>
          <a:r>
            <a:rPr lang="en-IN" dirty="0" smtClean="0"/>
            <a:t>Aggregate exposure of all institutional lenders =&gt; </a:t>
          </a:r>
          <a:r>
            <a:rPr lang="en-IN" dirty="0" err="1" smtClean="0"/>
            <a:t>Rs</a:t>
          </a:r>
          <a:r>
            <a:rPr lang="en-IN" dirty="0" smtClean="0"/>
            <a:t>. 500 crores</a:t>
          </a:r>
          <a:endParaRPr lang="en-IN" dirty="0"/>
        </a:p>
      </dgm:t>
    </dgm:pt>
    <dgm:pt modelId="{508072D2-3823-4807-873B-5301A417B6E0}" type="parTrans" cxnId="{A18E59F6-E542-41F5-BFCF-BF75E5F01D7F}">
      <dgm:prSet/>
      <dgm:spPr/>
      <dgm:t>
        <a:bodyPr/>
        <a:lstStyle/>
        <a:p>
          <a:endParaRPr lang="en-IN"/>
        </a:p>
      </dgm:t>
    </dgm:pt>
    <dgm:pt modelId="{A39A7CD9-26FE-4674-B0C2-82D479B6E067}" type="sibTrans" cxnId="{A18E59F6-E542-41F5-BFCF-BF75E5F01D7F}">
      <dgm:prSet/>
      <dgm:spPr/>
      <dgm:t>
        <a:bodyPr/>
        <a:lstStyle/>
        <a:p>
          <a:endParaRPr lang="en-IN"/>
        </a:p>
      </dgm:t>
    </dgm:pt>
    <dgm:pt modelId="{74DA06DA-4AED-4EB5-89EE-D1343607F91E}">
      <dgm:prSet phldrT="[Text]"/>
      <dgm:spPr/>
      <dgm:t>
        <a:bodyPr/>
        <a:lstStyle/>
        <a:p>
          <a:r>
            <a:rPr lang="en-IN" dirty="0" smtClean="0"/>
            <a:t>Debts meets the test of sustainability</a:t>
          </a:r>
          <a:endParaRPr lang="en-IN" dirty="0"/>
        </a:p>
      </dgm:t>
    </dgm:pt>
    <dgm:pt modelId="{1283AB50-2EF7-4673-9CB3-D5CA6F3DFC76}" type="parTrans" cxnId="{0F9E35BC-1022-474E-B24A-7CCB7A183D70}">
      <dgm:prSet/>
      <dgm:spPr/>
      <dgm:t>
        <a:bodyPr/>
        <a:lstStyle/>
        <a:p>
          <a:endParaRPr lang="en-IN"/>
        </a:p>
      </dgm:t>
    </dgm:pt>
    <dgm:pt modelId="{0DD7B8C7-AFCB-45CA-B999-CC84FF58F407}" type="sibTrans" cxnId="{0F9E35BC-1022-474E-B24A-7CCB7A183D70}">
      <dgm:prSet/>
      <dgm:spPr/>
      <dgm:t>
        <a:bodyPr/>
        <a:lstStyle/>
        <a:p>
          <a:endParaRPr lang="en-IN"/>
        </a:p>
      </dgm:t>
    </dgm:pt>
    <dgm:pt modelId="{07248D23-C17B-4B65-8ED6-3A6FDBEBE070}">
      <dgm:prSet/>
      <dgm:spPr/>
      <dgm:t>
        <a:bodyPr/>
        <a:lstStyle/>
        <a:p>
          <a:r>
            <a:rPr lang="en-IN" dirty="0" smtClean="0"/>
            <a:t>Commercial operation has commenced</a:t>
          </a:r>
          <a:endParaRPr lang="en-IN" dirty="0"/>
        </a:p>
      </dgm:t>
    </dgm:pt>
    <dgm:pt modelId="{213F251F-3F8C-407C-8261-08A1D3FE2DB7}" type="parTrans" cxnId="{6488BDE4-FCF5-41B9-8091-393EAFED2301}">
      <dgm:prSet/>
      <dgm:spPr/>
      <dgm:t>
        <a:bodyPr/>
        <a:lstStyle/>
        <a:p>
          <a:endParaRPr lang="en-IN"/>
        </a:p>
      </dgm:t>
    </dgm:pt>
    <dgm:pt modelId="{C5FDC436-B9A0-43B8-995A-328FDDF67898}" type="sibTrans" cxnId="{6488BDE4-FCF5-41B9-8091-393EAFED2301}">
      <dgm:prSet/>
      <dgm:spPr/>
      <dgm:t>
        <a:bodyPr/>
        <a:lstStyle/>
        <a:p>
          <a:endParaRPr lang="en-IN"/>
        </a:p>
      </dgm:t>
    </dgm:pt>
    <dgm:pt modelId="{2A86ECA5-67FE-4387-8D2D-62CD2B583EAD}">
      <dgm:prSet/>
      <dgm:spPr/>
      <dgm:t>
        <a:bodyPr/>
        <a:lstStyle/>
        <a:p>
          <a:r>
            <a:rPr lang="en-IN" dirty="0" smtClean="0"/>
            <a:t>50% of the total exposure should qualify as sustainable debt</a:t>
          </a:r>
          <a:endParaRPr lang="en-IN" dirty="0"/>
        </a:p>
      </dgm:t>
    </dgm:pt>
    <dgm:pt modelId="{BB01B910-04D1-4A58-91AE-A710A61E6E07}" type="parTrans" cxnId="{3D117303-08D2-45A2-A980-34D309C69A1C}">
      <dgm:prSet/>
      <dgm:spPr/>
      <dgm:t>
        <a:bodyPr/>
        <a:lstStyle/>
        <a:p>
          <a:endParaRPr lang="en-IN"/>
        </a:p>
      </dgm:t>
    </dgm:pt>
    <dgm:pt modelId="{76908242-13BE-41B7-BCAE-41D8142A1A72}" type="sibTrans" cxnId="{3D117303-08D2-45A2-A980-34D309C69A1C}">
      <dgm:prSet/>
      <dgm:spPr/>
      <dgm:t>
        <a:bodyPr/>
        <a:lstStyle/>
        <a:p>
          <a:endParaRPr lang="en-IN"/>
        </a:p>
      </dgm:t>
    </dgm:pt>
    <dgm:pt modelId="{5B0B0963-0406-4351-AF54-7917A8989908}" type="pres">
      <dgm:prSet presAssocID="{668989C4-F5EB-42D5-904B-1130A6801C42}" presName="Name0" presStyleCnt="0">
        <dgm:presLayoutVars>
          <dgm:chMax val="7"/>
          <dgm:dir/>
          <dgm:resizeHandles val="exact"/>
        </dgm:presLayoutVars>
      </dgm:prSet>
      <dgm:spPr/>
    </dgm:pt>
    <dgm:pt modelId="{7B69F01F-2332-4D5C-8DC2-1AEF20F750F2}" type="pres">
      <dgm:prSet presAssocID="{668989C4-F5EB-42D5-904B-1130A6801C42}" presName="ellipse1" presStyleLbl="vennNode1" presStyleIdx="0" presStyleCnt="5">
        <dgm:presLayoutVars>
          <dgm:bulletEnabled val="1"/>
        </dgm:presLayoutVars>
      </dgm:prSet>
      <dgm:spPr/>
      <dgm:t>
        <a:bodyPr/>
        <a:lstStyle/>
        <a:p>
          <a:endParaRPr lang="en-IN"/>
        </a:p>
      </dgm:t>
    </dgm:pt>
    <dgm:pt modelId="{83F13221-AAEE-4AD1-A115-82208F8EDCA6}" type="pres">
      <dgm:prSet presAssocID="{668989C4-F5EB-42D5-904B-1130A6801C42}" presName="ellipse2" presStyleLbl="vennNode1" presStyleIdx="1" presStyleCnt="5">
        <dgm:presLayoutVars>
          <dgm:bulletEnabled val="1"/>
        </dgm:presLayoutVars>
      </dgm:prSet>
      <dgm:spPr/>
      <dgm:t>
        <a:bodyPr/>
        <a:lstStyle/>
        <a:p>
          <a:endParaRPr lang="en-IN"/>
        </a:p>
      </dgm:t>
    </dgm:pt>
    <dgm:pt modelId="{02A3033F-53EF-4650-9769-CC5153EAC724}" type="pres">
      <dgm:prSet presAssocID="{668989C4-F5EB-42D5-904B-1130A6801C42}" presName="ellipse3" presStyleLbl="vennNode1" presStyleIdx="2" presStyleCnt="5">
        <dgm:presLayoutVars>
          <dgm:bulletEnabled val="1"/>
        </dgm:presLayoutVars>
      </dgm:prSet>
      <dgm:spPr/>
      <dgm:t>
        <a:bodyPr/>
        <a:lstStyle/>
        <a:p>
          <a:endParaRPr lang="en-IN"/>
        </a:p>
      </dgm:t>
    </dgm:pt>
    <dgm:pt modelId="{2F47C26A-D7DB-47FD-A7F8-30302B81C7CA}" type="pres">
      <dgm:prSet presAssocID="{668989C4-F5EB-42D5-904B-1130A6801C42}" presName="ellipse4" presStyleLbl="vennNode1" presStyleIdx="3" presStyleCnt="5">
        <dgm:presLayoutVars>
          <dgm:bulletEnabled val="1"/>
        </dgm:presLayoutVars>
      </dgm:prSet>
      <dgm:spPr/>
      <dgm:t>
        <a:bodyPr/>
        <a:lstStyle/>
        <a:p>
          <a:endParaRPr lang="en-IN"/>
        </a:p>
      </dgm:t>
    </dgm:pt>
    <dgm:pt modelId="{141FC284-4D33-4616-872C-2947EAA271FA}" type="pres">
      <dgm:prSet presAssocID="{668989C4-F5EB-42D5-904B-1130A6801C42}" presName="ellipse5" presStyleLbl="vennNode1" presStyleIdx="4" presStyleCnt="5">
        <dgm:presLayoutVars>
          <dgm:bulletEnabled val="1"/>
        </dgm:presLayoutVars>
      </dgm:prSet>
      <dgm:spPr/>
      <dgm:t>
        <a:bodyPr/>
        <a:lstStyle/>
        <a:p>
          <a:endParaRPr lang="en-IN"/>
        </a:p>
      </dgm:t>
    </dgm:pt>
  </dgm:ptLst>
  <dgm:cxnLst>
    <dgm:cxn modelId="{3D117303-08D2-45A2-A980-34D309C69A1C}" srcId="{668989C4-F5EB-42D5-904B-1130A6801C42}" destId="{2A86ECA5-67FE-4387-8D2D-62CD2B583EAD}" srcOrd="4" destOrd="0" parTransId="{BB01B910-04D1-4A58-91AE-A710A61E6E07}" sibTransId="{76908242-13BE-41B7-BCAE-41D8142A1A72}"/>
    <dgm:cxn modelId="{C4292FFC-A357-4E9F-9545-346DC7E0C2BB}" type="presOf" srcId="{CC853776-22CA-4729-8D12-4E6D50807369}" destId="{83F13221-AAEE-4AD1-A115-82208F8EDCA6}" srcOrd="0" destOrd="0" presId="urn:microsoft.com/office/officeart/2005/8/layout/rings+Icon"/>
    <dgm:cxn modelId="{967DB72A-9E1E-4E17-8838-ACF4AFB7AA04}" srcId="{668989C4-F5EB-42D5-904B-1130A6801C42}" destId="{B691611B-0DCA-4826-8DE9-A192D1478197}" srcOrd="0" destOrd="0" parTransId="{B5B89CF9-0950-4E34-A21B-00FF7B3B912B}" sibTransId="{FAE7909E-8B76-4058-B0E5-29F58CA7AF47}"/>
    <dgm:cxn modelId="{B8C431A7-5ED9-41B4-B672-73FC2B34079A}" type="presOf" srcId="{668989C4-F5EB-42D5-904B-1130A6801C42}" destId="{5B0B0963-0406-4351-AF54-7917A8989908}" srcOrd="0" destOrd="0" presId="urn:microsoft.com/office/officeart/2005/8/layout/rings+Icon"/>
    <dgm:cxn modelId="{89042DE8-B9C9-4E59-B03A-5D2652703F36}" type="presOf" srcId="{B691611B-0DCA-4826-8DE9-A192D1478197}" destId="{7B69F01F-2332-4D5C-8DC2-1AEF20F750F2}" srcOrd="0" destOrd="0" presId="urn:microsoft.com/office/officeart/2005/8/layout/rings+Icon"/>
    <dgm:cxn modelId="{D8947264-E30D-4B55-989A-1CB62CDDA4E4}" type="presOf" srcId="{74DA06DA-4AED-4EB5-89EE-D1343607F91E}" destId="{2F47C26A-D7DB-47FD-A7F8-30302B81C7CA}" srcOrd="0" destOrd="0" presId="urn:microsoft.com/office/officeart/2005/8/layout/rings+Icon"/>
    <dgm:cxn modelId="{6488BDE4-FCF5-41B9-8091-393EAFED2301}" srcId="{668989C4-F5EB-42D5-904B-1130A6801C42}" destId="{07248D23-C17B-4B65-8ED6-3A6FDBEBE070}" srcOrd="2" destOrd="0" parTransId="{213F251F-3F8C-407C-8261-08A1D3FE2DB7}" sibTransId="{C5FDC436-B9A0-43B8-995A-328FDDF67898}"/>
    <dgm:cxn modelId="{B9B5CD5E-8C53-4EB4-AACE-6A2B9B88DF14}" type="presOf" srcId="{2A86ECA5-67FE-4387-8D2D-62CD2B583EAD}" destId="{141FC284-4D33-4616-872C-2947EAA271FA}" srcOrd="0" destOrd="0" presId="urn:microsoft.com/office/officeart/2005/8/layout/rings+Icon"/>
    <dgm:cxn modelId="{A18E59F6-E542-41F5-BFCF-BF75E5F01D7F}" srcId="{668989C4-F5EB-42D5-904B-1130A6801C42}" destId="{CC853776-22CA-4729-8D12-4E6D50807369}" srcOrd="1" destOrd="0" parTransId="{508072D2-3823-4807-873B-5301A417B6E0}" sibTransId="{A39A7CD9-26FE-4674-B0C2-82D479B6E067}"/>
    <dgm:cxn modelId="{3A561B5E-44A3-4F18-841B-35A474799FC2}" type="presOf" srcId="{07248D23-C17B-4B65-8ED6-3A6FDBEBE070}" destId="{02A3033F-53EF-4650-9769-CC5153EAC724}" srcOrd="0" destOrd="0" presId="urn:microsoft.com/office/officeart/2005/8/layout/rings+Icon"/>
    <dgm:cxn modelId="{0F9E35BC-1022-474E-B24A-7CCB7A183D70}" srcId="{668989C4-F5EB-42D5-904B-1130A6801C42}" destId="{74DA06DA-4AED-4EB5-89EE-D1343607F91E}" srcOrd="3" destOrd="0" parTransId="{1283AB50-2EF7-4673-9CB3-D5CA6F3DFC76}" sibTransId="{0DD7B8C7-AFCB-45CA-B999-CC84FF58F407}"/>
    <dgm:cxn modelId="{61E8970B-1EFC-4F7E-8202-2E49F93D2056}" type="presParOf" srcId="{5B0B0963-0406-4351-AF54-7917A8989908}" destId="{7B69F01F-2332-4D5C-8DC2-1AEF20F750F2}" srcOrd="0" destOrd="0" presId="urn:microsoft.com/office/officeart/2005/8/layout/rings+Icon"/>
    <dgm:cxn modelId="{E0ABDA3C-53D7-49E2-A4F0-7E1C4F749DC3}" type="presParOf" srcId="{5B0B0963-0406-4351-AF54-7917A8989908}" destId="{83F13221-AAEE-4AD1-A115-82208F8EDCA6}" srcOrd="1" destOrd="0" presId="urn:microsoft.com/office/officeart/2005/8/layout/rings+Icon"/>
    <dgm:cxn modelId="{30CE5496-E5B9-49BF-9DFD-6D8951243E12}" type="presParOf" srcId="{5B0B0963-0406-4351-AF54-7917A8989908}" destId="{02A3033F-53EF-4650-9769-CC5153EAC724}" srcOrd="2" destOrd="0" presId="urn:microsoft.com/office/officeart/2005/8/layout/rings+Icon"/>
    <dgm:cxn modelId="{3AE18B8D-9C8E-44E6-BAC9-45F27AB32C37}" type="presParOf" srcId="{5B0B0963-0406-4351-AF54-7917A8989908}" destId="{2F47C26A-D7DB-47FD-A7F8-30302B81C7CA}" srcOrd="3" destOrd="0" presId="urn:microsoft.com/office/officeart/2005/8/layout/rings+Icon"/>
    <dgm:cxn modelId="{9EB79D62-6FB7-42D1-A0D3-61016748761E}" type="presParOf" srcId="{5B0B0963-0406-4351-AF54-7917A8989908}" destId="{141FC284-4D33-4616-872C-2947EAA271FA}"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968BD1A-F472-4B9B-8416-CD10C037D0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4E2506A-41D5-477B-BE22-9DCCAB785F84}">
      <dgm:prSet phldrT="[Text]" custT="1"/>
      <dgm:spPr/>
      <dgm:t>
        <a:bodyPr/>
        <a:lstStyle/>
        <a:p>
          <a:r>
            <a:rPr lang="en-IN" sz="1200" dirty="0" smtClean="0"/>
            <a:t>Ownership pattern after resolution</a:t>
          </a:r>
          <a:endParaRPr lang="en-IN" sz="1200" dirty="0"/>
        </a:p>
      </dgm:t>
    </dgm:pt>
    <dgm:pt modelId="{FFB11258-BF9B-48AE-8A32-FEFFB32245E5}" type="parTrans" cxnId="{D34EA4E6-29EF-4D07-A7F6-330E3CE716D0}">
      <dgm:prSet/>
      <dgm:spPr/>
      <dgm:t>
        <a:bodyPr/>
        <a:lstStyle/>
        <a:p>
          <a:endParaRPr lang="en-IN" sz="2800"/>
        </a:p>
      </dgm:t>
    </dgm:pt>
    <dgm:pt modelId="{AA04A182-1162-4F72-BE70-427DB3A26E14}" type="sibTrans" cxnId="{D34EA4E6-29EF-4D07-A7F6-330E3CE716D0}">
      <dgm:prSet/>
      <dgm:spPr/>
      <dgm:t>
        <a:bodyPr/>
        <a:lstStyle/>
        <a:p>
          <a:endParaRPr lang="en-IN" sz="2800"/>
        </a:p>
      </dgm:t>
    </dgm:pt>
    <dgm:pt modelId="{4B5FFA2D-2AB2-4DB5-8F9D-87E13ECD92A2}">
      <dgm:prSet phldrT="[Text]" custT="1"/>
      <dgm:spPr/>
      <dgm:t>
        <a:bodyPr/>
        <a:lstStyle/>
        <a:p>
          <a:r>
            <a:rPr lang="en-IN" sz="1200" dirty="0" smtClean="0"/>
            <a:t>No change in ownership – existing promoters will continue to manage</a:t>
          </a:r>
          <a:endParaRPr lang="en-IN" sz="1200" dirty="0"/>
        </a:p>
      </dgm:t>
    </dgm:pt>
    <dgm:pt modelId="{AA61167E-7B26-48AE-83CC-49BFC7D74047}" type="parTrans" cxnId="{6E2D139E-CF5B-4E88-9CC2-AA54AA565277}">
      <dgm:prSet/>
      <dgm:spPr/>
      <dgm:t>
        <a:bodyPr/>
        <a:lstStyle/>
        <a:p>
          <a:endParaRPr lang="en-IN" sz="2800"/>
        </a:p>
      </dgm:t>
    </dgm:pt>
    <dgm:pt modelId="{3F227CCC-E8DC-40C2-84D8-2071A2934094}" type="sibTrans" cxnId="{6E2D139E-CF5B-4E88-9CC2-AA54AA565277}">
      <dgm:prSet/>
      <dgm:spPr/>
      <dgm:t>
        <a:bodyPr/>
        <a:lstStyle/>
        <a:p>
          <a:endParaRPr lang="en-IN" sz="2800"/>
        </a:p>
      </dgm:t>
    </dgm:pt>
    <dgm:pt modelId="{FD6BC931-778E-44B1-A144-F8F5F0210D9F}">
      <dgm:prSet phldrT="[Text]" custT="1"/>
      <dgm:spPr/>
      <dgm:t>
        <a:bodyPr/>
        <a:lstStyle/>
        <a:p>
          <a:r>
            <a:rPr lang="en-IN" sz="1200" dirty="0" smtClean="0"/>
            <a:t>Change in ownership</a:t>
          </a:r>
          <a:endParaRPr lang="en-IN" sz="1200" dirty="0"/>
        </a:p>
      </dgm:t>
    </dgm:pt>
    <dgm:pt modelId="{5BB3AD49-5788-426C-8ABA-46830DC45B79}" type="parTrans" cxnId="{55BB82E7-BAD9-4D24-8C4B-B4845E7FB379}">
      <dgm:prSet/>
      <dgm:spPr/>
      <dgm:t>
        <a:bodyPr/>
        <a:lstStyle/>
        <a:p>
          <a:endParaRPr lang="en-IN" sz="2800"/>
        </a:p>
      </dgm:t>
    </dgm:pt>
    <dgm:pt modelId="{2416A21A-54C5-4B12-9C9F-82E4D526035A}" type="sibTrans" cxnId="{55BB82E7-BAD9-4D24-8C4B-B4845E7FB379}">
      <dgm:prSet/>
      <dgm:spPr/>
      <dgm:t>
        <a:bodyPr/>
        <a:lstStyle/>
        <a:p>
          <a:endParaRPr lang="en-IN" sz="2800"/>
        </a:p>
      </dgm:t>
    </dgm:pt>
    <dgm:pt modelId="{9DCAD7FB-8C71-41CD-9E15-7B05A1446A20}">
      <dgm:prSet phldrT="[Text]" custT="1"/>
      <dgm:spPr/>
      <dgm:t>
        <a:bodyPr/>
        <a:lstStyle/>
        <a:p>
          <a:r>
            <a:rPr lang="en-IN" sz="1200" dirty="0" smtClean="0"/>
            <a:t>Transfer of control to new promoters</a:t>
          </a:r>
          <a:endParaRPr lang="en-IN" sz="1200" dirty="0"/>
        </a:p>
      </dgm:t>
    </dgm:pt>
    <dgm:pt modelId="{91A24D9D-A4DA-4442-A594-6639769005EE}" type="parTrans" cxnId="{5912A700-AE78-4E99-B66D-4CC28095A232}">
      <dgm:prSet/>
      <dgm:spPr/>
      <dgm:t>
        <a:bodyPr/>
        <a:lstStyle/>
        <a:p>
          <a:endParaRPr lang="en-IN" sz="2800"/>
        </a:p>
      </dgm:t>
    </dgm:pt>
    <dgm:pt modelId="{336B1F40-DE30-43CB-8FB6-53805730861A}" type="sibTrans" cxnId="{5912A700-AE78-4E99-B66D-4CC28095A232}">
      <dgm:prSet/>
      <dgm:spPr/>
      <dgm:t>
        <a:bodyPr/>
        <a:lstStyle/>
        <a:p>
          <a:endParaRPr lang="en-IN" sz="2800"/>
        </a:p>
      </dgm:t>
    </dgm:pt>
    <dgm:pt modelId="{390DB13A-9420-4C03-AC8D-7C398623405F}">
      <dgm:prSet custT="1"/>
      <dgm:spPr/>
      <dgm:t>
        <a:bodyPr/>
        <a:lstStyle/>
        <a:p>
          <a:r>
            <a:rPr lang="en-IN" sz="1200" dirty="0" smtClean="0"/>
            <a:t>Retention of control by the lenders</a:t>
          </a:r>
          <a:endParaRPr lang="en-IN" sz="1200" dirty="0"/>
        </a:p>
      </dgm:t>
    </dgm:pt>
    <dgm:pt modelId="{FF8FC34A-0FA9-4B84-8CAB-A9E304EF1885}" type="parTrans" cxnId="{D1EE2D67-F67A-45DA-98AA-FA9AEAB85895}">
      <dgm:prSet/>
      <dgm:spPr/>
      <dgm:t>
        <a:bodyPr/>
        <a:lstStyle/>
        <a:p>
          <a:endParaRPr lang="en-IN" sz="2800"/>
        </a:p>
      </dgm:t>
    </dgm:pt>
    <dgm:pt modelId="{E3E1BF04-64B9-45B1-949A-502C6C49F5C7}" type="sibTrans" cxnId="{D1EE2D67-F67A-45DA-98AA-FA9AEAB85895}">
      <dgm:prSet/>
      <dgm:spPr/>
      <dgm:t>
        <a:bodyPr/>
        <a:lstStyle/>
        <a:p>
          <a:endParaRPr lang="en-IN" sz="2800"/>
        </a:p>
      </dgm:t>
    </dgm:pt>
    <dgm:pt modelId="{B1381504-DD73-4F81-8749-7FED91C2E2FF}">
      <dgm:prSet custT="1"/>
      <dgm:spPr/>
      <dgm:t>
        <a:bodyPr/>
        <a:lstStyle/>
        <a:p>
          <a:r>
            <a:rPr lang="en-IN" sz="1200" dirty="0" smtClean="0"/>
            <a:t>Under SDR mechanism</a:t>
          </a:r>
          <a:endParaRPr lang="en-IN" sz="1200" dirty="0"/>
        </a:p>
      </dgm:t>
    </dgm:pt>
    <dgm:pt modelId="{3A5EED2E-FCAA-4ACA-AEBD-3E3BD4603FED}" type="parTrans" cxnId="{139AF7DA-BC4A-4651-9874-A70301A01CAE}">
      <dgm:prSet/>
      <dgm:spPr/>
      <dgm:t>
        <a:bodyPr/>
        <a:lstStyle/>
        <a:p>
          <a:endParaRPr lang="en-IN" sz="2800"/>
        </a:p>
      </dgm:t>
    </dgm:pt>
    <dgm:pt modelId="{27142A77-E18B-4B4E-BE59-39F5DBF60808}" type="sibTrans" cxnId="{139AF7DA-BC4A-4651-9874-A70301A01CAE}">
      <dgm:prSet/>
      <dgm:spPr/>
      <dgm:t>
        <a:bodyPr/>
        <a:lstStyle/>
        <a:p>
          <a:endParaRPr lang="en-IN" sz="2800"/>
        </a:p>
      </dgm:t>
    </dgm:pt>
    <dgm:pt modelId="{B5C96F3E-490B-4A54-86FC-D3BF0EB514B6}">
      <dgm:prSet custT="1"/>
      <dgm:spPr/>
      <dgm:t>
        <a:bodyPr/>
        <a:lstStyle/>
        <a:p>
          <a:r>
            <a:rPr lang="en-IN" sz="1200" dirty="0" smtClean="0"/>
            <a:t>Under Outside SDR mechanism</a:t>
          </a:r>
          <a:endParaRPr lang="en-IN" sz="1200" dirty="0"/>
        </a:p>
      </dgm:t>
    </dgm:pt>
    <dgm:pt modelId="{698964BB-FE11-4EF4-B155-3C848D520E63}" type="parTrans" cxnId="{B2E6CA3F-7974-4AF7-93A5-D1270FFAA56D}">
      <dgm:prSet/>
      <dgm:spPr/>
      <dgm:t>
        <a:bodyPr/>
        <a:lstStyle/>
        <a:p>
          <a:endParaRPr lang="en-IN" sz="2800"/>
        </a:p>
      </dgm:t>
    </dgm:pt>
    <dgm:pt modelId="{BB229537-EC63-43C0-8A5E-C0E306417302}" type="sibTrans" cxnId="{B2E6CA3F-7974-4AF7-93A5-D1270FFAA56D}">
      <dgm:prSet/>
      <dgm:spPr/>
      <dgm:t>
        <a:bodyPr/>
        <a:lstStyle/>
        <a:p>
          <a:endParaRPr lang="en-IN" sz="2800"/>
        </a:p>
      </dgm:t>
    </dgm:pt>
    <dgm:pt modelId="{0EFCB058-BEB8-4E5B-9964-1F6E8F246828}">
      <dgm:prSet custT="1"/>
      <dgm:spPr/>
      <dgm:t>
        <a:bodyPr/>
        <a:lstStyle/>
        <a:p>
          <a:r>
            <a:rPr lang="en-IN" sz="1200" dirty="0" smtClean="0"/>
            <a:t>Allow the current management to run the show</a:t>
          </a:r>
          <a:endParaRPr lang="en-IN" sz="1200" dirty="0"/>
        </a:p>
      </dgm:t>
    </dgm:pt>
    <dgm:pt modelId="{6685C42F-C13A-48F2-BA0F-AA6ECE410EE3}" type="parTrans" cxnId="{20F1E301-640B-4238-A7D8-9B3926C2D8DA}">
      <dgm:prSet/>
      <dgm:spPr/>
      <dgm:t>
        <a:bodyPr/>
        <a:lstStyle/>
        <a:p>
          <a:endParaRPr lang="en-IN" sz="2800"/>
        </a:p>
      </dgm:t>
    </dgm:pt>
    <dgm:pt modelId="{4D22E6D4-DABD-423A-B9D6-0FF6EBB21BB4}" type="sibTrans" cxnId="{20F1E301-640B-4238-A7D8-9B3926C2D8DA}">
      <dgm:prSet/>
      <dgm:spPr/>
      <dgm:t>
        <a:bodyPr/>
        <a:lstStyle/>
        <a:p>
          <a:endParaRPr lang="en-IN" sz="2800"/>
        </a:p>
      </dgm:t>
    </dgm:pt>
    <dgm:pt modelId="{1455C4F8-B4CF-46D2-9958-0FB2134897D3}">
      <dgm:prSet custT="1"/>
      <dgm:spPr/>
      <dgm:t>
        <a:bodyPr/>
        <a:lstStyle/>
        <a:p>
          <a:r>
            <a:rPr lang="en-IN" sz="1200" dirty="0" smtClean="0"/>
            <a:t>Handover management to professional under operate and manage contract</a:t>
          </a:r>
          <a:endParaRPr lang="en-IN" sz="1200" dirty="0"/>
        </a:p>
      </dgm:t>
    </dgm:pt>
    <dgm:pt modelId="{3859DA60-5155-4802-9C9C-AC53D651D2BF}" type="parTrans" cxnId="{D87A07AF-3DAD-4A77-9232-0536E1884E2C}">
      <dgm:prSet/>
      <dgm:spPr/>
      <dgm:t>
        <a:bodyPr/>
        <a:lstStyle/>
        <a:p>
          <a:endParaRPr lang="en-IN" sz="2800"/>
        </a:p>
      </dgm:t>
    </dgm:pt>
    <dgm:pt modelId="{22349F78-1CC2-4E44-9C6D-976506A245D9}" type="sibTrans" cxnId="{D87A07AF-3DAD-4A77-9232-0536E1884E2C}">
      <dgm:prSet/>
      <dgm:spPr/>
      <dgm:t>
        <a:bodyPr/>
        <a:lstStyle/>
        <a:p>
          <a:endParaRPr lang="en-IN" sz="2800"/>
        </a:p>
      </dgm:t>
    </dgm:pt>
    <dgm:pt modelId="{36EF2CF2-5456-4A92-B441-EC62B4AB37E8}" type="pres">
      <dgm:prSet presAssocID="{5968BD1A-F472-4B9B-8416-CD10C037D08F}" presName="hierChild1" presStyleCnt="0">
        <dgm:presLayoutVars>
          <dgm:chPref val="1"/>
          <dgm:dir/>
          <dgm:animOne val="branch"/>
          <dgm:animLvl val="lvl"/>
          <dgm:resizeHandles/>
        </dgm:presLayoutVars>
      </dgm:prSet>
      <dgm:spPr/>
      <dgm:t>
        <a:bodyPr/>
        <a:lstStyle/>
        <a:p>
          <a:endParaRPr lang="en-IN"/>
        </a:p>
      </dgm:t>
    </dgm:pt>
    <dgm:pt modelId="{266DB2AF-F09A-4B85-B921-93542277C2C9}" type="pres">
      <dgm:prSet presAssocID="{04E2506A-41D5-477B-BE22-9DCCAB785F84}" presName="hierRoot1" presStyleCnt="0"/>
      <dgm:spPr/>
    </dgm:pt>
    <dgm:pt modelId="{E59C54F7-B60E-4CED-89C1-9F2EEA9D2D74}" type="pres">
      <dgm:prSet presAssocID="{04E2506A-41D5-477B-BE22-9DCCAB785F84}" presName="composite" presStyleCnt="0"/>
      <dgm:spPr/>
    </dgm:pt>
    <dgm:pt modelId="{6823F324-D62D-405D-8672-FF343BBB44C9}" type="pres">
      <dgm:prSet presAssocID="{04E2506A-41D5-477B-BE22-9DCCAB785F84}" presName="background" presStyleLbl="node0" presStyleIdx="0" presStyleCnt="1"/>
      <dgm:spPr/>
    </dgm:pt>
    <dgm:pt modelId="{3787BC5E-AD2D-4CD1-931F-4350D0E52036}" type="pres">
      <dgm:prSet presAssocID="{04E2506A-41D5-477B-BE22-9DCCAB785F84}" presName="text" presStyleLbl="fgAcc0" presStyleIdx="0" presStyleCnt="1">
        <dgm:presLayoutVars>
          <dgm:chPref val="3"/>
        </dgm:presLayoutVars>
      </dgm:prSet>
      <dgm:spPr/>
      <dgm:t>
        <a:bodyPr/>
        <a:lstStyle/>
        <a:p>
          <a:endParaRPr lang="en-IN"/>
        </a:p>
      </dgm:t>
    </dgm:pt>
    <dgm:pt modelId="{6495754C-D3A2-4981-BA64-1761224AA294}" type="pres">
      <dgm:prSet presAssocID="{04E2506A-41D5-477B-BE22-9DCCAB785F84}" presName="hierChild2" presStyleCnt="0"/>
      <dgm:spPr/>
    </dgm:pt>
    <dgm:pt modelId="{D81A1CC3-F344-4149-83CE-3F485451255B}" type="pres">
      <dgm:prSet presAssocID="{AA61167E-7B26-48AE-83CC-49BFC7D74047}" presName="Name10" presStyleLbl="parChTrans1D2" presStyleIdx="0" presStyleCnt="2"/>
      <dgm:spPr/>
      <dgm:t>
        <a:bodyPr/>
        <a:lstStyle/>
        <a:p>
          <a:endParaRPr lang="en-IN"/>
        </a:p>
      </dgm:t>
    </dgm:pt>
    <dgm:pt modelId="{4E8E568B-5AAD-4EEE-9167-2C3DD4213137}" type="pres">
      <dgm:prSet presAssocID="{4B5FFA2D-2AB2-4DB5-8F9D-87E13ECD92A2}" presName="hierRoot2" presStyleCnt="0"/>
      <dgm:spPr/>
    </dgm:pt>
    <dgm:pt modelId="{D9B03EE9-11F9-4248-B43F-FBA6CF638CCF}" type="pres">
      <dgm:prSet presAssocID="{4B5FFA2D-2AB2-4DB5-8F9D-87E13ECD92A2}" presName="composite2" presStyleCnt="0"/>
      <dgm:spPr/>
    </dgm:pt>
    <dgm:pt modelId="{396450EA-0331-4D28-A842-18408FB52611}" type="pres">
      <dgm:prSet presAssocID="{4B5FFA2D-2AB2-4DB5-8F9D-87E13ECD92A2}" presName="background2" presStyleLbl="node2" presStyleIdx="0" presStyleCnt="2"/>
      <dgm:spPr/>
    </dgm:pt>
    <dgm:pt modelId="{DED174E1-FEC6-4833-881D-EAF8FB806F33}" type="pres">
      <dgm:prSet presAssocID="{4B5FFA2D-2AB2-4DB5-8F9D-87E13ECD92A2}" presName="text2" presStyleLbl="fgAcc2" presStyleIdx="0" presStyleCnt="2">
        <dgm:presLayoutVars>
          <dgm:chPref val="3"/>
        </dgm:presLayoutVars>
      </dgm:prSet>
      <dgm:spPr/>
      <dgm:t>
        <a:bodyPr/>
        <a:lstStyle/>
        <a:p>
          <a:endParaRPr lang="en-IN"/>
        </a:p>
      </dgm:t>
    </dgm:pt>
    <dgm:pt modelId="{C44C4AEA-8BDA-4A80-9101-5B8CF325D063}" type="pres">
      <dgm:prSet presAssocID="{4B5FFA2D-2AB2-4DB5-8F9D-87E13ECD92A2}" presName="hierChild3" presStyleCnt="0"/>
      <dgm:spPr/>
    </dgm:pt>
    <dgm:pt modelId="{15ACFB11-D705-42B0-9AA9-BE9A18E01287}" type="pres">
      <dgm:prSet presAssocID="{5BB3AD49-5788-426C-8ABA-46830DC45B79}" presName="Name10" presStyleLbl="parChTrans1D2" presStyleIdx="1" presStyleCnt="2"/>
      <dgm:spPr/>
      <dgm:t>
        <a:bodyPr/>
        <a:lstStyle/>
        <a:p>
          <a:endParaRPr lang="en-IN"/>
        </a:p>
      </dgm:t>
    </dgm:pt>
    <dgm:pt modelId="{52BCB365-4529-442F-A024-31310BF9893D}" type="pres">
      <dgm:prSet presAssocID="{FD6BC931-778E-44B1-A144-F8F5F0210D9F}" presName="hierRoot2" presStyleCnt="0"/>
      <dgm:spPr/>
    </dgm:pt>
    <dgm:pt modelId="{DAF41FD0-E2D2-4BE9-A34C-F145FE722A68}" type="pres">
      <dgm:prSet presAssocID="{FD6BC931-778E-44B1-A144-F8F5F0210D9F}" presName="composite2" presStyleCnt="0"/>
      <dgm:spPr/>
    </dgm:pt>
    <dgm:pt modelId="{96BD4B4C-0803-4595-86CF-526E92FD03CB}" type="pres">
      <dgm:prSet presAssocID="{FD6BC931-778E-44B1-A144-F8F5F0210D9F}" presName="background2" presStyleLbl="node2" presStyleIdx="1" presStyleCnt="2"/>
      <dgm:spPr/>
    </dgm:pt>
    <dgm:pt modelId="{2E920E4C-C72D-4A06-883B-35E772D1596F}" type="pres">
      <dgm:prSet presAssocID="{FD6BC931-778E-44B1-A144-F8F5F0210D9F}" presName="text2" presStyleLbl="fgAcc2" presStyleIdx="1" presStyleCnt="2">
        <dgm:presLayoutVars>
          <dgm:chPref val="3"/>
        </dgm:presLayoutVars>
      </dgm:prSet>
      <dgm:spPr/>
      <dgm:t>
        <a:bodyPr/>
        <a:lstStyle/>
        <a:p>
          <a:endParaRPr lang="en-IN"/>
        </a:p>
      </dgm:t>
    </dgm:pt>
    <dgm:pt modelId="{C22CD7C8-30EA-4E53-B322-65ACD95EAE37}" type="pres">
      <dgm:prSet presAssocID="{FD6BC931-778E-44B1-A144-F8F5F0210D9F}" presName="hierChild3" presStyleCnt="0"/>
      <dgm:spPr/>
    </dgm:pt>
    <dgm:pt modelId="{D38DE2D3-28AD-4DC9-AB07-BB0C93B05FDA}" type="pres">
      <dgm:prSet presAssocID="{91A24D9D-A4DA-4442-A594-6639769005EE}" presName="Name17" presStyleLbl="parChTrans1D3" presStyleIdx="0" presStyleCnt="2"/>
      <dgm:spPr/>
      <dgm:t>
        <a:bodyPr/>
        <a:lstStyle/>
        <a:p>
          <a:endParaRPr lang="en-IN"/>
        </a:p>
      </dgm:t>
    </dgm:pt>
    <dgm:pt modelId="{F4896E0F-61F8-42AC-82D4-B5A585B9AD3E}" type="pres">
      <dgm:prSet presAssocID="{9DCAD7FB-8C71-41CD-9E15-7B05A1446A20}" presName="hierRoot3" presStyleCnt="0"/>
      <dgm:spPr/>
    </dgm:pt>
    <dgm:pt modelId="{01417E90-7FC3-4FB3-9EEC-31AEDE86400F}" type="pres">
      <dgm:prSet presAssocID="{9DCAD7FB-8C71-41CD-9E15-7B05A1446A20}" presName="composite3" presStyleCnt="0"/>
      <dgm:spPr/>
    </dgm:pt>
    <dgm:pt modelId="{C5C7E025-F0A6-4F96-94E5-58348145F93B}" type="pres">
      <dgm:prSet presAssocID="{9DCAD7FB-8C71-41CD-9E15-7B05A1446A20}" presName="background3" presStyleLbl="node3" presStyleIdx="0" presStyleCnt="2"/>
      <dgm:spPr/>
    </dgm:pt>
    <dgm:pt modelId="{286FC500-27AA-418D-A69C-7F1834CA26EA}" type="pres">
      <dgm:prSet presAssocID="{9DCAD7FB-8C71-41CD-9E15-7B05A1446A20}" presName="text3" presStyleLbl="fgAcc3" presStyleIdx="0" presStyleCnt="2">
        <dgm:presLayoutVars>
          <dgm:chPref val="3"/>
        </dgm:presLayoutVars>
      </dgm:prSet>
      <dgm:spPr/>
      <dgm:t>
        <a:bodyPr/>
        <a:lstStyle/>
        <a:p>
          <a:endParaRPr lang="en-IN"/>
        </a:p>
      </dgm:t>
    </dgm:pt>
    <dgm:pt modelId="{7E0655DF-A5D5-40F1-A4F0-2EE40D3B0E4A}" type="pres">
      <dgm:prSet presAssocID="{9DCAD7FB-8C71-41CD-9E15-7B05A1446A20}" presName="hierChild4" presStyleCnt="0"/>
      <dgm:spPr/>
    </dgm:pt>
    <dgm:pt modelId="{24BA2CED-2244-48BA-BDDB-AA096C71F103}" type="pres">
      <dgm:prSet presAssocID="{3A5EED2E-FCAA-4ACA-AEBD-3E3BD4603FED}" presName="Name23" presStyleLbl="parChTrans1D4" presStyleIdx="0" presStyleCnt="4"/>
      <dgm:spPr/>
      <dgm:t>
        <a:bodyPr/>
        <a:lstStyle/>
        <a:p>
          <a:endParaRPr lang="en-IN"/>
        </a:p>
      </dgm:t>
    </dgm:pt>
    <dgm:pt modelId="{F9C7120D-29B5-4B42-8C1B-DAB4F4A14F3F}" type="pres">
      <dgm:prSet presAssocID="{B1381504-DD73-4F81-8749-7FED91C2E2FF}" presName="hierRoot4" presStyleCnt="0"/>
      <dgm:spPr/>
    </dgm:pt>
    <dgm:pt modelId="{99958814-D02B-43F9-9E32-34F40D72DE64}" type="pres">
      <dgm:prSet presAssocID="{B1381504-DD73-4F81-8749-7FED91C2E2FF}" presName="composite4" presStyleCnt="0"/>
      <dgm:spPr/>
    </dgm:pt>
    <dgm:pt modelId="{9FF5EC14-3449-42E7-ACD0-87BF920A2811}" type="pres">
      <dgm:prSet presAssocID="{B1381504-DD73-4F81-8749-7FED91C2E2FF}" presName="background4" presStyleLbl="node4" presStyleIdx="0" presStyleCnt="4"/>
      <dgm:spPr/>
    </dgm:pt>
    <dgm:pt modelId="{500DF194-28EC-41E9-9BA4-4F3DA8443B1F}" type="pres">
      <dgm:prSet presAssocID="{B1381504-DD73-4F81-8749-7FED91C2E2FF}" presName="text4" presStyleLbl="fgAcc4" presStyleIdx="0" presStyleCnt="4">
        <dgm:presLayoutVars>
          <dgm:chPref val="3"/>
        </dgm:presLayoutVars>
      </dgm:prSet>
      <dgm:spPr/>
      <dgm:t>
        <a:bodyPr/>
        <a:lstStyle/>
        <a:p>
          <a:endParaRPr lang="en-IN"/>
        </a:p>
      </dgm:t>
    </dgm:pt>
    <dgm:pt modelId="{9E32FA2B-37D5-419A-B8DB-03BED68EB9F0}" type="pres">
      <dgm:prSet presAssocID="{B1381504-DD73-4F81-8749-7FED91C2E2FF}" presName="hierChild5" presStyleCnt="0"/>
      <dgm:spPr/>
    </dgm:pt>
    <dgm:pt modelId="{ADC60471-D8F3-446B-8AC3-494AF8230EF2}" type="pres">
      <dgm:prSet presAssocID="{698964BB-FE11-4EF4-B155-3C848D520E63}" presName="Name23" presStyleLbl="parChTrans1D4" presStyleIdx="1" presStyleCnt="4"/>
      <dgm:spPr/>
      <dgm:t>
        <a:bodyPr/>
        <a:lstStyle/>
        <a:p>
          <a:endParaRPr lang="en-IN"/>
        </a:p>
      </dgm:t>
    </dgm:pt>
    <dgm:pt modelId="{E1B438BF-0B72-4952-9C06-3A13C266645F}" type="pres">
      <dgm:prSet presAssocID="{B5C96F3E-490B-4A54-86FC-D3BF0EB514B6}" presName="hierRoot4" presStyleCnt="0"/>
      <dgm:spPr/>
    </dgm:pt>
    <dgm:pt modelId="{6F876E3D-BAD3-4CE2-8C8C-1A71C91C2145}" type="pres">
      <dgm:prSet presAssocID="{B5C96F3E-490B-4A54-86FC-D3BF0EB514B6}" presName="composite4" presStyleCnt="0"/>
      <dgm:spPr/>
    </dgm:pt>
    <dgm:pt modelId="{A4A43A2F-188C-4AE0-8EDB-0F4667815C4F}" type="pres">
      <dgm:prSet presAssocID="{B5C96F3E-490B-4A54-86FC-D3BF0EB514B6}" presName="background4" presStyleLbl="node4" presStyleIdx="1" presStyleCnt="4"/>
      <dgm:spPr/>
    </dgm:pt>
    <dgm:pt modelId="{1F132A62-0CB0-4903-B3CF-0824CC4EF7F9}" type="pres">
      <dgm:prSet presAssocID="{B5C96F3E-490B-4A54-86FC-D3BF0EB514B6}" presName="text4" presStyleLbl="fgAcc4" presStyleIdx="1" presStyleCnt="4">
        <dgm:presLayoutVars>
          <dgm:chPref val="3"/>
        </dgm:presLayoutVars>
      </dgm:prSet>
      <dgm:spPr/>
      <dgm:t>
        <a:bodyPr/>
        <a:lstStyle/>
        <a:p>
          <a:endParaRPr lang="en-IN"/>
        </a:p>
      </dgm:t>
    </dgm:pt>
    <dgm:pt modelId="{64C19CD0-14A1-4A64-9EAC-1ACBFEB6039D}" type="pres">
      <dgm:prSet presAssocID="{B5C96F3E-490B-4A54-86FC-D3BF0EB514B6}" presName="hierChild5" presStyleCnt="0"/>
      <dgm:spPr/>
    </dgm:pt>
    <dgm:pt modelId="{960D1CF3-FEC2-4340-AE8F-A5F17603EFFC}" type="pres">
      <dgm:prSet presAssocID="{FF8FC34A-0FA9-4B84-8CAB-A9E304EF1885}" presName="Name17" presStyleLbl="parChTrans1D3" presStyleIdx="1" presStyleCnt="2"/>
      <dgm:spPr/>
      <dgm:t>
        <a:bodyPr/>
        <a:lstStyle/>
        <a:p>
          <a:endParaRPr lang="en-IN"/>
        </a:p>
      </dgm:t>
    </dgm:pt>
    <dgm:pt modelId="{FA42534F-D992-4A4F-932F-817C37E783E8}" type="pres">
      <dgm:prSet presAssocID="{390DB13A-9420-4C03-AC8D-7C398623405F}" presName="hierRoot3" presStyleCnt="0"/>
      <dgm:spPr/>
    </dgm:pt>
    <dgm:pt modelId="{40ABACE0-A2C2-4084-814D-3169A07C3CDF}" type="pres">
      <dgm:prSet presAssocID="{390DB13A-9420-4C03-AC8D-7C398623405F}" presName="composite3" presStyleCnt="0"/>
      <dgm:spPr/>
    </dgm:pt>
    <dgm:pt modelId="{F3C20984-CB60-490F-B5AD-D49F355CECD5}" type="pres">
      <dgm:prSet presAssocID="{390DB13A-9420-4C03-AC8D-7C398623405F}" presName="background3" presStyleLbl="node3" presStyleIdx="1" presStyleCnt="2"/>
      <dgm:spPr/>
    </dgm:pt>
    <dgm:pt modelId="{0F184541-9969-4402-BEAC-3B1775156F34}" type="pres">
      <dgm:prSet presAssocID="{390DB13A-9420-4C03-AC8D-7C398623405F}" presName="text3" presStyleLbl="fgAcc3" presStyleIdx="1" presStyleCnt="2">
        <dgm:presLayoutVars>
          <dgm:chPref val="3"/>
        </dgm:presLayoutVars>
      </dgm:prSet>
      <dgm:spPr/>
      <dgm:t>
        <a:bodyPr/>
        <a:lstStyle/>
        <a:p>
          <a:endParaRPr lang="en-IN"/>
        </a:p>
      </dgm:t>
    </dgm:pt>
    <dgm:pt modelId="{3D54D4AD-8BE5-4757-B0ED-D842B4F27B8D}" type="pres">
      <dgm:prSet presAssocID="{390DB13A-9420-4C03-AC8D-7C398623405F}" presName="hierChild4" presStyleCnt="0"/>
      <dgm:spPr/>
    </dgm:pt>
    <dgm:pt modelId="{E4F3564A-C0EC-4E5C-A83E-643A391B106B}" type="pres">
      <dgm:prSet presAssocID="{6685C42F-C13A-48F2-BA0F-AA6ECE410EE3}" presName="Name23" presStyleLbl="parChTrans1D4" presStyleIdx="2" presStyleCnt="4"/>
      <dgm:spPr/>
      <dgm:t>
        <a:bodyPr/>
        <a:lstStyle/>
        <a:p>
          <a:endParaRPr lang="en-IN"/>
        </a:p>
      </dgm:t>
    </dgm:pt>
    <dgm:pt modelId="{BCC8C181-5279-4D1E-B8AC-0B1B8A190819}" type="pres">
      <dgm:prSet presAssocID="{0EFCB058-BEB8-4E5B-9964-1F6E8F246828}" presName="hierRoot4" presStyleCnt="0"/>
      <dgm:spPr/>
    </dgm:pt>
    <dgm:pt modelId="{E12FCC91-F009-40FE-B04D-96448EE9DA43}" type="pres">
      <dgm:prSet presAssocID="{0EFCB058-BEB8-4E5B-9964-1F6E8F246828}" presName="composite4" presStyleCnt="0"/>
      <dgm:spPr/>
    </dgm:pt>
    <dgm:pt modelId="{08F6DC88-B557-45F3-A5FD-1C8F67401298}" type="pres">
      <dgm:prSet presAssocID="{0EFCB058-BEB8-4E5B-9964-1F6E8F246828}" presName="background4" presStyleLbl="node4" presStyleIdx="2" presStyleCnt="4"/>
      <dgm:spPr/>
    </dgm:pt>
    <dgm:pt modelId="{78122EA9-A4CE-4F10-B2A8-F1949D4A42D2}" type="pres">
      <dgm:prSet presAssocID="{0EFCB058-BEB8-4E5B-9964-1F6E8F246828}" presName="text4" presStyleLbl="fgAcc4" presStyleIdx="2" presStyleCnt="4">
        <dgm:presLayoutVars>
          <dgm:chPref val="3"/>
        </dgm:presLayoutVars>
      </dgm:prSet>
      <dgm:spPr/>
      <dgm:t>
        <a:bodyPr/>
        <a:lstStyle/>
        <a:p>
          <a:endParaRPr lang="en-IN"/>
        </a:p>
      </dgm:t>
    </dgm:pt>
    <dgm:pt modelId="{975F2495-7BFB-4579-857C-DE2F67654DE3}" type="pres">
      <dgm:prSet presAssocID="{0EFCB058-BEB8-4E5B-9964-1F6E8F246828}" presName="hierChild5" presStyleCnt="0"/>
      <dgm:spPr/>
    </dgm:pt>
    <dgm:pt modelId="{F63A6170-F1E8-4AF8-95E3-41FB52D2437C}" type="pres">
      <dgm:prSet presAssocID="{3859DA60-5155-4802-9C9C-AC53D651D2BF}" presName="Name23" presStyleLbl="parChTrans1D4" presStyleIdx="3" presStyleCnt="4"/>
      <dgm:spPr/>
      <dgm:t>
        <a:bodyPr/>
        <a:lstStyle/>
        <a:p>
          <a:endParaRPr lang="en-IN"/>
        </a:p>
      </dgm:t>
    </dgm:pt>
    <dgm:pt modelId="{60975542-E639-4E3F-B699-521113D06DF2}" type="pres">
      <dgm:prSet presAssocID="{1455C4F8-B4CF-46D2-9958-0FB2134897D3}" presName="hierRoot4" presStyleCnt="0"/>
      <dgm:spPr/>
    </dgm:pt>
    <dgm:pt modelId="{139CF5AB-B22F-4A18-AE2A-DF97125815EC}" type="pres">
      <dgm:prSet presAssocID="{1455C4F8-B4CF-46D2-9958-0FB2134897D3}" presName="composite4" presStyleCnt="0"/>
      <dgm:spPr/>
    </dgm:pt>
    <dgm:pt modelId="{43CF34AE-A0C4-409D-B360-60F6D0502E18}" type="pres">
      <dgm:prSet presAssocID="{1455C4F8-B4CF-46D2-9958-0FB2134897D3}" presName="background4" presStyleLbl="node4" presStyleIdx="3" presStyleCnt="4"/>
      <dgm:spPr/>
    </dgm:pt>
    <dgm:pt modelId="{5DC849EA-4368-4D2E-9287-F08856013991}" type="pres">
      <dgm:prSet presAssocID="{1455C4F8-B4CF-46D2-9958-0FB2134897D3}" presName="text4" presStyleLbl="fgAcc4" presStyleIdx="3" presStyleCnt="4">
        <dgm:presLayoutVars>
          <dgm:chPref val="3"/>
        </dgm:presLayoutVars>
      </dgm:prSet>
      <dgm:spPr/>
      <dgm:t>
        <a:bodyPr/>
        <a:lstStyle/>
        <a:p>
          <a:endParaRPr lang="en-IN"/>
        </a:p>
      </dgm:t>
    </dgm:pt>
    <dgm:pt modelId="{B22D8879-196A-4DBF-9393-D71B778413A7}" type="pres">
      <dgm:prSet presAssocID="{1455C4F8-B4CF-46D2-9958-0FB2134897D3}" presName="hierChild5" presStyleCnt="0"/>
      <dgm:spPr/>
    </dgm:pt>
  </dgm:ptLst>
  <dgm:cxnLst>
    <dgm:cxn modelId="{B2E6CA3F-7974-4AF7-93A5-D1270FFAA56D}" srcId="{9DCAD7FB-8C71-41CD-9E15-7B05A1446A20}" destId="{B5C96F3E-490B-4A54-86FC-D3BF0EB514B6}" srcOrd="1" destOrd="0" parTransId="{698964BB-FE11-4EF4-B155-3C848D520E63}" sibTransId="{BB229537-EC63-43C0-8A5E-C0E306417302}"/>
    <dgm:cxn modelId="{F295B51A-FD3E-4A69-9832-8798B27EEFB2}" type="presOf" srcId="{4B5FFA2D-2AB2-4DB5-8F9D-87E13ECD92A2}" destId="{DED174E1-FEC6-4833-881D-EAF8FB806F33}" srcOrd="0" destOrd="0" presId="urn:microsoft.com/office/officeart/2005/8/layout/hierarchy1"/>
    <dgm:cxn modelId="{6E2D139E-CF5B-4E88-9CC2-AA54AA565277}" srcId="{04E2506A-41D5-477B-BE22-9DCCAB785F84}" destId="{4B5FFA2D-2AB2-4DB5-8F9D-87E13ECD92A2}" srcOrd="0" destOrd="0" parTransId="{AA61167E-7B26-48AE-83CC-49BFC7D74047}" sibTransId="{3F227CCC-E8DC-40C2-84D8-2071A2934094}"/>
    <dgm:cxn modelId="{78A99D58-5622-4871-B816-406BFB28C303}" type="presOf" srcId="{0EFCB058-BEB8-4E5B-9964-1F6E8F246828}" destId="{78122EA9-A4CE-4F10-B2A8-F1949D4A42D2}" srcOrd="0" destOrd="0" presId="urn:microsoft.com/office/officeart/2005/8/layout/hierarchy1"/>
    <dgm:cxn modelId="{0ADFFDA9-21F3-42B2-93AF-D633E961DE2A}" type="presOf" srcId="{FD6BC931-778E-44B1-A144-F8F5F0210D9F}" destId="{2E920E4C-C72D-4A06-883B-35E772D1596F}" srcOrd="0" destOrd="0" presId="urn:microsoft.com/office/officeart/2005/8/layout/hierarchy1"/>
    <dgm:cxn modelId="{5912A700-AE78-4E99-B66D-4CC28095A232}" srcId="{FD6BC931-778E-44B1-A144-F8F5F0210D9F}" destId="{9DCAD7FB-8C71-41CD-9E15-7B05A1446A20}" srcOrd="0" destOrd="0" parTransId="{91A24D9D-A4DA-4442-A594-6639769005EE}" sibTransId="{336B1F40-DE30-43CB-8FB6-53805730861A}"/>
    <dgm:cxn modelId="{D1E3C972-2429-4954-BEB6-B3A7ECA43C58}" type="presOf" srcId="{390DB13A-9420-4C03-AC8D-7C398623405F}" destId="{0F184541-9969-4402-BEAC-3B1775156F34}" srcOrd="0" destOrd="0" presId="urn:microsoft.com/office/officeart/2005/8/layout/hierarchy1"/>
    <dgm:cxn modelId="{E64E0978-6723-422A-8A9E-BF0849DBDB95}" type="presOf" srcId="{3859DA60-5155-4802-9C9C-AC53D651D2BF}" destId="{F63A6170-F1E8-4AF8-95E3-41FB52D2437C}" srcOrd="0" destOrd="0" presId="urn:microsoft.com/office/officeart/2005/8/layout/hierarchy1"/>
    <dgm:cxn modelId="{A59FB9F6-EFD9-4758-A2D6-CF4A23312669}" type="presOf" srcId="{B5C96F3E-490B-4A54-86FC-D3BF0EB514B6}" destId="{1F132A62-0CB0-4903-B3CF-0824CC4EF7F9}" srcOrd="0" destOrd="0" presId="urn:microsoft.com/office/officeart/2005/8/layout/hierarchy1"/>
    <dgm:cxn modelId="{B2295995-C1CC-4252-9DA0-CF0FD85AC9C5}" type="presOf" srcId="{B1381504-DD73-4F81-8749-7FED91C2E2FF}" destId="{500DF194-28EC-41E9-9BA4-4F3DA8443B1F}" srcOrd="0" destOrd="0" presId="urn:microsoft.com/office/officeart/2005/8/layout/hierarchy1"/>
    <dgm:cxn modelId="{07D094DF-5DC1-451E-BF1D-CDE2793F252C}" type="presOf" srcId="{5BB3AD49-5788-426C-8ABA-46830DC45B79}" destId="{15ACFB11-D705-42B0-9AA9-BE9A18E01287}" srcOrd="0" destOrd="0" presId="urn:microsoft.com/office/officeart/2005/8/layout/hierarchy1"/>
    <dgm:cxn modelId="{27A70453-0DB7-4985-B95C-A9B1DD7C8DA9}" type="presOf" srcId="{FF8FC34A-0FA9-4B84-8CAB-A9E304EF1885}" destId="{960D1CF3-FEC2-4340-AE8F-A5F17603EFFC}" srcOrd="0" destOrd="0" presId="urn:microsoft.com/office/officeart/2005/8/layout/hierarchy1"/>
    <dgm:cxn modelId="{D1EE2D67-F67A-45DA-98AA-FA9AEAB85895}" srcId="{FD6BC931-778E-44B1-A144-F8F5F0210D9F}" destId="{390DB13A-9420-4C03-AC8D-7C398623405F}" srcOrd="1" destOrd="0" parTransId="{FF8FC34A-0FA9-4B84-8CAB-A9E304EF1885}" sibTransId="{E3E1BF04-64B9-45B1-949A-502C6C49F5C7}"/>
    <dgm:cxn modelId="{94159AB5-18EE-41E2-9A03-A355C219C128}" type="presOf" srcId="{91A24D9D-A4DA-4442-A594-6639769005EE}" destId="{D38DE2D3-28AD-4DC9-AB07-BB0C93B05FDA}" srcOrd="0" destOrd="0" presId="urn:microsoft.com/office/officeart/2005/8/layout/hierarchy1"/>
    <dgm:cxn modelId="{B8E57C8C-D3E2-4D6F-B021-F806F4917221}" type="presOf" srcId="{6685C42F-C13A-48F2-BA0F-AA6ECE410EE3}" destId="{E4F3564A-C0EC-4E5C-A83E-643A391B106B}" srcOrd="0" destOrd="0" presId="urn:microsoft.com/office/officeart/2005/8/layout/hierarchy1"/>
    <dgm:cxn modelId="{55BB82E7-BAD9-4D24-8C4B-B4845E7FB379}" srcId="{04E2506A-41D5-477B-BE22-9DCCAB785F84}" destId="{FD6BC931-778E-44B1-A144-F8F5F0210D9F}" srcOrd="1" destOrd="0" parTransId="{5BB3AD49-5788-426C-8ABA-46830DC45B79}" sibTransId="{2416A21A-54C5-4B12-9C9F-82E4D526035A}"/>
    <dgm:cxn modelId="{0BE5FC41-F387-4246-B8AF-59C782622BEF}" type="presOf" srcId="{3A5EED2E-FCAA-4ACA-AEBD-3E3BD4603FED}" destId="{24BA2CED-2244-48BA-BDDB-AA096C71F103}" srcOrd="0" destOrd="0" presId="urn:microsoft.com/office/officeart/2005/8/layout/hierarchy1"/>
    <dgm:cxn modelId="{DD063307-EA23-4586-BA2C-151AFBDBDF9D}" type="presOf" srcId="{1455C4F8-B4CF-46D2-9958-0FB2134897D3}" destId="{5DC849EA-4368-4D2E-9287-F08856013991}" srcOrd="0" destOrd="0" presId="urn:microsoft.com/office/officeart/2005/8/layout/hierarchy1"/>
    <dgm:cxn modelId="{D87A07AF-3DAD-4A77-9232-0536E1884E2C}" srcId="{390DB13A-9420-4C03-AC8D-7C398623405F}" destId="{1455C4F8-B4CF-46D2-9958-0FB2134897D3}" srcOrd="1" destOrd="0" parTransId="{3859DA60-5155-4802-9C9C-AC53D651D2BF}" sibTransId="{22349F78-1CC2-4E44-9C6D-976506A245D9}"/>
    <dgm:cxn modelId="{D34EA4E6-29EF-4D07-A7F6-330E3CE716D0}" srcId="{5968BD1A-F472-4B9B-8416-CD10C037D08F}" destId="{04E2506A-41D5-477B-BE22-9DCCAB785F84}" srcOrd="0" destOrd="0" parTransId="{FFB11258-BF9B-48AE-8A32-FEFFB32245E5}" sibTransId="{AA04A182-1162-4F72-BE70-427DB3A26E14}"/>
    <dgm:cxn modelId="{71E07C56-8D44-4844-85A2-AE5BA8389836}" type="presOf" srcId="{698964BB-FE11-4EF4-B155-3C848D520E63}" destId="{ADC60471-D8F3-446B-8AC3-494AF8230EF2}" srcOrd="0" destOrd="0" presId="urn:microsoft.com/office/officeart/2005/8/layout/hierarchy1"/>
    <dgm:cxn modelId="{20F1E301-640B-4238-A7D8-9B3926C2D8DA}" srcId="{390DB13A-9420-4C03-AC8D-7C398623405F}" destId="{0EFCB058-BEB8-4E5B-9964-1F6E8F246828}" srcOrd="0" destOrd="0" parTransId="{6685C42F-C13A-48F2-BA0F-AA6ECE410EE3}" sibTransId="{4D22E6D4-DABD-423A-B9D6-0FF6EBB21BB4}"/>
    <dgm:cxn modelId="{596235C6-5B3F-45DF-8EB0-035CC3C1D1F1}" type="presOf" srcId="{AA61167E-7B26-48AE-83CC-49BFC7D74047}" destId="{D81A1CC3-F344-4149-83CE-3F485451255B}" srcOrd="0" destOrd="0" presId="urn:microsoft.com/office/officeart/2005/8/layout/hierarchy1"/>
    <dgm:cxn modelId="{139AF7DA-BC4A-4651-9874-A70301A01CAE}" srcId="{9DCAD7FB-8C71-41CD-9E15-7B05A1446A20}" destId="{B1381504-DD73-4F81-8749-7FED91C2E2FF}" srcOrd="0" destOrd="0" parTransId="{3A5EED2E-FCAA-4ACA-AEBD-3E3BD4603FED}" sibTransId="{27142A77-E18B-4B4E-BE59-39F5DBF60808}"/>
    <dgm:cxn modelId="{4074CA9F-CC07-4218-B4B0-C6B2B3507D7B}" type="presOf" srcId="{9DCAD7FB-8C71-41CD-9E15-7B05A1446A20}" destId="{286FC500-27AA-418D-A69C-7F1834CA26EA}" srcOrd="0" destOrd="0" presId="urn:microsoft.com/office/officeart/2005/8/layout/hierarchy1"/>
    <dgm:cxn modelId="{218FF1EC-7087-4593-A6C5-E5657E96146D}" type="presOf" srcId="{5968BD1A-F472-4B9B-8416-CD10C037D08F}" destId="{36EF2CF2-5456-4A92-B441-EC62B4AB37E8}" srcOrd="0" destOrd="0" presId="urn:microsoft.com/office/officeart/2005/8/layout/hierarchy1"/>
    <dgm:cxn modelId="{C5A8C012-D466-4AEF-9540-EBF45B6F13FA}" type="presOf" srcId="{04E2506A-41D5-477B-BE22-9DCCAB785F84}" destId="{3787BC5E-AD2D-4CD1-931F-4350D0E52036}" srcOrd="0" destOrd="0" presId="urn:microsoft.com/office/officeart/2005/8/layout/hierarchy1"/>
    <dgm:cxn modelId="{F30E7406-EC2A-4F6C-81BD-ACEFC2758EA0}" type="presParOf" srcId="{36EF2CF2-5456-4A92-B441-EC62B4AB37E8}" destId="{266DB2AF-F09A-4B85-B921-93542277C2C9}" srcOrd="0" destOrd="0" presId="urn:microsoft.com/office/officeart/2005/8/layout/hierarchy1"/>
    <dgm:cxn modelId="{5AC15D17-5FDB-4C6F-B0DE-5403FF5F6BF2}" type="presParOf" srcId="{266DB2AF-F09A-4B85-B921-93542277C2C9}" destId="{E59C54F7-B60E-4CED-89C1-9F2EEA9D2D74}" srcOrd="0" destOrd="0" presId="urn:microsoft.com/office/officeart/2005/8/layout/hierarchy1"/>
    <dgm:cxn modelId="{3EE6D58A-1F8D-40E1-89BB-D53C5565C07E}" type="presParOf" srcId="{E59C54F7-B60E-4CED-89C1-9F2EEA9D2D74}" destId="{6823F324-D62D-405D-8672-FF343BBB44C9}" srcOrd="0" destOrd="0" presId="urn:microsoft.com/office/officeart/2005/8/layout/hierarchy1"/>
    <dgm:cxn modelId="{06E89674-98A1-405D-8724-F2A46975BE8E}" type="presParOf" srcId="{E59C54F7-B60E-4CED-89C1-9F2EEA9D2D74}" destId="{3787BC5E-AD2D-4CD1-931F-4350D0E52036}" srcOrd="1" destOrd="0" presId="urn:microsoft.com/office/officeart/2005/8/layout/hierarchy1"/>
    <dgm:cxn modelId="{D8E16844-9792-404E-9C32-A75B15C4FC9E}" type="presParOf" srcId="{266DB2AF-F09A-4B85-B921-93542277C2C9}" destId="{6495754C-D3A2-4981-BA64-1761224AA294}" srcOrd="1" destOrd="0" presId="urn:microsoft.com/office/officeart/2005/8/layout/hierarchy1"/>
    <dgm:cxn modelId="{48EB06DD-8F8F-4E0B-A7D7-88CB02FD8D84}" type="presParOf" srcId="{6495754C-D3A2-4981-BA64-1761224AA294}" destId="{D81A1CC3-F344-4149-83CE-3F485451255B}" srcOrd="0" destOrd="0" presId="urn:microsoft.com/office/officeart/2005/8/layout/hierarchy1"/>
    <dgm:cxn modelId="{84818A31-8346-47C9-8DC2-B2F14EFF0FF0}" type="presParOf" srcId="{6495754C-D3A2-4981-BA64-1761224AA294}" destId="{4E8E568B-5AAD-4EEE-9167-2C3DD4213137}" srcOrd="1" destOrd="0" presId="urn:microsoft.com/office/officeart/2005/8/layout/hierarchy1"/>
    <dgm:cxn modelId="{9D3BE85E-0136-45EB-BC77-D9FA91B95E7F}" type="presParOf" srcId="{4E8E568B-5AAD-4EEE-9167-2C3DD4213137}" destId="{D9B03EE9-11F9-4248-B43F-FBA6CF638CCF}" srcOrd="0" destOrd="0" presId="urn:microsoft.com/office/officeart/2005/8/layout/hierarchy1"/>
    <dgm:cxn modelId="{AE769949-EB58-42D7-A738-A403D1AB1DE1}" type="presParOf" srcId="{D9B03EE9-11F9-4248-B43F-FBA6CF638CCF}" destId="{396450EA-0331-4D28-A842-18408FB52611}" srcOrd="0" destOrd="0" presId="urn:microsoft.com/office/officeart/2005/8/layout/hierarchy1"/>
    <dgm:cxn modelId="{3323F571-1EE6-4A15-9EAC-F07E3E88EAA3}" type="presParOf" srcId="{D9B03EE9-11F9-4248-B43F-FBA6CF638CCF}" destId="{DED174E1-FEC6-4833-881D-EAF8FB806F33}" srcOrd="1" destOrd="0" presId="urn:microsoft.com/office/officeart/2005/8/layout/hierarchy1"/>
    <dgm:cxn modelId="{E9E100BC-05CD-44F9-9E51-116495CEA5FC}" type="presParOf" srcId="{4E8E568B-5AAD-4EEE-9167-2C3DD4213137}" destId="{C44C4AEA-8BDA-4A80-9101-5B8CF325D063}" srcOrd="1" destOrd="0" presId="urn:microsoft.com/office/officeart/2005/8/layout/hierarchy1"/>
    <dgm:cxn modelId="{CBB78968-1A8A-496E-A400-A0526A346807}" type="presParOf" srcId="{6495754C-D3A2-4981-BA64-1761224AA294}" destId="{15ACFB11-D705-42B0-9AA9-BE9A18E01287}" srcOrd="2" destOrd="0" presId="urn:microsoft.com/office/officeart/2005/8/layout/hierarchy1"/>
    <dgm:cxn modelId="{74D4E448-791B-4B62-9D26-44D88FFC25FD}" type="presParOf" srcId="{6495754C-D3A2-4981-BA64-1761224AA294}" destId="{52BCB365-4529-442F-A024-31310BF9893D}" srcOrd="3" destOrd="0" presId="urn:microsoft.com/office/officeart/2005/8/layout/hierarchy1"/>
    <dgm:cxn modelId="{A1EA64EA-D5E7-4B2B-A3FC-F261D4D8FECA}" type="presParOf" srcId="{52BCB365-4529-442F-A024-31310BF9893D}" destId="{DAF41FD0-E2D2-4BE9-A34C-F145FE722A68}" srcOrd="0" destOrd="0" presId="urn:microsoft.com/office/officeart/2005/8/layout/hierarchy1"/>
    <dgm:cxn modelId="{A6CC3F4B-63E4-493F-80B2-772B318BA893}" type="presParOf" srcId="{DAF41FD0-E2D2-4BE9-A34C-F145FE722A68}" destId="{96BD4B4C-0803-4595-86CF-526E92FD03CB}" srcOrd="0" destOrd="0" presId="urn:microsoft.com/office/officeart/2005/8/layout/hierarchy1"/>
    <dgm:cxn modelId="{CEB60C9F-01DA-431E-A1CF-72A248C50422}" type="presParOf" srcId="{DAF41FD0-E2D2-4BE9-A34C-F145FE722A68}" destId="{2E920E4C-C72D-4A06-883B-35E772D1596F}" srcOrd="1" destOrd="0" presId="urn:microsoft.com/office/officeart/2005/8/layout/hierarchy1"/>
    <dgm:cxn modelId="{0D204F3B-A3EE-4A9A-8C23-1575E0BA6719}" type="presParOf" srcId="{52BCB365-4529-442F-A024-31310BF9893D}" destId="{C22CD7C8-30EA-4E53-B322-65ACD95EAE37}" srcOrd="1" destOrd="0" presId="urn:microsoft.com/office/officeart/2005/8/layout/hierarchy1"/>
    <dgm:cxn modelId="{CF1E413B-41BA-4658-8597-05E487FBCB9D}" type="presParOf" srcId="{C22CD7C8-30EA-4E53-B322-65ACD95EAE37}" destId="{D38DE2D3-28AD-4DC9-AB07-BB0C93B05FDA}" srcOrd="0" destOrd="0" presId="urn:microsoft.com/office/officeart/2005/8/layout/hierarchy1"/>
    <dgm:cxn modelId="{6F9F46E8-E8AA-40BE-9C0F-9FC725E85388}" type="presParOf" srcId="{C22CD7C8-30EA-4E53-B322-65ACD95EAE37}" destId="{F4896E0F-61F8-42AC-82D4-B5A585B9AD3E}" srcOrd="1" destOrd="0" presId="urn:microsoft.com/office/officeart/2005/8/layout/hierarchy1"/>
    <dgm:cxn modelId="{D125188C-7EEC-41CC-9E0A-B5CE466FCD46}" type="presParOf" srcId="{F4896E0F-61F8-42AC-82D4-B5A585B9AD3E}" destId="{01417E90-7FC3-4FB3-9EEC-31AEDE86400F}" srcOrd="0" destOrd="0" presId="urn:microsoft.com/office/officeart/2005/8/layout/hierarchy1"/>
    <dgm:cxn modelId="{792D60F3-39F6-45FC-9700-C3C0230CEA77}" type="presParOf" srcId="{01417E90-7FC3-4FB3-9EEC-31AEDE86400F}" destId="{C5C7E025-F0A6-4F96-94E5-58348145F93B}" srcOrd="0" destOrd="0" presId="urn:microsoft.com/office/officeart/2005/8/layout/hierarchy1"/>
    <dgm:cxn modelId="{5A8816B8-3BD0-4D87-AC88-6AC55463AE2C}" type="presParOf" srcId="{01417E90-7FC3-4FB3-9EEC-31AEDE86400F}" destId="{286FC500-27AA-418D-A69C-7F1834CA26EA}" srcOrd="1" destOrd="0" presId="urn:microsoft.com/office/officeart/2005/8/layout/hierarchy1"/>
    <dgm:cxn modelId="{4D3D018C-73B8-4ED2-B9A5-D5A6F7EBBABA}" type="presParOf" srcId="{F4896E0F-61F8-42AC-82D4-B5A585B9AD3E}" destId="{7E0655DF-A5D5-40F1-A4F0-2EE40D3B0E4A}" srcOrd="1" destOrd="0" presId="urn:microsoft.com/office/officeart/2005/8/layout/hierarchy1"/>
    <dgm:cxn modelId="{DDE570C0-1991-4343-872F-89E291386C73}" type="presParOf" srcId="{7E0655DF-A5D5-40F1-A4F0-2EE40D3B0E4A}" destId="{24BA2CED-2244-48BA-BDDB-AA096C71F103}" srcOrd="0" destOrd="0" presId="urn:microsoft.com/office/officeart/2005/8/layout/hierarchy1"/>
    <dgm:cxn modelId="{5E45D299-EE8F-419D-9769-08771E3A99A6}" type="presParOf" srcId="{7E0655DF-A5D5-40F1-A4F0-2EE40D3B0E4A}" destId="{F9C7120D-29B5-4B42-8C1B-DAB4F4A14F3F}" srcOrd="1" destOrd="0" presId="urn:microsoft.com/office/officeart/2005/8/layout/hierarchy1"/>
    <dgm:cxn modelId="{D60822AB-1965-4164-9E25-863969C4AA96}" type="presParOf" srcId="{F9C7120D-29B5-4B42-8C1B-DAB4F4A14F3F}" destId="{99958814-D02B-43F9-9E32-34F40D72DE64}" srcOrd="0" destOrd="0" presId="urn:microsoft.com/office/officeart/2005/8/layout/hierarchy1"/>
    <dgm:cxn modelId="{BE895EBB-4615-432C-9BA5-ED152942C7A9}" type="presParOf" srcId="{99958814-D02B-43F9-9E32-34F40D72DE64}" destId="{9FF5EC14-3449-42E7-ACD0-87BF920A2811}" srcOrd="0" destOrd="0" presId="urn:microsoft.com/office/officeart/2005/8/layout/hierarchy1"/>
    <dgm:cxn modelId="{D8295655-970F-4AB5-BADF-EC16237C6D02}" type="presParOf" srcId="{99958814-D02B-43F9-9E32-34F40D72DE64}" destId="{500DF194-28EC-41E9-9BA4-4F3DA8443B1F}" srcOrd="1" destOrd="0" presId="urn:microsoft.com/office/officeart/2005/8/layout/hierarchy1"/>
    <dgm:cxn modelId="{D9E96004-7D7C-41EB-A299-89146297B718}" type="presParOf" srcId="{F9C7120D-29B5-4B42-8C1B-DAB4F4A14F3F}" destId="{9E32FA2B-37D5-419A-B8DB-03BED68EB9F0}" srcOrd="1" destOrd="0" presId="urn:microsoft.com/office/officeart/2005/8/layout/hierarchy1"/>
    <dgm:cxn modelId="{C150097C-A6BA-4A14-81BC-8B46B2A05BD9}" type="presParOf" srcId="{7E0655DF-A5D5-40F1-A4F0-2EE40D3B0E4A}" destId="{ADC60471-D8F3-446B-8AC3-494AF8230EF2}" srcOrd="2" destOrd="0" presId="urn:microsoft.com/office/officeart/2005/8/layout/hierarchy1"/>
    <dgm:cxn modelId="{E82A4E73-ECD5-4E1C-9B32-BB037F793C59}" type="presParOf" srcId="{7E0655DF-A5D5-40F1-A4F0-2EE40D3B0E4A}" destId="{E1B438BF-0B72-4952-9C06-3A13C266645F}" srcOrd="3" destOrd="0" presId="urn:microsoft.com/office/officeart/2005/8/layout/hierarchy1"/>
    <dgm:cxn modelId="{395F9979-78A7-4085-A2C1-58839F455CF0}" type="presParOf" srcId="{E1B438BF-0B72-4952-9C06-3A13C266645F}" destId="{6F876E3D-BAD3-4CE2-8C8C-1A71C91C2145}" srcOrd="0" destOrd="0" presId="urn:microsoft.com/office/officeart/2005/8/layout/hierarchy1"/>
    <dgm:cxn modelId="{DC00ACBF-57C0-46D7-B86A-60996A51C216}" type="presParOf" srcId="{6F876E3D-BAD3-4CE2-8C8C-1A71C91C2145}" destId="{A4A43A2F-188C-4AE0-8EDB-0F4667815C4F}" srcOrd="0" destOrd="0" presId="urn:microsoft.com/office/officeart/2005/8/layout/hierarchy1"/>
    <dgm:cxn modelId="{2EC833C1-7DE6-45C7-8CB6-575027A7727E}" type="presParOf" srcId="{6F876E3D-BAD3-4CE2-8C8C-1A71C91C2145}" destId="{1F132A62-0CB0-4903-B3CF-0824CC4EF7F9}" srcOrd="1" destOrd="0" presId="urn:microsoft.com/office/officeart/2005/8/layout/hierarchy1"/>
    <dgm:cxn modelId="{A2D0221E-A543-4C45-9E3C-5B16FC729DFF}" type="presParOf" srcId="{E1B438BF-0B72-4952-9C06-3A13C266645F}" destId="{64C19CD0-14A1-4A64-9EAC-1ACBFEB6039D}" srcOrd="1" destOrd="0" presId="urn:microsoft.com/office/officeart/2005/8/layout/hierarchy1"/>
    <dgm:cxn modelId="{4A12B648-E752-44B3-A105-DB41E294D3E7}" type="presParOf" srcId="{C22CD7C8-30EA-4E53-B322-65ACD95EAE37}" destId="{960D1CF3-FEC2-4340-AE8F-A5F17603EFFC}" srcOrd="2" destOrd="0" presId="urn:microsoft.com/office/officeart/2005/8/layout/hierarchy1"/>
    <dgm:cxn modelId="{D977B09A-5A2B-4E7F-ABFB-E9D94486F48F}" type="presParOf" srcId="{C22CD7C8-30EA-4E53-B322-65ACD95EAE37}" destId="{FA42534F-D992-4A4F-932F-817C37E783E8}" srcOrd="3" destOrd="0" presId="urn:microsoft.com/office/officeart/2005/8/layout/hierarchy1"/>
    <dgm:cxn modelId="{3BCF7360-554D-48D1-9225-EEA1B15E4679}" type="presParOf" srcId="{FA42534F-D992-4A4F-932F-817C37E783E8}" destId="{40ABACE0-A2C2-4084-814D-3169A07C3CDF}" srcOrd="0" destOrd="0" presId="urn:microsoft.com/office/officeart/2005/8/layout/hierarchy1"/>
    <dgm:cxn modelId="{F4661B72-2CB4-4C21-9B59-9DEFDAB99F52}" type="presParOf" srcId="{40ABACE0-A2C2-4084-814D-3169A07C3CDF}" destId="{F3C20984-CB60-490F-B5AD-D49F355CECD5}" srcOrd="0" destOrd="0" presId="urn:microsoft.com/office/officeart/2005/8/layout/hierarchy1"/>
    <dgm:cxn modelId="{FF9CC4D2-85A8-4A46-8F8E-4B321DE372A9}" type="presParOf" srcId="{40ABACE0-A2C2-4084-814D-3169A07C3CDF}" destId="{0F184541-9969-4402-BEAC-3B1775156F34}" srcOrd="1" destOrd="0" presId="urn:microsoft.com/office/officeart/2005/8/layout/hierarchy1"/>
    <dgm:cxn modelId="{7D23FCB1-F8A6-44F1-BC7F-67120DAB6F73}" type="presParOf" srcId="{FA42534F-D992-4A4F-932F-817C37E783E8}" destId="{3D54D4AD-8BE5-4757-B0ED-D842B4F27B8D}" srcOrd="1" destOrd="0" presId="urn:microsoft.com/office/officeart/2005/8/layout/hierarchy1"/>
    <dgm:cxn modelId="{54FFCB02-0146-4F1A-BE87-93D749F28BCF}" type="presParOf" srcId="{3D54D4AD-8BE5-4757-B0ED-D842B4F27B8D}" destId="{E4F3564A-C0EC-4E5C-A83E-643A391B106B}" srcOrd="0" destOrd="0" presId="urn:microsoft.com/office/officeart/2005/8/layout/hierarchy1"/>
    <dgm:cxn modelId="{3D09D264-6A16-4DD6-8720-2CB293404F7D}" type="presParOf" srcId="{3D54D4AD-8BE5-4757-B0ED-D842B4F27B8D}" destId="{BCC8C181-5279-4D1E-B8AC-0B1B8A190819}" srcOrd="1" destOrd="0" presId="urn:microsoft.com/office/officeart/2005/8/layout/hierarchy1"/>
    <dgm:cxn modelId="{676C5615-4869-4545-AFC4-33FCD6C670FB}" type="presParOf" srcId="{BCC8C181-5279-4D1E-B8AC-0B1B8A190819}" destId="{E12FCC91-F009-40FE-B04D-96448EE9DA43}" srcOrd="0" destOrd="0" presId="urn:microsoft.com/office/officeart/2005/8/layout/hierarchy1"/>
    <dgm:cxn modelId="{1533482B-5263-4687-8329-255EFEB6EF68}" type="presParOf" srcId="{E12FCC91-F009-40FE-B04D-96448EE9DA43}" destId="{08F6DC88-B557-45F3-A5FD-1C8F67401298}" srcOrd="0" destOrd="0" presId="urn:microsoft.com/office/officeart/2005/8/layout/hierarchy1"/>
    <dgm:cxn modelId="{1F4216F6-96C1-4201-A378-C7A764876BDF}" type="presParOf" srcId="{E12FCC91-F009-40FE-B04D-96448EE9DA43}" destId="{78122EA9-A4CE-4F10-B2A8-F1949D4A42D2}" srcOrd="1" destOrd="0" presId="urn:microsoft.com/office/officeart/2005/8/layout/hierarchy1"/>
    <dgm:cxn modelId="{CAFF9463-0FD4-488E-93A4-5258B4DDBE35}" type="presParOf" srcId="{BCC8C181-5279-4D1E-B8AC-0B1B8A190819}" destId="{975F2495-7BFB-4579-857C-DE2F67654DE3}" srcOrd="1" destOrd="0" presId="urn:microsoft.com/office/officeart/2005/8/layout/hierarchy1"/>
    <dgm:cxn modelId="{9B77AAFC-8E97-41AA-B2A6-D3AF7812339A}" type="presParOf" srcId="{3D54D4AD-8BE5-4757-B0ED-D842B4F27B8D}" destId="{F63A6170-F1E8-4AF8-95E3-41FB52D2437C}" srcOrd="2" destOrd="0" presId="urn:microsoft.com/office/officeart/2005/8/layout/hierarchy1"/>
    <dgm:cxn modelId="{9FD75998-FA10-45C7-B3B6-AABB47373B59}" type="presParOf" srcId="{3D54D4AD-8BE5-4757-B0ED-D842B4F27B8D}" destId="{60975542-E639-4E3F-B699-521113D06DF2}" srcOrd="3" destOrd="0" presId="urn:microsoft.com/office/officeart/2005/8/layout/hierarchy1"/>
    <dgm:cxn modelId="{7015CBED-EC7E-48EB-8880-156EC0755FC5}" type="presParOf" srcId="{60975542-E639-4E3F-B699-521113D06DF2}" destId="{139CF5AB-B22F-4A18-AE2A-DF97125815EC}" srcOrd="0" destOrd="0" presId="urn:microsoft.com/office/officeart/2005/8/layout/hierarchy1"/>
    <dgm:cxn modelId="{874D34F1-CC14-4DBA-B50C-A53F65D8602B}" type="presParOf" srcId="{139CF5AB-B22F-4A18-AE2A-DF97125815EC}" destId="{43CF34AE-A0C4-409D-B360-60F6D0502E18}" srcOrd="0" destOrd="0" presId="urn:microsoft.com/office/officeart/2005/8/layout/hierarchy1"/>
    <dgm:cxn modelId="{CFBF1BFE-F025-41DD-9B2C-F814D3FCFAE3}" type="presParOf" srcId="{139CF5AB-B22F-4A18-AE2A-DF97125815EC}" destId="{5DC849EA-4368-4D2E-9287-F08856013991}" srcOrd="1" destOrd="0" presId="urn:microsoft.com/office/officeart/2005/8/layout/hierarchy1"/>
    <dgm:cxn modelId="{79EEBA56-3D82-40AE-B7E0-0B2FF3DB160F}" type="presParOf" srcId="{60975542-E639-4E3F-B699-521113D06DF2}" destId="{B22D8879-196A-4DBF-9393-D71B778413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4C868C-F328-4C13-8A1A-D249AD3FDF7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IN"/>
        </a:p>
      </dgm:t>
    </dgm:pt>
    <dgm:pt modelId="{3767D609-8351-4C04-81FE-B4DF122E9CCA}">
      <dgm:prSet phldrT="[Text]"/>
      <dgm:spPr/>
      <dgm:t>
        <a:bodyPr/>
        <a:lstStyle/>
        <a:p>
          <a:r>
            <a:rPr lang="en-IN" dirty="0" smtClean="0"/>
            <a:t>Determine eligibility of account</a:t>
          </a:r>
          <a:endParaRPr lang="en-IN" dirty="0"/>
        </a:p>
      </dgm:t>
    </dgm:pt>
    <dgm:pt modelId="{57DF41D7-5E09-41F8-BF82-E6FB81CCAA38}" type="parTrans" cxnId="{C20D9E12-A8BB-4F19-9B63-F1BBA1531A0D}">
      <dgm:prSet/>
      <dgm:spPr/>
      <dgm:t>
        <a:bodyPr/>
        <a:lstStyle/>
        <a:p>
          <a:endParaRPr lang="en-IN"/>
        </a:p>
      </dgm:t>
    </dgm:pt>
    <dgm:pt modelId="{3AB9CCCC-0AC7-433F-9B20-947DE3B04013}" type="sibTrans" cxnId="{C20D9E12-A8BB-4F19-9B63-F1BBA1531A0D}">
      <dgm:prSet/>
      <dgm:spPr/>
      <dgm:t>
        <a:bodyPr/>
        <a:lstStyle/>
        <a:p>
          <a:endParaRPr lang="en-IN"/>
        </a:p>
      </dgm:t>
    </dgm:pt>
    <dgm:pt modelId="{44C1C037-3CA9-4FB2-9D41-4684752FB883}">
      <dgm:prSet phldrT="[Text]"/>
      <dgm:spPr/>
      <dgm:t>
        <a:bodyPr/>
        <a:lstStyle/>
        <a:p>
          <a:r>
            <a:rPr lang="en-IN" dirty="0" smtClean="0"/>
            <a:t>Decision of the JLF/ lenders to resolve the account</a:t>
          </a:r>
          <a:endParaRPr lang="en-IN" dirty="0"/>
        </a:p>
      </dgm:t>
    </dgm:pt>
    <dgm:pt modelId="{C254DB39-B323-410D-9032-250D4F0F62DE}" type="parTrans" cxnId="{01E38AEE-9206-4673-93C6-1C19A65F8349}">
      <dgm:prSet/>
      <dgm:spPr/>
      <dgm:t>
        <a:bodyPr/>
        <a:lstStyle/>
        <a:p>
          <a:endParaRPr lang="en-IN"/>
        </a:p>
      </dgm:t>
    </dgm:pt>
    <dgm:pt modelId="{645A1B6B-7D9F-4AA7-9A33-608C14386384}" type="sibTrans" cxnId="{01E38AEE-9206-4673-93C6-1C19A65F8349}">
      <dgm:prSet/>
      <dgm:spPr/>
      <dgm:t>
        <a:bodyPr/>
        <a:lstStyle/>
        <a:p>
          <a:endParaRPr lang="en-IN"/>
        </a:p>
      </dgm:t>
    </dgm:pt>
    <dgm:pt modelId="{54ABA595-A2CB-4895-BFC3-8E00166D68F2}">
      <dgm:prSet phldrT="[Text]"/>
      <dgm:spPr/>
      <dgm:t>
        <a:bodyPr/>
        <a:lstStyle/>
        <a:p>
          <a:r>
            <a:rPr lang="en-IN" dirty="0" smtClean="0"/>
            <a:t>Preparation of resolution plan within 90 days from the date of decision</a:t>
          </a:r>
          <a:endParaRPr lang="en-IN" dirty="0"/>
        </a:p>
      </dgm:t>
    </dgm:pt>
    <dgm:pt modelId="{F43ADA61-BD20-432F-B62F-B7CBECF0287F}" type="parTrans" cxnId="{59477303-F944-435C-9410-C1F9C574C1C8}">
      <dgm:prSet/>
      <dgm:spPr/>
      <dgm:t>
        <a:bodyPr/>
        <a:lstStyle/>
        <a:p>
          <a:endParaRPr lang="en-IN"/>
        </a:p>
      </dgm:t>
    </dgm:pt>
    <dgm:pt modelId="{9D75E7F9-C8C6-4BF4-8E9D-6D465FA6C916}" type="sibTrans" cxnId="{59477303-F944-435C-9410-C1F9C574C1C8}">
      <dgm:prSet/>
      <dgm:spPr/>
      <dgm:t>
        <a:bodyPr/>
        <a:lstStyle/>
        <a:p>
          <a:endParaRPr lang="en-IN"/>
        </a:p>
      </dgm:t>
    </dgm:pt>
    <dgm:pt modelId="{0F007FC7-10EF-4E6C-A80F-326AF911E2C0}">
      <dgm:prSet/>
      <dgm:spPr/>
      <dgm:t>
        <a:bodyPr/>
        <a:lstStyle/>
        <a:p>
          <a:r>
            <a:rPr lang="en-IN" dirty="0" smtClean="0"/>
            <a:t>Determine sustainable debt (A)</a:t>
          </a:r>
          <a:endParaRPr lang="en-IN" dirty="0"/>
        </a:p>
      </dgm:t>
    </dgm:pt>
    <dgm:pt modelId="{DA786570-D779-46E5-9FA7-CB9FF12E9411}" type="parTrans" cxnId="{11574B1A-BDB2-4476-91DD-A77967E5A7A3}">
      <dgm:prSet/>
      <dgm:spPr/>
      <dgm:t>
        <a:bodyPr/>
        <a:lstStyle/>
        <a:p>
          <a:endParaRPr lang="en-IN"/>
        </a:p>
      </dgm:t>
    </dgm:pt>
    <dgm:pt modelId="{D402DDDB-DFEE-42C9-8C18-F2780917B31F}" type="sibTrans" cxnId="{11574B1A-BDB2-4476-91DD-A77967E5A7A3}">
      <dgm:prSet/>
      <dgm:spPr/>
      <dgm:t>
        <a:bodyPr/>
        <a:lstStyle/>
        <a:p>
          <a:endParaRPr lang="en-IN"/>
        </a:p>
      </dgm:t>
    </dgm:pt>
    <dgm:pt modelId="{CCADE30B-5B6E-4F3B-9831-4CB205C4F2D3}">
      <dgm:prSet/>
      <dgm:spPr/>
      <dgm:t>
        <a:bodyPr/>
        <a:lstStyle/>
        <a:p>
          <a:r>
            <a:rPr lang="en-IN" dirty="0" smtClean="0"/>
            <a:t>Determine the amount of debt to be converted into shares (Total exposure – A) </a:t>
          </a:r>
          <a:endParaRPr lang="en-IN" dirty="0"/>
        </a:p>
      </dgm:t>
    </dgm:pt>
    <dgm:pt modelId="{74F7043A-EF36-4A64-A6F6-89A7C3C06F71}" type="parTrans" cxnId="{B0F2E103-772D-42DD-89E4-5FABC8E9A10D}">
      <dgm:prSet/>
      <dgm:spPr/>
      <dgm:t>
        <a:bodyPr/>
        <a:lstStyle/>
        <a:p>
          <a:endParaRPr lang="en-IN"/>
        </a:p>
      </dgm:t>
    </dgm:pt>
    <dgm:pt modelId="{FF9DC0AC-1155-47E8-BFCB-ECFE464B835A}" type="sibTrans" cxnId="{B0F2E103-772D-42DD-89E4-5FABC8E9A10D}">
      <dgm:prSet/>
      <dgm:spPr/>
      <dgm:t>
        <a:bodyPr/>
        <a:lstStyle/>
        <a:p>
          <a:endParaRPr lang="en-IN"/>
        </a:p>
      </dgm:t>
    </dgm:pt>
    <dgm:pt modelId="{3ACA4071-AABD-49C2-97CF-E321FF2F8C93}">
      <dgm:prSet/>
      <dgm:spPr/>
      <dgm:t>
        <a:bodyPr/>
        <a:lstStyle/>
        <a:p>
          <a:r>
            <a:rPr lang="en-IN" dirty="0" smtClean="0"/>
            <a:t>Convert debt into Equity/ RCOCPS</a:t>
          </a:r>
          <a:endParaRPr lang="en-IN" dirty="0"/>
        </a:p>
      </dgm:t>
    </dgm:pt>
    <dgm:pt modelId="{897885F2-C6E9-48E4-B664-94D1A33F4107}" type="parTrans" cxnId="{D84D1318-F61F-4A64-B7F4-8CF107507ECA}">
      <dgm:prSet/>
      <dgm:spPr/>
      <dgm:t>
        <a:bodyPr/>
        <a:lstStyle/>
        <a:p>
          <a:endParaRPr lang="en-IN"/>
        </a:p>
      </dgm:t>
    </dgm:pt>
    <dgm:pt modelId="{23A30BF7-04C1-4D87-9451-754602013CB2}" type="sibTrans" cxnId="{D84D1318-F61F-4A64-B7F4-8CF107507ECA}">
      <dgm:prSet/>
      <dgm:spPr/>
      <dgm:t>
        <a:bodyPr/>
        <a:lstStyle/>
        <a:p>
          <a:endParaRPr lang="en-IN"/>
        </a:p>
      </dgm:t>
    </dgm:pt>
    <dgm:pt modelId="{8740AF9F-3FA4-47B9-942C-168453314B28}" type="pres">
      <dgm:prSet presAssocID="{464C868C-F328-4C13-8A1A-D249AD3FDF75}" presName="Name0" presStyleCnt="0">
        <dgm:presLayoutVars>
          <dgm:dir/>
          <dgm:animLvl val="lvl"/>
          <dgm:resizeHandles val="exact"/>
        </dgm:presLayoutVars>
      </dgm:prSet>
      <dgm:spPr/>
      <dgm:t>
        <a:bodyPr/>
        <a:lstStyle/>
        <a:p>
          <a:endParaRPr lang="en-IN"/>
        </a:p>
      </dgm:t>
    </dgm:pt>
    <dgm:pt modelId="{A32FECD4-BBA3-42D4-B6F8-71226B91A2AB}" type="pres">
      <dgm:prSet presAssocID="{3ACA4071-AABD-49C2-97CF-E321FF2F8C93}" presName="boxAndChildren" presStyleCnt="0"/>
      <dgm:spPr/>
    </dgm:pt>
    <dgm:pt modelId="{6C063B2B-6036-412B-8B7C-A150F4735CAA}" type="pres">
      <dgm:prSet presAssocID="{3ACA4071-AABD-49C2-97CF-E321FF2F8C93}" presName="parentTextBox" presStyleLbl="node1" presStyleIdx="0" presStyleCnt="6"/>
      <dgm:spPr/>
      <dgm:t>
        <a:bodyPr/>
        <a:lstStyle/>
        <a:p>
          <a:endParaRPr lang="en-IN"/>
        </a:p>
      </dgm:t>
    </dgm:pt>
    <dgm:pt modelId="{097ACD3B-7CC3-40C2-A304-C9B0883F0B1D}" type="pres">
      <dgm:prSet presAssocID="{FF9DC0AC-1155-47E8-BFCB-ECFE464B835A}" presName="sp" presStyleCnt="0"/>
      <dgm:spPr/>
    </dgm:pt>
    <dgm:pt modelId="{D5FB8E7B-901C-420A-B1EF-2D89FBB57F15}" type="pres">
      <dgm:prSet presAssocID="{CCADE30B-5B6E-4F3B-9831-4CB205C4F2D3}" presName="arrowAndChildren" presStyleCnt="0"/>
      <dgm:spPr/>
    </dgm:pt>
    <dgm:pt modelId="{C16048F3-7024-48A4-BD91-B1EC48509734}" type="pres">
      <dgm:prSet presAssocID="{CCADE30B-5B6E-4F3B-9831-4CB205C4F2D3}" presName="parentTextArrow" presStyleLbl="node1" presStyleIdx="1" presStyleCnt="6"/>
      <dgm:spPr/>
      <dgm:t>
        <a:bodyPr/>
        <a:lstStyle/>
        <a:p>
          <a:endParaRPr lang="en-IN"/>
        </a:p>
      </dgm:t>
    </dgm:pt>
    <dgm:pt modelId="{2CFB07F3-8A55-4BE7-891D-9F87DB9FCB57}" type="pres">
      <dgm:prSet presAssocID="{D402DDDB-DFEE-42C9-8C18-F2780917B31F}" presName="sp" presStyleCnt="0"/>
      <dgm:spPr/>
    </dgm:pt>
    <dgm:pt modelId="{9950E43F-41EE-4E91-93B3-BBD756158E8A}" type="pres">
      <dgm:prSet presAssocID="{0F007FC7-10EF-4E6C-A80F-326AF911E2C0}" presName="arrowAndChildren" presStyleCnt="0"/>
      <dgm:spPr/>
    </dgm:pt>
    <dgm:pt modelId="{31622DE6-17AA-4926-B276-4625EB22550D}" type="pres">
      <dgm:prSet presAssocID="{0F007FC7-10EF-4E6C-A80F-326AF911E2C0}" presName="parentTextArrow" presStyleLbl="node1" presStyleIdx="2" presStyleCnt="6"/>
      <dgm:spPr/>
      <dgm:t>
        <a:bodyPr/>
        <a:lstStyle/>
        <a:p>
          <a:endParaRPr lang="en-IN"/>
        </a:p>
      </dgm:t>
    </dgm:pt>
    <dgm:pt modelId="{C43FDF5E-47E4-494D-981B-F0B34984B6A4}" type="pres">
      <dgm:prSet presAssocID="{9D75E7F9-C8C6-4BF4-8E9D-6D465FA6C916}" presName="sp" presStyleCnt="0"/>
      <dgm:spPr/>
    </dgm:pt>
    <dgm:pt modelId="{5AEE9770-34A5-4C7E-A733-4A330EC4EF58}" type="pres">
      <dgm:prSet presAssocID="{54ABA595-A2CB-4895-BFC3-8E00166D68F2}" presName="arrowAndChildren" presStyleCnt="0"/>
      <dgm:spPr/>
    </dgm:pt>
    <dgm:pt modelId="{36F69223-9BB6-4018-BBC6-DEB3A6F9E88D}" type="pres">
      <dgm:prSet presAssocID="{54ABA595-A2CB-4895-BFC3-8E00166D68F2}" presName="parentTextArrow" presStyleLbl="node1" presStyleIdx="3" presStyleCnt="6"/>
      <dgm:spPr/>
      <dgm:t>
        <a:bodyPr/>
        <a:lstStyle/>
        <a:p>
          <a:endParaRPr lang="en-IN"/>
        </a:p>
      </dgm:t>
    </dgm:pt>
    <dgm:pt modelId="{89AC0F9D-F8E9-4D63-B9D2-6FC85FA6B059}" type="pres">
      <dgm:prSet presAssocID="{645A1B6B-7D9F-4AA7-9A33-608C14386384}" presName="sp" presStyleCnt="0"/>
      <dgm:spPr/>
    </dgm:pt>
    <dgm:pt modelId="{EE5A7670-ABE6-4D90-B7E6-0B043A06D5AD}" type="pres">
      <dgm:prSet presAssocID="{44C1C037-3CA9-4FB2-9D41-4684752FB883}" presName="arrowAndChildren" presStyleCnt="0"/>
      <dgm:spPr/>
    </dgm:pt>
    <dgm:pt modelId="{D6C07EEF-6DE3-4870-AF34-E924774580FA}" type="pres">
      <dgm:prSet presAssocID="{44C1C037-3CA9-4FB2-9D41-4684752FB883}" presName="parentTextArrow" presStyleLbl="node1" presStyleIdx="4" presStyleCnt="6"/>
      <dgm:spPr/>
      <dgm:t>
        <a:bodyPr/>
        <a:lstStyle/>
        <a:p>
          <a:endParaRPr lang="en-IN"/>
        </a:p>
      </dgm:t>
    </dgm:pt>
    <dgm:pt modelId="{5A764AD6-B420-42ED-8BCD-4ACC6DB4ABA2}" type="pres">
      <dgm:prSet presAssocID="{3AB9CCCC-0AC7-433F-9B20-947DE3B04013}" presName="sp" presStyleCnt="0"/>
      <dgm:spPr/>
    </dgm:pt>
    <dgm:pt modelId="{E712AC71-6718-452E-9B05-7D8D1ED4BE72}" type="pres">
      <dgm:prSet presAssocID="{3767D609-8351-4C04-81FE-B4DF122E9CCA}" presName="arrowAndChildren" presStyleCnt="0"/>
      <dgm:spPr/>
    </dgm:pt>
    <dgm:pt modelId="{2F7DE0EA-3DDD-42BD-9CAC-4C53224E7F36}" type="pres">
      <dgm:prSet presAssocID="{3767D609-8351-4C04-81FE-B4DF122E9CCA}" presName="parentTextArrow" presStyleLbl="node1" presStyleIdx="5" presStyleCnt="6"/>
      <dgm:spPr/>
      <dgm:t>
        <a:bodyPr/>
        <a:lstStyle/>
        <a:p>
          <a:endParaRPr lang="en-IN"/>
        </a:p>
      </dgm:t>
    </dgm:pt>
  </dgm:ptLst>
  <dgm:cxnLst>
    <dgm:cxn modelId="{11574B1A-BDB2-4476-91DD-A77967E5A7A3}" srcId="{464C868C-F328-4C13-8A1A-D249AD3FDF75}" destId="{0F007FC7-10EF-4E6C-A80F-326AF911E2C0}" srcOrd="3" destOrd="0" parTransId="{DA786570-D779-46E5-9FA7-CB9FF12E9411}" sibTransId="{D402DDDB-DFEE-42C9-8C18-F2780917B31F}"/>
    <dgm:cxn modelId="{01E38AEE-9206-4673-93C6-1C19A65F8349}" srcId="{464C868C-F328-4C13-8A1A-D249AD3FDF75}" destId="{44C1C037-3CA9-4FB2-9D41-4684752FB883}" srcOrd="1" destOrd="0" parTransId="{C254DB39-B323-410D-9032-250D4F0F62DE}" sibTransId="{645A1B6B-7D9F-4AA7-9A33-608C14386384}"/>
    <dgm:cxn modelId="{C20D9E12-A8BB-4F19-9B63-F1BBA1531A0D}" srcId="{464C868C-F328-4C13-8A1A-D249AD3FDF75}" destId="{3767D609-8351-4C04-81FE-B4DF122E9CCA}" srcOrd="0" destOrd="0" parTransId="{57DF41D7-5E09-41F8-BF82-E6FB81CCAA38}" sibTransId="{3AB9CCCC-0AC7-433F-9B20-947DE3B04013}"/>
    <dgm:cxn modelId="{61F28D12-0AD0-4FB8-B64C-F5E18B3EA57D}" type="presOf" srcId="{3767D609-8351-4C04-81FE-B4DF122E9CCA}" destId="{2F7DE0EA-3DDD-42BD-9CAC-4C53224E7F36}" srcOrd="0" destOrd="0" presId="urn:microsoft.com/office/officeart/2005/8/layout/process4"/>
    <dgm:cxn modelId="{B0F2E103-772D-42DD-89E4-5FABC8E9A10D}" srcId="{464C868C-F328-4C13-8A1A-D249AD3FDF75}" destId="{CCADE30B-5B6E-4F3B-9831-4CB205C4F2D3}" srcOrd="4" destOrd="0" parTransId="{74F7043A-EF36-4A64-A6F6-89A7C3C06F71}" sibTransId="{FF9DC0AC-1155-47E8-BFCB-ECFE464B835A}"/>
    <dgm:cxn modelId="{5EC797BC-0889-4C0E-B0C1-112C1591EB12}" type="presOf" srcId="{3ACA4071-AABD-49C2-97CF-E321FF2F8C93}" destId="{6C063B2B-6036-412B-8B7C-A150F4735CAA}" srcOrd="0" destOrd="0" presId="urn:microsoft.com/office/officeart/2005/8/layout/process4"/>
    <dgm:cxn modelId="{ED029D72-61FE-4D72-ADB6-8DA5D1029FF0}" type="presOf" srcId="{0F007FC7-10EF-4E6C-A80F-326AF911E2C0}" destId="{31622DE6-17AA-4926-B276-4625EB22550D}" srcOrd="0" destOrd="0" presId="urn:microsoft.com/office/officeart/2005/8/layout/process4"/>
    <dgm:cxn modelId="{3A966D40-44A4-4440-9E0D-6AB19FE4FDB7}" type="presOf" srcId="{44C1C037-3CA9-4FB2-9D41-4684752FB883}" destId="{D6C07EEF-6DE3-4870-AF34-E924774580FA}" srcOrd="0" destOrd="0" presId="urn:microsoft.com/office/officeart/2005/8/layout/process4"/>
    <dgm:cxn modelId="{ADF8A5E9-00EC-4812-806C-5BE80FF23A6A}" type="presOf" srcId="{54ABA595-A2CB-4895-BFC3-8E00166D68F2}" destId="{36F69223-9BB6-4018-BBC6-DEB3A6F9E88D}" srcOrd="0" destOrd="0" presId="urn:microsoft.com/office/officeart/2005/8/layout/process4"/>
    <dgm:cxn modelId="{D84D1318-F61F-4A64-B7F4-8CF107507ECA}" srcId="{464C868C-F328-4C13-8A1A-D249AD3FDF75}" destId="{3ACA4071-AABD-49C2-97CF-E321FF2F8C93}" srcOrd="5" destOrd="0" parTransId="{897885F2-C6E9-48E4-B664-94D1A33F4107}" sibTransId="{23A30BF7-04C1-4D87-9451-754602013CB2}"/>
    <dgm:cxn modelId="{9DB80179-043B-4E06-9D55-FD570BCABF0A}" type="presOf" srcId="{CCADE30B-5B6E-4F3B-9831-4CB205C4F2D3}" destId="{C16048F3-7024-48A4-BD91-B1EC48509734}" srcOrd="0" destOrd="0" presId="urn:microsoft.com/office/officeart/2005/8/layout/process4"/>
    <dgm:cxn modelId="{59477303-F944-435C-9410-C1F9C574C1C8}" srcId="{464C868C-F328-4C13-8A1A-D249AD3FDF75}" destId="{54ABA595-A2CB-4895-BFC3-8E00166D68F2}" srcOrd="2" destOrd="0" parTransId="{F43ADA61-BD20-432F-B62F-B7CBECF0287F}" sibTransId="{9D75E7F9-C8C6-4BF4-8E9D-6D465FA6C916}"/>
    <dgm:cxn modelId="{E0C34649-6E81-4D4C-BE5C-7BCE8F26DD56}" type="presOf" srcId="{464C868C-F328-4C13-8A1A-D249AD3FDF75}" destId="{8740AF9F-3FA4-47B9-942C-168453314B28}" srcOrd="0" destOrd="0" presId="urn:microsoft.com/office/officeart/2005/8/layout/process4"/>
    <dgm:cxn modelId="{426461C2-C47D-4915-B723-67C44DB76DBF}" type="presParOf" srcId="{8740AF9F-3FA4-47B9-942C-168453314B28}" destId="{A32FECD4-BBA3-42D4-B6F8-71226B91A2AB}" srcOrd="0" destOrd="0" presId="urn:microsoft.com/office/officeart/2005/8/layout/process4"/>
    <dgm:cxn modelId="{23707F9D-142B-4707-AF98-8F5DF0BBDD78}" type="presParOf" srcId="{A32FECD4-BBA3-42D4-B6F8-71226B91A2AB}" destId="{6C063B2B-6036-412B-8B7C-A150F4735CAA}" srcOrd="0" destOrd="0" presId="urn:microsoft.com/office/officeart/2005/8/layout/process4"/>
    <dgm:cxn modelId="{295E254B-B0C5-4E20-8D9E-3BECDE7D9036}" type="presParOf" srcId="{8740AF9F-3FA4-47B9-942C-168453314B28}" destId="{097ACD3B-7CC3-40C2-A304-C9B0883F0B1D}" srcOrd="1" destOrd="0" presId="urn:microsoft.com/office/officeart/2005/8/layout/process4"/>
    <dgm:cxn modelId="{C1A0916F-8BC5-46FE-9458-1D27093A01E2}" type="presParOf" srcId="{8740AF9F-3FA4-47B9-942C-168453314B28}" destId="{D5FB8E7B-901C-420A-B1EF-2D89FBB57F15}" srcOrd="2" destOrd="0" presId="urn:microsoft.com/office/officeart/2005/8/layout/process4"/>
    <dgm:cxn modelId="{08897CDE-7242-458F-A3F8-E401B8A8B715}" type="presParOf" srcId="{D5FB8E7B-901C-420A-B1EF-2D89FBB57F15}" destId="{C16048F3-7024-48A4-BD91-B1EC48509734}" srcOrd="0" destOrd="0" presId="urn:microsoft.com/office/officeart/2005/8/layout/process4"/>
    <dgm:cxn modelId="{296E6FE6-0AEE-4FDF-946F-8A5D8B61F974}" type="presParOf" srcId="{8740AF9F-3FA4-47B9-942C-168453314B28}" destId="{2CFB07F3-8A55-4BE7-891D-9F87DB9FCB57}" srcOrd="3" destOrd="0" presId="urn:microsoft.com/office/officeart/2005/8/layout/process4"/>
    <dgm:cxn modelId="{631A298F-CBA1-4E32-AAEB-3B8CD7F00EB7}" type="presParOf" srcId="{8740AF9F-3FA4-47B9-942C-168453314B28}" destId="{9950E43F-41EE-4E91-93B3-BBD756158E8A}" srcOrd="4" destOrd="0" presId="urn:microsoft.com/office/officeart/2005/8/layout/process4"/>
    <dgm:cxn modelId="{16402673-1D42-48F5-AD06-D5DA03CDE598}" type="presParOf" srcId="{9950E43F-41EE-4E91-93B3-BBD756158E8A}" destId="{31622DE6-17AA-4926-B276-4625EB22550D}" srcOrd="0" destOrd="0" presId="urn:microsoft.com/office/officeart/2005/8/layout/process4"/>
    <dgm:cxn modelId="{62990C6D-2056-443D-BAC3-7CA99B8021B8}" type="presParOf" srcId="{8740AF9F-3FA4-47B9-942C-168453314B28}" destId="{C43FDF5E-47E4-494D-981B-F0B34984B6A4}" srcOrd="5" destOrd="0" presId="urn:microsoft.com/office/officeart/2005/8/layout/process4"/>
    <dgm:cxn modelId="{3CA6528F-B51C-455F-8878-67C10FD8EB0E}" type="presParOf" srcId="{8740AF9F-3FA4-47B9-942C-168453314B28}" destId="{5AEE9770-34A5-4C7E-A733-4A330EC4EF58}" srcOrd="6" destOrd="0" presId="urn:microsoft.com/office/officeart/2005/8/layout/process4"/>
    <dgm:cxn modelId="{F8D75A6F-C277-4F92-9683-5063056144A5}" type="presParOf" srcId="{5AEE9770-34A5-4C7E-A733-4A330EC4EF58}" destId="{36F69223-9BB6-4018-BBC6-DEB3A6F9E88D}" srcOrd="0" destOrd="0" presId="urn:microsoft.com/office/officeart/2005/8/layout/process4"/>
    <dgm:cxn modelId="{6D0DA223-F336-4378-9C7A-A0B07DDA0D4B}" type="presParOf" srcId="{8740AF9F-3FA4-47B9-942C-168453314B28}" destId="{89AC0F9D-F8E9-4D63-B9D2-6FC85FA6B059}" srcOrd="7" destOrd="0" presId="urn:microsoft.com/office/officeart/2005/8/layout/process4"/>
    <dgm:cxn modelId="{2D7DB368-7513-4ED8-B7E3-1B682C425EA5}" type="presParOf" srcId="{8740AF9F-3FA4-47B9-942C-168453314B28}" destId="{EE5A7670-ABE6-4D90-B7E6-0B043A06D5AD}" srcOrd="8" destOrd="0" presId="urn:microsoft.com/office/officeart/2005/8/layout/process4"/>
    <dgm:cxn modelId="{CD41DD2A-8734-476E-A739-8A2ABE568FFC}" type="presParOf" srcId="{EE5A7670-ABE6-4D90-B7E6-0B043A06D5AD}" destId="{D6C07EEF-6DE3-4870-AF34-E924774580FA}" srcOrd="0" destOrd="0" presId="urn:microsoft.com/office/officeart/2005/8/layout/process4"/>
    <dgm:cxn modelId="{F5F1178E-5B31-44AD-B185-4CB44054EB5C}" type="presParOf" srcId="{8740AF9F-3FA4-47B9-942C-168453314B28}" destId="{5A764AD6-B420-42ED-8BCD-4ACC6DB4ABA2}" srcOrd="9" destOrd="0" presId="urn:microsoft.com/office/officeart/2005/8/layout/process4"/>
    <dgm:cxn modelId="{D44310B7-5294-4745-94CD-37753CACB29D}" type="presParOf" srcId="{8740AF9F-3FA4-47B9-942C-168453314B28}" destId="{E712AC71-6718-452E-9B05-7D8D1ED4BE72}" srcOrd="10" destOrd="0" presId="urn:microsoft.com/office/officeart/2005/8/layout/process4"/>
    <dgm:cxn modelId="{D998D0BC-A5A9-4FBE-9406-01ECA96D3710}" type="presParOf" srcId="{E712AC71-6718-452E-9B05-7D8D1ED4BE72}" destId="{2F7DE0EA-3DDD-42BD-9CAC-4C53224E7F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323B53-E8EA-4A8B-99A4-2364FFB554F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IN"/>
        </a:p>
      </dgm:t>
    </dgm:pt>
    <dgm:pt modelId="{5102ACEF-05CC-4D13-BFF0-C3EB07CB45E3}">
      <dgm:prSet phldrT="[Text]" custT="1"/>
      <dgm:spPr/>
      <dgm:t>
        <a:bodyPr/>
        <a:lstStyle/>
        <a:p>
          <a:r>
            <a:rPr lang="en-IN" sz="2000" dirty="0" smtClean="0"/>
            <a:t>1</a:t>
          </a:r>
          <a:endParaRPr lang="en-IN" sz="2000" dirty="0"/>
        </a:p>
      </dgm:t>
    </dgm:pt>
    <dgm:pt modelId="{78607F92-FF87-425D-B3EF-F9421D510AF0}" type="parTrans" cxnId="{59061A74-ED88-4896-BF4B-0C4BBC36D7C3}">
      <dgm:prSet/>
      <dgm:spPr/>
      <dgm:t>
        <a:bodyPr/>
        <a:lstStyle/>
        <a:p>
          <a:endParaRPr lang="en-IN"/>
        </a:p>
      </dgm:t>
    </dgm:pt>
    <dgm:pt modelId="{169BE964-375E-4428-95E7-97B447D17F32}" type="sibTrans" cxnId="{59061A74-ED88-4896-BF4B-0C4BBC36D7C3}">
      <dgm:prSet/>
      <dgm:spPr/>
      <dgm:t>
        <a:bodyPr/>
        <a:lstStyle/>
        <a:p>
          <a:endParaRPr lang="en-IN"/>
        </a:p>
      </dgm:t>
    </dgm:pt>
    <dgm:pt modelId="{0DD8871F-5437-43F6-9D79-2AC456A571BA}">
      <dgm:prSet phldrT="[Text]" custT="1"/>
      <dgm:spPr/>
      <dgm:t>
        <a:bodyPr/>
        <a:lstStyle/>
        <a:p>
          <a:r>
            <a:rPr lang="en-IN" sz="2000" dirty="0" smtClean="0"/>
            <a:t>Calculate free cash flows</a:t>
          </a:r>
          <a:endParaRPr lang="en-IN" sz="2000" dirty="0"/>
        </a:p>
      </dgm:t>
    </dgm:pt>
    <dgm:pt modelId="{3EFD1B6F-4297-489D-81D1-B3A730A45466}" type="parTrans" cxnId="{52ECE75A-200A-4856-A8CD-9DB65381ABB8}">
      <dgm:prSet/>
      <dgm:spPr/>
      <dgm:t>
        <a:bodyPr/>
        <a:lstStyle/>
        <a:p>
          <a:endParaRPr lang="en-IN"/>
        </a:p>
      </dgm:t>
    </dgm:pt>
    <dgm:pt modelId="{B07BFF68-01D7-4DF4-BA79-A209993BF606}" type="sibTrans" cxnId="{52ECE75A-200A-4856-A8CD-9DB65381ABB8}">
      <dgm:prSet/>
      <dgm:spPr/>
      <dgm:t>
        <a:bodyPr/>
        <a:lstStyle/>
        <a:p>
          <a:endParaRPr lang="en-IN"/>
        </a:p>
      </dgm:t>
    </dgm:pt>
    <dgm:pt modelId="{0B272EFD-8384-4E30-9ACB-1A7E26E23BA8}">
      <dgm:prSet phldrT="[Text]"/>
      <dgm:spPr/>
      <dgm:t>
        <a:bodyPr/>
        <a:lstStyle/>
        <a:p>
          <a:r>
            <a:rPr lang="en-IN" dirty="0" smtClean="0"/>
            <a:t>Free cash flow = Cash flow from operations – committed capital expenditure</a:t>
          </a:r>
          <a:endParaRPr lang="en-IN" dirty="0"/>
        </a:p>
      </dgm:t>
    </dgm:pt>
    <dgm:pt modelId="{357DAEF2-293A-4752-B606-87B0097CFBF3}" type="parTrans" cxnId="{A23B2876-B038-4C78-A00F-26B6D1CAD504}">
      <dgm:prSet/>
      <dgm:spPr/>
      <dgm:t>
        <a:bodyPr/>
        <a:lstStyle/>
        <a:p>
          <a:endParaRPr lang="en-IN"/>
        </a:p>
      </dgm:t>
    </dgm:pt>
    <dgm:pt modelId="{985060F8-0FC2-44F7-93D3-B7A0FE7C282C}" type="sibTrans" cxnId="{A23B2876-B038-4C78-A00F-26B6D1CAD504}">
      <dgm:prSet/>
      <dgm:spPr/>
      <dgm:t>
        <a:bodyPr/>
        <a:lstStyle/>
        <a:p>
          <a:endParaRPr lang="en-IN"/>
        </a:p>
      </dgm:t>
    </dgm:pt>
    <dgm:pt modelId="{F9B839B2-6F25-4CD0-B84B-F06862A7E169}">
      <dgm:prSet phldrT="[Text]" custT="1"/>
      <dgm:spPr/>
      <dgm:t>
        <a:bodyPr/>
        <a:lstStyle/>
        <a:p>
          <a:r>
            <a:rPr lang="en-IN" sz="2000" dirty="0" smtClean="0"/>
            <a:t>2</a:t>
          </a:r>
          <a:endParaRPr lang="en-IN" sz="2000" dirty="0"/>
        </a:p>
      </dgm:t>
    </dgm:pt>
    <dgm:pt modelId="{08CF2DD0-D51F-4FFE-97C3-2AFF3B78C236}" type="parTrans" cxnId="{A02CF3F8-29E7-4302-B988-BD125AA15F65}">
      <dgm:prSet/>
      <dgm:spPr/>
      <dgm:t>
        <a:bodyPr/>
        <a:lstStyle/>
        <a:p>
          <a:endParaRPr lang="en-IN"/>
        </a:p>
      </dgm:t>
    </dgm:pt>
    <dgm:pt modelId="{4049A5F8-1D27-412B-AC69-3E8E75F5ADE6}" type="sibTrans" cxnId="{A02CF3F8-29E7-4302-B988-BD125AA15F65}">
      <dgm:prSet/>
      <dgm:spPr/>
      <dgm:t>
        <a:bodyPr/>
        <a:lstStyle/>
        <a:p>
          <a:endParaRPr lang="en-IN"/>
        </a:p>
      </dgm:t>
    </dgm:pt>
    <dgm:pt modelId="{9B991B5A-F39C-48D9-B909-5EF908FD69AE}">
      <dgm:prSet phldrT="[Text]" custT="1"/>
      <dgm:spPr/>
      <dgm:t>
        <a:bodyPr/>
        <a:lstStyle/>
        <a:p>
          <a:r>
            <a:rPr lang="en-IN" sz="2000" dirty="0" smtClean="0"/>
            <a:t>Calculate amount of debt  </a:t>
          </a:r>
          <a:endParaRPr lang="en-IN" sz="2000" dirty="0"/>
        </a:p>
      </dgm:t>
    </dgm:pt>
    <dgm:pt modelId="{78FC3EBB-C63D-4828-87BF-309D1B391A66}" type="parTrans" cxnId="{48443593-D689-4E1C-A240-F92F8F7DDF2C}">
      <dgm:prSet/>
      <dgm:spPr/>
      <dgm:t>
        <a:bodyPr/>
        <a:lstStyle/>
        <a:p>
          <a:endParaRPr lang="en-IN"/>
        </a:p>
      </dgm:t>
    </dgm:pt>
    <dgm:pt modelId="{8450E169-7084-4917-8161-1F99E5D61781}" type="sibTrans" cxnId="{48443593-D689-4E1C-A240-F92F8F7DDF2C}">
      <dgm:prSet/>
      <dgm:spPr/>
      <dgm:t>
        <a:bodyPr/>
        <a:lstStyle/>
        <a:p>
          <a:endParaRPr lang="en-IN"/>
        </a:p>
      </dgm:t>
    </dgm:pt>
    <dgm:pt modelId="{6C7B2D7B-04E1-4BCB-BBF4-5AD217B0D86B}">
      <dgm:prSet phldrT="[Text]"/>
      <dgm:spPr/>
      <dgm:t>
        <a:bodyPr/>
        <a:lstStyle/>
        <a:p>
          <a:r>
            <a:rPr lang="en-IN" dirty="0" smtClean="0"/>
            <a:t>Amount of existing debt</a:t>
          </a:r>
          <a:endParaRPr lang="en-IN" dirty="0"/>
        </a:p>
      </dgm:t>
    </dgm:pt>
    <dgm:pt modelId="{C9C1A843-FFFD-48B1-A885-26A965919185}" type="parTrans" cxnId="{89FCCB54-13B9-449B-B2D8-0BE9116AD51B}">
      <dgm:prSet/>
      <dgm:spPr/>
      <dgm:t>
        <a:bodyPr/>
        <a:lstStyle/>
        <a:p>
          <a:endParaRPr lang="en-IN"/>
        </a:p>
      </dgm:t>
    </dgm:pt>
    <dgm:pt modelId="{D5436975-8088-4549-8E30-E46760498F63}" type="sibTrans" cxnId="{89FCCB54-13B9-449B-B2D8-0BE9116AD51B}">
      <dgm:prSet/>
      <dgm:spPr/>
      <dgm:t>
        <a:bodyPr/>
        <a:lstStyle/>
        <a:p>
          <a:endParaRPr lang="en-IN"/>
        </a:p>
      </dgm:t>
    </dgm:pt>
    <dgm:pt modelId="{D83F894C-5482-4C04-B37B-2AA8D2B866DB}">
      <dgm:prSet phldrT="[Text]" custT="1"/>
      <dgm:spPr/>
      <dgm:t>
        <a:bodyPr/>
        <a:lstStyle/>
        <a:p>
          <a:r>
            <a:rPr lang="en-IN" sz="2000" dirty="0" smtClean="0"/>
            <a:t>3</a:t>
          </a:r>
          <a:endParaRPr lang="en-IN" sz="2000" dirty="0"/>
        </a:p>
      </dgm:t>
    </dgm:pt>
    <dgm:pt modelId="{8A391865-D57E-4630-A955-04F1526B351A}" type="parTrans" cxnId="{59E2726D-B53C-4643-8A5D-9233548AB01E}">
      <dgm:prSet/>
      <dgm:spPr/>
      <dgm:t>
        <a:bodyPr/>
        <a:lstStyle/>
        <a:p>
          <a:endParaRPr lang="en-IN"/>
        </a:p>
      </dgm:t>
    </dgm:pt>
    <dgm:pt modelId="{09F53222-DCAE-44BE-9328-1FF98E7B24A5}" type="sibTrans" cxnId="{59E2726D-B53C-4643-8A5D-9233548AB01E}">
      <dgm:prSet/>
      <dgm:spPr/>
      <dgm:t>
        <a:bodyPr/>
        <a:lstStyle/>
        <a:p>
          <a:endParaRPr lang="en-IN"/>
        </a:p>
      </dgm:t>
    </dgm:pt>
    <dgm:pt modelId="{3E0E5A91-F3FB-4419-9448-439B0E8F5DA6}">
      <dgm:prSet phldrT="[Text]" custT="1"/>
      <dgm:spPr/>
      <dgm:t>
        <a:bodyPr/>
        <a:lstStyle/>
        <a:p>
          <a:r>
            <a:rPr lang="en-IN" sz="2000" dirty="0" smtClean="0"/>
            <a:t>Calculation of sustainable debt</a:t>
          </a:r>
          <a:endParaRPr lang="en-IN" sz="2000" dirty="0"/>
        </a:p>
      </dgm:t>
    </dgm:pt>
    <dgm:pt modelId="{76F38027-79EC-4424-85C1-783674F09002}" type="parTrans" cxnId="{D3B4777D-7243-4C0E-AE5C-CD5BD40B957B}">
      <dgm:prSet/>
      <dgm:spPr/>
      <dgm:t>
        <a:bodyPr/>
        <a:lstStyle/>
        <a:p>
          <a:endParaRPr lang="en-IN"/>
        </a:p>
      </dgm:t>
    </dgm:pt>
    <dgm:pt modelId="{692A9AA2-031E-4C3E-94AA-1189E6B57E3B}" type="sibTrans" cxnId="{D3B4777D-7243-4C0E-AE5C-CD5BD40B957B}">
      <dgm:prSet/>
      <dgm:spPr/>
      <dgm:t>
        <a:bodyPr/>
        <a:lstStyle/>
        <a:p>
          <a:endParaRPr lang="en-IN"/>
        </a:p>
      </dgm:t>
    </dgm:pt>
    <dgm:pt modelId="{4D4C009D-220D-4023-9234-D111E7D810DE}">
      <dgm:prSet phldrT="[Text]"/>
      <dgm:spPr/>
      <dgm:t>
        <a:bodyPr/>
        <a:lstStyle/>
        <a:p>
          <a:r>
            <a:rPr lang="en-IN" dirty="0" smtClean="0"/>
            <a:t>Portion of (2) that can be serviced with (1) within the respective residual maturity </a:t>
          </a:r>
          <a:endParaRPr lang="en-IN" dirty="0"/>
        </a:p>
      </dgm:t>
    </dgm:pt>
    <dgm:pt modelId="{8BC866D0-914D-4B41-A2C9-CB37FA89FBE8}" type="parTrans" cxnId="{A9F9FC7B-9A47-4CD8-AB29-54398D737652}">
      <dgm:prSet/>
      <dgm:spPr/>
      <dgm:t>
        <a:bodyPr/>
        <a:lstStyle/>
        <a:p>
          <a:endParaRPr lang="en-IN"/>
        </a:p>
      </dgm:t>
    </dgm:pt>
    <dgm:pt modelId="{54AADF3A-CCB0-4BFA-BE24-074EBE8A59F8}" type="sibTrans" cxnId="{A9F9FC7B-9A47-4CD8-AB29-54398D737652}">
      <dgm:prSet/>
      <dgm:spPr/>
      <dgm:t>
        <a:bodyPr/>
        <a:lstStyle/>
        <a:p>
          <a:endParaRPr lang="en-IN"/>
        </a:p>
      </dgm:t>
    </dgm:pt>
    <dgm:pt modelId="{D7020202-D384-4FCA-BB6A-1588D9F91574}">
      <dgm:prSet phldrT="[Text]"/>
      <dgm:spPr/>
      <dgm:t>
        <a:bodyPr/>
        <a:lstStyle/>
        <a:p>
          <a:r>
            <a:rPr lang="en-IN" dirty="0" smtClean="0"/>
            <a:t>For current and prospective (not more than 6 months)</a:t>
          </a:r>
          <a:endParaRPr lang="en-IN" dirty="0"/>
        </a:p>
      </dgm:t>
    </dgm:pt>
    <dgm:pt modelId="{DF9A0AF7-1398-4ED8-8D56-8DE2718D7DB3}" type="parTrans" cxnId="{AC08AE0D-CD46-4E55-895B-C0E43EF897C6}">
      <dgm:prSet/>
      <dgm:spPr/>
      <dgm:t>
        <a:bodyPr/>
        <a:lstStyle/>
        <a:p>
          <a:endParaRPr lang="en-IN"/>
        </a:p>
      </dgm:t>
    </dgm:pt>
    <dgm:pt modelId="{DB728D4E-864A-4D25-93D5-5CE187BEB6F0}" type="sibTrans" cxnId="{AC08AE0D-CD46-4E55-895B-C0E43EF897C6}">
      <dgm:prSet/>
      <dgm:spPr/>
      <dgm:t>
        <a:bodyPr/>
        <a:lstStyle/>
        <a:p>
          <a:endParaRPr lang="en-IN"/>
        </a:p>
      </dgm:t>
    </dgm:pt>
    <dgm:pt modelId="{4367E3ED-D261-45C4-AF8D-36D159DF6EAA}">
      <dgm:prSet phldrT="[Text]"/>
      <dgm:spPr/>
      <dgm:t>
        <a:bodyPr/>
        <a:lstStyle/>
        <a:p>
          <a:endParaRPr lang="en-IN" dirty="0"/>
        </a:p>
      </dgm:t>
    </dgm:pt>
    <dgm:pt modelId="{86269882-8443-4F8E-AE5C-E6AB77AECC39}" type="parTrans" cxnId="{873A1A16-E3A1-4AC1-89F0-5337BCB334DE}">
      <dgm:prSet/>
      <dgm:spPr/>
      <dgm:t>
        <a:bodyPr/>
        <a:lstStyle/>
        <a:p>
          <a:endParaRPr lang="en-IN"/>
        </a:p>
      </dgm:t>
    </dgm:pt>
    <dgm:pt modelId="{D6DA14F6-1C29-4DF7-B373-C5CC08B86B7F}" type="sibTrans" cxnId="{873A1A16-E3A1-4AC1-89F0-5337BCB334DE}">
      <dgm:prSet/>
      <dgm:spPr/>
      <dgm:t>
        <a:bodyPr/>
        <a:lstStyle/>
        <a:p>
          <a:endParaRPr lang="en-IN"/>
        </a:p>
      </dgm:t>
    </dgm:pt>
    <dgm:pt modelId="{1E2FE7F5-C680-4D79-B5FF-41073C763B8F}">
      <dgm:prSet phldrT="[Text]"/>
      <dgm:spPr/>
      <dgm:t>
        <a:bodyPr/>
        <a:lstStyle/>
        <a:p>
          <a:r>
            <a:rPr lang="en-IN" dirty="0" smtClean="0"/>
            <a:t>New funding requirements to be sanctioned within next 6 months</a:t>
          </a:r>
          <a:endParaRPr lang="en-IN" dirty="0"/>
        </a:p>
      </dgm:t>
    </dgm:pt>
    <dgm:pt modelId="{B00F86B5-9F14-46CD-8153-487F540B5C11}" type="parTrans" cxnId="{6B4D8ACE-7109-4A06-A04B-F27DD7214E85}">
      <dgm:prSet/>
      <dgm:spPr/>
      <dgm:t>
        <a:bodyPr/>
        <a:lstStyle/>
        <a:p>
          <a:endParaRPr lang="en-IN"/>
        </a:p>
      </dgm:t>
    </dgm:pt>
    <dgm:pt modelId="{8B8AE5D2-9ACC-4E01-AAC8-C06D10603F08}" type="sibTrans" cxnId="{6B4D8ACE-7109-4A06-A04B-F27DD7214E85}">
      <dgm:prSet/>
      <dgm:spPr/>
      <dgm:t>
        <a:bodyPr/>
        <a:lstStyle/>
        <a:p>
          <a:endParaRPr lang="en-IN"/>
        </a:p>
      </dgm:t>
    </dgm:pt>
    <dgm:pt modelId="{CE26AD44-67D2-4B9E-B464-7FE21BDB63EF}">
      <dgm:prSet phldrT="[Text]"/>
      <dgm:spPr/>
      <dgm:t>
        <a:bodyPr/>
        <a:lstStyle/>
        <a:p>
          <a:r>
            <a:rPr lang="en-IN" dirty="0" smtClean="0"/>
            <a:t>Non funded credit facilities crystallising within next 6 months</a:t>
          </a:r>
          <a:endParaRPr lang="en-IN" dirty="0"/>
        </a:p>
      </dgm:t>
    </dgm:pt>
    <dgm:pt modelId="{C7D92139-A763-4911-BBA9-6D286BCA62A3}" type="parTrans" cxnId="{F5EC4C44-B684-4563-B3DE-908D57B5B256}">
      <dgm:prSet/>
      <dgm:spPr/>
      <dgm:t>
        <a:bodyPr/>
        <a:lstStyle/>
        <a:p>
          <a:endParaRPr lang="en-IN"/>
        </a:p>
      </dgm:t>
    </dgm:pt>
    <dgm:pt modelId="{C380DFFD-1D21-4EF0-A43A-269106BFC3B3}" type="sibTrans" cxnId="{F5EC4C44-B684-4563-B3DE-908D57B5B256}">
      <dgm:prSet/>
      <dgm:spPr/>
      <dgm:t>
        <a:bodyPr/>
        <a:lstStyle/>
        <a:p>
          <a:endParaRPr lang="en-IN"/>
        </a:p>
      </dgm:t>
    </dgm:pt>
    <dgm:pt modelId="{461AB06E-103E-4EDE-8EDA-2C30C9FBE11A}" type="pres">
      <dgm:prSet presAssocID="{C3323B53-E8EA-4A8B-99A4-2364FFB554F2}" presName="Name0" presStyleCnt="0">
        <dgm:presLayoutVars>
          <dgm:chMax/>
          <dgm:chPref val="3"/>
          <dgm:dir/>
          <dgm:animOne val="branch"/>
          <dgm:animLvl val="lvl"/>
        </dgm:presLayoutVars>
      </dgm:prSet>
      <dgm:spPr/>
      <dgm:t>
        <a:bodyPr/>
        <a:lstStyle/>
        <a:p>
          <a:endParaRPr lang="en-IN"/>
        </a:p>
      </dgm:t>
    </dgm:pt>
    <dgm:pt modelId="{FED5679A-7E1A-4C24-A0AE-ED1BB9EE1DEF}" type="pres">
      <dgm:prSet presAssocID="{5102ACEF-05CC-4D13-BFF0-C3EB07CB45E3}" presName="composite" presStyleCnt="0"/>
      <dgm:spPr/>
    </dgm:pt>
    <dgm:pt modelId="{1DF3E674-4266-4DDD-9B12-3392BEBF9F92}" type="pres">
      <dgm:prSet presAssocID="{5102ACEF-05CC-4D13-BFF0-C3EB07CB45E3}" presName="FirstChild" presStyleLbl="revTx" presStyleIdx="0" presStyleCnt="6">
        <dgm:presLayoutVars>
          <dgm:chMax val="0"/>
          <dgm:chPref val="0"/>
          <dgm:bulletEnabled val="1"/>
        </dgm:presLayoutVars>
      </dgm:prSet>
      <dgm:spPr/>
      <dgm:t>
        <a:bodyPr/>
        <a:lstStyle/>
        <a:p>
          <a:endParaRPr lang="en-IN"/>
        </a:p>
      </dgm:t>
    </dgm:pt>
    <dgm:pt modelId="{83B689F3-F21A-4752-875D-E8798372D641}" type="pres">
      <dgm:prSet presAssocID="{5102ACEF-05CC-4D13-BFF0-C3EB07CB45E3}" presName="Parent" presStyleLbl="alignNode1" presStyleIdx="0" presStyleCnt="3">
        <dgm:presLayoutVars>
          <dgm:chMax val="3"/>
          <dgm:chPref val="3"/>
          <dgm:bulletEnabled val="1"/>
        </dgm:presLayoutVars>
      </dgm:prSet>
      <dgm:spPr/>
      <dgm:t>
        <a:bodyPr/>
        <a:lstStyle/>
        <a:p>
          <a:endParaRPr lang="en-IN"/>
        </a:p>
      </dgm:t>
    </dgm:pt>
    <dgm:pt modelId="{29E5FC95-D92F-44D4-8376-A18D8C548A15}" type="pres">
      <dgm:prSet presAssocID="{5102ACEF-05CC-4D13-BFF0-C3EB07CB45E3}" presName="Accent" presStyleLbl="parChTrans1D1" presStyleIdx="0" presStyleCnt="3"/>
      <dgm:spPr/>
    </dgm:pt>
    <dgm:pt modelId="{9A142A6E-CC5D-4463-AA39-B0F6C18B0B32}" type="pres">
      <dgm:prSet presAssocID="{5102ACEF-05CC-4D13-BFF0-C3EB07CB45E3}" presName="Child" presStyleLbl="revTx" presStyleIdx="1" presStyleCnt="6">
        <dgm:presLayoutVars>
          <dgm:chMax val="0"/>
          <dgm:chPref val="0"/>
          <dgm:bulletEnabled val="1"/>
        </dgm:presLayoutVars>
      </dgm:prSet>
      <dgm:spPr/>
      <dgm:t>
        <a:bodyPr/>
        <a:lstStyle/>
        <a:p>
          <a:endParaRPr lang="en-IN"/>
        </a:p>
      </dgm:t>
    </dgm:pt>
    <dgm:pt modelId="{6FBED8A2-AD6C-42F3-882E-B2B780D40B0F}" type="pres">
      <dgm:prSet presAssocID="{169BE964-375E-4428-95E7-97B447D17F32}" presName="sibTrans" presStyleCnt="0"/>
      <dgm:spPr/>
    </dgm:pt>
    <dgm:pt modelId="{6BA53C25-6BFD-49D5-BA4F-54D16E333DE1}" type="pres">
      <dgm:prSet presAssocID="{F9B839B2-6F25-4CD0-B84B-F06862A7E169}" presName="composite" presStyleCnt="0"/>
      <dgm:spPr/>
    </dgm:pt>
    <dgm:pt modelId="{07443387-05F1-4429-A314-2BD4DBD51324}" type="pres">
      <dgm:prSet presAssocID="{F9B839B2-6F25-4CD0-B84B-F06862A7E169}" presName="FirstChild" presStyleLbl="revTx" presStyleIdx="2" presStyleCnt="6">
        <dgm:presLayoutVars>
          <dgm:chMax val="0"/>
          <dgm:chPref val="0"/>
          <dgm:bulletEnabled val="1"/>
        </dgm:presLayoutVars>
      </dgm:prSet>
      <dgm:spPr/>
      <dgm:t>
        <a:bodyPr/>
        <a:lstStyle/>
        <a:p>
          <a:endParaRPr lang="en-IN"/>
        </a:p>
      </dgm:t>
    </dgm:pt>
    <dgm:pt modelId="{28002265-FD2F-4D69-BDBB-FB4555E46737}" type="pres">
      <dgm:prSet presAssocID="{F9B839B2-6F25-4CD0-B84B-F06862A7E169}" presName="Parent" presStyleLbl="alignNode1" presStyleIdx="1" presStyleCnt="3">
        <dgm:presLayoutVars>
          <dgm:chMax val="3"/>
          <dgm:chPref val="3"/>
          <dgm:bulletEnabled val="1"/>
        </dgm:presLayoutVars>
      </dgm:prSet>
      <dgm:spPr/>
      <dgm:t>
        <a:bodyPr/>
        <a:lstStyle/>
        <a:p>
          <a:endParaRPr lang="en-IN"/>
        </a:p>
      </dgm:t>
    </dgm:pt>
    <dgm:pt modelId="{8FD4BDD8-08A6-40DF-9A9D-09906A2FC095}" type="pres">
      <dgm:prSet presAssocID="{F9B839B2-6F25-4CD0-B84B-F06862A7E169}" presName="Accent" presStyleLbl="parChTrans1D1" presStyleIdx="1" presStyleCnt="3"/>
      <dgm:spPr/>
    </dgm:pt>
    <dgm:pt modelId="{A338C194-090B-41A0-9168-52FAC5249705}" type="pres">
      <dgm:prSet presAssocID="{F9B839B2-6F25-4CD0-B84B-F06862A7E169}" presName="Child" presStyleLbl="revTx" presStyleIdx="3" presStyleCnt="6">
        <dgm:presLayoutVars>
          <dgm:chMax val="0"/>
          <dgm:chPref val="0"/>
          <dgm:bulletEnabled val="1"/>
        </dgm:presLayoutVars>
      </dgm:prSet>
      <dgm:spPr/>
      <dgm:t>
        <a:bodyPr/>
        <a:lstStyle/>
        <a:p>
          <a:endParaRPr lang="en-IN"/>
        </a:p>
      </dgm:t>
    </dgm:pt>
    <dgm:pt modelId="{AE078E31-6E3E-4D63-B4A6-D4021BDD9CAA}" type="pres">
      <dgm:prSet presAssocID="{4049A5F8-1D27-412B-AC69-3E8E75F5ADE6}" presName="sibTrans" presStyleCnt="0"/>
      <dgm:spPr/>
    </dgm:pt>
    <dgm:pt modelId="{BA7A0B4E-2243-4A11-B97A-101F702D640B}" type="pres">
      <dgm:prSet presAssocID="{D83F894C-5482-4C04-B37B-2AA8D2B866DB}" presName="composite" presStyleCnt="0"/>
      <dgm:spPr/>
    </dgm:pt>
    <dgm:pt modelId="{8870AF14-BCF8-4B03-B003-A32B4B9C323E}" type="pres">
      <dgm:prSet presAssocID="{D83F894C-5482-4C04-B37B-2AA8D2B866DB}" presName="FirstChild" presStyleLbl="revTx" presStyleIdx="4" presStyleCnt="6">
        <dgm:presLayoutVars>
          <dgm:chMax val="0"/>
          <dgm:chPref val="0"/>
          <dgm:bulletEnabled val="1"/>
        </dgm:presLayoutVars>
      </dgm:prSet>
      <dgm:spPr/>
      <dgm:t>
        <a:bodyPr/>
        <a:lstStyle/>
        <a:p>
          <a:endParaRPr lang="en-IN"/>
        </a:p>
      </dgm:t>
    </dgm:pt>
    <dgm:pt modelId="{5A41CBD9-3887-407D-BB3B-F26F564A8E44}" type="pres">
      <dgm:prSet presAssocID="{D83F894C-5482-4C04-B37B-2AA8D2B866DB}" presName="Parent" presStyleLbl="alignNode1" presStyleIdx="2" presStyleCnt="3">
        <dgm:presLayoutVars>
          <dgm:chMax val="3"/>
          <dgm:chPref val="3"/>
          <dgm:bulletEnabled val="1"/>
        </dgm:presLayoutVars>
      </dgm:prSet>
      <dgm:spPr/>
      <dgm:t>
        <a:bodyPr/>
        <a:lstStyle/>
        <a:p>
          <a:endParaRPr lang="en-IN"/>
        </a:p>
      </dgm:t>
    </dgm:pt>
    <dgm:pt modelId="{986F7176-C7CD-45BA-81A7-EC63FB8129E8}" type="pres">
      <dgm:prSet presAssocID="{D83F894C-5482-4C04-B37B-2AA8D2B866DB}" presName="Accent" presStyleLbl="parChTrans1D1" presStyleIdx="2" presStyleCnt="3"/>
      <dgm:spPr/>
    </dgm:pt>
    <dgm:pt modelId="{066B1251-608E-4607-B03F-B0C3094216EE}" type="pres">
      <dgm:prSet presAssocID="{D83F894C-5482-4C04-B37B-2AA8D2B866DB}" presName="Child" presStyleLbl="revTx" presStyleIdx="5" presStyleCnt="6">
        <dgm:presLayoutVars>
          <dgm:chMax val="0"/>
          <dgm:chPref val="0"/>
          <dgm:bulletEnabled val="1"/>
        </dgm:presLayoutVars>
      </dgm:prSet>
      <dgm:spPr/>
      <dgm:t>
        <a:bodyPr/>
        <a:lstStyle/>
        <a:p>
          <a:endParaRPr lang="en-IN"/>
        </a:p>
      </dgm:t>
    </dgm:pt>
  </dgm:ptLst>
  <dgm:cxnLst>
    <dgm:cxn modelId="{A9820D54-AA64-484F-BE0F-772FCAF5DBE4}" type="presOf" srcId="{F9B839B2-6F25-4CD0-B84B-F06862A7E169}" destId="{28002265-FD2F-4D69-BDBB-FB4555E46737}" srcOrd="0" destOrd="0" presId="urn:microsoft.com/office/officeart/2011/layout/TabList"/>
    <dgm:cxn modelId="{52ECE75A-200A-4856-A8CD-9DB65381ABB8}" srcId="{5102ACEF-05CC-4D13-BFF0-C3EB07CB45E3}" destId="{0DD8871F-5437-43F6-9D79-2AC456A571BA}" srcOrd="0" destOrd="0" parTransId="{3EFD1B6F-4297-489D-81D1-B3A730A45466}" sibTransId="{B07BFF68-01D7-4DF4-BA79-A209993BF606}"/>
    <dgm:cxn modelId="{6136162F-0E7A-4C48-A010-0788522B871A}" type="presOf" srcId="{D83F894C-5482-4C04-B37B-2AA8D2B866DB}" destId="{5A41CBD9-3887-407D-BB3B-F26F564A8E44}" srcOrd="0" destOrd="0" presId="urn:microsoft.com/office/officeart/2011/layout/TabList"/>
    <dgm:cxn modelId="{F082E997-69CB-49D5-B329-1C2D3EF5B276}" type="presOf" srcId="{D7020202-D384-4FCA-BB6A-1588D9F91574}" destId="{9A142A6E-CC5D-4463-AA39-B0F6C18B0B32}" srcOrd="0" destOrd="1" presId="urn:microsoft.com/office/officeart/2011/layout/TabList"/>
    <dgm:cxn modelId="{EEA5E7D0-5243-46D8-929B-DDA1B560771D}" type="presOf" srcId="{3E0E5A91-F3FB-4419-9448-439B0E8F5DA6}" destId="{8870AF14-BCF8-4B03-B003-A32B4B9C323E}" srcOrd="0" destOrd="0" presId="urn:microsoft.com/office/officeart/2011/layout/TabList"/>
    <dgm:cxn modelId="{58C247FA-0566-4811-A10F-B99A03972EF2}" type="presOf" srcId="{C3323B53-E8EA-4A8B-99A4-2364FFB554F2}" destId="{461AB06E-103E-4EDE-8EDA-2C30C9FBE11A}" srcOrd="0" destOrd="0" presId="urn:microsoft.com/office/officeart/2011/layout/TabList"/>
    <dgm:cxn modelId="{5DD9163A-EB5D-4377-8816-5C91DF124903}" type="presOf" srcId="{4D4C009D-220D-4023-9234-D111E7D810DE}" destId="{066B1251-608E-4607-B03F-B0C3094216EE}" srcOrd="0" destOrd="0" presId="urn:microsoft.com/office/officeart/2011/layout/TabList"/>
    <dgm:cxn modelId="{A23B2876-B038-4C78-A00F-26B6D1CAD504}" srcId="{5102ACEF-05CC-4D13-BFF0-C3EB07CB45E3}" destId="{0B272EFD-8384-4E30-9ACB-1A7E26E23BA8}" srcOrd="1" destOrd="0" parTransId="{357DAEF2-293A-4752-B606-87B0097CFBF3}" sibTransId="{985060F8-0FC2-44F7-93D3-B7A0FE7C282C}"/>
    <dgm:cxn modelId="{FCACE625-5F18-4DCC-8749-A5E509788D3D}" type="presOf" srcId="{9B991B5A-F39C-48D9-B909-5EF908FD69AE}" destId="{07443387-05F1-4429-A314-2BD4DBD51324}" srcOrd="0" destOrd="0" presId="urn:microsoft.com/office/officeart/2011/layout/TabList"/>
    <dgm:cxn modelId="{50551C1D-2110-40CC-97E6-25FCF2464979}" type="presOf" srcId="{4367E3ED-D261-45C4-AF8D-36D159DF6EAA}" destId="{A338C194-090B-41A0-9168-52FAC5249705}" srcOrd="0" destOrd="3" presId="urn:microsoft.com/office/officeart/2011/layout/TabList"/>
    <dgm:cxn modelId="{F5EC4C44-B684-4563-B3DE-908D57B5B256}" srcId="{F9B839B2-6F25-4CD0-B84B-F06862A7E169}" destId="{CE26AD44-67D2-4B9E-B464-7FE21BDB63EF}" srcOrd="3" destOrd="0" parTransId="{C7D92139-A763-4911-BBA9-6D286BCA62A3}" sibTransId="{C380DFFD-1D21-4EF0-A43A-269106BFC3B3}"/>
    <dgm:cxn modelId="{073009F4-78C6-411F-9DCC-E689F4184A55}" type="presOf" srcId="{1E2FE7F5-C680-4D79-B5FF-41073C763B8F}" destId="{A338C194-090B-41A0-9168-52FAC5249705}" srcOrd="0" destOrd="1" presId="urn:microsoft.com/office/officeart/2011/layout/TabList"/>
    <dgm:cxn modelId="{89FCCB54-13B9-449B-B2D8-0BE9116AD51B}" srcId="{F9B839B2-6F25-4CD0-B84B-F06862A7E169}" destId="{6C7B2D7B-04E1-4BCB-BBF4-5AD217B0D86B}" srcOrd="1" destOrd="0" parTransId="{C9C1A843-FFFD-48B1-A885-26A965919185}" sibTransId="{D5436975-8088-4549-8E30-E46760498F63}"/>
    <dgm:cxn modelId="{59061A74-ED88-4896-BF4B-0C4BBC36D7C3}" srcId="{C3323B53-E8EA-4A8B-99A4-2364FFB554F2}" destId="{5102ACEF-05CC-4D13-BFF0-C3EB07CB45E3}" srcOrd="0" destOrd="0" parTransId="{78607F92-FF87-425D-B3EF-F9421D510AF0}" sibTransId="{169BE964-375E-4428-95E7-97B447D17F32}"/>
    <dgm:cxn modelId="{22EE9924-9A21-443C-9B7B-B9BBF49DD825}" type="presOf" srcId="{0B272EFD-8384-4E30-9ACB-1A7E26E23BA8}" destId="{9A142A6E-CC5D-4463-AA39-B0F6C18B0B32}" srcOrd="0" destOrd="0" presId="urn:microsoft.com/office/officeart/2011/layout/TabList"/>
    <dgm:cxn modelId="{873A1A16-E3A1-4AC1-89F0-5337BCB334DE}" srcId="{F9B839B2-6F25-4CD0-B84B-F06862A7E169}" destId="{4367E3ED-D261-45C4-AF8D-36D159DF6EAA}" srcOrd="4" destOrd="0" parTransId="{86269882-8443-4F8E-AE5C-E6AB77AECC39}" sibTransId="{D6DA14F6-1C29-4DF7-B373-C5CC08B86B7F}"/>
    <dgm:cxn modelId="{6B4D8ACE-7109-4A06-A04B-F27DD7214E85}" srcId="{F9B839B2-6F25-4CD0-B84B-F06862A7E169}" destId="{1E2FE7F5-C680-4D79-B5FF-41073C763B8F}" srcOrd="2" destOrd="0" parTransId="{B00F86B5-9F14-46CD-8153-487F540B5C11}" sibTransId="{8B8AE5D2-9ACC-4E01-AAC8-C06D10603F08}"/>
    <dgm:cxn modelId="{B376FC74-0C7E-4FEF-AAD1-4E7D30E72C20}" type="presOf" srcId="{6C7B2D7B-04E1-4BCB-BBF4-5AD217B0D86B}" destId="{A338C194-090B-41A0-9168-52FAC5249705}" srcOrd="0" destOrd="0" presId="urn:microsoft.com/office/officeart/2011/layout/TabList"/>
    <dgm:cxn modelId="{59E2726D-B53C-4643-8A5D-9233548AB01E}" srcId="{C3323B53-E8EA-4A8B-99A4-2364FFB554F2}" destId="{D83F894C-5482-4C04-B37B-2AA8D2B866DB}" srcOrd="2" destOrd="0" parTransId="{8A391865-D57E-4630-A955-04F1526B351A}" sibTransId="{09F53222-DCAE-44BE-9328-1FF98E7B24A5}"/>
    <dgm:cxn modelId="{A02CF3F8-29E7-4302-B988-BD125AA15F65}" srcId="{C3323B53-E8EA-4A8B-99A4-2364FFB554F2}" destId="{F9B839B2-6F25-4CD0-B84B-F06862A7E169}" srcOrd="1" destOrd="0" parTransId="{08CF2DD0-D51F-4FFE-97C3-2AFF3B78C236}" sibTransId="{4049A5F8-1D27-412B-AC69-3E8E75F5ADE6}"/>
    <dgm:cxn modelId="{A9F9FC7B-9A47-4CD8-AB29-54398D737652}" srcId="{D83F894C-5482-4C04-B37B-2AA8D2B866DB}" destId="{4D4C009D-220D-4023-9234-D111E7D810DE}" srcOrd="1" destOrd="0" parTransId="{8BC866D0-914D-4B41-A2C9-CB37FA89FBE8}" sibTransId="{54AADF3A-CCB0-4BFA-BE24-074EBE8A59F8}"/>
    <dgm:cxn modelId="{D3B4777D-7243-4C0E-AE5C-CD5BD40B957B}" srcId="{D83F894C-5482-4C04-B37B-2AA8D2B866DB}" destId="{3E0E5A91-F3FB-4419-9448-439B0E8F5DA6}" srcOrd="0" destOrd="0" parTransId="{76F38027-79EC-4424-85C1-783674F09002}" sibTransId="{692A9AA2-031E-4C3E-94AA-1189E6B57E3B}"/>
    <dgm:cxn modelId="{48443593-D689-4E1C-A240-F92F8F7DDF2C}" srcId="{F9B839B2-6F25-4CD0-B84B-F06862A7E169}" destId="{9B991B5A-F39C-48D9-B909-5EF908FD69AE}" srcOrd="0" destOrd="0" parTransId="{78FC3EBB-C63D-4828-87BF-309D1B391A66}" sibTransId="{8450E169-7084-4917-8161-1F99E5D61781}"/>
    <dgm:cxn modelId="{F0DAA758-39FA-4408-AEF5-5FED53984A03}" type="presOf" srcId="{0DD8871F-5437-43F6-9D79-2AC456A571BA}" destId="{1DF3E674-4266-4DDD-9B12-3392BEBF9F92}" srcOrd="0" destOrd="0" presId="urn:microsoft.com/office/officeart/2011/layout/TabList"/>
    <dgm:cxn modelId="{2F7BC612-0BCE-4109-AB6F-43704CF9658E}" type="presOf" srcId="{CE26AD44-67D2-4B9E-B464-7FE21BDB63EF}" destId="{A338C194-090B-41A0-9168-52FAC5249705}" srcOrd="0" destOrd="2" presId="urn:microsoft.com/office/officeart/2011/layout/TabList"/>
    <dgm:cxn modelId="{B63D79F7-FC65-4AF9-8975-7E49734B6155}" type="presOf" srcId="{5102ACEF-05CC-4D13-BFF0-C3EB07CB45E3}" destId="{83B689F3-F21A-4752-875D-E8798372D641}" srcOrd="0" destOrd="0" presId="urn:microsoft.com/office/officeart/2011/layout/TabList"/>
    <dgm:cxn modelId="{AC08AE0D-CD46-4E55-895B-C0E43EF897C6}" srcId="{5102ACEF-05CC-4D13-BFF0-C3EB07CB45E3}" destId="{D7020202-D384-4FCA-BB6A-1588D9F91574}" srcOrd="2" destOrd="0" parTransId="{DF9A0AF7-1398-4ED8-8D56-8DE2718D7DB3}" sibTransId="{DB728D4E-864A-4D25-93D5-5CE187BEB6F0}"/>
    <dgm:cxn modelId="{F67339D4-1166-4C5D-99D3-7CFA88AF833F}" type="presParOf" srcId="{461AB06E-103E-4EDE-8EDA-2C30C9FBE11A}" destId="{FED5679A-7E1A-4C24-A0AE-ED1BB9EE1DEF}" srcOrd="0" destOrd="0" presId="urn:microsoft.com/office/officeart/2011/layout/TabList"/>
    <dgm:cxn modelId="{0CB1CFA8-76D4-4F0E-9AB5-76640E6666E1}" type="presParOf" srcId="{FED5679A-7E1A-4C24-A0AE-ED1BB9EE1DEF}" destId="{1DF3E674-4266-4DDD-9B12-3392BEBF9F92}" srcOrd="0" destOrd="0" presId="urn:microsoft.com/office/officeart/2011/layout/TabList"/>
    <dgm:cxn modelId="{1281B51A-9CF3-4C4D-A448-AB73C8B5C249}" type="presParOf" srcId="{FED5679A-7E1A-4C24-A0AE-ED1BB9EE1DEF}" destId="{83B689F3-F21A-4752-875D-E8798372D641}" srcOrd="1" destOrd="0" presId="urn:microsoft.com/office/officeart/2011/layout/TabList"/>
    <dgm:cxn modelId="{2BD08951-3956-42E5-A8F0-20E497B1B812}" type="presParOf" srcId="{FED5679A-7E1A-4C24-A0AE-ED1BB9EE1DEF}" destId="{29E5FC95-D92F-44D4-8376-A18D8C548A15}" srcOrd="2" destOrd="0" presId="urn:microsoft.com/office/officeart/2011/layout/TabList"/>
    <dgm:cxn modelId="{5950D349-7DE4-4135-8ABA-7C3B127B9AEB}" type="presParOf" srcId="{461AB06E-103E-4EDE-8EDA-2C30C9FBE11A}" destId="{9A142A6E-CC5D-4463-AA39-B0F6C18B0B32}" srcOrd="1" destOrd="0" presId="urn:microsoft.com/office/officeart/2011/layout/TabList"/>
    <dgm:cxn modelId="{51574DCD-922D-4DDA-9D96-A225B9405381}" type="presParOf" srcId="{461AB06E-103E-4EDE-8EDA-2C30C9FBE11A}" destId="{6FBED8A2-AD6C-42F3-882E-B2B780D40B0F}" srcOrd="2" destOrd="0" presId="urn:microsoft.com/office/officeart/2011/layout/TabList"/>
    <dgm:cxn modelId="{6E47907B-4A11-4F2B-9A2B-60DFAE613E45}" type="presParOf" srcId="{461AB06E-103E-4EDE-8EDA-2C30C9FBE11A}" destId="{6BA53C25-6BFD-49D5-BA4F-54D16E333DE1}" srcOrd="3" destOrd="0" presId="urn:microsoft.com/office/officeart/2011/layout/TabList"/>
    <dgm:cxn modelId="{78CE33E1-A61F-40AE-A6CB-780B619540FD}" type="presParOf" srcId="{6BA53C25-6BFD-49D5-BA4F-54D16E333DE1}" destId="{07443387-05F1-4429-A314-2BD4DBD51324}" srcOrd="0" destOrd="0" presId="urn:microsoft.com/office/officeart/2011/layout/TabList"/>
    <dgm:cxn modelId="{FEA0CCE6-D5A8-468D-B131-0C7E58140015}" type="presParOf" srcId="{6BA53C25-6BFD-49D5-BA4F-54D16E333DE1}" destId="{28002265-FD2F-4D69-BDBB-FB4555E46737}" srcOrd="1" destOrd="0" presId="urn:microsoft.com/office/officeart/2011/layout/TabList"/>
    <dgm:cxn modelId="{AF99CB18-E58B-4469-AED8-26F84BD92CE1}" type="presParOf" srcId="{6BA53C25-6BFD-49D5-BA4F-54D16E333DE1}" destId="{8FD4BDD8-08A6-40DF-9A9D-09906A2FC095}" srcOrd="2" destOrd="0" presId="urn:microsoft.com/office/officeart/2011/layout/TabList"/>
    <dgm:cxn modelId="{29F3B71B-B9FD-4471-A575-CC49FBBA2558}" type="presParOf" srcId="{461AB06E-103E-4EDE-8EDA-2C30C9FBE11A}" destId="{A338C194-090B-41A0-9168-52FAC5249705}" srcOrd="4" destOrd="0" presId="urn:microsoft.com/office/officeart/2011/layout/TabList"/>
    <dgm:cxn modelId="{9AD15A7D-58C3-4CBD-9612-F5E8240CB7A1}" type="presParOf" srcId="{461AB06E-103E-4EDE-8EDA-2C30C9FBE11A}" destId="{AE078E31-6E3E-4D63-B4A6-D4021BDD9CAA}" srcOrd="5" destOrd="0" presId="urn:microsoft.com/office/officeart/2011/layout/TabList"/>
    <dgm:cxn modelId="{9F4C2FCC-DEFF-4C77-B47F-36A76C027CCF}" type="presParOf" srcId="{461AB06E-103E-4EDE-8EDA-2C30C9FBE11A}" destId="{BA7A0B4E-2243-4A11-B97A-101F702D640B}" srcOrd="6" destOrd="0" presId="urn:microsoft.com/office/officeart/2011/layout/TabList"/>
    <dgm:cxn modelId="{8DC9D554-2012-45E4-8520-B0EE2671B2A5}" type="presParOf" srcId="{BA7A0B4E-2243-4A11-B97A-101F702D640B}" destId="{8870AF14-BCF8-4B03-B003-A32B4B9C323E}" srcOrd="0" destOrd="0" presId="urn:microsoft.com/office/officeart/2011/layout/TabList"/>
    <dgm:cxn modelId="{DB15B2F7-9FA3-4F92-8BE1-77BD93DAE5D7}" type="presParOf" srcId="{BA7A0B4E-2243-4A11-B97A-101F702D640B}" destId="{5A41CBD9-3887-407D-BB3B-F26F564A8E44}" srcOrd="1" destOrd="0" presId="urn:microsoft.com/office/officeart/2011/layout/TabList"/>
    <dgm:cxn modelId="{BCDCD1DC-077C-4643-A22D-536C02BE1792}" type="presParOf" srcId="{BA7A0B4E-2243-4A11-B97A-101F702D640B}" destId="{986F7176-C7CD-45BA-81A7-EC63FB8129E8}" srcOrd="2" destOrd="0" presId="urn:microsoft.com/office/officeart/2011/layout/TabList"/>
    <dgm:cxn modelId="{702A608B-F779-4F17-BC76-6B097593078C}" type="presParOf" srcId="{461AB06E-103E-4EDE-8EDA-2C30C9FBE11A}" destId="{066B1251-608E-4607-B03F-B0C3094216EE}"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82390-FEBC-44B8-9EC6-AEBAE7754E6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CE5465F6-3982-463C-82BF-B4B05E80C92F}">
      <dgm:prSet/>
      <dgm:spPr/>
      <dgm:t>
        <a:bodyPr/>
        <a:lstStyle/>
        <a:p>
          <a:pPr rtl="0"/>
          <a:r>
            <a:rPr lang="en-US" dirty="0" smtClean="0"/>
            <a:t>Basic regulatory instruments: </a:t>
          </a:r>
          <a:endParaRPr lang="en-US" dirty="0"/>
        </a:p>
      </dgm:t>
    </dgm:pt>
    <dgm:pt modelId="{6818EA59-CEE9-4E1A-9B56-61E6224AA16C}" type="parTrans" cxnId="{832A17EF-7487-4B35-B749-A25EFA900C73}">
      <dgm:prSet/>
      <dgm:spPr/>
      <dgm:t>
        <a:bodyPr/>
        <a:lstStyle/>
        <a:p>
          <a:endParaRPr lang="en-US"/>
        </a:p>
      </dgm:t>
    </dgm:pt>
    <dgm:pt modelId="{DBE4F189-2033-4280-8529-BDB938F9318C}" type="sibTrans" cxnId="{832A17EF-7487-4B35-B749-A25EFA900C73}">
      <dgm:prSet/>
      <dgm:spPr/>
      <dgm:t>
        <a:bodyPr/>
        <a:lstStyle/>
        <a:p>
          <a:endParaRPr lang="en-US"/>
        </a:p>
      </dgm:t>
    </dgm:pt>
    <dgm:pt modelId="{0CAC03DC-81D8-4A3D-8A21-8FB2420CF2CF}">
      <dgm:prSet/>
      <dgm:spPr/>
      <dgm:t>
        <a:bodyPr/>
        <a:lstStyle/>
        <a:p>
          <a:pPr rtl="0"/>
          <a:r>
            <a:rPr lang="en-US" dirty="0" smtClean="0"/>
            <a:t>RBI Act, 1934</a:t>
          </a:r>
          <a:endParaRPr lang="en-US" dirty="0"/>
        </a:p>
      </dgm:t>
    </dgm:pt>
    <dgm:pt modelId="{CA4519C2-0DB5-4A29-82F6-6896BC5118E2}" type="parTrans" cxnId="{E1A4D243-D215-4323-B2C0-ADBAEC7774FB}">
      <dgm:prSet/>
      <dgm:spPr/>
      <dgm:t>
        <a:bodyPr/>
        <a:lstStyle/>
        <a:p>
          <a:endParaRPr lang="en-US"/>
        </a:p>
      </dgm:t>
    </dgm:pt>
    <dgm:pt modelId="{FF4E620A-F254-45BD-9CF7-1D8F571A861A}" type="sibTrans" cxnId="{E1A4D243-D215-4323-B2C0-ADBAEC7774FB}">
      <dgm:prSet/>
      <dgm:spPr/>
      <dgm:t>
        <a:bodyPr/>
        <a:lstStyle/>
        <a:p>
          <a:endParaRPr lang="en-US"/>
        </a:p>
      </dgm:t>
    </dgm:pt>
    <dgm:pt modelId="{CC7E94D9-FA1E-42E2-A78A-E6F158849611}">
      <dgm:prSet/>
      <dgm:spPr/>
      <dgm:t>
        <a:bodyPr/>
        <a:lstStyle/>
        <a:p>
          <a:pPr rtl="0"/>
          <a:r>
            <a:rPr lang="en-IN" dirty="0" smtClean="0"/>
            <a:t>Master Direction - Non-Banking Financial Companies Acceptance of Public Deposits (Reserve Bank) Directions, 2016</a:t>
          </a:r>
          <a:endParaRPr lang="en-US" dirty="0"/>
        </a:p>
      </dgm:t>
    </dgm:pt>
    <dgm:pt modelId="{E4A4AB6F-6EAD-4C54-A949-162128114D49}" type="parTrans" cxnId="{63DA7F56-FC8E-4454-A440-E08FA3F3B611}">
      <dgm:prSet/>
      <dgm:spPr/>
      <dgm:t>
        <a:bodyPr/>
        <a:lstStyle/>
        <a:p>
          <a:endParaRPr lang="en-US"/>
        </a:p>
      </dgm:t>
    </dgm:pt>
    <dgm:pt modelId="{E8AE9289-13A5-4476-B7FE-2913139DBA62}" type="sibTrans" cxnId="{63DA7F56-FC8E-4454-A440-E08FA3F3B611}">
      <dgm:prSet/>
      <dgm:spPr/>
      <dgm:t>
        <a:bodyPr/>
        <a:lstStyle/>
        <a:p>
          <a:endParaRPr lang="en-US"/>
        </a:p>
      </dgm:t>
    </dgm:pt>
    <dgm:pt modelId="{44D05A1C-CF38-42A1-B68D-7975725A5269}">
      <dgm:prSet/>
      <dgm:spPr/>
      <dgm:t>
        <a:bodyPr/>
        <a:lstStyle/>
        <a:p>
          <a:r>
            <a:rPr lang="en-IN" dirty="0" smtClean="0"/>
            <a:t>Master Direction - Core Investment Companies (Reserve Bank) Directions, 2016</a:t>
          </a:r>
          <a:endParaRPr lang="en-IN" dirty="0"/>
        </a:p>
      </dgm:t>
    </dgm:pt>
    <dgm:pt modelId="{CF2D9085-821C-420F-BAA0-41858972EBCC}" type="parTrans" cxnId="{5E465B17-5DD1-45B1-A22E-C14B5A3003BA}">
      <dgm:prSet/>
      <dgm:spPr/>
      <dgm:t>
        <a:bodyPr/>
        <a:lstStyle/>
        <a:p>
          <a:endParaRPr lang="en-IN"/>
        </a:p>
      </dgm:t>
    </dgm:pt>
    <dgm:pt modelId="{4D6A91BE-76AC-4A3C-9692-A73BC35CF85E}" type="sibTrans" cxnId="{5E465B17-5DD1-45B1-A22E-C14B5A3003BA}">
      <dgm:prSet/>
      <dgm:spPr/>
      <dgm:t>
        <a:bodyPr/>
        <a:lstStyle/>
        <a:p>
          <a:endParaRPr lang="en-IN"/>
        </a:p>
      </dgm:t>
    </dgm:pt>
    <dgm:pt modelId="{A9176FD9-FFF7-407E-B86E-BADFEC5EA6E2}">
      <dgm:prSet/>
      <dgm:spPr/>
      <dgm:t>
        <a:bodyPr/>
        <a:lstStyle/>
        <a:p>
          <a:r>
            <a:rPr lang="en-IN" dirty="0" smtClean="0"/>
            <a:t>Master Direction - Exemptions from the provisions of RBI Act, 1934</a:t>
          </a:r>
          <a:endParaRPr lang="en-IN" dirty="0"/>
        </a:p>
      </dgm:t>
    </dgm:pt>
    <dgm:pt modelId="{07D5DBBF-97A2-405F-9561-D3EED90EDAAF}" type="parTrans" cxnId="{F42DDB82-52DD-4087-9253-ABE9AEC5E8A1}">
      <dgm:prSet/>
      <dgm:spPr/>
      <dgm:t>
        <a:bodyPr/>
        <a:lstStyle/>
        <a:p>
          <a:endParaRPr lang="en-IN"/>
        </a:p>
      </dgm:t>
    </dgm:pt>
    <dgm:pt modelId="{73A38238-D56B-43A8-9E68-80689BF40380}" type="sibTrans" cxnId="{F42DDB82-52DD-4087-9253-ABE9AEC5E8A1}">
      <dgm:prSet/>
      <dgm:spPr/>
      <dgm:t>
        <a:bodyPr/>
        <a:lstStyle/>
        <a:p>
          <a:endParaRPr lang="en-IN"/>
        </a:p>
      </dgm:t>
    </dgm:pt>
    <dgm:pt modelId="{E28CA30C-A1FC-4ADE-A1E6-D8A88C8580BB}">
      <dgm:prSet/>
      <dgm:spPr/>
      <dgm:t>
        <a:bodyPr/>
        <a:lstStyle/>
        <a:p>
          <a:r>
            <a:rPr lang="en-IN" dirty="0" smtClean="0"/>
            <a:t>Master Direction - Residuary Non-Banking Companies (Reserve Bank) Directions, 2016</a:t>
          </a:r>
          <a:endParaRPr lang="en-IN" dirty="0"/>
        </a:p>
      </dgm:t>
    </dgm:pt>
    <dgm:pt modelId="{EE7FB89C-2303-48AB-AA6E-E0A0A0748F14}" type="parTrans" cxnId="{E40CA86A-89A0-405D-80ED-B3BCC907B44B}">
      <dgm:prSet/>
      <dgm:spPr/>
      <dgm:t>
        <a:bodyPr/>
        <a:lstStyle/>
        <a:p>
          <a:endParaRPr lang="en-IN"/>
        </a:p>
      </dgm:t>
    </dgm:pt>
    <dgm:pt modelId="{F70749B6-7849-4F13-99E2-093A09BD1717}" type="sibTrans" cxnId="{E40CA86A-89A0-405D-80ED-B3BCC907B44B}">
      <dgm:prSet/>
      <dgm:spPr/>
      <dgm:t>
        <a:bodyPr/>
        <a:lstStyle/>
        <a:p>
          <a:endParaRPr lang="en-IN"/>
        </a:p>
      </dgm:t>
    </dgm:pt>
    <dgm:pt modelId="{B7D1DF0A-31A7-48FB-A4A4-1F6EF80E5064}">
      <dgm:prSet/>
      <dgm:spPr/>
      <dgm:t>
        <a:bodyPr/>
        <a:lstStyle/>
        <a:p>
          <a:r>
            <a:rPr lang="en-IN" dirty="0" smtClean="0"/>
            <a:t>Master Direction - Non-Banking Financial Company - Systemically Important Non-Deposit taking Company and Deposit taking Company (Reserve Bank) Directions, 2016</a:t>
          </a:r>
          <a:endParaRPr lang="en-IN" dirty="0"/>
        </a:p>
      </dgm:t>
    </dgm:pt>
    <dgm:pt modelId="{4B1A9228-894E-4BE5-A15D-420420D92693}" type="parTrans" cxnId="{8F82BD15-BF42-460E-8D99-64071AF8DA77}">
      <dgm:prSet/>
      <dgm:spPr/>
      <dgm:t>
        <a:bodyPr/>
        <a:lstStyle/>
        <a:p>
          <a:endParaRPr lang="en-IN"/>
        </a:p>
      </dgm:t>
    </dgm:pt>
    <dgm:pt modelId="{679FA4FF-5BD4-4D16-B4B5-CE17D5769E62}" type="sibTrans" cxnId="{8F82BD15-BF42-460E-8D99-64071AF8DA77}">
      <dgm:prSet/>
      <dgm:spPr/>
      <dgm:t>
        <a:bodyPr/>
        <a:lstStyle/>
        <a:p>
          <a:endParaRPr lang="en-IN"/>
        </a:p>
      </dgm:t>
    </dgm:pt>
    <dgm:pt modelId="{7D232A42-FBF9-47A0-84A4-F70E0C9A405E}">
      <dgm:prSet/>
      <dgm:spPr/>
      <dgm:t>
        <a:bodyPr/>
        <a:lstStyle/>
        <a:p>
          <a:r>
            <a:rPr lang="en-IN" dirty="0" smtClean="0"/>
            <a:t>Master Direction- Non-Banking Financial Company - Account Aggregator (Reserve Bank) Directions, 2016</a:t>
          </a:r>
          <a:endParaRPr lang="en-IN" dirty="0"/>
        </a:p>
      </dgm:t>
    </dgm:pt>
    <dgm:pt modelId="{D0F7C506-F9C7-41F7-9F6D-7C33FB3DE76C}" type="parTrans" cxnId="{15D1A138-EC8F-4599-B43A-931D8947EA5C}">
      <dgm:prSet/>
      <dgm:spPr/>
      <dgm:t>
        <a:bodyPr/>
        <a:lstStyle/>
        <a:p>
          <a:endParaRPr lang="en-IN"/>
        </a:p>
      </dgm:t>
    </dgm:pt>
    <dgm:pt modelId="{1268AE95-02B1-4066-8AD2-54FC90DA4751}" type="sibTrans" cxnId="{15D1A138-EC8F-4599-B43A-931D8947EA5C}">
      <dgm:prSet/>
      <dgm:spPr/>
      <dgm:t>
        <a:bodyPr/>
        <a:lstStyle/>
        <a:p>
          <a:endParaRPr lang="en-IN"/>
        </a:p>
      </dgm:t>
    </dgm:pt>
    <dgm:pt modelId="{C452F5FA-579B-4AA7-B238-F32E1DBC199D}">
      <dgm:prSet/>
      <dgm:spPr/>
      <dgm:t>
        <a:bodyPr/>
        <a:lstStyle/>
        <a:p>
          <a:r>
            <a:rPr lang="en-IN" dirty="0" smtClean="0"/>
            <a:t>Master Direction- Non-Banking Financial Company Returns (Reserve Bank) Directions, 2016</a:t>
          </a:r>
          <a:endParaRPr lang="en-IN" dirty="0"/>
        </a:p>
      </dgm:t>
    </dgm:pt>
    <dgm:pt modelId="{280CF48B-FC88-452F-9B6C-637D6F984CF1}" type="parTrans" cxnId="{5C3BDBD0-B8C4-4D12-A8A0-FB0CC8DCF0A2}">
      <dgm:prSet/>
      <dgm:spPr/>
      <dgm:t>
        <a:bodyPr/>
        <a:lstStyle/>
        <a:p>
          <a:endParaRPr lang="en-IN"/>
        </a:p>
      </dgm:t>
    </dgm:pt>
    <dgm:pt modelId="{71BDAA75-80D6-4A66-B12F-CF6032B17BD6}" type="sibTrans" cxnId="{5C3BDBD0-B8C4-4D12-A8A0-FB0CC8DCF0A2}">
      <dgm:prSet/>
      <dgm:spPr/>
      <dgm:t>
        <a:bodyPr/>
        <a:lstStyle/>
        <a:p>
          <a:endParaRPr lang="en-IN"/>
        </a:p>
      </dgm:t>
    </dgm:pt>
    <dgm:pt modelId="{AAAD0B88-0431-44E1-9EB6-926EF25558A9}">
      <dgm:prSet/>
      <dgm:spPr/>
      <dgm:t>
        <a:bodyPr/>
        <a:lstStyle/>
        <a:p>
          <a:r>
            <a:rPr lang="en-IN" dirty="0" smtClean="0"/>
            <a:t>Master Direction - Non-Banking Financial Companies Auditor’s Report (Reserve Bank) Directions, 2016</a:t>
          </a:r>
          <a:endParaRPr lang="en-IN" dirty="0"/>
        </a:p>
      </dgm:t>
    </dgm:pt>
    <dgm:pt modelId="{77B4728C-D217-46EC-83F8-E443287D9EE0}" type="parTrans" cxnId="{437A8BCB-65C7-4CB8-A43B-49E153761E47}">
      <dgm:prSet/>
      <dgm:spPr/>
      <dgm:t>
        <a:bodyPr/>
        <a:lstStyle/>
        <a:p>
          <a:endParaRPr lang="en-IN"/>
        </a:p>
      </dgm:t>
    </dgm:pt>
    <dgm:pt modelId="{A180745A-AA81-4A14-9825-63946EA85B1D}" type="sibTrans" cxnId="{437A8BCB-65C7-4CB8-A43B-49E153761E47}">
      <dgm:prSet/>
      <dgm:spPr/>
      <dgm:t>
        <a:bodyPr/>
        <a:lstStyle/>
        <a:p>
          <a:endParaRPr lang="en-IN"/>
        </a:p>
      </dgm:t>
    </dgm:pt>
    <dgm:pt modelId="{7854686C-12D0-4CAE-AFF1-B00DB74D7EA3}">
      <dgm:prSet/>
      <dgm:spPr/>
      <dgm:t>
        <a:bodyPr/>
        <a:lstStyle/>
        <a:p>
          <a:r>
            <a:rPr lang="en-IN" dirty="0" smtClean="0"/>
            <a:t>Master Direction - Monitoring of Frauds in NBFCs (Reserve Bank) Directions, 2016</a:t>
          </a:r>
          <a:endParaRPr lang="en-IN" dirty="0"/>
        </a:p>
      </dgm:t>
    </dgm:pt>
    <dgm:pt modelId="{1EF46E88-12FC-404F-A2DF-56B56725B3F8}" type="parTrans" cxnId="{D0F4DF2F-7ADD-4837-A0E4-1B9C3FB625B0}">
      <dgm:prSet/>
      <dgm:spPr/>
      <dgm:t>
        <a:bodyPr/>
        <a:lstStyle/>
        <a:p>
          <a:endParaRPr lang="en-IN"/>
        </a:p>
      </dgm:t>
    </dgm:pt>
    <dgm:pt modelId="{8B534DAD-E6AC-4DD6-9477-1460B985B86D}" type="sibTrans" cxnId="{D0F4DF2F-7ADD-4837-A0E4-1B9C3FB625B0}">
      <dgm:prSet/>
      <dgm:spPr/>
      <dgm:t>
        <a:bodyPr/>
        <a:lstStyle/>
        <a:p>
          <a:endParaRPr lang="en-IN"/>
        </a:p>
      </dgm:t>
    </dgm:pt>
    <dgm:pt modelId="{D151F4DD-8A79-4C47-968C-3B14C03E7A87}">
      <dgm:prSet/>
      <dgm:spPr/>
      <dgm:t>
        <a:bodyPr/>
        <a:lstStyle/>
        <a:p>
          <a:r>
            <a:rPr lang="en-IN" dirty="0" smtClean="0"/>
            <a:t>Master Directions - Mortgage Guarantee Companies (Reserve Bank) Directions, 2016</a:t>
          </a:r>
          <a:endParaRPr lang="en-IN" dirty="0"/>
        </a:p>
      </dgm:t>
    </dgm:pt>
    <dgm:pt modelId="{9883BCB4-E1D4-4F88-A2D5-33514401A471}" type="parTrans" cxnId="{0698377B-B03B-4B24-B8D6-8C612EBCC8C3}">
      <dgm:prSet/>
      <dgm:spPr/>
      <dgm:t>
        <a:bodyPr/>
        <a:lstStyle/>
        <a:p>
          <a:endParaRPr lang="en-IN"/>
        </a:p>
      </dgm:t>
    </dgm:pt>
    <dgm:pt modelId="{1A21C2B0-17F3-40F1-913D-39AAD640F257}" type="sibTrans" cxnId="{0698377B-B03B-4B24-B8D6-8C612EBCC8C3}">
      <dgm:prSet/>
      <dgm:spPr/>
      <dgm:t>
        <a:bodyPr/>
        <a:lstStyle/>
        <a:p>
          <a:endParaRPr lang="en-IN"/>
        </a:p>
      </dgm:t>
    </dgm:pt>
    <dgm:pt modelId="{9252EC4A-9EF5-476C-A444-B6FD1D84E1AA}">
      <dgm:prSet/>
      <dgm:spPr/>
      <dgm:t>
        <a:bodyPr/>
        <a:lstStyle/>
        <a:p>
          <a:r>
            <a:rPr lang="en-IN" dirty="0" smtClean="0"/>
            <a:t>Master Direction - Miscellaneous Non-Banking Companies (Reserve Bank) Directions, 2016</a:t>
          </a:r>
          <a:endParaRPr lang="en-IN" dirty="0"/>
        </a:p>
      </dgm:t>
    </dgm:pt>
    <dgm:pt modelId="{B096EB94-9AA0-421B-8159-07D801BF5C55}" type="parTrans" cxnId="{BB73BB0C-F8A7-45A1-A602-4A4F274F5275}">
      <dgm:prSet/>
      <dgm:spPr/>
      <dgm:t>
        <a:bodyPr/>
        <a:lstStyle/>
        <a:p>
          <a:endParaRPr lang="en-IN"/>
        </a:p>
      </dgm:t>
    </dgm:pt>
    <dgm:pt modelId="{CEAA7B67-AB42-434B-8BBB-661E9CF73498}" type="sibTrans" cxnId="{BB73BB0C-F8A7-45A1-A602-4A4F274F5275}">
      <dgm:prSet/>
      <dgm:spPr/>
      <dgm:t>
        <a:bodyPr/>
        <a:lstStyle/>
        <a:p>
          <a:endParaRPr lang="en-IN"/>
        </a:p>
      </dgm:t>
    </dgm:pt>
    <dgm:pt modelId="{515AF72C-A77E-4E78-8651-6F8FE1B661C0}">
      <dgm:prSet/>
      <dgm:spPr/>
      <dgm:t>
        <a:bodyPr/>
        <a:lstStyle/>
        <a:p>
          <a:r>
            <a:rPr lang="en-IN" dirty="0" smtClean="0"/>
            <a:t>Master Direction - Non-Banking Financial Company – Non-Systemically Important Non-Deposit taking Company (Reserve Bank) Directions, 2016</a:t>
          </a:r>
          <a:endParaRPr lang="en-IN" dirty="0"/>
        </a:p>
      </dgm:t>
    </dgm:pt>
    <dgm:pt modelId="{51560419-A0C8-4524-897F-8E5EC8D321C7}" type="parTrans" cxnId="{400B713A-8C9F-4612-93A2-59FFD3B7CA96}">
      <dgm:prSet/>
      <dgm:spPr/>
      <dgm:t>
        <a:bodyPr/>
        <a:lstStyle/>
        <a:p>
          <a:endParaRPr lang="en-IN"/>
        </a:p>
      </dgm:t>
    </dgm:pt>
    <dgm:pt modelId="{761E867A-B0EF-4E2B-B178-8D25C2E22D01}" type="sibTrans" cxnId="{400B713A-8C9F-4612-93A2-59FFD3B7CA96}">
      <dgm:prSet/>
      <dgm:spPr/>
      <dgm:t>
        <a:bodyPr/>
        <a:lstStyle/>
        <a:p>
          <a:endParaRPr lang="en-IN"/>
        </a:p>
      </dgm:t>
    </dgm:pt>
    <dgm:pt modelId="{E462386D-9E79-4520-B816-22D84DA08990}" type="pres">
      <dgm:prSet presAssocID="{E8F82390-FEBC-44B8-9EC6-AEBAE7754E6E}" presName="linear" presStyleCnt="0">
        <dgm:presLayoutVars>
          <dgm:animLvl val="lvl"/>
          <dgm:resizeHandles val="exact"/>
        </dgm:presLayoutVars>
      </dgm:prSet>
      <dgm:spPr/>
      <dgm:t>
        <a:bodyPr/>
        <a:lstStyle/>
        <a:p>
          <a:endParaRPr lang="en-US"/>
        </a:p>
      </dgm:t>
    </dgm:pt>
    <dgm:pt modelId="{72B1632F-7BF0-4FBE-9F5F-BF7E754B57AA}" type="pres">
      <dgm:prSet presAssocID="{CE5465F6-3982-463C-82BF-B4B05E80C92F}" presName="parentText" presStyleLbl="node1" presStyleIdx="0" presStyleCnt="1" custLinFactNeighborY="-2365">
        <dgm:presLayoutVars>
          <dgm:chMax val="0"/>
          <dgm:bulletEnabled val="1"/>
        </dgm:presLayoutVars>
      </dgm:prSet>
      <dgm:spPr/>
      <dgm:t>
        <a:bodyPr/>
        <a:lstStyle/>
        <a:p>
          <a:endParaRPr lang="en-US"/>
        </a:p>
      </dgm:t>
    </dgm:pt>
    <dgm:pt modelId="{400B66BC-757D-47DA-994B-74742EF6A551}" type="pres">
      <dgm:prSet presAssocID="{CE5465F6-3982-463C-82BF-B4B05E80C92F}" presName="childText" presStyleLbl="revTx" presStyleIdx="0" presStyleCnt="1">
        <dgm:presLayoutVars>
          <dgm:bulletEnabled val="1"/>
        </dgm:presLayoutVars>
      </dgm:prSet>
      <dgm:spPr/>
      <dgm:t>
        <a:bodyPr/>
        <a:lstStyle/>
        <a:p>
          <a:endParaRPr lang="en-US"/>
        </a:p>
      </dgm:t>
    </dgm:pt>
  </dgm:ptLst>
  <dgm:cxnLst>
    <dgm:cxn modelId="{5E465B17-5DD1-45B1-A22E-C14B5A3003BA}" srcId="{CE5465F6-3982-463C-82BF-B4B05E80C92F}" destId="{44D05A1C-CF38-42A1-B68D-7975725A5269}" srcOrd="2" destOrd="0" parTransId="{CF2D9085-821C-420F-BAA0-41858972EBCC}" sibTransId="{4D6A91BE-76AC-4A3C-9692-A73BC35CF85E}"/>
    <dgm:cxn modelId="{8F82BD15-BF42-460E-8D99-64071AF8DA77}" srcId="{CE5465F6-3982-463C-82BF-B4B05E80C92F}" destId="{B7D1DF0A-31A7-48FB-A4A4-1F6EF80E5064}" srcOrd="7" destOrd="0" parTransId="{4B1A9228-894E-4BE5-A15D-420420D92693}" sibTransId="{679FA4FF-5BD4-4D16-B4B5-CE17D5769E62}"/>
    <dgm:cxn modelId="{BB73BB0C-F8A7-45A1-A602-4A4F274F5275}" srcId="{CE5465F6-3982-463C-82BF-B4B05E80C92F}" destId="{9252EC4A-9EF5-476C-A444-B6FD1D84E1AA}" srcOrd="4" destOrd="0" parTransId="{B096EB94-9AA0-421B-8159-07D801BF5C55}" sibTransId="{CEAA7B67-AB42-434B-8BBB-661E9CF73498}"/>
    <dgm:cxn modelId="{437A8BCB-65C7-4CB8-A43B-49E153761E47}" srcId="{CE5465F6-3982-463C-82BF-B4B05E80C92F}" destId="{AAAD0B88-0431-44E1-9EB6-926EF25558A9}" srcOrd="10" destOrd="0" parTransId="{77B4728C-D217-46EC-83F8-E443287D9EE0}" sibTransId="{A180745A-AA81-4A14-9825-63946EA85B1D}"/>
    <dgm:cxn modelId="{B175B37A-6D75-41EB-890A-8116C86BF7CF}" type="presOf" srcId="{B7D1DF0A-31A7-48FB-A4A4-1F6EF80E5064}" destId="{400B66BC-757D-47DA-994B-74742EF6A551}" srcOrd="0" destOrd="7" presId="urn:microsoft.com/office/officeart/2005/8/layout/vList2"/>
    <dgm:cxn modelId="{2B395AFC-428D-407B-B21D-E218182F9C45}" type="presOf" srcId="{7854686C-12D0-4CAE-AFF1-B00DB74D7EA3}" destId="{400B66BC-757D-47DA-994B-74742EF6A551}" srcOrd="0" destOrd="11" presId="urn:microsoft.com/office/officeart/2005/8/layout/vList2"/>
    <dgm:cxn modelId="{A968EC96-1A65-4E0A-ACFA-80F9DB954084}" type="presOf" srcId="{AAAD0B88-0431-44E1-9EB6-926EF25558A9}" destId="{400B66BC-757D-47DA-994B-74742EF6A551}" srcOrd="0" destOrd="10" presId="urn:microsoft.com/office/officeart/2005/8/layout/vList2"/>
    <dgm:cxn modelId="{6D4E0BA4-5006-4599-B6EC-CAE2BB0AF45E}" type="presOf" srcId="{C452F5FA-579B-4AA7-B238-F32E1DBC199D}" destId="{400B66BC-757D-47DA-994B-74742EF6A551}" srcOrd="0" destOrd="9" presId="urn:microsoft.com/office/officeart/2005/8/layout/vList2"/>
    <dgm:cxn modelId="{9A6CE369-3A01-4A99-AEA6-3BFA6F49D152}" type="presOf" srcId="{CC7E94D9-FA1E-42E2-A78A-E6F158849611}" destId="{400B66BC-757D-47DA-994B-74742EF6A551}" srcOrd="0" destOrd="1" presId="urn:microsoft.com/office/officeart/2005/8/layout/vList2"/>
    <dgm:cxn modelId="{D979BCD6-722B-4932-AEAC-FC785C1B9468}" type="presOf" srcId="{515AF72C-A77E-4E78-8651-6F8FE1B661C0}" destId="{400B66BC-757D-47DA-994B-74742EF6A551}" srcOrd="0" destOrd="6" presId="urn:microsoft.com/office/officeart/2005/8/layout/vList2"/>
    <dgm:cxn modelId="{15D1A138-EC8F-4599-B43A-931D8947EA5C}" srcId="{CE5465F6-3982-463C-82BF-B4B05E80C92F}" destId="{7D232A42-FBF9-47A0-84A4-F70E0C9A405E}" srcOrd="8" destOrd="0" parTransId="{D0F7C506-F9C7-41F7-9F6D-7C33FB3DE76C}" sibTransId="{1268AE95-02B1-4066-8AD2-54FC90DA4751}"/>
    <dgm:cxn modelId="{400B713A-8C9F-4612-93A2-59FFD3B7CA96}" srcId="{CE5465F6-3982-463C-82BF-B4B05E80C92F}" destId="{515AF72C-A77E-4E78-8651-6F8FE1B661C0}" srcOrd="6" destOrd="0" parTransId="{51560419-A0C8-4524-897F-8E5EC8D321C7}" sibTransId="{761E867A-B0EF-4E2B-B178-8D25C2E22D01}"/>
    <dgm:cxn modelId="{E1A4D243-D215-4323-B2C0-ADBAEC7774FB}" srcId="{CE5465F6-3982-463C-82BF-B4B05E80C92F}" destId="{0CAC03DC-81D8-4A3D-8A21-8FB2420CF2CF}" srcOrd="0" destOrd="0" parTransId="{CA4519C2-0DB5-4A29-82F6-6896BC5118E2}" sibTransId="{FF4E620A-F254-45BD-9CF7-1D8F571A861A}"/>
    <dgm:cxn modelId="{5C3BDBD0-B8C4-4D12-A8A0-FB0CC8DCF0A2}" srcId="{CE5465F6-3982-463C-82BF-B4B05E80C92F}" destId="{C452F5FA-579B-4AA7-B238-F32E1DBC199D}" srcOrd="9" destOrd="0" parTransId="{280CF48B-FC88-452F-9B6C-637D6F984CF1}" sibTransId="{71BDAA75-80D6-4A66-B12F-CF6032B17BD6}"/>
    <dgm:cxn modelId="{B0AB6F61-20D9-4D03-ADB0-1D3EF9BB36C7}" type="presOf" srcId="{E28CA30C-A1FC-4ADE-A1E6-D8A88C8580BB}" destId="{400B66BC-757D-47DA-994B-74742EF6A551}" srcOrd="0" destOrd="5" presId="urn:microsoft.com/office/officeart/2005/8/layout/vList2"/>
    <dgm:cxn modelId="{F2CA27D6-5951-435C-8E71-D1AF7000F849}" type="presOf" srcId="{CE5465F6-3982-463C-82BF-B4B05E80C92F}" destId="{72B1632F-7BF0-4FBE-9F5F-BF7E754B57AA}" srcOrd="0" destOrd="0" presId="urn:microsoft.com/office/officeart/2005/8/layout/vList2"/>
    <dgm:cxn modelId="{63DA7F56-FC8E-4454-A440-E08FA3F3B611}" srcId="{CE5465F6-3982-463C-82BF-B4B05E80C92F}" destId="{CC7E94D9-FA1E-42E2-A78A-E6F158849611}" srcOrd="1" destOrd="0" parTransId="{E4A4AB6F-6EAD-4C54-A949-162128114D49}" sibTransId="{E8AE9289-13A5-4476-B7FE-2913139DBA62}"/>
    <dgm:cxn modelId="{4876B0B9-5DF3-4D1D-89EC-B1DCC7850E58}" type="presOf" srcId="{9252EC4A-9EF5-476C-A444-B6FD1D84E1AA}" destId="{400B66BC-757D-47DA-994B-74742EF6A551}" srcOrd="0" destOrd="4" presId="urn:microsoft.com/office/officeart/2005/8/layout/vList2"/>
    <dgm:cxn modelId="{D1438DCE-CA1D-445A-A17A-DCC3AAF7EEDC}" type="presOf" srcId="{E8F82390-FEBC-44B8-9EC6-AEBAE7754E6E}" destId="{E462386D-9E79-4520-B816-22D84DA08990}" srcOrd="0" destOrd="0" presId="urn:microsoft.com/office/officeart/2005/8/layout/vList2"/>
    <dgm:cxn modelId="{28AECDFC-259F-4433-9781-FA35F45E64AF}" type="presOf" srcId="{7D232A42-FBF9-47A0-84A4-F70E0C9A405E}" destId="{400B66BC-757D-47DA-994B-74742EF6A551}" srcOrd="0" destOrd="8" presId="urn:microsoft.com/office/officeart/2005/8/layout/vList2"/>
    <dgm:cxn modelId="{E40CA86A-89A0-405D-80ED-B3BCC907B44B}" srcId="{CE5465F6-3982-463C-82BF-B4B05E80C92F}" destId="{E28CA30C-A1FC-4ADE-A1E6-D8A88C8580BB}" srcOrd="5" destOrd="0" parTransId="{EE7FB89C-2303-48AB-AA6E-E0A0A0748F14}" sibTransId="{F70749B6-7849-4F13-99E2-093A09BD1717}"/>
    <dgm:cxn modelId="{0698377B-B03B-4B24-B8D6-8C612EBCC8C3}" srcId="{CE5465F6-3982-463C-82BF-B4B05E80C92F}" destId="{D151F4DD-8A79-4C47-968C-3B14C03E7A87}" srcOrd="12" destOrd="0" parTransId="{9883BCB4-E1D4-4F88-A2D5-33514401A471}" sibTransId="{1A21C2B0-17F3-40F1-913D-39AAD640F257}"/>
    <dgm:cxn modelId="{692501C3-A752-467F-A73E-773376390432}" type="presOf" srcId="{D151F4DD-8A79-4C47-968C-3B14C03E7A87}" destId="{400B66BC-757D-47DA-994B-74742EF6A551}" srcOrd="0" destOrd="12" presId="urn:microsoft.com/office/officeart/2005/8/layout/vList2"/>
    <dgm:cxn modelId="{F42DDB82-52DD-4087-9253-ABE9AEC5E8A1}" srcId="{CE5465F6-3982-463C-82BF-B4B05E80C92F}" destId="{A9176FD9-FFF7-407E-B86E-BADFEC5EA6E2}" srcOrd="3" destOrd="0" parTransId="{07D5DBBF-97A2-405F-9561-D3EED90EDAAF}" sibTransId="{73A38238-D56B-43A8-9E68-80689BF40380}"/>
    <dgm:cxn modelId="{832A17EF-7487-4B35-B749-A25EFA900C73}" srcId="{E8F82390-FEBC-44B8-9EC6-AEBAE7754E6E}" destId="{CE5465F6-3982-463C-82BF-B4B05E80C92F}" srcOrd="0" destOrd="0" parTransId="{6818EA59-CEE9-4E1A-9B56-61E6224AA16C}" sibTransId="{DBE4F189-2033-4280-8529-BDB938F9318C}"/>
    <dgm:cxn modelId="{4A425F6C-80C0-4285-BA51-22B0F75CEEAF}" type="presOf" srcId="{A9176FD9-FFF7-407E-B86E-BADFEC5EA6E2}" destId="{400B66BC-757D-47DA-994B-74742EF6A551}" srcOrd="0" destOrd="3" presId="urn:microsoft.com/office/officeart/2005/8/layout/vList2"/>
    <dgm:cxn modelId="{D0F4DF2F-7ADD-4837-A0E4-1B9C3FB625B0}" srcId="{CE5465F6-3982-463C-82BF-B4B05E80C92F}" destId="{7854686C-12D0-4CAE-AFF1-B00DB74D7EA3}" srcOrd="11" destOrd="0" parTransId="{1EF46E88-12FC-404F-A2DF-56B56725B3F8}" sibTransId="{8B534DAD-E6AC-4DD6-9477-1460B985B86D}"/>
    <dgm:cxn modelId="{CDF175AB-872F-472C-88AC-0F9297EC3900}" type="presOf" srcId="{0CAC03DC-81D8-4A3D-8A21-8FB2420CF2CF}" destId="{400B66BC-757D-47DA-994B-74742EF6A551}" srcOrd="0" destOrd="0" presId="urn:microsoft.com/office/officeart/2005/8/layout/vList2"/>
    <dgm:cxn modelId="{8487E5A7-9D01-41E0-BC72-24571CD3FF5B}" type="presOf" srcId="{44D05A1C-CF38-42A1-B68D-7975725A5269}" destId="{400B66BC-757D-47DA-994B-74742EF6A551}" srcOrd="0" destOrd="2" presId="urn:microsoft.com/office/officeart/2005/8/layout/vList2"/>
    <dgm:cxn modelId="{ADE215EC-A7C0-4274-AAAF-788CA6038DF8}" type="presParOf" srcId="{E462386D-9E79-4520-B816-22D84DA08990}" destId="{72B1632F-7BF0-4FBE-9F5F-BF7E754B57AA}" srcOrd="0" destOrd="0" presId="urn:microsoft.com/office/officeart/2005/8/layout/vList2"/>
    <dgm:cxn modelId="{16196F0D-D76E-45C3-B3A4-232917456EB4}" type="presParOf" srcId="{E462386D-9E79-4520-B816-22D84DA08990}" destId="{400B66BC-757D-47DA-994B-74742EF6A55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C8B92-6A7B-4ACF-87CA-2726968FA9C3}" type="doc">
      <dgm:prSet loTypeId="urn:microsoft.com/office/officeart/2005/8/layout/hierarchy2" loCatId="hierarchy" qsTypeId="urn:microsoft.com/office/officeart/2005/8/quickstyle/simple4" qsCatId="simple" csTypeId="urn:microsoft.com/office/officeart/2005/8/colors/accent4_1" csCatId="accent4" phldr="1"/>
      <dgm:spPr/>
      <dgm:t>
        <a:bodyPr/>
        <a:lstStyle/>
        <a:p>
          <a:endParaRPr lang="en-US"/>
        </a:p>
      </dgm:t>
    </dgm:pt>
    <dgm:pt modelId="{548B5658-83DA-42F3-9744-E101F9B2ED2F}">
      <dgm:prSet phldrT="[Text]" custT="1"/>
      <dgm:spPr/>
      <dgm:t>
        <a:bodyPr/>
        <a:lstStyle/>
        <a:p>
          <a:r>
            <a:rPr lang="en-US" sz="1400" b="1" dirty="0" smtClean="0">
              <a:latin typeface="+mn-lt"/>
            </a:rPr>
            <a:t>Based on the nature of business</a:t>
          </a:r>
          <a:endParaRPr lang="en-US" sz="1400" dirty="0">
            <a:latin typeface="+mn-lt"/>
          </a:endParaRPr>
        </a:p>
      </dgm:t>
    </dgm:pt>
    <dgm:pt modelId="{D9053E03-1BEA-455F-A560-12972BFEEFB5}" type="parTrans" cxnId="{DBDF60B4-EF0F-4FAA-ABC9-5296183313BF}">
      <dgm:prSet/>
      <dgm:spPr/>
      <dgm:t>
        <a:bodyPr/>
        <a:lstStyle/>
        <a:p>
          <a:endParaRPr lang="en-US" sz="1400"/>
        </a:p>
      </dgm:t>
    </dgm:pt>
    <dgm:pt modelId="{89969318-4C38-479A-A9DB-DB5FF01F891D}" type="sibTrans" cxnId="{DBDF60B4-EF0F-4FAA-ABC9-5296183313BF}">
      <dgm:prSet/>
      <dgm:spPr/>
      <dgm:t>
        <a:bodyPr/>
        <a:lstStyle/>
        <a:p>
          <a:endParaRPr lang="en-US" sz="1400"/>
        </a:p>
      </dgm:t>
    </dgm:pt>
    <dgm:pt modelId="{7CFCEC44-3275-49C2-827D-DA943B74E8DD}">
      <dgm:prSet phldrT="[Text]" custT="1"/>
      <dgm:spPr/>
      <dgm:t>
        <a:bodyPr/>
        <a:lstStyle/>
        <a:p>
          <a:r>
            <a:rPr lang="en-US" sz="1400" dirty="0" smtClean="0"/>
            <a:t>Asset Finance Companies</a:t>
          </a:r>
          <a:endParaRPr lang="en-US" sz="1400" dirty="0"/>
        </a:p>
      </dgm:t>
    </dgm:pt>
    <dgm:pt modelId="{22BF53EE-2DF0-45F6-8635-4F8DCDAA4F78}" type="parTrans" cxnId="{2AAEB512-C44F-491C-9625-09C7D2084B11}">
      <dgm:prSet custT="1"/>
      <dgm:spPr/>
      <dgm:t>
        <a:bodyPr/>
        <a:lstStyle/>
        <a:p>
          <a:endParaRPr lang="en-US" sz="1400"/>
        </a:p>
      </dgm:t>
    </dgm:pt>
    <dgm:pt modelId="{ED045564-E6EB-4740-A5DB-2AC1258C77E3}" type="sibTrans" cxnId="{2AAEB512-C44F-491C-9625-09C7D2084B11}">
      <dgm:prSet/>
      <dgm:spPr/>
      <dgm:t>
        <a:bodyPr/>
        <a:lstStyle/>
        <a:p>
          <a:endParaRPr lang="en-US" sz="1400"/>
        </a:p>
      </dgm:t>
    </dgm:pt>
    <dgm:pt modelId="{9CC45B65-6211-44E8-A3CE-6C7B4145D1DF}">
      <dgm:prSet phldrT="[Text]" custT="1"/>
      <dgm:spPr/>
      <dgm:t>
        <a:bodyPr/>
        <a:lstStyle/>
        <a:p>
          <a:r>
            <a:rPr lang="en-US" sz="1400" dirty="0" smtClean="0"/>
            <a:t>Loan companies</a:t>
          </a:r>
          <a:endParaRPr lang="en-US" sz="1400" dirty="0"/>
        </a:p>
      </dgm:t>
    </dgm:pt>
    <dgm:pt modelId="{CDBD7904-0CBD-42F2-A4C2-C3A1CC8A7193}" type="parTrans" cxnId="{2185E7C0-5703-4436-A939-68FFCD4BE1A6}">
      <dgm:prSet custT="1"/>
      <dgm:spPr/>
      <dgm:t>
        <a:bodyPr/>
        <a:lstStyle/>
        <a:p>
          <a:endParaRPr lang="en-US" sz="1400"/>
        </a:p>
      </dgm:t>
    </dgm:pt>
    <dgm:pt modelId="{A0A18443-3510-4B06-A0E4-8D3F82A4A706}" type="sibTrans" cxnId="{2185E7C0-5703-4436-A939-68FFCD4BE1A6}">
      <dgm:prSet/>
      <dgm:spPr/>
      <dgm:t>
        <a:bodyPr/>
        <a:lstStyle/>
        <a:p>
          <a:endParaRPr lang="en-US" sz="1400"/>
        </a:p>
      </dgm:t>
    </dgm:pt>
    <dgm:pt modelId="{9E599A4A-B580-4DD2-BED2-FDD783F2C8C3}">
      <dgm:prSet phldrT="[Text]" custT="1"/>
      <dgm:spPr/>
      <dgm:t>
        <a:bodyPr/>
        <a:lstStyle/>
        <a:p>
          <a:r>
            <a:rPr lang="en-US" sz="1400" dirty="0" smtClean="0"/>
            <a:t>Investment Companies</a:t>
          </a:r>
          <a:endParaRPr lang="en-US" sz="1400" dirty="0"/>
        </a:p>
      </dgm:t>
    </dgm:pt>
    <dgm:pt modelId="{52A84FDA-69EB-402E-837E-702F81FC4E06}" type="parTrans" cxnId="{AD52F70D-2E14-477F-B475-BCF4DD4DE4BB}">
      <dgm:prSet custT="1"/>
      <dgm:spPr/>
      <dgm:t>
        <a:bodyPr/>
        <a:lstStyle/>
        <a:p>
          <a:endParaRPr lang="en-US" sz="1400"/>
        </a:p>
      </dgm:t>
    </dgm:pt>
    <dgm:pt modelId="{44539D36-BA5C-4FF0-B655-2C38955DB43A}" type="sibTrans" cxnId="{AD52F70D-2E14-477F-B475-BCF4DD4DE4BB}">
      <dgm:prSet/>
      <dgm:spPr/>
      <dgm:t>
        <a:bodyPr/>
        <a:lstStyle/>
        <a:p>
          <a:endParaRPr lang="en-US" sz="1400"/>
        </a:p>
      </dgm:t>
    </dgm:pt>
    <dgm:pt modelId="{F11D462B-C5E1-457E-80BB-1D28CF78C1CF}">
      <dgm:prSet custT="1"/>
      <dgm:spPr/>
      <dgm:t>
        <a:bodyPr/>
        <a:lstStyle/>
        <a:p>
          <a:r>
            <a:rPr lang="en-US" sz="1400" dirty="0" smtClean="0"/>
            <a:t>Infrastructure debt fund companies</a:t>
          </a:r>
          <a:endParaRPr lang="en-US" sz="1400" dirty="0"/>
        </a:p>
      </dgm:t>
    </dgm:pt>
    <dgm:pt modelId="{94919B56-CB54-4B8F-8047-B6D0220F2C5E}" type="parTrans" cxnId="{AE12B5F6-3965-44DC-B603-48E175B10528}">
      <dgm:prSet custT="1"/>
      <dgm:spPr/>
      <dgm:t>
        <a:bodyPr/>
        <a:lstStyle/>
        <a:p>
          <a:endParaRPr lang="en-US" sz="1400"/>
        </a:p>
      </dgm:t>
    </dgm:pt>
    <dgm:pt modelId="{2B9171B4-720D-4AE7-AF1A-91264B84E0F7}" type="sibTrans" cxnId="{AE12B5F6-3965-44DC-B603-48E175B10528}">
      <dgm:prSet/>
      <dgm:spPr/>
      <dgm:t>
        <a:bodyPr/>
        <a:lstStyle/>
        <a:p>
          <a:endParaRPr lang="en-US" sz="1400"/>
        </a:p>
      </dgm:t>
    </dgm:pt>
    <dgm:pt modelId="{01A1B108-C0A4-40E6-9116-EA7989C137F7}">
      <dgm:prSet custT="1"/>
      <dgm:spPr/>
      <dgm:t>
        <a:bodyPr/>
        <a:lstStyle/>
        <a:p>
          <a:r>
            <a:rPr lang="en-US" sz="1400" dirty="0" smtClean="0"/>
            <a:t>Infrastructure Finance Companies</a:t>
          </a:r>
          <a:endParaRPr lang="en-US" sz="1400" dirty="0"/>
        </a:p>
      </dgm:t>
    </dgm:pt>
    <dgm:pt modelId="{D351DF62-4F3B-44D5-A36B-7DB3A181FC0C}" type="parTrans" cxnId="{BBE0DF54-6888-4F42-A7DE-5F9DF2CC1F35}">
      <dgm:prSet custT="1"/>
      <dgm:spPr/>
      <dgm:t>
        <a:bodyPr/>
        <a:lstStyle/>
        <a:p>
          <a:endParaRPr lang="en-US" sz="1400"/>
        </a:p>
      </dgm:t>
    </dgm:pt>
    <dgm:pt modelId="{34402756-A95B-4C4A-B8B6-67A6AD7BF4DC}" type="sibTrans" cxnId="{BBE0DF54-6888-4F42-A7DE-5F9DF2CC1F35}">
      <dgm:prSet/>
      <dgm:spPr/>
      <dgm:t>
        <a:bodyPr/>
        <a:lstStyle/>
        <a:p>
          <a:endParaRPr lang="en-US" sz="1400"/>
        </a:p>
      </dgm:t>
    </dgm:pt>
    <dgm:pt modelId="{BE088B09-62BA-48AA-8C82-95938B2E9879}">
      <dgm:prSet custT="1"/>
      <dgm:spPr/>
      <dgm:t>
        <a:bodyPr/>
        <a:lstStyle/>
        <a:p>
          <a:r>
            <a:rPr lang="en-US" sz="1400" dirty="0" smtClean="0"/>
            <a:t>Micro Finance Companies</a:t>
          </a:r>
          <a:endParaRPr lang="en-US" sz="1400" dirty="0"/>
        </a:p>
      </dgm:t>
    </dgm:pt>
    <dgm:pt modelId="{DAF313DF-BCB1-4858-BF92-AD5D87DE28EA}" type="parTrans" cxnId="{78F3A7A2-96E1-4042-81FA-B01F72A07B26}">
      <dgm:prSet custT="1"/>
      <dgm:spPr/>
      <dgm:t>
        <a:bodyPr/>
        <a:lstStyle/>
        <a:p>
          <a:endParaRPr lang="en-US" sz="1400"/>
        </a:p>
      </dgm:t>
    </dgm:pt>
    <dgm:pt modelId="{45E74DF4-570B-41A4-9C4C-71AE01AEFC9E}" type="sibTrans" cxnId="{78F3A7A2-96E1-4042-81FA-B01F72A07B26}">
      <dgm:prSet/>
      <dgm:spPr/>
      <dgm:t>
        <a:bodyPr/>
        <a:lstStyle/>
        <a:p>
          <a:endParaRPr lang="en-US" sz="1400"/>
        </a:p>
      </dgm:t>
    </dgm:pt>
    <dgm:pt modelId="{36A6F970-98AF-47D3-8DA2-03398731AC70}">
      <dgm:prSet custT="1"/>
      <dgm:spPr/>
      <dgm:t>
        <a:bodyPr/>
        <a:lstStyle/>
        <a:p>
          <a:r>
            <a:rPr lang="en-US" sz="1400" dirty="0" smtClean="0"/>
            <a:t>Core Investment Companies</a:t>
          </a:r>
          <a:endParaRPr lang="en-US" sz="1400" dirty="0"/>
        </a:p>
      </dgm:t>
    </dgm:pt>
    <dgm:pt modelId="{3A0B8952-A869-4EE6-B7D1-8CD9EF8FAAAE}" type="parTrans" cxnId="{CB3389A0-6675-418F-A4A1-4E7422D37526}">
      <dgm:prSet custT="1"/>
      <dgm:spPr/>
      <dgm:t>
        <a:bodyPr/>
        <a:lstStyle/>
        <a:p>
          <a:endParaRPr lang="en-US" sz="1400"/>
        </a:p>
      </dgm:t>
    </dgm:pt>
    <dgm:pt modelId="{CA11F5F9-DBDE-41D7-982C-6C8CEE75AB52}" type="sibTrans" cxnId="{CB3389A0-6675-418F-A4A1-4E7422D37526}">
      <dgm:prSet/>
      <dgm:spPr/>
      <dgm:t>
        <a:bodyPr/>
        <a:lstStyle/>
        <a:p>
          <a:endParaRPr lang="en-US" sz="1400"/>
        </a:p>
      </dgm:t>
    </dgm:pt>
    <dgm:pt modelId="{A0815CDA-FC7F-4D04-9356-4E0A3036E9D6}">
      <dgm:prSet custT="1"/>
      <dgm:spPr/>
      <dgm:t>
        <a:bodyPr/>
        <a:lstStyle/>
        <a:p>
          <a:r>
            <a:rPr lang="en-IN" sz="1400" dirty="0" smtClean="0"/>
            <a:t>NBFC-Factors</a:t>
          </a:r>
          <a:endParaRPr lang="en-IN" sz="1400" dirty="0"/>
        </a:p>
      </dgm:t>
    </dgm:pt>
    <dgm:pt modelId="{B8D11605-B8AD-49A5-8D70-911B9F7CA496}" type="parTrans" cxnId="{C592840E-C3B9-4BE3-8CFA-004117FF0AA6}">
      <dgm:prSet custT="1"/>
      <dgm:spPr/>
      <dgm:t>
        <a:bodyPr/>
        <a:lstStyle/>
        <a:p>
          <a:endParaRPr lang="en-IN" sz="1400"/>
        </a:p>
      </dgm:t>
    </dgm:pt>
    <dgm:pt modelId="{A6A50B48-5CD7-4CC0-B849-C6AA20EF2F4C}" type="sibTrans" cxnId="{C592840E-C3B9-4BE3-8CFA-004117FF0AA6}">
      <dgm:prSet/>
      <dgm:spPr/>
      <dgm:t>
        <a:bodyPr/>
        <a:lstStyle/>
        <a:p>
          <a:endParaRPr lang="en-IN" sz="1400"/>
        </a:p>
      </dgm:t>
    </dgm:pt>
    <dgm:pt modelId="{AED69558-8984-4189-8241-0F59AD4AC9FF}">
      <dgm:prSet custT="1"/>
      <dgm:spPr/>
      <dgm:t>
        <a:bodyPr/>
        <a:lstStyle/>
        <a:p>
          <a:r>
            <a:rPr lang="en-IN" sz="1400" dirty="0" smtClean="0"/>
            <a:t>Non-Operative Financial Holding Company</a:t>
          </a:r>
          <a:endParaRPr lang="en-IN" sz="1400" dirty="0"/>
        </a:p>
      </dgm:t>
    </dgm:pt>
    <dgm:pt modelId="{F916D92F-02FB-4B06-B507-F3AC9B283A41}" type="parTrans" cxnId="{21EC5A29-DDD7-4EF0-9816-255C9D2298C8}">
      <dgm:prSet custT="1"/>
      <dgm:spPr/>
      <dgm:t>
        <a:bodyPr/>
        <a:lstStyle/>
        <a:p>
          <a:endParaRPr lang="en-IN" sz="1400"/>
        </a:p>
      </dgm:t>
    </dgm:pt>
    <dgm:pt modelId="{91F875E7-F20D-4517-BC06-B646D2D95C0A}" type="sibTrans" cxnId="{21EC5A29-DDD7-4EF0-9816-255C9D2298C8}">
      <dgm:prSet/>
      <dgm:spPr/>
      <dgm:t>
        <a:bodyPr/>
        <a:lstStyle/>
        <a:p>
          <a:endParaRPr lang="en-IN" sz="1400"/>
        </a:p>
      </dgm:t>
    </dgm:pt>
    <dgm:pt modelId="{1314C407-BA76-47E8-A3CA-9E42C0800D36}">
      <dgm:prSet custT="1"/>
      <dgm:spPr/>
      <dgm:t>
        <a:bodyPr/>
        <a:lstStyle/>
        <a:p>
          <a:r>
            <a:rPr lang="en-IN" sz="1400" dirty="0" smtClean="0"/>
            <a:t>Mortgage Guarantee Company</a:t>
          </a:r>
          <a:endParaRPr lang="en-IN" sz="1400" dirty="0"/>
        </a:p>
      </dgm:t>
    </dgm:pt>
    <dgm:pt modelId="{50567509-3867-4AA8-9DEA-FA6E48D3BFB7}" type="parTrans" cxnId="{DE5A9C26-E2CC-4E89-9B8A-31B9ECD77776}">
      <dgm:prSet custT="1"/>
      <dgm:spPr/>
      <dgm:t>
        <a:bodyPr/>
        <a:lstStyle/>
        <a:p>
          <a:endParaRPr lang="en-IN" sz="1400"/>
        </a:p>
      </dgm:t>
    </dgm:pt>
    <dgm:pt modelId="{964A1F57-ADFD-46FD-AAC6-41E526040991}" type="sibTrans" cxnId="{DE5A9C26-E2CC-4E89-9B8A-31B9ECD77776}">
      <dgm:prSet/>
      <dgm:spPr/>
      <dgm:t>
        <a:bodyPr/>
        <a:lstStyle/>
        <a:p>
          <a:endParaRPr lang="en-IN" sz="1400"/>
        </a:p>
      </dgm:t>
    </dgm:pt>
    <dgm:pt modelId="{93EEE431-340C-4E6C-BA76-2A9F7FCDAA76}">
      <dgm:prSet custT="1"/>
      <dgm:spPr/>
      <dgm:t>
        <a:bodyPr/>
        <a:lstStyle/>
        <a:p>
          <a:r>
            <a:rPr lang="en-IN" sz="1400" dirty="0" smtClean="0"/>
            <a:t>Asset Aggregator</a:t>
          </a:r>
          <a:endParaRPr lang="en-IN" sz="1400" dirty="0"/>
        </a:p>
      </dgm:t>
    </dgm:pt>
    <dgm:pt modelId="{61B60419-CB80-447B-8287-D4FAD0A362EF}" type="parTrans" cxnId="{0084E127-9114-4291-BCDF-ED83DA4FBE36}">
      <dgm:prSet/>
      <dgm:spPr/>
      <dgm:t>
        <a:bodyPr/>
        <a:lstStyle/>
        <a:p>
          <a:endParaRPr lang="en-IN"/>
        </a:p>
      </dgm:t>
    </dgm:pt>
    <dgm:pt modelId="{EB0B24A2-A1B2-4A7C-9FC6-ECE3BBC3A235}" type="sibTrans" cxnId="{0084E127-9114-4291-BCDF-ED83DA4FBE36}">
      <dgm:prSet/>
      <dgm:spPr/>
      <dgm:t>
        <a:bodyPr/>
        <a:lstStyle/>
        <a:p>
          <a:endParaRPr lang="en-IN"/>
        </a:p>
      </dgm:t>
    </dgm:pt>
    <dgm:pt modelId="{D99BD95D-DEE7-4B7C-A56F-1CD29C83F4DE}" type="pres">
      <dgm:prSet presAssocID="{91BC8B92-6A7B-4ACF-87CA-2726968FA9C3}" presName="diagram" presStyleCnt="0">
        <dgm:presLayoutVars>
          <dgm:chPref val="1"/>
          <dgm:dir/>
          <dgm:animOne val="branch"/>
          <dgm:animLvl val="lvl"/>
          <dgm:resizeHandles val="exact"/>
        </dgm:presLayoutVars>
      </dgm:prSet>
      <dgm:spPr/>
      <dgm:t>
        <a:bodyPr/>
        <a:lstStyle/>
        <a:p>
          <a:endParaRPr lang="en-US"/>
        </a:p>
      </dgm:t>
    </dgm:pt>
    <dgm:pt modelId="{2C36F5BD-AC15-4EA3-A6C7-55EC13A943BA}" type="pres">
      <dgm:prSet presAssocID="{548B5658-83DA-42F3-9744-E101F9B2ED2F}" presName="root1" presStyleCnt="0"/>
      <dgm:spPr/>
      <dgm:t>
        <a:bodyPr/>
        <a:lstStyle/>
        <a:p>
          <a:endParaRPr lang="en-US"/>
        </a:p>
      </dgm:t>
    </dgm:pt>
    <dgm:pt modelId="{5F0A6919-6E81-458C-B00B-2CFA9F15D4F4}" type="pres">
      <dgm:prSet presAssocID="{548B5658-83DA-42F3-9744-E101F9B2ED2F}" presName="LevelOneTextNode" presStyleLbl="node0" presStyleIdx="0" presStyleCnt="1" custScaleX="380116" custScaleY="149124" custLinFactX="-24933" custLinFactNeighborX="-100000" custLinFactNeighborY="-22942">
        <dgm:presLayoutVars>
          <dgm:chPref val="3"/>
        </dgm:presLayoutVars>
      </dgm:prSet>
      <dgm:spPr/>
      <dgm:t>
        <a:bodyPr/>
        <a:lstStyle/>
        <a:p>
          <a:endParaRPr lang="en-US"/>
        </a:p>
      </dgm:t>
    </dgm:pt>
    <dgm:pt modelId="{FC14F628-4E56-44BC-92FD-CC977085345C}" type="pres">
      <dgm:prSet presAssocID="{548B5658-83DA-42F3-9744-E101F9B2ED2F}" presName="level2hierChild" presStyleCnt="0"/>
      <dgm:spPr/>
      <dgm:t>
        <a:bodyPr/>
        <a:lstStyle/>
        <a:p>
          <a:endParaRPr lang="en-US"/>
        </a:p>
      </dgm:t>
    </dgm:pt>
    <dgm:pt modelId="{5D9B6A1A-6235-47F7-9366-8C3927C9FF71}" type="pres">
      <dgm:prSet presAssocID="{22BF53EE-2DF0-45F6-8635-4F8DCDAA4F78}" presName="conn2-1" presStyleLbl="parChTrans1D2" presStyleIdx="0" presStyleCnt="11"/>
      <dgm:spPr/>
      <dgm:t>
        <a:bodyPr/>
        <a:lstStyle/>
        <a:p>
          <a:endParaRPr lang="en-US"/>
        </a:p>
      </dgm:t>
    </dgm:pt>
    <dgm:pt modelId="{58F848F8-15EE-4F40-9E6C-9615F6363EFB}" type="pres">
      <dgm:prSet presAssocID="{22BF53EE-2DF0-45F6-8635-4F8DCDAA4F78}" presName="connTx" presStyleLbl="parChTrans1D2" presStyleIdx="0" presStyleCnt="11"/>
      <dgm:spPr/>
      <dgm:t>
        <a:bodyPr/>
        <a:lstStyle/>
        <a:p>
          <a:endParaRPr lang="en-US"/>
        </a:p>
      </dgm:t>
    </dgm:pt>
    <dgm:pt modelId="{E2FDD16F-87E2-4EF9-B84C-50AAE0253EAC}" type="pres">
      <dgm:prSet presAssocID="{7CFCEC44-3275-49C2-827D-DA943B74E8DD}" presName="root2" presStyleCnt="0"/>
      <dgm:spPr/>
      <dgm:t>
        <a:bodyPr/>
        <a:lstStyle/>
        <a:p>
          <a:endParaRPr lang="en-US"/>
        </a:p>
      </dgm:t>
    </dgm:pt>
    <dgm:pt modelId="{30BF632C-F58E-4BE7-BCA4-919D88A2DE7C}" type="pres">
      <dgm:prSet presAssocID="{7CFCEC44-3275-49C2-827D-DA943B74E8DD}" presName="LevelTwoTextNode" presStyleLbl="node2" presStyleIdx="0" presStyleCnt="11" custScaleX="285338" custLinFactX="33681" custLinFactNeighborX="100000">
        <dgm:presLayoutVars>
          <dgm:chPref val="3"/>
        </dgm:presLayoutVars>
      </dgm:prSet>
      <dgm:spPr/>
      <dgm:t>
        <a:bodyPr/>
        <a:lstStyle/>
        <a:p>
          <a:endParaRPr lang="en-US"/>
        </a:p>
      </dgm:t>
    </dgm:pt>
    <dgm:pt modelId="{DB1A1EC2-6EAE-4BFC-89F1-A1C7012B38F6}" type="pres">
      <dgm:prSet presAssocID="{7CFCEC44-3275-49C2-827D-DA943B74E8DD}" presName="level3hierChild" presStyleCnt="0"/>
      <dgm:spPr/>
      <dgm:t>
        <a:bodyPr/>
        <a:lstStyle/>
        <a:p>
          <a:endParaRPr lang="en-US"/>
        </a:p>
      </dgm:t>
    </dgm:pt>
    <dgm:pt modelId="{F52BCDF6-D626-49AB-94E6-6A0FEA0DE5D7}" type="pres">
      <dgm:prSet presAssocID="{CDBD7904-0CBD-42F2-A4C2-C3A1CC8A7193}" presName="conn2-1" presStyleLbl="parChTrans1D2" presStyleIdx="1" presStyleCnt="11"/>
      <dgm:spPr/>
      <dgm:t>
        <a:bodyPr/>
        <a:lstStyle/>
        <a:p>
          <a:endParaRPr lang="en-US"/>
        </a:p>
      </dgm:t>
    </dgm:pt>
    <dgm:pt modelId="{95A6E2AC-AE4D-4C86-9BC9-3B177E56C0ED}" type="pres">
      <dgm:prSet presAssocID="{CDBD7904-0CBD-42F2-A4C2-C3A1CC8A7193}" presName="connTx" presStyleLbl="parChTrans1D2" presStyleIdx="1" presStyleCnt="11"/>
      <dgm:spPr/>
      <dgm:t>
        <a:bodyPr/>
        <a:lstStyle/>
        <a:p>
          <a:endParaRPr lang="en-US"/>
        </a:p>
      </dgm:t>
    </dgm:pt>
    <dgm:pt modelId="{F2F959CF-A029-4763-B579-37D96EF1AE76}" type="pres">
      <dgm:prSet presAssocID="{9CC45B65-6211-44E8-A3CE-6C7B4145D1DF}" presName="root2" presStyleCnt="0"/>
      <dgm:spPr/>
      <dgm:t>
        <a:bodyPr/>
        <a:lstStyle/>
        <a:p>
          <a:endParaRPr lang="en-US"/>
        </a:p>
      </dgm:t>
    </dgm:pt>
    <dgm:pt modelId="{6DA672F7-F9C1-499A-BF69-5626881C7682}" type="pres">
      <dgm:prSet presAssocID="{9CC45B65-6211-44E8-A3CE-6C7B4145D1DF}" presName="LevelTwoTextNode" presStyleLbl="node2" presStyleIdx="1" presStyleCnt="11" custScaleX="315645" custLinFactX="33681" custLinFactNeighborX="100000">
        <dgm:presLayoutVars>
          <dgm:chPref val="3"/>
        </dgm:presLayoutVars>
      </dgm:prSet>
      <dgm:spPr/>
      <dgm:t>
        <a:bodyPr/>
        <a:lstStyle/>
        <a:p>
          <a:endParaRPr lang="en-US"/>
        </a:p>
      </dgm:t>
    </dgm:pt>
    <dgm:pt modelId="{4494D7E0-AF05-46D2-899E-69B837B5D84A}" type="pres">
      <dgm:prSet presAssocID="{9CC45B65-6211-44E8-A3CE-6C7B4145D1DF}" presName="level3hierChild" presStyleCnt="0"/>
      <dgm:spPr/>
      <dgm:t>
        <a:bodyPr/>
        <a:lstStyle/>
        <a:p>
          <a:endParaRPr lang="en-US"/>
        </a:p>
      </dgm:t>
    </dgm:pt>
    <dgm:pt modelId="{3AC42CCD-C14D-4676-BD7C-280666764DA4}" type="pres">
      <dgm:prSet presAssocID="{52A84FDA-69EB-402E-837E-702F81FC4E06}" presName="conn2-1" presStyleLbl="parChTrans1D2" presStyleIdx="2" presStyleCnt="11"/>
      <dgm:spPr/>
      <dgm:t>
        <a:bodyPr/>
        <a:lstStyle/>
        <a:p>
          <a:endParaRPr lang="en-US"/>
        </a:p>
      </dgm:t>
    </dgm:pt>
    <dgm:pt modelId="{20ABB0AC-1242-43AA-AE18-9BB062400A95}" type="pres">
      <dgm:prSet presAssocID="{52A84FDA-69EB-402E-837E-702F81FC4E06}" presName="connTx" presStyleLbl="parChTrans1D2" presStyleIdx="2" presStyleCnt="11"/>
      <dgm:spPr/>
      <dgm:t>
        <a:bodyPr/>
        <a:lstStyle/>
        <a:p>
          <a:endParaRPr lang="en-US"/>
        </a:p>
      </dgm:t>
    </dgm:pt>
    <dgm:pt modelId="{FF8A7C4A-B409-4D36-8B18-C7540C079D7A}" type="pres">
      <dgm:prSet presAssocID="{9E599A4A-B580-4DD2-BED2-FDD783F2C8C3}" presName="root2" presStyleCnt="0"/>
      <dgm:spPr/>
      <dgm:t>
        <a:bodyPr/>
        <a:lstStyle/>
        <a:p>
          <a:endParaRPr lang="en-US"/>
        </a:p>
      </dgm:t>
    </dgm:pt>
    <dgm:pt modelId="{B1819C69-CAE1-4E22-A6AB-6D568F67E6DE}" type="pres">
      <dgm:prSet presAssocID="{9E599A4A-B580-4DD2-BED2-FDD783F2C8C3}" presName="LevelTwoTextNode" presStyleLbl="node2" presStyleIdx="2" presStyleCnt="11" custScaleX="322911" custLinFactX="33681" custLinFactNeighborX="100000">
        <dgm:presLayoutVars>
          <dgm:chPref val="3"/>
        </dgm:presLayoutVars>
      </dgm:prSet>
      <dgm:spPr/>
      <dgm:t>
        <a:bodyPr/>
        <a:lstStyle/>
        <a:p>
          <a:endParaRPr lang="en-US"/>
        </a:p>
      </dgm:t>
    </dgm:pt>
    <dgm:pt modelId="{B84E209F-6237-4753-8C7D-F377A501432C}" type="pres">
      <dgm:prSet presAssocID="{9E599A4A-B580-4DD2-BED2-FDD783F2C8C3}" presName="level3hierChild" presStyleCnt="0"/>
      <dgm:spPr/>
      <dgm:t>
        <a:bodyPr/>
        <a:lstStyle/>
        <a:p>
          <a:endParaRPr lang="en-US"/>
        </a:p>
      </dgm:t>
    </dgm:pt>
    <dgm:pt modelId="{A15BE022-06D5-4C25-9703-1867AD41F4DF}" type="pres">
      <dgm:prSet presAssocID="{94919B56-CB54-4B8F-8047-B6D0220F2C5E}" presName="conn2-1" presStyleLbl="parChTrans1D2" presStyleIdx="3" presStyleCnt="11"/>
      <dgm:spPr/>
      <dgm:t>
        <a:bodyPr/>
        <a:lstStyle/>
        <a:p>
          <a:endParaRPr lang="en-US"/>
        </a:p>
      </dgm:t>
    </dgm:pt>
    <dgm:pt modelId="{8FAAF803-1C78-488F-84DE-BA2E777B54A8}" type="pres">
      <dgm:prSet presAssocID="{94919B56-CB54-4B8F-8047-B6D0220F2C5E}" presName="connTx" presStyleLbl="parChTrans1D2" presStyleIdx="3" presStyleCnt="11"/>
      <dgm:spPr/>
      <dgm:t>
        <a:bodyPr/>
        <a:lstStyle/>
        <a:p>
          <a:endParaRPr lang="en-US"/>
        </a:p>
      </dgm:t>
    </dgm:pt>
    <dgm:pt modelId="{B3EB2542-8E71-4CA9-BE0C-4CC9FAB70E84}" type="pres">
      <dgm:prSet presAssocID="{F11D462B-C5E1-457E-80BB-1D28CF78C1CF}" presName="root2" presStyleCnt="0"/>
      <dgm:spPr/>
      <dgm:t>
        <a:bodyPr/>
        <a:lstStyle/>
        <a:p>
          <a:endParaRPr lang="en-US"/>
        </a:p>
      </dgm:t>
    </dgm:pt>
    <dgm:pt modelId="{FEA1E7F1-808F-43DE-95D3-B257F4854E06}" type="pres">
      <dgm:prSet presAssocID="{F11D462B-C5E1-457E-80BB-1D28CF78C1CF}" presName="LevelTwoTextNode" presStyleLbl="node2" presStyleIdx="3" presStyleCnt="11" custScaleX="349467" custLinFactX="33681" custLinFactNeighborX="100000">
        <dgm:presLayoutVars>
          <dgm:chPref val="3"/>
        </dgm:presLayoutVars>
      </dgm:prSet>
      <dgm:spPr/>
      <dgm:t>
        <a:bodyPr/>
        <a:lstStyle/>
        <a:p>
          <a:endParaRPr lang="en-US"/>
        </a:p>
      </dgm:t>
    </dgm:pt>
    <dgm:pt modelId="{588ADD29-20B1-4AEF-94B8-4896850AF8A2}" type="pres">
      <dgm:prSet presAssocID="{F11D462B-C5E1-457E-80BB-1D28CF78C1CF}" presName="level3hierChild" presStyleCnt="0"/>
      <dgm:spPr/>
      <dgm:t>
        <a:bodyPr/>
        <a:lstStyle/>
        <a:p>
          <a:endParaRPr lang="en-US"/>
        </a:p>
      </dgm:t>
    </dgm:pt>
    <dgm:pt modelId="{5A500228-43C6-4EBE-B176-F97944C0782B}" type="pres">
      <dgm:prSet presAssocID="{DAF313DF-BCB1-4858-BF92-AD5D87DE28EA}" presName="conn2-1" presStyleLbl="parChTrans1D2" presStyleIdx="4" presStyleCnt="11"/>
      <dgm:spPr/>
      <dgm:t>
        <a:bodyPr/>
        <a:lstStyle/>
        <a:p>
          <a:endParaRPr lang="en-US"/>
        </a:p>
      </dgm:t>
    </dgm:pt>
    <dgm:pt modelId="{443D6EB9-7C18-4BC5-9383-3D1EA3F74537}" type="pres">
      <dgm:prSet presAssocID="{DAF313DF-BCB1-4858-BF92-AD5D87DE28EA}" presName="connTx" presStyleLbl="parChTrans1D2" presStyleIdx="4" presStyleCnt="11"/>
      <dgm:spPr/>
      <dgm:t>
        <a:bodyPr/>
        <a:lstStyle/>
        <a:p>
          <a:endParaRPr lang="en-US"/>
        </a:p>
      </dgm:t>
    </dgm:pt>
    <dgm:pt modelId="{583A73E8-01CF-4F20-8A04-B948F77A0CE1}" type="pres">
      <dgm:prSet presAssocID="{BE088B09-62BA-48AA-8C82-95938B2E9879}" presName="root2" presStyleCnt="0"/>
      <dgm:spPr/>
      <dgm:t>
        <a:bodyPr/>
        <a:lstStyle/>
        <a:p>
          <a:endParaRPr lang="en-US"/>
        </a:p>
      </dgm:t>
    </dgm:pt>
    <dgm:pt modelId="{8F2ED8DA-F294-4052-982B-F2DBCC56F680}" type="pres">
      <dgm:prSet presAssocID="{BE088B09-62BA-48AA-8C82-95938B2E9879}" presName="LevelTwoTextNode" presStyleLbl="node2" presStyleIdx="4" presStyleCnt="11" custScaleX="360848" custLinFactX="33681" custLinFactNeighborX="100000">
        <dgm:presLayoutVars>
          <dgm:chPref val="3"/>
        </dgm:presLayoutVars>
      </dgm:prSet>
      <dgm:spPr/>
      <dgm:t>
        <a:bodyPr/>
        <a:lstStyle/>
        <a:p>
          <a:endParaRPr lang="en-US"/>
        </a:p>
      </dgm:t>
    </dgm:pt>
    <dgm:pt modelId="{F1D82861-318A-4305-B64D-9450A66F7832}" type="pres">
      <dgm:prSet presAssocID="{BE088B09-62BA-48AA-8C82-95938B2E9879}" presName="level3hierChild" presStyleCnt="0"/>
      <dgm:spPr/>
      <dgm:t>
        <a:bodyPr/>
        <a:lstStyle/>
        <a:p>
          <a:endParaRPr lang="en-US"/>
        </a:p>
      </dgm:t>
    </dgm:pt>
    <dgm:pt modelId="{434260D2-79E0-46C4-8EDE-863AFB7B69AF}" type="pres">
      <dgm:prSet presAssocID="{3A0B8952-A869-4EE6-B7D1-8CD9EF8FAAAE}" presName="conn2-1" presStyleLbl="parChTrans1D2" presStyleIdx="5" presStyleCnt="11"/>
      <dgm:spPr/>
      <dgm:t>
        <a:bodyPr/>
        <a:lstStyle/>
        <a:p>
          <a:endParaRPr lang="en-US"/>
        </a:p>
      </dgm:t>
    </dgm:pt>
    <dgm:pt modelId="{BB87BF0F-0746-4F76-8728-F881A0430D83}" type="pres">
      <dgm:prSet presAssocID="{3A0B8952-A869-4EE6-B7D1-8CD9EF8FAAAE}" presName="connTx" presStyleLbl="parChTrans1D2" presStyleIdx="5" presStyleCnt="11"/>
      <dgm:spPr/>
      <dgm:t>
        <a:bodyPr/>
        <a:lstStyle/>
        <a:p>
          <a:endParaRPr lang="en-US"/>
        </a:p>
      </dgm:t>
    </dgm:pt>
    <dgm:pt modelId="{C916BD51-BCA8-4E26-9721-A4F56F9A663D}" type="pres">
      <dgm:prSet presAssocID="{36A6F970-98AF-47D3-8DA2-03398731AC70}" presName="root2" presStyleCnt="0"/>
      <dgm:spPr/>
      <dgm:t>
        <a:bodyPr/>
        <a:lstStyle/>
        <a:p>
          <a:endParaRPr lang="en-US"/>
        </a:p>
      </dgm:t>
    </dgm:pt>
    <dgm:pt modelId="{647510FA-722E-4112-880A-814C6B277762}" type="pres">
      <dgm:prSet presAssocID="{36A6F970-98AF-47D3-8DA2-03398731AC70}" presName="LevelTwoTextNode" presStyleLbl="node2" presStyleIdx="5" presStyleCnt="11" custScaleX="368435" custLinFactX="33681" custLinFactNeighborX="100000">
        <dgm:presLayoutVars>
          <dgm:chPref val="3"/>
        </dgm:presLayoutVars>
      </dgm:prSet>
      <dgm:spPr/>
      <dgm:t>
        <a:bodyPr/>
        <a:lstStyle/>
        <a:p>
          <a:endParaRPr lang="en-US"/>
        </a:p>
      </dgm:t>
    </dgm:pt>
    <dgm:pt modelId="{C2D4F6EB-4C6C-4910-AAD1-4015795B2663}" type="pres">
      <dgm:prSet presAssocID="{36A6F970-98AF-47D3-8DA2-03398731AC70}" presName="level3hierChild" presStyleCnt="0"/>
      <dgm:spPr/>
      <dgm:t>
        <a:bodyPr/>
        <a:lstStyle/>
        <a:p>
          <a:endParaRPr lang="en-US"/>
        </a:p>
      </dgm:t>
    </dgm:pt>
    <dgm:pt modelId="{A46B4563-E725-4386-8B77-F28E3EC16BE3}" type="pres">
      <dgm:prSet presAssocID="{D351DF62-4F3B-44D5-A36B-7DB3A181FC0C}" presName="conn2-1" presStyleLbl="parChTrans1D2" presStyleIdx="6" presStyleCnt="11"/>
      <dgm:spPr/>
      <dgm:t>
        <a:bodyPr/>
        <a:lstStyle/>
        <a:p>
          <a:endParaRPr lang="en-US"/>
        </a:p>
      </dgm:t>
    </dgm:pt>
    <dgm:pt modelId="{03CCB371-109D-443E-9511-BB2A7390A71B}" type="pres">
      <dgm:prSet presAssocID="{D351DF62-4F3B-44D5-A36B-7DB3A181FC0C}" presName="connTx" presStyleLbl="parChTrans1D2" presStyleIdx="6" presStyleCnt="11"/>
      <dgm:spPr/>
      <dgm:t>
        <a:bodyPr/>
        <a:lstStyle/>
        <a:p>
          <a:endParaRPr lang="en-US"/>
        </a:p>
      </dgm:t>
    </dgm:pt>
    <dgm:pt modelId="{13122797-9045-4A8B-A415-D0968403C4FE}" type="pres">
      <dgm:prSet presAssocID="{01A1B108-C0A4-40E6-9116-EA7989C137F7}" presName="root2" presStyleCnt="0"/>
      <dgm:spPr/>
      <dgm:t>
        <a:bodyPr/>
        <a:lstStyle/>
        <a:p>
          <a:endParaRPr lang="en-US"/>
        </a:p>
      </dgm:t>
    </dgm:pt>
    <dgm:pt modelId="{A4CE2C93-74C2-4B1B-A8F1-ADE94FAF7BD9}" type="pres">
      <dgm:prSet presAssocID="{01A1B108-C0A4-40E6-9116-EA7989C137F7}" presName="LevelTwoTextNode" presStyleLbl="node2" presStyleIdx="6" presStyleCnt="11" custScaleX="391197" custLinFactX="33681" custLinFactNeighborX="100000">
        <dgm:presLayoutVars>
          <dgm:chPref val="3"/>
        </dgm:presLayoutVars>
      </dgm:prSet>
      <dgm:spPr/>
      <dgm:t>
        <a:bodyPr/>
        <a:lstStyle/>
        <a:p>
          <a:endParaRPr lang="en-US"/>
        </a:p>
      </dgm:t>
    </dgm:pt>
    <dgm:pt modelId="{034D5741-93F2-4550-8862-4513A9701A91}" type="pres">
      <dgm:prSet presAssocID="{01A1B108-C0A4-40E6-9116-EA7989C137F7}" presName="level3hierChild" presStyleCnt="0"/>
      <dgm:spPr/>
      <dgm:t>
        <a:bodyPr/>
        <a:lstStyle/>
        <a:p>
          <a:endParaRPr lang="en-US"/>
        </a:p>
      </dgm:t>
    </dgm:pt>
    <dgm:pt modelId="{44C49E2F-7F99-47C9-AE9A-6684551125BA}" type="pres">
      <dgm:prSet presAssocID="{B8D11605-B8AD-49A5-8D70-911B9F7CA496}" presName="conn2-1" presStyleLbl="parChTrans1D2" presStyleIdx="7" presStyleCnt="11"/>
      <dgm:spPr/>
      <dgm:t>
        <a:bodyPr/>
        <a:lstStyle/>
        <a:p>
          <a:endParaRPr lang="en-IN"/>
        </a:p>
      </dgm:t>
    </dgm:pt>
    <dgm:pt modelId="{01A86964-C7B0-489B-87CD-5A5C6C621821}" type="pres">
      <dgm:prSet presAssocID="{B8D11605-B8AD-49A5-8D70-911B9F7CA496}" presName="connTx" presStyleLbl="parChTrans1D2" presStyleIdx="7" presStyleCnt="11"/>
      <dgm:spPr/>
      <dgm:t>
        <a:bodyPr/>
        <a:lstStyle/>
        <a:p>
          <a:endParaRPr lang="en-IN"/>
        </a:p>
      </dgm:t>
    </dgm:pt>
    <dgm:pt modelId="{0D6A96D3-3912-4A56-82BA-E86B7CB6036E}" type="pres">
      <dgm:prSet presAssocID="{A0815CDA-FC7F-4D04-9356-4E0A3036E9D6}" presName="root2" presStyleCnt="0"/>
      <dgm:spPr/>
    </dgm:pt>
    <dgm:pt modelId="{86D9D3CE-954B-464A-81DC-F8EA6ED0327F}" type="pres">
      <dgm:prSet presAssocID="{A0815CDA-FC7F-4D04-9356-4E0A3036E9D6}" presName="LevelTwoTextNode" presStyleLbl="node2" presStyleIdx="7" presStyleCnt="11" custScaleX="406372" custLinFactX="33681" custLinFactNeighborX="100000">
        <dgm:presLayoutVars>
          <dgm:chPref val="3"/>
        </dgm:presLayoutVars>
      </dgm:prSet>
      <dgm:spPr/>
      <dgm:t>
        <a:bodyPr/>
        <a:lstStyle/>
        <a:p>
          <a:endParaRPr lang="en-IN"/>
        </a:p>
      </dgm:t>
    </dgm:pt>
    <dgm:pt modelId="{6FCD1CE3-5816-49F9-86D2-1C0EB84A1F50}" type="pres">
      <dgm:prSet presAssocID="{A0815CDA-FC7F-4D04-9356-4E0A3036E9D6}" presName="level3hierChild" presStyleCnt="0"/>
      <dgm:spPr/>
    </dgm:pt>
    <dgm:pt modelId="{4147E0A6-EA7F-425E-8A84-F255C38898CE}" type="pres">
      <dgm:prSet presAssocID="{50567509-3867-4AA8-9DEA-FA6E48D3BFB7}" presName="conn2-1" presStyleLbl="parChTrans1D2" presStyleIdx="8" presStyleCnt="11"/>
      <dgm:spPr/>
      <dgm:t>
        <a:bodyPr/>
        <a:lstStyle/>
        <a:p>
          <a:endParaRPr lang="en-IN"/>
        </a:p>
      </dgm:t>
    </dgm:pt>
    <dgm:pt modelId="{151632CF-19CF-48B8-9ED1-A772D9916182}" type="pres">
      <dgm:prSet presAssocID="{50567509-3867-4AA8-9DEA-FA6E48D3BFB7}" presName="connTx" presStyleLbl="parChTrans1D2" presStyleIdx="8" presStyleCnt="11"/>
      <dgm:spPr/>
      <dgm:t>
        <a:bodyPr/>
        <a:lstStyle/>
        <a:p>
          <a:endParaRPr lang="en-IN"/>
        </a:p>
      </dgm:t>
    </dgm:pt>
    <dgm:pt modelId="{EBFC670A-A434-4E62-9918-45E773403B7F}" type="pres">
      <dgm:prSet presAssocID="{1314C407-BA76-47E8-A3CA-9E42C0800D36}" presName="root2" presStyleCnt="0"/>
      <dgm:spPr/>
    </dgm:pt>
    <dgm:pt modelId="{7A35E534-0A2A-438E-8684-2CF9627EE8DC}" type="pres">
      <dgm:prSet presAssocID="{1314C407-BA76-47E8-A3CA-9E42C0800D36}" presName="LevelTwoTextNode" presStyleLbl="node2" presStyleIdx="8" presStyleCnt="11" custScaleX="421547" custLinFactX="33681" custLinFactNeighborX="100000">
        <dgm:presLayoutVars>
          <dgm:chPref val="3"/>
        </dgm:presLayoutVars>
      </dgm:prSet>
      <dgm:spPr/>
      <dgm:t>
        <a:bodyPr/>
        <a:lstStyle/>
        <a:p>
          <a:endParaRPr lang="en-IN"/>
        </a:p>
      </dgm:t>
    </dgm:pt>
    <dgm:pt modelId="{5E48C5D1-0AB9-4D55-B775-EC2B7728034B}" type="pres">
      <dgm:prSet presAssocID="{1314C407-BA76-47E8-A3CA-9E42C0800D36}" presName="level3hierChild" presStyleCnt="0"/>
      <dgm:spPr/>
    </dgm:pt>
    <dgm:pt modelId="{425BDE66-0CC1-4700-B7A5-6FE013637940}" type="pres">
      <dgm:prSet presAssocID="{F916D92F-02FB-4B06-B507-F3AC9B283A41}" presName="conn2-1" presStyleLbl="parChTrans1D2" presStyleIdx="9" presStyleCnt="11"/>
      <dgm:spPr/>
      <dgm:t>
        <a:bodyPr/>
        <a:lstStyle/>
        <a:p>
          <a:endParaRPr lang="en-IN"/>
        </a:p>
      </dgm:t>
    </dgm:pt>
    <dgm:pt modelId="{D610C55F-6DFA-4D24-BFB8-08BB98D78FF9}" type="pres">
      <dgm:prSet presAssocID="{F916D92F-02FB-4B06-B507-F3AC9B283A41}" presName="connTx" presStyleLbl="parChTrans1D2" presStyleIdx="9" presStyleCnt="11"/>
      <dgm:spPr/>
      <dgm:t>
        <a:bodyPr/>
        <a:lstStyle/>
        <a:p>
          <a:endParaRPr lang="en-IN"/>
        </a:p>
      </dgm:t>
    </dgm:pt>
    <dgm:pt modelId="{97631A16-5A92-4659-9A55-2E80F9200C60}" type="pres">
      <dgm:prSet presAssocID="{AED69558-8984-4189-8241-0F59AD4AC9FF}" presName="root2" presStyleCnt="0"/>
      <dgm:spPr/>
    </dgm:pt>
    <dgm:pt modelId="{AD355D80-2306-43EC-BF5A-4F4F6A3C000F}" type="pres">
      <dgm:prSet presAssocID="{AED69558-8984-4189-8241-0F59AD4AC9FF}" presName="LevelTwoTextNode" presStyleLbl="node2" presStyleIdx="9" presStyleCnt="11" custScaleX="436570" custLinFactX="33681" custLinFactNeighborX="100000">
        <dgm:presLayoutVars>
          <dgm:chPref val="3"/>
        </dgm:presLayoutVars>
      </dgm:prSet>
      <dgm:spPr/>
      <dgm:t>
        <a:bodyPr/>
        <a:lstStyle/>
        <a:p>
          <a:endParaRPr lang="en-IN"/>
        </a:p>
      </dgm:t>
    </dgm:pt>
    <dgm:pt modelId="{D755D426-878C-43E2-BFAA-91FB5D3FF37D}" type="pres">
      <dgm:prSet presAssocID="{AED69558-8984-4189-8241-0F59AD4AC9FF}" presName="level3hierChild" presStyleCnt="0"/>
      <dgm:spPr/>
    </dgm:pt>
    <dgm:pt modelId="{96B495BA-333F-4CF6-B7BB-04227FF68E43}" type="pres">
      <dgm:prSet presAssocID="{61B60419-CB80-447B-8287-D4FAD0A362EF}" presName="conn2-1" presStyleLbl="parChTrans1D2" presStyleIdx="10" presStyleCnt="11"/>
      <dgm:spPr/>
      <dgm:t>
        <a:bodyPr/>
        <a:lstStyle/>
        <a:p>
          <a:endParaRPr lang="en-IN"/>
        </a:p>
      </dgm:t>
    </dgm:pt>
    <dgm:pt modelId="{E8773A98-F9EA-4EDF-82F5-587F3CC8DDEB}" type="pres">
      <dgm:prSet presAssocID="{61B60419-CB80-447B-8287-D4FAD0A362EF}" presName="connTx" presStyleLbl="parChTrans1D2" presStyleIdx="10" presStyleCnt="11"/>
      <dgm:spPr/>
      <dgm:t>
        <a:bodyPr/>
        <a:lstStyle/>
        <a:p>
          <a:endParaRPr lang="en-IN"/>
        </a:p>
      </dgm:t>
    </dgm:pt>
    <dgm:pt modelId="{5C97C50A-2DEF-4997-88E1-B836876057DD}" type="pres">
      <dgm:prSet presAssocID="{93EEE431-340C-4E6C-BA76-2A9F7FCDAA76}" presName="root2" presStyleCnt="0"/>
      <dgm:spPr/>
    </dgm:pt>
    <dgm:pt modelId="{3ED1720B-AAD6-4BD3-AC6E-617C344595F7}" type="pres">
      <dgm:prSet presAssocID="{93EEE431-340C-4E6C-BA76-2A9F7FCDAA76}" presName="LevelTwoTextNode" presStyleLbl="node2" presStyleIdx="10" presStyleCnt="11" custScaleX="439033" custLinFactX="34698" custLinFactNeighborX="100000" custLinFactNeighborY="955">
        <dgm:presLayoutVars>
          <dgm:chPref val="3"/>
        </dgm:presLayoutVars>
      </dgm:prSet>
      <dgm:spPr/>
      <dgm:t>
        <a:bodyPr/>
        <a:lstStyle/>
        <a:p>
          <a:endParaRPr lang="en-IN"/>
        </a:p>
      </dgm:t>
    </dgm:pt>
    <dgm:pt modelId="{690CAF47-DB26-4AE1-A6C0-795334E65F29}" type="pres">
      <dgm:prSet presAssocID="{93EEE431-340C-4E6C-BA76-2A9F7FCDAA76}" presName="level3hierChild" presStyleCnt="0"/>
      <dgm:spPr/>
    </dgm:pt>
  </dgm:ptLst>
  <dgm:cxnLst>
    <dgm:cxn modelId="{713374A0-6D76-4C30-87EB-9C5F0F4BF2D7}" type="presOf" srcId="{61B60419-CB80-447B-8287-D4FAD0A362EF}" destId="{96B495BA-333F-4CF6-B7BB-04227FF68E43}" srcOrd="0" destOrd="0" presId="urn:microsoft.com/office/officeart/2005/8/layout/hierarchy2"/>
    <dgm:cxn modelId="{008B1C55-F5FD-4343-A761-EE814FC35DDB}" type="presOf" srcId="{50567509-3867-4AA8-9DEA-FA6E48D3BFB7}" destId="{4147E0A6-EA7F-425E-8A84-F255C38898CE}" srcOrd="0" destOrd="0" presId="urn:microsoft.com/office/officeart/2005/8/layout/hierarchy2"/>
    <dgm:cxn modelId="{1F567516-98ED-4913-9714-88DC1BBA6D87}" type="presOf" srcId="{548B5658-83DA-42F3-9744-E101F9B2ED2F}" destId="{5F0A6919-6E81-458C-B00B-2CFA9F15D4F4}" srcOrd="0" destOrd="0" presId="urn:microsoft.com/office/officeart/2005/8/layout/hierarchy2"/>
    <dgm:cxn modelId="{92646E19-D8D9-418D-BBB5-153D6807796C}" type="presOf" srcId="{F916D92F-02FB-4B06-B507-F3AC9B283A41}" destId="{425BDE66-0CC1-4700-B7A5-6FE013637940}" srcOrd="0" destOrd="0" presId="urn:microsoft.com/office/officeart/2005/8/layout/hierarchy2"/>
    <dgm:cxn modelId="{BEB3127C-DE4E-4742-AA0F-7DD8352E58D6}" type="presOf" srcId="{93EEE431-340C-4E6C-BA76-2A9F7FCDAA76}" destId="{3ED1720B-AAD6-4BD3-AC6E-617C344595F7}" srcOrd="0" destOrd="0" presId="urn:microsoft.com/office/officeart/2005/8/layout/hierarchy2"/>
    <dgm:cxn modelId="{DBDF60B4-EF0F-4FAA-ABC9-5296183313BF}" srcId="{91BC8B92-6A7B-4ACF-87CA-2726968FA9C3}" destId="{548B5658-83DA-42F3-9744-E101F9B2ED2F}" srcOrd="0" destOrd="0" parTransId="{D9053E03-1BEA-455F-A560-12972BFEEFB5}" sibTransId="{89969318-4C38-479A-A9DB-DB5FF01F891D}"/>
    <dgm:cxn modelId="{70F54BC9-8C76-497B-B721-E701ADC5808E}" type="presOf" srcId="{1314C407-BA76-47E8-A3CA-9E42C0800D36}" destId="{7A35E534-0A2A-438E-8684-2CF9627EE8DC}" srcOrd="0" destOrd="0" presId="urn:microsoft.com/office/officeart/2005/8/layout/hierarchy2"/>
    <dgm:cxn modelId="{AD52F70D-2E14-477F-B475-BCF4DD4DE4BB}" srcId="{548B5658-83DA-42F3-9744-E101F9B2ED2F}" destId="{9E599A4A-B580-4DD2-BED2-FDD783F2C8C3}" srcOrd="2" destOrd="0" parTransId="{52A84FDA-69EB-402E-837E-702F81FC4E06}" sibTransId="{44539D36-BA5C-4FF0-B655-2C38955DB43A}"/>
    <dgm:cxn modelId="{C6A2F56F-576D-49E7-A3B1-9FEF59F78C0B}" type="presOf" srcId="{50567509-3867-4AA8-9DEA-FA6E48D3BFB7}" destId="{151632CF-19CF-48B8-9ED1-A772D9916182}" srcOrd="1" destOrd="0" presId="urn:microsoft.com/office/officeart/2005/8/layout/hierarchy2"/>
    <dgm:cxn modelId="{C07F2439-D57E-460D-8F62-3A39A44E4BE2}" type="presOf" srcId="{3A0B8952-A869-4EE6-B7D1-8CD9EF8FAAAE}" destId="{434260D2-79E0-46C4-8EDE-863AFB7B69AF}" srcOrd="0" destOrd="0" presId="urn:microsoft.com/office/officeart/2005/8/layout/hierarchy2"/>
    <dgm:cxn modelId="{D0EB0CBA-EA8F-4AD3-B4B5-9FC8AE5F0738}" type="presOf" srcId="{D351DF62-4F3B-44D5-A36B-7DB3A181FC0C}" destId="{A46B4563-E725-4386-8B77-F28E3EC16BE3}" srcOrd="0" destOrd="0" presId="urn:microsoft.com/office/officeart/2005/8/layout/hierarchy2"/>
    <dgm:cxn modelId="{B3603DC3-9A97-43AD-82E0-5D79722BDE1A}" type="presOf" srcId="{7CFCEC44-3275-49C2-827D-DA943B74E8DD}" destId="{30BF632C-F58E-4BE7-BCA4-919D88A2DE7C}" srcOrd="0" destOrd="0" presId="urn:microsoft.com/office/officeart/2005/8/layout/hierarchy2"/>
    <dgm:cxn modelId="{E36A1B13-772A-4795-A43F-346048F595C1}" type="presOf" srcId="{B8D11605-B8AD-49A5-8D70-911B9F7CA496}" destId="{01A86964-C7B0-489B-87CD-5A5C6C621821}" srcOrd="1" destOrd="0" presId="urn:microsoft.com/office/officeart/2005/8/layout/hierarchy2"/>
    <dgm:cxn modelId="{5617CBD8-16CF-4EB1-8A5A-B1DB80B78F01}" type="presOf" srcId="{52A84FDA-69EB-402E-837E-702F81FC4E06}" destId="{3AC42CCD-C14D-4676-BD7C-280666764DA4}" srcOrd="0" destOrd="0" presId="urn:microsoft.com/office/officeart/2005/8/layout/hierarchy2"/>
    <dgm:cxn modelId="{3828E04D-56A2-4A76-A4B8-F39CA70C269E}" type="presOf" srcId="{B8D11605-B8AD-49A5-8D70-911B9F7CA496}" destId="{44C49E2F-7F99-47C9-AE9A-6684551125BA}" srcOrd="0" destOrd="0" presId="urn:microsoft.com/office/officeart/2005/8/layout/hierarchy2"/>
    <dgm:cxn modelId="{88477F55-9B2D-4AA6-A227-65E3803888DA}" type="presOf" srcId="{9E599A4A-B580-4DD2-BED2-FDD783F2C8C3}" destId="{B1819C69-CAE1-4E22-A6AB-6D568F67E6DE}" srcOrd="0" destOrd="0" presId="urn:microsoft.com/office/officeart/2005/8/layout/hierarchy2"/>
    <dgm:cxn modelId="{B9252029-F9AE-4C6F-B110-199CC32F0E3C}" type="presOf" srcId="{AED69558-8984-4189-8241-0F59AD4AC9FF}" destId="{AD355D80-2306-43EC-BF5A-4F4F6A3C000F}" srcOrd="0" destOrd="0" presId="urn:microsoft.com/office/officeart/2005/8/layout/hierarchy2"/>
    <dgm:cxn modelId="{58BC1247-D9B1-4A8B-8A8E-8E71B14D8BBF}" type="presOf" srcId="{3A0B8952-A869-4EE6-B7D1-8CD9EF8FAAAE}" destId="{BB87BF0F-0746-4F76-8728-F881A0430D83}" srcOrd="1" destOrd="0" presId="urn:microsoft.com/office/officeart/2005/8/layout/hierarchy2"/>
    <dgm:cxn modelId="{0FCBA0A4-2C8C-44E0-B0A6-F849AE98E15D}" type="presOf" srcId="{91BC8B92-6A7B-4ACF-87CA-2726968FA9C3}" destId="{D99BD95D-DEE7-4B7C-A56F-1CD29C83F4DE}" srcOrd="0" destOrd="0" presId="urn:microsoft.com/office/officeart/2005/8/layout/hierarchy2"/>
    <dgm:cxn modelId="{C592840E-C3B9-4BE3-8CFA-004117FF0AA6}" srcId="{548B5658-83DA-42F3-9744-E101F9B2ED2F}" destId="{A0815CDA-FC7F-4D04-9356-4E0A3036E9D6}" srcOrd="7" destOrd="0" parTransId="{B8D11605-B8AD-49A5-8D70-911B9F7CA496}" sibTransId="{A6A50B48-5CD7-4CC0-B849-C6AA20EF2F4C}"/>
    <dgm:cxn modelId="{E1F3D664-E18D-4641-815A-76217B35D5F2}" type="presOf" srcId="{DAF313DF-BCB1-4858-BF92-AD5D87DE28EA}" destId="{5A500228-43C6-4EBE-B176-F97944C0782B}" srcOrd="0" destOrd="0" presId="urn:microsoft.com/office/officeart/2005/8/layout/hierarchy2"/>
    <dgm:cxn modelId="{21EC5A29-DDD7-4EF0-9816-255C9D2298C8}" srcId="{548B5658-83DA-42F3-9744-E101F9B2ED2F}" destId="{AED69558-8984-4189-8241-0F59AD4AC9FF}" srcOrd="9" destOrd="0" parTransId="{F916D92F-02FB-4B06-B507-F3AC9B283A41}" sibTransId="{91F875E7-F20D-4517-BC06-B646D2D95C0A}"/>
    <dgm:cxn modelId="{36254C6B-1C09-45B1-8DBF-76D45A138C69}" type="presOf" srcId="{36A6F970-98AF-47D3-8DA2-03398731AC70}" destId="{647510FA-722E-4112-880A-814C6B277762}" srcOrd="0" destOrd="0" presId="urn:microsoft.com/office/officeart/2005/8/layout/hierarchy2"/>
    <dgm:cxn modelId="{DE5A9C26-E2CC-4E89-9B8A-31B9ECD77776}" srcId="{548B5658-83DA-42F3-9744-E101F9B2ED2F}" destId="{1314C407-BA76-47E8-A3CA-9E42C0800D36}" srcOrd="8" destOrd="0" parTransId="{50567509-3867-4AA8-9DEA-FA6E48D3BFB7}" sibTransId="{964A1F57-ADFD-46FD-AAC6-41E526040991}"/>
    <dgm:cxn modelId="{21AEF7F7-C9BD-49B2-B3BC-12065A86C5E3}" type="presOf" srcId="{94919B56-CB54-4B8F-8047-B6D0220F2C5E}" destId="{8FAAF803-1C78-488F-84DE-BA2E777B54A8}" srcOrd="1" destOrd="0" presId="urn:microsoft.com/office/officeart/2005/8/layout/hierarchy2"/>
    <dgm:cxn modelId="{2185E7C0-5703-4436-A939-68FFCD4BE1A6}" srcId="{548B5658-83DA-42F3-9744-E101F9B2ED2F}" destId="{9CC45B65-6211-44E8-A3CE-6C7B4145D1DF}" srcOrd="1" destOrd="0" parTransId="{CDBD7904-0CBD-42F2-A4C2-C3A1CC8A7193}" sibTransId="{A0A18443-3510-4B06-A0E4-8D3F82A4A706}"/>
    <dgm:cxn modelId="{BBE0DF54-6888-4F42-A7DE-5F9DF2CC1F35}" srcId="{548B5658-83DA-42F3-9744-E101F9B2ED2F}" destId="{01A1B108-C0A4-40E6-9116-EA7989C137F7}" srcOrd="6" destOrd="0" parTransId="{D351DF62-4F3B-44D5-A36B-7DB3A181FC0C}" sibTransId="{34402756-A95B-4C4A-B8B6-67A6AD7BF4DC}"/>
    <dgm:cxn modelId="{0B9F7851-01C2-491D-BCC2-1DAA5022BFA2}" type="presOf" srcId="{9CC45B65-6211-44E8-A3CE-6C7B4145D1DF}" destId="{6DA672F7-F9C1-499A-BF69-5626881C7682}" srcOrd="0" destOrd="0" presId="urn:microsoft.com/office/officeart/2005/8/layout/hierarchy2"/>
    <dgm:cxn modelId="{3322C132-8942-492F-9DB4-7190DEB86318}" type="presOf" srcId="{61B60419-CB80-447B-8287-D4FAD0A362EF}" destId="{E8773A98-F9EA-4EDF-82F5-587F3CC8DDEB}" srcOrd="1" destOrd="0" presId="urn:microsoft.com/office/officeart/2005/8/layout/hierarchy2"/>
    <dgm:cxn modelId="{BFA11FBF-6D36-438B-954F-1EADBF0A6265}" type="presOf" srcId="{52A84FDA-69EB-402E-837E-702F81FC4E06}" destId="{20ABB0AC-1242-43AA-AE18-9BB062400A95}" srcOrd="1" destOrd="0" presId="urn:microsoft.com/office/officeart/2005/8/layout/hierarchy2"/>
    <dgm:cxn modelId="{CB3389A0-6675-418F-A4A1-4E7422D37526}" srcId="{548B5658-83DA-42F3-9744-E101F9B2ED2F}" destId="{36A6F970-98AF-47D3-8DA2-03398731AC70}" srcOrd="5" destOrd="0" parTransId="{3A0B8952-A869-4EE6-B7D1-8CD9EF8FAAAE}" sibTransId="{CA11F5F9-DBDE-41D7-982C-6C8CEE75AB52}"/>
    <dgm:cxn modelId="{3DBC9E7F-2DFF-4053-9756-2CA17FD06FBD}" type="presOf" srcId="{D351DF62-4F3B-44D5-A36B-7DB3A181FC0C}" destId="{03CCB371-109D-443E-9511-BB2A7390A71B}" srcOrd="1" destOrd="0" presId="urn:microsoft.com/office/officeart/2005/8/layout/hierarchy2"/>
    <dgm:cxn modelId="{0233AD2E-6CD8-442F-9614-9580DA2F862A}" type="presOf" srcId="{22BF53EE-2DF0-45F6-8635-4F8DCDAA4F78}" destId="{58F848F8-15EE-4F40-9E6C-9615F6363EFB}" srcOrd="1" destOrd="0" presId="urn:microsoft.com/office/officeart/2005/8/layout/hierarchy2"/>
    <dgm:cxn modelId="{C0E44BDB-835E-475E-B279-3D48C5FA7D59}" type="presOf" srcId="{F11D462B-C5E1-457E-80BB-1D28CF78C1CF}" destId="{FEA1E7F1-808F-43DE-95D3-B257F4854E06}" srcOrd="0" destOrd="0" presId="urn:microsoft.com/office/officeart/2005/8/layout/hierarchy2"/>
    <dgm:cxn modelId="{ADB7DFB0-EADF-4D10-89D0-771FA5DCA5CC}" type="presOf" srcId="{F916D92F-02FB-4B06-B507-F3AC9B283A41}" destId="{D610C55F-6DFA-4D24-BFB8-08BB98D78FF9}" srcOrd="1" destOrd="0" presId="urn:microsoft.com/office/officeart/2005/8/layout/hierarchy2"/>
    <dgm:cxn modelId="{B45B569B-37EE-43D0-81F6-F8CB59627C5D}" type="presOf" srcId="{CDBD7904-0CBD-42F2-A4C2-C3A1CC8A7193}" destId="{F52BCDF6-D626-49AB-94E6-6A0FEA0DE5D7}" srcOrd="0" destOrd="0" presId="urn:microsoft.com/office/officeart/2005/8/layout/hierarchy2"/>
    <dgm:cxn modelId="{2525E88C-5301-496B-916A-7A61F25B6735}" type="presOf" srcId="{94919B56-CB54-4B8F-8047-B6D0220F2C5E}" destId="{A15BE022-06D5-4C25-9703-1867AD41F4DF}" srcOrd="0" destOrd="0" presId="urn:microsoft.com/office/officeart/2005/8/layout/hierarchy2"/>
    <dgm:cxn modelId="{7643DE63-1411-44EE-9DC3-C8AB98642352}" type="presOf" srcId="{BE088B09-62BA-48AA-8C82-95938B2E9879}" destId="{8F2ED8DA-F294-4052-982B-F2DBCC56F680}" srcOrd="0" destOrd="0" presId="urn:microsoft.com/office/officeart/2005/8/layout/hierarchy2"/>
    <dgm:cxn modelId="{50C35390-15F1-432F-A4B0-71FAD781C629}" type="presOf" srcId="{DAF313DF-BCB1-4858-BF92-AD5D87DE28EA}" destId="{443D6EB9-7C18-4BC5-9383-3D1EA3F74537}" srcOrd="1" destOrd="0" presId="urn:microsoft.com/office/officeart/2005/8/layout/hierarchy2"/>
    <dgm:cxn modelId="{AE12B5F6-3965-44DC-B603-48E175B10528}" srcId="{548B5658-83DA-42F3-9744-E101F9B2ED2F}" destId="{F11D462B-C5E1-457E-80BB-1D28CF78C1CF}" srcOrd="3" destOrd="0" parTransId="{94919B56-CB54-4B8F-8047-B6D0220F2C5E}" sibTransId="{2B9171B4-720D-4AE7-AF1A-91264B84E0F7}"/>
    <dgm:cxn modelId="{2AAEB512-C44F-491C-9625-09C7D2084B11}" srcId="{548B5658-83DA-42F3-9744-E101F9B2ED2F}" destId="{7CFCEC44-3275-49C2-827D-DA943B74E8DD}" srcOrd="0" destOrd="0" parTransId="{22BF53EE-2DF0-45F6-8635-4F8DCDAA4F78}" sibTransId="{ED045564-E6EB-4740-A5DB-2AC1258C77E3}"/>
    <dgm:cxn modelId="{0084E127-9114-4291-BCDF-ED83DA4FBE36}" srcId="{548B5658-83DA-42F3-9744-E101F9B2ED2F}" destId="{93EEE431-340C-4E6C-BA76-2A9F7FCDAA76}" srcOrd="10" destOrd="0" parTransId="{61B60419-CB80-447B-8287-D4FAD0A362EF}" sibTransId="{EB0B24A2-A1B2-4A7C-9FC6-ECE3BBC3A235}"/>
    <dgm:cxn modelId="{475DAE71-43B0-41B8-8996-74414AC8662C}" type="presOf" srcId="{01A1B108-C0A4-40E6-9116-EA7989C137F7}" destId="{A4CE2C93-74C2-4B1B-A8F1-ADE94FAF7BD9}" srcOrd="0" destOrd="0" presId="urn:microsoft.com/office/officeart/2005/8/layout/hierarchy2"/>
    <dgm:cxn modelId="{EDF8A341-12A0-4FBE-B0A8-EFCE00D0EE32}" type="presOf" srcId="{22BF53EE-2DF0-45F6-8635-4F8DCDAA4F78}" destId="{5D9B6A1A-6235-47F7-9366-8C3927C9FF71}" srcOrd="0" destOrd="0" presId="urn:microsoft.com/office/officeart/2005/8/layout/hierarchy2"/>
    <dgm:cxn modelId="{78F3A7A2-96E1-4042-81FA-B01F72A07B26}" srcId="{548B5658-83DA-42F3-9744-E101F9B2ED2F}" destId="{BE088B09-62BA-48AA-8C82-95938B2E9879}" srcOrd="4" destOrd="0" parTransId="{DAF313DF-BCB1-4858-BF92-AD5D87DE28EA}" sibTransId="{45E74DF4-570B-41A4-9C4C-71AE01AEFC9E}"/>
    <dgm:cxn modelId="{D7697AB9-91DD-4CF6-B245-BF277A941FD2}" type="presOf" srcId="{A0815CDA-FC7F-4D04-9356-4E0A3036E9D6}" destId="{86D9D3CE-954B-464A-81DC-F8EA6ED0327F}" srcOrd="0" destOrd="0" presId="urn:microsoft.com/office/officeart/2005/8/layout/hierarchy2"/>
    <dgm:cxn modelId="{7558ED79-4FF8-49F0-8267-0A77079EAC15}" type="presOf" srcId="{CDBD7904-0CBD-42F2-A4C2-C3A1CC8A7193}" destId="{95A6E2AC-AE4D-4C86-9BC9-3B177E56C0ED}" srcOrd="1" destOrd="0" presId="urn:microsoft.com/office/officeart/2005/8/layout/hierarchy2"/>
    <dgm:cxn modelId="{B9F63379-2996-4C3E-AFE3-840B75DDFC99}" type="presParOf" srcId="{D99BD95D-DEE7-4B7C-A56F-1CD29C83F4DE}" destId="{2C36F5BD-AC15-4EA3-A6C7-55EC13A943BA}" srcOrd="0" destOrd="0" presId="urn:microsoft.com/office/officeart/2005/8/layout/hierarchy2"/>
    <dgm:cxn modelId="{00C3E78F-EBFA-46E4-883A-9D626BD70CBA}" type="presParOf" srcId="{2C36F5BD-AC15-4EA3-A6C7-55EC13A943BA}" destId="{5F0A6919-6E81-458C-B00B-2CFA9F15D4F4}" srcOrd="0" destOrd="0" presId="urn:microsoft.com/office/officeart/2005/8/layout/hierarchy2"/>
    <dgm:cxn modelId="{10131B36-44DF-4A2A-83C4-13E0E79E6D24}" type="presParOf" srcId="{2C36F5BD-AC15-4EA3-A6C7-55EC13A943BA}" destId="{FC14F628-4E56-44BC-92FD-CC977085345C}" srcOrd="1" destOrd="0" presId="urn:microsoft.com/office/officeart/2005/8/layout/hierarchy2"/>
    <dgm:cxn modelId="{D9F8A4F1-31C9-4D4E-BE84-27721DF36DD3}" type="presParOf" srcId="{FC14F628-4E56-44BC-92FD-CC977085345C}" destId="{5D9B6A1A-6235-47F7-9366-8C3927C9FF71}" srcOrd="0" destOrd="0" presId="urn:microsoft.com/office/officeart/2005/8/layout/hierarchy2"/>
    <dgm:cxn modelId="{DCDED3E1-8A3A-4340-9792-DF808C816EBE}" type="presParOf" srcId="{5D9B6A1A-6235-47F7-9366-8C3927C9FF71}" destId="{58F848F8-15EE-4F40-9E6C-9615F6363EFB}" srcOrd="0" destOrd="0" presId="urn:microsoft.com/office/officeart/2005/8/layout/hierarchy2"/>
    <dgm:cxn modelId="{0F515E28-7D48-4BAB-9526-A5A67562BFFF}" type="presParOf" srcId="{FC14F628-4E56-44BC-92FD-CC977085345C}" destId="{E2FDD16F-87E2-4EF9-B84C-50AAE0253EAC}" srcOrd="1" destOrd="0" presId="urn:microsoft.com/office/officeart/2005/8/layout/hierarchy2"/>
    <dgm:cxn modelId="{474AECC2-FECA-4C7C-A4C3-983682B3316D}" type="presParOf" srcId="{E2FDD16F-87E2-4EF9-B84C-50AAE0253EAC}" destId="{30BF632C-F58E-4BE7-BCA4-919D88A2DE7C}" srcOrd="0" destOrd="0" presId="urn:microsoft.com/office/officeart/2005/8/layout/hierarchy2"/>
    <dgm:cxn modelId="{89D4DF5B-DA26-407E-8FF9-0140BECF612D}" type="presParOf" srcId="{E2FDD16F-87E2-4EF9-B84C-50AAE0253EAC}" destId="{DB1A1EC2-6EAE-4BFC-89F1-A1C7012B38F6}" srcOrd="1" destOrd="0" presId="urn:microsoft.com/office/officeart/2005/8/layout/hierarchy2"/>
    <dgm:cxn modelId="{E8EC19B9-4D1D-468A-B8DA-0D8EDF80B836}" type="presParOf" srcId="{FC14F628-4E56-44BC-92FD-CC977085345C}" destId="{F52BCDF6-D626-49AB-94E6-6A0FEA0DE5D7}" srcOrd="2" destOrd="0" presId="urn:microsoft.com/office/officeart/2005/8/layout/hierarchy2"/>
    <dgm:cxn modelId="{2494D5EB-84CF-433E-82B9-FF5882CACDCA}" type="presParOf" srcId="{F52BCDF6-D626-49AB-94E6-6A0FEA0DE5D7}" destId="{95A6E2AC-AE4D-4C86-9BC9-3B177E56C0ED}" srcOrd="0" destOrd="0" presId="urn:microsoft.com/office/officeart/2005/8/layout/hierarchy2"/>
    <dgm:cxn modelId="{CADA6627-D3FF-4CB6-A2D3-D16173023AE4}" type="presParOf" srcId="{FC14F628-4E56-44BC-92FD-CC977085345C}" destId="{F2F959CF-A029-4763-B579-37D96EF1AE76}" srcOrd="3" destOrd="0" presId="urn:microsoft.com/office/officeart/2005/8/layout/hierarchy2"/>
    <dgm:cxn modelId="{BB1C0C2E-F152-439C-9163-9A637F21C2D7}" type="presParOf" srcId="{F2F959CF-A029-4763-B579-37D96EF1AE76}" destId="{6DA672F7-F9C1-499A-BF69-5626881C7682}" srcOrd="0" destOrd="0" presId="urn:microsoft.com/office/officeart/2005/8/layout/hierarchy2"/>
    <dgm:cxn modelId="{23D3A314-A632-40FE-A4F5-10FA1BCDEB22}" type="presParOf" srcId="{F2F959CF-A029-4763-B579-37D96EF1AE76}" destId="{4494D7E0-AF05-46D2-899E-69B837B5D84A}" srcOrd="1" destOrd="0" presId="urn:microsoft.com/office/officeart/2005/8/layout/hierarchy2"/>
    <dgm:cxn modelId="{4CB58CC5-8ED4-46E6-8A86-8B44848161FC}" type="presParOf" srcId="{FC14F628-4E56-44BC-92FD-CC977085345C}" destId="{3AC42CCD-C14D-4676-BD7C-280666764DA4}" srcOrd="4" destOrd="0" presId="urn:microsoft.com/office/officeart/2005/8/layout/hierarchy2"/>
    <dgm:cxn modelId="{D53C9E38-6097-4763-8F54-B145549434F2}" type="presParOf" srcId="{3AC42CCD-C14D-4676-BD7C-280666764DA4}" destId="{20ABB0AC-1242-43AA-AE18-9BB062400A95}" srcOrd="0" destOrd="0" presId="urn:microsoft.com/office/officeart/2005/8/layout/hierarchy2"/>
    <dgm:cxn modelId="{D583E0B5-9BBC-481B-8EDE-37F26A8A561E}" type="presParOf" srcId="{FC14F628-4E56-44BC-92FD-CC977085345C}" destId="{FF8A7C4A-B409-4D36-8B18-C7540C079D7A}" srcOrd="5" destOrd="0" presId="urn:microsoft.com/office/officeart/2005/8/layout/hierarchy2"/>
    <dgm:cxn modelId="{6747BAE7-3752-40FE-A4A5-82FADF91347F}" type="presParOf" srcId="{FF8A7C4A-B409-4D36-8B18-C7540C079D7A}" destId="{B1819C69-CAE1-4E22-A6AB-6D568F67E6DE}" srcOrd="0" destOrd="0" presId="urn:microsoft.com/office/officeart/2005/8/layout/hierarchy2"/>
    <dgm:cxn modelId="{6E94E7B0-A34B-4E73-BCEC-B0689106099A}" type="presParOf" srcId="{FF8A7C4A-B409-4D36-8B18-C7540C079D7A}" destId="{B84E209F-6237-4753-8C7D-F377A501432C}" srcOrd="1" destOrd="0" presId="urn:microsoft.com/office/officeart/2005/8/layout/hierarchy2"/>
    <dgm:cxn modelId="{B032FE79-6043-436C-B978-4703A37BEBCD}" type="presParOf" srcId="{FC14F628-4E56-44BC-92FD-CC977085345C}" destId="{A15BE022-06D5-4C25-9703-1867AD41F4DF}" srcOrd="6" destOrd="0" presId="urn:microsoft.com/office/officeart/2005/8/layout/hierarchy2"/>
    <dgm:cxn modelId="{2D925A49-3DBE-44E6-83E0-443C218AED59}" type="presParOf" srcId="{A15BE022-06D5-4C25-9703-1867AD41F4DF}" destId="{8FAAF803-1C78-488F-84DE-BA2E777B54A8}" srcOrd="0" destOrd="0" presId="urn:microsoft.com/office/officeart/2005/8/layout/hierarchy2"/>
    <dgm:cxn modelId="{46D210DC-EB8E-4A26-8FA6-DE46F49FC265}" type="presParOf" srcId="{FC14F628-4E56-44BC-92FD-CC977085345C}" destId="{B3EB2542-8E71-4CA9-BE0C-4CC9FAB70E84}" srcOrd="7" destOrd="0" presId="urn:microsoft.com/office/officeart/2005/8/layout/hierarchy2"/>
    <dgm:cxn modelId="{932E6CDC-2D19-4959-8A66-991859BE95B2}" type="presParOf" srcId="{B3EB2542-8E71-4CA9-BE0C-4CC9FAB70E84}" destId="{FEA1E7F1-808F-43DE-95D3-B257F4854E06}" srcOrd="0" destOrd="0" presId="urn:microsoft.com/office/officeart/2005/8/layout/hierarchy2"/>
    <dgm:cxn modelId="{02DB1130-E05F-4D3E-AD08-51F53142698C}" type="presParOf" srcId="{B3EB2542-8E71-4CA9-BE0C-4CC9FAB70E84}" destId="{588ADD29-20B1-4AEF-94B8-4896850AF8A2}" srcOrd="1" destOrd="0" presId="urn:microsoft.com/office/officeart/2005/8/layout/hierarchy2"/>
    <dgm:cxn modelId="{7C828961-3281-4859-98FF-E35D4D5C1667}" type="presParOf" srcId="{FC14F628-4E56-44BC-92FD-CC977085345C}" destId="{5A500228-43C6-4EBE-B176-F97944C0782B}" srcOrd="8" destOrd="0" presId="urn:microsoft.com/office/officeart/2005/8/layout/hierarchy2"/>
    <dgm:cxn modelId="{51E4743A-2B1C-4049-BBD4-2259A60A4D48}" type="presParOf" srcId="{5A500228-43C6-4EBE-B176-F97944C0782B}" destId="{443D6EB9-7C18-4BC5-9383-3D1EA3F74537}" srcOrd="0" destOrd="0" presId="urn:microsoft.com/office/officeart/2005/8/layout/hierarchy2"/>
    <dgm:cxn modelId="{F203E333-192E-4BBF-9A0E-397A647DB13E}" type="presParOf" srcId="{FC14F628-4E56-44BC-92FD-CC977085345C}" destId="{583A73E8-01CF-4F20-8A04-B948F77A0CE1}" srcOrd="9" destOrd="0" presId="urn:microsoft.com/office/officeart/2005/8/layout/hierarchy2"/>
    <dgm:cxn modelId="{3F66B42D-1430-4710-ACE2-C458EF999166}" type="presParOf" srcId="{583A73E8-01CF-4F20-8A04-B948F77A0CE1}" destId="{8F2ED8DA-F294-4052-982B-F2DBCC56F680}" srcOrd="0" destOrd="0" presId="urn:microsoft.com/office/officeart/2005/8/layout/hierarchy2"/>
    <dgm:cxn modelId="{D5F78B4F-9255-402C-AE20-0F381FA2BAD1}" type="presParOf" srcId="{583A73E8-01CF-4F20-8A04-B948F77A0CE1}" destId="{F1D82861-318A-4305-B64D-9450A66F7832}" srcOrd="1" destOrd="0" presId="urn:microsoft.com/office/officeart/2005/8/layout/hierarchy2"/>
    <dgm:cxn modelId="{62E15364-B745-4D22-A973-629168C71D5A}" type="presParOf" srcId="{FC14F628-4E56-44BC-92FD-CC977085345C}" destId="{434260D2-79E0-46C4-8EDE-863AFB7B69AF}" srcOrd="10" destOrd="0" presId="urn:microsoft.com/office/officeart/2005/8/layout/hierarchy2"/>
    <dgm:cxn modelId="{2B8054C6-B0D3-443C-9C0D-E465242CFA1E}" type="presParOf" srcId="{434260D2-79E0-46C4-8EDE-863AFB7B69AF}" destId="{BB87BF0F-0746-4F76-8728-F881A0430D83}" srcOrd="0" destOrd="0" presId="urn:microsoft.com/office/officeart/2005/8/layout/hierarchy2"/>
    <dgm:cxn modelId="{01199C59-0785-499F-B3CC-9CB96B8045E8}" type="presParOf" srcId="{FC14F628-4E56-44BC-92FD-CC977085345C}" destId="{C916BD51-BCA8-4E26-9721-A4F56F9A663D}" srcOrd="11" destOrd="0" presId="urn:microsoft.com/office/officeart/2005/8/layout/hierarchy2"/>
    <dgm:cxn modelId="{822EDF53-97E7-4BB2-85D0-7002047EA79A}" type="presParOf" srcId="{C916BD51-BCA8-4E26-9721-A4F56F9A663D}" destId="{647510FA-722E-4112-880A-814C6B277762}" srcOrd="0" destOrd="0" presId="urn:microsoft.com/office/officeart/2005/8/layout/hierarchy2"/>
    <dgm:cxn modelId="{1C82908F-5235-4F3E-8337-C22F96A33BB1}" type="presParOf" srcId="{C916BD51-BCA8-4E26-9721-A4F56F9A663D}" destId="{C2D4F6EB-4C6C-4910-AAD1-4015795B2663}" srcOrd="1" destOrd="0" presId="urn:microsoft.com/office/officeart/2005/8/layout/hierarchy2"/>
    <dgm:cxn modelId="{CEA3134B-C0EE-4C29-AF58-C68B1C29DC4C}" type="presParOf" srcId="{FC14F628-4E56-44BC-92FD-CC977085345C}" destId="{A46B4563-E725-4386-8B77-F28E3EC16BE3}" srcOrd="12" destOrd="0" presId="urn:microsoft.com/office/officeart/2005/8/layout/hierarchy2"/>
    <dgm:cxn modelId="{29FC1D85-B9E0-4B31-9F4D-C1BBA4A478FA}" type="presParOf" srcId="{A46B4563-E725-4386-8B77-F28E3EC16BE3}" destId="{03CCB371-109D-443E-9511-BB2A7390A71B}" srcOrd="0" destOrd="0" presId="urn:microsoft.com/office/officeart/2005/8/layout/hierarchy2"/>
    <dgm:cxn modelId="{1716AC99-C031-4CE5-BCE4-438362AA1748}" type="presParOf" srcId="{FC14F628-4E56-44BC-92FD-CC977085345C}" destId="{13122797-9045-4A8B-A415-D0968403C4FE}" srcOrd="13" destOrd="0" presId="urn:microsoft.com/office/officeart/2005/8/layout/hierarchy2"/>
    <dgm:cxn modelId="{3E90AC73-7C39-4AA6-82EE-F48C84EA0A15}" type="presParOf" srcId="{13122797-9045-4A8B-A415-D0968403C4FE}" destId="{A4CE2C93-74C2-4B1B-A8F1-ADE94FAF7BD9}" srcOrd="0" destOrd="0" presId="urn:microsoft.com/office/officeart/2005/8/layout/hierarchy2"/>
    <dgm:cxn modelId="{0D08118E-0E68-4003-AF70-E673CE6EAFD8}" type="presParOf" srcId="{13122797-9045-4A8B-A415-D0968403C4FE}" destId="{034D5741-93F2-4550-8862-4513A9701A91}" srcOrd="1" destOrd="0" presId="urn:microsoft.com/office/officeart/2005/8/layout/hierarchy2"/>
    <dgm:cxn modelId="{9795A795-3C4D-4610-98E1-85AB390CF02A}" type="presParOf" srcId="{FC14F628-4E56-44BC-92FD-CC977085345C}" destId="{44C49E2F-7F99-47C9-AE9A-6684551125BA}" srcOrd="14" destOrd="0" presId="urn:microsoft.com/office/officeart/2005/8/layout/hierarchy2"/>
    <dgm:cxn modelId="{7BA9C0B4-67FF-4695-A698-A329F4BB3AD9}" type="presParOf" srcId="{44C49E2F-7F99-47C9-AE9A-6684551125BA}" destId="{01A86964-C7B0-489B-87CD-5A5C6C621821}" srcOrd="0" destOrd="0" presId="urn:microsoft.com/office/officeart/2005/8/layout/hierarchy2"/>
    <dgm:cxn modelId="{E97D05DC-D4A1-487D-9CFD-B6F931AD399B}" type="presParOf" srcId="{FC14F628-4E56-44BC-92FD-CC977085345C}" destId="{0D6A96D3-3912-4A56-82BA-E86B7CB6036E}" srcOrd="15" destOrd="0" presId="urn:microsoft.com/office/officeart/2005/8/layout/hierarchy2"/>
    <dgm:cxn modelId="{C7F5C9B6-2A93-4299-8DBF-90E04BDB094E}" type="presParOf" srcId="{0D6A96D3-3912-4A56-82BA-E86B7CB6036E}" destId="{86D9D3CE-954B-464A-81DC-F8EA6ED0327F}" srcOrd="0" destOrd="0" presId="urn:microsoft.com/office/officeart/2005/8/layout/hierarchy2"/>
    <dgm:cxn modelId="{28C2EBB9-711A-457C-A23E-DAF45BE1EA5E}" type="presParOf" srcId="{0D6A96D3-3912-4A56-82BA-E86B7CB6036E}" destId="{6FCD1CE3-5816-49F9-86D2-1C0EB84A1F50}" srcOrd="1" destOrd="0" presId="urn:microsoft.com/office/officeart/2005/8/layout/hierarchy2"/>
    <dgm:cxn modelId="{0163FDD8-F21D-4921-B515-8B957B2A6073}" type="presParOf" srcId="{FC14F628-4E56-44BC-92FD-CC977085345C}" destId="{4147E0A6-EA7F-425E-8A84-F255C38898CE}" srcOrd="16" destOrd="0" presId="urn:microsoft.com/office/officeart/2005/8/layout/hierarchy2"/>
    <dgm:cxn modelId="{282C8C7D-E087-4A51-8992-FD05A6E123D8}" type="presParOf" srcId="{4147E0A6-EA7F-425E-8A84-F255C38898CE}" destId="{151632CF-19CF-48B8-9ED1-A772D9916182}" srcOrd="0" destOrd="0" presId="urn:microsoft.com/office/officeart/2005/8/layout/hierarchy2"/>
    <dgm:cxn modelId="{B08DB81A-1BFC-474B-8D25-91CA0F6FA6C4}" type="presParOf" srcId="{FC14F628-4E56-44BC-92FD-CC977085345C}" destId="{EBFC670A-A434-4E62-9918-45E773403B7F}" srcOrd="17" destOrd="0" presId="urn:microsoft.com/office/officeart/2005/8/layout/hierarchy2"/>
    <dgm:cxn modelId="{D1E55196-9893-4108-8C88-3F0C3F5F9325}" type="presParOf" srcId="{EBFC670A-A434-4E62-9918-45E773403B7F}" destId="{7A35E534-0A2A-438E-8684-2CF9627EE8DC}" srcOrd="0" destOrd="0" presId="urn:microsoft.com/office/officeart/2005/8/layout/hierarchy2"/>
    <dgm:cxn modelId="{65589074-AAB4-4380-9186-904A83CDF013}" type="presParOf" srcId="{EBFC670A-A434-4E62-9918-45E773403B7F}" destId="{5E48C5D1-0AB9-4D55-B775-EC2B7728034B}" srcOrd="1" destOrd="0" presId="urn:microsoft.com/office/officeart/2005/8/layout/hierarchy2"/>
    <dgm:cxn modelId="{06F8F7E5-A7BF-405E-9DDC-14B9EAA26FDA}" type="presParOf" srcId="{FC14F628-4E56-44BC-92FD-CC977085345C}" destId="{425BDE66-0CC1-4700-B7A5-6FE013637940}" srcOrd="18" destOrd="0" presId="urn:microsoft.com/office/officeart/2005/8/layout/hierarchy2"/>
    <dgm:cxn modelId="{4029D400-63CC-4AEF-B839-E2C2A12D4F4A}" type="presParOf" srcId="{425BDE66-0CC1-4700-B7A5-6FE013637940}" destId="{D610C55F-6DFA-4D24-BFB8-08BB98D78FF9}" srcOrd="0" destOrd="0" presId="urn:microsoft.com/office/officeart/2005/8/layout/hierarchy2"/>
    <dgm:cxn modelId="{9CEF6D4D-E2B4-4D31-9DA0-58FFE99DD01B}" type="presParOf" srcId="{FC14F628-4E56-44BC-92FD-CC977085345C}" destId="{97631A16-5A92-4659-9A55-2E80F9200C60}" srcOrd="19" destOrd="0" presId="urn:microsoft.com/office/officeart/2005/8/layout/hierarchy2"/>
    <dgm:cxn modelId="{16437C68-73C0-40A7-8D73-D571E6E9FFCE}" type="presParOf" srcId="{97631A16-5A92-4659-9A55-2E80F9200C60}" destId="{AD355D80-2306-43EC-BF5A-4F4F6A3C000F}" srcOrd="0" destOrd="0" presId="urn:microsoft.com/office/officeart/2005/8/layout/hierarchy2"/>
    <dgm:cxn modelId="{15F2D771-3788-4BE1-BE2F-46DC14758F6E}" type="presParOf" srcId="{97631A16-5A92-4659-9A55-2E80F9200C60}" destId="{D755D426-878C-43E2-BFAA-91FB5D3FF37D}" srcOrd="1" destOrd="0" presId="urn:microsoft.com/office/officeart/2005/8/layout/hierarchy2"/>
    <dgm:cxn modelId="{D94218BE-80CC-4E60-8490-C191792DAF31}" type="presParOf" srcId="{FC14F628-4E56-44BC-92FD-CC977085345C}" destId="{96B495BA-333F-4CF6-B7BB-04227FF68E43}" srcOrd="20" destOrd="0" presId="urn:microsoft.com/office/officeart/2005/8/layout/hierarchy2"/>
    <dgm:cxn modelId="{93DC1086-B383-4D18-A46D-8E6DCF9C7876}" type="presParOf" srcId="{96B495BA-333F-4CF6-B7BB-04227FF68E43}" destId="{E8773A98-F9EA-4EDF-82F5-587F3CC8DDEB}" srcOrd="0" destOrd="0" presId="urn:microsoft.com/office/officeart/2005/8/layout/hierarchy2"/>
    <dgm:cxn modelId="{68D9E31A-5C97-424F-8B2A-5DD79074156B}" type="presParOf" srcId="{FC14F628-4E56-44BC-92FD-CC977085345C}" destId="{5C97C50A-2DEF-4997-88E1-B836876057DD}" srcOrd="21" destOrd="0" presId="urn:microsoft.com/office/officeart/2005/8/layout/hierarchy2"/>
    <dgm:cxn modelId="{D0E93791-D035-435E-8552-A06CD367C0BB}" type="presParOf" srcId="{5C97C50A-2DEF-4997-88E1-B836876057DD}" destId="{3ED1720B-AAD6-4BD3-AC6E-617C344595F7}" srcOrd="0" destOrd="0" presId="urn:microsoft.com/office/officeart/2005/8/layout/hierarchy2"/>
    <dgm:cxn modelId="{219F37CC-9B48-4E6F-A901-82155DFB0A0C}" type="presParOf" srcId="{5C97C50A-2DEF-4997-88E1-B836876057DD}" destId="{690CAF47-DB26-4AE1-A6C0-795334E65F2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331779-C8D2-47FA-9304-489CFB963099}"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n-US"/>
        </a:p>
      </dgm:t>
    </dgm:pt>
    <dgm:pt modelId="{456C5831-518E-4F1C-B0D7-E948AA359B19}">
      <dgm:prSet custT="1"/>
      <dgm:spPr/>
      <dgm:t>
        <a:bodyPr/>
        <a:lstStyle/>
        <a:p>
          <a:pPr rtl="0"/>
          <a:r>
            <a:rPr lang="en-US" sz="2400" dirty="0" smtClean="0"/>
            <a:t>Forms of mortgage:</a:t>
          </a:r>
          <a:endParaRPr lang="en-US" sz="2400" dirty="0"/>
        </a:p>
      </dgm:t>
    </dgm:pt>
    <dgm:pt modelId="{3049645E-B2F5-4C74-8CD8-573D9BC09CFA}" type="parTrans" cxnId="{1AE7A7BF-155C-4B9B-871D-C270A0B660E6}">
      <dgm:prSet/>
      <dgm:spPr/>
      <dgm:t>
        <a:bodyPr/>
        <a:lstStyle/>
        <a:p>
          <a:endParaRPr lang="en-US"/>
        </a:p>
      </dgm:t>
    </dgm:pt>
    <dgm:pt modelId="{E1FEB6E4-9E26-4AF7-B7FD-283E0339F08C}" type="sibTrans" cxnId="{1AE7A7BF-155C-4B9B-871D-C270A0B660E6}">
      <dgm:prSet/>
      <dgm:spPr/>
      <dgm:t>
        <a:bodyPr/>
        <a:lstStyle/>
        <a:p>
          <a:endParaRPr lang="en-US"/>
        </a:p>
      </dgm:t>
    </dgm:pt>
    <dgm:pt modelId="{E62F2591-4752-4A04-BCDC-5652F497FD85}">
      <dgm:prSet custT="1"/>
      <dgm:spPr/>
      <dgm:t>
        <a:bodyPr/>
        <a:lstStyle/>
        <a:p>
          <a:pPr rtl="0"/>
          <a:r>
            <a:rPr lang="en-US" sz="1600" i="0" dirty="0" smtClean="0"/>
            <a:t>Legal mortgage</a:t>
          </a:r>
          <a:endParaRPr lang="en-US" sz="1600" i="0" dirty="0"/>
        </a:p>
      </dgm:t>
    </dgm:pt>
    <dgm:pt modelId="{9CCBC89C-15F4-4519-8B0D-DE4BF4F6DDBC}" type="parTrans" cxnId="{19C00F8A-E651-4BCF-82A2-044B1A84B582}">
      <dgm:prSet/>
      <dgm:spPr/>
      <dgm:t>
        <a:bodyPr/>
        <a:lstStyle/>
        <a:p>
          <a:endParaRPr lang="en-US"/>
        </a:p>
      </dgm:t>
    </dgm:pt>
    <dgm:pt modelId="{7A636C26-FA6C-4842-B011-B3AEA3EE194D}" type="sibTrans" cxnId="{19C00F8A-E651-4BCF-82A2-044B1A84B582}">
      <dgm:prSet/>
      <dgm:spPr/>
      <dgm:t>
        <a:bodyPr/>
        <a:lstStyle/>
        <a:p>
          <a:endParaRPr lang="en-US"/>
        </a:p>
      </dgm:t>
    </dgm:pt>
    <dgm:pt modelId="{D6B44056-90E4-41B4-AF67-02613F154D4B}">
      <dgm:prSet custT="1"/>
      <dgm:spPr/>
      <dgm:t>
        <a:bodyPr/>
        <a:lstStyle/>
        <a:p>
          <a:pPr rtl="0"/>
          <a:r>
            <a:rPr lang="en-US" sz="1600" i="0" dirty="0" smtClean="0"/>
            <a:t>Usufructuary mortgage</a:t>
          </a:r>
          <a:endParaRPr lang="en-US" sz="1600" i="0" dirty="0"/>
        </a:p>
      </dgm:t>
    </dgm:pt>
    <dgm:pt modelId="{0C746096-D80B-494B-8269-33C0FA1E45BD}" type="parTrans" cxnId="{FF06CCD4-A618-47AC-9FF3-AB8D2F1B7419}">
      <dgm:prSet/>
      <dgm:spPr/>
      <dgm:t>
        <a:bodyPr/>
        <a:lstStyle/>
        <a:p>
          <a:endParaRPr lang="en-US"/>
        </a:p>
      </dgm:t>
    </dgm:pt>
    <dgm:pt modelId="{5FF8BBEA-F7AF-4F72-9E9F-C8DAC55E8A20}" type="sibTrans" cxnId="{FF06CCD4-A618-47AC-9FF3-AB8D2F1B7419}">
      <dgm:prSet/>
      <dgm:spPr/>
      <dgm:t>
        <a:bodyPr/>
        <a:lstStyle/>
        <a:p>
          <a:endParaRPr lang="en-US"/>
        </a:p>
      </dgm:t>
    </dgm:pt>
    <dgm:pt modelId="{8A5D6850-39FE-42D7-B91A-4024AED6C52F}">
      <dgm:prSet custT="1"/>
      <dgm:spPr/>
      <dgm:t>
        <a:bodyPr/>
        <a:lstStyle/>
        <a:p>
          <a:pPr rtl="0"/>
          <a:r>
            <a:rPr lang="en-US" sz="1600" i="0" dirty="0" smtClean="0"/>
            <a:t>Simple mortgage</a:t>
          </a:r>
          <a:endParaRPr lang="en-US" sz="1600" i="0" dirty="0"/>
        </a:p>
      </dgm:t>
    </dgm:pt>
    <dgm:pt modelId="{D2F817F7-C78E-4F74-A992-A627562127F5}" type="parTrans" cxnId="{327C82CC-CB2B-4A2B-BA47-B39535B2B1B0}">
      <dgm:prSet/>
      <dgm:spPr/>
      <dgm:t>
        <a:bodyPr/>
        <a:lstStyle/>
        <a:p>
          <a:endParaRPr lang="en-US"/>
        </a:p>
      </dgm:t>
    </dgm:pt>
    <dgm:pt modelId="{5C3DEE1F-B4DF-4FB8-BABF-C05F50C37F63}" type="sibTrans" cxnId="{327C82CC-CB2B-4A2B-BA47-B39535B2B1B0}">
      <dgm:prSet/>
      <dgm:spPr/>
      <dgm:t>
        <a:bodyPr/>
        <a:lstStyle/>
        <a:p>
          <a:endParaRPr lang="en-US"/>
        </a:p>
      </dgm:t>
    </dgm:pt>
    <dgm:pt modelId="{90E73B3D-062A-43C1-9702-3BC85F94DA21}">
      <dgm:prSet custT="1"/>
      <dgm:spPr/>
      <dgm:t>
        <a:bodyPr/>
        <a:lstStyle/>
        <a:p>
          <a:pPr rtl="0"/>
          <a:r>
            <a:rPr lang="en-US" sz="1600" i="0" dirty="0" smtClean="0"/>
            <a:t>Mortgage by deposit of title deeds or equitable mortgage</a:t>
          </a:r>
          <a:endParaRPr lang="en-US" sz="1600" i="0" dirty="0"/>
        </a:p>
      </dgm:t>
    </dgm:pt>
    <dgm:pt modelId="{E96311E0-6CAC-49B0-AB37-973DB13C7F44}" type="parTrans" cxnId="{E6D2E3B3-C785-45E9-A311-5DD6C331D448}">
      <dgm:prSet/>
      <dgm:spPr/>
      <dgm:t>
        <a:bodyPr/>
        <a:lstStyle/>
        <a:p>
          <a:endParaRPr lang="en-US"/>
        </a:p>
      </dgm:t>
    </dgm:pt>
    <dgm:pt modelId="{975A632A-4FA1-433D-B65C-A483BCAD5680}" type="sibTrans" cxnId="{E6D2E3B3-C785-45E9-A311-5DD6C331D448}">
      <dgm:prSet/>
      <dgm:spPr/>
      <dgm:t>
        <a:bodyPr/>
        <a:lstStyle/>
        <a:p>
          <a:endParaRPr lang="en-US"/>
        </a:p>
      </dgm:t>
    </dgm:pt>
    <dgm:pt modelId="{81AA9BEA-535F-4D12-987B-D7CAC25593F3}">
      <dgm:prSet custT="1"/>
      <dgm:spPr/>
      <dgm:t>
        <a:bodyPr/>
        <a:lstStyle/>
        <a:p>
          <a:pPr rtl="0"/>
          <a:r>
            <a:rPr lang="en-US" sz="1600" i="0" dirty="0" smtClean="0"/>
            <a:t>Mortgage by conditional sale</a:t>
          </a:r>
          <a:endParaRPr lang="en-US" sz="1600" i="0" dirty="0"/>
        </a:p>
      </dgm:t>
    </dgm:pt>
    <dgm:pt modelId="{1C8F7BA2-0FBC-446A-8ABC-3D0557E7420C}" type="parTrans" cxnId="{9FBEB037-F011-4E39-94A3-1A7709C2580C}">
      <dgm:prSet/>
      <dgm:spPr/>
      <dgm:t>
        <a:bodyPr/>
        <a:lstStyle/>
        <a:p>
          <a:endParaRPr lang="en-US"/>
        </a:p>
      </dgm:t>
    </dgm:pt>
    <dgm:pt modelId="{AFCC7309-3B5D-4970-9CD7-42DCB6E7419E}" type="sibTrans" cxnId="{9FBEB037-F011-4E39-94A3-1A7709C2580C}">
      <dgm:prSet/>
      <dgm:spPr/>
      <dgm:t>
        <a:bodyPr/>
        <a:lstStyle/>
        <a:p>
          <a:endParaRPr lang="en-US"/>
        </a:p>
      </dgm:t>
    </dgm:pt>
    <dgm:pt modelId="{01EDE6DA-00EF-452B-9E51-D05B884A2C84}">
      <dgm:prSet custT="1"/>
      <dgm:spPr/>
      <dgm:t>
        <a:bodyPr/>
        <a:lstStyle/>
        <a:p>
          <a:pPr rtl="0"/>
          <a:r>
            <a:rPr lang="en-US" sz="1600" i="0" dirty="0" smtClean="0"/>
            <a:t>Anomalous mortgage</a:t>
          </a:r>
          <a:endParaRPr lang="en-US" sz="1600" i="0" dirty="0"/>
        </a:p>
      </dgm:t>
    </dgm:pt>
    <dgm:pt modelId="{EDEA6485-FBEB-400A-990F-0067C797A1C8}" type="parTrans" cxnId="{6B2AB4B2-8B6B-4849-8FE1-D9ED9DFC6E1E}">
      <dgm:prSet/>
      <dgm:spPr/>
      <dgm:t>
        <a:bodyPr/>
        <a:lstStyle/>
        <a:p>
          <a:endParaRPr lang="en-US"/>
        </a:p>
      </dgm:t>
    </dgm:pt>
    <dgm:pt modelId="{267711D7-8CB2-4B42-A2A7-1F79CA0454B2}" type="sibTrans" cxnId="{6B2AB4B2-8B6B-4849-8FE1-D9ED9DFC6E1E}">
      <dgm:prSet/>
      <dgm:spPr/>
      <dgm:t>
        <a:bodyPr/>
        <a:lstStyle/>
        <a:p>
          <a:endParaRPr lang="en-US"/>
        </a:p>
      </dgm:t>
    </dgm:pt>
    <dgm:pt modelId="{32A6D551-5F90-4544-92D4-392E99767153}">
      <dgm:prSet custT="1"/>
      <dgm:spPr/>
      <dgm:t>
        <a:bodyPr/>
        <a:lstStyle/>
        <a:p>
          <a:pPr rtl="0"/>
          <a:r>
            <a:rPr lang="en-US" sz="2400" dirty="0" smtClean="0"/>
            <a:t>The most common form is mortgage by deposit of title deeds</a:t>
          </a:r>
          <a:endParaRPr lang="en-US" sz="2400" dirty="0"/>
        </a:p>
      </dgm:t>
    </dgm:pt>
    <dgm:pt modelId="{9F47275D-84D7-40A3-A99F-4227FBB8DC27}" type="parTrans" cxnId="{2878698E-D4A1-4BA1-8ACD-A898184574B5}">
      <dgm:prSet/>
      <dgm:spPr/>
      <dgm:t>
        <a:bodyPr/>
        <a:lstStyle/>
        <a:p>
          <a:endParaRPr lang="en-US"/>
        </a:p>
      </dgm:t>
    </dgm:pt>
    <dgm:pt modelId="{7CEFADB6-9FEF-4A9E-AA44-94CE617820BA}" type="sibTrans" cxnId="{2878698E-D4A1-4BA1-8ACD-A898184574B5}">
      <dgm:prSet/>
      <dgm:spPr/>
      <dgm:t>
        <a:bodyPr/>
        <a:lstStyle/>
        <a:p>
          <a:endParaRPr lang="en-US"/>
        </a:p>
      </dgm:t>
    </dgm:pt>
    <dgm:pt modelId="{E9306DD4-CD91-49E8-92B4-07CF76DCDA08}">
      <dgm:prSet custT="1"/>
      <dgm:spPr/>
      <dgm:t>
        <a:bodyPr/>
        <a:lstStyle/>
        <a:p>
          <a:pPr rtl="0"/>
          <a:r>
            <a:rPr lang="en-US" sz="1600" i="0" dirty="0" smtClean="0"/>
            <a:t>Usual course is to have a memo of deposit of title deeds recorded</a:t>
          </a:r>
          <a:endParaRPr lang="en-US" sz="1600" i="0" dirty="0"/>
        </a:p>
      </dgm:t>
    </dgm:pt>
    <dgm:pt modelId="{90402DF4-EE5B-4512-B7DE-E559A1EBCB27}" type="parTrans" cxnId="{E998BB86-C131-423C-8F1F-94832F5182A2}">
      <dgm:prSet/>
      <dgm:spPr/>
      <dgm:t>
        <a:bodyPr/>
        <a:lstStyle/>
        <a:p>
          <a:endParaRPr lang="en-US"/>
        </a:p>
      </dgm:t>
    </dgm:pt>
    <dgm:pt modelId="{E1E67766-6B4A-4280-A987-B20028D4D880}" type="sibTrans" cxnId="{E998BB86-C131-423C-8F1F-94832F5182A2}">
      <dgm:prSet/>
      <dgm:spPr/>
      <dgm:t>
        <a:bodyPr/>
        <a:lstStyle/>
        <a:p>
          <a:endParaRPr lang="en-US"/>
        </a:p>
      </dgm:t>
    </dgm:pt>
    <dgm:pt modelId="{8F6A4052-0CAD-447A-9663-138E11917267}">
      <dgm:prSet custT="1"/>
      <dgm:spPr/>
      <dgm:t>
        <a:bodyPr/>
        <a:lstStyle/>
        <a:p>
          <a:pPr rtl="0"/>
          <a:endParaRPr lang="en-US" sz="1600" i="1" dirty="0"/>
        </a:p>
      </dgm:t>
    </dgm:pt>
    <dgm:pt modelId="{69C95B74-B9E4-4137-A89B-02C344EFDBEB}" type="parTrans" cxnId="{5A26B9D6-9DB7-434C-99EC-121071E58F45}">
      <dgm:prSet/>
      <dgm:spPr/>
      <dgm:t>
        <a:bodyPr/>
        <a:lstStyle/>
        <a:p>
          <a:endParaRPr lang="en-IN"/>
        </a:p>
      </dgm:t>
    </dgm:pt>
    <dgm:pt modelId="{6EBAC302-7414-4EA0-B599-293261AD7183}" type="sibTrans" cxnId="{5A26B9D6-9DB7-434C-99EC-121071E58F45}">
      <dgm:prSet/>
      <dgm:spPr/>
      <dgm:t>
        <a:bodyPr/>
        <a:lstStyle/>
        <a:p>
          <a:endParaRPr lang="en-IN"/>
        </a:p>
      </dgm:t>
    </dgm:pt>
    <dgm:pt modelId="{70946F45-2739-479E-9F8B-D14F3B739379}" type="pres">
      <dgm:prSet presAssocID="{7F331779-C8D2-47FA-9304-489CFB963099}" presName="linear" presStyleCnt="0">
        <dgm:presLayoutVars>
          <dgm:animLvl val="lvl"/>
          <dgm:resizeHandles val="exact"/>
        </dgm:presLayoutVars>
      </dgm:prSet>
      <dgm:spPr/>
      <dgm:t>
        <a:bodyPr/>
        <a:lstStyle/>
        <a:p>
          <a:endParaRPr lang="en-US"/>
        </a:p>
      </dgm:t>
    </dgm:pt>
    <dgm:pt modelId="{881E097D-145F-45C8-9181-BE7A037FB941}" type="pres">
      <dgm:prSet presAssocID="{456C5831-518E-4F1C-B0D7-E948AA359B19}" presName="parentText" presStyleLbl="node1" presStyleIdx="0" presStyleCnt="2" custScaleY="54527" custLinFactNeighborY="-8650">
        <dgm:presLayoutVars>
          <dgm:chMax val="0"/>
          <dgm:bulletEnabled val="1"/>
        </dgm:presLayoutVars>
      </dgm:prSet>
      <dgm:spPr/>
      <dgm:t>
        <a:bodyPr/>
        <a:lstStyle/>
        <a:p>
          <a:endParaRPr lang="en-US"/>
        </a:p>
      </dgm:t>
    </dgm:pt>
    <dgm:pt modelId="{2D421814-164E-4EF0-8B8C-AFE6558232CD}" type="pres">
      <dgm:prSet presAssocID="{456C5831-518E-4F1C-B0D7-E948AA359B19}" presName="childText" presStyleLbl="revTx" presStyleIdx="0" presStyleCnt="2">
        <dgm:presLayoutVars>
          <dgm:bulletEnabled val="1"/>
        </dgm:presLayoutVars>
      </dgm:prSet>
      <dgm:spPr/>
      <dgm:t>
        <a:bodyPr/>
        <a:lstStyle/>
        <a:p>
          <a:endParaRPr lang="en-US"/>
        </a:p>
      </dgm:t>
    </dgm:pt>
    <dgm:pt modelId="{4B7F7B7B-FFC5-46EA-88FE-ACB753D1885E}" type="pres">
      <dgm:prSet presAssocID="{32A6D551-5F90-4544-92D4-392E99767153}" presName="parentText" presStyleLbl="node1" presStyleIdx="1" presStyleCnt="2" custScaleY="74559" custLinFactNeighborY="10467">
        <dgm:presLayoutVars>
          <dgm:chMax val="0"/>
          <dgm:bulletEnabled val="1"/>
        </dgm:presLayoutVars>
      </dgm:prSet>
      <dgm:spPr/>
      <dgm:t>
        <a:bodyPr/>
        <a:lstStyle/>
        <a:p>
          <a:endParaRPr lang="en-US"/>
        </a:p>
      </dgm:t>
    </dgm:pt>
    <dgm:pt modelId="{1A1F68DD-16B9-4B38-8775-648D8DDC3C7E}" type="pres">
      <dgm:prSet presAssocID="{32A6D551-5F90-4544-92D4-392E99767153}" presName="childText" presStyleLbl="revTx" presStyleIdx="1" presStyleCnt="2">
        <dgm:presLayoutVars>
          <dgm:bulletEnabled val="1"/>
        </dgm:presLayoutVars>
      </dgm:prSet>
      <dgm:spPr/>
      <dgm:t>
        <a:bodyPr/>
        <a:lstStyle/>
        <a:p>
          <a:endParaRPr lang="en-US"/>
        </a:p>
      </dgm:t>
    </dgm:pt>
  </dgm:ptLst>
  <dgm:cxnLst>
    <dgm:cxn modelId="{8CCEDE87-5BD2-4F7C-A93B-1956FCFE242D}" type="presOf" srcId="{01EDE6DA-00EF-452B-9E51-D05B884A2C84}" destId="{2D421814-164E-4EF0-8B8C-AFE6558232CD}" srcOrd="0" destOrd="5" presId="urn:microsoft.com/office/officeart/2005/8/layout/vList2"/>
    <dgm:cxn modelId="{F05EEBB5-DD0F-4735-BBE5-0B217C3EF7D3}" type="presOf" srcId="{7F331779-C8D2-47FA-9304-489CFB963099}" destId="{70946F45-2739-479E-9F8B-D14F3B739379}" srcOrd="0" destOrd="0" presId="urn:microsoft.com/office/officeart/2005/8/layout/vList2"/>
    <dgm:cxn modelId="{34796A49-02CC-4884-B3C3-E3B2C5F1D4BC}" type="presOf" srcId="{8A5D6850-39FE-42D7-B91A-4024AED6C52F}" destId="{2D421814-164E-4EF0-8B8C-AFE6558232CD}" srcOrd="0" destOrd="2" presId="urn:microsoft.com/office/officeart/2005/8/layout/vList2"/>
    <dgm:cxn modelId="{2878698E-D4A1-4BA1-8ACD-A898184574B5}" srcId="{7F331779-C8D2-47FA-9304-489CFB963099}" destId="{32A6D551-5F90-4544-92D4-392E99767153}" srcOrd="1" destOrd="0" parTransId="{9F47275D-84D7-40A3-A99F-4227FBB8DC27}" sibTransId="{7CEFADB6-9FEF-4A9E-AA44-94CE617820BA}"/>
    <dgm:cxn modelId="{77DF222D-1567-4FB1-84A2-D94BC8B4B4F8}" type="presOf" srcId="{32A6D551-5F90-4544-92D4-392E99767153}" destId="{4B7F7B7B-FFC5-46EA-88FE-ACB753D1885E}" srcOrd="0" destOrd="0" presId="urn:microsoft.com/office/officeart/2005/8/layout/vList2"/>
    <dgm:cxn modelId="{FF06CCD4-A618-47AC-9FF3-AB8D2F1B7419}" srcId="{456C5831-518E-4F1C-B0D7-E948AA359B19}" destId="{D6B44056-90E4-41B4-AF67-02613F154D4B}" srcOrd="1" destOrd="0" parTransId="{0C746096-D80B-494B-8269-33C0FA1E45BD}" sibTransId="{5FF8BBEA-F7AF-4F72-9E9F-C8DAC55E8A20}"/>
    <dgm:cxn modelId="{E6D2E3B3-C785-45E9-A311-5DD6C331D448}" srcId="{456C5831-518E-4F1C-B0D7-E948AA359B19}" destId="{90E73B3D-062A-43C1-9702-3BC85F94DA21}" srcOrd="3" destOrd="0" parTransId="{E96311E0-6CAC-49B0-AB37-973DB13C7F44}" sibTransId="{975A632A-4FA1-433D-B65C-A483BCAD5680}"/>
    <dgm:cxn modelId="{6B2AB4B2-8B6B-4849-8FE1-D9ED9DFC6E1E}" srcId="{456C5831-518E-4F1C-B0D7-E948AA359B19}" destId="{01EDE6DA-00EF-452B-9E51-D05B884A2C84}" srcOrd="5" destOrd="0" parTransId="{EDEA6485-FBEB-400A-990F-0067C797A1C8}" sibTransId="{267711D7-8CB2-4B42-A2A7-1F79CA0454B2}"/>
    <dgm:cxn modelId="{E998BB86-C131-423C-8F1F-94832F5182A2}" srcId="{32A6D551-5F90-4544-92D4-392E99767153}" destId="{E9306DD4-CD91-49E8-92B4-07CF76DCDA08}" srcOrd="1" destOrd="0" parTransId="{90402DF4-EE5B-4512-B7DE-E559A1EBCB27}" sibTransId="{E1E67766-6B4A-4280-A987-B20028D4D880}"/>
    <dgm:cxn modelId="{07E558F2-6B69-453B-8D4B-9747A371A9FC}" type="presOf" srcId="{90E73B3D-062A-43C1-9702-3BC85F94DA21}" destId="{2D421814-164E-4EF0-8B8C-AFE6558232CD}" srcOrd="0" destOrd="3" presId="urn:microsoft.com/office/officeart/2005/8/layout/vList2"/>
    <dgm:cxn modelId="{795CB69D-076A-4C5B-8D51-733364A87A97}" type="presOf" srcId="{8F6A4052-0CAD-447A-9663-138E11917267}" destId="{1A1F68DD-16B9-4B38-8775-648D8DDC3C7E}" srcOrd="0" destOrd="0" presId="urn:microsoft.com/office/officeart/2005/8/layout/vList2"/>
    <dgm:cxn modelId="{4FC18102-5713-4831-AD87-7845C21A0410}" type="presOf" srcId="{E62F2591-4752-4A04-BCDC-5652F497FD85}" destId="{2D421814-164E-4EF0-8B8C-AFE6558232CD}" srcOrd="0" destOrd="0" presId="urn:microsoft.com/office/officeart/2005/8/layout/vList2"/>
    <dgm:cxn modelId="{CB4A1996-A1C1-4F23-893D-5A556EC20F7D}" type="presOf" srcId="{E9306DD4-CD91-49E8-92B4-07CF76DCDA08}" destId="{1A1F68DD-16B9-4B38-8775-648D8DDC3C7E}" srcOrd="0" destOrd="1" presId="urn:microsoft.com/office/officeart/2005/8/layout/vList2"/>
    <dgm:cxn modelId="{97719C0D-E4DD-475F-AD3A-CF9801332DA4}" type="presOf" srcId="{456C5831-518E-4F1C-B0D7-E948AA359B19}" destId="{881E097D-145F-45C8-9181-BE7A037FB941}" srcOrd="0" destOrd="0" presId="urn:microsoft.com/office/officeart/2005/8/layout/vList2"/>
    <dgm:cxn modelId="{9FBEB037-F011-4E39-94A3-1A7709C2580C}" srcId="{456C5831-518E-4F1C-B0D7-E948AA359B19}" destId="{81AA9BEA-535F-4D12-987B-D7CAC25593F3}" srcOrd="4" destOrd="0" parTransId="{1C8F7BA2-0FBC-446A-8ABC-3D0557E7420C}" sibTransId="{AFCC7309-3B5D-4970-9CD7-42DCB6E7419E}"/>
    <dgm:cxn modelId="{327C82CC-CB2B-4A2B-BA47-B39535B2B1B0}" srcId="{456C5831-518E-4F1C-B0D7-E948AA359B19}" destId="{8A5D6850-39FE-42D7-B91A-4024AED6C52F}" srcOrd="2" destOrd="0" parTransId="{D2F817F7-C78E-4F74-A992-A627562127F5}" sibTransId="{5C3DEE1F-B4DF-4FB8-BABF-C05F50C37F63}"/>
    <dgm:cxn modelId="{2A5C0B85-5741-43B8-95C5-0EA554D4BC9C}" type="presOf" srcId="{D6B44056-90E4-41B4-AF67-02613F154D4B}" destId="{2D421814-164E-4EF0-8B8C-AFE6558232CD}" srcOrd="0" destOrd="1" presId="urn:microsoft.com/office/officeart/2005/8/layout/vList2"/>
    <dgm:cxn modelId="{19C00F8A-E651-4BCF-82A2-044B1A84B582}" srcId="{456C5831-518E-4F1C-B0D7-E948AA359B19}" destId="{E62F2591-4752-4A04-BCDC-5652F497FD85}" srcOrd="0" destOrd="0" parTransId="{9CCBC89C-15F4-4519-8B0D-DE4BF4F6DDBC}" sibTransId="{7A636C26-FA6C-4842-B011-B3AEA3EE194D}"/>
    <dgm:cxn modelId="{1AE7A7BF-155C-4B9B-871D-C270A0B660E6}" srcId="{7F331779-C8D2-47FA-9304-489CFB963099}" destId="{456C5831-518E-4F1C-B0D7-E948AA359B19}" srcOrd="0" destOrd="0" parTransId="{3049645E-B2F5-4C74-8CD8-573D9BC09CFA}" sibTransId="{E1FEB6E4-9E26-4AF7-B7FD-283E0339F08C}"/>
    <dgm:cxn modelId="{85C4F28D-2C51-47A5-91DB-05BF18C3EDD7}" type="presOf" srcId="{81AA9BEA-535F-4D12-987B-D7CAC25593F3}" destId="{2D421814-164E-4EF0-8B8C-AFE6558232CD}" srcOrd="0" destOrd="4" presId="urn:microsoft.com/office/officeart/2005/8/layout/vList2"/>
    <dgm:cxn modelId="{5A26B9D6-9DB7-434C-99EC-121071E58F45}" srcId="{32A6D551-5F90-4544-92D4-392E99767153}" destId="{8F6A4052-0CAD-447A-9663-138E11917267}" srcOrd="0" destOrd="0" parTransId="{69C95B74-B9E4-4137-A89B-02C344EFDBEB}" sibTransId="{6EBAC302-7414-4EA0-B599-293261AD7183}"/>
    <dgm:cxn modelId="{80CDA106-4212-4788-ACC3-1380066EAC53}" type="presParOf" srcId="{70946F45-2739-479E-9F8B-D14F3B739379}" destId="{881E097D-145F-45C8-9181-BE7A037FB941}" srcOrd="0" destOrd="0" presId="urn:microsoft.com/office/officeart/2005/8/layout/vList2"/>
    <dgm:cxn modelId="{F7175A28-3B19-4C1E-B325-9559195A0725}" type="presParOf" srcId="{70946F45-2739-479E-9F8B-D14F3B739379}" destId="{2D421814-164E-4EF0-8B8C-AFE6558232CD}" srcOrd="1" destOrd="0" presId="urn:microsoft.com/office/officeart/2005/8/layout/vList2"/>
    <dgm:cxn modelId="{44350C95-6B29-469B-8001-1CBD335D06DC}" type="presParOf" srcId="{70946F45-2739-479E-9F8B-D14F3B739379}" destId="{4B7F7B7B-FFC5-46EA-88FE-ACB753D1885E}" srcOrd="2" destOrd="0" presId="urn:microsoft.com/office/officeart/2005/8/layout/vList2"/>
    <dgm:cxn modelId="{BD05AB25-370C-48F7-98B0-D69FE612B251}" type="presParOf" srcId="{70946F45-2739-479E-9F8B-D14F3B739379}" destId="{1A1F68DD-16B9-4B38-8775-648D8DDC3C7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0DBA43-9CE2-4EB0-96BD-4C61A19D23FC}"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215B92C3-95D4-4C7D-A5FE-2A349D8F3FB0}">
      <dgm:prSet custT="1"/>
      <dgm:spPr/>
      <dgm:t>
        <a:bodyPr/>
        <a:lstStyle/>
        <a:p>
          <a:pPr algn="just" rtl="0"/>
          <a:r>
            <a:rPr lang="en-US" sz="2400" i="0" dirty="0" smtClean="0"/>
            <a:t>Mortgages of movable property can be created by conditional sale</a:t>
          </a:r>
          <a:endParaRPr lang="en-US" sz="2400" i="0" dirty="0"/>
        </a:p>
      </dgm:t>
    </dgm:pt>
    <dgm:pt modelId="{3ACEA96D-DEE2-464C-AB88-650C5507651C}" type="parTrans" cxnId="{5D10646A-B887-4076-A70F-E0563BD979DF}">
      <dgm:prSet/>
      <dgm:spPr/>
      <dgm:t>
        <a:bodyPr/>
        <a:lstStyle/>
        <a:p>
          <a:pPr algn="just"/>
          <a:endParaRPr lang="en-US" sz="1600"/>
        </a:p>
      </dgm:t>
    </dgm:pt>
    <dgm:pt modelId="{C07119EA-02A5-4EC1-9BF2-38C7CF77A3D5}" type="sibTrans" cxnId="{5D10646A-B887-4076-A70F-E0563BD979DF}">
      <dgm:prSet/>
      <dgm:spPr/>
      <dgm:t>
        <a:bodyPr/>
        <a:lstStyle/>
        <a:p>
          <a:pPr algn="just"/>
          <a:endParaRPr lang="en-US" sz="1600"/>
        </a:p>
      </dgm:t>
    </dgm:pt>
    <dgm:pt modelId="{54A54568-A262-4062-9FE0-A3DB72BFB66E}">
      <dgm:prSet custT="1"/>
      <dgm:spPr/>
      <dgm:t>
        <a:bodyPr/>
        <a:lstStyle/>
        <a:p>
          <a:pPr algn="just" rtl="0"/>
          <a:r>
            <a:rPr lang="en-US" sz="2000" i="0" dirty="0" smtClean="0"/>
            <a:t>Borrower sells property to lender</a:t>
          </a:r>
          <a:endParaRPr lang="en-US" sz="2000" i="0" dirty="0"/>
        </a:p>
      </dgm:t>
    </dgm:pt>
    <dgm:pt modelId="{55834B0D-5FDD-491F-91F4-1ABB9BE93B90}" type="parTrans" cxnId="{A72C1EEF-73D0-4822-9C78-E286B2C5584E}">
      <dgm:prSet/>
      <dgm:spPr/>
      <dgm:t>
        <a:bodyPr/>
        <a:lstStyle/>
        <a:p>
          <a:pPr algn="just"/>
          <a:endParaRPr lang="en-US" sz="1600"/>
        </a:p>
      </dgm:t>
    </dgm:pt>
    <dgm:pt modelId="{45EFD354-9D09-4DAE-B3D6-1DC4FB579D94}" type="sibTrans" cxnId="{A72C1EEF-73D0-4822-9C78-E286B2C5584E}">
      <dgm:prSet/>
      <dgm:spPr/>
      <dgm:t>
        <a:bodyPr/>
        <a:lstStyle/>
        <a:p>
          <a:pPr algn="just"/>
          <a:endParaRPr lang="en-US" sz="1600"/>
        </a:p>
      </dgm:t>
    </dgm:pt>
    <dgm:pt modelId="{53C27BEC-1B0E-464B-8A9F-AF47A6F6ABC8}">
      <dgm:prSet custT="1"/>
      <dgm:spPr/>
      <dgm:t>
        <a:bodyPr/>
        <a:lstStyle/>
        <a:p>
          <a:pPr algn="just" rtl="0"/>
          <a:r>
            <a:rPr lang="en-US" sz="2000" i="0" dirty="0" smtClean="0"/>
            <a:t>With an agreement on the part of the lender to either revoke the sale or retransfer property</a:t>
          </a:r>
          <a:endParaRPr lang="en-US" sz="2000" i="0" dirty="0"/>
        </a:p>
      </dgm:t>
    </dgm:pt>
    <dgm:pt modelId="{BB389ADD-FD69-401F-A946-55D1F77AAAEF}" type="parTrans" cxnId="{EEBCF095-ED94-4183-96AD-6266FE1F4FC6}">
      <dgm:prSet/>
      <dgm:spPr/>
      <dgm:t>
        <a:bodyPr/>
        <a:lstStyle/>
        <a:p>
          <a:pPr algn="just"/>
          <a:endParaRPr lang="en-US" sz="1600"/>
        </a:p>
      </dgm:t>
    </dgm:pt>
    <dgm:pt modelId="{E298F45C-296C-4E47-9BCE-ACB2B66B49A0}" type="sibTrans" cxnId="{EEBCF095-ED94-4183-96AD-6266FE1F4FC6}">
      <dgm:prSet/>
      <dgm:spPr/>
      <dgm:t>
        <a:bodyPr/>
        <a:lstStyle/>
        <a:p>
          <a:pPr algn="just"/>
          <a:endParaRPr lang="en-US" sz="1600"/>
        </a:p>
      </dgm:t>
    </dgm:pt>
    <dgm:pt modelId="{180A3F26-8849-4892-909D-AA4A07C654A0}">
      <dgm:prSet custT="1"/>
      <dgm:spPr/>
      <dgm:t>
        <a:bodyPr/>
        <a:lstStyle/>
        <a:p>
          <a:pPr algn="just" rtl="0"/>
          <a:r>
            <a:rPr lang="en-US" sz="2000" i="0" dirty="0" smtClean="0"/>
            <a:t>This creates a mortgage</a:t>
          </a:r>
          <a:endParaRPr lang="en-US" sz="2000" i="0" dirty="0"/>
        </a:p>
      </dgm:t>
    </dgm:pt>
    <dgm:pt modelId="{277F4A60-EF9F-42BA-B9F6-E1D96A136AC3}" type="parTrans" cxnId="{6338518B-8812-4D74-B512-70713EF321E8}">
      <dgm:prSet/>
      <dgm:spPr/>
      <dgm:t>
        <a:bodyPr/>
        <a:lstStyle/>
        <a:p>
          <a:pPr algn="just"/>
          <a:endParaRPr lang="en-US" sz="1600"/>
        </a:p>
      </dgm:t>
    </dgm:pt>
    <dgm:pt modelId="{99FDABCD-D27B-47BA-BF44-6DE127B2876B}" type="sibTrans" cxnId="{6338518B-8812-4D74-B512-70713EF321E8}">
      <dgm:prSet/>
      <dgm:spPr/>
      <dgm:t>
        <a:bodyPr/>
        <a:lstStyle/>
        <a:p>
          <a:pPr algn="just"/>
          <a:endParaRPr lang="en-US" sz="1600"/>
        </a:p>
      </dgm:t>
    </dgm:pt>
    <dgm:pt modelId="{E23F13C7-8ADD-42C0-AD3B-B8D72F5F4E30}">
      <dgm:prSet custT="1"/>
      <dgm:spPr/>
      <dgm:t>
        <a:bodyPr/>
        <a:lstStyle/>
        <a:p>
          <a:pPr algn="just" rtl="0"/>
          <a:r>
            <a:rPr lang="en-US" sz="2000" i="0" dirty="0" smtClean="0"/>
            <a:t>Being a transfer of title, mortgages are stronger than hypothecations</a:t>
          </a:r>
          <a:endParaRPr lang="en-US" sz="2000" i="0" dirty="0"/>
        </a:p>
      </dgm:t>
    </dgm:pt>
    <dgm:pt modelId="{D1B2C365-7597-4B8E-B933-E73BB02D8F08}" type="parTrans" cxnId="{F1F3F7DD-BD0E-497E-B459-5496B947CA10}">
      <dgm:prSet/>
      <dgm:spPr/>
      <dgm:t>
        <a:bodyPr/>
        <a:lstStyle/>
        <a:p>
          <a:pPr algn="just"/>
          <a:endParaRPr lang="en-US" sz="1600"/>
        </a:p>
      </dgm:t>
    </dgm:pt>
    <dgm:pt modelId="{97D46223-2785-49B5-BFE5-68D5ACCF112B}" type="sibTrans" cxnId="{F1F3F7DD-BD0E-497E-B459-5496B947CA10}">
      <dgm:prSet/>
      <dgm:spPr/>
      <dgm:t>
        <a:bodyPr/>
        <a:lstStyle/>
        <a:p>
          <a:pPr algn="just"/>
          <a:endParaRPr lang="en-US" sz="1600"/>
        </a:p>
      </dgm:t>
    </dgm:pt>
    <dgm:pt modelId="{B9A04CFD-167C-4212-83DB-408D2A490A6A}" type="pres">
      <dgm:prSet presAssocID="{CA0DBA43-9CE2-4EB0-96BD-4C61A19D23FC}" presName="linear" presStyleCnt="0">
        <dgm:presLayoutVars>
          <dgm:animLvl val="lvl"/>
          <dgm:resizeHandles val="exact"/>
        </dgm:presLayoutVars>
      </dgm:prSet>
      <dgm:spPr/>
      <dgm:t>
        <a:bodyPr/>
        <a:lstStyle/>
        <a:p>
          <a:endParaRPr lang="en-US"/>
        </a:p>
      </dgm:t>
    </dgm:pt>
    <dgm:pt modelId="{221F8117-CC35-42F6-BCDD-64FB2189BB18}" type="pres">
      <dgm:prSet presAssocID="{215B92C3-95D4-4C7D-A5FE-2A349D8F3FB0}" presName="parentText" presStyleLbl="node1" presStyleIdx="0" presStyleCnt="1" custScaleY="78127" custLinFactNeighborY="-11574">
        <dgm:presLayoutVars>
          <dgm:chMax val="0"/>
          <dgm:bulletEnabled val="1"/>
        </dgm:presLayoutVars>
      </dgm:prSet>
      <dgm:spPr/>
      <dgm:t>
        <a:bodyPr/>
        <a:lstStyle/>
        <a:p>
          <a:endParaRPr lang="en-US"/>
        </a:p>
      </dgm:t>
    </dgm:pt>
    <dgm:pt modelId="{0A205B4C-4A25-4316-99CD-39FC9C8603B9}" type="pres">
      <dgm:prSet presAssocID="{215B92C3-95D4-4C7D-A5FE-2A349D8F3FB0}" presName="childText" presStyleLbl="revTx" presStyleIdx="0" presStyleCnt="1">
        <dgm:presLayoutVars>
          <dgm:bulletEnabled val="1"/>
        </dgm:presLayoutVars>
      </dgm:prSet>
      <dgm:spPr/>
      <dgm:t>
        <a:bodyPr/>
        <a:lstStyle/>
        <a:p>
          <a:endParaRPr lang="en-US"/>
        </a:p>
      </dgm:t>
    </dgm:pt>
  </dgm:ptLst>
  <dgm:cxnLst>
    <dgm:cxn modelId="{1426E314-2524-4BDD-9085-F308621F2054}" type="presOf" srcId="{53C27BEC-1B0E-464B-8A9F-AF47A6F6ABC8}" destId="{0A205B4C-4A25-4316-99CD-39FC9C8603B9}" srcOrd="0" destOrd="1" presId="urn:microsoft.com/office/officeart/2005/8/layout/vList2"/>
    <dgm:cxn modelId="{A72C1EEF-73D0-4822-9C78-E286B2C5584E}" srcId="{215B92C3-95D4-4C7D-A5FE-2A349D8F3FB0}" destId="{54A54568-A262-4062-9FE0-A3DB72BFB66E}" srcOrd="0" destOrd="0" parTransId="{55834B0D-5FDD-491F-91F4-1ABB9BE93B90}" sibTransId="{45EFD354-9D09-4DAE-B3D6-1DC4FB579D94}"/>
    <dgm:cxn modelId="{185208F1-A579-4760-AC2D-DE6EDF342768}" type="presOf" srcId="{CA0DBA43-9CE2-4EB0-96BD-4C61A19D23FC}" destId="{B9A04CFD-167C-4212-83DB-408D2A490A6A}" srcOrd="0" destOrd="0" presId="urn:microsoft.com/office/officeart/2005/8/layout/vList2"/>
    <dgm:cxn modelId="{5D10646A-B887-4076-A70F-E0563BD979DF}" srcId="{CA0DBA43-9CE2-4EB0-96BD-4C61A19D23FC}" destId="{215B92C3-95D4-4C7D-A5FE-2A349D8F3FB0}" srcOrd="0" destOrd="0" parTransId="{3ACEA96D-DEE2-464C-AB88-650C5507651C}" sibTransId="{C07119EA-02A5-4EC1-9BF2-38C7CF77A3D5}"/>
    <dgm:cxn modelId="{6338518B-8812-4D74-B512-70713EF321E8}" srcId="{215B92C3-95D4-4C7D-A5FE-2A349D8F3FB0}" destId="{180A3F26-8849-4892-909D-AA4A07C654A0}" srcOrd="2" destOrd="0" parTransId="{277F4A60-EF9F-42BA-B9F6-E1D96A136AC3}" sibTransId="{99FDABCD-D27B-47BA-BF44-6DE127B2876B}"/>
    <dgm:cxn modelId="{1430D5CC-E913-4469-A201-D037B44AA7E1}" type="presOf" srcId="{E23F13C7-8ADD-42C0-AD3B-B8D72F5F4E30}" destId="{0A205B4C-4A25-4316-99CD-39FC9C8603B9}" srcOrd="0" destOrd="3" presId="urn:microsoft.com/office/officeart/2005/8/layout/vList2"/>
    <dgm:cxn modelId="{C07ACCB2-7C91-4C9C-8344-CC35D049D2E4}" type="presOf" srcId="{180A3F26-8849-4892-909D-AA4A07C654A0}" destId="{0A205B4C-4A25-4316-99CD-39FC9C8603B9}" srcOrd="0" destOrd="2" presId="urn:microsoft.com/office/officeart/2005/8/layout/vList2"/>
    <dgm:cxn modelId="{25EFEC32-2FB8-4A77-824C-59E2F523F6A6}" type="presOf" srcId="{54A54568-A262-4062-9FE0-A3DB72BFB66E}" destId="{0A205B4C-4A25-4316-99CD-39FC9C8603B9}" srcOrd="0" destOrd="0" presId="urn:microsoft.com/office/officeart/2005/8/layout/vList2"/>
    <dgm:cxn modelId="{50AB297A-DE6C-45AE-A6BA-0F0DF0199305}" type="presOf" srcId="{215B92C3-95D4-4C7D-A5FE-2A349D8F3FB0}" destId="{221F8117-CC35-42F6-BCDD-64FB2189BB18}" srcOrd="0" destOrd="0" presId="urn:microsoft.com/office/officeart/2005/8/layout/vList2"/>
    <dgm:cxn modelId="{F1F3F7DD-BD0E-497E-B459-5496B947CA10}" srcId="{215B92C3-95D4-4C7D-A5FE-2A349D8F3FB0}" destId="{E23F13C7-8ADD-42C0-AD3B-B8D72F5F4E30}" srcOrd="3" destOrd="0" parTransId="{D1B2C365-7597-4B8E-B933-E73BB02D8F08}" sibTransId="{97D46223-2785-49B5-BFE5-68D5ACCF112B}"/>
    <dgm:cxn modelId="{EEBCF095-ED94-4183-96AD-6266FE1F4FC6}" srcId="{215B92C3-95D4-4C7D-A5FE-2A349D8F3FB0}" destId="{53C27BEC-1B0E-464B-8A9F-AF47A6F6ABC8}" srcOrd="1" destOrd="0" parTransId="{BB389ADD-FD69-401F-A946-55D1F77AAAEF}" sibTransId="{E298F45C-296C-4E47-9BCE-ACB2B66B49A0}"/>
    <dgm:cxn modelId="{DEEC08CA-CFB8-4A34-99B4-9D25A2A15632}" type="presParOf" srcId="{B9A04CFD-167C-4212-83DB-408D2A490A6A}" destId="{221F8117-CC35-42F6-BCDD-64FB2189BB18}" srcOrd="0" destOrd="0" presId="urn:microsoft.com/office/officeart/2005/8/layout/vList2"/>
    <dgm:cxn modelId="{1E6D9198-2C97-4998-A00C-7CCF7791E228}" type="presParOf" srcId="{B9A04CFD-167C-4212-83DB-408D2A490A6A}" destId="{0A205B4C-4A25-4316-99CD-39FC9C8603B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160F98-0478-4988-82C9-08EFF5807FA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41D97B09-14F2-46C9-B284-FF48542834A3}">
      <dgm:prSet custT="1"/>
      <dgm:spPr/>
      <dgm:t>
        <a:bodyPr/>
        <a:lstStyle/>
        <a:p>
          <a:pPr algn="just" rtl="0"/>
          <a:r>
            <a:rPr lang="en-US" sz="1600" b="0" dirty="0" smtClean="0"/>
            <a:t>Sec 100 of TP Act defines a charge as - any security interest other than a transfer of an interest</a:t>
          </a:r>
          <a:endParaRPr lang="en-US" sz="1600" b="0" dirty="0"/>
        </a:p>
      </dgm:t>
    </dgm:pt>
    <dgm:pt modelId="{5D89002E-C32F-4C79-A333-8AD611755410}" type="parTrans" cxnId="{DC6F5C70-0A12-4BB1-A699-B2E896F4981A}">
      <dgm:prSet/>
      <dgm:spPr/>
      <dgm:t>
        <a:bodyPr/>
        <a:lstStyle/>
        <a:p>
          <a:endParaRPr lang="en-US" sz="1600" b="0">
            <a:solidFill>
              <a:schemeClr val="tx1"/>
            </a:solidFill>
          </a:endParaRPr>
        </a:p>
      </dgm:t>
    </dgm:pt>
    <dgm:pt modelId="{902ECC70-AC4D-40FE-BE04-8A0FF2255B9B}" type="sibTrans" cxnId="{DC6F5C70-0A12-4BB1-A699-B2E896F4981A}">
      <dgm:prSet/>
      <dgm:spPr/>
      <dgm:t>
        <a:bodyPr/>
        <a:lstStyle/>
        <a:p>
          <a:endParaRPr lang="en-US" sz="1600" b="0">
            <a:solidFill>
              <a:schemeClr val="tx1"/>
            </a:solidFill>
          </a:endParaRPr>
        </a:p>
      </dgm:t>
    </dgm:pt>
    <dgm:pt modelId="{5B3ECD51-DCB7-4D63-AED1-43117840A844}">
      <dgm:prSet custT="1"/>
      <dgm:spPr/>
      <dgm:t>
        <a:bodyPr/>
        <a:lstStyle/>
        <a:p>
          <a:pPr algn="just" rtl="0"/>
          <a:r>
            <a:rPr lang="en-US" sz="1600" b="0" smtClean="0"/>
            <a:t>Unregistered mortgage is not a charge</a:t>
          </a:r>
          <a:endParaRPr lang="en-US" sz="1600" b="0" dirty="0"/>
        </a:p>
      </dgm:t>
    </dgm:pt>
    <dgm:pt modelId="{BDEDE61D-DE3F-4A26-827C-020F1A3AB0EC}" type="parTrans" cxnId="{1BF34F1F-791F-44B1-B819-CAF7F2945A02}">
      <dgm:prSet/>
      <dgm:spPr/>
      <dgm:t>
        <a:bodyPr/>
        <a:lstStyle/>
        <a:p>
          <a:endParaRPr lang="en-US" sz="1600" b="0">
            <a:solidFill>
              <a:schemeClr val="tx1"/>
            </a:solidFill>
          </a:endParaRPr>
        </a:p>
      </dgm:t>
    </dgm:pt>
    <dgm:pt modelId="{7D152F58-C991-4F87-870D-483FA3F13EC1}" type="sibTrans" cxnId="{1BF34F1F-791F-44B1-B819-CAF7F2945A02}">
      <dgm:prSet/>
      <dgm:spPr/>
      <dgm:t>
        <a:bodyPr/>
        <a:lstStyle/>
        <a:p>
          <a:endParaRPr lang="en-US" sz="1600" b="0">
            <a:solidFill>
              <a:schemeClr val="tx1"/>
            </a:solidFill>
          </a:endParaRPr>
        </a:p>
      </dgm:t>
    </dgm:pt>
    <dgm:pt modelId="{16B41E05-E5EE-44A7-8A33-345C28AD98C8}">
      <dgm:prSet custT="1"/>
      <dgm:spPr/>
      <dgm:t>
        <a:bodyPr/>
        <a:lstStyle/>
        <a:p>
          <a:pPr algn="just" rtl="0"/>
          <a:r>
            <a:rPr lang="en-US" sz="1600" b="0" smtClean="0"/>
            <a:t>Provisions of simple mortgage applicable to charges also</a:t>
          </a:r>
          <a:endParaRPr lang="en-US" sz="1600" b="0" dirty="0"/>
        </a:p>
      </dgm:t>
    </dgm:pt>
    <dgm:pt modelId="{F95FA039-5658-4F33-8C7D-44CA0CDE664E}" type="parTrans" cxnId="{0638DA17-B5A6-42ED-AB6D-FE93C394CE44}">
      <dgm:prSet/>
      <dgm:spPr/>
      <dgm:t>
        <a:bodyPr/>
        <a:lstStyle/>
        <a:p>
          <a:endParaRPr lang="en-US" sz="1600" b="0">
            <a:solidFill>
              <a:schemeClr val="tx1"/>
            </a:solidFill>
          </a:endParaRPr>
        </a:p>
      </dgm:t>
    </dgm:pt>
    <dgm:pt modelId="{B1AD81DB-60AA-4E92-AD29-24A2316629EF}" type="sibTrans" cxnId="{0638DA17-B5A6-42ED-AB6D-FE93C394CE44}">
      <dgm:prSet/>
      <dgm:spPr/>
      <dgm:t>
        <a:bodyPr/>
        <a:lstStyle/>
        <a:p>
          <a:endParaRPr lang="en-US" sz="1600" b="0">
            <a:solidFill>
              <a:schemeClr val="tx1"/>
            </a:solidFill>
          </a:endParaRPr>
        </a:p>
      </dgm:t>
    </dgm:pt>
    <dgm:pt modelId="{9446CE57-BD85-4913-8654-85E3737988ED}">
      <dgm:prSet custT="1"/>
      <dgm:spPr/>
      <dgm:t>
        <a:bodyPr/>
        <a:lstStyle/>
        <a:p>
          <a:pPr algn="just" rtl="0"/>
          <a:r>
            <a:rPr lang="en-US" sz="1600" b="0" dirty="0" smtClean="0"/>
            <a:t>Hence distinction is not important from viewpoint of recovery rights - similar substantive and adjective law in Order XXXIV, rule 15 of CPC applies to charges</a:t>
          </a:r>
          <a:endParaRPr lang="en-US" sz="1600" b="0" dirty="0"/>
        </a:p>
      </dgm:t>
    </dgm:pt>
    <dgm:pt modelId="{BF28C1B7-57B8-4DB1-9D5E-0E9D626F6336}" type="parTrans" cxnId="{17646FF9-75A1-416A-AA4A-A3E917042D13}">
      <dgm:prSet/>
      <dgm:spPr/>
      <dgm:t>
        <a:bodyPr/>
        <a:lstStyle/>
        <a:p>
          <a:endParaRPr lang="en-US" sz="1600" b="0">
            <a:solidFill>
              <a:schemeClr val="tx1"/>
            </a:solidFill>
          </a:endParaRPr>
        </a:p>
      </dgm:t>
    </dgm:pt>
    <dgm:pt modelId="{041B4A36-B1AD-4CF8-8AAC-A66430EFC2BA}" type="sibTrans" cxnId="{17646FF9-75A1-416A-AA4A-A3E917042D13}">
      <dgm:prSet/>
      <dgm:spPr/>
      <dgm:t>
        <a:bodyPr/>
        <a:lstStyle/>
        <a:p>
          <a:endParaRPr lang="en-US" sz="1600" b="0">
            <a:solidFill>
              <a:schemeClr val="tx1"/>
            </a:solidFill>
          </a:endParaRPr>
        </a:p>
      </dgm:t>
    </dgm:pt>
    <dgm:pt modelId="{3DF585A8-5265-4B6F-A6FB-C5DF44E9F481}" type="pres">
      <dgm:prSet presAssocID="{97160F98-0478-4988-82C9-08EFF5807FA0}" presName="linear" presStyleCnt="0">
        <dgm:presLayoutVars>
          <dgm:dir/>
          <dgm:animLvl val="lvl"/>
          <dgm:resizeHandles val="exact"/>
        </dgm:presLayoutVars>
      </dgm:prSet>
      <dgm:spPr/>
      <dgm:t>
        <a:bodyPr/>
        <a:lstStyle/>
        <a:p>
          <a:endParaRPr lang="en-US"/>
        </a:p>
      </dgm:t>
    </dgm:pt>
    <dgm:pt modelId="{35F6B1D9-2227-4F43-80A3-CA13B6DC85FA}" type="pres">
      <dgm:prSet presAssocID="{41D97B09-14F2-46C9-B284-FF48542834A3}" presName="parentLin" presStyleCnt="0"/>
      <dgm:spPr/>
      <dgm:t>
        <a:bodyPr/>
        <a:lstStyle/>
        <a:p>
          <a:endParaRPr lang="en-US"/>
        </a:p>
      </dgm:t>
    </dgm:pt>
    <dgm:pt modelId="{5F4EB1A6-183D-479C-B39D-DAF21BB812A5}" type="pres">
      <dgm:prSet presAssocID="{41D97B09-14F2-46C9-B284-FF48542834A3}" presName="parentLeftMargin" presStyleLbl="node1" presStyleIdx="0" presStyleCnt="4"/>
      <dgm:spPr/>
      <dgm:t>
        <a:bodyPr/>
        <a:lstStyle/>
        <a:p>
          <a:endParaRPr lang="en-US"/>
        </a:p>
      </dgm:t>
    </dgm:pt>
    <dgm:pt modelId="{0B228A96-F6B8-4F52-AE76-8D7470CD8846}" type="pres">
      <dgm:prSet presAssocID="{41D97B09-14F2-46C9-B284-FF48542834A3}" presName="parentText" presStyleLbl="node1" presStyleIdx="0" presStyleCnt="4" custScaleX="137037">
        <dgm:presLayoutVars>
          <dgm:chMax val="0"/>
          <dgm:bulletEnabled val="1"/>
        </dgm:presLayoutVars>
      </dgm:prSet>
      <dgm:spPr/>
      <dgm:t>
        <a:bodyPr/>
        <a:lstStyle/>
        <a:p>
          <a:endParaRPr lang="en-US"/>
        </a:p>
      </dgm:t>
    </dgm:pt>
    <dgm:pt modelId="{4649258E-9FC5-477A-BD64-AB73CCD3ED19}" type="pres">
      <dgm:prSet presAssocID="{41D97B09-14F2-46C9-B284-FF48542834A3}" presName="negativeSpace" presStyleCnt="0"/>
      <dgm:spPr/>
      <dgm:t>
        <a:bodyPr/>
        <a:lstStyle/>
        <a:p>
          <a:endParaRPr lang="en-US"/>
        </a:p>
      </dgm:t>
    </dgm:pt>
    <dgm:pt modelId="{1555C951-EBD8-4C1B-A361-07F923E9ABF1}" type="pres">
      <dgm:prSet presAssocID="{41D97B09-14F2-46C9-B284-FF48542834A3}" presName="childText" presStyleLbl="conFgAcc1" presStyleIdx="0" presStyleCnt="4">
        <dgm:presLayoutVars>
          <dgm:bulletEnabled val="1"/>
        </dgm:presLayoutVars>
      </dgm:prSet>
      <dgm:spPr/>
      <dgm:t>
        <a:bodyPr/>
        <a:lstStyle/>
        <a:p>
          <a:endParaRPr lang="en-US"/>
        </a:p>
      </dgm:t>
    </dgm:pt>
    <dgm:pt modelId="{1C19A014-FDF2-4B18-87FC-DBA879957999}" type="pres">
      <dgm:prSet presAssocID="{902ECC70-AC4D-40FE-BE04-8A0FF2255B9B}" presName="spaceBetweenRectangles" presStyleCnt="0"/>
      <dgm:spPr/>
      <dgm:t>
        <a:bodyPr/>
        <a:lstStyle/>
        <a:p>
          <a:endParaRPr lang="en-US"/>
        </a:p>
      </dgm:t>
    </dgm:pt>
    <dgm:pt modelId="{BA7F2F36-7C68-479C-A75C-0177AFBDF0BE}" type="pres">
      <dgm:prSet presAssocID="{5B3ECD51-DCB7-4D63-AED1-43117840A844}" presName="parentLin" presStyleCnt="0"/>
      <dgm:spPr/>
      <dgm:t>
        <a:bodyPr/>
        <a:lstStyle/>
        <a:p>
          <a:endParaRPr lang="en-US"/>
        </a:p>
      </dgm:t>
    </dgm:pt>
    <dgm:pt modelId="{084CAEC3-A8A1-4AF3-8667-D286798D9A68}" type="pres">
      <dgm:prSet presAssocID="{5B3ECD51-DCB7-4D63-AED1-43117840A844}" presName="parentLeftMargin" presStyleLbl="node1" presStyleIdx="0" presStyleCnt="4"/>
      <dgm:spPr/>
      <dgm:t>
        <a:bodyPr/>
        <a:lstStyle/>
        <a:p>
          <a:endParaRPr lang="en-US"/>
        </a:p>
      </dgm:t>
    </dgm:pt>
    <dgm:pt modelId="{792603B2-5A0E-4B43-A687-70C577D47046}" type="pres">
      <dgm:prSet presAssocID="{5B3ECD51-DCB7-4D63-AED1-43117840A844}" presName="parentText" presStyleLbl="node1" presStyleIdx="1" presStyleCnt="4" custScaleX="142328">
        <dgm:presLayoutVars>
          <dgm:chMax val="0"/>
          <dgm:bulletEnabled val="1"/>
        </dgm:presLayoutVars>
      </dgm:prSet>
      <dgm:spPr/>
      <dgm:t>
        <a:bodyPr/>
        <a:lstStyle/>
        <a:p>
          <a:endParaRPr lang="en-US"/>
        </a:p>
      </dgm:t>
    </dgm:pt>
    <dgm:pt modelId="{77348804-1D9E-4186-A347-7DE69497C8CB}" type="pres">
      <dgm:prSet presAssocID="{5B3ECD51-DCB7-4D63-AED1-43117840A844}" presName="negativeSpace" presStyleCnt="0"/>
      <dgm:spPr/>
      <dgm:t>
        <a:bodyPr/>
        <a:lstStyle/>
        <a:p>
          <a:endParaRPr lang="en-US"/>
        </a:p>
      </dgm:t>
    </dgm:pt>
    <dgm:pt modelId="{5CE75BDF-63CA-4E65-9AB9-1AA3BC20AA3E}" type="pres">
      <dgm:prSet presAssocID="{5B3ECD51-DCB7-4D63-AED1-43117840A844}" presName="childText" presStyleLbl="conFgAcc1" presStyleIdx="1" presStyleCnt="4">
        <dgm:presLayoutVars>
          <dgm:bulletEnabled val="1"/>
        </dgm:presLayoutVars>
      </dgm:prSet>
      <dgm:spPr/>
      <dgm:t>
        <a:bodyPr/>
        <a:lstStyle/>
        <a:p>
          <a:endParaRPr lang="en-US"/>
        </a:p>
      </dgm:t>
    </dgm:pt>
    <dgm:pt modelId="{CE8176F6-26F6-40F3-ACF1-83CE7F904830}" type="pres">
      <dgm:prSet presAssocID="{7D152F58-C991-4F87-870D-483FA3F13EC1}" presName="spaceBetweenRectangles" presStyleCnt="0"/>
      <dgm:spPr/>
      <dgm:t>
        <a:bodyPr/>
        <a:lstStyle/>
        <a:p>
          <a:endParaRPr lang="en-US"/>
        </a:p>
      </dgm:t>
    </dgm:pt>
    <dgm:pt modelId="{42D99813-4A5D-4EFA-B0DC-21E23E0932FB}" type="pres">
      <dgm:prSet presAssocID="{16B41E05-E5EE-44A7-8A33-345C28AD98C8}" presName="parentLin" presStyleCnt="0"/>
      <dgm:spPr/>
      <dgm:t>
        <a:bodyPr/>
        <a:lstStyle/>
        <a:p>
          <a:endParaRPr lang="en-US"/>
        </a:p>
      </dgm:t>
    </dgm:pt>
    <dgm:pt modelId="{59E3ACFC-45BF-41FA-ACED-88D9FEB5FCA5}" type="pres">
      <dgm:prSet presAssocID="{16B41E05-E5EE-44A7-8A33-345C28AD98C8}" presName="parentLeftMargin" presStyleLbl="node1" presStyleIdx="1" presStyleCnt="4"/>
      <dgm:spPr/>
      <dgm:t>
        <a:bodyPr/>
        <a:lstStyle/>
        <a:p>
          <a:endParaRPr lang="en-US"/>
        </a:p>
      </dgm:t>
    </dgm:pt>
    <dgm:pt modelId="{911A0FFC-8A61-497B-A684-A588B590E274}" type="pres">
      <dgm:prSet presAssocID="{16B41E05-E5EE-44A7-8A33-345C28AD98C8}" presName="parentText" presStyleLbl="node1" presStyleIdx="2" presStyleCnt="4" custScaleX="142857">
        <dgm:presLayoutVars>
          <dgm:chMax val="0"/>
          <dgm:bulletEnabled val="1"/>
        </dgm:presLayoutVars>
      </dgm:prSet>
      <dgm:spPr/>
      <dgm:t>
        <a:bodyPr/>
        <a:lstStyle/>
        <a:p>
          <a:endParaRPr lang="en-US"/>
        </a:p>
      </dgm:t>
    </dgm:pt>
    <dgm:pt modelId="{D263D320-ECD2-4B0D-9DBB-087A082A3736}" type="pres">
      <dgm:prSet presAssocID="{16B41E05-E5EE-44A7-8A33-345C28AD98C8}" presName="negativeSpace" presStyleCnt="0"/>
      <dgm:spPr/>
      <dgm:t>
        <a:bodyPr/>
        <a:lstStyle/>
        <a:p>
          <a:endParaRPr lang="en-US"/>
        </a:p>
      </dgm:t>
    </dgm:pt>
    <dgm:pt modelId="{2912F1AC-F46A-41F1-89D3-E8EABF9EA1BC}" type="pres">
      <dgm:prSet presAssocID="{16B41E05-E5EE-44A7-8A33-345C28AD98C8}" presName="childText" presStyleLbl="conFgAcc1" presStyleIdx="2" presStyleCnt="4">
        <dgm:presLayoutVars>
          <dgm:bulletEnabled val="1"/>
        </dgm:presLayoutVars>
      </dgm:prSet>
      <dgm:spPr/>
      <dgm:t>
        <a:bodyPr/>
        <a:lstStyle/>
        <a:p>
          <a:endParaRPr lang="en-US"/>
        </a:p>
      </dgm:t>
    </dgm:pt>
    <dgm:pt modelId="{E2BA7FA2-8479-44E6-ADD1-B0825BF1525B}" type="pres">
      <dgm:prSet presAssocID="{B1AD81DB-60AA-4E92-AD29-24A2316629EF}" presName="spaceBetweenRectangles" presStyleCnt="0"/>
      <dgm:spPr/>
      <dgm:t>
        <a:bodyPr/>
        <a:lstStyle/>
        <a:p>
          <a:endParaRPr lang="en-US"/>
        </a:p>
      </dgm:t>
    </dgm:pt>
    <dgm:pt modelId="{BCD9AC94-119E-475A-9261-B518627ADD43}" type="pres">
      <dgm:prSet presAssocID="{9446CE57-BD85-4913-8654-85E3737988ED}" presName="parentLin" presStyleCnt="0"/>
      <dgm:spPr/>
      <dgm:t>
        <a:bodyPr/>
        <a:lstStyle/>
        <a:p>
          <a:endParaRPr lang="en-US"/>
        </a:p>
      </dgm:t>
    </dgm:pt>
    <dgm:pt modelId="{6F1BDE7A-F607-4873-9771-C4B4D0D75B26}" type="pres">
      <dgm:prSet presAssocID="{9446CE57-BD85-4913-8654-85E3737988ED}" presName="parentLeftMargin" presStyleLbl="node1" presStyleIdx="2" presStyleCnt="4"/>
      <dgm:spPr/>
      <dgm:t>
        <a:bodyPr/>
        <a:lstStyle/>
        <a:p>
          <a:endParaRPr lang="en-US"/>
        </a:p>
      </dgm:t>
    </dgm:pt>
    <dgm:pt modelId="{FB146A2D-37CD-43B3-BC8D-69F29B16B4B3}" type="pres">
      <dgm:prSet presAssocID="{9446CE57-BD85-4913-8654-85E3737988ED}" presName="parentText" presStyleLbl="node1" presStyleIdx="3" presStyleCnt="4" custScaleX="136974">
        <dgm:presLayoutVars>
          <dgm:chMax val="0"/>
          <dgm:bulletEnabled val="1"/>
        </dgm:presLayoutVars>
      </dgm:prSet>
      <dgm:spPr/>
      <dgm:t>
        <a:bodyPr/>
        <a:lstStyle/>
        <a:p>
          <a:endParaRPr lang="en-US"/>
        </a:p>
      </dgm:t>
    </dgm:pt>
    <dgm:pt modelId="{E6D03088-6897-498D-AC72-C322AAFE2B85}" type="pres">
      <dgm:prSet presAssocID="{9446CE57-BD85-4913-8654-85E3737988ED}" presName="negativeSpace" presStyleCnt="0"/>
      <dgm:spPr/>
      <dgm:t>
        <a:bodyPr/>
        <a:lstStyle/>
        <a:p>
          <a:endParaRPr lang="en-US"/>
        </a:p>
      </dgm:t>
    </dgm:pt>
    <dgm:pt modelId="{8E69BF9B-40F7-445C-9A1C-03D8E6FF151D}" type="pres">
      <dgm:prSet presAssocID="{9446CE57-BD85-4913-8654-85E3737988ED}" presName="childText" presStyleLbl="conFgAcc1" presStyleIdx="3" presStyleCnt="4">
        <dgm:presLayoutVars>
          <dgm:bulletEnabled val="1"/>
        </dgm:presLayoutVars>
      </dgm:prSet>
      <dgm:spPr/>
      <dgm:t>
        <a:bodyPr/>
        <a:lstStyle/>
        <a:p>
          <a:endParaRPr lang="en-US"/>
        </a:p>
      </dgm:t>
    </dgm:pt>
  </dgm:ptLst>
  <dgm:cxnLst>
    <dgm:cxn modelId="{173448D9-CF55-4DE7-B0C0-EC946F248ECE}" type="presOf" srcId="{9446CE57-BD85-4913-8654-85E3737988ED}" destId="{6F1BDE7A-F607-4873-9771-C4B4D0D75B26}" srcOrd="0" destOrd="0" presId="urn:microsoft.com/office/officeart/2005/8/layout/list1"/>
    <dgm:cxn modelId="{D7911D5C-F1A2-461F-BCE0-9028E20DCC82}" type="presOf" srcId="{5B3ECD51-DCB7-4D63-AED1-43117840A844}" destId="{792603B2-5A0E-4B43-A687-70C577D47046}" srcOrd="1" destOrd="0" presId="urn:microsoft.com/office/officeart/2005/8/layout/list1"/>
    <dgm:cxn modelId="{A01ACC87-EA05-4AFE-9218-3C65D8904CDC}" type="presOf" srcId="{5B3ECD51-DCB7-4D63-AED1-43117840A844}" destId="{084CAEC3-A8A1-4AF3-8667-D286798D9A68}" srcOrd="0" destOrd="0" presId="urn:microsoft.com/office/officeart/2005/8/layout/list1"/>
    <dgm:cxn modelId="{71A6B2B5-54D8-42C9-814A-462EDD7F4DCF}" type="presOf" srcId="{9446CE57-BD85-4913-8654-85E3737988ED}" destId="{FB146A2D-37CD-43B3-BC8D-69F29B16B4B3}" srcOrd="1" destOrd="0" presId="urn:microsoft.com/office/officeart/2005/8/layout/list1"/>
    <dgm:cxn modelId="{DDB496FA-2EFD-47D5-B5AC-4EEE1EC6E53D}" type="presOf" srcId="{97160F98-0478-4988-82C9-08EFF5807FA0}" destId="{3DF585A8-5265-4B6F-A6FB-C5DF44E9F481}" srcOrd="0" destOrd="0" presId="urn:microsoft.com/office/officeart/2005/8/layout/list1"/>
    <dgm:cxn modelId="{0638DA17-B5A6-42ED-AB6D-FE93C394CE44}" srcId="{97160F98-0478-4988-82C9-08EFF5807FA0}" destId="{16B41E05-E5EE-44A7-8A33-345C28AD98C8}" srcOrd="2" destOrd="0" parTransId="{F95FA039-5658-4F33-8C7D-44CA0CDE664E}" sibTransId="{B1AD81DB-60AA-4E92-AD29-24A2316629EF}"/>
    <dgm:cxn modelId="{E81DF99D-D300-4040-AA94-0ED80DC646F8}" type="presOf" srcId="{16B41E05-E5EE-44A7-8A33-345C28AD98C8}" destId="{59E3ACFC-45BF-41FA-ACED-88D9FEB5FCA5}" srcOrd="0" destOrd="0" presId="urn:microsoft.com/office/officeart/2005/8/layout/list1"/>
    <dgm:cxn modelId="{1BF34F1F-791F-44B1-B819-CAF7F2945A02}" srcId="{97160F98-0478-4988-82C9-08EFF5807FA0}" destId="{5B3ECD51-DCB7-4D63-AED1-43117840A844}" srcOrd="1" destOrd="0" parTransId="{BDEDE61D-DE3F-4A26-827C-020F1A3AB0EC}" sibTransId="{7D152F58-C991-4F87-870D-483FA3F13EC1}"/>
    <dgm:cxn modelId="{17646FF9-75A1-416A-AA4A-A3E917042D13}" srcId="{97160F98-0478-4988-82C9-08EFF5807FA0}" destId="{9446CE57-BD85-4913-8654-85E3737988ED}" srcOrd="3" destOrd="0" parTransId="{BF28C1B7-57B8-4DB1-9D5E-0E9D626F6336}" sibTransId="{041B4A36-B1AD-4CF8-8AAC-A66430EFC2BA}"/>
    <dgm:cxn modelId="{DC6F5C70-0A12-4BB1-A699-B2E896F4981A}" srcId="{97160F98-0478-4988-82C9-08EFF5807FA0}" destId="{41D97B09-14F2-46C9-B284-FF48542834A3}" srcOrd="0" destOrd="0" parTransId="{5D89002E-C32F-4C79-A333-8AD611755410}" sibTransId="{902ECC70-AC4D-40FE-BE04-8A0FF2255B9B}"/>
    <dgm:cxn modelId="{E858D549-B154-4C79-A841-51043E6EE21B}" type="presOf" srcId="{41D97B09-14F2-46C9-B284-FF48542834A3}" destId="{5F4EB1A6-183D-479C-B39D-DAF21BB812A5}" srcOrd="0" destOrd="0" presId="urn:microsoft.com/office/officeart/2005/8/layout/list1"/>
    <dgm:cxn modelId="{97DE3B82-627A-4B35-94EF-045BA220BA34}" type="presOf" srcId="{41D97B09-14F2-46C9-B284-FF48542834A3}" destId="{0B228A96-F6B8-4F52-AE76-8D7470CD8846}" srcOrd="1" destOrd="0" presId="urn:microsoft.com/office/officeart/2005/8/layout/list1"/>
    <dgm:cxn modelId="{8612B94A-7BB8-4F6B-8E35-0334A9118046}" type="presOf" srcId="{16B41E05-E5EE-44A7-8A33-345C28AD98C8}" destId="{911A0FFC-8A61-497B-A684-A588B590E274}" srcOrd="1" destOrd="0" presId="urn:microsoft.com/office/officeart/2005/8/layout/list1"/>
    <dgm:cxn modelId="{34605A86-6CE8-4609-8D0E-FD681D2D50C1}" type="presParOf" srcId="{3DF585A8-5265-4B6F-A6FB-C5DF44E9F481}" destId="{35F6B1D9-2227-4F43-80A3-CA13B6DC85FA}" srcOrd="0" destOrd="0" presId="urn:microsoft.com/office/officeart/2005/8/layout/list1"/>
    <dgm:cxn modelId="{9C73A025-BECD-4F3D-8539-6341205D205B}" type="presParOf" srcId="{35F6B1D9-2227-4F43-80A3-CA13B6DC85FA}" destId="{5F4EB1A6-183D-479C-B39D-DAF21BB812A5}" srcOrd="0" destOrd="0" presId="urn:microsoft.com/office/officeart/2005/8/layout/list1"/>
    <dgm:cxn modelId="{E9F4A6C5-2BE3-4C31-926F-57A752075308}" type="presParOf" srcId="{35F6B1D9-2227-4F43-80A3-CA13B6DC85FA}" destId="{0B228A96-F6B8-4F52-AE76-8D7470CD8846}" srcOrd="1" destOrd="0" presId="urn:microsoft.com/office/officeart/2005/8/layout/list1"/>
    <dgm:cxn modelId="{7C2B29CA-4CFC-4340-A821-F90C55EAECC3}" type="presParOf" srcId="{3DF585A8-5265-4B6F-A6FB-C5DF44E9F481}" destId="{4649258E-9FC5-477A-BD64-AB73CCD3ED19}" srcOrd="1" destOrd="0" presId="urn:microsoft.com/office/officeart/2005/8/layout/list1"/>
    <dgm:cxn modelId="{85DC066C-10E6-4781-91D1-BBF04C491009}" type="presParOf" srcId="{3DF585A8-5265-4B6F-A6FB-C5DF44E9F481}" destId="{1555C951-EBD8-4C1B-A361-07F923E9ABF1}" srcOrd="2" destOrd="0" presId="urn:microsoft.com/office/officeart/2005/8/layout/list1"/>
    <dgm:cxn modelId="{E8423BDC-E34A-4A99-9E92-99E32D9D7764}" type="presParOf" srcId="{3DF585A8-5265-4B6F-A6FB-C5DF44E9F481}" destId="{1C19A014-FDF2-4B18-87FC-DBA879957999}" srcOrd="3" destOrd="0" presId="urn:microsoft.com/office/officeart/2005/8/layout/list1"/>
    <dgm:cxn modelId="{5BDDB3F1-1779-46A6-A8CE-C107C50EB442}" type="presParOf" srcId="{3DF585A8-5265-4B6F-A6FB-C5DF44E9F481}" destId="{BA7F2F36-7C68-479C-A75C-0177AFBDF0BE}" srcOrd="4" destOrd="0" presId="urn:microsoft.com/office/officeart/2005/8/layout/list1"/>
    <dgm:cxn modelId="{4641D6BD-4FDF-4DB9-ADDC-A3452F307EEF}" type="presParOf" srcId="{BA7F2F36-7C68-479C-A75C-0177AFBDF0BE}" destId="{084CAEC3-A8A1-4AF3-8667-D286798D9A68}" srcOrd="0" destOrd="0" presId="urn:microsoft.com/office/officeart/2005/8/layout/list1"/>
    <dgm:cxn modelId="{2674B9F9-D950-4BF4-A24D-397CAF5322D3}" type="presParOf" srcId="{BA7F2F36-7C68-479C-A75C-0177AFBDF0BE}" destId="{792603B2-5A0E-4B43-A687-70C577D47046}" srcOrd="1" destOrd="0" presId="urn:microsoft.com/office/officeart/2005/8/layout/list1"/>
    <dgm:cxn modelId="{0B77A198-72A6-4739-9416-5C85DD15AEEF}" type="presParOf" srcId="{3DF585A8-5265-4B6F-A6FB-C5DF44E9F481}" destId="{77348804-1D9E-4186-A347-7DE69497C8CB}" srcOrd="5" destOrd="0" presId="urn:microsoft.com/office/officeart/2005/8/layout/list1"/>
    <dgm:cxn modelId="{A0FFB4AC-3437-4472-BCDC-E7B5BF0949F5}" type="presParOf" srcId="{3DF585A8-5265-4B6F-A6FB-C5DF44E9F481}" destId="{5CE75BDF-63CA-4E65-9AB9-1AA3BC20AA3E}" srcOrd="6" destOrd="0" presId="urn:microsoft.com/office/officeart/2005/8/layout/list1"/>
    <dgm:cxn modelId="{21B4B88B-76D6-40CF-B9E4-BE29CAE85892}" type="presParOf" srcId="{3DF585A8-5265-4B6F-A6FB-C5DF44E9F481}" destId="{CE8176F6-26F6-40F3-ACF1-83CE7F904830}" srcOrd="7" destOrd="0" presId="urn:microsoft.com/office/officeart/2005/8/layout/list1"/>
    <dgm:cxn modelId="{EF3FF154-4276-4A05-ADA2-0D0C16EA94AE}" type="presParOf" srcId="{3DF585A8-5265-4B6F-A6FB-C5DF44E9F481}" destId="{42D99813-4A5D-4EFA-B0DC-21E23E0932FB}" srcOrd="8" destOrd="0" presId="urn:microsoft.com/office/officeart/2005/8/layout/list1"/>
    <dgm:cxn modelId="{7D9531AC-D195-4B7F-B0E1-4C0700E8C52D}" type="presParOf" srcId="{42D99813-4A5D-4EFA-B0DC-21E23E0932FB}" destId="{59E3ACFC-45BF-41FA-ACED-88D9FEB5FCA5}" srcOrd="0" destOrd="0" presId="urn:microsoft.com/office/officeart/2005/8/layout/list1"/>
    <dgm:cxn modelId="{4B14BFD3-FDAD-4EC0-87C2-09A24BCF1D5E}" type="presParOf" srcId="{42D99813-4A5D-4EFA-B0DC-21E23E0932FB}" destId="{911A0FFC-8A61-497B-A684-A588B590E274}" srcOrd="1" destOrd="0" presId="urn:microsoft.com/office/officeart/2005/8/layout/list1"/>
    <dgm:cxn modelId="{4E6A02F0-C9C3-4BCD-A2D7-FFE2E53B6EB5}" type="presParOf" srcId="{3DF585A8-5265-4B6F-A6FB-C5DF44E9F481}" destId="{D263D320-ECD2-4B0D-9DBB-087A082A3736}" srcOrd="9" destOrd="0" presId="urn:microsoft.com/office/officeart/2005/8/layout/list1"/>
    <dgm:cxn modelId="{E9751439-907E-4BF4-AADA-F59F80136C46}" type="presParOf" srcId="{3DF585A8-5265-4B6F-A6FB-C5DF44E9F481}" destId="{2912F1AC-F46A-41F1-89D3-E8EABF9EA1BC}" srcOrd="10" destOrd="0" presId="urn:microsoft.com/office/officeart/2005/8/layout/list1"/>
    <dgm:cxn modelId="{12B50F9B-9EAB-41E1-A33B-4C4687A96051}" type="presParOf" srcId="{3DF585A8-5265-4B6F-A6FB-C5DF44E9F481}" destId="{E2BA7FA2-8479-44E6-ADD1-B0825BF1525B}" srcOrd="11" destOrd="0" presId="urn:microsoft.com/office/officeart/2005/8/layout/list1"/>
    <dgm:cxn modelId="{6980EFF3-F1B6-4F0A-87A4-22AC921367BB}" type="presParOf" srcId="{3DF585A8-5265-4B6F-A6FB-C5DF44E9F481}" destId="{BCD9AC94-119E-475A-9261-B518627ADD43}" srcOrd="12" destOrd="0" presId="urn:microsoft.com/office/officeart/2005/8/layout/list1"/>
    <dgm:cxn modelId="{D507E955-C9C1-4DD7-883F-204809C7477F}" type="presParOf" srcId="{BCD9AC94-119E-475A-9261-B518627ADD43}" destId="{6F1BDE7A-F607-4873-9771-C4B4D0D75B26}" srcOrd="0" destOrd="0" presId="urn:microsoft.com/office/officeart/2005/8/layout/list1"/>
    <dgm:cxn modelId="{D0B52A2A-D8D2-48EC-8C92-AD589A029AB7}" type="presParOf" srcId="{BCD9AC94-119E-475A-9261-B518627ADD43}" destId="{FB146A2D-37CD-43B3-BC8D-69F29B16B4B3}" srcOrd="1" destOrd="0" presId="urn:microsoft.com/office/officeart/2005/8/layout/list1"/>
    <dgm:cxn modelId="{A10A45EF-967B-43CA-AD34-E46C50A4C419}" type="presParOf" srcId="{3DF585A8-5265-4B6F-A6FB-C5DF44E9F481}" destId="{E6D03088-6897-498D-AC72-C322AAFE2B85}" srcOrd="13" destOrd="0" presId="urn:microsoft.com/office/officeart/2005/8/layout/list1"/>
    <dgm:cxn modelId="{2249986B-81EC-4D23-8F7A-A98C05161CE5}" type="presParOf" srcId="{3DF585A8-5265-4B6F-A6FB-C5DF44E9F481}" destId="{8E69BF9B-40F7-445C-9A1C-03D8E6FF151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757A96-FE2D-4867-BB64-7BD2FADE8F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5C7BD266-E986-47F6-B685-E1C110CC9D82}">
      <dgm:prSet phldrT="[Text]" custT="1"/>
      <dgm:spPr/>
      <dgm:t>
        <a:bodyPr/>
        <a:lstStyle/>
        <a:p>
          <a:r>
            <a:rPr lang="en-IN" sz="1400" dirty="0" smtClean="0"/>
            <a:t>Credit recovery measures</a:t>
          </a:r>
          <a:endParaRPr lang="en-IN" sz="1400" dirty="0"/>
        </a:p>
      </dgm:t>
    </dgm:pt>
    <dgm:pt modelId="{832D8E48-E585-418E-91A6-9E0530873063}" type="parTrans" cxnId="{06B4BC63-016C-4DD7-BF92-496ED0175D78}">
      <dgm:prSet/>
      <dgm:spPr/>
      <dgm:t>
        <a:bodyPr/>
        <a:lstStyle/>
        <a:p>
          <a:endParaRPr lang="en-IN" sz="2000"/>
        </a:p>
      </dgm:t>
    </dgm:pt>
    <dgm:pt modelId="{32B2A57D-76E9-49D5-BA85-71BD636C435E}" type="sibTrans" cxnId="{06B4BC63-016C-4DD7-BF92-496ED0175D78}">
      <dgm:prSet/>
      <dgm:spPr/>
      <dgm:t>
        <a:bodyPr/>
        <a:lstStyle/>
        <a:p>
          <a:endParaRPr lang="en-IN" sz="2000"/>
        </a:p>
      </dgm:t>
    </dgm:pt>
    <dgm:pt modelId="{1AF0899C-1DC4-4964-BB7D-286C3EA3C6FF}">
      <dgm:prSet phldrT="[Text]" custT="1"/>
      <dgm:spPr/>
      <dgm:t>
        <a:bodyPr/>
        <a:lstStyle/>
        <a:p>
          <a:r>
            <a:rPr lang="en-IN" sz="1400" dirty="0" smtClean="0"/>
            <a:t>Civil proceedings</a:t>
          </a:r>
          <a:endParaRPr lang="en-IN" sz="1400" dirty="0"/>
        </a:p>
      </dgm:t>
    </dgm:pt>
    <dgm:pt modelId="{566B6E28-AE6C-4F51-8A70-CB464713A006}" type="parTrans" cxnId="{0FF9EF0D-C121-41D2-9625-C17812E90D5E}">
      <dgm:prSet/>
      <dgm:spPr/>
      <dgm:t>
        <a:bodyPr/>
        <a:lstStyle/>
        <a:p>
          <a:endParaRPr lang="en-IN" sz="2000"/>
        </a:p>
      </dgm:t>
    </dgm:pt>
    <dgm:pt modelId="{6CF79D7B-0C8C-4920-8C08-FC4757952EB8}" type="sibTrans" cxnId="{0FF9EF0D-C121-41D2-9625-C17812E90D5E}">
      <dgm:prSet/>
      <dgm:spPr/>
      <dgm:t>
        <a:bodyPr/>
        <a:lstStyle/>
        <a:p>
          <a:endParaRPr lang="en-IN" sz="2000"/>
        </a:p>
      </dgm:t>
    </dgm:pt>
    <dgm:pt modelId="{0F149781-1CB7-4298-9D0E-26DF55392775}">
      <dgm:prSet phldrT="[Text]" custT="1"/>
      <dgm:spPr/>
      <dgm:t>
        <a:bodyPr/>
        <a:lstStyle/>
        <a:p>
          <a:r>
            <a:rPr lang="en-IN" sz="1400" dirty="0" smtClean="0"/>
            <a:t>Money suit under CPC</a:t>
          </a:r>
          <a:endParaRPr lang="en-IN" sz="1400" dirty="0"/>
        </a:p>
      </dgm:t>
    </dgm:pt>
    <dgm:pt modelId="{7D0A0160-7231-48E7-B5A8-98EBDDEE39FB}" type="parTrans" cxnId="{208B8907-9BB2-43C0-9F54-401FF91FF54F}">
      <dgm:prSet/>
      <dgm:spPr/>
      <dgm:t>
        <a:bodyPr/>
        <a:lstStyle/>
        <a:p>
          <a:endParaRPr lang="en-IN" sz="2000"/>
        </a:p>
      </dgm:t>
    </dgm:pt>
    <dgm:pt modelId="{B82B763D-F107-48F4-BB59-8D6A18BC6353}" type="sibTrans" cxnId="{208B8907-9BB2-43C0-9F54-401FF91FF54F}">
      <dgm:prSet/>
      <dgm:spPr/>
      <dgm:t>
        <a:bodyPr/>
        <a:lstStyle/>
        <a:p>
          <a:endParaRPr lang="en-IN" sz="2000"/>
        </a:p>
      </dgm:t>
    </dgm:pt>
    <dgm:pt modelId="{579CF2A3-922E-49BD-B4C0-4E2FA6DF07D0}">
      <dgm:prSet phldrT="[Text]" custT="1"/>
      <dgm:spPr/>
      <dgm:t>
        <a:bodyPr/>
        <a:lstStyle/>
        <a:p>
          <a:r>
            <a:rPr lang="en-IN" sz="1400" dirty="0" smtClean="0"/>
            <a:t>Enforcement of security interest </a:t>
          </a:r>
          <a:endParaRPr lang="en-IN" sz="1400" dirty="0"/>
        </a:p>
      </dgm:t>
    </dgm:pt>
    <dgm:pt modelId="{E938D8BE-87E3-4EA1-A239-B40EA220B827}" type="parTrans" cxnId="{8040351A-7CA9-4A24-843B-265D8144A55E}">
      <dgm:prSet/>
      <dgm:spPr/>
      <dgm:t>
        <a:bodyPr/>
        <a:lstStyle/>
        <a:p>
          <a:endParaRPr lang="en-IN" sz="2000"/>
        </a:p>
      </dgm:t>
    </dgm:pt>
    <dgm:pt modelId="{CE557536-19E5-41F9-B0D2-A22CEC6139B9}" type="sibTrans" cxnId="{8040351A-7CA9-4A24-843B-265D8144A55E}">
      <dgm:prSet/>
      <dgm:spPr/>
      <dgm:t>
        <a:bodyPr/>
        <a:lstStyle/>
        <a:p>
          <a:endParaRPr lang="en-IN" sz="2000"/>
        </a:p>
      </dgm:t>
    </dgm:pt>
    <dgm:pt modelId="{6C8D7E2C-7FB0-47E1-A8B0-531EF24DAE33}">
      <dgm:prSet phldrT="[Text]" custT="1"/>
      <dgm:spPr/>
      <dgm:t>
        <a:bodyPr/>
        <a:lstStyle/>
        <a:p>
          <a:r>
            <a:rPr lang="en-IN" sz="1400" dirty="0" smtClean="0"/>
            <a:t>Criminal Proceedings</a:t>
          </a:r>
          <a:endParaRPr lang="en-IN" sz="1400" dirty="0"/>
        </a:p>
      </dgm:t>
    </dgm:pt>
    <dgm:pt modelId="{3D1CFEA2-4CDC-4813-AD10-1159124FB803}" type="parTrans" cxnId="{3C06548A-230B-477F-9527-2C04F2DE49C9}">
      <dgm:prSet/>
      <dgm:spPr/>
      <dgm:t>
        <a:bodyPr/>
        <a:lstStyle/>
        <a:p>
          <a:endParaRPr lang="en-IN" sz="2000"/>
        </a:p>
      </dgm:t>
    </dgm:pt>
    <dgm:pt modelId="{0B76902D-FB4D-4BD0-837B-CFE05E3A9036}" type="sibTrans" cxnId="{3C06548A-230B-477F-9527-2C04F2DE49C9}">
      <dgm:prSet/>
      <dgm:spPr/>
      <dgm:t>
        <a:bodyPr/>
        <a:lstStyle/>
        <a:p>
          <a:endParaRPr lang="en-IN" sz="2000"/>
        </a:p>
      </dgm:t>
    </dgm:pt>
    <dgm:pt modelId="{780B891B-9826-4389-A85B-FA2D11B7531F}">
      <dgm:prSet phldrT="[Text]" custT="1"/>
      <dgm:spPr/>
      <dgm:t>
        <a:bodyPr/>
        <a:lstStyle/>
        <a:p>
          <a:r>
            <a:rPr lang="en-IN" sz="1400" dirty="0" smtClean="0"/>
            <a:t>Section 138 of NI Act</a:t>
          </a:r>
          <a:endParaRPr lang="en-IN" sz="1400" dirty="0"/>
        </a:p>
      </dgm:t>
    </dgm:pt>
    <dgm:pt modelId="{724E07E2-8312-4BDC-90B8-8E2525F570F1}" type="parTrans" cxnId="{E7507531-CFFC-4498-9415-EE48229CE87F}">
      <dgm:prSet/>
      <dgm:spPr/>
      <dgm:t>
        <a:bodyPr/>
        <a:lstStyle/>
        <a:p>
          <a:endParaRPr lang="en-IN" sz="2000"/>
        </a:p>
      </dgm:t>
    </dgm:pt>
    <dgm:pt modelId="{AA4A265B-4C8C-4131-B1A5-087E7FBBA7EA}" type="sibTrans" cxnId="{E7507531-CFFC-4498-9415-EE48229CE87F}">
      <dgm:prSet/>
      <dgm:spPr/>
      <dgm:t>
        <a:bodyPr/>
        <a:lstStyle/>
        <a:p>
          <a:endParaRPr lang="en-IN" sz="2000"/>
        </a:p>
      </dgm:t>
    </dgm:pt>
    <dgm:pt modelId="{4E729A43-EA9E-4E83-8345-6EC8B0B13A89}">
      <dgm:prSet custT="1"/>
      <dgm:spPr/>
      <dgm:t>
        <a:bodyPr/>
        <a:lstStyle/>
        <a:p>
          <a:r>
            <a:rPr lang="en-IN" sz="1400" dirty="0" smtClean="0"/>
            <a:t>Section 25 of PSS Act</a:t>
          </a:r>
          <a:endParaRPr lang="en-IN" sz="1400" dirty="0"/>
        </a:p>
      </dgm:t>
    </dgm:pt>
    <dgm:pt modelId="{FA040E12-EC03-42A5-8BD0-8E0F9FE604F8}" type="parTrans" cxnId="{DF8E3641-14C2-41F8-BD29-7A6FC38E4A0D}">
      <dgm:prSet/>
      <dgm:spPr/>
      <dgm:t>
        <a:bodyPr/>
        <a:lstStyle/>
        <a:p>
          <a:endParaRPr lang="en-IN" sz="2000"/>
        </a:p>
      </dgm:t>
    </dgm:pt>
    <dgm:pt modelId="{B25ECACF-F448-4A81-8476-A49237F9C9B4}" type="sibTrans" cxnId="{DF8E3641-14C2-41F8-BD29-7A6FC38E4A0D}">
      <dgm:prSet/>
      <dgm:spPr/>
      <dgm:t>
        <a:bodyPr/>
        <a:lstStyle/>
        <a:p>
          <a:endParaRPr lang="en-IN" sz="2000"/>
        </a:p>
      </dgm:t>
    </dgm:pt>
    <dgm:pt modelId="{C7BEA68D-0738-4AB3-A7E0-4120ED5EA052}">
      <dgm:prSet custT="1"/>
      <dgm:spPr/>
      <dgm:t>
        <a:bodyPr/>
        <a:lstStyle/>
        <a:p>
          <a:r>
            <a:rPr lang="en-IN" sz="1400" dirty="0" smtClean="0"/>
            <a:t>Arbitration proceedings</a:t>
          </a:r>
          <a:endParaRPr lang="en-IN" sz="1400" dirty="0"/>
        </a:p>
      </dgm:t>
    </dgm:pt>
    <dgm:pt modelId="{C5D0E0B1-252D-47C7-929A-CFE097372B64}" type="parTrans" cxnId="{60238D91-976E-4756-8243-DBE69B1FD64A}">
      <dgm:prSet/>
      <dgm:spPr/>
      <dgm:t>
        <a:bodyPr/>
        <a:lstStyle/>
        <a:p>
          <a:endParaRPr lang="en-IN" sz="2000"/>
        </a:p>
      </dgm:t>
    </dgm:pt>
    <dgm:pt modelId="{2FF18C67-3736-4A82-902A-4E91A6AA77ED}" type="sibTrans" cxnId="{60238D91-976E-4756-8243-DBE69B1FD64A}">
      <dgm:prSet/>
      <dgm:spPr/>
      <dgm:t>
        <a:bodyPr/>
        <a:lstStyle/>
        <a:p>
          <a:endParaRPr lang="en-IN" sz="2000"/>
        </a:p>
      </dgm:t>
    </dgm:pt>
    <dgm:pt modelId="{76ECB030-F0F3-404C-9FA6-3C94EB9CD9FF}">
      <dgm:prSet custT="1"/>
      <dgm:spPr/>
      <dgm:t>
        <a:bodyPr/>
        <a:lstStyle/>
        <a:p>
          <a:r>
            <a:rPr lang="en-IN" sz="1400" dirty="0" smtClean="0"/>
            <a:t>Proceedings under SARFAESI Act [For notified NBFCs]</a:t>
          </a:r>
          <a:endParaRPr lang="en-IN" sz="1400" dirty="0"/>
        </a:p>
      </dgm:t>
    </dgm:pt>
    <dgm:pt modelId="{44E3434B-A5E3-4E92-98A9-44B2C8F0F7D6}" type="parTrans" cxnId="{B98664AC-A5B4-40CE-AF55-0D2856ED5BE7}">
      <dgm:prSet/>
      <dgm:spPr/>
      <dgm:t>
        <a:bodyPr/>
        <a:lstStyle/>
        <a:p>
          <a:endParaRPr lang="en-IN" sz="2000"/>
        </a:p>
      </dgm:t>
    </dgm:pt>
    <dgm:pt modelId="{3E70AD58-34ED-4462-9BFD-7A68A65F41B8}" type="sibTrans" cxnId="{B98664AC-A5B4-40CE-AF55-0D2856ED5BE7}">
      <dgm:prSet/>
      <dgm:spPr/>
      <dgm:t>
        <a:bodyPr/>
        <a:lstStyle/>
        <a:p>
          <a:endParaRPr lang="en-IN" sz="2000"/>
        </a:p>
      </dgm:t>
    </dgm:pt>
    <dgm:pt modelId="{05C38C2F-D8CD-4213-A39D-714B1A7C0168}">
      <dgm:prSet custT="1"/>
      <dgm:spPr/>
      <dgm:t>
        <a:bodyPr/>
        <a:lstStyle/>
        <a:p>
          <a:r>
            <a:rPr lang="en-IN" sz="1400" dirty="0" smtClean="0"/>
            <a:t>Proceedings under IBC as financial creditor</a:t>
          </a:r>
          <a:endParaRPr lang="en-IN" sz="1400" dirty="0"/>
        </a:p>
      </dgm:t>
    </dgm:pt>
    <dgm:pt modelId="{38797AC5-9721-4C5E-BA8D-24FF88C58311}" type="parTrans" cxnId="{36ADECFC-EB77-4B42-B3D6-2BF17ADC8F15}">
      <dgm:prSet/>
      <dgm:spPr/>
      <dgm:t>
        <a:bodyPr/>
        <a:lstStyle/>
        <a:p>
          <a:endParaRPr lang="en-IN" sz="2000"/>
        </a:p>
      </dgm:t>
    </dgm:pt>
    <dgm:pt modelId="{EBF4F21E-D203-46E2-B67A-5C338025B78E}" type="sibTrans" cxnId="{36ADECFC-EB77-4B42-B3D6-2BF17ADC8F15}">
      <dgm:prSet/>
      <dgm:spPr/>
      <dgm:t>
        <a:bodyPr/>
        <a:lstStyle/>
        <a:p>
          <a:endParaRPr lang="en-IN" sz="2000"/>
        </a:p>
      </dgm:t>
    </dgm:pt>
    <dgm:pt modelId="{5AE35E40-681C-401D-9DB2-73DA2923FFB3}" type="pres">
      <dgm:prSet presAssocID="{71757A96-FE2D-4867-BB64-7BD2FADE8F7F}" presName="hierChild1" presStyleCnt="0">
        <dgm:presLayoutVars>
          <dgm:chPref val="1"/>
          <dgm:dir/>
          <dgm:animOne val="branch"/>
          <dgm:animLvl val="lvl"/>
          <dgm:resizeHandles/>
        </dgm:presLayoutVars>
      </dgm:prSet>
      <dgm:spPr/>
      <dgm:t>
        <a:bodyPr/>
        <a:lstStyle/>
        <a:p>
          <a:endParaRPr lang="en-IN"/>
        </a:p>
      </dgm:t>
    </dgm:pt>
    <dgm:pt modelId="{609ACADC-51E0-4E83-9297-1C8D0BB44308}" type="pres">
      <dgm:prSet presAssocID="{5C7BD266-E986-47F6-B685-E1C110CC9D82}" presName="hierRoot1" presStyleCnt="0"/>
      <dgm:spPr/>
    </dgm:pt>
    <dgm:pt modelId="{B32E7F36-D591-4014-A693-F07CB1230D4B}" type="pres">
      <dgm:prSet presAssocID="{5C7BD266-E986-47F6-B685-E1C110CC9D82}" presName="composite" presStyleCnt="0"/>
      <dgm:spPr/>
    </dgm:pt>
    <dgm:pt modelId="{ABDA154B-C93A-48B0-9DEB-ABDD51B55B49}" type="pres">
      <dgm:prSet presAssocID="{5C7BD266-E986-47F6-B685-E1C110CC9D82}" presName="background" presStyleLbl="node0" presStyleIdx="0" presStyleCnt="1"/>
      <dgm:spPr/>
    </dgm:pt>
    <dgm:pt modelId="{0CFD402B-8392-43C3-BFAB-5BD4BF07D48E}" type="pres">
      <dgm:prSet presAssocID="{5C7BD266-E986-47F6-B685-E1C110CC9D82}" presName="text" presStyleLbl="fgAcc0" presStyleIdx="0" presStyleCnt="1">
        <dgm:presLayoutVars>
          <dgm:chPref val="3"/>
        </dgm:presLayoutVars>
      </dgm:prSet>
      <dgm:spPr/>
      <dgm:t>
        <a:bodyPr/>
        <a:lstStyle/>
        <a:p>
          <a:endParaRPr lang="en-IN"/>
        </a:p>
      </dgm:t>
    </dgm:pt>
    <dgm:pt modelId="{27493CB2-D7FA-44CF-A3E2-988737FB01F0}" type="pres">
      <dgm:prSet presAssocID="{5C7BD266-E986-47F6-B685-E1C110CC9D82}" presName="hierChild2" presStyleCnt="0"/>
      <dgm:spPr/>
    </dgm:pt>
    <dgm:pt modelId="{FDF5488D-B622-4BC2-9404-25B8063AB70D}" type="pres">
      <dgm:prSet presAssocID="{566B6E28-AE6C-4F51-8A70-CB464713A006}" presName="Name10" presStyleLbl="parChTrans1D2" presStyleIdx="0" presStyleCnt="5"/>
      <dgm:spPr/>
      <dgm:t>
        <a:bodyPr/>
        <a:lstStyle/>
        <a:p>
          <a:endParaRPr lang="en-IN"/>
        </a:p>
      </dgm:t>
    </dgm:pt>
    <dgm:pt modelId="{3AAEA722-FB80-4D11-8C06-B651D939006A}" type="pres">
      <dgm:prSet presAssocID="{1AF0899C-1DC4-4964-BB7D-286C3EA3C6FF}" presName="hierRoot2" presStyleCnt="0"/>
      <dgm:spPr/>
    </dgm:pt>
    <dgm:pt modelId="{5FB4CC50-8578-4D23-9CED-FDA79057873C}" type="pres">
      <dgm:prSet presAssocID="{1AF0899C-1DC4-4964-BB7D-286C3EA3C6FF}" presName="composite2" presStyleCnt="0"/>
      <dgm:spPr/>
    </dgm:pt>
    <dgm:pt modelId="{DBCACD41-05B1-4F6A-A2F6-E0924FB5BAB6}" type="pres">
      <dgm:prSet presAssocID="{1AF0899C-1DC4-4964-BB7D-286C3EA3C6FF}" presName="background2" presStyleLbl="node2" presStyleIdx="0" presStyleCnt="5"/>
      <dgm:spPr/>
    </dgm:pt>
    <dgm:pt modelId="{A82D3101-D6FA-442D-9C23-6348E69D7DB0}" type="pres">
      <dgm:prSet presAssocID="{1AF0899C-1DC4-4964-BB7D-286C3EA3C6FF}" presName="text2" presStyleLbl="fgAcc2" presStyleIdx="0" presStyleCnt="5">
        <dgm:presLayoutVars>
          <dgm:chPref val="3"/>
        </dgm:presLayoutVars>
      </dgm:prSet>
      <dgm:spPr/>
      <dgm:t>
        <a:bodyPr/>
        <a:lstStyle/>
        <a:p>
          <a:endParaRPr lang="en-IN"/>
        </a:p>
      </dgm:t>
    </dgm:pt>
    <dgm:pt modelId="{960E7479-22D2-4F10-B9ED-FA919AFDD615}" type="pres">
      <dgm:prSet presAssocID="{1AF0899C-1DC4-4964-BB7D-286C3EA3C6FF}" presName="hierChild3" presStyleCnt="0"/>
      <dgm:spPr/>
    </dgm:pt>
    <dgm:pt modelId="{14E1DCCB-4FBD-4BEE-AC9D-5880E412E4EE}" type="pres">
      <dgm:prSet presAssocID="{7D0A0160-7231-48E7-B5A8-98EBDDEE39FB}" presName="Name17" presStyleLbl="parChTrans1D3" presStyleIdx="0" presStyleCnt="4"/>
      <dgm:spPr/>
      <dgm:t>
        <a:bodyPr/>
        <a:lstStyle/>
        <a:p>
          <a:endParaRPr lang="en-IN"/>
        </a:p>
      </dgm:t>
    </dgm:pt>
    <dgm:pt modelId="{D310310F-23AF-42C3-81C0-B065CABFC9C4}" type="pres">
      <dgm:prSet presAssocID="{0F149781-1CB7-4298-9D0E-26DF55392775}" presName="hierRoot3" presStyleCnt="0"/>
      <dgm:spPr/>
    </dgm:pt>
    <dgm:pt modelId="{3CBA13E0-9485-40F6-B905-D9D7416CC352}" type="pres">
      <dgm:prSet presAssocID="{0F149781-1CB7-4298-9D0E-26DF55392775}" presName="composite3" presStyleCnt="0"/>
      <dgm:spPr/>
    </dgm:pt>
    <dgm:pt modelId="{B73879DB-40EA-4014-994E-08088046C5E3}" type="pres">
      <dgm:prSet presAssocID="{0F149781-1CB7-4298-9D0E-26DF55392775}" presName="background3" presStyleLbl="node3" presStyleIdx="0" presStyleCnt="4"/>
      <dgm:spPr/>
    </dgm:pt>
    <dgm:pt modelId="{109BC2E1-8D50-43B7-9883-3DE5266A250E}" type="pres">
      <dgm:prSet presAssocID="{0F149781-1CB7-4298-9D0E-26DF55392775}" presName="text3" presStyleLbl="fgAcc3" presStyleIdx="0" presStyleCnt="4">
        <dgm:presLayoutVars>
          <dgm:chPref val="3"/>
        </dgm:presLayoutVars>
      </dgm:prSet>
      <dgm:spPr/>
      <dgm:t>
        <a:bodyPr/>
        <a:lstStyle/>
        <a:p>
          <a:endParaRPr lang="en-IN"/>
        </a:p>
      </dgm:t>
    </dgm:pt>
    <dgm:pt modelId="{8053869D-F5FE-44A9-AFAB-DFF077167EAB}" type="pres">
      <dgm:prSet presAssocID="{0F149781-1CB7-4298-9D0E-26DF55392775}" presName="hierChild4" presStyleCnt="0"/>
      <dgm:spPr/>
    </dgm:pt>
    <dgm:pt modelId="{1132CA0A-5A36-459D-9869-376F91EF6CE3}" type="pres">
      <dgm:prSet presAssocID="{E938D8BE-87E3-4EA1-A239-B40EA220B827}" presName="Name17" presStyleLbl="parChTrans1D3" presStyleIdx="1" presStyleCnt="4"/>
      <dgm:spPr/>
      <dgm:t>
        <a:bodyPr/>
        <a:lstStyle/>
        <a:p>
          <a:endParaRPr lang="en-IN"/>
        </a:p>
      </dgm:t>
    </dgm:pt>
    <dgm:pt modelId="{904B78AD-FA65-498A-9E92-7F95AAC1BF2B}" type="pres">
      <dgm:prSet presAssocID="{579CF2A3-922E-49BD-B4C0-4E2FA6DF07D0}" presName="hierRoot3" presStyleCnt="0"/>
      <dgm:spPr/>
    </dgm:pt>
    <dgm:pt modelId="{8D7C23A1-4F41-4EAE-9335-B73CA6B2F3C5}" type="pres">
      <dgm:prSet presAssocID="{579CF2A3-922E-49BD-B4C0-4E2FA6DF07D0}" presName="composite3" presStyleCnt="0"/>
      <dgm:spPr/>
    </dgm:pt>
    <dgm:pt modelId="{DD39145B-C0D5-481F-9AF8-96A2E2C6A5F0}" type="pres">
      <dgm:prSet presAssocID="{579CF2A3-922E-49BD-B4C0-4E2FA6DF07D0}" presName="background3" presStyleLbl="node3" presStyleIdx="1" presStyleCnt="4"/>
      <dgm:spPr/>
    </dgm:pt>
    <dgm:pt modelId="{735AB74E-DC35-498A-B4EF-E1FAB7052C73}" type="pres">
      <dgm:prSet presAssocID="{579CF2A3-922E-49BD-B4C0-4E2FA6DF07D0}" presName="text3" presStyleLbl="fgAcc3" presStyleIdx="1" presStyleCnt="4">
        <dgm:presLayoutVars>
          <dgm:chPref val="3"/>
        </dgm:presLayoutVars>
      </dgm:prSet>
      <dgm:spPr/>
      <dgm:t>
        <a:bodyPr/>
        <a:lstStyle/>
        <a:p>
          <a:endParaRPr lang="en-IN"/>
        </a:p>
      </dgm:t>
    </dgm:pt>
    <dgm:pt modelId="{ED051874-A503-487D-A932-CE80ECA3D61F}" type="pres">
      <dgm:prSet presAssocID="{579CF2A3-922E-49BD-B4C0-4E2FA6DF07D0}" presName="hierChild4" presStyleCnt="0"/>
      <dgm:spPr/>
    </dgm:pt>
    <dgm:pt modelId="{687289D2-B0AF-4F77-B521-76C7ED00A7E4}" type="pres">
      <dgm:prSet presAssocID="{3D1CFEA2-4CDC-4813-AD10-1159124FB803}" presName="Name10" presStyleLbl="parChTrans1D2" presStyleIdx="1" presStyleCnt="5"/>
      <dgm:spPr/>
      <dgm:t>
        <a:bodyPr/>
        <a:lstStyle/>
        <a:p>
          <a:endParaRPr lang="en-IN"/>
        </a:p>
      </dgm:t>
    </dgm:pt>
    <dgm:pt modelId="{5E03FE25-59CC-4839-96FC-CCFBDAD738EE}" type="pres">
      <dgm:prSet presAssocID="{6C8D7E2C-7FB0-47E1-A8B0-531EF24DAE33}" presName="hierRoot2" presStyleCnt="0"/>
      <dgm:spPr/>
    </dgm:pt>
    <dgm:pt modelId="{32CA9A69-1CC4-47AB-B66D-7F1318F936FC}" type="pres">
      <dgm:prSet presAssocID="{6C8D7E2C-7FB0-47E1-A8B0-531EF24DAE33}" presName="composite2" presStyleCnt="0"/>
      <dgm:spPr/>
    </dgm:pt>
    <dgm:pt modelId="{2B0E1104-A926-462D-A2A3-54D966D6F748}" type="pres">
      <dgm:prSet presAssocID="{6C8D7E2C-7FB0-47E1-A8B0-531EF24DAE33}" presName="background2" presStyleLbl="node2" presStyleIdx="1" presStyleCnt="5"/>
      <dgm:spPr/>
    </dgm:pt>
    <dgm:pt modelId="{5A2E0CF7-BB19-4A31-879B-4548CFA8DF8D}" type="pres">
      <dgm:prSet presAssocID="{6C8D7E2C-7FB0-47E1-A8B0-531EF24DAE33}" presName="text2" presStyleLbl="fgAcc2" presStyleIdx="1" presStyleCnt="5">
        <dgm:presLayoutVars>
          <dgm:chPref val="3"/>
        </dgm:presLayoutVars>
      </dgm:prSet>
      <dgm:spPr/>
      <dgm:t>
        <a:bodyPr/>
        <a:lstStyle/>
        <a:p>
          <a:endParaRPr lang="en-IN"/>
        </a:p>
      </dgm:t>
    </dgm:pt>
    <dgm:pt modelId="{C4621AFB-AC0B-417E-B614-C1317777B756}" type="pres">
      <dgm:prSet presAssocID="{6C8D7E2C-7FB0-47E1-A8B0-531EF24DAE33}" presName="hierChild3" presStyleCnt="0"/>
      <dgm:spPr/>
    </dgm:pt>
    <dgm:pt modelId="{D6C6B1EB-E278-4331-9EF9-43CF871FDF36}" type="pres">
      <dgm:prSet presAssocID="{724E07E2-8312-4BDC-90B8-8E2525F570F1}" presName="Name17" presStyleLbl="parChTrans1D3" presStyleIdx="2" presStyleCnt="4"/>
      <dgm:spPr/>
      <dgm:t>
        <a:bodyPr/>
        <a:lstStyle/>
        <a:p>
          <a:endParaRPr lang="en-IN"/>
        </a:p>
      </dgm:t>
    </dgm:pt>
    <dgm:pt modelId="{AB308A40-84DB-4A68-B7FC-FBDB0704ABBF}" type="pres">
      <dgm:prSet presAssocID="{780B891B-9826-4389-A85B-FA2D11B7531F}" presName="hierRoot3" presStyleCnt="0"/>
      <dgm:spPr/>
    </dgm:pt>
    <dgm:pt modelId="{981E2712-1CAF-4943-A63C-AACE6313A215}" type="pres">
      <dgm:prSet presAssocID="{780B891B-9826-4389-A85B-FA2D11B7531F}" presName="composite3" presStyleCnt="0"/>
      <dgm:spPr/>
    </dgm:pt>
    <dgm:pt modelId="{7953721F-4683-4A3B-926B-1FA966E9253D}" type="pres">
      <dgm:prSet presAssocID="{780B891B-9826-4389-A85B-FA2D11B7531F}" presName="background3" presStyleLbl="node3" presStyleIdx="2" presStyleCnt="4"/>
      <dgm:spPr/>
    </dgm:pt>
    <dgm:pt modelId="{FD976FA7-A1F7-415C-A25D-6C4C12DB750E}" type="pres">
      <dgm:prSet presAssocID="{780B891B-9826-4389-A85B-FA2D11B7531F}" presName="text3" presStyleLbl="fgAcc3" presStyleIdx="2" presStyleCnt="4">
        <dgm:presLayoutVars>
          <dgm:chPref val="3"/>
        </dgm:presLayoutVars>
      </dgm:prSet>
      <dgm:spPr/>
      <dgm:t>
        <a:bodyPr/>
        <a:lstStyle/>
        <a:p>
          <a:endParaRPr lang="en-IN"/>
        </a:p>
      </dgm:t>
    </dgm:pt>
    <dgm:pt modelId="{4751348C-01E7-4B3B-8CC8-3C184C88A4B2}" type="pres">
      <dgm:prSet presAssocID="{780B891B-9826-4389-A85B-FA2D11B7531F}" presName="hierChild4" presStyleCnt="0"/>
      <dgm:spPr/>
    </dgm:pt>
    <dgm:pt modelId="{F7C8040D-3218-44DD-8996-803E430DCE7B}" type="pres">
      <dgm:prSet presAssocID="{FA040E12-EC03-42A5-8BD0-8E0F9FE604F8}" presName="Name17" presStyleLbl="parChTrans1D3" presStyleIdx="3" presStyleCnt="4"/>
      <dgm:spPr/>
      <dgm:t>
        <a:bodyPr/>
        <a:lstStyle/>
        <a:p>
          <a:endParaRPr lang="en-IN"/>
        </a:p>
      </dgm:t>
    </dgm:pt>
    <dgm:pt modelId="{756912C7-E92B-4B61-B3A3-81DEFE716352}" type="pres">
      <dgm:prSet presAssocID="{4E729A43-EA9E-4E83-8345-6EC8B0B13A89}" presName="hierRoot3" presStyleCnt="0"/>
      <dgm:spPr/>
    </dgm:pt>
    <dgm:pt modelId="{1350F5C1-8836-42FB-93BD-56341368A5D9}" type="pres">
      <dgm:prSet presAssocID="{4E729A43-EA9E-4E83-8345-6EC8B0B13A89}" presName="composite3" presStyleCnt="0"/>
      <dgm:spPr/>
    </dgm:pt>
    <dgm:pt modelId="{523BB983-A57B-47A9-AF79-0812AC00CAA1}" type="pres">
      <dgm:prSet presAssocID="{4E729A43-EA9E-4E83-8345-6EC8B0B13A89}" presName="background3" presStyleLbl="node3" presStyleIdx="3" presStyleCnt="4"/>
      <dgm:spPr/>
    </dgm:pt>
    <dgm:pt modelId="{EA2EE7F6-76A8-430C-BAE5-F65C22BEA408}" type="pres">
      <dgm:prSet presAssocID="{4E729A43-EA9E-4E83-8345-6EC8B0B13A89}" presName="text3" presStyleLbl="fgAcc3" presStyleIdx="3" presStyleCnt="4">
        <dgm:presLayoutVars>
          <dgm:chPref val="3"/>
        </dgm:presLayoutVars>
      </dgm:prSet>
      <dgm:spPr/>
      <dgm:t>
        <a:bodyPr/>
        <a:lstStyle/>
        <a:p>
          <a:endParaRPr lang="en-IN"/>
        </a:p>
      </dgm:t>
    </dgm:pt>
    <dgm:pt modelId="{EDE8792D-6C08-4312-8BC8-FE267B8DAFB1}" type="pres">
      <dgm:prSet presAssocID="{4E729A43-EA9E-4E83-8345-6EC8B0B13A89}" presName="hierChild4" presStyleCnt="0"/>
      <dgm:spPr/>
    </dgm:pt>
    <dgm:pt modelId="{E96FDD03-6EBE-4338-AB28-0248334E8845}" type="pres">
      <dgm:prSet presAssocID="{C5D0E0B1-252D-47C7-929A-CFE097372B64}" presName="Name10" presStyleLbl="parChTrans1D2" presStyleIdx="2" presStyleCnt="5"/>
      <dgm:spPr/>
      <dgm:t>
        <a:bodyPr/>
        <a:lstStyle/>
        <a:p>
          <a:endParaRPr lang="en-IN"/>
        </a:p>
      </dgm:t>
    </dgm:pt>
    <dgm:pt modelId="{E47A57E2-3A38-4A43-B1F5-F3860F0F41DC}" type="pres">
      <dgm:prSet presAssocID="{C7BEA68D-0738-4AB3-A7E0-4120ED5EA052}" presName="hierRoot2" presStyleCnt="0"/>
      <dgm:spPr/>
    </dgm:pt>
    <dgm:pt modelId="{1822A567-8659-4E50-AD98-562987942BC4}" type="pres">
      <dgm:prSet presAssocID="{C7BEA68D-0738-4AB3-A7E0-4120ED5EA052}" presName="composite2" presStyleCnt="0"/>
      <dgm:spPr/>
    </dgm:pt>
    <dgm:pt modelId="{7CFF051A-7694-4120-9874-7D05639F7A9E}" type="pres">
      <dgm:prSet presAssocID="{C7BEA68D-0738-4AB3-A7E0-4120ED5EA052}" presName="background2" presStyleLbl="node2" presStyleIdx="2" presStyleCnt="5"/>
      <dgm:spPr/>
    </dgm:pt>
    <dgm:pt modelId="{19214A67-5A1B-4094-8712-B3A87F52F7E1}" type="pres">
      <dgm:prSet presAssocID="{C7BEA68D-0738-4AB3-A7E0-4120ED5EA052}" presName="text2" presStyleLbl="fgAcc2" presStyleIdx="2" presStyleCnt="5">
        <dgm:presLayoutVars>
          <dgm:chPref val="3"/>
        </dgm:presLayoutVars>
      </dgm:prSet>
      <dgm:spPr/>
      <dgm:t>
        <a:bodyPr/>
        <a:lstStyle/>
        <a:p>
          <a:endParaRPr lang="en-IN"/>
        </a:p>
      </dgm:t>
    </dgm:pt>
    <dgm:pt modelId="{F15B719C-3E23-4408-BC01-0259BC5D0083}" type="pres">
      <dgm:prSet presAssocID="{C7BEA68D-0738-4AB3-A7E0-4120ED5EA052}" presName="hierChild3" presStyleCnt="0"/>
      <dgm:spPr/>
    </dgm:pt>
    <dgm:pt modelId="{F3C83B98-050C-43EC-8879-6A6B191481BA}" type="pres">
      <dgm:prSet presAssocID="{44E3434B-A5E3-4E92-98A9-44B2C8F0F7D6}" presName="Name10" presStyleLbl="parChTrans1D2" presStyleIdx="3" presStyleCnt="5"/>
      <dgm:spPr/>
      <dgm:t>
        <a:bodyPr/>
        <a:lstStyle/>
        <a:p>
          <a:endParaRPr lang="en-IN"/>
        </a:p>
      </dgm:t>
    </dgm:pt>
    <dgm:pt modelId="{632830A3-EB31-4C43-ADB1-61A34B435D68}" type="pres">
      <dgm:prSet presAssocID="{76ECB030-F0F3-404C-9FA6-3C94EB9CD9FF}" presName="hierRoot2" presStyleCnt="0"/>
      <dgm:spPr/>
    </dgm:pt>
    <dgm:pt modelId="{2BD928D6-E865-431F-9CF2-1FF240FF2DD9}" type="pres">
      <dgm:prSet presAssocID="{76ECB030-F0F3-404C-9FA6-3C94EB9CD9FF}" presName="composite2" presStyleCnt="0"/>
      <dgm:spPr/>
    </dgm:pt>
    <dgm:pt modelId="{CF7A97AB-5822-405D-A51A-C0A44444D6AA}" type="pres">
      <dgm:prSet presAssocID="{76ECB030-F0F3-404C-9FA6-3C94EB9CD9FF}" presName="background2" presStyleLbl="node2" presStyleIdx="3" presStyleCnt="5"/>
      <dgm:spPr/>
    </dgm:pt>
    <dgm:pt modelId="{3D6511A2-031B-4707-AB88-74CBFD6D6B62}" type="pres">
      <dgm:prSet presAssocID="{76ECB030-F0F3-404C-9FA6-3C94EB9CD9FF}" presName="text2" presStyleLbl="fgAcc2" presStyleIdx="3" presStyleCnt="5">
        <dgm:presLayoutVars>
          <dgm:chPref val="3"/>
        </dgm:presLayoutVars>
      </dgm:prSet>
      <dgm:spPr/>
      <dgm:t>
        <a:bodyPr/>
        <a:lstStyle/>
        <a:p>
          <a:endParaRPr lang="en-IN"/>
        </a:p>
      </dgm:t>
    </dgm:pt>
    <dgm:pt modelId="{90CB182D-EDCD-4FBD-9421-A1F0B0F1303C}" type="pres">
      <dgm:prSet presAssocID="{76ECB030-F0F3-404C-9FA6-3C94EB9CD9FF}" presName="hierChild3" presStyleCnt="0"/>
      <dgm:spPr/>
    </dgm:pt>
    <dgm:pt modelId="{47FE6B8D-D935-4686-AF79-6C081C1E9C7E}" type="pres">
      <dgm:prSet presAssocID="{38797AC5-9721-4C5E-BA8D-24FF88C58311}" presName="Name10" presStyleLbl="parChTrans1D2" presStyleIdx="4" presStyleCnt="5"/>
      <dgm:spPr/>
      <dgm:t>
        <a:bodyPr/>
        <a:lstStyle/>
        <a:p>
          <a:endParaRPr lang="en-IN"/>
        </a:p>
      </dgm:t>
    </dgm:pt>
    <dgm:pt modelId="{68030749-8E14-478A-8C14-C37AA2B0B4D7}" type="pres">
      <dgm:prSet presAssocID="{05C38C2F-D8CD-4213-A39D-714B1A7C0168}" presName="hierRoot2" presStyleCnt="0"/>
      <dgm:spPr/>
    </dgm:pt>
    <dgm:pt modelId="{066AFECE-C870-401B-8951-56285B4B2BC4}" type="pres">
      <dgm:prSet presAssocID="{05C38C2F-D8CD-4213-A39D-714B1A7C0168}" presName="composite2" presStyleCnt="0"/>
      <dgm:spPr/>
    </dgm:pt>
    <dgm:pt modelId="{9C3027CA-8C53-4C9F-97C4-D7CD1316DC1D}" type="pres">
      <dgm:prSet presAssocID="{05C38C2F-D8CD-4213-A39D-714B1A7C0168}" presName="background2" presStyleLbl="node2" presStyleIdx="4" presStyleCnt="5"/>
      <dgm:spPr/>
    </dgm:pt>
    <dgm:pt modelId="{E4B5E15D-7C77-4976-9701-5C571DD2A1EA}" type="pres">
      <dgm:prSet presAssocID="{05C38C2F-D8CD-4213-A39D-714B1A7C0168}" presName="text2" presStyleLbl="fgAcc2" presStyleIdx="4" presStyleCnt="5">
        <dgm:presLayoutVars>
          <dgm:chPref val="3"/>
        </dgm:presLayoutVars>
      </dgm:prSet>
      <dgm:spPr/>
      <dgm:t>
        <a:bodyPr/>
        <a:lstStyle/>
        <a:p>
          <a:endParaRPr lang="en-IN"/>
        </a:p>
      </dgm:t>
    </dgm:pt>
    <dgm:pt modelId="{A43022EB-695E-40AF-930A-3E2E401C2E75}" type="pres">
      <dgm:prSet presAssocID="{05C38C2F-D8CD-4213-A39D-714B1A7C0168}" presName="hierChild3" presStyleCnt="0"/>
      <dgm:spPr/>
    </dgm:pt>
  </dgm:ptLst>
  <dgm:cxnLst>
    <dgm:cxn modelId="{983313F1-301A-48EF-ABB8-5653627C8A1E}" type="presOf" srcId="{E938D8BE-87E3-4EA1-A239-B40EA220B827}" destId="{1132CA0A-5A36-459D-9869-376F91EF6CE3}" srcOrd="0" destOrd="0" presId="urn:microsoft.com/office/officeart/2005/8/layout/hierarchy1"/>
    <dgm:cxn modelId="{26DBA440-31B1-4256-BB61-E55EAB3AAAD6}" type="presOf" srcId="{38797AC5-9721-4C5E-BA8D-24FF88C58311}" destId="{47FE6B8D-D935-4686-AF79-6C081C1E9C7E}" srcOrd="0" destOrd="0" presId="urn:microsoft.com/office/officeart/2005/8/layout/hierarchy1"/>
    <dgm:cxn modelId="{287B8682-7F90-4EC7-8CFE-84BFAC32C932}" type="presOf" srcId="{C5D0E0B1-252D-47C7-929A-CFE097372B64}" destId="{E96FDD03-6EBE-4338-AB28-0248334E8845}" srcOrd="0" destOrd="0" presId="urn:microsoft.com/office/officeart/2005/8/layout/hierarchy1"/>
    <dgm:cxn modelId="{B98664AC-A5B4-40CE-AF55-0D2856ED5BE7}" srcId="{5C7BD266-E986-47F6-B685-E1C110CC9D82}" destId="{76ECB030-F0F3-404C-9FA6-3C94EB9CD9FF}" srcOrd="3" destOrd="0" parTransId="{44E3434B-A5E3-4E92-98A9-44B2C8F0F7D6}" sibTransId="{3E70AD58-34ED-4462-9BFD-7A68A65F41B8}"/>
    <dgm:cxn modelId="{6EDB002C-B75D-4C62-9FAF-A76DE244CF6C}" type="presOf" srcId="{566B6E28-AE6C-4F51-8A70-CB464713A006}" destId="{FDF5488D-B622-4BC2-9404-25B8063AB70D}" srcOrd="0" destOrd="0" presId="urn:microsoft.com/office/officeart/2005/8/layout/hierarchy1"/>
    <dgm:cxn modelId="{6C0C5387-0DEA-4E4E-B6F1-48E6DDF89842}" type="presOf" srcId="{7D0A0160-7231-48E7-B5A8-98EBDDEE39FB}" destId="{14E1DCCB-4FBD-4BEE-AC9D-5880E412E4EE}" srcOrd="0" destOrd="0" presId="urn:microsoft.com/office/officeart/2005/8/layout/hierarchy1"/>
    <dgm:cxn modelId="{0FF9EF0D-C121-41D2-9625-C17812E90D5E}" srcId="{5C7BD266-E986-47F6-B685-E1C110CC9D82}" destId="{1AF0899C-1DC4-4964-BB7D-286C3EA3C6FF}" srcOrd="0" destOrd="0" parTransId="{566B6E28-AE6C-4F51-8A70-CB464713A006}" sibTransId="{6CF79D7B-0C8C-4920-8C08-FC4757952EB8}"/>
    <dgm:cxn modelId="{D57F4D3E-2322-4216-8D35-8D4E9212DB2A}" type="presOf" srcId="{0F149781-1CB7-4298-9D0E-26DF55392775}" destId="{109BC2E1-8D50-43B7-9883-3DE5266A250E}" srcOrd="0" destOrd="0" presId="urn:microsoft.com/office/officeart/2005/8/layout/hierarchy1"/>
    <dgm:cxn modelId="{60238D91-976E-4756-8243-DBE69B1FD64A}" srcId="{5C7BD266-E986-47F6-B685-E1C110CC9D82}" destId="{C7BEA68D-0738-4AB3-A7E0-4120ED5EA052}" srcOrd="2" destOrd="0" parTransId="{C5D0E0B1-252D-47C7-929A-CFE097372B64}" sibTransId="{2FF18C67-3736-4A82-902A-4E91A6AA77ED}"/>
    <dgm:cxn modelId="{3E66870E-5130-462E-9B75-99B62AC0020A}" type="presOf" srcId="{FA040E12-EC03-42A5-8BD0-8E0F9FE604F8}" destId="{F7C8040D-3218-44DD-8996-803E430DCE7B}" srcOrd="0" destOrd="0" presId="urn:microsoft.com/office/officeart/2005/8/layout/hierarchy1"/>
    <dgm:cxn modelId="{6641319C-D38F-4772-AC6D-BC2ECD2913AD}" type="presOf" srcId="{44E3434B-A5E3-4E92-98A9-44B2C8F0F7D6}" destId="{F3C83B98-050C-43EC-8879-6A6B191481BA}" srcOrd="0" destOrd="0" presId="urn:microsoft.com/office/officeart/2005/8/layout/hierarchy1"/>
    <dgm:cxn modelId="{D3CBF7C8-5CB0-4D9A-9AC9-2210581D8340}" type="presOf" srcId="{1AF0899C-1DC4-4964-BB7D-286C3EA3C6FF}" destId="{A82D3101-D6FA-442D-9C23-6348E69D7DB0}" srcOrd="0" destOrd="0" presId="urn:microsoft.com/office/officeart/2005/8/layout/hierarchy1"/>
    <dgm:cxn modelId="{E7507531-CFFC-4498-9415-EE48229CE87F}" srcId="{6C8D7E2C-7FB0-47E1-A8B0-531EF24DAE33}" destId="{780B891B-9826-4389-A85B-FA2D11B7531F}" srcOrd="0" destOrd="0" parTransId="{724E07E2-8312-4BDC-90B8-8E2525F570F1}" sibTransId="{AA4A265B-4C8C-4131-B1A5-087E7FBBA7EA}"/>
    <dgm:cxn modelId="{36ADECFC-EB77-4B42-B3D6-2BF17ADC8F15}" srcId="{5C7BD266-E986-47F6-B685-E1C110CC9D82}" destId="{05C38C2F-D8CD-4213-A39D-714B1A7C0168}" srcOrd="4" destOrd="0" parTransId="{38797AC5-9721-4C5E-BA8D-24FF88C58311}" sibTransId="{EBF4F21E-D203-46E2-B67A-5C338025B78E}"/>
    <dgm:cxn modelId="{F64D4E09-7B7E-42B0-8F2C-2DF35C001BBB}" type="presOf" srcId="{724E07E2-8312-4BDC-90B8-8E2525F570F1}" destId="{D6C6B1EB-E278-4331-9EF9-43CF871FDF36}" srcOrd="0" destOrd="0" presId="urn:microsoft.com/office/officeart/2005/8/layout/hierarchy1"/>
    <dgm:cxn modelId="{6AEB31F3-1B15-4D0F-9BEE-B78DBABA0505}" type="presOf" srcId="{4E729A43-EA9E-4E83-8345-6EC8B0B13A89}" destId="{EA2EE7F6-76A8-430C-BAE5-F65C22BEA408}" srcOrd="0" destOrd="0" presId="urn:microsoft.com/office/officeart/2005/8/layout/hierarchy1"/>
    <dgm:cxn modelId="{A7CA416E-CE2F-4583-AF65-363C80BB4F96}" type="presOf" srcId="{5C7BD266-E986-47F6-B685-E1C110CC9D82}" destId="{0CFD402B-8392-43C3-BFAB-5BD4BF07D48E}" srcOrd="0" destOrd="0" presId="urn:microsoft.com/office/officeart/2005/8/layout/hierarchy1"/>
    <dgm:cxn modelId="{DF8E3641-14C2-41F8-BD29-7A6FC38E4A0D}" srcId="{6C8D7E2C-7FB0-47E1-A8B0-531EF24DAE33}" destId="{4E729A43-EA9E-4E83-8345-6EC8B0B13A89}" srcOrd="1" destOrd="0" parTransId="{FA040E12-EC03-42A5-8BD0-8E0F9FE604F8}" sibTransId="{B25ECACF-F448-4A81-8476-A49237F9C9B4}"/>
    <dgm:cxn modelId="{EFA34928-C155-48F7-A178-7551D9B37CC7}" type="presOf" srcId="{76ECB030-F0F3-404C-9FA6-3C94EB9CD9FF}" destId="{3D6511A2-031B-4707-AB88-74CBFD6D6B62}" srcOrd="0" destOrd="0" presId="urn:microsoft.com/office/officeart/2005/8/layout/hierarchy1"/>
    <dgm:cxn modelId="{208B8907-9BB2-43C0-9F54-401FF91FF54F}" srcId="{1AF0899C-1DC4-4964-BB7D-286C3EA3C6FF}" destId="{0F149781-1CB7-4298-9D0E-26DF55392775}" srcOrd="0" destOrd="0" parTransId="{7D0A0160-7231-48E7-B5A8-98EBDDEE39FB}" sibTransId="{B82B763D-F107-48F4-BB59-8D6A18BC6353}"/>
    <dgm:cxn modelId="{1F62414F-418B-4A07-8E4E-CCBF63882208}" type="presOf" srcId="{71757A96-FE2D-4867-BB64-7BD2FADE8F7F}" destId="{5AE35E40-681C-401D-9DB2-73DA2923FFB3}" srcOrd="0" destOrd="0" presId="urn:microsoft.com/office/officeart/2005/8/layout/hierarchy1"/>
    <dgm:cxn modelId="{06B4BC63-016C-4DD7-BF92-496ED0175D78}" srcId="{71757A96-FE2D-4867-BB64-7BD2FADE8F7F}" destId="{5C7BD266-E986-47F6-B685-E1C110CC9D82}" srcOrd="0" destOrd="0" parTransId="{832D8E48-E585-418E-91A6-9E0530873063}" sibTransId="{32B2A57D-76E9-49D5-BA85-71BD636C435E}"/>
    <dgm:cxn modelId="{8AFB2ECA-C4EB-4EE1-870D-A779E982DD10}" type="presOf" srcId="{C7BEA68D-0738-4AB3-A7E0-4120ED5EA052}" destId="{19214A67-5A1B-4094-8712-B3A87F52F7E1}" srcOrd="0" destOrd="0" presId="urn:microsoft.com/office/officeart/2005/8/layout/hierarchy1"/>
    <dgm:cxn modelId="{CFFEC708-4303-4707-81D1-32CE9B60DC47}" type="presOf" srcId="{780B891B-9826-4389-A85B-FA2D11B7531F}" destId="{FD976FA7-A1F7-415C-A25D-6C4C12DB750E}" srcOrd="0" destOrd="0" presId="urn:microsoft.com/office/officeart/2005/8/layout/hierarchy1"/>
    <dgm:cxn modelId="{8040351A-7CA9-4A24-843B-265D8144A55E}" srcId="{1AF0899C-1DC4-4964-BB7D-286C3EA3C6FF}" destId="{579CF2A3-922E-49BD-B4C0-4E2FA6DF07D0}" srcOrd="1" destOrd="0" parTransId="{E938D8BE-87E3-4EA1-A239-B40EA220B827}" sibTransId="{CE557536-19E5-41F9-B0D2-A22CEC6139B9}"/>
    <dgm:cxn modelId="{5F5DA414-347B-44C8-B7C0-F889AD6D2093}" type="presOf" srcId="{3D1CFEA2-4CDC-4813-AD10-1159124FB803}" destId="{687289D2-B0AF-4F77-B521-76C7ED00A7E4}" srcOrd="0" destOrd="0" presId="urn:microsoft.com/office/officeart/2005/8/layout/hierarchy1"/>
    <dgm:cxn modelId="{3C06548A-230B-477F-9527-2C04F2DE49C9}" srcId="{5C7BD266-E986-47F6-B685-E1C110CC9D82}" destId="{6C8D7E2C-7FB0-47E1-A8B0-531EF24DAE33}" srcOrd="1" destOrd="0" parTransId="{3D1CFEA2-4CDC-4813-AD10-1159124FB803}" sibTransId="{0B76902D-FB4D-4BD0-837B-CFE05E3A9036}"/>
    <dgm:cxn modelId="{1812FD01-12B6-4F97-9482-83CF4BA1038D}" type="presOf" srcId="{579CF2A3-922E-49BD-B4C0-4E2FA6DF07D0}" destId="{735AB74E-DC35-498A-B4EF-E1FAB7052C73}" srcOrd="0" destOrd="0" presId="urn:microsoft.com/office/officeart/2005/8/layout/hierarchy1"/>
    <dgm:cxn modelId="{A475403B-FE3D-4A0A-AA1E-C559E233A9AB}" type="presOf" srcId="{05C38C2F-D8CD-4213-A39D-714B1A7C0168}" destId="{E4B5E15D-7C77-4976-9701-5C571DD2A1EA}" srcOrd="0" destOrd="0" presId="urn:microsoft.com/office/officeart/2005/8/layout/hierarchy1"/>
    <dgm:cxn modelId="{86BCE1EB-C76E-417F-B5D6-2DAE3A9ED4FD}" type="presOf" srcId="{6C8D7E2C-7FB0-47E1-A8B0-531EF24DAE33}" destId="{5A2E0CF7-BB19-4A31-879B-4548CFA8DF8D}" srcOrd="0" destOrd="0" presId="urn:microsoft.com/office/officeart/2005/8/layout/hierarchy1"/>
    <dgm:cxn modelId="{661EC30B-C656-42B5-B732-474915F51384}" type="presParOf" srcId="{5AE35E40-681C-401D-9DB2-73DA2923FFB3}" destId="{609ACADC-51E0-4E83-9297-1C8D0BB44308}" srcOrd="0" destOrd="0" presId="urn:microsoft.com/office/officeart/2005/8/layout/hierarchy1"/>
    <dgm:cxn modelId="{0F68C845-12E6-4289-B0EC-8933D4F81DC0}" type="presParOf" srcId="{609ACADC-51E0-4E83-9297-1C8D0BB44308}" destId="{B32E7F36-D591-4014-A693-F07CB1230D4B}" srcOrd="0" destOrd="0" presId="urn:microsoft.com/office/officeart/2005/8/layout/hierarchy1"/>
    <dgm:cxn modelId="{82324925-C6C5-464D-A8AF-F39277B3B9EA}" type="presParOf" srcId="{B32E7F36-D591-4014-A693-F07CB1230D4B}" destId="{ABDA154B-C93A-48B0-9DEB-ABDD51B55B49}" srcOrd="0" destOrd="0" presId="urn:microsoft.com/office/officeart/2005/8/layout/hierarchy1"/>
    <dgm:cxn modelId="{BB0178E3-1F1B-4E8B-A4AF-B1BC516CD697}" type="presParOf" srcId="{B32E7F36-D591-4014-A693-F07CB1230D4B}" destId="{0CFD402B-8392-43C3-BFAB-5BD4BF07D48E}" srcOrd="1" destOrd="0" presId="urn:microsoft.com/office/officeart/2005/8/layout/hierarchy1"/>
    <dgm:cxn modelId="{9D901814-1536-4FDF-8F8F-BD627D1ECFFF}" type="presParOf" srcId="{609ACADC-51E0-4E83-9297-1C8D0BB44308}" destId="{27493CB2-D7FA-44CF-A3E2-988737FB01F0}" srcOrd="1" destOrd="0" presId="urn:microsoft.com/office/officeart/2005/8/layout/hierarchy1"/>
    <dgm:cxn modelId="{52292923-3FA9-446C-B728-C4D544C7FB05}" type="presParOf" srcId="{27493CB2-D7FA-44CF-A3E2-988737FB01F0}" destId="{FDF5488D-B622-4BC2-9404-25B8063AB70D}" srcOrd="0" destOrd="0" presId="urn:microsoft.com/office/officeart/2005/8/layout/hierarchy1"/>
    <dgm:cxn modelId="{984EF51E-6E37-423B-B702-1548DE93E16B}" type="presParOf" srcId="{27493CB2-D7FA-44CF-A3E2-988737FB01F0}" destId="{3AAEA722-FB80-4D11-8C06-B651D939006A}" srcOrd="1" destOrd="0" presId="urn:microsoft.com/office/officeart/2005/8/layout/hierarchy1"/>
    <dgm:cxn modelId="{E067D511-82A1-49A3-B8C9-44BCA7C413C9}" type="presParOf" srcId="{3AAEA722-FB80-4D11-8C06-B651D939006A}" destId="{5FB4CC50-8578-4D23-9CED-FDA79057873C}" srcOrd="0" destOrd="0" presId="urn:microsoft.com/office/officeart/2005/8/layout/hierarchy1"/>
    <dgm:cxn modelId="{2E335224-9E47-4F22-A0EA-7BACC250B11D}" type="presParOf" srcId="{5FB4CC50-8578-4D23-9CED-FDA79057873C}" destId="{DBCACD41-05B1-4F6A-A2F6-E0924FB5BAB6}" srcOrd="0" destOrd="0" presId="urn:microsoft.com/office/officeart/2005/8/layout/hierarchy1"/>
    <dgm:cxn modelId="{AD2D3B6F-29BF-428C-A1B3-A9F8A53E5AA1}" type="presParOf" srcId="{5FB4CC50-8578-4D23-9CED-FDA79057873C}" destId="{A82D3101-D6FA-442D-9C23-6348E69D7DB0}" srcOrd="1" destOrd="0" presId="urn:microsoft.com/office/officeart/2005/8/layout/hierarchy1"/>
    <dgm:cxn modelId="{A7FA45EE-A8F2-40ED-81A5-6F3B3F489E64}" type="presParOf" srcId="{3AAEA722-FB80-4D11-8C06-B651D939006A}" destId="{960E7479-22D2-4F10-B9ED-FA919AFDD615}" srcOrd="1" destOrd="0" presId="urn:microsoft.com/office/officeart/2005/8/layout/hierarchy1"/>
    <dgm:cxn modelId="{E8222584-4C03-4FCE-9715-37344789F25B}" type="presParOf" srcId="{960E7479-22D2-4F10-B9ED-FA919AFDD615}" destId="{14E1DCCB-4FBD-4BEE-AC9D-5880E412E4EE}" srcOrd="0" destOrd="0" presId="urn:microsoft.com/office/officeart/2005/8/layout/hierarchy1"/>
    <dgm:cxn modelId="{B90229FC-1A03-4BA4-BD3E-925C56253451}" type="presParOf" srcId="{960E7479-22D2-4F10-B9ED-FA919AFDD615}" destId="{D310310F-23AF-42C3-81C0-B065CABFC9C4}" srcOrd="1" destOrd="0" presId="urn:microsoft.com/office/officeart/2005/8/layout/hierarchy1"/>
    <dgm:cxn modelId="{721CD88B-2771-4A8D-8DF6-84D5A818F2F8}" type="presParOf" srcId="{D310310F-23AF-42C3-81C0-B065CABFC9C4}" destId="{3CBA13E0-9485-40F6-B905-D9D7416CC352}" srcOrd="0" destOrd="0" presId="urn:microsoft.com/office/officeart/2005/8/layout/hierarchy1"/>
    <dgm:cxn modelId="{01A6BBA3-981F-47D8-8331-A449FE028C54}" type="presParOf" srcId="{3CBA13E0-9485-40F6-B905-D9D7416CC352}" destId="{B73879DB-40EA-4014-994E-08088046C5E3}" srcOrd="0" destOrd="0" presId="urn:microsoft.com/office/officeart/2005/8/layout/hierarchy1"/>
    <dgm:cxn modelId="{EBB3DE73-DDE6-42DA-9B72-80A84DAECB02}" type="presParOf" srcId="{3CBA13E0-9485-40F6-B905-D9D7416CC352}" destId="{109BC2E1-8D50-43B7-9883-3DE5266A250E}" srcOrd="1" destOrd="0" presId="urn:microsoft.com/office/officeart/2005/8/layout/hierarchy1"/>
    <dgm:cxn modelId="{5BCFC24C-FD7F-402D-9025-1D8CE174081A}" type="presParOf" srcId="{D310310F-23AF-42C3-81C0-B065CABFC9C4}" destId="{8053869D-F5FE-44A9-AFAB-DFF077167EAB}" srcOrd="1" destOrd="0" presId="urn:microsoft.com/office/officeart/2005/8/layout/hierarchy1"/>
    <dgm:cxn modelId="{FC6AA560-4A2D-4CEA-BE04-33D333AD98A2}" type="presParOf" srcId="{960E7479-22D2-4F10-B9ED-FA919AFDD615}" destId="{1132CA0A-5A36-459D-9869-376F91EF6CE3}" srcOrd="2" destOrd="0" presId="urn:microsoft.com/office/officeart/2005/8/layout/hierarchy1"/>
    <dgm:cxn modelId="{1D0D46C0-7F5C-4897-B2CE-4FC80EEB8CAF}" type="presParOf" srcId="{960E7479-22D2-4F10-B9ED-FA919AFDD615}" destId="{904B78AD-FA65-498A-9E92-7F95AAC1BF2B}" srcOrd="3" destOrd="0" presId="urn:microsoft.com/office/officeart/2005/8/layout/hierarchy1"/>
    <dgm:cxn modelId="{B9924B1C-9883-44BA-87EC-CD6C917D067A}" type="presParOf" srcId="{904B78AD-FA65-498A-9E92-7F95AAC1BF2B}" destId="{8D7C23A1-4F41-4EAE-9335-B73CA6B2F3C5}" srcOrd="0" destOrd="0" presId="urn:microsoft.com/office/officeart/2005/8/layout/hierarchy1"/>
    <dgm:cxn modelId="{901A3E52-C148-446C-AF22-A107CACA6801}" type="presParOf" srcId="{8D7C23A1-4F41-4EAE-9335-B73CA6B2F3C5}" destId="{DD39145B-C0D5-481F-9AF8-96A2E2C6A5F0}" srcOrd="0" destOrd="0" presId="urn:microsoft.com/office/officeart/2005/8/layout/hierarchy1"/>
    <dgm:cxn modelId="{4C1232E6-3194-4F92-B8AE-7CBA7D9027E1}" type="presParOf" srcId="{8D7C23A1-4F41-4EAE-9335-B73CA6B2F3C5}" destId="{735AB74E-DC35-498A-B4EF-E1FAB7052C73}" srcOrd="1" destOrd="0" presId="urn:microsoft.com/office/officeart/2005/8/layout/hierarchy1"/>
    <dgm:cxn modelId="{B13B873E-42F6-4A01-ABB1-66CD64A81415}" type="presParOf" srcId="{904B78AD-FA65-498A-9E92-7F95AAC1BF2B}" destId="{ED051874-A503-487D-A932-CE80ECA3D61F}" srcOrd="1" destOrd="0" presId="urn:microsoft.com/office/officeart/2005/8/layout/hierarchy1"/>
    <dgm:cxn modelId="{0CDB3890-1760-4448-B43B-FAC97618EDCD}" type="presParOf" srcId="{27493CB2-D7FA-44CF-A3E2-988737FB01F0}" destId="{687289D2-B0AF-4F77-B521-76C7ED00A7E4}" srcOrd="2" destOrd="0" presId="urn:microsoft.com/office/officeart/2005/8/layout/hierarchy1"/>
    <dgm:cxn modelId="{CB959A75-843F-4859-9EE3-6D1D5B803B67}" type="presParOf" srcId="{27493CB2-D7FA-44CF-A3E2-988737FB01F0}" destId="{5E03FE25-59CC-4839-96FC-CCFBDAD738EE}" srcOrd="3" destOrd="0" presId="urn:microsoft.com/office/officeart/2005/8/layout/hierarchy1"/>
    <dgm:cxn modelId="{E3F341D1-760E-42B6-8780-FE4B66276137}" type="presParOf" srcId="{5E03FE25-59CC-4839-96FC-CCFBDAD738EE}" destId="{32CA9A69-1CC4-47AB-B66D-7F1318F936FC}" srcOrd="0" destOrd="0" presId="urn:microsoft.com/office/officeart/2005/8/layout/hierarchy1"/>
    <dgm:cxn modelId="{F821E727-EE13-4E81-8A1F-1319FDD1EB9E}" type="presParOf" srcId="{32CA9A69-1CC4-47AB-B66D-7F1318F936FC}" destId="{2B0E1104-A926-462D-A2A3-54D966D6F748}" srcOrd="0" destOrd="0" presId="urn:microsoft.com/office/officeart/2005/8/layout/hierarchy1"/>
    <dgm:cxn modelId="{C3D30A70-E32A-45D3-B5FF-1D91D374224A}" type="presParOf" srcId="{32CA9A69-1CC4-47AB-B66D-7F1318F936FC}" destId="{5A2E0CF7-BB19-4A31-879B-4548CFA8DF8D}" srcOrd="1" destOrd="0" presId="urn:microsoft.com/office/officeart/2005/8/layout/hierarchy1"/>
    <dgm:cxn modelId="{F94E1351-6196-4C35-8B57-5F568743897F}" type="presParOf" srcId="{5E03FE25-59CC-4839-96FC-CCFBDAD738EE}" destId="{C4621AFB-AC0B-417E-B614-C1317777B756}" srcOrd="1" destOrd="0" presId="urn:microsoft.com/office/officeart/2005/8/layout/hierarchy1"/>
    <dgm:cxn modelId="{CAE18A16-D59B-4AEE-9918-83241F19C379}" type="presParOf" srcId="{C4621AFB-AC0B-417E-B614-C1317777B756}" destId="{D6C6B1EB-E278-4331-9EF9-43CF871FDF36}" srcOrd="0" destOrd="0" presId="urn:microsoft.com/office/officeart/2005/8/layout/hierarchy1"/>
    <dgm:cxn modelId="{BFFBD5FA-8ABA-4F0D-836F-18E1557666A4}" type="presParOf" srcId="{C4621AFB-AC0B-417E-B614-C1317777B756}" destId="{AB308A40-84DB-4A68-B7FC-FBDB0704ABBF}" srcOrd="1" destOrd="0" presId="urn:microsoft.com/office/officeart/2005/8/layout/hierarchy1"/>
    <dgm:cxn modelId="{F56BE46D-814C-45B9-8211-C66A038C64CD}" type="presParOf" srcId="{AB308A40-84DB-4A68-B7FC-FBDB0704ABBF}" destId="{981E2712-1CAF-4943-A63C-AACE6313A215}" srcOrd="0" destOrd="0" presId="urn:microsoft.com/office/officeart/2005/8/layout/hierarchy1"/>
    <dgm:cxn modelId="{E014B019-836E-4EAE-9FCF-91CCCEA75DB1}" type="presParOf" srcId="{981E2712-1CAF-4943-A63C-AACE6313A215}" destId="{7953721F-4683-4A3B-926B-1FA966E9253D}" srcOrd="0" destOrd="0" presId="urn:microsoft.com/office/officeart/2005/8/layout/hierarchy1"/>
    <dgm:cxn modelId="{3096A6CE-E93F-43F4-AFE0-36BDEA00EF53}" type="presParOf" srcId="{981E2712-1CAF-4943-A63C-AACE6313A215}" destId="{FD976FA7-A1F7-415C-A25D-6C4C12DB750E}" srcOrd="1" destOrd="0" presId="urn:microsoft.com/office/officeart/2005/8/layout/hierarchy1"/>
    <dgm:cxn modelId="{BE35D1BC-056D-4AB1-A584-87704DFFB8E8}" type="presParOf" srcId="{AB308A40-84DB-4A68-B7FC-FBDB0704ABBF}" destId="{4751348C-01E7-4B3B-8CC8-3C184C88A4B2}" srcOrd="1" destOrd="0" presId="urn:microsoft.com/office/officeart/2005/8/layout/hierarchy1"/>
    <dgm:cxn modelId="{4C73EEBB-9FF7-4CB9-83D6-16E89B84E907}" type="presParOf" srcId="{C4621AFB-AC0B-417E-B614-C1317777B756}" destId="{F7C8040D-3218-44DD-8996-803E430DCE7B}" srcOrd="2" destOrd="0" presId="urn:microsoft.com/office/officeart/2005/8/layout/hierarchy1"/>
    <dgm:cxn modelId="{C2F71225-B02E-4359-BEAF-A8B6B89A28A9}" type="presParOf" srcId="{C4621AFB-AC0B-417E-B614-C1317777B756}" destId="{756912C7-E92B-4B61-B3A3-81DEFE716352}" srcOrd="3" destOrd="0" presId="urn:microsoft.com/office/officeart/2005/8/layout/hierarchy1"/>
    <dgm:cxn modelId="{355F02C1-2FC4-4499-852D-B90285C62584}" type="presParOf" srcId="{756912C7-E92B-4B61-B3A3-81DEFE716352}" destId="{1350F5C1-8836-42FB-93BD-56341368A5D9}" srcOrd="0" destOrd="0" presId="urn:microsoft.com/office/officeart/2005/8/layout/hierarchy1"/>
    <dgm:cxn modelId="{6F9B25E1-F57A-41E4-8807-44FB4597476E}" type="presParOf" srcId="{1350F5C1-8836-42FB-93BD-56341368A5D9}" destId="{523BB983-A57B-47A9-AF79-0812AC00CAA1}" srcOrd="0" destOrd="0" presId="urn:microsoft.com/office/officeart/2005/8/layout/hierarchy1"/>
    <dgm:cxn modelId="{C067A0AB-82C4-4D3B-B829-FF1B7301E01B}" type="presParOf" srcId="{1350F5C1-8836-42FB-93BD-56341368A5D9}" destId="{EA2EE7F6-76A8-430C-BAE5-F65C22BEA408}" srcOrd="1" destOrd="0" presId="urn:microsoft.com/office/officeart/2005/8/layout/hierarchy1"/>
    <dgm:cxn modelId="{7369DEE7-B8E6-423E-AB5A-6AED00D3CD89}" type="presParOf" srcId="{756912C7-E92B-4B61-B3A3-81DEFE716352}" destId="{EDE8792D-6C08-4312-8BC8-FE267B8DAFB1}" srcOrd="1" destOrd="0" presId="urn:microsoft.com/office/officeart/2005/8/layout/hierarchy1"/>
    <dgm:cxn modelId="{8AE8CAAB-D121-4697-8696-3FDBC7D17CA8}" type="presParOf" srcId="{27493CB2-D7FA-44CF-A3E2-988737FB01F0}" destId="{E96FDD03-6EBE-4338-AB28-0248334E8845}" srcOrd="4" destOrd="0" presId="urn:microsoft.com/office/officeart/2005/8/layout/hierarchy1"/>
    <dgm:cxn modelId="{387EF543-526F-4F48-9C09-EBEC1271A5ED}" type="presParOf" srcId="{27493CB2-D7FA-44CF-A3E2-988737FB01F0}" destId="{E47A57E2-3A38-4A43-B1F5-F3860F0F41DC}" srcOrd="5" destOrd="0" presId="urn:microsoft.com/office/officeart/2005/8/layout/hierarchy1"/>
    <dgm:cxn modelId="{2AB3D430-CD46-4BB6-931C-E5BA85FE119F}" type="presParOf" srcId="{E47A57E2-3A38-4A43-B1F5-F3860F0F41DC}" destId="{1822A567-8659-4E50-AD98-562987942BC4}" srcOrd="0" destOrd="0" presId="urn:microsoft.com/office/officeart/2005/8/layout/hierarchy1"/>
    <dgm:cxn modelId="{A7BA8145-940E-4BA9-9227-F6DBD89B0BBD}" type="presParOf" srcId="{1822A567-8659-4E50-AD98-562987942BC4}" destId="{7CFF051A-7694-4120-9874-7D05639F7A9E}" srcOrd="0" destOrd="0" presId="urn:microsoft.com/office/officeart/2005/8/layout/hierarchy1"/>
    <dgm:cxn modelId="{292E2DA8-1504-4816-B6A0-83F1EA5C2B75}" type="presParOf" srcId="{1822A567-8659-4E50-AD98-562987942BC4}" destId="{19214A67-5A1B-4094-8712-B3A87F52F7E1}" srcOrd="1" destOrd="0" presId="urn:microsoft.com/office/officeart/2005/8/layout/hierarchy1"/>
    <dgm:cxn modelId="{825F37EC-6D29-41F5-9AEB-12A1763BE0D6}" type="presParOf" srcId="{E47A57E2-3A38-4A43-B1F5-F3860F0F41DC}" destId="{F15B719C-3E23-4408-BC01-0259BC5D0083}" srcOrd="1" destOrd="0" presId="urn:microsoft.com/office/officeart/2005/8/layout/hierarchy1"/>
    <dgm:cxn modelId="{F73F01C1-DB94-416C-A96A-9B6E5D39F713}" type="presParOf" srcId="{27493CB2-D7FA-44CF-A3E2-988737FB01F0}" destId="{F3C83B98-050C-43EC-8879-6A6B191481BA}" srcOrd="6" destOrd="0" presId="urn:microsoft.com/office/officeart/2005/8/layout/hierarchy1"/>
    <dgm:cxn modelId="{B53F26D3-E8C0-4441-A060-27753EA78D7E}" type="presParOf" srcId="{27493CB2-D7FA-44CF-A3E2-988737FB01F0}" destId="{632830A3-EB31-4C43-ADB1-61A34B435D68}" srcOrd="7" destOrd="0" presId="urn:microsoft.com/office/officeart/2005/8/layout/hierarchy1"/>
    <dgm:cxn modelId="{ADC09627-19FC-4E06-B7E4-EE8F5DB7F63B}" type="presParOf" srcId="{632830A3-EB31-4C43-ADB1-61A34B435D68}" destId="{2BD928D6-E865-431F-9CF2-1FF240FF2DD9}" srcOrd="0" destOrd="0" presId="urn:microsoft.com/office/officeart/2005/8/layout/hierarchy1"/>
    <dgm:cxn modelId="{33A5FF2C-2769-44D0-A236-48D3D88EC5A8}" type="presParOf" srcId="{2BD928D6-E865-431F-9CF2-1FF240FF2DD9}" destId="{CF7A97AB-5822-405D-A51A-C0A44444D6AA}" srcOrd="0" destOrd="0" presId="urn:microsoft.com/office/officeart/2005/8/layout/hierarchy1"/>
    <dgm:cxn modelId="{B2328B43-E2DC-42EF-A062-FE1C37E6EF97}" type="presParOf" srcId="{2BD928D6-E865-431F-9CF2-1FF240FF2DD9}" destId="{3D6511A2-031B-4707-AB88-74CBFD6D6B62}" srcOrd="1" destOrd="0" presId="urn:microsoft.com/office/officeart/2005/8/layout/hierarchy1"/>
    <dgm:cxn modelId="{F09C8200-C977-4BAF-B119-FE7A0B4EECDD}" type="presParOf" srcId="{632830A3-EB31-4C43-ADB1-61A34B435D68}" destId="{90CB182D-EDCD-4FBD-9421-A1F0B0F1303C}" srcOrd="1" destOrd="0" presId="urn:microsoft.com/office/officeart/2005/8/layout/hierarchy1"/>
    <dgm:cxn modelId="{FFAC6EE6-ECA5-4152-958F-9C3D7A6D9F57}" type="presParOf" srcId="{27493CB2-D7FA-44CF-A3E2-988737FB01F0}" destId="{47FE6B8D-D935-4686-AF79-6C081C1E9C7E}" srcOrd="8" destOrd="0" presId="urn:microsoft.com/office/officeart/2005/8/layout/hierarchy1"/>
    <dgm:cxn modelId="{57B23D5E-68BD-4E13-8F1D-E8145B8BBF53}" type="presParOf" srcId="{27493CB2-D7FA-44CF-A3E2-988737FB01F0}" destId="{68030749-8E14-478A-8C14-C37AA2B0B4D7}" srcOrd="9" destOrd="0" presId="urn:microsoft.com/office/officeart/2005/8/layout/hierarchy1"/>
    <dgm:cxn modelId="{9F990489-6AC2-4A0A-847E-1FD6D921844B}" type="presParOf" srcId="{68030749-8E14-478A-8C14-C37AA2B0B4D7}" destId="{066AFECE-C870-401B-8951-56285B4B2BC4}" srcOrd="0" destOrd="0" presId="urn:microsoft.com/office/officeart/2005/8/layout/hierarchy1"/>
    <dgm:cxn modelId="{701786E6-ABF0-4FE3-9FA3-B2F9D71D0876}" type="presParOf" srcId="{066AFECE-C870-401B-8951-56285B4B2BC4}" destId="{9C3027CA-8C53-4C9F-97C4-D7CD1316DC1D}" srcOrd="0" destOrd="0" presId="urn:microsoft.com/office/officeart/2005/8/layout/hierarchy1"/>
    <dgm:cxn modelId="{9BB7E5AB-A2A2-4276-8DD2-7E3BE3C339D4}" type="presParOf" srcId="{066AFECE-C870-401B-8951-56285B4B2BC4}" destId="{E4B5E15D-7C77-4976-9701-5C571DD2A1EA}" srcOrd="1" destOrd="0" presId="urn:microsoft.com/office/officeart/2005/8/layout/hierarchy1"/>
    <dgm:cxn modelId="{5608714B-6354-44A4-AB07-22DAF17E2C07}" type="presParOf" srcId="{68030749-8E14-478A-8C14-C37AA2B0B4D7}" destId="{A43022EB-695E-40AF-930A-3E2E401C2E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61F2EE-7F8A-42ED-B006-2863162DBC82}"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DF6216C-04DA-4F37-AA1D-BA3CA5F29BC9}">
      <dgm:prSet/>
      <dgm:spPr/>
      <dgm:t>
        <a:bodyPr/>
        <a:lstStyle/>
        <a:p>
          <a:pPr rtl="0"/>
          <a:r>
            <a:rPr lang="en-US" dirty="0" smtClean="0"/>
            <a:t>Right of taking over management also conditioned by the basic purpose of the law - security interest</a:t>
          </a:r>
          <a:endParaRPr lang="en-US" dirty="0"/>
        </a:p>
      </dgm:t>
    </dgm:pt>
    <dgm:pt modelId="{78E98357-9F6C-4320-95CB-8D0FDE512C15}" type="parTrans" cxnId="{4526AF53-DCEC-4D17-A81C-F88EE7D5E41A}">
      <dgm:prSet/>
      <dgm:spPr/>
      <dgm:t>
        <a:bodyPr/>
        <a:lstStyle/>
        <a:p>
          <a:endParaRPr lang="en-US"/>
        </a:p>
      </dgm:t>
    </dgm:pt>
    <dgm:pt modelId="{8C272A97-FBE1-4EC3-886C-01D86C377A49}" type="sibTrans" cxnId="{4526AF53-DCEC-4D17-A81C-F88EE7D5E41A}">
      <dgm:prSet/>
      <dgm:spPr/>
      <dgm:t>
        <a:bodyPr/>
        <a:lstStyle/>
        <a:p>
          <a:endParaRPr lang="en-US"/>
        </a:p>
      </dgm:t>
    </dgm:pt>
    <dgm:pt modelId="{41BE1E24-631C-4AE8-B2B2-03DF9AC780AE}">
      <dgm:prSet/>
      <dgm:spPr/>
      <dgm:t>
        <a:bodyPr/>
        <a:lstStyle/>
        <a:p>
          <a:pPr rtl="0"/>
          <a:r>
            <a:rPr lang="en-US" dirty="0" smtClean="0"/>
            <a:t>However, sale of assets is not permissible u/s 13 (6) without taking over possession or management, either of the two is a must</a:t>
          </a:r>
          <a:endParaRPr lang="en-US" dirty="0"/>
        </a:p>
      </dgm:t>
    </dgm:pt>
    <dgm:pt modelId="{9B6792B4-1842-4E95-897E-A526F59EA19E}" type="parTrans" cxnId="{429A43E6-F4B8-4243-AEDD-1F34339C9862}">
      <dgm:prSet/>
      <dgm:spPr/>
      <dgm:t>
        <a:bodyPr/>
        <a:lstStyle/>
        <a:p>
          <a:endParaRPr lang="en-US"/>
        </a:p>
      </dgm:t>
    </dgm:pt>
    <dgm:pt modelId="{C90D833B-83A0-419E-8A0C-3B5F13D80CFB}" type="sibTrans" cxnId="{429A43E6-F4B8-4243-AEDD-1F34339C9862}">
      <dgm:prSet/>
      <dgm:spPr/>
      <dgm:t>
        <a:bodyPr/>
        <a:lstStyle/>
        <a:p>
          <a:endParaRPr lang="en-US"/>
        </a:p>
      </dgm:t>
    </dgm:pt>
    <dgm:pt modelId="{CE34F6FE-F2C3-41BF-8BB5-A76C80C690EB}">
      <dgm:prSet/>
      <dgm:spPr/>
      <dgm:t>
        <a:bodyPr/>
        <a:lstStyle/>
        <a:p>
          <a:pPr rtl="0"/>
          <a:r>
            <a:rPr lang="en-US" dirty="0" smtClean="0"/>
            <a:t>As the purpose of possession is to make a sale, banks may be inclined to avoid difficulties of possession by appointing a manager instead</a:t>
          </a:r>
          <a:endParaRPr lang="en-US" dirty="0"/>
        </a:p>
      </dgm:t>
    </dgm:pt>
    <dgm:pt modelId="{AC371701-1E42-4700-A1D9-8590AFC4E58D}" type="parTrans" cxnId="{9381CCA3-9171-4DFE-A3B3-9C1B411D34EF}">
      <dgm:prSet/>
      <dgm:spPr/>
      <dgm:t>
        <a:bodyPr/>
        <a:lstStyle/>
        <a:p>
          <a:endParaRPr lang="en-US"/>
        </a:p>
      </dgm:t>
    </dgm:pt>
    <dgm:pt modelId="{0C05292C-E819-48CF-A4DE-8C613F2F884C}" type="sibTrans" cxnId="{9381CCA3-9171-4DFE-A3B3-9C1B411D34EF}">
      <dgm:prSet/>
      <dgm:spPr/>
      <dgm:t>
        <a:bodyPr/>
        <a:lstStyle/>
        <a:p>
          <a:endParaRPr lang="en-US"/>
        </a:p>
      </dgm:t>
    </dgm:pt>
    <dgm:pt modelId="{45512BF6-3A88-4D9D-95AE-C1EE48A5BDC0}">
      <dgm:prSet/>
      <dgm:spPr/>
      <dgm:t>
        <a:bodyPr/>
        <a:lstStyle/>
        <a:p>
          <a:pPr rtl="0"/>
          <a:r>
            <a:rPr lang="en-US" dirty="0" smtClean="0"/>
            <a:t>Nature of the functions of a manager - asset-specific</a:t>
          </a:r>
          <a:endParaRPr lang="en-US" dirty="0"/>
        </a:p>
      </dgm:t>
    </dgm:pt>
    <dgm:pt modelId="{145564A7-E0C2-4AFF-97FC-DBEDC119DDCA}" type="parTrans" cxnId="{978E963E-0532-44F2-BDA3-89F588F2B4B8}">
      <dgm:prSet/>
      <dgm:spPr/>
      <dgm:t>
        <a:bodyPr/>
        <a:lstStyle/>
        <a:p>
          <a:endParaRPr lang="en-US"/>
        </a:p>
      </dgm:t>
    </dgm:pt>
    <dgm:pt modelId="{7585B3A1-16BC-4E5A-BCAD-03DC15EDAA5A}" type="sibTrans" cxnId="{978E963E-0532-44F2-BDA3-89F588F2B4B8}">
      <dgm:prSet/>
      <dgm:spPr/>
      <dgm:t>
        <a:bodyPr/>
        <a:lstStyle/>
        <a:p>
          <a:endParaRPr lang="en-US"/>
        </a:p>
      </dgm:t>
    </dgm:pt>
    <dgm:pt modelId="{9B8F99A1-63D8-44B6-A022-374D36394B5A}" type="pres">
      <dgm:prSet presAssocID="{4161F2EE-7F8A-42ED-B006-2863162DBC82}" presName="linear" presStyleCnt="0">
        <dgm:presLayoutVars>
          <dgm:animLvl val="lvl"/>
          <dgm:resizeHandles val="exact"/>
        </dgm:presLayoutVars>
      </dgm:prSet>
      <dgm:spPr/>
      <dgm:t>
        <a:bodyPr/>
        <a:lstStyle/>
        <a:p>
          <a:endParaRPr lang="en-US"/>
        </a:p>
      </dgm:t>
    </dgm:pt>
    <dgm:pt modelId="{3F61874F-CD63-42AB-B13E-F7599DE470CC}" type="pres">
      <dgm:prSet presAssocID="{6DF6216C-04DA-4F37-AA1D-BA3CA5F29BC9}" presName="parentText" presStyleLbl="node1" presStyleIdx="0" presStyleCnt="4">
        <dgm:presLayoutVars>
          <dgm:chMax val="0"/>
          <dgm:bulletEnabled val="1"/>
        </dgm:presLayoutVars>
      </dgm:prSet>
      <dgm:spPr/>
      <dgm:t>
        <a:bodyPr/>
        <a:lstStyle/>
        <a:p>
          <a:endParaRPr lang="en-US"/>
        </a:p>
      </dgm:t>
    </dgm:pt>
    <dgm:pt modelId="{BAEB89F0-50C2-443E-B932-47A80B003E2E}" type="pres">
      <dgm:prSet presAssocID="{8C272A97-FBE1-4EC3-886C-01D86C377A49}" presName="spacer" presStyleCnt="0"/>
      <dgm:spPr/>
      <dgm:t>
        <a:bodyPr/>
        <a:lstStyle/>
        <a:p>
          <a:endParaRPr lang="en-IN"/>
        </a:p>
      </dgm:t>
    </dgm:pt>
    <dgm:pt modelId="{8522CC99-A39F-43C0-A1D4-37E0AC7E1848}" type="pres">
      <dgm:prSet presAssocID="{41BE1E24-631C-4AE8-B2B2-03DF9AC780AE}" presName="parentText" presStyleLbl="node1" presStyleIdx="1" presStyleCnt="4">
        <dgm:presLayoutVars>
          <dgm:chMax val="0"/>
          <dgm:bulletEnabled val="1"/>
        </dgm:presLayoutVars>
      </dgm:prSet>
      <dgm:spPr/>
      <dgm:t>
        <a:bodyPr/>
        <a:lstStyle/>
        <a:p>
          <a:endParaRPr lang="en-US"/>
        </a:p>
      </dgm:t>
    </dgm:pt>
    <dgm:pt modelId="{2A9DEDC0-A3E0-483F-8948-417880BB5DD4}" type="pres">
      <dgm:prSet presAssocID="{C90D833B-83A0-419E-8A0C-3B5F13D80CFB}" presName="spacer" presStyleCnt="0"/>
      <dgm:spPr/>
      <dgm:t>
        <a:bodyPr/>
        <a:lstStyle/>
        <a:p>
          <a:endParaRPr lang="en-IN"/>
        </a:p>
      </dgm:t>
    </dgm:pt>
    <dgm:pt modelId="{D22F27BB-1432-47F9-86C8-7CCBC7D59474}" type="pres">
      <dgm:prSet presAssocID="{CE34F6FE-F2C3-41BF-8BB5-A76C80C690EB}" presName="parentText" presStyleLbl="node1" presStyleIdx="2" presStyleCnt="4">
        <dgm:presLayoutVars>
          <dgm:chMax val="0"/>
          <dgm:bulletEnabled val="1"/>
        </dgm:presLayoutVars>
      </dgm:prSet>
      <dgm:spPr/>
      <dgm:t>
        <a:bodyPr/>
        <a:lstStyle/>
        <a:p>
          <a:endParaRPr lang="en-US"/>
        </a:p>
      </dgm:t>
    </dgm:pt>
    <dgm:pt modelId="{8DFAA46E-AD93-4771-AF79-0A92B08A22A0}" type="pres">
      <dgm:prSet presAssocID="{0C05292C-E819-48CF-A4DE-8C613F2F884C}" presName="spacer" presStyleCnt="0"/>
      <dgm:spPr/>
      <dgm:t>
        <a:bodyPr/>
        <a:lstStyle/>
        <a:p>
          <a:endParaRPr lang="en-IN"/>
        </a:p>
      </dgm:t>
    </dgm:pt>
    <dgm:pt modelId="{A60A45B4-9BE0-4435-B5C8-57B69EB36638}" type="pres">
      <dgm:prSet presAssocID="{45512BF6-3A88-4D9D-95AE-C1EE48A5BDC0}" presName="parentText" presStyleLbl="node1" presStyleIdx="3" presStyleCnt="4">
        <dgm:presLayoutVars>
          <dgm:chMax val="0"/>
          <dgm:bulletEnabled val="1"/>
        </dgm:presLayoutVars>
      </dgm:prSet>
      <dgm:spPr/>
      <dgm:t>
        <a:bodyPr/>
        <a:lstStyle/>
        <a:p>
          <a:endParaRPr lang="en-US"/>
        </a:p>
      </dgm:t>
    </dgm:pt>
  </dgm:ptLst>
  <dgm:cxnLst>
    <dgm:cxn modelId="{4526AF53-DCEC-4D17-A81C-F88EE7D5E41A}" srcId="{4161F2EE-7F8A-42ED-B006-2863162DBC82}" destId="{6DF6216C-04DA-4F37-AA1D-BA3CA5F29BC9}" srcOrd="0" destOrd="0" parTransId="{78E98357-9F6C-4320-95CB-8D0FDE512C15}" sibTransId="{8C272A97-FBE1-4EC3-886C-01D86C377A49}"/>
    <dgm:cxn modelId="{9381CCA3-9171-4DFE-A3B3-9C1B411D34EF}" srcId="{4161F2EE-7F8A-42ED-B006-2863162DBC82}" destId="{CE34F6FE-F2C3-41BF-8BB5-A76C80C690EB}" srcOrd="2" destOrd="0" parTransId="{AC371701-1E42-4700-A1D9-8590AFC4E58D}" sibTransId="{0C05292C-E819-48CF-A4DE-8C613F2F884C}"/>
    <dgm:cxn modelId="{45DA8089-3A2B-458C-9C17-EB3A9408BB0C}" type="presOf" srcId="{45512BF6-3A88-4D9D-95AE-C1EE48A5BDC0}" destId="{A60A45B4-9BE0-4435-B5C8-57B69EB36638}" srcOrd="0" destOrd="0" presId="urn:microsoft.com/office/officeart/2005/8/layout/vList2"/>
    <dgm:cxn modelId="{C161F3C6-D608-4893-B358-A262832F58BF}" type="presOf" srcId="{6DF6216C-04DA-4F37-AA1D-BA3CA5F29BC9}" destId="{3F61874F-CD63-42AB-B13E-F7599DE470CC}" srcOrd="0" destOrd="0" presId="urn:microsoft.com/office/officeart/2005/8/layout/vList2"/>
    <dgm:cxn modelId="{429A43E6-F4B8-4243-AEDD-1F34339C9862}" srcId="{4161F2EE-7F8A-42ED-B006-2863162DBC82}" destId="{41BE1E24-631C-4AE8-B2B2-03DF9AC780AE}" srcOrd="1" destOrd="0" parTransId="{9B6792B4-1842-4E95-897E-A526F59EA19E}" sibTransId="{C90D833B-83A0-419E-8A0C-3B5F13D80CFB}"/>
    <dgm:cxn modelId="{C3D0FC7E-2D1A-4FE8-BCA4-567F21C62359}" type="presOf" srcId="{4161F2EE-7F8A-42ED-B006-2863162DBC82}" destId="{9B8F99A1-63D8-44B6-A022-374D36394B5A}" srcOrd="0" destOrd="0" presId="urn:microsoft.com/office/officeart/2005/8/layout/vList2"/>
    <dgm:cxn modelId="{978E963E-0532-44F2-BDA3-89F588F2B4B8}" srcId="{4161F2EE-7F8A-42ED-B006-2863162DBC82}" destId="{45512BF6-3A88-4D9D-95AE-C1EE48A5BDC0}" srcOrd="3" destOrd="0" parTransId="{145564A7-E0C2-4AFF-97FC-DBEDC119DDCA}" sibTransId="{7585B3A1-16BC-4E5A-BCAD-03DC15EDAA5A}"/>
    <dgm:cxn modelId="{A51D429E-FEB5-4BF8-B0D4-48C89D663D8D}" type="presOf" srcId="{41BE1E24-631C-4AE8-B2B2-03DF9AC780AE}" destId="{8522CC99-A39F-43C0-A1D4-37E0AC7E1848}" srcOrd="0" destOrd="0" presId="urn:microsoft.com/office/officeart/2005/8/layout/vList2"/>
    <dgm:cxn modelId="{F43E4576-B8F7-4DF7-9507-9969CC739945}" type="presOf" srcId="{CE34F6FE-F2C3-41BF-8BB5-A76C80C690EB}" destId="{D22F27BB-1432-47F9-86C8-7CCBC7D59474}" srcOrd="0" destOrd="0" presId="urn:microsoft.com/office/officeart/2005/8/layout/vList2"/>
    <dgm:cxn modelId="{518C8BE5-DD01-44AD-A036-08733FCDC548}" type="presParOf" srcId="{9B8F99A1-63D8-44B6-A022-374D36394B5A}" destId="{3F61874F-CD63-42AB-B13E-F7599DE470CC}" srcOrd="0" destOrd="0" presId="urn:microsoft.com/office/officeart/2005/8/layout/vList2"/>
    <dgm:cxn modelId="{994DA34D-AAE3-47AA-AD26-E7BCFDD32C36}" type="presParOf" srcId="{9B8F99A1-63D8-44B6-A022-374D36394B5A}" destId="{BAEB89F0-50C2-443E-B932-47A80B003E2E}" srcOrd="1" destOrd="0" presId="urn:microsoft.com/office/officeart/2005/8/layout/vList2"/>
    <dgm:cxn modelId="{F3EE281A-2E92-4D11-9E81-D2319CCE6A83}" type="presParOf" srcId="{9B8F99A1-63D8-44B6-A022-374D36394B5A}" destId="{8522CC99-A39F-43C0-A1D4-37E0AC7E1848}" srcOrd="2" destOrd="0" presId="urn:microsoft.com/office/officeart/2005/8/layout/vList2"/>
    <dgm:cxn modelId="{D2D5FEF6-5B9C-458A-9B9D-589CB2E7A1A3}" type="presParOf" srcId="{9B8F99A1-63D8-44B6-A022-374D36394B5A}" destId="{2A9DEDC0-A3E0-483F-8948-417880BB5DD4}" srcOrd="3" destOrd="0" presId="urn:microsoft.com/office/officeart/2005/8/layout/vList2"/>
    <dgm:cxn modelId="{79EA2C32-978D-499A-84FE-1CE81C56C869}" type="presParOf" srcId="{9B8F99A1-63D8-44B6-A022-374D36394B5A}" destId="{D22F27BB-1432-47F9-86C8-7CCBC7D59474}" srcOrd="4" destOrd="0" presId="urn:microsoft.com/office/officeart/2005/8/layout/vList2"/>
    <dgm:cxn modelId="{2A41FC32-566F-4063-997E-FD2D717B491A}" type="presParOf" srcId="{9B8F99A1-63D8-44B6-A022-374D36394B5A}" destId="{8DFAA46E-AD93-4771-AF79-0A92B08A22A0}" srcOrd="5" destOrd="0" presId="urn:microsoft.com/office/officeart/2005/8/layout/vList2"/>
    <dgm:cxn modelId="{067ABF7F-4A91-4723-805E-7A5793F14816}" type="presParOf" srcId="{9B8F99A1-63D8-44B6-A022-374D36394B5A}" destId="{A60A45B4-9BE0-4435-B5C8-57B69EB366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54DDB-C0D1-4660-9C09-D85EEA476C51}">
      <dsp:nvSpPr>
        <dsp:cNvPr id="0" name=""/>
        <dsp:cNvSpPr/>
      </dsp:nvSpPr>
      <dsp:spPr>
        <a:xfrm>
          <a:off x="827246" y="0"/>
          <a:ext cx="9375457" cy="4029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D256-31E5-4E50-97F8-CA3EC1F77682}">
      <dsp:nvSpPr>
        <dsp:cNvPr id="0" name=""/>
        <dsp:cNvSpPr/>
      </dsp:nvSpPr>
      <dsp:spPr>
        <a:xfrm>
          <a:off x="1227" y="1208722"/>
          <a:ext cx="3537059"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kern="1200" dirty="0" smtClean="0"/>
            <a:t>What is NBFC</a:t>
          </a:r>
          <a:endParaRPr lang="en-IN" sz="3600" kern="1200" dirty="0"/>
        </a:p>
      </dsp:txBody>
      <dsp:txXfrm>
        <a:off x="79900" y="1287395"/>
        <a:ext cx="3379713" cy="1454284"/>
      </dsp:txXfrm>
    </dsp:sp>
    <dsp:sp modelId="{C583C4C6-13BD-4C5D-8100-D822A78A5FC9}">
      <dsp:nvSpPr>
        <dsp:cNvPr id="0" name=""/>
        <dsp:cNvSpPr/>
      </dsp:nvSpPr>
      <dsp:spPr>
        <a:xfrm>
          <a:off x="3746445" y="1208722"/>
          <a:ext cx="3537059"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kern="1200" dirty="0" smtClean="0"/>
            <a:t>Basics of Secured Lending</a:t>
          </a:r>
          <a:endParaRPr lang="en-IN" sz="3600" kern="1200" dirty="0"/>
        </a:p>
      </dsp:txBody>
      <dsp:txXfrm>
        <a:off x="3825118" y="1287395"/>
        <a:ext cx="3379713" cy="1454284"/>
      </dsp:txXfrm>
    </dsp:sp>
    <dsp:sp modelId="{D977A174-6B72-4E7F-AA01-B86D6F7059D8}">
      <dsp:nvSpPr>
        <dsp:cNvPr id="0" name=""/>
        <dsp:cNvSpPr/>
      </dsp:nvSpPr>
      <dsp:spPr>
        <a:xfrm>
          <a:off x="7491662" y="1208722"/>
          <a:ext cx="3537059"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kern="1200" dirty="0" smtClean="0"/>
            <a:t>Regulatory Aspects </a:t>
          </a:r>
          <a:endParaRPr lang="en-IN" sz="3600" kern="1200" dirty="0"/>
        </a:p>
      </dsp:txBody>
      <dsp:txXfrm>
        <a:off x="7570335" y="1287395"/>
        <a:ext cx="3379713" cy="14542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CCA95-3ADF-40A8-BF57-1BB63E480E39}">
      <dsp:nvSpPr>
        <dsp:cNvPr id="0" name=""/>
        <dsp:cNvSpPr/>
      </dsp:nvSpPr>
      <dsp:spPr>
        <a:xfrm>
          <a:off x="0" y="143437"/>
          <a:ext cx="11029950" cy="183222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Section 17(5) prescribes the time limit of sixty days within which an application made u/s 17 is required to be disposed off. The proviso to the sub-section envisages extension of time </a:t>
          </a:r>
          <a:r>
            <a:rPr lang="en-US" sz="2700" kern="1200" dirty="0" err="1" smtClean="0"/>
            <a:t>upto</a:t>
          </a:r>
          <a:r>
            <a:rPr lang="en-US" sz="2700" kern="1200" dirty="0" smtClean="0"/>
            <a:t> four months for adjudication of the application</a:t>
          </a:r>
          <a:endParaRPr lang="en-US" sz="2700" kern="1200" dirty="0"/>
        </a:p>
      </dsp:txBody>
      <dsp:txXfrm>
        <a:off x="89442" y="232879"/>
        <a:ext cx="10851066" cy="1653336"/>
      </dsp:txXfrm>
    </dsp:sp>
    <dsp:sp modelId="{2937B8FA-3194-4580-9E7B-09DBDF7FC2ED}">
      <dsp:nvSpPr>
        <dsp:cNvPr id="0" name=""/>
        <dsp:cNvSpPr/>
      </dsp:nvSpPr>
      <dsp:spPr>
        <a:xfrm>
          <a:off x="0" y="2053417"/>
          <a:ext cx="11029950" cy="183222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The Co-operative Banks cannot initiate proceeding under the provisions of  SARFAESI Act or approach DRT, being aggrieved, as co-operative banks are consciously excluded from the purview of RDB Act – </a:t>
          </a:r>
          <a:r>
            <a:rPr lang="en-US" sz="2700" i="1" kern="1200" dirty="0" smtClean="0"/>
            <a:t>Sri </a:t>
          </a:r>
          <a:r>
            <a:rPr lang="en-US" sz="2700" i="1" kern="1200" dirty="0" err="1" smtClean="0"/>
            <a:t>Basaveshwar</a:t>
          </a:r>
          <a:r>
            <a:rPr lang="en-US" sz="2700" i="1" kern="1200" dirty="0" smtClean="0"/>
            <a:t> Co-operative Bank ltd &amp; </a:t>
          </a:r>
          <a:r>
            <a:rPr lang="en-US" sz="2700" i="1" kern="1200" dirty="0" err="1" smtClean="0"/>
            <a:t>Anr</a:t>
          </a:r>
          <a:r>
            <a:rPr lang="en-US" sz="2700" i="1" kern="1200" dirty="0" smtClean="0"/>
            <a:t>. v. </a:t>
          </a:r>
          <a:r>
            <a:rPr lang="en-US" sz="2700" i="1" kern="1200" dirty="0" err="1" smtClean="0"/>
            <a:t>Umesh</a:t>
          </a:r>
          <a:r>
            <a:rPr lang="en-US" sz="2700" i="1" kern="1200" dirty="0" smtClean="0"/>
            <a:t> &amp; Ors</a:t>
          </a:r>
          <a:r>
            <a:rPr lang="en-US" sz="2700" kern="1200" dirty="0" smtClean="0"/>
            <a:t>., I (2009) BC 21 (DRAT)</a:t>
          </a:r>
          <a:endParaRPr lang="en-US" sz="2700" kern="1200" dirty="0"/>
        </a:p>
      </dsp:txBody>
      <dsp:txXfrm>
        <a:off x="89442" y="2142859"/>
        <a:ext cx="10851066" cy="16533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632F-7BF0-4FBE-9F5F-BF7E754B57AA}">
      <dsp:nvSpPr>
        <dsp:cNvPr id="0" name=""/>
        <dsp:cNvSpPr/>
      </dsp:nvSpPr>
      <dsp:spPr>
        <a:xfrm>
          <a:off x="0" y="0"/>
          <a:ext cx="11029950" cy="491399"/>
        </a:xfrm>
        <a:prstGeom prst="roundRect">
          <a:avLst/>
        </a:prstGeom>
        <a:gradFill rotWithShape="0">
          <a:gsLst>
            <a:gs pos="0">
              <a:schemeClr val="dk2">
                <a:hueOff val="0"/>
                <a:satOff val="0"/>
                <a:lumOff val="0"/>
                <a:alphaOff val="0"/>
                <a:tint val="68000"/>
                <a:alpha val="90000"/>
                <a:lumMod val="100000"/>
              </a:schemeClr>
            </a:gs>
            <a:gs pos="100000">
              <a:schemeClr val="dk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Basic regulatory instruments: </a:t>
          </a:r>
          <a:endParaRPr lang="en-US" sz="2100" kern="1200" dirty="0"/>
        </a:p>
      </dsp:txBody>
      <dsp:txXfrm>
        <a:off x="23988" y="23988"/>
        <a:ext cx="10981974" cy="443423"/>
      </dsp:txXfrm>
    </dsp:sp>
    <dsp:sp modelId="{400B66BC-757D-47DA-994B-74742EF6A551}">
      <dsp:nvSpPr>
        <dsp:cNvPr id="0" name=""/>
        <dsp:cNvSpPr/>
      </dsp:nvSpPr>
      <dsp:spPr>
        <a:xfrm>
          <a:off x="0" y="524693"/>
          <a:ext cx="11029950"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RBI Act, 1934</a:t>
          </a:r>
          <a:endParaRPr lang="en-US" sz="1600" kern="1200" dirty="0"/>
        </a:p>
        <a:p>
          <a:pPr marL="171450" lvl="1" indent="-171450" algn="l" defTabSz="711200" rtl="0">
            <a:lnSpc>
              <a:spcPct val="90000"/>
            </a:lnSpc>
            <a:spcBef>
              <a:spcPct val="0"/>
            </a:spcBef>
            <a:spcAft>
              <a:spcPct val="20000"/>
            </a:spcAft>
            <a:buChar char="••"/>
          </a:pPr>
          <a:r>
            <a:rPr lang="en-IN" sz="1600" kern="1200" dirty="0" smtClean="0"/>
            <a:t>Master Direction - Non-Banking Financial Companies Acceptance of Public Deposits (Reserve Bank) Directions, 2016</a:t>
          </a:r>
          <a:endParaRPr lang="en-US" sz="1600" kern="1200" dirty="0"/>
        </a:p>
        <a:p>
          <a:pPr marL="171450" lvl="1" indent="-171450" algn="l" defTabSz="711200">
            <a:lnSpc>
              <a:spcPct val="90000"/>
            </a:lnSpc>
            <a:spcBef>
              <a:spcPct val="0"/>
            </a:spcBef>
            <a:spcAft>
              <a:spcPct val="20000"/>
            </a:spcAft>
            <a:buChar char="••"/>
          </a:pPr>
          <a:r>
            <a:rPr lang="en-IN" sz="1600" kern="1200" dirty="0" smtClean="0"/>
            <a:t>Master Direction - Core Investment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Exemptions from the provisions of RBI Act, 1934</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Miscellaneous Non-Banking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Residuary Non-Banking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Company – Non-Systemically Important Non-Deposit taking Company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Company - Systemically Important Non-Deposit taking Company and Deposit taking Company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Non-Banking Financial Company - Account Aggregator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Non-Banking Financial Company Returns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Companies Auditor’s Report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Monitoring of Frauds in NBFCs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Directions - Mortgage Guarantee Companies (Reserve Bank) Directions, 2016</a:t>
          </a:r>
          <a:endParaRPr lang="en-IN" sz="1600" kern="1200" dirty="0"/>
        </a:p>
      </dsp:txBody>
      <dsp:txXfrm>
        <a:off x="0" y="524693"/>
        <a:ext cx="11029950" cy="3825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A360-390E-4456-97B0-9A787D21EFA0}">
      <dsp:nvSpPr>
        <dsp:cNvPr id="0" name=""/>
        <dsp:cNvSpPr/>
      </dsp:nvSpPr>
      <dsp:spPr>
        <a:xfrm>
          <a:off x="827246" y="0"/>
          <a:ext cx="9375457" cy="4029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9E826-EEE6-4544-BE58-A01C8F653D3D}">
      <dsp:nvSpPr>
        <dsp:cNvPr id="0" name=""/>
        <dsp:cNvSpPr/>
      </dsp:nvSpPr>
      <dsp:spPr>
        <a:xfrm>
          <a:off x="5520" y="1208722"/>
          <a:ext cx="2655158"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10</a:t>
          </a:r>
          <a:r>
            <a:rPr lang="en-IN" sz="2000" kern="1200" baseline="30000" dirty="0" smtClean="0"/>
            <a:t>th</a:t>
          </a:r>
          <a:r>
            <a:rPr lang="en-IN" sz="2000" kern="1200" dirty="0" smtClean="0"/>
            <a:t> November, 2014 – Circular on Revised Regulatory Framework</a:t>
          </a:r>
          <a:endParaRPr lang="en-IN" sz="2000" kern="1200" dirty="0"/>
        </a:p>
      </dsp:txBody>
      <dsp:txXfrm>
        <a:off x="84193" y="1287395"/>
        <a:ext cx="2497812" cy="1454284"/>
      </dsp:txXfrm>
    </dsp:sp>
    <dsp:sp modelId="{A8B957CB-4D84-46C3-999C-F07F5E48FC5C}">
      <dsp:nvSpPr>
        <dsp:cNvPr id="0" name=""/>
        <dsp:cNvSpPr/>
      </dsp:nvSpPr>
      <dsp:spPr>
        <a:xfrm>
          <a:off x="2793437" y="1208722"/>
          <a:ext cx="2655158"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27</a:t>
          </a:r>
          <a:r>
            <a:rPr lang="en-IN" sz="2000" kern="1200" baseline="30000" dirty="0" smtClean="0"/>
            <a:t>th</a:t>
          </a:r>
          <a:r>
            <a:rPr lang="en-IN" sz="2000" kern="1200" dirty="0" smtClean="0"/>
            <a:t> March, 2015 – Notification for prudential norms for SIs and Non SIs</a:t>
          </a:r>
          <a:endParaRPr lang="en-IN" sz="2000" kern="1200" dirty="0"/>
        </a:p>
      </dsp:txBody>
      <dsp:txXfrm>
        <a:off x="2872110" y="1287395"/>
        <a:ext cx="2497812" cy="1454284"/>
      </dsp:txXfrm>
    </dsp:sp>
    <dsp:sp modelId="{E076415D-5DCE-4F7D-9286-391617E800D1}">
      <dsp:nvSpPr>
        <dsp:cNvPr id="0" name=""/>
        <dsp:cNvSpPr/>
      </dsp:nvSpPr>
      <dsp:spPr>
        <a:xfrm>
          <a:off x="5581353" y="1208722"/>
          <a:ext cx="2655158"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10</a:t>
          </a:r>
          <a:r>
            <a:rPr lang="en-IN" sz="2000" kern="1200" baseline="30000" dirty="0" smtClean="0"/>
            <a:t>th</a:t>
          </a:r>
          <a:r>
            <a:rPr lang="en-IN" sz="2000" kern="1200" dirty="0" smtClean="0"/>
            <a:t> April, 2015 – Notification for Corporate Governance Norms</a:t>
          </a:r>
          <a:endParaRPr lang="en-IN" sz="2000" kern="1200" dirty="0"/>
        </a:p>
      </dsp:txBody>
      <dsp:txXfrm>
        <a:off x="5660026" y="1287395"/>
        <a:ext cx="2497812" cy="1454284"/>
      </dsp:txXfrm>
    </dsp:sp>
    <dsp:sp modelId="{5F8DF16A-F0E8-4F39-A4B9-D1311D57F899}">
      <dsp:nvSpPr>
        <dsp:cNvPr id="0" name=""/>
        <dsp:cNvSpPr/>
      </dsp:nvSpPr>
      <dsp:spPr>
        <a:xfrm>
          <a:off x="8369270" y="1208722"/>
          <a:ext cx="2655158" cy="16116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August – November, 2016 – Master Directions for various classes of NBFCs</a:t>
          </a:r>
          <a:endParaRPr lang="en-IN" sz="2000" kern="1200" dirty="0"/>
        </a:p>
      </dsp:txBody>
      <dsp:txXfrm>
        <a:off x="8447943" y="1287395"/>
        <a:ext cx="2497812" cy="14542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C0449-3CA4-4CD9-AC22-8709F3FF0AE1}">
      <dsp:nvSpPr>
        <dsp:cNvPr id="0" name=""/>
        <dsp:cNvSpPr/>
      </dsp:nvSpPr>
      <dsp:spPr>
        <a:xfrm>
          <a:off x="8980263" y="3673997"/>
          <a:ext cx="990478" cy="313082"/>
        </a:xfrm>
        <a:custGeom>
          <a:avLst/>
          <a:gdLst/>
          <a:ahLst/>
          <a:cxnLst/>
          <a:rect l="0" t="0" r="0" b="0"/>
          <a:pathLst>
            <a:path>
              <a:moveTo>
                <a:pt x="990478" y="0"/>
              </a:moveTo>
              <a:lnTo>
                <a:pt x="990478"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30C81-F3FE-4742-B2F0-3A6074774BEF}">
      <dsp:nvSpPr>
        <dsp:cNvPr id="0" name=""/>
        <dsp:cNvSpPr/>
      </dsp:nvSpPr>
      <dsp:spPr>
        <a:xfrm>
          <a:off x="8137991" y="2677336"/>
          <a:ext cx="1832750" cy="313082"/>
        </a:xfrm>
        <a:custGeom>
          <a:avLst/>
          <a:gdLst/>
          <a:ahLst/>
          <a:cxnLst/>
          <a:rect l="0" t="0" r="0" b="0"/>
          <a:pathLst>
            <a:path>
              <a:moveTo>
                <a:pt x="0" y="0"/>
              </a:moveTo>
              <a:lnTo>
                <a:pt x="0" y="213356"/>
              </a:lnTo>
              <a:lnTo>
                <a:pt x="1832750" y="213356"/>
              </a:lnTo>
              <a:lnTo>
                <a:pt x="183275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45412-93F5-43C8-96EA-67EF108DE02B}">
      <dsp:nvSpPr>
        <dsp:cNvPr id="0" name=""/>
        <dsp:cNvSpPr/>
      </dsp:nvSpPr>
      <dsp:spPr>
        <a:xfrm>
          <a:off x="4864192" y="3673997"/>
          <a:ext cx="498194" cy="313082"/>
        </a:xfrm>
        <a:custGeom>
          <a:avLst/>
          <a:gdLst/>
          <a:ahLst/>
          <a:cxnLst/>
          <a:rect l="0" t="0" r="0" b="0"/>
          <a:pathLst>
            <a:path>
              <a:moveTo>
                <a:pt x="498194" y="0"/>
              </a:moveTo>
              <a:lnTo>
                <a:pt x="498194"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8BE65-6607-42DC-85AA-AA7260823B2F}">
      <dsp:nvSpPr>
        <dsp:cNvPr id="0" name=""/>
        <dsp:cNvSpPr/>
      </dsp:nvSpPr>
      <dsp:spPr>
        <a:xfrm>
          <a:off x="5362386" y="2677336"/>
          <a:ext cx="2775604" cy="313082"/>
        </a:xfrm>
        <a:custGeom>
          <a:avLst/>
          <a:gdLst/>
          <a:ahLst/>
          <a:cxnLst/>
          <a:rect l="0" t="0" r="0" b="0"/>
          <a:pathLst>
            <a:path>
              <a:moveTo>
                <a:pt x="2775604" y="0"/>
              </a:moveTo>
              <a:lnTo>
                <a:pt x="2775604"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49595-A71F-44B5-8001-467AD5F6FB45}">
      <dsp:nvSpPr>
        <dsp:cNvPr id="0" name=""/>
        <dsp:cNvSpPr/>
      </dsp:nvSpPr>
      <dsp:spPr>
        <a:xfrm>
          <a:off x="8137991" y="1680675"/>
          <a:ext cx="382449" cy="313082"/>
        </a:xfrm>
        <a:custGeom>
          <a:avLst/>
          <a:gdLst/>
          <a:ahLst/>
          <a:cxnLst/>
          <a:rect l="0" t="0" r="0" b="0"/>
          <a:pathLst>
            <a:path>
              <a:moveTo>
                <a:pt x="382449" y="0"/>
              </a:moveTo>
              <a:lnTo>
                <a:pt x="382449"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8AC59-959F-473E-8E43-1029847924A0}">
      <dsp:nvSpPr>
        <dsp:cNvPr id="0" name=""/>
        <dsp:cNvSpPr/>
      </dsp:nvSpPr>
      <dsp:spPr>
        <a:xfrm>
          <a:off x="3220273" y="2677336"/>
          <a:ext cx="91440" cy="313082"/>
        </a:xfrm>
        <a:custGeom>
          <a:avLst/>
          <a:gdLst/>
          <a:ahLst/>
          <a:cxnLst/>
          <a:rect l="0" t="0" r="0" b="0"/>
          <a:pathLst>
            <a:path>
              <a:moveTo>
                <a:pt x="128437" y="0"/>
              </a:moveTo>
              <a:lnTo>
                <a:pt x="128437" y="213356"/>
              </a:lnTo>
              <a:lnTo>
                <a:pt x="45720" y="213356"/>
              </a:lnTo>
              <a:lnTo>
                <a:pt x="4572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99A84-37E1-46AB-90DB-9303360984ED}">
      <dsp:nvSpPr>
        <dsp:cNvPr id="0" name=""/>
        <dsp:cNvSpPr/>
      </dsp:nvSpPr>
      <dsp:spPr>
        <a:xfrm>
          <a:off x="1255032" y="2677336"/>
          <a:ext cx="2093678" cy="313082"/>
        </a:xfrm>
        <a:custGeom>
          <a:avLst/>
          <a:gdLst/>
          <a:ahLst/>
          <a:cxnLst/>
          <a:rect l="0" t="0" r="0" b="0"/>
          <a:pathLst>
            <a:path>
              <a:moveTo>
                <a:pt x="2093678" y="0"/>
              </a:moveTo>
              <a:lnTo>
                <a:pt x="2093678"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BC90C-26BA-4DC6-9A66-62DA16E972FA}">
      <dsp:nvSpPr>
        <dsp:cNvPr id="0" name=""/>
        <dsp:cNvSpPr/>
      </dsp:nvSpPr>
      <dsp:spPr>
        <a:xfrm>
          <a:off x="3348710" y="1680675"/>
          <a:ext cx="5171729" cy="313082"/>
        </a:xfrm>
        <a:custGeom>
          <a:avLst/>
          <a:gdLst/>
          <a:ahLst/>
          <a:cxnLst/>
          <a:rect l="0" t="0" r="0" b="0"/>
          <a:pathLst>
            <a:path>
              <a:moveTo>
                <a:pt x="5171729" y="0"/>
              </a:moveTo>
              <a:lnTo>
                <a:pt x="5171729" y="213356"/>
              </a:lnTo>
              <a:lnTo>
                <a:pt x="0" y="213356"/>
              </a:lnTo>
              <a:lnTo>
                <a:pt x="0" y="313082"/>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8FBD3-8BAB-4A91-834D-4C20E277D388}">
      <dsp:nvSpPr>
        <dsp:cNvPr id="0" name=""/>
        <dsp:cNvSpPr/>
      </dsp:nvSpPr>
      <dsp:spPr>
        <a:xfrm>
          <a:off x="5004218" y="684014"/>
          <a:ext cx="3516221" cy="313082"/>
        </a:xfrm>
        <a:custGeom>
          <a:avLst/>
          <a:gdLst/>
          <a:ahLst/>
          <a:cxnLst/>
          <a:rect l="0" t="0" r="0" b="0"/>
          <a:pathLst>
            <a:path>
              <a:moveTo>
                <a:pt x="0" y="0"/>
              </a:moveTo>
              <a:lnTo>
                <a:pt x="0" y="213356"/>
              </a:lnTo>
              <a:lnTo>
                <a:pt x="3516221" y="213356"/>
              </a:lnTo>
              <a:lnTo>
                <a:pt x="3516221" y="31308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BAF5A-450A-4FC9-92F1-17148F3BBD5D}">
      <dsp:nvSpPr>
        <dsp:cNvPr id="0" name=""/>
        <dsp:cNvSpPr/>
      </dsp:nvSpPr>
      <dsp:spPr>
        <a:xfrm>
          <a:off x="1973434" y="684014"/>
          <a:ext cx="3030784" cy="313082"/>
        </a:xfrm>
        <a:custGeom>
          <a:avLst/>
          <a:gdLst/>
          <a:ahLst/>
          <a:cxnLst/>
          <a:rect l="0" t="0" r="0" b="0"/>
          <a:pathLst>
            <a:path>
              <a:moveTo>
                <a:pt x="3030784" y="0"/>
              </a:moveTo>
              <a:lnTo>
                <a:pt x="3030784" y="213356"/>
              </a:lnTo>
              <a:lnTo>
                <a:pt x="0" y="213356"/>
              </a:lnTo>
              <a:lnTo>
                <a:pt x="0" y="31308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07994-4294-4D69-BE07-6CA0A34AD951}">
      <dsp:nvSpPr>
        <dsp:cNvPr id="0" name=""/>
        <dsp:cNvSpPr/>
      </dsp:nvSpPr>
      <dsp:spPr>
        <a:xfrm>
          <a:off x="4465967" y="435"/>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4289-9AFD-48B6-AE7F-2FB7C05C04AF}">
      <dsp:nvSpPr>
        <dsp:cNvPr id="0" name=""/>
        <dsp:cNvSpPr/>
      </dsp:nvSpPr>
      <dsp:spPr>
        <a:xfrm>
          <a:off x="4585578" y="114066"/>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NBFC-ND</a:t>
          </a:r>
          <a:endParaRPr lang="en-IN" sz="1400" kern="1200" dirty="0"/>
        </a:p>
      </dsp:txBody>
      <dsp:txXfrm>
        <a:off x="4605599" y="134087"/>
        <a:ext cx="1036459" cy="643536"/>
      </dsp:txXfrm>
    </dsp:sp>
    <dsp:sp modelId="{515B3BB3-9507-4BCF-B364-B2D46D36C61C}">
      <dsp:nvSpPr>
        <dsp:cNvPr id="0" name=""/>
        <dsp:cNvSpPr/>
      </dsp:nvSpPr>
      <dsp:spPr>
        <a:xfrm>
          <a:off x="1435183" y="997096"/>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5288E-1A67-471F-AE1A-0B948F52E123}">
      <dsp:nvSpPr>
        <dsp:cNvPr id="0" name=""/>
        <dsp:cNvSpPr/>
      </dsp:nvSpPr>
      <dsp:spPr>
        <a:xfrm>
          <a:off x="1554794" y="1110727"/>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Asset Size &gt; 500 </a:t>
          </a:r>
          <a:r>
            <a:rPr lang="en-IN" sz="1400" kern="1200" dirty="0" err="1" smtClean="0"/>
            <a:t>crores</a:t>
          </a:r>
          <a:endParaRPr lang="en-IN" sz="1400" kern="1200" dirty="0"/>
        </a:p>
      </dsp:txBody>
      <dsp:txXfrm>
        <a:off x="1574815" y="1130748"/>
        <a:ext cx="1036459" cy="643536"/>
      </dsp:txXfrm>
    </dsp:sp>
    <dsp:sp modelId="{556DFCB4-3BCC-415D-AA85-7847CAEF798C}">
      <dsp:nvSpPr>
        <dsp:cNvPr id="0" name=""/>
        <dsp:cNvSpPr/>
      </dsp:nvSpPr>
      <dsp:spPr>
        <a:xfrm>
          <a:off x="7982189" y="997096"/>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6E8B5-A5A4-4607-A8AB-82D1CBB69783}">
      <dsp:nvSpPr>
        <dsp:cNvPr id="0" name=""/>
        <dsp:cNvSpPr/>
      </dsp:nvSpPr>
      <dsp:spPr>
        <a:xfrm>
          <a:off x="8101800" y="1110727"/>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Asset Size &lt;= 500 </a:t>
          </a:r>
          <a:r>
            <a:rPr lang="en-IN" sz="1400" kern="1200" dirty="0" err="1" smtClean="0"/>
            <a:t>crores</a:t>
          </a:r>
          <a:endParaRPr lang="en-IN" sz="1400" kern="1200" dirty="0"/>
        </a:p>
      </dsp:txBody>
      <dsp:txXfrm>
        <a:off x="8121821" y="1130748"/>
        <a:ext cx="1036459" cy="643536"/>
      </dsp:txXfrm>
    </dsp:sp>
    <dsp:sp modelId="{55BDE86D-B066-4F1E-8C49-4FC2561F0DF9}">
      <dsp:nvSpPr>
        <dsp:cNvPr id="0" name=""/>
        <dsp:cNvSpPr/>
      </dsp:nvSpPr>
      <dsp:spPr>
        <a:xfrm>
          <a:off x="2810460" y="1993757"/>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96098-74CC-461E-8051-CC0E0DCEDD74}">
      <dsp:nvSpPr>
        <dsp:cNvPr id="0" name=""/>
        <dsp:cNvSpPr/>
      </dsp:nvSpPr>
      <dsp:spPr>
        <a:xfrm>
          <a:off x="2930071" y="2107388"/>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Holding public funds</a:t>
          </a:r>
          <a:endParaRPr lang="en-IN" sz="1400" kern="1200" dirty="0"/>
        </a:p>
      </dsp:txBody>
      <dsp:txXfrm>
        <a:off x="2950092" y="2127409"/>
        <a:ext cx="1036459" cy="643536"/>
      </dsp:txXfrm>
    </dsp:sp>
    <dsp:sp modelId="{19513B2E-70D4-430D-BD75-C81D2A762545}">
      <dsp:nvSpPr>
        <dsp:cNvPr id="0" name=""/>
        <dsp:cNvSpPr/>
      </dsp:nvSpPr>
      <dsp:spPr>
        <a:xfrm>
          <a:off x="716781" y="2990419"/>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E507-968D-4F61-86A8-A9D72D3B3240}">
      <dsp:nvSpPr>
        <dsp:cNvPr id="0" name=""/>
        <dsp:cNvSpPr/>
      </dsp:nvSpPr>
      <dsp:spPr>
        <a:xfrm>
          <a:off x="836392" y="3104049"/>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 customer interface</a:t>
          </a:r>
          <a:endParaRPr lang="en-IN" sz="1400" kern="1200" dirty="0"/>
        </a:p>
      </dsp:txBody>
      <dsp:txXfrm>
        <a:off x="856413" y="3124070"/>
        <a:ext cx="1036459" cy="643536"/>
      </dsp:txXfrm>
    </dsp:sp>
    <dsp:sp modelId="{5F5E4CFC-0E7D-42C1-B8FA-504E3EBB9065}">
      <dsp:nvSpPr>
        <dsp:cNvPr id="0" name=""/>
        <dsp:cNvSpPr/>
      </dsp:nvSpPr>
      <dsp:spPr>
        <a:xfrm>
          <a:off x="2727742" y="2990419"/>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7E788-7EE9-46E2-9008-8F64FE335F28}">
      <dsp:nvSpPr>
        <dsp:cNvPr id="0" name=""/>
        <dsp:cNvSpPr/>
      </dsp:nvSpPr>
      <dsp:spPr>
        <a:xfrm>
          <a:off x="2847354" y="3104049"/>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Without customer interface</a:t>
          </a:r>
          <a:endParaRPr lang="en-IN" sz="1400" kern="1200" dirty="0"/>
        </a:p>
      </dsp:txBody>
      <dsp:txXfrm>
        <a:off x="2867375" y="3124070"/>
        <a:ext cx="1036459" cy="643536"/>
      </dsp:txXfrm>
    </dsp:sp>
    <dsp:sp modelId="{A0138F6A-ED74-410E-8F2C-49BB61C21874}">
      <dsp:nvSpPr>
        <dsp:cNvPr id="0" name=""/>
        <dsp:cNvSpPr/>
      </dsp:nvSpPr>
      <dsp:spPr>
        <a:xfrm>
          <a:off x="7599740" y="1993757"/>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E368D-CCB5-4FE6-A59B-6A8E1411A235}">
      <dsp:nvSpPr>
        <dsp:cNvPr id="0" name=""/>
        <dsp:cNvSpPr/>
      </dsp:nvSpPr>
      <dsp:spPr>
        <a:xfrm>
          <a:off x="7719351" y="2107388"/>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Non holding public funds</a:t>
          </a:r>
          <a:endParaRPr lang="en-IN" sz="1400" kern="1200" dirty="0"/>
        </a:p>
      </dsp:txBody>
      <dsp:txXfrm>
        <a:off x="7739372" y="2127409"/>
        <a:ext cx="1036459" cy="643536"/>
      </dsp:txXfrm>
    </dsp:sp>
    <dsp:sp modelId="{D0456AFF-8997-462A-8693-ED9D00FB7552}">
      <dsp:nvSpPr>
        <dsp:cNvPr id="0" name=""/>
        <dsp:cNvSpPr/>
      </dsp:nvSpPr>
      <dsp:spPr>
        <a:xfrm>
          <a:off x="4824135" y="2990419"/>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4E3F3-94F4-494B-AA6C-BD9FC3155095}">
      <dsp:nvSpPr>
        <dsp:cNvPr id="0" name=""/>
        <dsp:cNvSpPr/>
      </dsp:nvSpPr>
      <dsp:spPr>
        <a:xfrm>
          <a:off x="4943746" y="3104049"/>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 customer interface</a:t>
          </a:r>
          <a:endParaRPr lang="en-IN" sz="1400" kern="1200" dirty="0"/>
        </a:p>
      </dsp:txBody>
      <dsp:txXfrm>
        <a:off x="4963767" y="3124070"/>
        <a:ext cx="1036459" cy="643536"/>
      </dsp:txXfrm>
    </dsp:sp>
    <dsp:sp modelId="{54F1844F-6590-4AFB-A1CF-B08F3FC08973}">
      <dsp:nvSpPr>
        <dsp:cNvPr id="0" name=""/>
        <dsp:cNvSpPr/>
      </dsp:nvSpPr>
      <dsp:spPr>
        <a:xfrm>
          <a:off x="3345818" y="3987080"/>
          <a:ext cx="3036746"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6EE37-8BDF-47E0-9E0F-FC657C7EA004}">
      <dsp:nvSpPr>
        <dsp:cNvPr id="0" name=""/>
        <dsp:cNvSpPr/>
      </dsp:nvSpPr>
      <dsp:spPr>
        <a:xfrm>
          <a:off x="3465430" y="4100710"/>
          <a:ext cx="3036746"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Only Conduct of business regulations applicable. No prudential norms</a:t>
          </a:r>
          <a:endParaRPr lang="en-IN" sz="1400" kern="1200" dirty="0"/>
        </a:p>
      </dsp:txBody>
      <dsp:txXfrm>
        <a:off x="3485451" y="4120731"/>
        <a:ext cx="2996704" cy="643536"/>
      </dsp:txXfrm>
    </dsp:sp>
    <dsp:sp modelId="{976EF56B-BDB4-4D4F-B3F9-A074FE1067E8}">
      <dsp:nvSpPr>
        <dsp:cNvPr id="0" name=""/>
        <dsp:cNvSpPr/>
      </dsp:nvSpPr>
      <dsp:spPr>
        <a:xfrm>
          <a:off x="9432491" y="2990419"/>
          <a:ext cx="1076501"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AE9BC-5726-4ADD-930C-36ED3DE2D011}">
      <dsp:nvSpPr>
        <dsp:cNvPr id="0" name=""/>
        <dsp:cNvSpPr/>
      </dsp:nvSpPr>
      <dsp:spPr>
        <a:xfrm>
          <a:off x="9552102" y="3104049"/>
          <a:ext cx="1076501"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Without customer interface</a:t>
          </a:r>
          <a:endParaRPr lang="en-IN" sz="1400" kern="1200" dirty="0"/>
        </a:p>
      </dsp:txBody>
      <dsp:txXfrm>
        <a:off x="9572123" y="3124070"/>
        <a:ext cx="1036459" cy="643536"/>
      </dsp:txXfrm>
    </dsp:sp>
    <dsp:sp modelId="{50F976EF-FAF1-4630-BA1C-411484CBA47D}">
      <dsp:nvSpPr>
        <dsp:cNvPr id="0" name=""/>
        <dsp:cNvSpPr/>
      </dsp:nvSpPr>
      <dsp:spPr>
        <a:xfrm>
          <a:off x="7630847" y="3987080"/>
          <a:ext cx="2698832" cy="68357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0F287-2035-4DF5-830D-24B14E1762B6}">
      <dsp:nvSpPr>
        <dsp:cNvPr id="0" name=""/>
        <dsp:cNvSpPr/>
      </dsp:nvSpPr>
      <dsp:spPr>
        <a:xfrm>
          <a:off x="7750458" y="4100710"/>
          <a:ext cx="2698832" cy="68357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 prudential norms or conduct-of-business regulations (</a:t>
          </a:r>
          <a:r>
            <a:rPr lang="en-US" sz="1400" i="1" kern="1200" dirty="0" smtClean="0"/>
            <a:t>i.e. KYC, fair practices code (FPC) etc.) </a:t>
          </a:r>
          <a:endParaRPr lang="en-IN" sz="1400" kern="1200" dirty="0"/>
        </a:p>
      </dsp:txBody>
      <dsp:txXfrm>
        <a:off x="7770479" y="4120731"/>
        <a:ext cx="2658790" cy="6435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30C81-F3FE-4742-B2F0-3A6074774BEF}">
      <dsp:nvSpPr>
        <dsp:cNvPr id="0" name=""/>
        <dsp:cNvSpPr/>
      </dsp:nvSpPr>
      <dsp:spPr>
        <a:xfrm>
          <a:off x="10332558" y="2653223"/>
          <a:ext cx="91440" cy="310136"/>
        </a:xfrm>
        <a:custGeom>
          <a:avLst/>
          <a:gdLst/>
          <a:ahLst/>
          <a:cxnLst/>
          <a:rect l="0" t="0" r="0" b="0"/>
          <a:pathLst>
            <a:path>
              <a:moveTo>
                <a:pt x="45720" y="0"/>
              </a:moveTo>
              <a:lnTo>
                <a:pt x="45720" y="31013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8BE65-6607-42DC-85AA-AA7260823B2F}">
      <dsp:nvSpPr>
        <dsp:cNvPr id="0" name=""/>
        <dsp:cNvSpPr/>
      </dsp:nvSpPr>
      <dsp:spPr>
        <a:xfrm>
          <a:off x="8280556" y="2653223"/>
          <a:ext cx="2097721" cy="301651"/>
        </a:xfrm>
        <a:custGeom>
          <a:avLst/>
          <a:gdLst/>
          <a:ahLst/>
          <a:cxnLst/>
          <a:rect l="0" t="0" r="0" b="0"/>
          <a:pathLst>
            <a:path>
              <a:moveTo>
                <a:pt x="2097721" y="0"/>
              </a:moveTo>
              <a:lnTo>
                <a:pt x="2097721" y="202864"/>
              </a:lnTo>
              <a:lnTo>
                <a:pt x="0" y="202864"/>
              </a:lnTo>
              <a:lnTo>
                <a:pt x="0" y="301651"/>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49595-A71F-44B5-8001-467AD5F6FB45}">
      <dsp:nvSpPr>
        <dsp:cNvPr id="0" name=""/>
        <dsp:cNvSpPr/>
      </dsp:nvSpPr>
      <dsp:spPr>
        <a:xfrm>
          <a:off x="10332558" y="1665940"/>
          <a:ext cx="91440" cy="310136"/>
        </a:xfrm>
        <a:custGeom>
          <a:avLst/>
          <a:gdLst/>
          <a:ahLst/>
          <a:cxnLst/>
          <a:rect l="0" t="0" r="0" b="0"/>
          <a:pathLst>
            <a:path>
              <a:moveTo>
                <a:pt x="45720" y="0"/>
              </a:moveTo>
              <a:lnTo>
                <a:pt x="45720" y="31013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A8F62-68EA-4A9F-B4EB-A5097F112051}">
      <dsp:nvSpPr>
        <dsp:cNvPr id="0" name=""/>
        <dsp:cNvSpPr/>
      </dsp:nvSpPr>
      <dsp:spPr>
        <a:xfrm>
          <a:off x="6349625" y="3640506"/>
          <a:ext cx="356242" cy="269907"/>
        </a:xfrm>
        <a:custGeom>
          <a:avLst/>
          <a:gdLst/>
          <a:ahLst/>
          <a:cxnLst/>
          <a:rect l="0" t="0" r="0" b="0"/>
          <a:pathLst>
            <a:path>
              <a:moveTo>
                <a:pt x="356242" y="0"/>
              </a:moveTo>
              <a:lnTo>
                <a:pt x="356242" y="171119"/>
              </a:lnTo>
              <a:lnTo>
                <a:pt x="0" y="171119"/>
              </a:lnTo>
              <a:lnTo>
                <a:pt x="0" y="269907"/>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8AC59-959F-473E-8E43-1029847924A0}">
      <dsp:nvSpPr>
        <dsp:cNvPr id="0" name=""/>
        <dsp:cNvSpPr/>
      </dsp:nvSpPr>
      <dsp:spPr>
        <a:xfrm>
          <a:off x="6191577" y="2653223"/>
          <a:ext cx="514291" cy="310136"/>
        </a:xfrm>
        <a:custGeom>
          <a:avLst/>
          <a:gdLst/>
          <a:ahLst/>
          <a:cxnLst/>
          <a:rect l="0" t="0" r="0" b="0"/>
          <a:pathLst>
            <a:path>
              <a:moveTo>
                <a:pt x="0" y="0"/>
              </a:moveTo>
              <a:lnTo>
                <a:pt x="0" y="211349"/>
              </a:lnTo>
              <a:lnTo>
                <a:pt x="514291" y="211349"/>
              </a:lnTo>
              <a:lnTo>
                <a:pt x="514291" y="31013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37FBE-61D0-47D7-BFEE-8C6852B2991F}">
      <dsp:nvSpPr>
        <dsp:cNvPr id="0" name=""/>
        <dsp:cNvSpPr/>
      </dsp:nvSpPr>
      <dsp:spPr>
        <a:xfrm>
          <a:off x="3498320" y="3640506"/>
          <a:ext cx="127815" cy="269907"/>
        </a:xfrm>
        <a:custGeom>
          <a:avLst/>
          <a:gdLst/>
          <a:ahLst/>
          <a:cxnLst/>
          <a:rect l="0" t="0" r="0" b="0"/>
          <a:pathLst>
            <a:path>
              <a:moveTo>
                <a:pt x="0" y="0"/>
              </a:moveTo>
              <a:lnTo>
                <a:pt x="0" y="171119"/>
              </a:lnTo>
              <a:lnTo>
                <a:pt x="127815" y="171119"/>
              </a:lnTo>
              <a:lnTo>
                <a:pt x="127815" y="269907"/>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99A84-37E1-46AB-90DB-9303360984ED}">
      <dsp:nvSpPr>
        <dsp:cNvPr id="0" name=""/>
        <dsp:cNvSpPr/>
      </dsp:nvSpPr>
      <dsp:spPr>
        <a:xfrm>
          <a:off x="3498320" y="2653223"/>
          <a:ext cx="2693257" cy="310136"/>
        </a:xfrm>
        <a:custGeom>
          <a:avLst/>
          <a:gdLst/>
          <a:ahLst/>
          <a:cxnLst/>
          <a:rect l="0" t="0" r="0" b="0"/>
          <a:pathLst>
            <a:path>
              <a:moveTo>
                <a:pt x="2693257" y="0"/>
              </a:moveTo>
              <a:lnTo>
                <a:pt x="2693257" y="211349"/>
              </a:lnTo>
              <a:lnTo>
                <a:pt x="0" y="211349"/>
              </a:lnTo>
              <a:lnTo>
                <a:pt x="0" y="31013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BC90C-26BA-4DC6-9A66-62DA16E972FA}">
      <dsp:nvSpPr>
        <dsp:cNvPr id="0" name=""/>
        <dsp:cNvSpPr/>
      </dsp:nvSpPr>
      <dsp:spPr>
        <a:xfrm>
          <a:off x="6191577" y="1665940"/>
          <a:ext cx="4186700" cy="310136"/>
        </a:xfrm>
        <a:custGeom>
          <a:avLst/>
          <a:gdLst/>
          <a:ahLst/>
          <a:cxnLst/>
          <a:rect l="0" t="0" r="0" b="0"/>
          <a:pathLst>
            <a:path>
              <a:moveTo>
                <a:pt x="4186700" y="0"/>
              </a:moveTo>
              <a:lnTo>
                <a:pt x="4186700" y="211349"/>
              </a:lnTo>
              <a:lnTo>
                <a:pt x="0" y="211349"/>
              </a:lnTo>
              <a:lnTo>
                <a:pt x="0" y="31013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8FBD3-8BAB-4A91-834D-4C20E277D388}">
      <dsp:nvSpPr>
        <dsp:cNvPr id="0" name=""/>
        <dsp:cNvSpPr/>
      </dsp:nvSpPr>
      <dsp:spPr>
        <a:xfrm>
          <a:off x="6106447" y="678657"/>
          <a:ext cx="4271830" cy="310136"/>
        </a:xfrm>
        <a:custGeom>
          <a:avLst/>
          <a:gdLst/>
          <a:ahLst/>
          <a:cxnLst/>
          <a:rect l="0" t="0" r="0" b="0"/>
          <a:pathLst>
            <a:path>
              <a:moveTo>
                <a:pt x="0" y="0"/>
              </a:moveTo>
              <a:lnTo>
                <a:pt x="0" y="211349"/>
              </a:lnTo>
              <a:lnTo>
                <a:pt x="4271830" y="211349"/>
              </a:lnTo>
              <a:lnTo>
                <a:pt x="4271830" y="3101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BA1EA-20DD-4CBF-A93A-827D64026242}">
      <dsp:nvSpPr>
        <dsp:cNvPr id="0" name=""/>
        <dsp:cNvSpPr/>
      </dsp:nvSpPr>
      <dsp:spPr>
        <a:xfrm>
          <a:off x="1517218" y="1634338"/>
          <a:ext cx="1348022" cy="193653"/>
        </a:xfrm>
        <a:custGeom>
          <a:avLst/>
          <a:gdLst/>
          <a:ahLst/>
          <a:cxnLst/>
          <a:rect l="0" t="0" r="0" b="0"/>
          <a:pathLst>
            <a:path>
              <a:moveTo>
                <a:pt x="0" y="0"/>
              </a:moveTo>
              <a:lnTo>
                <a:pt x="0" y="94866"/>
              </a:lnTo>
              <a:lnTo>
                <a:pt x="1348022" y="94866"/>
              </a:lnTo>
              <a:lnTo>
                <a:pt x="1348022" y="19365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BAF5A-450A-4FC9-92F1-17148F3BBD5D}">
      <dsp:nvSpPr>
        <dsp:cNvPr id="0" name=""/>
        <dsp:cNvSpPr/>
      </dsp:nvSpPr>
      <dsp:spPr>
        <a:xfrm>
          <a:off x="1517218" y="678657"/>
          <a:ext cx="4589229" cy="278534"/>
        </a:xfrm>
        <a:custGeom>
          <a:avLst/>
          <a:gdLst/>
          <a:ahLst/>
          <a:cxnLst/>
          <a:rect l="0" t="0" r="0" b="0"/>
          <a:pathLst>
            <a:path>
              <a:moveTo>
                <a:pt x="4589229" y="0"/>
              </a:moveTo>
              <a:lnTo>
                <a:pt x="4589229" y="179746"/>
              </a:lnTo>
              <a:lnTo>
                <a:pt x="0" y="179746"/>
              </a:lnTo>
              <a:lnTo>
                <a:pt x="0" y="27853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07994-4294-4D69-BE07-6CA0A34AD951}">
      <dsp:nvSpPr>
        <dsp:cNvPr id="0" name=""/>
        <dsp:cNvSpPr/>
      </dsp:nvSpPr>
      <dsp:spPr>
        <a:xfrm>
          <a:off x="5573261" y="1511"/>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4289-9AFD-48B6-AE7F-2FB7C05C04AF}">
      <dsp:nvSpPr>
        <dsp:cNvPr id="0" name=""/>
        <dsp:cNvSpPr/>
      </dsp:nvSpPr>
      <dsp:spPr>
        <a:xfrm>
          <a:off x="5691747" y="114072"/>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NBFC-ND</a:t>
          </a:r>
          <a:endParaRPr lang="en-IN" sz="1400" kern="1200" dirty="0"/>
        </a:p>
      </dsp:txBody>
      <dsp:txXfrm>
        <a:off x="5711580" y="133905"/>
        <a:ext cx="1026706" cy="637480"/>
      </dsp:txXfrm>
    </dsp:sp>
    <dsp:sp modelId="{515B3BB3-9507-4BCF-B364-B2D46D36C61C}">
      <dsp:nvSpPr>
        <dsp:cNvPr id="0" name=""/>
        <dsp:cNvSpPr/>
      </dsp:nvSpPr>
      <dsp:spPr>
        <a:xfrm>
          <a:off x="984032" y="957191"/>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5288E-1A67-471F-AE1A-0B948F52E123}">
      <dsp:nvSpPr>
        <dsp:cNvPr id="0" name=""/>
        <dsp:cNvSpPr/>
      </dsp:nvSpPr>
      <dsp:spPr>
        <a:xfrm>
          <a:off x="1102518" y="1069753"/>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Asset Size &gt; 500 </a:t>
          </a:r>
          <a:r>
            <a:rPr lang="en-IN" sz="1400" kern="1200" dirty="0" err="1" smtClean="0"/>
            <a:t>crores</a:t>
          </a:r>
          <a:endParaRPr lang="en-IN" sz="1400" kern="1200" dirty="0"/>
        </a:p>
      </dsp:txBody>
      <dsp:txXfrm>
        <a:off x="1122351" y="1089586"/>
        <a:ext cx="1026706" cy="637480"/>
      </dsp:txXfrm>
    </dsp:sp>
    <dsp:sp modelId="{9F5632CE-4761-4E0B-AB1D-E031F3E66612}">
      <dsp:nvSpPr>
        <dsp:cNvPr id="0" name=""/>
        <dsp:cNvSpPr/>
      </dsp:nvSpPr>
      <dsp:spPr>
        <a:xfrm>
          <a:off x="762856" y="1827991"/>
          <a:ext cx="4204769" cy="62694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CD181-7EFF-49CB-838C-37832D9D3EA2}">
      <dsp:nvSpPr>
        <dsp:cNvPr id="0" name=""/>
        <dsp:cNvSpPr/>
      </dsp:nvSpPr>
      <dsp:spPr>
        <a:xfrm>
          <a:off x="881341" y="1940553"/>
          <a:ext cx="4204769" cy="62694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Prudential regulations as applicable to NBFCs-ND-SI. Conduct of business regulation will be applicable if customer interface exists. </a:t>
          </a:r>
          <a:endParaRPr lang="en-IN" sz="1400" kern="1200" dirty="0"/>
        </a:p>
      </dsp:txBody>
      <dsp:txXfrm>
        <a:off x="899704" y="1958916"/>
        <a:ext cx="4168043" cy="590223"/>
      </dsp:txXfrm>
    </dsp:sp>
    <dsp:sp modelId="{556DFCB4-3BCC-415D-AA85-7847CAEF798C}">
      <dsp:nvSpPr>
        <dsp:cNvPr id="0" name=""/>
        <dsp:cNvSpPr/>
      </dsp:nvSpPr>
      <dsp:spPr>
        <a:xfrm>
          <a:off x="9845092" y="988794"/>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6E8B5-A5A4-4607-A8AB-82D1CBB69783}">
      <dsp:nvSpPr>
        <dsp:cNvPr id="0" name=""/>
        <dsp:cNvSpPr/>
      </dsp:nvSpPr>
      <dsp:spPr>
        <a:xfrm>
          <a:off x="9963577" y="1101355"/>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Asset Size &lt;= 500 </a:t>
          </a:r>
          <a:r>
            <a:rPr lang="en-IN" sz="1400" kern="1200" dirty="0" err="1" smtClean="0"/>
            <a:t>crores</a:t>
          </a:r>
          <a:endParaRPr lang="en-IN" sz="1400" kern="1200" dirty="0"/>
        </a:p>
      </dsp:txBody>
      <dsp:txXfrm>
        <a:off x="9983410" y="1121188"/>
        <a:ext cx="1026706" cy="637480"/>
      </dsp:txXfrm>
    </dsp:sp>
    <dsp:sp modelId="{55BDE86D-B066-4F1E-8C49-4FC2561F0DF9}">
      <dsp:nvSpPr>
        <dsp:cNvPr id="0" name=""/>
        <dsp:cNvSpPr/>
      </dsp:nvSpPr>
      <dsp:spPr>
        <a:xfrm>
          <a:off x="5658391" y="1976077"/>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96098-74CC-461E-8051-CC0E0DCEDD74}">
      <dsp:nvSpPr>
        <dsp:cNvPr id="0" name=""/>
        <dsp:cNvSpPr/>
      </dsp:nvSpPr>
      <dsp:spPr>
        <a:xfrm>
          <a:off x="5776877" y="2088638"/>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Holding public funds</a:t>
          </a:r>
          <a:endParaRPr lang="en-IN" sz="1400" kern="1200" dirty="0"/>
        </a:p>
      </dsp:txBody>
      <dsp:txXfrm>
        <a:off x="5796710" y="2108471"/>
        <a:ext cx="1026706" cy="637480"/>
      </dsp:txXfrm>
    </dsp:sp>
    <dsp:sp modelId="{19513B2E-70D4-430D-BD75-C81D2A762545}">
      <dsp:nvSpPr>
        <dsp:cNvPr id="0" name=""/>
        <dsp:cNvSpPr/>
      </dsp:nvSpPr>
      <dsp:spPr>
        <a:xfrm>
          <a:off x="2965134" y="2963359"/>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E507-968D-4F61-86A8-A9D72D3B3240}">
      <dsp:nvSpPr>
        <dsp:cNvPr id="0" name=""/>
        <dsp:cNvSpPr/>
      </dsp:nvSpPr>
      <dsp:spPr>
        <a:xfrm>
          <a:off x="3083620" y="3075921"/>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 customer interface</a:t>
          </a:r>
          <a:endParaRPr lang="en-IN" sz="1400" kern="1200" dirty="0"/>
        </a:p>
      </dsp:txBody>
      <dsp:txXfrm>
        <a:off x="3103453" y="3095754"/>
        <a:ext cx="1026706" cy="637480"/>
      </dsp:txXfrm>
    </dsp:sp>
    <dsp:sp modelId="{431E8AAE-D28D-4BDD-80EE-61CD20D9E8CF}">
      <dsp:nvSpPr>
        <dsp:cNvPr id="0" name=""/>
        <dsp:cNvSpPr/>
      </dsp:nvSpPr>
      <dsp:spPr>
        <a:xfrm>
          <a:off x="2569872" y="3910413"/>
          <a:ext cx="2112525"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671C0-3581-4168-A240-1FFBE37BE1C9}">
      <dsp:nvSpPr>
        <dsp:cNvPr id="0" name=""/>
        <dsp:cNvSpPr/>
      </dsp:nvSpPr>
      <dsp:spPr>
        <a:xfrm>
          <a:off x="2688358" y="4022975"/>
          <a:ext cx="2112525"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Limited Prudential regulations and conduct of business regulations.</a:t>
          </a:r>
          <a:endParaRPr lang="en-IN" sz="1400" kern="1200" dirty="0"/>
        </a:p>
      </dsp:txBody>
      <dsp:txXfrm>
        <a:off x="2708191" y="4042808"/>
        <a:ext cx="2072859" cy="637480"/>
      </dsp:txXfrm>
    </dsp:sp>
    <dsp:sp modelId="{5F5E4CFC-0E7D-42C1-B8FA-504E3EBB9065}">
      <dsp:nvSpPr>
        <dsp:cNvPr id="0" name=""/>
        <dsp:cNvSpPr/>
      </dsp:nvSpPr>
      <dsp:spPr>
        <a:xfrm>
          <a:off x="6149633" y="2963359"/>
          <a:ext cx="1112471"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7E788-7EE9-46E2-9008-8F64FE335F28}">
      <dsp:nvSpPr>
        <dsp:cNvPr id="0" name=""/>
        <dsp:cNvSpPr/>
      </dsp:nvSpPr>
      <dsp:spPr>
        <a:xfrm>
          <a:off x="6268118" y="3075921"/>
          <a:ext cx="1112471"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Without customer interface</a:t>
          </a:r>
          <a:endParaRPr lang="en-IN" sz="1400" kern="1200" dirty="0"/>
        </a:p>
      </dsp:txBody>
      <dsp:txXfrm>
        <a:off x="6287951" y="3095754"/>
        <a:ext cx="1072805" cy="637480"/>
      </dsp:txXfrm>
    </dsp:sp>
    <dsp:sp modelId="{74B2227B-8B1C-4D27-9B2F-654AAFBF3E80}">
      <dsp:nvSpPr>
        <dsp:cNvPr id="0" name=""/>
        <dsp:cNvSpPr/>
      </dsp:nvSpPr>
      <dsp:spPr>
        <a:xfrm>
          <a:off x="5124007" y="3910413"/>
          <a:ext cx="2451237"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61EBD-BC69-459B-B242-FE273936EBAF}">
      <dsp:nvSpPr>
        <dsp:cNvPr id="0" name=""/>
        <dsp:cNvSpPr/>
      </dsp:nvSpPr>
      <dsp:spPr>
        <a:xfrm>
          <a:off x="5242492" y="4022975"/>
          <a:ext cx="2451237"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Limited Prudential regulations and conduct of business regulations.</a:t>
          </a:r>
          <a:endParaRPr lang="en-IN" sz="1400" kern="1200" dirty="0"/>
        </a:p>
      </dsp:txBody>
      <dsp:txXfrm>
        <a:off x="5262325" y="4042808"/>
        <a:ext cx="2411571" cy="637480"/>
      </dsp:txXfrm>
    </dsp:sp>
    <dsp:sp modelId="{A0138F6A-ED74-410E-8F2C-49BB61C21874}">
      <dsp:nvSpPr>
        <dsp:cNvPr id="0" name=""/>
        <dsp:cNvSpPr/>
      </dsp:nvSpPr>
      <dsp:spPr>
        <a:xfrm>
          <a:off x="9845092" y="1976077"/>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E368D-CCB5-4FE6-A59B-6A8E1411A235}">
      <dsp:nvSpPr>
        <dsp:cNvPr id="0" name=""/>
        <dsp:cNvSpPr/>
      </dsp:nvSpPr>
      <dsp:spPr>
        <a:xfrm>
          <a:off x="9963577" y="2088638"/>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Non holding public funds</a:t>
          </a:r>
          <a:endParaRPr lang="en-IN" sz="1400" kern="1200" dirty="0"/>
        </a:p>
      </dsp:txBody>
      <dsp:txXfrm>
        <a:off x="9983410" y="2108471"/>
        <a:ext cx="1026706" cy="637480"/>
      </dsp:txXfrm>
    </dsp:sp>
    <dsp:sp modelId="{D0456AFF-8997-462A-8693-ED9D00FB7552}">
      <dsp:nvSpPr>
        <dsp:cNvPr id="0" name=""/>
        <dsp:cNvSpPr/>
      </dsp:nvSpPr>
      <dsp:spPr>
        <a:xfrm>
          <a:off x="7747370" y="2954875"/>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4E3F3-94F4-494B-AA6C-BD9FC3155095}">
      <dsp:nvSpPr>
        <dsp:cNvPr id="0" name=""/>
        <dsp:cNvSpPr/>
      </dsp:nvSpPr>
      <dsp:spPr>
        <a:xfrm>
          <a:off x="7865856" y="3067436"/>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 customer interface</a:t>
          </a:r>
          <a:endParaRPr lang="en-IN" sz="1400" kern="1200" dirty="0"/>
        </a:p>
      </dsp:txBody>
      <dsp:txXfrm>
        <a:off x="7885689" y="3087269"/>
        <a:ext cx="1026706" cy="637480"/>
      </dsp:txXfrm>
    </dsp:sp>
    <dsp:sp modelId="{976EF56B-BDB4-4D4F-B3F9-A074FE1067E8}">
      <dsp:nvSpPr>
        <dsp:cNvPr id="0" name=""/>
        <dsp:cNvSpPr/>
      </dsp:nvSpPr>
      <dsp:spPr>
        <a:xfrm>
          <a:off x="9845092" y="2963359"/>
          <a:ext cx="1066372" cy="677146"/>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AE9BC-5726-4ADD-930C-36ED3DE2D011}">
      <dsp:nvSpPr>
        <dsp:cNvPr id="0" name=""/>
        <dsp:cNvSpPr/>
      </dsp:nvSpPr>
      <dsp:spPr>
        <a:xfrm>
          <a:off x="9963577" y="3075921"/>
          <a:ext cx="1066372" cy="677146"/>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Without customer interface</a:t>
          </a:r>
          <a:endParaRPr lang="en-IN" sz="1400" kern="1200" dirty="0"/>
        </a:p>
      </dsp:txBody>
      <dsp:txXfrm>
        <a:off x="9983410" y="3095754"/>
        <a:ext cx="1026706" cy="6374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F1FA5-5975-4475-86AE-BC7A7A53C02B}">
      <dsp:nvSpPr>
        <dsp:cNvPr id="0" name=""/>
        <dsp:cNvSpPr/>
      </dsp:nvSpPr>
      <dsp:spPr>
        <a:xfrm>
          <a:off x="53" y="276891"/>
          <a:ext cx="5154131" cy="54871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IN" sz="2400" kern="1200" dirty="0" smtClean="0"/>
            <a:t>Prior approval from RBI</a:t>
          </a:r>
          <a:endParaRPr lang="en-IN" sz="2400" kern="1200" dirty="0"/>
        </a:p>
      </dsp:txBody>
      <dsp:txXfrm>
        <a:off x="53" y="276891"/>
        <a:ext cx="5154131" cy="548715"/>
      </dsp:txXfrm>
    </dsp:sp>
    <dsp:sp modelId="{D7454871-4C32-4E17-868F-4B3F0EA48BEC}">
      <dsp:nvSpPr>
        <dsp:cNvPr id="0" name=""/>
        <dsp:cNvSpPr/>
      </dsp:nvSpPr>
      <dsp:spPr>
        <a:xfrm>
          <a:off x="53" y="838224"/>
          <a:ext cx="5154131" cy="27669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b="0" i="0" kern="1200" dirty="0" smtClean="0"/>
            <a:t>For </a:t>
          </a:r>
          <a:r>
            <a:rPr lang="en-IN" sz="1600" b="1" i="0" kern="1200" dirty="0" smtClean="0"/>
            <a:t>takeover or acquisition of control </a:t>
          </a:r>
          <a:r>
            <a:rPr lang="en-IN" sz="1600" b="0" i="0" kern="1200" dirty="0" smtClean="0"/>
            <a:t>of an NBFC, which may or may not result in change of management</a:t>
          </a:r>
          <a:endParaRPr lang="en-IN" sz="1600" kern="1200" dirty="0"/>
        </a:p>
        <a:p>
          <a:pPr marL="171450" lvl="1" indent="-171450" algn="l" defTabSz="711200">
            <a:lnSpc>
              <a:spcPct val="90000"/>
            </a:lnSpc>
            <a:spcBef>
              <a:spcPct val="0"/>
            </a:spcBef>
            <a:spcAft>
              <a:spcPct val="15000"/>
            </a:spcAft>
            <a:buChar char="••"/>
          </a:pPr>
          <a:r>
            <a:rPr lang="en-IN" sz="1600" b="0" i="0" kern="1200" dirty="0" smtClean="0"/>
            <a:t>For </a:t>
          </a:r>
          <a:r>
            <a:rPr lang="en-IN" sz="1600" b="1" i="0" kern="1200" dirty="0" smtClean="0"/>
            <a:t>change in the shareholding of an NBFC</a:t>
          </a:r>
          <a:r>
            <a:rPr lang="en-IN" sz="1600" b="0" i="0" kern="1200" dirty="0" smtClean="0"/>
            <a:t>, including progressive increases over time, which would result in </a:t>
          </a:r>
          <a:r>
            <a:rPr lang="en-IN" sz="1600" b="1" i="0" kern="1200" dirty="0" smtClean="0"/>
            <a:t>acquisition/ transfer of shareholding of 26 per cent or more of the paid up equity capital</a:t>
          </a:r>
          <a:endParaRPr lang="en-IN" sz="1600" b="1" kern="1200" dirty="0"/>
        </a:p>
        <a:p>
          <a:pPr marL="171450" lvl="1" indent="-171450" algn="l" defTabSz="711200">
            <a:lnSpc>
              <a:spcPct val="90000"/>
            </a:lnSpc>
            <a:spcBef>
              <a:spcPct val="0"/>
            </a:spcBef>
            <a:spcAft>
              <a:spcPct val="15000"/>
            </a:spcAft>
            <a:buChar char="••"/>
          </a:pPr>
          <a:r>
            <a:rPr lang="en-IN" sz="1600" b="0" i="0" kern="1200" dirty="0" smtClean="0"/>
            <a:t>For </a:t>
          </a:r>
          <a:r>
            <a:rPr lang="en-IN" sz="1600" b="1" i="0" kern="1200" dirty="0" smtClean="0"/>
            <a:t>change in the management</a:t>
          </a:r>
          <a:r>
            <a:rPr lang="en-IN" sz="1600" b="0" i="0" kern="1200" dirty="0" smtClean="0"/>
            <a:t> of the NBFC which would result in </a:t>
          </a:r>
          <a:r>
            <a:rPr lang="en-IN" sz="1600" b="1" i="0" kern="1200" dirty="0" smtClean="0"/>
            <a:t>change in more than 30 per cent of the directors</a:t>
          </a:r>
          <a:r>
            <a:rPr lang="en-IN" sz="1600" b="0" i="0" kern="1200" dirty="0" smtClean="0"/>
            <a:t>, excluding independent directors</a:t>
          </a:r>
          <a:endParaRPr lang="en-IN" sz="1600" kern="1200" dirty="0"/>
        </a:p>
      </dsp:txBody>
      <dsp:txXfrm>
        <a:off x="53" y="838224"/>
        <a:ext cx="5154131" cy="2766960"/>
      </dsp:txXfrm>
    </dsp:sp>
    <dsp:sp modelId="{3CCFCC5E-D0D0-4C75-9FB4-57295D0AEF35}">
      <dsp:nvSpPr>
        <dsp:cNvPr id="0" name=""/>
        <dsp:cNvSpPr/>
      </dsp:nvSpPr>
      <dsp:spPr>
        <a:xfrm>
          <a:off x="5875764" y="293797"/>
          <a:ext cx="5154131" cy="53062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IN" sz="2400" kern="1200" dirty="0" smtClean="0"/>
            <a:t>Prior public notice</a:t>
          </a:r>
          <a:endParaRPr lang="en-IN" sz="2400" kern="1200" dirty="0"/>
        </a:p>
      </dsp:txBody>
      <dsp:txXfrm>
        <a:off x="5875764" y="293797"/>
        <a:ext cx="5154131" cy="530622"/>
      </dsp:txXfrm>
    </dsp:sp>
    <dsp:sp modelId="{34E37966-DF6F-4F57-847C-31A47BAF44EA}">
      <dsp:nvSpPr>
        <dsp:cNvPr id="0" name=""/>
        <dsp:cNvSpPr/>
      </dsp:nvSpPr>
      <dsp:spPr>
        <a:xfrm>
          <a:off x="5875764" y="829172"/>
          <a:ext cx="5154131" cy="27669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N" sz="1600" kern="1200" dirty="0" smtClean="0"/>
            <a:t>For change in </a:t>
          </a:r>
          <a:r>
            <a:rPr lang="en-IN" sz="1600" b="1" kern="1200" dirty="0" smtClean="0"/>
            <a:t>control or ownership</a:t>
          </a:r>
          <a:endParaRPr lang="en-IN" sz="1600" b="1" kern="1200" dirty="0"/>
        </a:p>
      </dsp:txBody>
      <dsp:txXfrm>
        <a:off x="5875764" y="829172"/>
        <a:ext cx="5154131" cy="27669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4359F-9F20-4AEA-BBD4-123FC35223BB}">
      <dsp:nvSpPr>
        <dsp:cNvPr id="0" name=""/>
        <dsp:cNvSpPr/>
      </dsp:nvSpPr>
      <dsp:spPr>
        <a:xfrm>
          <a:off x="0" y="19687"/>
          <a:ext cx="11029950" cy="1029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IN" sz="3200" b="0" kern="1200" dirty="0" smtClean="0"/>
            <a:t>Takeover or acquisition of control</a:t>
          </a:r>
          <a:endParaRPr lang="en-IN" sz="3200" b="0" kern="1200" dirty="0"/>
        </a:p>
      </dsp:txBody>
      <dsp:txXfrm>
        <a:off x="50261" y="69948"/>
        <a:ext cx="10929428" cy="929078"/>
      </dsp:txXfrm>
    </dsp:sp>
    <dsp:sp modelId="{A39E55FC-31E7-4576-8F6E-039A29455E7B}">
      <dsp:nvSpPr>
        <dsp:cNvPr id="0" name=""/>
        <dsp:cNvSpPr/>
      </dsp:nvSpPr>
      <dsp:spPr>
        <a:xfrm>
          <a:off x="0" y="1049287"/>
          <a:ext cx="11029950" cy="296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Meaning of “control”</a:t>
          </a:r>
          <a:endParaRPr lang="en-IN" sz="2400" kern="1200" dirty="0"/>
        </a:p>
        <a:p>
          <a:pPr marL="457200" lvl="2" indent="-228600" algn="l" defTabSz="1066800">
            <a:lnSpc>
              <a:spcPct val="90000"/>
            </a:lnSpc>
            <a:spcBef>
              <a:spcPct val="0"/>
            </a:spcBef>
            <a:spcAft>
              <a:spcPct val="20000"/>
            </a:spcAft>
            <a:buChar char="••"/>
          </a:pPr>
          <a:r>
            <a:rPr lang="en-US" sz="2400" kern="1200" dirty="0" smtClean="0">
              <a:solidFill>
                <a:schemeClr val="accent2"/>
              </a:solidFill>
            </a:rPr>
            <a:t>Same as the meaning assigned to it under SEBI (SAST) Regulations, 2011, which means right exercisable directly or indirectly:</a:t>
          </a:r>
        </a:p>
        <a:p>
          <a:pPr marL="685800" lvl="3" indent="-228600" algn="l" defTabSz="1066800">
            <a:lnSpc>
              <a:spcPct val="90000"/>
            </a:lnSpc>
            <a:spcBef>
              <a:spcPct val="0"/>
            </a:spcBef>
            <a:spcAft>
              <a:spcPct val="20000"/>
            </a:spcAft>
            <a:buChar char="••"/>
          </a:pPr>
          <a:r>
            <a:rPr lang="en-US" sz="2400" kern="1200" dirty="0" smtClean="0">
              <a:solidFill>
                <a:schemeClr val="accent1"/>
              </a:solidFill>
            </a:rPr>
            <a:t>to appoint majority of directors; or</a:t>
          </a:r>
        </a:p>
        <a:p>
          <a:pPr marL="685800" lvl="3" indent="-228600" algn="l" defTabSz="1066800">
            <a:lnSpc>
              <a:spcPct val="90000"/>
            </a:lnSpc>
            <a:spcBef>
              <a:spcPct val="0"/>
            </a:spcBef>
            <a:spcAft>
              <a:spcPct val="20000"/>
            </a:spcAft>
            <a:buChar char="••"/>
          </a:pPr>
          <a:r>
            <a:rPr lang="en-US" sz="2400" kern="1200" dirty="0" smtClean="0">
              <a:solidFill>
                <a:schemeClr val="accent1"/>
              </a:solidFill>
            </a:rPr>
            <a:t>to control management or policy decisions</a:t>
          </a:r>
        </a:p>
        <a:p>
          <a:pPr marL="457200" lvl="2" indent="-228600" algn="l" defTabSz="1066800">
            <a:lnSpc>
              <a:spcPct val="90000"/>
            </a:lnSpc>
            <a:spcBef>
              <a:spcPct val="0"/>
            </a:spcBef>
            <a:spcAft>
              <a:spcPct val="20000"/>
            </a:spcAft>
            <a:buChar char="••"/>
          </a:pPr>
          <a:r>
            <a:rPr lang="en-US" sz="2400" kern="1200" dirty="0" smtClean="0">
              <a:solidFill>
                <a:schemeClr val="accent2"/>
              </a:solidFill>
            </a:rPr>
            <a:t>Individually or along with PAC – [</a:t>
          </a:r>
          <a:r>
            <a:rPr lang="en-US" sz="2400" kern="1200" dirty="0" smtClean="0">
              <a:solidFill>
                <a:srgbClr val="FF0000"/>
              </a:solidFill>
            </a:rPr>
            <a:t>Meaning of PAC in the following slide</a:t>
          </a:r>
          <a:r>
            <a:rPr lang="en-US" sz="2400" kern="1200" dirty="0" smtClean="0">
              <a:solidFill>
                <a:schemeClr val="accent2"/>
              </a:solidFill>
            </a:rPr>
            <a:t>]</a:t>
          </a:r>
        </a:p>
        <a:p>
          <a:pPr marL="457200" lvl="2" indent="-228600" algn="l" defTabSz="1066800">
            <a:lnSpc>
              <a:spcPct val="90000"/>
            </a:lnSpc>
            <a:spcBef>
              <a:spcPct val="0"/>
            </a:spcBef>
            <a:spcAft>
              <a:spcPct val="20000"/>
            </a:spcAft>
            <a:buChar char="••"/>
          </a:pPr>
          <a:r>
            <a:rPr lang="en-US" sz="2400" kern="1200" dirty="0" smtClean="0">
              <a:solidFill>
                <a:schemeClr val="accent2"/>
              </a:solidFill>
            </a:rPr>
            <a:t>By virtue of shareholding, management rights or agreements or any other manner</a:t>
          </a:r>
          <a:endParaRPr lang="en-IN" sz="2400" kern="1200" dirty="0">
            <a:solidFill>
              <a:schemeClr val="accent2"/>
            </a:solidFill>
          </a:endParaRPr>
        </a:p>
      </dsp:txBody>
      <dsp:txXfrm>
        <a:off x="0" y="1049287"/>
        <a:ext cx="11029950" cy="29601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5E9C7-1FDE-4544-BFAA-883F5704292F}">
      <dsp:nvSpPr>
        <dsp:cNvPr id="0" name=""/>
        <dsp:cNvSpPr/>
      </dsp:nvSpPr>
      <dsp:spPr>
        <a:xfrm>
          <a:off x="0" y="2899"/>
          <a:ext cx="11029950" cy="100224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b="0" i="0" kern="1200" dirty="0" smtClean="0"/>
            <a:t>Change in the shareholding of an NBFC, including progressive increases over time, which would result in change of shareholding of 26% or more of the paid up equity capital</a:t>
          </a:r>
          <a:endParaRPr lang="en-IN" sz="2400" kern="1200" dirty="0"/>
        </a:p>
      </dsp:txBody>
      <dsp:txXfrm>
        <a:off x="48926" y="51825"/>
        <a:ext cx="10932098" cy="904397"/>
      </dsp:txXfrm>
    </dsp:sp>
    <dsp:sp modelId="{2396331D-9187-4632-8973-E8FE2D3AF24F}">
      <dsp:nvSpPr>
        <dsp:cNvPr id="0" name=""/>
        <dsp:cNvSpPr/>
      </dsp:nvSpPr>
      <dsp:spPr>
        <a:xfrm>
          <a:off x="0" y="1005149"/>
          <a:ext cx="11029950" cy="302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IN" sz="2400" kern="1200" dirty="0"/>
        </a:p>
        <a:p>
          <a:pPr marL="228600" lvl="1" indent="-228600" algn="l" defTabSz="1066800">
            <a:lnSpc>
              <a:spcPct val="90000"/>
            </a:lnSpc>
            <a:spcBef>
              <a:spcPct val="0"/>
            </a:spcBef>
            <a:spcAft>
              <a:spcPct val="20000"/>
            </a:spcAft>
            <a:buChar char="••"/>
          </a:pPr>
          <a:r>
            <a:rPr lang="en-IN" sz="2400" kern="1200" dirty="0" smtClean="0"/>
            <a:t>The transfer need not be at one go, it can be cumulative as well</a:t>
          </a:r>
          <a:endParaRPr lang="en-IN" sz="2400" kern="1200" dirty="0"/>
        </a:p>
        <a:p>
          <a:pPr marL="228600" lvl="1" indent="-228600" algn="just" defTabSz="1066800">
            <a:lnSpc>
              <a:spcPct val="90000"/>
            </a:lnSpc>
            <a:spcBef>
              <a:spcPct val="0"/>
            </a:spcBef>
            <a:spcAft>
              <a:spcPct val="20000"/>
            </a:spcAft>
            <a:buChar char="••"/>
          </a:pPr>
          <a:r>
            <a:rPr lang="en-IN" sz="2400" kern="1200" dirty="0" smtClean="0"/>
            <a:t>Includes progressive transfers over time – but time period not mentioned </a:t>
          </a:r>
          <a:endParaRPr lang="en-IN" sz="2400" kern="1200" dirty="0"/>
        </a:p>
        <a:p>
          <a:pPr marL="457200" lvl="2" indent="-228600" algn="l" defTabSz="1066800">
            <a:lnSpc>
              <a:spcPct val="90000"/>
            </a:lnSpc>
            <a:spcBef>
              <a:spcPct val="0"/>
            </a:spcBef>
            <a:spcAft>
              <a:spcPct val="20000"/>
            </a:spcAft>
            <a:buChar char="••"/>
          </a:pPr>
          <a:r>
            <a:rPr lang="en-IN" sz="2400" kern="1200" dirty="0" smtClean="0"/>
            <a:t>Cue may be taken from SEBI (SAST) Regulations, 2011 – </a:t>
          </a:r>
          <a:endParaRPr lang="en-IN" sz="2400" kern="1200" dirty="0"/>
        </a:p>
        <a:p>
          <a:pPr marL="685800" lvl="3" indent="-228600" algn="l" defTabSz="1066800">
            <a:lnSpc>
              <a:spcPct val="90000"/>
            </a:lnSpc>
            <a:spcBef>
              <a:spcPct val="0"/>
            </a:spcBef>
            <a:spcAft>
              <a:spcPct val="20000"/>
            </a:spcAft>
            <a:buChar char="••"/>
          </a:pPr>
          <a:r>
            <a:rPr lang="en-IN" sz="2400" kern="1200" dirty="0" smtClean="0"/>
            <a:t>Para 3(2) provides time period for creeping transfer – A financial year</a:t>
          </a:r>
          <a:endParaRPr lang="en-IN" sz="2400" kern="1200" dirty="0"/>
        </a:p>
        <a:p>
          <a:pPr marL="228600" lvl="1" indent="-228600" algn="l" defTabSz="1066800">
            <a:lnSpc>
              <a:spcPct val="90000"/>
            </a:lnSpc>
            <a:spcBef>
              <a:spcPct val="0"/>
            </a:spcBef>
            <a:spcAft>
              <a:spcPct val="20000"/>
            </a:spcAft>
            <a:buChar char="••"/>
          </a:pPr>
          <a:r>
            <a:rPr lang="en-IN" sz="2400" kern="1200" dirty="0" smtClean="0"/>
            <a:t>Transfer of preference share capital will have no impact</a:t>
          </a:r>
          <a:endParaRPr lang="en-IN" sz="2400" kern="1200" dirty="0"/>
        </a:p>
        <a:p>
          <a:pPr marL="228600" lvl="1" indent="-228600" algn="l" defTabSz="1066800">
            <a:lnSpc>
              <a:spcPct val="90000"/>
            </a:lnSpc>
            <a:spcBef>
              <a:spcPct val="0"/>
            </a:spcBef>
            <a:spcAft>
              <a:spcPct val="20000"/>
            </a:spcAft>
            <a:buChar char="••"/>
          </a:pPr>
          <a:r>
            <a:rPr lang="en-IN" sz="2400" kern="1200" dirty="0" smtClean="0"/>
            <a:t>Does not cover change in shareholding due to buyback of shares/reduction of capital, which has been approved by competent court</a:t>
          </a:r>
          <a:endParaRPr lang="en-IN" sz="2400" kern="1200" dirty="0"/>
        </a:p>
        <a:p>
          <a:pPr marL="228600" lvl="1" indent="-228600" algn="l" defTabSz="1066800">
            <a:lnSpc>
              <a:spcPct val="90000"/>
            </a:lnSpc>
            <a:spcBef>
              <a:spcPct val="0"/>
            </a:spcBef>
            <a:spcAft>
              <a:spcPct val="20000"/>
            </a:spcAft>
            <a:buChar char="••"/>
          </a:pPr>
          <a:endParaRPr lang="en-IN" sz="2400" kern="1200" dirty="0"/>
        </a:p>
        <a:p>
          <a:pPr marL="228600" lvl="1" indent="-228600" algn="l" defTabSz="1066800">
            <a:lnSpc>
              <a:spcPct val="90000"/>
            </a:lnSpc>
            <a:spcBef>
              <a:spcPct val="0"/>
            </a:spcBef>
            <a:spcAft>
              <a:spcPct val="20000"/>
            </a:spcAft>
            <a:buChar char="••"/>
          </a:pPr>
          <a:endParaRPr lang="en-IN" sz="2400" kern="1200" dirty="0"/>
        </a:p>
      </dsp:txBody>
      <dsp:txXfrm>
        <a:off x="0" y="1005149"/>
        <a:ext cx="11029950" cy="30210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5E9C7-1FDE-4544-BFAA-883F5704292F}">
      <dsp:nvSpPr>
        <dsp:cNvPr id="0" name=""/>
        <dsp:cNvSpPr/>
      </dsp:nvSpPr>
      <dsp:spPr>
        <a:xfrm>
          <a:off x="0" y="464287"/>
          <a:ext cx="11029950" cy="12168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b="0" i="0" kern="1200" dirty="0" smtClean="0"/>
            <a:t>Change in management which would result in change in more than 30% of the composition of the Board of Directors</a:t>
          </a:r>
          <a:endParaRPr lang="en-IN" sz="2400" kern="1200" dirty="0"/>
        </a:p>
      </dsp:txBody>
      <dsp:txXfrm>
        <a:off x="59399" y="523686"/>
        <a:ext cx="10911152" cy="1098002"/>
      </dsp:txXfrm>
    </dsp:sp>
    <dsp:sp modelId="{2396331D-9187-4632-8973-E8FE2D3AF24F}">
      <dsp:nvSpPr>
        <dsp:cNvPr id="0" name=""/>
        <dsp:cNvSpPr/>
      </dsp:nvSpPr>
      <dsp:spPr>
        <a:xfrm>
          <a:off x="0" y="1681087"/>
          <a:ext cx="1102995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IN" sz="2400" kern="1200" dirty="0" smtClean="0"/>
            <a:t>For computation of total strength of the BOD – Independent Directors are to be excluded</a:t>
          </a:r>
          <a:endParaRPr lang="en-IN" sz="2400" kern="1200" dirty="0"/>
        </a:p>
        <a:p>
          <a:pPr marL="228600" lvl="1" indent="-228600" algn="l" defTabSz="1066800">
            <a:lnSpc>
              <a:spcPct val="90000"/>
            </a:lnSpc>
            <a:spcBef>
              <a:spcPct val="0"/>
            </a:spcBef>
            <a:spcAft>
              <a:spcPct val="20000"/>
            </a:spcAft>
            <a:buChar char="••"/>
          </a:pPr>
          <a:r>
            <a:rPr lang="en-IN" sz="2400" kern="1200" dirty="0" smtClean="0"/>
            <a:t>Does not cover re-election of directors subject to retirement by rotation</a:t>
          </a:r>
          <a:endParaRPr lang="en-IN" sz="2400" kern="1200" dirty="0"/>
        </a:p>
        <a:p>
          <a:pPr marL="228600" lvl="1" indent="-228600" algn="l" defTabSz="1066800">
            <a:lnSpc>
              <a:spcPct val="90000"/>
            </a:lnSpc>
            <a:spcBef>
              <a:spcPct val="0"/>
            </a:spcBef>
            <a:spcAft>
              <a:spcPct val="20000"/>
            </a:spcAft>
            <a:buChar char="••"/>
          </a:pPr>
          <a:endParaRPr lang="en-IN" sz="2400" kern="1200" dirty="0"/>
        </a:p>
        <a:p>
          <a:pPr marL="228600" lvl="1" indent="-228600" algn="l" defTabSz="1066800">
            <a:lnSpc>
              <a:spcPct val="90000"/>
            </a:lnSpc>
            <a:spcBef>
              <a:spcPct val="0"/>
            </a:spcBef>
            <a:spcAft>
              <a:spcPct val="20000"/>
            </a:spcAft>
            <a:buChar char="••"/>
          </a:pPr>
          <a:endParaRPr lang="en-IN" sz="2400" kern="1200" dirty="0"/>
        </a:p>
      </dsp:txBody>
      <dsp:txXfrm>
        <a:off x="0" y="1681087"/>
        <a:ext cx="11029950" cy="18837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B9A08-F393-4AA2-88BC-2ECCCBADB62E}">
      <dsp:nvSpPr>
        <dsp:cNvPr id="0" name=""/>
        <dsp:cNvSpPr/>
      </dsp:nvSpPr>
      <dsp:spPr>
        <a:xfrm>
          <a:off x="0" y="0"/>
          <a:ext cx="4029074" cy="4029074"/>
        </a:xfrm>
        <a:prstGeom prst="pie">
          <a:avLst>
            <a:gd name="adj1" fmla="val 5400000"/>
            <a:gd name="adj2" fmla="val 16200000"/>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68BEA-91BD-4125-83B3-F3557DE129EF}">
      <dsp:nvSpPr>
        <dsp:cNvPr id="0" name=""/>
        <dsp:cNvSpPr/>
      </dsp:nvSpPr>
      <dsp:spPr>
        <a:xfrm>
          <a:off x="2014537" y="0"/>
          <a:ext cx="9015412" cy="4029074"/>
        </a:xfrm>
        <a:prstGeom prst="rect">
          <a:avLst/>
        </a:prstGeom>
        <a:solidFill>
          <a:schemeClr val="lt1">
            <a:alpha val="90000"/>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NBFCs having FDI whether under automatic route or under approval route required to submit a certificate from their Statutory Auditors on half yearly basis certifying compliance with the existing terms and conditions of FDI</a:t>
          </a:r>
          <a:endParaRPr lang="en-US" sz="2900" kern="1200" dirty="0"/>
        </a:p>
      </dsp:txBody>
      <dsp:txXfrm>
        <a:off x="2014537" y="0"/>
        <a:ext cx="9015412" cy="1913810"/>
      </dsp:txXfrm>
    </dsp:sp>
    <dsp:sp modelId="{18C1F3A8-6C9F-4429-9934-492A6746BB41}">
      <dsp:nvSpPr>
        <dsp:cNvPr id="0" name=""/>
        <dsp:cNvSpPr/>
      </dsp:nvSpPr>
      <dsp:spPr>
        <a:xfrm>
          <a:off x="1057632" y="1913810"/>
          <a:ext cx="1913810" cy="1913810"/>
        </a:xfrm>
        <a:prstGeom prst="pie">
          <a:avLst>
            <a:gd name="adj1" fmla="val 5400000"/>
            <a:gd name="adj2" fmla="val 16200000"/>
          </a:avLst>
        </a:prstGeom>
        <a:solidFill>
          <a:schemeClr val="accent2">
            <a:shade val="80000"/>
            <a:hueOff val="240949"/>
            <a:satOff val="4673"/>
            <a:lumOff val="222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5C088-0A94-40B4-A48B-350E94367A92}">
      <dsp:nvSpPr>
        <dsp:cNvPr id="0" name=""/>
        <dsp:cNvSpPr/>
      </dsp:nvSpPr>
      <dsp:spPr>
        <a:xfrm>
          <a:off x="2014537" y="1913810"/>
          <a:ext cx="9015412" cy="1913810"/>
        </a:xfrm>
        <a:prstGeom prst="rect">
          <a:avLst/>
        </a:prstGeom>
        <a:solidFill>
          <a:schemeClr val="lt1">
            <a:alpha val="90000"/>
            <a:hueOff val="0"/>
            <a:satOff val="0"/>
            <a:lumOff val="0"/>
            <a:alphaOff val="0"/>
          </a:schemeClr>
        </a:solidFill>
        <a:ln w="22225" cap="rnd" cmpd="sng" algn="ctr">
          <a:solidFill>
            <a:schemeClr val="accent2">
              <a:shade val="80000"/>
              <a:hueOff val="240949"/>
              <a:satOff val="4673"/>
              <a:lumOff val="222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To be submitted not later than one month from the close of the half year to which the certificate pertains </a:t>
          </a:r>
          <a:endParaRPr lang="en-US" sz="2900" kern="1200" dirty="0"/>
        </a:p>
      </dsp:txBody>
      <dsp:txXfrm>
        <a:off x="2014537" y="1913810"/>
        <a:ext cx="9015412" cy="1913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EE4F-60CA-4B6B-991F-5B8227034E42}">
      <dsp:nvSpPr>
        <dsp:cNvPr id="0" name=""/>
        <dsp:cNvSpPr/>
      </dsp:nvSpPr>
      <dsp:spPr>
        <a:xfrm>
          <a:off x="1813" y="2589"/>
          <a:ext cx="3673059" cy="3673059"/>
        </a:xfrm>
        <a:prstGeom prst="ellipse">
          <a:avLst/>
        </a:prstGeom>
        <a:solidFill>
          <a:srgbClr val="003EBB"/>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kern="1200" dirty="0" smtClean="0"/>
            <a:t>However, qualitative factors are also important as principality of business cannot change year to year but figures do</a:t>
          </a:r>
          <a:endParaRPr lang="en-US" sz="2300" kern="1200" dirty="0"/>
        </a:p>
      </dsp:txBody>
      <dsp:txXfrm>
        <a:off x="539720" y="540496"/>
        <a:ext cx="2597245" cy="2597245"/>
      </dsp:txXfrm>
    </dsp:sp>
    <dsp:sp modelId="{C46C6879-2AAC-4623-AFA4-98EEA05E7F13}">
      <dsp:nvSpPr>
        <dsp:cNvPr id="0" name=""/>
        <dsp:cNvSpPr/>
      </dsp:nvSpPr>
      <dsp:spPr>
        <a:xfrm>
          <a:off x="3710263" y="-206830"/>
          <a:ext cx="3416061" cy="1239657"/>
        </a:xfrm>
        <a:prstGeom prst="rightArrow">
          <a:avLst>
            <a:gd name="adj1" fmla="val 60000"/>
            <a:gd name="adj2" fmla="val 50000"/>
          </a:avLst>
        </a:prstGeom>
        <a:solidFill>
          <a:srgbClr val="003EBB">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710263" y="41101"/>
        <a:ext cx="3044164" cy="743795"/>
      </dsp:txXfrm>
    </dsp:sp>
    <dsp:sp modelId="{0343A0AD-8790-4A50-8B4D-9C3C9C6D18B9}">
      <dsp:nvSpPr>
        <dsp:cNvPr id="0" name=""/>
        <dsp:cNvSpPr/>
      </dsp:nvSpPr>
      <dsp:spPr>
        <a:xfrm>
          <a:off x="7355077" y="2589"/>
          <a:ext cx="3673059" cy="3673059"/>
        </a:xfrm>
        <a:prstGeom prst="ellipse">
          <a:avLst/>
        </a:prstGeom>
        <a:solidFill>
          <a:srgbClr val="003EBB"/>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l" defTabSz="1022350" rtl="0">
            <a:lnSpc>
              <a:spcPct val="90000"/>
            </a:lnSpc>
            <a:spcBef>
              <a:spcPct val="0"/>
            </a:spcBef>
            <a:spcAft>
              <a:spcPct val="35000"/>
            </a:spcAft>
          </a:pPr>
          <a:r>
            <a:rPr lang="en-US" sz="2300" kern="1200" dirty="0" smtClean="0"/>
            <a:t>Following also to be examined:</a:t>
          </a:r>
          <a:endParaRPr lang="en-US" sz="2300" kern="1200" dirty="0"/>
        </a:p>
        <a:p>
          <a:pPr marL="171450" lvl="1" indent="-171450" algn="l" defTabSz="800100" rtl="0">
            <a:lnSpc>
              <a:spcPct val="90000"/>
            </a:lnSpc>
            <a:spcBef>
              <a:spcPct val="0"/>
            </a:spcBef>
            <a:spcAft>
              <a:spcPct val="15000"/>
            </a:spcAft>
            <a:buChar char="••"/>
          </a:pPr>
          <a:r>
            <a:rPr lang="en-US" sz="1800" kern="1200" dirty="0" smtClean="0"/>
            <a:t>nature of the business of an entity,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its principal thrust areas,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schematic and consistent distribution of assets, resources and activities.</a:t>
          </a:r>
          <a:endParaRPr lang="en-US" sz="1800" kern="1200" dirty="0"/>
        </a:p>
      </dsp:txBody>
      <dsp:txXfrm>
        <a:off x="7892984" y="540496"/>
        <a:ext cx="2597245" cy="2597245"/>
      </dsp:txXfrm>
    </dsp:sp>
    <dsp:sp modelId="{5A068C66-DA8C-4904-94EA-A5E0366A53D8}">
      <dsp:nvSpPr>
        <dsp:cNvPr id="0" name=""/>
        <dsp:cNvSpPr/>
      </dsp:nvSpPr>
      <dsp:spPr>
        <a:xfrm rot="10800000">
          <a:off x="3646464" y="2413049"/>
          <a:ext cx="3416061" cy="1239657"/>
        </a:xfrm>
        <a:prstGeom prst="rightArrow">
          <a:avLst>
            <a:gd name="adj1" fmla="val 60000"/>
            <a:gd name="adj2" fmla="val 50000"/>
          </a:avLst>
        </a:prstGeom>
        <a:solidFill>
          <a:srgbClr val="003EBB">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018361" y="2660980"/>
        <a:ext cx="3044164" cy="743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0678B-5AF7-4E7B-9F62-2C68FB5BE558}">
      <dsp:nvSpPr>
        <dsp:cNvPr id="0" name=""/>
        <dsp:cNvSpPr/>
      </dsp:nvSpPr>
      <dsp:spPr>
        <a:xfrm>
          <a:off x="2649375" y="0"/>
          <a:ext cx="5731198" cy="4029075"/>
        </a:xfrm>
        <a:prstGeom prst="diamond">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D120903-D383-4BCE-932B-B129E43699AE}">
      <dsp:nvSpPr>
        <dsp:cNvPr id="0" name=""/>
        <dsp:cNvSpPr/>
      </dsp:nvSpPr>
      <dsp:spPr>
        <a:xfrm>
          <a:off x="2230779" y="127356"/>
          <a:ext cx="2838435" cy="1826053"/>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solidFill>
                <a:schemeClr val="tx1"/>
              </a:solidFill>
            </a:rPr>
            <a:t>Step down subsidiaries for specific NBFC activities can be set up by</a:t>
          </a:r>
          <a:endParaRPr lang="en-US" sz="1600" kern="1200" dirty="0">
            <a:solidFill>
              <a:schemeClr val="tx1"/>
            </a:solidFill>
          </a:endParaRPr>
        </a:p>
        <a:p>
          <a:pPr marL="114300" lvl="1" indent="-114300" algn="l" defTabSz="622300" rtl="0">
            <a:lnSpc>
              <a:spcPct val="90000"/>
            </a:lnSpc>
            <a:spcBef>
              <a:spcPct val="0"/>
            </a:spcBef>
            <a:spcAft>
              <a:spcPct val="15000"/>
            </a:spcAft>
            <a:buChar char="••"/>
          </a:pPr>
          <a:r>
            <a:rPr lang="en-US" sz="1400" kern="1200" dirty="0" smtClean="0">
              <a:solidFill>
                <a:schemeClr val="tx1"/>
              </a:solidFill>
            </a:rPr>
            <a:t>100% foreign owned NBFCs or NBFCs having foreign investment above 75% and below 100%</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kern="1200" dirty="0" smtClean="0">
              <a:solidFill>
                <a:schemeClr val="tx1"/>
              </a:solidFill>
            </a:rPr>
            <a:t> with a minimum capitalization of US$ 50 million</a:t>
          </a:r>
          <a:endParaRPr lang="en-US" sz="1400" kern="1200" dirty="0">
            <a:solidFill>
              <a:schemeClr val="tx1"/>
            </a:solidFill>
          </a:endParaRPr>
        </a:p>
      </dsp:txBody>
      <dsp:txXfrm>
        <a:off x="2319920" y="216497"/>
        <a:ext cx="2660153" cy="1647771"/>
      </dsp:txXfrm>
    </dsp:sp>
    <dsp:sp modelId="{B987C9E1-51C5-4B88-A638-3A28F8BDF28D}">
      <dsp:nvSpPr>
        <dsp:cNvPr id="0" name=""/>
        <dsp:cNvSpPr/>
      </dsp:nvSpPr>
      <dsp:spPr>
        <a:xfrm>
          <a:off x="6024413" y="127356"/>
          <a:ext cx="2965792" cy="1698712"/>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No limit on number of operating subsidiaries</a:t>
          </a:r>
          <a:endParaRPr lang="en-US" sz="1800" kern="1200" dirty="0">
            <a:solidFill>
              <a:schemeClr val="tx1"/>
            </a:solidFill>
          </a:endParaRPr>
        </a:p>
      </dsp:txBody>
      <dsp:txXfrm>
        <a:off x="6107337" y="210280"/>
        <a:ext cx="2799944" cy="1532864"/>
      </dsp:txXfrm>
    </dsp:sp>
    <dsp:sp modelId="{605802CD-F5E9-4B74-A6DC-B07F7999B488}">
      <dsp:nvSpPr>
        <dsp:cNvPr id="0" name=""/>
        <dsp:cNvSpPr/>
      </dsp:nvSpPr>
      <dsp:spPr>
        <a:xfrm>
          <a:off x="2267305" y="2037748"/>
          <a:ext cx="2844925" cy="157133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No requirement of bringing in additional capital</a:t>
          </a:r>
          <a:endParaRPr lang="en-US" sz="1800" kern="1200" dirty="0">
            <a:solidFill>
              <a:schemeClr val="tx1"/>
            </a:solidFill>
          </a:endParaRPr>
        </a:p>
      </dsp:txBody>
      <dsp:txXfrm>
        <a:off x="2344011" y="2114454"/>
        <a:ext cx="2691513" cy="1417927"/>
      </dsp:txXfrm>
    </dsp:sp>
    <dsp:sp modelId="{74828042-DC37-4763-9C1F-97C03384FFEE}">
      <dsp:nvSpPr>
        <dsp:cNvPr id="0" name=""/>
        <dsp:cNvSpPr/>
      </dsp:nvSpPr>
      <dsp:spPr>
        <a:xfrm>
          <a:off x="6024413" y="2037748"/>
          <a:ext cx="3147439" cy="157133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Minimum capitalization condition not applicable to such downstream subsidiaries</a:t>
          </a:r>
          <a:endParaRPr lang="en-US" sz="1800" kern="1200" dirty="0">
            <a:solidFill>
              <a:schemeClr val="tx1"/>
            </a:solidFill>
          </a:endParaRPr>
        </a:p>
      </dsp:txBody>
      <dsp:txXfrm>
        <a:off x="6101119" y="2114454"/>
        <a:ext cx="2994027" cy="14179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632F-7BF0-4FBE-9F5F-BF7E754B57AA}">
      <dsp:nvSpPr>
        <dsp:cNvPr id="0" name=""/>
        <dsp:cNvSpPr/>
      </dsp:nvSpPr>
      <dsp:spPr>
        <a:xfrm>
          <a:off x="0" y="0"/>
          <a:ext cx="11029950" cy="491399"/>
        </a:xfrm>
        <a:prstGeom prst="roundRect">
          <a:avLst/>
        </a:prstGeom>
        <a:gradFill rotWithShape="0">
          <a:gsLst>
            <a:gs pos="0">
              <a:schemeClr val="dk2">
                <a:hueOff val="0"/>
                <a:satOff val="0"/>
                <a:lumOff val="0"/>
                <a:alphaOff val="0"/>
                <a:tint val="68000"/>
                <a:alpha val="90000"/>
                <a:lumMod val="100000"/>
              </a:schemeClr>
            </a:gs>
            <a:gs pos="100000">
              <a:schemeClr val="dk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Basic regulatory instruments: </a:t>
          </a:r>
          <a:endParaRPr lang="en-US" sz="2100" kern="1200" dirty="0"/>
        </a:p>
      </dsp:txBody>
      <dsp:txXfrm>
        <a:off x="23988" y="23988"/>
        <a:ext cx="10981974" cy="443423"/>
      </dsp:txXfrm>
    </dsp:sp>
    <dsp:sp modelId="{400B66BC-757D-47DA-994B-74742EF6A551}">
      <dsp:nvSpPr>
        <dsp:cNvPr id="0" name=""/>
        <dsp:cNvSpPr/>
      </dsp:nvSpPr>
      <dsp:spPr>
        <a:xfrm>
          <a:off x="0" y="524693"/>
          <a:ext cx="11029950"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RBI Act, 1934</a:t>
          </a:r>
          <a:endParaRPr lang="en-US" sz="1600" kern="1200" dirty="0"/>
        </a:p>
        <a:p>
          <a:pPr marL="171450" lvl="1" indent="-171450" algn="l" defTabSz="711200" rtl="0">
            <a:lnSpc>
              <a:spcPct val="90000"/>
            </a:lnSpc>
            <a:spcBef>
              <a:spcPct val="0"/>
            </a:spcBef>
            <a:spcAft>
              <a:spcPct val="20000"/>
            </a:spcAft>
            <a:buChar char="••"/>
          </a:pPr>
          <a:r>
            <a:rPr lang="en-IN" sz="1600" kern="1200" dirty="0" smtClean="0"/>
            <a:t>Master Direction - Non-Banking Financial Companies Acceptance of Public Deposits (Reserve Bank) Directions, 2016</a:t>
          </a:r>
          <a:endParaRPr lang="en-US" sz="1600" kern="1200" dirty="0"/>
        </a:p>
        <a:p>
          <a:pPr marL="171450" lvl="1" indent="-171450" algn="l" defTabSz="711200">
            <a:lnSpc>
              <a:spcPct val="90000"/>
            </a:lnSpc>
            <a:spcBef>
              <a:spcPct val="0"/>
            </a:spcBef>
            <a:spcAft>
              <a:spcPct val="20000"/>
            </a:spcAft>
            <a:buChar char="••"/>
          </a:pPr>
          <a:r>
            <a:rPr lang="en-IN" sz="1600" kern="1200" dirty="0" smtClean="0"/>
            <a:t>Master Direction - Core Investment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Exemptions from the provisions of RBI Act, 1934</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Miscellaneous Non-Banking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Residuary Non-Banking Companies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Company – Non-Systemically Important Non-Deposit taking Company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Company - Systemically Important Non-Deposit taking Company and Deposit taking Company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Non-Banking Financial Company - Account Aggregator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Non-Banking Financial Company Returns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Non-Banking Financial Companies Auditor’s Report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 - Monitoring of Frauds in NBFCs (Reserve Bank) Directions, 2016</a:t>
          </a:r>
          <a:endParaRPr lang="en-IN" sz="1600" kern="1200" dirty="0"/>
        </a:p>
        <a:p>
          <a:pPr marL="171450" lvl="1" indent="-171450" algn="l" defTabSz="711200">
            <a:lnSpc>
              <a:spcPct val="90000"/>
            </a:lnSpc>
            <a:spcBef>
              <a:spcPct val="0"/>
            </a:spcBef>
            <a:spcAft>
              <a:spcPct val="20000"/>
            </a:spcAft>
            <a:buChar char="••"/>
          </a:pPr>
          <a:r>
            <a:rPr lang="en-IN" sz="1600" kern="1200" dirty="0" smtClean="0"/>
            <a:t>Master Directions - Mortgage Guarantee Companies (Reserve Bank) Directions, 2016</a:t>
          </a:r>
          <a:endParaRPr lang="en-IN" sz="1600" kern="1200" dirty="0"/>
        </a:p>
      </dsp:txBody>
      <dsp:txXfrm>
        <a:off x="0" y="524693"/>
        <a:ext cx="11029950" cy="3825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A6919-6E81-458C-B00B-2CFA9F15D4F4}">
      <dsp:nvSpPr>
        <dsp:cNvPr id="0" name=""/>
        <dsp:cNvSpPr/>
      </dsp:nvSpPr>
      <dsp:spPr>
        <a:xfrm>
          <a:off x="1433511" y="1990223"/>
          <a:ext cx="2863145" cy="561622"/>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mn-lt"/>
            </a:rPr>
            <a:t>Based on the nature of business</a:t>
          </a:r>
          <a:endParaRPr lang="en-US" sz="1400" kern="1200" dirty="0">
            <a:latin typeface="+mn-lt"/>
          </a:endParaRPr>
        </a:p>
      </dsp:txBody>
      <dsp:txXfrm>
        <a:off x="1449960" y="2006672"/>
        <a:ext cx="2830247" cy="528724"/>
      </dsp:txXfrm>
    </dsp:sp>
    <dsp:sp modelId="{5D9B6A1A-6235-47F7-9366-8C3927C9FF71}">
      <dsp:nvSpPr>
        <dsp:cNvPr id="0" name=""/>
        <dsp:cNvSpPr/>
      </dsp:nvSpPr>
      <dsp:spPr>
        <a:xfrm rot="19035043">
          <a:off x="3889786" y="1224279"/>
          <a:ext cx="3062989" cy="14378"/>
        </a:xfrm>
        <a:custGeom>
          <a:avLst/>
          <a:gdLst/>
          <a:ahLst/>
          <a:cxnLst/>
          <a:rect l="0" t="0" r="0" b="0"/>
          <a:pathLst>
            <a:path>
              <a:moveTo>
                <a:pt x="0" y="7189"/>
              </a:moveTo>
              <a:lnTo>
                <a:pt x="3062989"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44706" y="1154894"/>
        <a:ext cx="153149" cy="153149"/>
      </dsp:txXfrm>
    </dsp:sp>
    <dsp:sp modelId="{30BF632C-F58E-4BE7-BCA4-919D88A2DE7C}">
      <dsp:nvSpPr>
        <dsp:cNvPr id="0" name=""/>
        <dsp:cNvSpPr/>
      </dsp:nvSpPr>
      <dsp:spPr>
        <a:xfrm>
          <a:off x="6545905" y="3595"/>
          <a:ext cx="2149249"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Asset Finance Companies</a:t>
          </a:r>
          <a:endParaRPr lang="en-US" sz="1400" kern="1200" dirty="0"/>
        </a:p>
      </dsp:txBody>
      <dsp:txXfrm>
        <a:off x="6556936" y="14626"/>
        <a:ext cx="2127187" cy="354552"/>
      </dsp:txXfrm>
    </dsp:sp>
    <dsp:sp modelId="{F52BCDF6-D626-49AB-94E6-6A0FEA0DE5D7}">
      <dsp:nvSpPr>
        <dsp:cNvPr id="0" name=""/>
        <dsp:cNvSpPr/>
      </dsp:nvSpPr>
      <dsp:spPr>
        <a:xfrm rot="19428176">
          <a:off x="4027678" y="1440833"/>
          <a:ext cx="2787205" cy="14378"/>
        </a:xfrm>
        <a:custGeom>
          <a:avLst/>
          <a:gdLst/>
          <a:ahLst/>
          <a:cxnLst/>
          <a:rect l="0" t="0" r="0" b="0"/>
          <a:pathLst>
            <a:path>
              <a:moveTo>
                <a:pt x="0" y="7189"/>
              </a:moveTo>
              <a:lnTo>
                <a:pt x="2787205"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51601" y="1378342"/>
        <a:ext cx="139360" cy="139360"/>
      </dsp:txXfrm>
    </dsp:sp>
    <dsp:sp modelId="{6DA672F7-F9C1-499A-BF69-5626881C7682}">
      <dsp:nvSpPr>
        <dsp:cNvPr id="0" name=""/>
        <dsp:cNvSpPr/>
      </dsp:nvSpPr>
      <dsp:spPr>
        <a:xfrm>
          <a:off x="6545905" y="436702"/>
          <a:ext cx="2377530"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Loan companies</a:t>
          </a:r>
          <a:endParaRPr lang="en-US" sz="1400" kern="1200" dirty="0"/>
        </a:p>
      </dsp:txBody>
      <dsp:txXfrm>
        <a:off x="6556936" y="447733"/>
        <a:ext cx="2355468" cy="354552"/>
      </dsp:txXfrm>
    </dsp:sp>
    <dsp:sp modelId="{3AC42CCD-C14D-4676-BD7C-280666764DA4}">
      <dsp:nvSpPr>
        <dsp:cNvPr id="0" name=""/>
        <dsp:cNvSpPr/>
      </dsp:nvSpPr>
      <dsp:spPr>
        <a:xfrm rot="19899842">
          <a:off x="4143559" y="1657386"/>
          <a:ext cx="2555442" cy="14378"/>
        </a:xfrm>
        <a:custGeom>
          <a:avLst/>
          <a:gdLst/>
          <a:ahLst/>
          <a:cxnLst/>
          <a:rect l="0" t="0" r="0" b="0"/>
          <a:pathLst>
            <a:path>
              <a:moveTo>
                <a:pt x="0" y="7189"/>
              </a:moveTo>
              <a:lnTo>
                <a:pt x="2555442"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57395" y="1600689"/>
        <a:ext cx="127772" cy="127772"/>
      </dsp:txXfrm>
    </dsp:sp>
    <dsp:sp modelId="{B1819C69-CAE1-4E22-A6AB-6D568F67E6DE}">
      <dsp:nvSpPr>
        <dsp:cNvPr id="0" name=""/>
        <dsp:cNvSpPr/>
      </dsp:nvSpPr>
      <dsp:spPr>
        <a:xfrm>
          <a:off x="6545905" y="869809"/>
          <a:ext cx="2432260"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Investment Companies</a:t>
          </a:r>
          <a:endParaRPr lang="en-US" sz="1400" kern="1200" dirty="0"/>
        </a:p>
      </dsp:txBody>
      <dsp:txXfrm>
        <a:off x="6556936" y="880840"/>
        <a:ext cx="2410198" cy="354552"/>
      </dsp:txXfrm>
    </dsp:sp>
    <dsp:sp modelId="{A15BE022-06D5-4C25-9703-1867AD41F4DF}">
      <dsp:nvSpPr>
        <dsp:cNvPr id="0" name=""/>
        <dsp:cNvSpPr/>
      </dsp:nvSpPr>
      <dsp:spPr>
        <a:xfrm rot="20452719">
          <a:off x="4230984" y="1873940"/>
          <a:ext cx="2380592" cy="14378"/>
        </a:xfrm>
        <a:custGeom>
          <a:avLst/>
          <a:gdLst/>
          <a:ahLst/>
          <a:cxnLst/>
          <a:rect l="0" t="0" r="0" b="0"/>
          <a:pathLst>
            <a:path>
              <a:moveTo>
                <a:pt x="0" y="7189"/>
              </a:moveTo>
              <a:lnTo>
                <a:pt x="2380592"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61766" y="1821614"/>
        <a:ext cx="119029" cy="119029"/>
      </dsp:txXfrm>
    </dsp:sp>
    <dsp:sp modelId="{FEA1E7F1-808F-43DE-95D3-B257F4854E06}">
      <dsp:nvSpPr>
        <dsp:cNvPr id="0" name=""/>
        <dsp:cNvSpPr/>
      </dsp:nvSpPr>
      <dsp:spPr>
        <a:xfrm>
          <a:off x="6545905" y="1302916"/>
          <a:ext cx="2632287"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Infrastructure debt fund companies</a:t>
          </a:r>
          <a:endParaRPr lang="en-US" sz="1400" kern="1200" dirty="0"/>
        </a:p>
      </dsp:txBody>
      <dsp:txXfrm>
        <a:off x="6556936" y="1313947"/>
        <a:ext cx="2610225" cy="354552"/>
      </dsp:txXfrm>
    </dsp:sp>
    <dsp:sp modelId="{5A500228-43C6-4EBE-B176-F97944C0782B}">
      <dsp:nvSpPr>
        <dsp:cNvPr id="0" name=""/>
        <dsp:cNvSpPr/>
      </dsp:nvSpPr>
      <dsp:spPr>
        <a:xfrm rot="21074236">
          <a:off x="4283375" y="2090493"/>
          <a:ext cx="2275812" cy="14378"/>
        </a:xfrm>
        <a:custGeom>
          <a:avLst/>
          <a:gdLst/>
          <a:ahLst/>
          <a:cxnLst/>
          <a:rect l="0" t="0" r="0" b="0"/>
          <a:pathLst>
            <a:path>
              <a:moveTo>
                <a:pt x="0" y="7189"/>
              </a:moveTo>
              <a:lnTo>
                <a:pt x="2275812"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64385" y="2040787"/>
        <a:ext cx="113790" cy="113790"/>
      </dsp:txXfrm>
    </dsp:sp>
    <dsp:sp modelId="{8F2ED8DA-F294-4052-982B-F2DBCC56F680}">
      <dsp:nvSpPr>
        <dsp:cNvPr id="0" name=""/>
        <dsp:cNvSpPr/>
      </dsp:nvSpPr>
      <dsp:spPr>
        <a:xfrm>
          <a:off x="6545905" y="1736023"/>
          <a:ext cx="2718012"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Micro Finance Companies</a:t>
          </a:r>
          <a:endParaRPr lang="en-US" sz="1400" kern="1200" dirty="0"/>
        </a:p>
      </dsp:txBody>
      <dsp:txXfrm>
        <a:off x="6556936" y="1747054"/>
        <a:ext cx="2695950" cy="354552"/>
      </dsp:txXfrm>
    </dsp:sp>
    <dsp:sp modelId="{434260D2-79E0-46C4-8EDE-863AFB7B69AF}">
      <dsp:nvSpPr>
        <dsp:cNvPr id="0" name=""/>
        <dsp:cNvSpPr/>
      </dsp:nvSpPr>
      <dsp:spPr>
        <a:xfrm rot="131993">
          <a:off x="4295827" y="2307047"/>
          <a:ext cx="2250907" cy="14378"/>
        </a:xfrm>
        <a:custGeom>
          <a:avLst/>
          <a:gdLst/>
          <a:ahLst/>
          <a:cxnLst/>
          <a:rect l="0" t="0" r="0" b="0"/>
          <a:pathLst>
            <a:path>
              <a:moveTo>
                <a:pt x="0" y="7189"/>
              </a:moveTo>
              <a:lnTo>
                <a:pt x="2250907"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65008" y="2257963"/>
        <a:ext cx="112545" cy="112545"/>
      </dsp:txXfrm>
    </dsp:sp>
    <dsp:sp modelId="{647510FA-722E-4112-880A-814C6B277762}">
      <dsp:nvSpPr>
        <dsp:cNvPr id="0" name=""/>
        <dsp:cNvSpPr/>
      </dsp:nvSpPr>
      <dsp:spPr>
        <a:xfrm>
          <a:off x="6545905" y="2169130"/>
          <a:ext cx="2775160"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Core Investment Companies</a:t>
          </a:r>
          <a:endParaRPr lang="en-US" sz="1400" kern="1200" dirty="0"/>
        </a:p>
      </dsp:txBody>
      <dsp:txXfrm>
        <a:off x="6556936" y="2180161"/>
        <a:ext cx="2753098" cy="354552"/>
      </dsp:txXfrm>
    </dsp:sp>
    <dsp:sp modelId="{A46B4563-E725-4386-8B77-F28E3EC16BE3}">
      <dsp:nvSpPr>
        <dsp:cNvPr id="0" name=""/>
        <dsp:cNvSpPr/>
      </dsp:nvSpPr>
      <dsp:spPr>
        <a:xfrm rot="780334">
          <a:off x="4267049" y="2523600"/>
          <a:ext cx="2308464" cy="14378"/>
        </a:xfrm>
        <a:custGeom>
          <a:avLst/>
          <a:gdLst/>
          <a:ahLst/>
          <a:cxnLst/>
          <a:rect l="0" t="0" r="0" b="0"/>
          <a:pathLst>
            <a:path>
              <a:moveTo>
                <a:pt x="0" y="7189"/>
              </a:moveTo>
              <a:lnTo>
                <a:pt x="2308464"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a:off x="5363569" y="2473077"/>
        <a:ext cx="115423" cy="115423"/>
      </dsp:txXfrm>
    </dsp:sp>
    <dsp:sp modelId="{A4CE2C93-74C2-4B1B-A8F1-ADE94FAF7BD9}">
      <dsp:nvSpPr>
        <dsp:cNvPr id="0" name=""/>
        <dsp:cNvSpPr/>
      </dsp:nvSpPr>
      <dsp:spPr>
        <a:xfrm>
          <a:off x="6545905" y="2602237"/>
          <a:ext cx="2946610"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Infrastructure Finance Companies</a:t>
          </a:r>
          <a:endParaRPr lang="en-US" sz="1400" kern="1200" dirty="0"/>
        </a:p>
      </dsp:txBody>
      <dsp:txXfrm>
        <a:off x="6556936" y="2613268"/>
        <a:ext cx="2924548" cy="354552"/>
      </dsp:txXfrm>
    </dsp:sp>
    <dsp:sp modelId="{44C49E2F-7F99-47C9-AE9A-6684551125BA}">
      <dsp:nvSpPr>
        <dsp:cNvPr id="0" name=""/>
        <dsp:cNvSpPr/>
      </dsp:nvSpPr>
      <dsp:spPr>
        <a:xfrm rot="1377237">
          <a:off x="4199950" y="2740153"/>
          <a:ext cx="2442661" cy="14378"/>
        </a:xfrm>
        <a:custGeom>
          <a:avLst/>
          <a:gdLst/>
          <a:ahLst/>
          <a:cxnLst/>
          <a:rect l="0" t="0" r="0" b="0"/>
          <a:pathLst>
            <a:path>
              <a:moveTo>
                <a:pt x="0" y="7189"/>
              </a:moveTo>
              <a:lnTo>
                <a:pt x="2442661"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p>
      </dsp:txBody>
      <dsp:txXfrm>
        <a:off x="5360214" y="2686276"/>
        <a:ext cx="122133" cy="122133"/>
      </dsp:txXfrm>
    </dsp:sp>
    <dsp:sp modelId="{86D9D3CE-954B-464A-81DC-F8EA6ED0327F}">
      <dsp:nvSpPr>
        <dsp:cNvPr id="0" name=""/>
        <dsp:cNvSpPr/>
      </dsp:nvSpPr>
      <dsp:spPr>
        <a:xfrm>
          <a:off x="6545905" y="3035343"/>
          <a:ext cx="3060913"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t>NBFC-Factors</a:t>
          </a:r>
          <a:endParaRPr lang="en-IN" sz="1400" kern="1200" dirty="0"/>
        </a:p>
      </dsp:txBody>
      <dsp:txXfrm>
        <a:off x="6556936" y="3046374"/>
        <a:ext cx="3038851" cy="354552"/>
      </dsp:txXfrm>
    </dsp:sp>
    <dsp:sp modelId="{4147E0A6-EA7F-425E-8A84-F255C38898CE}">
      <dsp:nvSpPr>
        <dsp:cNvPr id="0" name=""/>
        <dsp:cNvSpPr/>
      </dsp:nvSpPr>
      <dsp:spPr>
        <a:xfrm rot="1898191">
          <a:off x="4100358" y="2956707"/>
          <a:ext cx="2641845" cy="14378"/>
        </a:xfrm>
        <a:custGeom>
          <a:avLst/>
          <a:gdLst/>
          <a:ahLst/>
          <a:cxnLst/>
          <a:rect l="0" t="0" r="0" b="0"/>
          <a:pathLst>
            <a:path>
              <a:moveTo>
                <a:pt x="0" y="7189"/>
              </a:moveTo>
              <a:lnTo>
                <a:pt x="2641845"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p>
      </dsp:txBody>
      <dsp:txXfrm>
        <a:off x="5355235" y="2897850"/>
        <a:ext cx="132092" cy="132092"/>
      </dsp:txXfrm>
    </dsp:sp>
    <dsp:sp modelId="{7A35E534-0A2A-438E-8684-2CF9627EE8DC}">
      <dsp:nvSpPr>
        <dsp:cNvPr id="0" name=""/>
        <dsp:cNvSpPr/>
      </dsp:nvSpPr>
      <dsp:spPr>
        <a:xfrm>
          <a:off x="6545905" y="3468450"/>
          <a:ext cx="3175215"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t>Mortgage Guarantee Company</a:t>
          </a:r>
          <a:endParaRPr lang="en-IN" sz="1400" kern="1200" dirty="0"/>
        </a:p>
      </dsp:txBody>
      <dsp:txXfrm>
        <a:off x="6556936" y="3479481"/>
        <a:ext cx="3153153" cy="354552"/>
      </dsp:txXfrm>
    </dsp:sp>
    <dsp:sp modelId="{425BDE66-0CC1-4700-B7A5-6FE013637940}">
      <dsp:nvSpPr>
        <dsp:cNvPr id="0" name=""/>
        <dsp:cNvSpPr/>
      </dsp:nvSpPr>
      <dsp:spPr>
        <a:xfrm rot="2337622">
          <a:off x="3974970" y="3173260"/>
          <a:ext cx="2892621" cy="14378"/>
        </a:xfrm>
        <a:custGeom>
          <a:avLst/>
          <a:gdLst/>
          <a:ahLst/>
          <a:cxnLst/>
          <a:rect l="0" t="0" r="0" b="0"/>
          <a:pathLst>
            <a:path>
              <a:moveTo>
                <a:pt x="0" y="7189"/>
              </a:moveTo>
              <a:lnTo>
                <a:pt x="2892621"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IN" sz="1400" kern="1200"/>
        </a:p>
      </dsp:txBody>
      <dsp:txXfrm>
        <a:off x="5348965" y="3108134"/>
        <a:ext cx="144631" cy="144631"/>
      </dsp:txXfrm>
    </dsp:sp>
    <dsp:sp modelId="{AD355D80-2306-43EC-BF5A-4F4F6A3C000F}">
      <dsp:nvSpPr>
        <dsp:cNvPr id="0" name=""/>
        <dsp:cNvSpPr/>
      </dsp:nvSpPr>
      <dsp:spPr>
        <a:xfrm>
          <a:off x="6545905" y="3901557"/>
          <a:ext cx="3288373"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t>Non-Operative Financial Holding Company</a:t>
          </a:r>
          <a:endParaRPr lang="en-IN" sz="1400" kern="1200" dirty="0"/>
        </a:p>
      </dsp:txBody>
      <dsp:txXfrm>
        <a:off x="6556936" y="3912588"/>
        <a:ext cx="3266311" cy="354552"/>
      </dsp:txXfrm>
    </dsp:sp>
    <dsp:sp modelId="{96B495BA-333F-4CF6-B7BB-04227FF68E43}">
      <dsp:nvSpPr>
        <dsp:cNvPr id="0" name=""/>
        <dsp:cNvSpPr/>
      </dsp:nvSpPr>
      <dsp:spPr>
        <a:xfrm rot="2698952">
          <a:off x="3829722" y="3391612"/>
          <a:ext cx="3190778" cy="14378"/>
        </a:xfrm>
        <a:custGeom>
          <a:avLst/>
          <a:gdLst/>
          <a:ahLst/>
          <a:cxnLst/>
          <a:rect l="0" t="0" r="0" b="0"/>
          <a:pathLst>
            <a:path>
              <a:moveTo>
                <a:pt x="0" y="7189"/>
              </a:moveTo>
              <a:lnTo>
                <a:pt x="3190778" y="7189"/>
              </a:lnTo>
            </a:path>
          </a:pathLst>
        </a:custGeom>
        <a:noFill/>
        <a:ln w="12700" cap="rnd"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IN" sz="1200" kern="1200"/>
        </a:p>
      </dsp:txBody>
      <dsp:txXfrm>
        <a:off x="5345341" y="3319031"/>
        <a:ext cx="159538" cy="159538"/>
      </dsp:txXfrm>
    </dsp:sp>
    <dsp:sp modelId="{3ED1720B-AAD6-4BD3-AC6E-617C344595F7}">
      <dsp:nvSpPr>
        <dsp:cNvPr id="0" name=""/>
        <dsp:cNvSpPr/>
      </dsp:nvSpPr>
      <dsp:spPr>
        <a:xfrm>
          <a:off x="6553565" y="4338260"/>
          <a:ext cx="3306925" cy="376614"/>
        </a:xfrm>
        <a:prstGeom prst="roundRect">
          <a:avLst>
            <a:gd name="adj" fmla="val 10000"/>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kern="1200" dirty="0" smtClean="0"/>
            <a:t>Asset Aggregator</a:t>
          </a:r>
          <a:endParaRPr lang="en-IN" sz="1400" kern="1200" dirty="0"/>
        </a:p>
      </dsp:txBody>
      <dsp:txXfrm>
        <a:off x="6564596" y="4349291"/>
        <a:ext cx="3284863" cy="354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E097D-145F-45C8-9181-BE7A037FB941}">
      <dsp:nvSpPr>
        <dsp:cNvPr id="0" name=""/>
        <dsp:cNvSpPr/>
      </dsp:nvSpPr>
      <dsp:spPr>
        <a:xfrm>
          <a:off x="0" y="274474"/>
          <a:ext cx="8610600" cy="663484"/>
        </a:xfrm>
        <a:prstGeom prst="roundRect">
          <a:avLst/>
        </a:prstGeom>
        <a:solidFill>
          <a:schemeClr val="accent1">
            <a:alpha val="90000"/>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Forms of mortgage:</a:t>
          </a:r>
          <a:endParaRPr lang="en-US" sz="2400" kern="1200" dirty="0"/>
        </a:p>
      </dsp:txBody>
      <dsp:txXfrm>
        <a:off x="32389" y="306863"/>
        <a:ext cx="8545822" cy="598706"/>
      </dsp:txXfrm>
    </dsp:sp>
    <dsp:sp modelId="{2D421814-164E-4EF0-8B8C-AFE6558232CD}">
      <dsp:nvSpPr>
        <dsp:cNvPr id="0" name=""/>
        <dsp:cNvSpPr/>
      </dsp:nvSpPr>
      <dsp:spPr>
        <a:xfrm>
          <a:off x="0" y="1074712"/>
          <a:ext cx="8610600" cy="1580962"/>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3387"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i="0" kern="1200" dirty="0" smtClean="0"/>
            <a:t>Legal mortgage</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Usufructuary mortgage</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Simple mortgage</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Mortgage by deposit of title deeds or equitable mortgage</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Mortgage by conditional sale</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Anomalous mortgage</a:t>
          </a:r>
          <a:endParaRPr lang="en-US" sz="1600" i="0" kern="1200" dirty="0"/>
        </a:p>
      </dsp:txBody>
      <dsp:txXfrm>
        <a:off x="0" y="1074712"/>
        <a:ext cx="8610600" cy="1580962"/>
      </dsp:txXfrm>
    </dsp:sp>
    <dsp:sp modelId="{4B7F7B7B-FFC5-46EA-88FE-ACB753D1885E}">
      <dsp:nvSpPr>
        <dsp:cNvPr id="0" name=""/>
        <dsp:cNvSpPr/>
      </dsp:nvSpPr>
      <dsp:spPr>
        <a:xfrm>
          <a:off x="0" y="2768341"/>
          <a:ext cx="8610600" cy="907233"/>
        </a:xfrm>
        <a:prstGeom prst="roundRect">
          <a:avLst/>
        </a:prstGeom>
        <a:solidFill>
          <a:schemeClr val="accent1">
            <a:alpha val="90000"/>
            <a:hueOff val="0"/>
            <a:satOff val="0"/>
            <a:lumOff val="0"/>
            <a:alphaOff val="-4000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The most common form is mortgage by deposit of title deeds</a:t>
          </a:r>
          <a:endParaRPr lang="en-US" sz="2400" kern="1200" dirty="0"/>
        </a:p>
      </dsp:txBody>
      <dsp:txXfrm>
        <a:off x="44287" y="2812628"/>
        <a:ext cx="8522026" cy="818659"/>
      </dsp:txXfrm>
    </dsp:sp>
    <dsp:sp modelId="{1A1F68DD-16B9-4B38-8775-648D8DDC3C7E}">
      <dsp:nvSpPr>
        <dsp:cNvPr id="0" name=""/>
        <dsp:cNvSpPr/>
      </dsp:nvSpPr>
      <dsp:spPr>
        <a:xfrm>
          <a:off x="0" y="3562908"/>
          <a:ext cx="8610600" cy="107640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3387" tIns="20320" rIns="113792" bIns="20320" numCol="1" spcCol="1270" anchor="t" anchorCtr="0">
          <a:noAutofit/>
        </a:bodyPr>
        <a:lstStyle/>
        <a:p>
          <a:pPr marL="171450" lvl="1" indent="-171450" algn="l" defTabSz="711200" rtl="0">
            <a:lnSpc>
              <a:spcPct val="90000"/>
            </a:lnSpc>
            <a:spcBef>
              <a:spcPct val="0"/>
            </a:spcBef>
            <a:spcAft>
              <a:spcPct val="20000"/>
            </a:spcAft>
            <a:buChar char="••"/>
          </a:pPr>
          <a:endParaRPr lang="en-US" sz="1600" i="1" kern="1200" dirty="0"/>
        </a:p>
        <a:p>
          <a:pPr marL="171450" lvl="1" indent="-171450" algn="l" defTabSz="711200" rtl="0">
            <a:lnSpc>
              <a:spcPct val="90000"/>
            </a:lnSpc>
            <a:spcBef>
              <a:spcPct val="0"/>
            </a:spcBef>
            <a:spcAft>
              <a:spcPct val="20000"/>
            </a:spcAft>
            <a:buChar char="••"/>
          </a:pPr>
          <a:r>
            <a:rPr lang="en-US" sz="1600" i="0" kern="1200" dirty="0" smtClean="0"/>
            <a:t>Usual course is to have a memo of deposit of title deeds recorded</a:t>
          </a:r>
          <a:endParaRPr lang="en-US" sz="1600" i="0" kern="1200" dirty="0"/>
        </a:p>
      </dsp:txBody>
      <dsp:txXfrm>
        <a:off x="0" y="3562908"/>
        <a:ext cx="861060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F8117-CC35-42F6-BCDD-64FB2189BB18}">
      <dsp:nvSpPr>
        <dsp:cNvPr id="0" name=""/>
        <dsp:cNvSpPr/>
      </dsp:nvSpPr>
      <dsp:spPr>
        <a:xfrm>
          <a:off x="0" y="1038381"/>
          <a:ext cx="8305800" cy="950649"/>
        </a:xfrm>
        <a:prstGeom prst="roundRect">
          <a:avLst/>
        </a:prstGeom>
        <a:gradFill rotWithShape="0">
          <a:gsLst>
            <a:gs pos="0">
              <a:schemeClr val="dk2">
                <a:hueOff val="0"/>
                <a:satOff val="0"/>
                <a:lumOff val="0"/>
                <a:alphaOff val="0"/>
                <a:tint val="68000"/>
                <a:alpha val="90000"/>
                <a:lumMod val="100000"/>
              </a:schemeClr>
            </a:gs>
            <a:gs pos="100000">
              <a:schemeClr val="dk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i="0" kern="1200" dirty="0" smtClean="0"/>
            <a:t>Mortgages of movable property can be created by conditional sale</a:t>
          </a:r>
          <a:endParaRPr lang="en-US" sz="2400" i="0" kern="1200" dirty="0"/>
        </a:p>
      </dsp:txBody>
      <dsp:txXfrm>
        <a:off x="46407" y="1084788"/>
        <a:ext cx="8212986" cy="857835"/>
      </dsp:txXfrm>
    </dsp:sp>
    <dsp:sp modelId="{0A205B4C-4A25-4316-99CD-39FC9C8603B9}">
      <dsp:nvSpPr>
        <dsp:cNvPr id="0" name=""/>
        <dsp:cNvSpPr/>
      </dsp:nvSpPr>
      <dsp:spPr>
        <a:xfrm>
          <a:off x="0" y="2172011"/>
          <a:ext cx="8305800"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25400" rIns="142240" bIns="25400" numCol="1" spcCol="1270" anchor="t" anchorCtr="0">
          <a:noAutofit/>
        </a:bodyPr>
        <a:lstStyle/>
        <a:p>
          <a:pPr marL="228600" lvl="1" indent="-228600" algn="just" defTabSz="889000" rtl="0">
            <a:lnSpc>
              <a:spcPct val="90000"/>
            </a:lnSpc>
            <a:spcBef>
              <a:spcPct val="0"/>
            </a:spcBef>
            <a:spcAft>
              <a:spcPct val="20000"/>
            </a:spcAft>
            <a:buChar char="••"/>
          </a:pPr>
          <a:r>
            <a:rPr lang="en-US" sz="2000" i="0" kern="1200" dirty="0" smtClean="0"/>
            <a:t>Borrower sells property to lender</a:t>
          </a:r>
          <a:endParaRPr lang="en-US" sz="2000" i="0" kern="1200" dirty="0"/>
        </a:p>
        <a:p>
          <a:pPr marL="228600" lvl="1" indent="-228600" algn="just" defTabSz="889000" rtl="0">
            <a:lnSpc>
              <a:spcPct val="90000"/>
            </a:lnSpc>
            <a:spcBef>
              <a:spcPct val="0"/>
            </a:spcBef>
            <a:spcAft>
              <a:spcPct val="20000"/>
            </a:spcAft>
            <a:buChar char="••"/>
          </a:pPr>
          <a:r>
            <a:rPr lang="en-US" sz="2000" i="0" kern="1200" dirty="0" smtClean="0"/>
            <a:t>With an agreement on the part of the lender to either revoke the sale or retransfer property</a:t>
          </a:r>
          <a:endParaRPr lang="en-US" sz="2000" i="0" kern="1200" dirty="0"/>
        </a:p>
        <a:p>
          <a:pPr marL="228600" lvl="1" indent="-228600" algn="just" defTabSz="889000" rtl="0">
            <a:lnSpc>
              <a:spcPct val="90000"/>
            </a:lnSpc>
            <a:spcBef>
              <a:spcPct val="0"/>
            </a:spcBef>
            <a:spcAft>
              <a:spcPct val="20000"/>
            </a:spcAft>
            <a:buChar char="••"/>
          </a:pPr>
          <a:r>
            <a:rPr lang="en-US" sz="2000" i="0" kern="1200" dirty="0" smtClean="0"/>
            <a:t>This creates a mortgage</a:t>
          </a:r>
          <a:endParaRPr lang="en-US" sz="2000" i="0" kern="1200" dirty="0"/>
        </a:p>
        <a:p>
          <a:pPr marL="228600" lvl="1" indent="-228600" algn="just" defTabSz="889000" rtl="0">
            <a:lnSpc>
              <a:spcPct val="90000"/>
            </a:lnSpc>
            <a:spcBef>
              <a:spcPct val="0"/>
            </a:spcBef>
            <a:spcAft>
              <a:spcPct val="20000"/>
            </a:spcAft>
            <a:buChar char="••"/>
          </a:pPr>
          <a:r>
            <a:rPr lang="en-US" sz="2000" i="0" kern="1200" dirty="0" smtClean="0"/>
            <a:t>Being a transfer of title, mortgages are stronger than hypothecations</a:t>
          </a:r>
          <a:endParaRPr lang="en-US" sz="2000" i="0" kern="1200" dirty="0"/>
        </a:p>
      </dsp:txBody>
      <dsp:txXfrm>
        <a:off x="0" y="2172011"/>
        <a:ext cx="8305800" cy="1580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5C951-EBD8-4C1B-A361-07F923E9ABF1}">
      <dsp:nvSpPr>
        <dsp:cNvPr id="0" name=""/>
        <dsp:cNvSpPr/>
      </dsp:nvSpPr>
      <dsp:spPr>
        <a:xfrm>
          <a:off x="0" y="379443"/>
          <a:ext cx="8229600" cy="630000"/>
        </a:xfrm>
        <a:prstGeom prst="rect">
          <a:avLst/>
        </a:prstGeom>
        <a:solidFill>
          <a:schemeClr val="accent3">
            <a:alpha val="90000"/>
            <a:tint val="4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28A96-F6B8-4F52-AE76-8D7470CD8846}">
      <dsp:nvSpPr>
        <dsp:cNvPr id="0" name=""/>
        <dsp:cNvSpPr/>
      </dsp:nvSpPr>
      <dsp:spPr>
        <a:xfrm>
          <a:off x="407461" y="10443"/>
          <a:ext cx="7817224" cy="738000"/>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en-US" sz="1600" b="0" kern="1200" dirty="0" smtClean="0"/>
            <a:t>Sec 100 of TP Act defines a charge as - any security interest other than a transfer of an interest</a:t>
          </a:r>
          <a:endParaRPr lang="en-US" sz="1600" b="0" kern="1200" dirty="0"/>
        </a:p>
      </dsp:txBody>
      <dsp:txXfrm>
        <a:off x="443487" y="46469"/>
        <a:ext cx="7745172" cy="665948"/>
      </dsp:txXfrm>
    </dsp:sp>
    <dsp:sp modelId="{5CE75BDF-63CA-4E65-9AB9-1AA3BC20AA3E}">
      <dsp:nvSpPr>
        <dsp:cNvPr id="0" name=""/>
        <dsp:cNvSpPr/>
      </dsp:nvSpPr>
      <dsp:spPr>
        <a:xfrm>
          <a:off x="0" y="1513443"/>
          <a:ext cx="8229600" cy="630000"/>
        </a:xfrm>
        <a:prstGeom prst="rect">
          <a:avLst/>
        </a:prstGeom>
        <a:solidFill>
          <a:schemeClr val="accent3">
            <a:alpha val="90000"/>
            <a:tint val="4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603B2-5A0E-4B43-A687-70C577D47046}">
      <dsp:nvSpPr>
        <dsp:cNvPr id="0" name=""/>
        <dsp:cNvSpPr/>
      </dsp:nvSpPr>
      <dsp:spPr>
        <a:xfrm>
          <a:off x="392995" y="1144443"/>
          <a:ext cx="7830797" cy="738000"/>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en-US" sz="1600" b="0" kern="1200" smtClean="0"/>
            <a:t>Unregistered mortgage is not a charge</a:t>
          </a:r>
          <a:endParaRPr lang="en-US" sz="1600" b="0" kern="1200" dirty="0"/>
        </a:p>
      </dsp:txBody>
      <dsp:txXfrm>
        <a:off x="429021" y="1180469"/>
        <a:ext cx="7758745" cy="665948"/>
      </dsp:txXfrm>
    </dsp:sp>
    <dsp:sp modelId="{2912F1AC-F46A-41F1-89D3-E8EABF9EA1BC}">
      <dsp:nvSpPr>
        <dsp:cNvPr id="0" name=""/>
        <dsp:cNvSpPr/>
      </dsp:nvSpPr>
      <dsp:spPr>
        <a:xfrm>
          <a:off x="0" y="2647443"/>
          <a:ext cx="8229600" cy="630000"/>
        </a:xfrm>
        <a:prstGeom prst="rect">
          <a:avLst/>
        </a:prstGeom>
        <a:solidFill>
          <a:schemeClr val="accent3">
            <a:alpha val="90000"/>
            <a:tint val="4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A0FFC-8A61-497B-A684-A588B590E274}">
      <dsp:nvSpPr>
        <dsp:cNvPr id="0" name=""/>
        <dsp:cNvSpPr/>
      </dsp:nvSpPr>
      <dsp:spPr>
        <a:xfrm>
          <a:off x="391790" y="2278442"/>
          <a:ext cx="7835792" cy="738000"/>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en-US" sz="1600" b="0" kern="1200" smtClean="0"/>
            <a:t>Provisions of simple mortgage applicable to charges also</a:t>
          </a:r>
          <a:endParaRPr lang="en-US" sz="1600" b="0" kern="1200" dirty="0"/>
        </a:p>
      </dsp:txBody>
      <dsp:txXfrm>
        <a:off x="427816" y="2314468"/>
        <a:ext cx="7763740" cy="665948"/>
      </dsp:txXfrm>
    </dsp:sp>
    <dsp:sp modelId="{8E69BF9B-40F7-445C-9A1C-03D8E6FF151D}">
      <dsp:nvSpPr>
        <dsp:cNvPr id="0" name=""/>
        <dsp:cNvSpPr/>
      </dsp:nvSpPr>
      <dsp:spPr>
        <a:xfrm>
          <a:off x="0" y="3781443"/>
          <a:ext cx="8229600" cy="630000"/>
        </a:xfrm>
        <a:prstGeom prst="rect">
          <a:avLst/>
        </a:prstGeom>
        <a:solidFill>
          <a:schemeClr val="accent3">
            <a:alpha val="90000"/>
            <a:tint val="4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46A2D-37CD-43B3-BC8D-69F29B16B4B3}">
      <dsp:nvSpPr>
        <dsp:cNvPr id="0" name=""/>
        <dsp:cNvSpPr/>
      </dsp:nvSpPr>
      <dsp:spPr>
        <a:xfrm>
          <a:off x="407863" y="3412443"/>
          <a:ext cx="7821336" cy="738000"/>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just" defTabSz="711200" rtl="0">
            <a:lnSpc>
              <a:spcPct val="90000"/>
            </a:lnSpc>
            <a:spcBef>
              <a:spcPct val="0"/>
            </a:spcBef>
            <a:spcAft>
              <a:spcPct val="35000"/>
            </a:spcAft>
          </a:pPr>
          <a:r>
            <a:rPr lang="en-US" sz="1600" b="0" kern="1200" dirty="0" smtClean="0"/>
            <a:t>Hence distinction is not important from viewpoint of recovery rights - similar substantive and adjective law in Order XXXIV, rule 15 of CPC applies to charges</a:t>
          </a:r>
          <a:endParaRPr lang="en-US" sz="1600" b="0" kern="1200" dirty="0"/>
        </a:p>
      </dsp:txBody>
      <dsp:txXfrm>
        <a:off x="443889" y="3448469"/>
        <a:ext cx="7749284"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E6B8D-D935-4686-AF79-6C081C1E9C7E}">
      <dsp:nvSpPr>
        <dsp:cNvPr id="0" name=""/>
        <dsp:cNvSpPr/>
      </dsp:nvSpPr>
      <dsp:spPr>
        <a:xfrm>
          <a:off x="5866393" y="1395314"/>
          <a:ext cx="4295109" cy="408816"/>
        </a:xfrm>
        <a:custGeom>
          <a:avLst/>
          <a:gdLst/>
          <a:ahLst/>
          <a:cxnLst/>
          <a:rect l="0" t="0" r="0" b="0"/>
          <a:pathLst>
            <a:path>
              <a:moveTo>
                <a:pt x="0" y="0"/>
              </a:moveTo>
              <a:lnTo>
                <a:pt x="0" y="278596"/>
              </a:lnTo>
              <a:lnTo>
                <a:pt x="4295109" y="278596"/>
              </a:lnTo>
              <a:lnTo>
                <a:pt x="4295109" y="40881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83B98-050C-43EC-8879-6A6B191481BA}">
      <dsp:nvSpPr>
        <dsp:cNvPr id="0" name=""/>
        <dsp:cNvSpPr/>
      </dsp:nvSpPr>
      <dsp:spPr>
        <a:xfrm>
          <a:off x="5866393" y="1395314"/>
          <a:ext cx="2577065" cy="408816"/>
        </a:xfrm>
        <a:custGeom>
          <a:avLst/>
          <a:gdLst/>
          <a:ahLst/>
          <a:cxnLst/>
          <a:rect l="0" t="0" r="0" b="0"/>
          <a:pathLst>
            <a:path>
              <a:moveTo>
                <a:pt x="0" y="0"/>
              </a:moveTo>
              <a:lnTo>
                <a:pt x="0" y="278596"/>
              </a:lnTo>
              <a:lnTo>
                <a:pt x="2577065" y="278596"/>
              </a:lnTo>
              <a:lnTo>
                <a:pt x="2577065" y="40881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FDD03-6EBE-4338-AB28-0248334E8845}">
      <dsp:nvSpPr>
        <dsp:cNvPr id="0" name=""/>
        <dsp:cNvSpPr/>
      </dsp:nvSpPr>
      <dsp:spPr>
        <a:xfrm>
          <a:off x="5866393" y="1395314"/>
          <a:ext cx="859021" cy="408816"/>
        </a:xfrm>
        <a:custGeom>
          <a:avLst/>
          <a:gdLst/>
          <a:ahLst/>
          <a:cxnLst/>
          <a:rect l="0" t="0" r="0" b="0"/>
          <a:pathLst>
            <a:path>
              <a:moveTo>
                <a:pt x="0" y="0"/>
              </a:moveTo>
              <a:lnTo>
                <a:pt x="0" y="278596"/>
              </a:lnTo>
              <a:lnTo>
                <a:pt x="859021" y="278596"/>
              </a:lnTo>
              <a:lnTo>
                <a:pt x="859021" y="40881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8040D-3218-44DD-8996-803E430DCE7B}">
      <dsp:nvSpPr>
        <dsp:cNvPr id="0" name=""/>
        <dsp:cNvSpPr/>
      </dsp:nvSpPr>
      <dsp:spPr>
        <a:xfrm>
          <a:off x="5007371" y="2696732"/>
          <a:ext cx="859021" cy="408816"/>
        </a:xfrm>
        <a:custGeom>
          <a:avLst/>
          <a:gdLst/>
          <a:ahLst/>
          <a:cxnLst/>
          <a:rect l="0" t="0" r="0" b="0"/>
          <a:pathLst>
            <a:path>
              <a:moveTo>
                <a:pt x="0" y="0"/>
              </a:moveTo>
              <a:lnTo>
                <a:pt x="0" y="278596"/>
              </a:lnTo>
              <a:lnTo>
                <a:pt x="859021" y="278596"/>
              </a:lnTo>
              <a:lnTo>
                <a:pt x="859021" y="40881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6B1EB-E278-4331-9EF9-43CF871FDF36}">
      <dsp:nvSpPr>
        <dsp:cNvPr id="0" name=""/>
        <dsp:cNvSpPr/>
      </dsp:nvSpPr>
      <dsp:spPr>
        <a:xfrm>
          <a:off x="4148349" y="2696732"/>
          <a:ext cx="859021" cy="408816"/>
        </a:xfrm>
        <a:custGeom>
          <a:avLst/>
          <a:gdLst/>
          <a:ahLst/>
          <a:cxnLst/>
          <a:rect l="0" t="0" r="0" b="0"/>
          <a:pathLst>
            <a:path>
              <a:moveTo>
                <a:pt x="859021" y="0"/>
              </a:moveTo>
              <a:lnTo>
                <a:pt x="859021" y="278596"/>
              </a:lnTo>
              <a:lnTo>
                <a:pt x="0" y="278596"/>
              </a:lnTo>
              <a:lnTo>
                <a:pt x="0" y="40881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289D2-B0AF-4F77-B521-76C7ED00A7E4}">
      <dsp:nvSpPr>
        <dsp:cNvPr id="0" name=""/>
        <dsp:cNvSpPr/>
      </dsp:nvSpPr>
      <dsp:spPr>
        <a:xfrm>
          <a:off x="5007371" y="1395314"/>
          <a:ext cx="859021" cy="408816"/>
        </a:xfrm>
        <a:custGeom>
          <a:avLst/>
          <a:gdLst/>
          <a:ahLst/>
          <a:cxnLst/>
          <a:rect l="0" t="0" r="0" b="0"/>
          <a:pathLst>
            <a:path>
              <a:moveTo>
                <a:pt x="859021" y="0"/>
              </a:moveTo>
              <a:lnTo>
                <a:pt x="859021" y="278596"/>
              </a:lnTo>
              <a:lnTo>
                <a:pt x="0" y="278596"/>
              </a:lnTo>
              <a:lnTo>
                <a:pt x="0" y="40881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2CA0A-5A36-459D-9869-376F91EF6CE3}">
      <dsp:nvSpPr>
        <dsp:cNvPr id="0" name=""/>
        <dsp:cNvSpPr/>
      </dsp:nvSpPr>
      <dsp:spPr>
        <a:xfrm>
          <a:off x="1571283" y="2696732"/>
          <a:ext cx="859021" cy="408816"/>
        </a:xfrm>
        <a:custGeom>
          <a:avLst/>
          <a:gdLst/>
          <a:ahLst/>
          <a:cxnLst/>
          <a:rect l="0" t="0" r="0" b="0"/>
          <a:pathLst>
            <a:path>
              <a:moveTo>
                <a:pt x="0" y="0"/>
              </a:moveTo>
              <a:lnTo>
                <a:pt x="0" y="278596"/>
              </a:lnTo>
              <a:lnTo>
                <a:pt x="859021" y="278596"/>
              </a:lnTo>
              <a:lnTo>
                <a:pt x="859021" y="40881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1DCCB-4FBD-4BEE-AC9D-5880E412E4EE}">
      <dsp:nvSpPr>
        <dsp:cNvPr id="0" name=""/>
        <dsp:cNvSpPr/>
      </dsp:nvSpPr>
      <dsp:spPr>
        <a:xfrm>
          <a:off x="712261" y="2696732"/>
          <a:ext cx="859021" cy="408816"/>
        </a:xfrm>
        <a:custGeom>
          <a:avLst/>
          <a:gdLst/>
          <a:ahLst/>
          <a:cxnLst/>
          <a:rect l="0" t="0" r="0" b="0"/>
          <a:pathLst>
            <a:path>
              <a:moveTo>
                <a:pt x="859021" y="0"/>
              </a:moveTo>
              <a:lnTo>
                <a:pt x="859021" y="278596"/>
              </a:lnTo>
              <a:lnTo>
                <a:pt x="0" y="278596"/>
              </a:lnTo>
              <a:lnTo>
                <a:pt x="0" y="40881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5488D-B622-4BC2-9404-25B8063AB70D}">
      <dsp:nvSpPr>
        <dsp:cNvPr id="0" name=""/>
        <dsp:cNvSpPr/>
      </dsp:nvSpPr>
      <dsp:spPr>
        <a:xfrm>
          <a:off x="1571283" y="1395314"/>
          <a:ext cx="4295109" cy="408816"/>
        </a:xfrm>
        <a:custGeom>
          <a:avLst/>
          <a:gdLst/>
          <a:ahLst/>
          <a:cxnLst/>
          <a:rect l="0" t="0" r="0" b="0"/>
          <a:pathLst>
            <a:path>
              <a:moveTo>
                <a:pt x="4295109" y="0"/>
              </a:moveTo>
              <a:lnTo>
                <a:pt x="4295109" y="278596"/>
              </a:lnTo>
              <a:lnTo>
                <a:pt x="0" y="278596"/>
              </a:lnTo>
              <a:lnTo>
                <a:pt x="0" y="40881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A154B-C93A-48B0-9DEB-ABDD51B55B49}">
      <dsp:nvSpPr>
        <dsp:cNvPr id="0" name=""/>
        <dsp:cNvSpPr/>
      </dsp:nvSpPr>
      <dsp:spPr>
        <a:xfrm>
          <a:off x="5163556" y="502712"/>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D402B-8392-43C3-BFAB-5BD4BF07D48E}">
      <dsp:nvSpPr>
        <dsp:cNvPr id="0" name=""/>
        <dsp:cNvSpPr/>
      </dsp:nvSpPr>
      <dsp:spPr>
        <a:xfrm>
          <a:off x="5319742" y="651088"/>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Credit recovery measures</a:t>
          </a:r>
          <a:endParaRPr lang="en-IN" sz="1400" kern="1200" dirty="0"/>
        </a:p>
      </dsp:txBody>
      <dsp:txXfrm>
        <a:off x="5345885" y="677231"/>
        <a:ext cx="1353386" cy="840315"/>
      </dsp:txXfrm>
    </dsp:sp>
    <dsp:sp modelId="{DBCACD41-05B1-4F6A-A2F6-E0924FB5BAB6}">
      <dsp:nvSpPr>
        <dsp:cNvPr id="0" name=""/>
        <dsp:cNvSpPr/>
      </dsp:nvSpPr>
      <dsp:spPr>
        <a:xfrm>
          <a:off x="868446" y="1804130"/>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D3101-D6FA-442D-9C23-6348E69D7DB0}">
      <dsp:nvSpPr>
        <dsp:cNvPr id="0" name=""/>
        <dsp:cNvSpPr/>
      </dsp:nvSpPr>
      <dsp:spPr>
        <a:xfrm>
          <a:off x="1024632" y="1952507"/>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Civil proceedings</a:t>
          </a:r>
          <a:endParaRPr lang="en-IN" sz="1400" kern="1200" dirty="0"/>
        </a:p>
      </dsp:txBody>
      <dsp:txXfrm>
        <a:off x="1050775" y="1978650"/>
        <a:ext cx="1353386" cy="840315"/>
      </dsp:txXfrm>
    </dsp:sp>
    <dsp:sp modelId="{B73879DB-40EA-4014-994E-08088046C5E3}">
      <dsp:nvSpPr>
        <dsp:cNvPr id="0" name=""/>
        <dsp:cNvSpPr/>
      </dsp:nvSpPr>
      <dsp:spPr>
        <a:xfrm>
          <a:off x="9425" y="3105549"/>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BC2E1-8D50-43B7-9883-3DE5266A250E}">
      <dsp:nvSpPr>
        <dsp:cNvPr id="0" name=""/>
        <dsp:cNvSpPr/>
      </dsp:nvSpPr>
      <dsp:spPr>
        <a:xfrm>
          <a:off x="165610" y="3253925"/>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Money suit under CPC</a:t>
          </a:r>
          <a:endParaRPr lang="en-IN" sz="1400" kern="1200" dirty="0"/>
        </a:p>
      </dsp:txBody>
      <dsp:txXfrm>
        <a:off x="191753" y="3280068"/>
        <a:ext cx="1353386" cy="840315"/>
      </dsp:txXfrm>
    </dsp:sp>
    <dsp:sp modelId="{DD39145B-C0D5-481F-9AF8-96A2E2C6A5F0}">
      <dsp:nvSpPr>
        <dsp:cNvPr id="0" name=""/>
        <dsp:cNvSpPr/>
      </dsp:nvSpPr>
      <dsp:spPr>
        <a:xfrm>
          <a:off x="1727468" y="3105549"/>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AB74E-DC35-498A-B4EF-E1FAB7052C73}">
      <dsp:nvSpPr>
        <dsp:cNvPr id="0" name=""/>
        <dsp:cNvSpPr/>
      </dsp:nvSpPr>
      <dsp:spPr>
        <a:xfrm>
          <a:off x="1883654" y="3253925"/>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Enforcement of security interest </a:t>
          </a:r>
          <a:endParaRPr lang="en-IN" sz="1400" kern="1200" dirty="0"/>
        </a:p>
      </dsp:txBody>
      <dsp:txXfrm>
        <a:off x="1909797" y="3280068"/>
        <a:ext cx="1353386" cy="840315"/>
      </dsp:txXfrm>
    </dsp:sp>
    <dsp:sp modelId="{2B0E1104-A926-462D-A2A3-54D966D6F748}">
      <dsp:nvSpPr>
        <dsp:cNvPr id="0" name=""/>
        <dsp:cNvSpPr/>
      </dsp:nvSpPr>
      <dsp:spPr>
        <a:xfrm>
          <a:off x="4304534" y="1804130"/>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E0CF7-BB19-4A31-879B-4548CFA8DF8D}">
      <dsp:nvSpPr>
        <dsp:cNvPr id="0" name=""/>
        <dsp:cNvSpPr/>
      </dsp:nvSpPr>
      <dsp:spPr>
        <a:xfrm>
          <a:off x="4460720" y="1952507"/>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Criminal Proceedings</a:t>
          </a:r>
          <a:endParaRPr lang="en-IN" sz="1400" kern="1200" dirty="0"/>
        </a:p>
      </dsp:txBody>
      <dsp:txXfrm>
        <a:off x="4486863" y="1978650"/>
        <a:ext cx="1353386" cy="840315"/>
      </dsp:txXfrm>
    </dsp:sp>
    <dsp:sp modelId="{7953721F-4683-4A3B-926B-1FA966E9253D}">
      <dsp:nvSpPr>
        <dsp:cNvPr id="0" name=""/>
        <dsp:cNvSpPr/>
      </dsp:nvSpPr>
      <dsp:spPr>
        <a:xfrm>
          <a:off x="3445512" y="3105549"/>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76FA7-A1F7-415C-A25D-6C4C12DB750E}">
      <dsp:nvSpPr>
        <dsp:cNvPr id="0" name=""/>
        <dsp:cNvSpPr/>
      </dsp:nvSpPr>
      <dsp:spPr>
        <a:xfrm>
          <a:off x="3601698" y="3253925"/>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Section 138 of NI Act</a:t>
          </a:r>
          <a:endParaRPr lang="en-IN" sz="1400" kern="1200" dirty="0"/>
        </a:p>
      </dsp:txBody>
      <dsp:txXfrm>
        <a:off x="3627841" y="3280068"/>
        <a:ext cx="1353386" cy="840315"/>
      </dsp:txXfrm>
    </dsp:sp>
    <dsp:sp modelId="{523BB983-A57B-47A9-AF79-0812AC00CAA1}">
      <dsp:nvSpPr>
        <dsp:cNvPr id="0" name=""/>
        <dsp:cNvSpPr/>
      </dsp:nvSpPr>
      <dsp:spPr>
        <a:xfrm>
          <a:off x="5163556" y="3105549"/>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EE7F6-76A8-430C-BAE5-F65C22BEA408}">
      <dsp:nvSpPr>
        <dsp:cNvPr id="0" name=""/>
        <dsp:cNvSpPr/>
      </dsp:nvSpPr>
      <dsp:spPr>
        <a:xfrm>
          <a:off x="5319742" y="3253925"/>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Section 25 of PSS Act</a:t>
          </a:r>
          <a:endParaRPr lang="en-IN" sz="1400" kern="1200" dirty="0"/>
        </a:p>
      </dsp:txBody>
      <dsp:txXfrm>
        <a:off x="5345885" y="3280068"/>
        <a:ext cx="1353386" cy="840315"/>
      </dsp:txXfrm>
    </dsp:sp>
    <dsp:sp modelId="{7CFF051A-7694-4120-9874-7D05639F7A9E}">
      <dsp:nvSpPr>
        <dsp:cNvPr id="0" name=""/>
        <dsp:cNvSpPr/>
      </dsp:nvSpPr>
      <dsp:spPr>
        <a:xfrm>
          <a:off x="6022578" y="1804130"/>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14A67-5A1B-4094-8712-B3A87F52F7E1}">
      <dsp:nvSpPr>
        <dsp:cNvPr id="0" name=""/>
        <dsp:cNvSpPr/>
      </dsp:nvSpPr>
      <dsp:spPr>
        <a:xfrm>
          <a:off x="6178764" y="1952507"/>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Arbitration proceedings</a:t>
          </a:r>
          <a:endParaRPr lang="en-IN" sz="1400" kern="1200" dirty="0"/>
        </a:p>
      </dsp:txBody>
      <dsp:txXfrm>
        <a:off x="6204907" y="1978650"/>
        <a:ext cx="1353386" cy="840315"/>
      </dsp:txXfrm>
    </dsp:sp>
    <dsp:sp modelId="{CF7A97AB-5822-405D-A51A-C0A44444D6AA}">
      <dsp:nvSpPr>
        <dsp:cNvPr id="0" name=""/>
        <dsp:cNvSpPr/>
      </dsp:nvSpPr>
      <dsp:spPr>
        <a:xfrm>
          <a:off x="7740622" y="1804130"/>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511A2-031B-4707-AB88-74CBFD6D6B62}">
      <dsp:nvSpPr>
        <dsp:cNvPr id="0" name=""/>
        <dsp:cNvSpPr/>
      </dsp:nvSpPr>
      <dsp:spPr>
        <a:xfrm>
          <a:off x="7896808" y="1952507"/>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Proceedings under SARFAESI Act [For notified NBFCs]</a:t>
          </a:r>
          <a:endParaRPr lang="en-IN" sz="1400" kern="1200" dirty="0"/>
        </a:p>
      </dsp:txBody>
      <dsp:txXfrm>
        <a:off x="7922951" y="1978650"/>
        <a:ext cx="1353386" cy="840315"/>
      </dsp:txXfrm>
    </dsp:sp>
    <dsp:sp modelId="{9C3027CA-8C53-4C9F-97C4-D7CD1316DC1D}">
      <dsp:nvSpPr>
        <dsp:cNvPr id="0" name=""/>
        <dsp:cNvSpPr/>
      </dsp:nvSpPr>
      <dsp:spPr>
        <a:xfrm>
          <a:off x="9458666" y="1804130"/>
          <a:ext cx="1405672" cy="89260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5E15D-7C77-4976-9701-5C571DD2A1EA}">
      <dsp:nvSpPr>
        <dsp:cNvPr id="0" name=""/>
        <dsp:cNvSpPr/>
      </dsp:nvSpPr>
      <dsp:spPr>
        <a:xfrm>
          <a:off x="9614852" y="1952507"/>
          <a:ext cx="1405672" cy="8926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t>Proceedings under IBC as financial creditor</a:t>
          </a:r>
          <a:endParaRPr lang="en-IN" sz="1400" kern="1200" dirty="0"/>
        </a:p>
      </dsp:txBody>
      <dsp:txXfrm>
        <a:off x="9640995" y="1978650"/>
        <a:ext cx="1353386" cy="840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1874F-CD63-42AB-B13E-F7599DE470CC}">
      <dsp:nvSpPr>
        <dsp:cNvPr id="0" name=""/>
        <dsp:cNvSpPr/>
      </dsp:nvSpPr>
      <dsp:spPr>
        <a:xfrm>
          <a:off x="0" y="79079"/>
          <a:ext cx="10566400" cy="108108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Right of taking over management also conditioned by the basic purpose of the law - security interest</a:t>
          </a:r>
          <a:endParaRPr lang="en-US" sz="2800" kern="1200" dirty="0"/>
        </a:p>
      </dsp:txBody>
      <dsp:txXfrm>
        <a:off x="52774" y="131853"/>
        <a:ext cx="10460852" cy="975532"/>
      </dsp:txXfrm>
    </dsp:sp>
    <dsp:sp modelId="{8522CC99-A39F-43C0-A1D4-37E0AC7E1848}">
      <dsp:nvSpPr>
        <dsp:cNvPr id="0" name=""/>
        <dsp:cNvSpPr/>
      </dsp:nvSpPr>
      <dsp:spPr>
        <a:xfrm>
          <a:off x="0" y="1240799"/>
          <a:ext cx="10566400" cy="108108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However, sale of assets is not permissible u/s 13 (6) without taking over possession or management, either of the two is a must</a:t>
          </a:r>
          <a:endParaRPr lang="en-US" sz="2800" kern="1200" dirty="0"/>
        </a:p>
      </dsp:txBody>
      <dsp:txXfrm>
        <a:off x="52774" y="1293573"/>
        <a:ext cx="10460852" cy="975532"/>
      </dsp:txXfrm>
    </dsp:sp>
    <dsp:sp modelId="{D22F27BB-1432-47F9-86C8-7CCBC7D59474}">
      <dsp:nvSpPr>
        <dsp:cNvPr id="0" name=""/>
        <dsp:cNvSpPr/>
      </dsp:nvSpPr>
      <dsp:spPr>
        <a:xfrm>
          <a:off x="0" y="2402519"/>
          <a:ext cx="10566400" cy="108108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As the purpose of possession is to make a sale, banks may be inclined to avoid difficulties of possession by appointing a manager instead</a:t>
          </a:r>
          <a:endParaRPr lang="en-US" sz="2800" kern="1200" dirty="0"/>
        </a:p>
      </dsp:txBody>
      <dsp:txXfrm>
        <a:off x="52774" y="2455293"/>
        <a:ext cx="10460852" cy="975532"/>
      </dsp:txXfrm>
    </dsp:sp>
    <dsp:sp modelId="{A60A45B4-9BE0-4435-B5C8-57B69EB36638}">
      <dsp:nvSpPr>
        <dsp:cNvPr id="0" name=""/>
        <dsp:cNvSpPr/>
      </dsp:nvSpPr>
      <dsp:spPr>
        <a:xfrm>
          <a:off x="0" y="3564240"/>
          <a:ext cx="10566400" cy="1081080"/>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Nature of the functions of a manager - asset-specific</a:t>
          </a:r>
          <a:endParaRPr lang="en-US" sz="2800" kern="1200" dirty="0"/>
        </a:p>
      </dsp:txBody>
      <dsp:txXfrm>
        <a:off x="52774" y="3617014"/>
        <a:ext cx="10460852" cy="9755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42814-9A39-49EE-8CD5-9CD407EA3F04}" type="datetimeFigureOut">
              <a:rPr lang="en-IN" smtClean="0"/>
              <a:pPr/>
              <a:t>17-02-2017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E28FA-EC52-46F8-BC5B-EE2901579924}" type="slidenum">
              <a:rPr lang="en-IN" smtClean="0"/>
              <a:pPr/>
              <a:t>‹#›</a:t>
            </a:fld>
            <a:endParaRPr lang="en-IN"/>
          </a:p>
        </p:txBody>
      </p:sp>
    </p:spTree>
    <p:extLst>
      <p:ext uri="{BB962C8B-B14F-4D97-AF65-F5344CB8AC3E}">
        <p14:creationId xmlns:p14="http://schemas.microsoft.com/office/powerpoint/2010/main" val="172048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20E996C-4CA2-4FAE-912A-9D7491C05371}" type="slidenum">
              <a:rPr lang="en-US" smtClean="0"/>
              <a:pPr/>
              <a:t>6</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1977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latin typeface="Arial" pitchFamily="34" charset="0"/>
            </a:endParaRPr>
          </a:p>
        </p:txBody>
      </p:sp>
      <p:sp>
        <p:nvSpPr>
          <p:cNvPr id="171012" name="Slide Number Placeholder 3"/>
          <p:cNvSpPr>
            <a:spLocks noGrp="1"/>
          </p:cNvSpPr>
          <p:nvPr>
            <p:ph type="sldNum" sz="quarter" idx="5"/>
          </p:nvPr>
        </p:nvSpPr>
        <p:spPr>
          <a:noFill/>
        </p:spPr>
        <p:txBody>
          <a:bodyPr/>
          <a:lstStyle/>
          <a:p>
            <a:fld id="{9BEB565A-5D17-4C07-B107-A122F49E3B68}" type="slidenum">
              <a:rPr lang="en-US" smtClean="0">
                <a:latin typeface="Arial" pitchFamily="34" charset="0"/>
              </a:rPr>
              <a:pPr/>
              <a:t>40</a:t>
            </a:fld>
            <a:endParaRPr lang="en-US" smtClean="0">
              <a:latin typeface="Arial" pitchFamily="34" charset="0"/>
            </a:endParaRPr>
          </a:p>
        </p:txBody>
      </p:sp>
    </p:spTree>
    <p:extLst>
      <p:ext uri="{BB962C8B-B14F-4D97-AF65-F5344CB8AC3E}">
        <p14:creationId xmlns:p14="http://schemas.microsoft.com/office/powerpoint/2010/main" val="424864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D402C0F-EE0D-4A10-AA16-00B0B86EA296}" type="slidenum">
              <a:rPr lang="en-US" smtClean="0"/>
              <a:pPr/>
              <a:t>76</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867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4E95550-57BE-40E7-8540-3C0A3D1A405B}" type="slidenum">
              <a:rPr lang="en-US" smtClean="0"/>
              <a:pPr/>
              <a:t>155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012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1A22C22-C6E6-42EC-B4C7-E6EAADA76B9A}" type="slidenum">
              <a:rPr lang="en-US" smtClean="0"/>
              <a:pPr/>
              <a:t>178</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438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78DADEB-0B3D-4135-92E7-1DB614F86F9A}" type="slidenum">
              <a:rPr lang="en-US" smtClean="0"/>
              <a:pPr/>
              <a:t>7</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17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702262-EFCB-4B59-8A12-E24432A6BE6F}" type="slidenum">
              <a:rPr lang="en-IN" smtClean="0"/>
              <a:pPr/>
              <a:t>9</a:t>
            </a:fld>
            <a:endParaRPr lang="en-IN"/>
          </a:p>
        </p:txBody>
      </p:sp>
    </p:spTree>
    <p:extLst>
      <p:ext uri="{BB962C8B-B14F-4D97-AF65-F5344CB8AC3E}">
        <p14:creationId xmlns:p14="http://schemas.microsoft.com/office/powerpoint/2010/main" val="203480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DEE0A6F-9901-44B9-AC38-0475E20FF1B9}" type="slidenum">
              <a:rPr lang="en-US" smtClean="0"/>
              <a:pPr/>
              <a:t>13</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350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09EF6B9-AF7B-4104-8E24-178874068C1E}" type="slidenum">
              <a:rPr lang="en-US" smtClean="0"/>
              <a:pPr/>
              <a:t>14</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331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D402C0F-EE0D-4A10-AA16-00B0B86EA296}" type="slidenum">
              <a:rPr lang="en-US" smtClean="0"/>
              <a:pPr/>
              <a:t>15</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867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6ECFEA2F-63D8-4B56-912B-257DE89DBE49}" type="slidenum">
              <a:rPr lang="en-US" smtClean="0"/>
              <a:pPr/>
              <a:t>17</a:t>
            </a:fld>
            <a:endParaRPr lang="en-US" smtClean="0"/>
          </a:p>
        </p:txBody>
      </p:sp>
    </p:spTree>
    <p:extLst>
      <p:ext uri="{BB962C8B-B14F-4D97-AF65-F5344CB8AC3E}">
        <p14:creationId xmlns:p14="http://schemas.microsoft.com/office/powerpoint/2010/main" val="308952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02262-EFCB-4B59-8A12-E24432A6BE6F}" type="slidenum">
              <a:rPr lang="en-IN" smtClean="0"/>
              <a:pPr/>
              <a:t>21</a:t>
            </a:fld>
            <a:endParaRPr lang="en-IN"/>
          </a:p>
        </p:txBody>
      </p:sp>
    </p:spTree>
    <p:extLst>
      <p:ext uri="{BB962C8B-B14F-4D97-AF65-F5344CB8AC3E}">
        <p14:creationId xmlns:p14="http://schemas.microsoft.com/office/powerpoint/2010/main" val="371390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88AB326-4DC8-4F02-BF39-A9D7DFEE0447}" type="slidenum">
              <a:rPr lang="en-US" smtClean="0"/>
              <a:pPr>
                <a:defRPr/>
              </a:pPr>
              <a:t>26</a:t>
            </a:fld>
            <a:endParaRPr lang="en-US"/>
          </a:p>
        </p:txBody>
      </p:sp>
    </p:spTree>
    <p:extLst>
      <p:ext uri="{BB962C8B-B14F-4D97-AF65-F5344CB8AC3E}">
        <p14:creationId xmlns:p14="http://schemas.microsoft.com/office/powerpoint/2010/main" val="1636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3305908" y="1020431"/>
            <a:ext cx="826883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05908" y="2495445"/>
            <a:ext cx="826883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16C6115-0894-4C48-9AA6-79F017AF7987}" type="datetime1">
              <a:rPr lang="en-IN" smtClean="0"/>
              <a:t>17-02-2017</a:t>
            </a:fld>
            <a:endParaRPr lang="en-IN"/>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IN" smtClean="0"/>
              <a:t>Vinod Kothari on NBFCs</a:t>
            </a:r>
            <a:endParaRPr lang="en-IN"/>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1FA3377-B8B7-45DA-B3CC-5AF4D9556F01}" type="slidenum">
              <a:rPr lang="en-IN" smtClean="0"/>
              <a:pPr/>
              <a:t>‹#›</a:t>
            </a:fld>
            <a:endParaRPr lang="en-IN"/>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853" y="775027"/>
            <a:ext cx="2310737" cy="2310737"/>
          </a:xfrm>
          <a:prstGeom prst="rect">
            <a:avLst/>
          </a:prstGeom>
        </p:spPr>
      </p:pic>
    </p:spTree>
    <p:extLst>
      <p:ext uri="{BB962C8B-B14F-4D97-AF65-F5344CB8AC3E}">
        <p14:creationId xmlns:p14="http://schemas.microsoft.com/office/powerpoint/2010/main" val="113724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CDAF7-8668-4483-8C76-9AECFC6BD35A}" type="datetime1">
              <a:rPr lang="en-IN" smtClean="0"/>
              <a:t>17-02-2017</a:t>
            </a:fld>
            <a:endParaRPr lang="en-IN"/>
          </a:p>
        </p:txBody>
      </p:sp>
      <p:sp>
        <p:nvSpPr>
          <p:cNvPr id="5" name="Footer Placeholder 4"/>
          <p:cNvSpPr>
            <a:spLocks noGrp="1"/>
          </p:cNvSpPr>
          <p:nvPr>
            <p:ph type="ftr" sz="quarter" idx="11"/>
          </p:nvPr>
        </p:nvSpPr>
        <p:spPr/>
        <p:txBody>
          <a:bodyPr/>
          <a:lstStyle/>
          <a:p>
            <a:r>
              <a:rPr lang="en-IN" smtClean="0"/>
              <a:t>Vinod Kothari on NBFCs</a:t>
            </a:r>
            <a:endParaRPr lang="en-IN"/>
          </a:p>
        </p:txBody>
      </p:sp>
      <p:sp>
        <p:nvSpPr>
          <p:cNvPr id="6" name="Slide Number Placeholder 5"/>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108615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1690FA0-E1EB-42BC-8891-C6AF58C77990}" type="datetime1">
              <a:rPr lang="en-IN" smtClean="0"/>
              <a:t>17-02-2017</a:t>
            </a:fld>
            <a:endParaRPr lang="en-IN"/>
          </a:p>
        </p:txBody>
      </p:sp>
      <p:sp>
        <p:nvSpPr>
          <p:cNvPr id="5" name="Footer Placeholder 4"/>
          <p:cNvSpPr>
            <a:spLocks noGrp="1"/>
          </p:cNvSpPr>
          <p:nvPr>
            <p:ph type="ftr" sz="quarter" idx="11"/>
          </p:nvPr>
        </p:nvSpPr>
        <p:spPr>
          <a:xfrm>
            <a:off x="774923" y="5951811"/>
            <a:ext cx="7896279" cy="365125"/>
          </a:xfrm>
        </p:spPr>
        <p:txBody>
          <a:bodyPr/>
          <a:lstStyle/>
          <a:p>
            <a:r>
              <a:rPr lang="en-IN" smtClean="0"/>
              <a:t>Vinod Kothari on NBFCs</a:t>
            </a:r>
            <a:endParaRPr lang="en-IN"/>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1FA3377-B8B7-45DA-B3CC-5AF4D9556F01}" type="slidenum">
              <a:rPr lang="en-IN" smtClean="0"/>
              <a:pPr/>
              <a:t>‹#›</a:t>
            </a:fld>
            <a:endParaRPr lang="en-IN"/>
          </a:p>
        </p:txBody>
      </p:sp>
    </p:spTree>
    <p:extLst>
      <p:ext uri="{BB962C8B-B14F-4D97-AF65-F5344CB8AC3E}">
        <p14:creationId xmlns:p14="http://schemas.microsoft.com/office/powerpoint/2010/main" val="142772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40338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8774" y="491136"/>
            <a:ext cx="6462033" cy="1013800"/>
          </a:xfr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81192" y="1829718"/>
            <a:ext cx="11029615" cy="4029081"/>
          </a:xfrm>
        </p:spPr>
        <p:txBody>
          <a:bodyPr/>
          <a:lstStyle>
            <a:lvl1pPr>
              <a:spcBef>
                <a:spcPts val="200"/>
              </a:spcBef>
              <a:spcAft>
                <a:spcPts val="0"/>
              </a:spcAft>
              <a:defRPr/>
            </a:lvl1pPr>
            <a:lvl2pPr>
              <a:spcBef>
                <a:spcPts val="200"/>
              </a:spcBef>
              <a:spcAft>
                <a:spcPts val="0"/>
              </a:spcAft>
              <a:defRPr/>
            </a:lvl2pPr>
            <a:lvl3pPr>
              <a:spcBef>
                <a:spcPts val="200"/>
              </a:spcBef>
              <a:spcAft>
                <a:spcPts val="0"/>
              </a:spcAft>
              <a:defRPr/>
            </a:lvl3pPr>
            <a:lvl4pPr>
              <a:spcBef>
                <a:spcPts val="200"/>
              </a:spcBef>
              <a:spcAft>
                <a:spcPts val="0"/>
              </a:spcAft>
              <a:defRPr/>
            </a:lvl4pPr>
            <a:lvl5pPr>
              <a:spcBef>
                <a:spcPts val="20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745B8C-5007-4AC7-92DD-24042AE32F03}" type="datetime1">
              <a:rPr lang="en-IN" smtClean="0"/>
              <a:t>17-02-2017</a:t>
            </a:fld>
            <a:endParaRPr lang="en-IN"/>
          </a:p>
        </p:txBody>
      </p:sp>
      <p:sp>
        <p:nvSpPr>
          <p:cNvPr id="5" name="Footer Placeholder 4"/>
          <p:cNvSpPr>
            <a:spLocks noGrp="1"/>
          </p:cNvSpPr>
          <p:nvPr>
            <p:ph type="ftr" sz="quarter" idx="11"/>
          </p:nvPr>
        </p:nvSpPr>
        <p:spPr/>
        <p:txBody>
          <a:bodyPr/>
          <a:lstStyle/>
          <a:p>
            <a:r>
              <a:rPr lang="en-IN" smtClean="0"/>
              <a:t>Vinod Kothari on NBFCs</a:t>
            </a:r>
            <a:endParaRPr lang="en-IN"/>
          </a:p>
        </p:txBody>
      </p:sp>
      <p:sp>
        <p:nvSpPr>
          <p:cNvPr id="6" name="Slide Number Placeholder 5"/>
          <p:cNvSpPr>
            <a:spLocks noGrp="1"/>
          </p:cNvSpPr>
          <p:nvPr>
            <p:ph type="sldNum" sz="quarter" idx="12"/>
          </p:nvPr>
        </p:nvSpPr>
        <p:spPr>
          <a:xfrm>
            <a:off x="10558300" y="5956137"/>
            <a:ext cx="1052508" cy="365125"/>
          </a:xfrm>
        </p:spPr>
        <p:txBody>
          <a:bodyPr/>
          <a:lstStyle/>
          <a:p>
            <a:fld id="{F1FA3377-B8B7-45DA-B3CC-5AF4D9556F01}" type="slidenum">
              <a:rPr lang="en-IN" smtClean="0"/>
              <a:pPr/>
              <a:t>‹#›</a:t>
            </a:fld>
            <a:endParaRPr lang="en-IN"/>
          </a:p>
        </p:txBody>
      </p:sp>
      <p:sp>
        <p:nvSpPr>
          <p:cNvPr id="9" name="Rectangle 8"/>
          <p:cNvSpPr/>
          <p:nvPr userDrawn="1"/>
        </p:nvSpPr>
        <p:spPr>
          <a:xfrm>
            <a:off x="581192" y="0"/>
            <a:ext cx="1655571" cy="174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999" y="26013"/>
            <a:ext cx="1715956" cy="1715956"/>
          </a:xfrm>
          <a:prstGeom prst="rect">
            <a:avLst/>
          </a:prstGeom>
        </p:spPr>
      </p:pic>
    </p:spTree>
    <p:extLst>
      <p:ext uri="{BB962C8B-B14F-4D97-AF65-F5344CB8AC3E}">
        <p14:creationId xmlns:p14="http://schemas.microsoft.com/office/powerpoint/2010/main" val="77040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E2D5AE5-CB1D-4D97-BEEA-DB577570708A}" type="datetime1">
              <a:rPr lang="en-IN" smtClean="0"/>
              <a:t>17-02-2017</a:t>
            </a:fld>
            <a:endParaRPr lang="en-IN"/>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IN" smtClean="0"/>
              <a:t>Vinod Kothari on NBFCs</a:t>
            </a:r>
            <a:endParaRPr lang="en-IN"/>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1FA3377-B8B7-45DA-B3CC-5AF4D9556F01}" type="slidenum">
              <a:rPr lang="en-IN" smtClean="0"/>
              <a:pPr/>
              <a:t>‹#›</a:t>
            </a:fld>
            <a:endParaRPr lang="en-IN"/>
          </a:p>
        </p:txBody>
      </p:sp>
    </p:spTree>
    <p:extLst>
      <p:ext uri="{BB962C8B-B14F-4D97-AF65-F5344CB8AC3E}">
        <p14:creationId xmlns:p14="http://schemas.microsoft.com/office/powerpoint/2010/main" val="362655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DD0F48-075F-4B40-82BD-7DEAFDB84E4F}" type="datetime1">
              <a:rPr lang="en-IN" smtClean="0"/>
              <a:t>17-02-2017</a:t>
            </a:fld>
            <a:endParaRPr lang="en-IN"/>
          </a:p>
        </p:txBody>
      </p:sp>
      <p:sp>
        <p:nvSpPr>
          <p:cNvPr id="6" name="Footer Placeholder 5"/>
          <p:cNvSpPr>
            <a:spLocks noGrp="1"/>
          </p:cNvSpPr>
          <p:nvPr>
            <p:ph type="ftr" sz="quarter" idx="11"/>
          </p:nvPr>
        </p:nvSpPr>
        <p:spPr/>
        <p:txBody>
          <a:bodyPr/>
          <a:lstStyle/>
          <a:p>
            <a:r>
              <a:rPr lang="en-IN" smtClean="0"/>
              <a:t>Vinod Kothari on NBFCs</a:t>
            </a:r>
            <a:endParaRPr lang="en-IN"/>
          </a:p>
        </p:txBody>
      </p:sp>
      <p:sp>
        <p:nvSpPr>
          <p:cNvPr id="7" name="Slide Number Placeholder 6"/>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188348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48FF91-D8A7-4AEA-8E3B-675D887EB2FA}" type="datetime1">
              <a:rPr lang="en-IN" smtClean="0"/>
              <a:t>17-02-2017</a:t>
            </a:fld>
            <a:endParaRPr lang="en-IN"/>
          </a:p>
        </p:txBody>
      </p:sp>
      <p:sp>
        <p:nvSpPr>
          <p:cNvPr id="8" name="Footer Placeholder 7"/>
          <p:cNvSpPr>
            <a:spLocks noGrp="1"/>
          </p:cNvSpPr>
          <p:nvPr>
            <p:ph type="ftr" sz="quarter" idx="11"/>
          </p:nvPr>
        </p:nvSpPr>
        <p:spPr/>
        <p:txBody>
          <a:bodyPr/>
          <a:lstStyle/>
          <a:p>
            <a:r>
              <a:rPr lang="en-IN" smtClean="0"/>
              <a:t>Vinod Kothari on NBFCs</a:t>
            </a:r>
            <a:endParaRPr lang="en-IN"/>
          </a:p>
        </p:txBody>
      </p:sp>
      <p:sp>
        <p:nvSpPr>
          <p:cNvPr id="9" name="Slide Number Placeholder 8"/>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252698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17DFC5-4A0E-4ED7-A04C-064F967F91FA}" type="datetime1">
              <a:rPr lang="en-IN" smtClean="0"/>
              <a:t>17-02-2017</a:t>
            </a:fld>
            <a:endParaRPr lang="en-IN"/>
          </a:p>
        </p:txBody>
      </p:sp>
      <p:sp>
        <p:nvSpPr>
          <p:cNvPr id="4" name="Footer Placeholder 3"/>
          <p:cNvSpPr>
            <a:spLocks noGrp="1"/>
          </p:cNvSpPr>
          <p:nvPr>
            <p:ph type="ftr" sz="quarter" idx="11"/>
          </p:nvPr>
        </p:nvSpPr>
        <p:spPr/>
        <p:txBody>
          <a:bodyPr/>
          <a:lstStyle/>
          <a:p>
            <a:r>
              <a:rPr lang="en-IN" smtClean="0"/>
              <a:t>Vinod Kothari on NBFCs</a:t>
            </a:r>
            <a:endParaRPr lang="en-IN"/>
          </a:p>
        </p:txBody>
      </p:sp>
      <p:sp>
        <p:nvSpPr>
          <p:cNvPr id="5" name="Slide Number Placeholder 4"/>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50425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95A4C-A5C0-4C4D-984D-D2DC012DFC11}" type="datetime1">
              <a:rPr lang="en-IN" smtClean="0"/>
              <a:t>17-02-2017</a:t>
            </a:fld>
            <a:endParaRPr lang="en-IN"/>
          </a:p>
        </p:txBody>
      </p:sp>
      <p:sp>
        <p:nvSpPr>
          <p:cNvPr id="3" name="Footer Placeholder 2"/>
          <p:cNvSpPr>
            <a:spLocks noGrp="1"/>
          </p:cNvSpPr>
          <p:nvPr>
            <p:ph type="ftr" sz="quarter" idx="11"/>
          </p:nvPr>
        </p:nvSpPr>
        <p:spPr/>
        <p:txBody>
          <a:bodyPr/>
          <a:lstStyle/>
          <a:p>
            <a:r>
              <a:rPr lang="en-IN" smtClean="0"/>
              <a:t>Vinod Kothari on NBFCs</a:t>
            </a:r>
            <a:endParaRPr lang="en-IN"/>
          </a:p>
        </p:txBody>
      </p:sp>
      <p:sp>
        <p:nvSpPr>
          <p:cNvPr id="4" name="Slide Number Placeholder 3"/>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123342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5B3340-D68A-403C-BF55-24AA477802EB}" type="datetime1">
              <a:rPr lang="en-IN" smtClean="0"/>
              <a:t>17-02-2017</a:t>
            </a:fld>
            <a:endParaRPr lang="en-IN"/>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IN" smtClean="0"/>
              <a:t>Vinod Kothari on NBFCs</a:t>
            </a:r>
            <a:endParaRPr lang="en-IN"/>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1FA3377-B8B7-45DA-B3CC-5AF4D9556F01}" type="slidenum">
              <a:rPr lang="en-IN" smtClean="0"/>
              <a:pPr/>
              <a:t>‹#›</a:t>
            </a:fld>
            <a:endParaRPr lang="en-IN"/>
          </a:p>
        </p:txBody>
      </p:sp>
    </p:spTree>
    <p:extLst>
      <p:ext uri="{BB962C8B-B14F-4D97-AF65-F5344CB8AC3E}">
        <p14:creationId xmlns:p14="http://schemas.microsoft.com/office/powerpoint/2010/main" val="202674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0466F-F622-4DCD-918B-D68F2A9DC593}" type="datetime1">
              <a:rPr lang="en-IN" smtClean="0"/>
              <a:t>17-02-2017</a:t>
            </a:fld>
            <a:endParaRPr lang="en-IN"/>
          </a:p>
        </p:txBody>
      </p:sp>
      <p:sp>
        <p:nvSpPr>
          <p:cNvPr id="6" name="Footer Placeholder 5"/>
          <p:cNvSpPr>
            <a:spLocks noGrp="1"/>
          </p:cNvSpPr>
          <p:nvPr>
            <p:ph type="ftr" sz="quarter" idx="11"/>
          </p:nvPr>
        </p:nvSpPr>
        <p:spPr/>
        <p:txBody>
          <a:bodyPr/>
          <a:lstStyle/>
          <a:p>
            <a:r>
              <a:rPr lang="en-IN" smtClean="0"/>
              <a:t>Vinod Kothari on NBFCs</a:t>
            </a:r>
            <a:endParaRPr lang="en-IN"/>
          </a:p>
        </p:txBody>
      </p:sp>
      <p:sp>
        <p:nvSpPr>
          <p:cNvPr id="7" name="Slide Number Placeholder 6"/>
          <p:cNvSpPr>
            <a:spLocks noGrp="1"/>
          </p:cNvSpPr>
          <p:nvPr>
            <p:ph type="sldNum" sz="quarter" idx="12"/>
          </p:nvPr>
        </p:nvSpPr>
        <p:spPr/>
        <p:txBody>
          <a:bodyPr/>
          <a:lstStyle/>
          <a:p>
            <a:fld id="{F1FA3377-B8B7-45DA-B3CC-5AF4D9556F01}" type="slidenum">
              <a:rPr lang="en-IN" smtClean="0"/>
              <a:pPr/>
              <a:t>‹#›</a:t>
            </a:fld>
            <a:endParaRPr lang="en-IN"/>
          </a:p>
        </p:txBody>
      </p:sp>
    </p:spTree>
    <p:extLst>
      <p:ext uri="{BB962C8B-B14F-4D97-AF65-F5344CB8AC3E}">
        <p14:creationId xmlns:p14="http://schemas.microsoft.com/office/powerpoint/2010/main" val="38646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2ED1261-0EE4-4AEA-82BB-1146A3F49802}" type="datetime1">
              <a:rPr lang="en-IN" smtClean="0"/>
              <a:t>17-02-2017</a:t>
            </a:fld>
            <a:endParaRPr lang="en-IN"/>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IN" smtClean="0"/>
              <a:t>Vinod Kothari on NBFCs</a:t>
            </a:r>
            <a:endParaRPr lang="en-IN"/>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1FA3377-B8B7-45DA-B3CC-5AF4D9556F01}" type="slidenum">
              <a:rPr lang="en-IN" smtClean="0"/>
              <a:pPr/>
              <a:t>‹#›</a:t>
            </a:fld>
            <a:endParaRPr lang="en-IN"/>
          </a:p>
        </p:txBody>
      </p:sp>
      <p:sp>
        <p:nvSpPr>
          <p:cNvPr id="9" name="Rectangle 8"/>
          <p:cNvSpPr/>
          <p:nvPr/>
        </p:nvSpPr>
        <p:spPr>
          <a:xfrm>
            <a:off x="446534" y="17584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7229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7584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3796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lhi@vinodkothari.com" TargetMode="External"/><Relationship Id="rId7" Type="http://schemas.openxmlformats.org/officeDocument/2006/relationships/hyperlink" Target="http://www.vinodkothari.com/" TargetMode="External"/><Relationship Id="rId2" Type="http://schemas.openxmlformats.org/officeDocument/2006/relationships/hyperlink" Target="mailto:info@vinodkothari.com" TargetMode="External"/><Relationship Id="rId1" Type="http://schemas.openxmlformats.org/officeDocument/2006/relationships/slideLayout" Target="../slideLayouts/slideLayout1.xml"/><Relationship Id="rId6" Type="http://schemas.openxmlformats.org/officeDocument/2006/relationships/hyperlink" Target="http://www.india-financing.com/" TargetMode="External"/><Relationship Id="rId5" Type="http://schemas.openxmlformats.org/officeDocument/2006/relationships/hyperlink" Target="mailto:vinod@vinodkothari.com" TargetMode="External"/><Relationship Id="rId4" Type="http://schemas.openxmlformats.org/officeDocument/2006/relationships/hyperlink" Target="mailto:Bombay@vinodkothari.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hyperlink" Target="http://www.iba.org.in/Documents/IBA_Circular_on_Distressed_Assets000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hyperlink" Target="https://www.rbi.org.in/Scripts/NotificationUser.aspx?Id=10039&amp;Mode=0" TargetMode="Externa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00538" y="1020431"/>
            <a:ext cx="7274202" cy="1108407"/>
          </a:xfrm>
        </p:spPr>
        <p:txBody>
          <a:bodyPr>
            <a:normAutofit fontScale="90000"/>
          </a:bodyPr>
          <a:lstStyle/>
          <a:p>
            <a:pPr algn="r"/>
            <a:r>
              <a:rPr lang="en-IN" b="1" dirty="0" smtClean="0"/>
              <a:t>Non-Banking Financial Companies</a:t>
            </a:r>
            <a:endParaRPr lang="en-IN" b="1" dirty="0"/>
          </a:p>
        </p:txBody>
      </p:sp>
      <p:sp>
        <p:nvSpPr>
          <p:cNvPr id="5" name="Subtitle 4"/>
          <p:cNvSpPr>
            <a:spLocks noGrp="1"/>
          </p:cNvSpPr>
          <p:nvPr>
            <p:ph type="subTitle" idx="1"/>
          </p:nvPr>
        </p:nvSpPr>
        <p:spPr>
          <a:xfrm>
            <a:off x="5014914" y="2209689"/>
            <a:ext cx="6531252" cy="590321"/>
          </a:xfrm>
        </p:spPr>
        <p:txBody>
          <a:bodyPr>
            <a:normAutofit/>
          </a:bodyPr>
          <a:lstStyle/>
          <a:p>
            <a:pPr algn="r"/>
            <a:r>
              <a:rPr lang="en-IN" sz="2400" dirty="0" smtClean="0"/>
              <a:t>For ICSI-NIRC</a:t>
            </a:r>
            <a:endParaRPr lang="en-IN" sz="2400" dirty="0"/>
          </a:p>
        </p:txBody>
      </p:sp>
      <p:graphicFrame>
        <p:nvGraphicFramePr>
          <p:cNvPr id="7" name="Table 6"/>
          <p:cNvGraphicFramePr>
            <a:graphicFrameLocks noGrp="1"/>
          </p:cNvGraphicFramePr>
          <p:nvPr>
            <p:extLst>
              <p:ext uri="{D42A27DB-BD31-4B8C-83A1-F6EECF244321}">
                <p14:modId xmlns:p14="http://schemas.microsoft.com/office/powerpoint/2010/main" val="2796407293"/>
              </p:ext>
            </p:extLst>
          </p:nvPr>
        </p:nvGraphicFramePr>
        <p:xfrm>
          <a:off x="734440" y="3162829"/>
          <a:ext cx="10687050" cy="3151246"/>
        </p:xfrm>
        <a:graphic>
          <a:graphicData uri="http://schemas.openxmlformats.org/drawingml/2006/table">
            <a:tbl>
              <a:tblPr firstRow="1" bandRow="1">
                <a:tableStyleId>{5C22544A-7EE6-4342-B048-85BDC9FD1C3A}</a:tableStyleId>
              </a:tblPr>
              <a:tblGrid>
                <a:gridCol w="3829051"/>
                <a:gridCol w="3295649"/>
                <a:gridCol w="3562350"/>
              </a:tblGrid>
              <a:tr h="488549">
                <a:tc gridSpan="3">
                  <a:txBody>
                    <a:bodyPr/>
                    <a:lstStyle/>
                    <a:p>
                      <a:pPr algn="ctr"/>
                      <a:r>
                        <a:rPr lang="en-IN" dirty="0" smtClean="0"/>
                        <a:t>Vinod Kothari</a:t>
                      </a:r>
                    </a:p>
                    <a:p>
                      <a:pPr algn="ctr"/>
                      <a:r>
                        <a:rPr lang="en-IN" dirty="0" smtClean="0"/>
                        <a:t>Vinod</a:t>
                      </a:r>
                      <a:r>
                        <a:rPr lang="en-IN" baseline="0" dirty="0" smtClean="0"/>
                        <a:t> Kothari &amp; Company</a:t>
                      </a:r>
                      <a:endParaRPr lang="en-IN"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dirty="0"/>
                    </a:p>
                  </a:txBody>
                  <a:tcPr/>
                </a:tc>
                <a:tc hMerge="1">
                  <a:txBody>
                    <a:bodyPr/>
                    <a:lstStyle/>
                    <a:p>
                      <a:endParaRPr lang="en-IN" dirty="0"/>
                    </a:p>
                  </a:txBody>
                  <a:tcPr/>
                </a:tc>
              </a:tr>
              <a:tr h="255907">
                <a:tc>
                  <a:txBody>
                    <a:bodyPr/>
                    <a:lstStyle/>
                    <a:p>
                      <a:r>
                        <a:rPr lang="en-IN" sz="1600" b="1" dirty="0" smtClean="0"/>
                        <a:t>Kolkata</a:t>
                      </a:r>
                      <a:endParaRPr lang="en-IN"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600" b="1" dirty="0" smtClean="0"/>
                        <a:t>Delhi</a:t>
                      </a:r>
                      <a:endParaRPr lang="en-IN"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600" b="1" dirty="0" smtClean="0"/>
                        <a:t>Mumbai</a:t>
                      </a:r>
                      <a:endParaRPr lang="en-IN"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93238">
                <a:tc>
                  <a:txBody>
                    <a:bodyPr/>
                    <a:lstStyle/>
                    <a:p>
                      <a:r>
                        <a:rPr lang="en-IN" sz="1500" dirty="0" smtClean="0"/>
                        <a:t>1006-1009, Krishna</a:t>
                      </a:r>
                    </a:p>
                    <a:p>
                      <a:r>
                        <a:rPr lang="en-IN" sz="1500" dirty="0" smtClean="0"/>
                        <a:t>224,</a:t>
                      </a:r>
                      <a:r>
                        <a:rPr lang="en-IN" sz="1500" baseline="0" dirty="0" smtClean="0"/>
                        <a:t> AJC Bose Road</a:t>
                      </a:r>
                    </a:p>
                    <a:p>
                      <a:r>
                        <a:rPr lang="en-IN" sz="1500" baseline="0" dirty="0" smtClean="0"/>
                        <a:t>Kolkata – 700 017</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500" dirty="0" smtClean="0"/>
                        <a:t>A/11, </a:t>
                      </a:r>
                      <a:r>
                        <a:rPr lang="en-IN" sz="1500" dirty="0" err="1" smtClean="0"/>
                        <a:t>Hauz</a:t>
                      </a:r>
                      <a:r>
                        <a:rPr lang="en-IN" sz="1500" dirty="0" smtClean="0"/>
                        <a:t> </a:t>
                      </a:r>
                      <a:r>
                        <a:rPr lang="en-IN" sz="1500" dirty="0" err="1" smtClean="0"/>
                        <a:t>Khas</a:t>
                      </a:r>
                      <a:endParaRPr lang="en-IN" sz="1500" dirty="0" smtClean="0"/>
                    </a:p>
                    <a:p>
                      <a:r>
                        <a:rPr lang="en-IN" sz="1500" dirty="0" smtClean="0"/>
                        <a:t>(</a:t>
                      </a:r>
                      <a:r>
                        <a:rPr lang="en-IN" sz="1500" dirty="0" err="1" smtClean="0"/>
                        <a:t>Opp</a:t>
                      </a:r>
                      <a:r>
                        <a:rPr lang="en-IN" sz="1500" baseline="0" dirty="0" smtClean="0"/>
                        <a:t> </a:t>
                      </a:r>
                      <a:r>
                        <a:rPr lang="en-IN" sz="1500" baseline="0" dirty="0" err="1" smtClean="0"/>
                        <a:t>Vatika</a:t>
                      </a:r>
                      <a:r>
                        <a:rPr lang="en-IN" sz="1500" baseline="0" dirty="0" smtClean="0"/>
                        <a:t> Medicare)</a:t>
                      </a:r>
                    </a:p>
                    <a:p>
                      <a:r>
                        <a:rPr lang="en-IN" sz="1500" baseline="0" dirty="0" smtClean="0"/>
                        <a:t>New Delhi – 110 016</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500" dirty="0" smtClean="0"/>
                        <a:t>403-406,</a:t>
                      </a:r>
                      <a:r>
                        <a:rPr lang="en-IN" sz="1500" baseline="0" dirty="0" smtClean="0"/>
                        <a:t> </a:t>
                      </a:r>
                      <a:r>
                        <a:rPr lang="en-IN" sz="1500" baseline="0" dirty="0" err="1" smtClean="0"/>
                        <a:t>Shreyas</a:t>
                      </a:r>
                      <a:r>
                        <a:rPr lang="en-IN" sz="1500" baseline="0" dirty="0" smtClean="0"/>
                        <a:t> Chambers</a:t>
                      </a:r>
                    </a:p>
                    <a:p>
                      <a:r>
                        <a:rPr lang="en-IN" sz="1500" baseline="0" dirty="0" smtClean="0"/>
                        <a:t>175, D N Road, Fort</a:t>
                      </a:r>
                    </a:p>
                    <a:p>
                      <a:r>
                        <a:rPr lang="en-IN" sz="1500" baseline="0" dirty="0" smtClean="0"/>
                        <a:t>Mumbai – 400 001</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31789">
                <a:tc>
                  <a:txBody>
                    <a:bodyPr/>
                    <a:lstStyle/>
                    <a:p>
                      <a:r>
                        <a:rPr lang="en-IN" sz="1500" dirty="0" smtClean="0"/>
                        <a:t>Email: </a:t>
                      </a:r>
                      <a:r>
                        <a:rPr lang="en-IN" sz="1500" dirty="0" smtClean="0">
                          <a:hlinkClick r:id="rId2"/>
                        </a:rPr>
                        <a:t>info@vinodkothari.com</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500" dirty="0" smtClean="0"/>
                        <a:t>Email: </a:t>
                      </a:r>
                      <a:r>
                        <a:rPr lang="en-IN" sz="1500" dirty="0" smtClean="0">
                          <a:hlinkClick r:id="rId3"/>
                        </a:rPr>
                        <a:t>delhi@vinodkothari.com</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500" dirty="0" smtClean="0"/>
                        <a:t>Email: </a:t>
                      </a:r>
                      <a:r>
                        <a:rPr lang="en-IN" sz="1500" dirty="0" smtClean="0">
                          <a:hlinkClick r:id="rId4"/>
                        </a:rPr>
                        <a:t>bombay@vinodkothari.com</a:t>
                      </a:r>
                      <a:r>
                        <a:rPr lang="en-IN" sz="1500" dirty="0" smtClean="0"/>
                        <a:t> </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55619">
                <a:tc>
                  <a:txBody>
                    <a:bodyPr/>
                    <a:lstStyle/>
                    <a:p>
                      <a:r>
                        <a:rPr lang="en-IN" sz="1500" dirty="0" smtClean="0"/>
                        <a:t>Phone:</a:t>
                      </a:r>
                      <a:r>
                        <a:rPr lang="en-IN" sz="1500" baseline="0" dirty="0" smtClean="0"/>
                        <a:t> 033 4001 0157/ 2281 3742/ 2281 7715</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500" dirty="0" smtClean="0"/>
                        <a:t>Phone: 011 6551 5340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N" sz="1500" dirty="0" smtClean="0"/>
                        <a:t>Phone: 022 2261 4021/ 3044 7498</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55619">
                <a:tc gridSpan="3">
                  <a:txBody>
                    <a:bodyPr/>
                    <a:lstStyle/>
                    <a:p>
                      <a:pPr algn="ctr"/>
                      <a:r>
                        <a:rPr lang="en-IN" sz="1500" dirty="0" smtClean="0"/>
                        <a:t>Email: </a:t>
                      </a:r>
                      <a:r>
                        <a:rPr lang="en-IN" sz="1500" dirty="0" smtClean="0">
                          <a:hlinkClick r:id="rId5"/>
                        </a:rPr>
                        <a:t>vinod@vinodkothari.com</a:t>
                      </a:r>
                      <a:r>
                        <a:rPr lang="en-IN" sz="1500" baseline="0" dirty="0" smtClean="0"/>
                        <a:t> </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IN" sz="1500" dirty="0" smtClean="0"/>
                    </a:p>
                  </a:txBody>
                  <a:tcPr>
                    <a:solidFill>
                      <a:schemeClr val="bg1"/>
                    </a:solidFill>
                  </a:tcPr>
                </a:tc>
                <a:tc hMerge="1">
                  <a:txBody>
                    <a:bodyPr/>
                    <a:lstStyle/>
                    <a:p>
                      <a:endParaRPr lang="en-IN" sz="1500" dirty="0"/>
                    </a:p>
                  </a:txBody>
                  <a:tcPr>
                    <a:solidFill>
                      <a:schemeClr val="bg1"/>
                    </a:solidFill>
                  </a:tcPr>
                </a:tc>
              </a:tr>
              <a:tr h="355619">
                <a:tc gridSpan="3">
                  <a:txBody>
                    <a:bodyPr/>
                    <a:lstStyle/>
                    <a:p>
                      <a:pPr algn="ctr"/>
                      <a:r>
                        <a:rPr lang="en-IN" sz="1500" dirty="0" smtClean="0">
                          <a:hlinkClick r:id="rId6"/>
                        </a:rPr>
                        <a:t>www.india-financing.com/</a:t>
                      </a:r>
                      <a:r>
                        <a:rPr lang="en-IN" sz="1500" baseline="0" dirty="0" smtClean="0"/>
                        <a:t> </a:t>
                      </a:r>
                      <a:r>
                        <a:rPr lang="en-IN" sz="1500" baseline="0" dirty="0" smtClean="0">
                          <a:hlinkClick r:id="rId7"/>
                        </a:rPr>
                        <a:t>www.vinodkothari.com</a:t>
                      </a:r>
                      <a:r>
                        <a:rPr lang="en-IN" sz="1500" baseline="0" dirty="0" smtClean="0"/>
                        <a:t> </a:t>
                      </a:r>
                      <a:endParaRPr lang="en-IN"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IN"/>
                    </a:p>
                  </a:txBody>
                  <a:tcPr/>
                </a:tc>
                <a:tc hMerge="1">
                  <a:txBody>
                    <a:bodyPr/>
                    <a:lstStyle/>
                    <a:p>
                      <a:endParaRPr lang="en-IN"/>
                    </a:p>
                  </a:txBody>
                  <a:tcPr/>
                </a:tc>
              </a:tr>
            </a:tbl>
          </a:graphicData>
        </a:graphic>
      </p:graphicFrame>
    </p:spTree>
    <p:extLst>
      <p:ext uri="{BB962C8B-B14F-4D97-AF65-F5344CB8AC3E}">
        <p14:creationId xmlns:p14="http://schemas.microsoft.com/office/powerpoint/2010/main" val="195816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Principal Business Test contd..</a:t>
            </a:r>
          </a:p>
        </p:txBody>
      </p:sp>
      <p:sp>
        <p:nvSpPr>
          <p:cNvPr id="3" name="Content Placeholder 2"/>
          <p:cNvSpPr>
            <a:spLocks noGrp="1"/>
          </p:cNvSpPr>
          <p:nvPr>
            <p:ph idx="1"/>
          </p:nvPr>
        </p:nvSpPr>
        <p:spPr/>
        <p:txBody>
          <a:bodyPr>
            <a:normAutofit/>
          </a:bodyPr>
          <a:lstStyle/>
          <a:p>
            <a:r>
              <a:rPr lang="en-US" sz="2800" dirty="0">
                <a:solidFill>
                  <a:schemeClr val="tx1"/>
                </a:solidFill>
              </a:rPr>
              <a:t>Some thinkers:</a:t>
            </a:r>
          </a:p>
          <a:p>
            <a:pPr lvl="1" algn="just"/>
            <a:r>
              <a:rPr lang="en-US" sz="1800" dirty="0">
                <a:solidFill>
                  <a:schemeClr val="tx1"/>
                </a:solidFill>
              </a:rPr>
              <a:t>What if the company has multiple lines of business and consequently a number of principal financial businesses?</a:t>
            </a:r>
          </a:p>
          <a:p>
            <a:pPr lvl="1" algn="just"/>
            <a:r>
              <a:rPr lang="en-US" sz="1800" dirty="0">
                <a:solidFill>
                  <a:schemeClr val="tx1"/>
                </a:solidFill>
              </a:rPr>
              <a:t>Due to income fluctuations, income in year 1 is more than 50%, in year 2 is less than 50% and in year 3 is again more than 50% of gross income. Does this mean that in the first year, company shall obtain </a:t>
            </a:r>
            <a:r>
              <a:rPr lang="en-US" sz="1800" dirty="0" err="1">
                <a:solidFill>
                  <a:schemeClr val="tx1"/>
                </a:solidFill>
              </a:rPr>
              <a:t>CoR</a:t>
            </a:r>
            <a:r>
              <a:rPr lang="en-US" sz="1800" dirty="0">
                <a:solidFill>
                  <a:schemeClr val="tx1"/>
                </a:solidFill>
              </a:rPr>
              <a:t> in year 1, surrender in year 2 and again obtain in year 3?</a:t>
            </a:r>
          </a:p>
          <a:p>
            <a:pPr lvl="1">
              <a:buNone/>
            </a:pPr>
            <a:endParaRPr lang="en-US" sz="1800" dirty="0">
              <a:solidFill>
                <a:schemeClr val="tx1"/>
              </a:solidFill>
            </a:endParaRPr>
          </a:p>
        </p:txBody>
      </p:sp>
    </p:spTree>
    <p:extLst>
      <p:ext uri="{BB962C8B-B14F-4D97-AF65-F5344CB8AC3E}">
        <p14:creationId xmlns:p14="http://schemas.microsoft.com/office/powerpoint/2010/main" val="2627523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lgn="r"/>
            <a:r>
              <a:rPr lang="en-IN" sz="3200" dirty="0" smtClean="0"/>
              <a:t>Accounting Principles</a:t>
            </a:r>
            <a:endParaRPr lang="en-IN" sz="3200" dirty="0"/>
          </a:p>
        </p:txBody>
      </p:sp>
      <p:sp>
        <p:nvSpPr>
          <p:cNvPr id="3" name="Content Placeholder 2"/>
          <p:cNvSpPr>
            <a:spLocks noGrp="1"/>
          </p:cNvSpPr>
          <p:nvPr>
            <p:ph idx="1"/>
          </p:nvPr>
        </p:nvSpPr>
        <p:spPr>
          <a:xfrm>
            <a:off x="581192" y="1829718"/>
            <a:ext cx="11029615" cy="4456782"/>
          </a:xfrm>
        </p:spPr>
        <p:txBody>
          <a:bodyPr>
            <a:noAutofit/>
          </a:bodyPr>
          <a:lstStyle/>
          <a:p>
            <a:r>
              <a:rPr lang="en-IN" sz="1600" dirty="0" smtClean="0">
                <a:solidFill>
                  <a:schemeClr val="tx1"/>
                </a:solidFill>
              </a:rPr>
              <a:t>Accounting Standards –</a:t>
            </a:r>
          </a:p>
          <a:p>
            <a:pPr lvl="1"/>
            <a:r>
              <a:rPr lang="en-IN" dirty="0" smtClean="0">
                <a:solidFill>
                  <a:schemeClr val="tx1"/>
                </a:solidFill>
              </a:rPr>
              <a:t>AS and Guidance Notes issued by the ICAI to be followed</a:t>
            </a:r>
          </a:p>
          <a:p>
            <a:pPr lvl="2"/>
            <a:r>
              <a:rPr lang="en-IN" sz="1600" dirty="0" smtClean="0">
                <a:solidFill>
                  <a:schemeClr val="tx1"/>
                </a:solidFill>
              </a:rPr>
              <a:t>Where the provisions of AS are inconsistent with the directions – Directions to prevail</a:t>
            </a:r>
          </a:p>
          <a:p>
            <a:r>
              <a:rPr lang="en-IN" sz="1600" dirty="0" smtClean="0">
                <a:solidFill>
                  <a:schemeClr val="tx1"/>
                </a:solidFill>
              </a:rPr>
              <a:t>Accounting of investments – </a:t>
            </a:r>
          </a:p>
          <a:p>
            <a:pPr lvl="1"/>
            <a:r>
              <a:rPr lang="en-IN" dirty="0" smtClean="0">
                <a:solidFill>
                  <a:schemeClr val="tx1"/>
                </a:solidFill>
              </a:rPr>
              <a:t>The Board of Directors of every company to frame investment policy</a:t>
            </a:r>
          </a:p>
          <a:p>
            <a:pPr lvl="2"/>
            <a:r>
              <a:rPr lang="en-IN" sz="1600" dirty="0" smtClean="0">
                <a:solidFill>
                  <a:schemeClr val="tx1"/>
                </a:solidFill>
              </a:rPr>
              <a:t>It should contain the criteria to classify current and long term investments</a:t>
            </a:r>
          </a:p>
          <a:p>
            <a:pPr lvl="2"/>
            <a:r>
              <a:rPr lang="en-IN" sz="1600" dirty="0" smtClean="0">
                <a:solidFill>
                  <a:schemeClr val="tx1"/>
                </a:solidFill>
              </a:rPr>
              <a:t>Classification of current and long term investments should be done at the time of making the investment</a:t>
            </a:r>
          </a:p>
          <a:p>
            <a:pPr lvl="1"/>
            <a:r>
              <a:rPr lang="en-IN" dirty="0" smtClean="0">
                <a:solidFill>
                  <a:schemeClr val="tx1"/>
                </a:solidFill>
              </a:rPr>
              <a:t>The quoted investments should be group into certain classes, as specified in the Directions, for the purpose of valuation</a:t>
            </a:r>
          </a:p>
          <a:p>
            <a:pPr lvl="2"/>
            <a:r>
              <a:rPr lang="en-IN" sz="1600" b="1" dirty="0" smtClean="0">
                <a:solidFill>
                  <a:schemeClr val="tx1"/>
                </a:solidFill>
              </a:rPr>
              <a:t>Quoted instruments </a:t>
            </a:r>
            <a:r>
              <a:rPr lang="en-IN" sz="1600" dirty="0" smtClean="0">
                <a:solidFill>
                  <a:schemeClr val="tx1"/>
                </a:solidFill>
              </a:rPr>
              <a:t>to be valued at </a:t>
            </a:r>
            <a:r>
              <a:rPr lang="en-IN" sz="1600" b="1" dirty="0" smtClean="0">
                <a:solidFill>
                  <a:schemeClr val="tx1"/>
                </a:solidFill>
              </a:rPr>
              <a:t>cost or market value</a:t>
            </a:r>
            <a:r>
              <a:rPr lang="en-IN" sz="1600" dirty="0" smtClean="0">
                <a:solidFill>
                  <a:schemeClr val="tx1"/>
                </a:solidFill>
              </a:rPr>
              <a:t>, whichever is lower</a:t>
            </a:r>
          </a:p>
          <a:p>
            <a:pPr lvl="1"/>
            <a:r>
              <a:rPr lang="en-IN" b="1" dirty="0" smtClean="0">
                <a:solidFill>
                  <a:schemeClr val="tx1"/>
                </a:solidFill>
              </a:rPr>
              <a:t>Unquoted investments </a:t>
            </a:r>
            <a:r>
              <a:rPr lang="en-IN" dirty="0" smtClean="0">
                <a:solidFill>
                  <a:schemeClr val="tx1"/>
                </a:solidFill>
              </a:rPr>
              <a:t>to be valued at </a:t>
            </a:r>
            <a:r>
              <a:rPr lang="en-IN" b="1" dirty="0" smtClean="0">
                <a:solidFill>
                  <a:schemeClr val="tx1"/>
                </a:solidFill>
              </a:rPr>
              <a:t>cost or break up value</a:t>
            </a:r>
            <a:r>
              <a:rPr lang="en-IN" dirty="0" smtClean="0">
                <a:solidFill>
                  <a:schemeClr val="tx1"/>
                </a:solidFill>
              </a:rPr>
              <a:t>, whichever is lower</a:t>
            </a:r>
          </a:p>
          <a:p>
            <a:pPr lvl="1"/>
            <a:r>
              <a:rPr lang="en-IN" b="1" dirty="0" smtClean="0">
                <a:solidFill>
                  <a:schemeClr val="tx1"/>
                </a:solidFill>
              </a:rPr>
              <a:t>Unquoted preference shares</a:t>
            </a:r>
            <a:r>
              <a:rPr lang="en-IN" dirty="0" smtClean="0">
                <a:solidFill>
                  <a:schemeClr val="tx1"/>
                </a:solidFill>
              </a:rPr>
              <a:t>, in the nature of current investments, shall be valued at </a:t>
            </a:r>
            <a:r>
              <a:rPr lang="en-IN" b="1" dirty="0" smtClean="0">
                <a:solidFill>
                  <a:schemeClr val="tx1"/>
                </a:solidFill>
              </a:rPr>
              <a:t>cost or face value</a:t>
            </a:r>
            <a:r>
              <a:rPr lang="en-IN" dirty="0" smtClean="0">
                <a:solidFill>
                  <a:schemeClr val="tx1"/>
                </a:solidFill>
              </a:rPr>
              <a:t>, whichever is lower</a:t>
            </a:r>
          </a:p>
          <a:p>
            <a:pPr lvl="1"/>
            <a:r>
              <a:rPr lang="en-IN" dirty="0" smtClean="0">
                <a:solidFill>
                  <a:schemeClr val="tx1"/>
                </a:solidFill>
              </a:rPr>
              <a:t>Investments in unquoted Govt. Securities or Govt. Guaranteed bonds shall be the </a:t>
            </a:r>
            <a:r>
              <a:rPr lang="en-IN" b="1" dirty="0" smtClean="0">
                <a:solidFill>
                  <a:schemeClr val="tx1"/>
                </a:solidFill>
              </a:rPr>
              <a:t>carrying cost</a:t>
            </a:r>
            <a:r>
              <a:rPr lang="en-IN" dirty="0" smtClean="0">
                <a:solidFill>
                  <a:schemeClr val="tx1"/>
                </a:solidFill>
              </a:rPr>
              <a:t>.</a:t>
            </a:r>
          </a:p>
          <a:p>
            <a:pPr lvl="1"/>
            <a:r>
              <a:rPr lang="en-IN" b="1" dirty="0" smtClean="0">
                <a:solidFill>
                  <a:schemeClr val="tx1"/>
                </a:solidFill>
              </a:rPr>
              <a:t>Unquoted units of mutual funds </a:t>
            </a:r>
            <a:r>
              <a:rPr lang="en-IN" dirty="0" smtClean="0">
                <a:solidFill>
                  <a:schemeClr val="tx1"/>
                </a:solidFill>
              </a:rPr>
              <a:t>in the nature of current investments to be done based on the </a:t>
            </a:r>
            <a:r>
              <a:rPr lang="en-IN" b="1" dirty="0" smtClean="0">
                <a:solidFill>
                  <a:schemeClr val="tx1"/>
                </a:solidFill>
              </a:rPr>
              <a:t>NAV</a:t>
            </a:r>
          </a:p>
          <a:p>
            <a:pPr lvl="1"/>
            <a:r>
              <a:rPr lang="en-IN" b="1" dirty="0" smtClean="0">
                <a:solidFill>
                  <a:schemeClr val="tx1"/>
                </a:solidFill>
              </a:rPr>
              <a:t>Commercial papers </a:t>
            </a:r>
            <a:r>
              <a:rPr lang="en-IN" dirty="0" smtClean="0">
                <a:solidFill>
                  <a:schemeClr val="tx1"/>
                </a:solidFill>
              </a:rPr>
              <a:t>to be valued at the </a:t>
            </a:r>
            <a:r>
              <a:rPr lang="en-IN" b="1" dirty="0" smtClean="0">
                <a:solidFill>
                  <a:schemeClr val="tx1"/>
                </a:solidFill>
              </a:rPr>
              <a:t>carrying cost</a:t>
            </a:r>
          </a:p>
          <a:p>
            <a:pPr lvl="1"/>
            <a:r>
              <a:rPr lang="en-IN" b="1" dirty="0" smtClean="0">
                <a:solidFill>
                  <a:schemeClr val="tx1"/>
                </a:solidFill>
              </a:rPr>
              <a:t>Long term investments </a:t>
            </a:r>
            <a:r>
              <a:rPr lang="en-IN" dirty="0" smtClean="0">
                <a:solidFill>
                  <a:schemeClr val="tx1"/>
                </a:solidFill>
              </a:rPr>
              <a:t>shall be valued in accordance with </a:t>
            </a:r>
            <a:r>
              <a:rPr lang="en-IN" b="1" dirty="0" smtClean="0">
                <a:solidFill>
                  <a:schemeClr val="tx1"/>
                </a:solidFill>
              </a:rPr>
              <a:t>AS – 13</a:t>
            </a:r>
            <a:r>
              <a:rPr lang="en-IN" dirty="0" smtClean="0">
                <a:solidFill>
                  <a:schemeClr val="tx1"/>
                </a:solidFill>
              </a:rPr>
              <a:t>, issued by the ICAI</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Accounting Year &amp; Balance Sheet Related Principles</a:t>
            </a:r>
            <a:endParaRPr lang="en-IN" dirty="0"/>
          </a:p>
        </p:txBody>
      </p:sp>
      <p:sp>
        <p:nvSpPr>
          <p:cNvPr id="3" name="Content Placeholder 2"/>
          <p:cNvSpPr>
            <a:spLocks noGrp="1"/>
          </p:cNvSpPr>
          <p:nvPr>
            <p:ph idx="1"/>
          </p:nvPr>
        </p:nvSpPr>
        <p:spPr>
          <a:xfrm>
            <a:off x="581192" y="2649550"/>
            <a:ext cx="11029615" cy="4029081"/>
          </a:xfrm>
        </p:spPr>
        <p:txBody>
          <a:bodyPr>
            <a:noAutofit/>
          </a:bodyPr>
          <a:lstStyle/>
          <a:p>
            <a:r>
              <a:rPr lang="en-IN" dirty="0" smtClean="0"/>
              <a:t>Accounting year of an NBFC must end on 31</a:t>
            </a:r>
            <a:r>
              <a:rPr lang="en-IN" baseline="30000" dirty="0" smtClean="0"/>
              <a:t>st</a:t>
            </a:r>
            <a:r>
              <a:rPr lang="en-IN" dirty="0" smtClean="0"/>
              <a:t> March every year and the balance sheet must be drawn on that date</a:t>
            </a:r>
          </a:p>
          <a:p>
            <a:pPr lvl="1"/>
            <a:r>
              <a:rPr lang="en-IN" sz="1800" dirty="0" smtClean="0"/>
              <a:t>Where an NBFC intends to extend the date of balance sheet – prior approval of RBI needed before making the application to ROC</a:t>
            </a:r>
          </a:p>
          <a:p>
            <a:pPr lvl="1"/>
            <a:r>
              <a:rPr lang="en-IN" sz="1800" dirty="0" err="1" smtClean="0"/>
              <a:t>Proforma</a:t>
            </a:r>
            <a:r>
              <a:rPr lang="en-IN" sz="1800" dirty="0" smtClean="0"/>
              <a:t> balance sheet as on 31</a:t>
            </a:r>
            <a:r>
              <a:rPr lang="en-IN" sz="1800" baseline="30000" dirty="0" smtClean="0"/>
              <a:t>st</a:t>
            </a:r>
            <a:r>
              <a:rPr lang="en-IN" sz="1800" dirty="0" smtClean="0"/>
              <a:t> March every year will have to submitted to the RBI, even if the balance sheet date is extended</a:t>
            </a:r>
          </a:p>
          <a:p>
            <a:pPr lvl="1"/>
            <a:r>
              <a:rPr lang="en-IN" sz="1800" dirty="0" smtClean="0"/>
              <a:t>Statutory returns will have to be filed based on </a:t>
            </a:r>
            <a:r>
              <a:rPr lang="en-IN" sz="1800" dirty="0" err="1" smtClean="0"/>
              <a:t>proforma</a:t>
            </a:r>
            <a:r>
              <a:rPr lang="en-IN" sz="1800" dirty="0" smtClean="0"/>
              <a:t> balance sheet</a:t>
            </a:r>
          </a:p>
          <a:p>
            <a:r>
              <a:rPr lang="en-IN" dirty="0" smtClean="0"/>
              <a:t>Finalisation of balance sheet must happen within 3 months from the date to which it pertains</a:t>
            </a:r>
          </a:p>
          <a:p>
            <a:r>
              <a:rPr lang="en-IN" dirty="0" smtClean="0"/>
              <a:t>Every NBFC to append particulars, mentioned in Annex I, as Schedule to the balance sheet, major disclosures:</a:t>
            </a:r>
          </a:p>
          <a:p>
            <a:pPr lvl="1"/>
            <a:r>
              <a:rPr lang="en-IN" sz="1800" dirty="0" smtClean="0"/>
              <a:t>Break up of credit obtained </a:t>
            </a:r>
          </a:p>
          <a:p>
            <a:pPr lvl="1"/>
            <a:r>
              <a:rPr lang="en-IN" sz="1800" dirty="0" smtClean="0"/>
              <a:t>Break up of loans and advances extended based on security</a:t>
            </a:r>
          </a:p>
          <a:p>
            <a:pPr lvl="1"/>
            <a:r>
              <a:rPr lang="en-IN" sz="1800" dirty="0" smtClean="0"/>
              <a:t>Break of assets based on nature of asset finance – For AFCs</a:t>
            </a:r>
          </a:p>
          <a:p>
            <a:pPr lvl="1"/>
            <a:r>
              <a:rPr lang="en-IN" sz="1800" dirty="0" smtClean="0"/>
              <a:t>Break up of investments</a:t>
            </a:r>
          </a:p>
          <a:p>
            <a:pPr lvl="1"/>
            <a:r>
              <a:rPr lang="en-IN" sz="1800" dirty="0" smtClean="0"/>
              <a:t>Borrower group wise classification</a:t>
            </a:r>
          </a:p>
          <a:p>
            <a:r>
              <a:rPr lang="en-IN" sz="2000" dirty="0" smtClean="0"/>
              <a:t>Additional disclosures in the balance sheet </a:t>
            </a:r>
          </a:p>
          <a:p>
            <a:pPr lvl="1"/>
            <a:r>
              <a:rPr lang="en-IN" sz="1800" dirty="0" smtClean="0"/>
              <a:t>Provisions for bad and doubtful debts</a:t>
            </a:r>
          </a:p>
          <a:p>
            <a:pPr lvl="1"/>
            <a:r>
              <a:rPr lang="en-IN" sz="1800" dirty="0" smtClean="0"/>
              <a:t>Provisions for depreciation in investments</a:t>
            </a:r>
          </a:p>
          <a:p>
            <a:endParaRPr lang="en-IN" sz="2000" dirty="0" smtClean="0"/>
          </a:p>
          <a:p>
            <a:endParaRPr lang="en-IN" dirty="0" smtClean="0"/>
          </a:p>
          <a:p>
            <a:pPr lvl="1"/>
            <a:endParaRPr lang="en-IN" sz="1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lgn="r"/>
            <a:r>
              <a:rPr lang="en-IN" sz="3200" dirty="0" smtClean="0"/>
              <a:t>Submission of Certificate of STATUTORY AUDITORS</a:t>
            </a:r>
            <a:endParaRPr lang="en-IN" sz="3200" dirty="0"/>
          </a:p>
        </p:txBody>
      </p:sp>
      <p:sp>
        <p:nvSpPr>
          <p:cNvPr id="3" name="Content Placeholder 2"/>
          <p:cNvSpPr>
            <a:spLocks noGrp="1"/>
          </p:cNvSpPr>
          <p:nvPr>
            <p:ph idx="1"/>
          </p:nvPr>
        </p:nvSpPr>
        <p:spPr/>
        <p:txBody>
          <a:bodyPr>
            <a:normAutofit/>
          </a:bodyPr>
          <a:lstStyle/>
          <a:p>
            <a:r>
              <a:rPr lang="en-IN" sz="1600" dirty="0" smtClean="0">
                <a:solidFill>
                  <a:schemeClr val="tx1"/>
                </a:solidFill>
              </a:rPr>
              <a:t>Submission of certificate from Statutory Auditor to the RBI –</a:t>
            </a:r>
          </a:p>
          <a:p>
            <a:pPr lvl="1"/>
            <a:r>
              <a:rPr lang="en-IN" dirty="0" smtClean="0">
                <a:solidFill>
                  <a:schemeClr val="tx1"/>
                </a:solidFill>
              </a:rPr>
              <a:t>Stating that it is engaged in the business non banking financial activity and holds the </a:t>
            </a:r>
            <a:r>
              <a:rPr lang="en-IN" dirty="0" err="1" smtClean="0">
                <a:solidFill>
                  <a:schemeClr val="tx1"/>
                </a:solidFill>
              </a:rPr>
              <a:t>CoR</a:t>
            </a:r>
            <a:r>
              <a:rPr lang="en-IN" dirty="0" smtClean="0">
                <a:solidFill>
                  <a:schemeClr val="tx1"/>
                </a:solidFill>
              </a:rPr>
              <a:t> under section 45-IA and is eligible to hold it</a:t>
            </a:r>
          </a:p>
          <a:p>
            <a:pPr lvl="1"/>
            <a:r>
              <a:rPr lang="en-IN" dirty="0" smtClean="0">
                <a:solidFill>
                  <a:schemeClr val="tx1"/>
                </a:solidFill>
              </a:rPr>
              <a:t>Indicating the asset/ income pattern of the Company for making it eligible for classification as Asset Finance Company, Investment Company or Loan Company</a:t>
            </a:r>
          </a:p>
          <a:p>
            <a:pPr lvl="1"/>
            <a:r>
              <a:rPr lang="en-IN" dirty="0" smtClean="0">
                <a:solidFill>
                  <a:schemeClr val="tx1"/>
                </a:solidFill>
              </a:rPr>
              <a:t>Within 1 month from the date of finalization of the Balance Sheet and in any case not later than 30</a:t>
            </a:r>
            <a:r>
              <a:rPr lang="en-IN" baseline="30000" dirty="0" smtClean="0">
                <a:solidFill>
                  <a:schemeClr val="tx1"/>
                </a:solidFill>
              </a:rPr>
              <a:t>th</a:t>
            </a:r>
            <a:r>
              <a:rPr lang="en-IN" dirty="0" smtClean="0">
                <a:solidFill>
                  <a:schemeClr val="tx1"/>
                </a:solidFill>
              </a:rPr>
              <a:t> December of that year.</a:t>
            </a:r>
            <a:endParaRPr lang="en-IN" dirty="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lgn="r"/>
            <a:r>
              <a:rPr lang="en-IN" sz="3200" dirty="0" smtClean="0"/>
              <a:t>Other requirements</a:t>
            </a:r>
            <a:endParaRPr lang="en-IN" sz="3200" dirty="0"/>
          </a:p>
        </p:txBody>
      </p:sp>
      <p:sp>
        <p:nvSpPr>
          <p:cNvPr id="3" name="Content Placeholder 2"/>
          <p:cNvSpPr>
            <a:spLocks noGrp="1"/>
          </p:cNvSpPr>
          <p:nvPr>
            <p:ph idx="1"/>
          </p:nvPr>
        </p:nvSpPr>
        <p:spPr/>
        <p:txBody>
          <a:bodyPr>
            <a:noAutofit/>
          </a:bodyPr>
          <a:lstStyle/>
          <a:p>
            <a:r>
              <a:rPr lang="en-IN" dirty="0" smtClean="0">
                <a:solidFill>
                  <a:schemeClr val="tx1"/>
                </a:solidFill>
              </a:rPr>
              <a:t>Policy on Demand/ Call Loans</a:t>
            </a:r>
          </a:p>
          <a:p>
            <a:pPr lvl="1"/>
            <a:r>
              <a:rPr lang="en-IN" sz="1800" dirty="0" smtClean="0">
                <a:solidFill>
                  <a:schemeClr val="tx1"/>
                </a:solidFill>
              </a:rPr>
              <a:t>Board of Directors to frame a policy on Demand/ Call Loans</a:t>
            </a:r>
          </a:p>
          <a:p>
            <a:pPr lvl="2"/>
            <a:r>
              <a:rPr lang="en-IN" sz="1800" dirty="0" smtClean="0">
                <a:solidFill>
                  <a:schemeClr val="tx1"/>
                </a:solidFill>
              </a:rPr>
              <a:t>Cut off date within which the repayment of demand or call loan shall be demanded or called up should be mentioned in the policy</a:t>
            </a:r>
          </a:p>
          <a:p>
            <a:pPr lvl="2"/>
            <a:r>
              <a:rPr lang="en-IN" sz="1800" dirty="0" smtClean="0">
                <a:solidFill>
                  <a:schemeClr val="tx1"/>
                </a:solidFill>
              </a:rPr>
              <a:t>Rate of interest to be charged should be laid down in the policy</a:t>
            </a:r>
          </a:p>
          <a:p>
            <a:r>
              <a:rPr lang="en-IN" dirty="0" smtClean="0">
                <a:solidFill>
                  <a:schemeClr val="tx1"/>
                </a:solidFill>
              </a:rPr>
              <a:t>Lending against gold – </a:t>
            </a:r>
          </a:p>
          <a:p>
            <a:pPr lvl="1"/>
            <a:r>
              <a:rPr lang="en-IN" sz="1800" dirty="0" smtClean="0">
                <a:solidFill>
                  <a:schemeClr val="tx1"/>
                </a:solidFill>
              </a:rPr>
              <a:t>Separate set of directions governing gold lending</a:t>
            </a:r>
          </a:p>
          <a:p>
            <a:r>
              <a:rPr lang="en-IN" dirty="0" smtClean="0">
                <a:solidFill>
                  <a:schemeClr val="tx1"/>
                </a:solidFill>
              </a:rPr>
              <a:t>Information with respect to change of address, directors, auditors etc –</a:t>
            </a:r>
          </a:p>
          <a:p>
            <a:pPr lvl="1"/>
            <a:r>
              <a:rPr lang="en-IN" sz="1800" dirty="0" smtClean="0">
                <a:solidFill>
                  <a:schemeClr val="tx1"/>
                </a:solidFill>
              </a:rPr>
              <a:t>The company to inform the RBI the following within 1 month from the date of occurrence –</a:t>
            </a:r>
          </a:p>
          <a:p>
            <a:pPr lvl="2"/>
            <a:r>
              <a:rPr lang="en-IN" sz="1800" dirty="0" smtClean="0">
                <a:solidFill>
                  <a:schemeClr val="tx1"/>
                </a:solidFill>
              </a:rPr>
              <a:t>the complete postal address, telephone number/s and fax number/s of the registered/corporate office</a:t>
            </a:r>
          </a:p>
          <a:p>
            <a:pPr lvl="2"/>
            <a:r>
              <a:rPr lang="en-IN" sz="1800" dirty="0" smtClean="0">
                <a:solidFill>
                  <a:schemeClr val="tx1"/>
                </a:solidFill>
              </a:rPr>
              <a:t>the names and residential addresses of the directors of the company;</a:t>
            </a:r>
          </a:p>
          <a:p>
            <a:pPr lvl="2"/>
            <a:r>
              <a:rPr lang="en-IN" sz="1800" dirty="0" smtClean="0">
                <a:solidFill>
                  <a:schemeClr val="tx1"/>
                </a:solidFill>
              </a:rPr>
              <a:t>the names and the official designations of its principal officers;</a:t>
            </a:r>
          </a:p>
          <a:p>
            <a:pPr lvl="2"/>
            <a:r>
              <a:rPr lang="en-IN" sz="1800" dirty="0" smtClean="0">
                <a:solidFill>
                  <a:schemeClr val="tx1"/>
                </a:solidFill>
              </a:rPr>
              <a:t>the names and office address of the auditors of the company; and</a:t>
            </a:r>
          </a:p>
          <a:p>
            <a:pPr lvl="2"/>
            <a:r>
              <a:rPr lang="en-IN" sz="1800" dirty="0" smtClean="0">
                <a:solidFill>
                  <a:schemeClr val="tx1"/>
                </a:solidFill>
              </a:rPr>
              <a:t>the specimen signatures of the officers authorised to sign on behalf of the company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Corporate governance norms (1/10)</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IN" sz="2000" dirty="0" smtClean="0"/>
              <a:t>Corporate governance directions, 2015 shall not apply to- </a:t>
            </a:r>
          </a:p>
          <a:p>
            <a:pPr lvl="1" algn="just"/>
            <a:r>
              <a:rPr lang="en-IN" sz="1600" dirty="0" smtClean="0"/>
              <a:t>CIC-ND-SI</a:t>
            </a:r>
          </a:p>
          <a:p>
            <a:pPr lvl="1" algn="just">
              <a:buNone/>
            </a:pPr>
            <a:endParaRPr lang="en-IN" sz="1600" dirty="0"/>
          </a:p>
          <a:p>
            <a:pPr marL="109728" indent="0" algn="just">
              <a:buNone/>
            </a:pPr>
            <a:r>
              <a:rPr lang="en-IN" sz="2000" b="1" u="sng" dirty="0" smtClean="0"/>
              <a:t>Board Committees:</a:t>
            </a:r>
          </a:p>
          <a:p>
            <a:pPr algn="just"/>
            <a:r>
              <a:rPr lang="en-IN" sz="2000" dirty="0" smtClean="0"/>
              <a:t>All </a:t>
            </a:r>
            <a:r>
              <a:rPr lang="en-IN" sz="2000" dirty="0"/>
              <a:t>NBFC-D and NBFC-ND-SI are now mandatorily required to constitute: </a:t>
            </a:r>
          </a:p>
          <a:p>
            <a:pPr lvl="1" algn="just"/>
            <a:r>
              <a:rPr lang="en-IN" sz="1600" dirty="0" smtClean="0"/>
              <a:t>Audit </a:t>
            </a:r>
            <a:r>
              <a:rPr lang="en-IN" sz="1600" dirty="0"/>
              <a:t>Committee, </a:t>
            </a:r>
          </a:p>
          <a:p>
            <a:pPr lvl="1" algn="just"/>
            <a:r>
              <a:rPr lang="en-IN" sz="1600" dirty="0" smtClean="0"/>
              <a:t>Nomination </a:t>
            </a:r>
            <a:r>
              <a:rPr lang="en-IN" sz="1600" dirty="0"/>
              <a:t>Committee </a:t>
            </a:r>
          </a:p>
          <a:p>
            <a:pPr lvl="1" algn="just"/>
            <a:r>
              <a:rPr lang="en-IN" sz="1600" dirty="0" smtClean="0"/>
              <a:t>Risk Committee</a:t>
            </a:r>
          </a:p>
          <a:p>
            <a:pPr lvl="1" algn="just"/>
            <a:r>
              <a:rPr lang="en-IN" sz="1600" dirty="0" smtClean="0"/>
              <a:t>Asset Liability Management Committee </a:t>
            </a:r>
            <a:endParaRPr lang="en-IN" sz="1600" dirty="0"/>
          </a:p>
          <a:p>
            <a:pPr algn="just"/>
            <a:r>
              <a:rPr lang="en-IN" sz="2000" dirty="0" smtClean="0"/>
              <a:t>Under </a:t>
            </a:r>
            <a:r>
              <a:rPr lang="en-IN" sz="2000" dirty="0"/>
              <a:t>the Act, 2013, constitution of the Audit Committee and NRC is mandatory for only: </a:t>
            </a:r>
          </a:p>
          <a:p>
            <a:pPr lvl="1" algn="just"/>
            <a:r>
              <a:rPr lang="en-IN" sz="1600" dirty="0" smtClean="0"/>
              <a:t>Listed </a:t>
            </a:r>
            <a:r>
              <a:rPr lang="en-IN" sz="1600" dirty="0"/>
              <a:t>Companies; and </a:t>
            </a:r>
          </a:p>
          <a:p>
            <a:pPr lvl="1" algn="just"/>
            <a:r>
              <a:rPr lang="en-IN" sz="1600" dirty="0" smtClean="0"/>
              <a:t>Public </a:t>
            </a:r>
            <a:r>
              <a:rPr lang="en-IN" sz="1600" dirty="0"/>
              <a:t>Companies with: </a:t>
            </a:r>
          </a:p>
          <a:p>
            <a:pPr lvl="2" algn="just"/>
            <a:r>
              <a:rPr lang="en-IN" sz="1400" dirty="0" smtClean="0"/>
              <a:t>Paid </a:t>
            </a:r>
            <a:r>
              <a:rPr lang="en-IN" sz="1400" dirty="0"/>
              <a:t>up capital of </a:t>
            </a:r>
            <a:r>
              <a:rPr lang="en-IN" sz="1400" dirty="0" err="1"/>
              <a:t>Rs</a:t>
            </a:r>
            <a:r>
              <a:rPr lang="en-IN" sz="1400" dirty="0"/>
              <a:t>. 10 crore or more, </a:t>
            </a:r>
          </a:p>
          <a:p>
            <a:pPr lvl="2" algn="just"/>
            <a:r>
              <a:rPr lang="en-IN" sz="1400" dirty="0" smtClean="0"/>
              <a:t>Turnover </a:t>
            </a:r>
            <a:r>
              <a:rPr lang="en-IN" sz="1400" dirty="0"/>
              <a:t>of </a:t>
            </a:r>
            <a:r>
              <a:rPr lang="en-IN" sz="1400" dirty="0" err="1"/>
              <a:t>Rs</a:t>
            </a:r>
            <a:r>
              <a:rPr lang="en-IN" sz="1400" dirty="0"/>
              <a:t>. 100 crore or more or </a:t>
            </a:r>
          </a:p>
          <a:p>
            <a:pPr lvl="2" algn="just"/>
            <a:r>
              <a:rPr lang="en-IN" sz="1400" dirty="0" smtClean="0"/>
              <a:t>Aggregate </a:t>
            </a:r>
            <a:r>
              <a:rPr lang="en-IN" sz="1400" dirty="0"/>
              <a:t>outstanding loans or borrowings or debentures or deposits exceeding </a:t>
            </a:r>
            <a:r>
              <a:rPr lang="en-IN" sz="1400" dirty="0" err="1"/>
              <a:t>Rs</a:t>
            </a:r>
            <a:r>
              <a:rPr lang="en-IN" sz="1400" dirty="0"/>
              <a:t>. 50 crore or more. </a:t>
            </a:r>
          </a:p>
          <a:p>
            <a:pPr algn="just"/>
            <a:r>
              <a:rPr lang="en-IN" sz="2000" dirty="0" smtClean="0"/>
              <a:t>However</a:t>
            </a:r>
            <a:r>
              <a:rPr lang="en-IN" sz="2000" dirty="0"/>
              <a:t>, all NBFC-D and NBFC-ND-SI, irrespective of whether they are public or private, are required to constitute these committees. </a:t>
            </a:r>
          </a:p>
          <a:p>
            <a:pPr algn="just"/>
            <a:endParaRPr lang="en-IN" sz="2000" dirty="0"/>
          </a:p>
        </p:txBody>
      </p:sp>
    </p:spTree>
    <p:extLst>
      <p:ext uri="{BB962C8B-B14F-4D97-AF65-F5344CB8AC3E}">
        <p14:creationId xmlns:p14="http://schemas.microsoft.com/office/powerpoint/2010/main" val="2995429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(2/10)</a:t>
            </a:r>
            <a:endParaRPr lang="en-IN" dirty="0"/>
          </a:p>
        </p:txBody>
      </p:sp>
      <p:sp>
        <p:nvSpPr>
          <p:cNvPr id="3" name="Content Placeholder 2"/>
          <p:cNvSpPr>
            <a:spLocks noGrp="1"/>
          </p:cNvSpPr>
          <p:nvPr>
            <p:ph idx="1"/>
          </p:nvPr>
        </p:nvSpPr>
        <p:spPr/>
        <p:txBody>
          <a:bodyPr>
            <a:normAutofit/>
          </a:bodyPr>
          <a:lstStyle/>
          <a:p>
            <a:pPr marL="109728" indent="0" algn="just">
              <a:buNone/>
            </a:pPr>
            <a:r>
              <a:rPr lang="en-IN" b="1" u="sng" dirty="0" smtClean="0"/>
              <a:t>Audit Committee:</a:t>
            </a:r>
            <a:endParaRPr lang="en-IN" dirty="0"/>
          </a:p>
          <a:p>
            <a:pPr algn="just"/>
            <a:r>
              <a:rPr lang="en-IN" dirty="0"/>
              <a:t>The formation of the Audit Committee was mandatory under RBI Regulations earlier as well </a:t>
            </a:r>
          </a:p>
          <a:p>
            <a:pPr algn="just"/>
            <a:r>
              <a:rPr lang="en-IN" dirty="0" smtClean="0"/>
              <a:t>Shall </a:t>
            </a:r>
            <a:r>
              <a:rPr lang="en-IN" dirty="0"/>
              <a:t>consist of 3 members of the Board. </a:t>
            </a:r>
          </a:p>
          <a:p>
            <a:pPr lvl="1" algn="just"/>
            <a:r>
              <a:rPr lang="en-IN" dirty="0" smtClean="0"/>
              <a:t>In </a:t>
            </a:r>
            <a:r>
              <a:rPr lang="en-IN" dirty="0"/>
              <a:t>absence of any other requirement, the composition must comply with Act, 2013 and Listing Agreement (in case of listed NBFC) </a:t>
            </a:r>
          </a:p>
          <a:p>
            <a:pPr lvl="1" algn="just"/>
            <a:r>
              <a:rPr lang="en-IN" dirty="0" smtClean="0"/>
              <a:t>Majority </a:t>
            </a:r>
            <a:r>
              <a:rPr lang="en-IN" dirty="0"/>
              <a:t>independent under the Act, 2013 and 2/3rd independent under Listing Agreement </a:t>
            </a:r>
          </a:p>
          <a:p>
            <a:pPr algn="just"/>
            <a:r>
              <a:rPr lang="en-IN" dirty="0" smtClean="0"/>
              <a:t>The </a:t>
            </a:r>
            <a:r>
              <a:rPr lang="en-IN" dirty="0"/>
              <a:t>Audit Committee must ensure that an Information Systems Audit of the internal systems and processes is conducted at least once in two years to assess operational risks faced by the company. </a:t>
            </a:r>
          </a:p>
          <a:p>
            <a:pPr lvl="1" algn="just"/>
            <a:r>
              <a:rPr lang="en-IN" dirty="0" smtClean="0"/>
              <a:t>In </a:t>
            </a:r>
            <a:r>
              <a:rPr lang="en-IN" dirty="0"/>
              <a:t>addition, the responsibilities as laid down under the Act, 2013 and/ or Listing Agreement will also need to be complied with </a:t>
            </a:r>
          </a:p>
          <a:p>
            <a:pPr algn="just"/>
            <a:endParaRPr lang="en-IN" dirty="0"/>
          </a:p>
        </p:txBody>
      </p:sp>
    </p:spTree>
    <p:extLst>
      <p:ext uri="{BB962C8B-B14F-4D97-AF65-F5344CB8AC3E}">
        <p14:creationId xmlns:p14="http://schemas.microsoft.com/office/powerpoint/2010/main" val="27582240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(3/10)</a:t>
            </a:r>
            <a:endParaRPr lang="en-IN" dirty="0"/>
          </a:p>
        </p:txBody>
      </p:sp>
      <p:sp>
        <p:nvSpPr>
          <p:cNvPr id="3" name="Content Placeholder 2"/>
          <p:cNvSpPr>
            <a:spLocks noGrp="1"/>
          </p:cNvSpPr>
          <p:nvPr>
            <p:ph idx="1"/>
          </p:nvPr>
        </p:nvSpPr>
        <p:spPr/>
        <p:txBody>
          <a:bodyPr>
            <a:normAutofit/>
          </a:bodyPr>
          <a:lstStyle/>
          <a:p>
            <a:pPr algn="just"/>
            <a:endParaRPr lang="en-IN" dirty="0"/>
          </a:p>
          <a:p>
            <a:pPr marL="109728" indent="0" algn="just">
              <a:buNone/>
            </a:pPr>
            <a:r>
              <a:rPr lang="en-IN" b="1" u="sng" dirty="0"/>
              <a:t>Nomination </a:t>
            </a:r>
            <a:r>
              <a:rPr lang="en-IN" b="1" u="sng" dirty="0" smtClean="0"/>
              <a:t>Committee: </a:t>
            </a:r>
            <a:endParaRPr lang="en-IN" u="sng" dirty="0"/>
          </a:p>
          <a:p>
            <a:pPr algn="just"/>
            <a:r>
              <a:rPr lang="en-IN" dirty="0" smtClean="0"/>
              <a:t>Constitution </a:t>
            </a:r>
            <a:r>
              <a:rPr lang="en-IN" dirty="0"/>
              <a:t>of this Committee was earlier recommendatory by the RBI for NBFC-D with deposit size of </a:t>
            </a:r>
            <a:r>
              <a:rPr lang="en-IN" dirty="0" err="1"/>
              <a:t>Rs</a:t>
            </a:r>
            <a:r>
              <a:rPr lang="en-IN" dirty="0"/>
              <a:t> 20 crore and above and NBFC-ND-SI </a:t>
            </a:r>
          </a:p>
          <a:p>
            <a:pPr lvl="1" algn="just"/>
            <a:r>
              <a:rPr lang="en-IN" dirty="0" smtClean="0"/>
              <a:t>Under </a:t>
            </a:r>
            <a:r>
              <a:rPr lang="en-IN" dirty="0"/>
              <a:t>the Act, 2013 the Nomenclature of the Committee shall be ‘Nomination and Remuneration Committee’, which shall perform dual responsibilities of a Nomination Committee as also a Remuneration Committee </a:t>
            </a:r>
          </a:p>
          <a:p>
            <a:pPr algn="just"/>
            <a:r>
              <a:rPr lang="en-IN" dirty="0" smtClean="0"/>
              <a:t>Its </a:t>
            </a:r>
            <a:r>
              <a:rPr lang="en-IN" dirty="0"/>
              <a:t>constitution shall, in the absence of any provision laid under the RBI Circular, will be as per the Act, 2013 and / or Listing Agreement, which is, minimum 3 NEDs with half as IDs. </a:t>
            </a:r>
          </a:p>
          <a:p>
            <a:pPr algn="just"/>
            <a:r>
              <a:rPr lang="en-IN" dirty="0" smtClean="0"/>
              <a:t>The </a:t>
            </a:r>
            <a:r>
              <a:rPr lang="en-IN" dirty="0"/>
              <a:t>Committee shall ensure ‘fit and proper’ status of proposed/existing Directors in addition to the responsibilities laid down under the Act, 2013 and Listing Agreement. </a:t>
            </a:r>
          </a:p>
          <a:p>
            <a:pPr algn="just"/>
            <a:endParaRPr lang="en-IN" dirty="0"/>
          </a:p>
        </p:txBody>
      </p:sp>
    </p:spTree>
    <p:extLst>
      <p:ext uri="{BB962C8B-B14F-4D97-AF65-F5344CB8AC3E}">
        <p14:creationId xmlns:p14="http://schemas.microsoft.com/office/powerpoint/2010/main" val="40314241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(4/10)</a:t>
            </a:r>
            <a:endParaRPr lang="en-IN" dirty="0"/>
          </a:p>
        </p:txBody>
      </p:sp>
      <p:sp>
        <p:nvSpPr>
          <p:cNvPr id="3" name="Content Placeholder 2"/>
          <p:cNvSpPr>
            <a:spLocks noGrp="1"/>
          </p:cNvSpPr>
          <p:nvPr>
            <p:ph idx="1"/>
          </p:nvPr>
        </p:nvSpPr>
        <p:spPr/>
        <p:txBody>
          <a:bodyPr>
            <a:normAutofit/>
          </a:bodyPr>
          <a:lstStyle/>
          <a:p>
            <a:pPr algn="just"/>
            <a:endParaRPr lang="en-IN" dirty="0"/>
          </a:p>
          <a:p>
            <a:pPr marL="109728" indent="0" algn="just">
              <a:buNone/>
            </a:pPr>
            <a:r>
              <a:rPr lang="en-IN" b="1" u="sng" dirty="0"/>
              <a:t>Risk Management </a:t>
            </a:r>
            <a:r>
              <a:rPr lang="en-IN" b="1" u="sng" dirty="0" smtClean="0"/>
              <a:t>Committee:</a:t>
            </a:r>
            <a:endParaRPr lang="en-IN" u="sng" dirty="0"/>
          </a:p>
          <a:p>
            <a:pPr algn="just"/>
            <a:r>
              <a:rPr lang="en-IN" dirty="0" smtClean="0"/>
              <a:t>Constitution </a:t>
            </a:r>
            <a:r>
              <a:rPr lang="en-IN" dirty="0"/>
              <a:t>of this Committee was earlier recommendatory by the RBI for NBFC-D with deposit size of </a:t>
            </a:r>
            <a:r>
              <a:rPr lang="en-IN" dirty="0" err="1"/>
              <a:t>Rs</a:t>
            </a:r>
            <a:r>
              <a:rPr lang="en-IN" dirty="0"/>
              <a:t> 20 crore and above and NBFC-ND-SI </a:t>
            </a:r>
          </a:p>
          <a:p>
            <a:pPr lvl="1" algn="just"/>
            <a:r>
              <a:rPr lang="en-IN" dirty="0" smtClean="0"/>
              <a:t>The </a:t>
            </a:r>
            <a:r>
              <a:rPr lang="en-IN" dirty="0"/>
              <a:t>Act, 2013 does not lay down its mandatory constitution. </a:t>
            </a:r>
          </a:p>
          <a:p>
            <a:pPr lvl="1" algn="just"/>
            <a:r>
              <a:rPr lang="en-IN" dirty="0" smtClean="0"/>
              <a:t>However</a:t>
            </a:r>
            <a:r>
              <a:rPr lang="en-IN" dirty="0"/>
              <a:t>, the Listing Agreement requires constitution of a Risk Management Committee only for the top 100 listed companies by market capitalisation </a:t>
            </a:r>
          </a:p>
          <a:p>
            <a:pPr algn="just"/>
            <a:r>
              <a:rPr lang="en-IN" dirty="0" smtClean="0"/>
              <a:t>Would </a:t>
            </a:r>
            <a:r>
              <a:rPr lang="en-IN" dirty="0"/>
              <a:t>be responsible to manage the integrated risk. </a:t>
            </a:r>
          </a:p>
          <a:p>
            <a:pPr algn="just"/>
            <a:r>
              <a:rPr lang="en-IN" dirty="0" smtClean="0"/>
              <a:t>For </a:t>
            </a:r>
            <a:r>
              <a:rPr lang="en-IN" dirty="0"/>
              <a:t>Listed NBFCs, composition to be as per Listing Agreement, in the absence RBI provisions </a:t>
            </a:r>
          </a:p>
          <a:p>
            <a:pPr lvl="1" algn="just"/>
            <a:r>
              <a:rPr lang="en-IN" dirty="0" smtClean="0"/>
              <a:t>As </a:t>
            </a:r>
            <a:r>
              <a:rPr lang="en-IN" dirty="0"/>
              <a:t>per Listing Agreement - composition shall be as decided by the Board with Board members forming a majority. The Chairman of the committee shall be a Board Member. </a:t>
            </a:r>
          </a:p>
          <a:p>
            <a:pPr algn="just"/>
            <a:endParaRPr lang="en-IN" dirty="0"/>
          </a:p>
        </p:txBody>
      </p:sp>
    </p:spTree>
    <p:extLst>
      <p:ext uri="{BB962C8B-B14F-4D97-AF65-F5344CB8AC3E}">
        <p14:creationId xmlns:p14="http://schemas.microsoft.com/office/powerpoint/2010/main" val="11430033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(5/10)</a:t>
            </a:r>
            <a:endParaRPr lang="en-IN" dirty="0"/>
          </a:p>
        </p:txBody>
      </p:sp>
      <p:sp>
        <p:nvSpPr>
          <p:cNvPr id="3" name="Content Placeholder 2"/>
          <p:cNvSpPr>
            <a:spLocks noGrp="1"/>
          </p:cNvSpPr>
          <p:nvPr>
            <p:ph idx="1"/>
          </p:nvPr>
        </p:nvSpPr>
        <p:spPr/>
        <p:txBody>
          <a:bodyPr/>
          <a:lstStyle/>
          <a:p>
            <a:pPr marL="109728" indent="0" algn="just">
              <a:buNone/>
            </a:pPr>
            <a:r>
              <a:rPr lang="en-IN" b="1" u="sng" dirty="0" smtClean="0"/>
              <a:t>Asset Liability Management Committee:</a:t>
            </a:r>
          </a:p>
          <a:p>
            <a:pPr algn="just"/>
            <a:r>
              <a:rPr lang="en-IN" dirty="0" smtClean="0"/>
              <a:t>Prior to CG Directions, 2015 the NBFCs were required to constitute the committee in accordance with the Guidelines on Asset Liability Management System for NBFC</a:t>
            </a:r>
          </a:p>
          <a:p>
            <a:pPr lvl="1" algn="just"/>
            <a:r>
              <a:rPr lang="en-IN" dirty="0" smtClean="0"/>
              <a:t>ALCO used to be the committee of the management of the company</a:t>
            </a:r>
          </a:p>
          <a:p>
            <a:pPr algn="just"/>
            <a:r>
              <a:rPr lang="en-IN" dirty="0" smtClean="0"/>
              <a:t>Post CG Directions, 2015 the ALCO has to be a subset of the Board of the Company</a:t>
            </a:r>
          </a:p>
          <a:p>
            <a:pPr marL="411480" lvl="1" indent="0" algn="just">
              <a:buNone/>
            </a:pPr>
            <a:endParaRPr lang="en-IN" dirty="0"/>
          </a:p>
        </p:txBody>
      </p:sp>
    </p:spTree>
    <p:extLst>
      <p:ext uri="{BB962C8B-B14F-4D97-AF65-F5344CB8AC3E}">
        <p14:creationId xmlns:p14="http://schemas.microsoft.com/office/powerpoint/2010/main" val="387767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(6/10)</a:t>
            </a:r>
            <a:endParaRPr lang="en-IN" dirty="0"/>
          </a:p>
        </p:txBody>
      </p:sp>
      <p:sp>
        <p:nvSpPr>
          <p:cNvPr id="3" name="Content Placeholder 2"/>
          <p:cNvSpPr>
            <a:spLocks noGrp="1"/>
          </p:cNvSpPr>
          <p:nvPr>
            <p:ph idx="1"/>
          </p:nvPr>
        </p:nvSpPr>
        <p:spPr/>
        <p:txBody>
          <a:bodyPr>
            <a:normAutofit/>
          </a:bodyPr>
          <a:lstStyle/>
          <a:p>
            <a:pPr algn="just"/>
            <a:endParaRPr lang="en-IN" dirty="0"/>
          </a:p>
          <a:p>
            <a:pPr marL="109728" indent="0" algn="just">
              <a:buNone/>
            </a:pPr>
            <a:r>
              <a:rPr lang="en-IN" b="1" u="sng" dirty="0" smtClean="0"/>
              <a:t>Mandatory rotation of Audit Partner</a:t>
            </a:r>
          </a:p>
          <a:p>
            <a:pPr algn="just"/>
            <a:r>
              <a:rPr lang="en-IN" dirty="0" smtClean="0"/>
              <a:t>All </a:t>
            </a:r>
            <a:r>
              <a:rPr lang="en-IN" dirty="0"/>
              <a:t>NBFC-D and NBFC-ND-SI are now mandatorily required to </a:t>
            </a:r>
            <a:r>
              <a:rPr lang="en-IN" b="1" dirty="0"/>
              <a:t>rotate the audit partners of their statutory audit firm </a:t>
            </a:r>
            <a:r>
              <a:rPr lang="en-IN" dirty="0"/>
              <a:t>every 3 years so that same partner does not conduct audit of the company continuously for more than a period of 3 years. </a:t>
            </a:r>
          </a:p>
          <a:p>
            <a:pPr lvl="1" algn="just"/>
            <a:r>
              <a:rPr lang="en-IN" dirty="0" smtClean="0"/>
              <a:t>This </a:t>
            </a:r>
            <a:r>
              <a:rPr lang="en-IN" dirty="0"/>
              <a:t>is different from the rotation of auditors, as applicable to certain classes of companies under the Act, 2013 </a:t>
            </a:r>
          </a:p>
          <a:p>
            <a:pPr lvl="1" algn="just"/>
            <a:r>
              <a:rPr lang="en-IN" dirty="0" smtClean="0"/>
              <a:t>The </a:t>
            </a:r>
            <a:r>
              <a:rPr lang="en-IN" dirty="0"/>
              <a:t>Act also has a provision relating to rotation of auditing partner and his team which can be decided by the members. However it is a non-mandatory provision (Sec. 139 (3)) </a:t>
            </a:r>
          </a:p>
          <a:p>
            <a:pPr algn="just"/>
            <a:r>
              <a:rPr lang="en-IN" dirty="0" smtClean="0"/>
              <a:t>The </a:t>
            </a:r>
            <a:r>
              <a:rPr lang="en-IN" dirty="0"/>
              <a:t>audit partner so rotated will be eligible for conducting the audit of the NBFC after an interval of 3 years, if the NBFC, so decides </a:t>
            </a:r>
          </a:p>
          <a:p>
            <a:pPr algn="just"/>
            <a:r>
              <a:rPr lang="en-IN" dirty="0" smtClean="0"/>
              <a:t>Presently </a:t>
            </a:r>
            <a:r>
              <a:rPr lang="en-IN" dirty="0"/>
              <a:t>this was a recommendatory provision for NBFCs with public deposits/deposits of </a:t>
            </a:r>
            <a:r>
              <a:rPr lang="en-IN" dirty="0" err="1"/>
              <a:t>Rs</a:t>
            </a:r>
            <a:r>
              <a:rPr lang="en-IN" dirty="0"/>
              <a:t> 50 crore and above </a:t>
            </a:r>
          </a:p>
          <a:p>
            <a:pPr algn="just"/>
            <a:endParaRPr lang="en-IN" dirty="0"/>
          </a:p>
        </p:txBody>
      </p:sp>
    </p:spTree>
    <p:extLst>
      <p:ext uri="{BB962C8B-B14F-4D97-AF65-F5344CB8AC3E}">
        <p14:creationId xmlns:p14="http://schemas.microsoft.com/office/powerpoint/2010/main" val="117868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Registration of NBFCs</a:t>
            </a:r>
            <a:endParaRPr lang="en-IN" dirty="0"/>
          </a:p>
        </p:txBody>
      </p:sp>
      <p:sp>
        <p:nvSpPr>
          <p:cNvPr id="3" name="Content Placeholder 2"/>
          <p:cNvSpPr>
            <a:spLocks noGrp="1"/>
          </p:cNvSpPr>
          <p:nvPr>
            <p:ph idx="1"/>
          </p:nvPr>
        </p:nvSpPr>
        <p:spPr>
          <a:xfrm>
            <a:off x="581192" y="1829718"/>
            <a:ext cx="11029615" cy="4721207"/>
          </a:xfrm>
        </p:spPr>
        <p:txBody>
          <a:bodyPr>
            <a:normAutofit/>
          </a:bodyPr>
          <a:lstStyle/>
          <a:p>
            <a:r>
              <a:rPr lang="en-IN" dirty="0" smtClean="0">
                <a:solidFill>
                  <a:schemeClr val="tx1"/>
                </a:solidFill>
              </a:rPr>
              <a:t>In order to carry on the business of NBFC, a company has to register itself with the Reserve Bank of India under section 45-IA of the Reserve Bank of India Act, 1934</a:t>
            </a:r>
          </a:p>
          <a:p>
            <a:r>
              <a:rPr lang="en-IN" dirty="0" smtClean="0">
                <a:solidFill>
                  <a:schemeClr val="tx1"/>
                </a:solidFill>
              </a:rPr>
              <a:t>Following categories of NBFCs are not required to obtain registration with the RBI</a:t>
            </a:r>
          </a:p>
          <a:p>
            <a:pPr lvl="1"/>
            <a:r>
              <a:rPr lang="en-IN" dirty="0" smtClean="0">
                <a:solidFill>
                  <a:schemeClr val="tx1"/>
                </a:solidFill>
              </a:rPr>
              <a:t>Core Investment Companies having asset size of less than </a:t>
            </a:r>
            <a:r>
              <a:rPr lang="en-IN" dirty="0" err="1" smtClean="0">
                <a:solidFill>
                  <a:schemeClr val="tx1"/>
                </a:solidFill>
              </a:rPr>
              <a:t>Rs</a:t>
            </a:r>
            <a:r>
              <a:rPr lang="en-IN" dirty="0" smtClean="0">
                <a:solidFill>
                  <a:schemeClr val="tx1"/>
                </a:solidFill>
              </a:rPr>
              <a:t>. 100 crores or not holding public funds</a:t>
            </a:r>
          </a:p>
          <a:p>
            <a:pPr lvl="1"/>
            <a:r>
              <a:rPr lang="en-IN" dirty="0">
                <a:solidFill>
                  <a:schemeClr val="tx1"/>
                </a:solidFill>
              </a:rPr>
              <a:t>Housing Finance Companies, </a:t>
            </a:r>
            <a:endParaRPr lang="en-IN" dirty="0" smtClean="0">
              <a:solidFill>
                <a:schemeClr val="tx1"/>
              </a:solidFill>
            </a:endParaRPr>
          </a:p>
          <a:p>
            <a:pPr lvl="1"/>
            <a:r>
              <a:rPr lang="en-IN" dirty="0" smtClean="0">
                <a:solidFill>
                  <a:schemeClr val="tx1"/>
                </a:solidFill>
              </a:rPr>
              <a:t>Merchant </a:t>
            </a:r>
            <a:r>
              <a:rPr lang="en-IN" dirty="0">
                <a:solidFill>
                  <a:schemeClr val="tx1"/>
                </a:solidFill>
              </a:rPr>
              <a:t>Banking Companies, </a:t>
            </a:r>
            <a:endParaRPr lang="en-IN" dirty="0" smtClean="0">
              <a:solidFill>
                <a:schemeClr val="tx1"/>
              </a:solidFill>
            </a:endParaRPr>
          </a:p>
          <a:p>
            <a:pPr lvl="1"/>
            <a:r>
              <a:rPr lang="en-IN" dirty="0" smtClean="0">
                <a:solidFill>
                  <a:schemeClr val="tx1"/>
                </a:solidFill>
              </a:rPr>
              <a:t>Stock </a:t>
            </a:r>
            <a:r>
              <a:rPr lang="en-IN" dirty="0">
                <a:solidFill>
                  <a:schemeClr val="tx1"/>
                </a:solidFill>
              </a:rPr>
              <a:t>Exchanges, </a:t>
            </a:r>
            <a:endParaRPr lang="en-IN" dirty="0" smtClean="0">
              <a:solidFill>
                <a:schemeClr val="tx1"/>
              </a:solidFill>
            </a:endParaRPr>
          </a:p>
          <a:p>
            <a:pPr lvl="1"/>
            <a:r>
              <a:rPr lang="en-IN" dirty="0" smtClean="0">
                <a:solidFill>
                  <a:schemeClr val="tx1"/>
                </a:solidFill>
              </a:rPr>
              <a:t>Companies </a:t>
            </a:r>
            <a:r>
              <a:rPr lang="en-IN" dirty="0">
                <a:solidFill>
                  <a:schemeClr val="tx1"/>
                </a:solidFill>
              </a:rPr>
              <a:t>engaged in the business of stock-broking/sub-broking, </a:t>
            </a:r>
            <a:endParaRPr lang="en-IN" dirty="0" smtClean="0">
              <a:solidFill>
                <a:schemeClr val="tx1"/>
              </a:solidFill>
            </a:endParaRPr>
          </a:p>
          <a:p>
            <a:pPr lvl="1"/>
            <a:r>
              <a:rPr lang="en-IN" dirty="0" smtClean="0">
                <a:solidFill>
                  <a:schemeClr val="tx1"/>
                </a:solidFill>
              </a:rPr>
              <a:t>Venture </a:t>
            </a:r>
            <a:r>
              <a:rPr lang="en-IN" dirty="0">
                <a:solidFill>
                  <a:schemeClr val="tx1"/>
                </a:solidFill>
              </a:rPr>
              <a:t>Capital Fund Companies, </a:t>
            </a:r>
          </a:p>
          <a:p>
            <a:pPr lvl="1"/>
            <a:r>
              <a:rPr lang="en-IN" dirty="0" smtClean="0">
                <a:solidFill>
                  <a:schemeClr val="tx1"/>
                </a:solidFill>
              </a:rPr>
              <a:t>Nidhi </a:t>
            </a:r>
            <a:r>
              <a:rPr lang="en-IN" dirty="0">
                <a:solidFill>
                  <a:schemeClr val="tx1"/>
                </a:solidFill>
              </a:rPr>
              <a:t>Companies, </a:t>
            </a:r>
            <a:endParaRPr lang="en-IN" dirty="0" smtClean="0">
              <a:solidFill>
                <a:schemeClr val="tx1"/>
              </a:solidFill>
            </a:endParaRPr>
          </a:p>
          <a:p>
            <a:pPr lvl="1"/>
            <a:r>
              <a:rPr lang="en-IN" dirty="0" smtClean="0">
                <a:solidFill>
                  <a:schemeClr val="tx1"/>
                </a:solidFill>
              </a:rPr>
              <a:t>Insurance </a:t>
            </a:r>
            <a:r>
              <a:rPr lang="en-IN" dirty="0">
                <a:solidFill>
                  <a:schemeClr val="tx1"/>
                </a:solidFill>
              </a:rPr>
              <a:t>companies and </a:t>
            </a:r>
            <a:endParaRPr lang="en-IN" dirty="0" smtClean="0">
              <a:solidFill>
                <a:schemeClr val="tx1"/>
              </a:solidFill>
            </a:endParaRPr>
          </a:p>
          <a:p>
            <a:pPr lvl="1"/>
            <a:r>
              <a:rPr lang="en-IN" dirty="0" smtClean="0">
                <a:solidFill>
                  <a:schemeClr val="tx1"/>
                </a:solidFill>
              </a:rPr>
              <a:t>Chit </a:t>
            </a:r>
            <a:r>
              <a:rPr lang="en-IN" dirty="0">
                <a:solidFill>
                  <a:schemeClr val="tx1"/>
                </a:solidFill>
              </a:rPr>
              <a:t>Fund </a:t>
            </a:r>
            <a:r>
              <a:rPr lang="en-IN" dirty="0" smtClean="0">
                <a:solidFill>
                  <a:schemeClr val="tx1"/>
                </a:solidFill>
              </a:rPr>
              <a:t>Companies</a:t>
            </a:r>
          </a:p>
        </p:txBody>
      </p:sp>
    </p:spTree>
    <p:extLst>
      <p:ext uri="{BB962C8B-B14F-4D97-AF65-F5344CB8AC3E}">
        <p14:creationId xmlns:p14="http://schemas.microsoft.com/office/powerpoint/2010/main" val="35692193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IN" dirty="0" smtClean="0"/>
              <a:t>Corporate governance norms (7/10)</a:t>
            </a:r>
            <a:endParaRPr lang="en-IN" dirty="0"/>
          </a:p>
        </p:txBody>
      </p:sp>
      <p:sp>
        <p:nvSpPr>
          <p:cNvPr id="3" name="Content Placeholder 2"/>
          <p:cNvSpPr>
            <a:spLocks noGrp="1"/>
          </p:cNvSpPr>
          <p:nvPr>
            <p:ph idx="1"/>
          </p:nvPr>
        </p:nvSpPr>
        <p:spPr/>
        <p:txBody>
          <a:bodyPr>
            <a:normAutofit/>
          </a:bodyPr>
          <a:lstStyle/>
          <a:p>
            <a:pPr algn="just"/>
            <a:endParaRPr lang="en-IN" dirty="0"/>
          </a:p>
          <a:p>
            <a:pPr marL="109728" indent="0" algn="just">
              <a:buNone/>
            </a:pPr>
            <a:r>
              <a:rPr lang="en-IN" b="1" u="sng" dirty="0"/>
              <a:t>Policy on ‘fit and proper criteria’ for Directors </a:t>
            </a:r>
            <a:endParaRPr lang="en-IN" u="sng" dirty="0"/>
          </a:p>
          <a:p>
            <a:pPr algn="just"/>
            <a:r>
              <a:rPr lang="en-IN" b="1" dirty="0" smtClean="0"/>
              <a:t>All </a:t>
            </a:r>
            <a:r>
              <a:rPr lang="en-IN" b="1" dirty="0"/>
              <a:t>NBFCs-ND-SI and NBFCs-D</a:t>
            </a:r>
            <a:r>
              <a:rPr lang="en-IN" dirty="0"/>
              <a:t>, </a:t>
            </a:r>
            <a:r>
              <a:rPr lang="en-IN" b="1" i="1" dirty="0"/>
              <a:t>with effect from March 31, 2015</a:t>
            </a:r>
            <a:r>
              <a:rPr lang="en-IN" dirty="0"/>
              <a:t>, are required to put in place a policy for ascertaining the fit and proper criteria for its directors </a:t>
            </a:r>
          </a:p>
          <a:p>
            <a:pPr lvl="1" algn="just"/>
            <a:r>
              <a:rPr lang="en-IN" dirty="0" smtClean="0"/>
              <a:t>Under </a:t>
            </a:r>
            <a:r>
              <a:rPr lang="en-IN" dirty="0"/>
              <a:t>the Act, 2013 and the Listing Agreement, the NRC is required to frame criteria for identifying persons who are qualified to become directors and who may be appointed in senior management. </a:t>
            </a:r>
          </a:p>
          <a:p>
            <a:pPr lvl="1" algn="just"/>
            <a:r>
              <a:rPr lang="en-IN" dirty="0" smtClean="0"/>
              <a:t>This </a:t>
            </a:r>
            <a:r>
              <a:rPr lang="en-IN" dirty="0"/>
              <a:t>is an additional requirement for these NBFCs </a:t>
            </a:r>
          </a:p>
          <a:p>
            <a:pPr algn="just"/>
            <a:r>
              <a:rPr lang="en-IN" dirty="0" smtClean="0"/>
              <a:t>The </a:t>
            </a:r>
            <a:r>
              <a:rPr lang="en-IN" dirty="0"/>
              <a:t>‘fit and proper’ criteria is to be ascertained both at the time of appointment of Directors and also on a continuing basis. </a:t>
            </a:r>
          </a:p>
          <a:p>
            <a:pPr algn="just"/>
            <a:r>
              <a:rPr lang="en-IN" dirty="0" smtClean="0"/>
              <a:t>Fit </a:t>
            </a:r>
            <a:r>
              <a:rPr lang="en-IN" dirty="0"/>
              <a:t>and proper person criteria replicates much of the current guidelines applicable to banks </a:t>
            </a:r>
          </a:p>
          <a:p>
            <a:pPr algn="just"/>
            <a:endParaRPr lang="en-IN" dirty="0"/>
          </a:p>
        </p:txBody>
      </p:sp>
    </p:spTree>
    <p:extLst>
      <p:ext uri="{BB962C8B-B14F-4D97-AF65-F5344CB8AC3E}">
        <p14:creationId xmlns:p14="http://schemas.microsoft.com/office/powerpoint/2010/main" val="30285579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(8/10)</a:t>
            </a:r>
            <a:endParaRPr lang="en-IN" dirty="0"/>
          </a:p>
        </p:txBody>
      </p:sp>
      <p:sp>
        <p:nvSpPr>
          <p:cNvPr id="3" name="Content Placeholder 2"/>
          <p:cNvSpPr>
            <a:spLocks noGrp="1"/>
          </p:cNvSpPr>
          <p:nvPr>
            <p:ph idx="1"/>
          </p:nvPr>
        </p:nvSpPr>
        <p:spPr/>
        <p:txBody>
          <a:bodyPr>
            <a:normAutofit fontScale="70000" lnSpcReduction="20000"/>
          </a:bodyPr>
          <a:lstStyle/>
          <a:p>
            <a:pPr algn="just"/>
            <a:endParaRPr lang="en-IN" dirty="0"/>
          </a:p>
          <a:p>
            <a:pPr marL="109728" indent="0" algn="just">
              <a:buNone/>
            </a:pPr>
            <a:r>
              <a:rPr lang="en-IN" sz="3100" b="1" u="sng" dirty="0"/>
              <a:t>Policy Guidelines </a:t>
            </a:r>
            <a:endParaRPr lang="en-IN" sz="3100" u="sng" dirty="0"/>
          </a:p>
          <a:p>
            <a:pPr algn="just"/>
            <a:r>
              <a:rPr lang="en-IN" sz="3100" dirty="0" smtClean="0"/>
              <a:t>Due </a:t>
            </a:r>
            <a:r>
              <a:rPr lang="en-IN" sz="3100" dirty="0"/>
              <a:t>Diligence </a:t>
            </a:r>
          </a:p>
          <a:p>
            <a:pPr lvl="1" algn="just"/>
            <a:r>
              <a:rPr lang="en-IN" sz="3100" dirty="0" smtClean="0"/>
              <a:t>To </a:t>
            </a:r>
            <a:r>
              <a:rPr lang="en-IN" sz="3100" dirty="0"/>
              <a:t>ascertain that the person being appointed / re-appointed as a director is suitable, based on qualification, expertise, track record, integrity and other ‘fit and proper’ criteria. </a:t>
            </a:r>
          </a:p>
          <a:p>
            <a:pPr algn="just"/>
            <a:r>
              <a:rPr lang="en-IN" sz="3100" dirty="0" smtClean="0"/>
              <a:t>Declaration </a:t>
            </a:r>
            <a:r>
              <a:rPr lang="en-IN" sz="3100" dirty="0"/>
              <a:t>by Director </a:t>
            </a:r>
          </a:p>
          <a:p>
            <a:pPr lvl="1" algn="just"/>
            <a:r>
              <a:rPr lang="en-IN" sz="3100" dirty="0" smtClean="0"/>
              <a:t>Every </a:t>
            </a:r>
            <a:r>
              <a:rPr lang="en-IN" sz="3100" dirty="0"/>
              <a:t>director being appointed and as also every existing director shall, at the time of appointment or annually on 31st March, respectively, declare to the NBFC, requisite details regarding his qualification, list of relatives, relationships with other entities in which he is interested, proceedings against him etc. </a:t>
            </a:r>
          </a:p>
          <a:p>
            <a:pPr lvl="1" algn="just"/>
            <a:r>
              <a:rPr lang="en-IN" sz="3100" dirty="0" smtClean="0"/>
              <a:t>In </a:t>
            </a:r>
            <a:r>
              <a:rPr lang="en-IN" sz="3100" dirty="0"/>
              <a:t>case of any change in the declaration, intimation to be given forthwith </a:t>
            </a:r>
          </a:p>
          <a:p>
            <a:pPr lvl="1" algn="just"/>
            <a:r>
              <a:rPr lang="en-IN" sz="3100" dirty="0" smtClean="0"/>
              <a:t>This </a:t>
            </a:r>
            <a:r>
              <a:rPr lang="en-IN" sz="3100" dirty="0"/>
              <a:t>declaration is in addition to the declarations to be given by the director under Section 184 and 164 of the Act, 2013 regarding their interest in other entities, contracts and arrangements and their disqualifications. </a:t>
            </a:r>
          </a:p>
          <a:p>
            <a:pPr algn="just"/>
            <a:endParaRPr lang="en-IN" dirty="0"/>
          </a:p>
        </p:txBody>
      </p:sp>
    </p:spTree>
    <p:extLst>
      <p:ext uri="{BB962C8B-B14F-4D97-AF65-F5344CB8AC3E}">
        <p14:creationId xmlns:p14="http://schemas.microsoft.com/office/powerpoint/2010/main" val="2830492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(9/10)</a:t>
            </a:r>
            <a:endParaRPr lang="en-IN" dirty="0"/>
          </a:p>
        </p:txBody>
      </p:sp>
      <p:sp>
        <p:nvSpPr>
          <p:cNvPr id="3" name="Content Placeholder 2"/>
          <p:cNvSpPr>
            <a:spLocks noGrp="1"/>
          </p:cNvSpPr>
          <p:nvPr>
            <p:ph idx="1"/>
          </p:nvPr>
        </p:nvSpPr>
        <p:spPr/>
        <p:txBody>
          <a:bodyPr>
            <a:normAutofit fontScale="92500" lnSpcReduction="10000"/>
          </a:bodyPr>
          <a:lstStyle/>
          <a:p>
            <a:r>
              <a:rPr lang="en-IN" sz="2000" dirty="0" smtClean="0"/>
              <a:t>Deed </a:t>
            </a:r>
            <a:r>
              <a:rPr lang="en-IN" sz="2000" dirty="0"/>
              <a:t>of Covenant </a:t>
            </a:r>
          </a:p>
          <a:p>
            <a:pPr lvl="1"/>
            <a:r>
              <a:rPr lang="en-IN" sz="2000" dirty="0" smtClean="0"/>
              <a:t>Additional </a:t>
            </a:r>
            <a:r>
              <a:rPr lang="en-IN" sz="2000" dirty="0"/>
              <a:t>requirement </a:t>
            </a:r>
          </a:p>
          <a:p>
            <a:pPr lvl="1"/>
            <a:r>
              <a:rPr lang="en-IN" sz="2000" dirty="0" smtClean="0"/>
              <a:t>It </a:t>
            </a:r>
            <a:r>
              <a:rPr lang="en-IN" sz="2000" dirty="0"/>
              <a:t>is quite clearly an agreement of to be signed both by the director and the company </a:t>
            </a:r>
          </a:p>
          <a:p>
            <a:pPr lvl="2"/>
            <a:r>
              <a:rPr lang="en-IN" sz="1600" dirty="0" smtClean="0"/>
              <a:t>For </a:t>
            </a:r>
            <a:r>
              <a:rPr lang="en-IN" sz="1600" dirty="0"/>
              <a:t>example, “not evade responsibility in regard to matters entrusted to him / her by the Board” </a:t>
            </a:r>
          </a:p>
          <a:p>
            <a:pPr lvl="1"/>
            <a:r>
              <a:rPr lang="en-IN" sz="2000" dirty="0" smtClean="0"/>
              <a:t>In </a:t>
            </a:r>
            <a:r>
              <a:rPr lang="en-IN" sz="2000" dirty="0"/>
              <a:t>short, the covenant will expose independent directors to substantial risks </a:t>
            </a:r>
          </a:p>
          <a:p>
            <a:pPr lvl="1"/>
            <a:r>
              <a:rPr lang="en-IN" sz="2000" dirty="0" smtClean="0"/>
              <a:t>Every </a:t>
            </a:r>
            <a:r>
              <a:rPr lang="en-IN" sz="2000" dirty="0"/>
              <a:t>director and the company to execute the deed which includes declarations to be provided by the director, information to be provided by the company to the director, the roles and responsibilities of the director and the like. </a:t>
            </a:r>
          </a:p>
          <a:p>
            <a:r>
              <a:rPr lang="en-IN" sz="2000" dirty="0" smtClean="0"/>
              <a:t>Age </a:t>
            </a:r>
            <a:r>
              <a:rPr lang="en-IN" sz="2000" dirty="0"/>
              <a:t>of independent director </a:t>
            </a:r>
          </a:p>
          <a:p>
            <a:pPr lvl="1"/>
            <a:r>
              <a:rPr lang="en-IN" sz="2000" dirty="0" smtClean="0"/>
              <a:t>IDs </a:t>
            </a:r>
            <a:r>
              <a:rPr lang="en-IN" sz="2000" dirty="0"/>
              <a:t>/ NEDs should be between 35 to 70 years of age. </a:t>
            </a:r>
          </a:p>
          <a:p>
            <a:pPr lvl="1"/>
            <a:r>
              <a:rPr lang="en-IN" sz="2000" dirty="0" smtClean="0"/>
              <a:t>No </a:t>
            </a:r>
            <a:r>
              <a:rPr lang="en-IN" sz="2000" dirty="0"/>
              <a:t>such restriction under the Act, 2013. Listing Agreement provides that ID should not be less than 21 years of age </a:t>
            </a:r>
          </a:p>
          <a:p>
            <a:pPr lvl="1"/>
            <a:r>
              <a:rPr lang="en-IN" sz="2000" dirty="0" smtClean="0"/>
              <a:t>Huge </a:t>
            </a:r>
            <a:r>
              <a:rPr lang="en-IN" sz="2000" dirty="0"/>
              <a:t>increase in the age limit from 21 years to 35 years to qualify as ID. </a:t>
            </a:r>
          </a:p>
          <a:p>
            <a:pPr lvl="1"/>
            <a:r>
              <a:rPr lang="en-IN" sz="2000" dirty="0" smtClean="0"/>
              <a:t>Further </a:t>
            </a:r>
            <a:r>
              <a:rPr lang="en-IN" sz="2000" dirty="0"/>
              <a:t>ineligibility has been provided if the ID exceeds the age of 70 years </a:t>
            </a:r>
          </a:p>
          <a:p>
            <a:endParaRPr lang="en-IN" sz="1100" dirty="0"/>
          </a:p>
        </p:txBody>
      </p:sp>
    </p:spTree>
    <p:extLst>
      <p:ext uri="{BB962C8B-B14F-4D97-AF65-F5344CB8AC3E}">
        <p14:creationId xmlns:p14="http://schemas.microsoft.com/office/powerpoint/2010/main" val="10572832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IN" dirty="0" smtClean="0"/>
              <a:t>Corporate governance norms (10/10)</a:t>
            </a:r>
            <a:endParaRPr lang="en-IN" dirty="0"/>
          </a:p>
        </p:txBody>
      </p:sp>
      <p:sp>
        <p:nvSpPr>
          <p:cNvPr id="3" name="Content Placeholder 2"/>
          <p:cNvSpPr>
            <a:spLocks noGrp="1"/>
          </p:cNvSpPr>
          <p:nvPr>
            <p:ph idx="1"/>
          </p:nvPr>
        </p:nvSpPr>
        <p:spPr/>
        <p:txBody>
          <a:bodyPr/>
          <a:lstStyle/>
          <a:p>
            <a:endParaRPr lang="en-IN" dirty="0"/>
          </a:p>
          <a:p>
            <a:pPr marL="109728" indent="0" algn="just">
              <a:buNone/>
            </a:pPr>
            <a:r>
              <a:rPr lang="en-IN" b="1" u="sng" dirty="0"/>
              <a:t>Declaration by NBFC </a:t>
            </a:r>
            <a:endParaRPr lang="en-IN" u="sng" dirty="0"/>
          </a:p>
          <a:p>
            <a:pPr algn="just"/>
            <a:r>
              <a:rPr lang="en-IN" dirty="0" smtClean="0"/>
              <a:t>Quarterly </a:t>
            </a:r>
            <a:r>
              <a:rPr lang="en-IN" dirty="0"/>
              <a:t>statement to be furnished by NBFCs to the RBI on change of Directors certified by the auditors and a certificate from the Managing Director that fit and proper criteria in selection of directors have been followed. </a:t>
            </a:r>
          </a:p>
          <a:p>
            <a:endParaRPr lang="en-IN" dirty="0"/>
          </a:p>
        </p:txBody>
      </p:sp>
    </p:spTree>
    <p:extLst>
      <p:ext uri="{BB962C8B-B14F-4D97-AF65-F5344CB8AC3E}">
        <p14:creationId xmlns:p14="http://schemas.microsoft.com/office/powerpoint/2010/main" val="42150551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Process of appointment of directors in NBFCs</a:t>
            </a:r>
          </a:p>
        </p:txBody>
      </p:sp>
      <p:sp>
        <p:nvSpPr>
          <p:cNvPr id="6" name="Content Placeholder 5"/>
          <p:cNvSpPr>
            <a:spLocks noGrp="1"/>
          </p:cNvSpPr>
          <p:nvPr>
            <p:ph idx="1"/>
          </p:nvPr>
        </p:nvSpPr>
        <p:spPr/>
        <p:txBody>
          <a:bodyPr>
            <a:normAutofit/>
          </a:bodyPr>
          <a:lstStyle/>
          <a:p>
            <a:r>
              <a:rPr lang="en-IN" dirty="0" smtClean="0">
                <a:solidFill>
                  <a:schemeClr val="tx1"/>
                </a:solidFill>
              </a:rPr>
              <a:t>Due diligence by the NBFC</a:t>
            </a:r>
          </a:p>
          <a:p>
            <a:r>
              <a:rPr lang="en-IN" dirty="0" smtClean="0">
                <a:solidFill>
                  <a:schemeClr val="tx1"/>
                </a:solidFill>
              </a:rPr>
              <a:t>Signing of a declaration by the director designate</a:t>
            </a:r>
          </a:p>
          <a:p>
            <a:r>
              <a:rPr lang="en-IN" dirty="0" smtClean="0">
                <a:solidFill>
                  <a:schemeClr val="tx1"/>
                </a:solidFill>
              </a:rPr>
              <a:t>Consideration of the declaration by the Nomination Committee and opinion on “fit and proper” person</a:t>
            </a:r>
          </a:p>
          <a:p>
            <a:r>
              <a:rPr lang="en-IN" dirty="0" smtClean="0">
                <a:solidFill>
                  <a:schemeClr val="tx1"/>
                </a:solidFill>
              </a:rPr>
              <a:t>Appointment by  the board/general meeting</a:t>
            </a:r>
          </a:p>
          <a:p>
            <a:r>
              <a:rPr lang="en-IN" dirty="0" smtClean="0">
                <a:solidFill>
                  <a:schemeClr val="tx1"/>
                </a:solidFill>
              </a:rPr>
              <a:t>Signing of a covenant by the director</a:t>
            </a:r>
          </a:p>
          <a:p>
            <a:r>
              <a:rPr lang="en-IN" dirty="0" smtClean="0">
                <a:solidFill>
                  <a:schemeClr val="tx1"/>
                </a:solidFill>
              </a:rPr>
              <a:t>Annual declaration as on 31</a:t>
            </a:r>
            <a:r>
              <a:rPr lang="en-IN" baseline="30000" dirty="0" smtClean="0">
                <a:solidFill>
                  <a:schemeClr val="tx1"/>
                </a:solidFill>
              </a:rPr>
              <a:t>st</a:t>
            </a:r>
            <a:r>
              <a:rPr lang="en-IN" dirty="0" smtClean="0">
                <a:solidFill>
                  <a:schemeClr val="tx1"/>
                </a:solidFill>
              </a:rPr>
              <a:t> March every year</a:t>
            </a:r>
          </a:p>
          <a:p>
            <a:r>
              <a:rPr lang="en-IN" dirty="0" smtClean="0">
                <a:solidFill>
                  <a:schemeClr val="tx1"/>
                </a:solidFill>
              </a:rPr>
              <a:t>If the appointment leads to a change of more than 30% of the Board’s composition –</a:t>
            </a:r>
          </a:p>
          <a:p>
            <a:pPr lvl="1"/>
            <a:r>
              <a:rPr lang="en-IN" dirty="0" smtClean="0">
                <a:solidFill>
                  <a:schemeClr val="tx1"/>
                </a:solidFill>
              </a:rPr>
              <a:t>Prior approval of the RBI required</a:t>
            </a:r>
          </a:p>
        </p:txBody>
      </p:sp>
    </p:spTree>
    <p:extLst>
      <p:ext uri="{BB962C8B-B14F-4D97-AF65-F5344CB8AC3E}">
        <p14:creationId xmlns:p14="http://schemas.microsoft.com/office/powerpoint/2010/main" val="7363538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Master Directions for NBFC-ND-Non SI</a:t>
            </a:r>
            <a:endParaRPr lang="en-IN"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0" y="491136"/>
            <a:ext cx="7896057" cy="1013800"/>
          </a:xfrm>
        </p:spPr>
        <p:txBody>
          <a:bodyPr>
            <a:noAutofit/>
          </a:bodyPr>
          <a:lstStyle/>
          <a:p>
            <a:r>
              <a:rPr lang="en-IN" sz="2400" dirty="0" smtClean="0"/>
              <a:t>Applicability</a:t>
            </a:r>
            <a:endParaRPr lang="en-IN" sz="2400" dirty="0"/>
          </a:p>
        </p:txBody>
      </p:sp>
      <p:graphicFrame>
        <p:nvGraphicFramePr>
          <p:cNvPr id="4" name="Content Placeholder 3"/>
          <p:cNvGraphicFramePr>
            <a:graphicFrameLocks noGrp="1"/>
          </p:cNvGraphicFramePr>
          <p:nvPr>
            <p:ph idx="1"/>
          </p:nvPr>
        </p:nvGraphicFramePr>
        <p:xfrm>
          <a:off x="581025" y="1830388"/>
          <a:ext cx="11029952" cy="4028440"/>
        </p:xfrm>
        <a:graphic>
          <a:graphicData uri="http://schemas.openxmlformats.org/drawingml/2006/table">
            <a:tbl>
              <a:tblPr firstRow="1" bandRow="1">
                <a:tableStyleId>{5C22544A-7EE6-4342-B048-85BDC9FD1C3A}</a:tableStyleId>
              </a:tblPr>
              <a:tblGrid>
                <a:gridCol w="2757488"/>
                <a:gridCol w="2757488"/>
                <a:gridCol w="2757488"/>
                <a:gridCol w="2757488"/>
              </a:tblGrid>
              <a:tr h="370840">
                <a:tc>
                  <a:txBody>
                    <a:bodyPr/>
                    <a:lstStyle/>
                    <a:p>
                      <a:r>
                        <a:rPr lang="en-IN" dirty="0" smtClean="0"/>
                        <a:t>Category</a:t>
                      </a:r>
                      <a:r>
                        <a:rPr lang="en-IN" baseline="0" dirty="0" smtClean="0"/>
                        <a:t> of NBFC</a:t>
                      </a:r>
                      <a:endParaRPr lang="en-IN" dirty="0"/>
                    </a:p>
                  </a:txBody>
                  <a:tcPr/>
                </a:tc>
                <a:tc>
                  <a:txBody>
                    <a:bodyPr/>
                    <a:lstStyle/>
                    <a:p>
                      <a:r>
                        <a:rPr lang="en-IN" dirty="0" smtClean="0"/>
                        <a:t>Customer</a:t>
                      </a:r>
                      <a:r>
                        <a:rPr lang="en-IN" baseline="0" dirty="0" smtClean="0"/>
                        <a:t> Interface</a:t>
                      </a:r>
                      <a:endParaRPr lang="en-IN" dirty="0"/>
                    </a:p>
                  </a:txBody>
                  <a:tcPr/>
                </a:tc>
                <a:tc>
                  <a:txBody>
                    <a:bodyPr/>
                    <a:lstStyle/>
                    <a:p>
                      <a:r>
                        <a:rPr lang="en-IN" dirty="0" smtClean="0"/>
                        <a:t>Public Funds</a:t>
                      </a:r>
                      <a:endParaRPr lang="en-IN" dirty="0"/>
                    </a:p>
                  </a:txBody>
                  <a:tcPr/>
                </a:tc>
                <a:tc>
                  <a:txBody>
                    <a:bodyPr/>
                    <a:lstStyle/>
                    <a:p>
                      <a:r>
                        <a:rPr lang="en-IN" dirty="0" smtClean="0"/>
                        <a:t>Applicability</a:t>
                      </a:r>
                      <a:endParaRPr lang="en-IN" dirty="0"/>
                    </a:p>
                  </a:txBody>
                  <a:tcPr/>
                </a:tc>
              </a:tr>
              <a:tr h="370840">
                <a:tc>
                  <a:txBody>
                    <a:bodyPr/>
                    <a:lstStyle/>
                    <a:p>
                      <a:r>
                        <a:rPr lang="en-IN" dirty="0" smtClean="0"/>
                        <a:t>NBFC-ND having asset</a:t>
                      </a:r>
                      <a:r>
                        <a:rPr lang="en-IN" baseline="0" dirty="0" smtClean="0"/>
                        <a:t> size of less than Rs. 500 </a:t>
                      </a:r>
                      <a:r>
                        <a:rPr lang="en-IN" baseline="0" dirty="0" err="1" smtClean="0"/>
                        <a:t>crores</a:t>
                      </a:r>
                      <a:endParaRPr lang="en-IN" dirty="0"/>
                    </a:p>
                  </a:txBody>
                  <a:tcPr/>
                </a:tc>
                <a:tc>
                  <a:txBody>
                    <a:bodyPr/>
                    <a:lstStyle/>
                    <a:p>
                      <a:r>
                        <a:rPr lang="en-IN" dirty="0" smtClean="0"/>
                        <a:t>Yes</a:t>
                      </a:r>
                      <a:endParaRPr lang="en-IN" dirty="0"/>
                    </a:p>
                  </a:txBody>
                  <a:tcPr/>
                </a:tc>
                <a:tc>
                  <a:txBody>
                    <a:bodyPr/>
                    <a:lstStyle/>
                    <a:p>
                      <a:r>
                        <a:rPr lang="en-IN" dirty="0" smtClean="0"/>
                        <a:t>Yes</a:t>
                      </a:r>
                      <a:endParaRPr lang="en-IN" dirty="0"/>
                    </a:p>
                  </a:txBody>
                  <a:tcPr/>
                </a:tc>
                <a:tc>
                  <a:txBody>
                    <a:bodyPr/>
                    <a:lstStyle/>
                    <a:p>
                      <a:r>
                        <a:rPr lang="en-IN" dirty="0" smtClean="0"/>
                        <a:t>Entire Directions</a:t>
                      </a:r>
                      <a:endParaRPr lang="en-IN"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NBFC-ND having asset</a:t>
                      </a:r>
                      <a:r>
                        <a:rPr lang="en-IN" baseline="0" dirty="0" smtClean="0"/>
                        <a:t> size of less than Rs. 500 </a:t>
                      </a:r>
                      <a:r>
                        <a:rPr lang="en-IN" baseline="0" dirty="0" err="1" smtClean="0"/>
                        <a:t>crores</a:t>
                      </a:r>
                      <a:endParaRPr lang="en-IN" dirty="0" smtClean="0"/>
                    </a:p>
                  </a:txBody>
                  <a:tcPr/>
                </a:tc>
                <a:tc>
                  <a:txBody>
                    <a:bodyPr/>
                    <a:lstStyle/>
                    <a:p>
                      <a:r>
                        <a:rPr lang="en-IN" dirty="0" smtClean="0"/>
                        <a:t>Non</a:t>
                      </a:r>
                      <a:endParaRPr lang="en-IN" dirty="0"/>
                    </a:p>
                  </a:txBody>
                  <a:tcPr/>
                </a:tc>
                <a:tc>
                  <a:txBody>
                    <a:bodyPr/>
                    <a:lstStyle/>
                    <a:p>
                      <a:r>
                        <a:rPr lang="en-IN" dirty="0" smtClean="0"/>
                        <a:t>No</a:t>
                      </a:r>
                      <a:endParaRPr lang="en-IN" dirty="0"/>
                    </a:p>
                  </a:txBody>
                  <a:tcPr/>
                </a:tc>
                <a:tc>
                  <a:txBody>
                    <a:bodyPr/>
                    <a:lstStyle/>
                    <a:p>
                      <a:r>
                        <a:rPr lang="en-IN" dirty="0" smtClean="0"/>
                        <a:t>Entire</a:t>
                      </a:r>
                      <a:r>
                        <a:rPr lang="en-IN" baseline="0" dirty="0" smtClean="0"/>
                        <a:t> Directions, except the following:</a:t>
                      </a:r>
                    </a:p>
                    <a:p>
                      <a:r>
                        <a:rPr lang="en-IN" baseline="0" dirty="0" smtClean="0"/>
                        <a:t>Chapter IV, Para 68 and Chapter V</a:t>
                      </a:r>
                      <a:endParaRPr lang="en-IN"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NBFC-ND having asset</a:t>
                      </a:r>
                      <a:r>
                        <a:rPr lang="en-IN" baseline="0" dirty="0" smtClean="0"/>
                        <a:t> size of less than Rs. 500 </a:t>
                      </a:r>
                      <a:r>
                        <a:rPr lang="en-IN" baseline="0" dirty="0" err="1" smtClean="0"/>
                        <a:t>crores</a:t>
                      </a:r>
                      <a:endParaRPr lang="en-IN" dirty="0" smtClean="0"/>
                    </a:p>
                  </a:txBody>
                  <a:tcPr/>
                </a:tc>
                <a:tc>
                  <a:txBody>
                    <a:bodyPr/>
                    <a:lstStyle/>
                    <a:p>
                      <a:r>
                        <a:rPr lang="en-IN" dirty="0" smtClean="0"/>
                        <a:t>No</a:t>
                      </a:r>
                      <a:endParaRPr lang="en-IN" dirty="0"/>
                    </a:p>
                  </a:txBody>
                  <a:tcPr/>
                </a:tc>
                <a:tc>
                  <a:txBody>
                    <a:bodyPr/>
                    <a:lstStyle/>
                    <a:p>
                      <a:r>
                        <a:rPr lang="en-IN" dirty="0" smtClean="0"/>
                        <a:t>Yes</a:t>
                      </a:r>
                      <a:endParaRPr lang="en-IN" dirty="0"/>
                    </a:p>
                  </a:txBody>
                  <a:tcPr/>
                </a:tc>
                <a:tc>
                  <a:txBody>
                    <a:bodyPr/>
                    <a:lstStyle/>
                    <a:p>
                      <a:r>
                        <a:rPr lang="en-IN" dirty="0" smtClean="0"/>
                        <a:t>Entire</a:t>
                      </a:r>
                      <a:r>
                        <a:rPr lang="en-IN" baseline="0" dirty="0" smtClean="0"/>
                        <a:t> Directions, except the following:</a:t>
                      </a:r>
                    </a:p>
                    <a:p>
                      <a:r>
                        <a:rPr lang="en-IN" baseline="0" dirty="0" smtClean="0"/>
                        <a:t>Para 68 and Chapter V</a:t>
                      </a:r>
                      <a:endParaRPr lang="en-IN"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NBFC-ND having asset</a:t>
                      </a:r>
                      <a:r>
                        <a:rPr lang="en-IN" baseline="0" dirty="0" smtClean="0"/>
                        <a:t> size of less than Rs. 500 </a:t>
                      </a:r>
                      <a:r>
                        <a:rPr lang="en-IN" baseline="0" dirty="0" err="1" smtClean="0"/>
                        <a:t>crores</a:t>
                      </a:r>
                      <a:endParaRPr lang="en-IN" dirty="0" smtClean="0"/>
                    </a:p>
                  </a:txBody>
                  <a:tcPr/>
                </a:tc>
                <a:tc>
                  <a:txBody>
                    <a:bodyPr/>
                    <a:lstStyle/>
                    <a:p>
                      <a:r>
                        <a:rPr lang="en-IN" dirty="0" smtClean="0"/>
                        <a:t>Yes</a:t>
                      </a:r>
                      <a:endParaRPr lang="en-IN" dirty="0"/>
                    </a:p>
                  </a:txBody>
                  <a:tcPr/>
                </a:tc>
                <a:tc>
                  <a:txBody>
                    <a:bodyPr/>
                    <a:lstStyle/>
                    <a:p>
                      <a:r>
                        <a:rPr lang="en-IN" dirty="0" smtClean="0"/>
                        <a:t>No</a:t>
                      </a:r>
                      <a:endParaRPr lang="en-IN" dirty="0"/>
                    </a:p>
                  </a:txBody>
                  <a:tcPr/>
                </a:tc>
                <a:tc>
                  <a:txBody>
                    <a:bodyPr/>
                    <a:lstStyle/>
                    <a:p>
                      <a:r>
                        <a:rPr lang="en-IN" dirty="0" smtClean="0"/>
                        <a:t>Entire</a:t>
                      </a:r>
                      <a:r>
                        <a:rPr lang="en-IN" baseline="0" dirty="0" smtClean="0"/>
                        <a:t> Directions, except the following:</a:t>
                      </a:r>
                    </a:p>
                    <a:p>
                      <a:r>
                        <a:rPr lang="en-IN" baseline="0" dirty="0" smtClean="0"/>
                        <a:t>Chapter IV</a:t>
                      </a:r>
                      <a:endParaRPr lang="en-IN" dirty="0" smtClean="0"/>
                    </a:p>
                  </a:txBody>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 of the Master Directions</a:t>
            </a:r>
            <a:endParaRPr lang="en-IN" dirty="0"/>
          </a:p>
        </p:txBody>
      </p:sp>
      <p:graphicFrame>
        <p:nvGraphicFramePr>
          <p:cNvPr id="4" name="Content Placeholder 3"/>
          <p:cNvGraphicFramePr>
            <a:graphicFrameLocks noGrp="1"/>
          </p:cNvGraphicFramePr>
          <p:nvPr>
            <p:ph idx="1"/>
          </p:nvPr>
        </p:nvGraphicFramePr>
        <p:xfrm>
          <a:off x="581025" y="1830388"/>
          <a:ext cx="11029950" cy="4450080"/>
        </p:xfrm>
        <a:graphic>
          <a:graphicData uri="http://schemas.openxmlformats.org/drawingml/2006/table">
            <a:tbl>
              <a:tblPr firstRow="1" bandRow="1">
                <a:tableStyleId>{5C22544A-7EE6-4342-B048-85BDC9FD1C3A}</a:tableStyleId>
              </a:tblPr>
              <a:tblGrid>
                <a:gridCol w="5514975"/>
                <a:gridCol w="5514975"/>
              </a:tblGrid>
              <a:tr h="370840">
                <a:tc>
                  <a:txBody>
                    <a:bodyPr/>
                    <a:lstStyle/>
                    <a:p>
                      <a:r>
                        <a:rPr lang="en-IN" dirty="0" smtClean="0"/>
                        <a:t>Chapter</a:t>
                      </a:r>
                      <a:endParaRPr lang="en-IN" dirty="0"/>
                    </a:p>
                  </a:txBody>
                  <a:tcPr/>
                </a:tc>
                <a:tc>
                  <a:txBody>
                    <a:bodyPr/>
                    <a:lstStyle/>
                    <a:p>
                      <a:r>
                        <a:rPr lang="en-IN" dirty="0" smtClean="0"/>
                        <a:t>Content</a:t>
                      </a:r>
                      <a:endParaRPr lang="en-IN" dirty="0"/>
                    </a:p>
                  </a:txBody>
                  <a:tcPr/>
                </a:tc>
              </a:tr>
              <a:tr h="370840">
                <a:tc>
                  <a:txBody>
                    <a:bodyPr/>
                    <a:lstStyle/>
                    <a:p>
                      <a:r>
                        <a:rPr lang="en-IN" dirty="0" smtClean="0"/>
                        <a:t>Chapter II</a:t>
                      </a:r>
                      <a:endParaRPr lang="en-IN" dirty="0"/>
                    </a:p>
                  </a:txBody>
                  <a:tcPr/>
                </a:tc>
                <a:tc>
                  <a:txBody>
                    <a:bodyPr/>
                    <a:lstStyle/>
                    <a:p>
                      <a:r>
                        <a:rPr lang="en-IN" dirty="0" smtClean="0"/>
                        <a:t>Definitions</a:t>
                      </a:r>
                      <a:endParaRPr lang="en-IN" dirty="0"/>
                    </a:p>
                  </a:txBody>
                  <a:tcPr/>
                </a:tc>
              </a:tr>
              <a:tr h="370840">
                <a:tc>
                  <a:txBody>
                    <a:bodyPr/>
                    <a:lstStyle/>
                    <a:p>
                      <a:r>
                        <a:rPr lang="en-IN" dirty="0" smtClean="0"/>
                        <a:t>Chapter</a:t>
                      </a:r>
                      <a:r>
                        <a:rPr lang="en-IN" baseline="0" dirty="0" smtClean="0"/>
                        <a:t> III</a:t>
                      </a:r>
                      <a:endParaRPr lang="en-IN" dirty="0"/>
                    </a:p>
                  </a:txBody>
                  <a:tcPr/>
                </a:tc>
                <a:tc>
                  <a:txBody>
                    <a:bodyPr/>
                    <a:lstStyle/>
                    <a:p>
                      <a:r>
                        <a:rPr lang="en-IN" dirty="0" smtClean="0"/>
                        <a:t>Registration</a:t>
                      </a:r>
                      <a:endParaRPr lang="en-IN" dirty="0"/>
                    </a:p>
                  </a:txBody>
                  <a:tcPr/>
                </a:tc>
              </a:tr>
              <a:tr h="370840">
                <a:tc>
                  <a:txBody>
                    <a:bodyPr/>
                    <a:lstStyle/>
                    <a:p>
                      <a:r>
                        <a:rPr lang="en-IN" dirty="0" smtClean="0"/>
                        <a:t>Chapter IV</a:t>
                      </a:r>
                      <a:endParaRPr lang="en-IN" dirty="0"/>
                    </a:p>
                  </a:txBody>
                  <a:tcPr/>
                </a:tc>
                <a:tc>
                  <a:txBody>
                    <a:bodyPr/>
                    <a:lstStyle/>
                    <a:p>
                      <a:r>
                        <a:rPr lang="en-IN" dirty="0" smtClean="0"/>
                        <a:t>Prudential Regulations</a:t>
                      </a:r>
                      <a:endParaRPr lang="en-IN" dirty="0"/>
                    </a:p>
                  </a:txBody>
                  <a:tcPr/>
                </a:tc>
              </a:tr>
              <a:tr h="370840">
                <a:tc>
                  <a:txBody>
                    <a:bodyPr/>
                    <a:lstStyle/>
                    <a:p>
                      <a:r>
                        <a:rPr lang="en-IN" dirty="0" smtClean="0"/>
                        <a:t>Chapter V</a:t>
                      </a:r>
                      <a:endParaRPr lang="en-IN" dirty="0"/>
                    </a:p>
                  </a:txBody>
                  <a:tcPr/>
                </a:tc>
                <a:tc>
                  <a:txBody>
                    <a:bodyPr/>
                    <a:lstStyle/>
                    <a:p>
                      <a:r>
                        <a:rPr lang="en-IN" dirty="0" smtClean="0"/>
                        <a:t>Fair Practice Code</a:t>
                      </a:r>
                      <a:endParaRPr lang="en-IN" dirty="0"/>
                    </a:p>
                  </a:txBody>
                  <a:tcPr/>
                </a:tc>
              </a:tr>
              <a:tr h="370840">
                <a:tc>
                  <a:txBody>
                    <a:bodyPr/>
                    <a:lstStyle/>
                    <a:p>
                      <a:r>
                        <a:rPr lang="en-IN" dirty="0" smtClean="0"/>
                        <a:t>Chapter VI</a:t>
                      </a:r>
                      <a:endParaRPr lang="en-IN" dirty="0"/>
                    </a:p>
                  </a:txBody>
                  <a:tcPr/>
                </a:tc>
                <a:tc>
                  <a:txBody>
                    <a:bodyPr/>
                    <a:lstStyle/>
                    <a:p>
                      <a:r>
                        <a:rPr lang="en-IN" dirty="0" smtClean="0"/>
                        <a:t>Specific Directions to Factors</a:t>
                      </a:r>
                      <a:endParaRPr lang="en-IN" dirty="0"/>
                    </a:p>
                  </a:txBody>
                  <a:tcPr/>
                </a:tc>
              </a:tr>
              <a:tr h="370840">
                <a:tc>
                  <a:txBody>
                    <a:bodyPr/>
                    <a:lstStyle/>
                    <a:p>
                      <a:r>
                        <a:rPr lang="en-IN" dirty="0" smtClean="0"/>
                        <a:t>Chapter VII</a:t>
                      </a:r>
                      <a:endParaRPr lang="en-IN" dirty="0"/>
                    </a:p>
                  </a:txBody>
                  <a:tcPr/>
                </a:tc>
                <a:tc>
                  <a:txBody>
                    <a:bodyPr/>
                    <a:lstStyle/>
                    <a:p>
                      <a:r>
                        <a:rPr lang="en-IN" dirty="0" smtClean="0"/>
                        <a:t>Specific Directions to IDF</a:t>
                      </a:r>
                      <a:endParaRPr lang="en-IN" dirty="0"/>
                    </a:p>
                  </a:txBody>
                  <a:tcPr/>
                </a:tc>
              </a:tr>
              <a:tr h="370840">
                <a:tc>
                  <a:txBody>
                    <a:bodyPr/>
                    <a:lstStyle/>
                    <a:p>
                      <a:r>
                        <a:rPr lang="en-IN" dirty="0" smtClean="0"/>
                        <a:t>Chapter VIII</a:t>
                      </a:r>
                      <a:endParaRPr lang="en-IN" dirty="0"/>
                    </a:p>
                  </a:txBody>
                  <a:tcPr/>
                </a:tc>
                <a:tc>
                  <a:txBody>
                    <a:bodyPr/>
                    <a:lstStyle/>
                    <a:p>
                      <a:r>
                        <a:rPr lang="en-IN" dirty="0" smtClean="0"/>
                        <a:t>Specific</a:t>
                      </a:r>
                      <a:r>
                        <a:rPr lang="en-IN" baseline="0" dirty="0" smtClean="0"/>
                        <a:t> Directions to MFIs</a:t>
                      </a:r>
                      <a:endParaRPr lang="en-IN" dirty="0"/>
                    </a:p>
                  </a:txBody>
                  <a:tcPr/>
                </a:tc>
              </a:tr>
              <a:tr h="370840">
                <a:tc>
                  <a:txBody>
                    <a:bodyPr/>
                    <a:lstStyle/>
                    <a:p>
                      <a:r>
                        <a:rPr lang="en-IN" dirty="0" smtClean="0"/>
                        <a:t>Chapter IX</a:t>
                      </a:r>
                      <a:endParaRPr lang="en-IN" dirty="0"/>
                    </a:p>
                  </a:txBody>
                  <a:tcPr/>
                </a:tc>
                <a:tc>
                  <a:txBody>
                    <a:bodyPr/>
                    <a:lstStyle/>
                    <a:p>
                      <a:r>
                        <a:rPr lang="en-IN" dirty="0" smtClean="0"/>
                        <a:t>Acquisition/ Transfer of Control</a:t>
                      </a:r>
                      <a:endParaRPr lang="en-IN" dirty="0"/>
                    </a:p>
                  </a:txBody>
                  <a:tcPr/>
                </a:tc>
              </a:tr>
              <a:tr h="370840">
                <a:tc>
                  <a:txBody>
                    <a:bodyPr/>
                    <a:lstStyle/>
                    <a:p>
                      <a:r>
                        <a:rPr lang="en-IN" dirty="0" smtClean="0"/>
                        <a:t>Chapter X</a:t>
                      </a:r>
                      <a:endParaRPr lang="en-IN" dirty="0"/>
                    </a:p>
                  </a:txBody>
                  <a:tcPr/>
                </a:tc>
                <a:tc>
                  <a:txBody>
                    <a:bodyPr/>
                    <a:lstStyle/>
                    <a:p>
                      <a:r>
                        <a:rPr lang="en-IN" dirty="0" smtClean="0"/>
                        <a:t>ODI by NBFCs</a:t>
                      </a:r>
                      <a:endParaRPr lang="en-IN" dirty="0"/>
                    </a:p>
                  </a:txBody>
                  <a:tcPr/>
                </a:tc>
              </a:tr>
              <a:tr h="370840">
                <a:tc>
                  <a:txBody>
                    <a:bodyPr/>
                    <a:lstStyle/>
                    <a:p>
                      <a:r>
                        <a:rPr lang="en-IN" dirty="0" smtClean="0"/>
                        <a:t>Chapter XI</a:t>
                      </a:r>
                      <a:endParaRPr lang="en-IN" dirty="0"/>
                    </a:p>
                  </a:txBody>
                  <a:tcPr/>
                </a:tc>
                <a:tc>
                  <a:txBody>
                    <a:bodyPr/>
                    <a:lstStyle/>
                    <a:p>
                      <a:r>
                        <a:rPr lang="en-IN" dirty="0" smtClean="0"/>
                        <a:t>Miscellaneous</a:t>
                      </a:r>
                      <a:r>
                        <a:rPr lang="en-IN" baseline="0" dirty="0" smtClean="0"/>
                        <a:t> Instructions</a:t>
                      </a:r>
                      <a:endParaRPr lang="en-IN" dirty="0"/>
                    </a:p>
                  </a:txBody>
                  <a:tcPr/>
                </a:tc>
              </a:tr>
              <a:tr h="370840">
                <a:tc>
                  <a:txBody>
                    <a:bodyPr/>
                    <a:lstStyle/>
                    <a:p>
                      <a:r>
                        <a:rPr lang="en-IN" dirty="0" smtClean="0"/>
                        <a:t>Chapter XII</a:t>
                      </a:r>
                      <a:endParaRPr lang="en-IN" dirty="0"/>
                    </a:p>
                  </a:txBody>
                  <a:tcPr/>
                </a:tc>
                <a:tc>
                  <a:txBody>
                    <a:bodyPr/>
                    <a:lstStyle/>
                    <a:p>
                      <a:r>
                        <a:rPr lang="en-IN" dirty="0" smtClean="0"/>
                        <a:t>Reporting Requirements</a:t>
                      </a:r>
                      <a:endParaRPr lang="en-IN" dirty="0"/>
                    </a:p>
                  </a:txBody>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Leverage restriction on </a:t>
            </a:r>
            <a:br>
              <a:rPr lang="en-IN" dirty="0" smtClean="0"/>
            </a:br>
            <a:r>
              <a:rPr lang="en-IN" dirty="0" smtClean="0"/>
              <a:t>NBFC – ND – Non SI</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IN" sz="2400" dirty="0" smtClean="0">
                <a:solidFill>
                  <a:schemeClr val="tx1"/>
                </a:solidFill>
              </a:rPr>
              <a:t>Leverage to be maintained at 7 times </a:t>
            </a:r>
            <a:r>
              <a:rPr lang="en-IN" sz="2400" dirty="0" err="1" smtClean="0">
                <a:solidFill>
                  <a:schemeClr val="tx1"/>
                </a:solidFill>
              </a:rPr>
              <a:t>w.e.f</a:t>
            </a:r>
            <a:r>
              <a:rPr lang="en-IN" sz="2400" dirty="0" smtClean="0">
                <a:solidFill>
                  <a:schemeClr val="tx1"/>
                </a:solidFill>
              </a:rPr>
              <a:t> </a:t>
            </a:r>
            <a:r>
              <a:rPr lang="en-IN" dirty="0" smtClean="0">
                <a:solidFill>
                  <a:schemeClr val="tx1"/>
                </a:solidFill>
              </a:rPr>
              <a:t>31</a:t>
            </a:r>
            <a:r>
              <a:rPr lang="en-IN" baseline="30000" dirty="0" smtClean="0">
                <a:solidFill>
                  <a:schemeClr val="tx1"/>
                </a:solidFill>
              </a:rPr>
              <a:t>st</a:t>
            </a:r>
            <a:r>
              <a:rPr lang="en-IN" dirty="0" smtClean="0">
                <a:solidFill>
                  <a:schemeClr val="tx1"/>
                </a:solidFill>
              </a:rPr>
              <a:t> </a:t>
            </a:r>
            <a:r>
              <a:rPr lang="en-IN" sz="2400" dirty="0" smtClean="0">
                <a:solidFill>
                  <a:schemeClr val="tx1"/>
                </a:solidFill>
              </a:rPr>
              <a:t>March, 2015</a:t>
            </a:r>
          </a:p>
          <a:p>
            <a:pPr algn="just"/>
            <a:r>
              <a:rPr lang="en-IN" sz="2400" dirty="0" smtClean="0">
                <a:solidFill>
                  <a:schemeClr val="tx1"/>
                </a:solidFill>
              </a:rPr>
              <a:t>Leverage = </a:t>
            </a:r>
          </a:p>
          <a:p>
            <a:pPr algn="just"/>
            <a:endParaRPr lang="en-IN" sz="2400" dirty="0" smtClean="0">
              <a:solidFill>
                <a:schemeClr val="tx1"/>
              </a:solidFill>
            </a:endParaRPr>
          </a:p>
          <a:p>
            <a:pPr algn="just"/>
            <a:endParaRPr lang="en-IN" sz="2400" dirty="0" smtClean="0">
              <a:solidFill>
                <a:schemeClr val="tx1"/>
              </a:solidFill>
            </a:endParaRPr>
          </a:p>
          <a:p>
            <a:pPr algn="just"/>
            <a:r>
              <a:rPr lang="en-IN" sz="2400" dirty="0" smtClean="0">
                <a:solidFill>
                  <a:schemeClr val="tx1"/>
                </a:solidFill>
              </a:rPr>
              <a:t>Owned funds has been defined in the following manner –</a:t>
            </a:r>
          </a:p>
          <a:p>
            <a:pPr lvl="1" algn="just">
              <a:buNone/>
            </a:pPr>
            <a:r>
              <a:rPr lang="en-IN" sz="1400" i="1" dirty="0" smtClean="0">
                <a:solidFill>
                  <a:schemeClr val="tx1"/>
                </a:solidFill>
              </a:rPr>
              <a:t>      </a:t>
            </a:r>
            <a:r>
              <a:rPr lang="en-IN" i="1" dirty="0" smtClean="0">
                <a:solidFill>
                  <a:schemeClr val="tx1"/>
                </a:solidFill>
              </a:rPr>
              <a:t>“owned fund” means paid up equity capital, preference shares which are compulsorily convertible into equity, free reserves, balance in share premium account and capital reserves representing surplus arising out of sale proceeds of asset, excluding reserves created by revaluation of asset, as reduced by accumulated loss balance, book value of intangible assets and deferred revenue expenditure, if any; </a:t>
            </a:r>
          </a:p>
          <a:p>
            <a:pPr lvl="1" algn="just">
              <a:buNone/>
            </a:pPr>
            <a:endParaRPr lang="en-IN" sz="1400" i="1" dirty="0" smtClean="0">
              <a:solidFill>
                <a:schemeClr val="tx1"/>
              </a:solidFill>
            </a:endParaRPr>
          </a:p>
          <a:p>
            <a:pPr algn="just"/>
            <a:r>
              <a:rPr lang="en-IN" sz="2400" dirty="0" smtClean="0">
                <a:solidFill>
                  <a:schemeClr val="tx1"/>
                </a:solidFill>
              </a:rPr>
              <a:t>Outside Liabilities has been defined in the following manner –</a:t>
            </a:r>
          </a:p>
          <a:p>
            <a:pPr lvl="1" algn="just">
              <a:buNone/>
            </a:pPr>
            <a:r>
              <a:rPr lang="en-IN" sz="1400" i="1" dirty="0" smtClean="0">
                <a:solidFill>
                  <a:schemeClr val="tx1"/>
                </a:solidFill>
              </a:rPr>
              <a:t>      </a:t>
            </a:r>
            <a:r>
              <a:rPr lang="en-IN" i="1" dirty="0" smtClean="0">
                <a:solidFill>
                  <a:schemeClr val="tx1"/>
                </a:solidFill>
              </a:rPr>
              <a:t>“outside liabilities” means total liabilities as appearing on the liabilities side of the balance sheet excluding 'paid up capital' and 'reserves and surplus', instruments compulsorily convertible into equity shares within a period not exceeding 5 years from the date of issue but including all forms of debt and obligations having the characteristics of debt, whether created by issue of hybrid instruments or otherwise, and </a:t>
            </a:r>
            <a:r>
              <a:rPr lang="en-IN" b="1" i="1" dirty="0" smtClean="0">
                <a:solidFill>
                  <a:schemeClr val="tx1"/>
                </a:solidFill>
              </a:rPr>
              <a:t>value of guarantees issued</a:t>
            </a:r>
            <a:r>
              <a:rPr lang="en-IN" i="1" dirty="0" smtClean="0">
                <a:solidFill>
                  <a:schemeClr val="tx1"/>
                </a:solidFill>
              </a:rPr>
              <a:t>, whether appearing on the balance sheet or not. </a:t>
            </a:r>
          </a:p>
          <a:p>
            <a:pPr lvl="1" algn="just"/>
            <a:endParaRPr lang="en-IN" sz="2200" dirty="0" smtClean="0">
              <a:solidFill>
                <a:schemeClr val="tx1"/>
              </a:solidFill>
            </a:endParaRPr>
          </a:p>
          <a:p>
            <a:pPr algn="just"/>
            <a:endParaRPr lang="en-IN" dirty="0">
              <a:solidFill>
                <a:schemeClr val="tx1"/>
              </a:solidFill>
            </a:endParaRPr>
          </a:p>
        </p:txBody>
      </p:sp>
      <p:sp>
        <p:nvSpPr>
          <p:cNvPr id="5" name="TextBox 4"/>
          <p:cNvSpPr txBox="1"/>
          <p:nvPr/>
        </p:nvSpPr>
        <p:spPr>
          <a:xfrm>
            <a:off x="3352800" y="2286001"/>
            <a:ext cx="3352800" cy="646331"/>
          </a:xfrm>
          <a:prstGeom prst="rect">
            <a:avLst/>
          </a:prstGeom>
          <a:noFill/>
        </p:spPr>
        <p:txBody>
          <a:bodyPr wrap="square" rtlCol="0">
            <a:spAutoFit/>
          </a:bodyPr>
          <a:lstStyle/>
          <a:p>
            <a:pPr algn="ctr"/>
            <a:r>
              <a:rPr lang="en-IN" u="sng" dirty="0" smtClean="0"/>
              <a:t>Outside Liabilities</a:t>
            </a:r>
          </a:p>
          <a:p>
            <a:pPr algn="ctr"/>
            <a:r>
              <a:rPr lang="en-IN" dirty="0" smtClean="0"/>
              <a:t>Owned Funds</a:t>
            </a:r>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IN" sz="3200" dirty="0" smtClean="0"/>
              <a:t>Income Recognition</a:t>
            </a:r>
            <a:endParaRPr lang="en-IN" sz="3200" dirty="0"/>
          </a:p>
        </p:txBody>
      </p:sp>
      <p:sp>
        <p:nvSpPr>
          <p:cNvPr id="3" name="Content Placeholder 2"/>
          <p:cNvSpPr>
            <a:spLocks noGrp="1"/>
          </p:cNvSpPr>
          <p:nvPr>
            <p:ph idx="1"/>
          </p:nvPr>
        </p:nvSpPr>
        <p:spPr/>
        <p:txBody>
          <a:bodyPr>
            <a:normAutofit/>
          </a:bodyPr>
          <a:lstStyle/>
          <a:p>
            <a:r>
              <a:rPr lang="en-IN" sz="2000" dirty="0" smtClean="0">
                <a:solidFill>
                  <a:schemeClr val="tx1"/>
                </a:solidFill>
              </a:rPr>
              <a:t>Income recognition requirements –</a:t>
            </a:r>
          </a:p>
          <a:p>
            <a:pPr lvl="1"/>
            <a:r>
              <a:rPr lang="en-IN" sz="1800" dirty="0" smtClean="0">
                <a:solidFill>
                  <a:schemeClr val="tx1"/>
                </a:solidFill>
              </a:rPr>
              <a:t>Income to be recognised based on recognised accounting standards</a:t>
            </a:r>
          </a:p>
          <a:p>
            <a:pPr lvl="2"/>
            <a:r>
              <a:rPr lang="en-IN" sz="1600" dirty="0" smtClean="0">
                <a:solidFill>
                  <a:schemeClr val="tx1"/>
                </a:solidFill>
              </a:rPr>
              <a:t>Income on NPAs should be recognised on cash basis, any income recognised before the asset became NPA remaining unrealised shall be reversed</a:t>
            </a:r>
          </a:p>
          <a:p>
            <a:pPr lvl="1"/>
            <a:r>
              <a:rPr lang="en-IN" sz="1800" dirty="0" smtClean="0">
                <a:solidFill>
                  <a:schemeClr val="tx1"/>
                </a:solidFill>
              </a:rPr>
              <a:t>Income from dividend on shares and mutual funds shall be recognised on cash basis</a:t>
            </a:r>
          </a:p>
          <a:p>
            <a:pPr lvl="1"/>
            <a:r>
              <a:rPr lang="en-IN" sz="1800" dirty="0" smtClean="0">
                <a:solidFill>
                  <a:schemeClr val="tx1"/>
                </a:solidFill>
              </a:rPr>
              <a:t>Income from bonds and debentures of corporate bodies and from Government securities/ bonds may be recognised on accrual basis</a:t>
            </a:r>
          </a:p>
          <a:p>
            <a:pPr lvl="1"/>
            <a:r>
              <a:rPr lang="en-IN" sz="1800" dirty="0" smtClean="0">
                <a:solidFill>
                  <a:schemeClr val="tx1"/>
                </a:solidFill>
              </a:rPr>
              <a:t>Income from securities of corporate bodies or PSUs, the payment of interest of repayment of principal of which has been guaranteed by the Central Government or State Government, may be recognised on accrual basis</a:t>
            </a:r>
          </a:p>
          <a:p>
            <a:pPr lvl="1"/>
            <a:endParaRPr lang="en-IN"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Operations of stock-brokers/ sub-brokers</a:t>
            </a:r>
            <a:endParaRPr lang="en-IN" dirty="0"/>
          </a:p>
        </p:txBody>
      </p:sp>
      <p:sp>
        <p:nvSpPr>
          <p:cNvPr id="3" name="Content Placeholder 2"/>
          <p:cNvSpPr>
            <a:spLocks noGrp="1"/>
          </p:cNvSpPr>
          <p:nvPr>
            <p:ph idx="1"/>
          </p:nvPr>
        </p:nvSpPr>
        <p:spPr/>
        <p:txBody>
          <a:bodyPr/>
          <a:lstStyle/>
          <a:p>
            <a:r>
              <a:rPr lang="en-IN" dirty="0" smtClean="0">
                <a:solidFill>
                  <a:schemeClr val="tx1"/>
                </a:solidFill>
              </a:rPr>
              <a:t>Stock Brokers require registration with Stock Exchanges –</a:t>
            </a:r>
          </a:p>
          <a:p>
            <a:pPr lvl="1"/>
            <a:r>
              <a:rPr lang="en-IN" dirty="0" smtClean="0">
                <a:solidFill>
                  <a:schemeClr val="tx1"/>
                </a:solidFill>
              </a:rPr>
              <a:t>Specific requirements for minimum base capital based on the nature of services provided.</a:t>
            </a:r>
          </a:p>
          <a:p>
            <a:pPr lvl="1"/>
            <a:r>
              <a:rPr lang="en-IN" dirty="0">
                <a:solidFill>
                  <a:schemeClr val="tx1"/>
                </a:solidFill>
              </a:rPr>
              <a:t>No restrictions on the nature of business activities, except for the following </a:t>
            </a:r>
          </a:p>
          <a:p>
            <a:pPr lvl="2"/>
            <a:r>
              <a:rPr lang="en-IN" dirty="0" smtClean="0">
                <a:solidFill>
                  <a:schemeClr val="tx1"/>
                </a:solidFill>
              </a:rPr>
              <a:t>Shall not deal with unregistered sub-broker</a:t>
            </a:r>
          </a:p>
          <a:p>
            <a:r>
              <a:rPr lang="en-IN" dirty="0" smtClean="0">
                <a:solidFill>
                  <a:schemeClr val="tx1"/>
                </a:solidFill>
              </a:rPr>
              <a:t>Sub-brokers acts as an agent of a Stock Broker</a:t>
            </a:r>
          </a:p>
          <a:p>
            <a:pPr lvl="1"/>
            <a:r>
              <a:rPr lang="en-IN" dirty="0" smtClean="0">
                <a:solidFill>
                  <a:schemeClr val="tx1"/>
                </a:solidFill>
              </a:rPr>
              <a:t>Requires registration with Stock Exchange</a:t>
            </a:r>
          </a:p>
          <a:p>
            <a:pPr lvl="1"/>
            <a:r>
              <a:rPr lang="en-IN" dirty="0" smtClean="0">
                <a:solidFill>
                  <a:schemeClr val="tx1"/>
                </a:solidFill>
              </a:rPr>
              <a:t>Requires affiliation with a stock broker</a:t>
            </a:r>
          </a:p>
          <a:p>
            <a:pPr lvl="1"/>
            <a:r>
              <a:rPr lang="en-IN" dirty="0" smtClean="0">
                <a:solidFill>
                  <a:schemeClr val="tx1"/>
                </a:solidFill>
              </a:rPr>
              <a:t>No base minimum capital requirements</a:t>
            </a:r>
          </a:p>
          <a:p>
            <a:pPr lvl="1"/>
            <a:r>
              <a:rPr lang="en-IN" dirty="0" smtClean="0">
                <a:solidFill>
                  <a:schemeClr val="tx1"/>
                </a:solidFill>
              </a:rPr>
              <a:t>No restrictions on the nature of business activities</a:t>
            </a:r>
          </a:p>
          <a:p>
            <a:pPr lvl="2"/>
            <a:endParaRPr lang="en-IN" dirty="0">
              <a:solidFill>
                <a:schemeClr val="tx1"/>
              </a:solidFill>
            </a:endParaRPr>
          </a:p>
        </p:txBody>
      </p:sp>
    </p:spTree>
    <p:extLst>
      <p:ext uri="{BB962C8B-B14F-4D97-AF65-F5344CB8AC3E}">
        <p14:creationId xmlns:p14="http://schemas.microsoft.com/office/powerpoint/2010/main" val="17356148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lgn="r"/>
            <a:r>
              <a:rPr lang="en-IN" sz="3200" dirty="0" smtClean="0"/>
              <a:t>Accounting Principles</a:t>
            </a:r>
            <a:endParaRPr lang="en-IN" sz="3200" dirty="0"/>
          </a:p>
        </p:txBody>
      </p:sp>
      <p:sp>
        <p:nvSpPr>
          <p:cNvPr id="3" name="Content Placeholder 2"/>
          <p:cNvSpPr>
            <a:spLocks noGrp="1"/>
          </p:cNvSpPr>
          <p:nvPr>
            <p:ph idx="1"/>
          </p:nvPr>
        </p:nvSpPr>
        <p:spPr>
          <a:xfrm>
            <a:off x="581192" y="1829718"/>
            <a:ext cx="11029615" cy="4456782"/>
          </a:xfrm>
        </p:spPr>
        <p:txBody>
          <a:bodyPr>
            <a:noAutofit/>
          </a:bodyPr>
          <a:lstStyle/>
          <a:p>
            <a:r>
              <a:rPr lang="en-IN" sz="1600" dirty="0" smtClean="0">
                <a:solidFill>
                  <a:schemeClr val="tx1"/>
                </a:solidFill>
              </a:rPr>
              <a:t>Accounting Standards –</a:t>
            </a:r>
          </a:p>
          <a:p>
            <a:pPr lvl="1"/>
            <a:r>
              <a:rPr lang="en-IN" dirty="0" smtClean="0">
                <a:solidFill>
                  <a:schemeClr val="tx1"/>
                </a:solidFill>
              </a:rPr>
              <a:t>AS and Guidance Notes issued by the ICAI to be followed</a:t>
            </a:r>
          </a:p>
          <a:p>
            <a:pPr lvl="2"/>
            <a:r>
              <a:rPr lang="en-IN" sz="1600" dirty="0" smtClean="0">
                <a:solidFill>
                  <a:schemeClr val="tx1"/>
                </a:solidFill>
              </a:rPr>
              <a:t>Where the provisions of AS are inconsistent with the directions – Directions to prevail</a:t>
            </a:r>
          </a:p>
          <a:p>
            <a:r>
              <a:rPr lang="en-IN" sz="1600" dirty="0" smtClean="0">
                <a:solidFill>
                  <a:schemeClr val="tx1"/>
                </a:solidFill>
              </a:rPr>
              <a:t>Accounting of investments – </a:t>
            </a:r>
          </a:p>
          <a:p>
            <a:pPr lvl="1"/>
            <a:r>
              <a:rPr lang="en-IN" dirty="0" smtClean="0">
                <a:solidFill>
                  <a:schemeClr val="tx1"/>
                </a:solidFill>
              </a:rPr>
              <a:t>The Board of Directors of every company to frame investment policy</a:t>
            </a:r>
          </a:p>
          <a:p>
            <a:pPr lvl="2"/>
            <a:r>
              <a:rPr lang="en-IN" sz="1600" dirty="0" smtClean="0">
                <a:solidFill>
                  <a:schemeClr val="tx1"/>
                </a:solidFill>
              </a:rPr>
              <a:t>It should contain the criteria to classify current and long term investments</a:t>
            </a:r>
          </a:p>
          <a:p>
            <a:pPr lvl="2"/>
            <a:r>
              <a:rPr lang="en-IN" sz="1600" dirty="0" smtClean="0">
                <a:solidFill>
                  <a:schemeClr val="tx1"/>
                </a:solidFill>
              </a:rPr>
              <a:t>Classification of current and long term investments should be done at the time of making the investment</a:t>
            </a:r>
          </a:p>
          <a:p>
            <a:pPr lvl="1"/>
            <a:r>
              <a:rPr lang="en-IN" dirty="0" smtClean="0">
                <a:solidFill>
                  <a:schemeClr val="tx1"/>
                </a:solidFill>
              </a:rPr>
              <a:t>The quoted investments should be group into certain classes, as specified in the Directions, for the purpose of valuation</a:t>
            </a:r>
          </a:p>
          <a:p>
            <a:pPr lvl="2"/>
            <a:r>
              <a:rPr lang="en-IN" sz="1600" b="1" dirty="0" smtClean="0">
                <a:solidFill>
                  <a:schemeClr val="tx1"/>
                </a:solidFill>
              </a:rPr>
              <a:t>Quoted instruments </a:t>
            </a:r>
            <a:r>
              <a:rPr lang="en-IN" sz="1600" dirty="0" smtClean="0">
                <a:solidFill>
                  <a:schemeClr val="tx1"/>
                </a:solidFill>
              </a:rPr>
              <a:t>to be valued at </a:t>
            </a:r>
            <a:r>
              <a:rPr lang="en-IN" sz="1600" b="1" dirty="0" smtClean="0">
                <a:solidFill>
                  <a:schemeClr val="tx1"/>
                </a:solidFill>
              </a:rPr>
              <a:t>cost or market value</a:t>
            </a:r>
            <a:r>
              <a:rPr lang="en-IN" sz="1600" dirty="0" smtClean="0">
                <a:solidFill>
                  <a:schemeClr val="tx1"/>
                </a:solidFill>
              </a:rPr>
              <a:t>, whichever is lower</a:t>
            </a:r>
          </a:p>
          <a:p>
            <a:pPr lvl="1"/>
            <a:r>
              <a:rPr lang="en-IN" b="1" dirty="0" smtClean="0">
                <a:solidFill>
                  <a:schemeClr val="tx1"/>
                </a:solidFill>
              </a:rPr>
              <a:t>Unquoted investments </a:t>
            </a:r>
            <a:r>
              <a:rPr lang="en-IN" dirty="0" smtClean="0">
                <a:solidFill>
                  <a:schemeClr val="tx1"/>
                </a:solidFill>
              </a:rPr>
              <a:t>to be valued at </a:t>
            </a:r>
            <a:r>
              <a:rPr lang="en-IN" b="1" dirty="0" smtClean="0">
                <a:solidFill>
                  <a:schemeClr val="tx1"/>
                </a:solidFill>
              </a:rPr>
              <a:t>cost or break up value</a:t>
            </a:r>
            <a:r>
              <a:rPr lang="en-IN" dirty="0" smtClean="0">
                <a:solidFill>
                  <a:schemeClr val="tx1"/>
                </a:solidFill>
              </a:rPr>
              <a:t>, whichever is lower</a:t>
            </a:r>
          </a:p>
          <a:p>
            <a:pPr lvl="1"/>
            <a:r>
              <a:rPr lang="en-IN" b="1" dirty="0" smtClean="0">
                <a:solidFill>
                  <a:schemeClr val="tx1"/>
                </a:solidFill>
              </a:rPr>
              <a:t>Unquoted preference shares</a:t>
            </a:r>
            <a:r>
              <a:rPr lang="en-IN" dirty="0" smtClean="0">
                <a:solidFill>
                  <a:schemeClr val="tx1"/>
                </a:solidFill>
              </a:rPr>
              <a:t>, in the nature of current investments, shall be valued at </a:t>
            </a:r>
            <a:r>
              <a:rPr lang="en-IN" b="1" dirty="0" smtClean="0">
                <a:solidFill>
                  <a:schemeClr val="tx1"/>
                </a:solidFill>
              </a:rPr>
              <a:t>cost or face value</a:t>
            </a:r>
            <a:r>
              <a:rPr lang="en-IN" dirty="0" smtClean="0">
                <a:solidFill>
                  <a:schemeClr val="tx1"/>
                </a:solidFill>
              </a:rPr>
              <a:t>, whichever is lower</a:t>
            </a:r>
          </a:p>
          <a:p>
            <a:pPr lvl="1"/>
            <a:r>
              <a:rPr lang="en-IN" dirty="0" smtClean="0">
                <a:solidFill>
                  <a:schemeClr val="tx1"/>
                </a:solidFill>
              </a:rPr>
              <a:t>Investments in unquoted Govt. Securities or Govt. Guaranteed bonds shall be the </a:t>
            </a:r>
            <a:r>
              <a:rPr lang="en-IN" b="1" dirty="0" smtClean="0">
                <a:solidFill>
                  <a:schemeClr val="tx1"/>
                </a:solidFill>
              </a:rPr>
              <a:t>carrying cost</a:t>
            </a:r>
            <a:r>
              <a:rPr lang="en-IN" dirty="0" smtClean="0">
                <a:solidFill>
                  <a:schemeClr val="tx1"/>
                </a:solidFill>
              </a:rPr>
              <a:t>.</a:t>
            </a:r>
          </a:p>
          <a:p>
            <a:pPr lvl="1"/>
            <a:r>
              <a:rPr lang="en-IN" b="1" dirty="0" smtClean="0">
                <a:solidFill>
                  <a:schemeClr val="tx1"/>
                </a:solidFill>
              </a:rPr>
              <a:t>Unquoted units of mutual funds </a:t>
            </a:r>
            <a:r>
              <a:rPr lang="en-IN" dirty="0" smtClean="0">
                <a:solidFill>
                  <a:schemeClr val="tx1"/>
                </a:solidFill>
              </a:rPr>
              <a:t>in the nature of current investments to be done based on the </a:t>
            </a:r>
            <a:r>
              <a:rPr lang="en-IN" b="1" dirty="0" smtClean="0">
                <a:solidFill>
                  <a:schemeClr val="tx1"/>
                </a:solidFill>
              </a:rPr>
              <a:t>NAV</a:t>
            </a:r>
          </a:p>
          <a:p>
            <a:pPr lvl="1"/>
            <a:r>
              <a:rPr lang="en-IN" b="1" dirty="0" smtClean="0">
                <a:solidFill>
                  <a:schemeClr val="tx1"/>
                </a:solidFill>
              </a:rPr>
              <a:t>Commercial papers </a:t>
            </a:r>
            <a:r>
              <a:rPr lang="en-IN" dirty="0" smtClean="0">
                <a:solidFill>
                  <a:schemeClr val="tx1"/>
                </a:solidFill>
              </a:rPr>
              <a:t>to be valued at the </a:t>
            </a:r>
            <a:r>
              <a:rPr lang="en-IN" b="1" dirty="0" smtClean="0">
                <a:solidFill>
                  <a:schemeClr val="tx1"/>
                </a:solidFill>
              </a:rPr>
              <a:t>carrying cost</a:t>
            </a:r>
          </a:p>
          <a:p>
            <a:pPr lvl="1"/>
            <a:r>
              <a:rPr lang="en-IN" b="1" dirty="0" smtClean="0">
                <a:solidFill>
                  <a:schemeClr val="tx1"/>
                </a:solidFill>
              </a:rPr>
              <a:t>Long term investments </a:t>
            </a:r>
            <a:r>
              <a:rPr lang="en-IN" dirty="0" smtClean="0">
                <a:solidFill>
                  <a:schemeClr val="tx1"/>
                </a:solidFill>
              </a:rPr>
              <a:t>shall be valued in accordance with </a:t>
            </a:r>
            <a:r>
              <a:rPr lang="en-IN" b="1" dirty="0" smtClean="0">
                <a:solidFill>
                  <a:schemeClr val="tx1"/>
                </a:solidFill>
              </a:rPr>
              <a:t>AS – 13</a:t>
            </a:r>
            <a:r>
              <a:rPr lang="en-IN" dirty="0" smtClean="0">
                <a:solidFill>
                  <a:schemeClr val="tx1"/>
                </a:solidFill>
              </a:rPr>
              <a:t>, issued by the ICAI</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Accounting Year &amp; Balance Sheet Related Principles</a:t>
            </a:r>
            <a:endParaRPr lang="en-IN" dirty="0"/>
          </a:p>
        </p:txBody>
      </p:sp>
      <p:sp>
        <p:nvSpPr>
          <p:cNvPr id="3" name="Content Placeholder 2"/>
          <p:cNvSpPr>
            <a:spLocks noGrp="1"/>
          </p:cNvSpPr>
          <p:nvPr>
            <p:ph idx="1"/>
          </p:nvPr>
        </p:nvSpPr>
        <p:spPr>
          <a:xfrm>
            <a:off x="581192" y="2649550"/>
            <a:ext cx="11029615" cy="4029081"/>
          </a:xfrm>
        </p:spPr>
        <p:txBody>
          <a:bodyPr>
            <a:noAutofit/>
          </a:bodyPr>
          <a:lstStyle/>
          <a:p>
            <a:r>
              <a:rPr lang="en-IN" dirty="0" smtClean="0"/>
              <a:t>Accounting year of an NBFC must end on 31</a:t>
            </a:r>
            <a:r>
              <a:rPr lang="en-IN" baseline="30000" dirty="0" smtClean="0"/>
              <a:t>st</a:t>
            </a:r>
            <a:r>
              <a:rPr lang="en-IN" dirty="0" smtClean="0"/>
              <a:t> March every year and the balance sheet must be drawn on that date</a:t>
            </a:r>
          </a:p>
          <a:p>
            <a:pPr lvl="1"/>
            <a:r>
              <a:rPr lang="en-IN" sz="1800" dirty="0" smtClean="0"/>
              <a:t>Where an NBFC intends to extend the date of balance sheet – prior approval of RBI needed before making the application to ROC</a:t>
            </a:r>
          </a:p>
          <a:p>
            <a:pPr lvl="1"/>
            <a:r>
              <a:rPr lang="en-IN" sz="1800" dirty="0" err="1" smtClean="0"/>
              <a:t>Proforma</a:t>
            </a:r>
            <a:r>
              <a:rPr lang="en-IN" sz="1800" dirty="0" smtClean="0"/>
              <a:t> balance sheet as on 31</a:t>
            </a:r>
            <a:r>
              <a:rPr lang="en-IN" sz="1800" baseline="30000" dirty="0" smtClean="0"/>
              <a:t>st</a:t>
            </a:r>
            <a:r>
              <a:rPr lang="en-IN" sz="1800" dirty="0" smtClean="0"/>
              <a:t> March every year will have to submitted to the RBI, even if the balance sheet date is extended</a:t>
            </a:r>
          </a:p>
          <a:p>
            <a:pPr lvl="1"/>
            <a:r>
              <a:rPr lang="en-IN" sz="1800" dirty="0" smtClean="0"/>
              <a:t>Statutory returns will have to be filed based on </a:t>
            </a:r>
            <a:r>
              <a:rPr lang="en-IN" sz="1800" dirty="0" err="1" smtClean="0"/>
              <a:t>proforma</a:t>
            </a:r>
            <a:r>
              <a:rPr lang="en-IN" sz="1800" dirty="0" smtClean="0"/>
              <a:t> balance sheet</a:t>
            </a:r>
          </a:p>
          <a:p>
            <a:r>
              <a:rPr lang="en-IN" dirty="0" smtClean="0"/>
              <a:t>Finalisation of balance sheet must happen within 3 months from the date to which it pertains</a:t>
            </a:r>
          </a:p>
          <a:p>
            <a:r>
              <a:rPr lang="en-IN" dirty="0" smtClean="0"/>
              <a:t>Every NBFC to append particulars, mentioned in Annex I, as Schedule to the balance sheet, major disclosures:</a:t>
            </a:r>
          </a:p>
          <a:p>
            <a:pPr lvl="1"/>
            <a:r>
              <a:rPr lang="en-IN" sz="1800" dirty="0" smtClean="0"/>
              <a:t>Break up of credit obtained </a:t>
            </a:r>
          </a:p>
          <a:p>
            <a:pPr lvl="1"/>
            <a:r>
              <a:rPr lang="en-IN" sz="1800" dirty="0" smtClean="0"/>
              <a:t>Break up of loans and advances extended based on security</a:t>
            </a:r>
          </a:p>
          <a:p>
            <a:pPr lvl="1"/>
            <a:r>
              <a:rPr lang="en-IN" sz="1800" dirty="0" smtClean="0"/>
              <a:t>Break of assets based on nature of asset finance – For AFCs</a:t>
            </a:r>
          </a:p>
          <a:p>
            <a:pPr lvl="1"/>
            <a:r>
              <a:rPr lang="en-IN" sz="1800" dirty="0" smtClean="0"/>
              <a:t>Break up of investments</a:t>
            </a:r>
          </a:p>
          <a:p>
            <a:pPr lvl="1"/>
            <a:r>
              <a:rPr lang="en-IN" sz="1800" dirty="0" smtClean="0"/>
              <a:t>Borrower group wise classification</a:t>
            </a:r>
          </a:p>
          <a:p>
            <a:r>
              <a:rPr lang="en-IN" sz="2000" dirty="0" smtClean="0"/>
              <a:t>Additional disclosures in the balance sheet </a:t>
            </a:r>
          </a:p>
          <a:p>
            <a:pPr lvl="1"/>
            <a:r>
              <a:rPr lang="en-IN" sz="1800" dirty="0" smtClean="0"/>
              <a:t>Provisions for bad and doubtful debts</a:t>
            </a:r>
          </a:p>
          <a:p>
            <a:pPr lvl="1"/>
            <a:r>
              <a:rPr lang="en-IN" sz="1800" dirty="0" smtClean="0"/>
              <a:t>Provisions for depreciation in investments</a:t>
            </a:r>
          </a:p>
          <a:p>
            <a:endParaRPr lang="en-IN" sz="2000" dirty="0" smtClean="0"/>
          </a:p>
          <a:p>
            <a:endParaRPr lang="en-IN" dirty="0" smtClean="0"/>
          </a:p>
          <a:p>
            <a:pPr lvl="1"/>
            <a:endParaRPr lang="en-IN" sz="18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lgn="r"/>
            <a:r>
              <a:rPr lang="en-IN" sz="3200" dirty="0" smtClean="0"/>
              <a:t>Asset Classification &amp; Provisioning Norms</a:t>
            </a:r>
            <a:endParaRPr lang="en-IN" sz="3200" dirty="0"/>
          </a:p>
        </p:txBody>
      </p:sp>
      <p:sp>
        <p:nvSpPr>
          <p:cNvPr id="3" name="Content Placeholder 2"/>
          <p:cNvSpPr>
            <a:spLocks noGrp="1"/>
          </p:cNvSpPr>
          <p:nvPr>
            <p:ph idx="1"/>
          </p:nvPr>
        </p:nvSpPr>
        <p:spPr>
          <a:xfrm>
            <a:off x="581192" y="2066208"/>
            <a:ext cx="11029615" cy="4029081"/>
          </a:xfrm>
        </p:spPr>
        <p:txBody>
          <a:bodyPr>
            <a:noAutofit/>
          </a:bodyPr>
          <a:lstStyle/>
          <a:p>
            <a:r>
              <a:rPr lang="en-IN" dirty="0" smtClean="0">
                <a:solidFill>
                  <a:schemeClr val="tx1"/>
                </a:solidFill>
              </a:rPr>
              <a:t>Asset Classification –</a:t>
            </a:r>
          </a:p>
          <a:p>
            <a:pPr lvl="1"/>
            <a:r>
              <a:rPr lang="en-IN" sz="1800" dirty="0" smtClean="0">
                <a:solidFill>
                  <a:schemeClr val="tx1"/>
                </a:solidFill>
              </a:rPr>
              <a:t>Standard Assets </a:t>
            </a:r>
          </a:p>
          <a:p>
            <a:pPr lvl="1"/>
            <a:r>
              <a:rPr lang="en-IN" sz="1800" dirty="0" smtClean="0">
                <a:solidFill>
                  <a:schemeClr val="tx1"/>
                </a:solidFill>
              </a:rPr>
              <a:t>Sub-standard Assets </a:t>
            </a:r>
          </a:p>
          <a:p>
            <a:pPr lvl="2"/>
            <a:r>
              <a:rPr lang="en-IN" sz="1800" dirty="0" smtClean="0">
                <a:solidFill>
                  <a:schemeClr val="tx1"/>
                </a:solidFill>
              </a:rPr>
              <a:t>6 months overdue (12 months overdue for leased assets)</a:t>
            </a:r>
          </a:p>
          <a:p>
            <a:pPr lvl="1"/>
            <a:r>
              <a:rPr lang="en-IN" sz="1800" dirty="0" smtClean="0">
                <a:solidFill>
                  <a:schemeClr val="tx1"/>
                </a:solidFill>
              </a:rPr>
              <a:t>Doubtful Assets</a:t>
            </a:r>
          </a:p>
          <a:p>
            <a:pPr lvl="2"/>
            <a:r>
              <a:rPr lang="en-IN" sz="1800" dirty="0" smtClean="0">
                <a:solidFill>
                  <a:schemeClr val="tx1"/>
                </a:solidFill>
              </a:rPr>
              <a:t>18 months overdue</a:t>
            </a:r>
          </a:p>
          <a:p>
            <a:pPr lvl="1"/>
            <a:r>
              <a:rPr lang="en-IN" sz="1800" dirty="0" smtClean="0">
                <a:solidFill>
                  <a:schemeClr val="tx1"/>
                </a:solidFill>
              </a:rPr>
              <a:t>Loss Assets</a:t>
            </a:r>
          </a:p>
          <a:p>
            <a:r>
              <a:rPr lang="en-IN" dirty="0" smtClean="0">
                <a:solidFill>
                  <a:schemeClr val="tx1"/>
                </a:solidFill>
              </a:rPr>
              <a:t>Provisioning requirements –</a:t>
            </a:r>
          </a:p>
          <a:p>
            <a:pPr lvl="1"/>
            <a:r>
              <a:rPr lang="en-IN" sz="1800" dirty="0" smtClean="0">
                <a:solidFill>
                  <a:schemeClr val="tx1"/>
                </a:solidFill>
              </a:rPr>
              <a:t>Standard Assets: 0.25%</a:t>
            </a:r>
          </a:p>
          <a:p>
            <a:pPr lvl="1"/>
            <a:r>
              <a:rPr lang="en-IN" sz="1800" dirty="0" smtClean="0">
                <a:solidFill>
                  <a:schemeClr val="tx1"/>
                </a:solidFill>
              </a:rPr>
              <a:t>Sub-standard: 10%</a:t>
            </a:r>
          </a:p>
          <a:p>
            <a:pPr lvl="1"/>
            <a:r>
              <a:rPr lang="en-IN" sz="1800" dirty="0" smtClean="0">
                <a:solidFill>
                  <a:schemeClr val="tx1"/>
                </a:solidFill>
              </a:rPr>
              <a:t>Doubtful Assets:  </a:t>
            </a:r>
          </a:p>
          <a:p>
            <a:pPr lvl="2"/>
            <a:r>
              <a:rPr lang="en-IN" sz="1800" dirty="0" smtClean="0">
                <a:solidFill>
                  <a:schemeClr val="tx1"/>
                </a:solidFill>
              </a:rPr>
              <a:t>For the unsecured portion – 100% for the unsecured portion</a:t>
            </a:r>
          </a:p>
          <a:p>
            <a:pPr lvl="2"/>
            <a:r>
              <a:rPr lang="en-IN" sz="1800" dirty="0" smtClean="0">
                <a:solidFill>
                  <a:schemeClr val="tx1"/>
                </a:solidFill>
              </a:rPr>
              <a:t>For the secured portion – </a:t>
            </a:r>
          </a:p>
          <a:p>
            <a:pPr lvl="3"/>
            <a:r>
              <a:rPr lang="en-IN" sz="1800" dirty="0" smtClean="0">
                <a:solidFill>
                  <a:schemeClr val="tx1"/>
                </a:solidFill>
              </a:rPr>
              <a:t>1</a:t>
            </a:r>
            <a:r>
              <a:rPr lang="en-IN" sz="1800" baseline="30000" dirty="0" smtClean="0">
                <a:solidFill>
                  <a:schemeClr val="tx1"/>
                </a:solidFill>
              </a:rPr>
              <a:t>st</a:t>
            </a:r>
            <a:r>
              <a:rPr lang="en-IN" sz="1800" dirty="0" smtClean="0">
                <a:solidFill>
                  <a:schemeClr val="tx1"/>
                </a:solidFill>
              </a:rPr>
              <a:t> year – 20%</a:t>
            </a:r>
          </a:p>
          <a:p>
            <a:pPr lvl="3"/>
            <a:r>
              <a:rPr lang="en-IN" sz="1800" dirty="0" smtClean="0">
                <a:solidFill>
                  <a:schemeClr val="tx1"/>
                </a:solidFill>
              </a:rPr>
              <a:t>2</a:t>
            </a:r>
            <a:r>
              <a:rPr lang="en-IN" sz="1800" baseline="30000" dirty="0" smtClean="0">
                <a:solidFill>
                  <a:schemeClr val="tx1"/>
                </a:solidFill>
              </a:rPr>
              <a:t>nd</a:t>
            </a:r>
            <a:r>
              <a:rPr lang="en-IN" sz="1800" dirty="0" smtClean="0">
                <a:solidFill>
                  <a:schemeClr val="tx1"/>
                </a:solidFill>
              </a:rPr>
              <a:t> year – 30%</a:t>
            </a:r>
          </a:p>
          <a:p>
            <a:pPr lvl="3"/>
            <a:r>
              <a:rPr lang="en-IN" sz="1800" dirty="0" smtClean="0">
                <a:solidFill>
                  <a:schemeClr val="tx1"/>
                </a:solidFill>
              </a:rPr>
              <a:t>3</a:t>
            </a:r>
            <a:r>
              <a:rPr lang="en-IN" sz="1800" baseline="30000" dirty="0" smtClean="0">
                <a:solidFill>
                  <a:schemeClr val="tx1"/>
                </a:solidFill>
              </a:rPr>
              <a:t>rd</a:t>
            </a:r>
            <a:r>
              <a:rPr lang="en-IN" sz="1800" dirty="0" smtClean="0">
                <a:solidFill>
                  <a:schemeClr val="tx1"/>
                </a:solidFill>
              </a:rPr>
              <a:t> year onwards – 50%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lgn="r"/>
            <a:r>
              <a:rPr lang="en-IN" sz="3200" dirty="0" smtClean="0"/>
              <a:t>Submission of Certificate of STATUTORY AUDITORS</a:t>
            </a:r>
            <a:endParaRPr lang="en-IN" sz="3200" dirty="0"/>
          </a:p>
        </p:txBody>
      </p:sp>
      <p:sp>
        <p:nvSpPr>
          <p:cNvPr id="3" name="Content Placeholder 2"/>
          <p:cNvSpPr>
            <a:spLocks noGrp="1"/>
          </p:cNvSpPr>
          <p:nvPr>
            <p:ph idx="1"/>
          </p:nvPr>
        </p:nvSpPr>
        <p:spPr/>
        <p:txBody>
          <a:bodyPr>
            <a:normAutofit/>
          </a:bodyPr>
          <a:lstStyle/>
          <a:p>
            <a:r>
              <a:rPr lang="en-IN" sz="1600" dirty="0" smtClean="0">
                <a:solidFill>
                  <a:schemeClr val="tx1"/>
                </a:solidFill>
              </a:rPr>
              <a:t>Submission of certificate from Statutory Auditor to the RBI –</a:t>
            </a:r>
          </a:p>
          <a:p>
            <a:pPr lvl="1"/>
            <a:r>
              <a:rPr lang="en-IN" dirty="0" smtClean="0">
                <a:solidFill>
                  <a:schemeClr val="tx1"/>
                </a:solidFill>
              </a:rPr>
              <a:t>Stating that it is engaged in the business non banking financial activity and holds the </a:t>
            </a:r>
            <a:r>
              <a:rPr lang="en-IN" dirty="0" err="1" smtClean="0">
                <a:solidFill>
                  <a:schemeClr val="tx1"/>
                </a:solidFill>
              </a:rPr>
              <a:t>CoR</a:t>
            </a:r>
            <a:r>
              <a:rPr lang="en-IN" dirty="0" smtClean="0">
                <a:solidFill>
                  <a:schemeClr val="tx1"/>
                </a:solidFill>
              </a:rPr>
              <a:t> under section 45-IA and is eligible to hold it</a:t>
            </a:r>
          </a:p>
          <a:p>
            <a:pPr lvl="1"/>
            <a:r>
              <a:rPr lang="en-IN" dirty="0" smtClean="0">
                <a:solidFill>
                  <a:schemeClr val="tx1"/>
                </a:solidFill>
              </a:rPr>
              <a:t>Indicating the asset/ income pattern of the Company for making it eligible for classification as Asset Finance Company, Investment Company or Loan Company</a:t>
            </a:r>
          </a:p>
          <a:p>
            <a:pPr lvl="1"/>
            <a:r>
              <a:rPr lang="en-IN" dirty="0" smtClean="0">
                <a:solidFill>
                  <a:schemeClr val="tx1"/>
                </a:solidFill>
              </a:rPr>
              <a:t>Within 1 month from the date of finalization of the Balance Sheet and in any case not later than 30</a:t>
            </a:r>
            <a:r>
              <a:rPr lang="en-IN" baseline="30000" dirty="0" smtClean="0">
                <a:solidFill>
                  <a:schemeClr val="tx1"/>
                </a:solidFill>
              </a:rPr>
              <a:t>th</a:t>
            </a:r>
            <a:r>
              <a:rPr lang="en-IN" dirty="0" smtClean="0">
                <a:solidFill>
                  <a:schemeClr val="tx1"/>
                </a:solidFill>
              </a:rPr>
              <a:t> December of that year.</a:t>
            </a:r>
            <a:endParaRPr lang="en-IN" dirty="0">
              <a:solidFill>
                <a:schemeClr val="tx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lgn="r"/>
            <a:r>
              <a:rPr lang="en-IN" sz="3200" dirty="0" smtClean="0"/>
              <a:t>Other requirements 1/2</a:t>
            </a:r>
            <a:endParaRPr lang="en-IN" sz="3200" dirty="0"/>
          </a:p>
        </p:txBody>
      </p:sp>
      <p:sp>
        <p:nvSpPr>
          <p:cNvPr id="3" name="Content Placeholder 2"/>
          <p:cNvSpPr>
            <a:spLocks noGrp="1"/>
          </p:cNvSpPr>
          <p:nvPr>
            <p:ph idx="1"/>
          </p:nvPr>
        </p:nvSpPr>
        <p:spPr/>
        <p:txBody>
          <a:bodyPr>
            <a:noAutofit/>
          </a:bodyPr>
          <a:lstStyle/>
          <a:p>
            <a:r>
              <a:rPr lang="en-IN" dirty="0" smtClean="0">
                <a:solidFill>
                  <a:schemeClr val="tx1"/>
                </a:solidFill>
              </a:rPr>
              <a:t>Policy on Demand/ Call Loans</a:t>
            </a:r>
          </a:p>
          <a:p>
            <a:pPr lvl="1"/>
            <a:r>
              <a:rPr lang="en-IN" sz="1800" dirty="0" smtClean="0">
                <a:solidFill>
                  <a:schemeClr val="tx1"/>
                </a:solidFill>
              </a:rPr>
              <a:t>Board of Directors to frame a policy on Demand/ Call Loans</a:t>
            </a:r>
          </a:p>
          <a:p>
            <a:pPr lvl="2"/>
            <a:r>
              <a:rPr lang="en-IN" sz="1800" dirty="0" smtClean="0">
                <a:solidFill>
                  <a:schemeClr val="tx1"/>
                </a:solidFill>
              </a:rPr>
              <a:t>Cut off date within which the repayment of demand or call loan shall be demanded or called up should be mentioned in the policy</a:t>
            </a:r>
          </a:p>
          <a:p>
            <a:pPr lvl="2"/>
            <a:r>
              <a:rPr lang="en-IN" sz="1800" dirty="0" smtClean="0">
                <a:solidFill>
                  <a:schemeClr val="tx1"/>
                </a:solidFill>
              </a:rPr>
              <a:t>Rate of interest to be charged should be laid down in the policy</a:t>
            </a:r>
          </a:p>
          <a:p>
            <a:r>
              <a:rPr lang="en-IN" dirty="0" smtClean="0">
                <a:solidFill>
                  <a:schemeClr val="tx1"/>
                </a:solidFill>
              </a:rPr>
              <a:t>Lending against gold – </a:t>
            </a:r>
          </a:p>
          <a:p>
            <a:pPr lvl="1"/>
            <a:r>
              <a:rPr lang="en-IN" sz="1800" dirty="0" smtClean="0">
                <a:solidFill>
                  <a:schemeClr val="tx1"/>
                </a:solidFill>
              </a:rPr>
              <a:t>Separate set of directions governing gold lending</a:t>
            </a:r>
          </a:p>
          <a:p>
            <a:r>
              <a:rPr lang="en-IN" dirty="0" smtClean="0">
                <a:solidFill>
                  <a:schemeClr val="tx1"/>
                </a:solidFill>
              </a:rPr>
              <a:t>Information with respect to change of address, directors, auditors etc –</a:t>
            </a:r>
          </a:p>
          <a:p>
            <a:pPr lvl="1"/>
            <a:r>
              <a:rPr lang="en-IN" sz="1800" dirty="0" smtClean="0">
                <a:solidFill>
                  <a:schemeClr val="tx1"/>
                </a:solidFill>
              </a:rPr>
              <a:t>The company to inform the RBI the following within 1 month from the date of occurrence –</a:t>
            </a:r>
          </a:p>
          <a:p>
            <a:pPr lvl="2"/>
            <a:r>
              <a:rPr lang="en-IN" sz="1800" dirty="0" smtClean="0">
                <a:solidFill>
                  <a:schemeClr val="tx1"/>
                </a:solidFill>
              </a:rPr>
              <a:t>the complete postal address, telephone number/s and fax number/s of the registered/corporate office</a:t>
            </a:r>
          </a:p>
          <a:p>
            <a:pPr lvl="2"/>
            <a:r>
              <a:rPr lang="en-IN" sz="1800" dirty="0" smtClean="0">
                <a:solidFill>
                  <a:schemeClr val="tx1"/>
                </a:solidFill>
              </a:rPr>
              <a:t>the names and residential addresses of the directors of the company;</a:t>
            </a:r>
          </a:p>
          <a:p>
            <a:pPr lvl="2"/>
            <a:r>
              <a:rPr lang="en-IN" sz="1800" dirty="0" smtClean="0">
                <a:solidFill>
                  <a:schemeClr val="tx1"/>
                </a:solidFill>
              </a:rPr>
              <a:t>the names and the official designations of its principal officers;</a:t>
            </a:r>
          </a:p>
          <a:p>
            <a:pPr lvl="2"/>
            <a:r>
              <a:rPr lang="en-IN" sz="1800" dirty="0" smtClean="0">
                <a:solidFill>
                  <a:schemeClr val="tx1"/>
                </a:solidFill>
              </a:rPr>
              <a:t>the names and office address of the auditors of the company; and</a:t>
            </a:r>
          </a:p>
          <a:p>
            <a:pPr lvl="2"/>
            <a:r>
              <a:rPr lang="en-IN" sz="1800" dirty="0" smtClean="0">
                <a:solidFill>
                  <a:schemeClr val="tx1"/>
                </a:solidFill>
              </a:rPr>
              <a:t>the specimen signatures of the officers authorised to sign on behalf of the company</a:t>
            </a:r>
            <a:endParaRPr lang="en-IN" sz="1800" dirty="0">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lgn="r"/>
            <a:r>
              <a:rPr lang="en-IN" sz="3200" dirty="0" smtClean="0"/>
              <a:t>Other requirements 2/2</a:t>
            </a:r>
            <a:endParaRPr lang="en-IN" sz="3200" dirty="0"/>
          </a:p>
        </p:txBody>
      </p:sp>
      <p:sp>
        <p:nvSpPr>
          <p:cNvPr id="3" name="Content Placeholder 2"/>
          <p:cNvSpPr>
            <a:spLocks noGrp="1"/>
          </p:cNvSpPr>
          <p:nvPr>
            <p:ph idx="1"/>
          </p:nvPr>
        </p:nvSpPr>
        <p:spPr/>
        <p:txBody>
          <a:bodyPr>
            <a:normAutofit/>
          </a:bodyPr>
          <a:lstStyle/>
          <a:p>
            <a:r>
              <a:rPr lang="en-IN" sz="2400" dirty="0" smtClean="0">
                <a:solidFill>
                  <a:schemeClr val="tx1"/>
                </a:solidFill>
              </a:rPr>
              <a:t>Norms for restructuring of advances –</a:t>
            </a:r>
          </a:p>
          <a:p>
            <a:pPr lvl="1"/>
            <a:r>
              <a:rPr lang="en-IN" sz="2000" dirty="0" smtClean="0">
                <a:solidFill>
                  <a:schemeClr val="tx1"/>
                </a:solidFill>
              </a:rPr>
              <a:t>As per the guidelines dated 23</a:t>
            </a:r>
            <a:r>
              <a:rPr lang="en-IN" sz="2000" baseline="30000" dirty="0" smtClean="0">
                <a:solidFill>
                  <a:schemeClr val="tx1"/>
                </a:solidFill>
              </a:rPr>
              <a:t>rd</a:t>
            </a:r>
            <a:r>
              <a:rPr lang="en-IN" sz="2000" dirty="0" smtClean="0">
                <a:solidFill>
                  <a:schemeClr val="tx1"/>
                </a:solidFill>
              </a:rPr>
              <a:t> January, 2014</a:t>
            </a:r>
          </a:p>
          <a:p>
            <a:r>
              <a:rPr lang="en-IN" sz="2400" dirty="0" smtClean="0">
                <a:solidFill>
                  <a:schemeClr val="tx1"/>
                </a:solidFill>
              </a:rPr>
              <a:t>Submission of “Branch Info” Return –</a:t>
            </a:r>
          </a:p>
          <a:p>
            <a:pPr lvl="1"/>
            <a:r>
              <a:rPr lang="en-IN" sz="2000" dirty="0" smtClean="0">
                <a:solidFill>
                  <a:schemeClr val="tx1"/>
                </a:solidFill>
              </a:rPr>
              <a:t>All NBFCs having total assets of more than Rs. 50 </a:t>
            </a:r>
            <a:r>
              <a:rPr lang="en-IN" sz="2000" dirty="0" err="1" smtClean="0">
                <a:solidFill>
                  <a:schemeClr val="tx1"/>
                </a:solidFill>
              </a:rPr>
              <a:t>crores</a:t>
            </a:r>
            <a:r>
              <a:rPr lang="en-IN" sz="2000" dirty="0" smtClean="0">
                <a:solidFill>
                  <a:schemeClr val="tx1"/>
                </a:solidFill>
              </a:rPr>
              <a:t> to submit Branch Information on quarterly basis within 15 days from the expiry of relative quarter</a:t>
            </a:r>
            <a:endParaRPr lang="en-IN" sz="2000" dirty="0">
              <a:solidFill>
                <a:schemeClr val="tx1"/>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Common REGULATIONS for </a:t>
            </a:r>
            <a:br>
              <a:rPr lang="en-IN" dirty="0" smtClean="0"/>
            </a:br>
            <a:r>
              <a:rPr lang="en-IN" dirty="0" smtClean="0"/>
              <a:t>NBFC-D, NBFC-ND-SI &amp; NBFC-ND-Non SI</a:t>
            </a:r>
            <a:endParaRPr lang="en-IN"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FAIR PRACTICE CODE 1/2</a:t>
            </a:r>
            <a:endParaRPr lang="en-IN" dirty="0"/>
          </a:p>
        </p:txBody>
      </p:sp>
      <p:sp>
        <p:nvSpPr>
          <p:cNvPr id="5" name="Content Placeholder 4"/>
          <p:cNvSpPr>
            <a:spLocks noGrp="1"/>
          </p:cNvSpPr>
          <p:nvPr>
            <p:ph idx="1"/>
          </p:nvPr>
        </p:nvSpPr>
        <p:spPr>
          <a:xfrm>
            <a:off x="581192" y="2081974"/>
            <a:ext cx="11029615" cy="4029081"/>
          </a:xfrm>
        </p:spPr>
        <p:txBody>
          <a:bodyPr>
            <a:noAutofit/>
          </a:bodyPr>
          <a:lstStyle/>
          <a:p>
            <a:r>
              <a:rPr lang="en-IN" dirty="0" smtClean="0"/>
              <a:t>Applicable to NBFCs having customer interface</a:t>
            </a:r>
          </a:p>
          <a:p>
            <a:pPr lvl="1"/>
            <a:r>
              <a:rPr lang="en-IN" sz="1800" dirty="0" smtClean="0"/>
              <a:t>Customer interface has been defined in the following manner:</a:t>
            </a:r>
          </a:p>
          <a:p>
            <a:pPr lvl="2"/>
            <a:r>
              <a:rPr lang="en-IN" sz="1800" dirty="0" smtClean="0"/>
              <a:t>“customer interface” means interaction between the NBFC and its customers  while carrying on its business.</a:t>
            </a:r>
          </a:p>
          <a:p>
            <a:r>
              <a:rPr lang="en-IN" dirty="0" smtClean="0"/>
              <a:t>Provides for the following:</a:t>
            </a:r>
          </a:p>
          <a:p>
            <a:pPr lvl="1"/>
            <a:r>
              <a:rPr lang="en-IN" sz="1800" dirty="0" smtClean="0"/>
              <a:t>Details to be mentioned in the application form</a:t>
            </a:r>
          </a:p>
          <a:p>
            <a:pPr lvl="1"/>
            <a:r>
              <a:rPr lang="en-IN" sz="1800" dirty="0" smtClean="0"/>
              <a:t>NBFCs should devise a system of giving acknowledgement of applications received</a:t>
            </a:r>
          </a:p>
          <a:p>
            <a:pPr lvl="1"/>
            <a:r>
              <a:rPr lang="en-IN" sz="1800" dirty="0" smtClean="0"/>
              <a:t>Manner of loan appraisal</a:t>
            </a:r>
          </a:p>
          <a:p>
            <a:pPr lvl="1"/>
            <a:r>
              <a:rPr lang="en-IN" sz="1800" dirty="0" smtClean="0"/>
              <a:t>Details to be disclosed in vernacular language – Amount sanctioned, terms and conditions, annualised rate of return etc</a:t>
            </a:r>
          </a:p>
          <a:p>
            <a:pPr lvl="1"/>
            <a:r>
              <a:rPr lang="en-IN" sz="1800" dirty="0" smtClean="0"/>
              <a:t>Grievance </a:t>
            </a:r>
            <a:r>
              <a:rPr lang="en-IN" sz="1800" dirty="0" err="1" smtClean="0"/>
              <a:t>redressal</a:t>
            </a:r>
            <a:r>
              <a:rPr lang="en-IN" sz="1800" dirty="0" smtClean="0"/>
              <a:t> mechanism has to be set up by the Board</a:t>
            </a:r>
          </a:p>
          <a:p>
            <a:pPr lvl="2"/>
            <a:r>
              <a:rPr lang="en-IN" sz="1800" dirty="0" smtClean="0"/>
              <a:t>The following must be mentioned in all branches/ offices clearly –</a:t>
            </a:r>
          </a:p>
          <a:p>
            <a:pPr lvl="3"/>
            <a:r>
              <a:rPr lang="en-IN" sz="1800" dirty="0" smtClean="0"/>
              <a:t>Name and contact details of the Grievance </a:t>
            </a:r>
            <a:r>
              <a:rPr lang="en-IN" sz="1800" dirty="0" err="1" smtClean="0"/>
              <a:t>Redressal</a:t>
            </a:r>
            <a:r>
              <a:rPr lang="en-IN" sz="1800" dirty="0" smtClean="0"/>
              <a:t> Officer</a:t>
            </a:r>
          </a:p>
          <a:p>
            <a:pPr lvl="3"/>
            <a:r>
              <a:rPr lang="en-IN" sz="1800" dirty="0" smtClean="0"/>
              <a:t>The option of appeal to the Officer in charge of the regional office of DNBS of RBI, where the grievance is not redressed within 1 month</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Fair Practice Code 2/2</a:t>
            </a:r>
            <a:endParaRPr lang="en-IN" dirty="0"/>
          </a:p>
        </p:txBody>
      </p:sp>
      <p:sp>
        <p:nvSpPr>
          <p:cNvPr id="3" name="Content Placeholder 2"/>
          <p:cNvSpPr>
            <a:spLocks noGrp="1"/>
          </p:cNvSpPr>
          <p:nvPr>
            <p:ph idx="1"/>
          </p:nvPr>
        </p:nvSpPr>
        <p:spPr/>
        <p:txBody>
          <a:bodyPr>
            <a:normAutofit/>
          </a:bodyPr>
          <a:lstStyle/>
          <a:p>
            <a:pPr lvl="1"/>
            <a:r>
              <a:rPr lang="en-IN" sz="1800" dirty="0" smtClean="0"/>
              <a:t>Fair Practice Code will have to adopted and mentioned at all places of business and website</a:t>
            </a:r>
          </a:p>
          <a:p>
            <a:pPr lvl="1"/>
            <a:r>
              <a:rPr lang="en-IN" sz="1800" dirty="0" smtClean="0"/>
              <a:t>Loan agreements must have built in repossession clause and must also contain the following:</a:t>
            </a:r>
          </a:p>
          <a:p>
            <a:pPr lvl="2"/>
            <a:r>
              <a:rPr lang="en-IN" sz="1800" dirty="0" smtClean="0"/>
              <a:t>notice period before taking possession;  </a:t>
            </a:r>
          </a:p>
          <a:p>
            <a:pPr lvl="2"/>
            <a:r>
              <a:rPr lang="en-IN" sz="1800" dirty="0" smtClean="0"/>
              <a:t>circumstances under which the notice period can be waived;  </a:t>
            </a:r>
          </a:p>
          <a:p>
            <a:pPr lvl="2"/>
            <a:r>
              <a:rPr lang="en-IN" sz="1800" dirty="0" smtClean="0"/>
              <a:t>the procedure for taking possession of the security;  </a:t>
            </a:r>
          </a:p>
          <a:p>
            <a:pPr lvl="2"/>
            <a:r>
              <a:rPr lang="en-IN" sz="1800" dirty="0" smtClean="0"/>
              <a:t>a provision regarding final chance to be given to the borrower for repayment of loan before the sale / auction of the property;  </a:t>
            </a:r>
          </a:p>
          <a:p>
            <a:pPr lvl="2"/>
            <a:r>
              <a:rPr lang="en-IN" sz="1800" dirty="0" smtClean="0"/>
              <a:t>the procedure for giving repossession to the borrower; and  </a:t>
            </a:r>
          </a:p>
          <a:p>
            <a:pPr lvl="2"/>
            <a:r>
              <a:rPr lang="en-IN" sz="1800" dirty="0" smtClean="0"/>
              <a:t>the procedure for sale / auction of the property</a:t>
            </a:r>
          </a:p>
          <a:p>
            <a:pPr lvl="1"/>
            <a:r>
              <a:rPr lang="en-IN" sz="1800" dirty="0" smtClean="0"/>
              <a:t>Interest rate policy must be adopted by the Board of Directors to set down the principles of determining interest rate on loans</a:t>
            </a:r>
            <a:endParaRPr lang="en-IN" sz="1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IN" sz="2000" dirty="0" smtClean="0"/>
              <a:t>Change of Control/ Management of NBFCs</a:t>
            </a:r>
            <a:endParaRPr lang="en-IN"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4000" dirty="0"/>
              <a:t>Banks vs. NBFCs</a:t>
            </a:r>
          </a:p>
        </p:txBody>
      </p:sp>
      <p:graphicFrame>
        <p:nvGraphicFramePr>
          <p:cNvPr id="54275" name="Group 3"/>
          <p:cNvGraphicFramePr>
            <a:graphicFrameLocks noGrp="1"/>
          </p:cNvGraphicFramePr>
          <p:nvPr>
            <p:ph idx="1"/>
            <p:extLst>
              <p:ext uri="{D42A27DB-BD31-4B8C-83A1-F6EECF244321}">
                <p14:modId xmlns:p14="http://schemas.microsoft.com/office/powerpoint/2010/main" val="4008010806"/>
              </p:ext>
            </p:extLst>
          </p:nvPr>
        </p:nvGraphicFramePr>
        <p:xfrm>
          <a:off x="581025" y="2181225"/>
          <a:ext cx="11029949" cy="4558098"/>
        </p:xfrm>
        <a:graphic>
          <a:graphicData uri="http://schemas.openxmlformats.org/drawingml/2006/table">
            <a:tbl>
              <a:tblPr>
                <a:tableStyleId>{3B4B98B0-60AC-42C2-AFA5-B58CD77FA1E5}</a:tableStyleId>
              </a:tblPr>
              <a:tblGrid>
                <a:gridCol w="3370262"/>
                <a:gridCol w="3983037"/>
                <a:gridCol w="3676650"/>
              </a:tblGrid>
              <a:tr h="37090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Particulars</a:t>
                      </a:r>
                      <a:endParaRPr kumimoji="0" lang="en-US" sz="1600" b="1" i="0" u="none" strike="noStrike" cap="none" normalizeH="0" baseline="0" dirty="0" smtClean="0">
                        <a:ln>
                          <a:noFill/>
                        </a:ln>
                        <a:solidFill>
                          <a:schemeClr val="bg1">
                            <a:lumMod val="95000"/>
                          </a:schemeClr>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Banks</a:t>
                      </a:r>
                      <a:endParaRPr kumimoji="0" lang="en-US" sz="1600" b="1" i="0" u="none" strike="noStrike" cap="none" normalizeH="0" baseline="0" dirty="0" smtClean="0">
                        <a:ln>
                          <a:noFill/>
                        </a:ln>
                        <a:solidFill>
                          <a:schemeClr val="bg1">
                            <a:lumMod val="95000"/>
                          </a:schemeClr>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NBFCs</a:t>
                      </a:r>
                      <a:endParaRPr kumimoji="0" lang="en-US" sz="1600" b="1" i="0" u="none" strike="noStrike" cap="none" normalizeH="0" baseline="0" dirty="0" smtClean="0">
                        <a:ln>
                          <a:noFill/>
                        </a:ln>
                        <a:solidFill>
                          <a:schemeClr val="bg1">
                            <a:lumMod val="95000"/>
                          </a:schemeClr>
                        </a:solidFill>
                        <a:effectLst/>
                        <a:latin typeface="Cambria" pitchFamily="18" charset="0"/>
                      </a:endParaRPr>
                    </a:p>
                  </a:txBody>
                  <a:tcPr marL="129764" marR="129764" horzOverflow="overflow"/>
                </a:tc>
              </a:tr>
              <a:tr h="82867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Definition</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Definition: Banking is acceptance of deposits withdrawable by cheque or demand; NBFCs cannot accept demand deposits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NBFCs are companies carrying financial business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609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Scope of business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Scope of business for banks is limited by sec 6 (1) of the BR Act</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There is no bar on NBFCs carrying activities other than financial activities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8839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Licensing requirements</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Licensing requirements are quite stringent. Transfer of shareholding also controlled by RBI</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It is quite easy to form an NBFC. Acquisition of NBFCs is procedurally regulated and are subject to approval</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Major limitations on business</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No non-banking activities can be carried</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Cannot provide checking facilities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6337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Major privileges</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Can exercise powers of recovery under SARFAESI and DRT law</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None, except 196 NBFC, specified by Central Government, have powers under SARFAESI or DRT law</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6000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Foreign investment</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smtClean="0">
                          <a:ln>
                            <a:noFill/>
                          </a:ln>
                          <a:effectLst/>
                        </a:rPr>
                        <a:t>Upto 74% allowed to private sector banks</a:t>
                      </a:r>
                      <a:endParaRPr kumimoji="0" lang="en-US" sz="1400" b="0" i="0" u="none" strike="noStrike" cap="none" normalizeH="0" baseline="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err="1" smtClean="0">
                          <a:ln>
                            <a:noFill/>
                          </a:ln>
                          <a:effectLst/>
                        </a:rPr>
                        <a:t>Upto</a:t>
                      </a:r>
                      <a:r>
                        <a:rPr kumimoji="0" lang="en-US" sz="1400" u="none" strike="noStrike" cap="none" normalizeH="0" baseline="0" dirty="0" smtClean="0">
                          <a:ln>
                            <a:noFill/>
                          </a:ln>
                          <a:effectLst/>
                        </a:rPr>
                        <a:t> 100% allowed (only 18 activities)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bl>
          </a:graphicData>
        </a:graphic>
      </p:graphicFrame>
    </p:spTree>
    <p:extLst>
      <p:ext uri="{BB962C8B-B14F-4D97-AF65-F5344CB8AC3E}">
        <p14:creationId xmlns:p14="http://schemas.microsoft.com/office/powerpoint/2010/main" val="170299760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dirty="0"/>
              <a:t>Non-Banking Financial Companies (Approval of Acquisition or Transfer of Control) Directions, 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66811"/>
              </p:ext>
            </p:extLst>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0543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Meaning of NBFC for the purpose of these Directions</a:t>
            </a:r>
            <a:endParaRPr lang="en-IN" dirty="0"/>
          </a:p>
        </p:txBody>
      </p:sp>
      <p:sp>
        <p:nvSpPr>
          <p:cNvPr id="3" name="Content Placeholder 2"/>
          <p:cNvSpPr>
            <a:spLocks noGrp="1"/>
          </p:cNvSpPr>
          <p:nvPr>
            <p:ph idx="1"/>
          </p:nvPr>
        </p:nvSpPr>
        <p:spPr/>
        <p:txBody>
          <a:bodyPr>
            <a:normAutofit lnSpcReduction="10000"/>
          </a:bodyPr>
          <a:lstStyle/>
          <a:p>
            <a:r>
              <a:rPr lang="en-IN" sz="2400" dirty="0"/>
              <a:t>"NBFC" means a non-banking financial company as defined in clause (f) of section 45-I of the Reserve Bank of India Act, </a:t>
            </a:r>
            <a:r>
              <a:rPr lang="en-IN" sz="2400" dirty="0" smtClean="0"/>
              <a:t>1934</a:t>
            </a:r>
          </a:p>
          <a:p>
            <a:pPr lvl="1">
              <a:defRPr/>
            </a:pPr>
            <a:r>
              <a:rPr lang="en-US" sz="2000" dirty="0"/>
              <a:t>Section 45 (I) (f) of the RBI Act, 1934 - </a:t>
            </a:r>
          </a:p>
          <a:p>
            <a:pPr lvl="2">
              <a:defRPr/>
            </a:pPr>
            <a:r>
              <a:rPr lang="en-IN" sz="2000" dirty="0"/>
              <a:t>a financial institution which is a company;</a:t>
            </a:r>
          </a:p>
          <a:p>
            <a:pPr lvl="2">
              <a:defRPr/>
            </a:pPr>
            <a:r>
              <a:rPr lang="en-IN" sz="2000" dirty="0"/>
              <a:t>a non-banking institution which is a company and which has as its principal business the receiving of deposits, under any scheme or arrangement or in any other manner, or lending in any manner;</a:t>
            </a:r>
          </a:p>
          <a:p>
            <a:pPr lvl="2">
              <a:defRPr/>
            </a:pPr>
            <a:r>
              <a:rPr lang="en-IN" sz="2000" dirty="0"/>
              <a:t>such other non-banking institution or class of such institutions, as the Bank may, with the previous approval of the Central Government and by notification in the Official Gazette, specify.</a:t>
            </a:r>
          </a:p>
          <a:p>
            <a:pPr>
              <a:buClr>
                <a:srgbClr val="A04DA3"/>
              </a:buClr>
              <a:defRPr/>
            </a:pPr>
            <a:r>
              <a:rPr lang="en-US" sz="2200" dirty="0">
                <a:solidFill>
                  <a:prstClr val="black"/>
                </a:solidFill>
              </a:rPr>
              <a:t>Thus it includes all the NBFCs within the ambit and hence the circular will be applicable to all the NBFCs.</a:t>
            </a:r>
          </a:p>
          <a:p>
            <a:pPr>
              <a:buClr>
                <a:srgbClr val="A04DA3"/>
              </a:buClr>
              <a:defRPr/>
            </a:pPr>
            <a:r>
              <a:rPr lang="en-US" sz="2200" dirty="0" smtClean="0">
                <a:solidFill>
                  <a:prstClr val="black"/>
                </a:solidFill>
              </a:rPr>
              <a:t>The Directions make reference to section 45-I(f) and not 45-IA.</a:t>
            </a:r>
          </a:p>
          <a:p>
            <a:pPr lvl="1">
              <a:buClr>
                <a:srgbClr val="A04DA3"/>
              </a:buClr>
              <a:defRPr/>
            </a:pPr>
            <a:r>
              <a:rPr lang="en-US" sz="2000" dirty="0" smtClean="0">
                <a:solidFill>
                  <a:prstClr val="black"/>
                </a:solidFill>
              </a:rPr>
              <a:t>Therefore, CICs, exempted from registration shall also have to comply with the provisions of these Directions</a:t>
            </a:r>
            <a:endParaRPr lang="en-US" sz="2000" dirty="0">
              <a:solidFill>
                <a:prstClr val="black"/>
              </a:solidFill>
            </a:endParaRPr>
          </a:p>
        </p:txBody>
      </p:sp>
    </p:spTree>
    <p:extLst>
      <p:ext uri="{BB962C8B-B14F-4D97-AF65-F5344CB8AC3E}">
        <p14:creationId xmlns:p14="http://schemas.microsoft.com/office/powerpoint/2010/main" val="33141582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Prior approval from RBI 1/3 </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1091611"/>
              </p:ext>
            </p:extLst>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0976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Meaning of PAC</a:t>
            </a:r>
            <a:endParaRPr lang="en-US" dirty="0"/>
          </a:p>
        </p:txBody>
      </p:sp>
      <p:sp>
        <p:nvSpPr>
          <p:cNvPr id="15363" name="Content Placeholder 2"/>
          <p:cNvSpPr>
            <a:spLocks noGrp="1"/>
          </p:cNvSpPr>
          <p:nvPr>
            <p:ph idx="1"/>
          </p:nvPr>
        </p:nvSpPr>
        <p:spPr/>
        <p:txBody>
          <a:bodyPr>
            <a:normAutofit lnSpcReduction="10000"/>
          </a:bodyPr>
          <a:lstStyle/>
          <a:p>
            <a:pPr>
              <a:buNone/>
              <a:defRPr/>
            </a:pPr>
            <a:endParaRPr lang="en-US" sz="2000" dirty="0" smtClean="0"/>
          </a:p>
          <a:p>
            <a:pPr>
              <a:defRPr/>
            </a:pPr>
            <a:r>
              <a:rPr lang="en-US" sz="2000" dirty="0" smtClean="0"/>
              <a:t>Person acting in concert (PAC)</a:t>
            </a:r>
          </a:p>
          <a:p>
            <a:pPr lvl="1">
              <a:defRPr/>
            </a:pPr>
            <a:r>
              <a:rPr lang="en-US" sz="2000" dirty="0" smtClean="0"/>
              <a:t>As per the SEBI (SAST) Regulations, 2011, PACs are persons with a common object of acquisition or control.</a:t>
            </a:r>
          </a:p>
          <a:p>
            <a:pPr lvl="1">
              <a:defRPr/>
            </a:pPr>
            <a:r>
              <a:rPr lang="en-US" sz="2000" dirty="0" smtClean="0"/>
              <a:t>Includes – </a:t>
            </a:r>
            <a:endParaRPr lang="en-US" sz="2000" dirty="0"/>
          </a:p>
          <a:p>
            <a:pPr lvl="2">
              <a:defRPr/>
            </a:pPr>
            <a:r>
              <a:rPr lang="en-US" sz="2000" dirty="0" smtClean="0"/>
              <a:t>The company, its holding and subsidiary company, and company under the same management or control.</a:t>
            </a:r>
          </a:p>
          <a:p>
            <a:pPr lvl="2">
              <a:defRPr/>
            </a:pPr>
            <a:r>
              <a:rPr lang="en-US" sz="2000" dirty="0" smtClean="0"/>
              <a:t>The company, its directors, and any person </a:t>
            </a:r>
            <a:r>
              <a:rPr lang="en-IN" sz="2000" dirty="0"/>
              <a:t>entrusted with the management of the </a:t>
            </a:r>
            <a:r>
              <a:rPr lang="en-IN" sz="2000" dirty="0" smtClean="0"/>
              <a:t>company.</a:t>
            </a:r>
          </a:p>
          <a:p>
            <a:pPr lvl="1">
              <a:defRPr/>
            </a:pPr>
            <a:r>
              <a:rPr lang="en-US" sz="2000" dirty="0" smtClean="0"/>
              <a:t>Deemed PACs have also been defined, and among others would include a collective investment scheme and its collective investment management company, trustees and trustee company, venture capital fund and its sponsor, trustees, trustee company and asset management company, </a:t>
            </a:r>
            <a:r>
              <a:rPr lang="en-US" sz="2000" dirty="0"/>
              <a:t>are also treated as persons deemed to be acting in </a:t>
            </a:r>
            <a:r>
              <a:rPr lang="en-US" sz="2000" dirty="0" smtClean="0"/>
              <a:t>concert.</a:t>
            </a:r>
          </a:p>
          <a:p>
            <a:pPr lvl="1">
              <a:defRPr/>
            </a:pPr>
            <a:r>
              <a:rPr lang="en-US" sz="2000" dirty="0" smtClean="0"/>
              <a:t>Alternate investment fund, its sponsor, trustees, trustee company etc.  Inserted w.e.f 21</a:t>
            </a:r>
            <a:r>
              <a:rPr lang="en-US" sz="2000" baseline="30000" dirty="0" smtClean="0"/>
              <a:t>st</a:t>
            </a:r>
            <a:r>
              <a:rPr lang="en-US" sz="2000" dirty="0" smtClean="0"/>
              <a:t> Dec, 2012.</a:t>
            </a:r>
            <a:endParaRPr lang="en-US" sz="2000" dirty="0"/>
          </a:p>
        </p:txBody>
      </p:sp>
    </p:spTree>
    <p:extLst>
      <p:ext uri="{BB962C8B-B14F-4D97-AF65-F5344CB8AC3E}">
        <p14:creationId xmlns:p14="http://schemas.microsoft.com/office/powerpoint/2010/main" val="17820928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Prior approval from RBI 2/3 </a:t>
            </a:r>
            <a:endParaRPr lang="en-IN"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9549690"/>
              </p:ext>
            </p:extLst>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59702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Prior approval from RBI 3/3 </a:t>
            </a:r>
            <a:endParaRPr lang="en-IN"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88719106"/>
              </p:ext>
            </p:extLst>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3354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Application for prior approval</a:t>
            </a:r>
            <a:endParaRPr lang="en-IN" dirty="0"/>
          </a:p>
        </p:txBody>
      </p:sp>
      <p:sp>
        <p:nvSpPr>
          <p:cNvPr id="3" name="Content Placeholder 2"/>
          <p:cNvSpPr>
            <a:spLocks noGrp="1"/>
          </p:cNvSpPr>
          <p:nvPr>
            <p:ph idx="1"/>
          </p:nvPr>
        </p:nvSpPr>
        <p:spPr/>
        <p:txBody>
          <a:bodyPr>
            <a:normAutofit/>
          </a:bodyPr>
          <a:lstStyle/>
          <a:p>
            <a:r>
              <a:rPr lang="en-IN" dirty="0" smtClean="0"/>
              <a:t>Application in the letterhead of the company along with the following –</a:t>
            </a:r>
          </a:p>
          <a:p>
            <a:pPr lvl="1"/>
            <a:r>
              <a:rPr lang="en-IN" dirty="0"/>
              <a:t>Information about the proposed directors/ </a:t>
            </a:r>
            <a:r>
              <a:rPr lang="en-IN" dirty="0" smtClean="0"/>
              <a:t>shareholders;</a:t>
            </a:r>
            <a:endParaRPr lang="en-IN" dirty="0"/>
          </a:p>
          <a:p>
            <a:pPr lvl="1"/>
            <a:r>
              <a:rPr lang="en-IN" dirty="0"/>
              <a:t>Sources of funds of the proposed shareholders acquiring the shares in the NBFC;</a:t>
            </a:r>
          </a:p>
          <a:p>
            <a:pPr lvl="1"/>
            <a:r>
              <a:rPr lang="en-IN" dirty="0"/>
              <a:t>Declaration by the proposed directors/ shareholders that they are not associated with any unincorporated body that is accepting deposits;</a:t>
            </a:r>
          </a:p>
          <a:p>
            <a:pPr lvl="1"/>
            <a:r>
              <a:rPr lang="en-IN" dirty="0"/>
              <a:t>Declaration by the proposed directors/ shareholders that they are not associated with any company, the application for Certificate of Registration (</a:t>
            </a:r>
            <a:r>
              <a:rPr lang="en-IN" dirty="0" err="1"/>
              <a:t>CoR</a:t>
            </a:r>
            <a:r>
              <a:rPr lang="en-IN" dirty="0"/>
              <a:t>) of which has been rejected by the Reserve Bank;</a:t>
            </a:r>
          </a:p>
          <a:p>
            <a:pPr lvl="1"/>
            <a:r>
              <a:rPr lang="en-IN" dirty="0"/>
              <a:t>Declaration by the proposed directors/ shareholders that there is no criminal case, including for offence under section 138 of the Negotiable Instruments Act, against them; and</a:t>
            </a:r>
          </a:p>
          <a:p>
            <a:pPr lvl="1"/>
            <a:r>
              <a:rPr lang="en-IN" dirty="0"/>
              <a:t>Bankers’ Report on the proposed directors/ shareholders</a:t>
            </a:r>
            <a:r>
              <a:rPr lang="en-IN" dirty="0" smtClean="0"/>
              <a:t>.</a:t>
            </a:r>
          </a:p>
          <a:p>
            <a:r>
              <a:rPr lang="en-IN" dirty="0" smtClean="0"/>
              <a:t>As per RBI FAQs on NBFCs, if the transfer takes place within the group, </a:t>
            </a:r>
            <a:r>
              <a:rPr lang="en-IN" b="1" dirty="0" smtClean="0"/>
              <a:t>only an application in the letterhead of the company </a:t>
            </a:r>
            <a:r>
              <a:rPr lang="en-IN" dirty="0" smtClean="0"/>
              <a:t>has to be submitted </a:t>
            </a:r>
          </a:p>
          <a:p>
            <a:endParaRPr lang="en-IN" dirty="0"/>
          </a:p>
          <a:p>
            <a:pPr lvl="1"/>
            <a:endParaRPr lang="en-IN" dirty="0"/>
          </a:p>
        </p:txBody>
      </p:sp>
    </p:spTree>
    <p:extLst>
      <p:ext uri="{BB962C8B-B14F-4D97-AF65-F5344CB8AC3E}">
        <p14:creationId xmlns:p14="http://schemas.microsoft.com/office/powerpoint/2010/main" val="2802455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Prior public notice</a:t>
            </a:r>
            <a:endParaRPr lang="en-IN" dirty="0"/>
          </a:p>
        </p:txBody>
      </p:sp>
      <p:sp>
        <p:nvSpPr>
          <p:cNvPr id="3" name="Content Placeholder 2"/>
          <p:cNvSpPr>
            <a:spLocks noGrp="1"/>
          </p:cNvSpPr>
          <p:nvPr>
            <p:ph idx="1"/>
          </p:nvPr>
        </p:nvSpPr>
        <p:spPr/>
        <p:txBody>
          <a:bodyPr/>
          <a:lstStyle/>
          <a:p>
            <a:r>
              <a:rPr lang="en-IN" dirty="0" smtClean="0"/>
              <a:t>At least 30 days public notice will have to be given </a:t>
            </a:r>
          </a:p>
          <a:p>
            <a:r>
              <a:rPr lang="en-IN" dirty="0" smtClean="0"/>
              <a:t>In at least one leading national and one leading local regional language newspaper</a:t>
            </a:r>
          </a:p>
          <a:p>
            <a:r>
              <a:rPr lang="en-IN" dirty="0" smtClean="0"/>
              <a:t>Required only for –</a:t>
            </a:r>
          </a:p>
          <a:p>
            <a:pPr lvl="1"/>
            <a:r>
              <a:rPr lang="en-IN" dirty="0" smtClean="0"/>
              <a:t>Change in control or change in ownership by transfer of shares</a:t>
            </a:r>
          </a:p>
          <a:p>
            <a:r>
              <a:rPr lang="en-IN" dirty="0" smtClean="0"/>
              <a:t>Not required for –</a:t>
            </a:r>
          </a:p>
          <a:p>
            <a:pPr lvl="1"/>
            <a:r>
              <a:rPr lang="en-IN" dirty="0" smtClean="0"/>
              <a:t>Change in shareholding not resulting in change in control</a:t>
            </a:r>
          </a:p>
          <a:p>
            <a:pPr lvl="1"/>
            <a:r>
              <a:rPr lang="en-IN" dirty="0" smtClean="0"/>
              <a:t>Change in management not due to change in control</a:t>
            </a:r>
          </a:p>
        </p:txBody>
      </p:sp>
    </p:spTree>
    <p:extLst>
      <p:ext uri="{BB962C8B-B14F-4D97-AF65-F5344CB8AC3E}">
        <p14:creationId xmlns:p14="http://schemas.microsoft.com/office/powerpoint/2010/main" val="32966789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000" dirty="0" smtClean="0"/>
              <a:t>RBI Directions on merger and amalgamations of NBFCs </a:t>
            </a:r>
            <a:endParaRPr lang="en-IN" sz="20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Prior approval for mergers and amalgamations</a:t>
            </a:r>
            <a:endParaRPr lang="en-IN" dirty="0"/>
          </a:p>
        </p:txBody>
      </p:sp>
      <p:sp>
        <p:nvSpPr>
          <p:cNvPr id="3" name="Content Placeholder 2"/>
          <p:cNvSpPr>
            <a:spLocks noGrp="1"/>
          </p:cNvSpPr>
          <p:nvPr>
            <p:ph idx="1"/>
          </p:nvPr>
        </p:nvSpPr>
        <p:spPr/>
        <p:txBody>
          <a:bodyPr/>
          <a:lstStyle/>
          <a:p>
            <a:r>
              <a:rPr lang="en-IN" dirty="0"/>
              <a:t>Non-Banking Financial Companies (Approval of Acquisition or Transfer of Control) Directions, </a:t>
            </a:r>
            <a:r>
              <a:rPr lang="en-IN" dirty="0" smtClean="0"/>
              <a:t>2014 required prior approval for merger or amalgamations of NBFCs</a:t>
            </a:r>
          </a:p>
          <a:p>
            <a:pPr lvl="1"/>
            <a:r>
              <a:rPr lang="en-IN" dirty="0" smtClean="0"/>
              <a:t>The aforesaid directions were repealed through </a:t>
            </a:r>
            <a:r>
              <a:rPr lang="en-IN" dirty="0"/>
              <a:t>Non-Banking Financial Companies (Approval of Acquisition or Transfer of Control) Directions, </a:t>
            </a:r>
            <a:r>
              <a:rPr lang="en-IN" dirty="0" smtClean="0"/>
              <a:t>2015</a:t>
            </a:r>
          </a:p>
          <a:p>
            <a:pPr lvl="2"/>
            <a:r>
              <a:rPr lang="en-IN" dirty="0" smtClean="0"/>
              <a:t>2015 Directions do not require prior approval of RBI for mergers and amalgamations</a:t>
            </a:r>
          </a:p>
          <a:p>
            <a:r>
              <a:rPr lang="en-IN" dirty="0" smtClean="0"/>
              <a:t>RBI FAQs on NBFCs require prior approval of RBI for mergers and amalgamations of NBFCs</a:t>
            </a:r>
          </a:p>
          <a:p>
            <a:endParaRPr lang="en-IN" dirty="0"/>
          </a:p>
        </p:txBody>
      </p:sp>
    </p:spTree>
    <p:extLst>
      <p:ext uri="{BB962C8B-B14F-4D97-AF65-F5344CB8AC3E}">
        <p14:creationId xmlns:p14="http://schemas.microsoft.com/office/powerpoint/2010/main" val="244438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z="4000" dirty="0"/>
              <a:t>Banks vs. NBFCs</a:t>
            </a:r>
          </a:p>
        </p:txBody>
      </p:sp>
      <p:graphicFrame>
        <p:nvGraphicFramePr>
          <p:cNvPr id="55299" name="Group 3"/>
          <p:cNvGraphicFramePr>
            <a:graphicFrameLocks noGrp="1"/>
          </p:cNvGraphicFramePr>
          <p:nvPr>
            <p:ph idx="1"/>
            <p:extLst>
              <p:ext uri="{D42A27DB-BD31-4B8C-83A1-F6EECF244321}">
                <p14:modId xmlns:p14="http://schemas.microsoft.com/office/powerpoint/2010/main" val="2346258059"/>
              </p:ext>
            </p:extLst>
          </p:nvPr>
        </p:nvGraphicFramePr>
        <p:xfrm>
          <a:off x="581025" y="2181225"/>
          <a:ext cx="11029950" cy="3068638"/>
        </p:xfrm>
        <a:graphic>
          <a:graphicData uri="http://schemas.openxmlformats.org/drawingml/2006/table">
            <a:tbl>
              <a:tblPr>
                <a:tableStyleId>{3B4B98B0-60AC-42C2-AFA5-B58CD77FA1E5}</a:tableStyleId>
              </a:tblPr>
              <a:tblGrid>
                <a:gridCol w="3676650"/>
                <a:gridCol w="3676650"/>
                <a:gridCol w="3676650"/>
              </a:tblGrid>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Particulars</a:t>
                      </a:r>
                      <a:endParaRPr kumimoji="0" lang="en-US" sz="1600" b="1" i="0" u="none" strike="noStrike" cap="none" normalizeH="0" baseline="0" dirty="0" smtClean="0">
                        <a:ln>
                          <a:noFill/>
                        </a:ln>
                        <a:solidFill>
                          <a:schemeClr val="bg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smtClean="0">
                          <a:ln>
                            <a:noFill/>
                          </a:ln>
                          <a:effectLst/>
                        </a:rPr>
                        <a:t>Banks</a:t>
                      </a:r>
                      <a:endParaRPr kumimoji="0" lang="en-US" sz="1600" b="1" i="0" u="none" strike="noStrike" cap="none" normalizeH="0" baseline="0" smtClean="0">
                        <a:ln>
                          <a:noFill/>
                        </a:ln>
                        <a:solidFill>
                          <a:schemeClr val="bg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NBFCs</a:t>
                      </a:r>
                      <a:endParaRPr kumimoji="0" lang="en-US" sz="1600" b="1" i="0" u="none" strike="noStrike" cap="none" normalizeH="0" baseline="0" dirty="0" smtClean="0">
                        <a:ln>
                          <a:noFill/>
                        </a:ln>
                        <a:solidFill>
                          <a:schemeClr val="bg1"/>
                        </a:solidFill>
                        <a:effectLst/>
                        <a:latin typeface="Cambria" pitchFamily="18" charset="0"/>
                      </a:endParaRPr>
                    </a:p>
                  </a:txBody>
                  <a:tcPr marL="129764" marR="129764" horzOverflow="overflow"/>
                </a:tc>
              </a:tr>
              <a:tr h="7315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Regulations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BR Act and RBI Act lay down stringent controls over banks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Controls over NBFCs are relatively lesser stringent</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12319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SLR/CRR requirements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Banks are covered by SLR/ CRR requirements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NBFC-Ds have to maintain a certain ratio of deposits in specified securities; no such requirement for non deposit taking companies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r h="7699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Priority sector lending requirements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Certain minimum exposure to priority sector required</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400" u="none" strike="noStrike" cap="none" normalizeH="0" baseline="0" dirty="0" smtClean="0">
                          <a:ln>
                            <a:noFill/>
                          </a:ln>
                          <a:effectLst/>
                        </a:rPr>
                        <a:t>Priority sector norms are not applicable to NBFCs</a:t>
                      </a:r>
                      <a:endParaRPr kumimoji="0" lang="en-US" sz="1400" b="0" i="0" u="none" strike="noStrike" cap="none" normalizeH="0" baseline="0" dirty="0" smtClean="0">
                        <a:ln>
                          <a:noFill/>
                        </a:ln>
                        <a:solidFill>
                          <a:schemeClr val="tx1"/>
                        </a:solidFill>
                        <a:effectLst/>
                        <a:latin typeface="Cambria" pitchFamily="18" charset="0"/>
                      </a:endParaRPr>
                    </a:p>
                  </a:txBody>
                  <a:tcPr marL="129764" marR="129764" horzOverflow="overflow"/>
                </a:tc>
              </a:tr>
            </a:tbl>
          </a:graphicData>
        </a:graphic>
      </p:graphicFrame>
    </p:spTree>
    <p:extLst>
      <p:ext uri="{BB962C8B-B14F-4D97-AF65-F5344CB8AC3E}">
        <p14:creationId xmlns:p14="http://schemas.microsoft.com/office/powerpoint/2010/main" val="3443106307"/>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IN" dirty="0" smtClean="0"/>
              <a:t>Mergers and Amalgamations 1/2</a:t>
            </a:r>
            <a:endParaRPr lang="en-IN" dirty="0"/>
          </a:p>
        </p:txBody>
      </p:sp>
      <p:sp>
        <p:nvSpPr>
          <p:cNvPr id="43" name="Rounded Rectangle 42"/>
          <p:cNvSpPr/>
          <p:nvPr/>
        </p:nvSpPr>
        <p:spPr>
          <a:xfrm>
            <a:off x="4557712" y="1652587"/>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Merger</a:t>
            </a:r>
            <a:endParaRPr lang="en-IN" b="1" dirty="0"/>
          </a:p>
        </p:txBody>
      </p:sp>
      <p:sp>
        <p:nvSpPr>
          <p:cNvPr id="44" name="Rounded Rectangle 43"/>
          <p:cNvSpPr/>
          <p:nvPr/>
        </p:nvSpPr>
        <p:spPr>
          <a:xfrm>
            <a:off x="8816848" y="2674083"/>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Entity with NBFC</a:t>
            </a:r>
            <a:endParaRPr lang="en-IN" sz="2000" b="1" dirty="0"/>
          </a:p>
        </p:txBody>
      </p:sp>
      <p:sp>
        <p:nvSpPr>
          <p:cNvPr id="45" name="Rounded Rectangle 44"/>
          <p:cNvSpPr/>
          <p:nvPr/>
        </p:nvSpPr>
        <p:spPr>
          <a:xfrm>
            <a:off x="513619" y="2674082"/>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NBFC A with NBFC B</a:t>
            </a:r>
            <a:endParaRPr lang="en-IN" sz="2000" b="1" dirty="0"/>
          </a:p>
        </p:txBody>
      </p:sp>
      <p:cxnSp>
        <p:nvCxnSpPr>
          <p:cNvPr id="49" name="Elbow Connector 48"/>
          <p:cNvCxnSpPr>
            <a:stCxn id="43" idx="2"/>
            <a:endCxn id="44" idx="0"/>
          </p:cNvCxnSpPr>
          <p:nvPr/>
        </p:nvCxnSpPr>
        <p:spPr>
          <a:xfrm rot="16200000" flipH="1">
            <a:off x="7814832" y="376667"/>
            <a:ext cx="335696" cy="4259136"/>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50" name="Elbow Connector 49"/>
          <p:cNvCxnSpPr>
            <a:stCxn id="43" idx="2"/>
            <a:endCxn id="45" idx="0"/>
          </p:cNvCxnSpPr>
          <p:nvPr/>
        </p:nvCxnSpPr>
        <p:spPr>
          <a:xfrm rot="5400000">
            <a:off x="3663219" y="484188"/>
            <a:ext cx="335695" cy="404409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54" name="Rounded Rectangle 53"/>
          <p:cNvSpPr/>
          <p:nvPr/>
        </p:nvSpPr>
        <p:spPr>
          <a:xfrm>
            <a:off x="128588" y="3742004"/>
            <a:ext cx="3286126" cy="22730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 typeface="Wingdings" panose="05000000000000000000" pitchFamily="2" charset="2"/>
              <a:buChar char="q"/>
            </a:pPr>
            <a:r>
              <a:rPr lang="en-US" dirty="0" smtClean="0"/>
              <a:t>Prior approval of RBI required by NBFC A.</a:t>
            </a:r>
          </a:p>
          <a:p>
            <a:pPr marL="285750" indent="-285750">
              <a:buFont typeface="Wingdings" panose="05000000000000000000" pitchFamily="2" charset="2"/>
              <a:buChar char="q"/>
            </a:pPr>
            <a:r>
              <a:rPr lang="en-US" dirty="0" smtClean="0"/>
              <a:t>If post-merger, shareholding of NBFC B changes by 26% or more – prior approval is required </a:t>
            </a:r>
            <a:endParaRPr lang="en-IN" dirty="0"/>
          </a:p>
        </p:txBody>
      </p:sp>
      <p:cxnSp>
        <p:nvCxnSpPr>
          <p:cNvPr id="62" name="Straight Connector 61"/>
          <p:cNvCxnSpPr>
            <a:stCxn id="45" idx="2"/>
          </p:cNvCxnSpPr>
          <p:nvPr/>
        </p:nvCxnSpPr>
        <p:spPr>
          <a:xfrm>
            <a:off x="1809019" y="3359882"/>
            <a:ext cx="0" cy="385763"/>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5853112" y="2490786"/>
            <a:ext cx="0" cy="2524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6" name="Rounded Rectangle 65"/>
          <p:cNvSpPr/>
          <p:nvPr/>
        </p:nvSpPr>
        <p:spPr>
          <a:xfrm>
            <a:off x="4557712" y="2685990"/>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NBFC A with Entity B</a:t>
            </a:r>
            <a:endParaRPr lang="en-IN" sz="2000" b="1" dirty="0"/>
          </a:p>
        </p:txBody>
      </p:sp>
      <p:sp>
        <p:nvSpPr>
          <p:cNvPr id="69" name="Rounded Rectangle 68"/>
          <p:cNvSpPr/>
          <p:nvPr/>
        </p:nvSpPr>
        <p:spPr>
          <a:xfrm>
            <a:off x="4452936" y="3742003"/>
            <a:ext cx="3286126" cy="227303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 typeface="Wingdings" panose="05000000000000000000" pitchFamily="2" charset="2"/>
              <a:buChar char="q"/>
            </a:pPr>
            <a:r>
              <a:rPr lang="en-US" dirty="0" smtClean="0"/>
              <a:t>Prior approval of RBI required by NBFC A.</a:t>
            </a:r>
          </a:p>
          <a:p>
            <a:pPr marL="285750" indent="-285750">
              <a:buFont typeface="Wingdings" panose="05000000000000000000" pitchFamily="2" charset="2"/>
              <a:buChar char="q"/>
            </a:pPr>
            <a:r>
              <a:rPr lang="en-US" dirty="0" smtClean="0"/>
              <a:t>If post-merger, Entity B meets definition of NBFC – Prior approval plus registration. </a:t>
            </a:r>
            <a:endParaRPr lang="en-IN" dirty="0"/>
          </a:p>
        </p:txBody>
      </p:sp>
      <p:cxnSp>
        <p:nvCxnSpPr>
          <p:cNvPr id="70" name="Straight Connector 69"/>
          <p:cNvCxnSpPr/>
          <p:nvPr/>
        </p:nvCxnSpPr>
        <p:spPr>
          <a:xfrm>
            <a:off x="5853112" y="3356240"/>
            <a:ext cx="0" cy="385763"/>
          </a:xfrm>
          <a:prstGeom prst="line">
            <a:avLst/>
          </a:prstGeom>
        </p:spPr>
        <p:style>
          <a:lnRef idx="3">
            <a:schemeClr val="dk1"/>
          </a:lnRef>
          <a:fillRef idx="0">
            <a:schemeClr val="dk1"/>
          </a:fillRef>
          <a:effectRef idx="2">
            <a:schemeClr val="dk1"/>
          </a:effectRef>
          <a:fontRef idx="minor">
            <a:schemeClr val="tx1"/>
          </a:fontRef>
        </p:style>
      </p:cxnSp>
      <p:sp>
        <p:nvSpPr>
          <p:cNvPr id="71" name="Rounded Rectangle 70"/>
          <p:cNvSpPr/>
          <p:nvPr/>
        </p:nvSpPr>
        <p:spPr>
          <a:xfrm>
            <a:off x="8469185" y="3742002"/>
            <a:ext cx="3286126" cy="31159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Prior approval of RBI required if , post merger -</a:t>
            </a:r>
          </a:p>
          <a:p>
            <a:pPr marL="400050" indent="-400050">
              <a:buAutoNum type="romanLcPeriod"/>
            </a:pPr>
            <a:r>
              <a:rPr lang="en-US" dirty="0" smtClean="0"/>
              <a:t>shareholding of NBFC will change by 26% or more, or,</a:t>
            </a:r>
          </a:p>
          <a:p>
            <a:pPr marL="400050" indent="-400050">
              <a:buAutoNum type="romanLcPeriod"/>
            </a:pPr>
            <a:r>
              <a:rPr lang="en-US" dirty="0" smtClean="0"/>
              <a:t>Management of NBFC will change resulting in change in 30% or more of the directors.</a:t>
            </a:r>
          </a:p>
          <a:p>
            <a:pPr marL="400050" indent="-400050">
              <a:buAutoNum type="romanLcPeriod"/>
            </a:pPr>
            <a:endParaRPr lang="en-IN" dirty="0"/>
          </a:p>
        </p:txBody>
      </p:sp>
      <p:cxnSp>
        <p:nvCxnSpPr>
          <p:cNvPr id="72" name="Straight Connector 71"/>
          <p:cNvCxnSpPr/>
          <p:nvPr/>
        </p:nvCxnSpPr>
        <p:spPr>
          <a:xfrm>
            <a:off x="10112248" y="3356239"/>
            <a:ext cx="0" cy="38576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913341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Mergers &amp; </a:t>
            </a:r>
            <a:r>
              <a:rPr lang="en-US" dirty="0" smtClean="0"/>
              <a:t>Amalgamation 2/2</a:t>
            </a:r>
            <a:endParaRPr lang="en-IN" dirty="0"/>
          </a:p>
        </p:txBody>
      </p:sp>
      <p:sp>
        <p:nvSpPr>
          <p:cNvPr id="5" name="Rounded Rectangle 4"/>
          <p:cNvSpPr/>
          <p:nvPr/>
        </p:nvSpPr>
        <p:spPr>
          <a:xfrm>
            <a:off x="4557712" y="1803785"/>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Amalgamation</a:t>
            </a:r>
            <a:endParaRPr lang="en-IN" b="1" dirty="0"/>
          </a:p>
        </p:txBody>
      </p:sp>
      <p:sp>
        <p:nvSpPr>
          <p:cNvPr id="7" name="Rounded Rectangle 6"/>
          <p:cNvSpPr/>
          <p:nvPr/>
        </p:nvSpPr>
        <p:spPr>
          <a:xfrm>
            <a:off x="4589586" y="2875348"/>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NBFC with NBFC/entity</a:t>
            </a:r>
            <a:endParaRPr lang="en-IN" sz="2000" b="1" dirty="0"/>
          </a:p>
        </p:txBody>
      </p:sp>
      <p:cxnSp>
        <p:nvCxnSpPr>
          <p:cNvPr id="10" name="Straight Connector 9"/>
          <p:cNvCxnSpPr/>
          <p:nvPr/>
        </p:nvCxnSpPr>
        <p:spPr>
          <a:xfrm>
            <a:off x="5851648" y="3561148"/>
            <a:ext cx="0" cy="385763"/>
          </a:xfrm>
          <a:prstGeom prst="line">
            <a:avLst/>
          </a:prstGeom>
        </p:spPr>
        <p:style>
          <a:lnRef idx="3">
            <a:schemeClr val="dk1"/>
          </a:lnRef>
          <a:fillRef idx="0">
            <a:schemeClr val="dk1"/>
          </a:fillRef>
          <a:effectRef idx="2">
            <a:schemeClr val="dk1"/>
          </a:effectRef>
          <a:fontRef idx="minor">
            <a:schemeClr val="tx1"/>
          </a:fontRef>
        </p:style>
      </p:cxnSp>
      <p:sp>
        <p:nvSpPr>
          <p:cNvPr id="16" name="Rounded Rectangle 15"/>
          <p:cNvSpPr/>
          <p:nvPr/>
        </p:nvSpPr>
        <p:spPr>
          <a:xfrm>
            <a:off x="1617795" y="3946912"/>
            <a:ext cx="8510954" cy="15816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Wingdings" panose="05000000000000000000" pitchFamily="2" charset="2"/>
              <a:buChar char="q"/>
            </a:pPr>
            <a:r>
              <a:rPr lang="en-US" dirty="0" smtClean="0"/>
              <a:t>Prior approval of RBI required.</a:t>
            </a:r>
          </a:p>
          <a:p>
            <a:pPr marL="285750" indent="-285750" algn="ctr">
              <a:buFont typeface="Wingdings" panose="05000000000000000000" pitchFamily="2" charset="2"/>
              <a:buChar char="q"/>
            </a:pPr>
            <a:r>
              <a:rPr lang="en-US" dirty="0" smtClean="0"/>
              <a:t>Such approval will be required before approaching Court/tribunal</a:t>
            </a:r>
          </a:p>
        </p:txBody>
      </p:sp>
      <p:cxnSp>
        <p:nvCxnSpPr>
          <p:cNvPr id="20" name="Straight Connector 19"/>
          <p:cNvCxnSpPr/>
          <p:nvPr/>
        </p:nvCxnSpPr>
        <p:spPr>
          <a:xfrm>
            <a:off x="5851648" y="2489585"/>
            <a:ext cx="0" cy="38576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413449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IN" sz="2000" b="1" dirty="0" smtClean="0"/>
              <a:t>OVERSEAS DIRECT INVESTMENTS BY NBFCs</a:t>
            </a:r>
            <a:endParaRPr lang="en-IN" sz="2000" b="1"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General Conditions</a:t>
            </a:r>
            <a:endParaRPr lang="en-IN" dirty="0"/>
          </a:p>
        </p:txBody>
      </p:sp>
      <p:sp>
        <p:nvSpPr>
          <p:cNvPr id="5" name="Content Placeholder 4"/>
          <p:cNvSpPr>
            <a:spLocks noGrp="1"/>
          </p:cNvSpPr>
          <p:nvPr>
            <p:ph idx="1"/>
          </p:nvPr>
        </p:nvSpPr>
        <p:spPr/>
        <p:txBody>
          <a:bodyPr/>
          <a:lstStyle/>
          <a:p>
            <a:r>
              <a:rPr lang="en-IN" dirty="0" smtClean="0"/>
              <a:t>Prior approval required for opening of branch /subsidiary/joint venture/representative office or undertaking investment abroad</a:t>
            </a:r>
          </a:p>
          <a:p>
            <a:r>
              <a:rPr lang="en-IN" dirty="0" smtClean="0"/>
              <a:t>Investment in non financial sector abroad not allowed</a:t>
            </a:r>
          </a:p>
          <a:p>
            <a:r>
              <a:rPr lang="en-IN" dirty="0" smtClean="0"/>
              <a:t>Direct investment in activities prohibited under FEMA or in </a:t>
            </a:r>
            <a:r>
              <a:rPr lang="en-IN" dirty="0" err="1" smtClean="0"/>
              <a:t>sectoral</a:t>
            </a:r>
            <a:r>
              <a:rPr lang="en-IN" dirty="0" smtClean="0"/>
              <a:t> funds shall not be permitted</a:t>
            </a:r>
          </a:p>
          <a:p>
            <a:r>
              <a:rPr lang="en-IN" dirty="0" smtClean="0"/>
              <a:t> The aggregate overseas investment shall not exceed </a:t>
            </a:r>
            <a:r>
              <a:rPr lang="en-IN" b="1" dirty="0" smtClean="0"/>
              <a:t>100% of the NOF</a:t>
            </a:r>
            <a:r>
              <a:rPr lang="en-IN" dirty="0" smtClean="0"/>
              <a:t>. </a:t>
            </a:r>
          </a:p>
          <a:p>
            <a:r>
              <a:rPr lang="en-IN" dirty="0" smtClean="0"/>
              <a:t>The overseas investment in a single entity, including its step down subsidiaries, by way of  equity or fund based commitment shall not be more than 15% of the applicable NBFC’s owned funds</a:t>
            </a:r>
          </a:p>
          <a:p>
            <a:r>
              <a:rPr lang="en-IN" dirty="0" smtClean="0"/>
              <a:t>The level of NNPA must not be more than 5%</a:t>
            </a:r>
          </a:p>
          <a:p>
            <a:r>
              <a:rPr lang="en-IN" dirty="0" smtClean="0"/>
              <a:t>The investing NBFC shall be earning profit for the last three years and its performance in general shall be satisfactory during the period of its existence</a:t>
            </a:r>
          </a:p>
          <a:p>
            <a:r>
              <a:rPr lang="en-IN" dirty="0" smtClean="0"/>
              <a:t>An annual certificate from statutory auditors shall be submitted by the applicable NBFC to the Regional Office of Department of Non-Banking Supervision of the Bank where it is registered</a:t>
            </a:r>
            <a:endParaRPr lang="en-IN"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IN" sz="2000" b="1" dirty="0" smtClean="0"/>
              <a:t>GOLD LENDING BY NBFCS</a:t>
            </a:r>
            <a:endParaRPr lang="en-IN" sz="2000" b="1"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algn="ctr"/>
            <a:r>
              <a:rPr lang="en-US" sz="3800" b="1" dirty="0" smtClean="0"/>
              <a:t>Loans against Gold Jewellery</a:t>
            </a:r>
          </a:p>
        </p:txBody>
      </p:sp>
      <p:sp>
        <p:nvSpPr>
          <p:cNvPr id="69635" name="Content Placeholder 2"/>
          <p:cNvSpPr>
            <a:spLocks noGrp="1"/>
          </p:cNvSpPr>
          <p:nvPr>
            <p:ph idx="1"/>
          </p:nvPr>
        </p:nvSpPr>
        <p:spPr/>
        <p:txBody>
          <a:bodyPr>
            <a:normAutofit/>
          </a:bodyPr>
          <a:lstStyle/>
          <a:p>
            <a:r>
              <a:rPr lang="en-US" sz="2400" dirty="0" smtClean="0">
                <a:latin typeface="Georgia" pitchFamily="18" charset="0"/>
              </a:rPr>
              <a:t>Not entitled under Agriculture sector when:</a:t>
            </a:r>
          </a:p>
          <a:p>
            <a:pPr lvl="1"/>
            <a:r>
              <a:rPr lang="en-US" sz="2400" dirty="0" smtClean="0">
                <a:latin typeface="Georgia" pitchFamily="18" charset="0"/>
              </a:rPr>
              <a:t>Loans sanctioned to NBFCs for on lending to individuals or other entities against gold jewellery</a:t>
            </a:r>
          </a:p>
          <a:p>
            <a:pPr lvl="1"/>
            <a:r>
              <a:rPr lang="en-US" sz="2400" dirty="0" smtClean="0">
                <a:latin typeface="Georgia" pitchFamily="18" charset="0"/>
              </a:rPr>
              <a:t>Investments made by banks in </a:t>
            </a:r>
            <a:r>
              <a:rPr lang="en-US" sz="2400" dirty="0" err="1" smtClean="0">
                <a:latin typeface="Georgia" pitchFamily="18" charset="0"/>
              </a:rPr>
              <a:t>securitised</a:t>
            </a:r>
            <a:r>
              <a:rPr lang="en-US" sz="2400" dirty="0" smtClean="0">
                <a:latin typeface="Georgia" pitchFamily="18" charset="0"/>
              </a:rPr>
              <a:t> assets originated by NBFCs, underlying assets are gold jewellery</a:t>
            </a:r>
          </a:p>
          <a:p>
            <a:pPr lvl="1"/>
            <a:r>
              <a:rPr lang="en-US" sz="2400" dirty="0" smtClean="0">
                <a:latin typeface="Georgia" pitchFamily="18" charset="0"/>
              </a:rPr>
              <a:t>Purchase/assignment of gold loan portfolio from NBFCs</a:t>
            </a:r>
          </a:p>
          <a:p>
            <a:pPr lvl="0"/>
            <a:r>
              <a:rPr lang="en-US" dirty="0" smtClean="0"/>
              <a:t>No advances can be granted by the NBFCs*</a:t>
            </a:r>
          </a:p>
          <a:p>
            <a:pPr lvl="1"/>
            <a:r>
              <a:rPr lang="en-US" dirty="0" smtClean="0"/>
              <a:t>against bullion/ primary gold/ and gold coins.</a:t>
            </a:r>
          </a:p>
          <a:p>
            <a:pPr lvl="1"/>
            <a:r>
              <a:rPr lang="en-US" dirty="0" smtClean="0"/>
              <a:t>For purchase of gold in any form, including primary gold, gold bullion, gold jewellery, gold coins, units of gold exchange trade funds and units of gold mutual funds.</a:t>
            </a:r>
            <a:endParaRPr lang="en-US" dirty="0" smtClean="0">
              <a:latin typeface="Georgia" pitchFamily="18" charset="0"/>
            </a:endParaRPr>
          </a:p>
        </p:txBody>
      </p:sp>
      <p:sp>
        <p:nvSpPr>
          <p:cNvPr id="6" name="TextBox 5"/>
          <p:cNvSpPr txBox="1"/>
          <p:nvPr/>
        </p:nvSpPr>
        <p:spPr>
          <a:xfrm>
            <a:off x="406400" y="6324600"/>
            <a:ext cx="8839200" cy="369332"/>
          </a:xfrm>
          <a:prstGeom prst="rect">
            <a:avLst/>
          </a:prstGeom>
          <a:noFill/>
        </p:spPr>
        <p:txBody>
          <a:bodyPr wrap="square" rtlCol="0">
            <a:spAutoFit/>
          </a:bodyPr>
          <a:lstStyle/>
          <a:p>
            <a:r>
              <a:rPr lang="en-US" i="1" dirty="0" smtClean="0"/>
              <a:t>*Restriction imposed by RBI Circular dated May 27, 2013</a:t>
            </a:r>
            <a:endParaRPr lang="en-US" i="1"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Further restrictions for NBFCs with regards to Lending against Gold</a:t>
            </a:r>
            <a:endParaRPr lang="en-IN" sz="2400" dirty="0"/>
          </a:p>
        </p:txBody>
      </p:sp>
      <p:sp>
        <p:nvSpPr>
          <p:cNvPr id="3" name="Content Placeholder 2"/>
          <p:cNvSpPr>
            <a:spLocks noGrp="1"/>
          </p:cNvSpPr>
          <p:nvPr>
            <p:ph idx="1"/>
          </p:nvPr>
        </p:nvSpPr>
        <p:spPr/>
        <p:txBody>
          <a:bodyPr>
            <a:normAutofit fontScale="92500" lnSpcReduction="10000"/>
          </a:bodyPr>
          <a:lstStyle/>
          <a:p>
            <a:pPr algn="just"/>
            <a:r>
              <a:rPr lang="en-IN" sz="2000" dirty="0" smtClean="0"/>
              <a:t>RBI brought in clarification stating that NBFCs will not be able to advance for the purchase of gold in any form, including primary gold, gold bullion, gold jewellery, gold coins, units of gold Exchange Traded Funds (ETF) and units of gold Mutual Funds.</a:t>
            </a:r>
          </a:p>
          <a:p>
            <a:pPr algn="just"/>
            <a:r>
              <a:rPr lang="en-IN" sz="2000" dirty="0" smtClean="0"/>
              <a:t>After the </a:t>
            </a:r>
            <a:r>
              <a:rPr lang="en-IN" sz="2000" i="1" dirty="0" smtClean="0"/>
              <a:t>Working Group</a:t>
            </a:r>
            <a:r>
              <a:rPr lang="en-IN" sz="2000" dirty="0" smtClean="0"/>
              <a:t> </a:t>
            </a:r>
            <a:r>
              <a:rPr lang="en-IN" sz="2000" i="1" dirty="0" smtClean="0"/>
              <a:t>to Study the Issues Related to Gold Imports and Gold Loans NBFCs in India </a:t>
            </a:r>
            <a:r>
              <a:rPr lang="en-IN" sz="2000" dirty="0" smtClean="0"/>
              <a:t>submitted their report, the RBI came out with the following – </a:t>
            </a:r>
          </a:p>
          <a:p>
            <a:pPr lvl="1" algn="just"/>
            <a:r>
              <a:rPr lang="en-IN" sz="1800" dirty="0" smtClean="0"/>
              <a:t>The NBFCs carrying on the business of lending against gold will have to ensure that all its branches meet the minimum level of safety requirements.</a:t>
            </a:r>
          </a:p>
          <a:p>
            <a:pPr lvl="1" algn="just"/>
            <a:r>
              <a:rPr lang="en-IN" sz="1800" dirty="0" smtClean="0"/>
              <a:t>For the purpose of valuation of gold while lending against it, average of the closing prices of 22 Carat gold for the preceding 30</a:t>
            </a:r>
            <a:r>
              <a:rPr lang="en-IN" sz="1800" i="1" dirty="0" smtClean="0"/>
              <a:t> </a:t>
            </a:r>
            <a:r>
              <a:rPr lang="en-IN" sz="1800" dirty="0" smtClean="0"/>
              <a:t>days</a:t>
            </a:r>
            <a:r>
              <a:rPr lang="en-IN" sz="1800" i="1" dirty="0" smtClean="0"/>
              <a:t> </a:t>
            </a:r>
            <a:r>
              <a:rPr lang="en-IN" sz="1800" dirty="0" smtClean="0"/>
              <a:t>quoted in the Bombay Bullion Association Ltd. are to be taken into account.</a:t>
            </a:r>
          </a:p>
          <a:p>
            <a:pPr lvl="1" algn="just"/>
            <a:r>
              <a:rPr lang="en-IN" sz="1800" dirty="0" smtClean="0"/>
              <a:t>The board of the company to lay down proper policy for the purpose of ascertaining the ownership of the gold collateral.</a:t>
            </a:r>
          </a:p>
          <a:p>
            <a:pPr lvl="1" algn="just"/>
            <a:r>
              <a:rPr lang="en-IN" sz="1800" dirty="0" smtClean="0"/>
              <a:t>The NBFCs are to obtain PAN of the customer where the value of the transaction exceeds Rs.  5 </a:t>
            </a:r>
            <a:r>
              <a:rPr lang="en-IN" sz="1800" dirty="0" err="1" smtClean="0"/>
              <a:t>Lakhs</a:t>
            </a:r>
            <a:r>
              <a:rPr lang="en-IN" sz="1800" dirty="0" smtClean="0"/>
              <a:t>.</a:t>
            </a:r>
          </a:p>
          <a:p>
            <a:pPr lvl="1" algn="just"/>
            <a:r>
              <a:rPr lang="en-IN" sz="1800" dirty="0" smtClean="0"/>
              <a:t>Any disbursement over Rs. 1 </a:t>
            </a:r>
            <a:r>
              <a:rPr lang="en-IN" sz="1800" dirty="0" err="1" smtClean="0"/>
              <a:t>Lakh</a:t>
            </a:r>
            <a:r>
              <a:rPr lang="en-IN" sz="1800" dirty="0" smtClean="0"/>
              <a:t> will have to be made through cheque.</a:t>
            </a:r>
          </a:p>
          <a:p>
            <a:pPr lvl="1" algn="just"/>
            <a:r>
              <a:rPr lang="en-IN" sz="1800" dirty="0" smtClean="0"/>
              <a:t>All the branches should have standardised documents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IN" sz="2000" b="1" dirty="0" smtClean="0"/>
              <a:t>Bank Finance to NBFCS</a:t>
            </a:r>
            <a:endParaRPr lang="en-IN" sz="2000" b="1"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Bank Finance to NBFCs</a:t>
            </a:r>
            <a:endParaRPr lang="en-US" b="1" dirty="0"/>
          </a:p>
        </p:txBody>
      </p:sp>
      <p:sp>
        <p:nvSpPr>
          <p:cNvPr id="3" name="Content Placeholder 2"/>
          <p:cNvSpPr>
            <a:spLocks noGrp="1"/>
          </p:cNvSpPr>
          <p:nvPr>
            <p:ph idx="1"/>
          </p:nvPr>
        </p:nvSpPr>
        <p:spPr/>
        <p:txBody>
          <a:bodyPr>
            <a:normAutofit/>
          </a:bodyPr>
          <a:lstStyle/>
          <a:p>
            <a:r>
              <a:rPr lang="en-US" sz="2400" dirty="0" smtClean="0"/>
              <a:t>To lay down RBI’s regulatory policy regarding financing of Registered NBFCs by banks</a:t>
            </a:r>
          </a:p>
          <a:p>
            <a:r>
              <a:rPr lang="en-US" sz="2400" dirty="0" smtClean="0"/>
              <a:t>Statutory guidelines issued under section 35A of Banking Regulation Act, 1949</a:t>
            </a:r>
          </a:p>
          <a:p>
            <a:r>
              <a:rPr lang="en-US" sz="2400" dirty="0" smtClean="0"/>
              <a:t>Applicable to all Scheduled Commercial Banks, except Regional Rural Banks</a:t>
            </a:r>
          </a:p>
          <a:p>
            <a:pPr lvl="1"/>
            <a:r>
              <a:rPr lang="en-US" sz="2000" dirty="0" smtClean="0"/>
              <a:t>Banks can extend the working capital or term loan facilities to the NBFCs engaged in infrastructure financing, equipment leasing, hire purchase, loan, factoring and investment activities</a:t>
            </a:r>
          </a:p>
          <a:p>
            <a:pPr lvl="1"/>
            <a:r>
              <a:rPr lang="en-US" sz="2000" dirty="0" smtClean="0"/>
              <a:t>Banks may also extend finance against second hand assets financed by NBFCs</a:t>
            </a:r>
          </a:p>
          <a:p>
            <a:pPr lvl="1"/>
            <a:r>
              <a:rPr lang="en-US" sz="2000" dirty="0" smtClean="0"/>
              <a:t>Banks may formulate suitable loan policies with approval of their BOD within prudential guidelines and exposure norms</a:t>
            </a:r>
            <a:endParaRPr lang="en-US" sz="20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Bank Finance to NBFCs contd..</a:t>
            </a:r>
            <a:endParaRPr lang="en-US" dirty="0"/>
          </a:p>
        </p:txBody>
      </p:sp>
      <p:sp>
        <p:nvSpPr>
          <p:cNvPr id="3" name="Content Placeholder 2"/>
          <p:cNvSpPr>
            <a:spLocks noGrp="1"/>
          </p:cNvSpPr>
          <p:nvPr>
            <p:ph idx="1"/>
          </p:nvPr>
        </p:nvSpPr>
        <p:spPr/>
        <p:txBody>
          <a:bodyPr>
            <a:normAutofit/>
          </a:bodyPr>
          <a:lstStyle/>
          <a:p>
            <a:r>
              <a:rPr lang="en-US" sz="2000" dirty="0" smtClean="0"/>
              <a:t>Banks may take credit decisions on basis of factors like </a:t>
            </a:r>
          </a:p>
          <a:p>
            <a:pPr lvl="1"/>
            <a:r>
              <a:rPr lang="en-US" sz="1800" dirty="0" smtClean="0"/>
              <a:t>Purpose of credit</a:t>
            </a:r>
          </a:p>
          <a:p>
            <a:pPr lvl="1"/>
            <a:r>
              <a:rPr lang="en-US" sz="1800" dirty="0" smtClean="0"/>
              <a:t>Nature and quality of underlying assets</a:t>
            </a:r>
          </a:p>
          <a:p>
            <a:pPr lvl="1"/>
            <a:r>
              <a:rPr lang="en-US" sz="1800" dirty="0" smtClean="0"/>
              <a:t>Repayment capacity of borrowers</a:t>
            </a:r>
          </a:p>
          <a:p>
            <a:pPr lvl="1"/>
            <a:r>
              <a:rPr lang="en-US" sz="1800" dirty="0" smtClean="0"/>
              <a:t>Risk perception; </a:t>
            </a:r>
          </a:p>
          <a:p>
            <a:pPr marL="465138" lvl="1" indent="-404813">
              <a:buNone/>
            </a:pPr>
            <a:r>
              <a:rPr lang="en-US" sz="1800" dirty="0" smtClean="0"/>
              <a:t>while granting loan to NBFCs </a:t>
            </a:r>
            <a:r>
              <a:rPr lang="en-US" sz="1800" b="1" dirty="0" smtClean="0"/>
              <a:t>not requiring </a:t>
            </a:r>
            <a:r>
              <a:rPr lang="en-US" sz="1800" dirty="0" smtClean="0"/>
              <a:t>any registration. A few of them are:</a:t>
            </a:r>
          </a:p>
          <a:p>
            <a:pPr lvl="1"/>
            <a:r>
              <a:rPr lang="en-US" sz="1800" dirty="0" smtClean="0"/>
              <a:t>Insurance Companies</a:t>
            </a:r>
          </a:p>
          <a:p>
            <a:pPr lvl="1"/>
            <a:r>
              <a:rPr lang="en-US" sz="1800" dirty="0" smtClean="0"/>
              <a:t>Nidhi Companies</a:t>
            </a:r>
          </a:p>
          <a:p>
            <a:pPr lvl="1"/>
            <a:r>
              <a:rPr lang="en-US" sz="1800" dirty="0" smtClean="0"/>
              <a:t>Chit Fund Companies</a:t>
            </a:r>
          </a:p>
          <a:p>
            <a:pPr lvl="1"/>
            <a:r>
              <a:rPr lang="en-US" sz="1800" dirty="0" smtClean="0"/>
              <a:t>Stock Broking Companies</a:t>
            </a:r>
          </a:p>
          <a:p>
            <a:pPr lvl="1"/>
            <a:r>
              <a:rPr lang="en-US" sz="1800" dirty="0" smtClean="0"/>
              <a:t>Bank may finance to registered RNBCs. However, the finance to be restricted to their Net Owned Fund (NOF)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sz="4000" dirty="0"/>
              <a:t>Basic regulatory framework on NBFCs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031473149"/>
              </p:ext>
            </p:extLst>
          </p:nvPr>
        </p:nvGraphicFramePr>
        <p:xfrm>
          <a:off x="580857" y="1880974"/>
          <a:ext cx="11029950" cy="438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50432"/>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Bank finance to NBFCS Contd..</a:t>
            </a:r>
            <a:endParaRPr lang="en-IN" dirty="0"/>
          </a:p>
        </p:txBody>
      </p:sp>
      <p:sp>
        <p:nvSpPr>
          <p:cNvPr id="3" name="Content Placeholder 2"/>
          <p:cNvSpPr>
            <a:spLocks noGrp="1"/>
          </p:cNvSpPr>
          <p:nvPr>
            <p:ph idx="1"/>
          </p:nvPr>
        </p:nvSpPr>
        <p:spPr/>
        <p:txBody>
          <a:bodyPr>
            <a:normAutofit/>
          </a:bodyPr>
          <a:lstStyle/>
          <a:p>
            <a:r>
              <a:rPr lang="en-US" dirty="0" smtClean="0"/>
              <a:t>Bank finance to NBFCs not possible for the following:</a:t>
            </a:r>
          </a:p>
          <a:p>
            <a:pPr lvl="1"/>
            <a:r>
              <a:rPr lang="en-IN" sz="1800" dirty="0" smtClean="0"/>
              <a:t>Bills discounted / rediscounted by NBFCs, except for rediscounting of bills discounted by NBFCs arising from sale of –</a:t>
            </a:r>
          </a:p>
          <a:p>
            <a:pPr lvl="2"/>
            <a:r>
              <a:rPr lang="en-IN" sz="1800" dirty="0" smtClean="0"/>
              <a:t>commercial vehicles (including light commercial vehicles), and</a:t>
            </a:r>
          </a:p>
          <a:p>
            <a:pPr lvl="2"/>
            <a:r>
              <a:rPr lang="en-IN" sz="1800" dirty="0" smtClean="0"/>
              <a:t>two wheeler and three wheeler vehicles, subject to the following conditions :</a:t>
            </a:r>
          </a:p>
          <a:p>
            <a:r>
              <a:rPr lang="en-IN" dirty="0" smtClean="0"/>
              <a:t>Investments of NBFCs both of current and long-term nature, in any company / entity by way of shares, debentures, etc. However, Stock Broking Companies may be provided need-based credit against shares and debentures held by them as stock-in-trade.</a:t>
            </a:r>
          </a:p>
          <a:p>
            <a:r>
              <a:rPr lang="en-IN" dirty="0" smtClean="0"/>
              <a:t>Unsecured loans / inter-corporate deposits by NBFCs to / in any company.</a:t>
            </a:r>
          </a:p>
          <a:p>
            <a:r>
              <a:rPr lang="en-IN" dirty="0" smtClean="0"/>
              <a:t>All types of loans and advances by NBFCs to their subsidiaries, group companies / entities.</a:t>
            </a:r>
          </a:p>
          <a:p>
            <a:r>
              <a:rPr lang="en-IN" dirty="0" smtClean="0"/>
              <a:t>Finance to NBFCs for further lending to individuals for subscribing to Initial Public Offerings (IPOs) and for purchase of shares from secondary market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BANK FINANCE TO NBFCS CONTD..</a:t>
            </a:r>
            <a:endParaRPr lang="en-IN" dirty="0"/>
          </a:p>
        </p:txBody>
      </p:sp>
      <p:sp>
        <p:nvSpPr>
          <p:cNvPr id="3" name="Content Placeholder 2"/>
          <p:cNvSpPr>
            <a:spLocks noGrp="1"/>
          </p:cNvSpPr>
          <p:nvPr>
            <p:ph idx="1"/>
          </p:nvPr>
        </p:nvSpPr>
        <p:spPr/>
        <p:txBody>
          <a:bodyPr>
            <a:normAutofit/>
          </a:bodyPr>
          <a:lstStyle/>
          <a:p>
            <a:r>
              <a:rPr lang="en-IN" dirty="0" smtClean="0"/>
              <a:t>Banks should not invest in Zero coupon bonds issued by the NBFCs  unless the issuer NBFC builds up sinking fund for all accrued interest and keeps it invested in liquid investments / securities</a:t>
            </a:r>
          </a:p>
          <a:p>
            <a:r>
              <a:rPr lang="en-IN" dirty="0" smtClean="0"/>
              <a:t>Banks are permitted to invest in Non-Convertible Debentures (NCDs) with original or initial maturity up to one year issued by NBFCs</a:t>
            </a:r>
          </a:p>
          <a:p>
            <a:r>
              <a:rPr lang="en-IN" dirty="0" smtClean="0"/>
              <a:t>Exposure limits:</a:t>
            </a:r>
          </a:p>
          <a:p>
            <a:pPr lvl="1"/>
            <a:r>
              <a:rPr lang="en-IN" sz="1800" dirty="0" smtClean="0"/>
              <a:t>The exposure of a bank to a single NBFC / NBFC-AFC (Asset Financing Companies), which is not predominantly engaged in lending against collateral of gold jewellery, should not exceed 10 per cent / 15 per cent respectively, </a:t>
            </a:r>
          </a:p>
          <a:p>
            <a:pPr lvl="2"/>
            <a:r>
              <a:rPr lang="en-IN" sz="1800" dirty="0" smtClean="0"/>
              <a:t>Where the end use of funds is on-lending to infrastructure sector, the exposure can go up to 15% / 20% respectively, of their capital funds provided the exposure in excess of 10% / 15% respectively, is on account of funds on-lent by the NBFC / NBFC-AFC to the infrastructure sector. </a:t>
            </a:r>
          </a:p>
          <a:p>
            <a:pPr lvl="1"/>
            <a:r>
              <a:rPr lang="en-IN" sz="1800" dirty="0" smtClean="0"/>
              <a:t>Exposure of a bank to the NBFCs-IFCs (Infrastructure Finance Companies) should not exceed 15 per cent </a:t>
            </a:r>
          </a:p>
          <a:p>
            <a:pPr lvl="2"/>
            <a:r>
              <a:rPr lang="en-IN" sz="1800" dirty="0" smtClean="0"/>
              <a:t>Where the same is used for on-lending to IFCs, exposure limits is 20 %</a:t>
            </a:r>
            <a:endParaRPr lang="en-IN" sz="18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IN" sz="2000" b="1" dirty="0" smtClean="0"/>
              <a:t>Foreign Investments in NBFCs</a:t>
            </a:r>
            <a:endParaRPr lang="en-IN" sz="2000" b="1"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FDI in NBFCs</a:t>
            </a:r>
            <a:endParaRPr lang="en-US" b="1" dirty="0"/>
          </a:p>
        </p:txBody>
      </p:sp>
      <p:graphicFrame>
        <p:nvGraphicFramePr>
          <p:cNvPr id="5" name="Content Placeholder 4"/>
          <p:cNvGraphicFramePr>
            <a:graphicFrameLocks noGrp="1"/>
          </p:cNvGraphicFramePr>
          <p:nvPr>
            <p:ph idx="1"/>
          </p:nvPr>
        </p:nvGraphicFramePr>
        <p:xfrm>
          <a:off x="581025" y="1830388"/>
          <a:ext cx="11029950" cy="4363720"/>
        </p:xfrm>
        <a:graphic>
          <a:graphicData uri="http://schemas.openxmlformats.org/drawingml/2006/table">
            <a:tbl>
              <a:tblPr firstRow="1" bandRow="1">
                <a:tableStyleId>{5C22544A-7EE6-4342-B048-85BDC9FD1C3A}</a:tableStyleId>
              </a:tblPr>
              <a:tblGrid>
                <a:gridCol w="5514975"/>
                <a:gridCol w="5514975"/>
              </a:tblGrid>
              <a:tr h="370840">
                <a:tc>
                  <a:txBody>
                    <a:bodyPr/>
                    <a:lstStyle/>
                    <a:p>
                      <a:r>
                        <a:rPr lang="en-IN" sz="1600" dirty="0" smtClean="0"/>
                        <a:t>Before </a:t>
                      </a:r>
                      <a:endParaRPr lang="en-IN" sz="1600" dirty="0"/>
                    </a:p>
                  </a:txBody>
                  <a:tcPr/>
                </a:tc>
                <a:tc>
                  <a:txBody>
                    <a:bodyPr/>
                    <a:lstStyle/>
                    <a:p>
                      <a:r>
                        <a:rPr lang="en-IN" sz="1600" dirty="0" smtClean="0"/>
                        <a:t>Now</a:t>
                      </a:r>
                      <a:endParaRPr lang="en-IN" sz="1600" dirty="0"/>
                    </a:p>
                  </a:txBody>
                  <a:tcPr/>
                </a:tc>
              </a:tr>
              <a:tr h="370840">
                <a:tc>
                  <a:txBody>
                    <a:bodyPr/>
                    <a:lstStyle/>
                    <a:p>
                      <a:r>
                        <a:rPr lang="en-IN" sz="1600" dirty="0" smtClean="0"/>
                        <a:t>FDI in</a:t>
                      </a:r>
                      <a:r>
                        <a:rPr lang="en-IN" sz="1600" baseline="0" dirty="0" smtClean="0"/>
                        <a:t> NBFCs under automatic route only for following activities:</a:t>
                      </a:r>
                    </a:p>
                    <a:p>
                      <a:endParaRPr lang="en-IN" sz="1600" baseline="0" dirty="0" smtClean="0"/>
                    </a:p>
                    <a:p>
                      <a:pPr lvl="1"/>
                      <a:r>
                        <a:rPr lang="en-IN" sz="1600" baseline="0" dirty="0" smtClean="0"/>
                        <a:t>(</a:t>
                      </a:r>
                      <a:r>
                        <a:rPr lang="en-IN" sz="1600" baseline="0" dirty="0" err="1" smtClean="0"/>
                        <a:t>i</a:t>
                      </a:r>
                      <a:r>
                        <a:rPr lang="en-IN" sz="1600" baseline="0" dirty="0" smtClean="0"/>
                        <a:t>) Merchant Banking (ii) Underwriting (iii) Portfolio Management Services (iv) Investment Advisory Services (v) Financial Consultancy (vi) Stock Broking (vii) Asset Management (viii) Venture Capital (ix) Custodian Services (x) Factoring (xi) Credit Rating Agencies (xii) Leasing &amp; Finance - covers only financial leases and not operating leases. FDI in operating leases is permitted up to 100 % on the automatic route. (xiii) Housing Finance (xiv) </a:t>
                      </a:r>
                      <a:r>
                        <a:rPr lang="en-IN" sz="1600" baseline="0" dirty="0" err="1" smtClean="0"/>
                        <a:t>Forex</a:t>
                      </a:r>
                      <a:r>
                        <a:rPr lang="en-IN" sz="1600" baseline="0" dirty="0" smtClean="0"/>
                        <a:t> Broking (xv) Credit Card Business - includes issuance, sales, marketing &amp; design of various payment products such as credit cards, charge cards, debit cards, stored value cards, smart card, value added cards etc (xvi) Money Changing Business (xvii) Micro Credit (xviii) Rural Credit</a:t>
                      </a:r>
                    </a:p>
                  </a:txBody>
                  <a:tcPr/>
                </a:tc>
                <a:tc>
                  <a:txBody>
                    <a:bodyPr/>
                    <a:lstStyle/>
                    <a:p>
                      <a:pPr>
                        <a:buFont typeface="Arial" pitchFamily="34" charset="0"/>
                        <a:buChar char="•"/>
                      </a:pPr>
                      <a:r>
                        <a:rPr lang="en-IN" sz="1600" dirty="0" smtClean="0"/>
                        <a:t> For financial</a:t>
                      </a:r>
                      <a:r>
                        <a:rPr lang="en-IN" sz="1600" baseline="0" dirty="0" smtClean="0"/>
                        <a:t> entities regulated by financial sector regulators, like, RBI, SEBI, NHB, PFRDA, IRDA – 100% under automatic route</a:t>
                      </a:r>
                    </a:p>
                    <a:p>
                      <a:pPr>
                        <a:buFont typeface="Arial" pitchFamily="34" charset="0"/>
                        <a:buChar char="•"/>
                      </a:pPr>
                      <a:r>
                        <a:rPr lang="en-IN" sz="1600" baseline="0" dirty="0" smtClean="0"/>
                        <a:t>For other than regulated financial entities – Under approval route</a:t>
                      </a:r>
                      <a:endParaRPr lang="en-IN" sz="1600" dirty="0"/>
                    </a:p>
                  </a:txBody>
                  <a:tcPr/>
                </a:tc>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FDI in NBFCs</a:t>
            </a:r>
            <a:endParaRPr lang="en-US" b="1" dirty="0"/>
          </a:p>
        </p:txBody>
      </p:sp>
      <p:graphicFrame>
        <p:nvGraphicFramePr>
          <p:cNvPr id="5" name="Content Placeholder 4"/>
          <p:cNvGraphicFramePr>
            <a:graphicFrameLocks noGrp="1"/>
          </p:cNvGraphicFramePr>
          <p:nvPr>
            <p:ph idx="1"/>
          </p:nvPr>
        </p:nvGraphicFramePr>
        <p:xfrm>
          <a:off x="581025" y="1830388"/>
          <a:ext cx="11029950" cy="4851400"/>
        </p:xfrm>
        <a:graphic>
          <a:graphicData uri="http://schemas.openxmlformats.org/drawingml/2006/table">
            <a:tbl>
              <a:tblPr firstRow="1" bandRow="1">
                <a:tableStyleId>{5C22544A-7EE6-4342-B048-85BDC9FD1C3A}</a:tableStyleId>
              </a:tblPr>
              <a:tblGrid>
                <a:gridCol w="6024727"/>
                <a:gridCol w="5005223"/>
              </a:tblGrid>
              <a:tr h="370840">
                <a:tc>
                  <a:txBody>
                    <a:bodyPr/>
                    <a:lstStyle/>
                    <a:p>
                      <a:r>
                        <a:rPr lang="en-IN" sz="1600" dirty="0" smtClean="0"/>
                        <a:t>Before </a:t>
                      </a:r>
                      <a:endParaRPr lang="en-IN" sz="1600" dirty="0"/>
                    </a:p>
                  </a:txBody>
                  <a:tcPr/>
                </a:tc>
                <a:tc>
                  <a:txBody>
                    <a:bodyPr/>
                    <a:lstStyle/>
                    <a:p>
                      <a:r>
                        <a:rPr lang="en-IN" sz="1600" dirty="0" smtClean="0"/>
                        <a:t>Now</a:t>
                      </a:r>
                      <a:endParaRPr lang="en-IN" sz="1600" dirty="0"/>
                    </a:p>
                  </a:txBody>
                  <a:tcPr/>
                </a:tc>
              </a:tr>
              <a:tr h="370840">
                <a:tc>
                  <a:txBody>
                    <a:bodyPr/>
                    <a:lstStyle/>
                    <a:p>
                      <a:r>
                        <a:rPr lang="en-IN" sz="1600" dirty="0" smtClean="0"/>
                        <a:t>Capitalisation</a:t>
                      </a:r>
                      <a:r>
                        <a:rPr lang="en-IN" sz="1600" baseline="0" dirty="0" smtClean="0"/>
                        <a:t> requirements:</a:t>
                      </a:r>
                    </a:p>
                    <a:p>
                      <a:endParaRPr lang="en-IN" sz="1600" baseline="0" dirty="0" smtClean="0"/>
                    </a:p>
                    <a:p>
                      <a:r>
                        <a:rPr lang="en-IN" sz="1600" baseline="0" dirty="0" smtClean="0"/>
                        <a:t>(</a:t>
                      </a:r>
                      <a:r>
                        <a:rPr lang="en-IN" sz="1600" baseline="0" dirty="0" err="1" smtClean="0"/>
                        <a:t>i</a:t>
                      </a:r>
                      <a:r>
                        <a:rPr lang="en-IN" sz="1600" baseline="0" dirty="0" smtClean="0"/>
                        <a:t>) US $0.5 million for foreign capital up to 51 % to be brought up front. </a:t>
                      </a:r>
                    </a:p>
                    <a:p>
                      <a:r>
                        <a:rPr lang="en-IN" sz="1600" baseline="0" dirty="0" smtClean="0"/>
                        <a:t> </a:t>
                      </a:r>
                    </a:p>
                    <a:p>
                      <a:r>
                        <a:rPr lang="en-IN" sz="1600" baseline="0" dirty="0" smtClean="0"/>
                        <a:t>(ii) US $ 5 million for foreign capital more than 51 % and up to 75% to be brought up front. </a:t>
                      </a:r>
                    </a:p>
                    <a:p>
                      <a:r>
                        <a:rPr lang="en-IN" sz="1600" baseline="0" dirty="0" smtClean="0"/>
                        <a:t> </a:t>
                      </a:r>
                    </a:p>
                    <a:p>
                      <a:r>
                        <a:rPr lang="en-IN" sz="1600" baseline="0" dirty="0" smtClean="0"/>
                        <a:t>(iii) US $ 50 million for foreign capital more than 75% out of which US $ 7.5 million to be brought up front and the balance in 24 months. </a:t>
                      </a:r>
                    </a:p>
                    <a:p>
                      <a:r>
                        <a:rPr lang="en-IN" sz="1600" baseline="0" dirty="0" smtClean="0"/>
                        <a:t> </a:t>
                      </a:r>
                    </a:p>
                    <a:p>
                      <a:r>
                        <a:rPr lang="en-IN" sz="1600" baseline="0" dirty="0" smtClean="0"/>
                        <a:t>(iv) Non-Fund based activities: US$ 0.5 million to be brought upfront for all permitted non-fund based NBFCs irrespective of the level of foreign investment. Following were regarded as Non-fund based activities: </a:t>
                      </a:r>
                    </a:p>
                    <a:p>
                      <a:r>
                        <a:rPr lang="en-IN" sz="1600" baseline="0" dirty="0" smtClean="0"/>
                        <a:t> </a:t>
                      </a:r>
                    </a:p>
                    <a:p>
                      <a:r>
                        <a:rPr lang="en-IN" sz="1600" baseline="0" dirty="0" smtClean="0"/>
                        <a:t>(a) Investment Advisory Services (b) Financial Consultancy (c) </a:t>
                      </a:r>
                      <a:r>
                        <a:rPr lang="en-IN" sz="1600" baseline="0" dirty="0" err="1" smtClean="0"/>
                        <a:t>Forex</a:t>
                      </a:r>
                      <a:r>
                        <a:rPr lang="en-IN" sz="1600" baseline="0" dirty="0" smtClean="0"/>
                        <a:t> Broking (d) Money Changing Business (e) Credit Rating Agencies </a:t>
                      </a:r>
                    </a:p>
                  </a:txBody>
                  <a:tcPr/>
                </a:tc>
                <a:tc>
                  <a:txBody>
                    <a:bodyPr/>
                    <a:lstStyle/>
                    <a:p>
                      <a:pPr lvl="0">
                        <a:buFont typeface="Arial" pitchFamily="34" charset="0"/>
                        <a:buNone/>
                      </a:pPr>
                      <a:r>
                        <a:rPr lang="en-IN" sz="1600" baseline="0" dirty="0" smtClean="0"/>
                        <a:t>Capitalisation norms – As specified by respective regulators</a:t>
                      </a:r>
                    </a:p>
                    <a:p>
                      <a:pPr lvl="1">
                        <a:buFont typeface="Arial" pitchFamily="34" charset="0"/>
                        <a:buNone/>
                      </a:pPr>
                      <a:r>
                        <a:rPr lang="en-IN" sz="1600" baseline="0" dirty="0" smtClean="0"/>
                        <a:t>-  For NBFCs, Rs. 2 </a:t>
                      </a:r>
                      <a:r>
                        <a:rPr lang="en-IN" sz="1600" baseline="0" dirty="0" err="1" smtClean="0"/>
                        <a:t>crores</a:t>
                      </a:r>
                      <a:r>
                        <a:rPr lang="en-IN" sz="1600" baseline="0" dirty="0" smtClean="0"/>
                        <a:t>, for HFCs, Rs. 10 </a:t>
                      </a:r>
                      <a:r>
                        <a:rPr lang="en-IN" sz="1600" baseline="0" dirty="0" err="1" smtClean="0"/>
                        <a:t>crores</a:t>
                      </a:r>
                      <a:r>
                        <a:rPr lang="en-IN" sz="1600" baseline="0" dirty="0" smtClean="0"/>
                        <a:t> etc.</a:t>
                      </a:r>
                    </a:p>
                  </a:txBody>
                  <a:tcPr/>
                </a:tc>
              </a:tr>
            </a:tbl>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Autofit/>
          </a:bodyPr>
          <a:lstStyle/>
          <a:p>
            <a:pPr eaLnBrk="1" hangingPunct="1"/>
            <a:r>
              <a:rPr lang="en-US" sz="2000" dirty="0" smtClean="0"/>
              <a:t>Additional Certification for FDI compliance- circular dated Feb 4, 2010</a:t>
            </a:r>
          </a:p>
        </p:txBody>
      </p:sp>
      <p:graphicFrame>
        <p:nvGraphicFramePr>
          <p:cNvPr id="5" name="Content Placeholder 4"/>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Downstream investments by NBFCs</a:t>
            </a:r>
            <a:endParaRPr lang="en-US" dirty="0"/>
          </a:p>
        </p:txBody>
      </p:sp>
      <p:graphicFrame>
        <p:nvGraphicFramePr>
          <p:cNvPr id="6" name="Content Placeholder 5"/>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b="1" dirty="0" smtClean="0"/>
              <a:t>EXTERNAL COMMERCIAL BORROWINGS BY NBFCS</a:t>
            </a:r>
            <a:endParaRPr lang="en-IN" b="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ECB by NBFCs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An NBFC is an eligible borrower as per ECB Guidelines</a:t>
            </a:r>
          </a:p>
          <a:p>
            <a:r>
              <a:rPr lang="en-US" dirty="0" smtClean="0">
                <a:solidFill>
                  <a:schemeClr val="tx1"/>
                </a:solidFill>
              </a:rPr>
              <a:t>All NBFCs can borrow under track III through automatic route and utilise the proceeds as listed for that track</a:t>
            </a:r>
          </a:p>
          <a:p>
            <a:pPr lvl="1"/>
            <a:r>
              <a:rPr lang="en-US" dirty="0">
                <a:solidFill>
                  <a:schemeClr val="tx1"/>
                </a:solidFill>
              </a:rPr>
              <a:t>ECBs can be raised </a:t>
            </a:r>
            <a:r>
              <a:rPr lang="en-US" dirty="0" smtClean="0">
                <a:solidFill>
                  <a:schemeClr val="tx1"/>
                </a:solidFill>
              </a:rPr>
              <a:t>from eligible borrowers under respective tracks</a:t>
            </a:r>
            <a:endParaRPr lang="en-US" dirty="0">
              <a:solidFill>
                <a:schemeClr val="tx1"/>
              </a:solidFill>
            </a:endParaRPr>
          </a:p>
          <a:p>
            <a:pPr lvl="2"/>
            <a:r>
              <a:rPr lang="en-US" dirty="0">
                <a:solidFill>
                  <a:schemeClr val="tx1"/>
                </a:solidFill>
              </a:rPr>
              <a:t>International banks</a:t>
            </a:r>
          </a:p>
          <a:p>
            <a:pPr lvl="2"/>
            <a:r>
              <a:rPr lang="en-US" dirty="0">
                <a:solidFill>
                  <a:schemeClr val="tx1"/>
                </a:solidFill>
              </a:rPr>
              <a:t>International capital market</a:t>
            </a:r>
          </a:p>
          <a:p>
            <a:pPr lvl="2"/>
            <a:r>
              <a:rPr lang="en-US" dirty="0">
                <a:solidFill>
                  <a:schemeClr val="tx1"/>
                </a:solidFill>
              </a:rPr>
              <a:t>Multilateral financial institutions (such as IFC, ADB, CDC, etc.) </a:t>
            </a:r>
          </a:p>
          <a:p>
            <a:pPr lvl="2"/>
            <a:r>
              <a:rPr lang="en-US" dirty="0">
                <a:solidFill>
                  <a:schemeClr val="tx1"/>
                </a:solidFill>
              </a:rPr>
              <a:t>Export credit agencies</a:t>
            </a:r>
          </a:p>
          <a:p>
            <a:pPr lvl="2"/>
            <a:r>
              <a:rPr lang="en-US" dirty="0">
                <a:solidFill>
                  <a:schemeClr val="tx1"/>
                </a:solidFill>
              </a:rPr>
              <a:t>Suppliers of equipments</a:t>
            </a:r>
          </a:p>
          <a:p>
            <a:pPr lvl="2"/>
            <a:r>
              <a:rPr lang="en-US" dirty="0">
                <a:solidFill>
                  <a:schemeClr val="tx1"/>
                </a:solidFill>
              </a:rPr>
              <a:t>Foreign collaborators </a:t>
            </a:r>
          </a:p>
          <a:p>
            <a:pPr lvl="2"/>
            <a:r>
              <a:rPr lang="en-US" dirty="0">
                <a:solidFill>
                  <a:schemeClr val="tx1"/>
                </a:solidFill>
              </a:rPr>
              <a:t>Foreign Equity </a:t>
            </a:r>
            <a:r>
              <a:rPr lang="en-US" dirty="0" smtClean="0">
                <a:solidFill>
                  <a:schemeClr val="tx1"/>
                </a:solidFill>
              </a:rPr>
              <a:t>Holders</a:t>
            </a:r>
          </a:p>
          <a:p>
            <a:pPr lvl="1"/>
            <a:endParaRPr lang="en-US" dirty="0">
              <a:solidFill>
                <a:schemeClr val="tx1"/>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by NBFCs</a:t>
            </a:r>
            <a:endParaRPr lang="en-US" dirty="0"/>
          </a:p>
        </p:txBody>
      </p:sp>
      <p:sp>
        <p:nvSpPr>
          <p:cNvPr id="3" name="Content Placeholder 2"/>
          <p:cNvSpPr>
            <a:spLocks noGrp="1"/>
          </p:cNvSpPr>
          <p:nvPr>
            <p:ph idx="1"/>
          </p:nvPr>
        </p:nvSpPr>
        <p:spPr/>
        <p:txBody>
          <a:bodyPr/>
          <a:lstStyle/>
          <a:p>
            <a:r>
              <a:rPr lang="en-US" dirty="0">
                <a:solidFill>
                  <a:schemeClr val="tx1"/>
                </a:solidFill>
              </a:rPr>
              <a:t>NBFCs engaged in following can raise ECB under track I too:</a:t>
            </a:r>
          </a:p>
          <a:p>
            <a:pPr lvl="1"/>
            <a:r>
              <a:rPr lang="en-US" dirty="0">
                <a:solidFill>
                  <a:schemeClr val="tx1"/>
                </a:solidFill>
              </a:rPr>
              <a:t>NBFC-IFC</a:t>
            </a:r>
          </a:p>
          <a:p>
            <a:pPr lvl="2"/>
            <a:r>
              <a:rPr lang="en-US" dirty="0">
                <a:solidFill>
                  <a:schemeClr val="tx1"/>
                </a:solidFill>
              </a:rPr>
              <a:t>Up to USD 750 million or equivalent during a financial year</a:t>
            </a:r>
          </a:p>
          <a:p>
            <a:pPr lvl="1"/>
            <a:r>
              <a:rPr lang="en-US" dirty="0">
                <a:solidFill>
                  <a:schemeClr val="tx1"/>
                </a:solidFill>
              </a:rPr>
              <a:t>NBFC-HFC</a:t>
            </a:r>
          </a:p>
          <a:p>
            <a:pPr lvl="2"/>
            <a:r>
              <a:rPr lang="en-US" dirty="0">
                <a:solidFill>
                  <a:schemeClr val="tx1"/>
                </a:solidFill>
              </a:rPr>
              <a:t>upto USD 750 million or equivalent during a financial year</a:t>
            </a:r>
          </a:p>
          <a:p>
            <a:pPr lvl="1"/>
            <a:r>
              <a:rPr lang="en-US" dirty="0">
                <a:solidFill>
                  <a:schemeClr val="tx1"/>
                </a:solidFill>
              </a:rPr>
              <a:t>All other terms and conditions as mentioned in ECB Guidelines are to be complied with regard to having Board approved risk management policy and utilisation of proceeds only for infra sector development if raised through track I</a:t>
            </a:r>
          </a:p>
          <a:p>
            <a:pPr lvl="1"/>
            <a:r>
              <a:rPr lang="en-US" dirty="0">
                <a:solidFill>
                  <a:schemeClr val="tx1"/>
                </a:solidFill>
              </a:rPr>
              <a:t>Has to follow 100% hedging requirements.</a:t>
            </a:r>
          </a:p>
          <a:p>
            <a:pPr marL="0" indent="0">
              <a:buNone/>
            </a:pPr>
            <a:endParaRPr lang="en-US" dirty="0"/>
          </a:p>
        </p:txBody>
      </p:sp>
    </p:spTree>
    <p:extLst>
      <p:ext uri="{BB962C8B-B14F-4D97-AF65-F5344CB8AC3E}">
        <p14:creationId xmlns:p14="http://schemas.microsoft.com/office/powerpoint/2010/main" val="65474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z="4000" dirty="0"/>
              <a:t>Types of NBFCs by assets</a:t>
            </a:r>
          </a:p>
        </p:txBody>
      </p:sp>
      <p:graphicFrame>
        <p:nvGraphicFramePr>
          <p:cNvPr id="34" name="Content Placeholder 4"/>
          <p:cNvGraphicFramePr>
            <a:graphicFrameLocks noGrp="1"/>
          </p:cNvGraphicFramePr>
          <p:nvPr>
            <p:ph idx="1"/>
            <p:extLst>
              <p:ext uri="{D42A27DB-BD31-4B8C-83A1-F6EECF244321}">
                <p14:modId xmlns:p14="http://schemas.microsoft.com/office/powerpoint/2010/main" val="472823992"/>
              </p:ext>
            </p:extLst>
          </p:nvPr>
        </p:nvGraphicFramePr>
        <p:xfrm>
          <a:off x="581025" y="1728788"/>
          <a:ext cx="1122045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031488"/>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ECB by NBFCs-IFCs for infrastructure leasing</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NBFC-HFC and NBFC-IFCs are allowed to raise ECB under automatic route through track I </a:t>
            </a:r>
            <a:r>
              <a:rPr lang="en-US" i="1" dirty="0" smtClean="0">
                <a:solidFill>
                  <a:schemeClr val="tx1"/>
                </a:solidFill>
              </a:rPr>
              <a:t>vide</a:t>
            </a:r>
            <a:r>
              <a:rPr lang="en-US" dirty="0" smtClean="0">
                <a:solidFill>
                  <a:schemeClr val="tx1"/>
                </a:solidFill>
              </a:rPr>
              <a:t> RBI circular date 30</a:t>
            </a:r>
            <a:r>
              <a:rPr lang="en-US" baseline="30000" dirty="0" smtClean="0">
                <a:solidFill>
                  <a:schemeClr val="tx1"/>
                </a:solidFill>
              </a:rPr>
              <a:t>th</a:t>
            </a:r>
            <a:r>
              <a:rPr lang="en-US" dirty="0" smtClean="0">
                <a:solidFill>
                  <a:schemeClr val="tx1"/>
                </a:solidFill>
              </a:rPr>
              <a:t> March, 2016 with MAM of 5 years under track I</a:t>
            </a:r>
          </a:p>
          <a:p>
            <a:pPr lvl="1"/>
            <a:r>
              <a:rPr lang="en-US" dirty="0" smtClean="0">
                <a:solidFill>
                  <a:schemeClr val="tx1"/>
                </a:solidFill>
              </a:rPr>
              <a:t>To finance infrastructure projects</a:t>
            </a:r>
            <a:endParaRPr lang="en-US" dirty="0">
              <a:solidFill>
                <a:schemeClr val="tx1"/>
              </a:solidFill>
            </a:endParaRPr>
          </a:p>
          <a:p>
            <a:pPr lvl="1"/>
            <a:r>
              <a:rPr lang="en-US" dirty="0" smtClean="0">
                <a:solidFill>
                  <a:schemeClr val="tx1"/>
                </a:solidFill>
              </a:rPr>
              <a:t>Subject to a maximum of USD 700 million or its equivalent per financial year</a:t>
            </a:r>
          </a:p>
          <a:p>
            <a:r>
              <a:rPr lang="en-US" dirty="0" smtClean="0">
                <a:solidFill>
                  <a:schemeClr val="tx1"/>
                </a:solidFill>
              </a:rPr>
              <a:t>ECB by issue of FCCBs can be raised </a:t>
            </a:r>
          </a:p>
          <a:p>
            <a:pPr lvl="1"/>
            <a:r>
              <a:rPr lang="en-US" dirty="0" smtClean="0">
                <a:solidFill>
                  <a:schemeClr val="tx1"/>
                </a:solidFill>
              </a:rPr>
              <a:t>Subject to compliance with Financial Action Task Force (FATF) Guidelines</a:t>
            </a:r>
          </a:p>
          <a:p>
            <a:pPr lvl="1"/>
            <a:r>
              <a:rPr lang="en-US" dirty="0" smtClean="0">
                <a:solidFill>
                  <a:schemeClr val="tx1"/>
                </a:solidFill>
              </a:rPr>
              <a:t>MAM of five years to be maintained irrespective of the amount borrowed </a:t>
            </a:r>
          </a:p>
          <a:p>
            <a:pPr lvl="1"/>
            <a:r>
              <a:rPr lang="en-US" dirty="0" smtClean="0">
                <a:solidFill>
                  <a:schemeClr val="tx1"/>
                </a:solidFill>
              </a:rPr>
              <a:t>Only through approval route</a:t>
            </a:r>
          </a:p>
          <a:p>
            <a:r>
              <a:rPr lang="en-US" dirty="0" smtClean="0">
                <a:solidFill>
                  <a:schemeClr val="tx1"/>
                </a:solidFill>
              </a:rPr>
              <a:t>CICs also can raise ECB through all tracks</a:t>
            </a:r>
          </a:p>
          <a:p>
            <a:pPr lvl="1"/>
            <a:r>
              <a:rPr lang="en-US" dirty="0" smtClean="0">
                <a:solidFill>
                  <a:schemeClr val="tx1"/>
                </a:solidFill>
              </a:rPr>
              <a:t>Have to have board approved risk management policy if raises ECB under track I</a:t>
            </a:r>
          </a:p>
          <a:p>
            <a:pPr lvl="1"/>
            <a:r>
              <a:rPr lang="en-US" dirty="0" smtClean="0">
                <a:solidFill>
                  <a:schemeClr val="tx1"/>
                </a:solidFill>
              </a:rPr>
              <a:t>Has to have risk hedged 100% if raised under track I</a:t>
            </a:r>
          </a:p>
          <a:p>
            <a:pPr lvl="1"/>
            <a:r>
              <a:rPr lang="en-US" dirty="0" smtClean="0">
                <a:solidFill>
                  <a:schemeClr val="tx1"/>
                </a:solidFill>
              </a:rPr>
              <a:t>Can use proceeds only for on-lending to infra-SPVs if raised under track I</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b="1" dirty="0" smtClean="0"/>
              <a:t>Private Placement of NCDs by NBFCs</a:t>
            </a:r>
            <a:endParaRPr lang="en-IN" b="1"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Provisions of Act, 2013 – inapplicable to NBFCs</a:t>
            </a:r>
            <a:endParaRPr lang="en-US" sz="2400" dirty="0"/>
          </a:p>
        </p:txBody>
      </p:sp>
      <p:sp>
        <p:nvSpPr>
          <p:cNvPr id="6" name="Content Placeholder 5"/>
          <p:cNvSpPr>
            <a:spLocks noGrp="1"/>
          </p:cNvSpPr>
          <p:nvPr>
            <p:ph idx="1"/>
          </p:nvPr>
        </p:nvSpPr>
        <p:spPr/>
        <p:txBody>
          <a:bodyPr/>
          <a:lstStyle/>
          <a:p>
            <a:endParaRPr lang="en-IN"/>
          </a:p>
        </p:txBody>
      </p:sp>
      <p:graphicFrame>
        <p:nvGraphicFramePr>
          <p:cNvPr id="5" name="Table 4"/>
          <p:cNvGraphicFramePr>
            <a:graphicFrameLocks noGrp="1"/>
          </p:cNvGraphicFramePr>
          <p:nvPr>
            <p:extLst>
              <p:ext uri="{D42A27DB-BD31-4B8C-83A1-F6EECF244321}">
                <p14:modId xmlns:p14="http://schemas.microsoft.com/office/powerpoint/2010/main" val="2019317744"/>
              </p:ext>
            </p:extLst>
          </p:nvPr>
        </p:nvGraphicFramePr>
        <p:xfrm>
          <a:off x="304802" y="1631444"/>
          <a:ext cx="11480799" cy="4800601"/>
        </p:xfrm>
        <a:graphic>
          <a:graphicData uri="http://schemas.openxmlformats.org/drawingml/2006/table">
            <a:tbl>
              <a:tblPr>
                <a:tableStyleId>{69C7853C-536D-4A76-A0AE-DD22124D55A5}</a:tableStyleId>
              </a:tblPr>
              <a:tblGrid>
                <a:gridCol w="2226421"/>
                <a:gridCol w="1009076"/>
                <a:gridCol w="2955131"/>
                <a:gridCol w="5290171"/>
              </a:tblGrid>
              <a:tr h="1178276">
                <a:tc>
                  <a:txBody>
                    <a:bodyPr/>
                    <a:lstStyle/>
                    <a:p>
                      <a:pPr marL="0" marR="0" algn="just">
                        <a:lnSpc>
                          <a:spcPct val="115000"/>
                        </a:lnSpc>
                        <a:spcBef>
                          <a:spcPts val="0"/>
                        </a:spcBef>
                        <a:spcAft>
                          <a:spcPts val="0"/>
                        </a:spcAft>
                      </a:pPr>
                      <a:r>
                        <a:rPr lang="en-IN" sz="1400" dirty="0">
                          <a:solidFill>
                            <a:schemeClr val="tx1"/>
                          </a:solidFill>
                        </a:rPr>
                        <a:t>Private placement of securities</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dirty="0">
                          <a:solidFill>
                            <a:schemeClr val="tx1"/>
                          </a:solidFill>
                        </a:rPr>
                        <a:t>42</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dirty="0">
                          <a:solidFill>
                            <a:schemeClr val="tx1"/>
                          </a:solidFill>
                        </a:rPr>
                        <a:t>14(5)</a:t>
                      </a:r>
                      <a:endParaRPr lang="en-US" sz="1400" dirty="0">
                        <a:solidFill>
                          <a:schemeClr val="tx1"/>
                        </a:solidFill>
                      </a:endParaRPr>
                    </a:p>
                    <a:p>
                      <a:pPr marL="0" marR="0" algn="ctr">
                        <a:lnSpc>
                          <a:spcPct val="115000"/>
                        </a:lnSpc>
                        <a:spcBef>
                          <a:spcPts val="0"/>
                        </a:spcBef>
                        <a:spcAft>
                          <a:spcPts val="0"/>
                        </a:spcAft>
                      </a:pPr>
                      <a:r>
                        <a:rPr lang="en-IN" sz="1400" dirty="0">
                          <a:solidFill>
                            <a:schemeClr val="tx1"/>
                          </a:solidFill>
                        </a:rPr>
                        <a:t>[Companies (Prospectus and Allotment of Securities) Rules, 2014]</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just">
                        <a:lnSpc>
                          <a:spcPct val="115000"/>
                        </a:lnSpc>
                        <a:spcBef>
                          <a:spcPts val="0"/>
                        </a:spcBef>
                        <a:spcAft>
                          <a:spcPts val="0"/>
                        </a:spcAft>
                      </a:pPr>
                      <a:r>
                        <a:rPr lang="en-IN" sz="1400" dirty="0">
                          <a:solidFill>
                            <a:schemeClr val="tx1"/>
                          </a:solidFill>
                        </a:rPr>
                        <a:t>Provisions of rule pertaining to private placement of securities that can be made by a Company to maximum 200 persons in the aggregate in a FY and investment size per person are not applicable.</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r>
              <a:tr h="971634">
                <a:tc>
                  <a:txBody>
                    <a:bodyPr/>
                    <a:lstStyle/>
                    <a:p>
                      <a:pPr marL="0" marR="0" algn="just">
                        <a:lnSpc>
                          <a:spcPct val="115000"/>
                        </a:lnSpc>
                        <a:spcBef>
                          <a:spcPts val="0"/>
                        </a:spcBef>
                        <a:spcAft>
                          <a:spcPts val="0"/>
                        </a:spcAft>
                      </a:pPr>
                      <a:r>
                        <a:rPr lang="en-IN" sz="1400">
                          <a:solidFill>
                            <a:schemeClr val="tx1"/>
                          </a:solidFill>
                        </a:rPr>
                        <a:t>Companies (Acceptance of Deposit)  Rules, 2014</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a:solidFill>
                            <a:schemeClr val="tx1"/>
                          </a:solidFill>
                        </a:rPr>
                        <a:t>73 &amp; 76</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dirty="0">
                          <a:solidFill>
                            <a:schemeClr val="tx1"/>
                          </a:solidFill>
                        </a:rPr>
                        <a:t>3(ii) </a:t>
                      </a:r>
                      <a:endParaRPr lang="en-US" sz="1400" dirty="0">
                        <a:solidFill>
                          <a:schemeClr val="tx1"/>
                        </a:solidFill>
                      </a:endParaRPr>
                    </a:p>
                    <a:p>
                      <a:pPr marL="0" marR="0" algn="ctr">
                        <a:lnSpc>
                          <a:spcPct val="115000"/>
                        </a:lnSpc>
                        <a:spcBef>
                          <a:spcPts val="0"/>
                        </a:spcBef>
                        <a:spcAft>
                          <a:spcPts val="0"/>
                        </a:spcAft>
                      </a:pPr>
                      <a:r>
                        <a:rPr lang="en-IN" sz="1400" dirty="0">
                          <a:solidFill>
                            <a:schemeClr val="tx1"/>
                          </a:solidFill>
                        </a:rPr>
                        <a:t>[Companies (Acceptance of Deposit) Rules, 2014]</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just">
                        <a:lnSpc>
                          <a:spcPct val="115000"/>
                        </a:lnSpc>
                        <a:spcBef>
                          <a:spcPts val="0"/>
                        </a:spcBef>
                        <a:spcAft>
                          <a:spcPts val="0"/>
                        </a:spcAft>
                      </a:pPr>
                      <a:r>
                        <a:rPr lang="en-IN" sz="1400" dirty="0">
                          <a:solidFill>
                            <a:schemeClr val="tx1"/>
                          </a:solidFill>
                        </a:rPr>
                        <a:t>Rules prescribed for acceptance of deposit from members and other persons.</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r>
              <a:tr h="1436149">
                <a:tc>
                  <a:txBody>
                    <a:bodyPr/>
                    <a:lstStyle/>
                    <a:p>
                      <a:pPr marL="0" marR="0" algn="just">
                        <a:lnSpc>
                          <a:spcPct val="115000"/>
                        </a:lnSpc>
                        <a:spcBef>
                          <a:spcPts val="0"/>
                        </a:spcBef>
                        <a:spcAft>
                          <a:spcPts val="0"/>
                        </a:spcAft>
                      </a:pPr>
                      <a:r>
                        <a:rPr lang="en-IN" sz="1400" dirty="0" smtClean="0">
                          <a:solidFill>
                            <a:schemeClr val="tx1"/>
                          </a:solidFill>
                        </a:rPr>
                        <a:t>Exemption I in</a:t>
                      </a:r>
                      <a:r>
                        <a:rPr lang="en-IN" sz="1400" baseline="0" dirty="0" smtClean="0">
                          <a:solidFill>
                            <a:schemeClr val="tx1"/>
                          </a:solidFill>
                        </a:rPr>
                        <a:t> respect of </a:t>
                      </a:r>
                      <a:r>
                        <a:rPr lang="en-IN" sz="1400" dirty="0" smtClean="0">
                          <a:solidFill>
                            <a:schemeClr val="tx1"/>
                          </a:solidFill>
                        </a:rPr>
                        <a:t>Investment </a:t>
                      </a:r>
                      <a:r>
                        <a:rPr lang="en-IN" sz="1400" dirty="0">
                          <a:solidFill>
                            <a:schemeClr val="tx1"/>
                          </a:solidFill>
                        </a:rPr>
                        <a:t>and lending activities.</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a:solidFill>
                            <a:schemeClr val="tx1"/>
                          </a:solidFill>
                        </a:rPr>
                        <a:t>186</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dirty="0">
                          <a:solidFill>
                            <a:schemeClr val="tx1"/>
                          </a:solidFill>
                        </a:rPr>
                        <a:t>-</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just">
                        <a:lnSpc>
                          <a:spcPct val="115000"/>
                        </a:lnSpc>
                        <a:spcBef>
                          <a:spcPts val="0"/>
                        </a:spcBef>
                        <a:spcAft>
                          <a:spcPts val="0"/>
                        </a:spcAft>
                      </a:pPr>
                      <a:r>
                        <a:rPr lang="en-IN" sz="1400" dirty="0">
                          <a:solidFill>
                            <a:schemeClr val="tx1"/>
                          </a:solidFill>
                        </a:rPr>
                        <a:t>Nothing contained in Section 186, except sub-section (1), shall apply to any acquisition—</a:t>
                      </a:r>
                      <a:endParaRPr lang="en-US" sz="1400" dirty="0">
                        <a:solidFill>
                          <a:schemeClr val="tx1"/>
                        </a:solidFill>
                      </a:endParaRPr>
                    </a:p>
                    <a:p>
                      <a:pPr marL="0" marR="0" algn="just">
                        <a:lnSpc>
                          <a:spcPct val="115000"/>
                        </a:lnSpc>
                        <a:spcBef>
                          <a:spcPts val="0"/>
                        </a:spcBef>
                        <a:spcAft>
                          <a:spcPts val="0"/>
                        </a:spcAft>
                      </a:pPr>
                      <a:r>
                        <a:rPr lang="en-IN" sz="1400" dirty="0">
                          <a:solidFill>
                            <a:schemeClr val="tx1"/>
                          </a:solidFill>
                        </a:rPr>
                        <a:t>(</a:t>
                      </a:r>
                      <a:r>
                        <a:rPr lang="en-IN" sz="1400" dirty="0" err="1">
                          <a:solidFill>
                            <a:schemeClr val="tx1"/>
                          </a:solidFill>
                        </a:rPr>
                        <a:t>i</a:t>
                      </a:r>
                      <a:r>
                        <a:rPr lang="en-IN" sz="1400" dirty="0">
                          <a:solidFill>
                            <a:schemeClr val="tx1"/>
                          </a:solidFill>
                        </a:rPr>
                        <a:t>) made by a non-banking financial company registered </a:t>
                      </a:r>
                      <a:r>
                        <a:rPr lang="en-IN" sz="1400" dirty="0" smtClean="0">
                          <a:solidFill>
                            <a:schemeClr val="tx1"/>
                          </a:solidFill>
                        </a:rPr>
                        <a:t>under Chapter </a:t>
                      </a:r>
                      <a:r>
                        <a:rPr lang="en-IN" sz="1400" dirty="0">
                          <a:solidFill>
                            <a:schemeClr val="tx1"/>
                          </a:solidFill>
                        </a:rPr>
                        <a:t>IIIB of the Reserve Bank of India Act, 1934 and whose principal </a:t>
                      </a:r>
                      <a:r>
                        <a:rPr lang="en-IN" sz="1400" dirty="0" smtClean="0">
                          <a:solidFill>
                            <a:schemeClr val="tx1"/>
                          </a:solidFill>
                        </a:rPr>
                        <a:t>business is </a:t>
                      </a:r>
                      <a:r>
                        <a:rPr lang="en-IN" sz="1400" dirty="0">
                          <a:solidFill>
                            <a:schemeClr val="tx1"/>
                          </a:solidFill>
                        </a:rPr>
                        <a:t>acquisition of securities:</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r>
              <a:tr h="1214542">
                <a:tc>
                  <a:txBody>
                    <a:bodyPr/>
                    <a:lstStyle/>
                    <a:p>
                      <a:pPr marL="0" marR="0" algn="just">
                        <a:lnSpc>
                          <a:spcPct val="115000"/>
                        </a:lnSpc>
                        <a:spcBef>
                          <a:spcPts val="0"/>
                        </a:spcBef>
                        <a:spcAft>
                          <a:spcPts val="0"/>
                        </a:spcAft>
                      </a:pPr>
                      <a:r>
                        <a:rPr lang="en-IN" sz="1400">
                          <a:solidFill>
                            <a:schemeClr val="tx1"/>
                          </a:solidFill>
                        </a:rPr>
                        <a:t>Debenture Redemption Reserve</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a:solidFill>
                            <a:schemeClr val="tx1"/>
                          </a:solidFill>
                        </a:rPr>
                        <a:t>71(4)</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ctr">
                        <a:lnSpc>
                          <a:spcPct val="115000"/>
                        </a:lnSpc>
                        <a:spcBef>
                          <a:spcPts val="0"/>
                        </a:spcBef>
                        <a:spcAft>
                          <a:spcPts val="0"/>
                        </a:spcAft>
                      </a:pPr>
                      <a:r>
                        <a:rPr lang="en-IN" sz="1400">
                          <a:solidFill>
                            <a:schemeClr val="tx1"/>
                          </a:solidFill>
                        </a:rPr>
                        <a:t>18(7)(b)</a:t>
                      </a:r>
                      <a:endParaRPr lang="en-US" sz="1400">
                        <a:solidFill>
                          <a:schemeClr val="tx1"/>
                        </a:solidFill>
                      </a:endParaRPr>
                    </a:p>
                    <a:p>
                      <a:pPr marL="0" marR="0" algn="ctr">
                        <a:lnSpc>
                          <a:spcPct val="115000"/>
                        </a:lnSpc>
                        <a:spcBef>
                          <a:spcPts val="0"/>
                        </a:spcBef>
                        <a:spcAft>
                          <a:spcPts val="0"/>
                        </a:spcAft>
                      </a:pPr>
                      <a:r>
                        <a:rPr lang="en-IN" sz="1400">
                          <a:solidFill>
                            <a:schemeClr val="tx1"/>
                          </a:solidFill>
                        </a:rPr>
                        <a:t>[Companies(Share Capital and Debenture) Rules, 2014]</a:t>
                      </a:r>
                      <a:endParaRPr lang="en-US" sz="1400">
                        <a:solidFill>
                          <a:schemeClr val="tx1"/>
                        </a:solidFill>
                        <a:latin typeface="+mn-lt"/>
                        <a:ea typeface="Times New Roman"/>
                        <a:cs typeface="Times New Roman" pitchFamily="18" charset="0"/>
                      </a:endParaRPr>
                    </a:p>
                  </a:txBody>
                  <a:tcPr marL="86627" marR="86627" marT="0" marB="0">
                    <a:solidFill>
                      <a:schemeClr val="bg1"/>
                    </a:solidFill>
                  </a:tcPr>
                </a:tc>
                <a:tc>
                  <a:txBody>
                    <a:bodyPr/>
                    <a:lstStyle/>
                    <a:p>
                      <a:pPr marL="0" marR="0" algn="just">
                        <a:lnSpc>
                          <a:spcPct val="115000"/>
                        </a:lnSpc>
                        <a:spcBef>
                          <a:spcPts val="0"/>
                        </a:spcBef>
                        <a:spcAft>
                          <a:spcPts val="0"/>
                        </a:spcAft>
                      </a:pPr>
                      <a:r>
                        <a:rPr lang="en-IN" sz="1400" dirty="0">
                          <a:solidFill>
                            <a:schemeClr val="tx1"/>
                          </a:solidFill>
                        </a:rPr>
                        <a:t>No DRR to be maintained in case of privately placed debentures.</a:t>
                      </a:r>
                      <a:endParaRPr lang="en-US" sz="1400" dirty="0">
                        <a:solidFill>
                          <a:schemeClr val="tx1"/>
                        </a:solidFill>
                        <a:latin typeface="+mn-lt"/>
                        <a:ea typeface="Times New Roman"/>
                        <a:cs typeface="Times New Roman" pitchFamily="18" charset="0"/>
                      </a:endParaRPr>
                    </a:p>
                  </a:txBody>
                  <a:tcPr marL="86627" marR="86627" marT="0" marB="0">
                    <a:solidFill>
                      <a:schemeClr val="bg1"/>
                    </a:solidFill>
                  </a:tcPr>
                </a:tc>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Issue of Debentures by NBFCs by Private Placement</a:t>
            </a:r>
            <a:endParaRPr lang="en-US" sz="3200" dirty="0"/>
          </a:p>
        </p:txBody>
      </p:sp>
      <p:sp>
        <p:nvSpPr>
          <p:cNvPr id="5" name="Content Placeholder 4"/>
          <p:cNvSpPr>
            <a:spLocks noGrp="1"/>
          </p:cNvSpPr>
          <p:nvPr>
            <p:ph idx="1"/>
          </p:nvPr>
        </p:nvSpPr>
        <p:spPr/>
        <p:txBody>
          <a:bodyPr>
            <a:normAutofit/>
          </a:bodyPr>
          <a:lstStyle/>
          <a:p>
            <a:r>
              <a:rPr lang="en-US" dirty="0" smtClean="0">
                <a:solidFill>
                  <a:schemeClr val="tx1"/>
                </a:solidFill>
              </a:rPr>
              <a:t>Regulations applicable</a:t>
            </a:r>
          </a:p>
          <a:p>
            <a:pPr lvl="1"/>
            <a:r>
              <a:rPr lang="en-US" dirty="0" smtClean="0">
                <a:solidFill>
                  <a:schemeClr val="tx1"/>
                </a:solidFill>
              </a:rPr>
              <a:t>Section 42 of Act, 2013</a:t>
            </a:r>
          </a:p>
          <a:p>
            <a:pPr lvl="2"/>
            <a:r>
              <a:rPr lang="en-US" i="1" dirty="0" smtClean="0">
                <a:solidFill>
                  <a:schemeClr val="tx1"/>
                </a:solidFill>
              </a:rPr>
              <a:t>In absence of a proviso similar to Sec 67(3) of Act, 1956</a:t>
            </a:r>
          </a:p>
          <a:p>
            <a:pPr lvl="1"/>
            <a:r>
              <a:rPr lang="en-US" dirty="0" smtClean="0">
                <a:solidFill>
                  <a:schemeClr val="tx1"/>
                </a:solidFill>
              </a:rPr>
              <a:t>Section 71 of Act, 2013</a:t>
            </a:r>
          </a:p>
          <a:p>
            <a:pPr lvl="2"/>
            <a:r>
              <a:rPr lang="en-US" i="1" dirty="0" smtClean="0">
                <a:solidFill>
                  <a:schemeClr val="tx1"/>
                </a:solidFill>
              </a:rPr>
              <a:t>Provisions relating to security, DRR, payment of interest, petition to NCLT etc.</a:t>
            </a:r>
          </a:p>
          <a:p>
            <a:pPr lvl="1"/>
            <a:r>
              <a:rPr lang="en-US" dirty="0" smtClean="0">
                <a:solidFill>
                  <a:schemeClr val="tx1"/>
                </a:solidFill>
              </a:rPr>
              <a:t>SEBI (Issue and Listing of Debt Securities) Regulations, 2008</a:t>
            </a:r>
          </a:p>
          <a:p>
            <a:pPr lvl="2"/>
            <a:r>
              <a:rPr lang="en-US" i="1" dirty="0" smtClean="0">
                <a:solidFill>
                  <a:schemeClr val="tx1"/>
                </a:solidFill>
              </a:rPr>
              <a:t>In case the issue is to be listed on SE</a:t>
            </a:r>
          </a:p>
          <a:p>
            <a:pPr lvl="1"/>
            <a:r>
              <a:rPr lang="en-US" dirty="0" smtClean="0">
                <a:solidFill>
                  <a:schemeClr val="tx1"/>
                </a:solidFill>
              </a:rPr>
              <a:t>Issuance of Non-Convertible Debentures (Reserve Bank) Directions, 2010</a:t>
            </a:r>
            <a:r>
              <a:rPr lang="en-US" b="1" dirty="0" smtClean="0">
                <a:solidFill>
                  <a:schemeClr val="tx1"/>
                </a:solidFill>
              </a:rPr>
              <a:t> </a:t>
            </a:r>
          </a:p>
          <a:p>
            <a:pPr lvl="2"/>
            <a:r>
              <a:rPr lang="en-US" i="1" dirty="0" smtClean="0">
                <a:solidFill>
                  <a:schemeClr val="tx1"/>
                </a:solidFill>
              </a:rPr>
              <a:t>In case of issue of short term debentures issued by way of private placement</a:t>
            </a:r>
          </a:p>
          <a:p>
            <a:pPr lvl="1"/>
            <a:r>
              <a:rPr lang="en-US" dirty="0" smtClean="0">
                <a:solidFill>
                  <a:schemeClr val="tx1"/>
                </a:solidFill>
              </a:rPr>
              <a:t>SEBI (Issue of Capital and Disclosure Requirements) Regulations, 2009</a:t>
            </a:r>
          </a:p>
          <a:p>
            <a:pPr lvl="2"/>
            <a:r>
              <a:rPr lang="en-US" i="1" dirty="0" smtClean="0">
                <a:solidFill>
                  <a:schemeClr val="tx1"/>
                </a:solidFill>
              </a:rPr>
              <a:t>In case of issue on convertible debentures on preferential basis by listed NBFCs</a:t>
            </a:r>
          </a:p>
          <a:p>
            <a:pPr lvl="1"/>
            <a:r>
              <a:rPr lang="en-US" dirty="0" smtClean="0">
                <a:solidFill>
                  <a:schemeClr val="tx1"/>
                </a:solidFill>
              </a:rPr>
              <a:t>Revised Guidelines on Private Placement</a:t>
            </a:r>
          </a:p>
          <a:p>
            <a:pPr lvl="2"/>
            <a:r>
              <a:rPr lang="en-US" dirty="0" smtClean="0">
                <a:solidFill>
                  <a:schemeClr val="tx1"/>
                </a:solidFill>
              </a:rPr>
              <a:t>In case of issue of long term debentures issued by way of private placement by NBFCs.</a:t>
            </a:r>
          </a:p>
          <a:p>
            <a:pPr lvl="1"/>
            <a:endParaRPr lang="en-US" dirty="0">
              <a:solidFill>
                <a:schemeClr val="tx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RBI Guidelines on Private Placement of debentures</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Issued Notification on February 20, 2015 Guidelines on Private Placement of NCDs (maturity more than 1 year) by NBFCs </a:t>
            </a:r>
          </a:p>
          <a:p>
            <a:pPr lvl="1"/>
            <a:r>
              <a:rPr lang="en-US" sz="2400" dirty="0" smtClean="0"/>
              <a:t>in supersession of Guidelines issued on 27</a:t>
            </a:r>
            <a:r>
              <a:rPr lang="en-US" sz="2400" baseline="30000" dirty="0" smtClean="0"/>
              <a:t>th</a:t>
            </a:r>
            <a:r>
              <a:rPr lang="en-US" sz="2400" dirty="0" smtClean="0"/>
              <a:t> June, 2013 and clarification issued on 2</a:t>
            </a:r>
            <a:r>
              <a:rPr lang="en-US" sz="2400" baseline="30000" dirty="0" smtClean="0"/>
              <a:t>nd</a:t>
            </a:r>
            <a:r>
              <a:rPr lang="en-US" sz="2400" dirty="0" smtClean="0"/>
              <a:t> July, 2013</a:t>
            </a:r>
          </a:p>
          <a:p>
            <a:pPr lvl="1"/>
            <a:r>
              <a:rPr lang="en-US" sz="2400" dirty="0" smtClean="0"/>
              <a:t>Not applicable to Tax exempt bonds offered by NBFC</a:t>
            </a:r>
          </a:p>
          <a:p>
            <a:pPr algn="just"/>
            <a:r>
              <a:rPr lang="en-US" sz="2400" dirty="0" smtClean="0"/>
              <a:t>NBFCs to formulate a Board approved policy for resource planning, covering the planning perspective and periodicity of private placement</a:t>
            </a:r>
          </a:p>
          <a:p>
            <a:r>
              <a:rPr lang="en-US" sz="2400" dirty="0" smtClean="0"/>
              <a:t>RBI has stipulated the guidelines majorly for issuance of private placement of NCDs of 2 categories: </a:t>
            </a:r>
          </a:p>
          <a:p>
            <a:pPr marL="925830" lvl="1" indent="-514350">
              <a:buAutoNum type="alphaLcParenR"/>
            </a:pPr>
            <a:r>
              <a:rPr lang="en-US" sz="2400" dirty="0" smtClean="0"/>
              <a:t>With a maximum subscription of less than Rs. 1 </a:t>
            </a:r>
            <a:r>
              <a:rPr lang="en-US" sz="2400" dirty="0" err="1" smtClean="0"/>
              <a:t>crore</a:t>
            </a:r>
            <a:r>
              <a:rPr lang="en-US" sz="2400" dirty="0" smtClean="0"/>
              <a:t> (</a:t>
            </a:r>
            <a:r>
              <a:rPr lang="en-US" sz="2400" b="1" dirty="0" smtClean="0"/>
              <a:t>Category A</a:t>
            </a:r>
            <a:r>
              <a:rPr lang="en-US" sz="2400" dirty="0" smtClean="0"/>
              <a:t>)</a:t>
            </a:r>
          </a:p>
          <a:p>
            <a:pPr marL="925830" lvl="1" indent="-514350">
              <a:buAutoNum type="alphaLcParenR"/>
            </a:pPr>
            <a:r>
              <a:rPr lang="en-US" sz="2400" dirty="0" smtClean="0"/>
              <a:t>With a minimum subscription of Rs. 1 </a:t>
            </a:r>
            <a:r>
              <a:rPr lang="en-US" sz="2400" dirty="0" err="1" smtClean="0"/>
              <a:t>crore</a:t>
            </a:r>
            <a:r>
              <a:rPr lang="en-US" sz="2400" dirty="0" smtClean="0"/>
              <a:t> and above (</a:t>
            </a:r>
            <a:r>
              <a:rPr lang="en-US" sz="2400" b="1" dirty="0" smtClean="0"/>
              <a:t>Category B</a:t>
            </a:r>
            <a:r>
              <a:rPr lang="en-US" sz="2400" dirty="0" smtClean="0"/>
              <a:t>)</a:t>
            </a:r>
          </a:p>
          <a:p>
            <a:pPr algn="just"/>
            <a:endParaRPr lang="en-US" dirty="0" smtClean="0"/>
          </a:p>
          <a:p>
            <a:pPr algn="just">
              <a:buNone/>
            </a:pPr>
            <a:endParaRPr lang="en-US" i="1" dirty="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Quick Comparison of Category A &amp; B</a:t>
            </a:r>
            <a:r>
              <a:rPr lang="en-US" b="1" dirty="0" smtClean="0"/>
              <a:t>:</a:t>
            </a:r>
            <a:endParaRPr lang="en-US" dirty="0"/>
          </a:p>
        </p:txBody>
      </p:sp>
      <p:pic>
        <p:nvPicPr>
          <p:cNvPr id="4098" name="Diagram 1"/>
          <p:cNvPicPr>
            <a:picLocks noChangeArrowheads="1"/>
          </p:cNvPicPr>
          <p:nvPr/>
        </p:nvPicPr>
        <p:blipFill>
          <a:blip r:embed="rId2" cstate="print"/>
          <a:srcRect t="-5132" b="-5258"/>
          <a:stretch>
            <a:fillRect/>
          </a:stretch>
        </p:blipFill>
        <p:spPr bwMode="auto">
          <a:xfrm>
            <a:off x="711200" y="1519240"/>
            <a:ext cx="10261600" cy="5181600"/>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comparative – 1/3</a:t>
            </a:r>
            <a:endParaRPr lang="en-US" dirty="0"/>
          </a:p>
        </p:txBody>
      </p:sp>
      <p:graphicFrame>
        <p:nvGraphicFramePr>
          <p:cNvPr id="5" name="Content Placeholder 4"/>
          <p:cNvGraphicFramePr>
            <a:graphicFrameLocks noGrp="1"/>
          </p:cNvGraphicFramePr>
          <p:nvPr>
            <p:ph idx="1"/>
          </p:nvPr>
        </p:nvGraphicFramePr>
        <p:xfrm>
          <a:off x="581025" y="1830388"/>
          <a:ext cx="11029951" cy="4662343"/>
        </p:xfrm>
        <a:graphic>
          <a:graphicData uri="http://schemas.openxmlformats.org/drawingml/2006/table">
            <a:tbl>
              <a:tblPr firstRow="1" bandRow="1">
                <a:tableStyleId>{5C22544A-7EE6-4342-B048-85BDC9FD1C3A}</a:tableStyleId>
              </a:tblPr>
              <a:tblGrid>
                <a:gridCol w="2144713"/>
                <a:gridCol w="2326889"/>
                <a:gridCol w="2682961"/>
                <a:gridCol w="3875388"/>
              </a:tblGrid>
              <a:tr h="340507">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Parameters</a:t>
                      </a:r>
                      <a:endParaRPr lang="en-US" sz="1400" dirty="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Revised Guidelines</a:t>
                      </a:r>
                      <a:endParaRPr lang="en-US" sz="1400" dirty="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b="1">
                          <a:solidFill>
                            <a:srgbClr val="FFFFFF"/>
                          </a:solidFill>
                          <a:latin typeface="Cambria" pitchFamily="18" charset="0"/>
                          <a:ea typeface="Times New Roman"/>
                          <a:cs typeface="Times New Roman"/>
                        </a:rPr>
                        <a:t>Initial Guidelines</a:t>
                      </a:r>
                      <a:endParaRPr lang="en-US" sz="140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Act, 2013</a:t>
                      </a:r>
                      <a:endParaRPr lang="en-US" sz="1400" dirty="0">
                        <a:latin typeface="Cambria" pitchFamily="18" charset="0"/>
                        <a:ea typeface="Times New Roman"/>
                        <a:cs typeface="Times New Roman"/>
                      </a:endParaRPr>
                    </a:p>
                  </a:txBody>
                  <a:tcPr marL="89432" marR="89432" marT="0" marB="0"/>
                </a:tc>
              </a:tr>
              <a:tr h="657867">
                <a:tc>
                  <a:txBody>
                    <a:bodyPr/>
                    <a:lstStyle/>
                    <a:p>
                      <a:pPr marL="0" marR="0" algn="just">
                        <a:lnSpc>
                          <a:spcPct val="115000"/>
                        </a:lnSpc>
                        <a:spcBef>
                          <a:spcPts val="0"/>
                        </a:spcBef>
                        <a:spcAft>
                          <a:spcPts val="0"/>
                        </a:spcAft>
                      </a:pPr>
                      <a:r>
                        <a:rPr lang="en-US" sz="1400" b="1" dirty="0">
                          <a:latin typeface="Cambria" pitchFamily="18" charset="0"/>
                          <a:ea typeface="Times New Roman"/>
                          <a:cs typeface="Times New Roman"/>
                        </a:rPr>
                        <a:t>Minimum subscription per Investor</a:t>
                      </a:r>
                      <a:endParaRPr lang="en-US" sz="1400" dirty="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Rs. 20,000</a:t>
                      </a:r>
                    </a:p>
                  </a:txBody>
                  <a:tcPr marL="89432" marR="89432"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Initial Rs. 25 </a:t>
                      </a:r>
                      <a:r>
                        <a:rPr lang="en-US" sz="1400" dirty="0" err="1">
                          <a:latin typeface="Cambria" pitchFamily="18" charset="0"/>
                          <a:ea typeface="Times New Roman"/>
                          <a:cs typeface="Times New Roman"/>
                        </a:rPr>
                        <a:t>lakh</a:t>
                      </a:r>
                      <a:r>
                        <a:rPr lang="en-US" sz="1400" dirty="0">
                          <a:latin typeface="Cambria" pitchFamily="18" charset="0"/>
                          <a:ea typeface="Times New Roman"/>
                          <a:cs typeface="Times New Roman"/>
                        </a:rPr>
                        <a:t> and in multiples of Rs.10 </a:t>
                      </a:r>
                      <a:r>
                        <a:rPr lang="en-US" sz="1400" dirty="0" err="1">
                          <a:latin typeface="Cambria" pitchFamily="18" charset="0"/>
                          <a:ea typeface="Times New Roman"/>
                          <a:cs typeface="Times New Roman"/>
                        </a:rPr>
                        <a:t>lakh</a:t>
                      </a:r>
                      <a:r>
                        <a:rPr lang="en-US" sz="1400" dirty="0">
                          <a:latin typeface="Cambria" pitchFamily="18" charset="0"/>
                          <a:ea typeface="Times New Roman"/>
                          <a:cs typeface="Times New Roman"/>
                        </a:rPr>
                        <a:t> thereafter</a:t>
                      </a:r>
                    </a:p>
                  </a:txBody>
                  <a:tcPr marL="89432" marR="89432" marT="0" marB="0"/>
                </a:tc>
                <a:tc>
                  <a:txBody>
                    <a:bodyPr/>
                    <a:lstStyle/>
                    <a:p>
                      <a:pPr marL="0" marR="0" algn="just">
                        <a:lnSpc>
                          <a:spcPct val="115000"/>
                        </a:lnSpc>
                        <a:spcBef>
                          <a:spcPts val="0"/>
                        </a:spcBef>
                        <a:spcAft>
                          <a:spcPts val="0"/>
                        </a:spcAft>
                      </a:pPr>
                      <a:r>
                        <a:rPr lang="en-US" sz="1400">
                          <a:latin typeface="Cambria" pitchFamily="18" charset="0"/>
                          <a:ea typeface="Times New Roman"/>
                          <a:cs typeface="Times New Roman"/>
                        </a:rPr>
                        <a:t>Rs. 20,000 of Face Value</a:t>
                      </a:r>
                    </a:p>
                  </a:txBody>
                  <a:tcPr marL="89432" marR="89432" marT="0" marB="0"/>
                </a:tc>
              </a:tr>
              <a:tr h="432573">
                <a:tc>
                  <a:txBody>
                    <a:bodyPr/>
                    <a:lstStyle/>
                    <a:p>
                      <a:pPr marL="0" marR="0" algn="just">
                        <a:lnSpc>
                          <a:spcPct val="115000"/>
                        </a:lnSpc>
                        <a:spcBef>
                          <a:spcPts val="0"/>
                        </a:spcBef>
                        <a:spcAft>
                          <a:spcPts val="0"/>
                        </a:spcAft>
                      </a:pPr>
                      <a:r>
                        <a:rPr lang="en-US" sz="1400" b="1">
                          <a:latin typeface="Cambria" pitchFamily="18" charset="0"/>
                          <a:ea typeface="Times New Roman"/>
                          <a:cs typeface="Times New Roman"/>
                        </a:rPr>
                        <a:t>Limit of subscribers</a:t>
                      </a:r>
                      <a:endParaRPr lang="en-US" sz="140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a:latin typeface="Cambria" pitchFamily="18" charset="0"/>
                          <a:ea typeface="Times New Roman"/>
                          <a:cs typeface="Times New Roman"/>
                        </a:rPr>
                        <a:t>Category A: 200</a:t>
                      </a:r>
                    </a:p>
                    <a:p>
                      <a:pPr marL="0" marR="0" algn="just">
                        <a:lnSpc>
                          <a:spcPct val="115000"/>
                        </a:lnSpc>
                        <a:spcBef>
                          <a:spcPts val="0"/>
                        </a:spcBef>
                        <a:spcAft>
                          <a:spcPts val="0"/>
                        </a:spcAft>
                      </a:pPr>
                      <a:r>
                        <a:rPr lang="en-US" sz="1400">
                          <a:latin typeface="Cambria" pitchFamily="18" charset="0"/>
                          <a:ea typeface="Times New Roman"/>
                          <a:cs typeface="Times New Roman"/>
                        </a:rPr>
                        <a:t>Category B: No limit</a:t>
                      </a:r>
                    </a:p>
                  </a:txBody>
                  <a:tcPr marL="89432" marR="89432"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49</a:t>
                      </a:r>
                    </a:p>
                  </a:txBody>
                  <a:tcPr marL="89432" marR="89432" marT="0" marB="0"/>
                </a:tc>
                <a:tc>
                  <a:txBody>
                    <a:bodyPr/>
                    <a:lstStyle/>
                    <a:p>
                      <a:pPr marL="0" marR="0" algn="ctr">
                        <a:lnSpc>
                          <a:spcPct val="115000"/>
                        </a:lnSpc>
                        <a:spcBef>
                          <a:spcPts val="0"/>
                        </a:spcBef>
                        <a:spcAft>
                          <a:spcPts val="0"/>
                        </a:spcAft>
                      </a:pPr>
                      <a:r>
                        <a:rPr lang="en-US" sz="1400">
                          <a:latin typeface="Cambria" pitchFamily="18" charset="0"/>
                          <a:ea typeface="Times New Roman"/>
                          <a:cs typeface="Times New Roman"/>
                        </a:rPr>
                        <a:t>200</a:t>
                      </a:r>
                    </a:p>
                  </a:txBody>
                  <a:tcPr marL="89432" marR="89432" marT="0" marB="0"/>
                </a:tc>
              </a:tr>
              <a:tr h="634794">
                <a:tc>
                  <a:txBody>
                    <a:bodyPr/>
                    <a:lstStyle/>
                    <a:p>
                      <a:pPr marL="0" marR="0" algn="just">
                        <a:lnSpc>
                          <a:spcPct val="115000"/>
                        </a:lnSpc>
                        <a:spcBef>
                          <a:spcPts val="0"/>
                        </a:spcBef>
                        <a:spcAft>
                          <a:spcPts val="0"/>
                        </a:spcAft>
                      </a:pPr>
                      <a:r>
                        <a:rPr lang="en-US" sz="1400" b="1">
                          <a:latin typeface="Cambria" pitchFamily="18" charset="0"/>
                          <a:ea typeface="Times New Roman"/>
                          <a:cs typeface="Times New Roman"/>
                        </a:rPr>
                        <a:t>Security creation</a:t>
                      </a:r>
                      <a:endParaRPr lang="en-US" sz="140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a:latin typeface="Cambria" pitchFamily="18" charset="0"/>
                          <a:ea typeface="Times New Roman"/>
                          <a:cs typeface="Times New Roman"/>
                        </a:rPr>
                        <a:t>Category A: Mandatory</a:t>
                      </a:r>
                    </a:p>
                    <a:p>
                      <a:pPr marL="0" marR="0" algn="just">
                        <a:lnSpc>
                          <a:spcPct val="115000"/>
                        </a:lnSpc>
                        <a:spcBef>
                          <a:spcPts val="0"/>
                        </a:spcBef>
                        <a:spcAft>
                          <a:spcPts val="0"/>
                        </a:spcAft>
                      </a:pPr>
                      <a:r>
                        <a:rPr lang="en-US" sz="1400">
                          <a:latin typeface="Cambria" pitchFamily="18" charset="0"/>
                          <a:ea typeface="Times New Roman"/>
                          <a:cs typeface="Times New Roman"/>
                        </a:rPr>
                        <a:t>Category B: Optional</a:t>
                      </a:r>
                    </a:p>
                  </a:txBody>
                  <a:tcPr marL="89432" marR="89432" marT="0" marB="0"/>
                </a:tc>
                <a:tc>
                  <a:txBody>
                    <a:bodyPr/>
                    <a:lstStyle/>
                    <a:p>
                      <a:pPr marL="0" marR="0" algn="ctr">
                        <a:lnSpc>
                          <a:spcPct val="115000"/>
                        </a:lnSpc>
                        <a:spcBef>
                          <a:spcPts val="0"/>
                        </a:spcBef>
                        <a:spcAft>
                          <a:spcPts val="0"/>
                        </a:spcAft>
                      </a:pPr>
                      <a:r>
                        <a:rPr lang="en-US" sz="1400">
                          <a:latin typeface="Cambria" pitchFamily="18" charset="0"/>
                          <a:ea typeface="Times New Roman"/>
                          <a:cs typeface="Times New Roman"/>
                        </a:rPr>
                        <a:t>Mandatory, except in case of subordinated debt</a:t>
                      </a:r>
                    </a:p>
                  </a:txBody>
                  <a:tcPr marL="89432" marR="89432" marT="0" marB="0"/>
                </a:tc>
                <a:tc>
                  <a:txBody>
                    <a:bodyPr/>
                    <a:lstStyle/>
                    <a:p>
                      <a:pPr marL="0" marR="0" algn="ctr">
                        <a:lnSpc>
                          <a:spcPct val="115000"/>
                        </a:lnSpc>
                        <a:spcBef>
                          <a:spcPts val="0"/>
                        </a:spcBef>
                        <a:spcAft>
                          <a:spcPts val="0"/>
                        </a:spcAft>
                      </a:pPr>
                      <a:r>
                        <a:rPr lang="en-US" sz="1400">
                          <a:latin typeface="Cambria" pitchFamily="18" charset="0"/>
                          <a:ea typeface="Times New Roman"/>
                          <a:cs typeface="Times New Roman"/>
                        </a:rPr>
                        <a:t>Mandatory</a:t>
                      </a:r>
                    </a:p>
                  </a:txBody>
                  <a:tcPr marL="89432" marR="89432" marT="0" marB="0"/>
                </a:tc>
              </a:tr>
              <a:tr h="2460222">
                <a:tc>
                  <a:txBody>
                    <a:bodyPr/>
                    <a:lstStyle/>
                    <a:p>
                      <a:pPr marL="0" marR="0" algn="just">
                        <a:lnSpc>
                          <a:spcPct val="115000"/>
                        </a:lnSpc>
                        <a:spcBef>
                          <a:spcPts val="0"/>
                        </a:spcBef>
                        <a:spcAft>
                          <a:spcPts val="0"/>
                        </a:spcAft>
                      </a:pPr>
                      <a:r>
                        <a:rPr lang="en-US" sz="1400" b="1">
                          <a:latin typeface="Cambria" pitchFamily="18" charset="0"/>
                          <a:ea typeface="Times New Roman"/>
                          <a:cs typeface="Times New Roman"/>
                        </a:rPr>
                        <a:t>Meaning of Private Placement</a:t>
                      </a:r>
                      <a:endParaRPr lang="en-US" sz="1400">
                        <a:latin typeface="Cambria" pitchFamily="18" charset="0"/>
                        <a:ea typeface="Times New Roman"/>
                        <a:cs typeface="Times New Roman"/>
                      </a:endParaRPr>
                    </a:p>
                  </a:txBody>
                  <a:tcPr marL="89432" marR="89432" marT="0" marB="0"/>
                </a:tc>
                <a:tc>
                  <a:txBody>
                    <a:bodyPr/>
                    <a:lstStyle/>
                    <a:p>
                      <a:pPr marL="0" marR="0" algn="just">
                        <a:lnSpc>
                          <a:spcPct val="115000"/>
                        </a:lnSpc>
                        <a:spcBef>
                          <a:spcPts val="0"/>
                        </a:spcBef>
                        <a:spcAft>
                          <a:spcPts val="0"/>
                        </a:spcAft>
                      </a:pPr>
                      <a:r>
                        <a:rPr lang="en-US" sz="1400">
                          <a:latin typeface="Cambria" pitchFamily="18" charset="0"/>
                          <a:ea typeface="Times New Roman"/>
                          <a:cs typeface="Times New Roman"/>
                        </a:rPr>
                        <a:t>No such explanation</a:t>
                      </a:r>
                    </a:p>
                  </a:txBody>
                  <a:tcPr marL="89432" marR="89432"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means non-public offering of NCDs by NBFCs to such number of select subscribers and such subscription amounts, as may be specified by the Reserve Bank from time to time</a:t>
                      </a:r>
                    </a:p>
                  </a:txBody>
                  <a:tcPr marL="89432" marR="89432"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means any offer of securities or invitation to subscribe securities to a select group of persons by a company (other than by way of public offer) through issue of a private placement offer letter and which satisfies the conditions specified in Section 42.</a:t>
                      </a:r>
                    </a:p>
                  </a:txBody>
                  <a:tcPr marL="89432" marR="89432" marT="0" marB="0"/>
                </a:tc>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comparative – 2/3</a:t>
            </a:r>
            <a:endParaRPr lang="en-US" dirty="0"/>
          </a:p>
        </p:txBody>
      </p:sp>
      <p:graphicFrame>
        <p:nvGraphicFramePr>
          <p:cNvPr id="5" name="Content Placeholder 4"/>
          <p:cNvGraphicFramePr>
            <a:graphicFrameLocks noGrp="1"/>
          </p:cNvGraphicFramePr>
          <p:nvPr>
            <p:ph idx="1"/>
          </p:nvPr>
        </p:nvGraphicFramePr>
        <p:xfrm>
          <a:off x="581025" y="1830388"/>
          <a:ext cx="11029948" cy="2886112"/>
        </p:xfrm>
        <a:graphic>
          <a:graphicData uri="http://schemas.openxmlformats.org/drawingml/2006/table">
            <a:tbl>
              <a:tblPr firstRow="1" bandRow="1">
                <a:tableStyleId>{5C22544A-7EE6-4342-B048-85BDC9FD1C3A}</a:tableStyleId>
              </a:tblPr>
              <a:tblGrid>
                <a:gridCol w="1969633"/>
                <a:gridCol w="2462042"/>
                <a:gridCol w="2560524"/>
                <a:gridCol w="4037749"/>
              </a:tblGrid>
              <a:tr h="394844">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Parameters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Revised Guidelines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Initial Guidelines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a:solidFill>
                            <a:srgbClr val="FFFFFF"/>
                          </a:solidFill>
                          <a:latin typeface="Cambria" pitchFamily="18" charset="0"/>
                          <a:ea typeface="Times New Roman"/>
                          <a:cs typeface="Times New Roman"/>
                        </a:rPr>
                        <a:t>Act, 2013</a:t>
                      </a:r>
                      <a:endParaRPr lang="en-US" sz="1400">
                        <a:latin typeface="Cambria" pitchFamily="18" charset="0"/>
                        <a:ea typeface="Times New Roman"/>
                        <a:cs typeface="Times New Roman"/>
                      </a:endParaRPr>
                    </a:p>
                  </a:txBody>
                  <a:tcPr marL="88634" marR="88634" marT="0" marB="0"/>
                </a:tc>
              </a:tr>
              <a:tr h="762847">
                <a:tc>
                  <a:txBody>
                    <a:bodyPr/>
                    <a:lstStyle/>
                    <a:p>
                      <a:pPr marL="0" marR="0" algn="just">
                        <a:lnSpc>
                          <a:spcPct val="115000"/>
                        </a:lnSpc>
                        <a:spcBef>
                          <a:spcPts val="0"/>
                        </a:spcBef>
                        <a:spcAft>
                          <a:spcPts val="0"/>
                        </a:spcAft>
                      </a:pPr>
                      <a:r>
                        <a:rPr lang="en-US" sz="1400" b="1" dirty="0">
                          <a:latin typeface="Cambria" pitchFamily="18" charset="0"/>
                          <a:ea typeface="Times New Roman"/>
                          <a:cs typeface="Times New Roman"/>
                        </a:rPr>
                        <a:t>Amount to be secured</a:t>
                      </a:r>
                      <a:endParaRPr lang="en-US" sz="1400" dirty="0">
                        <a:latin typeface="Cambria" pitchFamily="18" charset="0"/>
                        <a:ea typeface="Times New Roman"/>
                        <a:cs typeface="Times New Roman"/>
                      </a:endParaRPr>
                    </a:p>
                  </a:txBody>
                  <a:tcPr marL="88634" marR="88634"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Amount of Debentures</a:t>
                      </a:r>
                    </a:p>
                  </a:txBody>
                  <a:tcPr marL="88634" marR="88634"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Amount of Debentures</a:t>
                      </a:r>
                    </a:p>
                  </a:txBody>
                  <a:tcPr marL="88634" marR="88634"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Amount of Debentures and interest</a:t>
                      </a:r>
                    </a:p>
                  </a:txBody>
                  <a:tcPr marL="88634" marR="88634" marT="0" marB="0"/>
                </a:tc>
              </a:tr>
              <a:tr h="501601">
                <a:tc>
                  <a:txBody>
                    <a:bodyPr/>
                    <a:lstStyle/>
                    <a:p>
                      <a:pPr marL="0" marR="0" algn="just">
                        <a:lnSpc>
                          <a:spcPct val="115000"/>
                        </a:lnSpc>
                        <a:spcBef>
                          <a:spcPts val="0"/>
                        </a:spcBef>
                        <a:spcAft>
                          <a:spcPts val="0"/>
                        </a:spcAft>
                      </a:pPr>
                      <a:r>
                        <a:rPr lang="en-US" sz="1400" b="1">
                          <a:latin typeface="Cambria" pitchFamily="18" charset="0"/>
                          <a:ea typeface="Times New Roman"/>
                          <a:cs typeface="Times New Roman"/>
                        </a:rPr>
                        <a:t>Nature of Security to be created</a:t>
                      </a:r>
                      <a:endParaRPr lang="en-US" sz="140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By the mortgage of any immovable property of the company; or by any other asset</a:t>
                      </a: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By the mortgage of any immovable property of the company; or by any other asset</a:t>
                      </a: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b) by way of a charge or mortgage shall be created in favour of the debenture trustee on-</a:t>
                      </a:r>
                    </a:p>
                    <a:p>
                      <a:pPr marL="0" marR="0" algn="just">
                        <a:lnSpc>
                          <a:spcPct val="115000"/>
                        </a:lnSpc>
                        <a:spcBef>
                          <a:spcPts val="0"/>
                        </a:spcBef>
                        <a:spcAft>
                          <a:spcPts val="0"/>
                        </a:spcAft>
                        <a:tabLst>
                          <a:tab pos="260985" algn="l"/>
                        </a:tabLst>
                      </a:pPr>
                      <a:r>
                        <a:rPr lang="en-US" sz="1400" dirty="0">
                          <a:latin typeface="Cambria" pitchFamily="18" charset="0"/>
                          <a:ea typeface="Times New Roman"/>
                          <a:cs typeface="Times New Roman"/>
                        </a:rPr>
                        <a:t>(</a:t>
                      </a:r>
                      <a:r>
                        <a:rPr lang="en-US" sz="1400" dirty="0" err="1">
                          <a:latin typeface="Cambria" pitchFamily="18" charset="0"/>
                          <a:ea typeface="Times New Roman"/>
                          <a:cs typeface="Times New Roman"/>
                        </a:rPr>
                        <a:t>i</a:t>
                      </a:r>
                      <a:r>
                        <a:rPr lang="en-US" sz="1400" dirty="0">
                          <a:latin typeface="Cambria" pitchFamily="18" charset="0"/>
                          <a:ea typeface="Times New Roman"/>
                          <a:cs typeface="Times New Roman"/>
                        </a:rPr>
                        <a:t>)	any </a:t>
                      </a:r>
                      <a:r>
                        <a:rPr lang="en-US" sz="1400" dirty="0" smtClean="0">
                          <a:latin typeface="Cambria" pitchFamily="18" charset="0"/>
                          <a:ea typeface="Times New Roman"/>
                          <a:cs typeface="Times New Roman"/>
                        </a:rPr>
                        <a:t>movable </a:t>
                      </a:r>
                      <a:r>
                        <a:rPr lang="en-US" sz="1400" dirty="0">
                          <a:latin typeface="Cambria" pitchFamily="18" charset="0"/>
                          <a:ea typeface="Times New Roman"/>
                          <a:cs typeface="Times New Roman"/>
                        </a:rPr>
                        <a:t>property of the company </a:t>
                      </a:r>
                      <a:r>
                        <a:rPr lang="en-US" sz="1400" dirty="0" smtClean="0">
                          <a:latin typeface="Cambria" pitchFamily="18" charset="0"/>
                          <a:ea typeface="Times New Roman"/>
                          <a:cs typeface="Times New Roman"/>
                        </a:rPr>
                        <a:t>; </a:t>
                      </a:r>
                      <a:r>
                        <a:rPr lang="en-US" sz="1400" b="1" dirty="0">
                          <a:latin typeface="Cambria" pitchFamily="18" charset="0"/>
                          <a:ea typeface="Times New Roman"/>
                          <a:cs typeface="Times New Roman"/>
                        </a:rPr>
                        <a:t>or</a:t>
                      </a:r>
                      <a:r>
                        <a:rPr lang="en-US" sz="1400" dirty="0">
                          <a:latin typeface="Cambria" pitchFamily="18" charset="0"/>
                          <a:ea typeface="Times New Roman"/>
                          <a:cs typeface="Times New Roman"/>
                        </a:rPr>
                        <a:t> </a:t>
                      </a:r>
                    </a:p>
                    <a:p>
                      <a:pPr marL="0" marR="0" algn="just">
                        <a:lnSpc>
                          <a:spcPct val="115000"/>
                        </a:lnSpc>
                        <a:spcBef>
                          <a:spcPts val="0"/>
                        </a:spcBef>
                        <a:spcAft>
                          <a:spcPts val="0"/>
                        </a:spcAft>
                        <a:tabLst>
                          <a:tab pos="280670" algn="l"/>
                        </a:tabLst>
                      </a:pPr>
                      <a:r>
                        <a:rPr lang="en-US" sz="1400" dirty="0">
                          <a:latin typeface="Cambria" pitchFamily="18" charset="0"/>
                          <a:ea typeface="Times New Roman"/>
                          <a:cs typeface="Times New Roman"/>
                        </a:rPr>
                        <a:t>(ii)	any specific immovable property wherever situate, or any interest therein.</a:t>
                      </a:r>
                    </a:p>
                  </a:txBody>
                  <a:tcPr marL="88634" marR="88634" marT="0" marB="0"/>
                </a:tc>
              </a:tr>
              <a:tr h="501601">
                <a:tc>
                  <a:txBody>
                    <a:bodyPr/>
                    <a:lstStyle/>
                    <a:p>
                      <a:pPr marL="0" marR="0" algn="just">
                        <a:lnSpc>
                          <a:spcPct val="115000"/>
                        </a:lnSpc>
                        <a:spcBef>
                          <a:spcPts val="0"/>
                        </a:spcBef>
                        <a:spcAft>
                          <a:spcPts val="0"/>
                        </a:spcAft>
                      </a:pPr>
                      <a:r>
                        <a:rPr lang="en-US" sz="1400" b="1">
                          <a:latin typeface="Cambria" pitchFamily="18" charset="0"/>
                          <a:ea typeface="Times New Roman"/>
                          <a:cs typeface="Times New Roman"/>
                        </a:rPr>
                        <a:t>Applicability to Tax exempt Bonds</a:t>
                      </a:r>
                      <a:endParaRPr lang="en-US" sz="140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Exempted</a:t>
                      </a:r>
                    </a:p>
                  </a:txBody>
                  <a:tcPr marL="88634" marR="88634" marT="0" marB="0"/>
                </a:tc>
                <a:tc>
                  <a:txBody>
                    <a:bodyPr/>
                    <a:lstStyle/>
                    <a:p>
                      <a:pPr marL="0" marR="0" algn="just">
                        <a:lnSpc>
                          <a:spcPct val="115000"/>
                        </a:lnSpc>
                        <a:spcBef>
                          <a:spcPts val="0"/>
                        </a:spcBef>
                        <a:spcAft>
                          <a:spcPts val="0"/>
                        </a:spcAft>
                      </a:pPr>
                      <a:r>
                        <a:rPr lang="en-US" sz="1400">
                          <a:latin typeface="Cambria" pitchFamily="18" charset="0"/>
                          <a:ea typeface="Times New Roman"/>
                          <a:cs typeface="Times New Roman"/>
                        </a:rPr>
                        <a:t>No such Exemption</a:t>
                      </a:r>
                    </a:p>
                  </a:txBody>
                  <a:tcPr marL="88634" marR="88634"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No such Exemption</a:t>
                      </a:r>
                    </a:p>
                  </a:txBody>
                  <a:tcPr marL="88634" marR="88634" marT="0" marB="0"/>
                </a:tc>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comparative – 3/3</a:t>
            </a:r>
            <a:endParaRPr lang="en-US" dirty="0"/>
          </a:p>
        </p:txBody>
      </p:sp>
      <p:graphicFrame>
        <p:nvGraphicFramePr>
          <p:cNvPr id="5" name="Content Placeholder 4"/>
          <p:cNvGraphicFramePr>
            <a:graphicFrameLocks noGrp="1"/>
          </p:cNvGraphicFramePr>
          <p:nvPr>
            <p:ph idx="1"/>
          </p:nvPr>
        </p:nvGraphicFramePr>
        <p:xfrm>
          <a:off x="581025" y="1830388"/>
          <a:ext cx="11029948" cy="3093848"/>
        </p:xfrm>
        <a:graphic>
          <a:graphicData uri="http://schemas.openxmlformats.org/drawingml/2006/table">
            <a:tbl>
              <a:tblPr firstRow="1" bandRow="1">
                <a:tableStyleId>{5C22544A-7EE6-4342-B048-85BDC9FD1C3A}</a:tableStyleId>
              </a:tblPr>
              <a:tblGrid>
                <a:gridCol w="1969633"/>
                <a:gridCol w="2462042"/>
                <a:gridCol w="2560524"/>
                <a:gridCol w="4037749"/>
              </a:tblGrid>
              <a:tr h="394844">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Parameters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dirty="0">
                          <a:solidFill>
                            <a:srgbClr val="FFFFFF"/>
                          </a:solidFill>
                          <a:latin typeface="Cambria" pitchFamily="18" charset="0"/>
                          <a:ea typeface="Times New Roman"/>
                          <a:cs typeface="Times New Roman"/>
                        </a:rPr>
                        <a:t>Revised Guidelines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a:solidFill>
                            <a:srgbClr val="FFFFFF"/>
                          </a:solidFill>
                          <a:latin typeface="Cambria" pitchFamily="18" charset="0"/>
                          <a:ea typeface="Times New Roman"/>
                          <a:cs typeface="Times New Roman"/>
                        </a:rPr>
                        <a:t>Initial Guidelines</a:t>
                      </a:r>
                      <a:endParaRPr lang="en-US" sz="140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b="1">
                          <a:solidFill>
                            <a:srgbClr val="FFFFFF"/>
                          </a:solidFill>
                          <a:latin typeface="Cambria" pitchFamily="18" charset="0"/>
                          <a:ea typeface="Times New Roman"/>
                          <a:cs typeface="Times New Roman"/>
                        </a:rPr>
                        <a:t>Act, 2013</a:t>
                      </a:r>
                      <a:endParaRPr lang="en-US" sz="1400">
                        <a:latin typeface="Cambria" pitchFamily="18" charset="0"/>
                        <a:ea typeface="Times New Roman"/>
                        <a:cs typeface="Times New Roman"/>
                      </a:endParaRPr>
                    </a:p>
                  </a:txBody>
                  <a:tcPr marL="88634" marR="88634" marT="0" marB="0"/>
                </a:tc>
              </a:tr>
              <a:tr h="762847">
                <a:tc>
                  <a:txBody>
                    <a:bodyPr/>
                    <a:lstStyle/>
                    <a:p>
                      <a:pPr marL="0" marR="0" algn="just">
                        <a:lnSpc>
                          <a:spcPct val="115000"/>
                        </a:lnSpc>
                        <a:spcBef>
                          <a:spcPts val="0"/>
                        </a:spcBef>
                        <a:spcAft>
                          <a:spcPts val="0"/>
                        </a:spcAft>
                      </a:pPr>
                      <a:r>
                        <a:rPr lang="en-US" sz="1400" b="1" dirty="0">
                          <a:latin typeface="Cambria" pitchFamily="18" charset="0"/>
                          <a:ea typeface="Times New Roman"/>
                          <a:cs typeface="Times New Roman"/>
                        </a:rPr>
                        <a:t>Restriction on deployment of funds</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Own balance sheet and not to facilitate resource requests of group entities/ parent company / associates.</a:t>
                      </a:r>
                    </a:p>
                    <a:p>
                      <a:pPr marL="0" marR="0" algn="just">
                        <a:lnSpc>
                          <a:spcPct val="115000"/>
                        </a:lnSpc>
                        <a:spcBef>
                          <a:spcPts val="0"/>
                        </a:spcBef>
                        <a:spcAft>
                          <a:spcPts val="0"/>
                        </a:spcAft>
                      </a:pPr>
                      <a:r>
                        <a:rPr lang="en-US" sz="1400" dirty="0">
                          <a:latin typeface="Cambria" pitchFamily="18" charset="0"/>
                          <a:ea typeface="Times New Roman"/>
                          <a:cs typeface="Times New Roman"/>
                        </a:rPr>
                        <a:t>(Not applicable to Core Investment Companies)</a:t>
                      </a: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Own balance sheet and not to facilitate resource requests of group entities/ parent company / associates.</a:t>
                      </a:r>
                    </a:p>
                    <a:p>
                      <a:pPr marL="0" marR="0" algn="just">
                        <a:lnSpc>
                          <a:spcPct val="115000"/>
                        </a:lnSpc>
                        <a:spcBef>
                          <a:spcPts val="0"/>
                        </a:spcBef>
                        <a:spcAft>
                          <a:spcPts val="0"/>
                        </a:spcAft>
                      </a:pPr>
                      <a:r>
                        <a:rPr lang="en-US" sz="1400" dirty="0">
                          <a:latin typeface="Cambria" pitchFamily="18" charset="0"/>
                          <a:ea typeface="Times New Roman"/>
                          <a:cs typeface="Times New Roman"/>
                        </a:rPr>
                        <a:t>(Not applicable to Core Investment Companies)</a:t>
                      </a:r>
                    </a:p>
                  </a:txBody>
                  <a:tcPr marL="88634" marR="88634" marT="0" marB="0"/>
                </a:tc>
                <a:tc>
                  <a:txBody>
                    <a:bodyPr/>
                    <a:lstStyle/>
                    <a:p>
                      <a:pPr marL="0" marR="0" algn="ctr">
                        <a:lnSpc>
                          <a:spcPct val="115000"/>
                        </a:lnSpc>
                        <a:spcBef>
                          <a:spcPts val="0"/>
                        </a:spcBef>
                        <a:spcAft>
                          <a:spcPts val="0"/>
                        </a:spcAft>
                      </a:pPr>
                      <a:r>
                        <a:rPr lang="en-US" sz="1400">
                          <a:latin typeface="Cambria" pitchFamily="18" charset="0"/>
                          <a:ea typeface="Times New Roman"/>
                          <a:cs typeface="Times New Roman"/>
                        </a:rPr>
                        <a:t>No such restriction specified</a:t>
                      </a:r>
                    </a:p>
                  </a:txBody>
                  <a:tcPr marL="88634" marR="88634" marT="0" marB="0"/>
                </a:tc>
              </a:tr>
              <a:tr h="501601">
                <a:tc>
                  <a:txBody>
                    <a:bodyPr/>
                    <a:lstStyle/>
                    <a:p>
                      <a:pPr marL="0" marR="0" algn="just">
                        <a:lnSpc>
                          <a:spcPct val="115000"/>
                        </a:lnSpc>
                        <a:spcBef>
                          <a:spcPts val="0"/>
                        </a:spcBef>
                        <a:spcAft>
                          <a:spcPts val="0"/>
                        </a:spcAft>
                      </a:pPr>
                      <a:r>
                        <a:rPr lang="en-US" sz="1400" b="1" dirty="0">
                          <a:latin typeface="Cambria" pitchFamily="18" charset="0"/>
                          <a:ea typeface="Times New Roman"/>
                          <a:cs typeface="Times New Roman"/>
                        </a:rPr>
                        <a:t>Loan against security of debentures issued.</a:t>
                      </a:r>
                      <a:endParaRPr lang="en-US" sz="1400" dirty="0">
                        <a:latin typeface="Cambria" pitchFamily="18" charset="0"/>
                        <a:ea typeface="Times New Roman"/>
                        <a:cs typeface="Times New Roman"/>
                      </a:endParaRP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NBFC shall not extend loans against the security of its own debentures (issued either by way of private placement or public issue)</a:t>
                      </a:r>
                    </a:p>
                  </a:txBody>
                  <a:tcPr marL="88634" marR="88634" marT="0" marB="0"/>
                </a:tc>
                <a:tc>
                  <a:txBody>
                    <a:bodyPr/>
                    <a:lstStyle/>
                    <a:p>
                      <a:pPr marL="0" marR="0" algn="just">
                        <a:lnSpc>
                          <a:spcPct val="115000"/>
                        </a:lnSpc>
                        <a:spcBef>
                          <a:spcPts val="0"/>
                        </a:spcBef>
                        <a:spcAft>
                          <a:spcPts val="0"/>
                        </a:spcAft>
                      </a:pPr>
                      <a:r>
                        <a:rPr lang="en-US" sz="1400" dirty="0">
                          <a:latin typeface="Cambria" pitchFamily="18" charset="0"/>
                          <a:ea typeface="Times New Roman"/>
                          <a:cs typeface="Times New Roman"/>
                        </a:rPr>
                        <a:t>An NBFC shall not extend loans against the security of its own debentures (issued either by way of private placement or public issue).</a:t>
                      </a:r>
                    </a:p>
                  </a:txBody>
                  <a:tcPr marL="88634" marR="88634" marT="0" marB="0"/>
                </a:tc>
                <a:tc>
                  <a:txBody>
                    <a:bodyPr/>
                    <a:lstStyle/>
                    <a:p>
                      <a:pPr marL="0" marR="0" algn="ctr">
                        <a:lnSpc>
                          <a:spcPct val="115000"/>
                        </a:lnSpc>
                        <a:spcBef>
                          <a:spcPts val="0"/>
                        </a:spcBef>
                        <a:spcAft>
                          <a:spcPts val="0"/>
                        </a:spcAft>
                      </a:pPr>
                      <a:r>
                        <a:rPr lang="en-US" sz="1400" dirty="0">
                          <a:latin typeface="Cambria" pitchFamily="18" charset="0"/>
                          <a:ea typeface="Times New Roman"/>
                          <a:cs typeface="Times New Roman"/>
                        </a:rPr>
                        <a:t>No such restriction</a:t>
                      </a:r>
                    </a:p>
                  </a:txBody>
                  <a:tcPr marL="88634" marR="88634" marT="0" marB="0"/>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IN" b="1" dirty="0" smtClean="0"/>
              <a:t>FRAUD REPORTING BY NBFCs</a:t>
            </a:r>
            <a:endParaRPr lang="en-IN"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91000" y="491136"/>
            <a:ext cx="7419807" cy="1013800"/>
          </a:xfrm>
        </p:spPr>
        <p:txBody>
          <a:bodyPr>
            <a:normAutofit fontScale="90000"/>
          </a:bodyPr>
          <a:lstStyle/>
          <a:p>
            <a:pPr>
              <a:defRPr/>
            </a:pPr>
            <a:r>
              <a:rPr lang="en-US" sz="4000" dirty="0"/>
              <a:t>Types of NBFCs by regulatory intensity</a:t>
            </a:r>
          </a:p>
        </p:txBody>
      </p:sp>
      <p:sp>
        <p:nvSpPr>
          <p:cNvPr id="27653" name="Rectangle 4"/>
          <p:cNvSpPr>
            <a:spLocks noChangeArrowheads="1"/>
          </p:cNvSpPr>
          <p:nvPr/>
        </p:nvSpPr>
        <p:spPr bwMode="auto">
          <a:xfrm>
            <a:off x="2895600" y="2362200"/>
            <a:ext cx="2715491" cy="762000"/>
          </a:xfrm>
          <a:prstGeom prst="rect">
            <a:avLst/>
          </a:prstGeom>
          <a:solidFill>
            <a:schemeClr val="accent1"/>
          </a:solidFill>
          <a:ln w="9525">
            <a:noFill/>
            <a:miter lim="800000"/>
            <a:headEnd/>
            <a:tailEnd/>
          </a:ln>
        </p:spPr>
        <p:txBody>
          <a:bodyPr/>
          <a:lstStyle/>
          <a:p>
            <a:pPr algn="ctr"/>
            <a:r>
              <a:rPr lang="en-US" sz="1400" b="1" dirty="0">
                <a:solidFill>
                  <a:schemeClr val="bg1"/>
                </a:solidFill>
              </a:rPr>
              <a:t>Based on acceptance or non-acceptance of deposit</a:t>
            </a:r>
            <a:endParaRPr lang="en-US" sz="2000" dirty="0">
              <a:solidFill>
                <a:schemeClr val="bg1"/>
              </a:solidFill>
            </a:endParaRPr>
          </a:p>
        </p:txBody>
      </p:sp>
      <p:sp>
        <p:nvSpPr>
          <p:cNvPr id="27654" name="Rectangle 5"/>
          <p:cNvSpPr>
            <a:spLocks noChangeArrowheads="1"/>
          </p:cNvSpPr>
          <p:nvPr/>
        </p:nvSpPr>
        <p:spPr bwMode="auto">
          <a:xfrm>
            <a:off x="2133600" y="3352800"/>
            <a:ext cx="1745673" cy="762000"/>
          </a:xfrm>
          <a:prstGeom prst="rect">
            <a:avLst/>
          </a:prstGeom>
          <a:solidFill>
            <a:schemeClr val="accent1"/>
          </a:solidFill>
          <a:ln w="9525">
            <a:noFill/>
            <a:miter lim="800000"/>
            <a:headEnd/>
            <a:tailEnd/>
          </a:ln>
        </p:spPr>
        <p:txBody>
          <a:bodyPr/>
          <a:lstStyle/>
          <a:p>
            <a:pPr algn="ctr"/>
            <a:r>
              <a:rPr lang="en-US" sz="1400">
                <a:solidFill>
                  <a:schemeClr val="bg1"/>
                </a:solidFill>
              </a:rPr>
              <a:t>Deposit taking NBFC (D)</a:t>
            </a:r>
            <a:endParaRPr lang="en-US" sz="2000">
              <a:solidFill>
                <a:schemeClr val="bg1"/>
              </a:solidFill>
            </a:endParaRPr>
          </a:p>
        </p:txBody>
      </p:sp>
      <p:sp>
        <p:nvSpPr>
          <p:cNvPr id="27655" name="Rectangle 6"/>
          <p:cNvSpPr>
            <a:spLocks noChangeArrowheads="1"/>
          </p:cNvSpPr>
          <p:nvPr/>
        </p:nvSpPr>
        <p:spPr bwMode="auto">
          <a:xfrm>
            <a:off x="4191000" y="3352800"/>
            <a:ext cx="1745673" cy="762000"/>
          </a:xfrm>
          <a:prstGeom prst="rect">
            <a:avLst/>
          </a:prstGeom>
          <a:solidFill>
            <a:schemeClr val="accent1"/>
          </a:solidFill>
          <a:ln w="9525">
            <a:noFill/>
            <a:miter lim="800000"/>
            <a:headEnd/>
            <a:tailEnd/>
          </a:ln>
        </p:spPr>
        <p:txBody>
          <a:bodyPr/>
          <a:lstStyle/>
          <a:p>
            <a:pPr algn="ctr"/>
            <a:r>
              <a:rPr lang="en-US" sz="1400">
                <a:solidFill>
                  <a:schemeClr val="bg1"/>
                </a:solidFill>
              </a:rPr>
              <a:t>Non - Deposit taking NBFC (ND)</a:t>
            </a:r>
            <a:endParaRPr lang="en-US" sz="2000">
              <a:solidFill>
                <a:schemeClr val="bg1"/>
              </a:solidFill>
            </a:endParaRPr>
          </a:p>
        </p:txBody>
      </p:sp>
      <p:sp>
        <p:nvSpPr>
          <p:cNvPr id="27656" name="Rectangle 9"/>
          <p:cNvSpPr>
            <a:spLocks noChangeArrowheads="1"/>
          </p:cNvSpPr>
          <p:nvPr/>
        </p:nvSpPr>
        <p:spPr bwMode="auto">
          <a:xfrm>
            <a:off x="3429000" y="4267200"/>
            <a:ext cx="1600200" cy="762000"/>
          </a:xfrm>
          <a:prstGeom prst="rect">
            <a:avLst/>
          </a:prstGeom>
          <a:solidFill>
            <a:schemeClr val="accent1"/>
          </a:solidFill>
          <a:ln w="9525">
            <a:noFill/>
            <a:miter lim="800000"/>
            <a:headEnd/>
            <a:tailEnd/>
          </a:ln>
        </p:spPr>
        <p:txBody>
          <a:bodyPr/>
          <a:lstStyle/>
          <a:p>
            <a:pPr algn="ctr"/>
            <a:r>
              <a:rPr lang="en-US" sz="1400">
                <a:solidFill>
                  <a:schemeClr val="bg1"/>
                </a:solidFill>
              </a:rPr>
              <a:t>NBFC- ND-SI	 </a:t>
            </a:r>
            <a:endParaRPr lang="en-US" sz="2000">
              <a:solidFill>
                <a:schemeClr val="bg1"/>
              </a:solidFill>
            </a:endParaRPr>
          </a:p>
        </p:txBody>
      </p:sp>
      <p:sp>
        <p:nvSpPr>
          <p:cNvPr id="27657" name="Rectangle 10"/>
          <p:cNvSpPr>
            <a:spLocks noChangeArrowheads="1"/>
          </p:cNvSpPr>
          <p:nvPr/>
        </p:nvSpPr>
        <p:spPr bwMode="auto">
          <a:xfrm>
            <a:off x="5105400" y="4267200"/>
            <a:ext cx="1600200" cy="762000"/>
          </a:xfrm>
          <a:prstGeom prst="rect">
            <a:avLst/>
          </a:prstGeom>
          <a:solidFill>
            <a:schemeClr val="accent1"/>
          </a:solidFill>
          <a:ln w="9525">
            <a:noFill/>
            <a:miter lim="800000"/>
            <a:headEnd/>
            <a:tailEnd/>
          </a:ln>
        </p:spPr>
        <p:txBody>
          <a:bodyPr/>
          <a:lstStyle/>
          <a:p>
            <a:pPr algn="ctr"/>
            <a:r>
              <a:rPr lang="en-US" sz="1400" dirty="0">
                <a:solidFill>
                  <a:schemeClr val="bg1"/>
                </a:solidFill>
              </a:rPr>
              <a:t>NBFC –ND-Non SI</a:t>
            </a:r>
            <a:endParaRPr lang="en-US" sz="2000" dirty="0">
              <a:solidFill>
                <a:schemeClr val="bg1"/>
              </a:solidFill>
            </a:endParaRPr>
          </a:p>
        </p:txBody>
      </p:sp>
      <p:cxnSp>
        <p:nvCxnSpPr>
          <p:cNvPr id="17" name="Straight Arrow Connector 16"/>
          <p:cNvCxnSpPr>
            <a:stCxn id="27655" idx="2"/>
            <a:endCxn id="27656" idx="0"/>
          </p:cNvCxnSpPr>
          <p:nvPr/>
        </p:nvCxnSpPr>
        <p:spPr>
          <a:xfrm flipH="1">
            <a:off x="4229100" y="4114800"/>
            <a:ext cx="834736"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7655" idx="2"/>
            <a:endCxn id="27657" idx="0"/>
          </p:cNvCxnSpPr>
          <p:nvPr/>
        </p:nvCxnSpPr>
        <p:spPr>
          <a:xfrm>
            <a:off x="5063836" y="4114800"/>
            <a:ext cx="84166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7653" idx="2"/>
            <a:endCxn id="27654" idx="0"/>
          </p:cNvCxnSpPr>
          <p:nvPr/>
        </p:nvCxnSpPr>
        <p:spPr>
          <a:xfrm flipH="1">
            <a:off x="3006437" y="3124200"/>
            <a:ext cx="1246909"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7653" idx="2"/>
            <a:endCxn id="27655" idx="0"/>
          </p:cNvCxnSpPr>
          <p:nvPr/>
        </p:nvCxnSpPr>
        <p:spPr>
          <a:xfrm>
            <a:off x="4253346" y="3124200"/>
            <a:ext cx="810491"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2" name="Rectangle 6"/>
          <p:cNvSpPr>
            <a:spLocks noChangeArrowheads="1"/>
          </p:cNvSpPr>
          <p:nvPr/>
        </p:nvSpPr>
        <p:spPr bwMode="auto">
          <a:xfrm>
            <a:off x="7315199" y="2286000"/>
            <a:ext cx="1939636" cy="762000"/>
          </a:xfrm>
          <a:prstGeom prst="rect">
            <a:avLst/>
          </a:prstGeom>
          <a:solidFill>
            <a:schemeClr val="accent1"/>
          </a:solidFill>
          <a:ln w="9525">
            <a:noFill/>
            <a:miter lim="800000"/>
            <a:headEnd/>
            <a:tailEnd/>
          </a:ln>
        </p:spPr>
        <p:txBody>
          <a:bodyPr/>
          <a:lstStyle/>
          <a:p>
            <a:pPr algn="ctr"/>
            <a:r>
              <a:rPr lang="en-US" sz="1400" b="1">
                <a:solidFill>
                  <a:schemeClr val="bg1"/>
                </a:solidFill>
              </a:rPr>
              <a:t>Core Investment Companies</a:t>
            </a:r>
            <a:endParaRPr lang="en-US" sz="2000" b="1">
              <a:solidFill>
                <a:schemeClr val="bg1"/>
              </a:solidFill>
            </a:endParaRPr>
          </a:p>
        </p:txBody>
      </p:sp>
      <p:sp>
        <p:nvSpPr>
          <p:cNvPr id="27663" name="Rectangle 6"/>
          <p:cNvSpPr>
            <a:spLocks noChangeArrowheads="1"/>
          </p:cNvSpPr>
          <p:nvPr/>
        </p:nvSpPr>
        <p:spPr bwMode="auto">
          <a:xfrm>
            <a:off x="6248400" y="3429000"/>
            <a:ext cx="1745673" cy="762000"/>
          </a:xfrm>
          <a:prstGeom prst="rect">
            <a:avLst/>
          </a:prstGeom>
          <a:solidFill>
            <a:schemeClr val="accent1"/>
          </a:solidFill>
          <a:ln w="9525">
            <a:noFill/>
            <a:miter lim="800000"/>
            <a:headEnd/>
            <a:tailEnd/>
          </a:ln>
        </p:spPr>
        <p:txBody>
          <a:bodyPr/>
          <a:lstStyle/>
          <a:p>
            <a:pPr algn="ctr"/>
            <a:r>
              <a:rPr lang="en-US">
                <a:solidFill>
                  <a:schemeClr val="bg1"/>
                </a:solidFill>
              </a:rPr>
              <a:t>CIC - SI</a:t>
            </a:r>
          </a:p>
        </p:txBody>
      </p:sp>
      <p:sp>
        <p:nvSpPr>
          <p:cNvPr id="27664" name="Rectangle 6"/>
          <p:cNvSpPr>
            <a:spLocks noChangeArrowheads="1"/>
          </p:cNvSpPr>
          <p:nvPr/>
        </p:nvSpPr>
        <p:spPr bwMode="auto">
          <a:xfrm>
            <a:off x="8229600" y="3429000"/>
            <a:ext cx="1745673" cy="762000"/>
          </a:xfrm>
          <a:prstGeom prst="rect">
            <a:avLst/>
          </a:prstGeom>
          <a:solidFill>
            <a:schemeClr val="accent1"/>
          </a:solidFill>
          <a:ln w="9525">
            <a:noFill/>
            <a:miter lim="800000"/>
            <a:headEnd/>
            <a:tailEnd/>
          </a:ln>
        </p:spPr>
        <p:txBody>
          <a:bodyPr/>
          <a:lstStyle/>
          <a:p>
            <a:pPr algn="ctr"/>
            <a:r>
              <a:rPr lang="en-US">
                <a:solidFill>
                  <a:schemeClr val="bg1"/>
                </a:solidFill>
              </a:rPr>
              <a:t>CIC - NSI</a:t>
            </a:r>
          </a:p>
        </p:txBody>
      </p:sp>
      <p:cxnSp>
        <p:nvCxnSpPr>
          <p:cNvPr id="30" name="Straight Arrow Connector 29"/>
          <p:cNvCxnSpPr>
            <a:stCxn id="27662" idx="2"/>
            <a:endCxn id="27663" idx="0"/>
          </p:cNvCxnSpPr>
          <p:nvPr/>
        </p:nvCxnSpPr>
        <p:spPr>
          <a:xfrm flipH="1">
            <a:off x="7121237" y="3048000"/>
            <a:ext cx="1163781"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662" idx="2"/>
            <a:endCxn id="27664" idx="0"/>
          </p:cNvCxnSpPr>
          <p:nvPr/>
        </p:nvCxnSpPr>
        <p:spPr>
          <a:xfrm>
            <a:off x="8285018" y="3048000"/>
            <a:ext cx="817419"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79284"/>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Fraud reporting by NBFCs</a:t>
            </a:r>
            <a:endParaRPr lang="en-US" sz="4000" dirty="0"/>
          </a:p>
        </p:txBody>
      </p:sp>
      <p:sp>
        <p:nvSpPr>
          <p:cNvPr id="3" name="Content Placeholder 2"/>
          <p:cNvSpPr>
            <a:spLocks noGrp="1"/>
          </p:cNvSpPr>
          <p:nvPr>
            <p:ph idx="1"/>
          </p:nvPr>
        </p:nvSpPr>
        <p:spPr/>
        <p:txBody>
          <a:bodyPr>
            <a:noAutofit/>
          </a:bodyPr>
          <a:lstStyle/>
          <a:p>
            <a:r>
              <a:rPr lang="en-US" dirty="0">
                <a:solidFill>
                  <a:schemeClr val="tx1"/>
                </a:solidFill>
              </a:rPr>
              <a:t>Frauds – Future approach towards monitoring of frauds in NBFCs</a:t>
            </a:r>
            <a:r>
              <a:rPr lang="en-US" dirty="0" smtClean="0">
                <a:solidFill>
                  <a:schemeClr val="tx1"/>
                </a:solidFill>
              </a:rPr>
              <a:t>’ issued by RBI on October 26</a:t>
            </a:r>
            <a:r>
              <a:rPr lang="en-US" baseline="30000" dirty="0" smtClean="0">
                <a:solidFill>
                  <a:schemeClr val="tx1"/>
                </a:solidFill>
              </a:rPr>
              <a:t>th</a:t>
            </a:r>
            <a:r>
              <a:rPr lang="en-US" dirty="0" smtClean="0">
                <a:solidFill>
                  <a:schemeClr val="tx1"/>
                </a:solidFill>
              </a:rPr>
              <a:t>, 2005</a:t>
            </a:r>
          </a:p>
          <a:p>
            <a:pPr lvl="1"/>
            <a:r>
              <a:rPr lang="en-US" sz="1800" dirty="0">
                <a:solidFill>
                  <a:schemeClr val="tx1"/>
                </a:solidFill>
              </a:rPr>
              <a:t>classification of frauds, </a:t>
            </a:r>
            <a:endParaRPr lang="en-US" sz="1800" dirty="0" smtClean="0">
              <a:solidFill>
                <a:schemeClr val="tx1"/>
              </a:solidFill>
            </a:endParaRPr>
          </a:p>
          <a:p>
            <a:pPr lvl="1"/>
            <a:r>
              <a:rPr lang="en-US" sz="1800" dirty="0" smtClean="0">
                <a:solidFill>
                  <a:schemeClr val="tx1"/>
                </a:solidFill>
              </a:rPr>
              <a:t>approach </a:t>
            </a:r>
            <a:r>
              <a:rPr lang="en-US" sz="1800" dirty="0">
                <a:solidFill>
                  <a:schemeClr val="tx1"/>
                </a:solidFill>
              </a:rPr>
              <a:t>towards monitoring of frauds </a:t>
            </a:r>
            <a:endParaRPr lang="en-US" sz="1800" dirty="0" smtClean="0">
              <a:solidFill>
                <a:schemeClr val="tx1"/>
              </a:solidFill>
            </a:endParaRPr>
          </a:p>
          <a:p>
            <a:pPr lvl="1"/>
            <a:r>
              <a:rPr lang="en-US" sz="1800" dirty="0" smtClean="0">
                <a:solidFill>
                  <a:schemeClr val="tx1"/>
                </a:solidFill>
              </a:rPr>
              <a:t>reporting </a:t>
            </a:r>
            <a:r>
              <a:rPr lang="en-US" sz="1800" dirty="0">
                <a:solidFill>
                  <a:schemeClr val="tx1"/>
                </a:solidFill>
              </a:rPr>
              <a:t>requirements</a:t>
            </a:r>
            <a:endParaRPr lang="en-US" sz="1800" dirty="0" smtClean="0">
              <a:solidFill>
                <a:schemeClr val="tx1"/>
              </a:solidFill>
            </a:endParaRPr>
          </a:p>
          <a:p>
            <a:r>
              <a:rPr lang="en-US" dirty="0" smtClean="0">
                <a:solidFill>
                  <a:schemeClr val="tx1"/>
                </a:solidFill>
              </a:rPr>
              <a:t>Applicable to NBFC-D &amp; NBFC-ND-SI</a:t>
            </a:r>
          </a:p>
          <a:p>
            <a:r>
              <a:rPr lang="en-US" dirty="0" smtClean="0">
                <a:solidFill>
                  <a:schemeClr val="tx1"/>
                </a:solidFill>
              </a:rPr>
              <a:t>Threshold limit for fraud reporting</a:t>
            </a:r>
          </a:p>
          <a:p>
            <a:pPr lvl="1"/>
            <a:r>
              <a:rPr lang="en-US" sz="1800" dirty="0" smtClean="0">
                <a:solidFill>
                  <a:schemeClr val="tx1"/>
                </a:solidFill>
              </a:rPr>
              <a:t>1 Crore (amended </a:t>
            </a:r>
            <a:r>
              <a:rPr lang="en-US" sz="1800" dirty="0">
                <a:solidFill>
                  <a:schemeClr val="tx1"/>
                </a:solidFill>
              </a:rPr>
              <a:t>vide Circular No. RBI/2015-16/327 DNBR (PD) CC.No.075/03.10.001/2015-16 </a:t>
            </a:r>
            <a:r>
              <a:rPr lang="en-US" sz="1800" dirty="0" smtClean="0">
                <a:solidFill>
                  <a:schemeClr val="tx1"/>
                </a:solidFill>
              </a:rPr>
              <a:t>dated February </a:t>
            </a:r>
            <a:r>
              <a:rPr lang="en-US" sz="1800" dirty="0">
                <a:solidFill>
                  <a:schemeClr val="tx1"/>
                </a:solidFill>
              </a:rPr>
              <a:t>18, 2016)</a:t>
            </a:r>
            <a:endParaRPr lang="en-US" sz="1800" dirty="0" smtClean="0">
              <a:solidFill>
                <a:schemeClr val="tx1"/>
              </a:solidFill>
            </a:endParaRPr>
          </a:p>
          <a:p>
            <a:pPr lvl="1"/>
            <a:r>
              <a:rPr lang="en-US" sz="1800" dirty="0" smtClean="0">
                <a:solidFill>
                  <a:schemeClr val="tx1"/>
                </a:solidFill>
              </a:rPr>
              <a:t>Earlier this was 25 lakh</a:t>
            </a:r>
          </a:p>
          <a:p>
            <a:r>
              <a:rPr lang="en-US" dirty="0" smtClean="0">
                <a:solidFill>
                  <a:schemeClr val="tx1"/>
                </a:solidFill>
              </a:rPr>
              <a:t>Submission </a:t>
            </a:r>
            <a:r>
              <a:rPr lang="en-US" dirty="0">
                <a:solidFill>
                  <a:schemeClr val="tx1"/>
                </a:solidFill>
              </a:rPr>
              <a:t>of quarterly reports on </a:t>
            </a:r>
            <a:r>
              <a:rPr lang="en-US" dirty="0" smtClean="0">
                <a:solidFill>
                  <a:schemeClr val="tx1"/>
                </a:solidFill>
              </a:rPr>
              <a:t>fraud</a:t>
            </a:r>
          </a:p>
          <a:p>
            <a:pPr lvl="1"/>
            <a:r>
              <a:rPr lang="en-US" sz="1800" dirty="0" smtClean="0">
                <a:solidFill>
                  <a:schemeClr val="tx1"/>
                </a:solidFill>
              </a:rPr>
              <a:t>To </a:t>
            </a:r>
            <a:r>
              <a:rPr lang="en-US" sz="1800" dirty="0">
                <a:solidFill>
                  <a:schemeClr val="tx1"/>
                </a:solidFill>
              </a:rPr>
              <a:t>Central Fraud Monitoring Cell, Reserve Bank of India, Department of Banking Supervision</a:t>
            </a:r>
            <a:endParaRPr lang="en-US" sz="1800" dirty="0" smtClean="0">
              <a:solidFill>
                <a:schemeClr val="tx1"/>
              </a:solidFill>
            </a:endParaRPr>
          </a:p>
          <a:p>
            <a:r>
              <a:rPr lang="en-US" dirty="0" smtClean="0">
                <a:solidFill>
                  <a:schemeClr val="tx1"/>
                </a:solidFill>
              </a:rPr>
              <a:t>Frauds below 1 crore </a:t>
            </a:r>
            <a:r>
              <a:rPr lang="en-US" dirty="0">
                <a:solidFill>
                  <a:schemeClr val="tx1"/>
                </a:solidFill>
              </a:rPr>
              <a:t>to report to RO of the RBI, DNBS under whose jurisdiction the Registered Office of the NBFC falls </a:t>
            </a:r>
            <a:endParaRPr lang="en-US" dirty="0" smtClean="0">
              <a:solidFill>
                <a:schemeClr val="tx1"/>
              </a:solidFill>
            </a:endParaRPr>
          </a:p>
          <a:p>
            <a:r>
              <a:rPr lang="en-US" dirty="0" smtClean="0">
                <a:solidFill>
                  <a:schemeClr val="tx1"/>
                </a:solidFill>
              </a:rPr>
              <a:t>Form - </a:t>
            </a:r>
            <a:r>
              <a:rPr lang="en-US" dirty="0">
                <a:solidFill>
                  <a:schemeClr val="tx1"/>
                </a:solidFill>
              </a:rPr>
              <a:t>FMR-1 - within 21 days of detection of the fraud </a:t>
            </a:r>
          </a:p>
        </p:txBody>
      </p:sp>
    </p:spTree>
    <p:extLst>
      <p:ext uri="{BB962C8B-B14F-4D97-AF65-F5344CB8AC3E}">
        <p14:creationId xmlns:p14="http://schemas.microsoft.com/office/powerpoint/2010/main" val="14686360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IN" b="1" dirty="0" smtClean="0"/>
              <a:t>CHANGE IN INDAS</a:t>
            </a:r>
            <a:endParaRPr lang="en-IN" b="1" dirty="0"/>
          </a:p>
        </p:txBody>
      </p:sp>
    </p:spTree>
    <p:extLst>
      <p:ext uri="{BB962C8B-B14F-4D97-AF65-F5344CB8AC3E}">
        <p14:creationId xmlns:p14="http://schemas.microsoft.com/office/powerpoint/2010/main" val="48536898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of changes in IndAS</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tx1"/>
                </a:solidFill>
              </a:rPr>
              <a:t>Applicability of IndAS to </a:t>
            </a:r>
            <a:r>
              <a:rPr lang="en-US" dirty="0" smtClean="0">
                <a:solidFill>
                  <a:schemeClr val="tx1"/>
                </a:solidFill>
              </a:rPr>
              <a:t>NBFCs</a:t>
            </a:r>
            <a:endParaRPr lang="en-US" dirty="0">
              <a:solidFill>
                <a:schemeClr val="tx1"/>
              </a:solidFill>
            </a:endParaRPr>
          </a:p>
          <a:p>
            <a:pPr marL="324000" lvl="1" indent="0">
              <a:buNone/>
            </a:pPr>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r>
              <a:rPr lang="en-US" dirty="0" smtClean="0">
                <a:solidFill>
                  <a:schemeClr val="tx1"/>
                </a:solidFill>
              </a:rPr>
              <a:t>Where </a:t>
            </a:r>
            <a:r>
              <a:rPr lang="en-US" dirty="0">
                <a:solidFill>
                  <a:schemeClr val="tx1"/>
                </a:solidFill>
              </a:rPr>
              <a:t>an NBFC is a parent it has to prepare  CFS as per </a:t>
            </a:r>
            <a:r>
              <a:rPr lang="en-US" dirty="0" err="1">
                <a:solidFill>
                  <a:schemeClr val="tx1"/>
                </a:solidFill>
              </a:rPr>
              <a:t>Ind</a:t>
            </a:r>
            <a:r>
              <a:rPr lang="en-US" dirty="0">
                <a:solidFill>
                  <a:schemeClr val="tx1"/>
                </a:solidFill>
              </a:rPr>
              <a:t>-AS </a:t>
            </a:r>
            <a:r>
              <a:rPr lang="en-US" dirty="0" err="1">
                <a:solidFill>
                  <a:schemeClr val="tx1"/>
                </a:solidFill>
              </a:rPr>
              <a:t>wef</a:t>
            </a:r>
            <a:r>
              <a:rPr lang="en-US" dirty="0">
                <a:solidFill>
                  <a:schemeClr val="tx1"/>
                </a:solidFill>
              </a:rPr>
              <a:t> April 1, 2018 for FY beginning on or after </a:t>
            </a:r>
            <a:r>
              <a:rPr lang="en-US" dirty="0" smtClean="0">
                <a:solidFill>
                  <a:schemeClr val="tx1"/>
                </a:solidFill>
              </a:rPr>
              <a:t>2018-19</a:t>
            </a:r>
            <a:endParaRPr lang="en-US" i="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455622"/>
              </p:ext>
            </p:extLst>
          </p:nvPr>
        </p:nvGraphicFramePr>
        <p:xfrm>
          <a:off x="946150" y="2334152"/>
          <a:ext cx="10798178" cy="3067926"/>
        </p:xfrm>
        <a:graphic>
          <a:graphicData uri="http://schemas.openxmlformats.org/drawingml/2006/table">
            <a:tbl>
              <a:tblPr firstRow="1" bandRow="1">
                <a:tableStyleId>{5C22544A-7EE6-4342-B048-85BDC9FD1C3A}</a:tableStyleId>
              </a:tblPr>
              <a:tblGrid>
                <a:gridCol w="1897063"/>
                <a:gridCol w="3771900"/>
                <a:gridCol w="5129215"/>
              </a:tblGrid>
              <a:tr h="441214">
                <a:tc>
                  <a:txBody>
                    <a:bodyPr/>
                    <a:lstStyle/>
                    <a:p>
                      <a:r>
                        <a:rPr lang="en-IN" sz="1500" dirty="0" smtClean="0"/>
                        <a:t>Basis</a:t>
                      </a:r>
                      <a:endParaRPr lang="en-IN" sz="1500" dirty="0"/>
                    </a:p>
                  </a:txBody>
                  <a:tcPr/>
                </a:tc>
                <a:tc>
                  <a:txBody>
                    <a:bodyPr/>
                    <a:lstStyle/>
                    <a:p>
                      <a:r>
                        <a:rPr lang="en-IN" sz="1500" dirty="0" smtClean="0"/>
                        <a:t>Phase I</a:t>
                      </a:r>
                      <a:endParaRPr lang="en-IN" sz="1500" dirty="0"/>
                    </a:p>
                  </a:txBody>
                  <a:tcPr/>
                </a:tc>
                <a:tc>
                  <a:txBody>
                    <a:bodyPr/>
                    <a:lstStyle/>
                    <a:p>
                      <a:r>
                        <a:rPr lang="en-IN" sz="1500" dirty="0" smtClean="0"/>
                        <a:t>Phase II</a:t>
                      </a:r>
                      <a:endParaRPr lang="en-IN" sz="1500" dirty="0"/>
                    </a:p>
                  </a:txBody>
                  <a:tcPr/>
                </a:tc>
              </a:tr>
              <a:tr h="761547">
                <a:tc>
                  <a:txBody>
                    <a:bodyPr/>
                    <a:lstStyle/>
                    <a:p>
                      <a:r>
                        <a:rPr lang="en-IN" sz="1500" dirty="0" smtClean="0"/>
                        <a:t>Timeframe</a:t>
                      </a:r>
                      <a:endParaRPr lang="en-IN" sz="1500" dirty="0"/>
                    </a:p>
                  </a:txBody>
                  <a:tcPr/>
                </a:tc>
                <a:tc>
                  <a:txBody>
                    <a:bodyPr/>
                    <a:lstStyle/>
                    <a:p>
                      <a:r>
                        <a:rPr lang="en-IN" sz="1500" dirty="0" smtClean="0"/>
                        <a:t>Accounting periods beginning</a:t>
                      </a:r>
                      <a:r>
                        <a:rPr lang="en-IN" sz="1500" baseline="0" dirty="0" smtClean="0"/>
                        <a:t> on or after April 1, 2018 with comparatives for the year ending on March, 31, 2018 or thereafter</a:t>
                      </a:r>
                      <a:endParaRPr lang="en-IN" sz="15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500" dirty="0" smtClean="0"/>
                        <a:t>Accounting periods beginning</a:t>
                      </a:r>
                      <a:r>
                        <a:rPr lang="en-IN" sz="1500" baseline="0" dirty="0" smtClean="0"/>
                        <a:t> on or after April 1, 2019 with comparatives for the year ending on March, 31, 2019 or thereafter</a:t>
                      </a:r>
                      <a:endParaRPr lang="en-IN" sz="1500" dirty="0" smtClean="0"/>
                    </a:p>
                  </a:txBody>
                  <a:tcPr/>
                </a:tc>
              </a:tr>
              <a:tr h="1849472">
                <a:tc>
                  <a:txBody>
                    <a:bodyPr/>
                    <a:lstStyle/>
                    <a:p>
                      <a:r>
                        <a:rPr lang="en-IN" sz="1500" dirty="0" smtClean="0"/>
                        <a:t>Applicable on</a:t>
                      </a:r>
                      <a:endParaRPr lang="en-IN" sz="1500" dirty="0"/>
                    </a:p>
                  </a:txBody>
                  <a:tcPr/>
                </a:tc>
                <a:tc>
                  <a:txBody>
                    <a:bodyPr/>
                    <a:lstStyle/>
                    <a:p>
                      <a:pPr marL="285750" indent="-285750">
                        <a:buFont typeface="Arial" panose="020B0604020202020204" pitchFamily="34" charset="0"/>
                        <a:buChar char="•"/>
                      </a:pPr>
                      <a:r>
                        <a:rPr lang="en-IN" sz="1500" dirty="0" smtClean="0"/>
                        <a:t>NBFCs having net worth of </a:t>
                      </a:r>
                      <a:r>
                        <a:rPr lang="en-IN" sz="1500" dirty="0" err="1" smtClean="0"/>
                        <a:t>Rs</a:t>
                      </a:r>
                      <a:r>
                        <a:rPr lang="en-IN" sz="1500" dirty="0" smtClean="0"/>
                        <a:t>. 500 crores or more</a:t>
                      </a:r>
                    </a:p>
                    <a:p>
                      <a:pPr marL="285750" indent="-285750">
                        <a:buFont typeface="Arial" panose="020B0604020202020204" pitchFamily="34" charset="0"/>
                        <a:buChar char="•"/>
                      </a:pPr>
                      <a:r>
                        <a:rPr lang="en-IN" sz="1500" dirty="0" smtClean="0"/>
                        <a:t>Holding, subsidiary, JV or associate companies of such NBFCs</a:t>
                      </a:r>
                      <a:endParaRPr lang="en-IN" sz="1500" dirty="0"/>
                    </a:p>
                  </a:txBody>
                  <a:tcPr/>
                </a:tc>
                <a:tc>
                  <a:txBody>
                    <a:bodyPr/>
                    <a:lstStyle/>
                    <a:p>
                      <a:pPr marL="285750" indent="-285750">
                        <a:buFont typeface="Arial" panose="020B0604020202020204" pitchFamily="34" charset="0"/>
                        <a:buChar char="•"/>
                      </a:pPr>
                      <a:r>
                        <a:rPr lang="en-IN" sz="1500" dirty="0" smtClean="0"/>
                        <a:t>NBFCs whose</a:t>
                      </a:r>
                      <a:r>
                        <a:rPr lang="en-IN" sz="1500" baseline="0" dirty="0" smtClean="0"/>
                        <a:t> equity or debt are listed or are in the process of being listed on any stock exchanges in India or outside India and having net worth less than </a:t>
                      </a:r>
                      <a:r>
                        <a:rPr lang="en-IN" sz="1500" baseline="0" dirty="0" err="1" smtClean="0"/>
                        <a:t>Rs</a:t>
                      </a:r>
                      <a:r>
                        <a:rPr lang="en-IN" sz="1500" baseline="0" dirty="0" smtClean="0"/>
                        <a:t>. 500 crores</a:t>
                      </a:r>
                    </a:p>
                    <a:p>
                      <a:pPr marL="285750" indent="-285750">
                        <a:buFont typeface="Arial" panose="020B0604020202020204" pitchFamily="34" charset="0"/>
                        <a:buChar char="•"/>
                      </a:pPr>
                      <a:r>
                        <a:rPr lang="en-IN" sz="1500" baseline="0" dirty="0" smtClean="0"/>
                        <a:t>Unlisted NBFCs having net worth less than </a:t>
                      </a:r>
                      <a:r>
                        <a:rPr lang="en-IN" sz="1500" baseline="0" dirty="0" err="1" smtClean="0"/>
                        <a:t>Rs</a:t>
                      </a:r>
                      <a:r>
                        <a:rPr lang="en-IN" sz="1500" baseline="0" dirty="0" smtClean="0"/>
                        <a:t>. 250 crores or more but less than </a:t>
                      </a:r>
                      <a:r>
                        <a:rPr lang="en-IN" sz="1500" baseline="0" dirty="0" err="1" smtClean="0"/>
                        <a:t>Rs</a:t>
                      </a:r>
                      <a:r>
                        <a:rPr lang="en-IN" sz="1500" baseline="0" dirty="0" smtClean="0"/>
                        <a:t>. 500 crores</a:t>
                      </a:r>
                    </a:p>
                    <a:p>
                      <a:pPr marL="285750" indent="-285750">
                        <a:buFont typeface="Arial" panose="020B0604020202020204" pitchFamily="34" charset="0"/>
                        <a:buChar char="•"/>
                      </a:pPr>
                      <a:r>
                        <a:rPr lang="en-IN" sz="1500" baseline="0" dirty="0" smtClean="0"/>
                        <a:t>Holding, subsidiary, JV or associate companies of such NBFCS</a:t>
                      </a:r>
                      <a:endParaRPr lang="en-IN" sz="1500" dirty="0"/>
                    </a:p>
                  </a:txBody>
                  <a:tcPr/>
                </a:tc>
              </a:tr>
            </a:tbl>
          </a:graphicData>
        </a:graphic>
      </p:graphicFrame>
    </p:spTree>
    <p:extLst>
      <p:ext uri="{BB962C8B-B14F-4D97-AF65-F5344CB8AC3E}">
        <p14:creationId xmlns:p14="http://schemas.microsoft.com/office/powerpoint/2010/main" val="9802423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Scenario of change in </a:t>
            </a:r>
            <a:r>
              <a:rPr lang="en-US" sz="4000" dirty="0" smtClean="0"/>
              <a:t>IndAS (</a:t>
            </a:r>
            <a:r>
              <a:rPr lang="en-US" sz="4000" dirty="0" err="1" smtClean="0"/>
              <a:t>contd</a:t>
            </a:r>
            <a:r>
              <a:rPr lang="en-US" sz="4000" dirty="0" smtClean="0"/>
              <a:t>…)</a:t>
            </a:r>
            <a:endParaRPr lang="en-US" sz="4000" dirty="0"/>
          </a:p>
        </p:txBody>
      </p:sp>
      <p:sp>
        <p:nvSpPr>
          <p:cNvPr id="3" name="Content Placeholder 2"/>
          <p:cNvSpPr>
            <a:spLocks noGrp="1"/>
          </p:cNvSpPr>
          <p:nvPr>
            <p:ph idx="1"/>
          </p:nvPr>
        </p:nvSpPr>
        <p:spPr/>
        <p:txBody>
          <a:bodyPr>
            <a:normAutofit/>
          </a:bodyPr>
          <a:lstStyle/>
          <a:p>
            <a:pPr marL="365760" lvl="0" indent="-256032" algn="just">
              <a:spcBef>
                <a:spcPts val="300"/>
              </a:spcBef>
              <a:buClr>
                <a:srgbClr val="A04DA3"/>
              </a:buClr>
              <a:buFont typeface="Georgia"/>
              <a:buChar char="•"/>
            </a:pPr>
            <a:r>
              <a:rPr lang="en-US" dirty="0">
                <a:solidFill>
                  <a:schemeClr val="tx1"/>
                </a:solidFill>
              </a:rPr>
              <a:t>Amendments in schedule III </a:t>
            </a:r>
            <a:r>
              <a:rPr lang="en-US" i="1" dirty="0">
                <a:solidFill>
                  <a:schemeClr val="tx1"/>
                </a:solidFill>
              </a:rPr>
              <a:t>via </a:t>
            </a:r>
            <a:r>
              <a:rPr lang="en-US" dirty="0">
                <a:solidFill>
                  <a:schemeClr val="tx1"/>
                </a:solidFill>
              </a:rPr>
              <a:t>notification no. G.S.R. 365 (E) dated April 6, 2016</a:t>
            </a:r>
          </a:p>
          <a:p>
            <a:pPr marL="658368" lvl="1" indent="-246888" algn="just">
              <a:spcBef>
                <a:spcPts val="300"/>
              </a:spcBef>
              <a:buClr>
                <a:srgbClr val="438086"/>
              </a:buClr>
              <a:buFont typeface="Georgia"/>
              <a:buChar char="▫"/>
            </a:pPr>
            <a:r>
              <a:rPr lang="en-US" sz="2000" dirty="0">
                <a:solidFill>
                  <a:schemeClr val="tx1"/>
                </a:solidFill>
              </a:rPr>
              <a:t>Division I – Deals with the cos who are required to prepare financial statements as per the Companies (Accounting Standards) Rules, 2006</a:t>
            </a:r>
          </a:p>
          <a:p>
            <a:pPr marL="923544" lvl="2" indent="-219456" algn="just">
              <a:spcBef>
                <a:spcPts val="300"/>
              </a:spcBef>
              <a:buClr>
                <a:srgbClr val="53548A"/>
              </a:buClr>
              <a:buFont typeface="Wingdings 2"/>
              <a:buChar char=""/>
            </a:pPr>
            <a:r>
              <a:rPr lang="en-US" sz="2000" i="1" dirty="0">
                <a:solidFill>
                  <a:schemeClr val="tx1"/>
                </a:solidFill>
              </a:rPr>
              <a:t>No change in format</a:t>
            </a:r>
          </a:p>
          <a:p>
            <a:pPr marL="658368" lvl="1" indent="-246888" algn="just">
              <a:spcBef>
                <a:spcPts val="300"/>
              </a:spcBef>
              <a:buClr>
                <a:srgbClr val="438086"/>
              </a:buClr>
              <a:buFont typeface="Georgia"/>
              <a:buChar char="▫"/>
            </a:pPr>
            <a:r>
              <a:rPr lang="en-US" sz="2000" dirty="0">
                <a:solidFill>
                  <a:schemeClr val="tx1"/>
                </a:solidFill>
              </a:rPr>
              <a:t>Division II – Deals with the cos who are required to prepare financial statements as per the Companies (Indian Accounting Standards) Rules, 2015</a:t>
            </a:r>
          </a:p>
          <a:p>
            <a:pPr marL="923544" lvl="2" indent="-219456" algn="just">
              <a:spcBef>
                <a:spcPts val="300"/>
              </a:spcBef>
              <a:buClr>
                <a:srgbClr val="53548A"/>
              </a:buClr>
              <a:buFont typeface="Wingdings 2"/>
              <a:buChar char=""/>
            </a:pPr>
            <a:r>
              <a:rPr lang="en-US" sz="2000" i="1" dirty="0">
                <a:solidFill>
                  <a:schemeClr val="tx1"/>
                </a:solidFill>
              </a:rPr>
              <a:t>New format for preparation of financial statements for those cos who comply with IndAS</a:t>
            </a:r>
          </a:p>
          <a:p>
            <a:endParaRPr lang="en-US" sz="2000" dirty="0">
              <a:solidFill>
                <a:schemeClr val="tx1"/>
              </a:solidFill>
            </a:endParaRPr>
          </a:p>
        </p:txBody>
      </p:sp>
    </p:spTree>
    <p:extLst>
      <p:ext uri="{BB962C8B-B14F-4D97-AF65-F5344CB8AC3E}">
        <p14:creationId xmlns:p14="http://schemas.microsoft.com/office/powerpoint/2010/main" val="23259331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CORE INVESTMENT COMPANIES</a:t>
            </a:r>
            <a:endParaRPr lang="en-IN"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Regulations applicable to CICs</a:t>
            </a:r>
            <a:endParaRPr lang="en-IN" b="1" dirty="0"/>
          </a:p>
        </p:txBody>
      </p:sp>
      <p:sp>
        <p:nvSpPr>
          <p:cNvPr id="5" name="Rectangle 4"/>
          <p:cNvSpPr/>
          <p:nvPr/>
        </p:nvSpPr>
        <p:spPr>
          <a:xfrm>
            <a:off x="1185863" y="1990735"/>
            <a:ext cx="3600830" cy="4572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Whether NBFC?</a:t>
            </a:r>
            <a:endParaRPr lang="en-IN" sz="1400" dirty="0">
              <a:solidFill>
                <a:schemeClr val="bg1"/>
              </a:solidFill>
            </a:endParaRPr>
          </a:p>
        </p:txBody>
      </p:sp>
      <p:sp>
        <p:nvSpPr>
          <p:cNvPr id="6" name="Diamond 5"/>
          <p:cNvSpPr/>
          <p:nvPr/>
        </p:nvSpPr>
        <p:spPr>
          <a:xfrm>
            <a:off x="595312" y="2652719"/>
            <a:ext cx="4775200" cy="720970"/>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Principal business investments?</a:t>
            </a:r>
          </a:p>
        </p:txBody>
      </p:sp>
      <p:sp>
        <p:nvSpPr>
          <p:cNvPr id="7" name="Diamond 6"/>
          <p:cNvSpPr/>
          <p:nvPr/>
        </p:nvSpPr>
        <p:spPr>
          <a:xfrm>
            <a:off x="595548" y="3603943"/>
            <a:ext cx="4775201" cy="537308"/>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Qualifies to be a </a:t>
            </a:r>
            <a:r>
              <a:rPr lang="en-IN" sz="1400" dirty="0" smtClean="0">
                <a:solidFill>
                  <a:schemeClr val="bg1"/>
                </a:solidFill>
              </a:rPr>
              <a:t>CIC?</a:t>
            </a:r>
            <a:endParaRPr lang="en-IN" sz="1400" dirty="0" smtClean="0">
              <a:solidFill>
                <a:schemeClr val="bg1"/>
              </a:solidFill>
            </a:endParaRPr>
          </a:p>
        </p:txBody>
      </p:sp>
      <p:sp>
        <p:nvSpPr>
          <p:cNvPr id="8" name="Diamond 7"/>
          <p:cNvSpPr/>
          <p:nvPr/>
        </p:nvSpPr>
        <p:spPr>
          <a:xfrm>
            <a:off x="588842" y="4352295"/>
            <a:ext cx="4775201" cy="762000"/>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Net assets </a:t>
            </a:r>
            <a:br>
              <a:rPr lang="en-IN" sz="1400" dirty="0" smtClean="0">
                <a:solidFill>
                  <a:schemeClr val="bg1"/>
                </a:solidFill>
              </a:rPr>
            </a:br>
            <a:r>
              <a:rPr lang="en-IN" sz="1400" dirty="0" smtClean="0">
                <a:solidFill>
                  <a:schemeClr val="bg1"/>
                </a:solidFill>
              </a:rPr>
              <a:t> &gt;Rs. 100 </a:t>
            </a:r>
            <a:r>
              <a:rPr lang="en-IN" sz="1400" dirty="0" err="1" smtClean="0">
                <a:solidFill>
                  <a:schemeClr val="bg1"/>
                </a:solidFill>
              </a:rPr>
              <a:t>crores</a:t>
            </a:r>
            <a:r>
              <a:rPr lang="en-IN" sz="1400" dirty="0" smtClean="0">
                <a:solidFill>
                  <a:schemeClr val="bg1"/>
                </a:solidFill>
              </a:rPr>
              <a:t>?</a:t>
            </a:r>
          </a:p>
        </p:txBody>
      </p:sp>
      <p:sp>
        <p:nvSpPr>
          <p:cNvPr id="9" name="Diamond 8"/>
          <p:cNvSpPr/>
          <p:nvPr/>
        </p:nvSpPr>
        <p:spPr>
          <a:xfrm>
            <a:off x="595312" y="5281623"/>
            <a:ext cx="4775200" cy="533400"/>
          </a:xfrm>
          <a:prstGeom prst="diamond">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Co  has public funds? </a:t>
            </a:r>
          </a:p>
        </p:txBody>
      </p:sp>
      <p:sp>
        <p:nvSpPr>
          <p:cNvPr id="11" name="Rectangle 10"/>
          <p:cNvSpPr/>
          <p:nvPr/>
        </p:nvSpPr>
        <p:spPr>
          <a:xfrm>
            <a:off x="696912" y="6017183"/>
            <a:ext cx="4572000" cy="6858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Master Directions for CICs shall apply</a:t>
            </a:r>
            <a:endParaRPr lang="en-IN" sz="1400" dirty="0">
              <a:solidFill>
                <a:schemeClr val="bg1"/>
              </a:solidFill>
            </a:endParaRPr>
          </a:p>
        </p:txBody>
      </p:sp>
      <p:sp>
        <p:nvSpPr>
          <p:cNvPr id="13" name="Rectangle 12"/>
          <p:cNvSpPr/>
          <p:nvPr/>
        </p:nvSpPr>
        <p:spPr>
          <a:xfrm>
            <a:off x="7613296" y="5114935"/>
            <a:ext cx="3962400" cy="84509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The company is not required to obtain registration with the RBI and prudential norms will not be applicable</a:t>
            </a:r>
            <a:endParaRPr lang="en-IN" sz="1400" dirty="0">
              <a:solidFill>
                <a:schemeClr val="bg1"/>
              </a:solidFill>
            </a:endParaRPr>
          </a:p>
        </p:txBody>
      </p:sp>
      <p:sp>
        <p:nvSpPr>
          <p:cNvPr id="14" name="Rectangle 13"/>
          <p:cNvSpPr/>
          <p:nvPr/>
        </p:nvSpPr>
        <p:spPr>
          <a:xfrm>
            <a:off x="7613296" y="4252279"/>
            <a:ext cx="3962400" cy="7620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The company is not required to obtain registration with the RBI and prudential norms will not be applicable</a:t>
            </a:r>
            <a:endParaRPr lang="en-IN" sz="1400" dirty="0">
              <a:solidFill>
                <a:schemeClr val="bg1"/>
              </a:solidFill>
            </a:endParaRPr>
          </a:p>
        </p:txBody>
      </p:sp>
      <p:sp>
        <p:nvSpPr>
          <p:cNvPr id="16" name="Rectangle 15"/>
          <p:cNvSpPr/>
          <p:nvPr/>
        </p:nvSpPr>
        <p:spPr>
          <a:xfrm>
            <a:off x="7605712" y="3603943"/>
            <a:ext cx="3962400" cy="5334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IN" sz="1400" dirty="0" smtClean="0">
                <a:solidFill>
                  <a:schemeClr val="bg1"/>
                </a:solidFill>
              </a:rPr>
              <a:t>It is an Investment Company and regulations applicable to such companies will become applicable</a:t>
            </a:r>
            <a:endParaRPr lang="en-IN" sz="1400" dirty="0">
              <a:solidFill>
                <a:schemeClr val="bg1"/>
              </a:solidFill>
            </a:endParaRPr>
          </a:p>
        </p:txBody>
      </p:sp>
      <p:cxnSp>
        <p:nvCxnSpPr>
          <p:cNvPr id="18" name="Straight Arrow Connector 17"/>
          <p:cNvCxnSpPr>
            <a:stCxn id="7" idx="3"/>
            <a:endCxn id="16" idx="1"/>
          </p:cNvCxnSpPr>
          <p:nvPr/>
        </p:nvCxnSpPr>
        <p:spPr>
          <a:xfrm flipV="1">
            <a:off x="5370749" y="3870643"/>
            <a:ext cx="2234963" cy="1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3" idx="1"/>
          </p:cNvCxnSpPr>
          <p:nvPr/>
        </p:nvCxnSpPr>
        <p:spPr>
          <a:xfrm flipV="1">
            <a:off x="5370512" y="5537483"/>
            <a:ext cx="2242784" cy="108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 idx="2"/>
            <a:endCxn id="6" idx="0"/>
          </p:cNvCxnSpPr>
          <p:nvPr/>
        </p:nvCxnSpPr>
        <p:spPr>
          <a:xfrm flipH="1">
            <a:off x="2982912" y="2447935"/>
            <a:ext cx="3366" cy="2047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2"/>
            <a:endCxn id="7" idx="0"/>
          </p:cNvCxnSpPr>
          <p:nvPr/>
        </p:nvCxnSpPr>
        <p:spPr>
          <a:xfrm>
            <a:off x="2982912" y="3373689"/>
            <a:ext cx="237" cy="230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 idx="2"/>
            <a:endCxn id="8" idx="0"/>
          </p:cNvCxnSpPr>
          <p:nvPr/>
        </p:nvCxnSpPr>
        <p:spPr>
          <a:xfrm flipH="1">
            <a:off x="2976443" y="4141251"/>
            <a:ext cx="6706" cy="211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 idx="2"/>
            <a:endCxn id="9" idx="0"/>
          </p:cNvCxnSpPr>
          <p:nvPr/>
        </p:nvCxnSpPr>
        <p:spPr>
          <a:xfrm>
            <a:off x="2976443" y="5114295"/>
            <a:ext cx="6469" cy="167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9" idx="2"/>
            <a:endCxn id="11" idx="0"/>
          </p:cNvCxnSpPr>
          <p:nvPr/>
        </p:nvCxnSpPr>
        <p:spPr>
          <a:xfrm>
            <a:off x="2982912" y="5815023"/>
            <a:ext cx="0" cy="202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94039" y="2424119"/>
            <a:ext cx="711200" cy="307777"/>
          </a:xfrm>
          <a:prstGeom prst="rect">
            <a:avLst/>
          </a:prstGeom>
          <a:noFill/>
        </p:spPr>
        <p:txBody>
          <a:bodyPr wrap="square" rtlCol="0">
            <a:spAutoFit/>
          </a:bodyPr>
          <a:lstStyle/>
          <a:p>
            <a:pPr algn="ctr"/>
            <a:r>
              <a:rPr lang="en-IN" sz="1400" dirty="0" smtClean="0"/>
              <a:t>Yes</a:t>
            </a:r>
            <a:endParaRPr lang="en-IN" sz="1400" dirty="0"/>
          </a:p>
        </p:txBody>
      </p:sp>
      <p:sp>
        <p:nvSpPr>
          <p:cNvPr id="26" name="TextBox 25"/>
          <p:cNvSpPr txBox="1"/>
          <p:nvPr/>
        </p:nvSpPr>
        <p:spPr>
          <a:xfrm>
            <a:off x="3236912" y="3341053"/>
            <a:ext cx="711200" cy="307777"/>
          </a:xfrm>
          <a:prstGeom prst="rect">
            <a:avLst/>
          </a:prstGeom>
          <a:noFill/>
        </p:spPr>
        <p:txBody>
          <a:bodyPr wrap="square" rtlCol="0">
            <a:spAutoFit/>
          </a:bodyPr>
          <a:lstStyle/>
          <a:p>
            <a:pPr algn="ctr"/>
            <a:r>
              <a:rPr lang="en-IN" sz="1400" dirty="0" smtClean="0"/>
              <a:t>Yes</a:t>
            </a:r>
            <a:endParaRPr lang="en-IN" sz="1400" dirty="0"/>
          </a:p>
        </p:txBody>
      </p:sp>
      <p:sp>
        <p:nvSpPr>
          <p:cNvPr id="27" name="TextBox 26"/>
          <p:cNvSpPr txBox="1"/>
          <p:nvPr/>
        </p:nvSpPr>
        <p:spPr>
          <a:xfrm>
            <a:off x="3222624" y="4129427"/>
            <a:ext cx="711200" cy="307777"/>
          </a:xfrm>
          <a:prstGeom prst="rect">
            <a:avLst/>
          </a:prstGeom>
          <a:noFill/>
        </p:spPr>
        <p:txBody>
          <a:bodyPr wrap="square" rtlCol="0">
            <a:spAutoFit/>
          </a:bodyPr>
          <a:lstStyle/>
          <a:p>
            <a:pPr algn="ctr"/>
            <a:r>
              <a:rPr lang="en-IN" sz="1400" dirty="0" smtClean="0"/>
              <a:t>Yes</a:t>
            </a:r>
            <a:endParaRPr lang="en-IN" sz="1400" dirty="0"/>
          </a:p>
        </p:txBody>
      </p:sp>
      <p:sp>
        <p:nvSpPr>
          <p:cNvPr id="28" name="TextBox 27"/>
          <p:cNvSpPr txBox="1"/>
          <p:nvPr/>
        </p:nvSpPr>
        <p:spPr>
          <a:xfrm>
            <a:off x="3236912" y="5072405"/>
            <a:ext cx="711200" cy="307777"/>
          </a:xfrm>
          <a:prstGeom prst="rect">
            <a:avLst/>
          </a:prstGeom>
          <a:noFill/>
        </p:spPr>
        <p:txBody>
          <a:bodyPr wrap="square" rtlCol="0">
            <a:spAutoFit/>
          </a:bodyPr>
          <a:lstStyle/>
          <a:p>
            <a:pPr algn="ctr"/>
            <a:r>
              <a:rPr lang="en-IN" sz="1400" dirty="0" smtClean="0"/>
              <a:t>Yes</a:t>
            </a:r>
            <a:endParaRPr lang="en-IN" sz="1400" dirty="0"/>
          </a:p>
        </p:txBody>
      </p:sp>
      <p:sp>
        <p:nvSpPr>
          <p:cNvPr id="29" name="TextBox 28"/>
          <p:cNvSpPr txBox="1"/>
          <p:nvPr/>
        </p:nvSpPr>
        <p:spPr>
          <a:xfrm>
            <a:off x="3236912" y="5705487"/>
            <a:ext cx="711200" cy="307777"/>
          </a:xfrm>
          <a:prstGeom prst="rect">
            <a:avLst/>
          </a:prstGeom>
          <a:noFill/>
        </p:spPr>
        <p:txBody>
          <a:bodyPr wrap="square" rtlCol="0">
            <a:spAutoFit/>
          </a:bodyPr>
          <a:lstStyle/>
          <a:p>
            <a:pPr algn="ctr"/>
            <a:r>
              <a:rPr lang="en-IN" sz="1400" dirty="0" smtClean="0"/>
              <a:t>Yes</a:t>
            </a:r>
            <a:endParaRPr lang="en-IN" sz="1400" dirty="0"/>
          </a:p>
        </p:txBody>
      </p:sp>
      <p:sp>
        <p:nvSpPr>
          <p:cNvPr id="33" name="TextBox 32"/>
          <p:cNvSpPr txBox="1"/>
          <p:nvPr/>
        </p:nvSpPr>
        <p:spPr>
          <a:xfrm>
            <a:off x="5573712" y="5114935"/>
            <a:ext cx="711200" cy="307777"/>
          </a:xfrm>
          <a:prstGeom prst="rect">
            <a:avLst/>
          </a:prstGeom>
          <a:noFill/>
        </p:spPr>
        <p:txBody>
          <a:bodyPr wrap="square" rtlCol="0">
            <a:spAutoFit/>
          </a:bodyPr>
          <a:lstStyle/>
          <a:p>
            <a:pPr algn="ctr"/>
            <a:r>
              <a:rPr lang="en-IN" sz="1400" dirty="0" smtClean="0"/>
              <a:t>No</a:t>
            </a:r>
            <a:endParaRPr lang="en-IN" sz="1400" dirty="0"/>
          </a:p>
        </p:txBody>
      </p:sp>
      <p:sp>
        <p:nvSpPr>
          <p:cNvPr id="34" name="TextBox 33"/>
          <p:cNvSpPr txBox="1"/>
          <p:nvPr/>
        </p:nvSpPr>
        <p:spPr>
          <a:xfrm>
            <a:off x="5573712" y="4319925"/>
            <a:ext cx="711200" cy="307777"/>
          </a:xfrm>
          <a:prstGeom prst="rect">
            <a:avLst/>
          </a:prstGeom>
          <a:noFill/>
        </p:spPr>
        <p:txBody>
          <a:bodyPr wrap="square" rtlCol="0">
            <a:spAutoFit/>
          </a:bodyPr>
          <a:lstStyle/>
          <a:p>
            <a:pPr algn="ctr"/>
            <a:r>
              <a:rPr lang="en-IN" sz="1400" dirty="0" smtClean="0"/>
              <a:t>No</a:t>
            </a:r>
            <a:endParaRPr lang="en-IN" sz="1400" dirty="0"/>
          </a:p>
        </p:txBody>
      </p:sp>
      <p:sp>
        <p:nvSpPr>
          <p:cNvPr id="35" name="TextBox 34"/>
          <p:cNvSpPr txBox="1"/>
          <p:nvPr/>
        </p:nvSpPr>
        <p:spPr>
          <a:xfrm>
            <a:off x="5573712" y="3514735"/>
            <a:ext cx="711200" cy="307777"/>
          </a:xfrm>
          <a:prstGeom prst="rect">
            <a:avLst/>
          </a:prstGeom>
          <a:noFill/>
        </p:spPr>
        <p:txBody>
          <a:bodyPr wrap="square" rtlCol="0">
            <a:spAutoFit/>
          </a:bodyPr>
          <a:lstStyle/>
          <a:p>
            <a:pPr algn="ctr"/>
            <a:r>
              <a:rPr lang="en-IN" sz="1400" dirty="0" smtClean="0"/>
              <a:t>No</a:t>
            </a:r>
            <a:endParaRPr lang="en-IN" sz="1400" dirty="0"/>
          </a:p>
        </p:txBody>
      </p:sp>
      <p:cxnSp>
        <p:nvCxnSpPr>
          <p:cNvPr id="36" name="Straight Arrow Connector 35"/>
          <p:cNvCxnSpPr>
            <a:stCxn id="8" idx="3"/>
          </p:cNvCxnSpPr>
          <p:nvPr/>
        </p:nvCxnSpPr>
        <p:spPr>
          <a:xfrm>
            <a:off x="5364043" y="4733295"/>
            <a:ext cx="22273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Core Investment Company</a:t>
            </a:r>
            <a:endParaRPr lang="en-IN" dirty="0"/>
          </a:p>
        </p:txBody>
      </p:sp>
      <p:sp>
        <p:nvSpPr>
          <p:cNvPr id="6" name="Rectangle 3"/>
          <p:cNvSpPr>
            <a:spLocks noGrp="1" noChangeArrowheads="1"/>
          </p:cNvSpPr>
          <p:nvPr>
            <p:ph idx="1"/>
          </p:nvPr>
        </p:nvSpPr>
        <p:spPr/>
        <p:txBody>
          <a:bodyPr/>
          <a:lstStyle/>
          <a:p>
            <a:pPr algn="just" eaLnBrk="1" hangingPunct="1">
              <a:spcBef>
                <a:spcPct val="0"/>
              </a:spcBef>
            </a:pPr>
            <a:r>
              <a:rPr lang="en-US" dirty="0" smtClean="0">
                <a:solidFill>
                  <a:schemeClr val="tx1"/>
                </a:solidFill>
              </a:rPr>
              <a:t>CIC defined as:</a:t>
            </a:r>
          </a:p>
          <a:p>
            <a:pPr lvl="1" eaLnBrk="1" hangingPunct="1"/>
            <a:r>
              <a:rPr lang="en-US" dirty="0" smtClean="0">
                <a:solidFill>
                  <a:schemeClr val="tx1"/>
                </a:solidFill>
              </a:rPr>
              <a:t>not less than 90% of their assets were in investments in shares, debt, loans in group companies for the purpose of holding stake in the investee companies</a:t>
            </a:r>
          </a:p>
          <a:p>
            <a:pPr lvl="1" eaLnBrk="1" hangingPunct="1"/>
            <a:r>
              <a:rPr lang="en-US" dirty="0" err="1" smtClean="0">
                <a:solidFill>
                  <a:schemeClr val="tx1"/>
                </a:solidFill>
              </a:rPr>
              <a:t>Atleast</a:t>
            </a:r>
            <a:r>
              <a:rPr lang="en-US" dirty="0" smtClean="0">
                <a:solidFill>
                  <a:schemeClr val="tx1"/>
                </a:solidFill>
              </a:rPr>
              <a:t> 60% in equity of group companies</a:t>
            </a:r>
          </a:p>
          <a:p>
            <a:pPr lvl="1" eaLnBrk="1" hangingPunct="1"/>
            <a:r>
              <a:rPr lang="en-US" dirty="0" smtClean="0">
                <a:solidFill>
                  <a:schemeClr val="tx1"/>
                </a:solidFill>
              </a:rPr>
              <a:t>not trading in these shares except for block sale (to dilute or divest holding)</a:t>
            </a:r>
          </a:p>
          <a:p>
            <a:pPr lvl="1" eaLnBrk="1" hangingPunct="1"/>
            <a:r>
              <a:rPr lang="en-US" dirty="0" smtClean="0">
                <a:solidFill>
                  <a:schemeClr val="tx1"/>
                </a:solidFill>
              </a:rPr>
              <a:t>not carrying on any other financial activities,</a:t>
            </a:r>
          </a:p>
          <a:p>
            <a:pPr lvl="1" eaLnBrk="1" hangingPunct="1"/>
            <a:r>
              <a:rPr lang="en-US" dirty="0" smtClean="0">
                <a:solidFill>
                  <a:schemeClr val="tx1"/>
                </a:solidFill>
              </a:rPr>
              <a:t>not holding / accepting public deposits</a:t>
            </a:r>
          </a:p>
          <a:p>
            <a:pPr eaLnBrk="1" hangingPunct="1"/>
            <a:endParaRPr lang="en-US" dirty="0" smtClean="0">
              <a:solidFill>
                <a:schemeClr val="tx1"/>
              </a:solidFill>
            </a:endParaRPr>
          </a:p>
          <a:p>
            <a:pPr algn="just" eaLnBrk="1" hangingPunct="1">
              <a:spcBef>
                <a:spcPct val="0"/>
              </a:spcBef>
            </a:pPr>
            <a:endParaRPr lang="en-US" dirty="0" smtClean="0">
              <a:solidFill>
                <a:schemeClr val="tx1"/>
              </a:solidFill>
            </a:endParaRPr>
          </a:p>
          <a:p>
            <a:pPr eaLnBrk="1" hangingPunct="1"/>
            <a:endParaRPr lang="en-US" dirty="0" smtClean="0">
              <a:solidFill>
                <a:schemeClr val="tx1"/>
              </a:solidFill>
            </a:endParaRPr>
          </a:p>
        </p:txBody>
      </p:sp>
    </p:spTree>
    <p:extLst>
      <p:ext uri="{BB962C8B-B14F-4D97-AF65-F5344CB8AC3E}">
        <p14:creationId xmlns:p14="http://schemas.microsoft.com/office/powerpoint/2010/main" val="293135856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Overview of CIC</a:t>
            </a:r>
            <a:endParaRPr lang="en-IN" dirty="0"/>
          </a:p>
        </p:txBody>
      </p:sp>
      <p:sp>
        <p:nvSpPr>
          <p:cNvPr id="15" name="Rectangle 14"/>
          <p:cNvSpPr/>
          <p:nvPr/>
        </p:nvSpPr>
        <p:spPr>
          <a:xfrm>
            <a:off x="1557333" y="1885951"/>
            <a:ext cx="4014792" cy="48148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a:off x="6086471" y="1657350"/>
            <a:ext cx="5314950" cy="50720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2400297" y="2014536"/>
            <a:ext cx="2328863" cy="328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NBFC?</a:t>
            </a:r>
            <a:endParaRPr lang="en-IN" sz="1600" dirty="0"/>
          </a:p>
        </p:txBody>
      </p:sp>
      <p:sp>
        <p:nvSpPr>
          <p:cNvPr id="18" name="Rectangle 17"/>
          <p:cNvSpPr/>
          <p:nvPr/>
        </p:nvSpPr>
        <p:spPr>
          <a:xfrm>
            <a:off x="6415083" y="1935956"/>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Not regulated by the RBI</a:t>
            </a:r>
            <a:endParaRPr lang="en-IN" sz="1600" dirty="0"/>
          </a:p>
        </p:txBody>
      </p:sp>
      <p:sp>
        <p:nvSpPr>
          <p:cNvPr id="19" name="Right Arrow 18"/>
          <p:cNvSpPr/>
          <p:nvPr/>
        </p:nvSpPr>
        <p:spPr>
          <a:xfrm>
            <a:off x="4843463" y="2157413"/>
            <a:ext cx="1428750" cy="71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2400297" y="2628899"/>
            <a:ext cx="2328863" cy="328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Investment Company?</a:t>
            </a:r>
            <a:endParaRPr lang="en-IN" sz="1600" dirty="0"/>
          </a:p>
        </p:txBody>
      </p:sp>
      <p:sp>
        <p:nvSpPr>
          <p:cNvPr id="21" name="Rectangle 20"/>
          <p:cNvSpPr/>
          <p:nvPr/>
        </p:nvSpPr>
        <p:spPr>
          <a:xfrm>
            <a:off x="6415083" y="2550319"/>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Normal regulations will apply</a:t>
            </a:r>
            <a:endParaRPr lang="en-IN" sz="1600" dirty="0"/>
          </a:p>
        </p:txBody>
      </p:sp>
      <p:sp>
        <p:nvSpPr>
          <p:cNvPr id="22" name="Right Arrow 21"/>
          <p:cNvSpPr/>
          <p:nvPr/>
        </p:nvSpPr>
        <p:spPr>
          <a:xfrm>
            <a:off x="4843463" y="2771776"/>
            <a:ext cx="1428750" cy="71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2400297" y="3287300"/>
            <a:ext cx="2328863" cy="328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CIC?</a:t>
            </a:r>
            <a:endParaRPr lang="en-IN" sz="1600" dirty="0"/>
          </a:p>
        </p:txBody>
      </p:sp>
      <p:sp>
        <p:nvSpPr>
          <p:cNvPr id="24" name="Rectangle 23"/>
          <p:cNvSpPr/>
          <p:nvPr/>
        </p:nvSpPr>
        <p:spPr>
          <a:xfrm>
            <a:off x="6415083" y="3208720"/>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Belonging to a group?</a:t>
            </a:r>
            <a:endParaRPr lang="en-IN" sz="1600" dirty="0"/>
          </a:p>
        </p:txBody>
      </p:sp>
      <p:sp>
        <p:nvSpPr>
          <p:cNvPr id="25" name="Right Arrow 24"/>
          <p:cNvSpPr/>
          <p:nvPr/>
        </p:nvSpPr>
        <p:spPr>
          <a:xfrm>
            <a:off x="4843463" y="4136559"/>
            <a:ext cx="1428750" cy="71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2400297" y="4039200"/>
            <a:ext cx="2328863" cy="328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Total Assets of the Group</a:t>
            </a:r>
            <a:endParaRPr lang="en-IN" sz="1600" dirty="0"/>
          </a:p>
        </p:txBody>
      </p:sp>
      <p:sp>
        <p:nvSpPr>
          <p:cNvPr id="27" name="Rectangle 26"/>
          <p:cNvSpPr/>
          <p:nvPr/>
        </p:nvSpPr>
        <p:spPr>
          <a:xfrm>
            <a:off x="6415083" y="3960620"/>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Less than </a:t>
            </a:r>
            <a:r>
              <a:rPr lang="en-IN" sz="1600" dirty="0" err="1" smtClean="0"/>
              <a:t>Rs</a:t>
            </a:r>
            <a:r>
              <a:rPr lang="en-IN" sz="1600" dirty="0" smtClean="0"/>
              <a:t>. 100 crores?</a:t>
            </a:r>
            <a:endParaRPr lang="en-IN" sz="1600" dirty="0"/>
          </a:p>
        </p:txBody>
      </p:sp>
      <p:cxnSp>
        <p:nvCxnSpPr>
          <p:cNvPr id="30" name="Elbow Connector 29"/>
          <p:cNvCxnSpPr>
            <a:stCxn id="24" idx="2"/>
            <a:endCxn id="26" idx="0"/>
          </p:cNvCxnSpPr>
          <p:nvPr/>
        </p:nvCxnSpPr>
        <p:spPr>
          <a:xfrm rot="5400000">
            <a:off x="5953412" y="1270094"/>
            <a:ext cx="380423" cy="5157788"/>
          </a:xfrm>
          <a:prstGeom prst="bentConnector3">
            <a:avLst/>
          </a:prstGeom>
          <a:ln w="38100" cmpd="db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8999621" y="3658775"/>
            <a:ext cx="96253" cy="30184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2400297" y="4808467"/>
            <a:ext cx="2328863" cy="50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Satisfies CRAR and Leverage?</a:t>
            </a:r>
            <a:endParaRPr lang="en-IN" sz="1600" dirty="0"/>
          </a:p>
        </p:txBody>
      </p:sp>
      <p:cxnSp>
        <p:nvCxnSpPr>
          <p:cNvPr id="36" name="Elbow Connector 35"/>
          <p:cNvCxnSpPr/>
          <p:nvPr/>
        </p:nvCxnSpPr>
        <p:spPr>
          <a:xfrm rot="5400000">
            <a:off x="5953411" y="2039362"/>
            <a:ext cx="380423" cy="5157788"/>
          </a:xfrm>
          <a:prstGeom prst="bentConnector3">
            <a:avLst/>
          </a:prstGeom>
          <a:ln w="38100" cmpd="db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4843463" y="5036620"/>
            <a:ext cx="1428750" cy="71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6415083" y="4844639"/>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Normal Regulations will apply</a:t>
            </a:r>
            <a:endParaRPr lang="en-IN" sz="1600" dirty="0"/>
          </a:p>
        </p:txBody>
      </p:sp>
      <p:sp>
        <p:nvSpPr>
          <p:cNvPr id="42" name="Rectangle 41"/>
          <p:cNvSpPr/>
          <p:nvPr/>
        </p:nvSpPr>
        <p:spPr>
          <a:xfrm>
            <a:off x="6415082" y="5590569"/>
            <a:ext cx="4614867" cy="450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t>Core Investment Companies Directions shall apply</a:t>
            </a:r>
            <a:endParaRPr lang="en-IN" sz="1600" dirty="0"/>
          </a:p>
        </p:txBody>
      </p:sp>
      <p:cxnSp>
        <p:nvCxnSpPr>
          <p:cNvPr id="44" name="Elbow Connector 43"/>
          <p:cNvCxnSpPr>
            <a:stCxn id="35" idx="2"/>
            <a:endCxn id="42" idx="0"/>
          </p:cNvCxnSpPr>
          <p:nvPr/>
        </p:nvCxnSpPr>
        <p:spPr>
          <a:xfrm rot="16200000" flipH="1">
            <a:off x="6004319" y="2872372"/>
            <a:ext cx="278606" cy="5157787"/>
          </a:xfrm>
          <a:prstGeom prst="bentConnector3">
            <a:avLst>
              <a:gd name="adj1" fmla="val 50000"/>
            </a:avLst>
          </a:prstGeom>
          <a:ln w="38100" cmpd="db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72125" y="1885951"/>
            <a:ext cx="444352" cy="307777"/>
          </a:xfrm>
          <a:prstGeom prst="rect">
            <a:avLst/>
          </a:prstGeom>
          <a:noFill/>
        </p:spPr>
        <p:txBody>
          <a:bodyPr wrap="none" rtlCol="0">
            <a:spAutoFit/>
          </a:bodyPr>
          <a:lstStyle/>
          <a:p>
            <a:r>
              <a:rPr lang="en-IN" sz="1400" b="1" dirty="0" smtClean="0"/>
              <a:t>No</a:t>
            </a:r>
            <a:endParaRPr lang="en-IN" sz="1400" b="1" dirty="0"/>
          </a:p>
        </p:txBody>
      </p:sp>
      <p:sp>
        <p:nvSpPr>
          <p:cNvPr id="47" name="Down Arrow 46"/>
          <p:cNvSpPr/>
          <p:nvPr/>
        </p:nvSpPr>
        <p:spPr>
          <a:xfrm>
            <a:off x="3516601" y="2327314"/>
            <a:ext cx="96253" cy="30184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Down Arrow 47"/>
          <p:cNvSpPr/>
          <p:nvPr/>
        </p:nvSpPr>
        <p:spPr>
          <a:xfrm>
            <a:off x="3536023" y="2956322"/>
            <a:ext cx="96253" cy="30184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p:cNvSpPr txBox="1"/>
          <p:nvPr/>
        </p:nvSpPr>
        <p:spPr>
          <a:xfrm>
            <a:off x="5606783" y="2382932"/>
            <a:ext cx="444352" cy="307777"/>
          </a:xfrm>
          <a:prstGeom prst="rect">
            <a:avLst/>
          </a:prstGeom>
          <a:noFill/>
        </p:spPr>
        <p:txBody>
          <a:bodyPr wrap="none" rtlCol="0">
            <a:spAutoFit/>
          </a:bodyPr>
          <a:lstStyle/>
          <a:p>
            <a:r>
              <a:rPr lang="en-IN" sz="1400" b="1" dirty="0" smtClean="0"/>
              <a:t>No</a:t>
            </a:r>
            <a:endParaRPr lang="en-IN" sz="1400" b="1" dirty="0"/>
          </a:p>
        </p:txBody>
      </p:sp>
      <p:sp>
        <p:nvSpPr>
          <p:cNvPr id="50" name="TextBox 49"/>
          <p:cNvSpPr txBox="1"/>
          <p:nvPr/>
        </p:nvSpPr>
        <p:spPr>
          <a:xfrm>
            <a:off x="9150801" y="3652825"/>
            <a:ext cx="444352" cy="307777"/>
          </a:xfrm>
          <a:prstGeom prst="rect">
            <a:avLst/>
          </a:prstGeom>
          <a:noFill/>
        </p:spPr>
        <p:txBody>
          <a:bodyPr wrap="none" rtlCol="0">
            <a:spAutoFit/>
          </a:bodyPr>
          <a:lstStyle/>
          <a:p>
            <a:r>
              <a:rPr lang="en-IN" sz="1400" b="1" dirty="0" smtClean="0"/>
              <a:t>No</a:t>
            </a:r>
            <a:endParaRPr lang="en-IN" sz="1400" b="1" dirty="0"/>
          </a:p>
        </p:txBody>
      </p:sp>
      <p:sp>
        <p:nvSpPr>
          <p:cNvPr id="51" name="Right Arrow 50"/>
          <p:cNvSpPr/>
          <p:nvPr/>
        </p:nvSpPr>
        <p:spPr>
          <a:xfrm>
            <a:off x="4843463" y="3362970"/>
            <a:ext cx="1428750" cy="71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p:cNvSpPr txBox="1"/>
          <p:nvPr/>
        </p:nvSpPr>
        <p:spPr>
          <a:xfrm>
            <a:off x="5584968" y="4743767"/>
            <a:ext cx="444352" cy="307777"/>
          </a:xfrm>
          <a:prstGeom prst="rect">
            <a:avLst/>
          </a:prstGeom>
          <a:noFill/>
        </p:spPr>
        <p:txBody>
          <a:bodyPr wrap="none" rtlCol="0">
            <a:spAutoFit/>
          </a:bodyPr>
          <a:lstStyle/>
          <a:p>
            <a:r>
              <a:rPr lang="en-IN" sz="1400" b="1" dirty="0" smtClean="0"/>
              <a:t>No</a:t>
            </a:r>
            <a:endParaRPr lang="en-IN" sz="1400" b="1" dirty="0"/>
          </a:p>
        </p:txBody>
      </p:sp>
      <p:sp>
        <p:nvSpPr>
          <p:cNvPr id="54" name="TextBox 53"/>
          <p:cNvSpPr txBox="1"/>
          <p:nvPr/>
        </p:nvSpPr>
        <p:spPr>
          <a:xfrm>
            <a:off x="3641923" y="2344193"/>
            <a:ext cx="464294" cy="307777"/>
          </a:xfrm>
          <a:prstGeom prst="rect">
            <a:avLst/>
          </a:prstGeom>
          <a:noFill/>
        </p:spPr>
        <p:txBody>
          <a:bodyPr wrap="none" rtlCol="0">
            <a:spAutoFit/>
          </a:bodyPr>
          <a:lstStyle/>
          <a:p>
            <a:r>
              <a:rPr lang="en-IN" sz="1400" b="1" dirty="0"/>
              <a:t>Yes</a:t>
            </a:r>
            <a:endParaRPr lang="en-IN" sz="1400" b="1" dirty="0"/>
          </a:p>
        </p:txBody>
      </p:sp>
      <p:sp>
        <p:nvSpPr>
          <p:cNvPr id="55" name="TextBox 54"/>
          <p:cNvSpPr txBox="1"/>
          <p:nvPr/>
        </p:nvSpPr>
        <p:spPr>
          <a:xfrm>
            <a:off x="3673385" y="2938734"/>
            <a:ext cx="464294" cy="307777"/>
          </a:xfrm>
          <a:prstGeom prst="rect">
            <a:avLst/>
          </a:prstGeom>
          <a:noFill/>
        </p:spPr>
        <p:txBody>
          <a:bodyPr wrap="none" rtlCol="0">
            <a:spAutoFit/>
          </a:bodyPr>
          <a:lstStyle/>
          <a:p>
            <a:r>
              <a:rPr lang="en-IN" sz="1400" b="1" dirty="0"/>
              <a:t>Yes</a:t>
            </a:r>
            <a:endParaRPr lang="en-IN" sz="1400" b="1" dirty="0"/>
          </a:p>
        </p:txBody>
      </p:sp>
      <p:sp>
        <p:nvSpPr>
          <p:cNvPr id="56" name="TextBox 55"/>
          <p:cNvSpPr txBox="1"/>
          <p:nvPr/>
        </p:nvSpPr>
        <p:spPr>
          <a:xfrm>
            <a:off x="5593602" y="3548655"/>
            <a:ext cx="464294" cy="307777"/>
          </a:xfrm>
          <a:prstGeom prst="rect">
            <a:avLst/>
          </a:prstGeom>
          <a:noFill/>
        </p:spPr>
        <p:txBody>
          <a:bodyPr wrap="none" rtlCol="0">
            <a:spAutoFit/>
          </a:bodyPr>
          <a:lstStyle/>
          <a:p>
            <a:r>
              <a:rPr lang="en-IN" sz="1400" b="1" dirty="0"/>
              <a:t>Yes</a:t>
            </a:r>
            <a:endParaRPr lang="en-IN" sz="1400" b="1" dirty="0"/>
          </a:p>
        </p:txBody>
      </p:sp>
      <p:sp>
        <p:nvSpPr>
          <p:cNvPr id="57" name="TextBox 56"/>
          <p:cNvSpPr txBox="1"/>
          <p:nvPr/>
        </p:nvSpPr>
        <p:spPr>
          <a:xfrm>
            <a:off x="5593602" y="4317507"/>
            <a:ext cx="464294" cy="307777"/>
          </a:xfrm>
          <a:prstGeom prst="rect">
            <a:avLst/>
          </a:prstGeom>
          <a:noFill/>
        </p:spPr>
        <p:txBody>
          <a:bodyPr wrap="none" rtlCol="0">
            <a:spAutoFit/>
          </a:bodyPr>
          <a:lstStyle/>
          <a:p>
            <a:r>
              <a:rPr lang="en-IN" sz="1400" b="1" dirty="0"/>
              <a:t>Yes</a:t>
            </a:r>
            <a:endParaRPr lang="en-IN" sz="1400" b="1" dirty="0"/>
          </a:p>
        </p:txBody>
      </p:sp>
      <p:sp>
        <p:nvSpPr>
          <p:cNvPr id="58" name="TextBox 57"/>
          <p:cNvSpPr txBox="1"/>
          <p:nvPr/>
        </p:nvSpPr>
        <p:spPr>
          <a:xfrm>
            <a:off x="5624521" y="5438013"/>
            <a:ext cx="464294" cy="307777"/>
          </a:xfrm>
          <a:prstGeom prst="rect">
            <a:avLst/>
          </a:prstGeom>
          <a:noFill/>
        </p:spPr>
        <p:txBody>
          <a:bodyPr wrap="none" rtlCol="0">
            <a:spAutoFit/>
          </a:bodyPr>
          <a:lstStyle/>
          <a:p>
            <a:r>
              <a:rPr lang="en-IN" sz="1400" b="1" dirty="0"/>
              <a:t>Yes</a:t>
            </a:r>
            <a:endParaRPr lang="en-IN" sz="1400" b="1" dirty="0"/>
          </a:p>
        </p:txBody>
      </p:sp>
    </p:spTree>
    <p:extLst>
      <p:ext uri="{BB962C8B-B14F-4D97-AF65-F5344CB8AC3E}">
        <p14:creationId xmlns:p14="http://schemas.microsoft.com/office/powerpoint/2010/main" val="369868422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normAutofit fontScale="90000"/>
          </a:bodyPr>
          <a:lstStyle/>
          <a:p>
            <a:pPr algn="ctr" eaLnBrk="1" hangingPunct="1"/>
            <a:r>
              <a:rPr lang="en-US" sz="3800" b="1" dirty="0" smtClean="0"/>
              <a:t>Regulatory framework for CICs-SI</a:t>
            </a:r>
          </a:p>
        </p:txBody>
      </p:sp>
      <p:sp>
        <p:nvSpPr>
          <p:cNvPr id="64516" name="Rectangle 3"/>
          <p:cNvSpPr>
            <a:spLocks noGrp="1" noChangeArrowheads="1"/>
          </p:cNvSpPr>
          <p:nvPr>
            <p:ph idx="1"/>
          </p:nvPr>
        </p:nvSpPr>
        <p:spPr/>
        <p:txBody>
          <a:bodyPr>
            <a:normAutofit/>
          </a:bodyPr>
          <a:lstStyle/>
          <a:p>
            <a:pPr algn="just"/>
            <a:r>
              <a:rPr lang="en-US" dirty="0" smtClean="0">
                <a:solidFill>
                  <a:schemeClr val="tx1"/>
                </a:solidFill>
              </a:rPr>
              <a:t>Systemically </a:t>
            </a:r>
            <a:r>
              <a:rPr lang="en-US" dirty="0">
                <a:solidFill>
                  <a:schemeClr val="tx1"/>
                </a:solidFill>
              </a:rPr>
              <a:t>important CIC</a:t>
            </a:r>
          </a:p>
          <a:p>
            <a:pPr lvl="1" algn="just"/>
            <a:r>
              <a:rPr lang="en-US" dirty="0">
                <a:solidFill>
                  <a:schemeClr val="tx1"/>
                </a:solidFill>
              </a:rPr>
              <a:t>Company having asset not less than </a:t>
            </a:r>
            <a:r>
              <a:rPr lang="en-US" dirty="0" err="1">
                <a:solidFill>
                  <a:schemeClr val="tx1"/>
                </a:solidFill>
              </a:rPr>
              <a:t>Rs</a:t>
            </a:r>
            <a:r>
              <a:rPr lang="en-US" dirty="0">
                <a:solidFill>
                  <a:schemeClr val="tx1"/>
                </a:solidFill>
              </a:rPr>
              <a:t>. 100 crore</a:t>
            </a:r>
          </a:p>
          <a:p>
            <a:pPr lvl="2" algn="just"/>
            <a:r>
              <a:rPr lang="en-US" dirty="0">
                <a:solidFill>
                  <a:schemeClr val="tx1"/>
                </a:solidFill>
              </a:rPr>
              <a:t>Either individually or with other group CICs</a:t>
            </a:r>
          </a:p>
          <a:p>
            <a:pPr lvl="1" algn="just"/>
            <a:r>
              <a:rPr lang="en-US" dirty="0">
                <a:solidFill>
                  <a:schemeClr val="tx1"/>
                </a:solidFill>
              </a:rPr>
              <a:t>Which raises or holds public deposits</a:t>
            </a:r>
            <a:endParaRPr lang="en-US" sz="2400" u="sng" dirty="0">
              <a:solidFill>
                <a:schemeClr val="tx1"/>
              </a:solidFill>
            </a:endParaRPr>
          </a:p>
          <a:p>
            <a:pPr algn="just">
              <a:lnSpc>
                <a:spcPct val="80000"/>
              </a:lnSpc>
              <a:spcBef>
                <a:spcPct val="0"/>
              </a:spcBef>
            </a:pPr>
            <a:r>
              <a:rPr lang="en-US" sz="2400" dirty="0">
                <a:solidFill>
                  <a:schemeClr val="tx1"/>
                </a:solidFill>
              </a:rPr>
              <a:t>Capital requirements</a:t>
            </a:r>
          </a:p>
          <a:p>
            <a:pPr lvl="1" algn="just">
              <a:lnSpc>
                <a:spcPct val="80000"/>
              </a:lnSpc>
            </a:pPr>
            <a:r>
              <a:rPr lang="en-US" sz="2400" dirty="0">
                <a:solidFill>
                  <a:schemeClr val="tx1"/>
                </a:solidFill>
              </a:rPr>
              <a:t>Minimum Capital Ratio to be maintained at all times </a:t>
            </a:r>
          </a:p>
          <a:p>
            <a:pPr lvl="1" algn="just">
              <a:lnSpc>
                <a:spcPct val="80000"/>
              </a:lnSpc>
            </a:pPr>
            <a:r>
              <a:rPr lang="en-US" sz="2400" dirty="0">
                <a:solidFill>
                  <a:schemeClr val="tx1"/>
                </a:solidFill>
              </a:rPr>
              <a:t>Adjusted Net Worth shall not be less than 30% of its aggregate risk weighted assets on balance sheet and risk adjusted value of off balance sheet items as on the date of the last audited balance sheet. </a:t>
            </a:r>
          </a:p>
          <a:p>
            <a:pPr algn="just" eaLnBrk="1" hangingPunct="1">
              <a:lnSpc>
                <a:spcPct val="80000"/>
              </a:lnSpc>
              <a:spcBef>
                <a:spcPct val="0"/>
              </a:spcBef>
            </a:pPr>
            <a:endParaRPr lang="en-US" sz="2400" dirty="0" smtClean="0">
              <a:solidFill>
                <a:schemeClr val="tx1"/>
              </a:solidFill>
            </a:endParaRPr>
          </a:p>
          <a:p>
            <a:pPr algn="just" eaLnBrk="1" hangingPunct="1">
              <a:lnSpc>
                <a:spcPct val="80000"/>
              </a:lnSpc>
              <a:spcBef>
                <a:spcPct val="0"/>
              </a:spcBef>
            </a:pPr>
            <a:endParaRPr lang="en-US" sz="2400" dirty="0" smtClean="0">
              <a:solidFill>
                <a:schemeClr val="tx1"/>
              </a:solidFill>
            </a:endParaRPr>
          </a:p>
          <a:p>
            <a:pPr algn="just" eaLnBrk="1" hangingPunct="1">
              <a:lnSpc>
                <a:spcPct val="80000"/>
              </a:lnSpc>
              <a:spcBef>
                <a:spcPct val="0"/>
              </a:spcBef>
            </a:pPr>
            <a:endParaRPr lang="en-US" sz="2400" dirty="0" smtClean="0">
              <a:solidFill>
                <a:schemeClr val="tx1"/>
              </a:solidFill>
            </a:endParaRPr>
          </a:p>
          <a:p>
            <a:pPr algn="just" eaLnBrk="1" hangingPunct="1">
              <a:lnSpc>
                <a:spcPct val="80000"/>
              </a:lnSpc>
            </a:pPr>
            <a:endParaRPr lang="en-US" sz="2400" dirty="0" smtClean="0">
              <a:solidFill>
                <a:schemeClr val="tx1"/>
              </a:solidFill>
            </a:endParaRPr>
          </a:p>
        </p:txBody>
      </p:sp>
    </p:spTree>
    <p:extLst>
      <p:ext uri="{BB962C8B-B14F-4D97-AF65-F5344CB8AC3E}">
        <p14:creationId xmlns:p14="http://schemas.microsoft.com/office/powerpoint/2010/main" val="31290570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fontScale="90000"/>
          </a:bodyPr>
          <a:lstStyle/>
          <a:p>
            <a:pPr algn="ctr" eaLnBrk="1" hangingPunct="1"/>
            <a:r>
              <a:rPr lang="en-US" sz="3800" b="1" dirty="0" smtClean="0"/>
              <a:t>Regulatory framework for CICs-SI</a:t>
            </a:r>
          </a:p>
        </p:txBody>
      </p:sp>
      <p:sp>
        <p:nvSpPr>
          <p:cNvPr id="3" name="Content Placeholder 2"/>
          <p:cNvSpPr>
            <a:spLocks noGrp="1"/>
          </p:cNvSpPr>
          <p:nvPr>
            <p:ph idx="1"/>
          </p:nvPr>
        </p:nvSpPr>
        <p:spPr/>
        <p:txBody>
          <a:bodyPr>
            <a:normAutofit lnSpcReduction="10000"/>
          </a:bodyPr>
          <a:lstStyle/>
          <a:p>
            <a:pPr algn="just"/>
            <a:r>
              <a:rPr lang="en-US" sz="2400" dirty="0">
                <a:solidFill>
                  <a:schemeClr val="tx1"/>
                </a:solidFill>
              </a:rPr>
              <a:t>Leverage ratio</a:t>
            </a:r>
          </a:p>
          <a:p>
            <a:pPr lvl="1" algn="just"/>
            <a:r>
              <a:rPr lang="en-US" sz="2400" dirty="0">
                <a:solidFill>
                  <a:schemeClr val="tx1"/>
                </a:solidFill>
              </a:rPr>
              <a:t>The Outside liabilities of a CIC-ND-SI shall not exceed 2.5 times of its Adjusted Net Worth calculated as on the date of the last audited balance sheet; </a:t>
            </a:r>
          </a:p>
          <a:p>
            <a:pPr algn="just"/>
            <a:r>
              <a:rPr lang="en-US" sz="2400" dirty="0">
                <a:solidFill>
                  <a:schemeClr val="tx1"/>
                </a:solidFill>
              </a:rPr>
              <a:t>Adjusted Net worth means-</a:t>
            </a:r>
          </a:p>
          <a:p>
            <a:pPr lvl="1" algn="just"/>
            <a:r>
              <a:rPr lang="en-US" sz="2400" dirty="0">
                <a:solidFill>
                  <a:schemeClr val="tx1"/>
                </a:solidFill>
              </a:rPr>
              <a:t>Aggregate of owned funds as appearing in the last balance sheet:</a:t>
            </a:r>
          </a:p>
          <a:p>
            <a:pPr lvl="2" algn="just"/>
            <a:r>
              <a:rPr lang="en-US" sz="2000" dirty="0">
                <a:solidFill>
                  <a:schemeClr val="tx1"/>
                </a:solidFill>
              </a:rPr>
              <a:t>Increased /reduced by-</a:t>
            </a:r>
          </a:p>
          <a:p>
            <a:pPr lvl="3" algn="just"/>
            <a:r>
              <a:rPr lang="en-US" sz="1800" dirty="0">
                <a:solidFill>
                  <a:schemeClr val="tx1"/>
                </a:solidFill>
              </a:rPr>
              <a:t>50% of unrealized appreciation /diminution in the book  value of quoted investments</a:t>
            </a:r>
          </a:p>
          <a:p>
            <a:pPr lvl="3" algn="just"/>
            <a:r>
              <a:rPr lang="en-US" sz="1800" dirty="0">
                <a:solidFill>
                  <a:schemeClr val="tx1"/>
                </a:solidFill>
              </a:rPr>
              <a:t>Increase /reduction, if any, in equity share capital</a:t>
            </a:r>
          </a:p>
          <a:p>
            <a:pPr algn="just"/>
            <a:r>
              <a:rPr lang="en-US" sz="2400" dirty="0">
                <a:solidFill>
                  <a:schemeClr val="tx1"/>
                </a:solidFill>
              </a:rPr>
              <a:t>Submission of Annual Statutory Auditor’s Certificate by CIC-ND-SI</a:t>
            </a:r>
          </a:p>
          <a:p>
            <a:pPr lvl="1" algn="just"/>
            <a:r>
              <a:rPr lang="en-US" sz="2400" dirty="0">
                <a:solidFill>
                  <a:schemeClr val="tx1"/>
                </a:solidFill>
              </a:rPr>
              <a:t>Compliance of  requirements of the directions</a:t>
            </a:r>
          </a:p>
          <a:p>
            <a:pPr lvl="1" algn="just"/>
            <a:r>
              <a:rPr lang="en-US" sz="2400" dirty="0">
                <a:solidFill>
                  <a:schemeClr val="tx1"/>
                </a:solidFill>
              </a:rPr>
              <a:t>Within one month from date of </a:t>
            </a:r>
            <a:r>
              <a:rPr lang="en-US" sz="2400" dirty="0" err="1">
                <a:solidFill>
                  <a:schemeClr val="tx1"/>
                </a:solidFill>
              </a:rPr>
              <a:t>finalisation</a:t>
            </a:r>
            <a:r>
              <a:rPr lang="en-US" sz="2400" dirty="0">
                <a:solidFill>
                  <a:schemeClr val="tx1"/>
                </a:solidFill>
              </a:rPr>
              <a:t> of balance sheet</a:t>
            </a:r>
          </a:p>
          <a:p>
            <a:pPr algn="just"/>
            <a:endParaRPr lang="en-IN" dirty="0">
              <a:solidFill>
                <a:schemeClr val="tx1"/>
              </a:solidFill>
            </a:endParaRPr>
          </a:p>
        </p:txBody>
      </p:sp>
    </p:spTree>
    <p:extLst>
      <p:ext uri="{BB962C8B-B14F-4D97-AF65-F5344CB8AC3E}">
        <p14:creationId xmlns:p14="http://schemas.microsoft.com/office/powerpoint/2010/main" val="28185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674" y="491136"/>
            <a:ext cx="7544133" cy="1013800"/>
          </a:xfrm>
        </p:spPr>
        <p:txBody>
          <a:bodyPr>
            <a:normAutofit fontScale="90000"/>
          </a:bodyPr>
          <a:lstStyle/>
          <a:p>
            <a:r>
              <a:rPr lang="en-IN" dirty="0" smtClean="0"/>
              <a:t>Definition of Deposits and PUBLIC Deposits for the purpose of RBI Regulations</a:t>
            </a:r>
            <a:endParaRPr lang="en-IN" dirty="0"/>
          </a:p>
        </p:txBody>
      </p:sp>
      <p:sp>
        <p:nvSpPr>
          <p:cNvPr id="3" name="Content Placeholder 2"/>
          <p:cNvSpPr>
            <a:spLocks noGrp="1"/>
          </p:cNvSpPr>
          <p:nvPr>
            <p:ph idx="1"/>
          </p:nvPr>
        </p:nvSpPr>
        <p:spPr>
          <a:xfrm>
            <a:off x="581192" y="2246813"/>
            <a:ext cx="11029615" cy="4029081"/>
          </a:xfrm>
        </p:spPr>
        <p:txBody>
          <a:bodyPr>
            <a:noAutofit/>
          </a:bodyPr>
          <a:lstStyle/>
          <a:p>
            <a:pPr marL="0" indent="0">
              <a:buNone/>
            </a:pPr>
            <a:r>
              <a:rPr lang="en-IN" sz="1500" dirty="0" smtClean="0">
                <a:latin typeface="+mj-lt"/>
              </a:rPr>
              <a:t>Definition of deposit as per section 45I(bb) of Reserve Bank of India Act, 1934 –</a:t>
            </a:r>
          </a:p>
          <a:p>
            <a:pPr marL="324000" lvl="1" indent="0">
              <a:buNone/>
            </a:pPr>
            <a:r>
              <a:rPr lang="en-US" sz="1500" i="1" dirty="0">
                <a:latin typeface="+mj-lt"/>
                <a:cs typeface="Times New Roman" panose="02020603050405020304" pitchFamily="18" charset="0"/>
              </a:rPr>
              <a:t>“includes and shall be deemed always to have included any receipt of money by way of deposit or loan or in any other form</a:t>
            </a:r>
            <a:r>
              <a:rPr lang="en-US" sz="1500" i="1" dirty="0" smtClean="0">
                <a:latin typeface="+mj-lt"/>
                <a:cs typeface="Times New Roman" panose="02020603050405020304" pitchFamily="18" charset="0"/>
              </a:rPr>
              <a:t>”</a:t>
            </a:r>
          </a:p>
          <a:p>
            <a:pPr marL="0" indent="0">
              <a:buNone/>
            </a:pPr>
            <a:endParaRPr lang="en-US" sz="1500" dirty="0" smtClean="0">
              <a:latin typeface="+mj-lt"/>
              <a:cs typeface="Times New Roman" panose="02020603050405020304" pitchFamily="18" charset="0"/>
            </a:endParaRPr>
          </a:p>
          <a:p>
            <a:pPr marL="0" indent="0">
              <a:buNone/>
            </a:pPr>
            <a:r>
              <a:rPr lang="en-US" sz="1500" dirty="0" smtClean="0">
                <a:latin typeface="+mj-lt"/>
                <a:cs typeface="Times New Roman" panose="02020603050405020304" pitchFamily="18" charset="0"/>
              </a:rPr>
              <a:t>However </a:t>
            </a:r>
            <a:r>
              <a:rPr lang="en-US" sz="1500" dirty="0">
                <a:latin typeface="+mj-lt"/>
                <a:cs typeface="Times New Roman" panose="02020603050405020304" pitchFamily="18" charset="0"/>
              </a:rPr>
              <a:t>the following are excluded from the definition of deposits</a:t>
            </a:r>
          </a:p>
          <a:p>
            <a:pPr marL="342900" indent="-342900">
              <a:buFont typeface="+mj-lt"/>
              <a:buAutoNum type="arabicPeriod"/>
            </a:pPr>
            <a:r>
              <a:rPr lang="en-US" sz="1500" dirty="0">
                <a:latin typeface="+mj-lt"/>
                <a:cs typeface="Times New Roman" panose="02020603050405020304" pitchFamily="18" charset="0"/>
              </a:rPr>
              <a:t>Money received by way of share capital</a:t>
            </a:r>
          </a:p>
          <a:p>
            <a:pPr marL="342900" indent="-342900">
              <a:buFont typeface="+mj-lt"/>
              <a:buAutoNum type="arabicPeriod"/>
            </a:pPr>
            <a:r>
              <a:rPr lang="en-US" sz="1500" dirty="0">
                <a:latin typeface="+mj-lt"/>
                <a:cs typeface="Times New Roman" panose="02020603050405020304" pitchFamily="18" charset="0"/>
              </a:rPr>
              <a:t>Contribution to capital of partnership firm by partners.</a:t>
            </a:r>
          </a:p>
          <a:p>
            <a:pPr marL="342900" indent="-342900">
              <a:buFont typeface="+mj-lt"/>
              <a:buAutoNum type="arabicPeriod"/>
            </a:pPr>
            <a:r>
              <a:rPr lang="en-US" sz="1500" dirty="0">
                <a:latin typeface="+mj-lt"/>
                <a:cs typeface="Times New Roman" panose="02020603050405020304" pitchFamily="18" charset="0"/>
              </a:rPr>
              <a:t>Money received from scheduled banks, co-operative banks or any other banking company defined under Section 5 of the Banking Regulations Act, 1949</a:t>
            </a:r>
          </a:p>
          <a:p>
            <a:pPr marL="342900" indent="-342900">
              <a:buFont typeface="+mj-lt"/>
              <a:buAutoNum type="arabicPeriod"/>
            </a:pPr>
            <a:r>
              <a:rPr lang="en-US" sz="1500" dirty="0">
                <a:latin typeface="+mj-lt"/>
                <a:cs typeface="Times New Roman" panose="02020603050405020304" pitchFamily="18" charset="0"/>
              </a:rPr>
              <a:t>Monies received from –</a:t>
            </a:r>
          </a:p>
          <a:p>
            <a:pPr marL="800100" lvl="1" indent="-342900">
              <a:buFont typeface="+mj-lt"/>
              <a:buAutoNum type="arabicPeriod"/>
            </a:pPr>
            <a:r>
              <a:rPr lang="en-US" sz="1500" dirty="0">
                <a:latin typeface="+mj-lt"/>
                <a:cs typeface="Times New Roman" panose="02020603050405020304" pitchFamily="18" charset="0"/>
              </a:rPr>
              <a:t>State Finance Corporation</a:t>
            </a:r>
          </a:p>
          <a:p>
            <a:pPr marL="800100" lvl="1" indent="-342900">
              <a:buFont typeface="+mj-lt"/>
              <a:buAutoNum type="arabicPeriod"/>
            </a:pPr>
            <a:r>
              <a:rPr lang="en-US" sz="1500" dirty="0">
                <a:latin typeface="+mj-lt"/>
                <a:cs typeface="Times New Roman" panose="02020603050405020304" pitchFamily="18" charset="0"/>
              </a:rPr>
              <a:t>Specified financial institutions under the Industrial Development Bank of India Act 1964</a:t>
            </a:r>
          </a:p>
          <a:p>
            <a:pPr marL="800100" lvl="1" indent="-342900">
              <a:buFont typeface="+mj-lt"/>
              <a:buAutoNum type="arabicPeriod"/>
            </a:pPr>
            <a:r>
              <a:rPr lang="en-US" sz="1500" dirty="0">
                <a:latin typeface="+mj-lt"/>
                <a:cs typeface="Times New Roman" panose="02020603050405020304" pitchFamily="18" charset="0"/>
              </a:rPr>
              <a:t>Other financial institutions specified by the RBI</a:t>
            </a:r>
          </a:p>
          <a:p>
            <a:pPr marL="342900" indent="-342900">
              <a:buFont typeface="+mj-lt"/>
              <a:buAutoNum type="arabicPeriod"/>
            </a:pPr>
            <a:r>
              <a:rPr lang="en-US" sz="1500" dirty="0">
                <a:latin typeface="+mj-lt"/>
                <a:cs typeface="Times New Roman" panose="02020603050405020304" pitchFamily="18" charset="0"/>
              </a:rPr>
              <a:t>Amounts received in ordinary course of business by way of – </a:t>
            </a:r>
          </a:p>
          <a:p>
            <a:pPr marL="800100" lvl="1" indent="-342900">
              <a:buFont typeface="+mj-lt"/>
              <a:buAutoNum type="arabicPeriod"/>
            </a:pPr>
            <a:r>
              <a:rPr lang="en-US" sz="1500" dirty="0">
                <a:latin typeface="+mj-lt"/>
                <a:cs typeface="Times New Roman" panose="02020603050405020304" pitchFamily="18" charset="0"/>
              </a:rPr>
              <a:t>Security Deposit</a:t>
            </a:r>
          </a:p>
          <a:p>
            <a:pPr marL="800100" lvl="1" indent="-342900">
              <a:buFont typeface="+mj-lt"/>
              <a:buAutoNum type="arabicPeriod"/>
            </a:pPr>
            <a:r>
              <a:rPr lang="en-US" sz="1500" dirty="0">
                <a:latin typeface="+mj-lt"/>
                <a:cs typeface="Times New Roman" panose="02020603050405020304" pitchFamily="18" charset="0"/>
              </a:rPr>
              <a:t>Dealer Deposit</a:t>
            </a:r>
          </a:p>
          <a:p>
            <a:pPr marL="800100" lvl="1" indent="-342900">
              <a:buFont typeface="+mj-lt"/>
              <a:buAutoNum type="arabicPeriod"/>
            </a:pPr>
            <a:r>
              <a:rPr lang="en-US" sz="1500" dirty="0">
                <a:latin typeface="+mj-lt"/>
                <a:cs typeface="Times New Roman" panose="02020603050405020304" pitchFamily="18" charset="0"/>
              </a:rPr>
              <a:t>Earnest Money</a:t>
            </a:r>
          </a:p>
          <a:p>
            <a:pPr marL="800100" lvl="1" indent="-342900">
              <a:buFont typeface="+mj-lt"/>
              <a:buAutoNum type="arabicPeriod"/>
            </a:pPr>
            <a:r>
              <a:rPr lang="en-US" sz="1500" dirty="0">
                <a:latin typeface="+mj-lt"/>
                <a:cs typeface="Times New Roman" panose="02020603050405020304" pitchFamily="18" charset="0"/>
              </a:rPr>
              <a:t>Trade advances</a:t>
            </a:r>
          </a:p>
          <a:p>
            <a:pPr marL="342900" indent="-342900">
              <a:buFont typeface="+mj-lt"/>
              <a:buAutoNum type="arabicPeriod"/>
            </a:pPr>
            <a:r>
              <a:rPr lang="en-US" sz="1500" dirty="0">
                <a:latin typeface="+mj-lt"/>
                <a:cs typeface="Times New Roman" panose="02020603050405020304" pitchFamily="18" charset="0"/>
              </a:rPr>
              <a:t>Monies received from entities  not being body corporates and registered under money lending act of the state.</a:t>
            </a:r>
          </a:p>
          <a:p>
            <a:pPr marL="342900" indent="-342900">
              <a:buFont typeface="+mj-lt"/>
              <a:buAutoNum type="arabicPeriod"/>
            </a:pPr>
            <a:r>
              <a:rPr lang="en-US" sz="1500" dirty="0">
                <a:latin typeface="+mj-lt"/>
                <a:cs typeface="Times New Roman" panose="02020603050405020304" pitchFamily="18" charset="0"/>
              </a:rPr>
              <a:t>Subscription amounts to chit, (Chit Funds)</a:t>
            </a:r>
          </a:p>
          <a:p>
            <a:pPr marL="342900" indent="-342900">
              <a:buFont typeface="+mj-lt"/>
              <a:buAutoNum type="arabicPeriod"/>
            </a:pPr>
            <a:r>
              <a:rPr lang="en-US" sz="1500" dirty="0">
                <a:latin typeface="+mj-lt"/>
                <a:cs typeface="Times New Roman" panose="02020603050405020304" pitchFamily="18" charset="0"/>
              </a:rPr>
              <a:t>Trade credit given by seller to </a:t>
            </a:r>
            <a:r>
              <a:rPr lang="en-US" sz="1500" dirty="0" smtClean="0">
                <a:latin typeface="+mj-lt"/>
                <a:cs typeface="Times New Roman" panose="02020603050405020304" pitchFamily="18" charset="0"/>
              </a:rPr>
              <a:t>buyer</a:t>
            </a:r>
            <a:endParaRPr lang="en-US" sz="1500" i="1" dirty="0">
              <a:latin typeface="+mj-lt"/>
              <a:cs typeface="Times New Roman" panose="02020603050405020304" pitchFamily="18" charset="0"/>
            </a:endParaRPr>
          </a:p>
        </p:txBody>
      </p:sp>
    </p:spTree>
    <p:extLst>
      <p:ext uri="{BB962C8B-B14F-4D97-AF65-F5344CB8AC3E}">
        <p14:creationId xmlns:p14="http://schemas.microsoft.com/office/powerpoint/2010/main" val="258411149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Exemptions</a:t>
            </a:r>
            <a:endParaRPr lang="en-IN" dirty="0"/>
          </a:p>
        </p:txBody>
      </p:sp>
      <p:sp>
        <p:nvSpPr>
          <p:cNvPr id="3" name="Content Placeholder 2"/>
          <p:cNvSpPr>
            <a:spLocks noGrp="1"/>
          </p:cNvSpPr>
          <p:nvPr>
            <p:ph idx="1"/>
          </p:nvPr>
        </p:nvSpPr>
        <p:spPr/>
        <p:txBody>
          <a:bodyPr/>
          <a:lstStyle/>
          <a:p>
            <a:r>
              <a:rPr lang="en-US" dirty="0">
                <a:solidFill>
                  <a:schemeClr val="tx1"/>
                </a:solidFill>
              </a:rPr>
              <a:t>CICs exempted from:</a:t>
            </a:r>
          </a:p>
          <a:p>
            <a:pPr lvl="1"/>
            <a:r>
              <a:rPr lang="en-US" dirty="0">
                <a:solidFill>
                  <a:schemeClr val="tx1"/>
                </a:solidFill>
              </a:rPr>
              <a:t>maintenance of statutory minimum NOF </a:t>
            </a:r>
          </a:p>
          <a:p>
            <a:pPr lvl="1"/>
            <a:r>
              <a:rPr lang="en-US" dirty="0">
                <a:solidFill>
                  <a:schemeClr val="tx1"/>
                </a:solidFill>
              </a:rPr>
              <a:t>requirements of Prudential norms for non-deposit accepting NBFC. </a:t>
            </a:r>
          </a:p>
          <a:p>
            <a:pPr lvl="1"/>
            <a:endParaRPr lang="en-US" dirty="0">
              <a:solidFill>
                <a:schemeClr val="tx1"/>
              </a:solidFill>
            </a:endParaRPr>
          </a:p>
          <a:p>
            <a:pPr algn="just">
              <a:spcBef>
                <a:spcPct val="0"/>
              </a:spcBef>
            </a:pPr>
            <a:r>
              <a:rPr lang="en-US" dirty="0">
                <a:solidFill>
                  <a:schemeClr val="tx1"/>
                </a:solidFill>
              </a:rPr>
              <a:t>CICs-ND-SI required to submit an annual certificate from their statutory auditors regarding compliance with the Directions</a:t>
            </a:r>
          </a:p>
          <a:p>
            <a:endParaRPr lang="en-IN" dirty="0">
              <a:solidFill>
                <a:schemeClr val="tx1"/>
              </a:solidFill>
            </a:endParaRPr>
          </a:p>
        </p:txBody>
      </p:sp>
    </p:spTree>
    <p:extLst>
      <p:ext uri="{BB962C8B-B14F-4D97-AF65-F5344CB8AC3E}">
        <p14:creationId xmlns:p14="http://schemas.microsoft.com/office/powerpoint/2010/main" val="22942808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Regulations applicable to CICs</a:t>
            </a:r>
            <a:endParaRPr lang="en-IN" b="1" dirty="0"/>
          </a:p>
        </p:txBody>
      </p:sp>
      <p:sp>
        <p:nvSpPr>
          <p:cNvPr id="5" name="Rectangle 4"/>
          <p:cNvSpPr/>
          <p:nvPr/>
        </p:nvSpPr>
        <p:spPr>
          <a:xfrm>
            <a:off x="1244981" y="990600"/>
            <a:ext cx="3556000" cy="4572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t>Whether NBFC?</a:t>
            </a:r>
            <a:endParaRPr lang="en-IN" sz="1200" dirty="0"/>
          </a:p>
        </p:txBody>
      </p:sp>
      <p:sp>
        <p:nvSpPr>
          <p:cNvPr id="6" name="Diamond 5"/>
          <p:cNvSpPr/>
          <p:nvPr/>
        </p:nvSpPr>
        <p:spPr>
          <a:xfrm>
            <a:off x="609600" y="1752600"/>
            <a:ext cx="4775200" cy="644770"/>
          </a:xfrm>
          <a:prstGeom prst="diamon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solidFill>
                  <a:schemeClr val="tx1"/>
                </a:solidFill>
              </a:rPr>
              <a:t>Principal business investments?</a:t>
            </a:r>
          </a:p>
        </p:txBody>
      </p:sp>
      <p:sp>
        <p:nvSpPr>
          <p:cNvPr id="7" name="Diamond 6"/>
          <p:cNvSpPr/>
          <p:nvPr/>
        </p:nvSpPr>
        <p:spPr>
          <a:xfrm>
            <a:off x="638412" y="2541896"/>
            <a:ext cx="4775201" cy="429904"/>
          </a:xfrm>
          <a:prstGeom prst="diamon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solidFill>
                  <a:schemeClr val="tx1"/>
                </a:solidFill>
              </a:rPr>
              <a:t>Qualifies to be a CIC?</a:t>
            </a:r>
          </a:p>
        </p:txBody>
      </p:sp>
      <p:sp>
        <p:nvSpPr>
          <p:cNvPr id="8" name="Diamond 7"/>
          <p:cNvSpPr/>
          <p:nvPr/>
        </p:nvSpPr>
        <p:spPr>
          <a:xfrm>
            <a:off x="645994" y="3290248"/>
            <a:ext cx="4775201" cy="595952"/>
          </a:xfrm>
          <a:prstGeom prst="diamon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solidFill>
                  <a:schemeClr val="tx1"/>
                </a:solidFill>
              </a:rPr>
              <a:t>Net assets </a:t>
            </a:r>
            <a:br>
              <a:rPr lang="en-IN" sz="1200" dirty="0" smtClean="0">
                <a:solidFill>
                  <a:schemeClr val="tx1"/>
                </a:solidFill>
              </a:rPr>
            </a:br>
            <a:r>
              <a:rPr lang="en-IN" sz="1200" dirty="0" smtClean="0">
                <a:solidFill>
                  <a:schemeClr val="tx1"/>
                </a:solidFill>
              </a:rPr>
              <a:t> &gt;Rs. 100 </a:t>
            </a:r>
            <a:r>
              <a:rPr lang="en-IN" sz="1200" dirty="0" err="1" smtClean="0">
                <a:solidFill>
                  <a:schemeClr val="tx1"/>
                </a:solidFill>
              </a:rPr>
              <a:t>crores</a:t>
            </a:r>
            <a:r>
              <a:rPr lang="en-IN" sz="1200" dirty="0" smtClean="0">
                <a:solidFill>
                  <a:schemeClr val="tx1"/>
                </a:solidFill>
              </a:rPr>
              <a:t>?</a:t>
            </a:r>
          </a:p>
        </p:txBody>
      </p:sp>
      <p:sp>
        <p:nvSpPr>
          <p:cNvPr id="9" name="Diamond 8"/>
          <p:cNvSpPr/>
          <p:nvPr/>
        </p:nvSpPr>
        <p:spPr>
          <a:xfrm>
            <a:off x="609600" y="4191000"/>
            <a:ext cx="4775200" cy="533400"/>
          </a:xfrm>
          <a:prstGeom prst="diamon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solidFill>
                  <a:schemeClr val="tx1"/>
                </a:solidFill>
              </a:rPr>
              <a:t>Co  has public funds? </a:t>
            </a:r>
          </a:p>
        </p:txBody>
      </p:sp>
      <p:sp>
        <p:nvSpPr>
          <p:cNvPr id="10" name="Diamond 9"/>
          <p:cNvSpPr/>
          <p:nvPr/>
        </p:nvSpPr>
        <p:spPr>
          <a:xfrm>
            <a:off x="609600" y="4876800"/>
            <a:ext cx="4775200" cy="762000"/>
          </a:xfrm>
          <a:prstGeom prst="diamon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200" dirty="0" smtClean="0">
                <a:solidFill>
                  <a:schemeClr val="tx1"/>
                </a:solidFill>
              </a:rPr>
              <a:t>Net assets </a:t>
            </a:r>
            <a:br>
              <a:rPr lang="en-IN" sz="1200" dirty="0" smtClean="0">
                <a:solidFill>
                  <a:schemeClr val="tx1"/>
                </a:solidFill>
              </a:rPr>
            </a:br>
            <a:r>
              <a:rPr lang="en-IN" sz="1200" dirty="0" smtClean="0">
                <a:solidFill>
                  <a:schemeClr val="tx1"/>
                </a:solidFill>
              </a:rPr>
              <a:t>&gt;= 500 </a:t>
            </a:r>
            <a:r>
              <a:rPr lang="en-IN" sz="1200" dirty="0" err="1" smtClean="0">
                <a:solidFill>
                  <a:schemeClr val="tx1"/>
                </a:solidFill>
              </a:rPr>
              <a:t>crores</a:t>
            </a:r>
            <a:r>
              <a:rPr lang="en-IN" sz="1200" dirty="0" smtClean="0">
                <a:solidFill>
                  <a:schemeClr val="tx1"/>
                </a:solidFill>
              </a:rPr>
              <a:t>?</a:t>
            </a:r>
          </a:p>
        </p:txBody>
      </p:sp>
      <p:sp>
        <p:nvSpPr>
          <p:cNvPr id="11" name="Rectangle 10"/>
          <p:cNvSpPr/>
          <p:nvPr/>
        </p:nvSpPr>
        <p:spPr>
          <a:xfrm>
            <a:off x="508000" y="5867400"/>
            <a:ext cx="54864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IN" sz="1200" dirty="0" smtClean="0"/>
              <a:t>Non-Systemically Important Non Banking Financial (Non-Deposit Accepting or Holding) Companies Prudential Norms (Reserve Bank) Directions, 2015, except Clauses 15, 16, 17, will be applicable</a:t>
            </a:r>
            <a:endParaRPr lang="en-IN" sz="1200" dirty="0"/>
          </a:p>
        </p:txBody>
      </p:sp>
      <p:sp>
        <p:nvSpPr>
          <p:cNvPr id="12" name="Rectangle 11"/>
          <p:cNvSpPr/>
          <p:nvPr/>
        </p:nvSpPr>
        <p:spPr>
          <a:xfrm>
            <a:off x="6400800" y="5715000"/>
            <a:ext cx="5384800" cy="9144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IN" sz="1200" dirty="0" smtClean="0"/>
              <a:t>Systemically Important Non Banking Financial (Non-Deposit Accepting or Holding) Companies Prudential Norms (Reserve Bank) Directions, 2015, except Clauses 15, 16, 24, will be applicable</a:t>
            </a:r>
            <a:endParaRPr lang="en-IN" sz="1200" dirty="0"/>
          </a:p>
        </p:txBody>
      </p:sp>
      <p:sp>
        <p:nvSpPr>
          <p:cNvPr id="13" name="Rectangle 12"/>
          <p:cNvSpPr/>
          <p:nvPr/>
        </p:nvSpPr>
        <p:spPr>
          <a:xfrm>
            <a:off x="7627584" y="4114800"/>
            <a:ext cx="39624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IN" sz="1200" dirty="0" smtClean="0"/>
              <a:t>The company is not required to obtain registration with the RBI and prudential norms will not be applicable</a:t>
            </a:r>
            <a:endParaRPr lang="en-IN" sz="1200" dirty="0"/>
          </a:p>
        </p:txBody>
      </p:sp>
      <p:sp>
        <p:nvSpPr>
          <p:cNvPr id="14" name="Rectangle 13"/>
          <p:cNvSpPr/>
          <p:nvPr/>
        </p:nvSpPr>
        <p:spPr>
          <a:xfrm>
            <a:off x="7620000" y="3276600"/>
            <a:ext cx="3962400" cy="6096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IN" sz="1200" dirty="0" smtClean="0"/>
              <a:t>The company is not required to obtain registration with the RBI and prudential norms will not be applicable</a:t>
            </a:r>
            <a:endParaRPr lang="en-IN" sz="1200" dirty="0"/>
          </a:p>
        </p:txBody>
      </p:sp>
      <p:sp>
        <p:nvSpPr>
          <p:cNvPr id="16" name="Rectangle 15"/>
          <p:cNvSpPr/>
          <p:nvPr/>
        </p:nvSpPr>
        <p:spPr>
          <a:xfrm>
            <a:off x="7620000" y="2438400"/>
            <a:ext cx="3962400" cy="6096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IN" sz="1200" dirty="0" smtClean="0"/>
              <a:t>It is an Investment Company and regulations applicable to such companies will become applicable</a:t>
            </a:r>
            <a:endParaRPr lang="en-IN" sz="1200" dirty="0"/>
          </a:p>
        </p:txBody>
      </p:sp>
      <p:cxnSp>
        <p:nvCxnSpPr>
          <p:cNvPr id="18" name="Straight Arrow Connector 17"/>
          <p:cNvCxnSpPr>
            <a:stCxn id="7" idx="3"/>
            <a:endCxn id="16" idx="1"/>
          </p:cNvCxnSpPr>
          <p:nvPr/>
        </p:nvCxnSpPr>
        <p:spPr>
          <a:xfrm flipV="1">
            <a:off x="5413613" y="2743200"/>
            <a:ext cx="2206388" cy="136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14" idx="1"/>
          </p:cNvCxnSpPr>
          <p:nvPr/>
        </p:nvCxnSpPr>
        <p:spPr>
          <a:xfrm flipV="1">
            <a:off x="5421195" y="3581400"/>
            <a:ext cx="2198805" cy="6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3" idx="1"/>
          </p:cNvCxnSpPr>
          <p:nvPr/>
        </p:nvCxnSpPr>
        <p:spPr>
          <a:xfrm>
            <a:off x="5384800" y="4457700"/>
            <a:ext cx="22427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46400" y="571500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 idx="2"/>
            <a:endCxn id="6" idx="0"/>
          </p:cNvCxnSpPr>
          <p:nvPr/>
        </p:nvCxnSpPr>
        <p:spPr>
          <a:xfrm flipH="1">
            <a:off x="2997200" y="1447800"/>
            <a:ext cx="25781"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2"/>
            <a:endCxn id="7" idx="0"/>
          </p:cNvCxnSpPr>
          <p:nvPr/>
        </p:nvCxnSpPr>
        <p:spPr>
          <a:xfrm>
            <a:off x="2997201" y="2397370"/>
            <a:ext cx="28812" cy="144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 idx="2"/>
            <a:endCxn id="8" idx="0"/>
          </p:cNvCxnSpPr>
          <p:nvPr/>
        </p:nvCxnSpPr>
        <p:spPr>
          <a:xfrm>
            <a:off x="3026013" y="2971800"/>
            <a:ext cx="7583" cy="318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 idx="2"/>
            <a:endCxn id="9" idx="0"/>
          </p:cNvCxnSpPr>
          <p:nvPr/>
        </p:nvCxnSpPr>
        <p:spPr>
          <a:xfrm flipH="1">
            <a:off x="2997200" y="3886200"/>
            <a:ext cx="36395"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9" idx="2"/>
            <a:endCxn id="10" idx="0"/>
          </p:cNvCxnSpPr>
          <p:nvPr/>
        </p:nvCxnSpPr>
        <p:spPr>
          <a:xfrm>
            <a:off x="2997200" y="4724400"/>
            <a:ext cx="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51200" y="1447801"/>
            <a:ext cx="711200" cy="276999"/>
          </a:xfrm>
          <a:prstGeom prst="rect">
            <a:avLst/>
          </a:prstGeom>
          <a:noFill/>
        </p:spPr>
        <p:txBody>
          <a:bodyPr wrap="square" rtlCol="0">
            <a:spAutoFit/>
          </a:bodyPr>
          <a:lstStyle/>
          <a:p>
            <a:r>
              <a:rPr lang="en-IN" sz="1200" b="1" dirty="0" smtClean="0"/>
              <a:t>Yes</a:t>
            </a:r>
            <a:endParaRPr lang="en-IN" sz="1200" b="1" dirty="0"/>
          </a:p>
        </p:txBody>
      </p:sp>
      <p:sp>
        <p:nvSpPr>
          <p:cNvPr id="26" name="TextBox 25"/>
          <p:cNvSpPr txBox="1"/>
          <p:nvPr/>
        </p:nvSpPr>
        <p:spPr>
          <a:xfrm>
            <a:off x="3251200" y="2335384"/>
            <a:ext cx="711200" cy="276999"/>
          </a:xfrm>
          <a:prstGeom prst="rect">
            <a:avLst/>
          </a:prstGeom>
          <a:noFill/>
        </p:spPr>
        <p:txBody>
          <a:bodyPr wrap="square" rtlCol="0">
            <a:spAutoFit/>
          </a:bodyPr>
          <a:lstStyle/>
          <a:p>
            <a:r>
              <a:rPr lang="en-IN" sz="1200" b="1" dirty="0" smtClean="0"/>
              <a:t>Yes</a:t>
            </a:r>
            <a:endParaRPr lang="en-IN" sz="1200" b="1" dirty="0"/>
          </a:p>
        </p:txBody>
      </p:sp>
      <p:sp>
        <p:nvSpPr>
          <p:cNvPr id="27" name="TextBox 26"/>
          <p:cNvSpPr txBox="1"/>
          <p:nvPr/>
        </p:nvSpPr>
        <p:spPr>
          <a:xfrm>
            <a:off x="3251200" y="3048001"/>
            <a:ext cx="711200" cy="276999"/>
          </a:xfrm>
          <a:prstGeom prst="rect">
            <a:avLst/>
          </a:prstGeom>
          <a:noFill/>
        </p:spPr>
        <p:txBody>
          <a:bodyPr wrap="square" rtlCol="0">
            <a:spAutoFit/>
          </a:bodyPr>
          <a:lstStyle/>
          <a:p>
            <a:r>
              <a:rPr lang="en-IN" sz="1200" b="1" dirty="0" smtClean="0"/>
              <a:t>Yes</a:t>
            </a:r>
            <a:endParaRPr lang="en-IN" sz="1200" b="1" dirty="0"/>
          </a:p>
        </p:txBody>
      </p:sp>
      <p:sp>
        <p:nvSpPr>
          <p:cNvPr id="28" name="TextBox 27"/>
          <p:cNvSpPr txBox="1"/>
          <p:nvPr/>
        </p:nvSpPr>
        <p:spPr>
          <a:xfrm>
            <a:off x="3251200" y="3962401"/>
            <a:ext cx="711200" cy="276999"/>
          </a:xfrm>
          <a:prstGeom prst="rect">
            <a:avLst/>
          </a:prstGeom>
          <a:noFill/>
        </p:spPr>
        <p:txBody>
          <a:bodyPr wrap="square" rtlCol="0">
            <a:spAutoFit/>
          </a:bodyPr>
          <a:lstStyle/>
          <a:p>
            <a:r>
              <a:rPr lang="en-IN" sz="1200" b="1" dirty="0" smtClean="0"/>
              <a:t>Yes</a:t>
            </a:r>
            <a:endParaRPr lang="en-IN" sz="1200" b="1" dirty="0"/>
          </a:p>
        </p:txBody>
      </p:sp>
      <p:sp>
        <p:nvSpPr>
          <p:cNvPr id="29" name="TextBox 28"/>
          <p:cNvSpPr txBox="1"/>
          <p:nvPr/>
        </p:nvSpPr>
        <p:spPr>
          <a:xfrm>
            <a:off x="3251200" y="4681211"/>
            <a:ext cx="711200" cy="276999"/>
          </a:xfrm>
          <a:prstGeom prst="rect">
            <a:avLst/>
          </a:prstGeom>
          <a:noFill/>
        </p:spPr>
        <p:txBody>
          <a:bodyPr wrap="square" rtlCol="0">
            <a:spAutoFit/>
          </a:bodyPr>
          <a:lstStyle/>
          <a:p>
            <a:r>
              <a:rPr lang="en-IN" sz="1200" b="1" dirty="0" smtClean="0"/>
              <a:t>Yes</a:t>
            </a:r>
            <a:endParaRPr lang="en-IN" sz="1200" b="1" dirty="0"/>
          </a:p>
        </p:txBody>
      </p:sp>
      <p:sp>
        <p:nvSpPr>
          <p:cNvPr id="32" name="TextBox 31"/>
          <p:cNvSpPr txBox="1"/>
          <p:nvPr/>
        </p:nvSpPr>
        <p:spPr>
          <a:xfrm>
            <a:off x="7213600" y="5410201"/>
            <a:ext cx="711200" cy="276999"/>
          </a:xfrm>
          <a:prstGeom prst="rect">
            <a:avLst/>
          </a:prstGeom>
          <a:noFill/>
        </p:spPr>
        <p:txBody>
          <a:bodyPr wrap="square" rtlCol="0">
            <a:spAutoFit/>
          </a:bodyPr>
          <a:lstStyle/>
          <a:p>
            <a:r>
              <a:rPr lang="en-IN" sz="1200" b="1" dirty="0" smtClean="0"/>
              <a:t>No</a:t>
            </a:r>
            <a:endParaRPr lang="en-IN" sz="1200" b="1" dirty="0"/>
          </a:p>
        </p:txBody>
      </p:sp>
      <p:sp>
        <p:nvSpPr>
          <p:cNvPr id="33" name="TextBox 32"/>
          <p:cNvSpPr txBox="1"/>
          <p:nvPr/>
        </p:nvSpPr>
        <p:spPr>
          <a:xfrm>
            <a:off x="5588000" y="4038601"/>
            <a:ext cx="711200" cy="276999"/>
          </a:xfrm>
          <a:prstGeom prst="rect">
            <a:avLst/>
          </a:prstGeom>
          <a:noFill/>
        </p:spPr>
        <p:txBody>
          <a:bodyPr wrap="square" rtlCol="0">
            <a:spAutoFit/>
          </a:bodyPr>
          <a:lstStyle/>
          <a:p>
            <a:r>
              <a:rPr lang="en-IN" sz="1200" b="1" dirty="0" smtClean="0"/>
              <a:t>No</a:t>
            </a:r>
            <a:endParaRPr lang="en-IN" sz="1200" b="1" dirty="0"/>
          </a:p>
        </p:txBody>
      </p:sp>
      <p:sp>
        <p:nvSpPr>
          <p:cNvPr id="34" name="TextBox 33"/>
          <p:cNvSpPr txBox="1"/>
          <p:nvPr/>
        </p:nvSpPr>
        <p:spPr>
          <a:xfrm>
            <a:off x="5588000" y="3243591"/>
            <a:ext cx="711200" cy="276999"/>
          </a:xfrm>
          <a:prstGeom prst="rect">
            <a:avLst/>
          </a:prstGeom>
          <a:noFill/>
        </p:spPr>
        <p:txBody>
          <a:bodyPr wrap="square" rtlCol="0">
            <a:spAutoFit/>
          </a:bodyPr>
          <a:lstStyle/>
          <a:p>
            <a:r>
              <a:rPr lang="en-IN" sz="1200" b="1" dirty="0" smtClean="0"/>
              <a:t>No</a:t>
            </a:r>
            <a:endParaRPr lang="en-IN" sz="1200" b="1" dirty="0"/>
          </a:p>
        </p:txBody>
      </p:sp>
      <p:sp>
        <p:nvSpPr>
          <p:cNvPr id="35" name="TextBox 34"/>
          <p:cNvSpPr txBox="1"/>
          <p:nvPr/>
        </p:nvSpPr>
        <p:spPr>
          <a:xfrm>
            <a:off x="5588000" y="2438401"/>
            <a:ext cx="711200" cy="276999"/>
          </a:xfrm>
          <a:prstGeom prst="rect">
            <a:avLst/>
          </a:prstGeom>
          <a:noFill/>
        </p:spPr>
        <p:txBody>
          <a:bodyPr wrap="square" rtlCol="0">
            <a:spAutoFit/>
          </a:bodyPr>
          <a:lstStyle/>
          <a:p>
            <a:r>
              <a:rPr lang="en-IN" sz="1200" b="1" dirty="0" smtClean="0"/>
              <a:t>No</a:t>
            </a:r>
            <a:endParaRPr lang="en-IN" sz="1200" b="1" dirty="0"/>
          </a:p>
        </p:txBody>
      </p:sp>
      <p:cxnSp>
        <p:nvCxnSpPr>
          <p:cNvPr id="70" name="Shape 69"/>
          <p:cNvCxnSpPr>
            <a:stCxn id="10" idx="3"/>
            <a:endCxn id="12" idx="0"/>
          </p:cNvCxnSpPr>
          <p:nvPr/>
        </p:nvCxnSpPr>
        <p:spPr>
          <a:xfrm>
            <a:off x="5384800" y="5257800"/>
            <a:ext cx="3708400" cy="4572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ODI by core investment companies</a:t>
            </a:r>
            <a:endParaRPr lang="en-IN" dirty="0"/>
          </a:p>
        </p:txBody>
      </p:sp>
      <p:sp>
        <p:nvSpPr>
          <p:cNvPr id="3" name="Content Placeholder 2"/>
          <p:cNvSpPr>
            <a:spLocks noGrp="1"/>
          </p:cNvSpPr>
          <p:nvPr>
            <p:ph idx="1"/>
          </p:nvPr>
        </p:nvSpPr>
        <p:spPr/>
        <p:txBody>
          <a:bodyPr/>
          <a:lstStyle/>
          <a:p>
            <a:r>
              <a:rPr lang="en-IN" dirty="0" smtClean="0">
                <a:solidFill>
                  <a:schemeClr val="tx1"/>
                </a:solidFill>
              </a:rPr>
              <a:t>Specific directions were issued in 2012 for ODI by CICs</a:t>
            </a:r>
          </a:p>
          <a:p>
            <a:r>
              <a:rPr lang="en-IN" dirty="0" smtClean="0">
                <a:solidFill>
                  <a:schemeClr val="tx1"/>
                </a:solidFill>
              </a:rPr>
              <a:t>ODI by CICs</a:t>
            </a:r>
          </a:p>
          <a:p>
            <a:pPr lvl="1"/>
            <a:r>
              <a:rPr lang="en-IN" dirty="0" smtClean="0">
                <a:solidFill>
                  <a:schemeClr val="tx1"/>
                </a:solidFill>
              </a:rPr>
              <a:t>If CIC exempt from registration</a:t>
            </a:r>
          </a:p>
          <a:p>
            <a:pPr lvl="2"/>
            <a:r>
              <a:rPr lang="en-IN" dirty="0" smtClean="0">
                <a:solidFill>
                  <a:schemeClr val="tx1"/>
                </a:solidFill>
              </a:rPr>
              <a:t>Making investment in financial sector</a:t>
            </a:r>
          </a:p>
          <a:p>
            <a:pPr lvl="3"/>
            <a:r>
              <a:rPr lang="en-IN" dirty="0" smtClean="0">
                <a:solidFill>
                  <a:schemeClr val="tx1"/>
                </a:solidFill>
              </a:rPr>
              <a:t>Needs registration</a:t>
            </a:r>
          </a:p>
          <a:p>
            <a:pPr lvl="2"/>
            <a:r>
              <a:rPr lang="en-IN" dirty="0" smtClean="0">
                <a:solidFill>
                  <a:schemeClr val="tx1"/>
                </a:solidFill>
              </a:rPr>
              <a:t>Making investment in non-financial sector</a:t>
            </a:r>
          </a:p>
          <a:p>
            <a:pPr lvl="3"/>
            <a:r>
              <a:rPr lang="en-IN" dirty="0" smtClean="0">
                <a:solidFill>
                  <a:schemeClr val="tx1"/>
                </a:solidFill>
              </a:rPr>
              <a:t>Does not need registration</a:t>
            </a:r>
          </a:p>
          <a:p>
            <a:pPr lvl="1"/>
            <a:r>
              <a:rPr lang="en-IN" dirty="0" smtClean="0">
                <a:solidFill>
                  <a:schemeClr val="tx1"/>
                </a:solidFill>
              </a:rPr>
              <a:t>If CIC covered by registration requirements</a:t>
            </a:r>
          </a:p>
          <a:p>
            <a:pPr lvl="2"/>
            <a:r>
              <a:rPr lang="en-IN" dirty="0" smtClean="0">
                <a:solidFill>
                  <a:schemeClr val="tx1"/>
                </a:solidFill>
              </a:rPr>
              <a:t>Eligibility criteria for making overseas investments</a:t>
            </a:r>
            <a:endParaRPr lang="en-IN" dirty="0">
              <a:solidFill>
                <a:schemeClr val="tx1"/>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smtClean="0"/>
              <a:t>ACCOUNT AGGREGATOR</a:t>
            </a:r>
            <a:endParaRPr lang="en-IN" b="1" dirty="0"/>
          </a:p>
        </p:txBody>
      </p:sp>
      <p:sp>
        <p:nvSpPr>
          <p:cNvPr id="5" name="Text Placeholder 4"/>
          <p:cNvSpPr>
            <a:spLocks noGrp="1"/>
          </p:cNvSpPr>
          <p:nvPr>
            <p:ph type="body" idx="1"/>
          </p:nvPr>
        </p:nvSpPr>
        <p:spPr/>
        <p:txBody>
          <a:bodyPr/>
          <a:lstStyle/>
          <a:p>
            <a:endParaRPr lang="en-IN"/>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Account Aggregators – Novel concept</a:t>
            </a:r>
            <a:endParaRPr lang="en-US" sz="4000" dirty="0"/>
          </a:p>
        </p:txBody>
      </p:sp>
      <p:sp>
        <p:nvSpPr>
          <p:cNvPr id="3" name="Content Placeholder 2"/>
          <p:cNvSpPr>
            <a:spLocks noGrp="1"/>
          </p:cNvSpPr>
          <p:nvPr>
            <p:ph idx="1"/>
          </p:nvPr>
        </p:nvSpPr>
        <p:spPr/>
        <p:txBody>
          <a:bodyPr>
            <a:normAutofit/>
          </a:bodyPr>
          <a:lstStyle/>
          <a:p>
            <a:endParaRPr lang="en-US" sz="2000" dirty="0" smtClean="0">
              <a:solidFill>
                <a:schemeClr val="tx1"/>
              </a:solidFill>
            </a:endParaRPr>
          </a:p>
          <a:p>
            <a:r>
              <a:rPr lang="en-US" sz="2000" dirty="0" smtClean="0">
                <a:solidFill>
                  <a:schemeClr val="tx1"/>
                </a:solidFill>
              </a:rPr>
              <a:t>In press </a:t>
            </a:r>
            <a:r>
              <a:rPr lang="en-US" sz="2000" dirty="0">
                <a:solidFill>
                  <a:schemeClr val="tx1"/>
                </a:solidFill>
              </a:rPr>
              <a:t>release of the RBI dated 2nd July, </a:t>
            </a:r>
            <a:r>
              <a:rPr lang="en-US" sz="2000" dirty="0" smtClean="0">
                <a:solidFill>
                  <a:schemeClr val="tx1"/>
                </a:solidFill>
              </a:rPr>
              <a:t>2015 it expressed the </a:t>
            </a:r>
            <a:r>
              <a:rPr lang="en-US" sz="2000" dirty="0">
                <a:solidFill>
                  <a:schemeClr val="tx1"/>
                </a:solidFill>
              </a:rPr>
              <a:t>intent to set up new kind of </a:t>
            </a:r>
            <a:r>
              <a:rPr lang="en-US" sz="2000" dirty="0" smtClean="0">
                <a:solidFill>
                  <a:schemeClr val="tx1"/>
                </a:solidFill>
              </a:rPr>
              <a:t>NBFC which </a:t>
            </a:r>
            <a:r>
              <a:rPr lang="en-US" sz="2000" dirty="0">
                <a:solidFill>
                  <a:schemeClr val="tx1"/>
                </a:solidFill>
              </a:rPr>
              <a:t>would carry out the business of </a:t>
            </a:r>
            <a:r>
              <a:rPr lang="en-US" sz="2000" b="1" dirty="0">
                <a:solidFill>
                  <a:schemeClr val="tx1"/>
                </a:solidFill>
              </a:rPr>
              <a:t>accounts </a:t>
            </a:r>
            <a:r>
              <a:rPr lang="en-US" sz="2000" b="1" dirty="0" smtClean="0">
                <a:solidFill>
                  <a:schemeClr val="tx1"/>
                </a:solidFill>
              </a:rPr>
              <a:t>aggregator</a:t>
            </a:r>
          </a:p>
          <a:p>
            <a:pPr marL="0" indent="0">
              <a:buNone/>
            </a:pPr>
            <a:endParaRPr lang="en-US" sz="2000" b="1" dirty="0" smtClean="0">
              <a:solidFill>
                <a:schemeClr val="tx1"/>
              </a:solidFill>
            </a:endParaRPr>
          </a:p>
          <a:p>
            <a:r>
              <a:rPr lang="en-US" sz="2000" dirty="0" smtClean="0">
                <a:solidFill>
                  <a:schemeClr val="tx1"/>
                </a:solidFill>
              </a:rPr>
              <a:t>Notified on 2</a:t>
            </a:r>
            <a:r>
              <a:rPr lang="en-US" sz="2000" baseline="30000" dirty="0" smtClean="0">
                <a:solidFill>
                  <a:schemeClr val="tx1"/>
                </a:solidFill>
              </a:rPr>
              <a:t>nd</a:t>
            </a:r>
            <a:r>
              <a:rPr lang="en-US" sz="2000" dirty="0" smtClean="0">
                <a:solidFill>
                  <a:schemeClr val="tx1"/>
                </a:solidFill>
              </a:rPr>
              <a:t> September, 2016</a:t>
            </a:r>
          </a:p>
        </p:txBody>
      </p:sp>
    </p:spTree>
    <p:extLst>
      <p:ext uri="{BB962C8B-B14F-4D97-AF65-F5344CB8AC3E}">
        <p14:creationId xmlns:p14="http://schemas.microsoft.com/office/powerpoint/2010/main" val="21273663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Important Definitions (1/3)</a:t>
            </a:r>
            <a:endParaRPr lang="en-IN" b="1" dirty="0"/>
          </a:p>
        </p:txBody>
      </p:sp>
      <p:sp>
        <p:nvSpPr>
          <p:cNvPr id="3" name="Content Placeholder 2"/>
          <p:cNvSpPr>
            <a:spLocks noGrp="1"/>
          </p:cNvSpPr>
          <p:nvPr>
            <p:ph idx="1"/>
          </p:nvPr>
        </p:nvSpPr>
        <p:spPr/>
        <p:txBody>
          <a:bodyPr>
            <a:normAutofit/>
          </a:bodyPr>
          <a:lstStyle/>
          <a:p>
            <a:r>
              <a:rPr lang="en-US" sz="2400" dirty="0"/>
              <a:t>Account Aggregator” </a:t>
            </a:r>
            <a:endParaRPr lang="en-US" sz="2400" dirty="0" smtClean="0"/>
          </a:p>
          <a:p>
            <a:pPr marL="274320" lvl="1" indent="0">
              <a:buNone/>
            </a:pPr>
            <a:r>
              <a:rPr lang="en-IN" sz="1800" dirty="0" smtClean="0"/>
              <a:t>“Account Aggregator” means a non-banking financial company as notified under in sub-clause (iii) of clause (f) of section 45-I of the Act, that undertakes the business of an account aggregator, for a fee or otherwise, as defined at clause (iv) of sub-section 1 of section 3 of these directions.</a:t>
            </a:r>
          </a:p>
          <a:p>
            <a:endParaRPr lang="en-IN" dirty="0" smtClean="0"/>
          </a:p>
          <a:p>
            <a:r>
              <a:rPr lang="en-IN" b="1" dirty="0" smtClean="0"/>
              <a:t>“business of an account aggregator” </a:t>
            </a:r>
            <a:r>
              <a:rPr lang="en-IN" dirty="0" smtClean="0"/>
              <a:t>means the business of providing under a contract, the service of, retrieving or collecting such financial information pertaining to its customer, as may be specified by the Bank from time to time; and consolidating, organizing and presenting such information to the customer or any other financial information user as may be specified by the Bank;</a:t>
            </a:r>
          </a:p>
          <a:p>
            <a:pPr>
              <a:buNone/>
            </a:pPr>
            <a:r>
              <a:rPr lang="en-IN" dirty="0" smtClean="0"/>
              <a:t>	</a:t>
            </a:r>
          </a:p>
          <a:p>
            <a:pPr>
              <a:buNone/>
            </a:pPr>
            <a:r>
              <a:rPr lang="en-IN" dirty="0" smtClean="0"/>
              <a:t>	Provided that, the financial information pertaining to the customer shall not be the property of the Account Aggregator, and not be used in any other manner.</a:t>
            </a:r>
          </a:p>
          <a:p>
            <a:pPr marL="0" indent="0">
              <a:buNone/>
            </a:pPr>
            <a:endParaRPr lang="en-IN" sz="2400" dirty="0"/>
          </a:p>
        </p:txBody>
      </p:sp>
    </p:spTree>
    <p:extLst>
      <p:ext uri="{BB962C8B-B14F-4D97-AF65-F5344CB8AC3E}">
        <p14:creationId xmlns:p14="http://schemas.microsoft.com/office/powerpoint/2010/main" val="26375867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Important </a:t>
            </a:r>
            <a:r>
              <a:rPr lang="en-US" sz="3600" dirty="0" smtClean="0"/>
              <a:t>Definitions (2/3)</a:t>
            </a:r>
            <a:endParaRPr lang="en-IN" b="1" dirty="0"/>
          </a:p>
        </p:txBody>
      </p:sp>
      <p:sp>
        <p:nvSpPr>
          <p:cNvPr id="3" name="Content Placeholder 2"/>
          <p:cNvSpPr>
            <a:spLocks noGrp="1"/>
          </p:cNvSpPr>
          <p:nvPr>
            <p:ph idx="1"/>
          </p:nvPr>
        </p:nvSpPr>
        <p:spPr>
          <a:xfrm>
            <a:off x="581192" y="2302698"/>
            <a:ext cx="11029615" cy="4029081"/>
          </a:xfrm>
        </p:spPr>
        <p:txBody>
          <a:bodyPr>
            <a:noAutofit/>
          </a:bodyPr>
          <a:lstStyle/>
          <a:p>
            <a:r>
              <a:rPr lang="en-US" sz="1600" dirty="0" smtClean="0"/>
              <a:t>Financial Assets means </a:t>
            </a:r>
          </a:p>
          <a:p>
            <a:pPr lvl="1"/>
            <a:r>
              <a:rPr lang="en-US" dirty="0" smtClean="0"/>
              <a:t>bank </a:t>
            </a:r>
            <a:r>
              <a:rPr lang="en-US" dirty="0"/>
              <a:t>deposits including fixed deposits, saving deposits, recurring deposits and current </a:t>
            </a:r>
            <a:r>
              <a:rPr lang="en-US" dirty="0" smtClean="0"/>
              <a:t>deposits, </a:t>
            </a:r>
          </a:p>
          <a:p>
            <a:pPr lvl="1"/>
            <a:r>
              <a:rPr lang="en-US" dirty="0" smtClean="0"/>
              <a:t>Deposits </a:t>
            </a:r>
            <a:r>
              <a:rPr lang="en-US" dirty="0"/>
              <a:t>with </a:t>
            </a:r>
            <a:r>
              <a:rPr lang="en-US" dirty="0" smtClean="0"/>
              <a:t>NBFCs, </a:t>
            </a:r>
          </a:p>
          <a:p>
            <a:pPr lvl="1"/>
            <a:r>
              <a:rPr lang="en-US" dirty="0" smtClean="0"/>
              <a:t>Structured </a:t>
            </a:r>
            <a:r>
              <a:rPr lang="en-US" dirty="0"/>
              <a:t>Investment Product (</a:t>
            </a:r>
            <a:r>
              <a:rPr lang="en-US" dirty="0" smtClean="0"/>
              <a:t>SIP), </a:t>
            </a:r>
          </a:p>
          <a:p>
            <a:pPr lvl="1"/>
            <a:r>
              <a:rPr lang="en-US" dirty="0" smtClean="0"/>
              <a:t>Commercial </a:t>
            </a:r>
            <a:r>
              <a:rPr lang="en-US" dirty="0"/>
              <a:t>Paper (CP</a:t>
            </a:r>
            <a:r>
              <a:rPr lang="en-US" dirty="0" smtClean="0"/>
              <a:t>), </a:t>
            </a:r>
          </a:p>
          <a:p>
            <a:pPr lvl="1"/>
            <a:r>
              <a:rPr lang="en-US" dirty="0" smtClean="0"/>
              <a:t>Certificate </a:t>
            </a:r>
            <a:r>
              <a:rPr lang="en-US" dirty="0"/>
              <a:t>of Deposit (CD</a:t>
            </a:r>
            <a:r>
              <a:rPr lang="en-US" dirty="0" smtClean="0"/>
              <a:t>), </a:t>
            </a:r>
          </a:p>
          <a:p>
            <a:pPr lvl="1"/>
            <a:r>
              <a:rPr lang="en-US" dirty="0" smtClean="0"/>
              <a:t>Government </a:t>
            </a:r>
            <a:r>
              <a:rPr lang="en-US" dirty="0"/>
              <a:t>Securities (Tradable</a:t>
            </a:r>
            <a:r>
              <a:rPr lang="en-US" dirty="0" smtClean="0"/>
              <a:t>), </a:t>
            </a:r>
          </a:p>
          <a:p>
            <a:pPr lvl="1"/>
            <a:r>
              <a:rPr lang="en-US" dirty="0" smtClean="0"/>
              <a:t>Equity Shares, Bonds, Debentures, </a:t>
            </a:r>
          </a:p>
          <a:p>
            <a:pPr lvl="1"/>
            <a:r>
              <a:rPr lang="en-US" dirty="0" smtClean="0"/>
              <a:t>Mutual </a:t>
            </a:r>
            <a:r>
              <a:rPr lang="en-US" dirty="0"/>
              <a:t>Fund </a:t>
            </a:r>
            <a:r>
              <a:rPr lang="en-US" dirty="0" smtClean="0"/>
              <a:t>Units, </a:t>
            </a:r>
          </a:p>
          <a:p>
            <a:pPr lvl="1"/>
            <a:r>
              <a:rPr lang="en-US" dirty="0" smtClean="0"/>
              <a:t>ETFs, </a:t>
            </a:r>
          </a:p>
          <a:p>
            <a:pPr lvl="1"/>
            <a:r>
              <a:rPr lang="en-US" dirty="0" smtClean="0"/>
              <a:t>Indian </a:t>
            </a:r>
            <a:r>
              <a:rPr lang="en-US" dirty="0"/>
              <a:t>Depository </a:t>
            </a:r>
            <a:r>
              <a:rPr lang="en-US" dirty="0" smtClean="0"/>
              <a:t>Receipts, </a:t>
            </a:r>
          </a:p>
          <a:p>
            <a:pPr lvl="1"/>
            <a:r>
              <a:rPr lang="en-US" dirty="0" smtClean="0"/>
              <a:t>CIS </a:t>
            </a:r>
            <a:r>
              <a:rPr lang="en-US" dirty="0"/>
              <a:t>(Collective Investment Schemes) </a:t>
            </a:r>
            <a:r>
              <a:rPr lang="en-US" dirty="0" smtClean="0"/>
              <a:t>units,</a:t>
            </a:r>
          </a:p>
          <a:p>
            <a:pPr lvl="1"/>
            <a:r>
              <a:rPr lang="en-US" dirty="0" smtClean="0"/>
              <a:t>Alternate </a:t>
            </a:r>
            <a:r>
              <a:rPr lang="en-US" dirty="0"/>
              <a:t>Investment Funds (AIF) </a:t>
            </a:r>
            <a:r>
              <a:rPr lang="en-US" dirty="0" smtClean="0"/>
              <a:t>units, </a:t>
            </a:r>
          </a:p>
          <a:p>
            <a:pPr lvl="1"/>
            <a:r>
              <a:rPr lang="en-US" dirty="0" smtClean="0"/>
              <a:t>Insurance Policies, </a:t>
            </a:r>
          </a:p>
          <a:p>
            <a:pPr lvl="1"/>
            <a:r>
              <a:rPr lang="en-US" dirty="0" smtClean="0"/>
              <a:t>Balances </a:t>
            </a:r>
            <a:r>
              <a:rPr lang="en-US" dirty="0"/>
              <a:t>under the National Pension System (NPS</a:t>
            </a:r>
            <a:r>
              <a:rPr lang="en-US" dirty="0" smtClean="0"/>
              <a:t>), </a:t>
            </a:r>
          </a:p>
          <a:p>
            <a:pPr lvl="1"/>
            <a:r>
              <a:rPr lang="en-US" dirty="0" smtClean="0"/>
              <a:t>Units </a:t>
            </a:r>
            <a:r>
              <a:rPr lang="en-US" dirty="0"/>
              <a:t>of Infrastructure Investment </a:t>
            </a:r>
            <a:r>
              <a:rPr lang="en-US" dirty="0" smtClean="0"/>
              <a:t>Trusts, </a:t>
            </a:r>
          </a:p>
          <a:p>
            <a:pPr lvl="1"/>
            <a:r>
              <a:rPr lang="en-US" dirty="0" smtClean="0"/>
              <a:t>Units </a:t>
            </a:r>
            <a:r>
              <a:rPr lang="en-US" dirty="0"/>
              <a:t>of Real Estate Investment </a:t>
            </a:r>
            <a:r>
              <a:rPr lang="en-US" dirty="0" smtClean="0"/>
              <a:t>Trusts, </a:t>
            </a:r>
          </a:p>
          <a:p>
            <a:pPr lvl="1"/>
            <a:r>
              <a:rPr lang="en-US" dirty="0" smtClean="0"/>
              <a:t>Any </a:t>
            </a:r>
            <a:r>
              <a:rPr lang="en-US" dirty="0"/>
              <a:t>other asset as may be identified by the Bank for the purposes of these directions, from time to </a:t>
            </a:r>
            <a:r>
              <a:rPr lang="en-US" dirty="0" smtClean="0"/>
              <a:t>time</a:t>
            </a:r>
          </a:p>
          <a:p>
            <a:pPr marL="0" indent="0">
              <a:buNone/>
            </a:pPr>
            <a:endParaRPr lang="en-IN" sz="1600" dirty="0"/>
          </a:p>
        </p:txBody>
      </p:sp>
    </p:spTree>
    <p:extLst>
      <p:ext uri="{BB962C8B-B14F-4D97-AF65-F5344CB8AC3E}">
        <p14:creationId xmlns:p14="http://schemas.microsoft.com/office/powerpoint/2010/main" val="20211999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Important </a:t>
            </a:r>
            <a:r>
              <a:rPr lang="en-US" sz="3600" dirty="0" smtClean="0"/>
              <a:t>Definitions (3/3)</a:t>
            </a:r>
            <a:endParaRPr lang="en-IN" b="1" dirty="0"/>
          </a:p>
        </p:txBody>
      </p:sp>
      <p:sp>
        <p:nvSpPr>
          <p:cNvPr id="3" name="Content Placeholder 2"/>
          <p:cNvSpPr>
            <a:spLocks noGrp="1"/>
          </p:cNvSpPr>
          <p:nvPr>
            <p:ph idx="1"/>
          </p:nvPr>
        </p:nvSpPr>
        <p:spPr/>
        <p:txBody>
          <a:bodyPr>
            <a:normAutofit/>
          </a:bodyPr>
          <a:lstStyle/>
          <a:p>
            <a:r>
              <a:rPr lang="en-US" sz="2000" dirty="0" smtClean="0"/>
              <a:t>Financial </a:t>
            </a:r>
            <a:r>
              <a:rPr lang="en-US" sz="2000" dirty="0"/>
              <a:t>Sector </a:t>
            </a:r>
            <a:r>
              <a:rPr lang="en-US" sz="2000" dirty="0" smtClean="0"/>
              <a:t>regulator means</a:t>
            </a:r>
          </a:p>
          <a:p>
            <a:pPr lvl="1"/>
            <a:r>
              <a:rPr lang="en-US" sz="1500" dirty="0" smtClean="0"/>
              <a:t>Reserve </a:t>
            </a:r>
            <a:r>
              <a:rPr lang="en-US" sz="1500" dirty="0"/>
              <a:t>Bank of </a:t>
            </a:r>
            <a:r>
              <a:rPr lang="en-US" sz="1500" dirty="0" smtClean="0"/>
              <a:t>India</a:t>
            </a:r>
          </a:p>
          <a:p>
            <a:pPr lvl="1"/>
            <a:r>
              <a:rPr lang="en-US" sz="1500" dirty="0" smtClean="0"/>
              <a:t>Securities </a:t>
            </a:r>
            <a:r>
              <a:rPr lang="en-US" sz="1500" dirty="0"/>
              <a:t>and Exchange Board of </a:t>
            </a:r>
            <a:r>
              <a:rPr lang="en-US" sz="1500" dirty="0" smtClean="0"/>
              <a:t>India</a:t>
            </a:r>
          </a:p>
          <a:p>
            <a:pPr lvl="1"/>
            <a:r>
              <a:rPr lang="en-US" sz="1500" dirty="0" smtClean="0"/>
              <a:t>Insurance </a:t>
            </a:r>
            <a:r>
              <a:rPr lang="en-US" sz="1500" dirty="0"/>
              <a:t>Regulatory and Development </a:t>
            </a:r>
            <a:r>
              <a:rPr lang="en-US" sz="1500" dirty="0" smtClean="0"/>
              <a:t>Authority</a:t>
            </a:r>
          </a:p>
          <a:p>
            <a:pPr lvl="1"/>
            <a:r>
              <a:rPr lang="en-US" sz="1500" dirty="0" smtClean="0"/>
              <a:t>Pension </a:t>
            </a:r>
            <a:r>
              <a:rPr lang="en-US" sz="1500" dirty="0"/>
              <a:t>Fund Regulatory and Development </a:t>
            </a:r>
            <a:r>
              <a:rPr lang="en-US" sz="1500" dirty="0" smtClean="0"/>
              <a:t>Authority</a:t>
            </a:r>
          </a:p>
          <a:p>
            <a:r>
              <a:rPr lang="en-US" sz="2000" dirty="0" smtClean="0"/>
              <a:t>Financial </a:t>
            </a:r>
            <a:r>
              <a:rPr lang="en-US" sz="2000" dirty="0"/>
              <a:t>service provider means </a:t>
            </a:r>
          </a:p>
          <a:p>
            <a:pPr lvl="1"/>
            <a:r>
              <a:rPr lang="en-US" sz="1600" dirty="0" smtClean="0"/>
              <a:t>bank</a:t>
            </a:r>
            <a:r>
              <a:rPr lang="en-US" sz="1600" dirty="0"/>
              <a:t>, banking company, </a:t>
            </a:r>
            <a:endParaRPr lang="en-US" sz="1600" dirty="0" smtClean="0"/>
          </a:p>
          <a:p>
            <a:pPr lvl="1"/>
            <a:r>
              <a:rPr lang="en-US" sz="1600" dirty="0" smtClean="0"/>
              <a:t>non-banking </a:t>
            </a:r>
            <a:r>
              <a:rPr lang="en-US" sz="1600" dirty="0"/>
              <a:t>financial </a:t>
            </a:r>
            <a:r>
              <a:rPr lang="en-US" sz="1600" dirty="0" smtClean="0"/>
              <a:t>company</a:t>
            </a:r>
          </a:p>
          <a:p>
            <a:pPr lvl="1"/>
            <a:r>
              <a:rPr lang="en-US" sz="1600" dirty="0" smtClean="0"/>
              <a:t>asset </a:t>
            </a:r>
            <a:r>
              <a:rPr lang="en-US" sz="1600" dirty="0"/>
              <a:t>management </a:t>
            </a:r>
            <a:r>
              <a:rPr lang="en-US" sz="1600" dirty="0" smtClean="0"/>
              <a:t>company</a:t>
            </a:r>
          </a:p>
          <a:p>
            <a:pPr lvl="1"/>
            <a:r>
              <a:rPr lang="en-US" sz="1600" dirty="0" smtClean="0"/>
              <a:t>Depository</a:t>
            </a:r>
          </a:p>
          <a:p>
            <a:pPr lvl="1"/>
            <a:r>
              <a:rPr lang="en-US" sz="1600" dirty="0" smtClean="0"/>
              <a:t>depository participant</a:t>
            </a:r>
          </a:p>
          <a:p>
            <a:pPr lvl="1"/>
            <a:r>
              <a:rPr lang="en-US" sz="1600" dirty="0" smtClean="0"/>
              <a:t>insurance company</a:t>
            </a:r>
          </a:p>
          <a:p>
            <a:pPr lvl="1"/>
            <a:r>
              <a:rPr lang="en-US" sz="1600" dirty="0" smtClean="0"/>
              <a:t>insurance </a:t>
            </a:r>
            <a:r>
              <a:rPr lang="en-US" sz="1600" dirty="0"/>
              <a:t>repository </a:t>
            </a:r>
            <a:r>
              <a:rPr lang="en-US" sz="1600" dirty="0" smtClean="0"/>
              <a:t>and</a:t>
            </a:r>
          </a:p>
          <a:p>
            <a:pPr lvl="1"/>
            <a:r>
              <a:rPr lang="en-US" sz="1600" dirty="0" smtClean="0"/>
              <a:t>such </a:t>
            </a:r>
            <a:r>
              <a:rPr lang="en-US" sz="1600" dirty="0"/>
              <a:t>other entity as may be identified by the Bank for the purposes of these directions, from time to time;</a:t>
            </a:r>
            <a:endParaRPr lang="en-US" sz="1500" dirty="0"/>
          </a:p>
          <a:p>
            <a:pPr marL="0" indent="0">
              <a:buNone/>
            </a:pPr>
            <a:endParaRPr lang="en-IN" sz="2400" dirty="0"/>
          </a:p>
        </p:txBody>
      </p:sp>
    </p:spTree>
    <p:extLst>
      <p:ext uri="{BB962C8B-B14F-4D97-AF65-F5344CB8AC3E}">
        <p14:creationId xmlns:p14="http://schemas.microsoft.com/office/powerpoint/2010/main" val="38456164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Highlights of the </a:t>
            </a:r>
            <a:r>
              <a:rPr lang="en-US" sz="3600" dirty="0" smtClean="0"/>
              <a:t>directions (1/2)</a:t>
            </a:r>
            <a:endParaRPr lang="en-IN" b="1" dirty="0"/>
          </a:p>
        </p:txBody>
      </p:sp>
      <p:sp>
        <p:nvSpPr>
          <p:cNvPr id="3" name="Content Placeholder 2"/>
          <p:cNvSpPr>
            <a:spLocks noGrp="1"/>
          </p:cNvSpPr>
          <p:nvPr>
            <p:ph idx="1"/>
          </p:nvPr>
        </p:nvSpPr>
        <p:spPr/>
        <p:txBody>
          <a:bodyPr>
            <a:normAutofit/>
          </a:bodyPr>
          <a:lstStyle/>
          <a:p>
            <a:r>
              <a:rPr lang="en-US" sz="1900" dirty="0"/>
              <a:t>The business to be taken by companies registered with the Reserve Bank as NBFC – AA.</a:t>
            </a:r>
          </a:p>
          <a:p>
            <a:r>
              <a:rPr lang="en-US" sz="1900" dirty="0"/>
              <a:t>The Net Owned Fund should not be less than ₹ 2 </a:t>
            </a:r>
            <a:r>
              <a:rPr lang="en-US" sz="1900" dirty="0" err="1"/>
              <a:t>crore</a:t>
            </a:r>
            <a:r>
              <a:rPr lang="en-US" sz="1900" dirty="0"/>
              <a:t>.</a:t>
            </a:r>
          </a:p>
          <a:p>
            <a:r>
              <a:rPr lang="en-US" sz="1900" dirty="0"/>
              <a:t>Business of an AA will entirely be Information Technology (IT) driven</a:t>
            </a:r>
          </a:p>
          <a:p>
            <a:r>
              <a:rPr lang="en-US" sz="1900" dirty="0"/>
              <a:t>Financial assets whose records are stored electronically will be considered</a:t>
            </a:r>
          </a:p>
          <a:p>
            <a:r>
              <a:rPr lang="en-US" sz="1900" dirty="0"/>
              <a:t>Entities being regulated by financial sector regulators will be considered</a:t>
            </a:r>
          </a:p>
          <a:p>
            <a:r>
              <a:rPr lang="en-US" sz="1900" dirty="0"/>
              <a:t>Pricing of services to as per AA’s Board approved policy</a:t>
            </a:r>
          </a:p>
          <a:p>
            <a:r>
              <a:rPr lang="en-US" sz="1900" dirty="0"/>
              <a:t>No financial asset related customer information pulled out by the AAs from the financial service providers should reside with the AAs</a:t>
            </a:r>
            <a:r>
              <a:rPr lang="en-US" sz="2600" dirty="0">
                <a:solidFill>
                  <a:schemeClr val="tx2"/>
                </a:solidFill>
              </a:rPr>
              <a:t>.</a:t>
            </a:r>
          </a:p>
          <a:p>
            <a:pPr marL="0" indent="0">
              <a:buNone/>
            </a:pPr>
            <a:endParaRPr lang="en-IN" sz="2400" dirty="0"/>
          </a:p>
        </p:txBody>
      </p:sp>
    </p:spTree>
    <p:extLst>
      <p:ext uri="{BB962C8B-B14F-4D97-AF65-F5344CB8AC3E}">
        <p14:creationId xmlns:p14="http://schemas.microsoft.com/office/powerpoint/2010/main" val="13977503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Highlights of the draft </a:t>
            </a:r>
            <a:r>
              <a:rPr lang="en-US" sz="3600" dirty="0" smtClean="0"/>
              <a:t>directions (2/2)</a:t>
            </a:r>
            <a:endParaRPr lang="en-IN" b="1" dirty="0"/>
          </a:p>
        </p:txBody>
      </p:sp>
      <p:sp>
        <p:nvSpPr>
          <p:cNvPr id="3" name="Content Placeholder 2"/>
          <p:cNvSpPr>
            <a:spLocks noGrp="1"/>
          </p:cNvSpPr>
          <p:nvPr>
            <p:ph idx="1"/>
          </p:nvPr>
        </p:nvSpPr>
        <p:spPr/>
        <p:txBody>
          <a:bodyPr>
            <a:normAutofit/>
          </a:bodyPr>
          <a:lstStyle/>
          <a:p>
            <a:r>
              <a:rPr lang="en-US" dirty="0" smtClean="0">
                <a:solidFill>
                  <a:schemeClr val="tx2"/>
                </a:solidFill>
              </a:rPr>
              <a:t>AA shall</a:t>
            </a:r>
          </a:p>
          <a:p>
            <a:pPr lvl="1"/>
            <a:r>
              <a:rPr lang="en-US" sz="2000" dirty="0"/>
              <a:t>not to undertake any other business other than the business of AA.</a:t>
            </a:r>
          </a:p>
          <a:p>
            <a:pPr lvl="1"/>
            <a:r>
              <a:rPr lang="en-US" sz="2000" dirty="0"/>
              <a:t>share information only with the customer to whom it relates or any other person authorized by the customer. </a:t>
            </a:r>
          </a:p>
          <a:p>
            <a:pPr lvl="1"/>
            <a:r>
              <a:rPr lang="en-US" sz="2000" dirty="0"/>
              <a:t>not support transactions in financial assets</a:t>
            </a:r>
          </a:p>
          <a:p>
            <a:pPr lvl="1"/>
            <a:r>
              <a:rPr lang="en-US" sz="2000" dirty="0"/>
              <a:t>have a Citizen Charter that will explicitly guarantee protection of the rights of a customer. </a:t>
            </a:r>
            <a:endParaRPr lang="en-US" sz="2000" dirty="0" smtClean="0"/>
          </a:p>
          <a:p>
            <a:pPr lvl="1"/>
            <a:r>
              <a:rPr lang="en-US" sz="2000" dirty="0"/>
              <a:t>not part with any information that it may come to acquire from/ on behalf of a customer</a:t>
            </a:r>
            <a:r>
              <a:rPr lang="en-US" sz="2000" dirty="0" smtClean="0"/>
              <a:t>.</a:t>
            </a:r>
            <a:endParaRPr lang="en-US" sz="2000" dirty="0"/>
          </a:p>
          <a:p>
            <a:pPr lvl="1"/>
            <a:r>
              <a:rPr lang="en-US" sz="2000" dirty="0" smtClean="0"/>
              <a:t>have </a:t>
            </a:r>
            <a:r>
              <a:rPr lang="en-US" sz="2000" dirty="0"/>
              <a:t>adequate safeguards built in their IT systems to ensure that they are protected against </a:t>
            </a:r>
            <a:r>
              <a:rPr lang="en-US" sz="2000" dirty="0" err="1"/>
              <a:t>unauthorised</a:t>
            </a:r>
            <a:r>
              <a:rPr lang="en-US" sz="2000" dirty="0"/>
              <a:t> access, alteration, destruction, disclosure or dissemination of records and data</a:t>
            </a:r>
            <a:endParaRPr lang="en-US" sz="2000" dirty="0">
              <a:solidFill>
                <a:schemeClr val="tx2"/>
              </a:solidFill>
            </a:endParaRPr>
          </a:p>
          <a:p>
            <a:pPr marL="0" indent="0">
              <a:buNone/>
            </a:pPr>
            <a:endParaRPr lang="en-IN" sz="2400" dirty="0"/>
          </a:p>
        </p:txBody>
      </p:sp>
    </p:spTree>
    <p:extLst>
      <p:ext uri="{BB962C8B-B14F-4D97-AF65-F5344CB8AC3E}">
        <p14:creationId xmlns:p14="http://schemas.microsoft.com/office/powerpoint/2010/main" val="140971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674" y="491136"/>
            <a:ext cx="7544133" cy="1013800"/>
          </a:xfrm>
        </p:spPr>
        <p:txBody>
          <a:bodyPr>
            <a:normAutofit fontScale="90000"/>
          </a:bodyPr>
          <a:lstStyle/>
          <a:p>
            <a:r>
              <a:rPr lang="en-IN" dirty="0" smtClean="0"/>
              <a:t>Definition of Deposits and PUBLIC Deposits for the purpose of RBI Regulations</a:t>
            </a:r>
            <a:endParaRPr lang="en-IN" dirty="0"/>
          </a:p>
        </p:txBody>
      </p:sp>
      <p:sp>
        <p:nvSpPr>
          <p:cNvPr id="3" name="Content Placeholder 2"/>
          <p:cNvSpPr>
            <a:spLocks noGrp="1"/>
          </p:cNvSpPr>
          <p:nvPr>
            <p:ph idx="1"/>
          </p:nvPr>
        </p:nvSpPr>
        <p:spPr>
          <a:xfrm>
            <a:off x="581192" y="2246813"/>
            <a:ext cx="11029615" cy="4029081"/>
          </a:xfrm>
        </p:spPr>
        <p:txBody>
          <a:bodyPr>
            <a:noAutofit/>
          </a:bodyPr>
          <a:lstStyle/>
          <a:p>
            <a:r>
              <a:rPr lang="en-US" sz="1500" dirty="0">
                <a:latin typeface="+mj-lt"/>
                <a:cs typeface="Times New Roman" panose="02020603050405020304" pitchFamily="18" charset="0"/>
              </a:rPr>
              <a:t>Public Deposit – “</a:t>
            </a:r>
            <a:r>
              <a:rPr lang="en-US" sz="1500" i="1" dirty="0">
                <a:latin typeface="+mj-lt"/>
                <a:cs typeface="Times New Roman" panose="02020603050405020304" pitchFamily="18" charset="0"/>
              </a:rPr>
              <a:t>a deposit as defined under section 45-I(bb) of the Reserve Bank of India Act, 1934 (2 of 1934</a:t>
            </a:r>
            <a:r>
              <a:rPr lang="en-US" sz="1500" i="1" dirty="0" smtClean="0">
                <a:latin typeface="+mj-lt"/>
                <a:cs typeface="Times New Roman" panose="02020603050405020304" pitchFamily="18" charset="0"/>
              </a:rPr>
              <a:t>)”</a:t>
            </a:r>
          </a:p>
          <a:p>
            <a:r>
              <a:rPr lang="en-US" sz="1500" dirty="0" smtClean="0">
                <a:latin typeface="+mj-lt"/>
                <a:cs typeface="Times New Roman" panose="02020603050405020304" pitchFamily="18" charset="0"/>
              </a:rPr>
              <a:t>Exclusions:</a:t>
            </a:r>
          </a:p>
          <a:p>
            <a:pPr lvl="1"/>
            <a:r>
              <a:rPr lang="en-US" sz="1500" dirty="0">
                <a:latin typeface="+mj-lt"/>
                <a:cs typeface="Times New Roman" panose="02020603050405020304" pitchFamily="18" charset="0"/>
              </a:rPr>
              <a:t>Monies received from Central / State government, also includes amounts received from other sources to which the guarantee is provided by the State / Central Government</a:t>
            </a:r>
          </a:p>
          <a:p>
            <a:pPr lvl="1"/>
            <a:r>
              <a:rPr lang="en-US" sz="1500" dirty="0">
                <a:latin typeface="+mj-lt"/>
                <a:cs typeface="Times New Roman" panose="02020603050405020304" pitchFamily="18" charset="0"/>
              </a:rPr>
              <a:t>Monies received from Notified financial institutions</a:t>
            </a:r>
          </a:p>
          <a:p>
            <a:pPr lvl="1"/>
            <a:r>
              <a:rPr lang="en-US" sz="1500" dirty="0">
                <a:latin typeface="+mj-lt"/>
                <a:cs typeface="Times New Roman" panose="02020603050405020304" pitchFamily="18" charset="0"/>
              </a:rPr>
              <a:t>Inter company deposits</a:t>
            </a:r>
          </a:p>
          <a:p>
            <a:pPr lvl="1"/>
            <a:r>
              <a:rPr lang="en-US" sz="1500" dirty="0">
                <a:latin typeface="+mj-lt"/>
                <a:cs typeface="Times New Roman" panose="02020603050405020304" pitchFamily="18" charset="0"/>
              </a:rPr>
              <a:t>Amounts received towards subscription to securities as per Companies Act 2013</a:t>
            </a:r>
          </a:p>
          <a:p>
            <a:pPr lvl="1"/>
            <a:r>
              <a:rPr lang="en-US" sz="1500" dirty="0">
                <a:latin typeface="+mj-lt"/>
                <a:cs typeface="Times New Roman" panose="02020603050405020304" pitchFamily="18" charset="0"/>
              </a:rPr>
              <a:t>Amounts received from directors, amounts received by private companies from shareholders provided the amount has not been borrowed by the director / shareholder</a:t>
            </a:r>
          </a:p>
          <a:p>
            <a:pPr lvl="1"/>
            <a:r>
              <a:rPr lang="en-US" sz="1500" dirty="0">
                <a:latin typeface="+mj-lt"/>
                <a:cs typeface="Times New Roman" panose="02020603050405020304" pitchFamily="18" charset="0"/>
              </a:rPr>
              <a:t>Amounts received by issue of compulsorily convertible bonds / </a:t>
            </a:r>
            <a:r>
              <a:rPr lang="en-US" sz="1500" dirty="0" smtClean="0">
                <a:latin typeface="+mj-lt"/>
                <a:cs typeface="Times New Roman" panose="02020603050405020304" pitchFamily="18" charset="0"/>
              </a:rPr>
              <a:t>debentures</a:t>
            </a:r>
          </a:p>
          <a:p>
            <a:pPr lvl="1"/>
            <a:r>
              <a:rPr lang="en-US" sz="1500" dirty="0" smtClean="0">
                <a:latin typeface="+mj-lt"/>
                <a:cs typeface="Times New Roman" panose="02020603050405020304" pitchFamily="18" charset="0"/>
              </a:rPr>
              <a:t>Amounts brought in by promoters by way of unsecured loans provided </a:t>
            </a:r>
          </a:p>
          <a:p>
            <a:pPr marL="1070100" lvl="2" indent="-342900"/>
            <a:r>
              <a:rPr lang="en-US" sz="1500" dirty="0" smtClean="0">
                <a:latin typeface="+mj-lt"/>
                <a:cs typeface="Times New Roman" panose="02020603050405020304" pitchFamily="18" charset="0"/>
              </a:rPr>
              <a:t>the loan is brought in pursuance of the stipulation imposed by the lending public financial institution in fulfilment of the obligation of the promoters to contribute such finance,</a:t>
            </a:r>
          </a:p>
          <a:p>
            <a:pPr marL="1070100" lvl="2" indent="-342900"/>
            <a:r>
              <a:rPr lang="en-US" sz="1500" dirty="0" smtClean="0">
                <a:latin typeface="+mj-lt"/>
                <a:cs typeface="Times New Roman" panose="02020603050405020304" pitchFamily="18" charset="0"/>
              </a:rPr>
              <a:t>the loan is provided by the promoters themselves and/or by their relatives, and not from their friends and business associates, and</a:t>
            </a:r>
          </a:p>
          <a:p>
            <a:pPr marL="1070100" lvl="2" indent="-342900"/>
            <a:r>
              <a:rPr lang="en-US" sz="1500" dirty="0" smtClean="0">
                <a:latin typeface="+mj-lt"/>
                <a:cs typeface="Times New Roman" panose="02020603050405020304" pitchFamily="18" charset="0"/>
              </a:rPr>
              <a:t>the exemption under this sub-clause shall be available only till the loan of financial institution is repaid and not thereafter;</a:t>
            </a:r>
          </a:p>
          <a:p>
            <a:pPr marL="727200" lvl="2" indent="0">
              <a:buNone/>
            </a:pPr>
            <a:endParaRPr lang="en-US" sz="1500" i="1" dirty="0" smtClean="0">
              <a:latin typeface="+mj-lt"/>
              <a:cs typeface="Times New Roman" panose="02020603050405020304" pitchFamily="18" charset="0"/>
            </a:endParaRPr>
          </a:p>
          <a:p>
            <a:pPr marL="727200" lvl="2" indent="0">
              <a:buNone/>
            </a:pPr>
            <a:r>
              <a:rPr lang="en-US" sz="1500" i="1" dirty="0" smtClean="0">
                <a:latin typeface="+mj-lt"/>
                <a:cs typeface="Times New Roman" panose="02020603050405020304" pitchFamily="18" charset="0"/>
              </a:rPr>
              <a:t>Contd. </a:t>
            </a:r>
            <a:r>
              <a:rPr lang="en-US" sz="1500" i="1" dirty="0">
                <a:latin typeface="+mj-lt"/>
                <a:cs typeface="Times New Roman" panose="02020603050405020304" pitchFamily="18" charset="0"/>
              </a:rPr>
              <a:t>n</a:t>
            </a:r>
            <a:r>
              <a:rPr lang="en-US" sz="1500" i="1" dirty="0" smtClean="0">
                <a:latin typeface="+mj-lt"/>
                <a:cs typeface="Times New Roman" panose="02020603050405020304" pitchFamily="18" charset="0"/>
              </a:rPr>
              <a:t>ext slide</a:t>
            </a:r>
          </a:p>
        </p:txBody>
      </p:sp>
    </p:spTree>
    <p:extLst>
      <p:ext uri="{BB962C8B-B14F-4D97-AF65-F5344CB8AC3E}">
        <p14:creationId xmlns:p14="http://schemas.microsoft.com/office/powerpoint/2010/main" val="321957356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Asset Aggregation </a:t>
            </a:r>
            <a:r>
              <a:rPr lang="en-US" sz="3600" dirty="0"/>
              <a:t>an NBFC activity?</a:t>
            </a:r>
            <a:endParaRPr lang="en-IN" b="1" dirty="0"/>
          </a:p>
        </p:txBody>
      </p:sp>
      <p:sp>
        <p:nvSpPr>
          <p:cNvPr id="3" name="Content Placeholder 2"/>
          <p:cNvSpPr>
            <a:spLocks noGrp="1"/>
          </p:cNvSpPr>
          <p:nvPr>
            <p:ph idx="1"/>
          </p:nvPr>
        </p:nvSpPr>
        <p:spPr/>
        <p:txBody>
          <a:bodyPr>
            <a:normAutofit/>
          </a:bodyPr>
          <a:lstStyle/>
          <a:p>
            <a:r>
              <a:rPr lang="en-US" dirty="0"/>
              <a:t>The activity of asset aggregation is a fee based business.</a:t>
            </a:r>
          </a:p>
          <a:p>
            <a:r>
              <a:rPr lang="en-US" dirty="0"/>
              <a:t>It does not involve any movement of money either to or from the aggregator. </a:t>
            </a:r>
          </a:p>
          <a:p>
            <a:r>
              <a:rPr lang="en-US" dirty="0"/>
              <a:t>The aggregator is simply aggregating information, and not the financial assets of the customer. </a:t>
            </a:r>
          </a:p>
          <a:p>
            <a:r>
              <a:rPr lang="en-US" dirty="0"/>
              <a:t>There is no pooling of money at all with the AA.</a:t>
            </a:r>
          </a:p>
          <a:p>
            <a:r>
              <a:rPr lang="en-US" dirty="0"/>
              <a:t>It is questionable as to how a fee based activity as this could be an NBFC activity, requiring registration with the RBI? </a:t>
            </a:r>
            <a:endParaRPr lang="en-IN" dirty="0"/>
          </a:p>
        </p:txBody>
      </p:sp>
    </p:spTree>
    <p:extLst>
      <p:ext uri="{BB962C8B-B14F-4D97-AF65-F5344CB8AC3E}">
        <p14:creationId xmlns:p14="http://schemas.microsoft.com/office/powerpoint/2010/main" val="39356193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dirty="0" smtClean="0"/>
              <a:t>Corporate Debt Restructuring and framework for revitalising distressed assets</a:t>
            </a:r>
            <a:endParaRPr lang="en-IN" dirty="0"/>
          </a:p>
        </p:txBody>
      </p:sp>
      <p:sp>
        <p:nvSpPr>
          <p:cNvPr id="6" name="Text Placeholder 5"/>
          <p:cNvSpPr>
            <a:spLocks noGrp="1"/>
          </p:cNvSpPr>
          <p:nvPr>
            <p:ph type="body" idx="1"/>
          </p:nvPr>
        </p:nvSpPr>
        <p:spPr/>
        <p:txBody>
          <a:bodyPr/>
          <a:lstStyle/>
          <a:p>
            <a:endParaRPr lang="en-IN"/>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b="1" dirty="0" smtClean="0"/>
              <a:t>Norms on Restructuring of Advances by NBFCs</a:t>
            </a:r>
            <a:endParaRPr lang="en-IN"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Coverage of this session</a:t>
            </a:r>
            <a:endParaRPr lang="en-IN" dirty="0"/>
          </a:p>
        </p:txBody>
      </p:sp>
      <p:sp>
        <p:nvSpPr>
          <p:cNvPr id="5" name="Content Placeholder 4"/>
          <p:cNvSpPr>
            <a:spLocks noGrp="1"/>
          </p:cNvSpPr>
          <p:nvPr>
            <p:ph idx="1"/>
          </p:nvPr>
        </p:nvSpPr>
        <p:spPr/>
        <p:txBody>
          <a:bodyPr>
            <a:normAutofit/>
          </a:bodyPr>
          <a:lstStyle/>
          <a:p>
            <a:pPr algn="ctr">
              <a:buNone/>
            </a:pPr>
            <a:r>
              <a:rPr lang="en-IN" b="1" u="sng" dirty="0" smtClean="0"/>
              <a:t>Restructuring of Loans and Advances by NBFCs</a:t>
            </a:r>
            <a:endParaRPr lang="en-IN" b="1" u="sng" dirty="0"/>
          </a:p>
        </p:txBody>
      </p:sp>
      <p:cxnSp>
        <p:nvCxnSpPr>
          <p:cNvPr id="9" name="Straight Arrow Connector 8"/>
          <p:cNvCxnSpPr>
            <a:stCxn id="5" idx="2"/>
          </p:cNvCxnSpPr>
          <p:nvPr/>
        </p:nvCxnSpPr>
        <p:spPr>
          <a:xfrm rot="5400000">
            <a:off x="5791200" y="2590536"/>
            <a:ext cx="609600" cy="2117"/>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2895600"/>
            <a:ext cx="10058400" cy="1588"/>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953559" y="3161242"/>
            <a:ext cx="533400" cy="2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1009841" y="3161242"/>
            <a:ext cx="533400" cy="2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6400" y="3429000"/>
            <a:ext cx="3352800" cy="369332"/>
          </a:xfrm>
          <a:prstGeom prst="rect">
            <a:avLst/>
          </a:prstGeom>
          <a:noFill/>
        </p:spPr>
        <p:txBody>
          <a:bodyPr wrap="square" rtlCol="0">
            <a:spAutoFit/>
          </a:bodyPr>
          <a:lstStyle/>
          <a:p>
            <a:r>
              <a:rPr lang="en-IN" b="1" dirty="0" smtClean="0"/>
              <a:t>Project Loans</a:t>
            </a:r>
            <a:endParaRPr lang="en-IN" b="1" dirty="0"/>
          </a:p>
        </p:txBody>
      </p:sp>
      <p:cxnSp>
        <p:nvCxnSpPr>
          <p:cNvPr id="19" name="Straight Arrow Connector 18"/>
          <p:cNvCxnSpPr/>
          <p:nvPr/>
        </p:nvCxnSpPr>
        <p:spPr>
          <a:xfrm rot="5400000">
            <a:off x="1029626" y="4000368"/>
            <a:ext cx="380206" cy="1059"/>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8000" y="4191000"/>
            <a:ext cx="4775200" cy="1588"/>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242359" y="4456642"/>
            <a:ext cx="533400" cy="2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017559" y="4456642"/>
            <a:ext cx="533400" cy="2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3200" y="4724401"/>
            <a:ext cx="2438400" cy="646331"/>
          </a:xfrm>
          <a:prstGeom prst="rect">
            <a:avLst/>
          </a:prstGeom>
          <a:noFill/>
        </p:spPr>
        <p:txBody>
          <a:bodyPr wrap="square" rtlCol="0">
            <a:spAutoFit/>
          </a:bodyPr>
          <a:lstStyle/>
          <a:p>
            <a:r>
              <a:rPr lang="en-IN" b="1" dirty="0" smtClean="0"/>
              <a:t>Infrastructure Project Loans</a:t>
            </a:r>
            <a:endParaRPr lang="en-IN" b="1" dirty="0"/>
          </a:p>
        </p:txBody>
      </p:sp>
      <p:sp>
        <p:nvSpPr>
          <p:cNvPr id="26" name="TextBox 25"/>
          <p:cNvSpPr txBox="1"/>
          <p:nvPr/>
        </p:nvSpPr>
        <p:spPr>
          <a:xfrm>
            <a:off x="3048000" y="4724401"/>
            <a:ext cx="3352800" cy="923330"/>
          </a:xfrm>
          <a:prstGeom prst="rect">
            <a:avLst/>
          </a:prstGeom>
          <a:noFill/>
        </p:spPr>
        <p:txBody>
          <a:bodyPr wrap="square" rtlCol="0">
            <a:spAutoFit/>
          </a:bodyPr>
          <a:lstStyle/>
          <a:p>
            <a:r>
              <a:rPr lang="en-IN" b="1" dirty="0" smtClean="0"/>
              <a:t>Non – Infrastructure Project Loans</a:t>
            </a:r>
          </a:p>
          <a:p>
            <a:r>
              <a:rPr lang="en-IN" b="1" dirty="0" smtClean="0"/>
              <a:t>(Commercial Real Estate)</a:t>
            </a:r>
            <a:endParaRPr lang="en-IN" b="1" dirty="0"/>
          </a:p>
        </p:txBody>
      </p:sp>
      <p:sp>
        <p:nvSpPr>
          <p:cNvPr id="33" name="TextBox 32"/>
          <p:cNvSpPr txBox="1"/>
          <p:nvPr/>
        </p:nvSpPr>
        <p:spPr>
          <a:xfrm>
            <a:off x="10160000" y="3429000"/>
            <a:ext cx="1828800" cy="369332"/>
          </a:xfrm>
          <a:prstGeom prst="rect">
            <a:avLst/>
          </a:prstGeom>
          <a:noFill/>
        </p:spPr>
        <p:txBody>
          <a:bodyPr wrap="square" rtlCol="0">
            <a:spAutoFit/>
          </a:bodyPr>
          <a:lstStyle/>
          <a:p>
            <a:r>
              <a:rPr lang="en-IN" b="1" dirty="0" smtClean="0"/>
              <a:t>Advances</a:t>
            </a:r>
            <a:endParaRPr lang="en-IN" b="1"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Classes of Assets that can be restructured</a:t>
            </a:r>
            <a:endParaRPr lang="en-IN" b="1" dirty="0"/>
          </a:p>
        </p:txBody>
      </p:sp>
      <p:sp>
        <p:nvSpPr>
          <p:cNvPr id="3" name="Content Placeholder 2"/>
          <p:cNvSpPr>
            <a:spLocks noGrp="1"/>
          </p:cNvSpPr>
          <p:nvPr>
            <p:ph idx="1"/>
          </p:nvPr>
        </p:nvSpPr>
        <p:spPr/>
        <p:txBody>
          <a:bodyPr/>
          <a:lstStyle/>
          <a:p>
            <a:r>
              <a:rPr lang="en-IN" dirty="0" smtClean="0"/>
              <a:t>The assets with the following classifications can be restructured – </a:t>
            </a:r>
          </a:p>
          <a:p>
            <a:pPr lvl="1"/>
            <a:r>
              <a:rPr lang="en-IN" dirty="0" smtClean="0"/>
              <a:t>Standard Assets</a:t>
            </a:r>
          </a:p>
          <a:p>
            <a:pPr lvl="1"/>
            <a:r>
              <a:rPr lang="en-IN" dirty="0" smtClean="0"/>
              <a:t>Sub-standard Assets</a:t>
            </a:r>
          </a:p>
          <a:p>
            <a:pPr lvl="1"/>
            <a:r>
              <a:rPr lang="en-IN" dirty="0" smtClean="0"/>
              <a:t>Doubtful Assets</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Methods of Restructuring</a:t>
            </a:r>
            <a:endParaRPr lang="en-IN" b="1" dirty="0"/>
          </a:p>
        </p:txBody>
      </p:sp>
      <p:sp>
        <p:nvSpPr>
          <p:cNvPr id="3" name="Content Placeholder 2"/>
          <p:cNvSpPr>
            <a:spLocks noGrp="1"/>
          </p:cNvSpPr>
          <p:nvPr>
            <p:ph idx="1"/>
          </p:nvPr>
        </p:nvSpPr>
        <p:spPr/>
        <p:txBody>
          <a:bodyPr/>
          <a:lstStyle/>
          <a:p>
            <a:pPr>
              <a:buNone/>
            </a:pPr>
            <a:r>
              <a:rPr lang="en-IN" dirty="0" smtClean="0"/>
              <a:t>Different methods of restructuring – </a:t>
            </a:r>
          </a:p>
          <a:p>
            <a:r>
              <a:rPr lang="en-IN" dirty="0" smtClean="0"/>
              <a:t> Bilateral Restructuring – Here the restructuring is done between the lender and the borrower on one-on-one basis. The number of lenders may be more than one.</a:t>
            </a:r>
          </a:p>
          <a:p>
            <a:r>
              <a:rPr lang="en-IN" dirty="0" smtClean="0"/>
              <a:t>Restructuring through CDR Mechanism – Here application is made to the CDR cell by multiple lenders for restructuring. There should be more than one lenders making the application.</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of CDR 1/2</a:t>
            </a:r>
            <a:endParaRPr lang="en-IN" dirty="0"/>
          </a:p>
        </p:txBody>
      </p:sp>
      <p:sp>
        <p:nvSpPr>
          <p:cNvPr id="10" name="Content Placeholder 9"/>
          <p:cNvSpPr>
            <a:spLocks noGrp="1"/>
          </p:cNvSpPr>
          <p:nvPr>
            <p:ph idx="1"/>
          </p:nvPr>
        </p:nvSpPr>
        <p:spPr/>
        <p:txBody>
          <a:bodyPr/>
          <a:lstStyle/>
          <a:p>
            <a:endParaRPr lang="en-IN"/>
          </a:p>
        </p:txBody>
      </p:sp>
      <p:sp>
        <p:nvSpPr>
          <p:cNvPr id="1026" name="Rectangle 2"/>
          <p:cNvSpPr>
            <a:spLocks noChangeArrowheads="1"/>
          </p:cNvSpPr>
          <p:nvPr/>
        </p:nvSpPr>
        <p:spPr bwMode="auto">
          <a:xfrm>
            <a:off x="723899" y="1676401"/>
            <a:ext cx="9944100" cy="792163"/>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One or more creditors having at least 20% share in the working capital or term finance can make reference to the CDR Cell by way of a draft Flash report which contains the preliminary restructuring plan.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7" name="AutoShape 3"/>
          <p:cNvCxnSpPr>
            <a:cxnSpLocks noChangeShapeType="1"/>
          </p:cNvCxnSpPr>
          <p:nvPr/>
        </p:nvCxnSpPr>
        <p:spPr bwMode="auto">
          <a:xfrm rot="5400000">
            <a:off x="5552546" y="2681818"/>
            <a:ext cx="276225" cy="2117"/>
          </a:xfrm>
          <a:prstGeom prst="straightConnector1">
            <a:avLst/>
          </a:prstGeom>
          <a:noFill/>
          <a:ln w="9525">
            <a:solidFill>
              <a:srgbClr val="000000"/>
            </a:solidFill>
            <a:round/>
            <a:headEnd/>
            <a:tailEnd type="triangle" w="med" len="med"/>
          </a:ln>
        </p:spPr>
      </p:cxnSp>
      <p:sp>
        <p:nvSpPr>
          <p:cNvPr id="1028" name="Rectangle 4"/>
          <p:cNvSpPr>
            <a:spLocks noChangeArrowheads="1"/>
          </p:cNvSpPr>
          <p:nvPr/>
        </p:nvSpPr>
        <p:spPr bwMode="auto">
          <a:xfrm>
            <a:off x="609600" y="2849563"/>
            <a:ext cx="10871200" cy="14478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The draft Flash Report is discussed in Joint Lenders Meeting &amp; Final Flash Report is submitted with CDR Cell by the referring institution. The Cut-off-date is to be considered by lenders in the meeting and is of prime importance, primarily to decide broad contours of the proposed restructuring package.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Note: Normally Cut-off-date is first day of the Quarter</a:t>
            </a:r>
            <a:r>
              <a:rPr kumimoji="0" lang="en-US" sz="1600" b="1" i="1" u="none" strike="noStrike" cap="none" normalizeH="0" baseline="0" dirty="0" smtClean="0">
                <a:ln>
                  <a:noFill/>
                </a:ln>
                <a:solidFill>
                  <a:schemeClr val="tx1"/>
                </a:solidFill>
                <a:effectLst/>
                <a:latin typeface="Times New Roman" pitchFamily="18" charset="0"/>
                <a:cs typeface="Arial" pitchFamily="34" charset="0"/>
              </a:rPr>
              <a:t>.</a:t>
            </a:r>
            <a:r>
              <a:rPr kumimoji="0" lang="en-GB" sz="1600" b="1" i="1" u="none" strike="noStrike" cap="none" normalizeH="0" baseline="0" dirty="0" smtClean="0">
                <a:ln>
                  <a:noFill/>
                </a:ln>
                <a:solidFill>
                  <a:schemeClr val="tx1"/>
                </a:solidFill>
                <a:effectLst/>
                <a:latin typeface="Calibri" pitchFamily="34" charset="0"/>
                <a:cs typeface="Arial" pitchFamily="34" charset="0"/>
              </a:rPr>
              <a:t> </a:t>
            </a:r>
            <a:endParaRPr kumimoji="0" lang="en-IN"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9" name="AutoShape 5"/>
          <p:cNvCxnSpPr>
            <a:cxnSpLocks noChangeShapeType="1"/>
          </p:cNvCxnSpPr>
          <p:nvPr/>
        </p:nvCxnSpPr>
        <p:spPr bwMode="auto">
          <a:xfrm rot="5400000">
            <a:off x="5537200" y="4524905"/>
            <a:ext cx="304800" cy="2117"/>
          </a:xfrm>
          <a:prstGeom prst="straightConnector1">
            <a:avLst/>
          </a:prstGeom>
          <a:noFill/>
          <a:ln w="9525">
            <a:solidFill>
              <a:srgbClr val="000000"/>
            </a:solidFill>
            <a:round/>
            <a:headEnd/>
            <a:tailEnd type="triangle" w="med" len="med"/>
          </a:ln>
        </p:spPr>
      </p:cxnSp>
      <p:sp>
        <p:nvSpPr>
          <p:cNvPr id="1030" name="Rectangle 6"/>
          <p:cNvSpPr>
            <a:spLocks noChangeArrowheads="1"/>
          </p:cNvSpPr>
          <p:nvPr/>
        </p:nvSpPr>
        <p:spPr bwMode="auto">
          <a:xfrm>
            <a:off x="711200" y="4678363"/>
            <a:ext cx="10769600" cy="17526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The CDR Cell prepares the restructuring plan in terms of the general policies &amp; guidelines and place for consideration of EG within 30 days for decisions.</a:t>
            </a:r>
            <a:endParaRPr kumimoji="0" lang="en-IN"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In the CDR EG Meeting the decision for admission of case is taken by “Super Majority Vote”.</a:t>
            </a:r>
            <a:endParaRPr kumimoji="0" lang="en-IN"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“Super-Majority Vote” shall mean votes cast in favour of a proposal by not less than sixty percent (60%) of number of Lenders and holding not less than seventy-five percent (75%) of the aggregate Principal Outstanding Financial Assistance.</a:t>
            </a:r>
            <a:r>
              <a:rPr kumimoji="0" lang="en-GB" sz="1600" b="1" i="0" u="none" strike="noStrike" cap="none" normalizeH="0" baseline="0" dirty="0" smtClean="0">
                <a:ln>
                  <a:noFill/>
                </a:ln>
                <a:solidFill>
                  <a:schemeClr val="tx1"/>
                </a:solidFill>
                <a:effectLst/>
                <a:latin typeface="Calibri" pitchFamily="34" charset="0"/>
                <a:cs typeface="Arial" pitchFamily="34" charset="0"/>
              </a:rPr>
              <a:t> </a:t>
            </a:r>
            <a:endParaRPr kumimoji="0" lang="en-IN"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flipH="1">
            <a:off x="5664200" y="6478589"/>
            <a:ext cx="0" cy="257175"/>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of CDR 2/2</a:t>
            </a:r>
            <a:endParaRPr lang="en-IN" dirty="0"/>
          </a:p>
        </p:txBody>
      </p:sp>
      <p:sp>
        <p:nvSpPr>
          <p:cNvPr id="11" name="Content Placeholder 10"/>
          <p:cNvSpPr>
            <a:spLocks noGrp="1"/>
          </p:cNvSpPr>
          <p:nvPr>
            <p:ph idx="1"/>
          </p:nvPr>
        </p:nvSpPr>
        <p:spPr/>
        <p:txBody>
          <a:bodyPr/>
          <a:lstStyle/>
          <a:p>
            <a:endParaRPr lang="en-IN"/>
          </a:p>
        </p:txBody>
      </p:sp>
      <p:sp>
        <p:nvSpPr>
          <p:cNvPr id="2050" name="Rectangle 2"/>
          <p:cNvSpPr>
            <a:spLocks noChangeArrowheads="1"/>
          </p:cNvSpPr>
          <p:nvPr/>
        </p:nvSpPr>
        <p:spPr bwMode="auto">
          <a:xfrm>
            <a:off x="812800" y="1676400"/>
            <a:ext cx="10566400" cy="12192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Holding on Operations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On admission of Flash Report the borrower should open a Current Account with the Monitoring Institute (MI) to be designated as Pre-TRA Account and credits should be routed through this account only.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51" name="AutoShape 3"/>
          <p:cNvCxnSpPr>
            <a:cxnSpLocks noChangeShapeType="1"/>
          </p:cNvCxnSpPr>
          <p:nvPr/>
        </p:nvCxnSpPr>
        <p:spPr bwMode="auto">
          <a:xfrm rot="16200000" flipH="1">
            <a:off x="5354109" y="3104092"/>
            <a:ext cx="266700" cy="2117"/>
          </a:xfrm>
          <a:prstGeom prst="straightConnector1">
            <a:avLst/>
          </a:prstGeom>
          <a:noFill/>
          <a:ln w="9525">
            <a:solidFill>
              <a:srgbClr val="000000"/>
            </a:solidFill>
            <a:round/>
            <a:headEnd/>
            <a:tailEnd type="triangle" w="med" len="med"/>
          </a:ln>
        </p:spPr>
      </p:cxnSp>
      <p:sp>
        <p:nvSpPr>
          <p:cNvPr id="2052" name="Rectangle 4"/>
          <p:cNvSpPr>
            <a:spLocks noChangeArrowheads="1"/>
          </p:cNvSpPr>
          <p:nvPr/>
        </p:nvSpPr>
        <p:spPr bwMode="auto">
          <a:xfrm>
            <a:off x="812800" y="3276600"/>
            <a:ext cx="10566400" cy="10668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After admission of case final restructuring proposal should be submitted with CDR EG at the earliest so that the final package can be approved within 90 days of admission. The time frame can be extended further by 90 days large and complicated cases. If final decision is not taken within 90/180 days.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53" name="AutoShape 5"/>
          <p:cNvCxnSpPr>
            <a:cxnSpLocks noChangeShapeType="1"/>
          </p:cNvCxnSpPr>
          <p:nvPr/>
        </p:nvCxnSpPr>
        <p:spPr bwMode="auto">
          <a:xfrm>
            <a:off x="5486401" y="4495801"/>
            <a:ext cx="6351" cy="238125"/>
          </a:xfrm>
          <a:prstGeom prst="straightConnector1">
            <a:avLst/>
          </a:prstGeom>
          <a:noFill/>
          <a:ln w="9525">
            <a:solidFill>
              <a:srgbClr val="000000"/>
            </a:solidFill>
            <a:round/>
            <a:headEnd/>
            <a:tailEnd type="triangle" w="med" len="med"/>
          </a:ln>
        </p:spPr>
      </p:cxnSp>
      <p:sp>
        <p:nvSpPr>
          <p:cNvPr id="2054" name="Rectangle 6"/>
          <p:cNvSpPr>
            <a:spLocks noChangeArrowheads="1"/>
          </p:cNvSpPr>
          <p:nvPr/>
        </p:nvSpPr>
        <p:spPr bwMode="auto">
          <a:xfrm>
            <a:off x="812800" y="4800600"/>
            <a:ext cx="10566400" cy="9144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Upon approval of final package, CDR Cell issues Letter of Approval (LOA) conveying the decision of CDR EG.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LOA contains detailed terms of Restructuring.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55" name="AutoShape 7"/>
          <p:cNvCxnSpPr>
            <a:cxnSpLocks noChangeShapeType="1"/>
          </p:cNvCxnSpPr>
          <p:nvPr/>
        </p:nvCxnSpPr>
        <p:spPr bwMode="auto">
          <a:xfrm>
            <a:off x="5486401" y="5791201"/>
            <a:ext cx="2116" cy="295275"/>
          </a:xfrm>
          <a:prstGeom prst="straightConnector1">
            <a:avLst/>
          </a:prstGeom>
          <a:noFill/>
          <a:ln w="9525">
            <a:solidFill>
              <a:srgbClr val="000000"/>
            </a:solidFill>
            <a:round/>
            <a:headEnd/>
            <a:tailEnd type="triangle" w="med" len="med"/>
          </a:ln>
        </p:spPr>
      </p:cxnSp>
      <p:sp>
        <p:nvSpPr>
          <p:cNvPr id="2056" name="Rectangle 8"/>
          <p:cNvSpPr>
            <a:spLocks noChangeArrowheads="1"/>
          </p:cNvSpPr>
          <p:nvPr/>
        </p:nvSpPr>
        <p:spPr bwMode="auto">
          <a:xfrm>
            <a:off x="914400" y="6172200"/>
            <a:ext cx="10668000" cy="53340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N" sz="1600" b="1" i="0" u="none" strike="noStrike" cap="none" normalizeH="0" baseline="0" dirty="0" smtClean="0">
                <a:ln>
                  <a:noFill/>
                </a:ln>
                <a:solidFill>
                  <a:schemeClr val="tx1"/>
                </a:solidFill>
                <a:effectLst/>
                <a:latin typeface="Calibri" pitchFamily="34" charset="0"/>
                <a:cs typeface="Arial" pitchFamily="34" charset="0"/>
              </a:rPr>
              <a:t>As per RBI guidelines, approved CDR package should be implemented within 120 days from the date of LOA.</a:t>
            </a:r>
            <a:r>
              <a:rPr kumimoji="0" lang="en-GB" sz="1600" b="1" i="0" u="none" strike="noStrike" cap="none" normalizeH="0" baseline="0" dirty="0" smtClean="0">
                <a:ln>
                  <a:noFill/>
                </a:ln>
                <a:solidFill>
                  <a:schemeClr val="tx1"/>
                </a:solidFill>
                <a:effectLst/>
                <a:latin typeface="Calibri" pitchFamily="34" charset="0"/>
                <a:cs typeface="Arial" pitchFamily="34" charset="0"/>
              </a:rPr>
              <a:t> </a:t>
            </a:r>
            <a:endParaRPr kumimoji="0" lang="en-IN" sz="1600" b="1" i="0" u="none" strike="noStrike" cap="none" normalizeH="0" baseline="0" dirty="0" smtClean="0">
              <a:ln>
                <a:noFill/>
              </a:ln>
              <a:solidFill>
                <a:schemeClr val="tx1"/>
              </a:solidFill>
              <a:effectLst/>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b="1" dirty="0" smtClean="0"/>
              <a:t>Restructuring of Project Loans – Infrastructure Project Loans</a:t>
            </a:r>
            <a:endParaRPr lang="en-IN"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When will we have to classify </a:t>
            </a:r>
            <a:br>
              <a:rPr lang="en-IN" dirty="0" smtClean="0"/>
            </a:br>
            <a:r>
              <a:rPr lang="en-IN" dirty="0" smtClean="0"/>
              <a:t>the account as NPA?</a:t>
            </a:r>
            <a:endParaRPr lang="en-IN"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Copyright</a:t>
            </a:r>
            <a:endParaRPr lang="en-IN" b="1" dirty="0"/>
          </a:p>
        </p:txBody>
      </p:sp>
      <p:sp>
        <p:nvSpPr>
          <p:cNvPr id="3" name="Content Placeholder 2"/>
          <p:cNvSpPr>
            <a:spLocks noGrp="1"/>
          </p:cNvSpPr>
          <p:nvPr>
            <p:ph idx="1"/>
          </p:nvPr>
        </p:nvSpPr>
        <p:spPr/>
        <p:txBody>
          <a:bodyPr/>
          <a:lstStyle/>
          <a:p>
            <a:pPr algn="just"/>
            <a:r>
              <a:rPr lang="en-IN" dirty="0">
                <a:solidFill>
                  <a:schemeClr val="tx1"/>
                </a:solidFill>
              </a:rPr>
              <a:t>The presentation is a property of Vinod Kothari </a:t>
            </a:r>
            <a:r>
              <a:rPr lang="en-IN" dirty="0" smtClean="0">
                <a:solidFill>
                  <a:schemeClr val="tx1"/>
                </a:solidFill>
              </a:rPr>
              <a:t>&amp; Company. </a:t>
            </a:r>
            <a:r>
              <a:rPr lang="en-IN" dirty="0">
                <a:solidFill>
                  <a:schemeClr val="tx1"/>
                </a:solidFill>
              </a:rPr>
              <a:t>No part of it can be copied, reproduced or distributed in any manner, without explicit prior permission.</a:t>
            </a:r>
          </a:p>
          <a:p>
            <a:pPr algn="just"/>
            <a:endParaRPr lang="en-IN" dirty="0">
              <a:solidFill>
                <a:schemeClr val="tx1"/>
              </a:solidFill>
            </a:endParaRPr>
          </a:p>
          <a:p>
            <a:pPr algn="just"/>
            <a:r>
              <a:rPr lang="en-IN" dirty="0">
                <a:solidFill>
                  <a:schemeClr val="tx1"/>
                </a:solidFill>
              </a:rPr>
              <a:t>In case of linking, please do give credit and full </a:t>
            </a:r>
            <a:r>
              <a:rPr lang="en-IN" dirty="0" smtClean="0">
                <a:solidFill>
                  <a:schemeClr val="tx1"/>
                </a:solidFill>
              </a:rPr>
              <a:t>link</a:t>
            </a:r>
            <a:endParaRPr lang="en-IN" dirty="0">
              <a:solidFill>
                <a:schemeClr val="tx1"/>
              </a:solidFill>
            </a:endParaRPr>
          </a:p>
        </p:txBody>
      </p:sp>
    </p:spTree>
    <p:extLst>
      <p:ext uri="{BB962C8B-B14F-4D97-AF65-F5344CB8AC3E}">
        <p14:creationId xmlns:p14="http://schemas.microsoft.com/office/powerpoint/2010/main" val="330798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148" y="491136"/>
            <a:ext cx="7744660" cy="1013800"/>
          </a:xfrm>
        </p:spPr>
        <p:txBody>
          <a:bodyPr>
            <a:normAutofit fontScale="90000"/>
          </a:bodyPr>
          <a:lstStyle/>
          <a:p>
            <a:r>
              <a:rPr lang="en-IN" dirty="0"/>
              <a:t>Definition of Deposits and PUBLIC Deposits for the purpose of RBI Regulations</a:t>
            </a:r>
          </a:p>
        </p:txBody>
      </p:sp>
      <p:sp>
        <p:nvSpPr>
          <p:cNvPr id="3" name="Content Placeholder 2"/>
          <p:cNvSpPr>
            <a:spLocks noGrp="1"/>
          </p:cNvSpPr>
          <p:nvPr>
            <p:ph idx="1"/>
          </p:nvPr>
        </p:nvSpPr>
        <p:spPr/>
        <p:txBody>
          <a:bodyPr/>
          <a:lstStyle/>
          <a:p>
            <a:pPr lvl="1"/>
            <a:r>
              <a:rPr lang="en-US" dirty="0" smtClean="0">
                <a:latin typeface="+mj-lt"/>
                <a:cs typeface="Times New Roman" panose="02020603050405020304" pitchFamily="18" charset="0"/>
              </a:rPr>
              <a:t>Amounts received by issue of non-convertible instruments having maturity less than 1 Year</a:t>
            </a:r>
          </a:p>
          <a:p>
            <a:pPr lvl="1"/>
            <a:r>
              <a:rPr lang="en-US" dirty="0" smtClean="0">
                <a:latin typeface="+mj-lt"/>
                <a:cs typeface="Times New Roman" panose="02020603050405020304" pitchFamily="18" charset="0"/>
              </a:rPr>
              <a:t>Amounts received from Mutual Funds regulated by SEBI</a:t>
            </a:r>
          </a:p>
          <a:p>
            <a:pPr lvl="1"/>
            <a:r>
              <a:rPr lang="en-US" dirty="0" smtClean="0">
                <a:latin typeface="+mj-lt"/>
                <a:cs typeface="Times New Roman" panose="02020603050405020304" pitchFamily="18" charset="0"/>
              </a:rPr>
              <a:t>Amounts collected by way of hybrid debt or subordinate debt with minimum maturity of not less than 60 months and the issuer has no option to recall </a:t>
            </a:r>
          </a:p>
          <a:p>
            <a:pPr lvl="1"/>
            <a:r>
              <a:rPr lang="en-US" dirty="0" smtClean="0">
                <a:latin typeface="+mj-lt"/>
                <a:cs typeface="Times New Roman" panose="02020603050405020304" pitchFamily="18" charset="0"/>
              </a:rPr>
              <a:t>Amounts received from relative of director of NBFCs</a:t>
            </a:r>
          </a:p>
          <a:p>
            <a:pPr lvl="1"/>
            <a:r>
              <a:rPr lang="en-US" dirty="0" smtClean="0">
                <a:latin typeface="+mj-lt"/>
                <a:cs typeface="Times New Roman" panose="02020603050405020304" pitchFamily="18" charset="0"/>
              </a:rPr>
              <a:t>Amounts received by issuance of commercial papers</a:t>
            </a:r>
          </a:p>
          <a:p>
            <a:pPr lvl="1"/>
            <a:r>
              <a:rPr lang="en-US" dirty="0" smtClean="0">
                <a:latin typeface="+mj-lt"/>
                <a:cs typeface="Times New Roman" panose="02020603050405020304" pitchFamily="18" charset="0"/>
              </a:rPr>
              <a:t>Amounts received by NBFC-ND-SI by issuance of perpetual debt instruments </a:t>
            </a:r>
          </a:p>
          <a:p>
            <a:pPr lvl="1"/>
            <a:r>
              <a:rPr lang="en-US" dirty="0" smtClean="0">
                <a:latin typeface="+mj-lt"/>
                <a:cs typeface="Times New Roman" panose="02020603050405020304" pitchFamily="18" charset="0"/>
              </a:rPr>
              <a:t>Amounts raised by infrastructure finance companies by issuance of infrastructure bonds</a:t>
            </a:r>
          </a:p>
          <a:p>
            <a:endParaRPr lang="en-IN" dirty="0">
              <a:latin typeface="+mj-lt"/>
            </a:endParaRPr>
          </a:p>
        </p:txBody>
      </p:sp>
    </p:spTree>
    <p:extLst>
      <p:ext uri="{BB962C8B-B14F-4D97-AF65-F5344CB8AC3E}">
        <p14:creationId xmlns:p14="http://schemas.microsoft.com/office/powerpoint/2010/main" val="405956568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When can the restructured assets be retained as “Standard”?</a:t>
            </a:r>
            <a:endParaRPr lang="en-IN" dirty="0"/>
          </a:p>
        </p:txBody>
      </p:sp>
      <p:sp>
        <p:nvSpPr>
          <p:cNvPr id="5" name="Content Placeholder 4"/>
          <p:cNvSpPr>
            <a:spLocks noGrp="1"/>
          </p:cNvSpPr>
          <p:nvPr>
            <p:ph idx="1"/>
          </p:nvPr>
        </p:nvSpPr>
        <p:spPr/>
        <p:txBody>
          <a:bodyPr>
            <a:normAutofit/>
          </a:bodyPr>
          <a:lstStyle/>
          <a:p>
            <a:pPr algn="just">
              <a:buNone/>
            </a:pPr>
            <a:r>
              <a:rPr lang="en-IN" dirty="0" smtClean="0"/>
              <a:t>Following conditions to be satisfied –</a:t>
            </a:r>
          </a:p>
          <a:p>
            <a:pPr algn="just"/>
            <a:r>
              <a:rPr lang="en-IN" dirty="0" smtClean="0"/>
              <a:t>Restructuring has to be done within 2 years from the original DCCO</a:t>
            </a:r>
          </a:p>
          <a:p>
            <a:pPr algn="just"/>
            <a:r>
              <a:rPr lang="en-IN" dirty="0" smtClean="0"/>
              <a:t>At the time of making application for restructuring the asset is classified as “Standard”</a:t>
            </a:r>
          </a:p>
          <a:p>
            <a:pPr algn="just"/>
            <a:r>
              <a:rPr lang="en-IN" dirty="0" smtClean="0"/>
              <a:t>The Extension of DDCO –</a:t>
            </a:r>
          </a:p>
          <a:p>
            <a:pPr lvl="1" algn="just"/>
            <a:r>
              <a:rPr lang="en-IN" dirty="0" smtClean="0"/>
              <a:t>For infrastructure projects involving court cases –</a:t>
            </a:r>
          </a:p>
          <a:p>
            <a:pPr lvl="1" algn="just">
              <a:buNone/>
            </a:pPr>
            <a:r>
              <a:rPr lang="en-IN" dirty="0" smtClean="0"/>
              <a:t>Total extension of not more than 4 years from the original DCCO.</a:t>
            </a:r>
          </a:p>
          <a:p>
            <a:pPr lvl="1" algn="just"/>
            <a:r>
              <a:rPr lang="en-IN" dirty="0" smtClean="0"/>
              <a:t>For infrastructure projects delayed for the reasons beyond the control of promoters –</a:t>
            </a:r>
          </a:p>
          <a:p>
            <a:pPr lvl="1" algn="just">
              <a:buNone/>
            </a:pPr>
            <a:r>
              <a:rPr lang="en-IN" dirty="0" smtClean="0"/>
              <a:t>Total extension of not more than 3 years from the original DCCO</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b="1" dirty="0" smtClean="0"/>
              <a:t>Provisioning requirements on the Standard Restructured Assets</a:t>
            </a:r>
            <a:endParaRPr lang="en-IN" sz="2000" b="1" dirty="0"/>
          </a:p>
        </p:txBody>
      </p:sp>
      <p:graphicFrame>
        <p:nvGraphicFramePr>
          <p:cNvPr id="4" name="Content Placeholder 3"/>
          <p:cNvGraphicFramePr>
            <a:graphicFrameLocks noGrp="1"/>
          </p:cNvGraphicFramePr>
          <p:nvPr>
            <p:ph idx="1"/>
          </p:nvPr>
        </p:nvGraphicFramePr>
        <p:xfrm>
          <a:off x="581025" y="1830388"/>
          <a:ext cx="11029950" cy="4571999"/>
        </p:xfrm>
        <a:graphic>
          <a:graphicData uri="http://schemas.openxmlformats.org/drawingml/2006/table">
            <a:tbl>
              <a:tblPr firstRow="1" bandRow="1">
                <a:tableStyleId>{5C22544A-7EE6-4342-B048-85BDC9FD1C3A}</a:tableStyleId>
              </a:tblPr>
              <a:tblGrid>
                <a:gridCol w="3552018"/>
                <a:gridCol w="7477932"/>
              </a:tblGrid>
              <a:tr h="304800">
                <a:tc>
                  <a:txBody>
                    <a:bodyPr/>
                    <a:lstStyle/>
                    <a:p>
                      <a:pPr algn="just"/>
                      <a:r>
                        <a:rPr lang="en-IN" sz="1400" dirty="0" smtClean="0"/>
                        <a:t>Particulars</a:t>
                      </a:r>
                      <a:endParaRPr lang="en-IN" sz="1400" dirty="0"/>
                    </a:p>
                  </a:txBody>
                  <a:tcPr marL="115095" marR="115095"/>
                </a:tc>
                <a:tc>
                  <a:txBody>
                    <a:bodyPr/>
                    <a:lstStyle/>
                    <a:p>
                      <a:pPr algn="just"/>
                      <a:r>
                        <a:rPr lang="en-IN" sz="1400" dirty="0" smtClean="0"/>
                        <a:t>Provisioning Requirement</a:t>
                      </a:r>
                      <a:endParaRPr lang="en-IN" sz="1400" dirty="0"/>
                    </a:p>
                  </a:txBody>
                  <a:tcPr marL="115095" marR="115095"/>
                </a:tc>
              </a:tr>
              <a:tr h="762000">
                <a:tc>
                  <a:txBody>
                    <a:bodyPr/>
                    <a:lstStyle/>
                    <a:p>
                      <a:pPr algn="just"/>
                      <a:r>
                        <a:rPr lang="en-IN" sz="1400" dirty="0" smtClean="0"/>
                        <a:t>Revised</a:t>
                      </a:r>
                      <a:r>
                        <a:rPr lang="en-IN" sz="1400" baseline="0" dirty="0" smtClean="0"/>
                        <a:t> DCCO is within 2 years from the original DCCO</a:t>
                      </a:r>
                      <a:endParaRPr lang="en-IN" sz="1400" dirty="0"/>
                    </a:p>
                  </a:txBody>
                  <a:tcPr marL="115095" marR="115095"/>
                </a:tc>
                <a:tc>
                  <a:txBody>
                    <a:bodyPr/>
                    <a:lstStyle/>
                    <a:p>
                      <a:pPr algn="just"/>
                      <a:r>
                        <a:rPr lang="en-IN" sz="1400" b="1" dirty="0" smtClean="0"/>
                        <a:t>0.25 percent + Provision for diminution</a:t>
                      </a:r>
                      <a:r>
                        <a:rPr lang="en-IN" sz="1400" b="1" baseline="0" dirty="0" smtClean="0"/>
                        <a:t> in fair value</a:t>
                      </a:r>
                      <a:endParaRPr lang="en-IN" sz="1400" b="1" dirty="0"/>
                    </a:p>
                  </a:txBody>
                  <a:tcPr marL="115095" marR="115095"/>
                </a:tc>
              </a:tr>
              <a:tr h="3505199">
                <a:tc>
                  <a:txBody>
                    <a:bodyPr/>
                    <a:lstStyle/>
                    <a:p>
                      <a:pPr algn="just"/>
                      <a:r>
                        <a:rPr lang="en-IN" sz="1400" dirty="0" smtClean="0"/>
                        <a:t>Revised DCCO is extended</a:t>
                      </a:r>
                      <a:r>
                        <a:rPr lang="en-IN" sz="1400" baseline="0" dirty="0" smtClean="0"/>
                        <a:t> beyond 2 years and </a:t>
                      </a:r>
                      <a:r>
                        <a:rPr lang="en-IN" sz="1400" baseline="0" dirty="0" err="1" smtClean="0"/>
                        <a:t>upto</a:t>
                      </a:r>
                      <a:r>
                        <a:rPr lang="en-IN" sz="1400" baseline="0" dirty="0" smtClean="0"/>
                        <a:t> 4 years or 3 years from the original case, as the case may be</a:t>
                      </a:r>
                      <a:endParaRPr lang="en-IN" sz="1400" dirty="0"/>
                    </a:p>
                  </a:txBody>
                  <a:tcPr marL="115095" marR="115095"/>
                </a:tc>
                <a:tc>
                  <a:txBody>
                    <a:bodyPr/>
                    <a:lstStyle/>
                    <a:p>
                      <a:pPr algn="just">
                        <a:buFont typeface="Arial" pitchFamily="34" charset="0"/>
                        <a:buChar char="•"/>
                      </a:pPr>
                      <a:r>
                        <a:rPr lang="en-IN" sz="1400" dirty="0" smtClean="0"/>
                        <a:t> For loans</a:t>
                      </a:r>
                      <a:r>
                        <a:rPr lang="en-IN" sz="1400" baseline="0" dirty="0" smtClean="0"/>
                        <a:t> restructured after 24</a:t>
                      </a:r>
                      <a:r>
                        <a:rPr lang="en-IN" sz="1400" baseline="30000" dirty="0" smtClean="0"/>
                        <a:t>th</a:t>
                      </a:r>
                      <a:r>
                        <a:rPr lang="en-IN" sz="1400" baseline="0" dirty="0" smtClean="0"/>
                        <a:t> January, 2014 –</a:t>
                      </a:r>
                    </a:p>
                    <a:p>
                      <a:pPr lvl="1" algn="just">
                        <a:buFont typeface="Arial" pitchFamily="34" charset="0"/>
                        <a:buChar char="•"/>
                      </a:pPr>
                      <a:r>
                        <a:rPr lang="en-IN" sz="1400" baseline="0" dirty="0" smtClean="0"/>
                        <a:t> </a:t>
                      </a:r>
                      <a:r>
                        <a:rPr lang="en-IN" sz="1400" b="1" baseline="0" dirty="0" smtClean="0"/>
                        <a:t>5 percent </a:t>
                      </a:r>
                      <a:r>
                        <a:rPr lang="en-IN" sz="1400" baseline="0" dirty="0" smtClean="0"/>
                        <a:t>for a period starting from the date of such restructuring till the revised DCCO or 2 years from the date of restructuring, whichever is later </a:t>
                      </a:r>
                      <a:r>
                        <a:rPr lang="en-IN" sz="1400" b="1" dirty="0" smtClean="0"/>
                        <a:t>+ Provision for diminution</a:t>
                      </a:r>
                      <a:r>
                        <a:rPr lang="en-IN" sz="1400" b="1" baseline="0" dirty="0" smtClean="0"/>
                        <a:t> in fair value</a:t>
                      </a:r>
                      <a:endParaRPr lang="en-IN" sz="1400" baseline="0" dirty="0" smtClean="0"/>
                    </a:p>
                    <a:p>
                      <a:pPr algn="just">
                        <a:buFont typeface="Arial" pitchFamily="34" charset="0"/>
                        <a:buChar char="•"/>
                      </a:pPr>
                      <a:endParaRPr lang="en-IN" sz="1400" baseline="0" dirty="0" smtClean="0"/>
                    </a:p>
                    <a:p>
                      <a:pPr algn="just">
                        <a:buFont typeface="Arial" pitchFamily="34" charset="0"/>
                        <a:buChar char="•"/>
                      </a:pPr>
                      <a:r>
                        <a:rPr lang="en-IN" sz="1400" baseline="0" dirty="0" smtClean="0"/>
                        <a:t>For stock of restructured loans  as on 23</a:t>
                      </a:r>
                      <a:r>
                        <a:rPr lang="en-IN" sz="1400" baseline="30000" dirty="0" smtClean="0"/>
                        <a:t>rd</a:t>
                      </a:r>
                      <a:r>
                        <a:rPr lang="en-IN" sz="1400" baseline="0" dirty="0" smtClean="0"/>
                        <a:t> January, 2014 –</a:t>
                      </a:r>
                    </a:p>
                    <a:p>
                      <a:pPr lvl="1" algn="just">
                        <a:buFont typeface="Arial" pitchFamily="34" charset="0"/>
                        <a:buChar char="•"/>
                      </a:pPr>
                      <a:r>
                        <a:rPr lang="en-IN" sz="1400" b="1" dirty="0" smtClean="0"/>
                        <a:t>2.75 percent </a:t>
                      </a:r>
                      <a:r>
                        <a:rPr lang="en-IN" sz="1400" dirty="0" smtClean="0"/>
                        <a:t>- with effect from March 31, 2014</a:t>
                      </a:r>
                    </a:p>
                    <a:p>
                      <a:pPr lvl="1" algn="just">
                        <a:buFont typeface="Arial" pitchFamily="34" charset="0"/>
                        <a:buChar char="•"/>
                      </a:pPr>
                      <a:r>
                        <a:rPr lang="en-IN" sz="1400" b="1" dirty="0" smtClean="0"/>
                        <a:t>3.50 percent </a:t>
                      </a:r>
                      <a:r>
                        <a:rPr lang="en-IN" sz="1400" dirty="0" smtClean="0"/>
                        <a:t>- with effect from March 31, 2015 (spread over the four quarters of 2014-15)</a:t>
                      </a:r>
                    </a:p>
                    <a:p>
                      <a:pPr lvl="1" algn="just">
                        <a:buFont typeface="Arial" pitchFamily="34" charset="0"/>
                        <a:buChar char="•"/>
                      </a:pPr>
                      <a:r>
                        <a:rPr lang="en-IN" sz="1400" baseline="0" dirty="0" smtClean="0"/>
                        <a:t> </a:t>
                      </a:r>
                      <a:r>
                        <a:rPr lang="en-IN" sz="1400" b="1" dirty="0" smtClean="0"/>
                        <a:t>4.25 percent </a:t>
                      </a:r>
                      <a:r>
                        <a:rPr lang="en-IN" sz="1400" dirty="0" smtClean="0"/>
                        <a:t>- with effect from March 31, 2016(spread over the four quarters of 2015-16)</a:t>
                      </a:r>
                    </a:p>
                    <a:p>
                      <a:pPr lvl="1" algn="just">
                        <a:buFont typeface="Arial" pitchFamily="34" charset="0"/>
                        <a:buChar char="•"/>
                      </a:pPr>
                      <a:r>
                        <a:rPr lang="en-IN" sz="1400" b="1" dirty="0" smtClean="0"/>
                        <a:t>5 percent </a:t>
                      </a:r>
                      <a:r>
                        <a:rPr lang="en-IN" sz="1400" dirty="0" smtClean="0"/>
                        <a:t>- with effect from March 31, 2017 (spread over the four quarters of 2016-17)</a:t>
                      </a:r>
                    </a:p>
                    <a:p>
                      <a:pPr lvl="0" algn="just">
                        <a:buFont typeface="Arial" pitchFamily="34" charset="0"/>
                        <a:buNone/>
                      </a:pPr>
                      <a:r>
                        <a:rPr lang="en-IN" sz="1400" baseline="0" dirty="0" smtClean="0"/>
                        <a:t>starting from the date of such restructuring till the revised DCCO or 2 years from the date of restructuring, whichever is later </a:t>
                      </a:r>
                      <a:r>
                        <a:rPr lang="en-IN" sz="1400" b="1" dirty="0" smtClean="0"/>
                        <a:t>+ Provision for diminution</a:t>
                      </a:r>
                      <a:r>
                        <a:rPr lang="en-IN" sz="1400" b="1" baseline="0" dirty="0" smtClean="0"/>
                        <a:t> in fair value</a:t>
                      </a:r>
                      <a:endParaRPr lang="en-IN" sz="1400" baseline="0" dirty="0" smtClean="0"/>
                    </a:p>
                  </a:txBody>
                  <a:tcPr marL="115095" marR="115095"/>
                </a:tc>
              </a:tr>
            </a:tbl>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Modifications that does not </a:t>
            </a:r>
            <a:br>
              <a:rPr lang="en-IN" dirty="0" smtClean="0"/>
            </a:br>
            <a:r>
              <a:rPr lang="en-IN" dirty="0" smtClean="0"/>
              <a:t>amount to Restructuring – 1/2</a:t>
            </a:r>
            <a:endParaRPr lang="en-IN" dirty="0"/>
          </a:p>
        </p:txBody>
      </p:sp>
      <p:sp>
        <p:nvSpPr>
          <p:cNvPr id="3" name="Content Placeholder 2"/>
          <p:cNvSpPr>
            <a:spLocks noGrp="1"/>
          </p:cNvSpPr>
          <p:nvPr>
            <p:ph idx="1"/>
          </p:nvPr>
        </p:nvSpPr>
        <p:spPr/>
        <p:txBody>
          <a:bodyPr/>
          <a:lstStyle/>
          <a:p>
            <a:r>
              <a:rPr lang="en-IN" dirty="0" smtClean="0"/>
              <a:t>If the revised DCCO falls within the period of two years from the original DCCO; </a:t>
            </a:r>
            <a:r>
              <a:rPr lang="en-IN" b="1" dirty="0" smtClean="0"/>
              <a:t>and </a:t>
            </a:r>
          </a:p>
          <a:p>
            <a:r>
              <a:rPr lang="en-IN" dirty="0" smtClean="0"/>
              <a:t>Shift in repayment period by </a:t>
            </a:r>
            <a:r>
              <a:rPr lang="en-IN" b="1" dirty="0" smtClean="0"/>
              <a:t>equal or shorter</a:t>
            </a:r>
            <a:r>
              <a:rPr lang="en-IN" dirty="0" smtClean="0"/>
              <a:t> duration than the extension of DCCO</a:t>
            </a:r>
          </a:p>
          <a:p>
            <a:endParaRPr lang="en-IN" dirty="0" smtClean="0"/>
          </a:p>
          <a:p>
            <a:pPr>
              <a:buNone/>
            </a:pPr>
            <a:r>
              <a:rPr lang="en-IN" dirty="0" smtClean="0"/>
              <a:t>Such project loans will be treated as “Standard Assets” and will attract provision of 0.25 percent</a:t>
            </a:r>
            <a:endParaRPr lang="en-IN"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Modifications that does not </a:t>
            </a:r>
            <a:br>
              <a:rPr lang="en-IN" dirty="0" smtClean="0"/>
            </a:br>
            <a:r>
              <a:rPr lang="en-IN" dirty="0" smtClean="0"/>
              <a:t>amount to Restructuring – 2/2</a:t>
            </a:r>
            <a:endParaRPr lang="en-IN" dirty="0"/>
          </a:p>
        </p:txBody>
      </p:sp>
      <p:sp>
        <p:nvSpPr>
          <p:cNvPr id="3" name="Content Placeholder 2"/>
          <p:cNvSpPr>
            <a:spLocks noGrp="1"/>
          </p:cNvSpPr>
          <p:nvPr>
            <p:ph idx="1"/>
          </p:nvPr>
        </p:nvSpPr>
        <p:spPr/>
        <p:txBody>
          <a:bodyPr>
            <a:normAutofit/>
          </a:bodyPr>
          <a:lstStyle/>
          <a:p>
            <a:pPr algn="just"/>
            <a:r>
              <a:rPr lang="en-IN" sz="2400" dirty="0" smtClean="0"/>
              <a:t>The project loan is under implementation and the DCCO is shifted due to the inability of the Concession Authority to comply with the requisite conditions, subject to the following–</a:t>
            </a:r>
          </a:p>
          <a:p>
            <a:pPr lvl="1" algn="just"/>
            <a:r>
              <a:rPr lang="en-IN" sz="2000" dirty="0" smtClean="0"/>
              <a:t>The project is an infrastructure project under public private partnership model awarded by a public authority</a:t>
            </a:r>
          </a:p>
          <a:p>
            <a:pPr lvl="1" algn="just"/>
            <a:r>
              <a:rPr lang="en-IN" sz="2000" dirty="0" smtClean="0"/>
              <a:t>The loan disbursement is yet to begin</a:t>
            </a:r>
          </a:p>
          <a:p>
            <a:pPr lvl="1" algn="just"/>
            <a:r>
              <a:rPr lang="en-IN" sz="2000" dirty="0" smtClean="0"/>
              <a:t>The revised date of commencement of commercial operations is documented by way of a supplementary agreement between the borrower and lender</a:t>
            </a:r>
          </a:p>
          <a:p>
            <a:pPr lvl="1" algn="just"/>
            <a:r>
              <a:rPr lang="en-IN" sz="2000" dirty="0" smtClean="0"/>
              <a:t>Project viability has been reassessed and sanction from appropriate authority has been obtained at the time of supplementary agreement</a:t>
            </a:r>
            <a:endParaRPr lang="en-IN" sz="20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IN" b="1" dirty="0" smtClean="0"/>
              <a:t>Restructuring of Project Loans – </a:t>
            </a:r>
            <a:br>
              <a:rPr lang="en-IN" b="1" dirty="0" smtClean="0"/>
            </a:br>
            <a:r>
              <a:rPr lang="en-IN" b="1" dirty="0" smtClean="0"/>
              <a:t>Non - Infrastructure Project Loans (other than commercial real estate loans)</a:t>
            </a:r>
            <a:endParaRPr lang="en-IN"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When will we have to classify the account as NPA?</a:t>
            </a:r>
            <a:endParaRPr lang="en-IN" b="1"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When can the restructured assets be retained as “Standard”?</a:t>
            </a:r>
            <a:endParaRPr lang="en-IN" dirty="0"/>
          </a:p>
        </p:txBody>
      </p:sp>
      <p:sp>
        <p:nvSpPr>
          <p:cNvPr id="5" name="Content Placeholder 4"/>
          <p:cNvSpPr>
            <a:spLocks noGrp="1"/>
          </p:cNvSpPr>
          <p:nvPr>
            <p:ph idx="1"/>
          </p:nvPr>
        </p:nvSpPr>
        <p:spPr/>
        <p:txBody>
          <a:bodyPr>
            <a:normAutofit/>
          </a:bodyPr>
          <a:lstStyle/>
          <a:p>
            <a:pPr algn="just">
              <a:buNone/>
            </a:pPr>
            <a:r>
              <a:rPr lang="en-IN" dirty="0" smtClean="0"/>
              <a:t>Following conditions to be satisfied –</a:t>
            </a:r>
          </a:p>
          <a:p>
            <a:pPr algn="just"/>
            <a:r>
              <a:rPr lang="en-IN" dirty="0" smtClean="0"/>
              <a:t>Restructuring has to be done within 1 year from the original DCCO</a:t>
            </a:r>
          </a:p>
          <a:p>
            <a:pPr algn="just"/>
            <a:r>
              <a:rPr lang="en-IN" dirty="0" smtClean="0"/>
              <a:t>At the time of making application for restructuring the asset is classified as “Standard”</a:t>
            </a:r>
          </a:p>
          <a:p>
            <a:pPr algn="just"/>
            <a:r>
              <a:rPr lang="en-IN" dirty="0" smtClean="0"/>
              <a:t>The DCCO has been extended for a period of not more than 3 years from the original DCCO</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Provisioning requirements on the Standard Restructured Assets</a:t>
            </a:r>
            <a:endParaRPr lang="en-IN" sz="2400" dirty="0"/>
          </a:p>
        </p:txBody>
      </p:sp>
      <p:graphicFrame>
        <p:nvGraphicFramePr>
          <p:cNvPr id="4" name="Content Placeholder 3"/>
          <p:cNvGraphicFramePr>
            <a:graphicFrameLocks noGrp="1"/>
          </p:cNvGraphicFramePr>
          <p:nvPr>
            <p:ph idx="1"/>
          </p:nvPr>
        </p:nvGraphicFramePr>
        <p:xfrm>
          <a:off x="581025" y="1830388"/>
          <a:ext cx="11029950" cy="4571999"/>
        </p:xfrm>
        <a:graphic>
          <a:graphicData uri="http://schemas.openxmlformats.org/drawingml/2006/table">
            <a:tbl>
              <a:tblPr firstRow="1" bandRow="1">
                <a:tableStyleId>{5C22544A-7EE6-4342-B048-85BDC9FD1C3A}</a:tableStyleId>
              </a:tblPr>
              <a:tblGrid>
                <a:gridCol w="3552018"/>
                <a:gridCol w="7477932"/>
              </a:tblGrid>
              <a:tr h="304800">
                <a:tc>
                  <a:txBody>
                    <a:bodyPr/>
                    <a:lstStyle/>
                    <a:p>
                      <a:pPr algn="just"/>
                      <a:r>
                        <a:rPr lang="en-IN" sz="1400" dirty="0" smtClean="0"/>
                        <a:t>Particulars</a:t>
                      </a:r>
                      <a:endParaRPr lang="en-IN" sz="1400" dirty="0"/>
                    </a:p>
                  </a:txBody>
                  <a:tcPr marL="115095" marR="115095"/>
                </a:tc>
                <a:tc>
                  <a:txBody>
                    <a:bodyPr/>
                    <a:lstStyle/>
                    <a:p>
                      <a:pPr algn="just"/>
                      <a:r>
                        <a:rPr lang="en-IN" sz="1400" dirty="0" smtClean="0"/>
                        <a:t>Provisioning Requirement</a:t>
                      </a:r>
                      <a:endParaRPr lang="en-IN" sz="1400" dirty="0"/>
                    </a:p>
                  </a:txBody>
                  <a:tcPr marL="115095" marR="115095"/>
                </a:tc>
              </a:tr>
              <a:tr h="762000">
                <a:tc>
                  <a:txBody>
                    <a:bodyPr/>
                    <a:lstStyle/>
                    <a:p>
                      <a:pPr algn="just"/>
                      <a:r>
                        <a:rPr lang="en-IN" sz="1400" dirty="0" smtClean="0"/>
                        <a:t>Revised</a:t>
                      </a:r>
                      <a:r>
                        <a:rPr lang="en-IN" sz="1400" baseline="0" dirty="0" smtClean="0"/>
                        <a:t> DCCO is within 1 years from the original DCCO</a:t>
                      </a:r>
                      <a:endParaRPr lang="en-IN" sz="1400" dirty="0"/>
                    </a:p>
                  </a:txBody>
                  <a:tcPr marL="115095" marR="115095"/>
                </a:tc>
                <a:tc>
                  <a:txBody>
                    <a:bodyPr/>
                    <a:lstStyle/>
                    <a:p>
                      <a:pPr algn="just"/>
                      <a:r>
                        <a:rPr lang="en-IN" sz="1400" b="1" dirty="0" smtClean="0"/>
                        <a:t>0.25 percent + Provision for diminution</a:t>
                      </a:r>
                      <a:r>
                        <a:rPr lang="en-IN" sz="1400" b="1" baseline="0" dirty="0" smtClean="0"/>
                        <a:t> in fair value</a:t>
                      </a:r>
                      <a:endParaRPr lang="en-IN" sz="1400" b="1" dirty="0"/>
                    </a:p>
                  </a:txBody>
                  <a:tcPr marL="115095" marR="115095"/>
                </a:tc>
              </a:tr>
              <a:tr h="3505199">
                <a:tc>
                  <a:txBody>
                    <a:bodyPr/>
                    <a:lstStyle/>
                    <a:p>
                      <a:pPr algn="just"/>
                      <a:r>
                        <a:rPr lang="en-IN" sz="1400" dirty="0" smtClean="0"/>
                        <a:t>Revised DCCO is extended</a:t>
                      </a:r>
                      <a:r>
                        <a:rPr lang="en-IN" sz="1400" baseline="0" dirty="0" smtClean="0"/>
                        <a:t> beyond 1 year and </a:t>
                      </a:r>
                      <a:r>
                        <a:rPr lang="en-IN" sz="1400" baseline="0" dirty="0" err="1" smtClean="0"/>
                        <a:t>upto</a:t>
                      </a:r>
                      <a:r>
                        <a:rPr lang="en-IN" sz="1400" baseline="0" dirty="0" smtClean="0"/>
                        <a:t> 2 years</a:t>
                      </a:r>
                      <a:endParaRPr lang="en-IN" sz="1400" dirty="0"/>
                    </a:p>
                  </a:txBody>
                  <a:tcPr marL="115095" marR="115095"/>
                </a:tc>
                <a:tc>
                  <a:txBody>
                    <a:bodyPr/>
                    <a:lstStyle/>
                    <a:p>
                      <a:pPr algn="just">
                        <a:buFont typeface="Arial" pitchFamily="34" charset="0"/>
                        <a:buChar char="•"/>
                      </a:pPr>
                      <a:r>
                        <a:rPr lang="en-IN" sz="1400" dirty="0" smtClean="0"/>
                        <a:t> For loans</a:t>
                      </a:r>
                      <a:r>
                        <a:rPr lang="en-IN" sz="1400" baseline="0" dirty="0" smtClean="0"/>
                        <a:t> restructured after 24</a:t>
                      </a:r>
                      <a:r>
                        <a:rPr lang="en-IN" sz="1400" baseline="30000" dirty="0" smtClean="0"/>
                        <a:t>th</a:t>
                      </a:r>
                      <a:r>
                        <a:rPr lang="en-IN" sz="1400" baseline="0" dirty="0" smtClean="0"/>
                        <a:t> January, 2014 –</a:t>
                      </a:r>
                    </a:p>
                    <a:p>
                      <a:pPr lvl="1" algn="just">
                        <a:buFont typeface="Arial" pitchFamily="34" charset="0"/>
                        <a:buChar char="•"/>
                      </a:pPr>
                      <a:r>
                        <a:rPr lang="en-IN" sz="1400" baseline="0" dirty="0" smtClean="0"/>
                        <a:t> </a:t>
                      </a:r>
                      <a:r>
                        <a:rPr lang="en-IN" sz="1400" b="1" baseline="0" dirty="0" smtClean="0"/>
                        <a:t>5 percent </a:t>
                      </a:r>
                      <a:r>
                        <a:rPr lang="en-IN" sz="1400" baseline="0" dirty="0" smtClean="0"/>
                        <a:t>for a period starting from the date of such restructuring for 2 years </a:t>
                      </a:r>
                      <a:r>
                        <a:rPr lang="en-IN" sz="1400" b="1" dirty="0" smtClean="0"/>
                        <a:t>+ Provision for diminution</a:t>
                      </a:r>
                      <a:r>
                        <a:rPr lang="en-IN" sz="1400" b="1" baseline="0" dirty="0" smtClean="0"/>
                        <a:t> in fair value</a:t>
                      </a:r>
                      <a:endParaRPr lang="en-IN" sz="1400" baseline="0" dirty="0" smtClean="0"/>
                    </a:p>
                    <a:p>
                      <a:pPr algn="just">
                        <a:buFont typeface="Arial" pitchFamily="34" charset="0"/>
                        <a:buChar char="•"/>
                      </a:pPr>
                      <a:endParaRPr lang="en-IN" sz="1400" baseline="0" dirty="0" smtClean="0"/>
                    </a:p>
                    <a:p>
                      <a:pPr algn="just">
                        <a:buFont typeface="Arial" pitchFamily="34" charset="0"/>
                        <a:buChar char="•"/>
                      </a:pPr>
                      <a:r>
                        <a:rPr lang="en-IN" sz="1400" baseline="0" dirty="0" smtClean="0"/>
                        <a:t>For stock of restructured loans  as on 23</a:t>
                      </a:r>
                      <a:r>
                        <a:rPr lang="en-IN" sz="1400" baseline="30000" dirty="0" smtClean="0"/>
                        <a:t>rd</a:t>
                      </a:r>
                      <a:r>
                        <a:rPr lang="en-IN" sz="1400" baseline="0" dirty="0" smtClean="0"/>
                        <a:t> January, 2014 –</a:t>
                      </a:r>
                    </a:p>
                    <a:p>
                      <a:pPr lvl="1" algn="just">
                        <a:buFont typeface="Arial" pitchFamily="34" charset="0"/>
                        <a:buChar char="•"/>
                      </a:pPr>
                      <a:r>
                        <a:rPr lang="en-IN" sz="1400" b="1" dirty="0" smtClean="0"/>
                        <a:t>2.75 percent </a:t>
                      </a:r>
                      <a:r>
                        <a:rPr lang="en-IN" sz="1400" dirty="0" smtClean="0"/>
                        <a:t>- with effect from March 31, 2014</a:t>
                      </a:r>
                    </a:p>
                    <a:p>
                      <a:pPr lvl="1" algn="just">
                        <a:buFont typeface="Arial" pitchFamily="34" charset="0"/>
                        <a:buChar char="•"/>
                      </a:pPr>
                      <a:r>
                        <a:rPr lang="en-IN" sz="1400" b="1" dirty="0" smtClean="0"/>
                        <a:t>3.50 percent </a:t>
                      </a:r>
                      <a:r>
                        <a:rPr lang="en-IN" sz="1400" dirty="0" smtClean="0"/>
                        <a:t>- with effect from March 31, 2015 (spread over the four quarters of 2014-15)</a:t>
                      </a:r>
                    </a:p>
                    <a:p>
                      <a:pPr lvl="1" algn="just">
                        <a:buFont typeface="Arial" pitchFamily="34" charset="0"/>
                        <a:buChar char="•"/>
                      </a:pPr>
                      <a:r>
                        <a:rPr lang="en-IN" sz="1400" baseline="0" dirty="0" smtClean="0"/>
                        <a:t> </a:t>
                      </a:r>
                      <a:r>
                        <a:rPr lang="en-IN" sz="1400" b="1" dirty="0" smtClean="0"/>
                        <a:t>4.25 percent </a:t>
                      </a:r>
                      <a:r>
                        <a:rPr lang="en-IN" sz="1400" dirty="0" smtClean="0"/>
                        <a:t>- with effect from March 31, 2016(spread over the four quarters of 2015-16)</a:t>
                      </a:r>
                    </a:p>
                    <a:p>
                      <a:pPr lvl="1" algn="just">
                        <a:buFont typeface="Arial" pitchFamily="34" charset="0"/>
                        <a:buChar char="•"/>
                      </a:pPr>
                      <a:r>
                        <a:rPr lang="en-IN" sz="1400" b="1" dirty="0" smtClean="0"/>
                        <a:t>5 percent </a:t>
                      </a:r>
                      <a:r>
                        <a:rPr lang="en-IN" sz="1400" dirty="0" smtClean="0"/>
                        <a:t>- with effect from March 31, 2017 (spread over the four quarters of 2016-17)</a:t>
                      </a:r>
                    </a:p>
                    <a:p>
                      <a:pPr lvl="0" algn="just">
                        <a:buFont typeface="Arial" pitchFamily="34" charset="0"/>
                        <a:buNone/>
                      </a:pPr>
                      <a:r>
                        <a:rPr lang="en-IN" sz="1400" baseline="0" dirty="0" smtClean="0"/>
                        <a:t>starting from the date of such restructuring for 2 years </a:t>
                      </a:r>
                      <a:r>
                        <a:rPr lang="en-IN" sz="1400" b="1" dirty="0" smtClean="0"/>
                        <a:t>+ Provision for diminution</a:t>
                      </a:r>
                      <a:r>
                        <a:rPr lang="en-IN" sz="1400" b="1" baseline="0" dirty="0" smtClean="0"/>
                        <a:t> in fair value</a:t>
                      </a:r>
                      <a:endParaRPr lang="en-IN" sz="1400" baseline="0" dirty="0" smtClean="0"/>
                    </a:p>
                  </a:txBody>
                  <a:tcPr marL="115095" marR="115095"/>
                </a:tc>
              </a:tr>
            </a:tbl>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Modifications that does not amount to Restructuring – </a:t>
            </a:r>
            <a:endParaRPr lang="en-IN" b="1" dirty="0"/>
          </a:p>
        </p:txBody>
      </p:sp>
      <p:sp>
        <p:nvSpPr>
          <p:cNvPr id="3" name="Content Placeholder 2"/>
          <p:cNvSpPr>
            <a:spLocks noGrp="1"/>
          </p:cNvSpPr>
          <p:nvPr>
            <p:ph idx="1"/>
          </p:nvPr>
        </p:nvSpPr>
        <p:spPr/>
        <p:txBody>
          <a:bodyPr/>
          <a:lstStyle/>
          <a:p>
            <a:r>
              <a:rPr lang="en-IN" dirty="0" smtClean="0"/>
              <a:t>If the revised DCCO falls within the period of one year from the original DCCO; </a:t>
            </a:r>
            <a:r>
              <a:rPr lang="en-IN" b="1" dirty="0" smtClean="0"/>
              <a:t>and </a:t>
            </a:r>
          </a:p>
          <a:p>
            <a:r>
              <a:rPr lang="en-IN" dirty="0" smtClean="0"/>
              <a:t>Shift in repayment period by </a:t>
            </a:r>
            <a:r>
              <a:rPr lang="en-IN" b="1" dirty="0" smtClean="0"/>
              <a:t>equal or shorter</a:t>
            </a:r>
            <a:r>
              <a:rPr lang="en-IN" dirty="0" smtClean="0"/>
              <a:t> duration than the extension of DCCO</a:t>
            </a:r>
          </a:p>
          <a:p>
            <a:endParaRPr lang="en-IN" dirty="0" smtClean="0"/>
          </a:p>
          <a:p>
            <a:pPr>
              <a:buNone/>
            </a:pPr>
            <a:r>
              <a:rPr lang="en-IN" dirty="0" smtClean="0"/>
              <a:t>Such project loans will be treated as “Standard Assets” and will attract provision of 0.25 percent</a:t>
            </a:r>
            <a:endParaRPr lang="en-IN"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000" b="1" dirty="0" smtClean="0"/>
              <a:t>Other provisions for restructuring of project loans 1/2</a:t>
            </a:r>
            <a:endParaRPr lang="en-IN" sz="2000" b="1" dirty="0"/>
          </a:p>
        </p:txBody>
      </p:sp>
      <p:sp>
        <p:nvSpPr>
          <p:cNvPr id="3" name="Content Placeholder 2"/>
          <p:cNvSpPr>
            <a:spLocks noGrp="1"/>
          </p:cNvSpPr>
          <p:nvPr>
            <p:ph idx="1"/>
          </p:nvPr>
        </p:nvSpPr>
        <p:spPr/>
        <p:txBody>
          <a:bodyPr>
            <a:normAutofit/>
          </a:bodyPr>
          <a:lstStyle/>
          <a:p>
            <a:pPr>
              <a:buNone/>
            </a:pPr>
            <a:r>
              <a:rPr lang="en-IN" dirty="0" smtClean="0"/>
              <a:t>Change in the repayment schedule of a project loan caused due to increase in scope and size of the project, would not be treated as restructuring if –</a:t>
            </a:r>
          </a:p>
          <a:p>
            <a:pPr lvl="1"/>
            <a:r>
              <a:rPr lang="en-IN" dirty="0" smtClean="0"/>
              <a:t>The increase in scope and size of the project takes place before commencement of commercial operations of the existing project.</a:t>
            </a:r>
          </a:p>
          <a:p>
            <a:pPr lvl="1"/>
            <a:r>
              <a:rPr lang="en-IN" dirty="0" smtClean="0"/>
              <a:t>The rise in cost excluding any cost-overrun in respect of the original project is 25% or more of the original outlay.</a:t>
            </a:r>
          </a:p>
          <a:p>
            <a:pPr lvl="1"/>
            <a:r>
              <a:rPr lang="en-IN" dirty="0" smtClean="0"/>
              <a:t>The NBFC re-assesses the viability of the project before approving the enhancement of scope and fixing a fresh DCCO.</a:t>
            </a:r>
          </a:p>
          <a:p>
            <a:pPr lvl="1"/>
            <a:r>
              <a:rPr lang="en-IN" dirty="0" smtClean="0"/>
              <a:t>On re-rating, (if already rated) the new rating is not below the previous rating by more than one notch.</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774" y="485298"/>
            <a:ext cx="6462033" cy="1013800"/>
          </a:xfrm>
        </p:spPr>
        <p:txBody>
          <a:bodyPr>
            <a:normAutofit/>
          </a:bodyPr>
          <a:lstStyle/>
          <a:p>
            <a:r>
              <a:rPr lang="en-IN" sz="4000" dirty="0" smtClean="0"/>
              <a:t>STATISTICS</a:t>
            </a:r>
            <a:endParaRPr lang="en-IN"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9364615"/>
              </p:ext>
            </p:extLst>
          </p:nvPr>
        </p:nvGraphicFramePr>
        <p:xfrm>
          <a:off x="581025" y="1994164"/>
          <a:ext cx="5533172" cy="3505887"/>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p:cNvCxnSpPr/>
          <p:nvPr/>
        </p:nvCxnSpPr>
        <p:spPr>
          <a:xfrm>
            <a:off x="1678674" y="2565783"/>
            <a:ext cx="3848669" cy="1392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87149" y="1897039"/>
            <a:ext cx="0" cy="375313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3770028375"/>
              </p:ext>
            </p:extLst>
          </p:nvPr>
        </p:nvGraphicFramePr>
        <p:xfrm>
          <a:off x="6624991" y="2565783"/>
          <a:ext cx="4985816" cy="357255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410735" y="1742822"/>
            <a:ext cx="3712191" cy="615553"/>
          </a:xfrm>
          <a:prstGeom prst="rect">
            <a:avLst/>
          </a:prstGeom>
          <a:noFill/>
          <a:ln w="19050">
            <a:solidFill>
              <a:schemeClr val="accent2"/>
            </a:solidFill>
            <a:prstDash val="dash"/>
          </a:ln>
        </p:spPr>
        <p:txBody>
          <a:bodyPr wrap="square" rtlCol="0">
            <a:spAutoFit/>
          </a:bodyPr>
          <a:lstStyle/>
          <a:p>
            <a:r>
              <a:rPr lang="en-IN" sz="1600" i="1" dirty="0" smtClean="0">
                <a:solidFill>
                  <a:srgbClr val="FF0000"/>
                </a:solidFill>
              </a:rPr>
              <a:t>Over 95% of the registered NBFCs are either Investment Companies or Loan Companies</a:t>
            </a:r>
            <a:r>
              <a:rPr lang="en-IN" i="1" dirty="0" smtClean="0">
                <a:solidFill>
                  <a:srgbClr val="FF0000"/>
                </a:solidFill>
              </a:rPr>
              <a:t>  </a:t>
            </a:r>
            <a:endParaRPr lang="en-IN" i="1" dirty="0">
              <a:solidFill>
                <a:srgbClr val="FF0000"/>
              </a:solidFill>
            </a:endParaRPr>
          </a:p>
        </p:txBody>
      </p:sp>
      <p:sp>
        <p:nvSpPr>
          <p:cNvPr id="21" name="Rectangle 20"/>
          <p:cNvSpPr/>
          <p:nvPr/>
        </p:nvSpPr>
        <p:spPr>
          <a:xfrm>
            <a:off x="955343" y="6250675"/>
            <a:ext cx="2961564" cy="423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Data source: RBI</a:t>
            </a:r>
            <a:endParaRPr lang="en-IN" sz="1600" dirty="0">
              <a:solidFill>
                <a:schemeClr val="tx1"/>
              </a:solidFill>
            </a:endParaRPr>
          </a:p>
        </p:txBody>
      </p:sp>
    </p:spTree>
    <p:extLst>
      <p:ext uri="{BB962C8B-B14F-4D97-AF65-F5344CB8AC3E}">
        <p14:creationId xmlns:p14="http://schemas.microsoft.com/office/powerpoint/2010/main" val="176703621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Other provisions for restructuring of project loans 2/2</a:t>
            </a:r>
            <a:endParaRPr lang="en-IN" sz="2400" dirty="0"/>
          </a:p>
        </p:txBody>
      </p:sp>
      <p:sp>
        <p:nvSpPr>
          <p:cNvPr id="3" name="Content Placeholder 2"/>
          <p:cNvSpPr>
            <a:spLocks noGrp="1"/>
          </p:cNvSpPr>
          <p:nvPr>
            <p:ph idx="1"/>
          </p:nvPr>
        </p:nvSpPr>
        <p:spPr/>
        <p:txBody>
          <a:bodyPr>
            <a:normAutofit/>
          </a:bodyPr>
          <a:lstStyle/>
          <a:p>
            <a:r>
              <a:rPr lang="en-IN" sz="2400" dirty="0" smtClean="0"/>
              <a:t>Restructuring of Commercial Real Estate (CRE) Loans –</a:t>
            </a:r>
          </a:p>
          <a:p>
            <a:pPr lvl="1"/>
            <a:r>
              <a:rPr lang="en-IN" sz="2400" dirty="0" smtClean="0"/>
              <a:t>Asset Classification benefits for restructure project loans not applicable for the CRE Loans</a:t>
            </a:r>
          </a:p>
          <a:p>
            <a:pPr lvl="1"/>
            <a:r>
              <a:rPr lang="en-IN" sz="2400" dirty="0" smtClean="0"/>
              <a:t>Following shall not be considered as “Restructuring” –</a:t>
            </a:r>
          </a:p>
          <a:p>
            <a:pPr lvl="2"/>
            <a:r>
              <a:rPr lang="en-IN" sz="2000" dirty="0" smtClean="0"/>
              <a:t> The revised DCCO falls within the period of one year from the original DCCO;</a:t>
            </a:r>
            <a:endParaRPr lang="en-IN" sz="2000" b="1" dirty="0" smtClean="0"/>
          </a:p>
          <a:p>
            <a:pPr lvl="2"/>
            <a:r>
              <a:rPr lang="en-IN" sz="2000" dirty="0" smtClean="0"/>
              <a:t>Shift of the repayment schedule and servicing of the loan is by equal or shorter duration compared to the period by which DCCO has been extended; </a:t>
            </a:r>
            <a:r>
              <a:rPr lang="en-IN" sz="2000" b="1" dirty="0" smtClean="0"/>
              <a:t>and</a:t>
            </a:r>
          </a:p>
          <a:p>
            <a:pPr lvl="2"/>
            <a:r>
              <a:rPr lang="en-IN" sz="2000" dirty="0" smtClean="0"/>
              <a:t>There is no change in other terms and conditions</a:t>
            </a:r>
            <a:endParaRPr lang="en-IN" sz="2000"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Income recognition for Project Loans</a:t>
            </a:r>
            <a:endParaRPr lang="en-IN" b="1" dirty="0"/>
          </a:p>
        </p:txBody>
      </p:sp>
      <p:sp>
        <p:nvSpPr>
          <p:cNvPr id="3" name="Content Placeholder 2"/>
          <p:cNvSpPr>
            <a:spLocks noGrp="1"/>
          </p:cNvSpPr>
          <p:nvPr>
            <p:ph idx="1"/>
          </p:nvPr>
        </p:nvSpPr>
        <p:spPr/>
        <p:txBody>
          <a:bodyPr/>
          <a:lstStyle/>
          <a:p>
            <a:r>
              <a:rPr lang="en-IN" dirty="0" smtClean="0"/>
              <a:t>Income from Standard Assets – Accrual Basis</a:t>
            </a:r>
          </a:p>
          <a:p>
            <a:r>
              <a:rPr lang="en-IN" dirty="0" smtClean="0"/>
              <a:t>Income from Sub-standard Assets – Cash Basis</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IN" b="1" dirty="0" smtClean="0"/>
              <a:t>Restructuring of Advances</a:t>
            </a:r>
            <a:endParaRPr lang="en-IN"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At what stages can restructuring be done?</a:t>
            </a:r>
            <a:endParaRPr lang="en-IN" b="1" dirty="0"/>
          </a:p>
        </p:txBody>
      </p:sp>
      <p:sp>
        <p:nvSpPr>
          <p:cNvPr id="3" name="Content Placeholder 2"/>
          <p:cNvSpPr>
            <a:spLocks noGrp="1"/>
          </p:cNvSpPr>
          <p:nvPr>
            <p:ph idx="1"/>
          </p:nvPr>
        </p:nvSpPr>
        <p:spPr/>
        <p:txBody>
          <a:bodyPr>
            <a:normAutofit/>
          </a:bodyPr>
          <a:lstStyle/>
          <a:p>
            <a:pPr>
              <a:buNone/>
            </a:pPr>
            <a:r>
              <a:rPr lang="en-IN" sz="2400" dirty="0" smtClean="0"/>
              <a:t>Restructuring can be done in the following stages –</a:t>
            </a:r>
          </a:p>
          <a:p>
            <a:pPr marL="624078" indent="-514350">
              <a:buFont typeface="+mj-lt"/>
              <a:buAutoNum type="romanLcPeriod"/>
            </a:pPr>
            <a:r>
              <a:rPr lang="en-IN" sz="2400" dirty="0" smtClean="0"/>
              <a:t>before commencement of commercial production / operation</a:t>
            </a:r>
          </a:p>
          <a:p>
            <a:pPr marL="624078" indent="-514350">
              <a:buFont typeface="+mj-lt"/>
              <a:buAutoNum type="romanLcPeriod"/>
            </a:pPr>
            <a:r>
              <a:rPr lang="en-IN" sz="2400" dirty="0" smtClean="0"/>
              <a:t>after  commencement  of  commercial  production  /  operation  but  before  the  asset has been classified as 'sub-standard‘</a:t>
            </a:r>
          </a:p>
          <a:p>
            <a:pPr marL="624078" indent="-514350">
              <a:buFont typeface="+mj-lt"/>
              <a:buAutoNum type="romanLcPeriod"/>
            </a:pPr>
            <a:r>
              <a:rPr lang="en-IN" sz="2400" dirty="0" smtClean="0"/>
              <a:t>after commencement of commercial production / operation and the asset has been classified as 'sub-standard' or 'doubtful'</a:t>
            </a:r>
            <a:endParaRPr lang="en-IN" sz="2400"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Restructuring of advances under CDR Mechanism</a:t>
            </a:r>
            <a:endParaRPr lang="en-IN" b="1" dirty="0"/>
          </a:p>
        </p:txBody>
      </p:sp>
      <p:sp>
        <p:nvSpPr>
          <p:cNvPr id="3" name="Content Placeholder 2"/>
          <p:cNvSpPr>
            <a:spLocks noGrp="1"/>
          </p:cNvSpPr>
          <p:nvPr>
            <p:ph idx="1"/>
          </p:nvPr>
        </p:nvSpPr>
        <p:spPr/>
        <p:txBody>
          <a:bodyPr>
            <a:noAutofit/>
          </a:bodyPr>
          <a:lstStyle/>
          <a:p>
            <a:pPr algn="just"/>
            <a:r>
              <a:rPr lang="en-IN" sz="2000" dirty="0" smtClean="0"/>
              <a:t>There should be more than one lender in order to proceed under the CDR Mechanism</a:t>
            </a:r>
          </a:p>
          <a:p>
            <a:pPr algn="just"/>
            <a:r>
              <a:rPr lang="en-IN" sz="2000" dirty="0" smtClean="0"/>
              <a:t>Normal  asset  classification  norms  to  apply  till  the  restructuring  proposal  is under process.</a:t>
            </a:r>
          </a:p>
          <a:p>
            <a:pPr algn="just"/>
            <a:r>
              <a:rPr lang="en-IN" sz="2000" dirty="0" smtClean="0"/>
              <a:t>Application from the debtor or consent of the debtor required for restructuring</a:t>
            </a:r>
          </a:p>
          <a:p>
            <a:pPr algn="just"/>
            <a:r>
              <a:rPr lang="en-IN" sz="2000" dirty="0" smtClean="0"/>
              <a:t>Restructuring can be done </a:t>
            </a:r>
            <a:r>
              <a:rPr lang="en-IN" sz="2000" i="1" dirty="0" err="1" smtClean="0"/>
              <a:t>Suo</a:t>
            </a:r>
            <a:r>
              <a:rPr lang="en-IN" sz="2000" i="1" dirty="0" smtClean="0"/>
              <a:t> </a:t>
            </a:r>
            <a:r>
              <a:rPr lang="en-IN" sz="2000" i="1" dirty="0" err="1" smtClean="0"/>
              <a:t>moto</a:t>
            </a:r>
            <a:r>
              <a:rPr lang="en-IN" sz="2000" i="1" dirty="0" smtClean="0"/>
              <a:t> </a:t>
            </a:r>
            <a:r>
              <a:rPr lang="en-IN" sz="2000" dirty="0" smtClean="0"/>
              <a:t>by NBFC in deserving cases</a:t>
            </a:r>
          </a:p>
          <a:p>
            <a:pPr algn="just"/>
            <a:r>
              <a:rPr lang="en-IN" sz="2000" dirty="0" smtClean="0"/>
              <a:t>NBFCs  should  assess  the  financial  viability and should  ensure  there  is reasonable  certainty  of  repayment  from  the  borrower  from restructuring package.</a:t>
            </a:r>
          </a:p>
          <a:p>
            <a:pPr algn="just"/>
            <a:r>
              <a:rPr lang="en-IN" sz="2000" dirty="0" smtClean="0"/>
              <a:t>BIFR cases not eligible unless express approval from BIFR  is obtained before the implementation stage</a:t>
            </a:r>
            <a:endParaRPr lang="en-IN" sz="2000"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Restructuring of advances </a:t>
            </a:r>
            <a:br>
              <a:rPr lang="en-IN" dirty="0" smtClean="0"/>
            </a:br>
            <a:r>
              <a:rPr lang="en-IN" dirty="0" smtClean="0"/>
              <a:t>outside CDR Mechanism</a:t>
            </a:r>
            <a:endParaRPr lang="en-IN" dirty="0"/>
          </a:p>
        </p:txBody>
      </p:sp>
      <p:sp>
        <p:nvSpPr>
          <p:cNvPr id="3" name="Content Placeholder 2"/>
          <p:cNvSpPr>
            <a:spLocks noGrp="1"/>
          </p:cNvSpPr>
          <p:nvPr>
            <p:ph idx="1"/>
          </p:nvPr>
        </p:nvSpPr>
        <p:spPr/>
        <p:txBody>
          <a:bodyPr vert="horz">
            <a:noAutofit/>
          </a:bodyPr>
          <a:lstStyle/>
          <a:p>
            <a:pPr algn="just"/>
            <a:r>
              <a:rPr lang="en-IN" sz="2000" dirty="0" smtClean="0"/>
              <a:t>There may be one or more lenders in order to do a restructuring outside the CDR Mechanism.</a:t>
            </a:r>
          </a:p>
          <a:p>
            <a:pPr algn="just"/>
            <a:r>
              <a:rPr lang="en-IN" sz="2000" dirty="0" smtClean="0"/>
              <a:t>Normal  asset  classification  norms  to  apply  till  the  restructuring  proposal  under process.</a:t>
            </a:r>
          </a:p>
          <a:p>
            <a:pPr algn="just"/>
            <a:r>
              <a:rPr lang="en-IN" sz="2000" dirty="0" smtClean="0"/>
              <a:t>Restructuring  cannot  take  place  unless  alteration/  changes  in  the  original  loan agreement are made with the formal consent/ application of the debtor.</a:t>
            </a:r>
          </a:p>
          <a:p>
            <a:pPr algn="just"/>
            <a:r>
              <a:rPr lang="en-IN" sz="2000" dirty="0" smtClean="0"/>
              <a:t>Restructuring  is  not  allowed  with  the  borrowers  indulged  in  frauds  and malfeasance.</a:t>
            </a:r>
          </a:p>
          <a:p>
            <a:pPr algn="just"/>
            <a:r>
              <a:rPr lang="en-IN" sz="2000" dirty="0" smtClean="0"/>
              <a:t>NBFCs  should  assess  the  financial  viability and should  ensure  there  is reasonable  certainty  of  repayment  from  the  borrower  from restructuring package.</a:t>
            </a:r>
          </a:p>
          <a:p>
            <a:pPr algn="just"/>
            <a:r>
              <a:rPr lang="en-IN" sz="2000" dirty="0" smtClean="0"/>
              <a:t>BIFR cases not eligible unless express approval from BIFR  is obtained before the implementation stage</a:t>
            </a:r>
          </a:p>
          <a:p>
            <a:pPr algn="just"/>
            <a:endParaRPr lang="en-IN" sz="2000" dirty="0" smtClean="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Classification of Restructured Advances 1/2</a:t>
            </a:r>
            <a:endParaRPr lang="en-IN" b="1" dirty="0"/>
          </a:p>
        </p:txBody>
      </p:sp>
      <p:sp>
        <p:nvSpPr>
          <p:cNvPr id="3" name="Content Placeholder 2"/>
          <p:cNvSpPr>
            <a:spLocks noGrp="1"/>
          </p:cNvSpPr>
          <p:nvPr>
            <p:ph idx="1"/>
          </p:nvPr>
        </p:nvSpPr>
        <p:spPr/>
        <p:txBody>
          <a:bodyPr>
            <a:noAutofit/>
          </a:bodyPr>
          <a:lstStyle/>
          <a:p>
            <a:pPr algn="just"/>
            <a:r>
              <a:rPr lang="en-IN" sz="2000" dirty="0" smtClean="0"/>
              <a:t>Assets classified as “standard” will have to be downgraded to downgraded  “substandard” on restructuring.</a:t>
            </a:r>
          </a:p>
          <a:p>
            <a:pPr algn="just"/>
            <a:r>
              <a:rPr lang="en-IN" sz="2000" dirty="0" smtClean="0"/>
              <a:t>NPA  will  remain  NPA  after  restructuring  (same  asset  classification)  and  the normal asset classification norms shall apply as would have been applicable pre-restructuring.</a:t>
            </a:r>
          </a:p>
          <a:p>
            <a:pPr algn="just"/>
            <a:r>
              <a:rPr lang="en-IN" sz="2000" dirty="0" smtClean="0"/>
              <a:t>Up-gradation  may happen in the asset classification only if the account performs satisfactorily during the specified period which has been defined in Appendix 2 of the notification as – </a:t>
            </a:r>
          </a:p>
          <a:p>
            <a:pPr lvl="2" algn="just">
              <a:buNone/>
            </a:pPr>
            <a:r>
              <a:rPr lang="en-IN" sz="1800" i="1" dirty="0" smtClean="0">
                <a:solidFill>
                  <a:schemeClr val="tx1"/>
                </a:solidFill>
              </a:rPr>
              <a:t>“One  year  from  commencement  of  first  payment  of  interest  or  principal whichever  is  later  on  credit  facility  with  longest  period  of  moratorium under the terms of package.”</a:t>
            </a:r>
          </a:p>
          <a:p>
            <a:pPr algn="just"/>
            <a:r>
              <a:rPr lang="en-IN" sz="2000" dirty="0" smtClean="0"/>
              <a:t>In  case  satisfactory  performance  not  evidenced  then  normal  extant  asset classification norms to apply</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Classification of Restructured Advances 2/2</a:t>
            </a:r>
            <a:endParaRPr lang="en-IN" b="1" dirty="0"/>
          </a:p>
        </p:txBody>
      </p:sp>
      <p:sp>
        <p:nvSpPr>
          <p:cNvPr id="3" name="Content Placeholder 2"/>
          <p:cNvSpPr>
            <a:spLocks noGrp="1"/>
          </p:cNvSpPr>
          <p:nvPr>
            <p:ph idx="1"/>
          </p:nvPr>
        </p:nvSpPr>
        <p:spPr/>
        <p:txBody>
          <a:bodyPr>
            <a:noAutofit/>
          </a:bodyPr>
          <a:lstStyle/>
          <a:p>
            <a:pPr algn="just"/>
            <a:r>
              <a:rPr lang="en-IN" sz="2000" dirty="0" smtClean="0"/>
              <a:t>Any additional  finance  advanced under the approved restructuring package shall be classified as standard asset during the specified period</a:t>
            </a:r>
          </a:p>
          <a:p>
            <a:pPr algn="just"/>
            <a:r>
              <a:rPr lang="en-IN" sz="2000" dirty="0" smtClean="0"/>
              <a:t>In  case  the  restructured  asset,  in  respect  of  which  the  additional  finance  is advanced, does fails to become to standard  at the end of the specified period, the additional finance will be downgraded as well and will assume the classification of the restructured asset.</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Recognition of Income from Advances</a:t>
            </a:r>
            <a:endParaRPr lang="en-IN"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Subsequent Restructurings</a:t>
            </a:r>
            <a:endParaRPr lang="en-IN"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Financial Performance of the Segment</a:t>
            </a:r>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686632584"/>
              </p:ext>
            </p:extLst>
          </p:nvPr>
        </p:nvGraphicFramePr>
        <p:xfrm>
          <a:off x="6032310" y="1874520"/>
          <a:ext cx="5455667" cy="4983480"/>
        </p:xfrm>
        <a:graphic>
          <a:graphicData uri="http://schemas.openxmlformats.org/drawingml/2006/table">
            <a:tbl>
              <a:tblPr firstRow="1" bandRow="1">
                <a:tableStyleId>{3B4B98B0-60AC-42C2-AFA5-B58CD77FA1E5}</a:tableStyleId>
              </a:tblPr>
              <a:tblGrid>
                <a:gridCol w="2818071"/>
                <a:gridCol w="1355162"/>
                <a:gridCol w="1282434"/>
              </a:tblGrid>
              <a:tr h="260977">
                <a:tc>
                  <a:txBody>
                    <a:bodyPr/>
                    <a:lstStyle/>
                    <a:p>
                      <a:r>
                        <a:rPr lang="en-IN" sz="1400" b="0" dirty="0" smtClean="0"/>
                        <a:t>Items</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dirty="0" smtClean="0"/>
                        <a:t>Mar 2015</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dirty="0" smtClean="0"/>
                        <a:t>Mar 2016</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879">
                <a:tc gridSpan="3">
                  <a:txBody>
                    <a:bodyPr/>
                    <a:lstStyle/>
                    <a:p>
                      <a:pPr algn="r"/>
                      <a:r>
                        <a:rPr lang="en-IN" sz="1200" dirty="0" smtClean="0"/>
                        <a:t>Amount in INR billion</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r>
              <a:tr h="221830">
                <a:tc>
                  <a:txBody>
                    <a:bodyPr/>
                    <a:lstStyle/>
                    <a:p>
                      <a:r>
                        <a:rPr lang="en-IN" sz="1100" b="0" kern="1200" dirty="0" smtClean="0">
                          <a:solidFill>
                            <a:schemeClr val="tx1"/>
                          </a:solidFill>
                          <a:latin typeface="+mn-lt"/>
                          <a:ea typeface="+mn-ea"/>
                          <a:cs typeface="+mn-cs"/>
                        </a:rPr>
                        <a:t>Share Capital</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31</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34</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830">
                <a:tc>
                  <a:txBody>
                    <a:bodyPr/>
                    <a:lstStyle/>
                    <a:p>
                      <a:r>
                        <a:rPr lang="en-IN" sz="1100" b="0" kern="1200" dirty="0" smtClean="0">
                          <a:solidFill>
                            <a:schemeClr val="tx1"/>
                          </a:solidFill>
                          <a:latin typeface="+mn-lt"/>
                          <a:ea typeface="+mn-ea"/>
                          <a:cs typeface="+mn-cs"/>
                        </a:rPr>
                        <a:t>Reserves &amp; Surplus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258</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100" b="0" kern="1200" dirty="0" smtClean="0">
                          <a:solidFill>
                            <a:schemeClr val="tx1"/>
                          </a:solidFill>
                          <a:latin typeface="+mn-lt"/>
                          <a:ea typeface="+mn-ea"/>
                          <a:cs typeface="+mn-cs"/>
                        </a:rPr>
                        <a:t>337</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Public Deposits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270</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379</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830">
                <a:tc>
                  <a:txBody>
                    <a:bodyPr/>
                    <a:lstStyle/>
                    <a:p>
                      <a:r>
                        <a:rPr lang="en-IN" sz="1100" b="0" kern="1200" dirty="0" smtClean="0">
                          <a:solidFill>
                            <a:schemeClr val="tx1"/>
                          </a:solidFill>
                          <a:latin typeface="+mn-lt"/>
                          <a:ea typeface="+mn-ea"/>
                          <a:cs typeface="+mn-cs"/>
                        </a:rPr>
                        <a:t>Debentures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389</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539</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Bank Borrowings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552</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659</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830">
                <a:tc>
                  <a:txBody>
                    <a:bodyPr/>
                    <a:lstStyle/>
                    <a:p>
                      <a:r>
                        <a:rPr lang="en-IN" sz="1100" b="0" kern="1200" dirty="0" smtClean="0">
                          <a:solidFill>
                            <a:schemeClr val="tx1"/>
                          </a:solidFill>
                          <a:latin typeface="+mn-lt"/>
                          <a:ea typeface="+mn-ea"/>
                          <a:cs typeface="+mn-cs"/>
                        </a:rPr>
                        <a:t>Borrowings from FIs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16</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23</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Inter-corporate</a:t>
                      </a:r>
                      <a:r>
                        <a:rPr lang="en-IN" sz="1100" b="0" kern="1200" baseline="0" dirty="0" smtClean="0">
                          <a:solidFill>
                            <a:schemeClr val="tx1"/>
                          </a:solidFill>
                          <a:latin typeface="+mn-lt"/>
                          <a:ea typeface="+mn-ea"/>
                          <a:cs typeface="+mn-cs"/>
                        </a:rPr>
                        <a:t> borrowings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2</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6</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Commercial Papers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58</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66</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Borrowing</a:t>
                      </a:r>
                      <a:r>
                        <a:rPr lang="en-IN" sz="1100" b="0" kern="1200" baseline="0" dirty="0" smtClean="0">
                          <a:solidFill>
                            <a:schemeClr val="tx1"/>
                          </a:solidFill>
                          <a:latin typeface="+mn-lt"/>
                          <a:ea typeface="+mn-ea"/>
                          <a:cs typeface="+mn-cs"/>
                        </a:rPr>
                        <a:t>s from Govt.</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38</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30</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Sub-Debt</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76</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88</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Other borrowings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157</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224</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1" kern="1200" dirty="0" smtClean="0">
                          <a:solidFill>
                            <a:schemeClr val="tx1"/>
                          </a:solidFill>
                          <a:latin typeface="+mn-lt"/>
                          <a:ea typeface="+mn-ea"/>
                          <a:cs typeface="+mn-cs"/>
                        </a:rPr>
                        <a:t>Total Liabilities</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dirty="0" smtClean="0"/>
                        <a:t>1,847</a:t>
                      </a:r>
                      <a:endParaRPr lang="en-IN"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kern="1200" dirty="0" smtClean="0">
                          <a:solidFill>
                            <a:schemeClr val="tx1"/>
                          </a:solidFill>
                          <a:latin typeface="+mn-lt"/>
                          <a:ea typeface="+mn-ea"/>
                          <a:cs typeface="+mn-cs"/>
                        </a:rPr>
                        <a:t>2,386</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Loans &amp; Advances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1,590</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2,117</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Investments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69</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85</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Cash &amp; Bank</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120</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98</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Other Assets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68</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87</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1" kern="1200" dirty="0" smtClean="0">
                          <a:solidFill>
                            <a:schemeClr val="tx1"/>
                          </a:solidFill>
                          <a:latin typeface="+mn-lt"/>
                          <a:ea typeface="+mn-ea"/>
                          <a:cs typeface="+mn-cs"/>
                        </a:rPr>
                        <a:t>Total Assets</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dirty="0" smtClean="0"/>
                        <a:t>1,847</a:t>
                      </a:r>
                      <a:endParaRPr lang="en-IN"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kern="1200" dirty="0" smtClean="0">
                          <a:solidFill>
                            <a:schemeClr val="tx1"/>
                          </a:solidFill>
                          <a:latin typeface="+mn-lt"/>
                          <a:ea typeface="+mn-ea"/>
                          <a:cs typeface="+mn-cs"/>
                        </a:rPr>
                        <a:t>2,386</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TextBox 9"/>
          <p:cNvSpPr txBox="1"/>
          <p:nvPr/>
        </p:nvSpPr>
        <p:spPr>
          <a:xfrm>
            <a:off x="7978825" y="1578524"/>
            <a:ext cx="2268570" cy="276999"/>
          </a:xfrm>
          <a:prstGeom prst="rect">
            <a:avLst/>
          </a:prstGeom>
          <a:noFill/>
        </p:spPr>
        <p:txBody>
          <a:bodyPr wrap="none" rtlCol="0">
            <a:spAutoFit/>
          </a:bodyPr>
          <a:lstStyle/>
          <a:p>
            <a:r>
              <a:rPr lang="en-IN" sz="1200" b="1" dirty="0" smtClean="0"/>
              <a:t>Consolidated B/S of NBFC-D</a:t>
            </a:r>
            <a:endParaRPr lang="en-IN" sz="1200" b="1" dirty="0"/>
          </a:p>
        </p:txBody>
      </p:sp>
      <p:graphicFrame>
        <p:nvGraphicFramePr>
          <p:cNvPr id="11" name="Table 10"/>
          <p:cNvGraphicFramePr>
            <a:graphicFrameLocks noGrp="1"/>
          </p:cNvGraphicFramePr>
          <p:nvPr>
            <p:extLst>
              <p:ext uri="{D42A27DB-BD31-4B8C-83A1-F6EECF244321}">
                <p14:modId xmlns:p14="http://schemas.microsoft.com/office/powerpoint/2010/main" val="1675853944"/>
              </p:ext>
            </p:extLst>
          </p:nvPr>
        </p:nvGraphicFramePr>
        <p:xfrm>
          <a:off x="406754" y="2145576"/>
          <a:ext cx="4996596" cy="3169920"/>
        </p:xfrm>
        <a:graphic>
          <a:graphicData uri="http://schemas.openxmlformats.org/drawingml/2006/table">
            <a:tbl>
              <a:tblPr firstRow="1" bandRow="1">
                <a:tableStyleId>{3B4B98B0-60AC-42C2-AFA5-B58CD77FA1E5}</a:tableStyleId>
              </a:tblPr>
              <a:tblGrid>
                <a:gridCol w="2580942"/>
                <a:gridCol w="1241131"/>
                <a:gridCol w="1174523"/>
              </a:tblGrid>
              <a:tr h="260977">
                <a:tc>
                  <a:txBody>
                    <a:bodyPr/>
                    <a:lstStyle/>
                    <a:p>
                      <a:r>
                        <a:rPr lang="en-IN" sz="1400" b="0" dirty="0" smtClean="0"/>
                        <a:t>Items</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dirty="0" smtClean="0"/>
                        <a:t>Mar 2015</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dirty="0" smtClean="0"/>
                        <a:t>Mar 2016</a:t>
                      </a:r>
                      <a:endParaRPr lang="en-IN"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879">
                <a:tc gridSpan="3">
                  <a:txBody>
                    <a:bodyPr/>
                    <a:lstStyle/>
                    <a:p>
                      <a:pPr algn="r"/>
                      <a:r>
                        <a:rPr lang="en-IN" sz="1200" dirty="0" smtClean="0"/>
                        <a:t>Amount in INR billion</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endParaRPr lang="en-IN"/>
                    </a:p>
                  </a:txBody>
                  <a:tcPr/>
                </a:tc>
              </a:tr>
              <a:tr h="221830">
                <a:tc>
                  <a:txBody>
                    <a:bodyPr/>
                    <a:lstStyle/>
                    <a:p>
                      <a:r>
                        <a:rPr lang="en-IN" sz="1100" b="0" kern="1200" dirty="0" smtClean="0">
                          <a:solidFill>
                            <a:schemeClr val="tx1"/>
                          </a:solidFill>
                          <a:latin typeface="+mn-lt"/>
                          <a:ea typeface="+mn-ea"/>
                          <a:cs typeface="+mn-cs"/>
                        </a:rPr>
                        <a:t>Share Capital</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630</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IN" sz="1100" b="0" kern="1200" dirty="0" smtClean="0">
                          <a:solidFill>
                            <a:schemeClr val="tx1"/>
                          </a:solidFill>
                          <a:latin typeface="+mn-lt"/>
                          <a:ea typeface="+mn-ea"/>
                          <a:cs typeface="+mn-cs"/>
                        </a:rPr>
                        <a:t>678</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830">
                <a:tc>
                  <a:txBody>
                    <a:bodyPr/>
                    <a:lstStyle/>
                    <a:p>
                      <a:r>
                        <a:rPr lang="en-IN" sz="1100" b="0" kern="1200" dirty="0" smtClean="0">
                          <a:solidFill>
                            <a:schemeClr val="tx1"/>
                          </a:solidFill>
                          <a:latin typeface="+mn-lt"/>
                          <a:ea typeface="+mn-ea"/>
                          <a:cs typeface="+mn-cs"/>
                        </a:rPr>
                        <a:t>Reserves &amp; Surplus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2271</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100" b="0" kern="1200" dirty="0" smtClean="0">
                          <a:solidFill>
                            <a:schemeClr val="tx1"/>
                          </a:solidFill>
                          <a:latin typeface="+mn-lt"/>
                          <a:ea typeface="+mn-ea"/>
                          <a:cs typeface="+mn-cs"/>
                        </a:rPr>
                        <a:t>2550</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Total borrowings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9411</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10335</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Current Liabilities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608</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725</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1" kern="1200" dirty="0" smtClean="0">
                          <a:solidFill>
                            <a:schemeClr val="tx1"/>
                          </a:solidFill>
                          <a:latin typeface="+mn-lt"/>
                          <a:ea typeface="+mn-ea"/>
                          <a:cs typeface="+mn-cs"/>
                        </a:rPr>
                        <a:t>Total Liabilities</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dirty="0" smtClean="0"/>
                        <a:t>12920</a:t>
                      </a:r>
                      <a:endParaRPr lang="en-IN"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kern="1200" dirty="0" smtClean="0">
                          <a:solidFill>
                            <a:schemeClr val="tx1"/>
                          </a:solidFill>
                          <a:latin typeface="+mn-lt"/>
                          <a:ea typeface="+mn-ea"/>
                          <a:cs typeface="+mn-cs"/>
                        </a:rPr>
                        <a:t>14228</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Loans &amp; Advances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9516</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10709</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Investments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2042</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2052</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Cash &amp; Bank</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463</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434</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0" kern="1200" dirty="0" smtClean="0">
                          <a:solidFill>
                            <a:schemeClr val="tx1"/>
                          </a:solidFill>
                          <a:latin typeface="+mn-lt"/>
                          <a:ea typeface="+mn-ea"/>
                          <a:cs typeface="+mn-cs"/>
                        </a:rPr>
                        <a:t>Other Assets</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dirty="0" smtClean="0"/>
                        <a:t>899</a:t>
                      </a:r>
                      <a:endParaRPr lang="en-IN"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0" kern="1200" dirty="0" smtClean="0">
                          <a:solidFill>
                            <a:schemeClr val="tx1"/>
                          </a:solidFill>
                          <a:latin typeface="+mn-lt"/>
                          <a:ea typeface="+mn-ea"/>
                          <a:cs typeface="+mn-cs"/>
                        </a:rPr>
                        <a:t>1093</a:t>
                      </a:r>
                      <a:endParaRPr lang="en-IN"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30">
                <a:tc>
                  <a:txBody>
                    <a:bodyPr/>
                    <a:lstStyle/>
                    <a:p>
                      <a:r>
                        <a:rPr lang="en-IN" sz="1100" b="1" kern="1200" dirty="0" smtClean="0">
                          <a:solidFill>
                            <a:schemeClr val="tx1"/>
                          </a:solidFill>
                          <a:latin typeface="+mn-lt"/>
                          <a:ea typeface="+mn-ea"/>
                          <a:cs typeface="+mn-cs"/>
                        </a:rPr>
                        <a:t>Total Assets</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dirty="0" smtClean="0"/>
                        <a:t>12920</a:t>
                      </a:r>
                      <a:endParaRPr lang="en-IN"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100" b="1" kern="1200" dirty="0" smtClean="0">
                          <a:solidFill>
                            <a:schemeClr val="tx1"/>
                          </a:solidFill>
                          <a:latin typeface="+mn-lt"/>
                          <a:ea typeface="+mn-ea"/>
                          <a:cs typeface="+mn-cs"/>
                        </a:rPr>
                        <a:t>14228</a:t>
                      </a:r>
                      <a:endParaRPr lang="en-IN"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TextBox 11"/>
          <p:cNvSpPr txBox="1"/>
          <p:nvPr/>
        </p:nvSpPr>
        <p:spPr>
          <a:xfrm>
            <a:off x="1618968" y="1855523"/>
            <a:ext cx="2398413" cy="276999"/>
          </a:xfrm>
          <a:prstGeom prst="rect">
            <a:avLst/>
          </a:prstGeom>
          <a:noFill/>
        </p:spPr>
        <p:txBody>
          <a:bodyPr wrap="none" rtlCol="0">
            <a:spAutoFit/>
          </a:bodyPr>
          <a:lstStyle/>
          <a:p>
            <a:r>
              <a:rPr lang="en-IN" sz="1200" b="1" dirty="0" smtClean="0"/>
              <a:t>Consolidated B/S of NBFC-ND</a:t>
            </a:r>
            <a:endParaRPr lang="en-IN" sz="1200" b="1" dirty="0"/>
          </a:p>
        </p:txBody>
      </p:sp>
      <p:sp>
        <p:nvSpPr>
          <p:cNvPr id="13" name="Rectangle 12"/>
          <p:cNvSpPr/>
          <p:nvPr/>
        </p:nvSpPr>
        <p:spPr>
          <a:xfrm>
            <a:off x="955343" y="6250675"/>
            <a:ext cx="2961564" cy="423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Data source: RBI</a:t>
            </a:r>
            <a:endParaRPr lang="en-IN" sz="1600" dirty="0">
              <a:solidFill>
                <a:schemeClr val="tx1"/>
              </a:solidFill>
            </a:endParaRPr>
          </a:p>
        </p:txBody>
      </p:sp>
    </p:spTree>
    <p:extLst>
      <p:ext uri="{BB962C8B-B14F-4D97-AF65-F5344CB8AC3E}">
        <p14:creationId xmlns:p14="http://schemas.microsoft.com/office/powerpoint/2010/main" val="27316018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Provisioning Requirements for Restructured Advances   1/2</a:t>
            </a:r>
            <a:endParaRPr lang="en-IN" sz="2400" b="1" dirty="0"/>
          </a:p>
        </p:txBody>
      </p:sp>
      <p:sp>
        <p:nvSpPr>
          <p:cNvPr id="3" name="Content Placeholder 2"/>
          <p:cNvSpPr>
            <a:spLocks noGrp="1"/>
          </p:cNvSpPr>
          <p:nvPr>
            <p:ph idx="1"/>
          </p:nvPr>
        </p:nvSpPr>
        <p:spPr/>
        <p:txBody>
          <a:bodyPr>
            <a:normAutofit/>
          </a:bodyPr>
          <a:lstStyle/>
          <a:p>
            <a:r>
              <a:rPr lang="en-IN" sz="2000" dirty="0" smtClean="0"/>
              <a:t>For standard assets –</a:t>
            </a:r>
          </a:p>
          <a:p>
            <a:pPr lvl="1"/>
            <a:r>
              <a:rPr lang="en-IN" sz="1800" dirty="0" smtClean="0"/>
              <a:t>For stock of restructured assets as on 23</a:t>
            </a:r>
            <a:r>
              <a:rPr lang="en-IN" sz="1800" baseline="30000" dirty="0" smtClean="0"/>
              <a:t>rd</a:t>
            </a:r>
            <a:r>
              <a:rPr lang="en-IN" sz="1800" dirty="0" smtClean="0"/>
              <a:t> January, 2014 and were standard –</a:t>
            </a:r>
          </a:p>
          <a:p>
            <a:pPr lvl="2"/>
            <a:r>
              <a:rPr lang="en-IN" sz="1600" dirty="0" smtClean="0"/>
              <a:t>Phased out provisioning starting from 2.75% as on 31</a:t>
            </a:r>
            <a:r>
              <a:rPr lang="en-IN" sz="1600" baseline="30000" dirty="0" smtClean="0"/>
              <a:t>st</a:t>
            </a:r>
            <a:r>
              <a:rPr lang="en-IN" sz="1600" dirty="0" smtClean="0"/>
              <a:t> March, 2014</a:t>
            </a:r>
          </a:p>
          <a:p>
            <a:pPr lvl="2"/>
            <a:r>
              <a:rPr lang="en-IN" sz="1600" dirty="0" smtClean="0"/>
              <a:t>3.50 per cent - with effect from March 31, 2015 (spread over the four quarters of 2014-15)</a:t>
            </a:r>
          </a:p>
          <a:p>
            <a:pPr lvl="2"/>
            <a:r>
              <a:rPr lang="en-IN" sz="1600" dirty="0" smtClean="0"/>
              <a:t>4.25 per cent - with effect from March 31, 2016 (spread over the four quarters of 2015-16</a:t>
            </a:r>
          </a:p>
          <a:p>
            <a:pPr lvl="2"/>
            <a:r>
              <a:rPr lang="en-IN" sz="1600" dirty="0" smtClean="0"/>
              <a:t>5 percent - with effect from March 31, 2017 (spread over the four quarters of 2016-17)</a:t>
            </a:r>
          </a:p>
          <a:p>
            <a:pPr lvl="1"/>
            <a:r>
              <a:rPr lang="en-IN" sz="1800" dirty="0" smtClean="0"/>
              <a:t>For assets to be restructured on or after 24</a:t>
            </a:r>
            <a:r>
              <a:rPr lang="en-IN" sz="1800" baseline="30000" dirty="0" smtClean="0"/>
              <a:t>th</a:t>
            </a:r>
            <a:r>
              <a:rPr lang="en-IN" sz="1800" dirty="0" smtClean="0"/>
              <a:t> January, 2014</a:t>
            </a:r>
          </a:p>
          <a:p>
            <a:pPr lvl="2"/>
            <a:r>
              <a:rPr lang="en-IN" sz="1600" dirty="0" smtClean="0"/>
              <a:t>Where restructured asset is standard  –  moratorium +  2 years</a:t>
            </a:r>
          </a:p>
          <a:p>
            <a:pPr lvl="2"/>
            <a:r>
              <a:rPr lang="en-IN" sz="1600" dirty="0" smtClean="0"/>
              <a:t>NPA upgraded to standard – 5% for 1st year from up-gradation</a:t>
            </a:r>
          </a:p>
          <a:p>
            <a:pPr lvl="2">
              <a:buNone/>
            </a:pPr>
            <a:endParaRPr lang="en-IN" sz="1600" dirty="0" smtClean="0"/>
          </a:p>
          <a:p>
            <a:r>
              <a:rPr lang="en-IN" sz="2000" dirty="0" smtClean="0"/>
              <a:t>For sub-standard and doubtful asset – normal provisioning norms will apply</a:t>
            </a:r>
          </a:p>
          <a:p>
            <a:pPr>
              <a:buNone/>
            </a:pPr>
            <a:endParaRPr lang="en-IN" sz="2000" dirty="0" smtClean="0"/>
          </a:p>
          <a:p>
            <a:pPr>
              <a:buNone/>
            </a:pPr>
            <a:r>
              <a:rPr lang="en-IN" sz="2000" dirty="0" smtClean="0"/>
              <a:t>In addition to the above, provision for diminution in fair value also has to maintained</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Provisioning Requirements for Restructured Advances   2/2</a:t>
            </a:r>
            <a:endParaRPr lang="en-IN" sz="2400" dirty="0"/>
          </a:p>
        </p:txBody>
      </p:sp>
      <p:sp>
        <p:nvSpPr>
          <p:cNvPr id="3" name="Content Placeholder 2"/>
          <p:cNvSpPr>
            <a:spLocks noGrp="1"/>
          </p:cNvSpPr>
          <p:nvPr>
            <p:ph idx="1"/>
          </p:nvPr>
        </p:nvSpPr>
        <p:spPr/>
        <p:txBody>
          <a:bodyPr>
            <a:normAutofit/>
          </a:bodyPr>
          <a:lstStyle/>
          <a:p>
            <a:pPr algn="just"/>
            <a:r>
              <a:rPr lang="en-IN" dirty="0" smtClean="0"/>
              <a:t>Provision for diminution in fair value has to be done on the amount of erosion in fair value–</a:t>
            </a:r>
          </a:p>
          <a:p>
            <a:pPr algn="just">
              <a:buNone/>
            </a:pPr>
            <a:endParaRPr lang="en-IN" dirty="0" smtClean="0"/>
          </a:p>
          <a:p>
            <a:pPr lvl="1" algn="just">
              <a:buNone/>
            </a:pPr>
            <a:r>
              <a:rPr lang="en-IN" b="1" dirty="0" smtClean="0"/>
              <a:t>Erosion in fair value  =  </a:t>
            </a:r>
            <a:r>
              <a:rPr lang="en-IN" dirty="0" smtClean="0"/>
              <a:t>Fair value of loan pre-restructuring  –  Fair value of loan post restructuring</a:t>
            </a:r>
          </a:p>
          <a:p>
            <a:pPr lvl="1" algn="just">
              <a:buNone/>
            </a:pPr>
            <a:endParaRPr lang="en-IN" dirty="0" smtClean="0"/>
          </a:p>
          <a:p>
            <a:pPr lvl="1" algn="just">
              <a:buNone/>
            </a:pPr>
            <a:r>
              <a:rPr lang="en-IN" dirty="0" smtClean="0"/>
              <a:t>Where – </a:t>
            </a:r>
          </a:p>
          <a:p>
            <a:pPr lvl="1" algn="just">
              <a:buNone/>
            </a:pPr>
            <a:endParaRPr lang="en-IN" dirty="0" smtClean="0"/>
          </a:p>
          <a:p>
            <a:pPr lvl="1" algn="just">
              <a:buNone/>
            </a:pPr>
            <a:r>
              <a:rPr lang="en-IN" b="1" dirty="0" smtClean="0"/>
              <a:t>Fair  value  of  loan  pre-restructuring  </a:t>
            </a:r>
            <a:r>
              <a:rPr lang="en-IN" dirty="0" smtClean="0"/>
              <a:t>=  (PV  of  initial  interest  +  principal) discounted at NBFCs base lending rate</a:t>
            </a:r>
          </a:p>
          <a:p>
            <a:pPr lvl="1" algn="just"/>
            <a:endParaRPr lang="en-IN" b="1" dirty="0" smtClean="0"/>
          </a:p>
          <a:p>
            <a:pPr lvl="1" algn="just">
              <a:buNone/>
            </a:pPr>
            <a:r>
              <a:rPr lang="en-IN" b="1" dirty="0" smtClean="0"/>
              <a:t>Fair value of loan post restructuring  </a:t>
            </a:r>
            <a:r>
              <a:rPr lang="en-IN" dirty="0" smtClean="0"/>
              <a:t>= (PV  of restructured interest + principal) discounted at NBFCs base lending rate</a:t>
            </a:r>
          </a:p>
          <a:p>
            <a:pPr lvl="1" algn="just"/>
            <a:endParaRPr lang="en-IN" dirty="0" smtClean="0"/>
          </a:p>
          <a:p>
            <a:pPr algn="just">
              <a:buNone/>
            </a:pPr>
            <a:r>
              <a:rPr lang="en-IN" dirty="0" smtClean="0"/>
              <a:t>In  case  NBFCs  cannot  provide  for  diminution  in  value  and  restructured accounts are less than 1 </a:t>
            </a:r>
            <a:r>
              <a:rPr lang="en-IN" dirty="0" err="1" smtClean="0"/>
              <a:t>crore</a:t>
            </a:r>
            <a:r>
              <a:rPr lang="en-IN" dirty="0" smtClean="0"/>
              <a:t> – Provisioning has to be done at the rate of 5%</a:t>
            </a:r>
            <a:endParaRPr lang="en-IN"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smtClean="0"/>
              <a:t>Conversion of principal in to Debt or Equity</a:t>
            </a:r>
            <a:endParaRPr lang="en-IN" b="1" dirty="0"/>
          </a:p>
        </p:txBody>
      </p:sp>
      <p:sp>
        <p:nvSpPr>
          <p:cNvPr id="3" name="Content Placeholder 2"/>
          <p:cNvSpPr>
            <a:spLocks noGrp="1"/>
          </p:cNvSpPr>
          <p:nvPr>
            <p:ph idx="1"/>
          </p:nvPr>
        </p:nvSpPr>
        <p:spPr/>
        <p:txBody>
          <a:bodyPr>
            <a:normAutofit fontScale="92500" lnSpcReduction="20000"/>
          </a:bodyPr>
          <a:lstStyle/>
          <a:p>
            <a:pPr algn="just"/>
            <a:r>
              <a:rPr lang="en-IN" sz="2400" dirty="0" smtClean="0"/>
              <a:t>To be classified as current investments</a:t>
            </a:r>
          </a:p>
          <a:p>
            <a:pPr algn="just"/>
            <a:r>
              <a:rPr lang="en-IN" sz="2400" dirty="0" smtClean="0"/>
              <a:t>Valuation of the securities –</a:t>
            </a:r>
          </a:p>
          <a:p>
            <a:pPr lvl="1" algn="just"/>
            <a:r>
              <a:rPr lang="en-IN" sz="2000" dirty="0" smtClean="0"/>
              <a:t>For the standard assets –</a:t>
            </a:r>
          </a:p>
          <a:p>
            <a:pPr lvl="2" algn="just"/>
            <a:r>
              <a:rPr lang="en-IN" sz="1800" dirty="0" smtClean="0"/>
              <a:t>If  equity  is  quoted  –  the  valuation  is  to  be  done  as  per  the market value</a:t>
            </a:r>
          </a:p>
          <a:p>
            <a:pPr lvl="2" algn="just"/>
            <a:r>
              <a:rPr lang="en-IN" sz="1800" dirty="0" smtClean="0"/>
              <a:t>ii.  If equity is not quoted – the valuation is to be done as per break  up value </a:t>
            </a:r>
          </a:p>
          <a:p>
            <a:pPr lvl="2" algn="just">
              <a:buNone/>
            </a:pPr>
            <a:r>
              <a:rPr lang="en-IN" sz="1800" dirty="0" smtClean="0"/>
              <a:t>In case the  Last balance sheet  is  not available  –  the equity is to be valued at Re 1. </a:t>
            </a:r>
          </a:p>
          <a:p>
            <a:pPr lvl="1" algn="just"/>
            <a:r>
              <a:rPr lang="en-IN" sz="2000" dirty="0" smtClean="0"/>
              <a:t>For sub-standard and doubtful assets –</a:t>
            </a:r>
          </a:p>
          <a:p>
            <a:pPr lvl="2" algn="just"/>
            <a:r>
              <a:rPr lang="en-IN" sz="1800" dirty="0" smtClean="0"/>
              <a:t>If  equity  is  quoted  –  the  valuation  is  to  be  done  as  per  the market value</a:t>
            </a:r>
          </a:p>
          <a:p>
            <a:pPr lvl="2" algn="just"/>
            <a:r>
              <a:rPr lang="en-IN" sz="1800" dirty="0" smtClean="0"/>
              <a:t>If equity is not quoted – the equity is to be value at Re. 1</a:t>
            </a:r>
          </a:p>
          <a:p>
            <a:pPr algn="just"/>
            <a:r>
              <a:rPr lang="en-IN" sz="2400" dirty="0" smtClean="0"/>
              <a:t>Asset Classification – </a:t>
            </a:r>
          </a:p>
          <a:p>
            <a:pPr lvl="1" algn="just"/>
            <a:r>
              <a:rPr lang="en-IN" sz="2000" dirty="0" smtClean="0"/>
              <a:t>Asset classification same as that of the restructured asset</a:t>
            </a:r>
          </a:p>
          <a:p>
            <a:pPr lvl="1" algn="just"/>
            <a:r>
              <a:rPr lang="en-IN" sz="2000" dirty="0" smtClean="0"/>
              <a:t>Movement  is  asset  classification  will  be  same  as  that  of  the  restructured asset.</a:t>
            </a:r>
          </a:p>
          <a:p>
            <a:pPr algn="just"/>
            <a:r>
              <a:rPr lang="en-IN" sz="2400" dirty="0" smtClean="0"/>
              <a:t>Income recognition – </a:t>
            </a:r>
          </a:p>
          <a:p>
            <a:pPr lvl="1" algn="just"/>
            <a:r>
              <a:rPr lang="en-IN" sz="2000" dirty="0" smtClean="0"/>
              <a:t>For standard assets – on accrual basis</a:t>
            </a:r>
          </a:p>
          <a:p>
            <a:pPr lvl="1" algn="just"/>
            <a:r>
              <a:rPr lang="en-IN" sz="2000" dirty="0" smtClean="0"/>
              <a:t>For sub-standard and doubtful assets – on cash basis</a:t>
            </a:r>
            <a:endParaRPr lang="en-IN" sz="2000"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Conversion of unpaid interest in to FITL/Debt/Equity </a:t>
            </a:r>
            <a:endParaRPr lang="en-IN" sz="2400" b="1" dirty="0"/>
          </a:p>
        </p:txBody>
      </p:sp>
      <p:sp>
        <p:nvSpPr>
          <p:cNvPr id="3" name="Content Placeholder 2"/>
          <p:cNvSpPr>
            <a:spLocks noGrp="1"/>
          </p:cNvSpPr>
          <p:nvPr>
            <p:ph idx="1"/>
          </p:nvPr>
        </p:nvSpPr>
        <p:spPr/>
        <p:txBody>
          <a:bodyPr>
            <a:normAutofit/>
          </a:bodyPr>
          <a:lstStyle/>
          <a:p>
            <a:r>
              <a:rPr lang="en-IN" sz="2400" dirty="0" smtClean="0"/>
              <a:t>Classification  –  </a:t>
            </a:r>
          </a:p>
          <a:p>
            <a:pPr lvl="1">
              <a:buNone/>
            </a:pPr>
            <a:r>
              <a:rPr lang="en-IN" sz="2400" dirty="0" smtClean="0"/>
              <a:t>A corresponding liability will have to be created which will have to be classified as “Sundry Liabilities Account (Interest Capitalisation)”</a:t>
            </a:r>
          </a:p>
          <a:p>
            <a:r>
              <a:rPr lang="en-IN" sz="2400" dirty="0" smtClean="0"/>
              <a:t>Income recognition – </a:t>
            </a:r>
          </a:p>
          <a:p>
            <a:pPr lvl="1"/>
            <a:r>
              <a:rPr lang="en-IN" sz="2400" dirty="0" smtClean="0"/>
              <a:t>For standard assets – on accrual basis</a:t>
            </a:r>
          </a:p>
          <a:p>
            <a:pPr lvl="1"/>
            <a:r>
              <a:rPr lang="en-IN" sz="2400" dirty="0" smtClean="0"/>
              <a:t>For sub-standard and doubtful assets – on cash basis</a:t>
            </a:r>
            <a:endParaRPr lang="en-IN" sz="2400"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Asset Classification – Project Loans</a:t>
            </a:r>
            <a:endParaRPr lang="en-IN" sz="2400" dirty="0"/>
          </a:p>
        </p:txBody>
      </p:sp>
      <p:sp>
        <p:nvSpPr>
          <p:cNvPr id="5" name="TextBox 4"/>
          <p:cNvSpPr txBox="1"/>
          <p:nvPr/>
        </p:nvSpPr>
        <p:spPr>
          <a:xfrm>
            <a:off x="711200" y="1524000"/>
            <a:ext cx="5181600" cy="369332"/>
          </a:xfrm>
          <a:prstGeom prst="rect">
            <a:avLst/>
          </a:prstGeom>
          <a:noFill/>
        </p:spPr>
        <p:txBody>
          <a:bodyPr wrap="square" rtlCol="0">
            <a:spAutoFit/>
          </a:bodyPr>
          <a:lstStyle/>
          <a:p>
            <a:r>
              <a:rPr lang="en-IN" b="1" dirty="0" smtClean="0"/>
              <a:t>Infrastructure Project Loans</a:t>
            </a:r>
            <a:endParaRPr lang="en-IN" b="1" dirty="0"/>
          </a:p>
        </p:txBody>
      </p:sp>
      <p:graphicFrame>
        <p:nvGraphicFramePr>
          <p:cNvPr id="7" name="Table 6"/>
          <p:cNvGraphicFramePr>
            <a:graphicFrameLocks noGrp="1"/>
          </p:cNvGraphicFramePr>
          <p:nvPr/>
        </p:nvGraphicFramePr>
        <p:xfrm>
          <a:off x="304800" y="2057400"/>
          <a:ext cx="11582400" cy="4207798"/>
        </p:xfrm>
        <a:graphic>
          <a:graphicData uri="http://schemas.openxmlformats.org/drawingml/2006/table">
            <a:tbl>
              <a:tblPr firstRow="1" bandRow="1">
                <a:tableStyleId>{5C22544A-7EE6-4342-B048-85BDC9FD1C3A}</a:tableStyleId>
              </a:tblPr>
              <a:tblGrid>
                <a:gridCol w="2537096"/>
                <a:gridCol w="5184504"/>
                <a:gridCol w="3860800"/>
              </a:tblGrid>
              <a:tr h="489615">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37829">
                <a:tc rowSpan="2">
                  <a:txBody>
                    <a:bodyPr/>
                    <a:lstStyle/>
                    <a:p>
                      <a:pPr marL="0" algn="l" rtl="0" eaLnBrk="1" latinLnBrk="0" hangingPunct="1"/>
                      <a:r>
                        <a:rPr kumimoji="0" lang="en-IN" sz="1800" b="1" kern="1200" dirty="0" smtClean="0">
                          <a:solidFill>
                            <a:schemeClr val="dk1"/>
                          </a:solidFill>
                          <a:latin typeface="+mn-lt"/>
                          <a:ea typeface="+mn-ea"/>
                          <a:cs typeface="+mn-cs"/>
                        </a:rPr>
                        <a:t>Asset Classification</a:t>
                      </a:r>
                    </a:p>
                  </a:txBody>
                  <a:tcPr marL="121920" marR="121920"/>
                </a:tc>
                <a:tc gridSpan="2">
                  <a:txBody>
                    <a:bodyPr/>
                    <a:lstStyle/>
                    <a:p>
                      <a:pPr marL="0" algn="l" rtl="0" eaLnBrk="1" latinLnBrk="0" hangingPunct="1">
                        <a:spcAft>
                          <a:spcPts val="0"/>
                        </a:spcAft>
                        <a:tabLst>
                          <a:tab pos="201295" algn="l"/>
                        </a:tabLst>
                      </a:pPr>
                      <a:r>
                        <a:rPr kumimoji="0" lang="en-IN" sz="1400" b="1" kern="1200" dirty="0" smtClean="0">
                          <a:solidFill>
                            <a:schemeClr val="dk1"/>
                          </a:solidFill>
                          <a:latin typeface="+mn-lt"/>
                          <a:ea typeface="+mn-ea"/>
                          <a:cs typeface="+mn-cs"/>
                        </a:rPr>
                        <a:t>Before Restructuring</a:t>
                      </a:r>
                      <a:endParaRPr kumimoji="0" lang="en-IN" sz="1400" b="1" kern="1200" dirty="0">
                        <a:solidFill>
                          <a:schemeClr val="dk1"/>
                        </a:solidFill>
                        <a:latin typeface="+mn-lt"/>
                        <a:ea typeface="+mn-ea"/>
                        <a:cs typeface="+mn-cs"/>
                      </a:endParaRPr>
                    </a:p>
                  </a:txBody>
                  <a:tcPr marL="30328" marR="30328" marT="0" marB="0"/>
                </a:tc>
                <a:tc hMerge="1">
                  <a:txBody>
                    <a:bodyPr/>
                    <a:lstStyle/>
                    <a:p>
                      <a:pPr algn="just">
                        <a:spcAft>
                          <a:spcPts val="0"/>
                        </a:spcAft>
                      </a:pPr>
                      <a:endParaRPr lang="en-IN" sz="1200" dirty="0">
                        <a:latin typeface="+mn-lt"/>
                        <a:ea typeface="Times New Roman"/>
                      </a:endParaRPr>
                    </a:p>
                  </a:txBody>
                  <a:tcPr marL="22746" marR="22746" marT="0" marB="0"/>
                </a:tc>
              </a:tr>
              <a:tr h="3380354">
                <a:tc vMerge="1">
                  <a:txBody>
                    <a:bodyPr/>
                    <a:lstStyle/>
                    <a:p>
                      <a:endParaRPr lang="en-IN" sz="1400" dirty="0"/>
                    </a:p>
                  </a:txBody>
                  <a:tcPr/>
                </a:tc>
                <a:tc>
                  <a:txBody>
                    <a:bodyPr/>
                    <a:lstStyle/>
                    <a:p>
                      <a:pPr algn="just">
                        <a:spcAft>
                          <a:spcPts val="0"/>
                        </a:spcAft>
                      </a:pPr>
                      <a:r>
                        <a:rPr lang="en-US" sz="1400" dirty="0">
                          <a:latin typeface="+mn-lt"/>
                          <a:ea typeface="Times New Roman"/>
                        </a:rPr>
                        <a:t>The restructured assets can be retained as “Standard” in the books of the lender only if the following are satisfied:</a:t>
                      </a:r>
                      <a:endParaRPr lang="en-IN" sz="1400" dirty="0">
                        <a:latin typeface="+mn-lt"/>
                        <a:ea typeface="Times New Roman"/>
                      </a:endParaRPr>
                    </a:p>
                    <a:p>
                      <a:pPr marL="342900" lvl="0" indent="-342900">
                        <a:buFont typeface="+mj-lt"/>
                        <a:buAutoNum type="arabicPeriod"/>
                        <a:tabLst>
                          <a:tab pos="201295" algn="l"/>
                        </a:tabLst>
                      </a:pPr>
                      <a:r>
                        <a:rPr lang="en-US" sz="1400" dirty="0">
                          <a:latin typeface="+mn-lt"/>
                        </a:rPr>
                        <a:t>The restructuring is done within 2 years from the original DCCO</a:t>
                      </a:r>
                      <a:endParaRPr lang="en-IN" sz="1400" dirty="0">
                        <a:latin typeface="+mn-lt"/>
                      </a:endParaRPr>
                    </a:p>
                    <a:p>
                      <a:pPr marL="342900" lvl="0" indent="-342900">
                        <a:buFont typeface="+mj-lt"/>
                        <a:buAutoNum type="arabicPeriod"/>
                        <a:tabLst>
                          <a:tab pos="201295" algn="l"/>
                        </a:tabLst>
                      </a:pPr>
                      <a:r>
                        <a:rPr lang="en-US" sz="1400" dirty="0">
                          <a:latin typeface="+mn-lt"/>
                        </a:rPr>
                        <a:t>At the time of making application the asset should have been classified as “Standard”</a:t>
                      </a:r>
                      <a:endParaRPr lang="en-IN" sz="1400" dirty="0">
                        <a:latin typeface="+mn-lt"/>
                      </a:endParaRPr>
                    </a:p>
                    <a:p>
                      <a:pPr marL="342900" lvl="0" indent="-342900">
                        <a:buFont typeface="+mj-lt"/>
                        <a:buAutoNum type="arabicPeriod"/>
                        <a:tabLst>
                          <a:tab pos="201295" algn="l"/>
                        </a:tabLst>
                      </a:pPr>
                      <a:r>
                        <a:rPr lang="en-US" sz="1400" dirty="0">
                          <a:latin typeface="+mn-lt"/>
                        </a:rPr>
                        <a:t>The revised DCCO falls within 4 years of the original DCCO (this includes 2 years for making application) where the delay is occurred due to court pending litigation; or</a:t>
                      </a:r>
                      <a:endParaRPr lang="en-IN" sz="1400" dirty="0">
                        <a:latin typeface="+mn-lt"/>
                      </a:endParaRPr>
                    </a:p>
                    <a:p>
                      <a:pPr marL="201295" algn="just">
                        <a:spcAft>
                          <a:spcPts val="0"/>
                        </a:spcAft>
                        <a:tabLst>
                          <a:tab pos="201295" algn="l"/>
                        </a:tabLst>
                      </a:pPr>
                      <a:r>
                        <a:rPr lang="en-US" sz="1400" dirty="0">
                          <a:latin typeface="+mn-lt"/>
                          <a:ea typeface="Times New Roman"/>
                        </a:rPr>
                        <a:t>The revised DCCO falls within 3 years from the original DCCO (this includes a 2 years for making application) where the delay is occurred due to reasons which are beyond the promoter’s control</a:t>
                      </a:r>
                      <a:endParaRPr lang="en-IN" sz="1400" dirty="0">
                        <a:latin typeface="+mn-lt"/>
                        <a:ea typeface="Times New Roman"/>
                      </a:endParaRPr>
                    </a:p>
                  </a:txBody>
                  <a:tcPr marL="30328" marR="30328" marT="0" marB="0"/>
                </a:tc>
                <a:tc>
                  <a:txBody>
                    <a:bodyPr/>
                    <a:lstStyle/>
                    <a:p>
                      <a:pPr algn="just">
                        <a:spcAft>
                          <a:spcPts val="0"/>
                        </a:spcAft>
                      </a:pPr>
                      <a:r>
                        <a:rPr lang="en-US" sz="1400" dirty="0">
                          <a:latin typeface="+mn-lt"/>
                          <a:ea typeface="Times New Roman"/>
                        </a:rPr>
                        <a:t>If any of the conditions, for retaining the restructured assets as standard, are not complied with.</a:t>
                      </a:r>
                      <a:endParaRPr lang="en-IN" sz="1400" dirty="0">
                        <a:latin typeface="+mn-lt"/>
                        <a:ea typeface="Times New Roman"/>
                      </a:endParaRPr>
                    </a:p>
                  </a:txBody>
                  <a:tcPr marL="30328" marR="30328" marT="0" marB="0"/>
                </a:tc>
              </a:tr>
            </a:tbl>
          </a:graphicData>
        </a:graphic>
      </p:graphicFrame>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Asset Classification – Project Loans </a:t>
            </a:r>
            <a:endParaRPr lang="en-IN" sz="2400" dirty="0"/>
          </a:p>
        </p:txBody>
      </p:sp>
      <p:sp>
        <p:nvSpPr>
          <p:cNvPr id="6" name="Content Placeholder 5"/>
          <p:cNvSpPr>
            <a:spLocks noGrp="1"/>
          </p:cNvSpPr>
          <p:nvPr>
            <p:ph idx="1"/>
          </p:nvPr>
        </p:nvSpPr>
        <p:spPr/>
        <p:txBody>
          <a:bodyPr/>
          <a:lstStyle/>
          <a:p>
            <a:endParaRPr lang="en-IN"/>
          </a:p>
        </p:txBody>
      </p:sp>
      <p:graphicFrame>
        <p:nvGraphicFramePr>
          <p:cNvPr id="4" name="Table 3"/>
          <p:cNvGraphicFramePr>
            <a:graphicFrameLocks noGrp="1"/>
          </p:cNvGraphicFramePr>
          <p:nvPr/>
        </p:nvGraphicFramePr>
        <p:xfrm>
          <a:off x="304800" y="1752600"/>
          <a:ext cx="11887200" cy="4953000"/>
        </p:xfrm>
        <a:graphic>
          <a:graphicData uri="http://schemas.openxmlformats.org/drawingml/2006/table">
            <a:tbl>
              <a:tblPr firstRow="1" bandRow="1">
                <a:tableStyleId>{5C22544A-7EE6-4342-B048-85BDC9FD1C3A}</a:tableStyleId>
              </a:tblPr>
              <a:tblGrid>
                <a:gridCol w="2290195"/>
                <a:gridCol w="5780016"/>
                <a:gridCol w="109056"/>
                <a:gridCol w="3707933"/>
              </a:tblGrid>
              <a:tr h="445282">
                <a:tc>
                  <a:txBody>
                    <a:bodyPr/>
                    <a:lstStyle/>
                    <a:p>
                      <a:pPr algn="ctr"/>
                      <a:r>
                        <a:rPr lang="en-IN" sz="1400" dirty="0" smtClean="0"/>
                        <a:t>Particulars</a:t>
                      </a:r>
                      <a:endParaRPr lang="en-IN" sz="1400" dirty="0"/>
                    </a:p>
                  </a:txBody>
                  <a:tcPr marL="121920" marR="121920" anchor="ctr"/>
                </a:tc>
                <a:tc gridSpan="2">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hMerge="1">
                  <a:txBody>
                    <a:bodyPr/>
                    <a:lstStyle/>
                    <a:p>
                      <a:endParaRPr lang="en-IN"/>
                    </a:p>
                  </a:txBody>
                  <a:tcP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445282">
                <a:tc rowSpan="3">
                  <a:txBody>
                    <a:bodyPr/>
                    <a:lstStyle/>
                    <a:p>
                      <a:r>
                        <a:rPr kumimoji="0" lang="en-US" sz="1800" b="1" kern="1200" dirty="0" smtClean="0">
                          <a:solidFill>
                            <a:schemeClr val="dk1"/>
                          </a:solidFill>
                          <a:latin typeface="+mn-lt"/>
                          <a:ea typeface="+mn-ea"/>
                          <a:cs typeface="+mn-cs"/>
                        </a:rPr>
                        <a:t>Asset Classification</a:t>
                      </a:r>
                      <a:endParaRPr lang="en-IN" sz="1400" dirty="0"/>
                    </a:p>
                  </a:txBody>
                  <a:tcPr marL="121920" marR="121920"/>
                </a:tc>
                <a:tc gridSpan="3">
                  <a:txBody>
                    <a:bodyPr/>
                    <a:lstStyle/>
                    <a:p>
                      <a:r>
                        <a:rPr lang="en-IN" sz="1400" b="1" dirty="0" smtClean="0"/>
                        <a:t>After Restructuring</a:t>
                      </a:r>
                      <a:endParaRPr lang="en-IN" sz="1400" b="1" dirty="0"/>
                    </a:p>
                  </a:txBody>
                  <a:tcPr marL="121920" marR="121920"/>
                </a:tc>
                <a:tc hMerge="1">
                  <a:txBody>
                    <a:bodyPr/>
                    <a:lstStyle/>
                    <a:p>
                      <a:endParaRPr lang="en-IN"/>
                    </a:p>
                  </a:txBody>
                  <a:tcPr/>
                </a:tc>
                <a:tc hMerge="1">
                  <a:txBody>
                    <a:bodyPr/>
                    <a:lstStyle/>
                    <a:p>
                      <a:endParaRPr lang="en-IN"/>
                    </a:p>
                  </a:txBody>
                  <a:tcPr/>
                </a:tc>
              </a:tr>
              <a:tr h="3074276">
                <a:tc vMerge="1">
                  <a:txBody>
                    <a:bodyPr/>
                    <a:lstStyle/>
                    <a:p>
                      <a:endParaRPr lang="en-IN" sz="1400" dirty="0"/>
                    </a:p>
                  </a:txBody>
                  <a:tcPr/>
                </a:tc>
                <a:tc>
                  <a:txBody>
                    <a:bodyPr/>
                    <a:lstStyle/>
                    <a:p>
                      <a:pPr algn="just">
                        <a:spcAft>
                          <a:spcPts val="0"/>
                        </a:spcAft>
                      </a:pPr>
                      <a:r>
                        <a:rPr lang="en-US" sz="1400" dirty="0">
                          <a:latin typeface="+mn-lt"/>
                          <a:ea typeface="Times New Roman"/>
                        </a:rPr>
                        <a:t>The restructured assets can be retained as “Standard” in the books of the lender only if the following are satisfied:</a:t>
                      </a:r>
                      <a:endParaRPr lang="en-IN" sz="1400" dirty="0">
                        <a:latin typeface="+mn-lt"/>
                        <a:ea typeface="Times New Roman"/>
                      </a:endParaRPr>
                    </a:p>
                    <a:p>
                      <a:pPr marL="342900" lvl="0" indent="-342900">
                        <a:buFont typeface="+mj-lt"/>
                        <a:buAutoNum type="arabicPeriod"/>
                        <a:tabLst>
                          <a:tab pos="201295" algn="l"/>
                        </a:tabLst>
                      </a:pPr>
                      <a:r>
                        <a:rPr lang="en-US" sz="1400" dirty="0">
                          <a:latin typeface="+mn-lt"/>
                        </a:rPr>
                        <a:t>The restructuring is done within 2 years from the original DCCO</a:t>
                      </a:r>
                      <a:endParaRPr lang="en-IN" sz="1400" dirty="0">
                        <a:latin typeface="+mn-lt"/>
                      </a:endParaRPr>
                    </a:p>
                    <a:p>
                      <a:pPr marL="342900" lvl="0" indent="-342900">
                        <a:buFont typeface="+mj-lt"/>
                        <a:buAutoNum type="arabicPeriod"/>
                        <a:tabLst>
                          <a:tab pos="201295" algn="l"/>
                        </a:tabLst>
                      </a:pPr>
                      <a:r>
                        <a:rPr lang="en-US" sz="1400" dirty="0">
                          <a:latin typeface="+mn-lt"/>
                        </a:rPr>
                        <a:t>At the time of making application the asset should have been classified as “Standard”</a:t>
                      </a:r>
                      <a:endParaRPr lang="en-IN" sz="1400" dirty="0">
                        <a:latin typeface="+mn-lt"/>
                      </a:endParaRPr>
                    </a:p>
                    <a:p>
                      <a:pPr marL="342900" lvl="0" indent="-342900">
                        <a:buFont typeface="+mj-lt"/>
                        <a:buAutoNum type="arabicPeriod"/>
                        <a:tabLst>
                          <a:tab pos="201295" algn="l"/>
                        </a:tabLst>
                      </a:pPr>
                      <a:r>
                        <a:rPr lang="en-US" sz="1400" dirty="0">
                          <a:latin typeface="+mn-lt"/>
                        </a:rPr>
                        <a:t>The revised DCCO falls within 4 years of the original DCCO (this includes 2 years for making application) where the delay is occurred due to court pending litigation; or</a:t>
                      </a:r>
                      <a:endParaRPr lang="en-IN" sz="1400" dirty="0">
                        <a:latin typeface="+mn-lt"/>
                      </a:endParaRPr>
                    </a:p>
                    <a:p>
                      <a:pPr marL="201295" algn="just">
                        <a:spcAft>
                          <a:spcPts val="0"/>
                        </a:spcAft>
                        <a:tabLst>
                          <a:tab pos="201295" algn="l"/>
                        </a:tabLst>
                      </a:pPr>
                      <a:r>
                        <a:rPr lang="en-US" sz="1400" dirty="0">
                          <a:latin typeface="+mn-lt"/>
                          <a:ea typeface="Times New Roman"/>
                        </a:rPr>
                        <a:t>The revised DCCO falls within 3 years from the original DCCO (this includes a 2 years for making application) where the delay is occurred due to reasons which are beyond the promoter’s control</a:t>
                      </a:r>
                      <a:endParaRPr lang="en-IN" sz="1400" dirty="0">
                        <a:latin typeface="+mn-lt"/>
                        <a:ea typeface="Times New Roman"/>
                      </a:endParaRPr>
                    </a:p>
                  </a:txBody>
                  <a:tcPr marL="30328" marR="30328" marT="0" marB="0"/>
                </a:tc>
                <a:tc gridSpan="2">
                  <a:txBody>
                    <a:bodyPr/>
                    <a:lstStyle/>
                    <a:p>
                      <a:pPr algn="just">
                        <a:spcAft>
                          <a:spcPts val="0"/>
                        </a:spcAft>
                      </a:pPr>
                      <a:r>
                        <a:rPr lang="en-US" sz="1400" dirty="0">
                          <a:latin typeface="+mn-lt"/>
                          <a:ea typeface="Times New Roman"/>
                        </a:rPr>
                        <a:t>If any of the conditions, for retaining the restructured assets as standard, are not complied with.</a:t>
                      </a:r>
                      <a:endParaRPr lang="en-IN" sz="1400" dirty="0">
                        <a:latin typeface="+mn-lt"/>
                        <a:ea typeface="Times New Roman"/>
                      </a:endParaRPr>
                    </a:p>
                  </a:txBody>
                  <a:tcPr marL="30328" marR="30328" marT="0" marB="0"/>
                </a:tc>
                <a:tc hMerge="1">
                  <a:txBody>
                    <a:bodyPr/>
                    <a:lstStyle/>
                    <a:p>
                      <a:endParaRPr lang="en-IN"/>
                    </a:p>
                  </a:txBody>
                  <a:tcPr/>
                </a:tc>
              </a:tr>
              <a:tr h="988160">
                <a:tc vMerge="1">
                  <a:txBody>
                    <a:bodyPr/>
                    <a:lstStyle/>
                    <a:p>
                      <a:endParaRPr lang="en-IN" sz="1200" dirty="0"/>
                    </a:p>
                  </a:txBody>
                  <a:tcPr/>
                </a:tc>
                <a:tc gridSpan="3">
                  <a:txBody>
                    <a:bodyPr/>
                    <a:lstStyle/>
                    <a:p>
                      <a:r>
                        <a:rPr kumimoji="0" lang="en-US" sz="1400" b="1" i="1" kern="1200" dirty="0" smtClean="0">
                          <a:solidFill>
                            <a:schemeClr val="dk1"/>
                          </a:solidFill>
                          <a:latin typeface="+mn-lt"/>
                          <a:ea typeface="+mn-ea"/>
                          <a:cs typeface="+mn-cs"/>
                        </a:rPr>
                        <a:t>** When the revised DCCO falls within 2 years from the original DCCO and the consequential shift in repayment is for a period which is of equal or shorter duration than the restructured tenure, it is not considered as restructuring and the assets classified as “Standard” will have to be provided for at the rate of 0.25%</a:t>
                      </a:r>
                      <a:endParaRPr lang="en-IN" sz="1400" dirty="0">
                        <a:latin typeface="+mn-lt"/>
                      </a:endParaRPr>
                    </a:p>
                  </a:txBody>
                  <a:tcPr marL="121920" marR="121920"/>
                </a:tc>
                <a:tc hMerge="1">
                  <a:txBody>
                    <a:bodyPr/>
                    <a:lstStyle/>
                    <a:p>
                      <a:endParaRPr lang="en-IN"/>
                    </a:p>
                  </a:txBody>
                  <a:tcPr/>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Asset Classification – Project Loans </a:t>
            </a:r>
            <a:endParaRPr lang="en-IN" sz="2400" dirty="0"/>
          </a:p>
        </p:txBody>
      </p:sp>
      <p:graphicFrame>
        <p:nvGraphicFramePr>
          <p:cNvPr id="5" name="Table 4"/>
          <p:cNvGraphicFramePr>
            <a:graphicFrameLocks noGrp="1"/>
          </p:cNvGraphicFramePr>
          <p:nvPr/>
        </p:nvGraphicFramePr>
        <p:xfrm>
          <a:off x="812800" y="2362200"/>
          <a:ext cx="11074400" cy="4207798"/>
        </p:xfrm>
        <a:graphic>
          <a:graphicData uri="http://schemas.openxmlformats.org/drawingml/2006/table">
            <a:tbl>
              <a:tblPr firstRow="1" bandRow="1">
                <a:tableStyleId>{5C22544A-7EE6-4342-B048-85BDC9FD1C3A}</a:tableStyleId>
              </a:tblPr>
              <a:tblGrid>
                <a:gridCol w="2425820"/>
                <a:gridCol w="4957113"/>
                <a:gridCol w="3691467"/>
              </a:tblGrid>
              <a:tr h="489615">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37829">
                <a:tc rowSpan="2">
                  <a:txBody>
                    <a:bodyPr/>
                    <a:lstStyle/>
                    <a:p>
                      <a:pPr marL="0" algn="l" rtl="0" eaLnBrk="1" latinLnBrk="0" hangingPunct="1"/>
                      <a:r>
                        <a:rPr kumimoji="0" lang="en-IN" sz="1800" b="1" kern="1200" dirty="0" smtClean="0">
                          <a:solidFill>
                            <a:schemeClr val="dk1"/>
                          </a:solidFill>
                          <a:latin typeface="+mn-lt"/>
                          <a:ea typeface="+mn-ea"/>
                          <a:cs typeface="+mn-cs"/>
                        </a:rPr>
                        <a:t>Asset Classification</a:t>
                      </a:r>
                    </a:p>
                  </a:txBody>
                  <a:tcPr marL="121920" marR="121920"/>
                </a:tc>
                <a:tc gridSpan="2">
                  <a:txBody>
                    <a:bodyPr/>
                    <a:lstStyle/>
                    <a:p>
                      <a:pPr marL="0" algn="l" rtl="0" eaLnBrk="1" latinLnBrk="0" hangingPunct="1">
                        <a:spcAft>
                          <a:spcPts val="0"/>
                        </a:spcAft>
                        <a:tabLst>
                          <a:tab pos="201295" algn="l"/>
                        </a:tabLst>
                      </a:pPr>
                      <a:r>
                        <a:rPr kumimoji="0" lang="en-IN" sz="1400" b="1" kern="1200" dirty="0" smtClean="0">
                          <a:solidFill>
                            <a:schemeClr val="dk1"/>
                          </a:solidFill>
                          <a:latin typeface="+mn-lt"/>
                          <a:ea typeface="+mn-ea"/>
                          <a:cs typeface="+mn-cs"/>
                        </a:rPr>
                        <a:t>Before Restructuring</a:t>
                      </a:r>
                      <a:endParaRPr kumimoji="0" lang="en-IN" sz="1400" b="1" kern="1200" dirty="0">
                        <a:solidFill>
                          <a:schemeClr val="dk1"/>
                        </a:solidFill>
                        <a:latin typeface="+mn-lt"/>
                        <a:ea typeface="+mn-ea"/>
                        <a:cs typeface="+mn-cs"/>
                      </a:endParaRPr>
                    </a:p>
                  </a:txBody>
                  <a:tcPr marL="30328" marR="30328" marT="0" marB="0"/>
                </a:tc>
                <a:tc hMerge="1">
                  <a:txBody>
                    <a:bodyPr/>
                    <a:lstStyle/>
                    <a:p>
                      <a:pPr algn="just">
                        <a:spcAft>
                          <a:spcPts val="0"/>
                        </a:spcAft>
                      </a:pPr>
                      <a:endParaRPr lang="en-IN" sz="1200" dirty="0">
                        <a:latin typeface="+mn-lt"/>
                        <a:ea typeface="Times New Roman"/>
                      </a:endParaRPr>
                    </a:p>
                  </a:txBody>
                  <a:tcPr marL="22746" marR="22746" marT="0" marB="0"/>
                </a:tc>
              </a:tr>
              <a:tr h="3380354">
                <a:tc vMerge="1">
                  <a:txBody>
                    <a:bodyPr/>
                    <a:lstStyle/>
                    <a:p>
                      <a:endParaRPr lang="en-IN" sz="1400" dirty="0"/>
                    </a:p>
                  </a:txBody>
                  <a:tcPr/>
                </a:tc>
                <a:tc>
                  <a:txBody>
                    <a:bodyPr/>
                    <a:lstStyle/>
                    <a:p>
                      <a:pPr algn="just">
                        <a:spcAft>
                          <a:spcPts val="0"/>
                        </a:spcAft>
                      </a:pPr>
                      <a:r>
                        <a:rPr lang="en-US" sz="1400" dirty="0">
                          <a:latin typeface="+mn-lt"/>
                          <a:ea typeface="Times New Roman"/>
                        </a:rPr>
                        <a:t>As per record of recovery</a:t>
                      </a:r>
                      <a:endParaRPr lang="en-IN" sz="1400" dirty="0">
                        <a:latin typeface="+mn-lt"/>
                        <a:ea typeface="Times New Roman"/>
                      </a:endParaRPr>
                    </a:p>
                  </a:txBody>
                  <a:tcPr marT="0" marB="0"/>
                </a:tc>
                <a:tc>
                  <a:txBody>
                    <a:bodyPr/>
                    <a:lstStyle/>
                    <a:p>
                      <a:pPr marL="342900" lvl="0" indent="-342900" algn="just">
                        <a:spcAft>
                          <a:spcPts val="0"/>
                        </a:spcAft>
                        <a:buFont typeface="+mj-lt"/>
                        <a:buAutoNum type="arabicPeriod"/>
                      </a:pPr>
                      <a:r>
                        <a:rPr lang="en-US" sz="1400" dirty="0">
                          <a:latin typeface="+mn-lt"/>
                          <a:ea typeface="Times New Roman"/>
                        </a:rPr>
                        <a:t>At any time before the DCCO, based on the records of recovery, unless the asset becomes standard after restructuring.</a:t>
                      </a:r>
                      <a:endParaRPr lang="en-IN" sz="1400" dirty="0">
                        <a:latin typeface="+mn-lt"/>
                        <a:ea typeface="Times New Roman"/>
                      </a:endParaRPr>
                    </a:p>
                    <a:p>
                      <a:pPr marL="342900" lvl="0" indent="-342900" algn="just">
                        <a:spcAft>
                          <a:spcPts val="0"/>
                        </a:spcAft>
                        <a:buFont typeface="+mj-lt"/>
                        <a:buAutoNum type="arabicPeriod"/>
                      </a:pPr>
                      <a:r>
                        <a:rPr lang="en-US" sz="1400" dirty="0">
                          <a:latin typeface="+mn-lt"/>
                          <a:ea typeface="Times New Roman"/>
                        </a:rPr>
                        <a:t>If the borrower fails to commence the commercial operations within 1 year from the DCCO, even if it has a regular record of recovery, unless the asset becomes standard after  restructuring.</a:t>
                      </a:r>
                      <a:endParaRPr lang="en-IN" sz="1400" dirty="0">
                        <a:latin typeface="+mn-lt"/>
                        <a:ea typeface="Times New Roman"/>
                      </a:endParaRPr>
                    </a:p>
                  </a:txBody>
                  <a:tcPr marT="0" marB="0"/>
                </a:tc>
              </a:tr>
            </a:tbl>
          </a:graphicData>
        </a:graphic>
      </p:graphicFrame>
      <p:sp>
        <p:nvSpPr>
          <p:cNvPr id="6" name="TextBox 5"/>
          <p:cNvSpPr txBox="1"/>
          <p:nvPr/>
        </p:nvSpPr>
        <p:spPr>
          <a:xfrm>
            <a:off x="711200" y="1828800"/>
            <a:ext cx="5486400" cy="369332"/>
          </a:xfrm>
          <a:prstGeom prst="rect">
            <a:avLst/>
          </a:prstGeom>
          <a:noFill/>
        </p:spPr>
        <p:txBody>
          <a:bodyPr wrap="square" rtlCol="0">
            <a:spAutoFit/>
          </a:bodyPr>
          <a:lstStyle/>
          <a:p>
            <a:r>
              <a:rPr lang="en-IN" b="1" dirty="0" smtClean="0"/>
              <a:t>Non - Infrastructure Project Loans</a:t>
            </a:r>
            <a:endParaRPr lang="en-IN" b="1"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Asset Classification – Project Loans</a:t>
            </a:r>
            <a:endParaRPr lang="en-IN" sz="2400" dirty="0"/>
          </a:p>
        </p:txBody>
      </p:sp>
      <p:sp>
        <p:nvSpPr>
          <p:cNvPr id="5" name="Content Placeholder 4"/>
          <p:cNvSpPr>
            <a:spLocks noGrp="1"/>
          </p:cNvSpPr>
          <p:nvPr>
            <p:ph idx="1"/>
          </p:nvPr>
        </p:nvSpPr>
        <p:spPr/>
        <p:txBody>
          <a:bodyPr/>
          <a:lstStyle/>
          <a:p>
            <a:endParaRPr lang="en-IN"/>
          </a:p>
        </p:txBody>
      </p:sp>
      <p:graphicFrame>
        <p:nvGraphicFramePr>
          <p:cNvPr id="8" name="Table 7"/>
          <p:cNvGraphicFramePr>
            <a:graphicFrameLocks noGrp="1"/>
          </p:cNvGraphicFramePr>
          <p:nvPr/>
        </p:nvGraphicFramePr>
        <p:xfrm>
          <a:off x="2" y="1524000"/>
          <a:ext cx="12191998" cy="4953000"/>
        </p:xfrm>
        <a:graphic>
          <a:graphicData uri="http://schemas.openxmlformats.org/drawingml/2006/table">
            <a:tbl>
              <a:tblPr firstRow="1" bandRow="1">
                <a:tableStyleId>{5C22544A-7EE6-4342-B048-85BDC9FD1C3A}</a:tableStyleId>
              </a:tblPr>
              <a:tblGrid>
                <a:gridCol w="2348917"/>
                <a:gridCol w="5928221"/>
                <a:gridCol w="111852"/>
                <a:gridCol w="3803008"/>
              </a:tblGrid>
              <a:tr h="445282">
                <a:tc>
                  <a:txBody>
                    <a:bodyPr/>
                    <a:lstStyle/>
                    <a:p>
                      <a:pPr algn="ctr"/>
                      <a:r>
                        <a:rPr lang="en-IN" sz="1400" dirty="0" smtClean="0"/>
                        <a:t>Particulars</a:t>
                      </a:r>
                      <a:endParaRPr lang="en-IN" sz="1400" dirty="0"/>
                    </a:p>
                  </a:txBody>
                  <a:tcPr marL="121920" marR="121920" anchor="ctr"/>
                </a:tc>
                <a:tc gridSpan="2">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hMerge="1">
                  <a:txBody>
                    <a:bodyPr/>
                    <a:lstStyle/>
                    <a:p>
                      <a:endParaRPr lang="en-IN"/>
                    </a:p>
                  </a:txBody>
                  <a:tcP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445282">
                <a:tc rowSpan="3">
                  <a:txBody>
                    <a:bodyPr/>
                    <a:lstStyle/>
                    <a:p>
                      <a:r>
                        <a:rPr kumimoji="0" lang="en-US" sz="1800" b="1" kern="1200" dirty="0" smtClean="0">
                          <a:solidFill>
                            <a:schemeClr val="dk1"/>
                          </a:solidFill>
                          <a:latin typeface="+mn-lt"/>
                          <a:ea typeface="+mn-ea"/>
                          <a:cs typeface="+mn-cs"/>
                        </a:rPr>
                        <a:t>Asset Classification</a:t>
                      </a:r>
                      <a:endParaRPr lang="en-IN" sz="1400" dirty="0"/>
                    </a:p>
                  </a:txBody>
                  <a:tcPr marL="121920" marR="121920"/>
                </a:tc>
                <a:tc gridSpan="3">
                  <a:txBody>
                    <a:bodyPr/>
                    <a:lstStyle/>
                    <a:p>
                      <a:r>
                        <a:rPr lang="en-IN" sz="1400" b="1" dirty="0" smtClean="0"/>
                        <a:t>After Restructuring</a:t>
                      </a:r>
                      <a:endParaRPr lang="en-IN" sz="1400" b="1" dirty="0"/>
                    </a:p>
                  </a:txBody>
                  <a:tcPr marL="121920" marR="121920"/>
                </a:tc>
                <a:tc hMerge="1">
                  <a:txBody>
                    <a:bodyPr/>
                    <a:lstStyle/>
                    <a:p>
                      <a:endParaRPr lang="en-IN"/>
                    </a:p>
                  </a:txBody>
                  <a:tcPr/>
                </a:tc>
                <a:tc hMerge="1">
                  <a:txBody>
                    <a:bodyPr/>
                    <a:lstStyle/>
                    <a:p>
                      <a:endParaRPr lang="en-IN"/>
                    </a:p>
                  </a:txBody>
                  <a:tcPr/>
                </a:tc>
              </a:tr>
              <a:tr h="3074276">
                <a:tc vMerge="1">
                  <a:txBody>
                    <a:bodyPr/>
                    <a:lstStyle/>
                    <a:p>
                      <a:endParaRPr lang="en-IN" sz="1400" dirty="0"/>
                    </a:p>
                  </a:txBody>
                  <a:tcPr/>
                </a:tc>
                <a:tc>
                  <a:txBody>
                    <a:bodyPr/>
                    <a:lstStyle/>
                    <a:p>
                      <a:pPr algn="just">
                        <a:spcAft>
                          <a:spcPts val="0"/>
                        </a:spcAft>
                      </a:pPr>
                      <a:r>
                        <a:rPr lang="en-US" sz="1400" dirty="0">
                          <a:latin typeface="+mn-lt"/>
                          <a:ea typeface="Times New Roman"/>
                        </a:rPr>
                        <a:t>The restructured assets can be retained as “Standard” in the books of the lender only if the following are satisfied:</a:t>
                      </a:r>
                      <a:endParaRPr lang="en-IN" sz="1400" dirty="0">
                        <a:latin typeface="+mn-lt"/>
                        <a:ea typeface="Times New Roman"/>
                      </a:endParaRPr>
                    </a:p>
                    <a:p>
                      <a:pPr marL="342900" lvl="0" indent="-342900">
                        <a:buFont typeface="+mj-lt"/>
                        <a:buAutoNum type="arabicPeriod"/>
                        <a:tabLst>
                          <a:tab pos="201295" algn="l"/>
                        </a:tabLst>
                      </a:pPr>
                      <a:r>
                        <a:rPr lang="en-US" sz="1400" dirty="0">
                          <a:latin typeface="+mn-lt"/>
                        </a:rPr>
                        <a:t>The restructuring is done within </a:t>
                      </a:r>
                      <a:r>
                        <a:rPr lang="en-US" sz="1400" dirty="0" smtClean="0">
                          <a:latin typeface="+mn-lt"/>
                        </a:rPr>
                        <a:t>1 </a:t>
                      </a:r>
                      <a:r>
                        <a:rPr lang="en-US" sz="1400" dirty="0">
                          <a:latin typeface="+mn-lt"/>
                        </a:rPr>
                        <a:t>years from the original DCCO</a:t>
                      </a:r>
                      <a:endParaRPr lang="en-IN" sz="1400" dirty="0">
                        <a:latin typeface="+mn-lt"/>
                      </a:endParaRPr>
                    </a:p>
                    <a:p>
                      <a:pPr marL="342900" lvl="0" indent="-342900">
                        <a:buFont typeface="+mj-lt"/>
                        <a:buAutoNum type="arabicPeriod"/>
                        <a:tabLst>
                          <a:tab pos="201295" algn="l"/>
                        </a:tabLst>
                      </a:pPr>
                      <a:r>
                        <a:rPr lang="en-US" sz="1400" dirty="0">
                          <a:latin typeface="+mn-lt"/>
                        </a:rPr>
                        <a:t>At the time of making application the asset should have been classified as “Standard”</a:t>
                      </a:r>
                      <a:endParaRPr lang="en-IN" sz="1400" dirty="0">
                        <a:latin typeface="+mn-lt"/>
                      </a:endParaRPr>
                    </a:p>
                    <a:p>
                      <a:pPr marL="342900" lvl="0" indent="-342900">
                        <a:buFont typeface="+mj-lt"/>
                        <a:buAutoNum type="arabicPeriod"/>
                        <a:tabLst>
                          <a:tab pos="201295" algn="l"/>
                        </a:tabLst>
                      </a:pPr>
                      <a:r>
                        <a:rPr lang="en-US" sz="1400" dirty="0">
                          <a:latin typeface="+mn-lt"/>
                        </a:rPr>
                        <a:t>The revised DCCO falls within </a:t>
                      </a:r>
                      <a:r>
                        <a:rPr lang="en-US" sz="1400" dirty="0" smtClean="0">
                          <a:latin typeface="+mn-lt"/>
                        </a:rPr>
                        <a:t>3 </a:t>
                      </a:r>
                      <a:r>
                        <a:rPr lang="en-US" sz="1400" dirty="0">
                          <a:latin typeface="+mn-lt"/>
                        </a:rPr>
                        <a:t>years of the original DCCO (this includes 2 years for making application) where the delay is occurred due to court pending litigation; or</a:t>
                      </a:r>
                      <a:endParaRPr lang="en-IN" sz="1400" dirty="0">
                        <a:latin typeface="+mn-lt"/>
                      </a:endParaRPr>
                    </a:p>
                    <a:p>
                      <a:pPr marL="201295" algn="just">
                        <a:spcAft>
                          <a:spcPts val="0"/>
                        </a:spcAft>
                        <a:tabLst>
                          <a:tab pos="201295" algn="l"/>
                        </a:tabLst>
                      </a:pPr>
                      <a:r>
                        <a:rPr lang="en-US" sz="1400" dirty="0">
                          <a:latin typeface="+mn-lt"/>
                          <a:ea typeface="Times New Roman"/>
                        </a:rPr>
                        <a:t>The revised DCCO falls within </a:t>
                      </a:r>
                      <a:r>
                        <a:rPr lang="en-US" sz="1400" dirty="0" smtClean="0">
                          <a:latin typeface="+mn-lt"/>
                          <a:ea typeface="Times New Roman"/>
                        </a:rPr>
                        <a:t>1 </a:t>
                      </a:r>
                      <a:r>
                        <a:rPr lang="en-US" sz="1400" dirty="0">
                          <a:latin typeface="+mn-lt"/>
                          <a:ea typeface="Times New Roman"/>
                        </a:rPr>
                        <a:t>years from the original DCCO (this includes a 2 years for making application) where the delay is occurred due to reasons which are beyond the promoter’s control</a:t>
                      </a:r>
                      <a:endParaRPr lang="en-IN" sz="1400" dirty="0">
                        <a:latin typeface="+mn-lt"/>
                        <a:ea typeface="Times New Roman"/>
                      </a:endParaRPr>
                    </a:p>
                  </a:txBody>
                  <a:tcPr marL="30328" marR="30328" marT="0" marB="0"/>
                </a:tc>
                <a:tc gridSpan="2">
                  <a:txBody>
                    <a:bodyPr/>
                    <a:lstStyle/>
                    <a:p>
                      <a:pPr algn="just">
                        <a:spcAft>
                          <a:spcPts val="0"/>
                        </a:spcAft>
                      </a:pPr>
                      <a:r>
                        <a:rPr lang="en-US" sz="1400" dirty="0">
                          <a:latin typeface="+mn-lt"/>
                          <a:ea typeface="Times New Roman"/>
                        </a:rPr>
                        <a:t>If any of the conditions, for retaining the restructured assets as standard, are not complied with.</a:t>
                      </a:r>
                      <a:endParaRPr lang="en-IN" sz="1400" dirty="0">
                        <a:latin typeface="+mn-lt"/>
                        <a:ea typeface="Times New Roman"/>
                      </a:endParaRPr>
                    </a:p>
                  </a:txBody>
                  <a:tcPr marL="30328" marR="30328" marT="0" marB="0"/>
                </a:tc>
                <a:tc hMerge="1">
                  <a:txBody>
                    <a:bodyPr/>
                    <a:lstStyle/>
                    <a:p>
                      <a:endParaRPr lang="en-IN"/>
                    </a:p>
                  </a:txBody>
                  <a:tcPr/>
                </a:tc>
              </a:tr>
              <a:tr h="988160">
                <a:tc vMerge="1">
                  <a:txBody>
                    <a:bodyPr/>
                    <a:lstStyle/>
                    <a:p>
                      <a:endParaRPr lang="en-IN" sz="1200" dirty="0"/>
                    </a:p>
                  </a:txBody>
                  <a:tcPr/>
                </a:tc>
                <a:tc gridSpan="3">
                  <a:txBody>
                    <a:bodyPr/>
                    <a:lstStyle/>
                    <a:p>
                      <a:pPr algn="just"/>
                      <a:r>
                        <a:rPr kumimoji="0" lang="en-US" sz="1400" b="1" i="1" kern="1200" dirty="0" smtClean="0">
                          <a:solidFill>
                            <a:schemeClr val="dk1"/>
                          </a:solidFill>
                          <a:latin typeface="+mn-lt"/>
                          <a:ea typeface="+mn-ea"/>
                          <a:cs typeface="+mn-cs"/>
                        </a:rPr>
                        <a:t>** When the revised DCCO falls within 1 years from the original DCCO and the consequential shift in repayment is for a period which is of equal or shorter duration than the restructured tenure, it is not considered as restructuring and the assets classified as “Standard” will have to be provided for at the rate of 0.25%</a:t>
                      </a:r>
                      <a:endParaRPr lang="en-IN" sz="1400" dirty="0">
                        <a:latin typeface="+mn-lt"/>
                      </a:endParaRPr>
                    </a:p>
                  </a:txBody>
                  <a:tcPr marL="121920" marR="121920"/>
                </a:tc>
                <a:tc hMerge="1">
                  <a:txBody>
                    <a:bodyPr/>
                    <a:lstStyle/>
                    <a:p>
                      <a:endParaRPr lang="en-IN"/>
                    </a:p>
                  </a:txBody>
                  <a:tcPr/>
                </a:tc>
                <a:tc hMerge="1">
                  <a:txBody>
                    <a:bodyPr/>
                    <a:lstStyle/>
                    <a:p>
                      <a:endParaRPr lang="en-IN"/>
                    </a:p>
                  </a:txBody>
                  <a:tcPr/>
                </a:tc>
              </a:tr>
            </a:tbl>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Income Recognition – Project Loans</a:t>
            </a:r>
            <a:endParaRPr lang="en-IN" sz="2400" dirty="0"/>
          </a:p>
        </p:txBody>
      </p:sp>
      <p:graphicFrame>
        <p:nvGraphicFramePr>
          <p:cNvPr id="8" name="Table 7"/>
          <p:cNvGraphicFramePr>
            <a:graphicFrameLocks noGrp="1"/>
          </p:cNvGraphicFramePr>
          <p:nvPr/>
        </p:nvGraphicFramePr>
        <p:xfrm>
          <a:off x="508000" y="2362201"/>
          <a:ext cx="11074401" cy="2590799"/>
        </p:xfrm>
        <a:graphic>
          <a:graphicData uri="http://schemas.openxmlformats.org/drawingml/2006/table">
            <a:tbl>
              <a:tblPr firstRow="1" bandRow="1">
                <a:tableStyleId>{5C22544A-7EE6-4342-B048-85BDC9FD1C3A}</a:tableStyleId>
              </a:tblPr>
              <a:tblGrid>
                <a:gridCol w="2133601"/>
                <a:gridCol w="4880188"/>
                <a:gridCol w="4060612"/>
              </a:tblGrid>
              <a:tr h="857516">
                <a:tc>
                  <a:txBody>
                    <a:bodyPr/>
                    <a:lstStyle/>
                    <a:p>
                      <a:pPr algn="ctr"/>
                      <a:r>
                        <a:rPr lang="en-IN" sz="1600" dirty="0" smtClean="0"/>
                        <a:t>Particulars</a:t>
                      </a:r>
                      <a:endParaRPr lang="en-IN" sz="1600" dirty="0"/>
                    </a:p>
                  </a:txBody>
                  <a:tcPr marL="121920" marR="121920" anchor="ctr"/>
                </a:tc>
                <a:tc>
                  <a:txBody>
                    <a:bodyPr/>
                    <a:lstStyle/>
                    <a:p>
                      <a:pPr algn="ctr">
                        <a:spcAft>
                          <a:spcPts val="0"/>
                        </a:spcAft>
                      </a:pPr>
                      <a:r>
                        <a:rPr kumimoji="0" lang="en-US" sz="1600" b="1" kern="1200" dirty="0">
                          <a:solidFill>
                            <a:schemeClr val="lt1"/>
                          </a:solidFill>
                          <a:latin typeface="+mn-lt"/>
                          <a:ea typeface="+mn-ea"/>
                          <a:cs typeface="+mn-cs"/>
                        </a:rPr>
                        <a:t>Standard Assets</a:t>
                      </a:r>
                      <a:endParaRPr kumimoji="0" lang="en-IN" sz="16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600" b="1" kern="1200" dirty="0">
                          <a:solidFill>
                            <a:schemeClr val="lt1"/>
                          </a:solidFill>
                          <a:latin typeface="+mn-lt"/>
                          <a:ea typeface="+mn-ea"/>
                          <a:cs typeface="+mn-cs"/>
                        </a:rPr>
                        <a:t>Non Performing Assets</a:t>
                      </a:r>
                      <a:endParaRPr kumimoji="0" lang="en-IN" sz="1600" b="1" kern="1200" dirty="0">
                        <a:solidFill>
                          <a:schemeClr val="lt1"/>
                        </a:solidFill>
                        <a:latin typeface="+mn-lt"/>
                        <a:ea typeface="+mn-ea"/>
                        <a:cs typeface="+mn-cs"/>
                      </a:endParaRPr>
                    </a:p>
                  </a:txBody>
                  <a:tcPr marL="30328" marR="30328" marT="0" marB="0" anchor="ctr"/>
                </a:tc>
              </a:tr>
              <a:tr h="857516">
                <a:tc rowSpan="2">
                  <a:txBody>
                    <a:bodyPr/>
                    <a:lstStyle/>
                    <a:p>
                      <a:r>
                        <a:rPr kumimoji="0" lang="en-US" sz="1800" b="1" kern="1200" dirty="0" smtClean="0">
                          <a:solidFill>
                            <a:schemeClr val="dk1"/>
                          </a:solidFill>
                          <a:latin typeface="+mn-lt"/>
                          <a:ea typeface="+mn-ea"/>
                          <a:cs typeface="+mn-cs"/>
                        </a:rPr>
                        <a:t>Income</a:t>
                      </a:r>
                      <a:r>
                        <a:rPr kumimoji="0" lang="en-US" sz="1800" b="1" kern="1200" baseline="0" dirty="0" smtClean="0">
                          <a:solidFill>
                            <a:schemeClr val="dk1"/>
                          </a:solidFill>
                          <a:latin typeface="+mn-lt"/>
                          <a:ea typeface="+mn-ea"/>
                          <a:cs typeface="+mn-cs"/>
                        </a:rPr>
                        <a:t> Recognition</a:t>
                      </a:r>
                      <a:endParaRPr lang="en-IN" sz="1400" dirty="0"/>
                    </a:p>
                  </a:txBody>
                  <a:tcPr marL="121920" marR="121920"/>
                </a:tc>
                <a:tc gridSpan="2">
                  <a:txBody>
                    <a:bodyPr/>
                    <a:lstStyle/>
                    <a:p>
                      <a:r>
                        <a:rPr lang="en-IN" sz="1800" b="1" dirty="0" smtClean="0"/>
                        <a:t>For Infrastructure Project Loans</a:t>
                      </a:r>
                      <a:r>
                        <a:rPr lang="en-IN" sz="1800" b="1" baseline="0" dirty="0" smtClean="0"/>
                        <a:t> and Non – Infrastructure Project Loans</a:t>
                      </a:r>
                      <a:endParaRPr lang="en-IN" sz="1800" b="1" dirty="0"/>
                    </a:p>
                  </a:txBody>
                  <a:tcPr marL="121920" marR="121920" anchor="ctr"/>
                </a:tc>
                <a:tc hMerge="1">
                  <a:txBody>
                    <a:bodyPr/>
                    <a:lstStyle/>
                    <a:p>
                      <a:endParaRPr lang="en-IN"/>
                    </a:p>
                  </a:txBody>
                  <a:tcPr/>
                </a:tc>
              </a:tr>
              <a:tr h="875767">
                <a:tc vMerge="1">
                  <a:txBody>
                    <a:bodyPr/>
                    <a:lstStyle/>
                    <a:p>
                      <a:endParaRPr lang="en-IN" sz="1400" dirty="0"/>
                    </a:p>
                  </a:txBody>
                  <a:tcPr/>
                </a:tc>
                <a:tc>
                  <a:txBody>
                    <a:bodyPr/>
                    <a:lstStyle/>
                    <a:p>
                      <a:pPr algn="just">
                        <a:spcAft>
                          <a:spcPts val="0"/>
                        </a:spcAft>
                      </a:pPr>
                      <a:r>
                        <a:rPr lang="en-IN" sz="1600" dirty="0" smtClean="0">
                          <a:latin typeface="+mn-lt"/>
                          <a:ea typeface="Times New Roman"/>
                        </a:rPr>
                        <a:t>On accrual basis</a:t>
                      </a:r>
                      <a:endParaRPr lang="en-IN" sz="1600" dirty="0">
                        <a:latin typeface="+mn-lt"/>
                        <a:ea typeface="Times New Roman"/>
                      </a:endParaRPr>
                    </a:p>
                  </a:txBody>
                  <a:tcPr marL="30328" marR="30328" marT="0" marB="0"/>
                </a:tc>
                <a:tc>
                  <a:txBody>
                    <a:bodyPr/>
                    <a:lstStyle/>
                    <a:p>
                      <a:r>
                        <a:rPr lang="en-IN" sz="1600" dirty="0" smtClean="0"/>
                        <a:t>On cash</a:t>
                      </a:r>
                      <a:r>
                        <a:rPr lang="en-IN" sz="1600" baseline="0" dirty="0" smtClean="0"/>
                        <a:t> basis</a:t>
                      </a:r>
                      <a:endParaRPr lang="en-IN" sz="1600" dirty="0"/>
                    </a:p>
                  </a:txBody>
                  <a:tcPr marL="30328" marR="30328" marT="0" marB="0"/>
                </a:tc>
              </a:tr>
            </a:tbl>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Provisioning Norms – Project Loans</a:t>
            </a:r>
            <a:endParaRPr lang="en-IN" sz="2400" dirty="0"/>
          </a:p>
        </p:txBody>
      </p:sp>
      <p:graphicFrame>
        <p:nvGraphicFramePr>
          <p:cNvPr id="8" name="Table 7"/>
          <p:cNvGraphicFramePr>
            <a:graphicFrameLocks noGrp="1"/>
          </p:cNvGraphicFramePr>
          <p:nvPr/>
        </p:nvGraphicFramePr>
        <p:xfrm>
          <a:off x="304801" y="2286002"/>
          <a:ext cx="11582400" cy="4343399"/>
        </p:xfrm>
        <a:graphic>
          <a:graphicData uri="http://schemas.openxmlformats.org/drawingml/2006/table">
            <a:tbl>
              <a:tblPr firstRow="1" bandRow="1">
                <a:tableStyleId>{5C22544A-7EE6-4342-B048-85BDC9FD1C3A}</a:tableStyleId>
              </a:tblPr>
              <a:tblGrid>
                <a:gridCol w="2031999"/>
                <a:gridCol w="5994400"/>
                <a:gridCol w="3556001"/>
              </a:tblGrid>
              <a:tr h="356016">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4889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Provisioning</a:t>
                      </a:r>
                      <a:endParaRPr lang="en-IN" sz="1400" b="1" dirty="0" smtClean="0"/>
                    </a:p>
                    <a:p>
                      <a:endParaRPr lang="en-IN" sz="1400" dirty="0"/>
                    </a:p>
                  </a:txBody>
                  <a:tcPr marL="121920" marR="121920"/>
                </a:tc>
                <a:tc>
                  <a:txBody>
                    <a:bodyPr/>
                    <a:lstStyle/>
                    <a:p>
                      <a:pPr algn="just">
                        <a:spcAft>
                          <a:spcPts val="0"/>
                        </a:spcAft>
                      </a:pPr>
                      <a:r>
                        <a:rPr lang="en-US" sz="1400" dirty="0" smtClean="0">
                          <a:latin typeface="+mn-lt"/>
                          <a:ea typeface="Times New Roman"/>
                        </a:rPr>
                        <a:t>When the revised DCCO falls within 2 years from the original DCCO – Provisioning at the rate of 0.25%</a:t>
                      </a:r>
                      <a:endParaRPr lang="en-IN" sz="1400" dirty="0" smtClean="0">
                        <a:latin typeface="+mn-lt"/>
                        <a:ea typeface="Times New Roman"/>
                      </a:endParaRPr>
                    </a:p>
                    <a:p>
                      <a:pPr algn="just">
                        <a:spcAft>
                          <a:spcPts val="0"/>
                        </a:spcAft>
                      </a:pPr>
                      <a:r>
                        <a:rPr lang="en-US" sz="1400" dirty="0" smtClean="0">
                          <a:latin typeface="+mn-lt"/>
                          <a:ea typeface="Times New Roman"/>
                        </a:rPr>
                        <a:t>For loans restructured after 24</a:t>
                      </a:r>
                      <a:r>
                        <a:rPr lang="en-US" sz="1400" baseline="30000" dirty="0" smtClean="0">
                          <a:latin typeface="+mn-lt"/>
                          <a:ea typeface="Times New Roman"/>
                        </a:rPr>
                        <a:t>th</a:t>
                      </a:r>
                      <a:r>
                        <a:rPr lang="en-US" sz="1400" dirty="0" smtClean="0">
                          <a:latin typeface="+mn-lt"/>
                          <a:ea typeface="Times New Roman"/>
                        </a:rPr>
                        <a:t> January, 2014 –</a:t>
                      </a:r>
                      <a:endParaRPr lang="en-IN" sz="1400" dirty="0" smtClean="0">
                        <a:latin typeface="+mn-lt"/>
                        <a:ea typeface="Times New Roman"/>
                      </a:endParaRPr>
                    </a:p>
                    <a:p>
                      <a:pPr marL="342900" lvl="0" indent="-342900">
                        <a:buFont typeface="+mj-lt"/>
                        <a:buAutoNum type="arabicPeriod"/>
                      </a:pPr>
                      <a:r>
                        <a:rPr lang="en-US" sz="1400" b="1" dirty="0" smtClean="0">
                          <a:latin typeface="+mn-lt"/>
                        </a:rPr>
                        <a:t>5%</a:t>
                      </a:r>
                      <a:r>
                        <a:rPr lang="en-US" sz="1400" dirty="0" smtClean="0">
                          <a:latin typeface="+mn-lt"/>
                        </a:rPr>
                        <a:t> for a period starting from the date of such restructuring till the revised DCCO or 2 years from the date of restructuring, whichever is later</a:t>
                      </a:r>
                      <a:endParaRPr lang="en-IN" sz="1400" dirty="0" smtClean="0">
                        <a:latin typeface="+mn-lt"/>
                      </a:endParaRPr>
                    </a:p>
                    <a:p>
                      <a:pPr algn="just">
                        <a:spcAft>
                          <a:spcPts val="0"/>
                        </a:spcAft>
                      </a:pPr>
                      <a:r>
                        <a:rPr lang="en-US" sz="1400" dirty="0" smtClean="0">
                          <a:latin typeface="+mn-lt"/>
                          <a:ea typeface="Times New Roman"/>
                        </a:rPr>
                        <a:t>For stock of restructured loans as on 23</a:t>
                      </a:r>
                      <a:r>
                        <a:rPr lang="en-US" sz="1400" baseline="30000" dirty="0" smtClean="0">
                          <a:latin typeface="+mn-lt"/>
                          <a:ea typeface="Times New Roman"/>
                        </a:rPr>
                        <a:t>rd</a:t>
                      </a:r>
                      <a:r>
                        <a:rPr lang="en-US" sz="1400" dirty="0" smtClean="0">
                          <a:latin typeface="+mn-lt"/>
                          <a:ea typeface="Times New Roman"/>
                        </a:rPr>
                        <a:t> January, 2014 –</a:t>
                      </a:r>
                      <a:endParaRPr lang="en-IN" sz="1400" dirty="0" smtClean="0">
                        <a:latin typeface="+mn-lt"/>
                        <a:ea typeface="Times New Roman"/>
                      </a:endParaRPr>
                    </a:p>
                    <a:p>
                      <a:pPr marL="342900" lvl="0" indent="-342900">
                        <a:buFont typeface="+mj-lt"/>
                        <a:buAutoNum type="arabicPeriod"/>
                      </a:pPr>
                      <a:r>
                        <a:rPr lang="en-US" sz="1400" b="1" dirty="0" smtClean="0">
                          <a:latin typeface="+mn-lt"/>
                        </a:rPr>
                        <a:t>2.75%</a:t>
                      </a:r>
                      <a:r>
                        <a:rPr lang="en-US" sz="1400" dirty="0" smtClean="0">
                          <a:latin typeface="+mn-lt"/>
                        </a:rPr>
                        <a:t> - with effect from March 31, 2014</a:t>
                      </a:r>
                      <a:endParaRPr lang="en-IN" sz="1400" dirty="0" smtClean="0">
                        <a:latin typeface="+mn-lt"/>
                      </a:endParaRPr>
                    </a:p>
                    <a:p>
                      <a:pPr marL="342900" lvl="0" indent="-342900">
                        <a:buFont typeface="+mj-lt"/>
                        <a:buAutoNum type="arabicPeriod"/>
                      </a:pPr>
                      <a:r>
                        <a:rPr lang="en-US" sz="1400" b="1" dirty="0" smtClean="0">
                          <a:latin typeface="+mn-lt"/>
                        </a:rPr>
                        <a:t>3.50</a:t>
                      </a:r>
                      <a:r>
                        <a:rPr lang="en-US" sz="1400" dirty="0" smtClean="0">
                          <a:latin typeface="+mn-lt"/>
                        </a:rPr>
                        <a:t>- with effect from March 31, 2015 (spread over the four quarters of 2014-15</a:t>
                      </a:r>
                      <a:endParaRPr lang="en-IN" sz="1400" dirty="0" smtClean="0">
                        <a:latin typeface="+mn-lt"/>
                      </a:endParaRPr>
                    </a:p>
                    <a:p>
                      <a:pPr marL="342900" lvl="0" indent="-342900">
                        <a:buFont typeface="+mj-lt"/>
                        <a:buAutoNum type="arabicPeriod"/>
                      </a:pPr>
                      <a:r>
                        <a:rPr lang="en-US" sz="1400" b="1" dirty="0" smtClean="0">
                          <a:latin typeface="+mn-lt"/>
                        </a:rPr>
                        <a:t>4.25%-</a:t>
                      </a:r>
                      <a:r>
                        <a:rPr lang="en-US" sz="1400" dirty="0" smtClean="0">
                          <a:latin typeface="+mn-lt"/>
                        </a:rPr>
                        <a:t>with effect from March 31, 2016(spread over the four quarters of 2015-16)</a:t>
                      </a:r>
                      <a:endParaRPr lang="en-IN" sz="1400" dirty="0" smtClean="0">
                        <a:latin typeface="+mn-lt"/>
                      </a:endParaRPr>
                    </a:p>
                    <a:p>
                      <a:pPr marL="342900" lvl="0" indent="-342900">
                        <a:buFont typeface="+mj-lt"/>
                        <a:buAutoNum type="arabicPeriod"/>
                      </a:pPr>
                      <a:r>
                        <a:rPr lang="en-US" sz="1400" b="1" dirty="0" smtClean="0">
                          <a:latin typeface="+mn-lt"/>
                        </a:rPr>
                        <a:t>5%</a:t>
                      </a:r>
                      <a:r>
                        <a:rPr lang="en-US" sz="1400" dirty="0" smtClean="0">
                          <a:latin typeface="+mn-lt"/>
                        </a:rPr>
                        <a:t>-with effect from March 31, 2017 (spread over the four quarters of 2016-17</a:t>
                      </a:r>
                      <a:endParaRPr lang="en-IN" sz="1400" dirty="0">
                        <a:latin typeface="+mn-lt"/>
                      </a:endParaRPr>
                    </a:p>
                  </a:txBody>
                  <a:tcPr marT="0" marB="0"/>
                </a:tc>
                <a:tc>
                  <a:txBody>
                    <a:bodyPr/>
                    <a:lstStyle/>
                    <a:p>
                      <a:pPr algn="just">
                        <a:spcAft>
                          <a:spcPts val="0"/>
                        </a:spcAft>
                      </a:pPr>
                      <a:r>
                        <a:rPr lang="en-US" sz="1400" dirty="0">
                          <a:latin typeface="+mn-lt"/>
                          <a:ea typeface="Times New Roman"/>
                        </a:rPr>
                        <a:t>Normal provisioning norms will be followed</a:t>
                      </a:r>
                      <a:endParaRPr lang="en-IN" sz="1400" dirty="0">
                        <a:latin typeface="+mn-lt"/>
                        <a:ea typeface="Times New Roman"/>
                      </a:endParaRPr>
                    </a:p>
                  </a:txBody>
                  <a:tcPr marT="0" marB="0"/>
                </a:tc>
              </a:tr>
              <a:tr h="498423">
                <a:tc vMerge="1">
                  <a:txBody>
                    <a:bodyPr/>
                    <a:lstStyle/>
                    <a:p>
                      <a:endParaRPr lang="en-IN" sz="1400" dirty="0"/>
                    </a:p>
                  </a:txBody>
                  <a:tcPr/>
                </a:tc>
                <a:tc gridSpan="2">
                  <a:txBody>
                    <a:bodyPr/>
                    <a:lstStyle/>
                    <a:p>
                      <a:pPr marL="342900" lvl="0" indent="-342900">
                        <a:buFont typeface="+mj-lt"/>
                        <a:buNone/>
                      </a:pPr>
                      <a:r>
                        <a:rPr lang="en-IN" sz="1400" b="1" i="1" dirty="0" smtClean="0">
                          <a:latin typeface="+mn-lt"/>
                        </a:rPr>
                        <a:t>**In</a:t>
                      </a:r>
                      <a:r>
                        <a:rPr lang="en-IN" sz="1400" b="1" i="1" baseline="0" dirty="0" smtClean="0">
                          <a:latin typeface="+mn-lt"/>
                        </a:rPr>
                        <a:t> addition to the above – mentioned provisions, the lender will also have to provide for diminution in fair value of the restructured asset separately</a:t>
                      </a:r>
                      <a:endParaRPr lang="en-IN" sz="1400" b="1" i="1" dirty="0">
                        <a:latin typeface="+mn-lt"/>
                      </a:endParaRPr>
                    </a:p>
                  </a:txBody>
                  <a:tcPr marT="0" marB="0"/>
                </a:tc>
                <a:tc hMerge="1">
                  <a:txBody>
                    <a:bodyPr/>
                    <a:lstStyle/>
                    <a:p>
                      <a:pPr algn="just">
                        <a:spcAft>
                          <a:spcPts val="0"/>
                        </a:spcAft>
                      </a:pPr>
                      <a:endParaRPr lang="en-IN" sz="1400" dirty="0">
                        <a:latin typeface="+mn-lt"/>
                        <a:ea typeface="Times New Roman"/>
                      </a:endParaRPr>
                    </a:p>
                  </a:txBody>
                  <a:tcPr marL="68580" marR="68580" marT="0" marB="0"/>
                </a:tc>
              </a:tr>
            </a:tbl>
          </a:graphicData>
        </a:graphic>
      </p:graphicFrame>
      <p:sp>
        <p:nvSpPr>
          <p:cNvPr id="4" name="TextBox 3"/>
          <p:cNvSpPr txBox="1"/>
          <p:nvPr/>
        </p:nvSpPr>
        <p:spPr>
          <a:xfrm>
            <a:off x="1117600" y="1828800"/>
            <a:ext cx="4876800" cy="369332"/>
          </a:xfrm>
          <a:prstGeom prst="rect">
            <a:avLst/>
          </a:prstGeom>
          <a:noFill/>
        </p:spPr>
        <p:txBody>
          <a:bodyPr wrap="square" rtlCol="0">
            <a:spAutoFit/>
          </a:bodyPr>
          <a:lstStyle/>
          <a:p>
            <a:r>
              <a:rPr lang="en-IN" b="1" dirty="0" smtClean="0"/>
              <a:t>Infrastructure Project Loans</a:t>
            </a:r>
            <a:endParaRPr lang="en-IN"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Basic Law of Secured Lending</a:t>
            </a:r>
            <a:endParaRPr lang="en-IN" dirty="0"/>
          </a:p>
        </p:txBody>
      </p:sp>
    </p:spTree>
    <p:extLst>
      <p:ext uri="{BB962C8B-B14F-4D97-AF65-F5344CB8AC3E}">
        <p14:creationId xmlns:p14="http://schemas.microsoft.com/office/powerpoint/2010/main" val="186590565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Tabular presentation – </a:t>
            </a:r>
            <a:br>
              <a:rPr lang="en-IN" sz="2400" dirty="0" smtClean="0"/>
            </a:br>
            <a:r>
              <a:rPr lang="en-IN" sz="2400" dirty="0" smtClean="0"/>
              <a:t>Provisioning Norms – Project Loans</a:t>
            </a:r>
            <a:endParaRPr lang="en-IN" sz="2400" dirty="0"/>
          </a:p>
        </p:txBody>
      </p:sp>
      <p:graphicFrame>
        <p:nvGraphicFramePr>
          <p:cNvPr id="8" name="Table 7"/>
          <p:cNvGraphicFramePr>
            <a:graphicFrameLocks noGrp="1"/>
          </p:cNvGraphicFramePr>
          <p:nvPr/>
        </p:nvGraphicFramePr>
        <p:xfrm>
          <a:off x="304801" y="2152029"/>
          <a:ext cx="11582400" cy="4477371"/>
        </p:xfrm>
        <a:graphic>
          <a:graphicData uri="http://schemas.openxmlformats.org/drawingml/2006/table">
            <a:tbl>
              <a:tblPr firstRow="1" bandRow="1">
                <a:tableStyleId>{5C22544A-7EE6-4342-B048-85BDC9FD1C3A}</a:tableStyleId>
              </a:tblPr>
              <a:tblGrid>
                <a:gridCol w="2231472"/>
                <a:gridCol w="5388527"/>
                <a:gridCol w="3962401"/>
              </a:tblGrid>
              <a:tr h="316342">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54303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Provisioning</a:t>
                      </a:r>
                      <a:endParaRPr lang="en-IN" sz="1400" b="1" dirty="0" smtClean="0"/>
                    </a:p>
                    <a:p>
                      <a:endParaRPr lang="en-IN" sz="1400" dirty="0"/>
                    </a:p>
                  </a:txBody>
                  <a:tcPr marL="121920" marR="121920"/>
                </a:tc>
                <a:tc>
                  <a:txBody>
                    <a:bodyPr/>
                    <a:lstStyle/>
                    <a:p>
                      <a:pPr algn="just">
                        <a:spcAft>
                          <a:spcPts val="0"/>
                        </a:spcAft>
                      </a:pPr>
                      <a:r>
                        <a:rPr lang="en-US" sz="1400" dirty="0">
                          <a:latin typeface="+mn-lt"/>
                          <a:ea typeface="Times New Roman"/>
                        </a:rPr>
                        <a:t>When the revised DCCO falls within 1 year from the original DCCO – Provisioning at the rate of 0.25%</a:t>
                      </a:r>
                      <a:endParaRPr lang="en-IN" sz="1400" dirty="0">
                        <a:latin typeface="+mn-lt"/>
                        <a:ea typeface="Times New Roman"/>
                      </a:endParaRPr>
                    </a:p>
                    <a:p>
                      <a:pPr algn="just">
                        <a:spcAft>
                          <a:spcPts val="0"/>
                        </a:spcAft>
                      </a:pPr>
                      <a:r>
                        <a:rPr lang="en-US" sz="1400" dirty="0">
                          <a:latin typeface="+mn-lt"/>
                          <a:ea typeface="Times New Roman"/>
                        </a:rPr>
                        <a:t>For loans restructured after 24</a:t>
                      </a:r>
                      <a:r>
                        <a:rPr lang="en-US" sz="1400" baseline="30000" dirty="0">
                          <a:latin typeface="+mn-lt"/>
                          <a:ea typeface="Times New Roman"/>
                        </a:rPr>
                        <a:t>th</a:t>
                      </a:r>
                      <a:r>
                        <a:rPr lang="en-US" sz="1400" dirty="0">
                          <a:latin typeface="+mn-lt"/>
                          <a:ea typeface="Times New Roman"/>
                        </a:rPr>
                        <a:t> January, 2014–</a:t>
                      </a:r>
                      <a:endParaRPr lang="en-IN" sz="1400" dirty="0">
                        <a:latin typeface="+mn-lt"/>
                        <a:ea typeface="Times New Roman"/>
                      </a:endParaRPr>
                    </a:p>
                    <a:p>
                      <a:pPr marL="342900" lvl="0" indent="-342900" algn="just">
                        <a:spcAft>
                          <a:spcPts val="0"/>
                        </a:spcAft>
                        <a:buFont typeface="+mj-lt"/>
                        <a:buAutoNum type="arabicPeriod"/>
                      </a:pPr>
                      <a:r>
                        <a:rPr lang="en-US" sz="1400" b="1" dirty="0">
                          <a:latin typeface="+mn-lt"/>
                          <a:ea typeface="Times New Roman"/>
                        </a:rPr>
                        <a:t>5%</a:t>
                      </a:r>
                      <a:r>
                        <a:rPr lang="en-US" sz="1400" dirty="0">
                          <a:latin typeface="+mn-lt"/>
                          <a:ea typeface="Times New Roman"/>
                        </a:rPr>
                        <a:t> for a period starting from the date of such restructuring for 2 years.</a:t>
                      </a:r>
                      <a:endParaRPr lang="en-IN" sz="1400" dirty="0">
                        <a:latin typeface="+mn-lt"/>
                        <a:ea typeface="Times New Roman"/>
                      </a:endParaRPr>
                    </a:p>
                    <a:p>
                      <a:pPr algn="just">
                        <a:spcAft>
                          <a:spcPts val="0"/>
                        </a:spcAft>
                      </a:pPr>
                      <a:r>
                        <a:rPr lang="en-US" sz="1400" dirty="0">
                          <a:latin typeface="+mn-lt"/>
                          <a:ea typeface="Times New Roman"/>
                        </a:rPr>
                        <a:t> </a:t>
                      </a:r>
                      <a:endParaRPr lang="en-IN" sz="1400" dirty="0">
                        <a:latin typeface="+mn-lt"/>
                        <a:ea typeface="Times New Roman"/>
                      </a:endParaRPr>
                    </a:p>
                    <a:p>
                      <a:pPr algn="just">
                        <a:spcAft>
                          <a:spcPts val="0"/>
                        </a:spcAft>
                      </a:pPr>
                      <a:r>
                        <a:rPr lang="en-US" sz="1400" dirty="0">
                          <a:latin typeface="+mn-lt"/>
                          <a:ea typeface="Times New Roman"/>
                        </a:rPr>
                        <a:t>For stock of restructured loans as on 23</a:t>
                      </a:r>
                      <a:r>
                        <a:rPr lang="en-US" sz="1400" baseline="30000" dirty="0">
                          <a:latin typeface="+mn-lt"/>
                          <a:ea typeface="Times New Roman"/>
                        </a:rPr>
                        <a:t>rd</a:t>
                      </a:r>
                      <a:r>
                        <a:rPr lang="en-US" sz="1400" dirty="0">
                          <a:latin typeface="+mn-lt"/>
                          <a:ea typeface="Times New Roman"/>
                        </a:rPr>
                        <a:t> January, 2014 –</a:t>
                      </a:r>
                      <a:endParaRPr lang="en-IN" sz="1400" dirty="0">
                        <a:latin typeface="+mn-lt"/>
                        <a:ea typeface="Times New Roman"/>
                      </a:endParaRPr>
                    </a:p>
                    <a:p>
                      <a:pPr marL="342900" lvl="0" indent="-342900">
                        <a:buFont typeface="+mj-lt"/>
                        <a:buAutoNum type="arabicPeriod"/>
                      </a:pPr>
                      <a:r>
                        <a:rPr lang="en-US" sz="1400" b="1" dirty="0">
                          <a:latin typeface="+mn-lt"/>
                        </a:rPr>
                        <a:t>2.75%</a:t>
                      </a:r>
                      <a:r>
                        <a:rPr lang="en-US" sz="1400" dirty="0">
                          <a:latin typeface="+mn-lt"/>
                        </a:rPr>
                        <a:t>- with effect from March 31, 2014</a:t>
                      </a:r>
                      <a:endParaRPr lang="en-IN" sz="1400" dirty="0">
                        <a:latin typeface="+mn-lt"/>
                      </a:endParaRPr>
                    </a:p>
                    <a:p>
                      <a:pPr marL="342900" lvl="0" indent="-342900">
                        <a:buFont typeface="+mj-lt"/>
                        <a:buAutoNum type="arabicPeriod"/>
                      </a:pPr>
                      <a:r>
                        <a:rPr lang="en-US" sz="1400" b="1" dirty="0">
                          <a:latin typeface="+mn-lt"/>
                        </a:rPr>
                        <a:t>3.50%</a:t>
                      </a:r>
                      <a:r>
                        <a:rPr lang="en-US" sz="1400" dirty="0">
                          <a:latin typeface="+mn-lt"/>
                        </a:rPr>
                        <a:t>- with effect from March 31, 2015 (spread over the four quarters of 2014-15)</a:t>
                      </a:r>
                      <a:endParaRPr lang="en-IN" sz="1400" dirty="0">
                        <a:latin typeface="+mn-lt"/>
                      </a:endParaRPr>
                    </a:p>
                    <a:p>
                      <a:pPr marL="342900" lvl="0" indent="-342900">
                        <a:buFont typeface="+mj-lt"/>
                        <a:buAutoNum type="arabicPeriod"/>
                      </a:pPr>
                      <a:r>
                        <a:rPr lang="en-US" sz="1400" b="1" dirty="0">
                          <a:latin typeface="+mn-lt"/>
                        </a:rPr>
                        <a:t>4.25%</a:t>
                      </a:r>
                      <a:r>
                        <a:rPr lang="en-US" sz="1400" dirty="0">
                          <a:latin typeface="+mn-lt"/>
                        </a:rPr>
                        <a:t>-with effect from March 31, 2016(spread over the four quarters of 2015-16)</a:t>
                      </a:r>
                      <a:endParaRPr lang="en-IN" sz="1400" dirty="0">
                        <a:latin typeface="+mn-lt"/>
                      </a:endParaRPr>
                    </a:p>
                    <a:p>
                      <a:pPr marL="342900" lvl="0" indent="-342900">
                        <a:buFont typeface="+mj-lt"/>
                        <a:buAutoNum type="arabicPeriod"/>
                      </a:pPr>
                      <a:r>
                        <a:rPr lang="en-US" sz="1400" b="1" dirty="0">
                          <a:latin typeface="+mn-lt"/>
                        </a:rPr>
                        <a:t>5%</a:t>
                      </a:r>
                      <a:r>
                        <a:rPr lang="en-US" sz="1400" dirty="0">
                          <a:latin typeface="+mn-lt"/>
                        </a:rPr>
                        <a:t>-with effect from March 31, 2017 (spread over the four quarters of 2016-17)</a:t>
                      </a:r>
                      <a:endParaRPr lang="en-IN" sz="1400" dirty="0">
                        <a:latin typeface="+mn-lt"/>
                      </a:endParaRPr>
                    </a:p>
                  </a:txBody>
                  <a:tcPr marT="0" marB="0"/>
                </a:tc>
                <a:tc>
                  <a:txBody>
                    <a:bodyPr/>
                    <a:lstStyle/>
                    <a:p>
                      <a:pPr algn="just">
                        <a:spcAft>
                          <a:spcPts val="0"/>
                        </a:spcAft>
                      </a:pPr>
                      <a:r>
                        <a:rPr lang="en-US" sz="1400" dirty="0">
                          <a:latin typeface="+mn-lt"/>
                          <a:ea typeface="Times New Roman"/>
                        </a:rPr>
                        <a:t>Normal provisioning norms will be followed</a:t>
                      </a:r>
                      <a:endParaRPr lang="en-IN" sz="1400" dirty="0">
                        <a:latin typeface="+mn-lt"/>
                        <a:ea typeface="Times New Roman"/>
                      </a:endParaRPr>
                    </a:p>
                  </a:txBody>
                  <a:tcPr marT="0" marB="0"/>
                </a:tc>
              </a:tr>
              <a:tr h="617992">
                <a:tc vMerge="1">
                  <a:txBody>
                    <a:bodyPr/>
                    <a:lstStyle/>
                    <a:p>
                      <a:endParaRPr lang="en-IN" sz="1400" dirty="0"/>
                    </a:p>
                  </a:txBody>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r>
                        <a:rPr lang="en-IN" sz="1400" b="1" i="1" dirty="0" smtClean="0">
                          <a:latin typeface="+mn-lt"/>
                        </a:rPr>
                        <a:t>**In</a:t>
                      </a:r>
                      <a:r>
                        <a:rPr lang="en-IN" sz="1400" b="1" i="1" baseline="0" dirty="0" smtClean="0">
                          <a:latin typeface="+mn-lt"/>
                        </a:rPr>
                        <a:t> addition to the above – mentioned provisions, the lender will also have to provide for diminution in fair value of the restructured asset separately</a:t>
                      </a:r>
                      <a:endParaRPr lang="en-IN" sz="1400" dirty="0">
                        <a:latin typeface="+mn-lt"/>
                      </a:endParaRPr>
                    </a:p>
                  </a:txBody>
                  <a:tcPr marT="0" marB="0"/>
                </a:tc>
                <a:tc hMerge="1">
                  <a:txBody>
                    <a:bodyPr/>
                    <a:lstStyle/>
                    <a:p>
                      <a:pPr algn="just">
                        <a:spcAft>
                          <a:spcPts val="0"/>
                        </a:spcAft>
                      </a:pPr>
                      <a:endParaRPr lang="en-IN" sz="1400" dirty="0">
                        <a:latin typeface="+mn-lt"/>
                        <a:ea typeface="Times New Roman"/>
                      </a:endParaRPr>
                    </a:p>
                  </a:txBody>
                  <a:tcPr marL="68580" marR="68580" marT="0" marB="0"/>
                </a:tc>
              </a:tr>
            </a:tbl>
          </a:graphicData>
        </a:graphic>
      </p:graphicFrame>
      <p:sp>
        <p:nvSpPr>
          <p:cNvPr id="4" name="TextBox 3"/>
          <p:cNvSpPr txBox="1"/>
          <p:nvPr/>
        </p:nvSpPr>
        <p:spPr>
          <a:xfrm>
            <a:off x="1117600" y="1828800"/>
            <a:ext cx="5994400" cy="369332"/>
          </a:xfrm>
          <a:prstGeom prst="rect">
            <a:avLst/>
          </a:prstGeom>
          <a:noFill/>
        </p:spPr>
        <p:txBody>
          <a:bodyPr wrap="square" rtlCol="0">
            <a:spAutoFit/>
          </a:bodyPr>
          <a:lstStyle/>
          <a:p>
            <a:r>
              <a:rPr lang="en-IN" b="1" dirty="0" smtClean="0"/>
              <a:t>Non – Infrastructure Project Loans</a:t>
            </a:r>
            <a:endParaRPr lang="en-IN" b="1"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IN" dirty="0" smtClean="0"/>
              <a:t>Tabular presentation – </a:t>
            </a:r>
            <a:br>
              <a:rPr lang="en-IN" dirty="0" smtClean="0"/>
            </a:br>
            <a:r>
              <a:rPr lang="en-IN" dirty="0" smtClean="0"/>
              <a:t>Asset Classification – Advances</a:t>
            </a:r>
            <a:endParaRPr lang="en-IN" dirty="0"/>
          </a:p>
        </p:txBody>
      </p:sp>
      <p:graphicFrame>
        <p:nvGraphicFramePr>
          <p:cNvPr id="5" name="Table 4"/>
          <p:cNvGraphicFramePr>
            <a:graphicFrameLocks noGrp="1"/>
          </p:cNvGraphicFramePr>
          <p:nvPr/>
        </p:nvGraphicFramePr>
        <p:xfrm>
          <a:off x="304800" y="1813560"/>
          <a:ext cx="11582400" cy="3596640"/>
        </p:xfrm>
        <a:graphic>
          <a:graphicData uri="http://schemas.openxmlformats.org/drawingml/2006/table">
            <a:tbl>
              <a:tblPr firstRow="1" bandRow="1">
                <a:tableStyleId>{5C22544A-7EE6-4342-B048-85BDC9FD1C3A}</a:tableStyleId>
              </a:tblPr>
              <a:tblGrid>
                <a:gridCol w="2537096"/>
                <a:gridCol w="5184504"/>
                <a:gridCol w="3860800"/>
              </a:tblGrid>
              <a:tr h="0">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96240">
                <a:tc rowSpan="4">
                  <a:txBody>
                    <a:bodyPr/>
                    <a:lstStyle/>
                    <a:p>
                      <a:pPr marL="0" algn="l" rtl="0" eaLnBrk="1" latinLnBrk="0" hangingPunct="1"/>
                      <a:r>
                        <a:rPr kumimoji="0" lang="en-IN" sz="1800" b="1" kern="1200" dirty="0" smtClean="0">
                          <a:solidFill>
                            <a:schemeClr val="dk1"/>
                          </a:solidFill>
                          <a:latin typeface="+mn-lt"/>
                          <a:ea typeface="+mn-ea"/>
                          <a:cs typeface="+mn-cs"/>
                        </a:rPr>
                        <a:t>Asset Classification</a:t>
                      </a:r>
                    </a:p>
                  </a:txBody>
                  <a:tcPr marL="121920" marR="121920"/>
                </a:tc>
                <a:tc gridSpan="2">
                  <a:txBody>
                    <a:bodyPr/>
                    <a:lstStyle/>
                    <a:p>
                      <a:pPr marL="0" algn="l" rtl="0" eaLnBrk="1" latinLnBrk="0" hangingPunct="1">
                        <a:spcAft>
                          <a:spcPts val="0"/>
                        </a:spcAft>
                        <a:tabLst>
                          <a:tab pos="201295" algn="l"/>
                        </a:tabLst>
                      </a:pPr>
                      <a:r>
                        <a:rPr kumimoji="0" lang="en-IN" sz="1400" b="1" kern="1200" dirty="0" smtClean="0">
                          <a:solidFill>
                            <a:schemeClr val="dk1"/>
                          </a:solidFill>
                          <a:latin typeface="+mn-lt"/>
                          <a:ea typeface="+mn-ea"/>
                          <a:cs typeface="+mn-cs"/>
                        </a:rPr>
                        <a:t>Before Restructuring</a:t>
                      </a:r>
                      <a:endParaRPr kumimoji="0" lang="en-IN" sz="1400" b="1" kern="1200" dirty="0">
                        <a:solidFill>
                          <a:schemeClr val="dk1"/>
                        </a:solidFill>
                        <a:latin typeface="+mn-lt"/>
                        <a:ea typeface="+mn-ea"/>
                        <a:cs typeface="+mn-cs"/>
                      </a:endParaRPr>
                    </a:p>
                  </a:txBody>
                  <a:tcPr marL="30328" marR="30328" marT="0" marB="0"/>
                </a:tc>
                <a:tc hMerge="1">
                  <a:txBody>
                    <a:bodyPr/>
                    <a:lstStyle/>
                    <a:p>
                      <a:pPr algn="just">
                        <a:spcAft>
                          <a:spcPts val="0"/>
                        </a:spcAft>
                      </a:pPr>
                      <a:endParaRPr lang="en-IN" sz="1200" dirty="0">
                        <a:latin typeface="+mn-lt"/>
                        <a:ea typeface="Times New Roman"/>
                      </a:endParaRPr>
                    </a:p>
                  </a:txBody>
                  <a:tcPr marL="22746" marR="22746" marT="0" marB="0"/>
                </a:tc>
              </a:tr>
              <a:tr h="335280">
                <a:tc vMerge="1">
                  <a:txBody>
                    <a:bodyPr/>
                    <a:lstStyle/>
                    <a:p>
                      <a:endParaRPr lang="en-IN" sz="1400" dirty="0"/>
                    </a:p>
                  </a:txBody>
                  <a:tcPr/>
                </a:tc>
                <a:tc>
                  <a:txBody>
                    <a:bodyPr/>
                    <a:lstStyle/>
                    <a:p>
                      <a:pPr algn="just">
                        <a:spcAft>
                          <a:spcPts val="0"/>
                        </a:spcAft>
                      </a:pPr>
                      <a:r>
                        <a:rPr lang="en-US" sz="1400" dirty="0">
                          <a:latin typeface="+mn-lt"/>
                          <a:ea typeface="Times New Roman"/>
                        </a:rPr>
                        <a:t>As per record of recovery</a:t>
                      </a:r>
                      <a:endParaRPr lang="en-IN" sz="1400" dirty="0">
                        <a:latin typeface="+mn-lt"/>
                        <a:ea typeface="Times New Roman"/>
                      </a:endParaRPr>
                    </a:p>
                  </a:txBody>
                  <a:tcPr marT="0" marB="0"/>
                </a:tc>
                <a:tc>
                  <a:txBody>
                    <a:bodyPr/>
                    <a:lstStyle/>
                    <a:p>
                      <a:pPr algn="just">
                        <a:spcAft>
                          <a:spcPts val="0"/>
                        </a:spcAft>
                      </a:pPr>
                      <a:r>
                        <a:rPr lang="en-US" sz="1400" dirty="0">
                          <a:latin typeface="+mn-lt"/>
                          <a:ea typeface="Times New Roman"/>
                        </a:rPr>
                        <a:t>As per the record of recovery</a:t>
                      </a:r>
                      <a:endParaRPr lang="en-IN" sz="1400" dirty="0">
                        <a:latin typeface="+mn-lt"/>
                        <a:ea typeface="Times New Roman"/>
                      </a:endParaRPr>
                    </a:p>
                  </a:txBody>
                  <a:tcPr marT="0" marB="0"/>
                </a:tc>
              </a:tr>
              <a:tr h="0">
                <a:tc vMerge="1">
                  <a:txBody>
                    <a:bodyPr/>
                    <a:lstStyle/>
                    <a:p>
                      <a:pPr marL="0" algn="l" rtl="0" eaLnBrk="1" latinLnBrk="0" hangingPunct="1"/>
                      <a:endParaRPr kumimoji="0" lang="en-IN" sz="1800" b="1" kern="1200" dirty="0" smtClean="0">
                        <a:solidFill>
                          <a:schemeClr val="dk1"/>
                        </a:solidFill>
                        <a:latin typeface="+mn-lt"/>
                        <a:ea typeface="+mn-ea"/>
                        <a:cs typeface="+mn-cs"/>
                      </a:endParaRPr>
                    </a:p>
                  </a:txBody>
                  <a:tcPr/>
                </a:tc>
                <a:tc gridSpan="2">
                  <a:txBody>
                    <a:bodyPr/>
                    <a:lstStyle/>
                    <a:p>
                      <a:pPr marL="0" algn="l" rtl="0" eaLnBrk="1" latinLnBrk="0" hangingPunct="1">
                        <a:spcAft>
                          <a:spcPts val="0"/>
                        </a:spcAft>
                        <a:tabLst>
                          <a:tab pos="201295" algn="l"/>
                        </a:tabLst>
                      </a:pPr>
                      <a:r>
                        <a:rPr kumimoji="0" lang="en-US" sz="1400" b="1" kern="1200" dirty="0" smtClean="0">
                          <a:solidFill>
                            <a:schemeClr val="dk1"/>
                          </a:solidFill>
                          <a:latin typeface="+mn-lt"/>
                          <a:ea typeface="+mn-ea"/>
                          <a:cs typeface="+mn-cs"/>
                        </a:rPr>
                        <a:t>After Restructuring</a:t>
                      </a:r>
                      <a:endParaRPr kumimoji="0" lang="en-IN" sz="1400" b="1" kern="1200" dirty="0" smtClean="0">
                        <a:solidFill>
                          <a:schemeClr val="dk1"/>
                        </a:solidFill>
                        <a:latin typeface="+mn-lt"/>
                        <a:ea typeface="+mn-ea"/>
                        <a:cs typeface="+mn-cs"/>
                      </a:endParaRPr>
                    </a:p>
                  </a:txBody>
                  <a:tcPr marT="0" marB="0"/>
                </a:tc>
                <a:tc hMerge="1">
                  <a:txBody>
                    <a:bodyPr/>
                    <a:lstStyle/>
                    <a:p>
                      <a:pPr algn="just">
                        <a:spcAft>
                          <a:spcPts val="0"/>
                        </a:spcAft>
                      </a:pPr>
                      <a:endParaRPr lang="en-IN" sz="1400" dirty="0">
                        <a:latin typeface="+mn-lt"/>
                        <a:ea typeface="Times New Roman"/>
                      </a:endParaRPr>
                    </a:p>
                  </a:txBody>
                  <a:tcPr marL="68580" marR="68580" marT="0" marB="0"/>
                </a:tc>
              </a:tr>
              <a:tr h="0">
                <a:tc vMerge="1">
                  <a:txBody>
                    <a:bodyPr/>
                    <a:lstStyle/>
                    <a:p>
                      <a:pPr marL="0" algn="l" rtl="0" eaLnBrk="1" latinLnBrk="0" hangingPunct="1"/>
                      <a:endParaRPr kumimoji="0" lang="en-IN" sz="1800" b="1" kern="1200" dirty="0" smtClean="0">
                        <a:solidFill>
                          <a:schemeClr val="dk1"/>
                        </a:solidFill>
                        <a:latin typeface="+mn-lt"/>
                        <a:ea typeface="+mn-ea"/>
                        <a:cs typeface="+mn-cs"/>
                      </a:endParaRPr>
                    </a:p>
                  </a:txBody>
                  <a:tcPr/>
                </a:tc>
                <a:tc>
                  <a:txBody>
                    <a:bodyPr/>
                    <a:lstStyle/>
                    <a:p>
                      <a:pPr marL="342900" lvl="0" indent="-342900" algn="just">
                        <a:spcAft>
                          <a:spcPts val="0"/>
                        </a:spcAft>
                        <a:buFont typeface="+mj-lt"/>
                        <a:buAutoNum type="arabicPeriod"/>
                      </a:pPr>
                      <a:r>
                        <a:rPr lang="en-US" sz="1400" dirty="0">
                          <a:latin typeface="+mn-lt"/>
                          <a:ea typeface="Times New Roman"/>
                        </a:rPr>
                        <a:t>An asset which was originally classified as “Standard” at the time of making reference/ application, can be retained as “Standard” if –</a:t>
                      </a:r>
                      <a:endParaRPr lang="en-IN" sz="1400" dirty="0">
                        <a:latin typeface="+mn-lt"/>
                        <a:ea typeface="Times New Roman"/>
                      </a:endParaRPr>
                    </a:p>
                    <a:p>
                      <a:pPr marL="800100" lvl="1" indent="-342900" algn="just">
                        <a:spcAft>
                          <a:spcPts val="0"/>
                        </a:spcAft>
                        <a:buFont typeface="+mj-lt"/>
                        <a:buAutoNum type="alphaLcPeriod"/>
                      </a:pPr>
                      <a:r>
                        <a:rPr lang="en-US" sz="1400" dirty="0">
                          <a:latin typeface="+mn-lt"/>
                          <a:ea typeface="Times New Roman"/>
                        </a:rPr>
                        <a:t>The restructured package is implemented within 120 days from the date of approval under the CDR Mechanism</a:t>
                      </a:r>
                      <a:endParaRPr lang="en-IN" sz="1400" dirty="0">
                        <a:latin typeface="+mn-lt"/>
                        <a:ea typeface="Times New Roman"/>
                      </a:endParaRPr>
                    </a:p>
                    <a:p>
                      <a:pPr marL="800100" lvl="1" indent="-342900" algn="just">
                        <a:spcAft>
                          <a:spcPts val="0"/>
                        </a:spcAft>
                        <a:buFont typeface="+mj-lt"/>
                        <a:buAutoNum type="alphaLcPeriod"/>
                      </a:pPr>
                      <a:r>
                        <a:rPr lang="en-US" sz="1400" dirty="0">
                          <a:latin typeface="+mn-lt"/>
                          <a:ea typeface="Times New Roman"/>
                        </a:rPr>
                        <a:t>The restructured package is implemented within 120 days from the date of receipt of the application by the NBFC, where the restructuring is done outside the CDR Mechanism.</a:t>
                      </a:r>
                      <a:endParaRPr lang="en-IN" sz="1400" dirty="0">
                        <a:latin typeface="+mn-lt"/>
                        <a:ea typeface="Times New Roman"/>
                      </a:endParaRPr>
                    </a:p>
                    <a:p>
                      <a:pPr marL="342900" lvl="0" indent="-342900">
                        <a:buFont typeface="+mj-lt"/>
                        <a:buAutoNum type="arabicPeriod"/>
                      </a:pPr>
                      <a:r>
                        <a:rPr lang="en-US" sz="1400" dirty="0">
                          <a:latin typeface="+mn-lt"/>
                        </a:rPr>
                        <a:t>Upon satisfactory performance during the specified period, restructured NPAs are up-graded to Standard Assets.</a:t>
                      </a:r>
                      <a:endParaRPr lang="en-IN" sz="1400" dirty="0">
                        <a:latin typeface="+mn-lt"/>
                      </a:endParaRPr>
                    </a:p>
                  </a:txBody>
                  <a:tcPr marT="0" marB="0"/>
                </a:tc>
                <a:tc>
                  <a:txBody>
                    <a:bodyPr/>
                    <a:lstStyle/>
                    <a:p>
                      <a:pPr marL="342900" lvl="0" indent="-342900">
                        <a:buFont typeface="+mj-lt"/>
                        <a:buAutoNum type="arabicPeriod"/>
                      </a:pPr>
                      <a:r>
                        <a:rPr lang="en-US" sz="1400" dirty="0">
                          <a:latin typeface="+mn-lt"/>
                        </a:rPr>
                        <a:t>Upon restructuring, the Standard Assets are downgraded to Non Performing.</a:t>
                      </a:r>
                      <a:endParaRPr lang="en-IN" sz="1400" dirty="0">
                        <a:latin typeface="+mn-lt"/>
                      </a:endParaRPr>
                    </a:p>
                    <a:p>
                      <a:pPr marL="342900" lvl="0" indent="-342900" algn="just">
                        <a:spcAft>
                          <a:spcPts val="0"/>
                        </a:spcAft>
                        <a:buFont typeface="+mj-lt"/>
                        <a:buAutoNum type="arabicPeriod"/>
                      </a:pPr>
                      <a:r>
                        <a:rPr lang="en-US" sz="1400" dirty="0">
                          <a:latin typeface="+mn-lt"/>
                          <a:ea typeface="Times New Roman"/>
                        </a:rPr>
                        <a:t>NPAs shall continue to be classified as NPA even after restructuring</a:t>
                      </a:r>
                      <a:endParaRPr lang="en-IN" sz="1400" dirty="0">
                        <a:latin typeface="+mn-lt"/>
                        <a:ea typeface="Times New Roman"/>
                      </a:endParaRPr>
                    </a:p>
                  </a:txBody>
                  <a:tcPr marT="0" marB="0"/>
                </a:tc>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IN" dirty="0" smtClean="0"/>
              <a:t>Tabular presentation – </a:t>
            </a:r>
            <a:br>
              <a:rPr lang="en-IN" dirty="0" smtClean="0"/>
            </a:br>
            <a:r>
              <a:rPr lang="en-IN" dirty="0" smtClean="0"/>
              <a:t>Income Recognition – Advances</a:t>
            </a:r>
            <a:endParaRPr lang="en-IN" dirty="0"/>
          </a:p>
        </p:txBody>
      </p:sp>
      <p:graphicFrame>
        <p:nvGraphicFramePr>
          <p:cNvPr id="6" name="Table 5"/>
          <p:cNvGraphicFramePr>
            <a:graphicFrameLocks noGrp="1"/>
          </p:cNvGraphicFramePr>
          <p:nvPr/>
        </p:nvGraphicFramePr>
        <p:xfrm>
          <a:off x="508000" y="2362201"/>
          <a:ext cx="11074401" cy="2590799"/>
        </p:xfrm>
        <a:graphic>
          <a:graphicData uri="http://schemas.openxmlformats.org/drawingml/2006/table">
            <a:tbl>
              <a:tblPr firstRow="1" bandRow="1">
                <a:tableStyleId>{5C22544A-7EE6-4342-B048-85BDC9FD1C3A}</a:tableStyleId>
              </a:tblPr>
              <a:tblGrid>
                <a:gridCol w="2133601"/>
                <a:gridCol w="4880188"/>
                <a:gridCol w="4060612"/>
              </a:tblGrid>
              <a:tr h="857516">
                <a:tc>
                  <a:txBody>
                    <a:bodyPr/>
                    <a:lstStyle/>
                    <a:p>
                      <a:pPr algn="ctr"/>
                      <a:r>
                        <a:rPr lang="en-IN" sz="1600" dirty="0" smtClean="0"/>
                        <a:t>Particulars</a:t>
                      </a:r>
                      <a:endParaRPr lang="en-IN" sz="1600" dirty="0"/>
                    </a:p>
                  </a:txBody>
                  <a:tcPr marL="121920" marR="121920" anchor="ctr"/>
                </a:tc>
                <a:tc>
                  <a:txBody>
                    <a:bodyPr/>
                    <a:lstStyle/>
                    <a:p>
                      <a:pPr algn="ctr">
                        <a:spcAft>
                          <a:spcPts val="0"/>
                        </a:spcAft>
                      </a:pPr>
                      <a:r>
                        <a:rPr kumimoji="0" lang="en-US" sz="1600" b="1" kern="1200" dirty="0">
                          <a:solidFill>
                            <a:schemeClr val="lt1"/>
                          </a:solidFill>
                          <a:latin typeface="+mn-lt"/>
                          <a:ea typeface="+mn-ea"/>
                          <a:cs typeface="+mn-cs"/>
                        </a:rPr>
                        <a:t>Standard Assets</a:t>
                      </a:r>
                      <a:endParaRPr kumimoji="0" lang="en-IN" sz="16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600" b="1" kern="1200" dirty="0">
                          <a:solidFill>
                            <a:schemeClr val="lt1"/>
                          </a:solidFill>
                          <a:latin typeface="+mn-lt"/>
                          <a:ea typeface="+mn-ea"/>
                          <a:cs typeface="+mn-cs"/>
                        </a:rPr>
                        <a:t>Non Performing Assets</a:t>
                      </a:r>
                      <a:endParaRPr kumimoji="0" lang="en-IN" sz="1600" b="1" kern="1200" dirty="0">
                        <a:solidFill>
                          <a:schemeClr val="lt1"/>
                        </a:solidFill>
                        <a:latin typeface="+mn-lt"/>
                        <a:ea typeface="+mn-ea"/>
                        <a:cs typeface="+mn-cs"/>
                      </a:endParaRPr>
                    </a:p>
                  </a:txBody>
                  <a:tcPr marL="30328" marR="30328" marT="0" marB="0" anchor="ctr"/>
                </a:tc>
              </a:tr>
              <a:tr h="857516">
                <a:tc rowSpan="2">
                  <a:txBody>
                    <a:bodyPr/>
                    <a:lstStyle/>
                    <a:p>
                      <a:r>
                        <a:rPr kumimoji="0" lang="en-US" sz="1800" b="1" kern="1200" dirty="0" smtClean="0">
                          <a:solidFill>
                            <a:schemeClr val="dk1"/>
                          </a:solidFill>
                          <a:latin typeface="+mn-lt"/>
                          <a:ea typeface="+mn-ea"/>
                          <a:cs typeface="+mn-cs"/>
                        </a:rPr>
                        <a:t>Income</a:t>
                      </a:r>
                      <a:r>
                        <a:rPr kumimoji="0" lang="en-US" sz="1800" b="1" kern="1200" baseline="0" dirty="0" smtClean="0">
                          <a:solidFill>
                            <a:schemeClr val="dk1"/>
                          </a:solidFill>
                          <a:latin typeface="+mn-lt"/>
                          <a:ea typeface="+mn-ea"/>
                          <a:cs typeface="+mn-cs"/>
                        </a:rPr>
                        <a:t> Recognition</a:t>
                      </a:r>
                      <a:endParaRPr lang="en-IN" sz="1400" dirty="0"/>
                    </a:p>
                  </a:txBody>
                  <a:tcPr marL="121920" marR="121920"/>
                </a:tc>
                <a:tc gridSpan="2">
                  <a:txBody>
                    <a:bodyPr/>
                    <a:lstStyle/>
                    <a:p>
                      <a:r>
                        <a:rPr lang="en-IN" sz="1800" b="1" dirty="0" smtClean="0"/>
                        <a:t>For Infrastructure Project Loans</a:t>
                      </a:r>
                      <a:r>
                        <a:rPr lang="en-IN" sz="1800" b="1" baseline="0" dirty="0" smtClean="0"/>
                        <a:t> and Non – Infrastructure Project Loans</a:t>
                      </a:r>
                      <a:endParaRPr lang="en-IN" sz="1800" b="1" dirty="0"/>
                    </a:p>
                  </a:txBody>
                  <a:tcPr marL="121920" marR="121920" anchor="ctr"/>
                </a:tc>
                <a:tc hMerge="1">
                  <a:txBody>
                    <a:bodyPr/>
                    <a:lstStyle/>
                    <a:p>
                      <a:endParaRPr lang="en-IN"/>
                    </a:p>
                  </a:txBody>
                  <a:tcPr/>
                </a:tc>
              </a:tr>
              <a:tr h="875767">
                <a:tc vMerge="1">
                  <a:txBody>
                    <a:bodyPr/>
                    <a:lstStyle/>
                    <a:p>
                      <a:endParaRPr lang="en-IN" sz="1400" dirty="0"/>
                    </a:p>
                  </a:txBody>
                  <a:tcPr/>
                </a:tc>
                <a:tc>
                  <a:txBody>
                    <a:bodyPr/>
                    <a:lstStyle/>
                    <a:p>
                      <a:pPr algn="just">
                        <a:spcAft>
                          <a:spcPts val="0"/>
                        </a:spcAft>
                      </a:pPr>
                      <a:r>
                        <a:rPr lang="en-IN" sz="1600" dirty="0" smtClean="0">
                          <a:latin typeface="+mn-lt"/>
                          <a:ea typeface="Times New Roman"/>
                        </a:rPr>
                        <a:t>On accrual basis</a:t>
                      </a:r>
                      <a:endParaRPr lang="en-IN" sz="1600" dirty="0">
                        <a:latin typeface="+mn-lt"/>
                        <a:ea typeface="Times New Roman"/>
                      </a:endParaRPr>
                    </a:p>
                  </a:txBody>
                  <a:tcPr marL="30328" marR="30328" marT="0" marB="0"/>
                </a:tc>
                <a:tc>
                  <a:txBody>
                    <a:bodyPr/>
                    <a:lstStyle/>
                    <a:p>
                      <a:r>
                        <a:rPr lang="en-IN" sz="1600" dirty="0" smtClean="0"/>
                        <a:t>On cash</a:t>
                      </a:r>
                      <a:r>
                        <a:rPr lang="en-IN" sz="1600" baseline="0" dirty="0" smtClean="0"/>
                        <a:t> basis</a:t>
                      </a:r>
                      <a:endParaRPr lang="en-IN" sz="1600" dirty="0"/>
                    </a:p>
                  </a:txBody>
                  <a:tcPr marL="30328" marR="30328" marT="0" marB="0"/>
                </a:tc>
              </a:tr>
            </a:tbl>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IN" dirty="0" smtClean="0"/>
              <a:t>Tabular presentation – </a:t>
            </a:r>
            <a:br>
              <a:rPr lang="en-IN" dirty="0" smtClean="0"/>
            </a:br>
            <a:r>
              <a:rPr lang="en-IN" dirty="0" smtClean="0"/>
              <a:t>Provisioning – Advances</a:t>
            </a:r>
            <a:endParaRPr lang="en-IN" dirty="0"/>
          </a:p>
        </p:txBody>
      </p:sp>
      <p:graphicFrame>
        <p:nvGraphicFramePr>
          <p:cNvPr id="5" name="Table 4"/>
          <p:cNvGraphicFramePr>
            <a:graphicFrameLocks noGrp="1"/>
          </p:cNvGraphicFramePr>
          <p:nvPr/>
        </p:nvGraphicFramePr>
        <p:xfrm>
          <a:off x="304800" y="2060030"/>
          <a:ext cx="11582400" cy="4343399"/>
        </p:xfrm>
        <a:graphic>
          <a:graphicData uri="http://schemas.openxmlformats.org/drawingml/2006/table">
            <a:tbl>
              <a:tblPr firstRow="1" bandRow="1">
                <a:tableStyleId>{5C22544A-7EE6-4342-B048-85BDC9FD1C3A}</a:tableStyleId>
              </a:tblPr>
              <a:tblGrid>
                <a:gridCol w="2031999"/>
                <a:gridCol w="5994400"/>
                <a:gridCol w="3556001"/>
              </a:tblGrid>
              <a:tr h="356016">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4889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Provisioning</a:t>
                      </a:r>
                      <a:endParaRPr lang="en-IN" sz="1400" b="1" dirty="0" smtClean="0"/>
                    </a:p>
                    <a:p>
                      <a:endParaRPr lang="en-IN" sz="1400" dirty="0"/>
                    </a:p>
                  </a:txBody>
                  <a:tcPr marL="121920" marR="121920"/>
                </a:tc>
                <a:tc>
                  <a:txBody>
                    <a:bodyPr/>
                    <a:lstStyle/>
                    <a:p>
                      <a:pPr algn="just">
                        <a:spcAft>
                          <a:spcPts val="0"/>
                        </a:spcAft>
                      </a:pPr>
                      <a:r>
                        <a:rPr lang="en-US" sz="1400">
                          <a:latin typeface="+mn-lt"/>
                          <a:ea typeface="Times New Roman"/>
                        </a:rPr>
                        <a:t>For stock of restructured assets as on 23</a:t>
                      </a:r>
                      <a:r>
                        <a:rPr lang="en-US" sz="1400" baseline="30000">
                          <a:latin typeface="+mn-lt"/>
                          <a:ea typeface="Times New Roman"/>
                        </a:rPr>
                        <a:t>rd</a:t>
                      </a:r>
                      <a:r>
                        <a:rPr lang="en-US" sz="1400">
                          <a:latin typeface="+mn-lt"/>
                          <a:ea typeface="Times New Roman"/>
                        </a:rPr>
                        <a:t> January, 2014 and were standard –</a:t>
                      </a:r>
                      <a:endParaRPr lang="en-IN" sz="1400">
                        <a:latin typeface="+mn-lt"/>
                        <a:ea typeface="Times New Roman"/>
                      </a:endParaRPr>
                    </a:p>
                    <a:p>
                      <a:pPr marL="342900" lvl="0" indent="-342900">
                        <a:buFont typeface="+mj-lt"/>
                        <a:buAutoNum type="arabicPeriod"/>
                      </a:pPr>
                      <a:r>
                        <a:rPr lang="en-US" sz="1400">
                          <a:latin typeface="+mn-lt"/>
                        </a:rPr>
                        <a:t>Phased out provisioning starting from 2.75% as on 31st March, 2014</a:t>
                      </a:r>
                      <a:endParaRPr lang="en-IN" sz="1400">
                        <a:latin typeface="+mn-lt"/>
                      </a:endParaRPr>
                    </a:p>
                    <a:p>
                      <a:pPr marL="342900" lvl="0" indent="-342900">
                        <a:buFont typeface="+mj-lt"/>
                        <a:buAutoNum type="arabicPeriod"/>
                      </a:pPr>
                      <a:r>
                        <a:rPr lang="en-US" sz="1400">
                          <a:latin typeface="+mn-lt"/>
                        </a:rPr>
                        <a:t>3.50%- with effect from March 31, 2015 (spread over the four quarters of 2014-15)</a:t>
                      </a:r>
                      <a:endParaRPr lang="en-IN" sz="1400">
                        <a:latin typeface="+mn-lt"/>
                      </a:endParaRPr>
                    </a:p>
                    <a:p>
                      <a:pPr marL="342900" lvl="0" indent="-342900">
                        <a:buFont typeface="+mj-lt"/>
                        <a:buAutoNum type="arabicPeriod"/>
                      </a:pPr>
                      <a:r>
                        <a:rPr lang="en-US" sz="1400">
                          <a:latin typeface="+mn-lt"/>
                        </a:rPr>
                        <a:t>4.25%- with effect from March 31, 2016 (spread over the four quarters of 2015-16</a:t>
                      </a:r>
                      <a:endParaRPr lang="en-IN" sz="1400">
                        <a:latin typeface="+mn-lt"/>
                      </a:endParaRPr>
                    </a:p>
                    <a:p>
                      <a:pPr marL="342900" lvl="0" indent="-342900">
                        <a:buFont typeface="+mj-lt"/>
                        <a:buAutoNum type="arabicPeriod"/>
                      </a:pPr>
                      <a:r>
                        <a:rPr lang="en-US" sz="1400">
                          <a:latin typeface="+mn-lt"/>
                        </a:rPr>
                        <a:t>5%- with effect from March 31, 2017 (spread over the four quarters of 2016-17)</a:t>
                      </a:r>
                      <a:endParaRPr lang="en-IN" sz="1400">
                        <a:latin typeface="+mn-lt"/>
                      </a:endParaRPr>
                    </a:p>
                    <a:p>
                      <a:pPr algn="just">
                        <a:spcAft>
                          <a:spcPts val="0"/>
                        </a:spcAft>
                      </a:pPr>
                      <a:r>
                        <a:rPr lang="en-US" sz="1400">
                          <a:latin typeface="+mn-lt"/>
                          <a:ea typeface="Times New Roman"/>
                        </a:rPr>
                        <a:t>For assets to be restructured on or after 24</a:t>
                      </a:r>
                      <a:r>
                        <a:rPr lang="en-US" sz="1400" baseline="30000">
                          <a:latin typeface="+mn-lt"/>
                          <a:ea typeface="Times New Roman"/>
                        </a:rPr>
                        <a:t>th</a:t>
                      </a:r>
                      <a:r>
                        <a:rPr lang="en-US" sz="1400">
                          <a:latin typeface="+mn-lt"/>
                          <a:ea typeface="Times New Roman"/>
                        </a:rPr>
                        <a:t> January, 2014 –</a:t>
                      </a:r>
                      <a:endParaRPr lang="en-IN" sz="1400">
                        <a:latin typeface="+mn-lt"/>
                        <a:ea typeface="Times New Roman"/>
                      </a:endParaRPr>
                    </a:p>
                    <a:p>
                      <a:pPr marL="342900" lvl="0" indent="-342900">
                        <a:buFont typeface="+mj-lt"/>
                        <a:buAutoNum type="arabicPeriod"/>
                      </a:pPr>
                      <a:r>
                        <a:rPr lang="en-US" sz="1400">
                          <a:latin typeface="+mn-lt"/>
                        </a:rPr>
                        <a:t>Where restructured asset is standard  –  moratorium +  2 years</a:t>
                      </a:r>
                      <a:endParaRPr lang="en-IN" sz="1400">
                        <a:latin typeface="+mn-lt"/>
                      </a:endParaRPr>
                    </a:p>
                    <a:p>
                      <a:pPr marL="342900" lvl="0" indent="-342900">
                        <a:buFont typeface="+mj-lt"/>
                        <a:buAutoNum type="arabicPeriod"/>
                      </a:pPr>
                      <a:r>
                        <a:rPr lang="en-US" sz="1400">
                          <a:latin typeface="+mn-lt"/>
                        </a:rPr>
                        <a:t>NPA upgraded to standard – 5% for 1st year from up-gradation.</a:t>
                      </a:r>
                      <a:endParaRPr lang="en-IN" sz="1400">
                        <a:latin typeface="+mn-lt"/>
                      </a:endParaRPr>
                    </a:p>
                  </a:txBody>
                  <a:tcPr marT="0" marB="0"/>
                </a:tc>
                <a:tc>
                  <a:txBody>
                    <a:bodyPr/>
                    <a:lstStyle/>
                    <a:p>
                      <a:pPr algn="just">
                        <a:spcAft>
                          <a:spcPts val="0"/>
                        </a:spcAft>
                      </a:pPr>
                      <a:r>
                        <a:rPr lang="en-US" sz="1400" dirty="0">
                          <a:latin typeface="+mn-lt"/>
                          <a:ea typeface="Times New Roman"/>
                        </a:rPr>
                        <a:t>Normal provisioning norms will be followed</a:t>
                      </a:r>
                      <a:endParaRPr lang="en-IN" sz="1400" dirty="0">
                        <a:latin typeface="+mn-lt"/>
                        <a:ea typeface="Times New Roman"/>
                      </a:endParaRPr>
                    </a:p>
                  </a:txBody>
                  <a:tcPr marT="0" marB="0"/>
                </a:tc>
              </a:tr>
              <a:tr h="498423">
                <a:tc vMerge="1">
                  <a:txBody>
                    <a:bodyPr/>
                    <a:lstStyle/>
                    <a:p>
                      <a:endParaRPr lang="en-IN" sz="1400" dirty="0"/>
                    </a:p>
                  </a:txBody>
                  <a:tcPr/>
                </a:tc>
                <a:tc gridSpan="2">
                  <a:txBody>
                    <a:bodyPr/>
                    <a:lstStyle/>
                    <a:p>
                      <a:pPr marL="342900" lvl="0" indent="-342900">
                        <a:buFont typeface="+mj-lt"/>
                        <a:buNone/>
                      </a:pPr>
                      <a:r>
                        <a:rPr lang="en-IN" sz="1400" b="1" i="1" dirty="0" smtClean="0">
                          <a:latin typeface="+mn-lt"/>
                        </a:rPr>
                        <a:t>**In</a:t>
                      </a:r>
                      <a:r>
                        <a:rPr lang="en-IN" sz="1400" b="1" i="1" baseline="0" dirty="0" smtClean="0">
                          <a:latin typeface="+mn-lt"/>
                        </a:rPr>
                        <a:t> addition to the above – mentioned provisions, the lender will also have to provide for diminution in fair value of the restructured asset separately</a:t>
                      </a:r>
                      <a:endParaRPr lang="en-IN" sz="1400" b="1" i="1" dirty="0">
                        <a:latin typeface="+mn-lt"/>
                      </a:endParaRPr>
                    </a:p>
                  </a:txBody>
                  <a:tcPr marT="0" marB="0"/>
                </a:tc>
                <a:tc hMerge="1">
                  <a:txBody>
                    <a:bodyPr/>
                    <a:lstStyle/>
                    <a:p>
                      <a:pPr algn="just">
                        <a:spcAft>
                          <a:spcPts val="0"/>
                        </a:spcAft>
                      </a:pPr>
                      <a:endParaRPr lang="en-IN" sz="1400" dirty="0">
                        <a:latin typeface="+mn-lt"/>
                        <a:ea typeface="Times New Roman"/>
                      </a:endParaRPr>
                    </a:p>
                  </a:txBody>
                  <a:tcPr marL="68580" marR="68580" marT="0" marB="0"/>
                </a:tc>
              </a:tr>
            </a:tbl>
          </a:graphicData>
        </a:graphic>
      </p:graphicFrame>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IN" sz="3200" dirty="0" smtClean="0"/>
              <a:t>Tabular presentation – </a:t>
            </a:r>
            <a:br>
              <a:rPr lang="en-IN" sz="3200" dirty="0" smtClean="0"/>
            </a:br>
            <a:r>
              <a:rPr lang="en-IN" sz="3200" dirty="0" smtClean="0"/>
              <a:t>Provisioning – Advances</a:t>
            </a:r>
            <a:endParaRPr lang="en-IN" sz="3200" dirty="0"/>
          </a:p>
        </p:txBody>
      </p:sp>
      <p:graphicFrame>
        <p:nvGraphicFramePr>
          <p:cNvPr id="5" name="Table 4"/>
          <p:cNvGraphicFramePr>
            <a:graphicFrameLocks noGrp="1"/>
          </p:cNvGraphicFramePr>
          <p:nvPr/>
        </p:nvGraphicFramePr>
        <p:xfrm>
          <a:off x="304800" y="2075796"/>
          <a:ext cx="11582400" cy="4343399"/>
        </p:xfrm>
        <a:graphic>
          <a:graphicData uri="http://schemas.openxmlformats.org/drawingml/2006/table">
            <a:tbl>
              <a:tblPr firstRow="1" bandRow="1">
                <a:tableStyleId>{5C22544A-7EE6-4342-B048-85BDC9FD1C3A}</a:tableStyleId>
              </a:tblPr>
              <a:tblGrid>
                <a:gridCol w="2031999"/>
                <a:gridCol w="5994400"/>
                <a:gridCol w="3556001"/>
              </a:tblGrid>
              <a:tr h="356016">
                <a:tc>
                  <a:txBody>
                    <a:bodyPr/>
                    <a:lstStyle/>
                    <a:p>
                      <a:pPr algn="ctr"/>
                      <a:r>
                        <a:rPr lang="en-IN" sz="1400" dirty="0" smtClean="0"/>
                        <a:t>Particulars</a:t>
                      </a:r>
                      <a:endParaRPr lang="en-IN" sz="1400" dirty="0"/>
                    </a:p>
                  </a:txBody>
                  <a:tcPr marL="121920" marR="121920" anchor="ctr"/>
                </a:tc>
                <a:tc>
                  <a:txBody>
                    <a:bodyPr/>
                    <a:lstStyle/>
                    <a:p>
                      <a:pPr algn="ctr">
                        <a:spcAft>
                          <a:spcPts val="0"/>
                        </a:spcAft>
                      </a:pPr>
                      <a:r>
                        <a:rPr kumimoji="0" lang="en-US" sz="1400" b="1" kern="1200" dirty="0">
                          <a:solidFill>
                            <a:schemeClr val="lt1"/>
                          </a:solidFill>
                          <a:latin typeface="+mn-lt"/>
                          <a:ea typeface="+mn-ea"/>
                          <a:cs typeface="+mn-cs"/>
                        </a:rPr>
                        <a:t>Standard Assets</a:t>
                      </a:r>
                      <a:endParaRPr kumimoji="0" lang="en-IN" sz="1400" b="1" kern="1200" dirty="0">
                        <a:solidFill>
                          <a:schemeClr val="lt1"/>
                        </a:solidFill>
                        <a:latin typeface="+mn-lt"/>
                        <a:ea typeface="+mn-ea"/>
                        <a:cs typeface="+mn-cs"/>
                      </a:endParaRPr>
                    </a:p>
                  </a:txBody>
                  <a:tcPr marL="30328" marR="30328" marT="0" marB="0" anchor="ctr"/>
                </a:tc>
                <a:tc>
                  <a:txBody>
                    <a:bodyPr/>
                    <a:lstStyle/>
                    <a:p>
                      <a:pPr algn="ctr">
                        <a:spcAft>
                          <a:spcPts val="0"/>
                        </a:spcAft>
                      </a:pPr>
                      <a:r>
                        <a:rPr kumimoji="0" lang="en-US" sz="1400" b="1" kern="1200" dirty="0">
                          <a:solidFill>
                            <a:schemeClr val="lt1"/>
                          </a:solidFill>
                          <a:latin typeface="+mn-lt"/>
                          <a:ea typeface="+mn-ea"/>
                          <a:cs typeface="+mn-cs"/>
                        </a:rPr>
                        <a:t>Non Performing Assets</a:t>
                      </a:r>
                      <a:endParaRPr kumimoji="0" lang="en-IN" sz="1400" b="1" kern="1200" dirty="0">
                        <a:solidFill>
                          <a:schemeClr val="lt1"/>
                        </a:solidFill>
                        <a:latin typeface="+mn-lt"/>
                        <a:ea typeface="+mn-ea"/>
                        <a:cs typeface="+mn-cs"/>
                      </a:endParaRPr>
                    </a:p>
                  </a:txBody>
                  <a:tcPr marL="30328" marR="30328" marT="0" marB="0" anchor="ctr"/>
                </a:tc>
              </a:tr>
              <a:tr h="34889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Provisioning</a:t>
                      </a:r>
                      <a:endParaRPr lang="en-IN" sz="1400" b="1" dirty="0" smtClean="0"/>
                    </a:p>
                    <a:p>
                      <a:endParaRPr lang="en-IN" sz="1400" dirty="0"/>
                    </a:p>
                  </a:txBody>
                  <a:tcPr marL="121920" marR="121920"/>
                </a:tc>
                <a:tc>
                  <a:txBody>
                    <a:bodyPr/>
                    <a:lstStyle/>
                    <a:p>
                      <a:pPr algn="just">
                        <a:spcAft>
                          <a:spcPts val="0"/>
                        </a:spcAft>
                      </a:pPr>
                      <a:r>
                        <a:rPr lang="en-US" sz="1400">
                          <a:latin typeface="+mn-lt"/>
                          <a:ea typeface="Times New Roman"/>
                        </a:rPr>
                        <a:t>For stock of restructured assets as on 23</a:t>
                      </a:r>
                      <a:r>
                        <a:rPr lang="en-US" sz="1400" baseline="30000">
                          <a:latin typeface="+mn-lt"/>
                          <a:ea typeface="Times New Roman"/>
                        </a:rPr>
                        <a:t>rd</a:t>
                      </a:r>
                      <a:r>
                        <a:rPr lang="en-US" sz="1400">
                          <a:latin typeface="+mn-lt"/>
                          <a:ea typeface="Times New Roman"/>
                        </a:rPr>
                        <a:t> January, 2014 and were standard –</a:t>
                      </a:r>
                      <a:endParaRPr lang="en-IN" sz="1400">
                        <a:latin typeface="+mn-lt"/>
                        <a:ea typeface="Times New Roman"/>
                      </a:endParaRPr>
                    </a:p>
                    <a:p>
                      <a:pPr marL="342900" lvl="0" indent="-342900">
                        <a:buFont typeface="+mj-lt"/>
                        <a:buAutoNum type="arabicPeriod"/>
                      </a:pPr>
                      <a:r>
                        <a:rPr lang="en-US" sz="1400">
                          <a:latin typeface="+mn-lt"/>
                        </a:rPr>
                        <a:t>Phased out provisioning starting from 2.75% as on 31st March, 2014</a:t>
                      </a:r>
                      <a:endParaRPr lang="en-IN" sz="1400">
                        <a:latin typeface="+mn-lt"/>
                      </a:endParaRPr>
                    </a:p>
                    <a:p>
                      <a:pPr marL="342900" lvl="0" indent="-342900">
                        <a:buFont typeface="+mj-lt"/>
                        <a:buAutoNum type="arabicPeriod"/>
                      </a:pPr>
                      <a:r>
                        <a:rPr lang="en-US" sz="1400">
                          <a:latin typeface="+mn-lt"/>
                        </a:rPr>
                        <a:t>3.50%- with effect from March 31, 2015 (spread over the four quarters of 2014-15)</a:t>
                      </a:r>
                      <a:endParaRPr lang="en-IN" sz="1400">
                        <a:latin typeface="+mn-lt"/>
                      </a:endParaRPr>
                    </a:p>
                    <a:p>
                      <a:pPr marL="342900" lvl="0" indent="-342900">
                        <a:buFont typeface="+mj-lt"/>
                        <a:buAutoNum type="arabicPeriod"/>
                      </a:pPr>
                      <a:r>
                        <a:rPr lang="en-US" sz="1400">
                          <a:latin typeface="+mn-lt"/>
                        </a:rPr>
                        <a:t>4.25%- with effect from March 31, 2016 (spread over the four quarters of 2015-16</a:t>
                      </a:r>
                      <a:endParaRPr lang="en-IN" sz="1400">
                        <a:latin typeface="+mn-lt"/>
                      </a:endParaRPr>
                    </a:p>
                    <a:p>
                      <a:pPr marL="342900" lvl="0" indent="-342900">
                        <a:buFont typeface="+mj-lt"/>
                        <a:buAutoNum type="arabicPeriod"/>
                      </a:pPr>
                      <a:r>
                        <a:rPr lang="en-US" sz="1400">
                          <a:latin typeface="+mn-lt"/>
                        </a:rPr>
                        <a:t>5%- with effect from March 31, 2017 (spread over the four quarters of 2016-17)</a:t>
                      </a:r>
                      <a:endParaRPr lang="en-IN" sz="1400">
                        <a:latin typeface="+mn-lt"/>
                      </a:endParaRPr>
                    </a:p>
                    <a:p>
                      <a:pPr algn="just">
                        <a:spcAft>
                          <a:spcPts val="0"/>
                        </a:spcAft>
                      </a:pPr>
                      <a:r>
                        <a:rPr lang="en-US" sz="1400">
                          <a:latin typeface="+mn-lt"/>
                          <a:ea typeface="Times New Roman"/>
                        </a:rPr>
                        <a:t>For assets to be restructured on or after 24</a:t>
                      </a:r>
                      <a:r>
                        <a:rPr lang="en-US" sz="1400" baseline="30000">
                          <a:latin typeface="+mn-lt"/>
                          <a:ea typeface="Times New Roman"/>
                        </a:rPr>
                        <a:t>th</a:t>
                      </a:r>
                      <a:r>
                        <a:rPr lang="en-US" sz="1400">
                          <a:latin typeface="+mn-lt"/>
                          <a:ea typeface="Times New Roman"/>
                        </a:rPr>
                        <a:t> January, 2014 –</a:t>
                      </a:r>
                      <a:endParaRPr lang="en-IN" sz="1400">
                        <a:latin typeface="+mn-lt"/>
                        <a:ea typeface="Times New Roman"/>
                      </a:endParaRPr>
                    </a:p>
                    <a:p>
                      <a:pPr marL="342900" lvl="0" indent="-342900">
                        <a:buFont typeface="+mj-lt"/>
                        <a:buAutoNum type="arabicPeriod"/>
                      </a:pPr>
                      <a:r>
                        <a:rPr lang="en-US" sz="1400">
                          <a:latin typeface="+mn-lt"/>
                        </a:rPr>
                        <a:t>Where restructured asset is standard  –  moratorium +  2 years</a:t>
                      </a:r>
                      <a:endParaRPr lang="en-IN" sz="1400">
                        <a:latin typeface="+mn-lt"/>
                      </a:endParaRPr>
                    </a:p>
                    <a:p>
                      <a:pPr marL="342900" lvl="0" indent="-342900">
                        <a:buFont typeface="+mj-lt"/>
                        <a:buAutoNum type="arabicPeriod"/>
                      </a:pPr>
                      <a:r>
                        <a:rPr lang="en-US" sz="1400">
                          <a:latin typeface="+mn-lt"/>
                        </a:rPr>
                        <a:t>NPA upgraded to standard – 5% for 1st year from up-gradation.</a:t>
                      </a:r>
                      <a:endParaRPr lang="en-IN" sz="1400">
                        <a:latin typeface="+mn-lt"/>
                      </a:endParaRPr>
                    </a:p>
                  </a:txBody>
                  <a:tcPr marT="0" marB="0"/>
                </a:tc>
                <a:tc>
                  <a:txBody>
                    <a:bodyPr/>
                    <a:lstStyle/>
                    <a:p>
                      <a:pPr algn="just">
                        <a:spcAft>
                          <a:spcPts val="0"/>
                        </a:spcAft>
                      </a:pPr>
                      <a:r>
                        <a:rPr lang="en-US" sz="1400" dirty="0">
                          <a:latin typeface="+mn-lt"/>
                          <a:ea typeface="Times New Roman"/>
                        </a:rPr>
                        <a:t>Normal provisioning norms will be followed</a:t>
                      </a:r>
                      <a:endParaRPr lang="en-IN" sz="1400" dirty="0">
                        <a:latin typeface="+mn-lt"/>
                        <a:ea typeface="Times New Roman"/>
                      </a:endParaRPr>
                    </a:p>
                  </a:txBody>
                  <a:tcPr marT="0" marB="0"/>
                </a:tc>
              </a:tr>
              <a:tr h="498423">
                <a:tc vMerge="1">
                  <a:txBody>
                    <a:bodyPr/>
                    <a:lstStyle/>
                    <a:p>
                      <a:endParaRPr lang="en-IN" sz="1400" dirty="0"/>
                    </a:p>
                  </a:txBody>
                  <a:tcPr/>
                </a:tc>
                <a:tc gridSpan="2">
                  <a:txBody>
                    <a:bodyPr/>
                    <a:lstStyle/>
                    <a:p>
                      <a:pPr marL="342900" lvl="0" indent="-342900">
                        <a:buFont typeface="+mj-lt"/>
                        <a:buNone/>
                      </a:pPr>
                      <a:r>
                        <a:rPr lang="en-IN" sz="1400" b="1" i="1" dirty="0" smtClean="0">
                          <a:latin typeface="+mn-lt"/>
                        </a:rPr>
                        <a:t>**In</a:t>
                      </a:r>
                      <a:r>
                        <a:rPr lang="en-IN" sz="1400" b="1" i="1" baseline="0" dirty="0" smtClean="0">
                          <a:latin typeface="+mn-lt"/>
                        </a:rPr>
                        <a:t> addition to the above – mentioned provisions, the lender will also have to provide for diminution in fair value of the restructured asset separately</a:t>
                      </a:r>
                      <a:endParaRPr lang="en-IN" sz="1400" b="1" i="1" dirty="0">
                        <a:latin typeface="+mn-lt"/>
                      </a:endParaRPr>
                    </a:p>
                  </a:txBody>
                  <a:tcPr marT="0" marB="0"/>
                </a:tc>
                <a:tc hMerge="1">
                  <a:txBody>
                    <a:bodyPr/>
                    <a:lstStyle/>
                    <a:p>
                      <a:pPr algn="just">
                        <a:spcAft>
                          <a:spcPts val="0"/>
                        </a:spcAft>
                      </a:pPr>
                      <a:endParaRPr lang="en-IN" sz="1400" dirty="0">
                        <a:latin typeface="+mn-lt"/>
                        <a:ea typeface="Times New Roman"/>
                      </a:endParaRPr>
                    </a:p>
                  </a:txBody>
                  <a:tcPr marL="68580" marR="68580" marT="0" marB="0"/>
                </a:tc>
              </a:tr>
            </a:tbl>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b="1" dirty="0" smtClean="0"/>
              <a:t>Framework for Revitalising Distressed Assets</a:t>
            </a:r>
            <a:endParaRPr lang="en-IN"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t>Highlights of distress reporting</a:t>
            </a:r>
            <a:endParaRPr lang="en-IN" sz="3600" dirty="0"/>
          </a:p>
        </p:txBody>
      </p:sp>
      <p:sp>
        <p:nvSpPr>
          <p:cNvPr id="3" name="Content Placeholder 2"/>
          <p:cNvSpPr>
            <a:spLocks noGrp="1"/>
          </p:cNvSpPr>
          <p:nvPr>
            <p:ph idx="1"/>
          </p:nvPr>
        </p:nvSpPr>
        <p:spPr/>
        <p:txBody>
          <a:bodyPr>
            <a:normAutofit/>
          </a:bodyPr>
          <a:lstStyle/>
          <a:p>
            <a:r>
              <a:rPr lang="en-IN" dirty="0" smtClean="0">
                <a:solidFill>
                  <a:schemeClr val="tx1"/>
                </a:solidFill>
              </a:rPr>
              <a:t>Distressed Assets guidelines March 21 2014</a:t>
            </a:r>
          </a:p>
          <a:p>
            <a:pPr lvl="1"/>
            <a:r>
              <a:rPr lang="en-IN" dirty="0" smtClean="0">
                <a:solidFill>
                  <a:schemeClr val="tx1"/>
                </a:solidFill>
              </a:rPr>
              <a:t>To be read with Distressed Assets Framework  of Jan 30, 2014</a:t>
            </a:r>
          </a:p>
          <a:p>
            <a:r>
              <a:rPr lang="en-IN" dirty="0" smtClean="0">
                <a:solidFill>
                  <a:schemeClr val="tx1"/>
                </a:solidFill>
              </a:rPr>
              <a:t>CRILC reporting made mandatory</a:t>
            </a:r>
          </a:p>
          <a:p>
            <a:r>
              <a:rPr lang="en-IN" dirty="0" smtClean="0">
                <a:solidFill>
                  <a:schemeClr val="tx1"/>
                </a:solidFill>
              </a:rPr>
              <a:t>Constitution of a JLF where more than one lender involved and account reaches SMA 2 status</a:t>
            </a:r>
          </a:p>
          <a:p>
            <a:r>
              <a:rPr lang="en-IN" dirty="0" smtClean="0">
                <a:solidFill>
                  <a:schemeClr val="tx1"/>
                </a:solidFill>
              </a:rPr>
              <a:t>Punitive accelerated provisioning in case of </a:t>
            </a:r>
            <a:r>
              <a:rPr lang="en-IN" dirty="0" err="1" smtClean="0">
                <a:solidFill>
                  <a:schemeClr val="tx1"/>
                </a:solidFill>
              </a:rPr>
              <a:t>evergreening</a:t>
            </a:r>
            <a:r>
              <a:rPr lang="en-IN" dirty="0" smtClean="0">
                <a:solidFill>
                  <a:schemeClr val="tx1"/>
                </a:solidFill>
              </a:rPr>
              <a:t> or failure to report SMA status of accounts</a:t>
            </a:r>
          </a:p>
          <a:p>
            <a:r>
              <a:rPr lang="en-IN" dirty="0" smtClean="0">
                <a:solidFill>
                  <a:schemeClr val="tx1"/>
                </a:solidFill>
              </a:rPr>
              <a:t>Failure to convene JLF or agree on a corrective action plan also attracts punitive provisioning</a:t>
            </a:r>
          </a:p>
          <a:p>
            <a:r>
              <a:rPr lang="en-IN" dirty="0" smtClean="0">
                <a:solidFill>
                  <a:schemeClr val="tx1"/>
                </a:solidFill>
              </a:rPr>
              <a:t>Provides for higher provisioning for non cooperative borrowers</a:t>
            </a:r>
          </a:p>
          <a:p>
            <a:r>
              <a:rPr lang="en-IN" dirty="0" smtClean="0">
                <a:solidFill>
                  <a:schemeClr val="tx1"/>
                </a:solidFill>
              </a:rPr>
              <a:t>Brings certain new provisions about credit risk management</a:t>
            </a:r>
          </a:p>
          <a:p>
            <a:pPr lvl="1"/>
            <a:r>
              <a:rPr lang="en-IN" dirty="0" smtClean="0">
                <a:solidFill>
                  <a:schemeClr val="tx1"/>
                </a:solidFill>
              </a:rPr>
              <a:t>Particularly against financing of equity in step-down companies</a:t>
            </a:r>
          </a:p>
          <a:p>
            <a:r>
              <a:rPr lang="en-IN" dirty="0" smtClean="0">
                <a:solidFill>
                  <a:schemeClr val="tx1"/>
                </a:solidFill>
              </a:rPr>
              <a:t>Makes sale of NPAs easier</a:t>
            </a:r>
          </a:p>
          <a:p>
            <a:r>
              <a:rPr lang="en-IN" dirty="0" smtClean="0">
                <a:solidFill>
                  <a:schemeClr val="tx1"/>
                </a:solidFill>
              </a:rPr>
              <a:t>Effective from 1</a:t>
            </a:r>
            <a:r>
              <a:rPr lang="en-IN" baseline="30000" dirty="0" smtClean="0">
                <a:solidFill>
                  <a:schemeClr val="tx1"/>
                </a:solidFill>
              </a:rPr>
              <a:t>st</a:t>
            </a:r>
            <a:r>
              <a:rPr lang="en-IN" dirty="0" smtClean="0">
                <a:solidFill>
                  <a:schemeClr val="tx1"/>
                </a:solidFill>
              </a:rPr>
              <a:t> April 2014</a:t>
            </a:r>
            <a:endParaRPr lang="en-IN" dirty="0">
              <a:solidFill>
                <a:schemeClr val="tx1"/>
              </a:solidFil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CRILC reporting</a:t>
            </a:r>
            <a:endParaRPr lang="en-IN" sz="4000" dirty="0"/>
          </a:p>
        </p:txBody>
      </p:sp>
      <p:sp>
        <p:nvSpPr>
          <p:cNvPr id="3" name="Content Placeholder 2"/>
          <p:cNvSpPr>
            <a:spLocks noGrp="1"/>
          </p:cNvSpPr>
          <p:nvPr>
            <p:ph idx="1"/>
          </p:nvPr>
        </p:nvSpPr>
        <p:spPr/>
        <p:txBody>
          <a:bodyPr/>
          <a:lstStyle/>
          <a:p>
            <a:r>
              <a:rPr lang="en-IN" dirty="0" smtClean="0">
                <a:solidFill>
                  <a:schemeClr val="tx1"/>
                </a:solidFill>
              </a:rPr>
              <a:t>CRILC reporting is mandatory for distressed loans of Rs 5 </a:t>
            </a:r>
            <a:r>
              <a:rPr lang="en-IN" dirty="0" err="1" smtClean="0">
                <a:solidFill>
                  <a:schemeClr val="tx1"/>
                </a:solidFill>
              </a:rPr>
              <a:t>crores</a:t>
            </a:r>
            <a:r>
              <a:rPr lang="en-IN" dirty="0" smtClean="0">
                <a:solidFill>
                  <a:schemeClr val="tx1"/>
                </a:solidFill>
              </a:rPr>
              <a:t> or above</a:t>
            </a:r>
          </a:p>
          <a:p>
            <a:r>
              <a:rPr lang="en-IN" dirty="0" smtClean="0">
                <a:solidFill>
                  <a:schemeClr val="tx1"/>
                </a:solidFill>
              </a:rPr>
              <a:t>The amount is the current exposure</a:t>
            </a:r>
          </a:p>
          <a:p>
            <a:r>
              <a:rPr lang="en-IN" dirty="0" smtClean="0">
                <a:solidFill>
                  <a:schemeClr val="tx1"/>
                </a:solidFill>
              </a:rPr>
              <a:t>Reporting is quarterly</a:t>
            </a:r>
          </a:p>
          <a:p>
            <a:r>
              <a:rPr lang="en-IN" dirty="0" smtClean="0">
                <a:solidFill>
                  <a:schemeClr val="tx1"/>
                </a:solidFill>
              </a:rPr>
              <a:t>Additionally, when a large borrower turns into SMA 2, there is  an immediate reporting required to the RBI</a:t>
            </a:r>
          </a:p>
          <a:p>
            <a:pPr lvl="1"/>
            <a:r>
              <a:rPr lang="en-IN" dirty="0" smtClean="0">
                <a:solidFill>
                  <a:schemeClr val="tx1"/>
                </a:solidFill>
              </a:rPr>
              <a:t>This reporting is immediate</a:t>
            </a:r>
          </a:p>
          <a:p>
            <a:pPr lvl="1"/>
            <a:r>
              <a:rPr lang="en-IN" dirty="0" smtClean="0">
                <a:solidFill>
                  <a:schemeClr val="tx1"/>
                </a:solidFill>
              </a:rPr>
              <a:t>Hence, SMA 2 status has to be monitored on a daily basis</a:t>
            </a:r>
            <a:endParaRPr lang="en-IN" dirty="0">
              <a:solidFill>
                <a:schemeClr val="tx1"/>
              </a:solidFill>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SMA categorisation</a:t>
            </a:r>
            <a:endParaRPr lang="en-IN" sz="4000" dirty="0"/>
          </a:p>
        </p:txBody>
      </p:sp>
      <p:sp>
        <p:nvSpPr>
          <p:cNvPr id="3" name="Content Placeholder 2"/>
          <p:cNvSpPr>
            <a:spLocks noGrp="1"/>
          </p:cNvSpPr>
          <p:nvPr>
            <p:ph idx="1"/>
          </p:nvPr>
        </p:nvSpPr>
        <p:spPr/>
        <p:txBody>
          <a:bodyPr>
            <a:normAutofit fontScale="77500" lnSpcReduction="20000"/>
          </a:bodyPr>
          <a:lstStyle/>
          <a:p>
            <a:r>
              <a:rPr lang="en-IN" sz="1800" dirty="0" smtClean="0">
                <a:solidFill>
                  <a:schemeClr val="tx1"/>
                </a:solidFill>
              </a:rPr>
              <a:t>Before a loan account turns into an NPA, NBFCs will be required to identify incipient stress in the account by creating a sub-asset category viz. ‘Special Mention Accounts’ (SMA)</a:t>
            </a:r>
          </a:p>
          <a:p>
            <a:r>
              <a:rPr lang="en-IN" sz="1800" dirty="0" smtClean="0">
                <a:solidFill>
                  <a:schemeClr val="tx1"/>
                </a:solidFill>
              </a:rPr>
              <a:t>The sub-categories are as follows –</a:t>
            </a: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endParaRPr lang="en-IN" sz="1800" dirty="0" smtClean="0">
              <a:solidFill>
                <a:schemeClr val="tx1"/>
              </a:solidFill>
            </a:endParaRPr>
          </a:p>
          <a:p>
            <a:r>
              <a:rPr lang="en-IN" sz="1800" dirty="0" smtClean="0">
                <a:solidFill>
                  <a:schemeClr val="tx1"/>
                </a:solidFill>
              </a:rPr>
              <a:t>Once the asset is classified as SMA-2, the Joint Lenders Forum has to be constituted for the purpose  of  formulating  Corrective Action Plan</a:t>
            </a:r>
          </a:p>
          <a:p>
            <a:r>
              <a:rPr lang="en-IN" sz="1800" dirty="0" smtClean="0">
                <a:solidFill>
                  <a:schemeClr val="tx1"/>
                </a:solidFill>
              </a:rPr>
              <a:t>NBFC-ND-SI, NBFC-D, NBFC-Factors or any other NBFC as may be notified by the RBI, will have to furnish relevant credit information of the **Large Borrowers to CRILC on quarterly basis, once the reporting mechanism is established</a:t>
            </a:r>
          </a:p>
          <a:p>
            <a:endParaRPr lang="en-IN" sz="1800" dirty="0" smtClean="0">
              <a:solidFill>
                <a:schemeClr val="tx1"/>
              </a:solidFill>
            </a:endParaRPr>
          </a:p>
          <a:p>
            <a:pPr>
              <a:buNone/>
            </a:pPr>
            <a:r>
              <a:rPr lang="en-IN" sz="1800" dirty="0" smtClean="0">
                <a:solidFill>
                  <a:schemeClr val="tx1"/>
                </a:solidFill>
              </a:rPr>
              <a:t>** Those having aggregate fund-based and non-fund based exposure of Rs.50 million and above with them</a:t>
            </a:r>
          </a:p>
          <a:p>
            <a:endParaRPr lang="en-IN" sz="1800" dirty="0" smtClean="0">
              <a:solidFill>
                <a:schemeClr val="tx1"/>
              </a:solidFill>
            </a:endParaRPr>
          </a:p>
          <a:p>
            <a:endParaRPr lang="en-IN" sz="1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0799065"/>
              </p:ext>
            </p:extLst>
          </p:nvPr>
        </p:nvGraphicFramePr>
        <p:xfrm>
          <a:off x="1219200" y="2362200"/>
          <a:ext cx="10566400" cy="1794854"/>
        </p:xfrm>
        <a:graphic>
          <a:graphicData uri="http://schemas.openxmlformats.org/drawingml/2006/table">
            <a:tbl>
              <a:tblPr firstRow="1" bandRow="1">
                <a:tableStyleId>{5C22544A-7EE6-4342-B048-85BDC9FD1C3A}</a:tableStyleId>
              </a:tblPr>
              <a:tblGrid>
                <a:gridCol w="2760591"/>
                <a:gridCol w="7805809"/>
              </a:tblGrid>
              <a:tr h="476594">
                <a:tc>
                  <a:txBody>
                    <a:bodyPr/>
                    <a:lstStyle/>
                    <a:p>
                      <a:r>
                        <a:rPr kumimoji="0" lang="en-IN" sz="1400" kern="1200" dirty="0" smtClean="0"/>
                        <a:t>SMA Sub-categories</a:t>
                      </a:r>
                      <a:endParaRPr lang="en-IN" sz="1400" dirty="0"/>
                    </a:p>
                  </a:txBody>
                  <a:tcPr marL="121920" marR="121920"/>
                </a:tc>
                <a:tc>
                  <a:txBody>
                    <a:bodyPr/>
                    <a:lstStyle/>
                    <a:p>
                      <a:r>
                        <a:rPr kumimoji="0" lang="en-IN" sz="1400" kern="1200" dirty="0" smtClean="0"/>
                        <a:t>Basis for classification</a:t>
                      </a:r>
                      <a:endParaRPr lang="en-IN" sz="1400" dirty="0"/>
                    </a:p>
                  </a:txBody>
                  <a:tcPr marL="121920" marR="121920"/>
                </a:tc>
              </a:tr>
              <a:tr h="323506">
                <a:tc>
                  <a:txBody>
                    <a:bodyPr/>
                    <a:lstStyle/>
                    <a:p>
                      <a:r>
                        <a:rPr lang="en-IN" sz="1400" dirty="0" smtClean="0"/>
                        <a:t>SMA-0</a:t>
                      </a:r>
                      <a:endParaRPr lang="en-IN" sz="1400" dirty="0"/>
                    </a:p>
                  </a:txBody>
                  <a:tcPr marL="121920" marR="121920"/>
                </a:tc>
                <a:tc>
                  <a:txBody>
                    <a:bodyPr/>
                    <a:lstStyle/>
                    <a:p>
                      <a:r>
                        <a:rPr kumimoji="0" lang="en-IN" sz="1400" kern="1200" dirty="0" smtClean="0"/>
                        <a:t>Principal or interest payment not overdue for more than 30 days but account showing signs of incipient stress as illustrated in the annex to the framework of Jan 30, 2014</a:t>
                      </a:r>
                      <a:endParaRPr lang="en-IN" sz="1400" dirty="0"/>
                    </a:p>
                  </a:txBody>
                  <a:tcPr marL="121920" marR="121920"/>
                </a:tc>
              </a:tr>
              <a:tr h="323506">
                <a:tc>
                  <a:txBody>
                    <a:bodyPr/>
                    <a:lstStyle/>
                    <a:p>
                      <a:r>
                        <a:rPr lang="en-IN" sz="1400" dirty="0" smtClean="0"/>
                        <a:t>SMA-1</a:t>
                      </a:r>
                      <a:endParaRPr lang="en-IN" sz="1400" dirty="0"/>
                    </a:p>
                  </a:txBody>
                  <a:tcPr marL="121920" marR="121920"/>
                </a:tc>
                <a:tc>
                  <a:txBody>
                    <a:bodyPr/>
                    <a:lstStyle/>
                    <a:p>
                      <a:r>
                        <a:rPr kumimoji="0" lang="en-IN" sz="1400" kern="1200" dirty="0" smtClean="0"/>
                        <a:t>Principal or interest payment overdue between 31-60 days</a:t>
                      </a:r>
                      <a:endParaRPr lang="en-IN" sz="1400" dirty="0"/>
                    </a:p>
                  </a:txBody>
                  <a:tcPr marL="121920" marR="121920"/>
                </a:tc>
              </a:tr>
              <a:tr h="476594">
                <a:tc>
                  <a:txBody>
                    <a:bodyPr/>
                    <a:lstStyle/>
                    <a:p>
                      <a:r>
                        <a:rPr lang="en-IN" sz="1400" dirty="0" smtClean="0"/>
                        <a:t>SMA-2</a:t>
                      </a:r>
                      <a:endParaRPr lang="en-IN" sz="1400" dirty="0"/>
                    </a:p>
                  </a:txBody>
                  <a:tcPr marL="121920" marR="121920"/>
                </a:tc>
                <a:tc>
                  <a:txBody>
                    <a:bodyPr/>
                    <a:lstStyle/>
                    <a:p>
                      <a:r>
                        <a:rPr kumimoji="0" lang="en-IN" sz="1400" kern="1200" dirty="0" smtClean="0"/>
                        <a:t>Principal or interest payment overdue between 61-180 days</a:t>
                      </a:r>
                      <a:endParaRPr lang="en-IN" sz="1400" dirty="0"/>
                    </a:p>
                  </a:txBody>
                  <a:tcPr marL="121920" marR="121920"/>
                </a:tc>
              </a:tr>
            </a:tbl>
          </a:graphicData>
        </a:graphic>
      </p:graphicFrame>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000" dirty="0" smtClean="0"/>
              <a:t>Joint Lenders Forum </a:t>
            </a:r>
            <a:endParaRPr lang="en-IN" sz="4000" dirty="0"/>
          </a:p>
        </p:txBody>
      </p:sp>
      <p:sp>
        <p:nvSpPr>
          <p:cNvPr id="3" name="Content Placeholder 2"/>
          <p:cNvSpPr>
            <a:spLocks noGrp="1"/>
          </p:cNvSpPr>
          <p:nvPr>
            <p:ph idx="1"/>
          </p:nvPr>
        </p:nvSpPr>
        <p:spPr/>
        <p:txBody>
          <a:bodyPr/>
          <a:lstStyle/>
          <a:p>
            <a:r>
              <a:rPr lang="en-IN" dirty="0" smtClean="0">
                <a:solidFill>
                  <a:schemeClr val="tx1"/>
                </a:solidFill>
              </a:rPr>
              <a:t>Jan 30 2014 framework provides for framework for formation of JLFs</a:t>
            </a:r>
          </a:p>
          <a:p>
            <a:r>
              <a:rPr lang="en-IN" dirty="0" smtClean="0">
                <a:solidFill>
                  <a:schemeClr val="tx1"/>
                </a:solidFill>
              </a:rPr>
              <a:t>Mandatory for exposures about Rs 100 crore</a:t>
            </a:r>
          </a:p>
          <a:p>
            <a:pPr lvl="1"/>
            <a:r>
              <a:rPr lang="en-IN" dirty="0" smtClean="0">
                <a:solidFill>
                  <a:schemeClr val="tx1"/>
                </a:solidFill>
              </a:rPr>
              <a:t>This is aggregate exposure of all lenders</a:t>
            </a:r>
          </a:p>
          <a:p>
            <a:r>
              <a:rPr lang="en-IN" dirty="0" smtClean="0">
                <a:solidFill>
                  <a:schemeClr val="tx1"/>
                </a:solidFill>
              </a:rPr>
              <a:t>IBA has framed a draft JLF agreement expected to be followed</a:t>
            </a:r>
          </a:p>
          <a:p>
            <a:pPr lvl="1"/>
            <a:r>
              <a:rPr lang="en-IN" dirty="0" smtClean="0">
                <a:solidFill>
                  <a:schemeClr val="tx1"/>
                </a:solidFill>
                <a:hlinkClick r:id="rId2"/>
              </a:rPr>
              <a:t>http://www.iba.org.in/Documents/IBA_Circular_on_Distressed_Assets0001.pdf</a:t>
            </a:r>
            <a:endParaRPr lang="en-IN" dirty="0" smtClean="0">
              <a:solidFill>
                <a:schemeClr val="tx1"/>
              </a:solidFill>
            </a:endParaRPr>
          </a:p>
          <a:p>
            <a:endParaRPr lang="en-IN"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00350" y="491136"/>
            <a:ext cx="8810457" cy="1013800"/>
          </a:xfrm>
        </p:spPr>
        <p:txBody>
          <a:bodyPr>
            <a:normAutofit fontScale="90000"/>
          </a:bodyPr>
          <a:lstStyle/>
          <a:p>
            <a:pPr>
              <a:defRPr/>
            </a:pPr>
            <a:r>
              <a:rPr lang="en-US" sz="4100" dirty="0"/>
              <a:t>Broad forms of Security Interests</a:t>
            </a:r>
          </a:p>
        </p:txBody>
      </p:sp>
      <p:sp>
        <p:nvSpPr>
          <p:cNvPr id="30725" name="Text Box 3"/>
          <p:cNvSpPr txBox="1">
            <a:spLocks noChangeArrowheads="1"/>
          </p:cNvSpPr>
          <p:nvPr/>
        </p:nvSpPr>
        <p:spPr bwMode="auto">
          <a:xfrm>
            <a:off x="4876800" y="1457981"/>
            <a:ext cx="1676400"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1600" b="1" dirty="0">
                <a:solidFill>
                  <a:srgbClr val="000000"/>
                </a:solidFill>
                <a:latin typeface="Times New Roman" pitchFamily="18" charset="0"/>
              </a:rPr>
              <a:t>Forms of security interests</a:t>
            </a:r>
          </a:p>
        </p:txBody>
      </p:sp>
      <p:sp>
        <p:nvSpPr>
          <p:cNvPr id="30726" name="Text Box 4"/>
          <p:cNvSpPr txBox="1">
            <a:spLocks noChangeArrowheads="1"/>
          </p:cNvSpPr>
          <p:nvPr/>
        </p:nvSpPr>
        <p:spPr bwMode="auto">
          <a:xfrm>
            <a:off x="2819400" y="2587478"/>
            <a:ext cx="16764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Specific property</a:t>
            </a:r>
          </a:p>
        </p:txBody>
      </p:sp>
      <p:sp>
        <p:nvSpPr>
          <p:cNvPr id="30727" name="Text Box 5"/>
          <p:cNvSpPr txBox="1">
            <a:spLocks noChangeArrowheads="1"/>
          </p:cNvSpPr>
          <p:nvPr/>
        </p:nvSpPr>
        <p:spPr bwMode="auto">
          <a:xfrm>
            <a:off x="4876800" y="2663678"/>
            <a:ext cx="16764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General property</a:t>
            </a:r>
          </a:p>
        </p:txBody>
      </p:sp>
      <p:sp>
        <p:nvSpPr>
          <p:cNvPr id="30728" name="Text Box 6"/>
          <p:cNvSpPr txBox="1">
            <a:spLocks noChangeArrowheads="1"/>
          </p:cNvSpPr>
          <p:nvPr/>
        </p:nvSpPr>
        <p:spPr bwMode="auto">
          <a:xfrm>
            <a:off x="3200400" y="3591580"/>
            <a:ext cx="1219200"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Tangible </a:t>
            </a:r>
            <a:br>
              <a:rPr lang="en-US" sz="1400" dirty="0">
                <a:solidFill>
                  <a:srgbClr val="000000"/>
                </a:solidFill>
                <a:latin typeface="Times New Roman" pitchFamily="18" charset="0"/>
              </a:rPr>
            </a:br>
            <a:r>
              <a:rPr lang="en-US" sz="1400" dirty="0">
                <a:solidFill>
                  <a:srgbClr val="000000"/>
                </a:solidFill>
                <a:latin typeface="Times New Roman" pitchFamily="18" charset="0"/>
              </a:rPr>
              <a:t>property</a:t>
            </a:r>
          </a:p>
        </p:txBody>
      </p:sp>
      <p:sp>
        <p:nvSpPr>
          <p:cNvPr id="30729" name="Text Box 7"/>
          <p:cNvSpPr txBox="1">
            <a:spLocks noChangeArrowheads="1"/>
          </p:cNvSpPr>
          <p:nvPr/>
        </p:nvSpPr>
        <p:spPr bwMode="auto">
          <a:xfrm>
            <a:off x="6781800" y="2677180"/>
            <a:ext cx="12954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Future  </a:t>
            </a:r>
            <a:br>
              <a:rPr lang="en-US" sz="1400" dirty="0">
                <a:solidFill>
                  <a:srgbClr val="000000"/>
                </a:solidFill>
                <a:latin typeface="Times New Roman" pitchFamily="18" charset="0"/>
              </a:rPr>
            </a:br>
            <a:r>
              <a:rPr lang="en-US" sz="1400" dirty="0">
                <a:solidFill>
                  <a:srgbClr val="000000"/>
                </a:solidFill>
                <a:latin typeface="Times New Roman" pitchFamily="18" charset="0"/>
              </a:rPr>
              <a:t>property</a:t>
            </a:r>
          </a:p>
        </p:txBody>
      </p:sp>
      <p:sp>
        <p:nvSpPr>
          <p:cNvPr id="30730" name="Text Box 8"/>
          <p:cNvSpPr txBox="1">
            <a:spLocks noChangeArrowheads="1"/>
          </p:cNvSpPr>
          <p:nvPr/>
        </p:nvSpPr>
        <p:spPr bwMode="auto">
          <a:xfrm>
            <a:off x="5486400" y="3591580"/>
            <a:ext cx="1295400"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Intangible </a:t>
            </a:r>
            <a:br>
              <a:rPr lang="en-US" sz="1400" dirty="0">
                <a:solidFill>
                  <a:srgbClr val="000000"/>
                </a:solidFill>
                <a:latin typeface="Times New Roman" pitchFamily="18" charset="0"/>
              </a:rPr>
            </a:br>
            <a:r>
              <a:rPr lang="en-US" sz="1400" dirty="0">
                <a:solidFill>
                  <a:srgbClr val="000000"/>
                </a:solidFill>
                <a:latin typeface="Times New Roman" pitchFamily="18" charset="0"/>
              </a:rPr>
              <a:t>property</a:t>
            </a:r>
          </a:p>
        </p:txBody>
      </p:sp>
      <p:sp>
        <p:nvSpPr>
          <p:cNvPr id="30731" name="Text Box 9"/>
          <p:cNvSpPr txBox="1">
            <a:spLocks noChangeArrowheads="1"/>
          </p:cNvSpPr>
          <p:nvPr/>
        </p:nvSpPr>
        <p:spPr bwMode="auto">
          <a:xfrm>
            <a:off x="2667000" y="4568678"/>
            <a:ext cx="1676400" cy="3077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Movable property</a:t>
            </a:r>
          </a:p>
        </p:txBody>
      </p:sp>
      <p:sp>
        <p:nvSpPr>
          <p:cNvPr id="30732" name="Text Box 10"/>
          <p:cNvSpPr txBox="1">
            <a:spLocks noChangeArrowheads="1"/>
          </p:cNvSpPr>
          <p:nvPr/>
        </p:nvSpPr>
        <p:spPr bwMode="auto">
          <a:xfrm>
            <a:off x="6172200" y="4505980"/>
            <a:ext cx="1295400" cy="5232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Immovable </a:t>
            </a:r>
            <a:br>
              <a:rPr lang="en-US" sz="1400" dirty="0">
                <a:solidFill>
                  <a:srgbClr val="000000"/>
                </a:solidFill>
                <a:latin typeface="Times New Roman" pitchFamily="18" charset="0"/>
              </a:rPr>
            </a:br>
            <a:r>
              <a:rPr lang="en-US" sz="1400" dirty="0">
                <a:solidFill>
                  <a:srgbClr val="000000"/>
                </a:solidFill>
                <a:latin typeface="Times New Roman" pitchFamily="18" charset="0"/>
              </a:rPr>
              <a:t>property</a:t>
            </a:r>
          </a:p>
        </p:txBody>
      </p:sp>
      <p:sp>
        <p:nvSpPr>
          <p:cNvPr id="30733" name="Text Box 11"/>
          <p:cNvSpPr txBox="1">
            <a:spLocks noChangeArrowheads="1"/>
          </p:cNvSpPr>
          <p:nvPr/>
        </p:nvSpPr>
        <p:spPr bwMode="auto">
          <a:xfrm>
            <a:off x="2209800" y="6321278"/>
            <a:ext cx="1676400" cy="3077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Possessory Interest</a:t>
            </a:r>
          </a:p>
        </p:txBody>
      </p:sp>
      <p:sp>
        <p:nvSpPr>
          <p:cNvPr id="30734" name="Text Box 12"/>
          <p:cNvSpPr txBox="1">
            <a:spLocks noChangeArrowheads="1"/>
          </p:cNvSpPr>
          <p:nvPr/>
        </p:nvSpPr>
        <p:spPr bwMode="auto">
          <a:xfrm>
            <a:off x="4419600" y="6182380"/>
            <a:ext cx="1676400" cy="52322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Non-possessory interest</a:t>
            </a:r>
          </a:p>
        </p:txBody>
      </p:sp>
      <p:sp>
        <p:nvSpPr>
          <p:cNvPr id="30735" name="Text Box 13"/>
          <p:cNvSpPr txBox="1">
            <a:spLocks noChangeArrowheads="1"/>
          </p:cNvSpPr>
          <p:nvPr/>
        </p:nvSpPr>
        <p:spPr bwMode="auto">
          <a:xfrm>
            <a:off x="6400800" y="6245078"/>
            <a:ext cx="1676400" cy="3077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Mortgage</a:t>
            </a:r>
          </a:p>
        </p:txBody>
      </p:sp>
      <p:sp>
        <p:nvSpPr>
          <p:cNvPr id="30736" name="Text Box 14"/>
          <p:cNvSpPr txBox="1">
            <a:spLocks noChangeArrowheads="1"/>
          </p:cNvSpPr>
          <p:nvPr/>
        </p:nvSpPr>
        <p:spPr bwMode="auto">
          <a:xfrm>
            <a:off x="8458200" y="6245078"/>
            <a:ext cx="1676400" cy="30777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sz="1400">
                <a:solidFill>
                  <a:srgbClr val="000000"/>
                </a:solidFill>
                <a:latin typeface="Times New Roman" pitchFamily="18" charset="0"/>
              </a:rPr>
              <a:t>Charge or lien</a:t>
            </a:r>
          </a:p>
        </p:txBody>
      </p:sp>
      <p:cxnSp>
        <p:nvCxnSpPr>
          <p:cNvPr id="30737" name="AutoShape 15"/>
          <p:cNvCxnSpPr>
            <a:cxnSpLocks noChangeShapeType="1"/>
            <a:stCxn id="30725" idx="2"/>
            <a:endCxn id="30726" idx="0"/>
          </p:cNvCxnSpPr>
          <p:nvPr/>
        </p:nvCxnSpPr>
        <p:spPr bwMode="auto">
          <a:xfrm flipH="1">
            <a:off x="3657600" y="2042755"/>
            <a:ext cx="2057400" cy="544722"/>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30738" name="AutoShape 16"/>
          <p:cNvCxnSpPr>
            <a:cxnSpLocks noChangeShapeType="1"/>
            <a:stCxn id="30725" idx="2"/>
            <a:endCxn id="30727" idx="0"/>
          </p:cNvCxnSpPr>
          <p:nvPr/>
        </p:nvCxnSpPr>
        <p:spPr bwMode="auto">
          <a:xfrm>
            <a:off x="5715000" y="2042755"/>
            <a:ext cx="0" cy="620922"/>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30739" name="AutoShape 17"/>
          <p:cNvCxnSpPr>
            <a:cxnSpLocks noChangeShapeType="1"/>
            <a:stCxn id="30725" idx="2"/>
            <a:endCxn id="30729" idx="0"/>
          </p:cNvCxnSpPr>
          <p:nvPr/>
        </p:nvCxnSpPr>
        <p:spPr bwMode="auto">
          <a:xfrm>
            <a:off x="5715000" y="2042756"/>
            <a:ext cx="1714500" cy="634425"/>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30740" name="AutoShape 18"/>
          <p:cNvCxnSpPr>
            <a:cxnSpLocks noChangeShapeType="1"/>
            <a:stCxn id="30726" idx="2"/>
            <a:endCxn id="30728" idx="0"/>
          </p:cNvCxnSpPr>
          <p:nvPr/>
        </p:nvCxnSpPr>
        <p:spPr bwMode="auto">
          <a:xfrm rot="16200000" flipH="1">
            <a:off x="3385637" y="3167217"/>
            <a:ext cx="696326" cy="152400"/>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30741" name="AutoShape 19"/>
          <p:cNvCxnSpPr>
            <a:cxnSpLocks noChangeShapeType="1"/>
            <a:stCxn id="30726" idx="2"/>
            <a:endCxn id="30730" idx="0"/>
          </p:cNvCxnSpPr>
          <p:nvPr/>
        </p:nvCxnSpPr>
        <p:spPr bwMode="auto">
          <a:xfrm rot="16200000" flipH="1">
            <a:off x="4547687" y="2005167"/>
            <a:ext cx="696326" cy="2476500"/>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30742" name="AutoShape 20"/>
          <p:cNvCxnSpPr>
            <a:cxnSpLocks noChangeShapeType="1"/>
            <a:stCxn id="30728" idx="2"/>
            <a:endCxn id="30731" idx="0"/>
          </p:cNvCxnSpPr>
          <p:nvPr/>
        </p:nvCxnSpPr>
        <p:spPr bwMode="auto">
          <a:xfrm rot="5400000">
            <a:off x="3430663" y="4189338"/>
            <a:ext cx="453877" cy="304800"/>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30743" name="AutoShape 21"/>
          <p:cNvCxnSpPr>
            <a:cxnSpLocks noChangeShapeType="1"/>
            <a:stCxn id="30728" idx="2"/>
            <a:endCxn id="30732" idx="0"/>
          </p:cNvCxnSpPr>
          <p:nvPr/>
        </p:nvCxnSpPr>
        <p:spPr bwMode="auto">
          <a:xfrm rot="16200000" flipH="1">
            <a:off x="5119360" y="2805440"/>
            <a:ext cx="391180" cy="3009900"/>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30744" name="AutoShape 22"/>
          <p:cNvCxnSpPr>
            <a:cxnSpLocks noChangeShapeType="1"/>
            <a:endCxn id="30733" idx="0"/>
          </p:cNvCxnSpPr>
          <p:nvPr/>
        </p:nvCxnSpPr>
        <p:spPr bwMode="auto">
          <a:xfrm rot="10800000" flipV="1">
            <a:off x="3048000" y="5579129"/>
            <a:ext cx="1240632" cy="742148"/>
          </a:xfrm>
          <a:prstGeom prst="straightConnector1">
            <a:avLst/>
          </a:prstGeom>
          <a:ln>
            <a:headEnd/>
            <a:tailEnd type="triangle" w="med" len="med"/>
          </a:ln>
        </p:spPr>
        <p:style>
          <a:lnRef idx="2">
            <a:schemeClr val="accent4"/>
          </a:lnRef>
          <a:fillRef idx="0">
            <a:schemeClr val="accent4"/>
          </a:fillRef>
          <a:effectRef idx="1">
            <a:schemeClr val="accent4"/>
          </a:effectRef>
          <a:fontRef idx="minor">
            <a:schemeClr val="tx1"/>
          </a:fontRef>
        </p:style>
      </p:cxnSp>
      <p:sp>
        <p:nvSpPr>
          <p:cNvPr id="30745" name="Text Box 23"/>
          <p:cNvSpPr txBox="1">
            <a:spLocks noChangeArrowheads="1"/>
          </p:cNvSpPr>
          <p:nvPr/>
        </p:nvSpPr>
        <p:spPr bwMode="auto">
          <a:xfrm>
            <a:off x="3810001" y="5326661"/>
            <a:ext cx="957263" cy="30777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Possession</a:t>
            </a:r>
          </a:p>
        </p:txBody>
      </p:sp>
      <p:cxnSp>
        <p:nvCxnSpPr>
          <p:cNvPr id="30746" name="AutoShape 24"/>
          <p:cNvCxnSpPr>
            <a:cxnSpLocks noChangeShapeType="1"/>
            <a:stCxn id="30732" idx="2"/>
          </p:cNvCxnSpPr>
          <p:nvPr/>
        </p:nvCxnSpPr>
        <p:spPr bwMode="auto">
          <a:xfrm rot="5400000">
            <a:off x="5431701" y="3886131"/>
            <a:ext cx="245130" cy="2531268"/>
          </a:xfrm>
          <a:prstGeom prst="straightConnector1">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30747" name="AutoShape 25"/>
          <p:cNvCxnSpPr>
            <a:cxnSpLocks noChangeShapeType="1"/>
            <a:stCxn id="30731" idx="2"/>
          </p:cNvCxnSpPr>
          <p:nvPr/>
        </p:nvCxnSpPr>
        <p:spPr bwMode="auto">
          <a:xfrm rot="16200000" flipH="1">
            <a:off x="3697980" y="4683675"/>
            <a:ext cx="397875" cy="783432"/>
          </a:xfrm>
          <a:prstGeom prst="straightConnector1">
            <a:avLst/>
          </a:prstGeom>
          <a:ln>
            <a:headEnd/>
            <a:tailEnd type="triangle" w="med" len="med"/>
          </a:ln>
        </p:spPr>
        <p:style>
          <a:lnRef idx="2">
            <a:schemeClr val="accent3"/>
          </a:lnRef>
          <a:fillRef idx="0">
            <a:schemeClr val="accent3"/>
          </a:fillRef>
          <a:effectRef idx="1">
            <a:schemeClr val="accent3"/>
          </a:effectRef>
          <a:fontRef idx="minor">
            <a:schemeClr val="tx1"/>
          </a:fontRef>
        </p:style>
      </p:cxnSp>
      <p:sp>
        <p:nvSpPr>
          <p:cNvPr id="30748" name="Text Box 26"/>
          <p:cNvSpPr txBox="1">
            <a:spLocks noChangeArrowheads="1"/>
          </p:cNvSpPr>
          <p:nvPr/>
        </p:nvSpPr>
        <p:spPr bwMode="auto">
          <a:xfrm>
            <a:off x="7086600" y="5326661"/>
            <a:ext cx="1428750" cy="30777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Nature of interest</a:t>
            </a:r>
          </a:p>
        </p:txBody>
      </p:sp>
      <p:cxnSp>
        <p:nvCxnSpPr>
          <p:cNvPr id="30749" name="AutoShape 27"/>
          <p:cNvCxnSpPr>
            <a:cxnSpLocks noChangeShapeType="1"/>
            <a:stCxn id="30732" idx="2"/>
          </p:cNvCxnSpPr>
          <p:nvPr/>
        </p:nvCxnSpPr>
        <p:spPr bwMode="auto">
          <a:xfrm rot="16200000" flipH="1">
            <a:off x="7187872" y="4661228"/>
            <a:ext cx="245130" cy="981074"/>
          </a:xfrm>
          <a:prstGeom prst="straightConnector1">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30750" name="AutoShape 28"/>
          <p:cNvCxnSpPr>
            <a:cxnSpLocks noChangeShapeType="1"/>
            <a:stCxn id="30731" idx="2"/>
          </p:cNvCxnSpPr>
          <p:nvPr/>
        </p:nvCxnSpPr>
        <p:spPr bwMode="auto">
          <a:xfrm rot="16200000" flipH="1">
            <a:off x="5454151" y="2927504"/>
            <a:ext cx="397875" cy="4295774"/>
          </a:xfrm>
          <a:prstGeom prst="straightConnector1">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30751" name="AutoShape 29"/>
          <p:cNvCxnSpPr>
            <a:cxnSpLocks noChangeShapeType="1"/>
            <a:stCxn id="30745" idx="2"/>
            <a:endCxn id="30734" idx="0"/>
          </p:cNvCxnSpPr>
          <p:nvPr/>
        </p:nvCxnSpPr>
        <p:spPr bwMode="auto">
          <a:xfrm rot="16200000" flipH="1">
            <a:off x="4499246" y="5423824"/>
            <a:ext cx="547943" cy="969168"/>
          </a:xfrm>
          <a:prstGeom prst="straightConnector1">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30752" name="AutoShape 30"/>
          <p:cNvCxnSpPr>
            <a:cxnSpLocks noChangeShapeType="1"/>
            <a:stCxn id="30748" idx="2"/>
            <a:endCxn id="30735" idx="0"/>
          </p:cNvCxnSpPr>
          <p:nvPr/>
        </p:nvCxnSpPr>
        <p:spPr bwMode="auto">
          <a:xfrm rot="5400000">
            <a:off x="7214668" y="5658771"/>
            <a:ext cx="610640" cy="561975"/>
          </a:xfrm>
          <a:prstGeom prst="straightConnector1">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30753" name="AutoShape 31"/>
          <p:cNvCxnSpPr>
            <a:cxnSpLocks noChangeShapeType="1"/>
            <a:stCxn id="30748" idx="2"/>
            <a:endCxn id="30736" idx="0"/>
          </p:cNvCxnSpPr>
          <p:nvPr/>
        </p:nvCxnSpPr>
        <p:spPr bwMode="auto">
          <a:xfrm rot="16200000" flipH="1">
            <a:off x="8243367" y="5192045"/>
            <a:ext cx="610640" cy="1495425"/>
          </a:xfrm>
          <a:prstGeom prst="straightConnector1">
            <a:avLst/>
          </a:prstGeom>
          <a:ln>
            <a:headEnd/>
            <a:tailEnd type="triangle" w="med" len="med"/>
          </a:ln>
        </p:spPr>
        <p:style>
          <a:lnRef idx="2">
            <a:schemeClr val="accent4"/>
          </a:lnRef>
          <a:fillRef idx="0">
            <a:schemeClr val="accent4"/>
          </a:fillRef>
          <a:effectRef idx="1">
            <a:schemeClr val="accent4"/>
          </a:effectRef>
          <a:fontRef idx="minor">
            <a:schemeClr val="tx1"/>
          </a:fontRef>
        </p:style>
      </p:cxnSp>
      <p:sp>
        <p:nvSpPr>
          <p:cNvPr id="30754" name="Text Box 32"/>
          <p:cNvSpPr txBox="1">
            <a:spLocks noChangeArrowheads="1"/>
          </p:cNvSpPr>
          <p:nvPr/>
        </p:nvSpPr>
        <p:spPr bwMode="auto">
          <a:xfrm>
            <a:off x="8686800" y="2766883"/>
            <a:ext cx="1143000"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pPr>
            <a:r>
              <a:rPr lang="en-US" sz="1400" dirty="0">
                <a:solidFill>
                  <a:srgbClr val="000000"/>
                </a:solidFill>
                <a:latin typeface="Times New Roman" pitchFamily="18" charset="0"/>
              </a:rPr>
              <a:t>Quasi-security</a:t>
            </a:r>
            <a:br>
              <a:rPr lang="en-US" sz="1400" dirty="0">
                <a:solidFill>
                  <a:srgbClr val="000000"/>
                </a:solidFill>
                <a:latin typeface="Times New Roman" pitchFamily="18" charset="0"/>
              </a:rPr>
            </a:br>
            <a:r>
              <a:rPr lang="en-US" sz="1400" dirty="0">
                <a:solidFill>
                  <a:srgbClr val="000000"/>
                </a:solidFill>
                <a:latin typeface="Times New Roman" pitchFamily="18" charset="0"/>
              </a:rPr>
              <a:t>interests</a:t>
            </a:r>
          </a:p>
        </p:txBody>
      </p:sp>
      <p:cxnSp>
        <p:nvCxnSpPr>
          <p:cNvPr id="30755" name="AutoShape 33"/>
          <p:cNvCxnSpPr>
            <a:cxnSpLocks noChangeShapeType="1"/>
            <a:stCxn id="30725" idx="2"/>
            <a:endCxn id="30754" idx="0"/>
          </p:cNvCxnSpPr>
          <p:nvPr/>
        </p:nvCxnSpPr>
        <p:spPr bwMode="auto">
          <a:xfrm>
            <a:off x="5715000" y="2042755"/>
            <a:ext cx="3543300" cy="724128"/>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3991549"/>
      </p:ext>
    </p:extLst>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Corrective action plan (CAP)</a:t>
            </a:r>
            <a:endParaRPr lang="en-IN" sz="4000" dirty="0"/>
          </a:p>
        </p:txBody>
      </p:sp>
      <p:sp>
        <p:nvSpPr>
          <p:cNvPr id="3" name="Content Placeholder 2"/>
          <p:cNvSpPr>
            <a:spLocks noGrp="1"/>
          </p:cNvSpPr>
          <p:nvPr>
            <p:ph idx="1"/>
          </p:nvPr>
        </p:nvSpPr>
        <p:spPr/>
        <p:txBody>
          <a:bodyPr>
            <a:normAutofit fontScale="92500" lnSpcReduction="20000"/>
          </a:bodyPr>
          <a:lstStyle/>
          <a:p>
            <a:pPr algn="just"/>
            <a:r>
              <a:rPr lang="en-IN" sz="2000" dirty="0" smtClean="0">
                <a:solidFill>
                  <a:schemeClr val="tx1"/>
                </a:solidFill>
              </a:rPr>
              <a:t>Jan 30 2014 framework gives details of the CAP</a:t>
            </a:r>
          </a:p>
          <a:p>
            <a:pPr algn="just"/>
            <a:r>
              <a:rPr lang="en-IN" sz="2000" dirty="0" smtClean="0">
                <a:solidFill>
                  <a:schemeClr val="tx1"/>
                </a:solidFill>
              </a:rPr>
              <a:t>3 components:</a:t>
            </a:r>
          </a:p>
          <a:p>
            <a:pPr lvl="1" algn="just"/>
            <a:r>
              <a:rPr lang="en-IN" sz="2000" dirty="0" smtClean="0">
                <a:solidFill>
                  <a:schemeClr val="tx1"/>
                </a:solidFill>
              </a:rPr>
              <a:t>Rectification</a:t>
            </a:r>
          </a:p>
          <a:p>
            <a:pPr lvl="2" algn="just"/>
            <a:r>
              <a:rPr lang="en-IN" sz="1800" dirty="0" smtClean="0">
                <a:solidFill>
                  <a:schemeClr val="tx1"/>
                </a:solidFill>
              </a:rPr>
              <a:t>Can anything be done to restore the </a:t>
            </a:r>
            <a:r>
              <a:rPr lang="en-IN" sz="1800" dirty="0" err="1" smtClean="0">
                <a:solidFill>
                  <a:schemeClr val="tx1"/>
                </a:solidFill>
              </a:rPr>
              <a:t>cashflow</a:t>
            </a:r>
            <a:r>
              <a:rPr lang="en-IN" sz="1800" dirty="0" smtClean="0">
                <a:solidFill>
                  <a:schemeClr val="tx1"/>
                </a:solidFill>
              </a:rPr>
              <a:t> mismatch?</a:t>
            </a:r>
          </a:p>
          <a:p>
            <a:pPr lvl="2" algn="just"/>
            <a:r>
              <a:rPr lang="en-IN" sz="1800" dirty="0" smtClean="0">
                <a:solidFill>
                  <a:schemeClr val="tx1"/>
                </a:solidFill>
              </a:rPr>
              <a:t>If additional funding is required, can the borrower bring it?</a:t>
            </a:r>
          </a:p>
          <a:p>
            <a:pPr lvl="2" algn="just"/>
            <a:r>
              <a:rPr lang="en-IN" sz="1800" dirty="0" smtClean="0">
                <a:solidFill>
                  <a:schemeClr val="tx1"/>
                </a:solidFill>
              </a:rPr>
              <a:t>Can some other strategic investors be brought in to correct it?</a:t>
            </a:r>
          </a:p>
          <a:p>
            <a:pPr lvl="2" algn="just"/>
            <a:r>
              <a:rPr lang="en-IN" sz="1800" dirty="0" smtClean="0">
                <a:solidFill>
                  <a:schemeClr val="tx1"/>
                </a:solidFill>
              </a:rPr>
              <a:t>However, no additional lending by the NBFC</a:t>
            </a:r>
          </a:p>
          <a:p>
            <a:pPr lvl="1" algn="just"/>
            <a:r>
              <a:rPr lang="en-IN" sz="2000" dirty="0" smtClean="0">
                <a:solidFill>
                  <a:schemeClr val="tx1"/>
                </a:solidFill>
              </a:rPr>
              <a:t>Restructuring</a:t>
            </a:r>
          </a:p>
          <a:p>
            <a:pPr lvl="2" algn="just"/>
            <a:r>
              <a:rPr lang="en-IN" sz="1800" dirty="0" smtClean="0">
                <a:solidFill>
                  <a:schemeClr val="tx1"/>
                </a:solidFill>
              </a:rPr>
              <a:t>Consider restructuring if  account prima-facie viable and not wilful defaulter</a:t>
            </a:r>
          </a:p>
          <a:p>
            <a:pPr lvl="2" algn="just"/>
            <a:r>
              <a:rPr lang="en-IN" sz="1800" dirty="0" smtClean="0">
                <a:solidFill>
                  <a:schemeClr val="tx1"/>
                </a:solidFill>
              </a:rPr>
              <a:t>Signing of a DCA and ICA with a stand still clause</a:t>
            </a:r>
          </a:p>
          <a:p>
            <a:pPr lvl="1" algn="just"/>
            <a:r>
              <a:rPr lang="en-IN" sz="2000" dirty="0" smtClean="0">
                <a:solidFill>
                  <a:schemeClr val="tx1"/>
                </a:solidFill>
              </a:rPr>
              <a:t>Recovery</a:t>
            </a:r>
          </a:p>
          <a:p>
            <a:pPr lvl="2" algn="just"/>
            <a:r>
              <a:rPr lang="en-IN" sz="1800" dirty="0" smtClean="0">
                <a:solidFill>
                  <a:schemeClr val="tx1"/>
                </a:solidFill>
              </a:rPr>
              <a:t>If any of the above does not seems to be feasible, the JLF may decide the best recovery process.</a:t>
            </a:r>
          </a:p>
          <a:p>
            <a:pPr algn="just"/>
            <a:r>
              <a:rPr lang="en-IN" sz="2200" dirty="0" smtClean="0">
                <a:solidFill>
                  <a:schemeClr val="tx1"/>
                </a:solidFill>
              </a:rPr>
              <a:t>Timelines for JLF</a:t>
            </a:r>
          </a:p>
          <a:p>
            <a:pPr lvl="1" algn="just"/>
            <a:r>
              <a:rPr lang="en-IN" sz="2000" dirty="0" smtClean="0">
                <a:solidFill>
                  <a:schemeClr val="tx1"/>
                </a:solidFill>
              </a:rPr>
              <a:t>Within 30 days of SMA2 or reference by borrower, agree on CAP</a:t>
            </a:r>
          </a:p>
          <a:p>
            <a:pPr lvl="1" algn="just"/>
            <a:r>
              <a:rPr lang="en-IN" sz="2000" dirty="0" smtClean="0">
                <a:solidFill>
                  <a:schemeClr val="tx1"/>
                </a:solidFill>
              </a:rPr>
              <a:t>Within next 30 days, sign a detailed CAP</a:t>
            </a:r>
            <a:endParaRPr lang="en-IN" sz="2000" dirty="0">
              <a:solidFill>
                <a:schemeClr val="tx1"/>
              </a:solidFill>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Restructuring</a:t>
            </a:r>
            <a:endParaRPr lang="en-IN" sz="4000" dirty="0"/>
          </a:p>
        </p:txBody>
      </p:sp>
      <p:sp>
        <p:nvSpPr>
          <p:cNvPr id="3" name="Content Placeholder 2"/>
          <p:cNvSpPr>
            <a:spLocks noGrp="1"/>
          </p:cNvSpPr>
          <p:nvPr>
            <p:ph idx="1"/>
          </p:nvPr>
        </p:nvSpPr>
        <p:spPr/>
        <p:txBody>
          <a:bodyPr>
            <a:normAutofit/>
          </a:bodyPr>
          <a:lstStyle/>
          <a:p>
            <a:r>
              <a:rPr lang="en-IN" dirty="0" smtClean="0">
                <a:solidFill>
                  <a:schemeClr val="tx1"/>
                </a:solidFill>
              </a:rPr>
              <a:t>JLF to carry out techno economic viability study</a:t>
            </a:r>
          </a:p>
          <a:p>
            <a:r>
              <a:rPr lang="en-IN" dirty="0" smtClean="0">
                <a:solidFill>
                  <a:schemeClr val="tx1"/>
                </a:solidFill>
              </a:rPr>
              <a:t>For exposures of Rs 500 crore or above, TEV to be evaluated by an Independent Evaluation Committee (IEC)</a:t>
            </a:r>
          </a:p>
          <a:p>
            <a:r>
              <a:rPr lang="en-IN" dirty="0" smtClean="0">
                <a:solidFill>
                  <a:schemeClr val="tx1"/>
                </a:solidFill>
              </a:rPr>
              <a:t>Asset classification retention</a:t>
            </a:r>
          </a:p>
          <a:p>
            <a:pPr lvl="1"/>
            <a:r>
              <a:rPr lang="en-IN" dirty="0" smtClean="0">
                <a:solidFill>
                  <a:schemeClr val="tx1"/>
                </a:solidFill>
              </a:rPr>
              <a:t>On the date of reference to JLF</a:t>
            </a:r>
          </a:p>
          <a:p>
            <a:r>
              <a:rPr lang="en-IN" dirty="0" smtClean="0">
                <a:solidFill>
                  <a:schemeClr val="tx1"/>
                </a:solidFill>
              </a:rPr>
              <a:t>Time limits for JLF</a:t>
            </a:r>
          </a:p>
          <a:p>
            <a:pPr lvl="1"/>
            <a:r>
              <a:rPr lang="en-IN" dirty="0" smtClean="0">
                <a:solidFill>
                  <a:schemeClr val="tx1"/>
                </a:solidFill>
              </a:rPr>
              <a:t>30 days for completing the TEV and finalise the restructuring page</a:t>
            </a:r>
          </a:p>
          <a:p>
            <a:pPr lvl="1"/>
            <a:r>
              <a:rPr lang="en-IN" dirty="0" smtClean="0">
                <a:solidFill>
                  <a:schemeClr val="tx1"/>
                </a:solidFill>
              </a:rPr>
              <a:t>Restructuring must be implemented within 90 days of approval of the package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Incipient stress</a:t>
            </a:r>
            <a:endParaRPr lang="en-IN" sz="4000" dirty="0"/>
          </a:p>
        </p:txBody>
      </p:sp>
      <p:sp>
        <p:nvSpPr>
          <p:cNvPr id="3" name="Content Placeholder 2"/>
          <p:cNvSpPr>
            <a:spLocks noGrp="1"/>
          </p:cNvSpPr>
          <p:nvPr>
            <p:ph idx="1"/>
          </p:nvPr>
        </p:nvSpPr>
        <p:spPr/>
        <p:txBody>
          <a:bodyPr>
            <a:normAutofit/>
          </a:bodyPr>
          <a:lstStyle/>
          <a:p>
            <a:r>
              <a:rPr lang="en-IN" dirty="0" smtClean="0">
                <a:solidFill>
                  <a:schemeClr val="tx1"/>
                </a:solidFill>
              </a:rPr>
              <a:t>Incipient stress leads to categorisation as SMA-0.</a:t>
            </a:r>
          </a:p>
          <a:p>
            <a:pPr lvl="1"/>
            <a:r>
              <a:rPr lang="en-IN" dirty="0" smtClean="0">
                <a:solidFill>
                  <a:schemeClr val="tx1"/>
                </a:solidFill>
              </a:rPr>
              <a:t>Delay in submission of statements or non renewal of facilities</a:t>
            </a:r>
          </a:p>
          <a:p>
            <a:pPr lvl="1"/>
            <a:r>
              <a:rPr lang="en-IN" dirty="0" smtClean="0">
                <a:solidFill>
                  <a:schemeClr val="tx1"/>
                </a:solidFill>
              </a:rPr>
              <a:t>Sales or operating profits falling short of projections by 40% or more; single instance of non cooperation in stock audit etc; diversion of funds for unapproved purpose</a:t>
            </a:r>
          </a:p>
          <a:p>
            <a:pPr lvl="1"/>
            <a:r>
              <a:rPr lang="en-IN" dirty="0" smtClean="0">
                <a:solidFill>
                  <a:schemeClr val="tx1"/>
                </a:solidFill>
              </a:rPr>
              <a:t>Return of 3 cheques/instructions over 30 days</a:t>
            </a:r>
          </a:p>
          <a:p>
            <a:pPr lvl="1"/>
            <a:r>
              <a:rPr lang="en-IN" dirty="0" smtClean="0">
                <a:solidFill>
                  <a:schemeClr val="tx1"/>
                </a:solidFill>
              </a:rPr>
              <a:t>Devolvement of deferred payment guarantee or bank guarantee and non payment within 30 days</a:t>
            </a:r>
          </a:p>
          <a:p>
            <a:pPr lvl="1"/>
            <a:r>
              <a:rPr lang="en-IN" dirty="0" smtClean="0">
                <a:solidFill>
                  <a:schemeClr val="tx1"/>
                </a:solidFill>
              </a:rPr>
              <a:t>3</a:t>
            </a:r>
            <a:r>
              <a:rPr lang="en-IN" baseline="30000" dirty="0" smtClean="0">
                <a:solidFill>
                  <a:schemeClr val="tx1"/>
                </a:solidFill>
              </a:rPr>
              <a:t>rd</a:t>
            </a:r>
            <a:r>
              <a:rPr lang="en-IN" dirty="0" smtClean="0">
                <a:solidFill>
                  <a:schemeClr val="tx1"/>
                </a:solidFill>
              </a:rPr>
              <a:t> request for extension of time for creation of securities or other non compliance with terms of sanction of the loan</a:t>
            </a:r>
          </a:p>
          <a:p>
            <a:pPr lvl="1"/>
            <a:r>
              <a:rPr lang="en-IN" dirty="0" smtClean="0">
                <a:solidFill>
                  <a:schemeClr val="tx1"/>
                </a:solidFill>
              </a:rPr>
              <a:t>Borrower reporting stress in financial statements</a:t>
            </a:r>
          </a:p>
          <a:p>
            <a:pPr lvl="1"/>
            <a:r>
              <a:rPr lang="en-IN" dirty="0" smtClean="0">
                <a:solidFill>
                  <a:schemeClr val="tx1"/>
                </a:solidFill>
              </a:rPr>
              <a:t>Promoter pledging/selling their shares  due to financial stress</a:t>
            </a:r>
            <a:endParaRPr lang="en-IN" dirty="0">
              <a:solidFill>
                <a:schemeClr val="tx1"/>
              </a:solidFil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Identification of Non-Co-operative Borrowers</a:t>
            </a:r>
            <a:endParaRPr lang="en-IN" sz="4000" dirty="0"/>
          </a:p>
        </p:txBody>
      </p:sp>
      <p:sp>
        <p:nvSpPr>
          <p:cNvPr id="3" name="Content Placeholder 2"/>
          <p:cNvSpPr>
            <a:spLocks noGrp="1"/>
          </p:cNvSpPr>
          <p:nvPr>
            <p:ph idx="1"/>
          </p:nvPr>
        </p:nvSpPr>
        <p:spPr/>
        <p:txBody>
          <a:bodyPr>
            <a:normAutofit/>
          </a:bodyPr>
          <a:lstStyle/>
          <a:p>
            <a:pPr algn="just"/>
            <a:r>
              <a:rPr lang="en-IN" sz="1800" dirty="0" smtClean="0">
                <a:solidFill>
                  <a:schemeClr val="tx1"/>
                </a:solidFill>
              </a:rPr>
              <a:t>NBFCs are required to identify </a:t>
            </a:r>
            <a:r>
              <a:rPr lang="en-IN" sz="1800" b="1" dirty="0" smtClean="0">
                <a:solidFill>
                  <a:schemeClr val="tx1"/>
                </a:solidFill>
              </a:rPr>
              <a:t>“Non-Co-operative Borrowers” </a:t>
            </a:r>
            <a:r>
              <a:rPr lang="en-IN" sz="1800" dirty="0" smtClean="0">
                <a:solidFill>
                  <a:schemeClr val="tx1"/>
                </a:solidFill>
              </a:rPr>
              <a:t>–</a:t>
            </a:r>
          </a:p>
          <a:p>
            <a:pPr lvl="1" algn="just">
              <a:buNone/>
            </a:pPr>
            <a:r>
              <a:rPr lang="en-IN" sz="1600" i="1" dirty="0" smtClean="0">
                <a:solidFill>
                  <a:schemeClr val="tx1"/>
                </a:solidFill>
              </a:rPr>
              <a:t>A “ non-co-operative borrower”  is defined as one who does not provide necessary information required by a lender to assess its financial health even after 2 reminders; or denies access to securities etc. as per terms of sanction or does not comply with other terms of loan agreements within stipulated period; or is hostile / indifferent / in denial mode to negotiate with the NBFC on repayment issues; or plays for time by giving false impression that some solution is on horizon; or resorts to vexatious tactics such as litigation to thwart timely resolution of the interest of the lender/s. The borrowers will be given 30 days’ notice to clarify their stand before their names are reported as non-cooperative borrowers.</a:t>
            </a:r>
          </a:p>
          <a:p>
            <a:pPr algn="just"/>
            <a:r>
              <a:rPr lang="en-IN" sz="1800" dirty="0" smtClean="0">
                <a:solidFill>
                  <a:schemeClr val="tx1"/>
                </a:solidFill>
              </a:rPr>
              <a:t>NBFCs are required to report the details of such borrowers to CRILC.</a:t>
            </a:r>
          </a:p>
          <a:p>
            <a:pPr algn="just"/>
            <a:r>
              <a:rPr lang="en-IN" sz="1800" dirty="0" smtClean="0">
                <a:solidFill>
                  <a:schemeClr val="tx1"/>
                </a:solidFill>
              </a:rPr>
              <a:t>NBFCs will have provide for the new loans advanced to such borrowers in the following manner –</a:t>
            </a:r>
          </a:p>
          <a:p>
            <a:pPr lvl="1" algn="just"/>
            <a:r>
              <a:rPr lang="en-IN" sz="1600" dirty="0" smtClean="0">
                <a:solidFill>
                  <a:schemeClr val="tx1"/>
                </a:solidFill>
              </a:rPr>
              <a:t>For Standard Assets – 5%</a:t>
            </a:r>
          </a:p>
          <a:p>
            <a:pPr lvl="1" algn="just"/>
            <a:r>
              <a:rPr lang="en-IN" sz="1600" dirty="0" smtClean="0">
                <a:solidFill>
                  <a:schemeClr val="tx1"/>
                </a:solidFill>
              </a:rPr>
              <a:t>For Sub-standard Assets – Accelerated Provisions</a:t>
            </a:r>
            <a:endParaRPr lang="en-IN" sz="1600" dirty="0">
              <a:solidFill>
                <a:schemeClr val="tx1"/>
              </a:solidFill>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Accelerated provisioning</a:t>
            </a:r>
            <a:endParaRPr lang="en-IN" sz="4000" dirty="0"/>
          </a:p>
        </p:txBody>
      </p:sp>
      <p:sp>
        <p:nvSpPr>
          <p:cNvPr id="3" name="Content Placeholder 2"/>
          <p:cNvSpPr>
            <a:spLocks noGrp="1"/>
          </p:cNvSpPr>
          <p:nvPr>
            <p:ph idx="1"/>
          </p:nvPr>
        </p:nvSpPr>
        <p:spPr/>
        <p:txBody>
          <a:bodyPr>
            <a:normAutofit/>
          </a:bodyPr>
          <a:lstStyle/>
          <a:p>
            <a:pPr algn="just"/>
            <a:r>
              <a:rPr lang="en-IN" sz="1800" dirty="0" smtClean="0">
                <a:solidFill>
                  <a:schemeClr val="tx1"/>
                </a:solidFill>
              </a:rPr>
              <a:t>If the NBFC fails to report the SMA status of the accounts to the CRILC, accelerated provisioning has to be done as deemed appropriate by RBI.</a:t>
            </a:r>
            <a:endParaRPr lang="en-IN" sz="1800" dirty="0">
              <a:solidFill>
                <a:schemeClr val="tx1"/>
              </a:solidFill>
            </a:endParaRPr>
          </a:p>
        </p:txBody>
      </p:sp>
      <p:graphicFrame>
        <p:nvGraphicFramePr>
          <p:cNvPr id="4" name="Table 3"/>
          <p:cNvGraphicFramePr>
            <a:graphicFrameLocks noGrp="1"/>
          </p:cNvGraphicFramePr>
          <p:nvPr/>
        </p:nvGraphicFramePr>
        <p:xfrm>
          <a:off x="508002" y="2369474"/>
          <a:ext cx="11175999" cy="4336127"/>
        </p:xfrm>
        <a:graphic>
          <a:graphicData uri="http://schemas.openxmlformats.org/drawingml/2006/table">
            <a:tbl>
              <a:tblPr/>
              <a:tblGrid>
                <a:gridCol w="1779419"/>
                <a:gridCol w="1779419"/>
                <a:gridCol w="1779419"/>
                <a:gridCol w="2918871"/>
                <a:gridCol w="2918871"/>
              </a:tblGrid>
              <a:tr h="612455">
                <a:tc>
                  <a:txBody>
                    <a:bodyPr/>
                    <a:lstStyle/>
                    <a:p>
                      <a:pPr algn="ctr"/>
                      <a:r>
                        <a:rPr lang="en-IN" sz="1200" b="1" dirty="0">
                          <a:latin typeface="Arial"/>
                        </a:rPr>
                        <a:t>Asset Classification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1">
                          <a:latin typeface="Arial"/>
                        </a:rPr>
                        <a:t>Period as NPA</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1">
                          <a:latin typeface="Arial"/>
                        </a:rPr>
                        <a:t>Period as NPA</a:t>
                      </a:r>
                      <a:br>
                        <a:rPr lang="en-IN" sz="1200" b="1">
                          <a:latin typeface="Arial"/>
                        </a:rPr>
                      </a:br>
                      <a:r>
                        <a:rPr lang="en-IN" sz="1200" b="1">
                          <a:latin typeface="Arial"/>
                        </a:rPr>
                        <a:t>For NBFCs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1">
                          <a:latin typeface="Arial"/>
                        </a:rPr>
                        <a:t>Current </a:t>
                      </a:r>
                      <a:br>
                        <a:rPr lang="en-IN" sz="1200" b="1">
                          <a:latin typeface="Arial"/>
                        </a:rPr>
                      </a:br>
                      <a:r>
                        <a:rPr lang="en-IN" sz="1200" b="1">
                          <a:latin typeface="Arial"/>
                        </a:rPr>
                        <a:t>*provisioning (%)</a:t>
                      </a:r>
                      <a:br>
                        <a:rPr lang="en-IN" sz="1200" b="1">
                          <a:latin typeface="Arial"/>
                        </a:rPr>
                      </a:br>
                      <a:r>
                        <a:rPr lang="en-IN" sz="1200" b="1">
                          <a:latin typeface="Arial"/>
                        </a:rPr>
                        <a:t>NBFCs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1" dirty="0">
                          <a:latin typeface="Arial"/>
                        </a:rPr>
                        <a:t>Revised accelerated provisioning (%) for banks and proposed for NBFCs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187630">
                <a:tc rowSpan="2">
                  <a:txBody>
                    <a:bodyPr/>
                    <a:lstStyle/>
                    <a:p>
                      <a:pPr algn="ctr"/>
                      <a:r>
                        <a:rPr lang="en-IN" sz="1200" b="0">
                          <a:solidFill>
                            <a:srgbClr val="000000"/>
                          </a:solidFill>
                          <a:latin typeface="Arial"/>
                        </a:rPr>
                        <a:t>Sub- standard</a:t>
                      </a:r>
                      <a:br>
                        <a:rPr lang="en-IN" sz="1200" b="0">
                          <a:solidFill>
                            <a:srgbClr val="000000"/>
                          </a:solidFill>
                          <a:latin typeface="Arial"/>
                        </a:rPr>
                      </a:br>
                      <a:r>
                        <a:rPr lang="en-IN" sz="1200" b="0">
                          <a:solidFill>
                            <a:srgbClr val="000000"/>
                          </a:solidFill>
                          <a:latin typeface="Arial"/>
                        </a:rPr>
                        <a:t>(secured)</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Up to 6 months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No change</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357560">
                <a:tc vMerge="1">
                  <a:txBody>
                    <a:bodyPr/>
                    <a:lstStyle/>
                    <a:p>
                      <a:endParaRPr lang="en-IN"/>
                    </a:p>
                  </a:txBody>
                  <a:tcPr/>
                </a:tc>
                <a:tc>
                  <a:txBody>
                    <a:bodyPr/>
                    <a:lstStyle/>
                    <a:p>
                      <a:pPr algn="ctr"/>
                      <a:r>
                        <a:rPr lang="en-IN" sz="1200" b="0" dirty="0">
                          <a:solidFill>
                            <a:srgbClr val="000000"/>
                          </a:solidFill>
                          <a:latin typeface="Arial"/>
                        </a:rPr>
                        <a:t>6 months to 1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6 months to 1 and half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For secured and unsecured</a:t>
                      </a:r>
                      <a:br>
                        <a:rPr lang="en-IN" sz="1200" b="0">
                          <a:solidFill>
                            <a:srgbClr val="000000"/>
                          </a:solidFill>
                          <a:latin typeface="Arial"/>
                        </a:rPr>
                      </a:br>
                      <a:r>
                        <a:rPr lang="en-IN" sz="1200" b="0">
                          <a:solidFill>
                            <a:srgbClr val="000000"/>
                          </a:solidFill>
                          <a:latin typeface="Arial"/>
                        </a:rPr>
                        <a:t>10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25</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180252">
                <a:tc rowSpan="4">
                  <a:txBody>
                    <a:bodyPr/>
                    <a:lstStyle/>
                    <a:p>
                      <a:pPr algn="ctr"/>
                      <a:r>
                        <a:rPr lang="en-IN" sz="1200" b="0">
                          <a:solidFill>
                            <a:srgbClr val="000000"/>
                          </a:solidFill>
                          <a:latin typeface="Arial"/>
                        </a:rPr>
                        <a:t>Sub-standard (unsecured ab-initio)</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rowSpan="2">
                  <a:txBody>
                    <a:bodyPr/>
                    <a:lstStyle/>
                    <a:p>
                      <a:pPr algn="ctr"/>
                      <a:r>
                        <a:rPr lang="en-IN" sz="1200" b="0">
                          <a:solidFill>
                            <a:srgbClr val="000000"/>
                          </a:solidFill>
                          <a:latin typeface="Arial"/>
                        </a:rPr>
                        <a:t>Up to 6 months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rowSpan="2">
                  <a:txBody>
                    <a:bodyPr/>
                    <a:lstStyle/>
                    <a:p>
                      <a:pPr algn="ctr"/>
                      <a:r>
                        <a:rPr lang="en-IN" sz="1200" b="0">
                          <a:solidFill>
                            <a:srgbClr val="000000"/>
                          </a:solidFill>
                          <a:latin typeface="Arial"/>
                        </a:rPr>
                        <a:t>25</a:t>
                      </a:r>
                    </a:p>
                  </a:txBody>
                  <a:tcPr marL="7923" marR="7923" marT="8912" marB="89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180252">
                <a:tc vMerge="1">
                  <a:txBody>
                    <a:bodyPr/>
                    <a:lstStyle/>
                    <a:p>
                      <a:endParaRPr lang="en-IN"/>
                    </a:p>
                  </a:txBody>
                  <a:tcPr/>
                </a:tc>
                <a:tc vMerge="1">
                  <a:txBody>
                    <a:bodyPr/>
                    <a:lstStyle/>
                    <a:p>
                      <a:endParaRPr lang="en-IN"/>
                    </a:p>
                  </a:txBody>
                  <a:tcPr/>
                </a:tc>
                <a:tc>
                  <a:txBody>
                    <a:bodyPr/>
                    <a:lstStyle/>
                    <a:p>
                      <a:pPr algn="ctr"/>
                      <a:r>
                        <a:rPr lang="en-IN" sz="1200" b="0">
                          <a:solidFill>
                            <a:srgbClr val="000000"/>
                          </a:solidFill>
                          <a:latin typeface="Arial"/>
                        </a:rPr>
                        <a:t>--</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vMerge="1">
                  <a:txBody>
                    <a:bodyPr/>
                    <a:lstStyle/>
                    <a:p>
                      <a:endParaRPr lang="en-IN"/>
                    </a:p>
                  </a:txBody>
                  <a:tcPr/>
                </a:tc>
              </a:tr>
              <a:tr h="357560">
                <a:tc vMerge="1">
                  <a:txBody>
                    <a:bodyPr/>
                    <a:lstStyle/>
                    <a:p>
                      <a:endParaRPr lang="en-IN"/>
                    </a:p>
                  </a:txBody>
                  <a:tcPr/>
                </a:tc>
                <a:tc rowSpan="2">
                  <a:txBody>
                    <a:bodyPr/>
                    <a:lstStyle/>
                    <a:p>
                      <a:pPr algn="ctr"/>
                      <a:r>
                        <a:rPr lang="en-IN" sz="1200" b="0">
                          <a:solidFill>
                            <a:srgbClr val="000000"/>
                          </a:solidFill>
                          <a:latin typeface="Arial"/>
                        </a:rPr>
                        <a:t>6 months to 1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6 months to 1 and half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rowSpan="2">
                  <a:txBody>
                    <a:bodyPr/>
                    <a:lstStyle/>
                    <a:p>
                      <a:pPr algn="ctr"/>
                      <a:r>
                        <a:rPr lang="en-IN" sz="1200" b="0">
                          <a:solidFill>
                            <a:srgbClr val="000000"/>
                          </a:solidFill>
                          <a:latin typeface="Arial"/>
                        </a:rPr>
                        <a:t>40</a:t>
                      </a:r>
                    </a:p>
                  </a:txBody>
                  <a:tcPr marL="7923" marR="7923" marT="8912" marB="89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357560">
                <a:tc vMerge="1">
                  <a:txBody>
                    <a:bodyPr/>
                    <a:lstStyle/>
                    <a:p>
                      <a:endParaRPr lang="en-IN"/>
                    </a:p>
                  </a:txBody>
                  <a:tcPr/>
                </a:tc>
                <a:tc vMerge="1">
                  <a:txBody>
                    <a:bodyPr/>
                    <a:lstStyle/>
                    <a:p>
                      <a:endParaRPr lang="en-IN"/>
                    </a:p>
                  </a:txBody>
                  <a:tcPr/>
                </a:tc>
                <a:tc>
                  <a:txBody>
                    <a:bodyPr/>
                    <a:lstStyle/>
                    <a:p>
                      <a:pPr algn="ctr"/>
                      <a:r>
                        <a:rPr lang="en-IN" sz="1200" b="0">
                          <a:solidFill>
                            <a:srgbClr val="000000"/>
                          </a:solidFill>
                          <a:latin typeface="Arial"/>
                        </a:rPr>
                        <a:t>6 months to 1 and half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vMerge="1">
                  <a:txBody>
                    <a:bodyPr/>
                    <a:lstStyle/>
                    <a:p>
                      <a:endParaRPr lang="en-IN"/>
                    </a:p>
                  </a:txBody>
                  <a:tcPr/>
                </a:tc>
              </a:tr>
              <a:tr h="442526">
                <a:tc rowSpan="2">
                  <a:txBody>
                    <a:bodyPr/>
                    <a:lstStyle/>
                    <a:p>
                      <a:pPr algn="ctr"/>
                      <a:r>
                        <a:rPr lang="en-IN" sz="1200" b="0">
                          <a:solidFill>
                            <a:srgbClr val="000000"/>
                          </a:solidFill>
                          <a:latin typeface="Arial"/>
                        </a:rPr>
                        <a:t>Doubtful I</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rowSpan="2">
                  <a:txBody>
                    <a:bodyPr/>
                    <a:lstStyle/>
                    <a:p>
                      <a:pPr algn="ctr"/>
                      <a:r>
                        <a:rPr lang="en-IN" sz="1200" b="0">
                          <a:solidFill>
                            <a:srgbClr val="000000"/>
                          </a:solidFill>
                          <a:latin typeface="Arial"/>
                        </a:rPr>
                        <a:t>2nd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Upto One year</a:t>
                      </a:r>
                      <a:br>
                        <a:rPr lang="en-IN" sz="1200" b="0">
                          <a:solidFill>
                            <a:srgbClr val="000000"/>
                          </a:solidFill>
                          <a:latin typeface="Arial"/>
                        </a:rPr>
                      </a:br>
                      <a:r>
                        <a:rPr lang="en-IN" sz="1200" b="0">
                          <a:solidFill>
                            <a:srgbClr val="000000"/>
                          </a:solidFill>
                          <a:latin typeface="Arial"/>
                        </a:rPr>
                        <a:t>(secured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20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40 (secured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442526">
                <a:tc vMerge="1">
                  <a:txBody>
                    <a:bodyPr/>
                    <a:lstStyle/>
                    <a:p>
                      <a:endParaRPr lang="en-IN"/>
                    </a:p>
                  </a:txBody>
                  <a:tcPr/>
                </a:tc>
                <a:tc vMerge="1">
                  <a:txBody>
                    <a:bodyPr/>
                    <a:lstStyle/>
                    <a:p>
                      <a:endParaRPr lang="en-IN"/>
                    </a:p>
                  </a:txBody>
                  <a:tcPr/>
                </a:tc>
                <a:tc>
                  <a:txBody>
                    <a:bodyPr/>
                    <a:lstStyle/>
                    <a:p>
                      <a:pPr algn="ctr"/>
                      <a:r>
                        <a:rPr lang="en-IN" sz="1200" b="0">
                          <a:solidFill>
                            <a:srgbClr val="000000"/>
                          </a:solidFill>
                          <a:latin typeface="Arial"/>
                        </a:rPr>
                        <a:t>Up to one year</a:t>
                      </a:r>
                      <a:br>
                        <a:rPr lang="en-IN" sz="1200" b="0">
                          <a:solidFill>
                            <a:srgbClr val="000000"/>
                          </a:solidFill>
                          <a:latin typeface="Arial"/>
                        </a:rPr>
                      </a:br>
                      <a:r>
                        <a:rPr lang="en-IN" sz="1200" b="0">
                          <a:solidFill>
                            <a:srgbClr val="000000"/>
                          </a:solidFill>
                          <a:latin typeface="Arial"/>
                        </a:rPr>
                        <a:t>(unsecured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100 (unsecured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442526">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1-3 years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30 for secured portion and 100 for unsecured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For NBFCs the above may be adopted i.e. 40 and 100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442526">
                <a:tc>
                  <a:txBody>
                    <a:bodyPr/>
                    <a:lstStyle/>
                    <a:p>
                      <a:pPr algn="ctr"/>
                      <a:r>
                        <a:rPr lang="en-IN" sz="1200" b="0">
                          <a:solidFill>
                            <a:srgbClr val="000000"/>
                          </a:solidFill>
                          <a:latin typeface="Arial"/>
                        </a:rPr>
                        <a:t>Doubtful II</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3rd &amp; 4th year</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More than Three Years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100 for unsecured portion and 50 for secured portion</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100 for both secured and unsecured portions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r h="187630">
                <a:tc>
                  <a:txBody>
                    <a:bodyPr/>
                    <a:lstStyle/>
                    <a:p>
                      <a:pPr algn="ctr"/>
                      <a:r>
                        <a:rPr lang="en-IN" sz="1200" b="0">
                          <a:solidFill>
                            <a:srgbClr val="000000"/>
                          </a:solidFill>
                          <a:latin typeface="Arial"/>
                        </a:rPr>
                        <a:t>Doubtful III</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a:solidFill>
                            <a:srgbClr val="000000"/>
                          </a:solidFill>
                          <a:latin typeface="Arial"/>
                        </a:rPr>
                        <a:t>5th year onwards</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endParaRPr lang="en-IN" sz="1200" b="0">
                        <a:solidFill>
                          <a:srgbClr val="000000"/>
                        </a:solidFill>
                        <a:latin typeface="Arial"/>
                      </a:endParaRP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c>
                  <a:txBody>
                    <a:bodyPr/>
                    <a:lstStyle/>
                    <a:p>
                      <a:pPr algn="ctr"/>
                      <a:r>
                        <a:rPr lang="en-IN" sz="1200" b="0" dirty="0">
                          <a:solidFill>
                            <a:srgbClr val="000000"/>
                          </a:solidFill>
                          <a:latin typeface="Arial"/>
                        </a:rPr>
                        <a:t>100</a:t>
                      </a:r>
                    </a:p>
                  </a:txBody>
                  <a:tcPr marL="7923" marR="7923" marT="8912" marB="89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8FD"/>
                    </a:solidFill>
                  </a:tcPr>
                </a:tc>
              </a:tr>
            </a:tbl>
          </a:graphicData>
        </a:graphic>
      </p:graphicFrame>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Other provisions of the guidelines 1/2</a:t>
            </a:r>
            <a:endParaRPr lang="en-IN" sz="4000" dirty="0"/>
          </a:p>
        </p:txBody>
      </p:sp>
      <p:sp>
        <p:nvSpPr>
          <p:cNvPr id="3" name="Content Placeholder 2"/>
          <p:cNvSpPr>
            <a:spLocks noGrp="1"/>
          </p:cNvSpPr>
          <p:nvPr>
            <p:ph idx="1"/>
          </p:nvPr>
        </p:nvSpPr>
        <p:spPr/>
        <p:txBody>
          <a:bodyPr>
            <a:normAutofit lnSpcReduction="10000"/>
          </a:bodyPr>
          <a:lstStyle/>
          <a:p>
            <a:r>
              <a:rPr lang="en-IN" sz="1800" b="1" dirty="0" smtClean="0">
                <a:solidFill>
                  <a:schemeClr val="tx1"/>
                </a:solidFill>
              </a:rPr>
              <a:t>Board of directors of the NBFC to ensure the following –</a:t>
            </a:r>
          </a:p>
          <a:p>
            <a:pPr lvl="1"/>
            <a:r>
              <a:rPr lang="en-IN" sz="1600" dirty="0" smtClean="0">
                <a:solidFill>
                  <a:schemeClr val="tx1"/>
                </a:solidFill>
              </a:rPr>
              <a:t>necessary steps are taken to arrest the deteriorating asset quality the books and should focus on improving the credit risk management system</a:t>
            </a:r>
          </a:p>
          <a:p>
            <a:pPr lvl="1"/>
            <a:r>
              <a:rPr lang="en-IN" sz="1600" dirty="0" smtClean="0">
                <a:solidFill>
                  <a:schemeClr val="tx1"/>
                </a:solidFill>
              </a:rPr>
              <a:t>a policy is put in place for timely provision of credit information to and access to credit information from CRILC, prompt formation of JLFs, monitoring the progress of JLFs and periodical review of the above policy.</a:t>
            </a:r>
          </a:p>
          <a:p>
            <a:r>
              <a:rPr lang="en-IN" sz="1800" b="1" dirty="0" smtClean="0">
                <a:solidFill>
                  <a:schemeClr val="tx1"/>
                </a:solidFill>
              </a:rPr>
              <a:t>Credit Risk Management –</a:t>
            </a:r>
          </a:p>
          <a:p>
            <a:pPr lvl="1"/>
            <a:r>
              <a:rPr lang="en-IN" sz="1600" dirty="0" smtClean="0">
                <a:solidFill>
                  <a:schemeClr val="tx1"/>
                </a:solidFill>
              </a:rPr>
              <a:t>The NBFC should carry out the credit appraisal on its own and not depend on the credit appraisal reports prepared by the in-house consultants of the borrowers.</a:t>
            </a:r>
          </a:p>
          <a:p>
            <a:pPr lvl="1"/>
            <a:r>
              <a:rPr lang="en-IN" sz="1600" dirty="0" smtClean="0">
                <a:solidFill>
                  <a:schemeClr val="tx1"/>
                </a:solidFill>
              </a:rPr>
              <a:t>The NBFCs should verify that the </a:t>
            </a:r>
            <a:r>
              <a:rPr lang="en-IN" sz="1600" dirty="0" err="1" smtClean="0">
                <a:solidFill>
                  <a:schemeClr val="tx1"/>
                </a:solidFill>
              </a:rPr>
              <a:t>the</a:t>
            </a:r>
            <a:r>
              <a:rPr lang="en-IN" sz="1600" dirty="0" smtClean="0">
                <a:solidFill>
                  <a:schemeClr val="tx1"/>
                </a:solidFill>
              </a:rPr>
              <a:t> names of any of the directors of the companies appear in the list of defaulters by way of reference to DIN/PAN etc</a:t>
            </a:r>
          </a:p>
          <a:p>
            <a:pPr lvl="1"/>
            <a:r>
              <a:rPr lang="en-IN" sz="1600" dirty="0" smtClean="0">
                <a:solidFill>
                  <a:schemeClr val="tx1"/>
                </a:solidFill>
              </a:rPr>
              <a:t>The notified NBFCs should, with a view to ensure proper end-use of funds and preventing diversion/siphoning of funds by the borrowers, consider engaging their own auditors for such specific certification purpose without relying on certification given by borrower’s auditors.</a:t>
            </a:r>
          </a:p>
          <a:p>
            <a:r>
              <a:rPr lang="en-IN" sz="1800" b="1" dirty="0" smtClean="0">
                <a:solidFill>
                  <a:schemeClr val="tx1"/>
                </a:solidFill>
              </a:rPr>
              <a:t>Registration of Transactions with CERSAI –</a:t>
            </a:r>
          </a:p>
          <a:p>
            <a:pPr lvl="1"/>
            <a:r>
              <a:rPr lang="en-IN" sz="1600" dirty="0" smtClean="0">
                <a:solidFill>
                  <a:schemeClr val="tx1"/>
                </a:solidFill>
              </a:rPr>
              <a:t>The NBFCs are required to register all types of mortgages with CERSAI</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IN" sz="3600" dirty="0" smtClean="0"/>
              <a:t>Other provisions of the guidelines 2/2</a:t>
            </a:r>
            <a:endParaRPr lang="en-IN" sz="3600" dirty="0"/>
          </a:p>
        </p:txBody>
      </p:sp>
      <p:sp>
        <p:nvSpPr>
          <p:cNvPr id="5" name="Content Placeholder 2"/>
          <p:cNvSpPr>
            <a:spLocks noGrp="1"/>
          </p:cNvSpPr>
          <p:nvPr>
            <p:ph idx="1"/>
          </p:nvPr>
        </p:nvSpPr>
        <p:spPr/>
        <p:txBody>
          <a:bodyPr>
            <a:normAutofit/>
          </a:bodyPr>
          <a:lstStyle/>
          <a:p>
            <a:pPr algn="just"/>
            <a:r>
              <a:rPr lang="en-IN" sz="1800" b="1" dirty="0" smtClean="0">
                <a:solidFill>
                  <a:schemeClr val="tx1"/>
                </a:solidFill>
              </a:rPr>
              <a:t>Purchase/Sale of Non-Performing Financial Assets to Other Banks/FIs/NBFCs –</a:t>
            </a:r>
          </a:p>
          <a:p>
            <a:pPr lvl="1"/>
            <a:r>
              <a:rPr lang="en-IN" sz="1600" dirty="0" smtClean="0">
                <a:solidFill>
                  <a:schemeClr val="tx1"/>
                </a:solidFill>
              </a:rPr>
              <a:t>NBFCs can sell their NPAs to other banks/FIs/NBFCs (excluding SCs/RCs) without any initial holding period</a:t>
            </a:r>
          </a:p>
          <a:p>
            <a:pPr lvl="1"/>
            <a:r>
              <a:rPr lang="en-IN" sz="1600" dirty="0" smtClean="0">
                <a:solidFill>
                  <a:schemeClr val="tx1"/>
                </a:solidFill>
              </a:rPr>
              <a:t>The purchasing bank/FI/NBFC should hold the asset purchased in its books at least for a period of 12 months before it is sold to other banks/financial institutions/ NBFCs (excluding SCs/RCs)</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Additional requirements </a:t>
            </a:r>
            <a:endParaRPr lang="en-IN" sz="4000" dirty="0"/>
          </a:p>
        </p:txBody>
      </p:sp>
      <p:sp>
        <p:nvSpPr>
          <p:cNvPr id="3" name="Content Placeholder 2"/>
          <p:cNvSpPr>
            <a:spLocks noGrp="1"/>
          </p:cNvSpPr>
          <p:nvPr>
            <p:ph idx="1"/>
          </p:nvPr>
        </p:nvSpPr>
        <p:spPr/>
        <p:txBody>
          <a:bodyPr>
            <a:normAutofit/>
          </a:bodyPr>
          <a:lstStyle/>
          <a:p>
            <a:r>
              <a:rPr lang="en-IN" dirty="0" smtClean="0">
                <a:solidFill>
                  <a:schemeClr val="tx1"/>
                </a:solidFill>
              </a:rPr>
              <a:t>RBI vide circular dated 23</a:t>
            </a:r>
            <a:r>
              <a:rPr lang="en-IN" baseline="30000" dirty="0" smtClean="0">
                <a:solidFill>
                  <a:schemeClr val="tx1"/>
                </a:solidFill>
              </a:rPr>
              <a:t>rd</a:t>
            </a:r>
            <a:r>
              <a:rPr lang="en-IN" dirty="0" smtClean="0">
                <a:solidFill>
                  <a:schemeClr val="tx1"/>
                </a:solidFill>
              </a:rPr>
              <a:t> July, 2015 made several amendments to the Framework, which were originally applicable to the banks, applicable to the NBFCs as well.</a:t>
            </a:r>
          </a:p>
          <a:p>
            <a:r>
              <a:rPr lang="en-IN" dirty="0" smtClean="0">
                <a:solidFill>
                  <a:schemeClr val="tx1"/>
                </a:solidFill>
              </a:rPr>
              <a:t>Following are the additional  requirements –</a:t>
            </a:r>
          </a:p>
          <a:p>
            <a:pPr lvl="1"/>
            <a:r>
              <a:rPr lang="en-IN" dirty="0" smtClean="0">
                <a:solidFill>
                  <a:schemeClr val="tx1"/>
                </a:solidFill>
              </a:rPr>
              <a:t>The NBFC shall have to form a committee for the purpose of identification of non co-operative borrowers</a:t>
            </a:r>
          </a:p>
          <a:p>
            <a:pPr lvl="2"/>
            <a:r>
              <a:rPr lang="en-IN" dirty="0" smtClean="0">
                <a:solidFill>
                  <a:schemeClr val="tx1"/>
                </a:solidFill>
              </a:rPr>
              <a:t> The same shall be formed with the senior officers of the company and at least 1 ED, who shall act as the Chairperson of the Committee</a:t>
            </a:r>
          </a:p>
          <a:p>
            <a:pPr lvl="1"/>
            <a:r>
              <a:rPr lang="en-IN" dirty="0" smtClean="0">
                <a:solidFill>
                  <a:schemeClr val="tx1"/>
                </a:solidFill>
              </a:rPr>
              <a:t> The NBFC shall have to form another committee which will review the decision of the above committee and give final verdict on whether to classify an account as NCB –</a:t>
            </a:r>
          </a:p>
          <a:p>
            <a:pPr lvl="2"/>
            <a:r>
              <a:rPr lang="en-IN" dirty="0" smtClean="0">
                <a:solidFill>
                  <a:schemeClr val="tx1"/>
                </a:solidFill>
              </a:rPr>
              <a:t> The same shall be formed with at least IDs and the Chairman/ CEO/ MD shall act as the chairperson of the committee</a:t>
            </a:r>
          </a:p>
          <a:p>
            <a:pPr lvl="1"/>
            <a:r>
              <a:rPr lang="en-IN" dirty="0" smtClean="0">
                <a:solidFill>
                  <a:schemeClr val="tx1"/>
                </a:solidFill>
              </a:rPr>
              <a:t>Classification of borrowers as NCB is required only in case of such borrowers in which the exposure of the Company is Rs. 50 million or above</a:t>
            </a:r>
          </a:p>
          <a:p>
            <a:pPr lvl="2"/>
            <a:endParaRPr lang="en-IN" dirty="0">
              <a:solidFill>
                <a:schemeClr val="tx1"/>
              </a:solidFill>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Additional requirements contd.</a:t>
            </a:r>
            <a:endParaRPr lang="en-IN" sz="4000" dirty="0"/>
          </a:p>
        </p:txBody>
      </p:sp>
      <p:sp>
        <p:nvSpPr>
          <p:cNvPr id="3" name="Content Placeholder 2"/>
          <p:cNvSpPr>
            <a:spLocks noGrp="1"/>
          </p:cNvSpPr>
          <p:nvPr>
            <p:ph idx="1"/>
          </p:nvPr>
        </p:nvSpPr>
        <p:spPr/>
        <p:txBody>
          <a:bodyPr/>
          <a:lstStyle/>
          <a:p>
            <a:r>
              <a:rPr lang="en-IN" dirty="0" smtClean="0">
                <a:solidFill>
                  <a:schemeClr val="tx1"/>
                </a:solidFill>
              </a:rPr>
              <a:t>The classification of NCB shall be subject to review by the Board on half yearly basis</a:t>
            </a:r>
          </a:p>
          <a:p>
            <a:r>
              <a:rPr lang="en-IN" dirty="0" smtClean="0">
                <a:solidFill>
                  <a:schemeClr val="tx1"/>
                </a:solidFill>
              </a:rPr>
              <a:t>Information about NCB shall have to be filed with CRILC on quarterly basis within 21 days from the end of the relevant quarter</a:t>
            </a:r>
          </a:p>
          <a:p>
            <a:pPr>
              <a:buNone/>
            </a:pPr>
            <a:endParaRPr lang="en-IN" dirty="0">
              <a:solidFill>
                <a:schemeClr val="tx1"/>
              </a:solidFil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8230"/>
            <a:ext cx="10363200" cy="2731008"/>
          </a:xfrm>
        </p:spPr>
        <p:txBody>
          <a:bodyPr>
            <a:normAutofit/>
          </a:bodyPr>
          <a:lstStyle/>
          <a:p>
            <a:pPr algn="ctr"/>
            <a:r>
              <a:rPr lang="en-IN" b="1" dirty="0" smtClean="0"/>
              <a:t>Strategic Debt Restructuring (‘SDR’)</a:t>
            </a:r>
            <a:endParaRPr lang="en-IN"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defRPr/>
            </a:pPr>
            <a:r>
              <a:rPr lang="en-US" sz="4100" dirty="0"/>
              <a:t>Creation of Mortgages</a:t>
            </a:r>
          </a:p>
        </p:txBody>
      </p:sp>
      <p:graphicFrame>
        <p:nvGraphicFramePr>
          <p:cNvPr id="7" name="Diagram 6"/>
          <p:cNvGraphicFramePr/>
          <p:nvPr>
            <p:extLst/>
          </p:nvPr>
        </p:nvGraphicFramePr>
        <p:xfrm>
          <a:off x="1828800" y="1731264"/>
          <a:ext cx="8610600" cy="505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40221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dirty="0" smtClean="0"/>
              <a:t>Conditions for SDR 1/2</a:t>
            </a:r>
            <a:endParaRPr lang="en-IN" dirty="0"/>
          </a:p>
        </p:txBody>
      </p:sp>
      <p:sp>
        <p:nvSpPr>
          <p:cNvPr id="3" name="Content Placeholder 2"/>
          <p:cNvSpPr>
            <a:spLocks noGrp="1"/>
          </p:cNvSpPr>
          <p:nvPr>
            <p:ph idx="1"/>
          </p:nvPr>
        </p:nvSpPr>
        <p:spPr/>
        <p:txBody>
          <a:bodyPr>
            <a:normAutofit/>
          </a:bodyPr>
          <a:lstStyle/>
          <a:p>
            <a:r>
              <a:rPr lang="en-IN" dirty="0" smtClean="0"/>
              <a:t>To be initiated by JLF</a:t>
            </a:r>
          </a:p>
          <a:p>
            <a:r>
              <a:rPr lang="en-IN" dirty="0" smtClean="0"/>
              <a:t>JLF must incorporate an enabling provision in the loan agreement to convert outstanding debt into equity</a:t>
            </a:r>
          </a:p>
          <a:p>
            <a:r>
              <a:rPr lang="en-IN" dirty="0" smtClean="0"/>
              <a:t>JLF can initiate SDR only if the account fails to achieve the viability milestones as laid down at the time of restructuring</a:t>
            </a:r>
          </a:p>
          <a:p>
            <a:r>
              <a:rPr lang="en-IN" dirty="0" smtClean="0"/>
              <a:t>At least 75% of the creditors by value and 60% of creditors by number should agree for SDR</a:t>
            </a:r>
          </a:p>
          <a:p>
            <a:r>
              <a:rPr lang="en-IN" dirty="0" smtClean="0"/>
              <a:t>Post said conversion, all lenders must collectively at least hold 51% or more of the equity shares of the borrower.</a:t>
            </a:r>
          </a:p>
          <a:p>
            <a:r>
              <a:rPr lang="en-IN" dirty="0" smtClean="0"/>
              <a:t>Time limits </a:t>
            </a:r>
          </a:p>
          <a:p>
            <a:pPr lvl="1"/>
            <a:r>
              <a:rPr lang="en-IN" dirty="0" smtClean="0"/>
              <a:t>SDR conversion package should be approved within 90 days from the date of deciding to undertake SDR.</a:t>
            </a:r>
          </a:p>
          <a:p>
            <a:pPr lvl="1"/>
            <a:r>
              <a:rPr lang="en-IN" dirty="0" smtClean="0"/>
              <a:t>Conversion of debt into equity should be completed within 90 days from the date of approval of the SDR package by the JLF.</a:t>
            </a:r>
          </a:p>
          <a:p>
            <a:endParaRPr lang="en-IN"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dirty="0" smtClean="0"/>
              <a:t>Conditions for SDR 2/2</a:t>
            </a:r>
            <a:endParaRPr lang="en-IN" dirty="0"/>
          </a:p>
        </p:txBody>
      </p:sp>
      <p:sp>
        <p:nvSpPr>
          <p:cNvPr id="3" name="Content Placeholder 2"/>
          <p:cNvSpPr>
            <a:spLocks noGrp="1"/>
          </p:cNvSpPr>
          <p:nvPr>
            <p:ph idx="1"/>
          </p:nvPr>
        </p:nvSpPr>
        <p:spPr/>
        <p:txBody>
          <a:bodyPr>
            <a:normAutofit/>
          </a:bodyPr>
          <a:lstStyle/>
          <a:p>
            <a:r>
              <a:rPr lang="en-IN" dirty="0" smtClean="0"/>
              <a:t>Pricing of the shares –</a:t>
            </a:r>
          </a:p>
          <a:p>
            <a:pPr lvl="1"/>
            <a:r>
              <a:rPr lang="en-IN" dirty="0" smtClean="0"/>
              <a:t> Lower of the following subject to a minimum of “Face Value” of the equity shares as on the reference date</a:t>
            </a:r>
          </a:p>
          <a:p>
            <a:pPr lvl="2"/>
            <a:r>
              <a:rPr lang="en-IN" dirty="0" smtClean="0"/>
              <a:t>Market value (for listed companies): Average of the closing prices of the instrument on a recognized stock exchange during the ten trading days preceding the ‘reference date’</a:t>
            </a:r>
          </a:p>
          <a:p>
            <a:pPr lvl="2"/>
            <a:r>
              <a:rPr lang="en-IN" dirty="0" smtClean="0"/>
              <a:t>Break-up value: Book value per share to be calculated from the company's latest audited balance sheet (without considering 'revaluation reserves', if any) adjusted for cash flows and financials post the earlier restructuring</a:t>
            </a:r>
          </a:p>
          <a:p>
            <a:r>
              <a:rPr lang="en-IN" dirty="0" smtClean="0"/>
              <a:t>Such investment shall not be treated as investment in associate as per applicable AS.</a:t>
            </a:r>
          </a:p>
          <a:p>
            <a:r>
              <a:rPr lang="en-IN" dirty="0" smtClean="0"/>
              <a:t>Acquisition of shares due to such conversion will be exempted from regulatory ceilings/restrictions on Capital Market Exposures</a:t>
            </a:r>
          </a:p>
          <a:p>
            <a:r>
              <a:rPr lang="en-IN" dirty="0" smtClean="0"/>
              <a:t>The lenders will have to divest the shareholding completely within 18 months from the reference date</a:t>
            </a:r>
            <a:endParaRPr lang="en-IN"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3445" y="260648"/>
            <a:ext cx="3360373" cy="50405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Account becomes SMA-2?</a:t>
            </a:r>
            <a:endParaRPr lang="en-IN" sz="1200" dirty="0">
              <a:solidFill>
                <a:schemeClr val="tx1"/>
              </a:solidFill>
              <a:latin typeface="Cambria" pitchFamily="18" charset="0"/>
            </a:endParaRPr>
          </a:p>
        </p:txBody>
      </p:sp>
      <p:sp>
        <p:nvSpPr>
          <p:cNvPr id="10" name="Diamond 9"/>
          <p:cNvSpPr/>
          <p:nvPr/>
        </p:nvSpPr>
        <p:spPr>
          <a:xfrm>
            <a:off x="911424" y="980728"/>
            <a:ext cx="3744416" cy="864096"/>
          </a:xfrm>
          <a:prstGeom prst="diamond">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Exposure in the Account exceeds Rs. 1000 million?</a:t>
            </a:r>
            <a:endParaRPr lang="en-IN" sz="1200" dirty="0">
              <a:solidFill>
                <a:schemeClr val="tx1"/>
              </a:solidFill>
              <a:latin typeface="Cambria" pitchFamily="18" charset="0"/>
            </a:endParaRPr>
          </a:p>
        </p:txBody>
      </p:sp>
      <p:sp>
        <p:nvSpPr>
          <p:cNvPr id="11" name="Diamond 10"/>
          <p:cNvSpPr/>
          <p:nvPr/>
        </p:nvSpPr>
        <p:spPr>
          <a:xfrm>
            <a:off x="911424" y="2060848"/>
            <a:ext cx="3744416" cy="864096"/>
          </a:xfrm>
          <a:prstGeom prst="diamond">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Formation of Joint Lenders Forum</a:t>
            </a:r>
            <a:endParaRPr lang="en-IN" sz="1200" dirty="0">
              <a:solidFill>
                <a:schemeClr val="tx1"/>
              </a:solidFill>
              <a:latin typeface="Cambria" pitchFamily="18" charset="0"/>
            </a:endParaRPr>
          </a:p>
        </p:txBody>
      </p:sp>
      <p:sp>
        <p:nvSpPr>
          <p:cNvPr id="12" name="Diamond 11"/>
          <p:cNvSpPr/>
          <p:nvPr/>
        </p:nvSpPr>
        <p:spPr>
          <a:xfrm>
            <a:off x="911424" y="3140968"/>
            <a:ext cx="3744416" cy="864096"/>
          </a:xfrm>
          <a:prstGeom prst="diamond">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Whether the account has been restructured?</a:t>
            </a:r>
            <a:endParaRPr lang="en-IN" sz="1200" dirty="0">
              <a:solidFill>
                <a:schemeClr val="tx1"/>
              </a:solidFill>
              <a:latin typeface="Cambria" pitchFamily="18" charset="0"/>
            </a:endParaRPr>
          </a:p>
        </p:txBody>
      </p:sp>
      <p:sp>
        <p:nvSpPr>
          <p:cNvPr id="13" name="Rectangle 12"/>
          <p:cNvSpPr/>
          <p:nvPr/>
        </p:nvSpPr>
        <p:spPr>
          <a:xfrm>
            <a:off x="6672064" y="1916832"/>
            <a:ext cx="2005045" cy="288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Rectification</a:t>
            </a:r>
            <a:endParaRPr lang="en-IN" sz="1200" dirty="0">
              <a:solidFill>
                <a:schemeClr val="tx1"/>
              </a:solidFill>
              <a:latin typeface="Cambria" pitchFamily="18" charset="0"/>
            </a:endParaRPr>
          </a:p>
        </p:txBody>
      </p:sp>
      <p:sp>
        <p:nvSpPr>
          <p:cNvPr id="14" name="Rectangle 13"/>
          <p:cNvSpPr/>
          <p:nvPr/>
        </p:nvSpPr>
        <p:spPr>
          <a:xfrm>
            <a:off x="6683243" y="2348880"/>
            <a:ext cx="2005045" cy="288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Restructuring</a:t>
            </a:r>
            <a:endParaRPr lang="en-IN" sz="1200" dirty="0">
              <a:solidFill>
                <a:schemeClr val="tx1"/>
              </a:solidFill>
              <a:latin typeface="Cambria" pitchFamily="18" charset="0"/>
            </a:endParaRPr>
          </a:p>
        </p:txBody>
      </p:sp>
      <p:sp>
        <p:nvSpPr>
          <p:cNvPr id="15" name="Rectangle 14"/>
          <p:cNvSpPr/>
          <p:nvPr/>
        </p:nvSpPr>
        <p:spPr>
          <a:xfrm>
            <a:off x="6672064" y="2780928"/>
            <a:ext cx="2005045" cy="288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Recovery</a:t>
            </a:r>
            <a:endParaRPr lang="en-IN" sz="1200" dirty="0">
              <a:solidFill>
                <a:schemeClr val="tx1"/>
              </a:solidFill>
              <a:latin typeface="Cambria" pitchFamily="18" charset="0"/>
            </a:endParaRPr>
          </a:p>
        </p:txBody>
      </p:sp>
      <p:cxnSp>
        <p:nvCxnSpPr>
          <p:cNvPr id="17" name="Elbow Connector 16"/>
          <p:cNvCxnSpPr>
            <a:stCxn id="11" idx="3"/>
            <a:endCxn id="13" idx="1"/>
          </p:cNvCxnSpPr>
          <p:nvPr/>
        </p:nvCxnSpPr>
        <p:spPr>
          <a:xfrm flipV="1">
            <a:off x="4655840" y="2060848"/>
            <a:ext cx="2016224" cy="432048"/>
          </a:xfrm>
          <a:prstGeom prst="bentConnector3">
            <a:avLst>
              <a:gd name="adj1" fmla="val 68606"/>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Elbow Connector 18"/>
          <p:cNvCxnSpPr>
            <a:stCxn id="11" idx="3"/>
            <a:endCxn id="15" idx="1"/>
          </p:cNvCxnSpPr>
          <p:nvPr/>
        </p:nvCxnSpPr>
        <p:spPr>
          <a:xfrm>
            <a:off x="4655840" y="2492896"/>
            <a:ext cx="2016224" cy="432048"/>
          </a:xfrm>
          <a:prstGeom prst="bentConnector3">
            <a:avLst>
              <a:gd name="adj1" fmla="val 68606"/>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Elbow Connector 20"/>
          <p:cNvCxnSpPr>
            <a:stCxn id="11" idx="3"/>
            <a:endCxn id="14" idx="1"/>
          </p:cNvCxnSpPr>
          <p:nvPr/>
        </p:nvCxnSpPr>
        <p:spPr>
          <a:xfrm>
            <a:off x="4655840" y="2492896"/>
            <a:ext cx="2027403" cy="12700"/>
          </a:xfrm>
          <a:prstGeom prst="bentConnector3">
            <a:avLst>
              <a:gd name="adj1" fmla="val 66653"/>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9179520" y="2060848"/>
            <a:ext cx="2005045" cy="288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By JLF itself</a:t>
            </a:r>
            <a:endParaRPr lang="en-IN" sz="1200" dirty="0">
              <a:solidFill>
                <a:schemeClr val="tx1"/>
              </a:solidFill>
              <a:latin typeface="Cambria" pitchFamily="18" charset="0"/>
            </a:endParaRPr>
          </a:p>
        </p:txBody>
      </p:sp>
      <p:sp>
        <p:nvSpPr>
          <p:cNvPr id="32" name="Rectangle 31"/>
          <p:cNvSpPr/>
          <p:nvPr/>
        </p:nvSpPr>
        <p:spPr>
          <a:xfrm>
            <a:off x="9179520" y="2564904"/>
            <a:ext cx="2005045" cy="288032"/>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Through CDR Cell</a:t>
            </a:r>
            <a:endParaRPr lang="en-IN" sz="1200" dirty="0">
              <a:solidFill>
                <a:schemeClr val="tx1"/>
              </a:solidFill>
              <a:latin typeface="Cambria" pitchFamily="18" charset="0"/>
            </a:endParaRPr>
          </a:p>
        </p:txBody>
      </p:sp>
      <p:cxnSp>
        <p:nvCxnSpPr>
          <p:cNvPr id="34" name="Elbow Connector 33"/>
          <p:cNvCxnSpPr>
            <a:stCxn id="14" idx="3"/>
            <a:endCxn id="31" idx="1"/>
          </p:cNvCxnSpPr>
          <p:nvPr/>
        </p:nvCxnSpPr>
        <p:spPr>
          <a:xfrm flipV="1">
            <a:off x="8688288" y="2204864"/>
            <a:ext cx="491232" cy="288032"/>
          </a:xfrm>
          <a:prstGeom prst="bentConnector3">
            <a:avLst>
              <a:gd name="adj1" fmla="val 50000"/>
            </a:avLst>
          </a:prstGeom>
          <a:ln>
            <a:solidFill>
              <a:schemeClr val="tx1"/>
            </a:solidFill>
            <a:tailEnd type="arrow"/>
          </a:ln>
        </p:spPr>
        <p:style>
          <a:lnRef idx="1">
            <a:schemeClr val="accent1"/>
          </a:lnRef>
          <a:fillRef idx="3">
            <a:schemeClr val="accent1"/>
          </a:fillRef>
          <a:effectRef idx="2">
            <a:schemeClr val="accent1"/>
          </a:effectRef>
          <a:fontRef idx="minor">
            <a:schemeClr val="lt1"/>
          </a:fontRef>
        </p:style>
      </p:cxnSp>
      <p:cxnSp>
        <p:nvCxnSpPr>
          <p:cNvPr id="36" name="Elbow Connector 35"/>
          <p:cNvCxnSpPr>
            <a:stCxn id="14" idx="3"/>
            <a:endCxn id="32" idx="1"/>
          </p:cNvCxnSpPr>
          <p:nvPr/>
        </p:nvCxnSpPr>
        <p:spPr>
          <a:xfrm>
            <a:off x="8688288" y="2492896"/>
            <a:ext cx="491232" cy="216024"/>
          </a:xfrm>
          <a:prstGeom prst="bentConnector3">
            <a:avLst>
              <a:gd name="adj1" fmla="val 50000"/>
            </a:avLst>
          </a:prstGeom>
          <a:ln>
            <a:solidFill>
              <a:schemeClr val="tx1"/>
            </a:solidFill>
            <a:tailEnd type="arrow"/>
          </a:ln>
        </p:spPr>
        <p:style>
          <a:lnRef idx="1">
            <a:schemeClr val="accent1"/>
          </a:lnRef>
          <a:fillRef idx="3">
            <a:schemeClr val="accent1"/>
          </a:fillRef>
          <a:effectRef idx="2">
            <a:schemeClr val="accent1"/>
          </a:effectRef>
          <a:fontRef idx="minor">
            <a:schemeClr val="lt1"/>
          </a:fontRef>
        </p:style>
      </p:cxnSp>
      <p:sp>
        <p:nvSpPr>
          <p:cNvPr id="37" name="Diamond 36"/>
          <p:cNvSpPr/>
          <p:nvPr/>
        </p:nvSpPr>
        <p:spPr>
          <a:xfrm>
            <a:off x="431370" y="4221088"/>
            <a:ext cx="4704523" cy="1152128"/>
          </a:xfrm>
          <a:prstGeom prst="diamond">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JLF to review achievement/ non achievement of viability milestones</a:t>
            </a:r>
            <a:endParaRPr lang="en-IN" sz="1200" dirty="0">
              <a:solidFill>
                <a:schemeClr val="tx1"/>
              </a:solidFill>
              <a:latin typeface="Cambria" pitchFamily="18" charset="0"/>
            </a:endParaRPr>
          </a:p>
        </p:txBody>
      </p:sp>
      <p:sp>
        <p:nvSpPr>
          <p:cNvPr id="38" name="Rectangle 37"/>
          <p:cNvSpPr/>
          <p:nvPr/>
        </p:nvSpPr>
        <p:spPr>
          <a:xfrm>
            <a:off x="527381" y="5805264"/>
            <a:ext cx="4512501" cy="864096"/>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JLF may consider </a:t>
            </a:r>
            <a:r>
              <a:rPr lang="en-IN" sz="1200" b="1" dirty="0" smtClean="0">
                <a:solidFill>
                  <a:schemeClr val="tx1"/>
                </a:solidFill>
                <a:latin typeface="Cambria" pitchFamily="18" charset="0"/>
              </a:rPr>
              <a:t>Strategic Debt Restructuring </a:t>
            </a:r>
            <a:r>
              <a:rPr lang="en-IN" sz="1200" dirty="0" smtClean="0">
                <a:solidFill>
                  <a:schemeClr val="tx1"/>
                </a:solidFill>
                <a:latin typeface="Cambria" pitchFamily="18" charset="0"/>
              </a:rPr>
              <a:t>if  </a:t>
            </a:r>
            <a:r>
              <a:rPr lang="en-IN" sz="1200" dirty="0" smtClean="0">
                <a:solidFill>
                  <a:schemeClr val="tx1"/>
                </a:solidFill>
              </a:rPr>
              <a:t> 75% of creditors by value and 60% of creditors by number agree</a:t>
            </a:r>
            <a:endParaRPr lang="en-IN" sz="1200" dirty="0">
              <a:solidFill>
                <a:schemeClr val="tx1"/>
              </a:solidFill>
              <a:latin typeface="Cambria" pitchFamily="18" charset="0"/>
            </a:endParaRPr>
          </a:p>
        </p:txBody>
      </p:sp>
      <p:cxnSp>
        <p:nvCxnSpPr>
          <p:cNvPr id="40" name="Straight Arrow Connector 39"/>
          <p:cNvCxnSpPr>
            <a:stCxn id="8" idx="2"/>
            <a:endCxn id="10" idx="0"/>
          </p:cNvCxnSpPr>
          <p:nvPr/>
        </p:nvCxnSpPr>
        <p:spPr>
          <a:xfrm>
            <a:off x="2783632" y="764704"/>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10" idx="2"/>
            <a:endCxn id="11" idx="0"/>
          </p:cNvCxnSpPr>
          <p:nvPr/>
        </p:nvCxnSpPr>
        <p:spPr>
          <a:xfrm>
            <a:off x="2783632" y="1844824"/>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11" idx="2"/>
            <a:endCxn id="12" idx="0"/>
          </p:cNvCxnSpPr>
          <p:nvPr/>
        </p:nvCxnSpPr>
        <p:spPr>
          <a:xfrm>
            <a:off x="2783632" y="2924944"/>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12" idx="2"/>
            <a:endCxn id="37" idx="0"/>
          </p:cNvCxnSpPr>
          <p:nvPr/>
        </p:nvCxnSpPr>
        <p:spPr>
          <a:xfrm>
            <a:off x="2783632" y="4005064"/>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37" idx="2"/>
            <a:endCxn id="38" idx="0"/>
          </p:cNvCxnSpPr>
          <p:nvPr/>
        </p:nvCxnSpPr>
        <p:spPr>
          <a:xfrm>
            <a:off x="2783632" y="537321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10" idx="3"/>
            <a:endCxn id="57" idx="1"/>
          </p:cNvCxnSpPr>
          <p:nvPr/>
        </p:nvCxnSpPr>
        <p:spPr>
          <a:xfrm>
            <a:off x="4655840" y="1412776"/>
            <a:ext cx="202740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7" name="Rectangle 56"/>
          <p:cNvSpPr/>
          <p:nvPr/>
        </p:nvSpPr>
        <p:spPr>
          <a:xfrm>
            <a:off x="6683243" y="1124744"/>
            <a:ext cx="2005045" cy="57606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No need to form JLF</a:t>
            </a:r>
            <a:endParaRPr lang="en-IN" sz="1200" dirty="0">
              <a:solidFill>
                <a:schemeClr val="tx1"/>
              </a:solidFill>
              <a:latin typeface="Cambria" pitchFamily="18" charset="0"/>
            </a:endParaRPr>
          </a:p>
        </p:txBody>
      </p:sp>
      <p:sp>
        <p:nvSpPr>
          <p:cNvPr id="64" name="TextBox 63"/>
          <p:cNvSpPr txBox="1"/>
          <p:nvPr/>
        </p:nvSpPr>
        <p:spPr>
          <a:xfrm>
            <a:off x="2927648" y="764705"/>
            <a:ext cx="672075" cy="276999"/>
          </a:xfrm>
          <a:prstGeom prst="rect">
            <a:avLst/>
          </a:prstGeom>
          <a:noFill/>
        </p:spPr>
        <p:txBody>
          <a:bodyPr wrap="square" rtlCol="0">
            <a:spAutoFit/>
          </a:bodyPr>
          <a:lstStyle/>
          <a:p>
            <a:r>
              <a:rPr lang="en-IN" sz="1200" b="1" dirty="0" smtClean="0">
                <a:latin typeface="Cambria" pitchFamily="18" charset="0"/>
              </a:rPr>
              <a:t>Yes</a:t>
            </a:r>
            <a:endParaRPr lang="en-IN" sz="1200" b="1" dirty="0">
              <a:latin typeface="Cambria" pitchFamily="18" charset="0"/>
            </a:endParaRPr>
          </a:p>
        </p:txBody>
      </p:sp>
      <p:sp>
        <p:nvSpPr>
          <p:cNvPr id="65" name="TextBox 64"/>
          <p:cNvSpPr txBox="1"/>
          <p:nvPr/>
        </p:nvSpPr>
        <p:spPr>
          <a:xfrm>
            <a:off x="3023659" y="1844825"/>
            <a:ext cx="672075" cy="276999"/>
          </a:xfrm>
          <a:prstGeom prst="rect">
            <a:avLst/>
          </a:prstGeom>
          <a:noFill/>
        </p:spPr>
        <p:txBody>
          <a:bodyPr wrap="square" rtlCol="0">
            <a:spAutoFit/>
          </a:bodyPr>
          <a:lstStyle/>
          <a:p>
            <a:r>
              <a:rPr lang="en-IN" sz="1200" b="1" dirty="0" smtClean="0">
                <a:latin typeface="Cambria" pitchFamily="18" charset="0"/>
              </a:rPr>
              <a:t>Yes</a:t>
            </a:r>
            <a:endParaRPr lang="en-IN" sz="1200" b="1" dirty="0">
              <a:latin typeface="Cambria" pitchFamily="18" charset="0"/>
            </a:endParaRPr>
          </a:p>
        </p:txBody>
      </p:sp>
      <p:sp>
        <p:nvSpPr>
          <p:cNvPr id="66" name="TextBox 65"/>
          <p:cNvSpPr txBox="1"/>
          <p:nvPr/>
        </p:nvSpPr>
        <p:spPr>
          <a:xfrm>
            <a:off x="4655840" y="1124745"/>
            <a:ext cx="672075" cy="276999"/>
          </a:xfrm>
          <a:prstGeom prst="rect">
            <a:avLst/>
          </a:prstGeom>
          <a:noFill/>
        </p:spPr>
        <p:txBody>
          <a:bodyPr wrap="square" rtlCol="0">
            <a:spAutoFit/>
          </a:bodyPr>
          <a:lstStyle/>
          <a:p>
            <a:r>
              <a:rPr lang="en-IN" sz="1200" b="1" dirty="0" smtClean="0">
                <a:latin typeface="Cambria" pitchFamily="18" charset="0"/>
              </a:rPr>
              <a:t>No</a:t>
            </a:r>
            <a:endParaRPr lang="en-IN" sz="1200" b="1" dirty="0">
              <a:latin typeface="Cambria" pitchFamily="18" charset="0"/>
            </a:endParaRPr>
          </a:p>
        </p:txBody>
      </p:sp>
      <p:sp>
        <p:nvSpPr>
          <p:cNvPr id="67" name="TextBox 66"/>
          <p:cNvSpPr txBox="1"/>
          <p:nvPr/>
        </p:nvSpPr>
        <p:spPr>
          <a:xfrm>
            <a:off x="4559829" y="2062590"/>
            <a:ext cx="1536171" cy="461665"/>
          </a:xfrm>
          <a:prstGeom prst="rect">
            <a:avLst/>
          </a:prstGeom>
          <a:noFill/>
        </p:spPr>
        <p:txBody>
          <a:bodyPr wrap="square" rtlCol="0">
            <a:spAutoFit/>
          </a:bodyPr>
          <a:lstStyle/>
          <a:p>
            <a:r>
              <a:rPr lang="en-IN" sz="1200" b="1" dirty="0" smtClean="0">
                <a:latin typeface="Cambria" pitchFamily="18" charset="0"/>
              </a:rPr>
              <a:t>Corrective action plan by JLF</a:t>
            </a:r>
            <a:endParaRPr lang="en-IN" sz="1200" b="1" dirty="0">
              <a:latin typeface="Cambria" pitchFamily="18" charset="0"/>
            </a:endParaRPr>
          </a:p>
        </p:txBody>
      </p:sp>
      <p:sp>
        <p:nvSpPr>
          <p:cNvPr id="71" name="TextBox 70"/>
          <p:cNvSpPr txBox="1"/>
          <p:nvPr/>
        </p:nvSpPr>
        <p:spPr>
          <a:xfrm>
            <a:off x="2831637" y="3944090"/>
            <a:ext cx="672075" cy="276999"/>
          </a:xfrm>
          <a:prstGeom prst="rect">
            <a:avLst/>
          </a:prstGeom>
          <a:noFill/>
        </p:spPr>
        <p:txBody>
          <a:bodyPr wrap="square" rtlCol="0">
            <a:spAutoFit/>
          </a:bodyPr>
          <a:lstStyle/>
          <a:p>
            <a:r>
              <a:rPr lang="en-IN" sz="1200" b="1" dirty="0" smtClean="0">
                <a:latin typeface="Cambria" pitchFamily="18" charset="0"/>
              </a:rPr>
              <a:t>Yes</a:t>
            </a:r>
            <a:endParaRPr lang="en-IN" sz="1200" b="1" dirty="0">
              <a:latin typeface="Cambria" pitchFamily="18" charset="0"/>
            </a:endParaRPr>
          </a:p>
        </p:txBody>
      </p:sp>
      <p:cxnSp>
        <p:nvCxnSpPr>
          <p:cNvPr id="76" name="Straight Arrow Connector 75"/>
          <p:cNvCxnSpPr>
            <a:stCxn id="37" idx="3"/>
            <a:endCxn id="77" idx="1"/>
          </p:cNvCxnSpPr>
          <p:nvPr/>
        </p:nvCxnSpPr>
        <p:spPr>
          <a:xfrm>
            <a:off x="5135894" y="4797152"/>
            <a:ext cx="16321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7" name="Rectangle 76"/>
          <p:cNvSpPr/>
          <p:nvPr/>
        </p:nvSpPr>
        <p:spPr>
          <a:xfrm>
            <a:off x="6768075" y="4509120"/>
            <a:ext cx="2005045" cy="57606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smtClean="0">
                <a:solidFill>
                  <a:schemeClr val="tx1"/>
                </a:solidFill>
                <a:latin typeface="Cambria" pitchFamily="18" charset="0"/>
              </a:rPr>
              <a:t>JLF cannot initiate SDR</a:t>
            </a:r>
            <a:endParaRPr lang="en-IN" sz="1200" dirty="0">
              <a:solidFill>
                <a:schemeClr val="tx1"/>
              </a:solidFill>
              <a:latin typeface="Cambria" pitchFamily="18" charset="0"/>
            </a:endParaRPr>
          </a:p>
        </p:txBody>
      </p:sp>
      <p:sp>
        <p:nvSpPr>
          <p:cNvPr id="78" name="TextBox 77"/>
          <p:cNvSpPr txBox="1"/>
          <p:nvPr/>
        </p:nvSpPr>
        <p:spPr>
          <a:xfrm>
            <a:off x="5039883" y="4293097"/>
            <a:ext cx="1536171" cy="461665"/>
          </a:xfrm>
          <a:prstGeom prst="rect">
            <a:avLst/>
          </a:prstGeom>
          <a:noFill/>
        </p:spPr>
        <p:txBody>
          <a:bodyPr wrap="square" rtlCol="0">
            <a:spAutoFit/>
          </a:bodyPr>
          <a:lstStyle/>
          <a:p>
            <a:r>
              <a:rPr lang="en-IN" sz="1200" b="1" dirty="0" smtClean="0">
                <a:latin typeface="Cambria" pitchFamily="18" charset="0"/>
              </a:rPr>
              <a:t>Milestones achieved</a:t>
            </a:r>
            <a:endParaRPr lang="en-IN" sz="1200" b="1" dirty="0">
              <a:latin typeface="Cambria" pitchFamily="18" charset="0"/>
            </a:endParaRPr>
          </a:p>
        </p:txBody>
      </p:sp>
      <p:sp>
        <p:nvSpPr>
          <p:cNvPr id="80" name="TextBox 79"/>
          <p:cNvSpPr txBox="1"/>
          <p:nvPr/>
        </p:nvSpPr>
        <p:spPr>
          <a:xfrm>
            <a:off x="2831638" y="5343600"/>
            <a:ext cx="2208245" cy="276999"/>
          </a:xfrm>
          <a:prstGeom prst="rect">
            <a:avLst/>
          </a:prstGeom>
          <a:noFill/>
        </p:spPr>
        <p:txBody>
          <a:bodyPr wrap="square" rtlCol="0">
            <a:spAutoFit/>
          </a:bodyPr>
          <a:lstStyle/>
          <a:p>
            <a:r>
              <a:rPr lang="en-IN" sz="1200" b="1" dirty="0" smtClean="0">
                <a:latin typeface="Cambria" pitchFamily="18" charset="0"/>
              </a:rPr>
              <a:t>Milestones not achieved</a:t>
            </a:r>
            <a:endParaRPr lang="en-IN" sz="1200" b="1" dirty="0">
              <a:latin typeface="Cambria" pitchFamily="18" charset="0"/>
            </a:endParaRPr>
          </a:p>
        </p:txBody>
      </p:sp>
      <p:sp>
        <p:nvSpPr>
          <p:cNvPr id="81" name="Rectangle 80"/>
          <p:cNvSpPr/>
          <p:nvPr/>
        </p:nvSpPr>
        <p:spPr>
          <a:xfrm>
            <a:off x="5181600" y="188640"/>
            <a:ext cx="6483019" cy="864096"/>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Process of Strategic Debt Restructuring by Banks and Financial Institutions</a:t>
            </a:r>
          </a:p>
          <a:p>
            <a:pPr algn="ctr"/>
            <a:r>
              <a:rPr lang="en-IN" sz="1600" dirty="0" smtClean="0">
                <a:solidFill>
                  <a:schemeClr val="tx1"/>
                </a:solidFill>
              </a:rPr>
              <a:t>[JLF &gt; Restructuring &gt; SDR]</a:t>
            </a:r>
            <a:endParaRPr lang="en-IN" sz="1600" dirty="0">
              <a:solidFill>
                <a:schemeClr val="tx1"/>
              </a:solidFill>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IN" dirty="0" smtClean="0"/>
              <a:t>Change of management outside SDR</a:t>
            </a:r>
            <a:endParaRPr lang="en-IN"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IN" dirty="0" smtClean="0"/>
              <a:t>Change of management (outside SDR)</a:t>
            </a:r>
            <a:endParaRPr lang="en-IN" dirty="0"/>
          </a:p>
        </p:txBody>
      </p:sp>
      <p:sp>
        <p:nvSpPr>
          <p:cNvPr id="9" name="Content Placeholder 8"/>
          <p:cNvSpPr>
            <a:spLocks noGrp="1"/>
          </p:cNvSpPr>
          <p:nvPr>
            <p:ph idx="1"/>
          </p:nvPr>
        </p:nvSpPr>
        <p:spPr/>
        <p:txBody>
          <a:bodyPr/>
          <a:lstStyle/>
          <a:p>
            <a:r>
              <a:rPr lang="en-IN" dirty="0" smtClean="0"/>
              <a:t>This was brought in to enhance the banks’ ability to change the ownership/ management of such borrowers showing stress due to operational inefficiencies </a:t>
            </a:r>
          </a:p>
          <a:p>
            <a:pPr lvl="1"/>
            <a:r>
              <a:rPr lang="en-IN" dirty="0" smtClean="0"/>
              <a:t>RBI’s notification dated 24</a:t>
            </a:r>
            <a:r>
              <a:rPr lang="en-IN" baseline="30000" dirty="0" smtClean="0"/>
              <a:t>th</a:t>
            </a:r>
            <a:r>
              <a:rPr lang="en-IN" dirty="0" smtClean="0"/>
              <a:t> September, 2015</a:t>
            </a:r>
          </a:p>
          <a:p>
            <a:pPr lvl="1">
              <a:buNone/>
            </a:pPr>
            <a:r>
              <a:rPr lang="en-IN" dirty="0" smtClean="0">
                <a:hlinkClick r:id="rId2"/>
              </a:rPr>
              <a:t>https://www.rbi.org.in/Scripts/NotificationUser.aspx?Id=10039&amp;Mode=0</a:t>
            </a:r>
            <a:r>
              <a:rPr lang="en-IN" dirty="0" smtClean="0"/>
              <a:t> </a:t>
            </a:r>
            <a:endParaRPr lang="en-IN"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Manner of change of ownership</a:t>
            </a:r>
            <a:endParaRPr lang="en-IN" dirty="0"/>
          </a:p>
        </p:txBody>
      </p:sp>
      <p:sp>
        <p:nvSpPr>
          <p:cNvPr id="3" name="Content Placeholder 2"/>
          <p:cNvSpPr>
            <a:spLocks noGrp="1"/>
          </p:cNvSpPr>
          <p:nvPr>
            <p:ph idx="1"/>
          </p:nvPr>
        </p:nvSpPr>
        <p:spPr/>
        <p:txBody>
          <a:bodyPr>
            <a:normAutofit/>
          </a:bodyPr>
          <a:lstStyle/>
          <a:p>
            <a:r>
              <a:rPr lang="en-IN" dirty="0" smtClean="0"/>
              <a:t>Lenders can cause change in ownership by any of following ways –</a:t>
            </a:r>
          </a:p>
          <a:p>
            <a:pPr lvl="1"/>
            <a:r>
              <a:rPr lang="en-IN" dirty="0" smtClean="0"/>
              <a:t>Sale by the lenders, to a new promoter, of shares acquired by invocation of pledge or by conversion of debt of the borrower into equity outside SDR; or</a:t>
            </a:r>
          </a:p>
          <a:p>
            <a:pPr lvl="1"/>
            <a:r>
              <a:rPr lang="en-IN" dirty="0" smtClean="0"/>
              <a:t>Bringing in a new promoter by issue of fresh shares by the borrowing entity; or </a:t>
            </a:r>
          </a:p>
          <a:p>
            <a:pPr lvl="1"/>
            <a:r>
              <a:rPr lang="en-IN" dirty="0" smtClean="0"/>
              <a:t>Acquisition of the borrowing entity by another entity. </a:t>
            </a:r>
            <a:endParaRPr lang="en-IN"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Status of account and provisioning</a:t>
            </a:r>
            <a:endParaRPr lang="en-IN" dirty="0"/>
          </a:p>
        </p:txBody>
      </p:sp>
      <p:sp>
        <p:nvSpPr>
          <p:cNvPr id="3" name="Content Placeholder 2"/>
          <p:cNvSpPr>
            <a:spLocks noGrp="1"/>
          </p:cNvSpPr>
          <p:nvPr>
            <p:ph idx="1"/>
          </p:nvPr>
        </p:nvSpPr>
        <p:spPr>
          <a:xfrm>
            <a:off x="609600" y="1646237"/>
            <a:ext cx="10972800" cy="4879107"/>
          </a:xfrm>
        </p:spPr>
        <p:txBody>
          <a:bodyPr>
            <a:normAutofit/>
          </a:bodyPr>
          <a:lstStyle/>
          <a:p>
            <a:r>
              <a:rPr lang="en-IN" sz="2400" dirty="0" smtClean="0"/>
              <a:t>On change of ownership, credit facilities of the borrower shall be upgraded to “standard”, subject to the following conditions –</a:t>
            </a:r>
          </a:p>
          <a:p>
            <a:pPr lvl="1"/>
            <a:r>
              <a:rPr lang="en-IN" sz="1800" dirty="0" smtClean="0"/>
              <a:t>The ‘new promoter’ should not be a person/entity/subsidiary/associate etc. (domestic as well as overseas), from/belonging to the existing promoter/promoter group. Banks should clearly establish that the acquirer does not belong to the existing promoter group; and</a:t>
            </a:r>
          </a:p>
          <a:p>
            <a:pPr lvl="1"/>
            <a:r>
              <a:rPr lang="en-IN" sz="1800" dirty="0" smtClean="0"/>
              <a:t>The new promoter should have acquired at least 51 per cent of the paid up equity capital of the borrower company. </a:t>
            </a:r>
          </a:p>
          <a:p>
            <a:pPr lvl="2"/>
            <a:r>
              <a:rPr lang="en-IN" sz="1600" dirty="0" smtClean="0"/>
              <a:t>If the new promoter is a non-resident, and in sectors where the ceiling on foreign investment is less than 51 per cent, the new promoter should own at least 26 per cent of the paid up equity capital or up to applicable foreign investment limit, whichever is higher, provided banks are satisfied that with this equity stake the new non-resident promoter controls the management of the company.</a:t>
            </a:r>
          </a:p>
          <a:p>
            <a:pPr lvl="1"/>
            <a:endParaRPr lang="en-IN" sz="1800" dirty="0" smtClean="0"/>
          </a:p>
          <a:p>
            <a:r>
              <a:rPr lang="en-IN" sz="2400" dirty="0" smtClean="0"/>
              <a:t>Quantum of provision against the account shall not be reversed</a:t>
            </a:r>
          </a:p>
          <a:p>
            <a:pPr lvl="1"/>
            <a:r>
              <a:rPr lang="en-IN" sz="2000" dirty="0" smtClean="0"/>
              <a:t>Can be reversed only once the same performs satisfactorily during the ‘specified period’</a:t>
            </a:r>
          </a:p>
          <a:p>
            <a:pPr lvl="2"/>
            <a:r>
              <a:rPr lang="en-IN" sz="1600" dirty="0" smtClean="0"/>
              <a:t>Specified period refers to 1 year from the date of change of the ownership</a:t>
            </a:r>
            <a:endParaRPr lang="en-IN" sz="1600"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Others</a:t>
            </a:r>
            <a:endParaRPr lang="en-IN" dirty="0"/>
          </a:p>
        </p:txBody>
      </p:sp>
      <p:sp>
        <p:nvSpPr>
          <p:cNvPr id="3" name="Content Placeholder 2"/>
          <p:cNvSpPr>
            <a:spLocks noGrp="1"/>
          </p:cNvSpPr>
          <p:nvPr>
            <p:ph idx="1"/>
          </p:nvPr>
        </p:nvSpPr>
        <p:spPr/>
        <p:txBody>
          <a:bodyPr/>
          <a:lstStyle/>
          <a:p>
            <a:r>
              <a:rPr lang="en-IN" dirty="0" smtClean="0"/>
              <a:t>The banks are allowed to refinance the outstanding the debt of the borrower, post change in ownership, owing to the change in the risk profile of the owners</a:t>
            </a:r>
          </a:p>
          <a:p>
            <a:r>
              <a:rPr lang="en-IN" dirty="0" smtClean="0"/>
              <a:t>If within the specified period, the account fails to perform satisfactorily, the restructuring norms shall apply</a:t>
            </a:r>
            <a:endParaRPr lang="en-IN"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IN" dirty="0" smtClean="0"/>
              <a:t>Comparison between SDR cases and Non SDR cases</a:t>
            </a:r>
            <a:endParaRPr lang="en-IN"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dirty="0" smtClean="0"/>
              <a:t>Applicable provisions of corporate laws</a:t>
            </a:r>
            <a:endParaRPr lang="en-IN" dirty="0"/>
          </a:p>
        </p:txBody>
      </p:sp>
      <p:graphicFrame>
        <p:nvGraphicFramePr>
          <p:cNvPr id="10" name="Content Placeholder 9"/>
          <p:cNvGraphicFramePr>
            <a:graphicFrameLocks noGrp="1"/>
          </p:cNvGraphicFramePr>
          <p:nvPr>
            <p:ph idx="1"/>
          </p:nvPr>
        </p:nvGraphicFramePr>
        <p:xfrm>
          <a:off x="609600" y="1646238"/>
          <a:ext cx="10972800" cy="4211320"/>
        </p:xfrm>
        <a:graphic>
          <a:graphicData uri="http://schemas.openxmlformats.org/drawingml/2006/table">
            <a:tbl>
              <a:tblPr firstRow="1" bandRow="1">
                <a:tableStyleId>{5C22544A-7EE6-4342-B048-85BDC9FD1C3A}</a:tableStyleId>
              </a:tblPr>
              <a:tblGrid>
                <a:gridCol w="2743200"/>
                <a:gridCol w="2263147"/>
                <a:gridCol w="3223253"/>
                <a:gridCol w="2743200"/>
              </a:tblGrid>
              <a:tr h="370840">
                <a:tc>
                  <a:txBody>
                    <a:bodyPr/>
                    <a:lstStyle/>
                    <a:p>
                      <a:r>
                        <a:rPr lang="en-IN" sz="1400" dirty="0" smtClean="0"/>
                        <a:t>Section/</a:t>
                      </a:r>
                      <a:r>
                        <a:rPr lang="en-IN" sz="1400" baseline="0" dirty="0" smtClean="0"/>
                        <a:t> Law/ Regulation</a:t>
                      </a:r>
                      <a:endParaRPr lang="en-IN" sz="1400" dirty="0"/>
                    </a:p>
                  </a:txBody>
                  <a:tcPr marL="121920" marR="121920"/>
                </a:tc>
                <a:tc>
                  <a:txBody>
                    <a:bodyPr/>
                    <a:lstStyle/>
                    <a:p>
                      <a:r>
                        <a:rPr lang="en-IN" sz="1400" dirty="0" smtClean="0"/>
                        <a:t>Particulars</a:t>
                      </a:r>
                      <a:endParaRPr lang="en-IN" sz="1400" dirty="0"/>
                    </a:p>
                  </a:txBody>
                  <a:tcPr marL="121920" marR="121920"/>
                </a:tc>
                <a:tc>
                  <a:txBody>
                    <a:bodyPr/>
                    <a:lstStyle/>
                    <a:p>
                      <a:r>
                        <a:rPr lang="en-IN" sz="1400" dirty="0" smtClean="0"/>
                        <a:t>Change of</a:t>
                      </a:r>
                      <a:r>
                        <a:rPr lang="en-IN" sz="1400" baseline="0" dirty="0" smtClean="0"/>
                        <a:t> ownership by SDR</a:t>
                      </a:r>
                      <a:endParaRPr lang="en-IN" sz="14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t>Change of</a:t>
                      </a:r>
                      <a:r>
                        <a:rPr lang="en-IN" sz="1400" baseline="0" dirty="0" smtClean="0"/>
                        <a:t> ownership outside SDR</a:t>
                      </a:r>
                      <a:endParaRPr lang="en-IN" sz="1400" dirty="0" smtClean="0"/>
                    </a:p>
                  </a:txBody>
                  <a:tcPr marL="121920" marR="121920"/>
                </a:tc>
              </a:tr>
              <a:tr h="370840">
                <a:tc>
                  <a:txBody>
                    <a:bodyPr/>
                    <a:lstStyle/>
                    <a:p>
                      <a:r>
                        <a:rPr lang="en-IN" sz="1400" dirty="0" smtClean="0"/>
                        <a:t>Section 62</a:t>
                      </a:r>
                      <a:r>
                        <a:rPr lang="en-IN" sz="1400" baseline="0" dirty="0" smtClean="0"/>
                        <a:t> of CA, 2013</a:t>
                      </a:r>
                      <a:endParaRPr lang="en-IN" sz="1400" dirty="0"/>
                    </a:p>
                  </a:txBody>
                  <a:tcPr marL="121920" marR="121920"/>
                </a:tc>
                <a:tc>
                  <a:txBody>
                    <a:bodyPr/>
                    <a:lstStyle/>
                    <a:p>
                      <a:r>
                        <a:rPr lang="en-IN" sz="1400" dirty="0" smtClean="0"/>
                        <a:t>Further issue of securities</a:t>
                      </a:r>
                      <a:endParaRPr lang="en-IN" sz="1400" dirty="0"/>
                    </a:p>
                  </a:txBody>
                  <a:tcPr marL="121920" marR="121920"/>
                </a:tc>
                <a:tc>
                  <a:txBody>
                    <a:bodyPr/>
                    <a:lstStyle/>
                    <a:p>
                      <a:r>
                        <a:rPr lang="en-IN" sz="1400" dirty="0" smtClean="0"/>
                        <a:t>Applicable</a:t>
                      </a:r>
                      <a:endParaRPr lang="en-IN" sz="1400" dirty="0"/>
                    </a:p>
                  </a:txBody>
                  <a:tcPr marL="121920" marR="121920"/>
                </a:tc>
                <a:tc>
                  <a:txBody>
                    <a:bodyPr/>
                    <a:lstStyle/>
                    <a:p>
                      <a:r>
                        <a:rPr lang="en-IN" sz="1400" dirty="0" smtClean="0"/>
                        <a:t>Not applicable, unless fresh</a:t>
                      </a:r>
                      <a:r>
                        <a:rPr lang="en-IN" sz="1400" baseline="0" dirty="0" smtClean="0"/>
                        <a:t> shares are issued</a:t>
                      </a:r>
                      <a:endParaRPr lang="en-IN" sz="1400" dirty="0"/>
                    </a:p>
                  </a:txBody>
                  <a:tcPr marL="121920" marR="121920"/>
                </a:tc>
              </a:tr>
              <a:tr h="370840">
                <a:tc>
                  <a:txBody>
                    <a:bodyPr/>
                    <a:lstStyle/>
                    <a:p>
                      <a:r>
                        <a:rPr lang="en-IN" sz="1400" dirty="0" smtClean="0"/>
                        <a:t>Section 42 of CA, 2013</a:t>
                      </a:r>
                      <a:endParaRPr lang="en-IN" sz="1400" dirty="0"/>
                    </a:p>
                  </a:txBody>
                  <a:tcPr marL="121920" marR="121920"/>
                </a:tc>
                <a:tc>
                  <a:txBody>
                    <a:bodyPr/>
                    <a:lstStyle/>
                    <a:p>
                      <a:r>
                        <a:rPr lang="en-IN" sz="1400" dirty="0" smtClean="0"/>
                        <a:t>Private placement of shares</a:t>
                      </a:r>
                      <a:endParaRPr lang="en-IN" sz="1400" dirty="0"/>
                    </a:p>
                  </a:txBody>
                  <a:tcPr marL="121920" marR="121920"/>
                </a:tc>
                <a:tc>
                  <a:txBody>
                    <a:bodyPr/>
                    <a:lstStyle/>
                    <a:p>
                      <a:r>
                        <a:rPr lang="en-IN" sz="1400" dirty="0" smtClean="0"/>
                        <a:t>Applicable</a:t>
                      </a:r>
                      <a:endParaRPr lang="en-IN" sz="1400" dirty="0"/>
                    </a:p>
                  </a:txBody>
                  <a:tcPr marL="121920" marR="121920"/>
                </a:tc>
                <a:tc>
                  <a:txBody>
                    <a:bodyPr/>
                    <a:lstStyle/>
                    <a:p>
                      <a:r>
                        <a:rPr lang="en-IN" sz="1400" dirty="0" smtClean="0"/>
                        <a:t>Not applicable, unless fresh</a:t>
                      </a:r>
                      <a:r>
                        <a:rPr lang="en-IN" sz="1400" baseline="0" dirty="0" smtClean="0"/>
                        <a:t> shares are issued</a:t>
                      </a:r>
                      <a:endParaRPr lang="en-IN" sz="1400" dirty="0"/>
                    </a:p>
                  </a:txBody>
                  <a:tcPr marL="121920" marR="121920"/>
                </a:tc>
              </a:tr>
              <a:tr h="370840">
                <a:tc>
                  <a:txBody>
                    <a:bodyPr/>
                    <a:lstStyle/>
                    <a:p>
                      <a:r>
                        <a:rPr lang="en-IN" sz="1400" dirty="0" smtClean="0"/>
                        <a:t>Shareholders’ resolution</a:t>
                      </a:r>
                      <a:endParaRPr lang="en-IN" sz="1400" dirty="0"/>
                    </a:p>
                  </a:txBody>
                  <a:tcPr marL="121920" marR="121920"/>
                </a:tc>
                <a:tc>
                  <a:txBody>
                    <a:bodyPr/>
                    <a:lstStyle/>
                    <a:p>
                      <a:r>
                        <a:rPr lang="en-IN" sz="1400" dirty="0" smtClean="0"/>
                        <a:t>For conversion of</a:t>
                      </a:r>
                      <a:r>
                        <a:rPr lang="en-IN" sz="1400" baseline="0" dirty="0" smtClean="0"/>
                        <a:t> debt into equity</a:t>
                      </a:r>
                      <a:endParaRPr lang="en-IN" sz="1400" dirty="0"/>
                    </a:p>
                  </a:txBody>
                  <a:tcPr marL="121920" marR="121920"/>
                </a:tc>
                <a:tc>
                  <a:txBody>
                    <a:bodyPr/>
                    <a:lstStyle/>
                    <a:p>
                      <a:r>
                        <a:rPr lang="en-IN" sz="1400" dirty="0" smtClean="0"/>
                        <a:t>Required</a:t>
                      </a:r>
                      <a:endParaRPr lang="en-IN" sz="1400" dirty="0"/>
                    </a:p>
                  </a:txBody>
                  <a:tcPr marL="121920" marR="121920"/>
                </a:tc>
                <a:tc>
                  <a:txBody>
                    <a:bodyPr/>
                    <a:lstStyle/>
                    <a:p>
                      <a:r>
                        <a:rPr lang="en-IN" sz="1400" dirty="0" smtClean="0"/>
                        <a:t>Not required</a:t>
                      </a:r>
                      <a:endParaRPr lang="en-IN" sz="1400" dirty="0"/>
                    </a:p>
                  </a:txBody>
                  <a:tcPr marL="121920" marR="121920"/>
                </a:tc>
              </a:tr>
              <a:tr h="370840">
                <a:tc>
                  <a:txBody>
                    <a:bodyPr/>
                    <a:lstStyle/>
                    <a:p>
                      <a:r>
                        <a:rPr lang="en-IN" sz="1400" dirty="0" smtClean="0"/>
                        <a:t>Section</a:t>
                      </a:r>
                      <a:r>
                        <a:rPr lang="en-IN" sz="1400" baseline="0" dirty="0" smtClean="0"/>
                        <a:t> 56 of the CA, 2013</a:t>
                      </a:r>
                      <a:endParaRPr lang="en-IN" sz="1400" dirty="0"/>
                    </a:p>
                  </a:txBody>
                  <a:tcPr marL="121920" marR="121920"/>
                </a:tc>
                <a:tc>
                  <a:txBody>
                    <a:bodyPr/>
                    <a:lstStyle/>
                    <a:p>
                      <a:r>
                        <a:rPr lang="en-IN" sz="1400" dirty="0" smtClean="0"/>
                        <a:t>Transfer of shares</a:t>
                      </a:r>
                      <a:endParaRPr lang="en-IN" sz="1400" dirty="0"/>
                    </a:p>
                  </a:txBody>
                  <a:tcPr marL="121920" marR="121920"/>
                </a:tc>
                <a:tc>
                  <a:txBody>
                    <a:bodyPr/>
                    <a:lstStyle/>
                    <a:p>
                      <a:r>
                        <a:rPr lang="en-IN" sz="1400" dirty="0" smtClean="0"/>
                        <a:t>Applicable</a:t>
                      </a:r>
                      <a:endParaRPr lang="en-IN" sz="1400" dirty="0"/>
                    </a:p>
                  </a:txBody>
                  <a:tcPr marL="121920" marR="121920"/>
                </a:tc>
                <a:tc>
                  <a:txBody>
                    <a:bodyPr/>
                    <a:lstStyle/>
                    <a:p>
                      <a:r>
                        <a:rPr lang="en-IN" sz="1400" dirty="0" smtClean="0"/>
                        <a:t>Applicable</a:t>
                      </a:r>
                      <a:endParaRPr lang="en-IN" sz="1400" dirty="0"/>
                    </a:p>
                  </a:txBody>
                  <a:tcPr marL="121920" marR="121920"/>
                </a:tc>
              </a:tr>
              <a:tr h="370840">
                <a:tc>
                  <a:txBody>
                    <a:bodyPr/>
                    <a:lstStyle/>
                    <a:p>
                      <a:r>
                        <a:rPr lang="en-IN" sz="1400" dirty="0" smtClean="0"/>
                        <a:t>SEBI (ICDR)</a:t>
                      </a:r>
                      <a:r>
                        <a:rPr lang="en-IN" sz="1400" baseline="0" dirty="0" smtClean="0"/>
                        <a:t> Regulations</a:t>
                      </a:r>
                      <a:endParaRPr lang="en-IN" sz="1400" dirty="0"/>
                    </a:p>
                  </a:txBody>
                  <a:tcPr marL="121920" marR="121920"/>
                </a:tc>
                <a:tc>
                  <a:txBody>
                    <a:bodyPr/>
                    <a:lstStyle/>
                    <a:p>
                      <a:r>
                        <a:rPr lang="en-IN" sz="1400" dirty="0" smtClean="0"/>
                        <a:t>For pricing of shares</a:t>
                      </a:r>
                      <a:endParaRPr lang="en-IN" sz="1400" dirty="0"/>
                    </a:p>
                  </a:txBody>
                  <a:tcPr marL="121920" marR="121920"/>
                </a:tc>
                <a:tc>
                  <a:txBody>
                    <a:bodyPr/>
                    <a:lstStyle/>
                    <a:p>
                      <a:r>
                        <a:rPr lang="en-IN" sz="1400" dirty="0" smtClean="0"/>
                        <a:t>Not applicable (exempted)</a:t>
                      </a:r>
                      <a:endParaRPr lang="en-IN" sz="14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t>Not applicable, unless fresh</a:t>
                      </a:r>
                      <a:r>
                        <a:rPr lang="en-IN" sz="1400" baseline="0" dirty="0" smtClean="0"/>
                        <a:t> shares are issued</a:t>
                      </a:r>
                      <a:endParaRPr lang="en-IN" sz="1400" dirty="0" smtClean="0"/>
                    </a:p>
                  </a:txBody>
                  <a:tcPr marL="121920" marR="121920"/>
                </a:tc>
              </a:tr>
              <a:tr h="370840">
                <a:tc>
                  <a:txBody>
                    <a:bodyPr/>
                    <a:lstStyle/>
                    <a:p>
                      <a:r>
                        <a:rPr lang="en-IN" sz="1400" dirty="0" smtClean="0"/>
                        <a:t>SEBI (SAST)</a:t>
                      </a:r>
                      <a:r>
                        <a:rPr lang="en-IN" sz="1400" baseline="0" dirty="0" smtClean="0"/>
                        <a:t> Regulations</a:t>
                      </a:r>
                      <a:endParaRPr lang="en-IN" sz="1400" dirty="0"/>
                    </a:p>
                  </a:txBody>
                  <a:tcPr marL="121920" marR="121920"/>
                </a:tc>
                <a:tc>
                  <a:txBody>
                    <a:bodyPr/>
                    <a:lstStyle/>
                    <a:p>
                      <a:r>
                        <a:rPr lang="en-IN" sz="1400" dirty="0" smtClean="0"/>
                        <a:t>For substantial</a:t>
                      </a:r>
                      <a:r>
                        <a:rPr lang="en-IN" sz="1400" baseline="0" dirty="0" smtClean="0"/>
                        <a:t> acquisition of shares</a:t>
                      </a:r>
                      <a:endParaRPr lang="en-IN" sz="1400" dirty="0"/>
                    </a:p>
                  </a:txBody>
                  <a:tcPr marL="121920" marR="121920"/>
                </a:tc>
                <a:tc>
                  <a:txBody>
                    <a:bodyPr/>
                    <a:lstStyle/>
                    <a:p>
                      <a:r>
                        <a:rPr lang="en-IN" sz="1400" dirty="0" smtClean="0"/>
                        <a:t>Not</a:t>
                      </a:r>
                      <a:r>
                        <a:rPr lang="en-IN" sz="1400" baseline="0" dirty="0" smtClean="0"/>
                        <a:t> applicable (exempted)</a:t>
                      </a:r>
                      <a:endParaRPr lang="en-IN" sz="1400" dirty="0"/>
                    </a:p>
                  </a:txBody>
                  <a:tcPr marL="121920" marR="121920"/>
                </a:tc>
                <a:tc>
                  <a:txBody>
                    <a:bodyPr/>
                    <a:lstStyle/>
                    <a:p>
                      <a:r>
                        <a:rPr lang="en-IN" sz="1400" dirty="0" smtClean="0"/>
                        <a:t>Applicable</a:t>
                      </a:r>
                      <a:endParaRPr lang="en-IN" sz="1400" dirty="0"/>
                    </a:p>
                  </a:txBody>
                  <a:tcPr marL="121920" marR="121920"/>
                </a:tc>
              </a:tr>
              <a:tr h="370840">
                <a:tc>
                  <a:txBody>
                    <a:bodyPr/>
                    <a:lstStyle/>
                    <a:p>
                      <a:r>
                        <a:rPr lang="en-IN" sz="1400" dirty="0" smtClean="0"/>
                        <a:t>SEBI LODR</a:t>
                      </a:r>
                      <a:endParaRPr lang="en-IN" sz="1400" dirty="0"/>
                    </a:p>
                  </a:txBody>
                  <a:tcPr marL="121920" marR="121920"/>
                </a:tc>
                <a:tc>
                  <a:txBody>
                    <a:bodyPr/>
                    <a:lstStyle/>
                    <a:p>
                      <a:r>
                        <a:rPr lang="en-IN" sz="1400" dirty="0" smtClean="0"/>
                        <a:t>For change in ownership</a:t>
                      </a:r>
                      <a:r>
                        <a:rPr lang="en-IN" sz="1400" baseline="0" dirty="0" smtClean="0"/>
                        <a:t> and management of the entity</a:t>
                      </a:r>
                      <a:endParaRPr lang="en-IN" sz="1400" dirty="0"/>
                    </a:p>
                  </a:txBody>
                  <a:tcPr marL="121920" marR="121920"/>
                </a:tc>
                <a:tc>
                  <a:txBody>
                    <a:bodyPr/>
                    <a:lstStyle/>
                    <a:p>
                      <a:r>
                        <a:rPr lang="en-IN" sz="1400" dirty="0" smtClean="0"/>
                        <a:t>Applicable</a:t>
                      </a:r>
                      <a:endParaRPr lang="en-IN" sz="1400" dirty="0"/>
                    </a:p>
                  </a:txBody>
                  <a:tcPr marL="121920" marR="121920"/>
                </a:tc>
                <a:tc>
                  <a:txBody>
                    <a:bodyPr/>
                    <a:lstStyle/>
                    <a:p>
                      <a:r>
                        <a:rPr lang="en-IN" sz="1400" dirty="0" smtClean="0"/>
                        <a:t>Applicable</a:t>
                      </a:r>
                      <a:endParaRPr lang="en-IN" sz="1400" dirty="0"/>
                    </a:p>
                  </a:txBody>
                  <a:tcPr marL="121920" marR="12192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895600" y="491136"/>
            <a:ext cx="8715207" cy="1013800"/>
          </a:xfrm>
        </p:spPr>
        <p:txBody>
          <a:bodyPr>
            <a:noAutofit/>
          </a:bodyPr>
          <a:lstStyle/>
          <a:p>
            <a:pPr>
              <a:defRPr/>
            </a:pPr>
            <a:r>
              <a:rPr lang="en-US" sz="3600" dirty="0"/>
              <a:t>Immovable Properties - Mortgages</a:t>
            </a:r>
          </a:p>
        </p:txBody>
      </p:sp>
      <p:sp>
        <p:nvSpPr>
          <p:cNvPr id="3" name="Rectangle 3"/>
          <p:cNvSpPr>
            <a:spLocks noGrp="1" noChangeArrowheads="1"/>
          </p:cNvSpPr>
          <p:nvPr>
            <p:ph idx="1"/>
          </p:nvPr>
        </p:nvSpPr>
        <p:spPr/>
        <p:txBody>
          <a:bodyPr>
            <a:normAutofit fontScale="92500" lnSpcReduction="10000"/>
          </a:bodyPr>
          <a:lstStyle/>
          <a:p>
            <a:pPr eaLnBrk="1" hangingPunct="1">
              <a:lnSpc>
                <a:spcPct val="90000"/>
              </a:lnSpc>
              <a:buClrTx/>
              <a:buNone/>
              <a:defRPr/>
            </a:pPr>
            <a:endParaRPr lang="en-US" sz="1900" i="1"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Mortgage is the transfer of interest in specific immovable property as security</a:t>
            </a:r>
          </a:p>
          <a:p>
            <a:pPr eaLnBrk="1" hangingPunct="1">
              <a:lnSpc>
                <a:spcPct val="90000"/>
              </a:lnSpc>
              <a:buClrTx/>
              <a:buNone/>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Mortgage and charge - </a:t>
            </a:r>
            <a:r>
              <a:rPr lang="en-US" sz="1900" dirty="0"/>
              <a:t>distinction</a:t>
            </a:r>
            <a:r>
              <a:rPr lang="en-US" sz="1900" dirty="0">
                <a:solidFill>
                  <a:schemeClr val="tx1"/>
                </a:solidFill>
              </a:rPr>
              <a:t> – </a:t>
            </a:r>
          </a:p>
          <a:p>
            <a:pPr lvl="1">
              <a:lnSpc>
                <a:spcPct val="90000"/>
              </a:lnSpc>
              <a:buFont typeface="Wingdings" pitchFamily="2" charset="2"/>
              <a:buChar char="q"/>
              <a:defRPr/>
            </a:pPr>
            <a:r>
              <a:rPr lang="en-US" sz="1700" dirty="0">
                <a:solidFill>
                  <a:schemeClr val="tx1"/>
                </a:solidFill>
              </a:rPr>
              <a:t>Mortgage is a transfer of interest in property; charge is merely a security interest</a:t>
            </a:r>
          </a:p>
          <a:p>
            <a:pPr eaLnBrk="1" hangingPunct="1">
              <a:lnSpc>
                <a:spcPct val="90000"/>
              </a:lnSpc>
              <a:buClrTx/>
              <a:buNone/>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Types of mortgages:</a:t>
            </a:r>
          </a:p>
          <a:p>
            <a:pPr lvl="1" eaLnBrk="1" hangingPunct="1">
              <a:lnSpc>
                <a:spcPct val="90000"/>
              </a:lnSpc>
              <a:buClrTx/>
              <a:buFont typeface="Wingdings" pitchFamily="2" charset="2"/>
              <a:buChar char="Ø"/>
              <a:defRPr/>
            </a:pPr>
            <a:r>
              <a:rPr lang="en-US" sz="1900" i="1" dirty="0">
                <a:solidFill>
                  <a:schemeClr val="tx1"/>
                </a:solidFill>
              </a:rPr>
              <a:t>simple mortgage: personal undertaking to pay coupled with right of mortgagee to sell the property</a:t>
            </a:r>
          </a:p>
          <a:p>
            <a:pPr lvl="1" eaLnBrk="1" hangingPunct="1">
              <a:lnSpc>
                <a:spcPct val="90000"/>
              </a:lnSpc>
              <a:buClrTx/>
              <a:buFont typeface="Wingdings" pitchFamily="2" charset="2"/>
              <a:buChar char="Ø"/>
              <a:defRPr/>
            </a:pPr>
            <a:r>
              <a:rPr lang="en-US" sz="1900" i="1" dirty="0">
                <a:solidFill>
                  <a:schemeClr val="tx1"/>
                </a:solidFill>
              </a:rPr>
              <a:t>Mortgage by conditional sale</a:t>
            </a:r>
          </a:p>
          <a:p>
            <a:pPr lvl="1" eaLnBrk="1" hangingPunct="1">
              <a:lnSpc>
                <a:spcPct val="90000"/>
              </a:lnSpc>
              <a:buClrTx/>
              <a:buFont typeface="Wingdings" pitchFamily="2" charset="2"/>
              <a:buChar char="Ø"/>
              <a:defRPr/>
            </a:pPr>
            <a:r>
              <a:rPr lang="en-US" sz="1900" i="1" dirty="0">
                <a:solidFill>
                  <a:schemeClr val="tx1"/>
                </a:solidFill>
              </a:rPr>
              <a:t>Usufructuary mortgage - transfer of possession, rent and profits</a:t>
            </a:r>
          </a:p>
          <a:p>
            <a:pPr lvl="1" eaLnBrk="1" hangingPunct="1">
              <a:lnSpc>
                <a:spcPct val="90000"/>
              </a:lnSpc>
              <a:buClrTx/>
              <a:buFont typeface="Wingdings" pitchFamily="2" charset="2"/>
              <a:buChar char="Ø"/>
              <a:defRPr/>
            </a:pPr>
            <a:r>
              <a:rPr lang="en-US" sz="1900" i="1" dirty="0">
                <a:solidFill>
                  <a:schemeClr val="tx1"/>
                </a:solidFill>
              </a:rPr>
              <a:t>English mortgage - transfer of property</a:t>
            </a:r>
          </a:p>
          <a:p>
            <a:pPr lvl="1" eaLnBrk="1" hangingPunct="1">
              <a:lnSpc>
                <a:spcPct val="90000"/>
              </a:lnSpc>
              <a:buClrTx/>
              <a:buFont typeface="Wingdings" pitchFamily="2" charset="2"/>
              <a:buChar char="Ø"/>
              <a:defRPr/>
            </a:pPr>
            <a:r>
              <a:rPr lang="en-US" sz="1900" i="1" dirty="0">
                <a:solidFill>
                  <a:schemeClr val="tx1"/>
                </a:solidFill>
              </a:rPr>
              <a:t>Equitable mortgage</a:t>
            </a:r>
          </a:p>
          <a:p>
            <a:pPr lvl="1" eaLnBrk="1" hangingPunct="1">
              <a:lnSpc>
                <a:spcPct val="90000"/>
              </a:lnSpc>
              <a:buClrTx/>
              <a:buFont typeface="Wingdings" pitchFamily="2" charset="2"/>
              <a:buChar char="Ø"/>
              <a:defRPr/>
            </a:pPr>
            <a:r>
              <a:rPr lang="en-US" sz="1900" i="1" dirty="0">
                <a:solidFill>
                  <a:schemeClr val="tx1"/>
                </a:solidFill>
              </a:rPr>
              <a:t>Anomalous mortgage</a:t>
            </a:r>
          </a:p>
          <a:p>
            <a:pPr lvl="1" eaLnBrk="1" hangingPunct="1">
              <a:lnSpc>
                <a:spcPct val="90000"/>
              </a:lnSpc>
              <a:buClrTx/>
              <a:buNone/>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Most bankers’ mortgages fall under (a) or (e). Some mortgages fall under (f)</a:t>
            </a:r>
          </a:p>
          <a:p>
            <a:pPr eaLnBrk="1" hangingPunct="1">
              <a:lnSpc>
                <a:spcPct val="90000"/>
              </a:lnSpc>
              <a:defRPr/>
            </a:pPr>
            <a:endParaRPr lang="en-US" sz="2400" dirty="0">
              <a:solidFill>
                <a:schemeClr val="tx1"/>
              </a:solidFill>
            </a:endParaRPr>
          </a:p>
        </p:txBody>
      </p:sp>
    </p:spTree>
    <p:extLst>
      <p:ext uri="{BB962C8B-B14F-4D97-AF65-F5344CB8AC3E}">
        <p14:creationId xmlns:p14="http://schemas.microsoft.com/office/powerpoint/2010/main" val="2647702673"/>
      </p:ext>
    </p:extLst>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Pricing of issue</a:t>
            </a:r>
            <a:endParaRPr lang="en-IN" dirty="0"/>
          </a:p>
        </p:txBody>
      </p:sp>
      <p:sp>
        <p:nvSpPr>
          <p:cNvPr id="3" name="Content Placeholder 2"/>
          <p:cNvSpPr>
            <a:spLocks noGrp="1"/>
          </p:cNvSpPr>
          <p:nvPr>
            <p:ph idx="1"/>
          </p:nvPr>
        </p:nvSpPr>
        <p:spPr/>
        <p:txBody>
          <a:bodyPr/>
          <a:lstStyle/>
          <a:p>
            <a:r>
              <a:rPr lang="en-IN" dirty="0" smtClean="0"/>
              <a:t>Non SDR Cases – Pricing as per SEBI (ICDR) where applicable</a:t>
            </a:r>
          </a:p>
          <a:p>
            <a:r>
              <a:rPr lang="en-IN" dirty="0" smtClean="0"/>
              <a:t>For SDR Cases – Pricing to be done in the following manner - </a:t>
            </a:r>
          </a:p>
          <a:p>
            <a:pPr lvl="1"/>
            <a:r>
              <a:rPr lang="en-IN" dirty="0" smtClean="0"/>
              <a:t>Higher of –</a:t>
            </a:r>
          </a:p>
          <a:p>
            <a:pPr lvl="2"/>
            <a:r>
              <a:rPr lang="en-IN" dirty="0" smtClean="0"/>
              <a:t>Face Value of the shares; and</a:t>
            </a:r>
          </a:p>
          <a:p>
            <a:pPr lvl="2"/>
            <a:r>
              <a:rPr lang="en-IN" dirty="0" smtClean="0"/>
              <a:t>Lower of the following –</a:t>
            </a:r>
          </a:p>
          <a:p>
            <a:pPr lvl="3"/>
            <a:r>
              <a:rPr lang="en-IN" dirty="0" smtClean="0"/>
              <a:t>Fair Market Value; and</a:t>
            </a:r>
          </a:p>
          <a:p>
            <a:pPr lvl="3"/>
            <a:r>
              <a:rPr lang="en-IN" dirty="0" smtClean="0"/>
              <a:t>Net Asset Value</a:t>
            </a:r>
            <a:endParaRPr lang="en-IN"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Timeline for implementation</a:t>
            </a:r>
            <a:endParaRPr lang="en-IN" dirty="0"/>
          </a:p>
        </p:txBody>
      </p:sp>
      <p:sp>
        <p:nvSpPr>
          <p:cNvPr id="39" name="Content Placeholder 38"/>
          <p:cNvSpPr>
            <a:spLocks noGrp="1"/>
          </p:cNvSpPr>
          <p:nvPr>
            <p:ph idx="1"/>
          </p:nvPr>
        </p:nvSpPr>
        <p:spPr>
          <a:xfrm>
            <a:off x="581192" y="1829719"/>
            <a:ext cx="11029615" cy="771592"/>
          </a:xfrm>
        </p:spPr>
        <p:txBody>
          <a:bodyPr/>
          <a:lstStyle/>
          <a:p>
            <a:r>
              <a:rPr lang="en-IN" dirty="0" smtClean="0"/>
              <a:t>No timeline for non-SDR cases</a:t>
            </a:r>
          </a:p>
          <a:p>
            <a:r>
              <a:rPr lang="en-IN" dirty="0" smtClean="0"/>
              <a:t>Timeline for SDR cases -</a:t>
            </a:r>
            <a:endParaRPr lang="en-IN" dirty="0"/>
          </a:p>
        </p:txBody>
      </p:sp>
      <p:cxnSp>
        <p:nvCxnSpPr>
          <p:cNvPr id="9" name="Straight Connector 8"/>
          <p:cNvCxnSpPr/>
          <p:nvPr/>
        </p:nvCxnSpPr>
        <p:spPr>
          <a:xfrm>
            <a:off x="3311691" y="3627603"/>
            <a:ext cx="0" cy="512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15947" y="3627603"/>
            <a:ext cx="0" cy="944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1424" y="3627603"/>
            <a:ext cx="10465163" cy="8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1424" y="3411578"/>
            <a:ext cx="288032" cy="216024"/>
          </a:xfrm>
          <a:prstGeom prst="rect">
            <a:avLst/>
          </a:prstGeom>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600"/>
          </a:p>
        </p:txBody>
      </p:sp>
      <p:sp>
        <p:nvSpPr>
          <p:cNvPr id="16" name="TextBox 15"/>
          <p:cNvSpPr txBox="1"/>
          <p:nvPr/>
        </p:nvSpPr>
        <p:spPr>
          <a:xfrm>
            <a:off x="1199456" y="2700210"/>
            <a:ext cx="3360373" cy="584775"/>
          </a:xfrm>
          <a:prstGeom prst="rect">
            <a:avLst/>
          </a:prstGeom>
          <a:noFill/>
        </p:spPr>
        <p:txBody>
          <a:bodyPr wrap="square" rtlCol="0">
            <a:spAutoFit/>
          </a:bodyPr>
          <a:lstStyle/>
          <a:p>
            <a:r>
              <a:rPr lang="en-IN" sz="1600" dirty="0" smtClean="0"/>
              <a:t>Review of performance of the account as per restructuring package</a:t>
            </a:r>
            <a:endParaRPr lang="en-IN" sz="1600" dirty="0"/>
          </a:p>
        </p:txBody>
      </p:sp>
      <p:sp>
        <p:nvSpPr>
          <p:cNvPr id="17" name="TextBox 16"/>
          <p:cNvSpPr txBox="1"/>
          <p:nvPr/>
        </p:nvSpPr>
        <p:spPr>
          <a:xfrm>
            <a:off x="1487488" y="3771618"/>
            <a:ext cx="2304256" cy="338554"/>
          </a:xfrm>
          <a:prstGeom prst="rect">
            <a:avLst/>
          </a:prstGeom>
          <a:noFill/>
        </p:spPr>
        <p:txBody>
          <a:bodyPr wrap="square" rtlCol="0">
            <a:spAutoFit/>
          </a:bodyPr>
          <a:lstStyle/>
          <a:p>
            <a:r>
              <a:rPr lang="en-IN" sz="1600" b="1" dirty="0" smtClean="0"/>
              <a:t>30 days</a:t>
            </a:r>
            <a:endParaRPr lang="en-IN" sz="1600" b="1" dirty="0"/>
          </a:p>
        </p:txBody>
      </p:sp>
      <p:sp>
        <p:nvSpPr>
          <p:cNvPr id="18" name="TextBox 17"/>
          <p:cNvSpPr txBox="1"/>
          <p:nvPr/>
        </p:nvSpPr>
        <p:spPr>
          <a:xfrm>
            <a:off x="1007435" y="4068361"/>
            <a:ext cx="3360373" cy="584775"/>
          </a:xfrm>
          <a:prstGeom prst="rect">
            <a:avLst/>
          </a:prstGeom>
          <a:noFill/>
        </p:spPr>
        <p:txBody>
          <a:bodyPr wrap="square" rtlCol="0">
            <a:spAutoFit/>
          </a:bodyPr>
          <a:lstStyle/>
          <a:p>
            <a:r>
              <a:rPr lang="en-IN" sz="1600" dirty="0" smtClean="0"/>
              <a:t>Lenders to decide whether to implement SDR</a:t>
            </a:r>
            <a:endParaRPr lang="en-IN" sz="1600" dirty="0"/>
          </a:p>
        </p:txBody>
      </p:sp>
      <p:sp>
        <p:nvSpPr>
          <p:cNvPr id="19" name="TextBox 18"/>
          <p:cNvSpPr txBox="1"/>
          <p:nvPr/>
        </p:nvSpPr>
        <p:spPr>
          <a:xfrm>
            <a:off x="3695733" y="3771618"/>
            <a:ext cx="1536171" cy="338554"/>
          </a:xfrm>
          <a:prstGeom prst="rect">
            <a:avLst/>
          </a:prstGeom>
          <a:noFill/>
        </p:spPr>
        <p:txBody>
          <a:bodyPr wrap="square" rtlCol="0">
            <a:spAutoFit/>
          </a:bodyPr>
          <a:lstStyle/>
          <a:p>
            <a:r>
              <a:rPr lang="en-IN" sz="1600" b="1" dirty="0" smtClean="0"/>
              <a:t>90 days</a:t>
            </a:r>
            <a:endParaRPr lang="en-IN" sz="1600" b="1" dirty="0"/>
          </a:p>
        </p:txBody>
      </p:sp>
      <p:sp>
        <p:nvSpPr>
          <p:cNvPr id="20" name="TextBox 19"/>
          <p:cNvSpPr txBox="1"/>
          <p:nvPr/>
        </p:nvSpPr>
        <p:spPr>
          <a:xfrm>
            <a:off x="3023659" y="4644425"/>
            <a:ext cx="3360373" cy="338554"/>
          </a:xfrm>
          <a:prstGeom prst="rect">
            <a:avLst/>
          </a:prstGeom>
          <a:noFill/>
        </p:spPr>
        <p:txBody>
          <a:bodyPr wrap="square" rtlCol="0">
            <a:spAutoFit/>
          </a:bodyPr>
          <a:lstStyle/>
          <a:p>
            <a:r>
              <a:rPr lang="en-IN" sz="1600" dirty="0" smtClean="0"/>
              <a:t>Approval of SDR scheme</a:t>
            </a:r>
            <a:endParaRPr lang="en-IN" sz="1600" dirty="0"/>
          </a:p>
        </p:txBody>
      </p:sp>
      <p:cxnSp>
        <p:nvCxnSpPr>
          <p:cNvPr id="21" name="Straight Connector 20"/>
          <p:cNvCxnSpPr/>
          <p:nvPr/>
        </p:nvCxnSpPr>
        <p:spPr>
          <a:xfrm>
            <a:off x="8208235" y="3627603"/>
            <a:ext cx="0" cy="1304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07968" y="3771618"/>
            <a:ext cx="1536171" cy="338554"/>
          </a:xfrm>
          <a:prstGeom prst="rect">
            <a:avLst/>
          </a:prstGeom>
          <a:noFill/>
        </p:spPr>
        <p:txBody>
          <a:bodyPr wrap="square" rtlCol="0">
            <a:spAutoFit/>
          </a:bodyPr>
          <a:lstStyle/>
          <a:p>
            <a:r>
              <a:rPr lang="en-IN" sz="1600" b="1" dirty="0" smtClean="0"/>
              <a:t>90 days</a:t>
            </a:r>
            <a:endParaRPr lang="en-IN" sz="1600" b="1" dirty="0"/>
          </a:p>
        </p:txBody>
      </p:sp>
      <p:sp>
        <p:nvSpPr>
          <p:cNvPr id="24" name="TextBox 23"/>
          <p:cNvSpPr txBox="1"/>
          <p:nvPr/>
        </p:nvSpPr>
        <p:spPr>
          <a:xfrm>
            <a:off x="5999990" y="4932458"/>
            <a:ext cx="3360373" cy="584775"/>
          </a:xfrm>
          <a:prstGeom prst="rect">
            <a:avLst/>
          </a:prstGeom>
          <a:noFill/>
        </p:spPr>
        <p:txBody>
          <a:bodyPr wrap="square" rtlCol="0">
            <a:spAutoFit/>
          </a:bodyPr>
          <a:lstStyle/>
          <a:p>
            <a:r>
              <a:rPr lang="en-IN" sz="1600" dirty="0" smtClean="0"/>
              <a:t>Completion of conversion of debt into equity</a:t>
            </a:r>
            <a:endParaRPr lang="en-IN" sz="1600" dirty="0"/>
          </a:p>
        </p:txBody>
      </p:sp>
      <p:cxnSp>
        <p:nvCxnSpPr>
          <p:cNvPr id="26" name="Straight Connector 25"/>
          <p:cNvCxnSpPr/>
          <p:nvPr/>
        </p:nvCxnSpPr>
        <p:spPr>
          <a:xfrm>
            <a:off x="11376587" y="3636313"/>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072331" y="3780329"/>
            <a:ext cx="1920213" cy="338554"/>
          </a:xfrm>
          <a:prstGeom prst="rect">
            <a:avLst/>
          </a:prstGeom>
          <a:noFill/>
        </p:spPr>
        <p:txBody>
          <a:bodyPr wrap="square" rtlCol="0">
            <a:spAutoFit/>
          </a:bodyPr>
          <a:lstStyle/>
          <a:p>
            <a:r>
              <a:rPr lang="en-IN" sz="1600" b="1" dirty="0" smtClean="0"/>
              <a:t>12 months</a:t>
            </a:r>
            <a:endParaRPr lang="en-IN" sz="1600" b="1" dirty="0"/>
          </a:p>
        </p:txBody>
      </p:sp>
      <p:sp>
        <p:nvSpPr>
          <p:cNvPr id="30" name="TextBox 29"/>
          <p:cNvSpPr txBox="1"/>
          <p:nvPr/>
        </p:nvSpPr>
        <p:spPr>
          <a:xfrm>
            <a:off x="9168341" y="5796554"/>
            <a:ext cx="3023659" cy="584775"/>
          </a:xfrm>
          <a:prstGeom prst="rect">
            <a:avLst/>
          </a:prstGeom>
          <a:noFill/>
        </p:spPr>
        <p:txBody>
          <a:bodyPr wrap="square" rtlCol="0">
            <a:spAutoFit/>
          </a:bodyPr>
          <a:lstStyle/>
          <a:p>
            <a:r>
              <a:rPr lang="en-IN" sz="1600" dirty="0" smtClean="0"/>
              <a:t>Divestment of entire stake by lenders</a:t>
            </a:r>
            <a:endParaRPr lang="en-IN" sz="1600"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Account classification and provisioning norms</a:t>
            </a:r>
            <a:endParaRPr lang="en-IN" dirty="0"/>
          </a:p>
        </p:txBody>
      </p:sp>
      <p:graphicFrame>
        <p:nvGraphicFramePr>
          <p:cNvPr id="6" name="Content Placeholder 5"/>
          <p:cNvGraphicFramePr>
            <a:graphicFrameLocks noGrp="1"/>
          </p:cNvGraphicFramePr>
          <p:nvPr>
            <p:ph idx="1"/>
          </p:nvPr>
        </p:nvGraphicFramePr>
        <p:xfrm>
          <a:off x="609600" y="1646238"/>
          <a:ext cx="10972800" cy="2992120"/>
        </p:xfrm>
        <a:graphic>
          <a:graphicData uri="http://schemas.openxmlformats.org/drawingml/2006/table">
            <a:tbl>
              <a:tblPr firstRow="1" bandRow="1">
                <a:tableStyleId>{5C22544A-7EE6-4342-B048-85BDC9FD1C3A}</a:tableStyleId>
              </a:tblPr>
              <a:tblGrid>
                <a:gridCol w="3657600"/>
                <a:gridCol w="3657600"/>
                <a:gridCol w="3657600"/>
              </a:tblGrid>
              <a:tr h="370840">
                <a:tc>
                  <a:txBody>
                    <a:bodyPr/>
                    <a:lstStyle/>
                    <a:p>
                      <a:r>
                        <a:rPr lang="en-IN" sz="1600" dirty="0" smtClean="0"/>
                        <a:t>Particulars</a:t>
                      </a:r>
                      <a:endParaRPr lang="en-IN" sz="1600" dirty="0"/>
                    </a:p>
                  </a:txBody>
                  <a:tcPr marL="121920" marR="121920"/>
                </a:tc>
                <a:tc>
                  <a:txBody>
                    <a:bodyPr/>
                    <a:lstStyle/>
                    <a:p>
                      <a:r>
                        <a:rPr lang="en-IN" sz="1600" dirty="0" smtClean="0"/>
                        <a:t>SDR</a:t>
                      </a:r>
                      <a:r>
                        <a:rPr lang="en-IN" sz="1600" baseline="0" dirty="0" smtClean="0"/>
                        <a:t> Cases</a:t>
                      </a:r>
                      <a:endParaRPr lang="en-IN" sz="1600" dirty="0"/>
                    </a:p>
                  </a:txBody>
                  <a:tcPr marL="121920" marR="121920"/>
                </a:tc>
                <a:tc>
                  <a:txBody>
                    <a:bodyPr/>
                    <a:lstStyle/>
                    <a:p>
                      <a:r>
                        <a:rPr lang="en-IN" sz="1600" dirty="0" smtClean="0"/>
                        <a:t>Non SDR</a:t>
                      </a:r>
                      <a:r>
                        <a:rPr lang="en-IN" sz="1600" baseline="0" dirty="0" smtClean="0"/>
                        <a:t> Cases</a:t>
                      </a:r>
                      <a:endParaRPr lang="en-IN" sz="1600" dirty="0"/>
                    </a:p>
                  </a:txBody>
                  <a:tcPr marL="121920" marR="121920"/>
                </a:tc>
              </a:tr>
              <a:tr h="370840">
                <a:tc>
                  <a:txBody>
                    <a:bodyPr/>
                    <a:lstStyle/>
                    <a:p>
                      <a:r>
                        <a:rPr lang="en-IN" sz="1600" dirty="0" smtClean="0"/>
                        <a:t>Asset classification</a:t>
                      </a:r>
                      <a:endParaRPr lang="en-IN" sz="1600" dirty="0"/>
                    </a:p>
                  </a:txBody>
                  <a:tcPr marL="121920" marR="121920"/>
                </a:tc>
                <a:tc>
                  <a:txBody>
                    <a:bodyPr/>
                    <a:lstStyle/>
                    <a:p>
                      <a:r>
                        <a:rPr kumimoji="0" lang="en-IN" sz="1600" b="0" i="0" kern="1200" dirty="0" smtClean="0">
                          <a:solidFill>
                            <a:schemeClr val="dk1"/>
                          </a:solidFill>
                          <a:latin typeface="+mn-lt"/>
                          <a:ea typeface="+mn-ea"/>
                          <a:cs typeface="+mn-cs"/>
                        </a:rPr>
                        <a:t>On conversion of debt to equity as approved under SDR, the existing asset classification of the account, as on the reference date shall prevail</a:t>
                      </a:r>
                    </a:p>
                    <a:p>
                      <a:endParaRPr kumimoji="0" lang="en-IN" sz="1600" b="0" i="0" kern="1200" dirty="0" smtClean="0">
                        <a:solidFill>
                          <a:schemeClr val="dk1"/>
                        </a:solidFill>
                        <a:latin typeface="+mn-lt"/>
                        <a:ea typeface="+mn-ea"/>
                        <a:cs typeface="+mn-cs"/>
                      </a:endParaRPr>
                    </a:p>
                    <a:p>
                      <a:r>
                        <a:rPr kumimoji="0" lang="en-IN" sz="1600" b="0" i="0" kern="1200" dirty="0" smtClean="0">
                          <a:solidFill>
                            <a:schemeClr val="dk1"/>
                          </a:solidFill>
                          <a:latin typeface="+mn-lt"/>
                          <a:ea typeface="+mn-ea"/>
                          <a:cs typeface="+mn-cs"/>
                        </a:rPr>
                        <a:t>Shall be upgraded to “standard” only after divestment of shareholding after 18 months</a:t>
                      </a:r>
                      <a:endParaRPr lang="en-IN" sz="1600" dirty="0"/>
                    </a:p>
                  </a:txBody>
                  <a:tcPr marL="121920" marR="121920"/>
                </a:tc>
                <a:tc>
                  <a:txBody>
                    <a:bodyPr/>
                    <a:lstStyle/>
                    <a:p>
                      <a:r>
                        <a:rPr lang="en-IN" sz="1600" dirty="0" smtClean="0"/>
                        <a:t>Account will be considered as “standard”,</a:t>
                      </a:r>
                      <a:r>
                        <a:rPr lang="en-IN" sz="1600" baseline="0" dirty="0" smtClean="0"/>
                        <a:t> subject to certain conditions</a:t>
                      </a:r>
                      <a:endParaRPr lang="en-IN" sz="1600" dirty="0"/>
                    </a:p>
                  </a:txBody>
                  <a:tcPr marL="121920" marR="121920"/>
                </a:tc>
              </a:tr>
              <a:tr h="370840">
                <a:tc>
                  <a:txBody>
                    <a:bodyPr/>
                    <a:lstStyle/>
                    <a:p>
                      <a:r>
                        <a:rPr lang="en-IN" sz="1600" dirty="0" smtClean="0"/>
                        <a:t>Reversal</a:t>
                      </a:r>
                      <a:r>
                        <a:rPr lang="en-IN" sz="1600" baseline="0" dirty="0" smtClean="0"/>
                        <a:t> of provisioning</a:t>
                      </a:r>
                      <a:endParaRPr lang="en-IN" sz="1600" dirty="0"/>
                    </a:p>
                  </a:txBody>
                  <a:tcPr marL="121920" marR="121920"/>
                </a:tc>
                <a:tc>
                  <a:txBody>
                    <a:bodyPr/>
                    <a:lstStyle/>
                    <a:p>
                      <a:r>
                        <a:rPr lang="en-IN" sz="1600" dirty="0" smtClean="0"/>
                        <a:t>Only</a:t>
                      </a:r>
                      <a:r>
                        <a:rPr lang="en-IN" sz="1600" baseline="0" dirty="0" smtClean="0"/>
                        <a:t> after satisfactory performance for 1 year from the date of divestment</a:t>
                      </a:r>
                      <a:endParaRPr lang="en-IN" sz="1600" dirty="0"/>
                    </a:p>
                  </a:txBody>
                  <a:tcPr marL="121920" marR="121920"/>
                </a:tc>
                <a:tc>
                  <a:txBody>
                    <a:bodyPr/>
                    <a:lstStyle/>
                    <a:p>
                      <a:r>
                        <a:rPr lang="en-IN" sz="1600" dirty="0" smtClean="0"/>
                        <a:t>After satisfactory</a:t>
                      </a:r>
                      <a:r>
                        <a:rPr lang="en-IN" sz="1600" baseline="0" dirty="0" smtClean="0"/>
                        <a:t> performance for 1 year</a:t>
                      </a:r>
                      <a:endParaRPr lang="en-IN" sz="1600" dirty="0"/>
                    </a:p>
                  </a:txBody>
                  <a:tcPr marL="121920" marR="121920"/>
                </a:tc>
              </a:tr>
            </a:tbl>
          </a:graphicData>
        </a:graphic>
      </p:graphicFrame>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SCHEME FOR SUSTAINABLE STRUCTURING OF STRESSED ASSETS</a:t>
            </a:r>
            <a:endParaRPr lang="en-IN"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Eligibility criteria – All to be satisfied</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2724163"/>
              </p:ext>
            </p:extLst>
          </p:nvPr>
        </p:nvGraphicFramePr>
        <p:xfrm>
          <a:off x="1024467" y="2286000"/>
          <a:ext cx="971973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738030"/>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Measures available under S4A</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4886429"/>
              </p:ext>
            </p:extLst>
          </p:nvPr>
        </p:nvGraphicFramePr>
        <p:xfrm>
          <a:off x="406400" y="1676401"/>
          <a:ext cx="11277600" cy="4632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51356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Modus operandi</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997276"/>
              </p:ext>
            </p:extLst>
          </p:nvPr>
        </p:nvGraphicFramePr>
        <p:xfrm>
          <a:off x="1024467" y="2286000"/>
          <a:ext cx="971973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79170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CALCULATION OF SUSTAINABLE DEBT</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7011227"/>
              </p:ext>
            </p:extLst>
          </p:nvPr>
        </p:nvGraphicFramePr>
        <p:xfrm>
          <a:off x="1024467" y="2286000"/>
          <a:ext cx="971973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7608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Valuation/ Pricing of instruments </a:t>
            </a:r>
            <a:endParaRPr lang="en-IN" dirty="0"/>
          </a:p>
        </p:txBody>
      </p:sp>
      <p:pic>
        <p:nvPicPr>
          <p:cNvPr id="13" name="Picture 12"/>
          <p:cNvPicPr>
            <a:picLocks noChangeAspect="1"/>
          </p:cNvPicPr>
          <p:nvPr/>
        </p:nvPicPr>
        <p:blipFill>
          <a:blip r:embed="rId2" cstate="print"/>
          <a:stretch>
            <a:fillRect/>
          </a:stretch>
        </p:blipFill>
        <p:spPr>
          <a:xfrm>
            <a:off x="101600" y="1334808"/>
            <a:ext cx="11887200" cy="5334000"/>
          </a:xfrm>
          <a:prstGeom prst="rect">
            <a:avLst/>
          </a:prstGeom>
        </p:spPr>
      </p:pic>
    </p:spTree>
    <p:extLst>
      <p:ext uri="{BB962C8B-B14F-4D97-AF65-F5344CB8AC3E}">
        <p14:creationId xmlns:p14="http://schemas.microsoft.com/office/powerpoint/2010/main" val="279547474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Asset classification and provisioning</a:t>
            </a:r>
            <a:endParaRPr lang="en-IN" sz="4000" dirty="0"/>
          </a:p>
        </p:txBody>
      </p:sp>
      <p:pic>
        <p:nvPicPr>
          <p:cNvPr id="4" name="Picture 3"/>
          <p:cNvPicPr/>
          <p:nvPr/>
        </p:nvPicPr>
        <p:blipFill>
          <a:blip r:embed="rId2" cstate="print"/>
          <a:srcRect/>
          <a:stretch>
            <a:fillRect/>
          </a:stretch>
        </p:blipFill>
        <p:spPr bwMode="auto">
          <a:xfrm>
            <a:off x="0" y="940676"/>
            <a:ext cx="11867304" cy="5581650"/>
          </a:xfrm>
          <a:prstGeom prst="rect">
            <a:avLst/>
          </a:prstGeom>
          <a:noFill/>
        </p:spPr>
      </p:pic>
    </p:spTree>
    <p:extLst>
      <p:ext uri="{BB962C8B-B14F-4D97-AF65-F5344CB8AC3E}">
        <p14:creationId xmlns:p14="http://schemas.microsoft.com/office/powerpoint/2010/main" val="2003611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524250" y="491136"/>
            <a:ext cx="8086557" cy="1013800"/>
          </a:xfrm>
        </p:spPr>
        <p:txBody>
          <a:bodyPr>
            <a:normAutofit fontScale="90000"/>
          </a:bodyPr>
          <a:lstStyle/>
          <a:p>
            <a:pPr>
              <a:defRPr/>
            </a:pPr>
            <a:r>
              <a:rPr lang="en-US" sz="4100" dirty="0"/>
              <a:t>Mortgage of Movable Property</a:t>
            </a:r>
          </a:p>
        </p:txBody>
      </p:sp>
      <p:graphicFrame>
        <p:nvGraphicFramePr>
          <p:cNvPr id="6" name="Diagram 5"/>
          <p:cNvGraphicFramePr/>
          <p:nvPr>
            <p:extLst>
              <p:ext uri="{D42A27DB-BD31-4B8C-83A1-F6EECF244321}">
                <p14:modId xmlns:p14="http://schemas.microsoft.com/office/powerpoint/2010/main" val="1294338178"/>
              </p:ext>
            </p:extLst>
          </p:nvPr>
        </p:nvGraphicFramePr>
        <p:xfrm>
          <a:off x="1981200" y="1600200"/>
          <a:ext cx="8305800" cy="497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72080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IN" b="1" dirty="0" smtClean="0"/>
              <a:t>Returns and certificates</a:t>
            </a:r>
            <a:endParaRPr lang="en-IN" dirty="0"/>
          </a:p>
        </p:txBody>
      </p:sp>
    </p:spTree>
    <p:extLst>
      <p:ext uri="{BB962C8B-B14F-4D97-AF65-F5344CB8AC3E}">
        <p14:creationId xmlns:p14="http://schemas.microsoft.com/office/powerpoint/2010/main" val="323377789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27271339"/>
              </p:ext>
            </p:extLst>
          </p:nvPr>
        </p:nvGraphicFramePr>
        <p:xfrm>
          <a:off x="614855" y="554656"/>
          <a:ext cx="10074609" cy="6185341"/>
        </p:xfrm>
        <a:graphic>
          <a:graphicData uri="http://schemas.openxmlformats.org/drawingml/2006/table">
            <a:tbl>
              <a:tblPr/>
              <a:tblGrid>
                <a:gridCol w="402984"/>
                <a:gridCol w="2473565"/>
                <a:gridCol w="1153292"/>
                <a:gridCol w="1309698"/>
                <a:gridCol w="1208953"/>
                <a:gridCol w="1410447"/>
                <a:gridCol w="2115670"/>
              </a:tblGrid>
              <a:tr h="241741">
                <a:tc>
                  <a:txBody>
                    <a:bodyPr/>
                    <a:lstStyle/>
                    <a:p>
                      <a:pPr algn="ctr"/>
                      <a:r>
                        <a:rPr lang="en-US" sz="1300" b="1" dirty="0">
                          <a:solidFill>
                            <a:schemeClr val="bg1"/>
                          </a:solidFill>
                          <a:effectLst/>
                          <a:latin typeface="Times New Roman" panose="02020603050405020304" pitchFamily="18" charset="0"/>
                          <a:cs typeface="Times New Roman" panose="02020603050405020304" pitchFamily="18" charset="0"/>
                        </a:rPr>
                        <a:t>Sr.</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dirty="0">
                          <a:solidFill>
                            <a:schemeClr val="bg1"/>
                          </a:solidFill>
                          <a:effectLst/>
                          <a:latin typeface="Times New Roman" panose="02020603050405020304" pitchFamily="18" charset="0"/>
                          <a:cs typeface="Times New Roman" panose="02020603050405020304" pitchFamily="18" charset="0"/>
                        </a:rPr>
                        <a:t>Name of the Return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dirty="0" smtClean="0">
                          <a:solidFill>
                            <a:schemeClr val="bg1"/>
                          </a:solidFill>
                          <a:effectLst/>
                          <a:latin typeface="Times New Roman" panose="02020603050405020304" pitchFamily="18" charset="0"/>
                          <a:cs typeface="Times New Roman" panose="02020603050405020304" pitchFamily="18" charset="0"/>
                        </a:rPr>
                        <a:t>Periodicity</a:t>
                      </a:r>
                      <a:endParaRPr lang="en-US" sz="1300" b="1" dirty="0">
                        <a:solidFill>
                          <a:schemeClr val="bg1"/>
                        </a:solidFill>
                        <a:effectLst/>
                        <a:latin typeface="Times New Roman" panose="02020603050405020304" pitchFamily="18" charset="0"/>
                        <a:cs typeface="Times New Roman" panose="02020603050405020304" pitchFamily="18" charset="0"/>
                      </a:endParaRP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dirty="0">
                          <a:solidFill>
                            <a:schemeClr val="bg1"/>
                          </a:solidFill>
                          <a:effectLst/>
                          <a:latin typeface="Times New Roman" panose="02020603050405020304" pitchFamily="18" charset="0"/>
                          <a:cs typeface="Times New Roman" panose="02020603050405020304" pitchFamily="18" charset="0"/>
                        </a:rPr>
                        <a:t>Reference Date</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a:solidFill>
                            <a:schemeClr val="bg1"/>
                          </a:solidFill>
                          <a:effectLst/>
                          <a:latin typeface="Times New Roman" panose="02020603050405020304" pitchFamily="18" charset="0"/>
                          <a:cs typeface="Times New Roman" panose="02020603050405020304" pitchFamily="18" charset="0"/>
                        </a:rPr>
                        <a:t>Reporting Time</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a:solidFill>
                            <a:schemeClr val="bg1"/>
                          </a:solidFill>
                          <a:effectLst/>
                          <a:latin typeface="Times New Roman" panose="02020603050405020304" pitchFamily="18" charset="0"/>
                          <a:cs typeface="Times New Roman" panose="02020603050405020304" pitchFamily="18" charset="0"/>
                        </a:rPr>
                        <a:t>Due on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c>
                  <a:txBody>
                    <a:bodyPr/>
                    <a:lstStyle/>
                    <a:p>
                      <a:pPr algn="ctr"/>
                      <a:r>
                        <a:rPr lang="en-US" sz="1300" b="1" dirty="0">
                          <a:solidFill>
                            <a:schemeClr val="bg1"/>
                          </a:solidFill>
                          <a:effectLst/>
                          <a:latin typeface="Times New Roman" panose="02020603050405020304" pitchFamily="18" charset="0"/>
                          <a:cs typeface="Times New Roman" panose="02020603050405020304" pitchFamily="18" charset="0"/>
                        </a:rPr>
                        <a:t>Remarks</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50000"/>
                      </a:schemeClr>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NBS1</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Quarterly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June/</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31st Dec.</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15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15th April/</a:t>
                      </a:r>
                      <a:br>
                        <a:rPr lang="en-US" sz="1300" dirty="0">
                          <a:solidFill>
                            <a:srgbClr val="1F4E79"/>
                          </a:solidFill>
                          <a:effectLst/>
                          <a:latin typeface="Times New Roman" panose="02020603050405020304" pitchFamily="18" charset="0"/>
                          <a:cs typeface="Times New Roman" panose="02020603050405020304" pitchFamily="18" charset="0"/>
                        </a:rPr>
                      </a:br>
                      <a:r>
                        <a:rPr lang="en-US" sz="1300" dirty="0">
                          <a:solidFill>
                            <a:srgbClr val="1F4E79"/>
                          </a:solidFill>
                          <a:effectLst/>
                          <a:latin typeface="Times New Roman" panose="02020603050405020304" pitchFamily="18" charset="0"/>
                          <a:cs typeface="Times New Roman" panose="02020603050405020304" pitchFamily="18" charset="0"/>
                        </a:rPr>
                        <a:t>15th July/</a:t>
                      </a:r>
                      <a:br>
                        <a:rPr lang="en-US" sz="1300" dirty="0">
                          <a:solidFill>
                            <a:srgbClr val="1F4E79"/>
                          </a:solidFill>
                          <a:effectLst/>
                          <a:latin typeface="Times New Roman" panose="02020603050405020304" pitchFamily="18" charset="0"/>
                          <a:cs typeface="Times New Roman" panose="02020603050405020304" pitchFamily="18" charset="0"/>
                        </a:rPr>
                      </a:br>
                      <a:r>
                        <a:rPr lang="en-US" sz="1300" dirty="0">
                          <a:solidFill>
                            <a:srgbClr val="1F4E79"/>
                          </a:solidFill>
                          <a:effectLst/>
                          <a:latin typeface="Times New Roman" panose="02020603050405020304" pitchFamily="18" charset="0"/>
                          <a:cs typeface="Times New Roman" panose="02020603050405020304" pitchFamily="18" charset="0"/>
                        </a:rPr>
                        <a:t>15th Oct./</a:t>
                      </a:r>
                      <a:br>
                        <a:rPr lang="en-US" sz="1300" dirty="0">
                          <a:solidFill>
                            <a:srgbClr val="1F4E79"/>
                          </a:solidFill>
                          <a:effectLst/>
                          <a:latin typeface="Times New Roman" panose="02020603050405020304" pitchFamily="18" charset="0"/>
                          <a:cs typeface="Times New Roman" panose="02020603050405020304" pitchFamily="18" charset="0"/>
                        </a:rPr>
                      </a:br>
                      <a:r>
                        <a:rPr lang="en-US" sz="1300" dirty="0">
                          <a:solidFill>
                            <a:srgbClr val="1F4E79"/>
                          </a:solidFill>
                          <a:effectLst/>
                          <a:latin typeface="Times New Roman" panose="02020603050405020304" pitchFamily="18" charset="0"/>
                          <a:cs typeface="Times New Roman" panose="02020603050405020304" pitchFamily="18" charset="0"/>
                        </a:rPr>
                        <a:t>15th Jan.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2</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NBS2</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Quarterly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June/</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31st Dec.</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15th April/</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July/</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Oct./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Jan.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NBS3</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Quarterly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June/</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31st Dec.</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15th April/</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July/</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Oct./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Jan.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4</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ALM (NBFC-D)</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Half yearly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30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30th April/</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Oct.</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NBFCs-D having public deposit of &gt; ₹ 20 </a:t>
                      </a:r>
                      <a:r>
                        <a:rPr lang="en-US" sz="1300" dirty="0" err="1">
                          <a:solidFill>
                            <a:srgbClr val="1F4E79"/>
                          </a:solidFill>
                          <a:effectLst/>
                          <a:latin typeface="Times New Roman" panose="02020603050405020304" pitchFamily="18" charset="0"/>
                          <a:cs typeface="Times New Roman" panose="02020603050405020304" pitchFamily="18" charset="0"/>
                        </a:rPr>
                        <a:t>crore</a:t>
                      </a:r>
                      <a:r>
                        <a:rPr lang="en-US" sz="1300" dirty="0">
                          <a:solidFill>
                            <a:srgbClr val="1F4E79"/>
                          </a:solidFill>
                          <a:effectLst/>
                          <a:latin typeface="Times New Roman" panose="02020603050405020304" pitchFamily="18" charset="0"/>
                          <a:cs typeface="Times New Roman" panose="02020603050405020304" pitchFamily="18" charset="0"/>
                        </a:rPr>
                        <a:t> Or asset size of&gt; ₹ 100 </a:t>
                      </a:r>
                      <a:r>
                        <a:rPr lang="en-US" sz="1300" dirty="0" err="1">
                          <a:solidFill>
                            <a:srgbClr val="1F4E79"/>
                          </a:solidFill>
                          <a:effectLst/>
                          <a:latin typeface="Times New Roman" panose="02020603050405020304" pitchFamily="18" charset="0"/>
                          <a:cs typeface="Times New Roman" panose="02020603050405020304" pitchFamily="18" charset="0"/>
                        </a:rPr>
                        <a:t>crore</a:t>
                      </a:r>
                      <a:endParaRPr lang="en-US" sz="1300" dirty="0">
                        <a:solidFill>
                          <a:srgbClr val="1F4E79"/>
                        </a:solidFill>
                        <a:effectLst/>
                        <a:latin typeface="Times New Roman" panose="02020603050405020304" pitchFamily="18" charset="0"/>
                        <a:cs typeface="Times New Roman" panose="02020603050405020304" pitchFamily="18" charset="0"/>
                      </a:endParaRP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5</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Branch Information return</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Quarterly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June/</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31st Dec.</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15th April/</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July/</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Oct./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15th Jan.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362611">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6</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Statutory Auditor Certificate</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Annual</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gridSpan="2">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One month from the date of finalisation of Balance Sheet</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Not later than 31st December</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7</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Reporting to Central Repository of Information on Large Credits (CRILC)</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Quarterly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June/</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30th Sept./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31st Dec.</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21 days</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21st April/</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21st July/</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21st Oct/</a:t>
                      </a:r>
                      <a:br>
                        <a:rPr lang="en-US" sz="1300">
                          <a:solidFill>
                            <a:srgbClr val="1F4E79"/>
                          </a:solidFill>
                          <a:effectLst/>
                          <a:latin typeface="Times New Roman" panose="02020603050405020304" pitchFamily="18" charset="0"/>
                          <a:cs typeface="Times New Roman" panose="02020603050405020304" pitchFamily="18" charset="0"/>
                        </a:rPr>
                      </a:br>
                      <a:r>
                        <a:rPr lang="en-US" sz="1300">
                          <a:solidFill>
                            <a:srgbClr val="1F4E79"/>
                          </a:solidFill>
                          <a:effectLst/>
                          <a:latin typeface="Times New Roman" panose="02020603050405020304" pitchFamily="18" charset="0"/>
                          <a:cs typeface="Times New Roman" panose="02020603050405020304" pitchFamily="18" charset="0"/>
                        </a:rPr>
                        <a:t>21st Jan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362611">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8</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Reporting of Special Mention Account status (SMA-2 return)</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Weekly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On Every Friday</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 </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83482">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9</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Statutory Auditor Certificate</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Annual</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algn="ctr"/>
                      <a:r>
                        <a:rPr lang="en-US" sz="1300">
                          <a:solidFill>
                            <a:srgbClr val="1F4E79"/>
                          </a:solidFill>
                          <a:effectLst/>
                          <a:latin typeface="Times New Roman" panose="02020603050405020304" pitchFamily="18" charset="0"/>
                          <a:cs typeface="Times New Roman" panose="02020603050405020304" pitchFamily="18" charset="0"/>
                        </a:rPr>
                        <a:t>31st March</a:t>
                      </a:r>
                    </a:p>
                  </a:txBody>
                  <a:tcPr marL="12591" marR="12591"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gridSpan="2">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One month from the date of </a:t>
                      </a:r>
                      <a:r>
                        <a:rPr lang="en-US" sz="1300" dirty="0" err="1">
                          <a:solidFill>
                            <a:srgbClr val="1F4E79"/>
                          </a:solidFill>
                          <a:effectLst/>
                          <a:latin typeface="Times New Roman" panose="02020603050405020304" pitchFamily="18" charset="0"/>
                          <a:cs typeface="Times New Roman" panose="02020603050405020304" pitchFamily="18" charset="0"/>
                        </a:rPr>
                        <a:t>finalisation</a:t>
                      </a:r>
                      <a:r>
                        <a:rPr lang="en-US" sz="1300" dirty="0">
                          <a:solidFill>
                            <a:srgbClr val="1F4E79"/>
                          </a:solidFill>
                          <a:effectLst/>
                          <a:latin typeface="Times New Roman" panose="02020603050405020304" pitchFamily="18" charset="0"/>
                          <a:cs typeface="Times New Roman" panose="02020603050405020304" pitchFamily="18" charset="0"/>
                        </a:rPr>
                        <a:t> of Balance Sheet. Not later than 31st December.</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r>
                        <a:rPr lang="en-US" sz="1300" dirty="0">
                          <a:solidFill>
                            <a:srgbClr val="1F4E79"/>
                          </a:solidFill>
                          <a:effectLst/>
                          <a:latin typeface="Times New Roman" panose="02020603050405020304" pitchFamily="18" charset="0"/>
                          <a:cs typeface="Times New Roman" panose="02020603050405020304" pitchFamily="18" charset="0"/>
                        </a:rPr>
                        <a:t> </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0" y="154546"/>
            <a:ext cx="9813702" cy="400110"/>
          </a:xfrm>
          <a:prstGeom prst="rect">
            <a:avLst/>
          </a:prstGeom>
          <a:noFill/>
        </p:spPr>
        <p:txBody>
          <a:bodyPr wrap="square" rtlCol="0">
            <a:spAutoFit/>
          </a:bodyPr>
          <a:lstStyle/>
          <a:p>
            <a:r>
              <a:rPr lang="en-US" sz="2000" b="1" dirty="0" smtClean="0">
                <a:solidFill>
                  <a:srgbClr val="1F4E79"/>
                </a:solidFill>
                <a:latin typeface="Times New Roman" panose="02020603050405020304" pitchFamily="18" charset="0"/>
                <a:cs typeface="Times New Roman" panose="02020603050405020304" pitchFamily="18" charset="0"/>
              </a:rPr>
              <a:t>Reporting requirements for Systemically Important, Deposit taking NBFC</a:t>
            </a:r>
            <a:endParaRPr lang="en-US" sz="2000" b="1" dirty="0">
              <a:solidFill>
                <a:srgbClr val="1F4E7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26681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307126"/>
              </p:ext>
            </p:extLst>
          </p:nvPr>
        </p:nvGraphicFramePr>
        <p:xfrm>
          <a:off x="566669" y="1065984"/>
          <a:ext cx="11088711" cy="5297223"/>
        </p:xfrm>
        <a:graphic>
          <a:graphicData uri="http://schemas.openxmlformats.org/drawingml/2006/table">
            <a:tbl>
              <a:tblPr/>
              <a:tblGrid>
                <a:gridCol w="679580"/>
                <a:gridCol w="2416151"/>
                <a:gridCol w="1141855"/>
                <a:gridCol w="1484410"/>
                <a:gridCol w="2968821"/>
                <a:gridCol w="2397894"/>
              </a:tblGrid>
              <a:tr h="290089">
                <a:tc>
                  <a:txBody>
                    <a:bodyPr/>
                    <a:lstStyle/>
                    <a:p>
                      <a:pPr algn="ctr"/>
                      <a:r>
                        <a:rPr lang="en-US" sz="1400" b="1" dirty="0">
                          <a:solidFill>
                            <a:schemeClr val="bg1"/>
                          </a:solidFill>
                          <a:effectLst/>
                          <a:latin typeface="+mj-lt"/>
                          <a:cs typeface="Times New Roman" panose="02020603050405020304" pitchFamily="18" charset="0"/>
                        </a:rPr>
                        <a:t>Sr.</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algn="ctr"/>
                      <a:r>
                        <a:rPr lang="en-US" sz="1400" b="1" dirty="0">
                          <a:solidFill>
                            <a:schemeClr val="bg1"/>
                          </a:solidFill>
                          <a:effectLst/>
                          <a:latin typeface="+mj-lt"/>
                          <a:cs typeface="Times New Roman" panose="02020603050405020304" pitchFamily="18" charset="0"/>
                        </a:rPr>
                        <a:t>Name of the Return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algn="ctr"/>
                      <a:r>
                        <a:rPr lang="en-US" sz="1400" b="1" dirty="0" smtClean="0">
                          <a:solidFill>
                            <a:schemeClr val="bg1"/>
                          </a:solidFill>
                          <a:effectLst/>
                          <a:latin typeface="+mj-lt"/>
                          <a:cs typeface="Times New Roman" panose="02020603050405020304" pitchFamily="18" charset="0"/>
                        </a:rPr>
                        <a:t>Periodicity</a:t>
                      </a:r>
                      <a:endParaRPr lang="en-US" sz="1400" b="1" dirty="0">
                        <a:solidFill>
                          <a:schemeClr val="bg1"/>
                        </a:solidFill>
                        <a:effectLst/>
                        <a:latin typeface="+mj-lt"/>
                        <a:cs typeface="Times New Roman" panose="02020603050405020304" pitchFamily="18" charset="0"/>
                      </a:endParaRP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algn="ctr"/>
                      <a:r>
                        <a:rPr lang="en-US" sz="1400" b="1" dirty="0">
                          <a:solidFill>
                            <a:schemeClr val="bg1"/>
                          </a:solidFill>
                          <a:effectLst/>
                          <a:latin typeface="+mj-lt"/>
                          <a:cs typeface="Times New Roman" panose="02020603050405020304" pitchFamily="18" charset="0"/>
                        </a:rPr>
                        <a:t>Reference Date</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algn="ctr"/>
                      <a:r>
                        <a:rPr lang="en-US" sz="1400" b="1">
                          <a:solidFill>
                            <a:schemeClr val="bg1"/>
                          </a:solidFill>
                          <a:effectLst/>
                          <a:latin typeface="+mj-lt"/>
                          <a:cs typeface="Times New Roman" panose="02020603050405020304" pitchFamily="18" charset="0"/>
                        </a:rPr>
                        <a:t>Reporting Time</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algn="ctr"/>
                      <a:r>
                        <a:rPr lang="en-US" sz="1400" b="1" dirty="0">
                          <a:solidFill>
                            <a:schemeClr val="bg1"/>
                          </a:solidFill>
                          <a:effectLst/>
                          <a:latin typeface="+mj-lt"/>
                          <a:cs typeface="Times New Roman" panose="02020603050405020304" pitchFamily="18" charset="0"/>
                        </a:rPr>
                        <a:t>Due on</a:t>
                      </a:r>
                    </a:p>
                  </a:txBody>
                  <a:tcPr marL="12591" marR="1259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r>
              <a:tr h="580178">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NBS7</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Quarterly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June/</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Sept/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31st Dec.</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15th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July/</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Oct./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Jan.</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580178">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2</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NBFCs-ND-SI 500cr</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dirty="0">
                          <a:solidFill>
                            <a:srgbClr val="1F4E79"/>
                          </a:solidFill>
                          <a:effectLst/>
                          <a:latin typeface="+mj-lt"/>
                          <a:ea typeface="+mn-ea"/>
                          <a:cs typeface="Times New Roman" panose="02020603050405020304" pitchFamily="18" charset="0"/>
                        </a:rPr>
                        <a:t>Quarterly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dirty="0">
                          <a:solidFill>
                            <a:srgbClr val="1F4E79"/>
                          </a:solidFill>
                          <a:effectLst/>
                          <a:latin typeface="+mj-lt"/>
                          <a:ea typeface="+mn-ea"/>
                          <a:cs typeface="Times New Roman" panose="02020603050405020304" pitchFamily="18" charset="0"/>
                        </a:rPr>
                        <a:t>31st March/</a:t>
                      </a:r>
                      <a:br>
                        <a:rPr lang="en-US" sz="1200" kern="1200" dirty="0">
                          <a:solidFill>
                            <a:srgbClr val="1F4E79"/>
                          </a:solidFill>
                          <a:effectLst/>
                          <a:latin typeface="+mj-lt"/>
                          <a:ea typeface="+mn-ea"/>
                          <a:cs typeface="Times New Roman" panose="02020603050405020304" pitchFamily="18" charset="0"/>
                        </a:rPr>
                      </a:br>
                      <a:r>
                        <a:rPr lang="en-US" sz="1200" kern="1200" dirty="0">
                          <a:solidFill>
                            <a:srgbClr val="1F4E79"/>
                          </a:solidFill>
                          <a:effectLst/>
                          <a:latin typeface="+mj-lt"/>
                          <a:ea typeface="+mn-ea"/>
                          <a:cs typeface="Times New Roman" panose="02020603050405020304" pitchFamily="18" charset="0"/>
                        </a:rPr>
                        <a:t>30th June/</a:t>
                      </a:r>
                      <a:br>
                        <a:rPr lang="en-US" sz="1200" kern="1200" dirty="0">
                          <a:solidFill>
                            <a:srgbClr val="1F4E79"/>
                          </a:solidFill>
                          <a:effectLst/>
                          <a:latin typeface="+mj-lt"/>
                          <a:ea typeface="+mn-ea"/>
                          <a:cs typeface="Times New Roman" panose="02020603050405020304" pitchFamily="18" charset="0"/>
                        </a:rPr>
                      </a:br>
                      <a:r>
                        <a:rPr lang="en-US" sz="1200" kern="1200" dirty="0">
                          <a:solidFill>
                            <a:srgbClr val="1F4E79"/>
                          </a:solidFill>
                          <a:effectLst/>
                          <a:latin typeface="+mj-lt"/>
                          <a:ea typeface="+mn-ea"/>
                          <a:cs typeface="Times New Roman" panose="02020603050405020304" pitchFamily="18" charset="0"/>
                        </a:rPr>
                        <a:t>30th Sept./</a:t>
                      </a:r>
                      <a:br>
                        <a:rPr lang="en-US" sz="1200" kern="1200" dirty="0">
                          <a:solidFill>
                            <a:srgbClr val="1F4E79"/>
                          </a:solidFill>
                          <a:effectLst/>
                          <a:latin typeface="+mj-lt"/>
                          <a:ea typeface="+mn-ea"/>
                          <a:cs typeface="Times New Roman" panose="02020603050405020304" pitchFamily="18" charset="0"/>
                        </a:rPr>
                      </a:br>
                      <a:r>
                        <a:rPr lang="en-US" sz="1200" kern="1200" dirty="0">
                          <a:solidFill>
                            <a:srgbClr val="1F4E79"/>
                          </a:solidFill>
                          <a:effectLst/>
                          <a:latin typeface="+mj-lt"/>
                          <a:ea typeface="+mn-ea"/>
                          <a:cs typeface="Times New Roman" panose="02020603050405020304" pitchFamily="18" charset="0"/>
                        </a:rPr>
                        <a:t>31st Dec.</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15th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July/</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Oct./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Jan.</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580178">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ALM-1</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Quarterly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June/</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Sept./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31st Dec.</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15th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July/</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Oct./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Jan.</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290089">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4</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ALM-2 &amp; 3</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Half yearly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Sept.</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30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30th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Oct.</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145045">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5</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ALM-(NBFC-ND-SI)</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Annual</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15th April</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580178">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6</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Branch Info return</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Quarterly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June/</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Sept./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31st Dec.</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15th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July/</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Oct./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15th Jan.</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580178">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7</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Reporting to Central Repository of Information on Large Credits (CRILC)</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Quarterly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June/</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30th Sept./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31st Dec.</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21 days</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21st April/</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21st July/</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21st Oct/</a:t>
                      </a:r>
                      <a:br>
                        <a:rPr lang="en-US" sz="1200" kern="1200">
                          <a:solidFill>
                            <a:srgbClr val="1F4E79"/>
                          </a:solidFill>
                          <a:effectLst/>
                          <a:latin typeface="+mj-lt"/>
                          <a:ea typeface="+mn-ea"/>
                          <a:cs typeface="Times New Roman" panose="02020603050405020304" pitchFamily="18" charset="0"/>
                        </a:rPr>
                      </a:br>
                      <a:r>
                        <a:rPr lang="en-US" sz="1200" kern="1200">
                          <a:solidFill>
                            <a:srgbClr val="1F4E79"/>
                          </a:solidFill>
                          <a:effectLst/>
                          <a:latin typeface="+mj-lt"/>
                          <a:ea typeface="+mn-ea"/>
                          <a:cs typeface="Times New Roman" panose="02020603050405020304" pitchFamily="18" charset="0"/>
                        </a:rPr>
                        <a:t>21st Jan</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435134">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8</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Reporting of Special Mention Account status (SMA-2 return)</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Weekly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On Every Friday</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 </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 </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290089">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9</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dirty="0">
                          <a:solidFill>
                            <a:srgbClr val="1F4E79"/>
                          </a:solidFill>
                          <a:effectLst/>
                          <a:latin typeface="+mj-lt"/>
                          <a:ea typeface="+mn-ea"/>
                          <a:cs typeface="Times New Roman" panose="02020603050405020304" pitchFamily="18" charset="0"/>
                        </a:rPr>
                        <a:t>Statutory Auditor Certificate</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Annual</a:t>
                      </a:r>
                    </a:p>
                  </a:txBody>
                  <a:tcPr marL="15109" marR="15109"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200" kern="1200">
                          <a:solidFill>
                            <a:srgbClr val="1F4E79"/>
                          </a:solidFill>
                          <a:effectLst/>
                          <a:latin typeface="+mj-lt"/>
                          <a:ea typeface="+mn-ea"/>
                          <a:cs typeface="Times New Roman" panose="02020603050405020304" pitchFamily="18" charset="0"/>
                        </a:rPr>
                        <a:t>31st March</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gridSpan="2">
                  <a:txBody>
                    <a:bodyPr/>
                    <a:lstStyle/>
                    <a:p>
                      <a:pPr marL="0" algn="ctr" defTabSz="914400" rtl="0" eaLnBrk="1" latinLnBrk="0" hangingPunct="1"/>
                      <a:r>
                        <a:rPr lang="en-US" sz="1200" kern="1200" dirty="0">
                          <a:solidFill>
                            <a:srgbClr val="1F4E79"/>
                          </a:solidFill>
                          <a:effectLst/>
                          <a:latin typeface="+mj-lt"/>
                          <a:ea typeface="+mn-ea"/>
                          <a:cs typeface="Times New Roman" panose="02020603050405020304" pitchFamily="18" charset="0"/>
                        </a:rPr>
                        <a:t>One month from the date of </a:t>
                      </a:r>
                      <a:r>
                        <a:rPr lang="en-US" sz="1200" kern="1200" dirty="0" err="1">
                          <a:solidFill>
                            <a:srgbClr val="1F4E79"/>
                          </a:solidFill>
                          <a:effectLst/>
                          <a:latin typeface="+mj-lt"/>
                          <a:ea typeface="+mn-ea"/>
                          <a:cs typeface="Times New Roman" panose="02020603050405020304" pitchFamily="18" charset="0"/>
                        </a:rPr>
                        <a:t>finalisation</a:t>
                      </a:r>
                      <a:r>
                        <a:rPr lang="en-US" sz="1200" kern="1200" dirty="0">
                          <a:solidFill>
                            <a:srgbClr val="1F4E79"/>
                          </a:solidFill>
                          <a:effectLst/>
                          <a:latin typeface="+mj-lt"/>
                          <a:ea typeface="+mn-ea"/>
                          <a:cs typeface="Times New Roman" panose="02020603050405020304" pitchFamily="18" charset="0"/>
                        </a:rPr>
                        <a:t> of Balance Sheet. Not later than 31st December.</a:t>
                      </a:r>
                    </a:p>
                  </a:txBody>
                  <a:tcPr marL="15109" marR="1510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5" name="TextBox 4"/>
          <p:cNvSpPr txBox="1"/>
          <p:nvPr/>
        </p:nvSpPr>
        <p:spPr>
          <a:xfrm>
            <a:off x="0" y="425002"/>
            <a:ext cx="9813702" cy="400110"/>
          </a:xfrm>
          <a:prstGeom prst="rect">
            <a:avLst/>
          </a:prstGeom>
          <a:noFill/>
        </p:spPr>
        <p:txBody>
          <a:bodyPr wrap="square" rtlCol="0">
            <a:spAutoFit/>
          </a:bodyPr>
          <a:lstStyle/>
          <a:p>
            <a:r>
              <a:rPr lang="en-US" sz="2000" b="1" dirty="0" smtClean="0">
                <a:solidFill>
                  <a:srgbClr val="1F4E79"/>
                </a:solidFill>
                <a:latin typeface="Times New Roman" panose="02020603050405020304" pitchFamily="18" charset="0"/>
                <a:cs typeface="Times New Roman" panose="02020603050405020304" pitchFamily="18" charset="0"/>
              </a:rPr>
              <a:t>Reporting requirements for Systemically Important, Non Deposit taking NBFC</a:t>
            </a:r>
            <a:endParaRPr lang="en-US" sz="2000" b="1" dirty="0">
              <a:solidFill>
                <a:srgbClr val="1F4E7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86345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8093820"/>
              </p:ext>
            </p:extLst>
          </p:nvPr>
        </p:nvGraphicFramePr>
        <p:xfrm>
          <a:off x="1667815" y="1598385"/>
          <a:ext cx="9478851" cy="1127760"/>
        </p:xfrm>
        <a:graphic>
          <a:graphicData uri="http://schemas.openxmlformats.org/drawingml/2006/table">
            <a:tbl>
              <a:tblPr/>
              <a:tblGrid>
                <a:gridCol w="473942"/>
                <a:gridCol w="2369713"/>
                <a:gridCol w="947886"/>
                <a:gridCol w="1232251"/>
                <a:gridCol w="2464501"/>
                <a:gridCol w="1990558"/>
              </a:tblGrid>
              <a:tr h="0">
                <a:tc>
                  <a:txBody>
                    <a:bodyPr/>
                    <a:lstStyle/>
                    <a:p>
                      <a:pPr marL="0" algn="ctr" defTabSz="914400" rtl="0" eaLnBrk="1" latinLnBrk="0" hangingPunct="1"/>
                      <a:r>
                        <a:rPr lang="en-US" sz="1600" kern="1200" dirty="0" err="1">
                          <a:solidFill>
                            <a:schemeClr val="bg1"/>
                          </a:solidFill>
                          <a:effectLst/>
                          <a:latin typeface="Times New Roman" panose="02020603050405020304" pitchFamily="18" charset="0"/>
                          <a:ea typeface="+mn-ea"/>
                          <a:cs typeface="Times New Roman" panose="02020603050405020304" pitchFamily="18" charset="0"/>
                        </a:rPr>
                        <a:t>Sr</a:t>
                      </a:r>
                      <a:r>
                        <a:rPr lang="en-US" sz="1600" kern="1200" dirty="0">
                          <a:solidFill>
                            <a:schemeClr val="bg1"/>
                          </a:solidFill>
                          <a:effectLst/>
                          <a:latin typeface="Times New Roman" panose="02020603050405020304" pitchFamily="18" charset="0"/>
                          <a:ea typeface="+mn-ea"/>
                          <a:cs typeface="Times New Roman" panose="02020603050405020304" pitchFamily="18" charset="0"/>
                        </a:rPr>
                        <a:t> No</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Name of the Return</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Periodicity</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Reference Date</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Reporting Time</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Due on</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r>
              <a:tr h="0">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1</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NBS-9</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Annual</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31st March</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60 days</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30th May</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0">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2</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dirty="0">
                          <a:solidFill>
                            <a:srgbClr val="1F4E79"/>
                          </a:solidFill>
                          <a:effectLst/>
                          <a:latin typeface="Times New Roman" panose="02020603050405020304" pitchFamily="18" charset="0"/>
                          <a:ea typeface="+mn-ea"/>
                          <a:cs typeface="Times New Roman" panose="02020603050405020304" pitchFamily="18" charset="0"/>
                        </a:rPr>
                        <a:t>Statutory Auditor Certificate</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Annual</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31st March</a:t>
                      </a:r>
                    </a:p>
                  </a:txBody>
                  <a:tcPr marL="28575" marR="28575" marT="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gridSpan="2">
                  <a:txBody>
                    <a:bodyPr/>
                    <a:lstStyle/>
                    <a:p>
                      <a:pPr marL="0" algn="ctr" defTabSz="914400" rtl="0" eaLnBrk="1" latinLnBrk="0" hangingPunct="1"/>
                      <a:r>
                        <a:rPr lang="en-US" sz="1400" kern="1200" dirty="0">
                          <a:solidFill>
                            <a:srgbClr val="1F4E79"/>
                          </a:solidFill>
                          <a:effectLst/>
                          <a:latin typeface="Times New Roman" panose="02020603050405020304" pitchFamily="18" charset="0"/>
                          <a:ea typeface="+mn-ea"/>
                          <a:cs typeface="Times New Roman" panose="02020603050405020304" pitchFamily="18" charset="0"/>
                        </a:rPr>
                        <a:t>One month from the date of </a:t>
                      </a:r>
                      <a:r>
                        <a:rPr lang="en-US" sz="1400" kern="1200" dirty="0" err="1">
                          <a:solidFill>
                            <a:srgbClr val="1F4E79"/>
                          </a:solidFill>
                          <a:effectLst/>
                          <a:latin typeface="Times New Roman" panose="02020603050405020304" pitchFamily="18" charset="0"/>
                          <a:ea typeface="+mn-ea"/>
                          <a:cs typeface="Times New Roman" panose="02020603050405020304" pitchFamily="18" charset="0"/>
                        </a:rPr>
                        <a:t>finalisation</a:t>
                      </a:r>
                      <a:r>
                        <a:rPr lang="en-US" sz="1400" kern="1200" dirty="0">
                          <a:solidFill>
                            <a:srgbClr val="1F4E79"/>
                          </a:solidFill>
                          <a:effectLst/>
                          <a:latin typeface="Times New Roman" panose="02020603050405020304" pitchFamily="18" charset="0"/>
                          <a:ea typeface="+mn-ea"/>
                          <a:cs typeface="Times New Roman" panose="02020603050405020304" pitchFamily="18" charset="0"/>
                        </a:rPr>
                        <a:t> of Balance Sheet. Not later than 31st December.</a:t>
                      </a:r>
                    </a:p>
                  </a:txBody>
                  <a:tcPr marL="28575" marR="28575"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9" name="TextBox 8"/>
          <p:cNvSpPr txBox="1"/>
          <p:nvPr/>
        </p:nvSpPr>
        <p:spPr>
          <a:xfrm>
            <a:off x="663262" y="869398"/>
            <a:ext cx="9813702" cy="400110"/>
          </a:xfrm>
          <a:prstGeom prst="rect">
            <a:avLst/>
          </a:prstGeom>
          <a:noFill/>
        </p:spPr>
        <p:txBody>
          <a:bodyPr wrap="square" rtlCol="0">
            <a:spAutoFit/>
          </a:bodyPr>
          <a:lstStyle/>
          <a:p>
            <a:r>
              <a:rPr lang="en-US" sz="2000" b="1" dirty="0" smtClean="0">
                <a:solidFill>
                  <a:srgbClr val="1F4E79"/>
                </a:solidFill>
                <a:latin typeface="Times New Roman" panose="02020603050405020304" pitchFamily="18" charset="0"/>
                <a:cs typeface="Times New Roman" panose="02020603050405020304" pitchFamily="18" charset="0"/>
              </a:rPr>
              <a:t>Reporting requirements for NBFC with asset size between 100Cr. – 500Cr.</a:t>
            </a:r>
            <a:endParaRPr lang="en-US" sz="2000" b="1" dirty="0">
              <a:solidFill>
                <a:srgbClr val="1F4E79"/>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63262" y="2888370"/>
            <a:ext cx="9813702" cy="400110"/>
          </a:xfrm>
          <a:prstGeom prst="rect">
            <a:avLst/>
          </a:prstGeom>
          <a:noFill/>
        </p:spPr>
        <p:txBody>
          <a:bodyPr wrap="square" rtlCol="0">
            <a:spAutoFit/>
          </a:bodyPr>
          <a:lstStyle/>
          <a:p>
            <a:r>
              <a:rPr lang="en-US" sz="2000" b="1" dirty="0" smtClean="0">
                <a:solidFill>
                  <a:srgbClr val="1F4E79"/>
                </a:solidFill>
                <a:latin typeface="Times New Roman" panose="02020603050405020304" pitchFamily="18" charset="0"/>
                <a:cs typeface="Times New Roman" panose="02020603050405020304" pitchFamily="18" charset="0"/>
              </a:rPr>
              <a:t>Reporting requirements for NBFC with asset less than 100Cr.</a:t>
            </a:r>
            <a:endParaRPr lang="en-US" sz="2000" b="1" dirty="0">
              <a:solidFill>
                <a:srgbClr val="1F4E79"/>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72217556"/>
              </p:ext>
            </p:extLst>
          </p:nvPr>
        </p:nvGraphicFramePr>
        <p:xfrm>
          <a:off x="1630251" y="3521845"/>
          <a:ext cx="9503536" cy="1402080"/>
        </p:xfrm>
        <a:graphic>
          <a:graphicData uri="http://schemas.openxmlformats.org/drawingml/2006/table">
            <a:tbl>
              <a:tblPr/>
              <a:tblGrid>
                <a:gridCol w="475177"/>
                <a:gridCol w="2375884"/>
                <a:gridCol w="950354"/>
                <a:gridCol w="1235460"/>
                <a:gridCol w="2470919"/>
                <a:gridCol w="1995742"/>
              </a:tblGrid>
              <a:tr h="0">
                <a:tc>
                  <a:txBody>
                    <a:bodyPr/>
                    <a:lstStyle/>
                    <a:p>
                      <a:pPr marL="0" algn="ctr" defTabSz="914400" rtl="0" eaLnBrk="1" latinLnBrk="0" hangingPunct="1"/>
                      <a:r>
                        <a:rPr lang="en-US" sz="1600" kern="1200">
                          <a:solidFill>
                            <a:schemeClr val="bg1"/>
                          </a:solidFill>
                          <a:effectLst/>
                          <a:latin typeface="Times New Roman" panose="02020603050405020304" pitchFamily="18" charset="0"/>
                          <a:ea typeface="+mn-ea"/>
                          <a:cs typeface="Times New Roman" panose="02020603050405020304" pitchFamily="18" charset="0"/>
                        </a:rPr>
                        <a:t>Sr No</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a:solidFill>
                            <a:schemeClr val="bg1"/>
                          </a:solidFill>
                          <a:effectLst/>
                          <a:latin typeface="Times New Roman" panose="02020603050405020304" pitchFamily="18" charset="0"/>
                          <a:ea typeface="+mn-ea"/>
                          <a:cs typeface="Times New Roman" panose="02020603050405020304" pitchFamily="18" charset="0"/>
                        </a:rPr>
                        <a:t>Name of the Return</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a:solidFill>
                            <a:schemeClr val="bg1"/>
                          </a:solidFill>
                          <a:effectLst/>
                          <a:latin typeface="Times New Roman" panose="02020603050405020304" pitchFamily="18" charset="0"/>
                          <a:ea typeface="+mn-ea"/>
                          <a:cs typeface="Times New Roman" panose="02020603050405020304" pitchFamily="18" charset="0"/>
                        </a:rPr>
                        <a:t>Periodicity</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a:solidFill>
                            <a:schemeClr val="bg1"/>
                          </a:solidFill>
                          <a:effectLst/>
                          <a:latin typeface="Times New Roman" panose="02020603050405020304" pitchFamily="18" charset="0"/>
                          <a:ea typeface="+mn-ea"/>
                          <a:cs typeface="Times New Roman" panose="02020603050405020304" pitchFamily="18" charset="0"/>
                        </a:rPr>
                        <a:t>Reference Date</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a:solidFill>
                            <a:schemeClr val="bg1"/>
                          </a:solidFill>
                          <a:effectLst/>
                          <a:latin typeface="Times New Roman" panose="02020603050405020304" pitchFamily="18" charset="0"/>
                          <a:ea typeface="+mn-ea"/>
                          <a:cs typeface="Times New Roman" panose="02020603050405020304" pitchFamily="18" charset="0"/>
                        </a:rPr>
                        <a:t>Reporting Time</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c>
                  <a:txBody>
                    <a:bodyPr/>
                    <a:lstStyle/>
                    <a:p>
                      <a:pPr marL="0" algn="ctr" defTabSz="914400" rtl="0" eaLnBrk="1" latinLnBrk="0" hangingPunct="1"/>
                      <a:r>
                        <a:rPr lang="en-US" sz="1600" kern="1200" dirty="0">
                          <a:solidFill>
                            <a:schemeClr val="bg1"/>
                          </a:solidFill>
                          <a:effectLst/>
                          <a:latin typeface="Times New Roman" panose="02020603050405020304" pitchFamily="18" charset="0"/>
                          <a:ea typeface="+mn-ea"/>
                          <a:cs typeface="Times New Roman" panose="02020603050405020304" pitchFamily="18" charset="0"/>
                        </a:rPr>
                        <a:t>Due on</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1F4E79"/>
                    </a:solidFill>
                  </a:tcPr>
                </a:tc>
              </a:tr>
              <a:tr h="0">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1</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NBS-8</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Annual</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31st March</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60 days</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30th May</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r>
              <a:tr h="0">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2</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Statutory Auditor Certificate</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Annual</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a:txBody>
                    <a:bodyPr/>
                    <a:lstStyle/>
                    <a:p>
                      <a:pPr marL="0" algn="ctr" defTabSz="914400" rtl="0" eaLnBrk="1" latinLnBrk="0" hangingPunct="1"/>
                      <a:r>
                        <a:rPr lang="en-US" sz="1400" kern="1200">
                          <a:solidFill>
                            <a:srgbClr val="1F4E79"/>
                          </a:solidFill>
                          <a:effectLst/>
                          <a:latin typeface="Times New Roman" panose="02020603050405020304" pitchFamily="18" charset="0"/>
                          <a:ea typeface="+mn-ea"/>
                          <a:cs typeface="Times New Roman" panose="02020603050405020304" pitchFamily="18" charset="0"/>
                        </a:rPr>
                        <a:t>31st March</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gridSpan="2">
                  <a:txBody>
                    <a:bodyPr/>
                    <a:lstStyle/>
                    <a:p>
                      <a:pPr marL="0" algn="ctr" defTabSz="914400" rtl="0" eaLnBrk="1" latinLnBrk="0" hangingPunct="1"/>
                      <a:r>
                        <a:rPr lang="en-US" sz="1400" kern="1200" dirty="0">
                          <a:solidFill>
                            <a:srgbClr val="1F4E79"/>
                          </a:solidFill>
                          <a:effectLst/>
                          <a:latin typeface="Times New Roman" panose="02020603050405020304" pitchFamily="18" charset="0"/>
                          <a:ea typeface="+mn-ea"/>
                          <a:cs typeface="Times New Roman" panose="02020603050405020304" pitchFamily="18" charset="0"/>
                        </a:rPr>
                        <a:t>One month from the date of </a:t>
                      </a:r>
                      <a:r>
                        <a:rPr lang="en-US" sz="1400" kern="1200" dirty="0" err="1">
                          <a:solidFill>
                            <a:srgbClr val="1F4E79"/>
                          </a:solidFill>
                          <a:effectLst/>
                          <a:latin typeface="Times New Roman" panose="02020603050405020304" pitchFamily="18" charset="0"/>
                          <a:ea typeface="+mn-ea"/>
                          <a:cs typeface="Times New Roman" panose="02020603050405020304" pitchFamily="18" charset="0"/>
                        </a:rPr>
                        <a:t>finalisation</a:t>
                      </a:r>
                      <a:r>
                        <a:rPr lang="en-US" sz="1400" kern="1200" dirty="0">
                          <a:solidFill>
                            <a:srgbClr val="1F4E79"/>
                          </a:solidFill>
                          <a:effectLst/>
                          <a:latin typeface="Times New Roman" panose="02020603050405020304" pitchFamily="18" charset="0"/>
                          <a:ea typeface="+mn-ea"/>
                          <a:cs typeface="Times New Roman" panose="02020603050405020304" pitchFamily="18" charset="0"/>
                        </a:rPr>
                        <a:t> of Balance Sheet. Not later than 31st December.</a:t>
                      </a:r>
                    </a:p>
                  </a:txBody>
                  <a:tcPr marL="28575" marR="28575"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84081852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a:t>Snapshot of applicability of various requirements to the different classes of NBFCs</a:t>
            </a:r>
          </a:p>
        </p:txBody>
      </p:sp>
      <p:graphicFrame>
        <p:nvGraphicFramePr>
          <p:cNvPr id="4" name="Table 3"/>
          <p:cNvGraphicFramePr>
            <a:graphicFrameLocks noGrp="1"/>
          </p:cNvGraphicFramePr>
          <p:nvPr>
            <p:extLst/>
          </p:nvPr>
        </p:nvGraphicFramePr>
        <p:xfrm>
          <a:off x="270883" y="1768837"/>
          <a:ext cx="11617289" cy="4866017"/>
        </p:xfrm>
        <a:graphic>
          <a:graphicData uri="http://schemas.openxmlformats.org/drawingml/2006/table">
            <a:tbl>
              <a:tblPr>
                <a:tableStyleId>{3B4B98B0-60AC-42C2-AFA5-B58CD77FA1E5}</a:tableStyleId>
              </a:tblPr>
              <a:tblGrid>
                <a:gridCol w="1717336">
                  <a:extLst>
                    <a:ext uri="{9D8B030D-6E8A-4147-A177-3AD203B41FA5}">
                      <a16:colId xmlns:a16="http://schemas.microsoft.com/office/drawing/2014/main" xmlns="" val="20000"/>
                    </a:ext>
                  </a:extLst>
                </a:gridCol>
                <a:gridCol w="1414279">
                  <a:extLst>
                    <a:ext uri="{9D8B030D-6E8A-4147-A177-3AD203B41FA5}">
                      <a16:colId xmlns:a16="http://schemas.microsoft.com/office/drawing/2014/main" xmlns="" val="20001"/>
                    </a:ext>
                  </a:extLst>
                </a:gridCol>
                <a:gridCol w="1414279">
                  <a:extLst>
                    <a:ext uri="{9D8B030D-6E8A-4147-A177-3AD203B41FA5}">
                      <a16:colId xmlns:a16="http://schemas.microsoft.com/office/drawing/2014/main" xmlns="" val="20002"/>
                    </a:ext>
                  </a:extLst>
                </a:gridCol>
                <a:gridCol w="1414279">
                  <a:extLst>
                    <a:ext uri="{9D8B030D-6E8A-4147-A177-3AD203B41FA5}">
                      <a16:colId xmlns:a16="http://schemas.microsoft.com/office/drawing/2014/main" xmlns="" val="20003"/>
                    </a:ext>
                  </a:extLst>
                </a:gridCol>
                <a:gridCol w="1414279">
                  <a:extLst>
                    <a:ext uri="{9D8B030D-6E8A-4147-A177-3AD203B41FA5}">
                      <a16:colId xmlns:a16="http://schemas.microsoft.com/office/drawing/2014/main" xmlns="" val="20004"/>
                    </a:ext>
                  </a:extLst>
                </a:gridCol>
                <a:gridCol w="1414279">
                  <a:extLst>
                    <a:ext uri="{9D8B030D-6E8A-4147-A177-3AD203B41FA5}">
                      <a16:colId xmlns:a16="http://schemas.microsoft.com/office/drawing/2014/main" xmlns="" val="20005"/>
                    </a:ext>
                  </a:extLst>
                </a:gridCol>
                <a:gridCol w="1414279">
                  <a:extLst>
                    <a:ext uri="{9D8B030D-6E8A-4147-A177-3AD203B41FA5}">
                      <a16:colId xmlns:a16="http://schemas.microsoft.com/office/drawing/2014/main" xmlns="" val="20006"/>
                    </a:ext>
                  </a:extLst>
                </a:gridCol>
                <a:gridCol w="1414279">
                  <a:extLst>
                    <a:ext uri="{9D8B030D-6E8A-4147-A177-3AD203B41FA5}">
                      <a16:colId xmlns:a16="http://schemas.microsoft.com/office/drawing/2014/main" xmlns="" val="20007"/>
                    </a:ext>
                  </a:extLst>
                </a:gridCol>
              </a:tblGrid>
              <a:tr h="1114035">
                <a:tc>
                  <a:txBody>
                    <a:bodyPr/>
                    <a:lstStyle/>
                    <a:p>
                      <a:pPr algn="ctr"/>
                      <a:endParaRPr lang="en-IN" sz="1600" b="1" dirty="0">
                        <a:latin typeface="Calibri"/>
                      </a:endParaRPr>
                    </a:p>
                  </a:txBody>
                  <a:tcPr marL="62775" marR="62775" marT="0" marB="0"/>
                </a:tc>
                <a:tc>
                  <a:txBody>
                    <a:bodyPr/>
                    <a:lstStyle/>
                    <a:p>
                      <a:pPr algn="ctr">
                        <a:lnSpc>
                          <a:spcPct val="107000"/>
                        </a:lnSpc>
                        <a:spcAft>
                          <a:spcPts val="0"/>
                        </a:spcAft>
                      </a:pPr>
                      <a:r>
                        <a:rPr lang="en-IN" sz="1600" dirty="0"/>
                        <a:t>NBFC-ND with no PF</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NBFC-ND with PF</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CIC</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CIC-SI with Asset 100 - 500 </a:t>
                      </a:r>
                      <a:r>
                        <a:rPr lang="en-IN" sz="1600" dirty="0" err="1"/>
                        <a:t>crs</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CIC-SI with Assets &gt; 500 </a:t>
                      </a:r>
                      <a:r>
                        <a:rPr lang="en-IN" sz="1600" dirty="0" err="1"/>
                        <a:t>crs</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NBFC-ND-SI with PF</a:t>
                      </a:r>
                      <a:endParaRPr lang="en-IN" sz="1600" b="1" dirty="0">
                        <a:latin typeface="Times New Roman"/>
                        <a:ea typeface="Calibri"/>
                        <a:cs typeface="Arial"/>
                      </a:endParaRPr>
                    </a:p>
                  </a:txBody>
                  <a:tcPr marL="62775" marR="62775" marT="0" marB="0"/>
                </a:tc>
                <a:tc>
                  <a:txBody>
                    <a:bodyPr/>
                    <a:lstStyle/>
                    <a:p>
                      <a:pPr algn="ctr">
                        <a:lnSpc>
                          <a:spcPct val="107000"/>
                        </a:lnSpc>
                        <a:spcAft>
                          <a:spcPts val="0"/>
                        </a:spcAft>
                      </a:pPr>
                      <a:r>
                        <a:rPr lang="en-IN" sz="1600" dirty="0"/>
                        <a:t>NBFC-ND-SI without PF</a:t>
                      </a:r>
                      <a:endParaRPr lang="en-IN" sz="1600" b="1" dirty="0">
                        <a:latin typeface="Times New Roman"/>
                        <a:ea typeface="Calibri"/>
                        <a:cs typeface="Arial"/>
                      </a:endParaRPr>
                    </a:p>
                  </a:txBody>
                  <a:tcPr marL="62775" marR="62775" marT="0" marB="0"/>
                </a:tc>
                <a:extLst>
                  <a:ext uri="{0D108BD9-81ED-4DB2-BD59-A6C34878D82A}">
                    <a16:rowId xmlns:a16="http://schemas.microsoft.com/office/drawing/2014/main" xmlns="" val="10000"/>
                  </a:ext>
                </a:extLst>
              </a:tr>
              <a:tr h="429837">
                <a:tc>
                  <a:txBody>
                    <a:bodyPr/>
                    <a:lstStyle/>
                    <a:p>
                      <a:pPr algn="just">
                        <a:lnSpc>
                          <a:spcPct val="107000"/>
                        </a:lnSpc>
                        <a:spcAft>
                          <a:spcPts val="0"/>
                        </a:spcAft>
                      </a:pPr>
                      <a:r>
                        <a:rPr lang="en-IN" sz="1400" dirty="0"/>
                        <a:t>Concentration Norms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1"/>
                  </a:ext>
                </a:extLst>
              </a:tr>
              <a:tr h="573116">
                <a:tc>
                  <a:txBody>
                    <a:bodyPr/>
                    <a:lstStyle/>
                    <a:p>
                      <a:pPr algn="just">
                        <a:lnSpc>
                          <a:spcPct val="107000"/>
                        </a:lnSpc>
                        <a:spcAft>
                          <a:spcPts val="0"/>
                        </a:spcAft>
                      </a:pPr>
                      <a:r>
                        <a:rPr lang="en-IN" sz="1400"/>
                        <a:t>Capital Adequacy</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Respective Directions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Respective Directions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2"/>
                  </a:ext>
                </a:extLst>
              </a:tr>
              <a:tr h="429837">
                <a:tc>
                  <a:txBody>
                    <a:bodyPr/>
                    <a:lstStyle/>
                    <a:p>
                      <a:pPr algn="just">
                        <a:lnSpc>
                          <a:spcPct val="107000"/>
                        </a:lnSpc>
                        <a:spcAft>
                          <a:spcPts val="0"/>
                        </a:spcAft>
                      </a:pPr>
                      <a:r>
                        <a:rPr lang="en-IN" sz="1400"/>
                        <a:t>Provisioning norms</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a:t>Not Applicable</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a:t>Applicable</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3"/>
                  </a:ext>
                </a:extLst>
              </a:tr>
              <a:tr h="429837">
                <a:tc>
                  <a:txBody>
                    <a:bodyPr/>
                    <a:lstStyle/>
                    <a:p>
                      <a:pPr algn="just">
                        <a:lnSpc>
                          <a:spcPct val="107000"/>
                        </a:lnSpc>
                        <a:spcAft>
                          <a:spcPts val="0"/>
                        </a:spcAft>
                      </a:pPr>
                      <a:r>
                        <a:rPr lang="en-IN" sz="1400"/>
                        <a:t>Asset Classification</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a:t>Applicable</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4"/>
                  </a:ext>
                </a:extLst>
              </a:tr>
              <a:tr h="716395">
                <a:tc>
                  <a:txBody>
                    <a:bodyPr/>
                    <a:lstStyle/>
                    <a:p>
                      <a:pPr algn="just">
                        <a:lnSpc>
                          <a:spcPct val="107000"/>
                        </a:lnSpc>
                        <a:spcAft>
                          <a:spcPts val="0"/>
                        </a:spcAft>
                      </a:pPr>
                      <a:r>
                        <a:rPr lang="en-IN" sz="1400"/>
                        <a:t>Statutory Auditor Certificate</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a:t>Applicable</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5"/>
                  </a:ext>
                </a:extLst>
              </a:tr>
              <a:tr h="429837">
                <a:tc>
                  <a:txBody>
                    <a:bodyPr/>
                    <a:lstStyle/>
                    <a:p>
                      <a:pPr algn="just">
                        <a:lnSpc>
                          <a:spcPct val="107000"/>
                        </a:lnSpc>
                        <a:spcAft>
                          <a:spcPts val="0"/>
                        </a:spcAft>
                      </a:pPr>
                      <a:r>
                        <a:rPr lang="en-IN" sz="1400"/>
                        <a:t>Leverage Ratio</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7 times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2.5 times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2.5 times</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6"/>
                  </a:ext>
                </a:extLst>
              </a:tr>
              <a:tr h="716395">
                <a:tc>
                  <a:txBody>
                    <a:bodyPr/>
                    <a:lstStyle/>
                    <a:p>
                      <a:pPr algn="just">
                        <a:lnSpc>
                          <a:spcPct val="107000"/>
                        </a:lnSpc>
                        <a:spcAft>
                          <a:spcPts val="0"/>
                        </a:spcAft>
                      </a:pPr>
                      <a:r>
                        <a:rPr lang="en-IN" sz="1400"/>
                        <a:t>Corporate Governance Norms</a:t>
                      </a:r>
                      <a:endParaRPr lang="en-IN" sz="140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Not 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tc>
                  <a:txBody>
                    <a:bodyPr/>
                    <a:lstStyle/>
                    <a:p>
                      <a:pPr algn="just">
                        <a:lnSpc>
                          <a:spcPct val="107000"/>
                        </a:lnSpc>
                        <a:spcAft>
                          <a:spcPts val="0"/>
                        </a:spcAft>
                      </a:pPr>
                      <a:r>
                        <a:rPr lang="en-IN" sz="1400" dirty="0"/>
                        <a:t>Applicable</a:t>
                      </a:r>
                      <a:endParaRPr lang="en-IN" sz="1400" dirty="0">
                        <a:latin typeface="Times New Roman"/>
                        <a:ea typeface="Calibri"/>
                        <a:cs typeface="Arial"/>
                      </a:endParaRPr>
                    </a:p>
                  </a:txBody>
                  <a:tcPr marL="62775" marR="62775"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7766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a:bodyPr>
          <a:lstStyle/>
          <a:p>
            <a:pPr>
              <a:defRPr/>
            </a:pPr>
            <a:r>
              <a:rPr lang="en-US" sz="4100" dirty="0"/>
              <a:t>Charge</a:t>
            </a:r>
          </a:p>
        </p:txBody>
      </p:sp>
      <p:graphicFrame>
        <p:nvGraphicFramePr>
          <p:cNvPr id="6" name="Diagram 5"/>
          <p:cNvGraphicFramePr/>
          <p:nvPr>
            <p:extLst>
              <p:ext uri="{D42A27DB-BD31-4B8C-83A1-F6EECF244321}">
                <p14:modId xmlns:p14="http://schemas.microsoft.com/office/powerpoint/2010/main" val="3435703854"/>
              </p:ext>
            </p:extLst>
          </p:nvPr>
        </p:nvGraphicFramePr>
        <p:xfrm>
          <a:off x="1905000" y="1847850"/>
          <a:ext cx="8229600" cy="442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8580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390900" y="491136"/>
            <a:ext cx="8219907" cy="1013800"/>
          </a:xfrm>
        </p:spPr>
        <p:txBody>
          <a:bodyPr>
            <a:normAutofit/>
          </a:bodyPr>
          <a:lstStyle/>
          <a:p>
            <a:pPr>
              <a:defRPr/>
            </a:pPr>
            <a:r>
              <a:rPr lang="en-US" sz="4100" dirty="0"/>
              <a:t>Fixed Vs. Floating Charges</a:t>
            </a:r>
          </a:p>
        </p:txBody>
      </p:sp>
      <p:sp>
        <p:nvSpPr>
          <p:cNvPr id="3" name="Rectangle 3"/>
          <p:cNvSpPr>
            <a:spLocks noGrp="1" noChangeArrowheads="1"/>
          </p:cNvSpPr>
          <p:nvPr>
            <p:ph idx="1"/>
          </p:nvPr>
        </p:nvSpPr>
        <p:spPr/>
        <p:txBody>
          <a:bodyPr>
            <a:normAutofit/>
          </a:bodyPr>
          <a:lstStyle/>
          <a:p>
            <a:pPr algn="just" eaLnBrk="1" hangingPunct="1">
              <a:lnSpc>
                <a:spcPct val="90000"/>
              </a:lnSpc>
              <a:buClrTx/>
              <a:buFont typeface="Wingdings" pitchFamily="2" charset="2"/>
              <a:buChar char="q"/>
              <a:defRPr/>
            </a:pPr>
            <a:endParaRPr lang="en-US" sz="1900" dirty="0">
              <a:solidFill>
                <a:schemeClr val="tx1"/>
              </a:solidFill>
            </a:endParaRPr>
          </a:p>
          <a:p>
            <a:pPr algn="just" eaLnBrk="1" hangingPunct="1">
              <a:lnSpc>
                <a:spcPct val="90000"/>
              </a:lnSpc>
              <a:buClrTx/>
              <a:buFont typeface="Wingdings" pitchFamily="2" charset="2"/>
              <a:buChar char="q"/>
              <a:defRPr/>
            </a:pPr>
            <a:r>
              <a:rPr lang="en-US" sz="1900" dirty="0">
                <a:solidFill>
                  <a:schemeClr val="tx1"/>
                </a:solidFill>
              </a:rPr>
              <a:t>Essential distinction – </a:t>
            </a:r>
          </a:p>
          <a:p>
            <a:pPr lvl="1" algn="just">
              <a:lnSpc>
                <a:spcPct val="90000"/>
              </a:lnSpc>
              <a:buFont typeface="Wingdings" pitchFamily="2" charset="2"/>
              <a:buChar char="q"/>
              <a:defRPr/>
            </a:pPr>
            <a:r>
              <a:rPr lang="en-US" sz="1700" dirty="0">
                <a:solidFill>
                  <a:schemeClr val="tx1"/>
                </a:solidFill>
              </a:rPr>
              <a:t>Whether the borrower has the right to deal with the property subject to charge or not?</a:t>
            </a:r>
          </a:p>
          <a:p>
            <a:pPr lvl="1" algn="just">
              <a:lnSpc>
                <a:spcPct val="90000"/>
              </a:lnSpc>
              <a:buFont typeface="Wingdings" pitchFamily="2" charset="2"/>
              <a:buChar char="q"/>
              <a:defRPr/>
            </a:pPr>
            <a:r>
              <a:rPr lang="en-US" sz="1700" dirty="0">
                <a:solidFill>
                  <a:schemeClr val="tx1"/>
                </a:solidFill>
              </a:rPr>
              <a:t>Where right to deal exists, charge is a floating charge.</a:t>
            </a:r>
          </a:p>
          <a:p>
            <a:pPr lvl="1" algn="just">
              <a:lnSpc>
                <a:spcPct val="90000"/>
              </a:lnSpc>
              <a:buFont typeface="Wingdings" pitchFamily="2" charset="2"/>
              <a:buChar char="q"/>
              <a:defRPr/>
            </a:pPr>
            <a:r>
              <a:rPr lang="en-US" sz="1700" dirty="0" err="1">
                <a:solidFill>
                  <a:schemeClr val="tx1"/>
                </a:solidFill>
              </a:rPr>
              <a:t>Macnaughten’s</a:t>
            </a:r>
            <a:r>
              <a:rPr lang="en-US" sz="1700" dirty="0">
                <a:solidFill>
                  <a:schemeClr val="tx1"/>
                </a:solidFill>
              </a:rPr>
              <a:t> famous comment in </a:t>
            </a:r>
            <a:r>
              <a:rPr lang="en-US" sz="1700" dirty="0" err="1">
                <a:solidFill>
                  <a:schemeClr val="tx1"/>
                </a:solidFill>
              </a:rPr>
              <a:t>Houldsworth</a:t>
            </a:r>
            <a:r>
              <a:rPr lang="en-US" sz="1700" dirty="0">
                <a:solidFill>
                  <a:schemeClr val="tx1"/>
                </a:solidFill>
              </a:rPr>
              <a:t> </a:t>
            </a:r>
            <a:r>
              <a:rPr lang="en-US" sz="1700" dirty="0" err="1">
                <a:solidFill>
                  <a:schemeClr val="tx1"/>
                </a:solidFill>
              </a:rPr>
              <a:t>vs</a:t>
            </a:r>
            <a:r>
              <a:rPr lang="en-US" sz="1700" dirty="0">
                <a:solidFill>
                  <a:schemeClr val="tx1"/>
                </a:solidFill>
              </a:rPr>
              <a:t> Yorkshire </a:t>
            </a:r>
            <a:r>
              <a:rPr lang="en-US" sz="1700" dirty="0" err="1">
                <a:solidFill>
                  <a:schemeClr val="tx1"/>
                </a:solidFill>
              </a:rPr>
              <a:t>Woolcombers</a:t>
            </a:r>
            <a:endParaRPr lang="en-US" sz="1700" dirty="0">
              <a:solidFill>
                <a:schemeClr val="tx1"/>
              </a:solidFill>
            </a:endParaRPr>
          </a:p>
          <a:p>
            <a:pPr algn="just" eaLnBrk="1" hangingPunct="1">
              <a:lnSpc>
                <a:spcPct val="90000"/>
              </a:lnSpc>
              <a:buClrTx/>
              <a:buFont typeface="Wingdings" pitchFamily="2" charset="2"/>
              <a:buChar char="q"/>
              <a:defRPr/>
            </a:pPr>
            <a:endParaRPr lang="en-US" sz="1900" dirty="0">
              <a:solidFill>
                <a:schemeClr val="tx1"/>
              </a:solidFill>
            </a:endParaRPr>
          </a:p>
          <a:p>
            <a:pPr algn="just" eaLnBrk="1" hangingPunct="1">
              <a:lnSpc>
                <a:spcPct val="90000"/>
              </a:lnSpc>
              <a:buClrTx/>
              <a:buFont typeface="Wingdings" pitchFamily="2" charset="2"/>
              <a:buChar char="q"/>
              <a:defRPr/>
            </a:pPr>
            <a:r>
              <a:rPr lang="en-US" sz="1900" dirty="0">
                <a:solidFill>
                  <a:schemeClr val="tx1"/>
                </a:solidFill>
              </a:rPr>
              <a:t>Floating charge does not crystallize until the end of the company’s right to deal with the charged assets - Imperial Bank of India</a:t>
            </a:r>
          </a:p>
          <a:p>
            <a:pPr lvl="1" algn="just" eaLnBrk="1" hangingPunct="1">
              <a:lnSpc>
                <a:spcPct val="90000"/>
              </a:lnSpc>
              <a:buClrTx/>
              <a:buFont typeface="Wingdings" pitchFamily="2" charset="2"/>
              <a:buChar char="Ø"/>
              <a:defRPr/>
            </a:pPr>
            <a:r>
              <a:rPr lang="en-US" sz="1900" i="1" dirty="0">
                <a:solidFill>
                  <a:schemeClr val="tx1"/>
                </a:solidFill>
              </a:rPr>
              <a:t>appointment of a receiver and company ceases to be going concern: sec. 123 of the Companies Act</a:t>
            </a:r>
          </a:p>
          <a:p>
            <a:pPr lvl="1" algn="just" eaLnBrk="1" hangingPunct="1">
              <a:lnSpc>
                <a:spcPct val="90000"/>
              </a:lnSpc>
              <a:buClrTx/>
              <a:buFont typeface="Wingdings" pitchFamily="2" charset="2"/>
              <a:buChar char="Ø"/>
              <a:defRPr/>
            </a:pPr>
            <a:r>
              <a:rPr lang="en-US" sz="1900" i="1" dirty="0">
                <a:solidFill>
                  <a:schemeClr val="tx1"/>
                </a:solidFill>
              </a:rPr>
              <a:t>company going into winding up</a:t>
            </a:r>
          </a:p>
          <a:p>
            <a:pPr lvl="1" algn="just" eaLnBrk="1" hangingPunct="1">
              <a:lnSpc>
                <a:spcPct val="90000"/>
              </a:lnSpc>
              <a:buClrTx/>
              <a:buFont typeface="Wingdings" pitchFamily="2" charset="2"/>
              <a:buChar char="Ø"/>
              <a:defRPr/>
            </a:pPr>
            <a:r>
              <a:rPr lang="en-US" sz="1900" i="1" dirty="0">
                <a:solidFill>
                  <a:schemeClr val="tx1"/>
                </a:solidFill>
              </a:rPr>
              <a:t>event specified in the charge document</a:t>
            </a:r>
          </a:p>
          <a:p>
            <a:pPr lvl="1" algn="just" eaLnBrk="1" hangingPunct="1">
              <a:lnSpc>
                <a:spcPct val="90000"/>
              </a:lnSpc>
              <a:buClrTx/>
              <a:buFont typeface="Wingdings" pitchFamily="2" charset="2"/>
              <a:buChar char="q"/>
              <a:defRPr/>
            </a:pPr>
            <a:endParaRPr lang="en-US" sz="1900" dirty="0">
              <a:solidFill>
                <a:schemeClr val="tx1"/>
              </a:solidFill>
            </a:endParaRPr>
          </a:p>
          <a:p>
            <a:pPr algn="just" eaLnBrk="1" hangingPunct="1">
              <a:lnSpc>
                <a:spcPct val="90000"/>
              </a:lnSpc>
              <a:buClrTx/>
              <a:buFont typeface="Wingdings" pitchFamily="2" charset="2"/>
              <a:buChar char="q"/>
              <a:defRPr/>
            </a:pPr>
            <a:r>
              <a:rPr lang="en-US" sz="1900" dirty="0">
                <a:solidFill>
                  <a:schemeClr val="tx1"/>
                </a:solidFill>
              </a:rPr>
              <a:t>Fixed charges created prior to crystallisation take priority - </a:t>
            </a:r>
            <a:r>
              <a:rPr lang="en-US" sz="1900" dirty="0" err="1">
                <a:solidFill>
                  <a:schemeClr val="tx1"/>
                </a:solidFill>
              </a:rPr>
              <a:t>Narendra</a:t>
            </a:r>
            <a:r>
              <a:rPr lang="en-US" sz="1900" dirty="0">
                <a:solidFill>
                  <a:schemeClr val="tx1"/>
                </a:solidFill>
              </a:rPr>
              <a:t> Kumar </a:t>
            </a:r>
            <a:r>
              <a:rPr lang="en-US" sz="1900" dirty="0" err="1">
                <a:solidFill>
                  <a:schemeClr val="tx1"/>
                </a:solidFill>
              </a:rPr>
              <a:t>Maheshwari</a:t>
            </a:r>
            <a:r>
              <a:rPr lang="en-US" sz="1900" dirty="0">
                <a:solidFill>
                  <a:schemeClr val="tx1"/>
                </a:solidFill>
              </a:rPr>
              <a:t>  SC 1989</a:t>
            </a:r>
          </a:p>
        </p:txBody>
      </p:sp>
    </p:spTree>
    <p:extLst>
      <p:ext uri="{BB962C8B-B14F-4D97-AF65-F5344CB8AC3E}">
        <p14:creationId xmlns:p14="http://schemas.microsoft.com/office/powerpoint/2010/main" val="3823080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About Us</a:t>
            </a:r>
            <a:endParaRPr lang="en-IN" dirty="0"/>
          </a:p>
        </p:txBody>
      </p:sp>
      <p:sp>
        <p:nvSpPr>
          <p:cNvPr id="3" name="Content Placeholder 2"/>
          <p:cNvSpPr>
            <a:spLocks noGrp="1"/>
          </p:cNvSpPr>
          <p:nvPr>
            <p:ph idx="1"/>
          </p:nvPr>
        </p:nvSpPr>
        <p:spPr>
          <a:xfrm>
            <a:off x="6143625" y="1966184"/>
            <a:ext cx="5581482" cy="3678303"/>
          </a:xfrm>
        </p:spPr>
        <p:txBody>
          <a:bodyPr/>
          <a:lstStyle/>
          <a:p>
            <a:pPr algn="just"/>
            <a:r>
              <a:rPr lang="en-US" sz="1900" dirty="0">
                <a:solidFill>
                  <a:schemeClr val="tx1"/>
                </a:solidFill>
              </a:rPr>
              <a:t>Vinod Kothari </a:t>
            </a:r>
            <a:r>
              <a:rPr lang="en-US" sz="1900" dirty="0" smtClean="0">
                <a:solidFill>
                  <a:schemeClr val="tx1"/>
                </a:solidFill>
              </a:rPr>
              <a:t>&amp; Company</a:t>
            </a:r>
            <a:endParaRPr lang="en-US" sz="1900" dirty="0">
              <a:solidFill>
                <a:schemeClr val="tx1"/>
              </a:solidFill>
            </a:endParaRPr>
          </a:p>
          <a:p>
            <a:pPr lvl="1" algn="just"/>
            <a:r>
              <a:rPr lang="en-US" sz="1800" dirty="0">
                <a:solidFill>
                  <a:schemeClr val="tx1"/>
                </a:solidFill>
              </a:rPr>
              <a:t>Based out of Kolkata, Mumbai, Delhi</a:t>
            </a:r>
          </a:p>
          <a:p>
            <a:pPr algn="just"/>
            <a:r>
              <a:rPr lang="en-US" sz="1900" dirty="0">
                <a:solidFill>
                  <a:schemeClr val="tx1"/>
                </a:solidFill>
              </a:rPr>
              <a:t>We are a team of consultants, advisors &amp; qualified professionals having an experience of over 25 years of practice</a:t>
            </a:r>
            <a:r>
              <a:rPr lang="en-US" sz="1900" dirty="0" smtClean="0">
                <a:solidFill>
                  <a:schemeClr val="tx1"/>
                </a:solidFill>
              </a:rPr>
              <a:t>.</a:t>
            </a:r>
            <a:endParaRPr lang="en-US" sz="1900" dirty="0">
              <a:solidFill>
                <a:schemeClr val="tx1"/>
              </a:solidFill>
            </a:endParaRPr>
          </a:p>
        </p:txBody>
      </p:sp>
      <p:pic>
        <p:nvPicPr>
          <p:cNvPr id="4" name="Picture 4" descr="Team.gif"/>
          <p:cNvPicPr>
            <a:picLocks noChangeAspect="1"/>
          </p:cNvPicPr>
          <p:nvPr/>
        </p:nvPicPr>
        <p:blipFill>
          <a:blip r:embed="rId2" cstate="print"/>
          <a:srcRect/>
          <a:stretch>
            <a:fillRect/>
          </a:stretch>
        </p:blipFill>
        <p:spPr bwMode="auto">
          <a:xfrm>
            <a:off x="1381124" y="2538425"/>
            <a:ext cx="3767650" cy="2543163"/>
          </a:xfrm>
          <a:prstGeom prst="rect">
            <a:avLst/>
          </a:prstGeom>
          <a:noFill/>
          <a:ln w="9525">
            <a:noFill/>
            <a:miter lim="800000"/>
            <a:headEnd/>
            <a:tailEnd/>
          </a:ln>
        </p:spPr>
      </p:pic>
      <p:sp>
        <p:nvSpPr>
          <p:cNvPr id="5" name="TextBox 4"/>
          <p:cNvSpPr txBox="1"/>
          <p:nvPr/>
        </p:nvSpPr>
        <p:spPr>
          <a:xfrm>
            <a:off x="2576512" y="5252060"/>
            <a:ext cx="7848600" cy="984885"/>
          </a:xfrm>
          <a:prstGeom prst="rect">
            <a:avLst/>
          </a:prstGeom>
          <a:noFill/>
        </p:spPr>
        <p:txBody>
          <a:bodyPr wrap="square" rtlCol="0">
            <a:spAutoFit/>
          </a:bodyPr>
          <a:lstStyle/>
          <a:p>
            <a:pPr algn="ctr"/>
            <a:r>
              <a:rPr lang="en-US" sz="2000" i="1" dirty="0" smtClean="0"/>
              <a:t>Our Organization’s Credo:</a:t>
            </a:r>
          </a:p>
          <a:p>
            <a:pPr algn="ctr"/>
            <a:endParaRPr lang="en-US" i="1" dirty="0" smtClean="0"/>
          </a:p>
          <a:p>
            <a:pPr algn="ctr"/>
            <a:r>
              <a:rPr lang="en-US" sz="2000" i="1" dirty="0" smtClean="0"/>
              <a:t>Focus on capabilities; opportunities follow</a:t>
            </a:r>
            <a:endParaRPr lang="en-US" i="1" dirty="0"/>
          </a:p>
        </p:txBody>
      </p:sp>
    </p:spTree>
    <p:extLst>
      <p:ext uri="{BB962C8B-B14F-4D97-AF65-F5344CB8AC3E}">
        <p14:creationId xmlns:p14="http://schemas.microsoft.com/office/powerpoint/2010/main" val="347497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67336"/>
            <a:ext cx="7572207" cy="1013800"/>
          </a:xfrm>
        </p:spPr>
        <p:txBody>
          <a:bodyPr>
            <a:noAutofit/>
          </a:bodyPr>
          <a:lstStyle/>
          <a:p>
            <a:r>
              <a:rPr lang="en-US" sz="3600" dirty="0"/>
              <a:t>Fixed Vs. Floating Charges (continued)</a:t>
            </a:r>
          </a:p>
        </p:txBody>
      </p:sp>
      <p:sp>
        <p:nvSpPr>
          <p:cNvPr id="3" name="Content Placeholder 2"/>
          <p:cNvSpPr>
            <a:spLocks noGrp="1"/>
          </p:cNvSpPr>
          <p:nvPr>
            <p:ph idx="1"/>
          </p:nvPr>
        </p:nvSpPr>
        <p:spPr/>
        <p:txBody>
          <a:bodyPr>
            <a:normAutofit/>
          </a:bodyPr>
          <a:lstStyle/>
          <a:p>
            <a:pPr algn="just">
              <a:lnSpc>
                <a:spcPct val="90000"/>
              </a:lnSpc>
              <a:buClrTx/>
              <a:buFont typeface="Wingdings" pitchFamily="2" charset="2"/>
              <a:buChar char="q"/>
              <a:defRPr/>
            </a:pPr>
            <a:endParaRPr lang="en-US" sz="1900" dirty="0">
              <a:solidFill>
                <a:schemeClr val="tx1"/>
              </a:solidFill>
            </a:endParaRPr>
          </a:p>
          <a:p>
            <a:pPr algn="just">
              <a:lnSpc>
                <a:spcPct val="90000"/>
              </a:lnSpc>
              <a:buClrTx/>
              <a:buFont typeface="Wingdings" pitchFamily="2" charset="2"/>
              <a:buChar char="q"/>
              <a:defRPr/>
            </a:pPr>
            <a:r>
              <a:rPr lang="en-US" sz="1900" dirty="0">
                <a:solidFill>
                  <a:schemeClr val="tx1"/>
                </a:solidFill>
              </a:rPr>
              <a:t>In New Bulla Trading Ltd (1994), Court approved a clause under which lender had fixed charge on receivables not collected, and floating charge on those collected. New Bullas reversed by House of Lords in </a:t>
            </a:r>
            <a:r>
              <a:rPr lang="en-US" sz="1900" dirty="0" err="1">
                <a:solidFill>
                  <a:schemeClr val="tx1"/>
                </a:solidFill>
              </a:rPr>
              <a:t>Brumark</a:t>
            </a:r>
            <a:r>
              <a:rPr lang="en-US" sz="1900" dirty="0">
                <a:solidFill>
                  <a:schemeClr val="tx1"/>
                </a:solidFill>
              </a:rPr>
              <a:t>.</a:t>
            </a:r>
          </a:p>
          <a:p>
            <a:pPr algn="just">
              <a:lnSpc>
                <a:spcPct val="90000"/>
              </a:lnSpc>
              <a:buClrTx/>
              <a:buFont typeface="Wingdings" pitchFamily="2" charset="2"/>
              <a:buChar char="q"/>
              <a:defRPr/>
            </a:pPr>
            <a:endParaRPr lang="en-US" sz="1900" dirty="0">
              <a:solidFill>
                <a:schemeClr val="tx1"/>
              </a:solidFill>
            </a:endParaRPr>
          </a:p>
          <a:p>
            <a:pPr algn="just">
              <a:lnSpc>
                <a:spcPct val="90000"/>
              </a:lnSpc>
              <a:buClrTx/>
              <a:buFont typeface="Wingdings" pitchFamily="2" charset="2"/>
              <a:buChar char="q"/>
              <a:defRPr/>
            </a:pPr>
            <a:r>
              <a:rPr lang="en-US" sz="1900" dirty="0">
                <a:solidFill>
                  <a:schemeClr val="tx1"/>
                </a:solidFill>
              </a:rPr>
              <a:t>In </a:t>
            </a:r>
            <a:r>
              <a:rPr lang="en-US" sz="1900" dirty="0" err="1">
                <a:solidFill>
                  <a:schemeClr val="tx1"/>
                </a:solidFill>
              </a:rPr>
              <a:t>Brumark’s</a:t>
            </a:r>
            <a:r>
              <a:rPr lang="en-US" sz="1900" dirty="0">
                <a:solidFill>
                  <a:schemeClr val="tx1"/>
                </a:solidFill>
              </a:rPr>
              <a:t> case [Agnew vs. Inland Revenue Commissioners 2001 2 AC 710] House of Lords set important distinguishing criteria for fixed vs. floating charges on receivables</a:t>
            </a:r>
          </a:p>
          <a:p>
            <a:pPr algn="just">
              <a:lnSpc>
                <a:spcPct val="90000"/>
              </a:lnSpc>
              <a:buClrTx/>
              <a:buFont typeface="Wingdings" pitchFamily="2" charset="2"/>
              <a:buChar char="q"/>
              <a:defRPr/>
            </a:pPr>
            <a:endParaRPr lang="en-US" sz="1900" dirty="0">
              <a:solidFill>
                <a:schemeClr val="tx1"/>
              </a:solidFill>
            </a:endParaRPr>
          </a:p>
          <a:p>
            <a:pPr algn="just">
              <a:lnSpc>
                <a:spcPct val="90000"/>
              </a:lnSpc>
              <a:buClrTx/>
              <a:buFont typeface="Wingdings" pitchFamily="2" charset="2"/>
              <a:buChar char="q"/>
              <a:defRPr/>
            </a:pPr>
            <a:r>
              <a:rPr lang="en-US" sz="1900" dirty="0">
                <a:solidFill>
                  <a:schemeClr val="tx1"/>
                </a:solidFill>
              </a:rPr>
              <a:t>Unless the collection of receivables is actually controlled by the </a:t>
            </a:r>
            <a:r>
              <a:rPr lang="en-US" sz="1900" dirty="0" err="1">
                <a:solidFill>
                  <a:schemeClr val="tx1"/>
                </a:solidFill>
              </a:rPr>
              <a:t>chargee</a:t>
            </a:r>
            <a:r>
              <a:rPr lang="en-US" sz="1900" dirty="0">
                <a:solidFill>
                  <a:schemeClr val="tx1"/>
                </a:solidFill>
              </a:rPr>
              <a:t>, the charge must be a floating charge</a:t>
            </a:r>
          </a:p>
          <a:p>
            <a:pPr algn="just">
              <a:lnSpc>
                <a:spcPct val="90000"/>
              </a:lnSpc>
              <a:buClrTx/>
              <a:buFont typeface="Wingdings" pitchFamily="2" charset="2"/>
              <a:buChar char="q"/>
              <a:defRPr/>
            </a:pPr>
            <a:endParaRPr lang="en-US" sz="1900" dirty="0">
              <a:solidFill>
                <a:schemeClr val="tx1"/>
              </a:solidFill>
            </a:endParaRPr>
          </a:p>
          <a:p>
            <a:pPr algn="just">
              <a:lnSpc>
                <a:spcPct val="90000"/>
              </a:lnSpc>
              <a:buClrTx/>
              <a:buFont typeface="Wingdings" pitchFamily="2" charset="2"/>
              <a:buChar char="q"/>
              <a:defRPr/>
            </a:pPr>
            <a:r>
              <a:rPr lang="en-US" sz="1900" dirty="0">
                <a:solidFill>
                  <a:schemeClr val="tx1"/>
                </a:solidFill>
              </a:rPr>
              <a:t>In the ruling in </a:t>
            </a:r>
            <a:r>
              <a:rPr lang="en-US" sz="1900" dirty="0" err="1">
                <a:solidFill>
                  <a:schemeClr val="tx1"/>
                </a:solidFill>
              </a:rPr>
              <a:t>Cosslett</a:t>
            </a:r>
            <a:r>
              <a:rPr lang="en-US" sz="1900" dirty="0">
                <a:solidFill>
                  <a:schemeClr val="tx1"/>
                </a:solidFill>
              </a:rPr>
              <a:t> this decision was extended to movable properties as well.</a:t>
            </a:r>
          </a:p>
          <a:p>
            <a:pPr algn="just">
              <a:lnSpc>
                <a:spcPct val="90000"/>
              </a:lnSpc>
              <a:buClrTx/>
              <a:buFont typeface="Wingdings" pitchFamily="2" charset="2"/>
              <a:buChar char="q"/>
              <a:defRPr/>
            </a:pPr>
            <a:endParaRPr lang="en-US" sz="800" dirty="0">
              <a:solidFill>
                <a:schemeClr val="tx1"/>
              </a:solidFill>
            </a:endParaRPr>
          </a:p>
          <a:p>
            <a:pPr algn="just">
              <a:buNone/>
            </a:pPr>
            <a:endParaRPr lang="en-US" dirty="0">
              <a:solidFill>
                <a:schemeClr val="tx1"/>
              </a:solidFill>
            </a:endParaRPr>
          </a:p>
        </p:txBody>
      </p:sp>
    </p:spTree>
    <p:extLst>
      <p:ext uri="{BB962C8B-B14F-4D97-AF65-F5344CB8AC3E}">
        <p14:creationId xmlns:p14="http://schemas.microsoft.com/office/powerpoint/2010/main" val="2285342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Autofit/>
          </a:bodyPr>
          <a:lstStyle/>
          <a:p>
            <a:pPr>
              <a:defRPr/>
            </a:pPr>
            <a:r>
              <a:rPr lang="en-US" sz="3200" dirty="0"/>
              <a:t>Pledge of Movable Property</a:t>
            </a:r>
          </a:p>
        </p:txBody>
      </p:sp>
      <p:sp>
        <p:nvSpPr>
          <p:cNvPr id="3" name="Rectangle 3"/>
          <p:cNvSpPr>
            <a:spLocks noGrp="1" noChangeArrowheads="1"/>
          </p:cNvSpPr>
          <p:nvPr>
            <p:ph idx="1"/>
          </p:nvPr>
        </p:nvSpPr>
        <p:spPr/>
        <p:txBody>
          <a:bodyPr>
            <a:normAutofit fontScale="92500" lnSpcReduction="20000"/>
          </a:bodyPr>
          <a:lstStyle/>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Sec. 172 of Contracts Act covers bailment of pledges -that is, transfer of possession for security.</a:t>
            </a:r>
          </a:p>
          <a:p>
            <a:pPr algn="just" eaLnBrk="1" hangingPunct="1">
              <a:buClrTx/>
              <a:buNone/>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Pledge means transfer of possession without property; the reverse case is a case of hypothecation.</a:t>
            </a:r>
          </a:p>
          <a:p>
            <a:pPr lvl="1" algn="just" eaLnBrk="1" hangingPunct="1">
              <a:buClrTx/>
              <a:buFont typeface="Wingdings" pitchFamily="2" charset="2"/>
              <a:buChar char="Ø"/>
              <a:defRPr/>
            </a:pPr>
            <a:r>
              <a:rPr lang="en-US" sz="1900" i="1" dirty="0">
                <a:solidFill>
                  <a:schemeClr val="tx1"/>
                </a:solidFill>
              </a:rPr>
              <a:t>Pledge and hypothecation depends on who has effective control on possession - </a:t>
            </a:r>
            <a:r>
              <a:rPr lang="en-US" sz="1900" i="1" dirty="0" err="1">
                <a:solidFill>
                  <a:schemeClr val="tx1"/>
                </a:solidFill>
              </a:rPr>
              <a:t>Gopal</a:t>
            </a:r>
            <a:r>
              <a:rPr lang="en-US" sz="1900" i="1" dirty="0">
                <a:solidFill>
                  <a:schemeClr val="tx1"/>
                </a:solidFill>
              </a:rPr>
              <a:t> Singh </a:t>
            </a:r>
            <a:r>
              <a:rPr lang="en-US" sz="1900" i="1" dirty="0" err="1">
                <a:solidFill>
                  <a:schemeClr val="tx1"/>
                </a:solidFill>
              </a:rPr>
              <a:t>Hira</a:t>
            </a:r>
            <a:r>
              <a:rPr lang="en-US" sz="1900" i="1" dirty="0">
                <a:solidFill>
                  <a:schemeClr val="tx1"/>
                </a:solidFill>
              </a:rPr>
              <a:t> Singh v Punjab National Bank SC</a:t>
            </a:r>
          </a:p>
          <a:p>
            <a:pPr lvl="1"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Actual or constructive delivery essential for a pledge; a mere license to take delivery is not a pledge</a:t>
            </a:r>
          </a:p>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in case of documents requiring endorsement, a mere delivery is not a pledge</a:t>
            </a:r>
          </a:p>
          <a:p>
            <a:pPr algn="just" eaLnBrk="1" hangingPunct="1">
              <a:buClrTx/>
              <a:buNone/>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Rights of the </a:t>
            </a:r>
            <a:r>
              <a:rPr lang="en-US" sz="1900" dirty="0" err="1">
                <a:solidFill>
                  <a:schemeClr val="tx1"/>
                </a:solidFill>
              </a:rPr>
              <a:t>pawnee</a:t>
            </a:r>
            <a:r>
              <a:rPr lang="en-US" sz="1900" dirty="0">
                <a:solidFill>
                  <a:schemeClr val="tx1"/>
                </a:solidFill>
              </a:rPr>
              <a:t>:</a:t>
            </a:r>
          </a:p>
          <a:p>
            <a:pPr lvl="1" algn="just" eaLnBrk="1" hangingPunct="1">
              <a:buClrTx/>
              <a:buFont typeface="Wingdings" pitchFamily="2" charset="2"/>
              <a:buChar char="Ø"/>
              <a:defRPr/>
            </a:pPr>
            <a:r>
              <a:rPr lang="en-US" sz="1900" i="1" dirty="0">
                <a:solidFill>
                  <a:schemeClr val="tx1"/>
                </a:solidFill>
              </a:rPr>
              <a:t>right to retain the pledged goods - sec. 173</a:t>
            </a:r>
          </a:p>
          <a:p>
            <a:pPr lvl="1" algn="just" eaLnBrk="1" hangingPunct="1">
              <a:buClrTx/>
              <a:buFont typeface="Wingdings" pitchFamily="2" charset="2"/>
              <a:buChar char="Ø"/>
              <a:defRPr/>
            </a:pPr>
            <a:r>
              <a:rPr lang="en-US" sz="1900" i="1" dirty="0">
                <a:solidFill>
                  <a:schemeClr val="tx1"/>
                </a:solidFill>
              </a:rPr>
              <a:t>right to claim expenses - sec. 175 </a:t>
            </a:r>
          </a:p>
          <a:p>
            <a:pPr lvl="1" algn="just" eaLnBrk="1" hangingPunct="1">
              <a:buClrTx/>
              <a:buFont typeface="Wingdings" pitchFamily="2" charset="2"/>
              <a:buChar char="Ø"/>
              <a:defRPr/>
            </a:pPr>
            <a:r>
              <a:rPr lang="en-US" sz="1900" i="1" dirty="0">
                <a:solidFill>
                  <a:schemeClr val="tx1"/>
                </a:solidFill>
              </a:rPr>
              <a:t>right to sue for payment - sec 176</a:t>
            </a:r>
          </a:p>
          <a:p>
            <a:pPr lvl="1" algn="just" eaLnBrk="1" hangingPunct="1">
              <a:buClrTx/>
              <a:buFont typeface="Wingdings" pitchFamily="2" charset="2"/>
              <a:buChar char="Ø"/>
              <a:defRPr/>
            </a:pPr>
            <a:r>
              <a:rPr lang="en-US" sz="1900" i="1" dirty="0">
                <a:solidFill>
                  <a:schemeClr val="tx1"/>
                </a:solidFill>
              </a:rPr>
              <a:t>right to sell the pledged goods - sec 176</a:t>
            </a:r>
          </a:p>
        </p:txBody>
      </p:sp>
    </p:spTree>
    <p:extLst>
      <p:ext uri="{BB962C8B-B14F-4D97-AF65-F5344CB8AC3E}">
        <p14:creationId xmlns:p14="http://schemas.microsoft.com/office/powerpoint/2010/main" val="8677529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Rulings on pledge</a:t>
            </a:r>
            <a:endParaRPr lang="en-IN" dirty="0"/>
          </a:p>
        </p:txBody>
      </p:sp>
      <p:sp>
        <p:nvSpPr>
          <p:cNvPr id="3" name="Content Placeholder 2"/>
          <p:cNvSpPr>
            <a:spLocks noGrp="1"/>
          </p:cNvSpPr>
          <p:nvPr>
            <p:ph idx="1"/>
          </p:nvPr>
        </p:nvSpPr>
        <p:spPr/>
        <p:txBody>
          <a:bodyPr>
            <a:noAutofit/>
          </a:bodyPr>
          <a:lstStyle/>
          <a:p>
            <a:pPr algn="just"/>
            <a:r>
              <a:rPr lang="en-IN" sz="2000" dirty="0">
                <a:solidFill>
                  <a:schemeClr val="tx1"/>
                </a:solidFill>
              </a:rPr>
              <a:t>In order to foreclose a pledged property it is mandatory for the Pawnee to serve notice u/s 176 of the Indian Contract Act, 1872 so as to give ample and reasonable chance to the </a:t>
            </a:r>
            <a:r>
              <a:rPr lang="en-IN" sz="2000" dirty="0" err="1">
                <a:solidFill>
                  <a:schemeClr val="tx1"/>
                </a:solidFill>
              </a:rPr>
              <a:t>pledgor</a:t>
            </a:r>
            <a:r>
              <a:rPr lang="en-IN" sz="2000" dirty="0">
                <a:solidFill>
                  <a:schemeClr val="tx1"/>
                </a:solidFill>
              </a:rPr>
              <a:t> to make the redemption prior to sale [Delhi High Court ruling on </a:t>
            </a:r>
            <a:r>
              <a:rPr lang="en-IN" sz="2000" i="1" dirty="0" err="1">
                <a:solidFill>
                  <a:schemeClr val="tx1"/>
                </a:solidFill>
              </a:rPr>
              <a:t>Gtl</a:t>
            </a:r>
            <a:r>
              <a:rPr lang="en-IN" sz="2000" i="1" dirty="0">
                <a:solidFill>
                  <a:schemeClr val="tx1"/>
                </a:solidFill>
              </a:rPr>
              <a:t> Limited </a:t>
            </a:r>
            <a:r>
              <a:rPr lang="en-IN" sz="2000" i="1" dirty="0" err="1">
                <a:solidFill>
                  <a:schemeClr val="tx1"/>
                </a:solidFill>
              </a:rPr>
              <a:t>vs</a:t>
            </a:r>
            <a:r>
              <a:rPr lang="en-IN" sz="2000" i="1" dirty="0">
                <a:solidFill>
                  <a:schemeClr val="tx1"/>
                </a:solidFill>
              </a:rPr>
              <a:t> </a:t>
            </a:r>
            <a:r>
              <a:rPr lang="en-IN" sz="2000" i="1" dirty="0" err="1">
                <a:solidFill>
                  <a:schemeClr val="tx1"/>
                </a:solidFill>
              </a:rPr>
              <a:t>Ifci</a:t>
            </a:r>
            <a:r>
              <a:rPr lang="en-IN" sz="2000" i="1" dirty="0">
                <a:solidFill>
                  <a:schemeClr val="tx1"/>
                </a:solidFill>
              </a:rPr>
              <a:t> Ltd. &amp; </a:t>
            </a:r>
            <a:r>
              <a:rPr lang="en-IN" sz="2000" i="1" dirty="0" err="1">
                <a:solidFill>
                  <a:schemeClr val="tx1"/>
                </a:solidFill>
              </a:rPr>
              <a:t>Ors</a:t>
            </a:r>
            <a:r>
              <a:rPr lang="en-IN" sz="2000" dirty="0">
                <a:solidFill>
                  <a:schemeClr val="tx1"/>
                </a:solidFill>
              </a:rPr>
              <a:t>]</a:t>
            </a:r>
          </a:p>
          <a:p>
            <a:pPr marL="0" indent="0" algn="just">
              <a:buNone/>
            </a:pPr>
            <a:endParaRPr lang="en-IN" sz="2000" dirty="0">
              <a:solidFill>
                <a:schemeClr val="tx1"/>
              </a:solidFill>
            </a:endParaRPr>
          </a:p>
          <a:p>
            <a:pPr algn="just"/>
            <a:r>
              <a:rPr lang="en-IN" sz="2000" dirty="0">
                <a:solidFill>
                  <a:schemeClr val="tx1"/>
                </a:solidFill>
              </a:rPr>
              <a:t>Content of the notice u/s 176 - What is required is only the expression of the intention of the </a:t>
            </a:r>
            <a:r>
              <a:rPr lang="en-IN" sz="2000" dirty="0" err="1">
                <a:solidFill>
                  <a:schemeClr val="tx1"/>
                </a:solidFill>
              </a:rPr>
              <a:t>pledgee</a:t>
            </a:r>
            <a:r>
              <a:rPr lang="en-IN" sz="2000" dirty="0">
                <a:solidFill>
                  <a:schemeClr val="tx1"/>
                </a:solidFill>
              </a:rPr>
              <a:t> that if the </a:t>
            </a:r>
            <a:r>
              <a:rPr lang="en-IN" sz="2000" dirty="0" err="1">
                <a:solidFill>
                  <a:schemeClr val="tx1"/>
                </a:solidFill>
              </a:rPr>
              <a:t>pledgor</a:t>
            </a:r>
            <a:r>
              <a:rPr lang="en-IN" sz="2000" dirty="0">
                <a:solidFill>
                  <a:schemeClr val="tx1"/>
                </a:solidFill>
              </a:rPr>
              <a:t> does not wipe off the debt, the </a:t>
            </a:r>
            <a:r>
              <a:rPr lang="en-IN" sz="2000" dirty="0" err="1">
                <a:solidFill>
                  <a:schemeClr val="tx1"/>
                </a:solidFill>
              </a:rPr>
              <a:t>pledgee</a:t>
            </a:r>
            <a:r>
              <a:rPr lang="en-IN" sz="2000" dirty="0">
                <a:solidFill>
                  <a:schemeClr val="tx1"/>
                </a:solidFill>
              </a:rPr>
              <a:t> will exercise his right of sale. The Pawnee need not disclose the date, time and place of the intended sale in the notice. [Kerala High Court ruling on </a:t>
            </a:r>
            <a:r>
              <a:rPr lang="en-IN" sz="2000" i="1" dirty="0">
                <a:solidFill>
                  <a:schemeClr val="tx1"/>
                </a:solidFill>
              </a:rPr>
              <a:t>Syndicate Bank </a:t>
            </a:r>
            <a:r>
              <a:rPr lang="en-IN" sz="2000" i="1" dirty="0" err="1">
                <a:solidFill>
                  <a:schemeClr val="tx1"/>
                </a:solidFill>
              </a:rPr>
              <a:t>vs</a:t>
            </a:r>
            <a:r>
              <a:rPr lang="en-IN" sz="2000" i="1" dirty="0">
                <a:solidFill>
                  <a:schemeClr val="tx1"/>
                </a:solidFill>
              </a:rPr>
              <a:t> </a:t>
            </a:r>
            <a:r>
              <a:rPr lang="en-IN" sz="2000" i="1" dirty="0" err="1">
                <a:solidFill>
                  <a:schemeClr val="tx1"/>
                </a:solidFill>
              </a:rPr>
              <a:t>C.H.Muhammed</a:t>
            </a:r>
            <a:r>
              <a:rPr lang="en-IN" sz="2000" dirty="0">
                <a:solidFill>
                  <a:schemeClr val="tx1"/>
                </a:solidFill>
              </a:rPr>
              <a:t>]</a:t>
            </a:r>
          </a:p>
          <a:p>
            <a:pPr algn="just"/>
            <a:endParaRPr lang="en-IN" sz="2000" dirty="0">
              <a:solidFill>
                <a:schemeClr val="tx1"/>
              </a:solidFill>
            </a:endParaRPr>
          </a:p>
        </p:txBody>
      </p:sp>
    </p:spTree>
    <p:extLst>
      <p:ext uri="{BB962C8B-B14F-4D97-AF65-F5344CB8AC3E}">
        <p14:creationId xmlns:p14="http://schemas.microsoft.com/office/powerpoint/2010/main" val="935660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Negative Pledge</a:t>
            </a:r>
            <a:endParaRPr lang="en-IN" dirty="0"/>
          </a:p>
        </p:txBody>
      </p:sp>
      <p:sp>
        <p:nvSpPr>
          <p:cNvPr id="3" name="Content Placeholder 2"/>
          <p:cNvSpPr>
            <a:spLocks noGrp="1"/>
          </p:cNvSpPr>
          <p:nvPr>
            <p:ph idx="1"/>
          </p:nvPr>
        </p:nvSpPr>
        <p:spPr/>
        <p:txBody>
          <a:bodyPr/>
          <a:lstStyle/>
          <a:p>
            <a:pPr algn="just"/>
            <a:r>
              <a:rPr lang="en-IN" dirty="0" smtClean="0">
                <a:solidFill>
                  <a:schemeClr val="tx1"/>
                </a:solidFill>
              </a:rPr>
              <a:t>Prohibition on a party from creating any security interests over or transfer of a certain property.</a:t>
            </a:r>
          </a:p>
          <a:p>
            <a:pPr algn="just"/>
            <a:r>
              <a:rPr lang="en-IN" dirty="0" smtClean="0">
                <a:solidFill>
                  <a:schemeClr val="tx1"/>
                </a:solidFill>
              </a:rPr>
              <a:t>Governed by the principles of Contract Laws.</a:t>
            </a:r>
          </a:p>
        </p:txBody>
      </p:sp>
    </p:spTree>
    <p:extLst>
      <p:ext uri="{BB962C8B-B14F-4D97-AF65-F5344CB8AC3E}">
        <p14:creationId xmlns:p14="http://schemas.microsoft.com/office/powerpoint/2010/main" val="2650331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fontScale="90000"/>
          </a:bodyPr>
          <a:lstStyle/>
          <a:p>
            <a:pPr>
              <a:defRPr/>
            </a:pPr>
            <a:r>
              <a:rPr lang="en-US" sz="4100" dirty="0"/>
              <a:t>Hypothecation of Movables</a:t>
            </a:r>
          </a:p>
        </p:txBody>
      </p:sp>
      <p:sp>
        <p:nvSpPr>
          <p:cNvPr id="3" name="Rectangle 3"/>
          <p:cNvSpPr>
            <a:spLocks noGrp="1" noChangeArrowheads="1"/>
          </p:cNvSpPr>
          <p:nvPr>
            <p:ph idx="1"/>
          </p:nvPr>
        </p:nvSpPr>
        <p:spPr/>
        <p:txBody>
          <a:bodyPr>
            <a:normAutofit fontScale="92500" lnSpcReduction="10000"/>
          </a:bodyPr>
          <a:lstStyle/>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Simple mortgage of movables, not being a pledge, has been regarded as hypothecation - Cooperative H Bank v. </a:t>
            </a:r>
            <a:r>
              <a:rPr lang="en-US" sz="1900" dirty="0" err="1">
                <a:solidFill>
                  <a:schemeClr val="tx1"/>
                </a:solidFill>
              </a:rPr>
              <a:t>Surrendra</a:t>
            </a:r>
            <a:r>
              <a:rPr lang="en-US" sz="1900" dirty="0">
                <a:solidFill>
                  <a:schemeClr val="tx1"/>
                </a:solidFill>
              </a:rPr>
              <a:t> ILR 59 Cal 667</a:t>
            </a:r>
          </a:p>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No specific provision in Contracts law</a:t>
            </a:r>
          </a:p>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err="1">
                <a:solidFill>
                  <a:schemeClr val="tx1"/>
                </a:solidFill>
              </a:rPr>
              <a:t>Hypothecatee</a:t>
            </a:r>
            <a:r>
              <a:rPr lang="en-US" sz="1900" dirty="0">
                <a:solidFill>
                  <a:schemeClr val="tx1"/>
                </a:solidFill>
              </a:rPr>
              <a:t> is supposed to be in legal possession of the goods though the debtor has physical possession. Right of repossession specifically conferred can be exercised without intervention of Court (however, more case law in recent times):</a:t>
            </a:r>
          </a:p>
          <a:p>
            <a:pPr lvl="1" algn="just" eaLnBrk="1" hangingPunct="1">
              <a:buClrTx/>
              <a:buFont typeface="Wingdings" pitchFamily="2" charset="2"/>
              <a:buChar char="Ø"/>
              <a:defRPr/>
            </a:pPr>
            <a:r>
              <a:rPr lang="en-US" sz="1900" i="1" dirty="0">
                <a:solidFill>
                  <a:schemeClr val="tx1"/>
                </a:solidFill>
              </a:rPr>
              <a:t>AP High Court in State Bank of India v Shah Ali</a:t>
            </a:r>
          </a:p>
          <a:p>
            <a:pPr lvl="1" algn="just" eaLnBrk="1" hangingPunct="1">
              <a:buClrTx/>
              <a:buFont typeface="Wingdings" pitchFamily="2" charset="2"/>
              <a:buChar char="Ø"/>
              <a:defRPr/>
            </a:pPr>
            <a:r>
              <a:rPr lang="en-US" sz="1900" i="1" dirty="0">
                <a:solidFill>
                  <a:schemeClr val="tx1"/>
                </a:solidFill>
              </a:rPr>
              <a:t>MP High Court in </a:t>
            </a:r>
            <a:r>
              <a:rPr lang="en-US" sz="1900" i="1" dirty="0" err="1">
                <a:solidFill>
                  <a:schemeClr val="tx1"/>
                </a:solidFill>
              </a:rPr>
              <a:t>Chirangi</a:t>
            </a:r>
            <a:r>
              <a:rPr lang="en-US" sz="1900" i="1" dirty="0">
                <a:solidFill>
                  <a:schemeClr val="tx1"/>
                </a:solidFill>
              </a:rPr>
              <a:t> </a:t>
            </a:r>
            <a:r>
              <a:rPr lang="en-US" sz="1900" i="1" dirty="0" err="1">
                <a:solidFill>
                  <a:schemeClr val="tx1"/>
                </a:solidFill>
              </a:rPr>
              <a:t>Lal</a:t>
            </a:r>
            <a:r>
              <a:rPr lang="en-US" sz="1900" i="1" dirty="0">
                <a:solidFill>
                  <a:schemeClr val="tx1"/>
                </a:solidFill>
              </a:rPr>
              <a:t> v. Central Bank of India</a:t>
            </a:r>
          </a:p>
          <a:p>
            <a:pPr lvl="1" algn="just" eaLnBrk="1" hangingPunct="1">
              <a:buClrTx/>
              <a:buNone/>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Floating charges in case of non-corporate borrowers - applicability questioned in England on the doctrine of reputed ownership</a:t>
            </a:r>
          </a:p>
        </p:txBody>
      </p:sp>
    </p:spTree>
    <p:extLst>
      <p:ext uri="{BB962C8B-B14F-4D97-AF65-F5344CB8AC3E}">
        <p14:creationId xmlns:p14="http://schemas.microsoft.com/office/powerpoint/2010/main" val="4025609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defRPr/>
            </a:pPr>
            <a:r>
              <a:rPr lang="en-US" sz="4100" dirty="0"/>
              <a:t>Hypothecation over Fixed Assets</a:t>
            </a:r>
          </a:p>
        </p:txBody>
      </p:sp>
      <p:sp>
        <p:nvSpPr>
          <p:cNvPr id="51203" name="Rectangle 3"/>
          <p:cNvSpPr>
            <a:spLocks noGrp="1" noChangeArrowheads="1"/>
          </p:cNvSpPr>
          <p:nvPr>
            <p:ph idx="1"/>
          </p:nvPr>
        </p:nvSpPr>
        <p:spPr/>
        <p:txBody>
          <a:bodyPr>
            <a:normAutofit/>
          </a:bodyPr>
          <a:lstStyle/>
          <a:p>
            <a:pPr algn="just" eaLnBrk="1" hangingPunct="1">
              <a:buClrTx/>
              <a:buFont typeface="Wingdings" pitchFamily="2" charset="2"/>
              <a:buChar char="q"/>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Globally known as a </a:t>
            </a:r>
            <a:r>
              <a:rPr lang="en-US" sz="1900" b="1" dirty="0">
                <a:solidFill>
                  <a:schemeClr val="tx1"/>
                </a:solidFill>
              </a:rPr>
              <a:t>lien</a:t>
            </a:r>
            <a:r>
              <a:rPr lang="en-US" sz="1900" dirty="0">
                <a:solidFill>
                  <a:schemeClr val="tx1"/>
                </a:solidFill>
              </a:rPr>
              <a:t>, hypothecation is a non-possessory security interest where the debtor agrees to make an asset available to discharge claims of the creditor</a:t>
            </a:r>
          </a:p>
          <a:p>
            <a:pPr algn="just" eaLnBrk="1" hangingPunct="1">
              <a:buClrTx/>
              <a:buNone/>
              <a:defRPr/>
            </a:pPr>
            <a:endParaRPr lang="en-US" sz="1900" dirty="0">
              <a:solidFill>
                <a:schemeClr val="tx1"/>
              </a:solidFill>
            </a:endParaRPr>
          </a:p>
          <a:p>
            <a:pPr algn="just" eaLnBrk="1" hangingPunct="1">
              <a:buClrTx/>
              <a:buFont typeface="Wingdings" pitchFamily="2" charset="2"/>
              <a:buChar char="q"/>
              <a:defRPr/>
            </a:pPr>
            <a:r>
              <a:rPr lang="en-US" sz="1900" dirty="0">
                <a:solidFill>
                  <a:schemeClr val="tx1"/>
                </a:solidFill>
              </a:rPr>
              <a:t>There is no specific law relating to hypothecation:</a:t>
            </a:r>
          </a:p>
          <a:p>
            <a:pPr lvl="1" algn="just" eaLnBrk="1" hangingPunct="1">
              <a:buClrTx/>
              <a:buFont typeface="Wingdings" pitchFamily="2" charset="2"/>
              <a:buChar char="Ø"/>
              <a:defRPr/>
            </a:pPr>
            <a:r>
              <a:rPr lang="en-US" sz="1900" i="1" dirty="0">
                <a:solidFill>
                  <a:schemeClr val="tx1"/>
                </a:solidFill>
              </a:rPr>
              <a:t>It is essentially </a:t>
            </a:r>
            <a:r>
              <a:rPr lang="en-US" sz="1900" b="1" i="1" dirty="0">
                <a:solidFill>
                  <a:schemeClr val="tx1"/>
                </a:solidFill>
              </a:rPr>
              <a:t>contractual law</a:t>
            </a:r>
          </a:p>
        </p:txBody>
      </p:sp>
    </p:spTree>
    <p:extLst>
      <p:ext uri="{BB962C8B-B14F-4D97-AF65-F5344CB8AC3E}">
        <p14:creationId xmlns:p14="http://schemas.microsoft.com/office/powerpoint/2010/main" val="1727288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a:defRPr/>
            </a:pPr>
            <a:r>
              <a:rPr lang="en-US" sz="3600" dirty="0"/>
              <a:t>Security Interests over Receivables</a:t>
            </a:r>
          </a:p>
        </p:txBody>
      </p:sp>
      <p:sp>
        <p:nvSpPr>
          <p:cNvPr id="52227" name="Rectangle 3"/>
          <p:cNvSpPr>
            <a:spLocks noGrp="1" noChangeArrowheads="1"/>
          </p:cNvSpPr>
          <p:nvPr>
            <p:ph idx="1"/>
          </p:nvPr>
        </p:nvSpPr>
        <p:spPr/>
        <p:txBody>
          <a:bodyPr>
            <a:normAutofit/>
          </a:bodyPr>
          <a:lstStyle/>
          <a:p>
            <a:pPr eaLnBrk="1" hangingPunct="1">
              <a:lnSpc>
                <a:spcPct val="90000"/>
              </a:lnSpc>
              <a:buClrTx/>
              <a:buFont typeface="Wingdings" pitchFamily="2" charset="2"/>
              <a:buChar char="q"/>
              <a:defRPr/>
            </a:pPr>
            <a:endParaRPr lang="en-US" sz="1900" i="1"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Security interest over receivables can be created by assignment</a:t>
            </a:r>
          </a:p>
          <a:p>
            <a:pPr eaLnBrk="1" hangingPunct="1">
              <a:lnSpc>
                <a:spcPct val="90000"/>
              </a:lnSpc>
              <a:buClrTx/>
              <a:buFont typeface="Wingdings" pitchFamily="2" charset="2"/>
              <a:buChar char="q"/>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Assignment u/s 130 of TP Act can be for 2 purposes:</a:t>
            </a:r>
          </a:p>
          <a:p>
            <a:pPr lvl="1" eaLnBrk="1" hangingPunct="1">
              <a:lnSpc>
                <a:spcPct val="90000"/>
              </a:lnSpc>
              <a:buClrTx/>
              <a:buFont typeface="Wingdings" pitchFamily="2" charset="2"/>
              <a:buChar char="Ø"/>
              <a:defRPr/>
            </a:pPr>
            <a:r>
              <a:rPr lang="en-US" sz="1900" i="1" dirty="0">
                <a:solidFill>
                  <a:schemeClr val="tx1"/>
                </a:solidFill>
              </a:rPr>
              <a:t>Absolute assignment, that is, for sale</a:t>
            </a:r>
          </a:p>
          <a:p>
            <a:pPr lvl="1" eaLnBrk="1" hangingPunct="1">
              <a:lnSpc>
                <a:spcPct val="90000"/>
              </a:lnSpc>
              <a:buClrTx/>
              <a:buFont typeface="Wingdings" pitchFamily="2" charset="2"/>
              <a:buChar char="Ø"/>
              <a:defRPr/>
            </a:pPr>
            <a:r>
              <a:rPr lang="en-US" sz="1900" i="1" dirty="0">
                <a:solidFill>
                  <a:schemeClr val="tx1"/>
                </a:solidFill>
              </a:rPr>
              <a:t>Assignment by way of security</a:t>
            </a:r>
          </a:p>
          <a:p>
            <a:pPr lvl="1" eaLnBrk="1" hangingPunct="1">
              <a:lnSpc>
                <a:spcPct val="90000"/>
              </a:lnSpc>
              <a:buClrTx/>
              <a:buNone/>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Requisites:</a:t>
            </a:r>
          </a:p>
          <a:p>
            <a:pPr lvl="1" eaLnBrk="1" hangingPunct="1">
              <a:lnSpc>
                <a:spcPct val="90000"/>
              </a:lnSpc>
              <a:buClrTx/>
              <a:buFont typeface="Wingdings" pitchFamily="2" charset="2"/>
              <a:buChar char="Ø"/>
              <a:defRPr/>
            </a:pPr>
            <a:r>
              <a:rPr lang="en-US" sz="1900" i="1" dirty="0">
                <a:solidFill>
                  <a:schemeClr val="tx1"/>
                </a:solidFill>
              </a:rPr>
              <a:t>Written agreement (stamping implications)</a:t>
            </a:r>
          </a:p>
          <a:p>
            <a:pPr lvl="1" eaLnBrk="1" hangingPunct="1">
              <a:lnSpc>
                <a:spcPct val="90000"/>
              </a:lnSpc>
              <a:buClrTx/>
              <a:buFont typeface="Wingdings" pitchFamily="2" charset="2"/>
              <a:buChar char="Ø"/>
              <a:defRPr/>
            </a:pPr>
            <a:r>
              <a:rPr lang="en-US" sz="1900" i="1" dirty="0">
                <a:solidFill>
                  <a:schemeClr val="tx1"/>
                </a:solidFill>
              </a:rPr>
              <a:t>Notice to debtor</a:t>
            </a:r>
          </a:p>
          <a:p>
            <a:pPr lvl="1" eaLnBrk="1" hangingPunct="1">
              <a:lnSpc>
                <a:spcPct val="90000"/>
              </a:lnSpc>
              <a:buClrTx/>
              <a:buFont typeface="Wingdings" pitchFamily="2" charset="2"/>
              <a:buChar char="q"/>
              <a:defRPr/>
            </a:pPr>
            <a:endParaRPr lang="en-US" sz="1900" dirty="0">
              <a:solidFill>
                <a:schemeClr val="tx1"/>
              </a:solidFill>
            </a:endParaRPr>
          </a:p>
          <a:p>
            <a:pPr eaLnBrk="1" hangingPunct="1">
              <a:lnSpc>
                <a:spcPct val="90000"/>
              </a:lnSpc>
              <a:buClrTx/>
              <a:buFont typeface="Wingdings" pitchFamily="2" charset="2"/>
              <a:buChar char="q"/>
              <a:defRPr/>
            </a:pPr>
            <a:r>
              <a:rPr lang="en-US" sz="1900" dirty="0">
                <a:solidFill>
                  <a:schemeClr val="tx1"/>
                </a:solidFill>
              </a:rPr>
              <a:t>General consensus is that absence of notice to debtor does not vitiate the assignment : remains valid as equitable assignment</a:t>
            </a:r>
          </a:p>
        </p:txBody>
      </p:sp>
    </p:spTree>
    <p:extLst>
      <p:ext uri="{BB962C8B-B14F-4D97-AF65-F5344CB8AC3E}">
        <p14:creationId xmlns:p14="http://schemas.microsoft.com/office/powerpoint/2010/main" val="667506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noFill/>
        </p:spPr>
        <p:txBody>
          <a:bodyPr>
            <a:normAutofit/>
          </a:bodyPr>
          <a:lstStyle/>
          <a:p>
            <a:r>
              <a:rPr lang="en-US" sz="4100" dirty="0"/>
              <a:t>Is Debt Assignable?</a:t>
            </a:r>
          </a:p>
        </p:txBody>
      </p:sp>
      <p:sp>
        <p:nvSpPr>
          <p:cNvPr id="163843" name="Rectangle 3"/>
          <p:cNvSpPr>
            <a:spLocks noGrp="1" noChangeArrowheads="1"/>
          </p:cNvSpPr>
          <p:nvPr>
            <p:ph idx="1"/>
          </p:nvPr>
        </p:nvSpPr>
        <p:spPr>
          <a:noFill/>
        </p:spPr>
        <p:txBody>
          <a:bodyPr>
            <a:normAutofit/>
          </a:bodyPr>
          <a:lstStyle/>
          <a:p>
            <a:pPr>
              <a:buClrTx/>
              <a:buFont typeface="Wingdings" pitchFamily="2" charset="2"/>
              <a:buChar char="q"/>
            </a:pPr>
            <a:endParaRPr lang="en-US" sz="1900" dirty="0">
              <a:solidFill>
                <a:schemeClr val="tx1"/>
              </a:solidFill>
            </a:endParaRPr>
          </a:p>
          <a:p>
            <a:pPr>
              <a:buClrTx/>
              <a:buFont typeface="Wingdings" pitchFamily="2" charset="2"/>
              <a:buChar char="q"/>
            </a:pPr>
            <a:r>
              <a:rPr lang="en-US" sz="1900" dirty="0">
                <a:solidFill>
                  <a:schemeClr val="tx1"/>
                </a:solidFill>
              </a:rPr>
              <a:t>Assignment of a contract </a:t>
            </a:r>
            <a:r>
              <a:rPr lang="en-US" sz="1900" dirty="0" err="1">
                <a:solidFill>
                  <a:schemeClr val="tx1"/>
                </a:solidFill>
              </a:rPr>
              <a:t>vs</a:t>
            </a:r>
            <a:r>
              <a:rPr lang="en-US" sz="1900" dirty="0">
                <a:solidFill>
                  <a:schemeClr val="tx1"/>
                </a:solidFill>
              </a:rPr>
              <a:t> assignment of benefits under a contract</a:t>
            </a:r>
          </a:p>
          <a:p>
            <a:pPr lvl="1">
              <a:buClrTx/>
              <a:buFont typeface="Wingdings" pitchFamily="2" charset="2"/>
              <a:buChar char="Ø"/>
            </a:pPr>
            <a:r>
              <a:rPr lang="en-US" sz="1900" i="1" dirty="0">
                <a:solidFill>
                  <a:schemeClr val="tx1"/>
                </a:solidFill>
              </a:rPr>
              <a:t>Benefit under a contract is a property, assignable at the free discretion of the assignor</a:t>
            </a:r>
          </a:p>
          <a:p>
            <a:pPr lvl="2">
              <a:buClrTx/>
              <a:buFont typeface="Wingdings" pitchFamily="2" charset="2"/>
              <a:buChar char="§"/>
            </a:pPr>
            <a:r>
              <a:rPr lang="en-US" sz="1900" i="1" dirty="0">
                <a:solidFill>
                  <a:schemeClr val="tx1"/>
                </a:solidFill>
              </a:rPr>
              <a:t>SC ruling in </a:t>
            </a:r>
            <a:r>
              <a:rPr lang="en-US" sz="1900" i="1" dirty="0" err="1">
                <a:solidFill>
                  <a:schemeClr val="tx1"/>
                </a:solidFill>
              </a:rPr>
              <a:t>Indu</a:t>
            </a:r>
            <a:r>
              <a:rPr lang="en-US" sz="1900" i="1" dirty="0">
                <a:solidFill>
                  <a:schemeClr val="tx1"/>
                </a:solidFill>
              </a:rPr>
              <a:t> </a:t>
            </a:r>
            <a:r>
              <a:rPr lang="en-US" sz="1900" i="1" dirty="0" err="1">
                <a:solidFill>
                  <a:schemeClr val="tx1"/>
                </a:solidFill>
              </a:rPr>
              <a:t>Kakkar</a:t>
            </a:r>
            <a:endParaRPr lang="en-US" sz="1900" i="1" dirty="0">
              <a:solidFill>
                <a:schemeClr val="tx1"/>
              </a:solidFill>
            </a:endParaRPr>
          </a:p>
          <a:p>
            <a:pPr lvl="1">
              <a:buClrTx/>
              <a:buFont typeface="Wingdings" pitchFamily="2" charset="2"/>
              <a:buChar char="Ø"/>
            </a:pPr>
            <a:r>
              <a:rPr lang="en-US" sz="1900" i="1" dirty="0">
                <a:solidFill>
                  <a:schemeClr val="tx1"/>
                </a:solidFill>
              </a:rPr>
              <a:t>A contract contains mutual obligations: hence, contracts can be </a:t>
            </a:r>
            <a:r>
              <a:rPr lang="en-US" sz="1900" i="1" dirty="0" err="1">
                <a:solidFill>
                  <a:schemeClr val="tx1"/>
                </a:solidFill>
              </a:rPr>
              <a:t>novated</a:t>
            </a:r>
            <a:r>
              <a:rPr lang="en-US" sz="1900" i="1" dirty="0">
                <a:solidFill>
                  <a:schemeClr val="tx1"/>
                </a:solidFill>
              </a:rPr>
              <a:t>, not assigned</a:t>
            </a:r>
          </a:p>
          <a:p>
            <a:pPr lvl="1">
              <a:buClrTx/>
              <a:buFont typeface="Wingdings" pitchFamily="2" charset="2"/>
              <a:buChar char="Ø"/>
            </a:pPr>
            <a:r>
              <a:rPr lang="en-US" sz="1900" i="1" dirty="0">
                <a:solidFill>
                  <a:schemeClr val="tx1"/>
                </a:solidFill>
              </a:rPr>
              <a:t>If a right is subject to mutual obligations, such that the same are </a:t>
            </a:r>
            <a:r>
              <a:rPr lang="en-US" sz="1900" i="1" dirty="0" err="1">
                <a:solidFill>
                  <a:schemeClr val="tx1"/>
                </a:solidFill>
              </a:rPr>
              <a:t>unseverable</a:t>
            </a:r>
            <a:r>
              <a:rPr lang="en-US" sz="1900" i="1" dirty="0">
                <a:solidFill>
                  <a:schemeClr val="tx1"/>
                </a:solidFill>
              </a:rPr>
              <a:t>, the rights are not assignable without consent of the counterparty</a:t>
            </a:r>
          </a:p>
          <a:p>
            <a:pPr>
              <a:buClrTx/>
              <a:buNone/>
            </a:pPr>
            <a:endParaRPr lang="en-US" sz="1900" i="1" dirty="0">
              <a:solidFill>
                <a:schemeClr val="tx1"/>
              </a:solidFill>
            </a:endParaRPr>
          </a:p>
        </p:txBody>
      </p:sp>
    </p:spTree>
    <p:extLst>
      <p:ext uri="{BB962C8B-B14F-4D97-AF65-F5344CB8AC3E}">
        <p14:creationId xmlns:p14="http://schemas.microsoft.com/office/powerpoint/2010/main" val="1655542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noFill/>
        </p:spPr>
        <p:txBody>
          <a:bodyPr>
            <a:normAutofit fontScale="90000"/>
          </a:bodyPr>
          <a:lstStyle/>
          <a:p>
            <a:r>
              <a:rPr lang="en-US" sz="4100" dirty="0"/>
              <a:t>Various Forms of Assignment</a:t>
            </a:r>
          </a:p>
        </p:txBody>
      </p:sp>
      <p:sp>
        <p:nvSpPr>
          <p:cNvPr id="164867" name="Rectangle 3"/>
          <p:cNvSpPr>
            <a:spLocks noGrp="1" noChangeArrowheads="1"/>
          </p:cNvSpPr>
          <p:nvPr>
            <p:ph idx="1"/>
          </p:nvPr>
        </p:nvSpPr>
        <p:spPr>
          <a:noFill/>
        </p:spPr>
        <p:txBody>
          <a:bodyPr>
            <a:noAutofit/>
          </a:bodyPr>
          <a:lstStyle/>
          <a:p>
            <a:pPr>
              <a:lnSpc>
                <a:spcPct val="80000"/>
              </a:lnSpc>
              <a:buClrTx/>
              <a:buFont typeface="Wingdings" pitchFamily="2" charset="2"/>
              <a:buChar char="q"/>
            </a:pPr>
            <a:endParaRPr lang="en-US" sz="1900" i="1" dirty="0">
              <a:solidFill>
                <a:schemeClr val="tx1"/>
              </a:solidFill>
            </a:endParaRPr>
          </a:p>
          <a:p>
            <a:pPr>
              <a:lnSpc>
                <a:spcPct val="80000"/>
              </a:lnSpc>
              <a:buClrTx/>
              <a:buFont typeface="Wingdings" pitchFamily="2" charset="2"/>
              <a:buChar char="q"/>
            </a:pPr>
            <a:r>
              <a:rPr lang="en-US" sz="1900" dirty="0">
                <a:solidFill>
                  <a:schemeClr val="tx1"/>
                </a:solidFill>
              </a:rPr>
              <a:t>From viewpoint of intent</a:t>
            </a:r>
          </a:p>
          <a:p>
            <a:pPr lvl="1">
              <a:lnSpc>
                <a:spcPct val="80000"/>
              </a:lnSpc>
              <a:buClrTx/>
              <a:buFont typeface="Wingdings" pitchFamily="2" charset="2"/>
              <a:buChar char="Ø"/>
            </a:pPr>
            <a:r>
              <a:rPr lang="en-US" sz="1900" i="1" dirty="0">
                <a:solidFill>
                  <a:schemeClr val="tx1"/>
                </a:solidFill>
              </a:rPr>
              <a:t>Assignment for the sale</a:t>
            </a:r>
          </a:p>
          <a:p>
            <a:pPr lvl="1">
              <a:lnSpc>
                <a:spcPct val="80000"/>
              </a:lnSpc>
              <a:buClrTx/>
              <a:buFont typeface="Wingdings" pitchFamily="2" charset="2"/>
              <a:buChar char="Ø"/>
            </a:pPr>
            <a:r>
              <a:rPr lang="en-US" sz="1900" i="1" dirty="0">
                <a:solidFill>
                  <a:schemeClr val="tx1"/>
                </a:solidFill>
              </a:rPr>
              <a:t>Assignment for security interest</a:t>
            </a:r>
          </a:p>
          <a:p>
            <a:pPr lvl="1">
              <a:lnSpc>
                <a:spcPct val="80000"/>
              </a:lnSpc>
              <a:buClrTx/>
              <a:buNone/>
            </a:pPr>
            <a:endParaRPr lang="en-US" sz="1900" i="1" dirty="0">
              <a:solidFill>
                <a:schemeClr val="tx1"/>
              </a:solidFill>
            </a:endParaRPr>
          </a:p>
          <a:p>
            <a:pPr>
              <a:lnSpc>
                <a:spcPct val="80000"/>
              </a:lnSpc>
              <a:buClrTx/>
              <a:buFont typeface="Wingdings" pitchFamily="2" charset="2"/>
              <a:buChar char="q"/>
            </a:pPr>
            <a:r>
              <a:rPr lang="en-US" sz="1900" dirty="0">
                <a:solidFill>
                  <a:schemeClr val="tx1"/>
                </a:solidFill>
              </a:rPr>
              <a:t>From viewpoint of completion</a:t>
            </a:r>
          </a:p>
          <a:p>
            <a:pPr lvl="1">
              <a:lnSpc>
                <a:spcPct val="80000"/>
              </a:lnSpc>
              <a:buClrTx/>
              <a:buFont typeface="Wingdings" pitchFamily="2" charset="2"/>
              <a:buChar char="Ø"/>
            </a:pPr>
            <a:r>
              <a:rPr lang="en-US" sz="1900" i="1" dirty="0">
                <a:solidFill>
                  <a:schemeClr val="tx1"/>
                </a:solidFill>
              </a:rPr>
              <a:t>Legal assignment	</a:t>
            </a:r>
          </a:p>
          <a:p>
            <a:pPr lvl="2">
              <a:lnSpc>
                <a:spcPct val="80000"/>
              </a:lnSpc>
              <a:buClrTx/>
              <a:buFont typeface="Wingdings" pitchFamily="2" charset="2"/>
              <a:buChar char="§"/>
            </a:pPr>
            <a:r>
              <a:rPr lang="en-US" sz="1900" i="1" dirty="0">
                <a:solidFill>
                  <a:schemeClr val="tx1"/>
                </a:solidFill>
              </a:rPr>
              <a:t>Complete as against the debtor</a:t>
            </a:r>
          </a:p>
          <a:p>
            <a:pPr lvl="1">
              <a:lnSpc>
                <a:spcPct val="80000"/>
              </a:lnSpc>
              <a:buClrTx/>
              <a:buFont typeface="Wingdings" pitchFamily="2" charset="2"/>
              <a:buChar char="Ø"/>
            </a:pPr>
            <a:r>
              <a:rPr lang="en-US" sz="1900" i="1" dirty="0">
                <a:solidFill>
                  <a:schemeClr val="tx1"/>
                </a:solidFill>
              </a:rPr>
              <a:t>Equitable assignment</a:t>
            </a:r>
          </a:p>
          <a:p>
            <a:pPr lvl="2">
              <a:lnSpc>
                <a:spcPct val="80000"/>
              </a:lnSpc>
              <a:buClrTx/>
              <a:buFont typeface="Wingdings" pitchFamily="2" charset="2"/>
              <a:buChar char="§"/>
            </a:pPr>
            <a:r>
              <a:rPr lang="en-US" sz="1900" i="1" dirty="0">
                <a:solidFill>
                  <a:schemeClr val="tx1"/>
                </a:solidFill>
              </a:rPr>
              <a:t>Incomplete as against the debtor; obligor notice not given</a:t>
            </a:r>
          </a:p>
          <a:p>
            <a:pPr lvl="2">
              <a:lnSpc>
                <a:spcPct val="80000"/>
              </a:lnSpc>
              <a:buClrTx/>
              <a:buFont typeface="Wingdings" pitchFamily="2" charset="2"/>
              <a:buChar char="§"/>
            </a:pPr>
            <a:r>
              <a:rPr lang="en-US" sz="1900" i="1" dirty="0">
                <a:solidFill>
                  <a:schemeClr val="tx1"/>
                </a:solidFill>
              </a:rPr>
              <a:t>SC ruling in Bharat Nidhi Ltd </a:t>
            </a:r>
            <a:r>
              <a:rPr lang="en-US" sz="1900" i="1" dirty="0" err="1">
                <a:solidFill>
                  <a:schemeClr val="tx1"/>
                </a:solidFill>
              </a:rPr>
              <a:t>recognises</a:t>
            </a:r>
            <a:r>
              <a:rPr lang="en-US" sz="1900" i="1" dirty="0">
                <a:solidFill>
                  <a:schemeClr val="tx1"/>
                </a:solidFill>
              </a:rPr>
              <a:t> equitable assignments, based on certain procedure</a:t>
            </a:r>
          </a:p>
          <a:p>
            <a:pPr lvl="2">
              <a:lnSpc>
                <a:spcPct val="80000"/>
              </a:lnSpc>
              <a:buClrTx/>
              <a:buNone/>
            </a:pPr>
            <a:endParaRPr lang="en-US" sz="1900" i="1" dirty="0">
              <a:solidFill>
                <a:schemeClr val="tx1"/>
              </a:solidFill>
            </a:endParaRPr>
          </a:p>
        </p:txBody>
      </p:sp>
    </p:spTree>
    <p:extLst>
      <p:ext uri="{BB962C8B-B14F-4D97-AF65-F5344CB8AC3E}">
        <p14:creationId xmlns:p14="http://schemas.microsoft.com/office/powerpoint/2010/main" val="2308967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91136"/>
            <a:ext cx="8715207" cy="1013800"/>
          </a:xfrm>
        </p:spPr>
        <p:txBody>
          <a:bodyPr>
            <a:noAutofit/>
          </a:bodyPr>
          <a:lstStyle/>
          <a:p>
            <a:r>
              <a:rPr lang="en-US" sz="3600" dirty="0"/>
              <a:t>Various Forms of Assignment (continued)</a:t>
            </a:r>
          </a:p>
        </p:txBody>
      </p:sp>
      <p:sp>
        <p:nvSpPr>
          <p:cNvPr id="3" name="Content Placeholder 2"/>
          <p:cNvSpPr>
            <a:spLocks noGrp="1"/>
          </p:cNvSpPr>
          <p:nvPr>
            <p:ph idx="1"/>
          </p:nvPr>
        </p:nvSpPr>
        <p:spPr/>
        <p:txBody>
          <a:bodyPr/>
          <a:lstStyle/>
          <a:p>
            <a:pPr>
              <a:lnSpc>
                <a:spcPct val="80000"/>
              </a:lnSpc>
              <a:buClrTx/>
              <a:buFont typeface="Wingdings" pitchFamily="2" charset="2"/>
              <a:buChar char="q"/>
            </a:pPr>
            <a:endParaRPr lang="en-US" sz="1900" i="1" dirty="0">
              <a:solidFill>
                <a:schemeClr val="tx1"/>
              </a:solidFill>
            </a:endParaRPr>
          </a:p>
          <a:p>
            <a:pPr>
              <a:lnSpc>
                <a:spcPct val="80000"/>
              </a:lnSpc>
              <a:buClrTx/>
              <a:buFont typeface="Wingdings" pitchFamily="2" charset="2"/>
              <a:buChar char="q"/>
            </a:pPr>
            <a:r>
              <a:rPr lang="en-US" sz="1900" dirty="0">
                <a:solidFill>
                  <a:schemeClr val="tx1"/>
                </a:solidFill>
              </a:rPr>
              <a:t>From viewpoint of applicable law</a:t>
            </a:r>
          </a:p>
          <a:p>
            <a:pPr lvl="1">
              <a:lnSpc>
                <a:spcPct val="80000"/>
              </a:lnSpc>
              <a:buClrTx/>
              <a:buFont typeface="Wingdings" pitchFamily="2" charset="2"/>
              <a:buChar char="Ø"/>
            </a:pPr>
            <a:r>
              <a:rPr lang="en-US" sz="1900" i="1" dirty="0">
                <a:solidFill>
                  <a:schemeClr val="tx1"/>
                </a:solidFill>
              </a:rPr>
              <a:t>Assignment of actionable claims</a:t>
            </a:r>
          </a:p>
          <a:p>
            <a:pPr lvl="2">
              <a:lnSpc>
                <a:spcPct val="80000"/>
              </a:lnSpc>
              <a:buClrTx/>
              <a:buFont typeface="Wingdings" pitchFamily="2" charset="2"/>
              <a:buChar char="§"/>
            </a:pPr>
            <a:r>
              <a:rPr lang="en-US" sz="1900" i="1" dirty="0">
                <a:solidFill>
                  <a:schemeClr val="tx1"/>
                </a:solidFill>
              </a:rPr>
              <a:t>Procedure of sec 130 of TP Act applicable</a:t>
            </a:r>
          </a:p>
          <a:p>
            <a:pPr lvl="1">
              <a:lnSpc>
                <a:spcPct val="80000"/>
              </a:lnSpc>
              <a:buClrTx/>
              <a:buFont typeface="Wingdings" pitchFamily="2" charset="2"/>
              <a:buChar char="Ø"/>
            </a:pPr>
            <a:r>
              <a:rPr lang="en-US" sz="1900" i="1" dirty="0">
                <a:solidFill>
                  <a:schemeClr val="tx1"/>
                </a:solidFill>
              </a:rPr>
              <a:t>Assignment of receivables other than actionable claims</a:t>
            </a:r>
          </a:p>
          <a:p>
            <a:pPr lvl="2">
              <a:lnSpc>
                <a:spcPct val="80000"/>
              </a:lnSpc>
              <a:buClrTx/>
              <a:buFont typeface="Wingdings" pitchFamily="2" charset="2"/>
              <a:buChar char="§"/>
            </a:pPr>
            <a:r>
              <a:rPr lang="en-US" sz="1900" i="1" dirty="0">
                <a:solidFill>
                  <a:schemeClr val="tx1"/>
                </a:solidFill>
              </a:rPr>
              <a:t>Essential procedure of law is still to be complied with to perfect the transfer</a:t>
            </a:r>
          </a:p>
          <a:p>
            <a:pPr lvl="1">
              <a:lnSpc>
                <a:spcPct val="80000"/>
              </a:lnSpc>
              <a:buClrTx/>
              <a:buFont typeface="Wingdings" pitchFamily="2" charset="2"/>
              <a:buChar char="Ø"/>
            </a:pPr>
            <a:r>
              <a:rPr lang="en-US" sz="1900" i="1" dirty="0">
                <a:solidFill>
                  <a:schemeClr val="tx1"/>
                </a:solidFill>
              </a:rPr>
              <a:t>Assignment under SARFAESI Act</a:t>
            </a:r>
          </a:p>
          <a:p>
            <a:pPr lvl="2">
              <a:lnSpc>
                <a:spcPct val="80000"/>
              </a:lnSpc>
              <a:buClrTx/>
              <a:buFont typeface="Wingdings" pitchFamily="2" charset="2"/>
              <a:buChar char="§"/>
            </a:pPr>
            <a:r>
              <a:rPr lang="en-US" sz="1900" i="1" dirty="0">
                <a:solidFill>
                  <a:schemeClr val="tx1"/>
                </a:solidFill>
              </a:rPr>
              <a:t>Very limited applicability, only to a securitisation company</a:t>
            </a:r>
          </a:p>
          <a:p>
            <a:pPr>
              <a:buNone/>
            </a:pPr>
            <a:endParaRPr lang="en-US" dirty="0">
              <a:solidFill>
                <a:schemeClr val="tx1"/>
              </a:solidFill>
            </a:endParaRPr>
          </a:p>
        </p:txBody>
      </p:sp>
    </p:spTree>
    <p:extLst>
      <p:ext uri="{BB962C8B-B14F-4D97-AF65-F5344CB8AC3E}">
        <p14:creationId xmlns:p14="http://schemas.microsoft.com/office/powerpoint/2010/main" val="144791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Coverage of this presentation</a:t>
            </a:r>
            <a:endParaRPr lang="en-IN"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105150" y="491136"/>
            <a:ext cx="8505657" cy="1013800"/>
          </a:xfrm>
          <a:noFill/>
        </p:spPr>
        <p:txBody>
          <a:bodyPr>
            <a:normAutofit/>
          </a:bodyPr>
          <a:lstStyle/>
          <a:p>
            <a:r>
              <a:rPr lang="en-US" sz="4100" dirty="0"/>
              <a:t>Implications of Assignment</a:t>
            </a:r>
          </a:p>
        </p:txBody>
      </p:sp>
      <p:sp>
        <p:nvSpPr>
          <p:cNvPr id="165891" name="Rectangle 3"/>
          <p:cNvSpPr>
            <a:spLocks noGrp="1" noChangeArrowheads="1"/>
          </p:cNvSpPr>
          <p:nvPr>
            <p:ph idx="1"/>
          </p:nvPr>
        </p:nvSpPr>
        <p:spPr>
          <a:noFill/>
        </p:spPr>
        <p:txBody>
          <a:bodyPr>
            <a:normAutofit/>
          </a:bodyPr>
          <a:lstStyle/>
          <a:p>
            <a:pPr>
              <a:buClrTx/>
              <a:buFont typeface="Wingdings" pitchFamily="2" charset="2"/>
              <a:buChar char="q"/>
            </a:pPr>
            <a:endParaRPr lang="en-US" sz="1900" i="1" dirty="0">
              <a:solidFill>
                <a:schemeClr val="tx1"/>
              </a:solidFill>
            </a:endParaRPr>
          </a:p>
          <a:p>
            <a:pPr>
              <a:buClrTx/>
              <a:buFont typeface="Wingdings" pitchFamily="2" charset="2"/>
              <a:buChar char="q"/>
            </a:pPr>
            <a:r>
              <a:rPr lang="en-US" sz="1900" dirty="0">
                <a:solidFill>
                  <a:schemeClr val="tx1"/>
                </a:solidFill>
              </a:rPr>
              <a:t>Written instrument for transfer is treated as conveyance, would need stamping</a:t>
            </a:r>
          </a:p>
          <a:p>
            <a:pPr>
              <a:buClrTx/>
              <a:buFont typeface="Wingdings" pitchFamily="2" charset="2"/>
              <a:buChar char="q"/>
            </a:pPr>
            <a:endParaRPr lang="en-US" sz="1900" i="1" dirty="0">
              <a:solidFill>
                <a:schemeClr val="tx1"/>
              </a:solidFill>
            </a:endParaRPr>
          </a:p>
          <a:p>
            <a:pPr>
              <a:buClrTx/>
              <a:buFont typeface="Wingdings" pitchFamily="2" charset="2"/>
              <a:buChar char="q"/>
            </a:pPr>
            <a:r>
              <a:rPr lang="en-US" sz="1900" dirty="0">
                <a:solidFill>
                  <a:schemeClr val="tx1"/>
                </a:solidFill>
              </a:rPr>
              <a:t>Relaxation of stamp duty in several states</a:t>
            </a:r>
          </a:p>
          <a:p>
            <a:pPr lvl="1">
              <a:buClrTx/>
              <a:buFont typeface="Wingdings" pitchFamily="2" charset="2"/>
              <a:buChar char="Ø"/>
            </a:pPr>
            <a:r>
              <a:rPr lang="en-US" sz="1900" i="1" dirty="0">
                <a:solidFill>
                  <a:schemeClr val="tx1"/>
                </a:solidFill>
              </a:rPr>
              <a:t>Limited reduction of duty in several states</a:t>
            </a:r>
          </a:p>
          <a:p>
            <a:pPr lvl="1">
              <a:buClrTx/>
              <a:buNone/>
            </a:pPr>
            <a:endParaRPr lang="en-US" sz="1900" i="1" dirty="0">
              <a:solidFill>
                <a:schemeClr val="tx1"/>
              </a:solidFill>
            </a:endParaRPr>
          </a:p>
          <a:p>
            <a:pPr>
              <a:buClrTx/>
              <a:buFont typeface="Wingdings" pitchFamily="2" charset="2"/>
              <a:buChar char="q"/>
            </a:pPr>
            <a:r>
              <a:rPr lang="en-US" sz="1900" dirty="0">
                <a:solidFill>
                  <a:schemeClr val="tx1"/>
                </a:solidFill>
              </a:rPr>
              <a:t>Practices in other countries to avoid stamp duty</a:t>
            </a:r>
          </a:p>
          <a:p>
            <a:pPr lvl="1">
              <a:buClrTx/>
              <a:buFont typeface="Wingdings" pitchFamily="2" charset="2"/>
              <a:buChar char="Ø"/>
            </a:pPr>
            <a:r>
              <a:rPr lang="en-US" sz="1900" i="1" dirty="0">
                <a:solidFill>
                  <a:schemeClr val="tx1"/>
                </a:solidFill>
              </a:rPr>
              <a:t>Declaration of trust</a:t>
            </a:r>
          </a:p>
          <a:p>
            <a:pPr lvl="1">
              <a:buClrTx/>
              <a:buFont typeface="Wingdings" pitchFamily="2" charset="2"/>
              <a:buChar char="Ø"/>
            </a:pPr>
            <a:r>
              <a:rPr lang="en-US" sz="1900" i="1" dirty="0">
                <a:solidFill>
                  <a:schemeClr val="tx1"/>
                </a:solidFill>
              </a:rPr>
              <a:t>Oral transfers</a:t>
            </a:r>
          </a:p>
          <a:p>
            <a:pPr lvl="1">
              <a:buClrTx/>
              <a:buFont typeface="Wingdings" pitchFamily="2" charset="2"/>
              <a:buChar char="Ø"/>
            </a:pPr>
            <a:r>
              <a:rPr lang="en-US" sz="1900" i="1" dirty="0">
                <a:solidFill>
                  <a:schemeClr val="tx1"/>
                </a:solidFill>
              </a:rPr>
              <a:t>Incomplete transfers</a:t>
            </a:r>
          </a:p>
          <a:p>
            <a:pPr lvl="1">
              <a:buClrTx/>
              <a:buFont typeface="Wingdings" pitchFamily="2" charset="2"/>
              <a:buChar char="Ø"/>
            </a:pPr>
            <a:r>
              <a:rPr lang="en-US" sz="1900" i="1" dirty="0">
                <a:solidFill>
                  <a:schemeClr val="tx1"/>
                </a:solidFill>
              </a:rPr>
              <a:t>Transfers in other jurisdictions </a:t>
            </a:r>
          </a:p>
        </p:txBody>
      </p:sp>
    </p:spTree>
    <p:extLst>
      <p:ext uri="{BB962C8B-B14F-4D97-AF65-F5344CB8AC3E}">
        <p14:creationId xmlns:p14="http://schemas.microsoft.com/office/powerpoint/2010/main" val="63051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067050" y="491136"/>
            <a:ext cx="8543757" cy="1013800"/>
          </a:xfrm>
        </p:spPr>
        <p:txBody>
          <a:bodyPr>
            <a:normAutofit/>
          </a:bodyPr>
          <a:lstStyle/>
          <a:p>
            <a:pPr>
              <a:defRPr/>
            </a:pPr>
            <a:r>
              <a:rPr lang="en-US" sz="4100" dirty="0"/>
              <a:t>Whether Assignment Legal?</a:t>
            </a:r>
          </a:p>
        </p:txBody>
      </p:sp>
      <p:sp>
        <p:nvSpPr>
          <p:cNvPr id="202755" name="Rectangle 3"/>
          <p:cNvSpPr>
            <a:spLocks noGrp="1" noChangeArrowheads="1"/>
          </p:cNvSpPr>
          <p:nvPr>
            <p:ph idx="1"/>
          </p:nvPr>
        </p:nvSpPr>
        <p:spPr>
          <a:xfrm>
            <a:off x="581192" y="1901493"/>
            <a:ext cx="11029615" cy="4029081"/>
          </a:xfrm>
        </p:spPr>
        <p:txBody>
          <a:bodyPr>
            <a:normAutofit/>
          </a:bodyPr>
          <a:lstStyle/>
          <a:p>
            <a:pPr eaLnBrk="1" hangingPunct="1">
              <a:buClrTx/>
              <a:buFont typeface="Wingdings" pitchFamily="2" charset="2"/>
              <a:buChar char="q"/>
              <a:defRPr/>
            </a:pPr>
            <a:endParaRPr lang="en-US" sz="1900" i="1" dirty="0">
              <a:solidFill>
                <a:schemeClr val="tx1"/>
              </a:solidFill>
            </a:endParaRPr>
          </a:p>
          <a:p>
            <a:pPr eaLnBrk="1" hangingPunct="1">
              <a:buClrTx/>
              <a:buFont typeface="Wingdings" pitchFamily="2" charset="2"/>
              <a:buChar char="q"/>
              <a:defRPr/>
            </a:pPr>
            <a:r>
              <a:rPr lang="en-US" sz="1900" dirty="0">
                <a:solidFill>
                  <a:schemeClr val="tx1"/>
                </a:solidFill>
              </a:rPr>
              <a:t>Kotak Mahindra Bank vs IDBI III (2007) BC 302 (Del) (DB): Assignment legal</a:t>
            </a:r>
          </a:p>
          <a:p>
            <a:pPr eaLnBrk="1" hangingPunct="1">
              <a:buClrTx/>
              <a:buNone/>
              <a:defRPr/>
            </a:pPr>
            <a:endParaRPr lang="en-US" sz="1900" dirty="0">
              <a:solidFill>
                <a:schemeClr val="tx1"/>
              </a:solidFill>
            </a:endParaRPr>
          </a:p>
          <a:p>
            <a:pPr eaLnBrk="1" hangingPunct="1">
              <a:buClrTx/>
              <a:buFont typeface="Wingdings" pitchFamily="2" charset="2"/>
              <a:buChar char="q"/>
              <a:defRPr/>
            </a:pPr>
            <a:r>
              <a:rPr lang="en-US" sz="1900" dirty="0">
                <a:solidFill>
                  <a:schemeClr val="tx1"/>
                </a:solidFill>
              </a:rPr>
              <a:t>Division Bench of Gujarat High court in </a:t>
            </a:r>
            <a:r>
              <a:rPr lang="en-US" sz="1900" dirty="0" err="1">
                <a:solidFill>
                  <a:schemeClr val="tx1"/>
                </a:solidFill>
              </a:rPr>
              <a:t>Kotak</a:t>
            </a:r>
            <a:r>
              <a:rPr lang="en-US" sz="1900" dirty="0">
                <a:solidFill>
                  <a:schemeClr val="tx1"/>
                </a:solidFill>
              </a:rPr>
              <a:t> Mahindra Bank </a:t>
            </a:r>
            <a:r>
              <a:rPr lang="en-US" sz="1900" dirty="0" err="1">
                <a:solidFill>
                  <a:schemeClr val="tx1"/>
                </a:solidFill>
              </a:rPr>
              <a:t>vs</a:t>
            </a:r>
            <a:r>
              <a:rPr lang="en-US" sz="1900" dirty="0">
                <a:solidFill>
                  <a:schemeClr val="tx1"/>
                </a:solidFill>
              </a:rPr>
              <a:t> APS Star Industries, ruling dated 12 Jan 2009, took a different view</a:t>
            </a:r>
          </a:p>
          <a:p>
            <a:pPr lvl="1" eaLnBrk="1" hangingPunct="1">
              <a:buClrTx/>
              <a:buFont typeface="Wingdings" pitchFamily="2" charset="2"/>
              <a:buChar char="Ø"/>
              <a:defRPr/>
            </a:pPr>
            <a:r>
              <a:rPr lang="en-US" sz="1900" i="1" dirty="0">
                <a:solidFill>
                  <a:schemeClr val="tx1"/>
                </a:solidFill>
              </a:rPr>
              <a:t>The ruling of SC in APS Star Industries [2010 10 SCC 1] has reversed the above finding</a:t>
            </a:r>
          </a:p>
          <a:p>
            <a:pPr eaLnBrk="1" hangingPunct="1">
              <a:buClrTx/>
              <a:buFont typeface="Wingdings" pitchFamily="2" charset="2"/>
              <a:buChar char="q"/>
              <a:defRPr/>
            </a:pPr>
            <a:endParaRPr lang="en-US" sz="1900" i="1" dirty="0">
              <a:solidFill>
                <a:schemeClr val="tx1"/>
              </a:solidFill>
            </a:endParaRPr>
          </a:p>
        </p:txBody>
      </p:sp>
    </p:spTree>
    <p:extLst>
      <p:ext uri="{BB962C8B-B14F-4D97-AF65-F5344CB8AC3E}">
        <p14:creationId xmlns:p14="http://schemas.microsoft.com/office/powerpoint/2010/main" val="1093712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Recourses for security Interest &amp; RECOVERY </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AVAILABLE MEASURES</a:t>
            </a:r>
            <a:endParaRPr lang="en-IN" dirty="0"/>
          </a:p>
        </p:txBody>
      </p:sp>
      <p:graphicFrame>
        <p:nvGraphicFramePr>
          <p:cNvPr id="10" name="Content Placeholder 9"/>
          <p:cNvGraphicFramePr>
            <a:graphicFrameLocks noGrp="1"/>
          </p:cNvGraphicFramePr>
          <p:nvPr>
            <p:ph idx="1"/>
          </p:nvPr>
        </p:nvGraphicFramePr>
        <p:xfrm>
          <a:off x="581025" y="1830388"/>
          <a:ext cx="11029950" cy="464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Indian Security Interest Enforcement Law</a:t>
            </a:r>
            <a:endParaRPr lang="en-IN" sz="3200" dirty="0"/>
          </a:p>
        </p:txBody>
      </p:sp>
      <p:sp>
        <p:nvSpPr>
          <p:cNvPr id="5" name="Content Placeholder 4"/>
          <p:cNvSpPr>
            <a:spLocks noGrp="1"/>
          </p:cNvSpPr>
          <p:nvPr>
            <p:ph idx="1"/>
          </p:nvPr>
        </p:nvSpPr>
        <p:spPr/>
        <p:txBody>
          <a:bodyPr>
            <a:normAutofit fontScale="92500" lnSpcReduction="10000"/>
          </a:bodyPr>
          <a:lstStyle/>
          <a:p>
            <a:pPr>
              <a:lnSpc>
                <a:spcPct val="90000"/>
              </a:lnSpc>
              <a:buFont typeface="Wingdings" pitchFamily="2" charset="2"/>
              <a:buChar char="q"/>
              <a:defRPr/>
            </a:pPr>
            <a:r>
              <a:rPr lang="en-US" sz="1900" dirty="0" smtClean="0">
                <a:solidFill>
                  <a:schemeClr val="tx1"/>
                </a:solidFill>
              </a:rPr>
              <a:t>Law distinguishes between security interests based on the nature of the collateral:</a:t>
            </a:r>
          </a:p>
          <a:p>
            <a:pPr lvl="1">
              <a:lnSpc>
                <a:spcPct val="90000"/>
              </a:lnSpc>
              <a:buFont typeface="Wingdings" pitchFamily="2" charset="2"/>
              <a:buChar char="Ø"/>
              <a:defRPr/>
            </a:pPr>
            <a:r>
              <a:rPr lang="en-US" sz="1900" i="1" dirty="0" smtClean="0">
                <a:solidFill>
                  <a:schemeClr val="tx1"/>
                </a:solidFill>
              </a:rPr>
              <a:t>security interests on immovable properties </a:t>
            </a:r>
          </a:p>
          <a:p>
            <a:pPr marL="1085850" lvl="2">
              <a:lnSpc>
                <a:spcPct val="90000"/>
              </a:lnSpc>
              <a:buFont typeface="Wingdings" pitchFamily="2" charset="2"/>
              <a:buChar char="§"/>
              <a:defRPr/>
            </a:pPr>
            <a:r>
              <a:rPr lang="en-US" sz="1900" i="1" dirty="0" smtClean="0">
                <a:solidFill>
                  <a:schemeClr val="tx1"/>
                </a:solidFill>
              </a:rPr>
              <a:t>Chapter IV of Transfer of Property Act</a:t>
            </a:r>
          </a:p>
          <a:p>
            <a:pPr marL="1085850" lvl="2">
              <a:lnSpc>
                <a:spcPct val="90000"/>
              </a:lnSpc>
              <a:buFont typeface="Wingdings" pitchFamily="2" charset="2"/>
              <a:buChar char="§"/>
              <a:defRPr/>
            </a:pPr>
            <a:r>
              <a:rPr lang="en-US" sz="1900" i="1" dirty="0" smtClean="0">
                <a:solidFill>
                  <a:schemeClr val="tx1"/>
                </a:solidFill>
              </a:rPr>
              <a:t>Registration provisions of the Registration Act</a:t>
            </a:r>
          </a:p>
          <a:p>
            <a:pPr marL="1085850" lvl="2">
              <a:lnSpc>
                <a:spcPct val="90000"/>
              </a:lnSpc>
              <a:buFont typeface="Wingdings" pitchFamily="2" charset="2"/>
              <a:buChar char="§"/>
              <a:defRPr/>
            </a:pPr>
            <a:r>
              <a:rPr lang="en-US" sz="1900" i="1" dirty="0" smtClean="0">
                <a:solidFill>
                  <a:schemeClr val="tx1"/>
                </a:solidFill>
              </a:rPr>
              <a:t>Attachment provisions of the Civil Procedure Code; order XXXIV</a:t>
            </a:r>
          </a:p>
          <a:p>
            <a:pPr lvl="1">
              <a:lnSpc>
                <a:spcPct val="90000"/>
              </a:lnSpc>
              <a:buFont typeface="Wingdings" pitchFamily="2" charset="2"/>
              <a:buChar char="Ø"/>
              <a:defRPr/>
            </a:pPr>
            <a:r>
              <a:rPr lang="en-US" sz="1900" i="1" dirty="0" smtClean="0">
                <a:solidFill>
                  <a:schemeClr val="tx1"/>
                </a:solidFill>
              </a:rPr>
              <a:t>security interests on movable properties</a:t>
            </a:r>
          </a:p>
          <a:p>
            <a:pPr marL="1085850" lvl="2">
              <a:lnSpc>
                <a:spcPct val="90000"/>
              </a:lnSpc>
              <a:buFont typeface="Wingdings" pitchFamily="2" charset="2"/>
              <a:buChar char="§"/>
              <a:defRPr/>
            </a:pPr>
            <a:r>
              <a:rPr lang="en-US" sz="1900" i="1" dirty="0" smtClean="0">
                <a:solidFill>
                  <a:schemeClr val="tx1"/>
                </a:solidFill>
              </a:rPr>
              <a:t>by corporate bodies:</a:t>
            </a:r>
          </a:p>
          <a:p>
            <a:pPr marL="1428750" lvl="3">
              <a:lnSpc>
                <a:spcPct val="90000"/>
              </a:lnSpc>
              <a:buFont typeface="Arial" pitchFamily="34" charset="0"/>
              <a:buChar char="•"/>
              <a:defRPr/>
            </a:pPr>
            <a:r>
              <a:rPr lang="en-US" sz="1900" i="1" dirty="0" smtClean="0">
                <a:solidFill>
                  <a:schemeClr val="tx1"/>
                </a:solidFill>
              </a:rPr>
              <a:t>receivership in case of debentures</a:t>
            </a:r>
          </a:p>
          <a:p>
            <a:pPr marL="1085850" lvl="2">
              <a:lnSpc>
                <a:spcPct val="90000"/>
              </a:lnSpc>
              <a:buFont typeface="Wingdings" pitchFamily="2" charset="2"/>
              <a:buChar char="§"/>
              <a:defRPr/>
            </a:pPr>
            <a:r>
              <a:rPr lang="en-US" sz="1900" i="1" dirty="0" smtClean="0">
                <a:solidFill>
                  <a:schemeClr val="tx1"/>
                </a:solidFill>
              </a:rPr>
              <a:t>by non-corporate bodies</a:t>
            </a:r>
          </a:p>
          <a:p>
            <a:pPr marL="1428750" lvl="3">
              <a:lnSpc>
                <a:spcPct val="90000"/>
              </a:lnSpc>
              <a:buFont typeface="Arial" pitchFamily="34" charset="0"/>
              <a:buChar char="•"/>
              <a:defRPr/>
            </a:pPr>
            <a:r>
              <a:rPr lang="en-US" sz="1900" i="1" dirty="0" smtClean="0">
                <a:solidFill>
                  <a:schemeClr val="tx1"/>
                </a:solidFill>
              </a:rPr>
              <a:t>security interests being pledge</a:t>
            </a:r>
          </a:p>
          <a:p>
            <a:pPr marL="1428750" lvl="3">
              <a:lnSpc>
                <a:spcPct val="90000"/>
              </a:lnSpc>
              <a:buFont typeface="Arial" pitchFamily="34" charset="0"/>
              <a:buChar char="•"/>
              <a:defRPr/>
            </a:pPr>
            <a:r>
              <a:rPr lang="en-US" sz="1900" i="1" dirty="0" smtClean="0">
                <a:solidFill>
                  <a:schemeClr val="tx1"/>
                </a:solidFill>
              </a:rPr>
              <a:t>security interests other than pledge</a:t>
            </a:r>
          </a:p>
          <a:p>
            <a:pPr lvl="1">
              <a:lnSpc>
                <a:spcPct val="90000"/>
              </a:lnSpc>
              <a:buFont typeface="Wingdings" pitchFamily="2" charset="2"/>
              <a:buChar char="Ø"/>
              <a:defRPr/>
            </a:pPr>
            <a:r>
              <a:rPr lang="en-US" sz="1900" i="1" dirty="0" smtClean="0">
                <a:solidFill>
                  <a:schemeClr val="tx1"/>
                </a:solidFill>
              </a:rPr>
              <a:t>interests in actionable claims</a:t>
            </a:r>
          </a:p>
          <a:p>
            <a:pPr lvl="1">
              <a:lnSpc>
                <a:spcPct val="90000"/>
              </a:lnSpc>
              <a:buFont typeface="Wingdings" pitchFamily="2" charset="2"/>
              <a:buChar char="Ø"/>
              <a:defRPr/>
            </a:pPr>
            <a:endParaRPr lang="en-US" sz="1900" dirty="0" smtClean="0">
              <a:solidFill>
                <a:schemeClr val="tx1"/>
              </a:solidFill>
            </a:endParaRPr>
          </a:p>
          <a:p>
            <a:pPr>
              <a:lnSpc>
                <a:spcPct val="90000"/>
              </a:lnSpc>
              <a:buFont typeface="Wingdings" pitchFamily="2" charset="2"/>
              <a:buChar char="q"/>
              <a:defRPr/>
            </a:pPr>
            <a:r>
              <a:rPr lang="en-US" sz="1900" dirty="0" smtClean="0">
                <a:solidFill>
                  <a:schemeClr val="tx1"/>
                </a:solidFill>
              </a:rPr>
              <a:t>Based on the security interest holder</a:t>
            </a:r>
          </a:p>
          <a:p>
            <a:pPr lvl="1">
              <a:lnSpc>
                <a:spcPct val="90000"/>
              </a:lnSpc>
              <a:buFont typeface="Wingdings" pitchFamily="2" charset="2"/>
              <a:buChar char="Ø"/>
              <a:defRPr/>
            </a:pPr>
            <a:r>
              <a:rPr lang="en-US" sz="1900" i="1" dirty="0" smtClean="0">
                <a:solidFill>
                  <a:schemeClr val="tx1"/>
                </a:solidFill>
              </a:rPr>
              <a:t>Security interests held by banks and financial institutions</a:t>
            </a:r>
          </a:p>
          <a:p>
            <a:pPr lvl="1">
              <a:lnSpc>
                <a:spcPct val="90000"/>
              </a:lnSpc>
              <a:buFont typeface="Wingdings" pitchFamily="2" charset="2"/>
              <a:buChar char="Ø"/>
              <a:defRPr/>
            </a:pPr>
            <a:r>
              <a:rPr lang="en-US" sz="1900" i="1" dirty="0" smtClean="0">
                <a:solidFill>
                  <a:schemeClr val="tx1"/>
                </a:solidFill>
              </a:rPr>
              <a:t>security interests held by State Finance Corporations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Autofit/>
          </a:bodyPr>
          <a:lstStyle/>
          <a:p>
            <a:pPr>
              <a:defRPr/>
            </a:pPr>
            <a:r>
              <a:rPr lang="en-US" sz="3200" dirty="0" smtClean="0"/>
              <a:t>Redemption and Foreclosure of mortgages</a:t>
            </a:r>
          </a:p>
        </p:txBody>
      </p:sp>
      <p:sp>
        <p:nvSpPr>
          <p:cNvPr id="3" name="Rectangle 3"/>
          <p:cNvSpPr>
            <a:spLocks noGrp="1" noChangeArrowheads="1"/>
          </p:cNvSpPr>
          <p:nvPr>
            <p:ph idx="1"/>
          </p:nvPr>
        </p:nvSpPr>
        <p:spPr/>
        <p:txBody>
          <a:bodyPr>
            <a:noAutofit/>
          </a:bodyPr>
          <a:lstStyle/>
          <a:p>
            <a:pPr eaLnBrk="1" hangingPunct="1">
              <a:buClrTx/>
              <a:buFont typeface="Wingdings" pitchFamily="2" charset="2"/>
              <a:buChar char="q"/>
              <a:defRPr/>
            </a:pPr>
            <a:endParaRPr lang="en-US" sz="1600" i="1" dirty="0" smtClean="0">
              <a:solidFill>
                <a:schemeClr val="tx1"/>
              </a:solidFill>
            </a:endParaRPr>
          </a:p>
          <a:p>
            <a:pPr eaLnBrk="1" hangingPunct="1">
              <a:buClrTx/>
              <a:buFont typeface="Wingdings" pitchFamily="2" charset="2"/>
              <a:buChar char="q"/>
              <a:defRPr/>
            </a:pPr>
            <a:r>
              <a:rPr lang="en-US" sz="1600" dirty="0" smtClean="0">
                <a:solidFill>
                  <a:schemeClr val="tx1"/>
                </a:solidFill>
              </a:rPr>
              <a:t>Redemption - redemption of mortgage on satisfaction of debt - sec. 60</a:t>
            </a:r>
          </a:p>
          <a:p>
            <a:pPr lvl="1" eaLnBrk="1" hangingPunct="1">
              <a:buClrTx/>
              <a:buFont typeface="Wingdings" pitchFamily="2" charset="2"/>
              <a:buChar char="Ø"/>
              <a:defRPr/>
            </a:pPr>
            <a:r>
              <a:rPr lang="en-US" i="1" dirty="0" smtClean="0">
                <a:solidFill>
                  <a:schemeClr val="tx1"/>
                </a:solidFill>
              </a:rPr>
              <a:t>after principal money has become due</a:t>
            </a:r>
          </a:p>
          <a:p>
            <a:pPr lvl="1" eaLnBrk="1" hangingPunct="1">
              <a:buClrTx/>
              <a:buFont typeface="Wingdings" pitchFamily="2" charset="2"/>
              <a:buChar char="Ø"/>
              <a:defRPr/>
            </a:pPr>
            <a:r>
              <a:rPr lang="en-US" i="1" dirty="0" smtClean="0">
                <a:solidFill>
                  <a:schemeClr val="tx1"/>
                </a:solidFill>
              </a:rPr>
              <a:t>redemption is a statutory right; anything to the contrary will be a clog on equity of redemption</a:t>
            </a:r>
          </a:p>
          <a:p>
            <a:pPr lvl="1" eaLnBrk="1" hangingPunct="1">
              <a:buClrTx/>
              <a:buFont typeface="Wingdings" pitchFamily="2" charset="2"/>
              <a:buChar char="Ø"/>
              <a:defRPr/>
            </a:pPr>
            <a:r>
              <a:rPr lang="en-US" i="1" dirty="0" smtClean="0">
                <a:solidFill>
                  <a:schemeClr val="tx1"/>
                </a:solidFill>
              </a:rPr>
              <a:t>as redemption is a statutory and permanent right, a foreclosure of such right is permitted only by decree</a:t>
            </a:r>
          </a:p>
          <a:p>
            <a:pPr lvl="1" eaLnBrk="1" hangingPunct="1">
              <a:buClrTx/>
              <a:buFont typeface="Wingdings" pitchFamily="2" charset="2"/>
              <a:buChar char="Ø"/>
              <a:defRPr/>
            </a:pPr>
            <a:endParaRPr lang="en-US" i="1" dirty="0" smtClean="0">
              <a:solidFill>
                <a:schemeClr val="tx1"/>
              </a:solidFill>
            </a:endParaRPr>
          </a:p>
          <a:p>
            <a:pPr eaLnBrk="1" hangingPunct="1">
              <a:buClrTx/>
              <a:buFont typeface="Wingdings" pitchFamily="2" charset="2"/>
              <a:buChar char="q"/>
              <a:defRPr/>
            </a:pPr>
            <a:r>
              <a:rPr lang="en-US" sz="1600" dirty="0" smtClean="0">
                <a:solidFill>
                  <a:schemeClr val="tx1"/>
                </a:solidFill>
              </a:rPr>
              <a:t>Sec. 67 - a decree denying mortgagor of right of redemption or granting mortgagee right to sell:</a:t>
            </a:r>
          </a:p>
          <a:p>
            <a:pPr lvl="1" eaLnBrk="1" hangingPunct="1">
              <a:buClrTx/>
              <a:buFont typeface="Wingdings" pitchFamily="2" charset="2"/>
              <a:buChar char="Ø"/>
              <a:defRPr/>
            </a:pPr>
            <a:r>
              <a:rPr lang="en-US" i="1" dirty="0" smtClean="0">
                <a:solidFill>
                  <a:schemeClr val="tx1"/>
                </a:solidFill>
              </a:rPr>
              <a:t>foreclosure - closure of the right of redemption and making the conditional transfer of property absolute</a:t>
            </a:r>
          </a:p>
          <a:p>
            <a:pPr lvl="1" eaLnBrk="1" hangingPunct="1">
              <a:buClrTx/>
              <a:buFont typeface="Wingdings" pitchFamily="2" charset="2"/>
              <a:buChar char="Ø"/>
              <a:defRPr/>
            </a:pPr>
            <a:r>
              <a:rPr lang="en-US" i="1" dirty="0" smtClean="0">
                <a:solidFill>
                  <a:schemeClr val="tx1"/>
                </a:solidFill>
              </a:rPr>
              <a:t>sale - permitting the mortgagee to sell</a:t>
            </a:r>
          </a:p>
          <a:p>
            <a:pPr lvl="1" eaLnBrk="1" hangingPunct="1">
              <a:buClrTx/>
              <a:buFont typeface="Wingdings" pitchFamily="2" charset="2"/>
              <a:buChar char="Ø"/>
              <a:defRPr/>
            </a:pPr>
            <a:r>
              <a:rPr lang="en-US" i="1" dirty="0" smtClean="0">
                <a:solidFill>
                  <a:schemeClr val="tx1"/>
                </a:solidFill>
              </a:rPr>
              <a:t>foreclosure and sale are distinct, and u/s 67 (a) mutually exclusive. Rule 2/3 of CPC deal with foreclosure; rule 4/5 deal with sale.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Redemption and Foreclosure of mortgages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buClrTx/>
              <a:buFont typeface="Wingdings" pitchFamily="2" charset="2"/>
              <a:buChar char="q"/>
              <a:defRPr/>
            </a:pPr>
            <a:endParaRPr lang="en-US" sz="1900" i="1" dirty="0" smtClean="0">
              <a:solidFill>
                <a:schemeClr val="tx1"/>
              </a:solidFill>
            </a:endParaRPr>
          </a:p>
          <a:p>
            <a:pPr>
              <a:buClrTx/>
              <a:buFont typeface="Wingdings" pitchFamily="2" charset="2"/>
              <a:buChar char="q"/>
              <a:defRPr/>
            </a:pPr>
            <a:r>
              <a:rPr lang="en-US" sz="1900" dirty="0" smtClean="0">
                <a:solidFill>
                  <a:schemeClr val="tx1"/>
                </a:solidFill>
              </a:rPr>
              <a:t>Sec 69 - mortgage shall have power to sell without intervention of Court only in cases specifically covered by the section. </a:t>
            </a:r>
          </a:p>
          <a:p>
            <a:pPr lvl="1">
              <a:buClrTx/>
              <a:buFont typeface="Wingdings" pitchFamily="2" charset="2"/>
              <a:buChar char="Ø"/>
              <a:defRPr/>
            </a:pPr>
            <a:r>
              <a:rPr lang="en-US" sz="1900" i="1" dirty="0" smtClean="0">
                <a:solidFill>
                  <a:schemeClr val="tx1"/>
                </a:solidFill>
              </a:rPr>
              <a:t>3 months’ notice in writing -sec 69 (2)</a:t>
            </a:r>
          </a:p>
          <a:p>
            <a:pPr lvl="1">
              <a:buClrTx/>
              <a:buFont typeface="Wingdings" pitchFamily="2" charset="2"/>
              <a:buChar char="Ø"/>
              <a:defRPr/>
            </a:pPr>
            <a:r>
              <a:rPr lang="en-US" sz="1900" i="1" dirty="0" smtClean="0">
                <a:solidFill>
                  <a:schemeClr val="tx1"/>
                </a:solidFill>
              </a:rPr>
              <a:t>power of the purchase not impeachable on ground of irregular sale</a:t>
            </a:r>
          </a:p>
          <a:p>
            <a:pPr lvl="1">
              <a:buClrTx/>
              <a:buFont typeface="Wingdings" pitchFamily="2" charset="2"/>
              <a:buChar char="Ø"/>
              <a:defRPr/>
            </a:pPr>
            <a:endParaRPr lang="en-US" sz="1900" i="1" dirty="0" smtClean="0">
              <a:solidFill>
                <a:schemeClr val="tx1"/>
              </a:solidFill>
            </a:endParaRPr>
          </a:p>
          <a:p>
            <a:pPr>
              <a:buClrTx/>
              <a:buFont typeface="Wingdings" pitchFamily="2" charset="2"/>
              <a:buChar char="q"/>
              <a:defRPr/>
            </a:pPr>
            <a:r>
              <a:rPr lang="en-US" sz="1900" dirty="0" smtClean="0">
                <a:solidFill>
                  <a:schemeClr val="tx1"/>
                </a:solidFill>
              </a:rPr>
              <a:t>In cases covered by sec 69, the mortgagee can appoint a receiver - sec. 69A</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fontScale="90000"/>
          </a:bodyPr>
          <a:lstStyle/>
          <a:p>
            <a:pPr>
              <a:defRPr/>
            </a:pPr>
            <a:r>
              <a:rPr lang="en-US" sz="4000" smtClean="0"/>
              <a:t>Right of Foreclosure/Sale </a:t>
            </a:r>
            <a:endParaRPr lang="en-US" sz="4000" dirty="0" smtClean="0"/>
          </a:p>
        </p:txBody>
      </p:sp>
      <p:sp>
        <p:nvSpPr>
          <p:cNvPr id="3" name="Rectangle 3"/>
          <p:cNvSpPr>
            <a:spLocks noGrp="1" noChangeArrowheads="1"/>
          </p:cNvSpPr>
          <p:nvPr>
            <p:ph idx="1"/>
          </p:nvPr>
        </p:nvSpPr>
        <p:spPr/>
        <p:txBody>
          <a:bodyPr>
            <a:normAutofit fontScale="92500" lnSpcReduction="20000"/>
          </a:bodyPr>
          <a:lstStyle/>
          <a:p>
            <a:pPr eaLnBrk="1" hangingPunct="1">
              <a:lnSpc>
                <a:spcPct val="90000"/>
              </a:lnSpc>
              <a:buClrTx/>
              <a:buFont typeface="Wingdings" pitchFamily="2" charset="2"/>
              <a:buChar char="q"/>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Foreclosure- applicable to conditional sales only. Sale - not applicable to conditional sale and </a:t>
            </a:r>
            <a:r>
              <a:rPr lang="en-US" sz="2000" dirty="0" err="1" smtClean="0">
                <a:solidFill>
                  <a:schemeClr val="tx1"/>
                </a:solidFill>
              </a:rPr>
              <a:t>usufructuary</a:t>
            </a:r>
            <a:r>
              <a:rPr lang="en-US" sz="2000" dirty="0" smtClean="0">
                <a:solidFill>
                  <a:schemeClr val="tx1"/>
                </a:solidFill>
              </a:rPr>
              <a:t> mortgage - sec. 67 (a)</a:t>
            </a:r>
          </a:p>
          <a:p>
            <a:pPr eaLnBrk="1" hangingPunct="1">
              <a:lnSpc>
                <a:spcPct val="90000"/>
              </a:lnSpc>
              <a:buClrTx/>
              <a:buFont typeface="Wingdings" pitchFamily="2" charset="2"/>
              <a:buChar char="q"/>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Simple mortgages do not carry a right to foreclose or right to get possession</a:t>
            </a:r>
          </a:p>
          <a:p>
            <a:pPr lvl="1" eaLnBrk="1" hangingPunct="1">
              <a:lnSpc>
                <a:spcPct val="90000"/>
              </a:lnSpc>
              <a:buClrTx/>
              <a:buFont typeface="Wingdings" pitchFamily="2" charset="2"/>
              <a:buChar char="Ø"/>
              <a:defRPr/>
            </a:pPr>
            <a:r>
              <a:rPr lang="en-US" sz="1800" i="1" dirty="0" smtClean="0">
                <a:solidFill>
                  <a:schemeClr val="tx1"/>
                </a:solidFill>
              </a:rPr>
              <a:t>a mortgage transferring the right to sell may be regarded as anomalous mortgage</a:t>
            </a:r>
          </a:p>
          <a:p>
            <a:pPr lvl="1" eaLnBrk="1" hangingPunct="1">
              <a:lnSpc>
                <a:spcPct val="90000"/>
              </a:lnSpc>
              <a:buClrTx/>
              <a:buFont typeface="Wingdings" pitchFamily="2" charset="2"/>
              <a:buChar char="q"/>
              <a:defRPr/>
            </a:pPr>
            <a:endParaRPr lang="en-US" sz="18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Equitable mortgages at par with simple mortgages - sec 96</a:t>
            </a:r>
          </a:p>
          <a:p>
            <a:pPr eaLnBrk="1" hangingPunct="1">
              <a:lnSpc>
                <a:spcPct val="90000"/>
              </a:lnSpc>
              <a:buClrTx/>
              <a:buFont typeface="Wingdings" pitchFamily="2" charset="2"/>
              <a:buChar char="q"/>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Only after the mortgage money has become due</a:t>
            </a:r>
          </a:p>
          <a:p>
            <a:pPr eaLnBrk="1" hangingPunct="1">
              <a:lnSpc>
                <a:spcPct val="90000"/>
              </a:lnSpc>
              <a:buClrTx/>
              <a:buFont typeface="Wingdings" pitchFamily="2" charset="2"/>
              <a:buChar char="q"/>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Non-payment of interest does not accelerate the right to foreclose, unless specifically agreed - Yeo </a:t>
            </a:r>
            <a:r>
              <a:rPr lang="en-US" sz="2000" dirty="0" err="1" smtClean="0">
                <a:solidFill>
                  <a:schemeClr val="tx1"/>
                </a:solidFill>
              </a:rPr>
              <a:t>Htean</a:t>
            </a:r>
            <a:r>
              <a:rPr lang="en-US" sz="2000" dirty="0" smtClean="0">
                <a:solidFill>
                  <a:schemeClr val="tx1"/>
                </a:solidFill>
              </a:rPr>
              <a:t> Sew v Abdul </a:t>
            </a:r>
            <a:r>
              <a:rPr lang="en-US" sz="2000" dirty="0" err="1" smtClean="0">
                <a:solidFill>
                  <a:schemeClr val="tx1"/>
                </a:solidFill>
              </a:rPr>
              <a:t>Zaffar</a:t>
            </a:r>
            <a:r>
              <a:rPr lang="en-US" sz="2000" dirty="0" smtClean="0">
                <a:solidFill>
                  <a:schemeClr val="tx1"/>
                </a:solidFill>
              </a:rPr>
              <a:t>. Interest is accessory to principal and not separately recoverable</a:t>
            </a:r>
          </a:p>
          <a:p>
            <a:pPr eaLnBrk="1" hangingPunct="1">
              <a:lnSpc>
                <a:spcPct val="90000"/>
              </a:lnSpc>
              <a:buClrTx/>
              <a:buFont typeface="Wingdings" pitchFamily="2" charset="2"/>
              <a:buChar char="q"/>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Partial redemption/foreclosure - unless severed with consent of parties</a:t>
            </a:r>
          </a:p>
          <a:p>
            <a:pPr eaLnBrk="1" hangingPunct="1">
              <a:lnSpc>
                <a:spcPct val="90000"/>
              </a:lnSpc>
              <a:buClrTx/>
              <a:buNone/>
              <a:defRPr/>
            </a:pPr>
            <a:endParaRPr lang="en-US" sz="2000" dirty="0" smtClean="0">
              <a:solidFill>
                <a:schemeClr val="tx1"/>
              </a:solidFill>
            </a:endParaRPr>
          </a:p>
          <a:p>
            <a:pPr eaLnBrk="1" hangingPunct="1">
              <a:lnSpc>
                <a:spcPct val="90000"/>
              </a:lnSpc>
              <a:buClrTx/>
              <a:buFont typeface="Wingdings" pitchFamily="2" charset="2"/>
              <a:buChar char="q"/>
              <a:defRPr/>
            </a:pPr>
            <a:r>
              <a:rPr lang="en-US" sz="2000" dirty="0" smtClean="0">
                <a:solidFill>
                  <a:schemeClr val="tx1"/>
                </a:solidFill>
              </a:rPr>
              <a:t>sec. 67A - multiple mortgages - mortgage should consolidate the mortgages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sz="4000" dirty="0" smtClean="0"/>
              <a:t>Enforcement under SARFAESI Act, 2002</a:t>
            </a:r>
            <a:endParaRPr lang="en-IN" sz="4000" dirty="0"/>
          </a:p>
        </p:txBody>
      </p:sp>
      <p:sp>
        <p:nvSpPr>
          <p:cNvPr id="6" name="Content Placeholder 5"/>
          <p:cNvSpPr>
            <a:spLocks noGrp="1"/>
          </p:cNvSpPr>
          <p:nvPr>
            <p:ph idx="1"/>
          </p:nvPr>
        </p:nvSpPr>
        <p:spPr/>
        <p:txBody>
          <a:bodyPr>
            <a:noAutofit/>
          </a:bodyPr>
          <a:lstStyle/>
          <a:p>
            <a:r>
              <a:rPr lang="en-IN" dirty="0" smtClean="0">
                <a:solidFill>
                  <a:schemeClr val="tx1"/>
                </a:solidFill>
              </a:rPr>
              <a:t>Section 2(k) - Definition of financial assistance includes subscription to bonds and debentures</a:t>
            </a:r>
          </a:p>
          <a:p>
            <a:pPr lvl="1"/>
            <a:r>
              <a:rPr lang="en-IN" sz="1800" dirty="0" smtClean="0">
                <a:solidFill>
                  <a:schemeClr val="tx1"/>
                </a:solidFill>
              </a:rPr>
              <a:t>Hence, the investor, being a secured creditor, has the right to enforce security interest in terms of Section 13</a:t>
            </a:r>
          </a:p>
          <a:p>
            <a:r>
              <a:rPr lang="en-IN" dirty="0" smtClean="0">
                <a:solidFill>
                  <a:schemeClr val="tx1"/>
                </a:solidFill>
              </a:rPr>
              <a:t>"secured creditor" means </a:t>
            </a:r>
          </a:p>
          <a:p>
            <a:pPr lvl="1"/>
            <a:r>
              <a:rPr lang="en-IN" sz="1800" dirty="0" smtClean="0">
                <a:solidFill>
                  <a:schemeClr val="tx1"/>
                </a:solidFill>
              </a:rPr>
              <a:t>any bank or financial institution or any consortium or group of banks or financial institutions</a:t>
            </a:r>
          </a:p>
          <a:p>
            <a:pPr lvl="2"/>
            <a:r>
              <a:rPr lang="en-IN" sz="1800" dirty="0" smtClean="0">
                <a:solidFill>
                  <a:schemeClr val="tx1"/>
                </a:solidFill>
              </a:rPr>
              <a:t>Central Government notified 196 NBFCs as financial institution for the purpose of SARFAESI Act</a:t>
            </a:r>
          </a:p>
          <a:p>
            <a:pPr lvl="1"/>
            <a:r>
              <a:rPr lang="en-IN" sz="1800" dirty="0" smtClean="0">
                <a:solidFill>
                  <a:schemeClr val="tx1"/>
                </a:solidFill>
              </a:rPr>
              <a:t>debenture trustee appointed by any bank or financial institution; or</a:t>
            </a:r>
          </a:p>
          <a:p>
            <a:pPr lvl="1"/>
            <a:r>
              <a:rPr lang="en-IN" sz="1800" dirty="0" smtClean="0">
                <a:solidFill>
                  <a:schemeClr val="tx1"/>
                </a:solidFill>
              </a:rPr>
              <a:t>Asset reconstruction company, whether acting as such or managing a trust set up by such asset reconstruction company, as the case may be; or</a:t>
            </a:r>
          </a:p>
          <a:p>
            <a:pPr lvl="1"/>
            <a:r>
              <a:rPr lang="en-IN" sz="1800" dirty="0" smtClean="0">
                <a:solidFill>
                  <a:schemeClr val="tx1"/>
                </a:solidFill>
              </a:rPr>
              <a:t>any other trustee holding securities on behalf of a bank or financial institution, </a:t>
            </a:r>
          </a:p>
          <a:p>
            <a:pPr lvl="1"/>
            <a:r>
              <a:rPr lang="en-IN" sz="1800" dirty="0" smtClean="0">
                <a:solidFill>
                  <a:schemeClr val="tx1"/>
                </a:solidFill>
              </a:rPr>
              <a:t>Debenture trustee appointed by any company for debt securities</a:t>
            </a:r>
          </a:p>
          <a:p>
            <a:pPr lvl="1">
              <a:buNone/>
            </a:pPr>
            <a:r>
              <a:rPr lang="en-IN" sz="1800" dirty="0" smtClean="0">
                <a:solidFill>
                  <a:schemeClr val="tx1"/>
                </a:solidFill>
              </a:rPr>
              <a:t>in whose favour security interest is created for due repayment by any borrower of any financial assistance;</a:t>
            </a:r>
          </a:p>
          <a:p>
            <a:r>
              <a:rPr lang="en-IN" dirty="0" smtClean="0">
                <a:solidFill>
                  <a:schemeClr val="tx1"/>
                </a:solidFill>
              </a:rPr>
              <a:t>Debenture trustee appointed by any bank or financial institution:</a:t>
            </a:r>
          </a:p>
          <a:p>
            <a:pPr lvl="1"/>
            <a:r>
              <a:rPr lang="en-IN" sz="1800" b="1" dirty="0" err="1" smtClean="0">
                <a:solidFill>
                  <a:schemeClr val="tx1"/>
                </a:solidFill>
              </a:rPr>
              <a:t>Misnotion</a:t>
            </a:r>
            <a:r>
              <a:rPr lang="en-IN" sz="1800" dirty="0" smtClean="0">
                <a:solidFill>
                  <a:schemeClr val="tx1"/>
                </a:solidFill>
              </a:rPr>
              <a:t> - debenture trustees are appointed by the charge-creator and assented to by the beneficiary</a:t>
            </a:r>
          </a:p>
          <a:p>
            <a:pPr lvl="1"/>
            <a:r>
              <a:rPr lang="en-IN" sz="1800" dirty="0" smtClean="0">
                <a:solidFill>
                  <a:schemeClr val="tx1"/>
                </a:solidFill>
              </a:rPr>
              <a:t>could create confusion where debentures are held by non-banks as well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Key points about SARFAESI Act</a:t>
            </a:r>
            <a:endParaRPr lang="en-IN" sz="4000" dirty="0"/>
          </a:p>
        </p:txBody>
      </p:sp>
      <p:sp>
        <p:nvSpPr>
          <p:cNvPr id="3" name="Content Placeholder 2"/>
          <p:cNvSpPr>
            <a:spLocks noGrp="1"/>
          </p:cNvSpPr>
          <p:nvPr>
            <p:ph idx="1"/>
          </p:nvPr>
        </p:nvSpPr>
        <p:spPr/>
        <p:txBody>
          <a:bodyPr>
            <a:noAutofit/>
          </a:bodyPr>
          <a:lstStyle/>
          <a:p>
            <a:r>
              <a:rPr lang="en-IN" dirty="0" smtClean="0">
                <a:solidFill>
                  <a:schemeClr val="tx1"/>
                </a:solidFill>
              </a:rPr>
              <a:t>Subscription to debentures is covered by the law</a:t>
            </a:r>
          </a:p>
          <a:p>
            <a:pPr lvl="1"/>
            <a:r>
              <a:rPr lang="en-IN" sz="1800" dirty="0" smtClean="0">
                <a:solidFill>
                  <a:schemeClr val="tx1"/>
                </a:solidFill>
              </a:rPr>
              <a:t>Purchase of debentures seemingly not covered</a:t>
            </a:r>
          </a:p>
          <a:p>
            <a:r>
              <a:rPr lang="en-IN" dirty="0" smtClean="0">
                <a:solidFill>
                  <a:schemeClr val="tx1"/>
                </a:solidFill>
              </a:rPr>
              <a:t>Debenture trustee appointed by banks/financial institutions</a:t>
            </a:r>
          </a:p>
          <a:p>
            <a:pPr lvl="1"/>
            <a:r>
              <a:rPr lang="en-IN" sz="1800" dirty="0" smtClean="0">
                <a:solidFill>
                  <a:schemeClr val="tx1"/>
                </a:solidFill>
              </a:rPr>
              <a:t>Does that mean all the </a:t>
            </a:r>
            <a:r>
              <a:rPr lang="en-IN" sz="1800" dirty="0" err="1" smtClean="0">
                <a:solidFill>
                  <a:schemeClr val="tx1"/>
                </a:solidFill>
              </a:rPr>
              <a:t>debentureholders</a:t>
            </a:r>
            <a:r>
              <a:rPr lang="en-IN" sz="1800" dirty="0" smtClean="0">
                <a:solidFill>
                  <a:schemeClr val="tx1"/>
                </a:solidFill>
              </a:rPr>
              <a:t> have to banks/financial institutions</a:t>
            </a:r>
          </a:p>
          <a:p>
            <a:pPr lvl="2"/>
            <a:r>
              <a:rPr lang="en-IN" sz="1800" dirty="0" smtClean="0">
                <a:solidFill>
                  <a:schemeClr val="tx1"/>
                </a:solidFill>
              </a:rPr>
              <a:t>Seems to be the intent of the law</a:t>
            </a:r>
          </a:p>
          <a:p>
            <a:r>
              <a:rPr lang="en-IN" dirty="0" smtClean="0">
                <a:solidFill>
                  <a:schemeClr val="tx1"/>
                </a:solidFill>
              </a:rPr>
              <a:t>Enforcement by trustee or </a:t>
            </a:r>
            <a:r>
              <a:rPr lang="en-IN" dirty="0" err="1" smtClean="0">
                <a:solidFill>
                  <a:schemeClr val="tx1"/>
                </a:solidFill>
              </a:rPr>
              <a:t>debentureholder</a:t>
            </a:r>
            <a:r>
              <a:rPr lang="en-IN" dirty="0" smtClean="0">
                <a:solidFill>
                  <a:schemeClr val="tx1"/>
                </a:solidFill>
              </a:rPr>
              <a:t>?</a:t>
            </a:r>
          </a:p>
          <a:p>
            <a:pPr lvl="1"/>
            <a:r>
              <a:rPr lang="en-IN" sz="1800" dirty="0" smtClean="0">
                <a:solidFill>
                  <a:schemeClr val="tx1"/>
                </a:solidFill>
              </a:rPr>
              <a:t>Enforcement by trustee is clearly possible</a:t>
            </a:r>
          </a:p>
          <a:p>
            <a:pPr lvl="1"/>
            <a:r>
              <a:rPr lang="en-IN" sz="1800" dirty="0" smtClean="0">
                <a:solidFill>
                  <a:schemeClr val="tx1"/>
                </a:solidFill>
              </a:rPr>
              <a:t>Enforcement by </a:t>
            </a:r>
            <a:r>
              <a:rPr lang="en-IN" sz="1800" dirty="0" err="1" smtClean="0">
                <a:solidFill>
                  <a:schemeClr val="tx1"/>
                </a:solidFill>
              </a:rPr>
              <a:t>debentureholder</a:t>
            </a:r>
            <a:r>
              <a:rPr lang="en-IN" sz="1800" dirty="0" smtClean="0">
                <a:solidFill>
                  <a:schemeClr val="tx1"/>
                </a:solidFill>
              </a:rPr>
              <a:t> also seems possible</a:t>
            </a:r>
            <a:endParaRPr lang="en-IN" sz="1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IN" dirty="0" smtClean="0"/>
              <a:t>What is Non-Banking Financial Company?</a:t>
            </a:r>
            <a:endParaRPr lang="en-IN" dirty="0"/>
          </a:p>
        </p:txBody>
      </p:sp>
    </p:spTree>
    <p:extLst>
      <p:ext uri="{BB962C8B-B14F-4D97-AF65-F5344CB8AC3E}">
        <p14:creationId xmlns:p14="http://schemas.microsoft.com/office/powerpoint/2010/main" val="2328735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a:defRPr/>
            </a:pPr>
            <a:r>
              <a:rPr lang="en-US" sz="4100" dirty="0" smtClean="0"/>
              <a:t>Enforcement of Security u/s 13</a:t>
            </a:r>
          </a:p>
        </p:txBody>
      </p:sp>
      <p:sp>
        <p:nvSpPr>
          <p:cNvPr id="133123" name="Rectangle 3"/>
          <p:cNvSpPr>
            <a:spLocks noGrp="1" noChangeArrowheads="1"/>
          </p:cNvSpPr>
          <p:nvPr>
            <p:ph idx="1"/>
          </p:nvPr>
        </p:nvSpPr>
        <p:spPr/>
        <p:txBody>
          <a:bodyPr>
            <a:normAutofit/>
          </a:bodyPr>
          <a:lstStyle/>
          <a:p>
            <a:pPr algn="just" eaLnBrk="1" hangingPunct="1">
              <a:buClrTx/>
              <a:buFont typeface="Wingdings" pitchFamily="2" charset="2"/>
              <a:buChar char="q"/>
              <a:defRPr/>
            </a:pPr>
            <a:endParaRPr lang="en-US" sz="1900" dirty="0" smtClean="0">
              <a:solidFill>
                <a:schemeClr val="tx1"/>
              </a:solidFill>
            </a:endParaRPr>
          </a:p>
          <a:p>
            <a:pPr algn="just" eaLnBrk="1" hangingPunct="1">
              <a:buClrTx/>
              <a:buFont typeface="Wingdings" pitchFamily="2" charset="2"/>
              <a:buChar char="q"/>
              <a:defRPr/>
            </a:pPr>
            <a:r>
              <a:rPr lang="en-US" sz="1900" dirty="0" smtClean="0">
                <a:solidFill>
                  <a:schemeClr val="tx1"/>
                </a:solidFill>
              </a:rPr>
              <a:t>Sec. 13 overrides sec. 69/ 69A of TP Act, not  however, sec. 67</a:t>
            </a:r>
          </a:p>
          <a:p>
            <a:pPr marL="868680" lvl="1" indent="-457200" algn="just" eaLnBrk="1" hangingPunct="1">
              <a:buClrTx/>
              <a:buFont typeface="Wingdings" pitchFamily="2" charset="2"/>
              <a:buChar char="Ø"/>
              <a:defRPr/>
            </a:pPr>
            <a:r>
              <a:rPr lang="en-US" sz="1900" i="1" dirty="0" smtClean="0">
                <a:solidFill>
                  <a:schemeClr val="tx1"/>
                </a:solidFill>
              </a:rPr>
              <a:t>The specific mention of Sections 69 and 69A of the TP Act in the non obstante clause indicate the exclusion of the other provisions in the TP Act from the purview of the non obstante clause.</a:t>
            </a:r>
          </a:p>
          <a:p>
            <a:pPr marL="868680" lvl="1" indent="-457200" algn="just" eaLnBrk="1" hangingPunct="1">
              <a:buClrTx/>
              <a:buFont typeface="Wingdings" pitchFamily="2" charset="2"/>
              <a:buChar char="Ø"/>
              <a:defRPr/>
            </a:pPr>
            <a:r>
              <a:rPr lang="en-US" sz="1900" i="1" dirty="0" smtClean="0">
                <a:solidFill>
                  <a:schemeClr val="tx1"/>
                </a:solidFill>
              </a:rPr>
              <a:t>However, by sec 35, the SARFAESI Act overrides all inconsistencies of all other laws. </a:t>
            </a:r>
          </a:p>
          <a:p>
            <a:pPr marL="1161288" lvl="2" indent="-457200" algn="just" eaLnBrk="1" hangingPunct="1">
              <a:buClrTx/>
              <a:buFont typeface="Wingdings" pitchFamily="2" charset="2"/>
              <a:buChar char="§"/>
              <a:defRPr/>
            </a:pPr>
            <a:r>
              <a:rPr lang="en-US" sz="1900" i="1" dirty="0" err="1" smtClean="0">
                <a:solidFill>
                  <a:schemeClr val="tx1"/>
                </a:solidFill>
              </a:rPr>
              <a:t>Pushpangadan</a:t>
            </a:r>
            <a:r>
              <a:rPr lang="en-US" sz="1900" i="1" dirty="0" smtClean="0">
                <a:solidFill>
                  <a:schemeClr val="tx1"/>
                </a:solidFill>
              </a:rPr>
              <a:t> v. Federal Bank Ltd.</a:t>
            </a:r>
            <a:r>
              <a:rPr lang="en-US" sz="1900" i="1" baseline="30000" dirty="0" smtClean="0">
                <a:solidFill>
                  <a:schemeClr val="tx1"/>
                </a:solidFill>
              </a:rPr>
              <a:t> </a:t>
            </a:r>
            <a:r>
              <a:rPr lang="en-US" sz="1900" i="1" dirty="0" smtClean="0">
                <a:solidFill>
                  <a:schemeClr val="tx1"/>
                </a:solidFill>
              </a:rPr>
              <a:t>[(2012) II BC 115 Ker. (FB)]</a:t>
            </a:r>
          </a:p>
          <a:p>
            <a:pPr marL="868680" lvl="1" indent="-457200" algn="just" eaLnBrk="1" hangingPunct="1">
              <a:buClrTx/>
              <a:buFont typeface="Wingdings" pitchFamily="2" charset="2"/>
              <a:buChar char="Ø"/>
              <a:defRPr/>
            </a:pPr>
            <a:r>
              <a:rPr lang="en-US" sz="1900" i="1" dirty="0" smtClean="0">
                <a:solidFill>
                  <a:schemeClr val="tx1"/>
                </a:solidFill>
              </a:rPr>
              <a:t>Sec. 67 (a) puts an important distinction between right of foreclosure and right of sale. A normal charge holder has a right of sale, not right of possession</a:t>
            </a:r>
          </a:p>
          <a:p>
            <a:pPr marL="868680" lvl="1" indent="-457200" algn="just" eaLnBrk="1" hangingPunct="1">
              <a:buClrTx/>
              <a:buFont typeface="Wingdings" pitchFamily="2" charset="2"/>
              <a:buChar char="Ø"/>
              <a:defRPr/>
            </a:pPr>
            <a:r>
              <a:rPr lang="en-US" sz="1900" i="1" dirty="0" smtClean="0">
                <a:solidFill>
                  <a:schemeClr val="tx1"/>
                </a:solidFill>
              </a:rPr>
              <a:t>Remedies under this law are not to the exclusion of other rights - e.g., DRT proceedings, decree of Civil Courts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Enforcement of security u/s 13 (continued)</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buClrTx/>
              <a:buFont typeface="Wingdings" pitchFamily="2" charset="2"/>
              <a:buChar char="q"/>
              <a:defRPr/>
            </a:pPr>
            <a:r>
              <a:rPr lang="en-US" sz="2000" dirty="0" smtClean="0">
                <a:solidFill>
                  <a:schemeClr val="tx1"/>
                </a:solidFill>
              </a:rPr>
              <a:t>Requisites for action u/s 13:</a:t>
            </a:r>
          </a:p>
          <a:p>
            <a:pPr lvl="1" eaLnBrk="1" hangingPunct="1">
              <a:buFont typeface="Wingdings" pitchFamily="2" charset="2"/>
              <a:buChar char="Ø"/>
              <a:defRPr/>
            </a:pPr>
            <a:r>
              <a:rPr lang="en-US" sz="2000" i="1" dirty="0" smtClean="0">
                <a:solidFill>
                  <a:schemeClr val="tx1"/>
                </a:solidFill>
              </a:rPr>
              <a:t>borrower, under liability to secured lender</a:t>
            </a:r>
          </a:p>
          <a:p>
            <a:pPr lvl="1" eaLnBrk="1" hangingPunct="1">
              <a:buFont typeface="Wingdings" pitchFamily="2" charset="2"/>
              <a:buChar char="Ø"/>
              <a:defRPr/>
            </a:pPr>
            <a:r>
              <a:rPr lang="en-US" sz="2000" i="1" dirty="0" smtClean="0">
                <a:solidFill>
                  <a:schemeClr val="tx1"/>
                </a:solidFill>
              </a:rPr>
              <a:t>makes default in repayment of a secured debt or installment: any default of agreement cannot trigger the power</a:t>
            </a:r>
          </a:p>
          <a:p>
            <a:pPr lvl="1" eaLnBrk="1" hangingPunct="1">
              <a:buFont typeface="Wingdings" pitchFamily="2" charset="2"/>
              <a:buChar char="Ø"/>
              <a:defRPr/>
            </a:pPr>
            <a:r>
              <a:rPr lang="en-US" sz="2000" i="1" dirty="0" smtClean="0">
                <a:solidFill>
                  <a:schemeClr val="tx1"/>
                </a:solidFill>
              </a:rPr>
              <a:t>account classified as NPA under RBI norms: banker’s books to be evidence</a:t>
            </a:r>
          </a:p>
          <a:p>
            <a:pPr lvl="1" eaLnBrk="1" hangingPunct="1">
              <a:buFont typeface="Wingdings" pitchFamily="2" charset="2"/>
              <a:buChar char="Ø"/>
              <a:defRPr/>
            </a:pPr>
            <a:r>
              <a:rPr lang="en-US" sz="2000" i="1" dirty="0" smtClean="0">
                <a:solidFill>
                  <a:schemeClr val="tx1"/>
                </a:solidFill>
              </a:rPr>
              <a:t>creditor requires borrower in writing to discharge “all his liability” within 60 days of notice</a:t>
            </a:r>
          </a:p>
          <a:p>
            <a:pPr lvl="1" eaLnBrk="1" hangingPunct="1">
              <a:buFont typeface="Wingdings" pitchFamily="2" charset="2"/>
              <a:buChar char="Ø"/>
              <a:defRPr/>
            </a:pPr>
            <a:r>
              <a:rPr lang="en-US" sz="2000" i="1" dirty="0" smtClean="0">
                <a:solidFill>
                  <a:schemeClr val="tx1"/>
                </a:solidFill>
              </a:rPr>
              <a:t>notice to specify amounts due and the details of secured assets </a:t>
            </a:r>
          </a:p>
          <a:p>
            <a:pPr lvl="1" eaLnBrk="1" hangingPunct="1">
              <a:buFont typeface="Wingdings" pitchFamily="2" charset="2"/>
              <a:buChar char="Ø"/>
              <a:defRPr/>
            </a:pPr>
            <a:r>
              <a:rPr lang="en-US" sz="2000" i="1" dirty="0" smtClean="0">
                <a:solidFill>
                  <a:schemeClr val="tx1"/>
                </a:solidFill>
              </a:rPr>
              <a:t>effect of notice: freeze on sale lease or transfer u/s 13 (13)</a:t>
            </a:r>
          </a:p>
          <a:p>
            <a:pPr lvl="1" eaLnBrk="1" hangingPunct="1">
              <a:buFont typeface="Wingdings" pitchFamily="2" charset="2"/>
              <a:buChar char="Ø"/>
              <a:defRPr/>
            </a:pPr>
            <a:r>
              <a:rPr lang="en-US" sz="2000" i="1" dirty="0" smtClean="0">
                <a:solidFill>
                  <a:schemeClr val="tx1"/>
                </a:solidFill>
              </a:rPr>
              <a:t>freeze in case of floating charges? Details of secured assets?</a:t>
            </a:r>
          </a:p>
          <a:p>
            <a:pPr marL="1085850" lvl="2" eaLnBrk="1" hangingPunct="1">
              <a:defRPr/>
            </a:pPr>
            <a:r>
              <a:rPr lang="en-US" sz="2000" i="1" dirty="0" smtClean="0">
                <a:solidFill>
                  <a:schemeClr val="tx1"/>
                </a:solidFill>
              </a:rPr>
              <a:t>Notice only demands payments. Does not amount to receivership.</a:t>
            </a:r>
          </a:p>
          <a:p>
            <a:pPr marL="1085850" lvl="2" eaLnBrk="1" hangingPunct="1">
              <a:buNone/>
              <a:defRPr/>
            </a:pPr>
            <a:endParaRPr lang="en-US" sz="2000" dirty="0" smtClean="0">
              <a:solidFill>
                <a:schemeClr val="tx1"/>
              </a:solidFill>
            </a:endParaRPr>
          </a:p>
          <a:p>
            <a:pPr eaLnBrk="1" hangingPunct="1">
              <a:buClrTx/>
              <a:buFont typeface="Wingdings" pitchFamily="2" charset="2"/>
              <a:buChar char="q"/>
              <a:defRPr/>
            </a:pPr>
            <a:r>
              <a:rPr lang="en-US" sz="2000" dirty="0" smtClean="0">
                <a:solidFill>
                  <a:schemeClr val="tx1"/>
                </a:solidFill>
              </a:rPr>
              <a:t>Rights under sec 13 (1):</a:t>
            </a:r>
          </a:p>
          <a:p>
            <a:pPr lvl="1" eaLnBrk="1" hangingPunct="1">
              <a:buFont typeface="Wingdings" pitchFamily="2" charset="2"/>
              <a:buChar char="Ø"/>
              <a:defRPr/>
            </a:pPr>
            <a:r>
              <a:rPr lang="en-US" sz="2000" i="1" dirty="0" smtClean="0">
                <a:solidFill>
                  <a:schemeClr val="tx1"/>
                </a:solidFill>
              </a:rPr>
              <a:t>are rights to enforce security interest; do not confer any new rights not implied by the agreement between parties. It is only the interest created which can be enforced.</a:t>
            </a:r>
          </a:p>
          <a:p>
            <a:pPr lvl="1" eaLnBrk="1" hangingPunct="1">
              <a:buFont typeface="Wingdings" pitchFamily="2" charset="2"/>
              <a:buChar char="Ø"/>
              <a:defRPr/>
            </a:pPr>
            <a:r>
              <a:rPr lang="en-US" sz="2000" i="1" dirty="0" smtClean="0">
                <a:solidFill>
                  <a:schemeClr val="tx1"/>
                </a:solidFill>
              </a:rPr>
              <a:t>principles of natural justice applicable</a:t>
            </a:r>
          </a:p>
          <a:p>
            <a:pPr>
              <a:buFontTx/>
              <a:buNone/>
              <a:defRPr/>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p:spPr>
        <p:txBody>
          <a:bodyPr>
            <a:normAutofit/>
          </a:bodyPr>
          <a:lstStyle/>
          <a:p>
            <a:r>
              <a:rPr lang="en-US" sz="4100" dirty="0" smtClean="0"/>
              <a:t>Notice under sec. 13 (2)</a:t>
            </a:r>
          </a:p>
        </p:txBody>
      </p:sp>
      <p:sp>
        <p:nvSpPr>
          <p:cNvPr id="102403" name="Rectangle 3"/>
          <p:cNvSpPr>
            <a:spLocks noGrp="1" noChangeArrowheads="1"/>
          </p:cNvSpPr>
          <p:nvPr>
            <p:ph idx="1"/>
          </p:nvPr>
        </p:nvSpPr>
        <p:spPr>
          <a:noFill/>
        </p:spPr>
        <p:txBody>
          <a:bodyPr>
            <a:normAutofit/>
          </a:bodyPr>
          <a:lstStyle/>
          <a:p>
            <a:pPr algn="just">
              <a:buClrTx/>
              <a:buFont typeface="Wingdings" pitchFamily="2" charset="2"/>
              <a:buChar char="q"/>
            </a:pPr>
            <a:endParaRPr lang="en-US" sz="1900" i="1" dirty="0" smtClean="0">
              <a:solidFill>
                <a:schemeClr val="tx1"/>
              </a:solidFill>
              <a:effectLst/>
            </a:endParaRPr>
          </a:p>
          <a:p>
            <a:pPr algn="just">
              <a:buClrTx/>
              <a:buFont typeface="Wingdings" pitchFamily="2" charset="2"/>
              <a:buChar char="q"/>
            </a:pPr>
            <a:r>
              <a:rPr lang="en-US" sz="1900" dirty="0" smtClean="0">
                <a:solidFill>
                  <a:schemeClr val="tx1"/>
                </a:solidFill>
                <a:effectLst/>
              </a:rPr>
              <a:t>Minimum contents of the notice</a:t>
            </a:r>
          </a:p>
          <a:p>
            <a:pPr lvl="1" algn="just">
              <a:buClrTx/>
              <a:buFont typeface="Wingdings" pitchFamily="2" charset="2"/>
              <a:buChar char="Ø"/>
            </a:pPr>
            <a:r>
              <a:rPr lang="en-US" sz="1900" i="1" dirty="0" smtClean="0">
                <a:solidFill>
                  <a:schemeClr val="tx1"/>
                </a:solidFill>
                <a:effectLst/>
              </a:rPr>
              <a:t>Transparency is quite important</a:t>
            </a:r>
          </a:p>
          <a:p>
            <a:pPr lvl="1" algn="just">
              <a:buClrTx/>
              <a:buFont typeface="Wingdings" pitchFamily="2" charset="2"/>
              <a:buChar char="q"/>
            </a:pPr>
            <a:endParaRPr lang="en-US" sz="1900" i="1" dirty="0" smtClean="0">
              <a:solidFill>
                <a:schemeClr val="tx1"/>
              </a:solidFill>
              <a:effectLst/>
            </a:endParaRPr>
          </a:p>
          <a:p>
            <a:pPr algn="just">
              <a:buClrTx/>
              <a:buFont typeface="Wingdings" pitchFamily="2" charset="2"/>
              <a:buChar char="q"/>
            </a:pPr>
            <a:r>
              <a:rPr lang="en-US" sz="1900" dirty="0" smtClean="0">
                <a:solidFill>
                  <a:schemeClr val="tx1"/>
                </a:solidFill>
                <a:effectLst/>
              </a:rPr>
              <a:t>In case after the notice, there have been discussions of settlement or </a:t>
            </a:r>
            <a:r>
              <a:rPr lang="en-US" sz="1900" dirty="0" err="1" smtClean="0">
                <a:solidFill>
                  <a:schemeClr val="tx1"/>
                </a:solidFill>
                <a:effectLst/>
              </a:rPr>
              <a:t>MoU</a:t>
            </a:r>
            <a:r>
              <a:rPr lang="en-US" sz="1900" dirty="0" smtClean="0">
                <a:solidFill>
                  <a:schemeClr val="tx1"/>
                </a:solidFill>
                <a:effectLst/>
              </a:rPr>
              <a:t> etc., it is advisable to serve a fresh notice: </a:t>
            </a:r>
            <a:r>
              <a:rPr lang="en-US" sz="1900" dirty="0" err="1" smtClean="0">
                <a:solidFill>
                  <a:schemeClr val="tx1"/>
                </a:solidFill>
                <a:effectLst/>
              </a:rPr>
              <a:t>Shashi</a:t>
            </a:r>
            <a:r>
              <a:rPr lang="en-US" sz="1900" dirty="0" smtClean="0">
                <a:solidFill>
                  <a:schemeClr val="tx1"/>
                </a:solidFill>
                <a:effectLst/>
              </a:rPr>
              <a:t> Agro Food v. Andhra Bank IV (2008) BC 294 (AP)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a:defRPr/>
            </a:pPr>
            <a:r>
              <a:rPr lang="en-US" sz="4100" dirty="0" smtClean="0"/>
              <a:t>Measures to be taken</a:t>
            </a:r>
          </a:p>
        </p:txBody>
      </p:sp>
      <p:sp>
        <p:nvSpPr>
          <p:cNvPr id="135171" name="Rectangle 3"/>
          <p:cNvSpPr>
            <a:spLocks noGrp="1" noChangeArrowheads="1"/>
          </p:cNvSpPr>
          <p:nvPr>
            <p:ph idx="1"/>
          </p:nvPr>
        </p:nvSpPr>
        <p:spPr/>
        <p:txBody>
          <a:bodyPr>
            <a:noAutofit/>
          </a:bodyPr>
          <a:lstStyle/>
          <a:p>
            <a:pPr eaLnBrk="1" hangingPunct="1">
              <a:buClrTx/>
              <a:buFont typeface="Wingdings" pitchFamily="2" charset="2"/>
              <a:buChar char="q"/>
              <a:defRPr/>
            </a:pPr>
            <a:r>
              <a:rPr lang="en-US" sz="1900" dirty="0" smtClean="0">
                <a:solidFill>
                  <a:schemeClr val="tx1"/>
                </a:solidFill>
              </a:rPr>
              <a:t>Measures against the secured assets</a:t>
            </a:r>
          </a:p>
          <a:p>
            <a:pPr lvl="1" eaLnBrk="1" hangingPunct="1">
              <a:buClrTx/>
              <a:buFont typeface="Wingdings" pitchFamily="2" charset="2"/>
              <a:buChar char="q"/>
              <a:defRPr/>
            </a:pPr>
            <a:r>
              <a:rPr lang="en-US" sz="1900" i="1" dirty="0" smtClean="0">
                <a:solidFill>
                  <a:schemeClr val="tx1"/>
                </a:solidFill>
              </a:rPr>
              <a:t>Taking possession of the secured assets of the borrower: does it include right to use assets - No</a:t>
            </a:r>
          </a:p>
          <a:p>
            <a:pPr lvl="1" eaLnBrk="1" hangingPunct="1">
              <a:buClrTx/>
              <a:buFont typeface="Wingdings" pitchFamily="2" charset="2"/>
              <a:buChar char="q"/>
              <a:defRPr/>
            </a:pPr>
            <a:r>
              <a:rPr lang="en-US" sz="1900" i="1" dirty="0" smtClean="0">
                <a:solidFill>
                  <a:schemeClr val="tx1"/>
                </a:solidFill>
              </a:rPr>
              <a:t>transfer by way of lease, assignment or sale</a:t>
            </a:r>
          </a:p>
          <a:p>
            <a:pPr lvl="1" eaLnBrk="1" hangingPunct="1">
              <a:buClrTx/>
              <a:buFont typeface="Wingdings" pitchFamily="2" charset="2"/>
              <a:buChar char="q"/>
              <a:defRPr/>
            </a:pPr>
            <a:r>
              <a:rPr lang="en-US" sz="1900" i="1" dirty="0" smtClean="0">
                <a:solidFill>
                  <a:schemeClr val="tx1"/>
                </a:solidFill>
              </a:rPr>
              <a:t>take over the management of the business of the borrower</a:t>
            </a:r>
          </a:p>
          <a:p>
            <a:pPr lvl="1" eaLnBrk="1" hangingPunct="1">
              <a:buClrTx/>
              <a:buFont typeface="Wingdings" pitchFamily="2" charset="2"/>
              <a:buChar char="q"/>
              <a:defRPr/>
            </a:pPr>
            <a:r>
              <a:rPr lang="en-US" sz="1900" i="1" dirty="0" smtClean="0">
                <a:solidFill>
                  <a:schemeClr val="tx1"/>
                </a:solidFill>
              </a:rPr>
              <a:t>appoint a  manager to manage the assets possession of which has been taken</a:t>
            </a:r>
          </a:p>
          <a:p>
            <a:pPr lvl="1" eaLnBrk="1" hangingPunct="1">
              <a:buClrTx/>
              <a:buFont typeface="Wingdings" pitchFamily="2" charset="2"/>
              <a:buChar char="q"/>
              <a:defRPr/>
            </a:pPr>
            <a:r>
              <a:rPr lang="en-US" sz="1900" i="1" dirty="0" smtClean="0">
                <a:solidFill>
                  <a:schemeClr val="tx1"/>
                </a:solidFill>
              </a:rPr>
              <a:t>require by notice a person who has bought the secured assets to pay for such asset to the lender  - this envisages payment for secured assets subject </a:t>
            </a:r>
            <a:r>
              <a:rPr lang="en-US" sz="1900" i="1" dirty="0" err="1" smtClean="0">
                <a:solidFill>
                  <a:schemeClr val="tx1"/>
                </a:solidFill>
              </a:rPr>
              <a:t>fo</a:t>
            </a:r>
            <a:r>
              <a:rPr lang="en-US" sz="1900" i="1" dirty="0" smtClean="0">
                <a:solidFill>
                  <a:schemeClr val="tx1"/>
                </a:solidFill>
              </a:rPr>
              <a:t> fixed charge</a:t>
            </a:r>
          </a:p>
          <a:p>
            <a:pPr eaLnBrk="1" hangingPunct="1">
              <a:buClrTx/>
              <a:buFont typeface="Wingdings" pitchFamily="2" charset="2"/>
              <a:buChar char="q"/>
              <a:defRPr/>
            </a:pPr>
            <a:r>
              <a:rPr lang="en-US" sz="1900" dirty="0" smtClean="0">
                <a:solidFill>
                  <a:schemeClr val="tx1"/>
                </a:solidFill>
              </a:rPr>
              <a:t>measures u/s 13 (4) limited and cannot be expanded - for example, no power to force a sale without taking possession or management</a:t>
            </a:r>
          </a:p>
          <a:p>
            <a:pPr eaLnBrk="1" hangingPunct="1">
              <a:buClrTx/>
              <a:buFont typeface="Wingdings" pitchFamily="2" charset="2"/>
              <a:buChar char="q"/>
              <a:defRPr/>
            </a:pPr>
            <a:r>
              <a:rPr lang="en-US" sz="1900" dirty="0" smtClean="0">
                <a:solidFill>
                  <a:schemeClr val="tx1"/>
                </a:solidFill>
              </a:rPr>
              <a:t>recover expenses for action u/s 13 (4) - sec 13 (7)</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smtClean="0"/>
              <a:t>Measures to be taken (</a:t>
            </a:r>
            <a:r>
              <a:rPr lang="en-US" sz="4100" dirty="0" err="1" smtClean="0"/>
              <a:t>contd</a:t>
            </a:r>
            <a:r>
              <a:rPr lang="en-US" sz="4100" dirty="0" smtClean="0"/>
              <a:t>…)</a:t>
            </a:r>
            <a:endParaRPr lang="en-US" sz="4100" dirty="0"/>
          </a:p>
        </p:txBody>
      </p:sp>
      <p:sp>
        <p:nvSpPr>
          <p:cNvPr id="3" name="Content Placeholder 2"/>
          <p:cNvSpPr>
            <a:spLocks noGrp="1"/>
          </p:cNvSpPr>
          <p:nvPr>
            <p:ph idx="1"/>
          </p:nvPr>
        </p:nvSpPr>
        <p:spPr/>
        <p:txBody>
          <a:bodyPr>
            <a:normAutofit/>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proceeding against guarantors/ pledged assets - primary right u/s 13 (11)</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proceeding for balance due under </a:t>
            </a:r>
            <a:r>
              <a:rPr lang="en-US" sz="1900" dirty="0" err="1" smtClean="0">
                <a:solidFill>
                  <a:schemeClr val="tx1"/>
                </a:solidFill>
              </a:rPr>
              <a:t>DRTs</a:t>
            </a:r>
            <a:r>
              <a:rPr lang="en-US" sz="1900" dirty="0" smtClean="0">
                <a:solidFill>
                  <a:schemeClr val="tx1"/>
                </a:solidFill>
              </a:rPr>
              <a:t> or competent Court - “as the case may be” implies RDB Act allocation</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Provisions in case of company under liquidation - sec. 529A of Companies Act to be applicable</a:t>
            </a:r>
          </a:p>
          <a:p>
            <a:pPr>
              <a:buClrTx/>
              <a:buNone/>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Limitation Act applicable - debts barred by limitation cannot be enforced under this law</a:t>
            </a:r>
            <a:endParaRPr lang="en-US" sz="19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a:defRPr/>
            </a:pPr>
            <a:r>
              <a:rPr lang="en-US" sz="4100" dirty="0" smtClean="0"/>
              <a:t>Taking Possession u/s 13 (4) </a:t>
            </a:r>
          </a:p>
        </p:txBody>
      </p:sp>
      <p:sp>
        <p:nvSpPr>
          <p:cNvPr id="136195" name="Rectangle 3"/>
          <p:cNvSpPr>
            <a:spLocks noGrp="1" noChangeArrowheads="1"/>
          </p:cNvSpPr>
          <p:nvPr>
            <p:ph idx="1"/>
          </p:nvPr>
        </p:nvSpPr>
        <p:spPr/>
        <p:txBody>
          <a:bodyPr>
            <a:normAutofit lnSpcReduction="10000"/>
          </a:bodyPr>
          <a:lstStyle/>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Purpose of the law is to enforce security interest, not to allow a lender the interest of an asset owner.</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Taking of possession does not amount to transfer of title</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Taking of possession is only for the purpose of realisation of security - </a:t>
            </a:r>
          </a:p>
          <a:p>
            <a:pPr lvl="1" eaLnBrk="1" hangingPunct="1">
              <a:buClrTx/>
              <a:buFont typeface="Wingdings" pitchFamily="2" charset="2"/>
              <a:buChar char="Ø"/>
              <a:defRPr/>
            </a:pPr>
            <a:r>
              <a:rPr lang="en-US" sz="1900" i="1" dirty="0" smtClean="0">
                <a:solidFill>
                  <a:schemeClr val="tx1"/>
                </a:solidFill>
              </a:rPr>
              <a:t>position similar to receiverships under Order 40, rule 1 of CPC</a:t>
            </a:r>
          </a:p>
          <a:p>
            <a:pPr lvl="1" eaLnBrk="1" hangingPunct="1">
              <a:buClrTx/>
              <a:buFont typeface="Wingdings" pitchFamily="2" charset="2"/>
              <a:buChar char="Ø"/>
              <a:defRPr/>
            </a:pPr>
            <a:r>
              <a:rPr lang="en-US" sz="1900" i="1" dirty="0" smtClean="0">
                <a:solidFill>
                  <a:schemeClr val="tx1"/>
                </a:solidFill>
              </a:rPr>
              <a:t>difference - Civil law receiverships are for preservation of subject matter; this law is for sale</a:t>
            </a:r>
          </a:p>
          <a:p>
            <a:pPr lvl="1"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Use of reasonable force permitted for possession - Blade v. Higgs (1861) 10 CBNS 713.</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Position of lender taking repossession and sale discussed in several English rulings: lender in possession is not a trustee for the borrower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smtClean="0"/>
              <a:t>Taking Possession u/s 13 (4) (continued)</a:t>
            </a:r>
            <a:endParaRPr lang="en-US" sz="4000" dirty="0"/>
          </a:p>
        </p:txBody>
      </p:sp>
      <p:sp>
        <p:nvSpPr>
          <p:cNvPr id="3" name="Content Placeholder 2"/>
          <p:cNvSpPr>
            <a:spLocks noGrp="1"/>
          </p:cNvSpPr>
          <p:nvPr>
            <p:ph idx="1"/>
          </p:nvPr>
        </p:nvSpPr>
        <p:spPr/>
        <p:txBody>
          <a:bodyPr>
            <a:normAutofit lnSpcReduction="10000"/>
          </a:bodyPr>
          <a:lstStyle/>
          <a:p>
            <a:pPr eaLnBrk="1" hangingPunct="1">
              <a:buClrTx/>
              <a:buFont typeface="Wingdings" pitchFamily="2" charset="2"/>
              <a:buChar char="q"/>
              <a:defRPr/>
            </a:pPr>
            <a:endParaRPr lang="en-US" sz="1900" i="1" dirty="0" smtClean="0">
              <a:solidFill>
                <a:schemeClr val="tx1"/>
              </a:solidFill>
            </a:endParaRPr>
          </a:p>
          <a:p>
            <a:pPr eaLnBrk="1" hangingPunct="1">
              <a:buClrTx/>
              <a:buFont typeface="Wingdings" pitchFamily="2" charset="2"/>
              <a:buChar char="q"/>
              <a:defRPr/>
            </a:pPr>
            <a:r>
              <a:rPr lang="en-US" sz="1900" dirty="0" smtClean="0">
                <a:solidFill>
                  <a:schemeClr val="tx1"/>
                </a:solidFill>
              </a:rPr>
              <a:t>Sec 13 (4) to be read with sec 13 (7) - attempts of sale of the asset should follow forthwith upon possession</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In respect of sale proceeds, the lender is accountable to borrower</a:t>
            </a:r>
          </a:p>
          <a:p>
            <a:pPr eaLnBrk="1" hangingPunct="1">
              <a:buClrTx/>
              <a:buFont typeface="Wingdings" pitchFamily="2" charset="2"/>
              <a:buChar char="q"/>
              <a:defRPr/>
            </a:pPr>
            <a:endParaRPr lang="en-US" sz="1900" dirty="0" smtClean="0">
              <a:solidFill>
                <a:schemeClr val="tx1"/>
              </a:solidFill>
            </a:endParaRPr>
          </a:p>
          <a:p>
            <a:pPr algn="just" eaLnBrk="1" hangingPunct="1">
              <a:buClrTx/>
              <a:buFont typeface="Wingdings" pitchFamily="2" charset="2"/>
              <a:buChar char="q"/>
              <a:defRPr/>
            </a:pPr>
            <a:r>
              <a:rPr lang="en-US" sz="1900" dirty="0" smtClean="0">
                <a:solidFill>
                  <a:schemeClr val="tx1"/>
                </a:solidFill>
              </a:rPr>
              <a:t>Lender not allowed to use the asset: all usufructs belong to the borrower</a:t>
            </a:r>
          </a:p>
          <a:p>
            <a:pPr algn="just" eaLnBrk="1" hangingPunct="1">
              <a:buClrTx/>
              <a:buFont typeface="Wingdings" pitchFamily="2" charset="2"/>
              <a:buChar char="q"/>
              <a:defRPr/>
            </a:pPr>
            <a:endParaRPr lang="en-US" sz="1900" dirty="0" smtClean="0">
              <a:solidFill>
                <a:schemeClr val="tx1"/>
              </a:solidFill>
            </a:endParaRPr>
          </a:p>
          <a:p>
            <a:pPr algn="just" eaLnBrk="1" hangingPunct="1">
              <a:buClrTx/>
              <a:buFont typeface="Wingdings" pitchFamily="2" charset="2"/>
              <a:buChar char="q"/>
              <a:defRPr/>
            </a:pPr>
            <a:r>
              <a:rPr lang="en-US" sz="1900" dirty="0" smtClean="0">
                <a:solidFill>
                  <a:schemeClr val="tx1"/>
                </a:solidFill>
              </a:rPr>
              <a:t>Bank cannot take physical possession from the tenant protected under Rent Control Act by invoking the provisions of Sections 13(4) and 14 of the SARFAESI Act, in the event the tenant is in bona fide occupation, thus implying that SARFAESI Act cannot over-ride rent control act. </a:t>
            </a:r>
          </a:p>
          <a:p>
            <a:pPr lvl="1" eaLnBrk="1" hangingPunct="1">
              <a:buClrTx/>
              <a:buFont typeface="Wingdings" pitchFamily="2" charset="2"/>
              <a:buChar char="Ø"/>
              <a:defRPr/>
            </a:pPr>
            <a:r>
              <a:rPr lang="en-US" sz="1900" i="1" dirty="0" smtClean="0">
                <a:solidFill>
                  <a:schemeClr val="tx1"/>
                </a:solidFill>
              </a:rPr>
              <a:t>Indian Bank </a:t>
            </a:r>
            <a:r>
              <a:rPr lang="en-US" sz="1900" i="1" dirty="0" err="1" smtClean="0">
                <a:solidFill>
                  <a:schemeClr val="tx1"/>
                </a:solidFill>
              </a:rPr>
              <a:t>vs</a:t>
            </a:r>
            <a:r>
              <a:rPr lang="en-US" sz="1900" i="1" dirty="0" smtClean="0">
                <a:solidFill>
                  <a:schemeClr val="tx1"/>
                </a:solidFill>
              </a:rPr>
              <a:t> M/S Nippon Enterprises South</a:t>
            </a:r>
            <a:r>
              <a:rPr lang="en-US" sz="1900" b="1" i="1" dirty="0" smtClean="0">
                <a:solidFill>
                  <a:schemeClr val="tx1"/>
                </a:solidFill>
              </a:rPr>
              <a:t>  (</a:t>
            </a:r>
            <a:r>
              <a:rPr lang="en-US" sz="1900" i="1" u="sng" dirty="0" smtClean="0">
                <a:solidFill>
                  <a:schemeClr val="tx1"/>
                </a:solidFill>
              </a:rPr>
              <a:t>http://www.indiankanoon.org/doc/645192/</a:t>
            </a:r>
            <a:r>
              <a:rPr lang="en-US" sz="1900" i="1" dirty="0" smtClean="0">
                <a:solidFill>
                  <a:schemeClr val="tx1"/>
                </a:solidFill>
              </a:rPr>
              <a:t>.), 2011, Madras High Court.  </a:t>
            </a:r>
          </a:p>
          <a:p>
            <a:pPr lvl="1" eaLnBrk="1" hangingPunct="1">
              <a:buClrTx/>
              <a:buFont typeface="Wingdings" pitchFamily="2" charset="2"/>
              <a:buChar char="Ø"/>
              <a:defRPr/>
            </a:pPr>
            <a:r>
              <a:rPr lang="en-US" sz="1900" i="1" dirty="0" err="1" smtClean="0">
                <a:solidFill>
                  <a:schemeClr val="tx1"/>
                </a:solidFill>
              </a:rPr>
              <a:t>Pushpangadan</a:t>
            </a:r>
            <a:r>
              <a:rPr lang="en-US" sz="1900" i="1" dirty="0" smtClean="0">
                <a:solidFill>
                  <a:schemeClr val="tx1"/>
                </a:solidFill>
              </a:rPr>
              <a:t> v. Federal Bank Ltd. [(2012) II BC 115 Ker. (FB)]</a:t>
            </a:r>
            <a:endParaRPr lang="en-IN" sz="1900" i="1" dirty="0" smtClean="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Autofit/>
          </a:bodyPr>
          <a:lstStyle/>
          <a:p>
            <a:pPr>
              <a:defRPr/>
            </a:pPr>
            <a:r>
              <a:rPr lang="en-US" dirty="0" smtClean="0"/>
              <a:t>Taking over management of business</a:t>
            </a:r>
          </a:p>
        </p:txBody>
      </p:sp>
      <p:graphicFrame>
        <p:nvGraphicFramePr>
          <p:cNvPr id="6" name="Diagram 5"/>
          <p:cNvGraphicFramePr/>
          <p:nvPr/>
        </p:nvGraphicFramePr>
        <p:xfrm>
          <a:off x="609600" y="1676400"/>
          <a:ext cx="10566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p:spPr>
        <p:txBody>
          <a:bodyPr>
            <a:normAutofit fontScale="90000"/>
          </a:bodyPr>
          <a:lstStyle/>
          <a:p>
            <a:r>
              <a:rPr lang="en-US" sz="4100" dirty="0" smtClean="0"/>
              <a:t>Usual Objections and Defenses</a:t>
            </a:r>
          </a:p>
        </p:txBody>
      </p:sp>
      <p:sp>
        <p:nvSpPr>
          <p:cNvPr id="116739" name="Rectangle 3"/>
          <p:cNvSpPr>
            <a:spLocks noGrp="1" noChangeArrowheads="1"/>
          </p:cNvSpPr>
          <p:nvPr>
            <p:ph idx="1"/>
          </p:nvPr>
        </p:nvSpPr>
        <p:spPr>
          <a:noFill/>
        </p:spPr>
        <p:txBody>
          <a:bodyPr>
            <a:normAutofit fontScale="85000" lnSpcReduction="20000"/>
          </a:bodyPr>
          <a:lstStyle/>
          <a:p>
            <a:pPr algn="just">
              <a:buClrTx/>
              <a:buFont typeface="Wingdings" pitchFamily="2" charset="2"/>
              <a:buChar char="q"/>
            </a:pPr>
            <a:endParaRPr lang="en-US" sz="1900" dirty="0" smtClean="0">
              <a:solidFill>
                <a:schemeClr val="tx1"/>
              </a:solidFill>
              <a:effectLst/>
            </a:endParaRPr>
          </a:p>
          <a:p>
            <a:pPr algn="just">
              <a:buClrTx/>
              <a:buFont typeface="Wingdings" pitchFamily="2" charset="2"/>
              <a:buChar char="q"/>
            </a:pPr>
            <a:r>
              <a:rPr lang="en-US" sz="1900" dirty="0" smtClean="0">
                <a:solidFill>
                  <a:schemeClr val="tx1"/>
                </a:solidFill>
                <a:effectLst/>
              </a:rPr>
              <a:t>Tenancy</a:t>
            </a:r>
          </a:p>
          <a:p>
            <a:pPr lvl="1" algn="just">
              <a:buClrTx/>
              <a:buFont typeface="Wingdings" pitchFamily="2" charset="2"/>
              <a:buChar char="Ø"/>
            </a:pPr>
            <a:r>
              <a:rPr lang="en-US" sz="1900" i="1" dirty="0" smtClean="0">
                <a:solidFill>
                  <a:schemeClr val="tx1"/>
                </a:solidFill>
                <a:effectLst/>
              </a:rPr>
              <a:t>Provisions of Transfer of Property Act; </a:t>
            </a:r>
            <a:r>
              <a:rPr lang="en-US" sz="1900" i="1" dirty="0" smtClean="0">
                <a:solidFill>
                  <a:schemeClr val="tx1"/>
                </a:solidFill>
              </a:rPr>
              <a:t>protective provisions of the Rent Control Acts of various States</a:t>
            </a:r>
          </a:p>
          <a:p>
            <a:pPr lvl="1" algn="just">
              <a:buClrTx/>
              <a:buFont typeface="Wingdings" pitchFamily="2" charset="2"/>
              <a:buChar char="Ø"/>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effectLst/>
              </a:rPr>
              <a:t>Partition or title suit</a:t>
            </a:r>
          </a:p>
          <a:p>
            <a:pPr algn="just">
              <a:buClrTx/>
              <a:buFont typeface="Wingdings" pitchFamily="2" charset="2"/>
              <a:buChar char="q"/>
            </a:pPr>
            <a:endParaRPr lang="en-US" sz="1900" dirty="0" smtClean="0">
              <a:solidFill>
                <a:schemeClr val="tx1"/>
              </a:solidFill>
              <a:effectLst/>
            </a:endParaRPr>
          </a:p>
          <a:p>
            <a:pPr algn="just">
              <a:buClrTx/>
              <a:buFont typeface="Wingdings" pitchFamily="2" charset="2"/>
              <a:buChar char="q"/>
            </a:pPr>
            <a:r>
              <a:rPr lang="en-US" sz="1900" dirty="0" smtClean="0">
                <a:solidFill>
                  <a:schemeClr val="tx1"/>
                </a:solidFill>
                <a:effectLst/>
              </a:rPr>
              <a:t>Conveyance deed of </a:t>
            </a:r>
            <a:r>
              <a:rPr lang="en-US" sz="1900" dirty="0" smtClean="0">
                <a:solidFill>
                  <a:schemeClr val="tx1"/>
                </a:solidFill>
              </a:rPr>
              <a:t>property was defective/title disputes</a:t>
            </a:r>
          </a:p>
          <a:p>
            <a:pPr algn="just">
              <a:buClrTx/>
              <a:buFont typeface="Wingdings" pitchFamily="2" charset="2"/>
              <a:buChar char="q"/>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rPr>
              <a:t>Bank cannot choose properties at its own discretion</a:t>
            </a:r>
          </a:p>
          <a:p>
            <a:pPr algn="just">
              <a:buClrTx/>
              <a:buFont typeface="Wingdings" pitchFamily="2" charset="2"/>
              <a:buChar char="q"/>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rPr>
              <a:t>Legality/validity of the security interest</a:t>
            </a:r>
          </a:p>
          <a:p>
            <a:pPr algn="just">
              <a:buClrTx/>
              <a:buFont typeface="Wingdings" pitchFamily="2" charset="2"/>
              <a:buChar char="q"/>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rPr>
              <a:t>OTS/restructuring offer</a:t>
            </a:r>
          </a:p>
          <a:p>
            <a:pPr algn="just">
              <a:buClrTx/>
              <a:buFont typeface="Wingdings" pitchFamily="2" charset="2"/>
              <a:buChar char="q"/>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rPr>
              <a:t>Legality/service of notice</a:t>
            </a:r>
          </a:p>
          <a:p>
            <a:pPr algn="just">
              <a:buClrTx/>
              <a:buFont typeface="Wingdings" pitchFamily="2" charset="2"/>
              <a:buChar char="q"/>
            </a:pPr>
            <a:endParaRPr lang="en-US" sz="1900" dirty="0" smtClean="0">
              <a:solidFill>
                <a:schemeClr val="tx1"/>
              </a:solidFill>
            </a:endParaRPr>
          </a:p>
          <a:p>
            <a:pPr algn="just">
              <a:buClrTx/>
              <a:buFont typeface="Wingdings" pitchFamily="2" charset="2"/>
              <a:buChar char="q"/>
            </a:pPr>
            <a:r>
              <a:rPr lang="en-US" sz="1900" dirty="0" smtClean="0">
                <a:solidFill>
                  <a:schemeClr val="tx1"/>
                </a:solidFill>
              </a:rPr>
              <a:t>Questions on the right to representation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Autofit/>
          </a:bodyPr>
          <a:lstStyle/>
          <a:p>
            <a:pPr>
              <a:defRPr/>
            </a:pPr>
            <a:r>
              <a:rPr lang="en-US" sz="3800" dirty="0" smtClean="0"/>
              <a:t>Manner of sale or transfer of assets</a:t>
            </a:r>
          </a:p>
        </p:txBody>
      </p:sp>
      <p:sp>
        <p:nvSpPr>
          <p:cNvPr id="139267" name="Rectangle 3"/>
          <p:cNvSpPr>
            <a:spLocks noGrp="1" noChangeArrowheads="1"/>
          </p:cNvSpPr>
          <p:nvPr>
            <p:ph idx="1"/>
          </p:nvPr>
        </p:nvSpPr>
        <p:spPr/>
        <p:txBody>
          <a:bodyPr>
            <a:normAutofit/>
          </a:bodyPr>
          <a:lstStyle/>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Equity of redemption is an important right of a borrower and any clause putting a clog on equity is invalid.</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Present law gives to the borrower a right to pay within 60 days of notice</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In addition, at any time before sale or transfer, the borrower may clear his dues and prevent the asset from being sold - sec 13 (8)</a:t>
            </a:r>
          </a:p>
          <a:p>
            <a:pPr lvl="1" eaLnBrk="1" hangingPunct="1">
              <a:buClrTx/>
              <a:buFont typeface="Wingdings" pitchFamily="2" charset="2"/>
              <a:buChar char="Ø"/>
              <a:defRPr/>
            </a:pPr>
            <a:r>
              <a:rPr lang="en-US" sz="1900" i="1" dirty="0" smtClean="0">
                <a:solidFill>
                  <a:schemeClr val="tx1"/>
                </a:solidFill>
              </a:rPr>
              <a:t>This implies the asset cannot be sold without notice to borrower</a:t>
            </a:r>
          </a:p>
          <a:p>
            <a:pPr lvl="1" eaLnBrk="1" hangingPunct="1">
              <a:buClrTx/>
              <a:buFont typeface="Wingdings" pitchFamily="2" charset="2"/>
              <a:buChar char="Ø"/>
              <a:defRPr/>
            </a:pPr>
            <a:r>
              <a:rPr lang="en-US" sz="1900" i="1" dirty="0" smtClean="0">
                <a:solidFill>
                  <a:schemeClr val="tx1"/>
                </a:solidFill>
              </a:rPr>
              <a:t>borrower has a pre-emptive right to purchase the asset himself</a:t>
            </a:r>
          </a:p>
          <a:p>
            <a:pPr lvl="1"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30 days notice required before sale: Security Interest Enforcement Rules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sz="4000" dirty="0"/>
              <a:t>India works on a multi-regulator model</a:t>
            </a:r>
          </a:p>
        </p:txBody>
      </p:sp>
      <p:sp>
        <p:nvSpPr>
          <p:cNvPr id="41" name="Rectangle 40"/>
          <p:cNvSpPr/>
          <p:nvPr/>
        </p:nvSpPr>
        <p:spPr>
          <a:xfrm>
            <a:off x="1255592" y="2057403"/>
            <a:ext cx="1295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Reserve Bank of India</a:t>
            </a:r>
          </a:p>
        </p:txBody>
      </p:sp>
      <p:sp>
        <p:nvSpPr>
          <p:cNvPr id="42" name="Rectangle 41"/>
          <p:cNvSpPr/>
          <p:nvPr/>
        </p:nvSpPr>
        <p:spPr>
          <a:xfrm>
            <a:off x="1331792" y="3276603"/>
            <a:ext cx="1295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NBFCs</a:t>
            </a:r>
          </a:p>
        </p:txBody>
      </p:sp>
      <p:cxnSp>
        <p:nvCxnSpPr>
          <p:cNvPr id="44" name="Straight Connector 43"/>
          <p:cNvCxnSpPr/>
          <p:nvPr/>
        </p:nvCxnSpPr>
        <p:spPr>
          <a:xfrm>
            <a:off x="1865192" y="2514603"/>
            <a:ext cx="0" cy="762000"/>
          </a:xfrm>
          <a:prstGeom prst="line">
            <a:avLst/>
          </a:prstGeom>
          <a:ln/>
        </p:spPr>
        <p:style>
          <a:lnRef idx="1">
            <a:schemeClr val="accent1"/>
          </a:lnRef>
          <a:fillRef idx="2">
            <a:schemeClr val="accent1"/>
          </a:fillRef>
          <a:effectRef idx="1">
            <a:schemeClr val="accent1"/>
          </a:effectRef>
          <a:fontRef idx="minor">
            <a:schemeClr val="dk1"/>
          </a:fontRef>
        </p:style>
      </p:cxnSp>
      <p:sp>
        <p:nvSpPr>
          <p:cNvPr id="46" name="Rectangle 45"/>
          <p:cNvSpPr/>
          <p:nvPr/>
        </p:nvSpPr>
        <p:spPr>
          <a:xfrm>
            <a:off x="1179392" y="49530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IC</a:t>
            </a:r>
          </a:p>
        </p:txBody>
      </p:sp>
      <p:sp>
        <p:nvSpPr>
          <p:cNvPr id="47" name="Rectangle 46"/>
          <p:cNvSpPr/>
          <p:nvPr/>
        </p:nvSpPr>
        <p:spPr>
          <a:xfrm>
            <a:off x="1636592" y="56388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LC</a:t>
            </a:r>
          </a:p>
        </p:txBody>
      </p:sp>
      <p:sp>
        <p:nvSpPr>
          <p:cNvPr id="48" name="Rectangle 47"/>
          <p:cNvSpPr/>
          <p:nvPr/>
        </p:nvSpPr>
        <p:spPr>
          <a:xfrm>
            <a:off x="2093792" y="49530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AFC</a:t>
            </a:r>
          </a:p>
        </p:txBody>
      </p:sp>
      <p:sp>
        <p:nvSpPr>
          <p:cNvPr id="49" name="Rectangle 48"/>
          <p:cNvSpPr/>
          <p:nvPr/>
        </p:nvSpPr>
        <p:spPr>
          <a:xfrm>
            <a:off x="2627192" y="56388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IFC</a:t>
            </a:r>
          </a:p>
        </p:txBody>
      </p:sp>
      <p:sp>
        <p:nvSpPr>
          <p:cNvPr id="50" name="Rectangle 49"/>
          <p:cNvSpPr/>
          <p:nvPr/>
        </p:nvSpPr>
        <p:spPr>
          <a:xfrm>
            <a:off x="3084392" y="49530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IDF</a:t>
            </a:r>
          </a:p>
        </p:txBody>
      </p:sp>
      <p:sp>
        <p:nvSpPr>
          <p:cNvPr id="51" name="Rectangle 50"/>
          <p:cNvSpPr/>
          <p:nvPr/>
        </p:nvSpPr>
        <p:spPr>
          <a:xfrm>
            <a:off x="3541592" y="56388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MFI</a:t>
            </a:r>
          </a:p>
        </p:txBody>
      </p:sp>
      <p:sp>
        <p:nvSpPr>
          <p:cNvPr id="52" name="Rectangle 51"/>
          <p:cNvSpPr/>
          <p:nvPr/>
        </p:nvSpPr>
        <p:spPr>
          <a:xfrm>
            <a:off x="3922593" y="4953003"/>
            <a:ext cx="651933"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Factor</a:t>
            </a:r>
          </a:p>
        </p:txBody>
      </p:sp>
      <p:sp>
        <p:nvSpPr>
          <p:cNvPr id="53" name="Rectangle 52"/>
          <p:cNvSpPr/>
          <p:nvPr/>
        </p:nvSpPr>
        <p:spPr>
          <a:xfrm>
            <a:off x="4455992" y="5638803"/>
            <a:ext cx="533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CIC</a:t>
            </a:r>
          </a:p>
        </p:txBody>
      </p:sp>
      <p:sp>
        <p:nvSpPr>
          <p:cNvPr id="54" name="Rectangle 53"/>
          <p:cNvSpPr/>
          <p:nvPr/>
        </p:nvSpPr>
        <p:spPr>
          <a:xfrm>
            <a:off x="4913193" y="4953003"/>
            <a:ext cx="651933"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RNBC</a:t>
            </a:r>
          </a:p>
        </p:txBody>
      </p:sp>
      <p:cxnSp>
        <p:nvCxnSpPr>
          <p:cNvPr id="56" name="Elbow Connector 55"/>
          <p:cNvCxnSpPr>
            <a:stCxn id="42" idx="2"/>
            <a:endCxn id="46" idx="0"/>
          </p:cNvCxnSpPr>
          <p:nvPr/>
        </p:nvCxnSpPr>
        <p:spPr>
          <a:xfrm rot="5400000">
            <a:off x="1103192" y="4076703"/>
            <a:ext cx="1219200" cy="533400"/>
          </a:xfrm>
          <a:prstGeom prst="bentConnector3">
            <a:avLst>
              <a:gd name="adj1" fmla="val 49108"/>
            </a:avLst>
          </a:prstGeom>
          <a:ln>
            <a:tailEnd type="arrow"/>
          </a:ln>
        </p:spPr>
        <p:style>
          <a:lnRef idx="1">
            <a:schemeClr val="accent1"/>
          </a:lnRef>
          <a:fillRef idx="2">
            <a:schemeClr val="accent1"/>
          </a:fillRef>
          <a:effectRef idx="1">
            <a:schemeClr val="accent1"/>
          </a:effectRef>
          <a:fontRef idx="minor">
            <a:schemeClr val="dk1"/>
          </a:fontRef>
        </p:style>
      </p:cxnSp>
      <p:cxnSp>
        <p:nvCxnSpPr>
          <p:cNvPr id="58" name="Elbow Connector 57"/>
          <p:cNvCxnSpPr>
            <a:stCxn id="42" idx="2"/>
            <a:endCxn id="47" idx="0"/>
          </p:cNvCxnSpPr>
          <p:nvPr/>
        </p:nvCxnSpPr>
        <p:spPr>
          <a:xfrm rot="5400000">
            <a:off x="988892" y="4648203"/>
            <a:ext cx="1905000" cy="76200"/>
          </a:xfrm>
          <a:prstGeom prst="bentConnector3">
            <a:avLst>
              <a:gd name="adj1" fmla="val 31479"/>
            </a:avLst>
          </a:prstGeom>
          <a:ln>
            <a:tailEnd type="arrow"/>
          </a:ln>
        </p:spPr>
        <p:style>
          <a:lnRef idx="1">
            <a:schemeClr val="accent1"/>
          </a:lnRef>
          <a:fillRef idx="2">
            <a:schemeClr val="accent1"/>
          </a:fillRef>
          <a:effectRef idx="1">
            <a:schemeClr val="accent1"/>
          </a:effectRef>
          <a:fontRef idx="minor">
            <a:schemeClr val="dk1"/>
          </a:fontRef>
        </p:style>
      </p:cxnSp>
      <p:cxnSp>
        <p:nvCxnSpPr>
          <p:cNvPr id="62" name="Elbow Connector 61"/>
          <p:cNvCxnSpPr>
            <a:stCxn id="42" idx="2"/>
            <a:endCxn id="49" idx="0"/>
          </p:cNvCxnSpPr>
          <p:nvPr/>
        </p:nvCxnSpPr>
        <p:spPr>
          <a:xfrm rot="16200000" flipH="1">
            <a:off x="1484192" y="4229103"/>
            <a:ext cx="1905000" cy="914400"/>
          </a:xfrm>
          <a:prstGeom prst="bentConnector3">
            <a:avLst>
              <a:gd name="adj1" fmla="val 31369"/>
            </a:avLst>
          </a:prstGeom>
          <a:ln>
            <a:tailEnd type="arrow"/>
          </a:ln>
        </p:spPr>
        <p:style>
          <a:lnRef idx="1">
            <a:schemeClr val="accent1"/>
          </a:lnRef>
          <a:fillRef idx="2">
            <a:schemeClr val="accent1"/>
          </a:fillRef>
          <a:effectRef idx="1">
            <a:schemeClr val="accent1"/>
          </a:effectRef>
          <a:fontRef idx="minor">
            <a:schemeClr val="dk1"/>
          </a:fontRef>
        </p:style>
      </p:cxnSp>
      <p:cxnSp>
        <p:nvCxnSpPr>
          <p:cNvPr id="64" name="Elbow Connector 63"/>
          <p:cNvCxnSpPr>
            <a:stCxn id="42" idx="2"/>
            <a:endCxn id="50" idx="0"/>
          </p:cNvCxnSpPr>
          <p:nvPr/>
        </p:nvCxnSpPr>
        <p:spPr>
          <a:xfrm rot="16200000" flipH="1">
            <a:off x="2055692" y="3657603"/>
            <a:ext cx="1219200" cy="1371600"/>
          </a:xfrm>
          <a:prstGeom prst="bentConnector3">
            <a:avLst>
              <a:gd name="adj1" fmla="val 48695"/>
            </a:avLst>
          </a:prstGeom>
          <a:ln>
            <a:tailEnd type="arrow"/>
          </a:ln>
        </p:spPr>
        <p:style>
          <a:lnRef idx="1">
            <a:schemeClr val="accent1"/>
          </a:lnRef>
          <a:fillRef idx="2">
            <a:schemeClr val="accent1"/>
          </a:fillRef>
          <a:effectRef idx="1">
            <a:schemeClr val="accent1"/>
          </a:effectRef>
          <a:fontRef idx="minor">
            <a:schemeClr val="dk1"/>
          </a:fontRef>
        </p:style>
      </p:cxnSp>
      <p:cxnSp>
        <p:nvCxnSpPr>
          <p:cNvPr id="66" name="Elbow Connector 65"/>
          <p:cNvCxnSpPr>
            <a:stCxn id="42" idx="2"/>
            <a:endCxn id="51" idx="0"/>
          </p:cNvCxnSpPr>
          <p:nvPr/>
        </p:nvCxnSpPr>
        <p:spPr>
          <a:xfrm rot="16200000" flipH="1">
            <a:off x="1941392" y="3771903"/>
            <a:ext cx="1905000" cy="1828800"/>
          </a:xfrm>
          <a:prstGeom prst="bentConnector3">
            <a:avLst>
              <a:gd name="adj1" fmla="val 31376"/>
            </a:avLst>
          </a:prstGeom>
          <a:ln>
            <a:tailEnd type="arrow"/>
          </a:ln>
        </p:spPr>
        <p:style>
          <a:lnRef idx="1">
            <a:schemeClr val="accent1"/>
          </a:lnRef>
          <a:fillRef idx="2">
            <a:schemeClr val="accent1"/>
          </a:fillRef>
          <a:effectRef idx="1">
            <a:schemeClr val="accent1"/>
          </a:effectRef>
          <a:fontRef idx="minor">
            <a:schemeClr val="dk1"/>
          </a:fontRef>
        </p:style>
      </p:cxnSp>
      <p:cxnSp>
        <p:nvCxnSpPr>
          <p:cNvPr id="68" name="Elbow Connector 67"/>
          <p:cNvCxnSpPr>
            <a:stCxn id="42" idx="2"/>
            <a:endCxn id="52" idx="0"/>
          </p:cNvCxnSpPr>
          <p:nvPr/>
        </p:nvCxnSpPr>
        <p:spPr>
          <a:xfrm rot="16200000" flipH="1">
            <a:off x="2504425" y="3208870"/>
            <a:ext cx="1219200" cy="2269067"/>
          </a:xfrm>
          <a:prstGeom prst="bentConnector3">
            <a:avLst>
              <a:gd name="adj1" fmla="val 48696"/>
            </a:avLst>
          </a:prstGeom>
          <a:ln>
            <a:tailEnd type="arrow"/>
          </a:ln>
        </p:spPr>
        <p:style>
          <a:lnRef idx="1">
            <a:schemeClr val="accent1"/>
          </a:lnRef>
          <a:fillRef idx="2">
            <a:schemeClr val="accent1"/>
          </a:fillRef>
          <a:effectRef idx="1">
            <a:schemeClr val="accent1"/>
          </a:effectRef>
          <a:fontRef idx="minor">
            <a:schemeClr val="dk1"/>
          </a:fontRef>
        </p:style>
      </p:cxnSp>
      <p:cxnSp>
        <p:nvCxnSpPr>
          <p:cNvPr id="70" name="Elbow Connector 69"/>
          <p:cNvCxnSpPr>
            <a:stCxn id="42" idx="2"/>
            <a:endCxn id="53" idx="0"/>
          </p:cNvCxnSpPr>
          <p:nvPr/>
        </p:nvCxnSpPr>
        <p:spPr>
          <a:xfrm rot="16200000" flipH="1">
            <a:off x="2398592" y="3314703"/>
            <a:ext cx="1905000" cy="2743200"/>
          </a:xfrm>
          <a:prstGeom prst="bentConnector3">
            <a:avLst>
              <a:gd name="adj1" fmla="val 31376"/>
            </a:avLst>
          </a:prstGeom>
          <a:ln>
            <a:tailEnd type="arrow"/>
          </a:ln>
        </p:spPr>
        <p:style>
          <a:lnRef idx="1">
            <a:schemeClr val="accent1"/>
          </a:lnRef>
          <a:fillRef idx="2">
            <a:schemeClr val="accent1"/>
          </a:fillRef>
          <a:effectRef idx="1">
            <a:schemeClr val="accent1"/>
          </a:effectRef>
          <a:fontRef idx="minor">
            <a:schemeClr val="dk1"/>
          </a:fontRef>
        </p:style>
      </p:cxnSp>
      <p:cxnSp>
        <p:nvCxnSpPr>
          <p:cNvPr id="72" name="Elbow Connector 71"/>
          <p:cNvCxnSpPr>
            <a:stCxn id="42" idx="2"/>
            <a:endCxn id="54" idx="0"/>
          </p:cNvCxnSpPr>
          <p:nvPr/>
        </p:nvCxnSpPr>
        <p:spPr>
          <a:xfrm rot="16200000" flipH="1">
            <a:off x="2999725" y="2713570"/>
            <a:ext cx="1219200" cy="3259667"/>
          </a:xfrm>
          <a:prstGeom prst="bentConnector3">
            <a:avLst>
              <a:gd name="adj1" fmla="val 48707"/>
            </a:avLst>
          </a:prstGeom>
          <a:ln>
            <a:tailEnd type="arrow"/>
          </a:ln>
        </p:spPr>
        <p:style>
          <a:lnRef idx="1">
            <a:schemeClr val="accent1"/>
          </a:lnRef>
          <a:fillRef idx="2">
            <a:schemeClr val="accent1"/>
          </a:fillRef>
          <a:effectRef idx="1">
            <a:schemeClr val="accent1"/>
          </a:effectRef>
          <a:fontRef idx="minor">
            <a:schemeClr val="dk1"/>
          </a:fontRef>
        </p:style>
      </p:cxnSp>
      <p:sp>
        <p:nvSpPr>
          <p:cNvPr id="109" name="Rectangle 108"/>
          <p:cNvSpPr/>
          <p:nvPr/>
        </p:nvSpPr>
        <p:spPr>
          <a:xfrm>
            <a:off x="2703392" y="2057403"/>
            <a:ext cx="15240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Ministry of Corporate Affairs</a:t>
            </a:r>
          </a:p>
        </p:txBody>
      </p:sp>
      <p:sp>
        <p:nvSpPr>
          <p:cNvPr id="110" name="Rectangle 109"/>
          <p:cNvSpPr/>
          <p:nvPr/>
        </p:nvSpPr>
        <p:spPr>
          <a:xfrm>
            <a:off x="2931992" y="32766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err="1">
                <a:solidFill>
                  <a:schemeClr val="bg1"/>
                </a:solidFill>
              </a:rPr>
              <a:t>Nidhi</a:t>
            </a:r>
            <a:r>
              <a:rPr lang="en-IN" sz="1200" b="1" dirty="0">
                <a:solidFill>
                  <a:schemeClr val="bg1"/>
                </a:solidFill>
              </a:rPr>
              <a:t> Companies</a:t>
            </a:r>
          </a:p>
        </p:txBody>
      </p:sp>
      <p:cxnSp>
        <p:nvCxnSpPr>
          <p:cNvPr id="111" name="Straight Connector 110"/>
          <p:cNvCxnSpPr>
            <a:stCxn id="109" idx="2"/>
            <a:endCxn id="110" idx="0"/>
          </p:cNvCxnSpPr>
          <p:nvPr/>
        </p:nvCxnSpPr>
        <p:spPr>
          <a:xfrm>
            <a:off x="3465392" y="2514603"/>
            <a:ext cx="0" cy="762000"/>
          </a:xfrm>
          <a:prstGeom prst="line">
            <a:avLst/>
          </a:prstGeom>
          <a:ln>
            <a:tailEnd type="arrow"/>
          </a:ln>
        </p:spPr>
        <p:style>
          <a:lnRef idx="1">
            <a:schemeClr val="accent1"/>
          </a:lnRef>
          <a:fillRef idx="2">
            <a:schemeClr val="accent1"/>
          </a:fillRef>
          <a:effectRef idx="1">
            <a:schemeClr val="accent1"/>
          </a:effectRef>
          <a:fontRef idx="minor">
            <a:schemeClr val="dk1"/>
          </a:fontRef>
        </p:style>
      </p:cxnSp>
      <p:sp>
        <p:nvSpPr>
          <p:cNvPr id="123" name="Rectangle 122"/>
          <p:cNvSpPr/>
          <p:nvPr/>
        </p:nvSpPr>
        <p:spPr>
          <a:xfrm>
            <a:off x="4303592" y="2057403"/>
            <a:ext cx="15240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State Registrar of Chit Funds</a:t>
            </a:r>
          </a:p>
        </p:txBody>
      </p:sp>
      <p:cxnSp>
        <p:nvCxnSpPr>
          <p:cNvPr id="143" name="Elbow Connector 142"/>
          <p:cNvCxnSpPr>
            <a:stCxn id="42" idx="2"/>
            <a:endCxn id="48" idx="0"/>
          </p:cNvCxnSpPr>
          <p:nvPr/>
        </p:nvCxnSpPr>
        <p:spPr>
          <a:xfrm rot="16200000" flipH="1">
            <a:off x="1560392" y="4152903"/>
            <a:ext cx="1219200" cy="381000"/>
          </a:xfrm>
          <a:prstGeom prst="bentConnector3">
            <a:avLst>
              <a:gd name="adj1" fmla="val 49108"/>
            </a:avLst>
          </a:prstGeom>
          <a:ln>
            <a:tailEnd type="arrow"/>
          </a:ln>
        </p:spPr>
        <p:style>
          <a:lnRef idx="1">
            <a:schemeClr val="accent1"/>
          </a:lnRef>
          <a:fillRef idx="2">
            <a:schemeClr val="accent1"/>
          </a:fillRef>
          <a:effectRef idx="1">
            <a:schemeClr val="accent1"/>
          </a:effectRef>
          <a:fontRef idx="minor">
            <a:schemeClr val="dk1"/>
          </a:fontRef>
        </p:style>
      </p:cxnSp>
      <p:sp>
        <p:nvSpPr>
          <p:cNvPr id="163" name="Rectangle 162"/>
          <p:cNvSpPr/>
          <p:nvPr/>
        </p:nvSpPr>
        <p:spPr>
          <a:xfrm>
            <a:off x="4532192" y="32766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Chit Funds</a:t>
            </a:r>
          </a:p>
        </p:txBody>
      </p:sp>
      <p:cxnSp>
        <p:nvCxnSpPr>
          <p:cNvPr id="164" name="Straight Connector 163"/>
          <p:cNvCxnSpPr>
            <a:stCxn id="123" idx="2"/>
            <a:endCxn id="163" idx="0"/>
          </p:cNvCxnSpPr>
          <p:nvPr/>
        </p:nvCxnSpPr>
        <p:spPr>
          <a:xfrm>
            <a:off x="5065592" y="2514603"/>
            <a:ext cx="0" cy="762000"/>
          </a:xfrm>
          <a:prstGeom prst="line">
            <a:avLst/>
          </a:prstGeom>
          <a:ln>
            <a:tailEnd type="arrow"/>
          </a:ln>
        </p:spPr>
        <p:style>
          <a:lnRef idx="1">
            <a:schemeClr val="accent1"/>
          </a:lnRef>
          <a:fillRef idx="2">
            <a:schemeClr val="accent1"/>
          </a:fillRef>
          <a:effectRef idx="1">
            <a:schemeClr val="accent1"/>
          </a:effectRef>
          <a:fontRef idx="minor">
            <a:schemeClr val="dk1"/>
          </a:fontRef>
        </p:style>
      </p:cxnSp>
      <p:sp>
        <p:nvSpPr>
          <p:cNvPr id="166" name="Rectangle 165"/>
          <p:cNvSpPr/>
          <p:nvPr/>
        </p:nvSpPr>
        <p:spPr>
          <a:xfrm>
            <a:off x="5903792" y="2057403"/>
            <a:ext cx="13716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National Housing Bank</a:t>
            </a:r>
          </a:p>
        </p:txBody>
      </p:sp>
      <p:sp>
        <p:nvSpPr>
          <p:cNvPr id="167" name="Rectangle 166"/>
          <p:cNvSpPr/>
          <p:nvPr/>
        </p:nvSpPr>
        <p:spPr>
          <a:xfrm>
            <a:off x="6132392" y="3276603"/>
            <a:ext cx="914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HFC</a:t>
            </a:r>
          </a:p>
        </p:txBody>
      </p:sp>
      <p:cxnSp>
        <p:nvCxnSpPr>
          <p:cNvPr id="168" name="Straight Connector 167"/>
          <p:cNvCxnSpPr>
            <a:stCxn id="166" idx="2"/>
            <a:endCxn id="167" idx="0"/>
          </p:cNvCxnSpPr>
          <p:nvPr/>
        </p:nvCxnSpPr>
        <p:spPr>
          <a:xfrm>
            <a:off x="6589592" y="2514603"/>
            <a:ext cx="0" cy="762000"/>
          </a:xfrm>
          <a:prstGeom prst="line">
            <a:avLst/>
          </a:prstGeom>
          <a:ln>
            <a:tailEnd type="arrow"/>
          </a:ln>
        </p:spPr>
        <p:style>
          <a:lnRef idx="1">
            <a:schemeClr val="accent1"/>
          </a:lnRef>
          <a:fillRef idx="2">
            <a:schemeClr val="accent1"/>
          </a:fillRef>
          <a:effectRef idx="1">
            <a:schemeClr val="accent1"/>
          </a:effectRef>
          <a:fontRef idx="minor">
            <a:schemeClr val="dk1"/>
          </a:fontRef>
        </p:style>
      </p:cxnSp>
      <p:sp>
        <p:nvSpPr>
          <p:cNvPr id="169" name="Rectangle 168"/>
          <p:cNvSpPr/>
          <p:nvPr/>
        </p:nvSpPr>
        <p:spPr>
          <a:xfrm>
            <a:off x="7427792" y="2057403"/>
            <a:ext cx="12192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IRDA</a:t>
            </a:r>
          </a:p>
        </p:txBody>
      </p:sp>
      <p:sp>
        <p:nvSpPr>
          <p:cNvPr id="170" name="Rectangle 169"/>
          <p:cNvSpPr/>
          <p:nvPr/>
        </p:nvSpPr>
        <p:spPr>
          <a:xfrm>
            <a:off x="7503992" y="32766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Insurance Companies</a:t>
            </a:r>
          </a:p>
        </p:txBody>
      </p:sp>
      <p:cxnSp>
        <p:nvCxnSpPr>
          <p:cNvPr id="171" name="Straight Connector 170"/>
          <p:cNvCxnSpPr>
            <a:stCxn id="169" idx="2"/>
            <a:endCxn id="170" idx="0"/>
          </p:cNvCxnSpPr>
          <p:nvPr/>
        </p:nvCxnSpPr>
        <p:spPr>
          <a:xfrm>
            <a:off x="8037392" y="2514603"/>
            <a:ext cx="0" cy="762000"/>
          </a:xfrm>
          <a:prstGeom prst="line">
            <a:avLst/>
          </a:prstGeom>
          <a:ln>
            <a:tailEnd type="arrow"/>
          </a:ln>
        </p:spPr>
        <p:style>
          <a:lnRef idx="1">
            <a:schemeClr val="accent1"/>
          </a:lnRef>
          <a:fillRef idx="2">
            <a:schemeClr val="accent1"/>
          </a:fillRef>
          <a:effectRef idx="1">
            <a:schemeClr val="accent1"/>
          </a:effectRef>
          <a:fontRef idx="minor">
            <a:schemeClr val="dk1"/>
          </a:fontRef>
        </p:style>
      </p:cxnSp>
      <p:sp>
        <p:nvSpPr>
          <p:cNvPr id="175" name="Rectangle 174"/>
          <p:cNvSpPr/>
          <p:nvPr/>
        </p:nvSpPr>
        <p:spPr>
          <a:xfrm>
            <a:off x="8799392" y="2057403"/>
            <a:ext cx="9144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SEBI</a:t>
            </a:r>
          </a:p>
        </p:txBody>
      </p:sp>
      <p:sp>
        <p:nvSpPr>
          <p:cNvPr id="176" name="Rectangle 175"/>
          <p:cNvSpPr/>
          <p:nvPr/>
        </p:nvSpPr>
        <p:spPr>
          <a:xfrm>
            <a:off x="8723192" y="32766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a:solidFill>
                  <a:schemeClr val="bg1"/>
                </a:solidFill>
              </a:rPr>
              <a:t>Merchant Banker</a:t>
            </a:r>
          </a:p>
        </p:txBody>
      </p:sp>
      <p:cxnSp>
        <p:nvCxnSpPr>
          <p:cNvPr id="177" name="Straight Connector 176"/>
          <p:cNvCxnSpPr>
            <a:stCxn id="175" idx="2"/>
            <a:endCxn id="176" idx="0"/>
          </p:cNvCxnSpPr>
          <p:nvPr/>
        </p:nvCxnSpPr>
        <p:spPr>
          <a:xfrm>
            <a:off x="9256592" y="2514603"/>
            <a:ext cx="0" cy="762000"/>
          </a:xfrm>
          <a:prstGeom prst="line">
            <a:avLst/>
          </a:prstGeom>
          <a:ln>
            <a:tailEnd type="arrow"/>
          </a:ln>
        </p:spPr>
        <p:style>
          <a:lnRef idx="1">
            <a:schemeClr val="accent1"/>
          </a:lnRef>
          <a:fillRef idx="2">
            <a:schemeClr val="accent1"/>
          </a:fillRef>
          <a:effectRef idx="1">
            <a:schemeClr val="accent1"/>
          </a:effectRef>
          <a:fontRef idx="minor">
            <a:schemeClr val="dk1"/>
          </a:fontRef>
        </p:style>
      </p:cxnSp>
      <p:sp>
        <p:nvSpPr>
          <p:cNvPr id="43" name="Rectangle 42"/>
          <p:cNvSpPr/>
          <p:nvPr/>
        </p:nvSpPr>
        <p:spPr>
          <a:xfrm>
            <a:off x="9951487" y="32766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solidFill>
                  <a:schemeClr val="bg1"/>
                </a:solidFill>
              </a:rPr>
              <a:t>Broker/ Sub-broker</a:t>
            </a:r>
            <a:endParaRPr lang="en-IN" sz="1200" b="1" dirty="0">
              <a:solidFill>
                <a:schemeClr val="bg1"/>
              </a:solidFill>
            </a:endParaRPr>
          </a:p>
        </p:txBody>
      </p:sp>
      <p:cxnSp>
        <p:nvCxnSpPr>
          <p:cNvPr id="5" name="Elbow Connector 4"/>
          <p:cNvCxnSpPr>
            <a:stCxn id="175" idx="2"/>
            <a:endCxn id="43" idx="0"/>
          </p:cNvCxnSpPr>
          <p:nvPr/>
        </p:nvCxnSpPr>
        <p:spPr>
          <a:xfrm rot="16200000" flipH="1">
            <a:off x="9489739" y="2281455"/>
            <a:ext cx="762000" cy="1228295"/>
          </a:xfrm>
          <a:prstGeom prst="bentConnector3">
            <a:avLst/>
          </a:prstGeom>
          <a:ln>
            <a:tailEnd type="arrow"/>
          </a:ln>
        </p:spPr>
        <p:style>
          <a:lnRef idx="1">
            <a:schemeClr val="accent1"/>
          </a:lnRef>
          <a:fillRef idx="2">
            <a:schemeClr val="accent1"/>
          </a:fillRef>
          <a:effectRef idx="1">
            <a:schemeClr val="accent1"/>
          </a:effectRef>
          <a:fontRef idx="minor">
            <a:schemeClr val="dk1"/>
          </a:fontRef>
        </p:style>
      </p:cxnSp>
      <p:sp>
        <p:nvSpPr>
          <p:cNvPr id="55" name="Rectangle 54"/>
          <p:cNvSpPr/>
          <p:nvPr/>
        </p:nvSpPr>
        <p:spPr>
          <a:xfrm>
            <a:off x="8896759" y="4114803"/>
            <a:ext cx="150738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solidFill>
                  <a:schemeClr val="bg1"/>
                </a:solidFill>
              </a:rPr>
              <a:t>Venture Capital Fund Company</a:t>
            </a:r>
            <a:endParaRPr lang="en-IN" sz="1200" b="1" dirty="0">
              <a:solidFill>
                <a:schemeClr val="bg1"/>
              </a:solidFill>
            </a:endParaRPr>
          </a:p>
        </p:txBody>
      </p:sp>
      <p:sp>
        <p:nvSpPr>
          <p:cNvPr id="57" name="Rectangle 56"/>
          <p:cNvSpPr/>
          <p:nvPr/>
        </p:nvSpPr>
        <p:spPr>
          <a:xfrm>
            <a:off x="10565636" y="4114803"/>
            <a:ext cx="1066800"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solidFill>
                  <a:schemeClr val="bg1"/>
                </a:solidFill>
              </a:rPr>
              <a:t>Stock Exchanges</a:t>
            </a:r>
            <a:endParaRPr lang="en-IN" sz="1200" b="1" dirty="0">
              <a:solidFill>
                <a:schemeClr val="bg1"/>
              </a:solidFill>
            </a:endParaRPr>
          </a:p>
        </p:txBody>
      </p:sp>
      <p:cxnSp>
        <p:nvCxnSpPr>
          <p:cNvPr id="9" name="Elbow Connector 8"/>
          <p:cNvCxnSpPr>
            <a:stCxn id="175" idx="2"/>
          </p:cNvCxnSpPr>
          <p:nvPr/>
        </p:nvCxnSpPr>
        <p:spPr>
          <a:xfrm rot="16200000" flipH="1">
            <a:off x="8750708" y="3020486"/>
            <a:ext cx="1600202" cy="588435"/>
          </a:xfrm>
          <a:prstGeom prst="bentConnector3">
            <a:avLst>
              <a:gd name="adj1" fmla="val 24414"/>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3" name="Elbow Connector 12"/>
          <p:cNvCxnSpPr>
            <a:stCxn id="175" idx="2"/>
            <a:endCxn id="57" idx="0"/>
          </p:cNvCxnSpPr>
          <p:nvPr/>
        </p:nvCxnSpPr>
        <p:spPr>
          <a:xfrm rot="16200000" flipH="1">
            <a:off x="9377714" y="2393481"/>
            <a:ext cx="1600200" cy="1842444"/>
          </a:xfrm>
          <a:prstGeom prst="bentConnector3">
            <a:avLst>
              <a:gd name="adj1" fmla="val 24414"/>
            </a:avLst>
          </a:prstGeom>
          <a:ln>
            <a:tailEnd type="arrow"/>
          </a:ln>
        </p:spPr>
        <p:style>
          <a:lnRef idx="1">
            <a:schemeClr val="accent1"/>
          </a:lnRef>
          <a:fillRef idx="2">
            <a:schemeClr val="accent1"/>
          </a:fillRef>
          <a:effectRef idx="1">
            <a:schemeClr val="accent1"/>
          </a:effectRef>
          <a:fontRef idx="minor">
            <a:schemeClr val="dk1"/>
          </a:fontRef>
        </p:style>
      </p:cxnSp>
      <p:sp>
        <p:nvSpPr>
          <p:cNvPr id="63" name="Rectangle 62"/>
          <p:cNvSpPr/>
          <p:nvPr/>
        </p:nvSpPr>
        <p:spPr>
          <a:xfrm>
            <a:off x="5565126" y="5638803"/>
            <a:ext cx="651933" cy="457200"/>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200" b="1" dirty="0" smtClean="0">
                <a:solidFill>
                  <a:schemeClr val="bg1"/>
                </a:solidFill>
              </a:rPr>
              <a:t>AA</a:t>
            </a:r>
            <a:endParaRPr lang="en-IN" sz="1200" b="1" dirty="0">
              <a:solidFill>
                <a:schemeClr val="bg1"/>
              </a:solidFill>
            </a:endParaRPr>
          </a:p>
        </p:txBody>
      </p:sp>
      <p:cxnSp>
        <p:nvCxnSpPr>
          <p:cNvPr id="21" name="Elbow Connector 20"/>
          <p:cNvCxnSpPr>
            <a:stCxn id="42" idx="2"/>
            <a:endCxn id="63" idx="0"/>
          </p:cNvCxnSpPr>
          <p:nvPr/>
        </p:nvCxnSpPr>
        <p:spPr>
          <a:xfrm rot="16200000" flipH="1">
            <a:off x="2982792" y="2730502"/>
            <a:ext cx="1905000" cy="3911601"/>
          </a:xfrm>
          <a:prstGeom prst="bentConnector3">
            <a:avLst>
              <a:gd name="adj1" fmla="val 3065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74901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Manner of sale or transfer of assets (</a:t>
            </a:r>
            <a:r>
              <a:rPr lang="en-US" sz="3200" dirty="0" err="1" smtClean="0"/>
              <a:t>contd</a:t>
            </a:r>
            <a:r>
              <a:rPr lang="en-US" sz="3200" dirty="0" smtClean="0"/>
              <a:t>…)</a:t>
            </a:r>
            <a:endParaRPr lang="en-US" sz="3200" dirty="0"/>
          </a:p>
        </p:txBody>
      </p:sp>
      <p:sp>
        <p:nvSpPr>
          <p:cNvPr id="3" name="Content Placeholder 2"/>
          <p:cNvSpPr>
            <a:spLocks noGrp="1"/>
          </p:cNvSpPr>
          <p:nvPr>
            <p:ph idx="1"/>
          </p:nvPr>
        </p:nvSpPr>
        <p:spPr/>
        <p:txBody>
          <a:bodyPr>
            <a:normAutofit/>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Also by implication, the sale cannot be made at the back of the borrower:</a:t>
            </a:r>
          </a:p>
          <a:p>
            <a:pPr marL="868680" lvl="1" indent="-457200">
              <a:buClrTx/>
              <a:buFont typeface="Wingdings" pitchFamily="2" charset="2"/>
              <a:buChar char="Ø"/>
              <a:defRPr/>
            </a:pPr>
            <a:r>
              <a:rPr lang="en-US" sz="1900" i="1" dirty="0" smtClean="0">
                <a:solidFill>
                  <a:schemeClr val="tx1"/>
                </a:solidFill>
              </a:rPr>
              <a:t>preferably a public sale</a:t>
            </a:r>
          </a:p>
          <a:p>
            <a:pPr marL="868680" lvl="1" indent="-457200">
              <a:buClrTx/>
              <a:buFont typeface="Wingdings" pitchFamily="2" charset="2"/>
              <a:buChar char="Ø"/>
              <a:defRPr/>
            </a:pPr>
            <a:r>
              <a:rPr lang="en-US" sz="1900" i="1" dirty="0" smtClean="0">
                <a:solidFill>
                  <a:schemeClr val="tx1"/>
                </a:solidFill>
              </a:rPr>
              <a:t>sale at best price as the borrower gets discharge to the extent of amount paid - sec. 13 (5)</a:t>
            </a:r>
          </a:p>
          <a:p>
            <a:pPr marL="868680" lvl="1" indent="-457200">
              <a:buClrTx/>
              <a:buFont typeface="Wingdings" pitchFamily="2" charset="2"/>
              <a:buChar char="Ø"/>
              <a:defRPr/>
            </a:pPr>
            <a:r>
              <a:rPr lang="en-US" sz="1900" i="1" dirty="0" smtClean="0">
                <a:solidFill>
                  <a:schemeClr val="tx1"/>
                </a:solidFill>
              </a:rPr>
              <a:t>borrower’s right to moneys collected by the seller after appropriation - sec 13 (7)</a:t>
            </a:r>
          </a:p>
          <a:p>
            <a:pPr marL="868680" lvl="1" indent="-457200">
              <a:buClrTx/>
              <a:buFont typeface="Wingdings" pitchFamily="2" charset="2"/>
              <a:buChar char="Ø"/>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Transferee to get all the rights as if the owner of the assets has transferred the same:</a:t>
            </a:r>
          </a:p>
          <a:p>
            <a:pPr lvl="1">
              <a:buClrTx/>
              <a:buFont typeface="Wingdings" pitchFamily="2" charset="2"/>
              <a:buChar char="Ø"/>
              <a:defRPr/>
            </a:pPr>
            <a:r>
              <a:rPr lang="en-US" sz="1900" i="1" dirty="0" smtClean="0">
                <a:solidFill>
                  <a:schemeClr val="tx1"/>
                </a:solidFill>
              </a:rPr>
              <a:t>subject to all the equities of the previous owner</a:t>
            </a:r>
          </a:p>
          <a:p>
            <a:pPr lvl="1">
              <a:buClrTx/>
              <a:buNone/>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Can the lender sell the asset to himself - no as implicitly there is a trust between the lender and the borrower; adversary title to beneficiary not permitted</a:t>
            </a:r>
            <a:endParaRPr lang="en-US" sz="19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pPr>
              <a:defRPr/>
            </a:pPr>
            <a:r>
              <a:rPr lang="en-US" sz="3200" dirty="0" smtClean="0"/>
              <a:t>Priorities and </a:t>
            </a:r>
            <a:r>
              <a:rPr lang="en-US" sz="3200" i="1" dirty="0" err="1" smtClean="0"/>
              <a:t>Pari-passu</a:t>
            </a:r>
            <a:r>
              <a:rPr lang="en-US" sz="3200" dirty="0" smtClean="0"/>
              <a:t> interests</a:t>
            </a:r>
          </a:p>
        </p:txBody>
      </p:sp>
      <p:sp>
        <p:nvSpPr>
          <p:cNvPr id="141315" name="Rectangle 3"/>
          <p:cNvSpPr>
            <a:spLocks noGrp="1" noChangeArrowheads="1"/>
          </p:cNvSpPr>
          <p:nvPr>
            <p:ph idx="1"/>
          </p:nvPr>
        </p:nvSpPr>
        <p:spPr/>
        <p:txBody>
          <a:bodyPr>
            <a:noAutofit/>
          </a:bodyPr>
          <a:lstStyle/>
          <a:p>
            <a:pPr eaLnBrk="1" hangingPunct="1">
              <a:buClrTx/>
              <a:buFont typeface="Wingdings" pitchFamily="2" charset="2"/>
              <a:buChar char="q"/>
              <a:defRPr/>
            </a:pPr>
            <a:r>
              <a:rPr lang="en-US" sz="1900" dirty="0" smtClean="0">
                <a:solidFill>
                  <a:schemeClr val="tx1"/>
                </a:solidFill>
              </a:rPr>
              <a:t>In case of “financing of a financial asset” by more than one lender, 3/4th sanction in value to be obtained before any or all right u/s 13 (4) is exercised</a:t>
            </a:r>
            <a:r>
              <a:rPr lang="en-US" sz="1900" i="1" dirty="0" smtClean="0">
                <a:solidFill>
                  <a:schemeClr val="tx1"/>
                </a:solidFill>
              </a:rPr>
              <a:t>.</a:t>
            </a:r>
          </a:p>
          <a:p>
            <a:pPr lvl="1" eaLnBrk="1" hangingPunct="1">
              <a:buClrTx/>
              <a:buFont typeface="Wingdings" pitchFamily="2" charset="2"/>
              <a:buChar char="Ø"/>
              <a:defRPr/>
            </a:pPr>
            <a:r>
              <a:rPr lang="en-US" sz="1900" i="1" dirty="0" smtClean="0">
                <a:solidFill>
                  <a:schemeClr val="tx1"/>
                </a:solidFill>
              </a:rPr>
              <a:t>Wrong use - should be read as “financing of the secured asset”</a:t>
            </a:r>
          </a:p>
          <a:p>
            <a:pPr lvl="1" eaLnBrk="1" hangingPunct="1">
              <a:buClrTx/>
              <a:buFont typeface="Wingdings" pitchFamily="2" charset="2"/>
              <a:buChar char="Ø"/>
              <a:defRPr/>
            </a:pPr>
            <a:r>
              <a:rPr lang="en-US" sz="1900" i="1" dirty="0" smtClean="0">
                <a:solidFill>
                  <a:schemeClr val="tx1"/>
                </a:solidFill>
              </a:rPr>
              <a:t>financing of the secured asset cannot be limited to a case where the acquisition of the asset was primarily funded by a lender</a:t>
            </a:r>
          </a:p>
          <a:p>
            <a:pPr lvl="1" eaLnBrk="1" hangingPunct="1">
              <a:buClrTx/>
              <a:buNone/>
              <a:defRPr/>
            </a:pPr>
            <a:endParaRPr lang="en-US" sz="1900" i="1" dirty="0" smtClean="0">
              <a:solidFill>
                <a:schemeClr val="tx1"/>
              </a:solidFill>
            </a:endParaRPr>
          </a:p>
          <a:p>
            <a:pPr marL="406400" lvl="1" indent="-231775" eaLnBrk="1" hangingPunct="1">
              <a:buClrTx/>
              <a:buFont typeface="Wingdings" pitchFamily="2" charset="2"/>
              <a:buChar char="q"/>
              <a:defRPr/>
            </a:pPr>
            <a:r>
              <a:rPr lang="en-US" sz="1900" dirty="0" smtClean="0">
                <a:solidFill>
                  <a:schemeClr val="tx1"/>
                </a:solidFill>
              </a:rPr>
              <a:t>If lenders take such action, their mutual </a:t>
            </a:r>
            <a:r>
              <a:rPr lang="en-US" sz="1900" dirty="0" err="1" smtClean="0">
                <a:solidFill>
                  <a:schemeClr val="tx1"/>
                </a:solidFill>
              </a:rPr>
              <a:t>prioritisation</a:t>
            </a:r>
            <a:r>
              <a:rPr lang="en-US" sz="1900" dirty="0" smtClean="0">
                <a:solidFill>
                  <a:schemeClr val="tx1"/>
                </a:solidFill>
              </a:rPr>
              <a:t> not laid down. Rules of sec. 529 of Companies Act and insolvency laws [sec. 61 of Provincial Insolvency Act] to apply on priorities.</a:t>
            </a:r>
          </a:p>
          <a:p>
            <a:pPr marL="406400" lvl="1" indent="-231775" eaLnBrk="1" hangingPunct="1">
              <a:buClrTx/>
              <a:buFont typeface="Wingdings" pitchFamily="2" charset="2"/>
              <a:buChar char="q"/>
              <a:defRPr/>
            </a:pPr>
            <a:endParaRPr lang="en-US" sz="1900" i="1" dirty="0" smtClean="0">
              <a:solidFill>
                <a:schemeClr val="tx1"/>
              </a:solidFill>
            </a:endParaRPr>
          </a:p>
          <a:p>
            <a:pPr>
              <a:buClrTx/>
              <a:buFont typeface="Wingdings" pitchFamily="2" charset="2"/>
              <a:buChar char="q"/>
              <a:defRPr/>
            </a:pPr>
            <a:r>
              <a:rPr lang="en-US" sz="1900" dirty="0" err="1" smtClean="0">
                <a:solidFill>
                  <a:schemeClr val="tx1"/>
                </a:solidFill>
              </a:rPr>
              <a:t>Pari</a:t>
            </a:r>
            <a:r>
              <a:rPr lang="en-US" sz="1900" dirty="0" smtClean="0">
                <a:solidFill>
                  <a:schemeClr val="tx1"/>
                </a:solidFill>
              </a:rPr>
              <a:t> </a:t>
            </a:r>
            <a:r>
              <a:rPr lang="en-US" sz="1900" dirty="0" err="1" smtClean="0">
                <a:solidFill>
                  <a:schemeClr val="tx1"/>
                </a:solidFill>
              </a:rPr>
              <a:t>passu</a:t>
            </a:r>
            <a:r>
              <a:rPr lang="en-US" sz="1900" dirty="0" smtClean="0">
                <a:solidFill>
                  <a:schemeClr val="tx1"/>
                </a:solidFill>
              </a:rPr>
              <a:t> rule is an important rule of equity - contracting it out is against public policy -McMillan and </a:t>
            </a:r>
            <a:r>
              <a:rPr lang="en-US" sz="1900" dirty="0" err="1" smtClean="0">
                <a:solidFill>
                  <a:schemeClr val="tx1"/>
                </a:solidFill>
              </a:rPr>
              <a:t>Lockwoord</a:t>
            </a:r>
            <a:r>
              <a:rPr lang="en-US" sz="1900" dirty="0" smtClean="0">
                <a:solidFill>
                  <a:schemeClr val="tx1"/>
                </a:solidFill>
              </a:rPr>
              <a:t> 1992 NZ Court of Appeal</a:t>
            </a:r>
          </a:p>
          <a:p>
            <a:pPr>
              <a:buClrTx/>
              <a:buFont typeface="Wingdings" pitchFamily="2" charset="2"/>
              <a:buChar char="q"/>
              <a:defRPr/>
            </a:pPr>
            <a:endParaRPr lang="en-US" sz="1900" i="1" dirty="0" smtClean="0">
              <a:solidFill>
                <a:schemeClr val="tx1"/>
              </a:solidFill>
            </a:endParaRPr>
          </a:p>
          <a:p>
            <a:pPr>
              <a:buClrTx/>
              <a:buFont typeface="Wingdings" pitchFamily="2" charset="2"/>
              <a:buChar char="q"/>
              <a:defRPr/>
            </a:pPr>
            <a:r>
              <a:rPr lang="en-US" sz="1900" dirty="0" smtClean="0">
                <a:solidFill>
                  <a:schemeClr val="tx1"/>
                </a:solidFill>
              </a:rPr>
              <a:t>Allahabad Bank </a:t>
            </a:r>
            <a:r>
              <a:rPr lang="en-US" sz="1900" dirty="0" err="1" smtClean="0">
                <a:solidFill>
                  <a:schemeClr val="tx1"/>
                </a:solidFill>
              </a:rPr>
              <a:t>vs</a:t>
            </a:r>
            <a:r>
              <a:rPr lang="en-US" sz="1900" dirty="0" smtClean="0">
                <a:solidFill>
                  <a:schemeClr val="tx1"/>
                </a:solidFill>
              </a:rPr>
              <a:t> Canara Bank – does it undo the priorities?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Priorities and </a:t>
            </a:r>
            <a:r>
              <a:rPr lang="en-US" sz="3600" i="1" dirty="0" err="1" smtClean="0"/>
              <a:t>Pari-passu</a:t>
            </a:r>
            <a:r>
              <a:rPr lang="en-US" sz="3600" i="1" dirty="0" smtClean="0"/>
              <a:t> </a:t>
            </a:r>
            <a:r>
              <a:rPr lang="en-US" sz="3600" dirty="0"/>
              <a:t>i</a:t>
            </a:r>
            <a:r>
              <a:rPr lang="en-US" sz="3600" dirty="0" smtClean="0"/>
              <a:t>nterests (</a:t>
            </a:r>
            <a:r>
              <a:rPr lang="en-US" sz="3600" dirty="0" err="1" smtClean="0"/>
              <a:t>contd</a:t>
            </a:r>
            <a:r>
              <a:rPr lang="en-US" sz="3600" dirty="0" smtClean="0"/>
              <a:t>…)</a:t>
            </a:r>
            <a:endParaRPr lang="en-IN" sz="3600" dirty="0"/>
          </a:p>
        </p:txBody>
      </p:sp>
      <p:sp>
        <p:nvSpPr>
          <p:cNvPr id="3" name="Content Placeholder 2"/>
          <p:cNvSpPr>
            <a:spLocks noGrp="1"/>
          </p:cNvSpPr>
          <p:nvPr>
            <p:ph idx="1"/>
          </p:nvPr>
        </p:nvSpPr>
        <p:spPr/>
        <p:txBody>
          <a:bodyPr>
            <a:normAutofit/>
          </a:bodyPr>
          <a:lstStyle/>
          <a:p>
            <a:pPr>
              <a:buClrTx/>
              <a:buFont typeface="Wingdings" pitchFamily="2" charset="2"/>
              <a:buChar char="q"/>
              <a:defRPr/>
            </a:pPr>
            <a:endParaRPr lang="en-US" sz="1900" i="1" dirty="0" smtClean="0">
              <a:solidFill>
                <a:schemeClr val="tx1"/>
              </a:solidFill>
            </a:endParaRPr>
          </a:p>
          <a:p>
            <a:pPr>
              <a:buClrTx/>
              <a:buFont typeface="Wingdings" pitchFamily="2" charset="2"/>
              <a:buChar char="q"/>
              <a:defRPr/>
            </a:pPr>
            <a:r>
              <a:rPr lang="en-US" sz="1900" dirty="0" smtClean="0">
                <a:solidFill>
                  <a:schemeClr val="tx1"/>
                </a:solidFill>
              </a:rPr>
              <a:t>Financing of the secured asset confusing:</a:t>
            </a:r>
          </a:p>
          <a:p>
            <a:pPr lvl="1">
              <a:buClrTx/>
              <a:buFont typeface="Wingdings" pitchFamily="2" charset="2"/>
              <a:buChar char="Ø"/>
              <a:defRPr/>
            </a:pPr>
            <a:r>
              <a:rPr lang="en-US" sz="1900" i="1" dirty="0" smtClean="0">
                <a:solidFill>
                  <a:schemeClr val="tx1"/>
                </a:solidFill>
              </a:rPr>
              <a:t>proper meaning is, where security interest on a secured asset held by more than one lender</a:t>
            </a:r>
          </a:p>
          <a:p>
            <a:pPr lvl="1">
              <a:buClrTx/>
              <a:buFont typeface="Wingdings" pitchFamily="2" charset="2"/>
              <a:buChar char="Ø"/>
              <a:defRPr/>
            </a:pPr>
            <a:r>
              <a:rPr lang="en-US" sz="1900" i="1" dirty="0" smtClean="0">
                <a:solidFill>
                  <a:schemeClr val="tx1"/>
                </a:solidFill>
              </a:rPr>
              <a:t>consent of 3/4th of the lenders required before any action u/s 13 (4)</a:t>
            </a:r>
          </a:p>
          <a:p>
            <a:pPr lvl="1">
              <a:buClrTx/>
              <a:buFont typeface="Wingdings" pitchFamily="2" charset="2"/>
              <a:buChar char="Ø"/>
              <a:defRPr/>
            </a:pPr>
            <a:r>
              <a:rPr lang="en-US" sz="1900" i="1" dirty="0" smtClean="0">
                <a:solidFill>
                  <a:schemeClr val="tx1"/>
                </a:solidFill>
              </a:rPr>
              <a:t>record date  -meaning circular and inconclusive - the date is agreed upon at time when the determination of the date itself requires 3/4</a:t>
            </a:r>
            <a:r>
              <a:rPr lang="en-US" sz="1900" i="1" baseline="30000" dirty="0" smtClean="0">
                <a:solidFill>
                  <a:schemeClr val="tx1"/>
                </a:solidFill>
              </a:rPr>
              <a:t>th</a:t>
            </a:r>
            <a:r>
              <a:rPr lang="en-US" sz="1900" i="1" dirty="0" smtClean="0">
                <a:solidFill>
                  <a:schemeClr val="tx1"/>
                </a:solidFill>
              </a:rPr>
              <a:t> sanction</a:t>
            </a:r>
          </a:p>
          <a:p>
            <a:pPr lvl="1">
              <a:buClrTx/>
              <a:buFont typeface="Wingdings" pitchFamily="2" charset="2"/>
              <a:buChar char="Ø"/>
              <a:defRPr/>
            </a:pPr>
            <a:r>
              <a:rPr lang="en-US" sz="1900" i="1" dirty="0" smtClean="0">
                <a:solidFill>
                  <a:schemeClr val="tx1"/>
                </a:solidFill>
              </a:rPr>
              <a:t>3/4th in value refers to “amount outstanding”</a:t>
            </a:r>
          </a:p>
          <a:p>
            <a:pPr marL="1085850" lvl="2">
              <a:buClrTx/>
              <a:buFont typeface="Wingdings" pitchFamily="2" charset="2"/>
              <a:buChar char="§"/>
              <a:defRPr/>
            </a:pPr>
            <a:r>
              <a:rPr lang="en-US" sz="1900" i="1" dirty="0" smtClean="0">
                <a:solidFill>
                  <a:schemeClr val="tx1"/>
                </a:solidFill>
              </a:rPr>
              <a:t>evidence of “amount outstanding” - books of the borrower  made evidence</a:t>
            </a:r>
          </a:p>
          <a:p>
            <a:pPr marL="1085850" lvl="2">
              <a:buClrTx/>
              <a:buFont typeface="Wingdings" pitchFamily="2" charset="2"/>
              <a:buChar char="§"/>
              <a:defRPr/>
            </a:pPr>
            <a:r>
              <a:rPr lang="en-US" sz="1900" i="1" dirty="0" smtClean="0">
                <a:solidFill>
                  <a:schemeClr val="tx1"/>
                </a:solidFill>
              </a:rPr>
              <a:t>stone-walling action possible:</a:t>
            </a:r>
          </a:p>
          <a:p>
            <a:pPr marL="1085850" lvl="2">
              <a:buClrTx/>
              <a:buFont typeface="Wingdings" pitchFamily="2" charset="2"/>
              <a:buChar char="§"/>
              <a:defRPr/>
            </a:pPr>
            <a:r>
              <a:rPr lang="en-US" sz="1900" i="1" dirty="0" smtClean="0">
                <a:solidFill>
                  <a:schemeClr val="tx1"/>
                </a:solidFill>
              </a:rPr>
              <a:t>creation of subordinate charges in favour of a friendly lender</a:t>
            </a:r>
          </a:p>
          <a:p>
            <a:pPr lvl="1">
              <a:buClrTx/>
              <a:buFont typeface="Wingdings" pitchFamily="2" charset="2"/>
              <a:buChar char="Ø"/>
              <a:defRPr/>
            </a:pPr>
            <a:r>
              <a:rPr lang="en-US" sz="1900" i="1" dirty="0" smtClean="0">
                <a:solidFill>
                  <a:schemeClr val="tx1"/>
                </a:solidFill>
              </a:rPr>
              <a:t>question of priorities not at all considered by the law - lenders having subordinate charges put at par with other lenders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Autofit/>
          </a:bodyPr>
          <a:lstStyle/>
          <a:p>
            <a:pPr>
              <a:defRPr/>
            </a:pPr>
            <a:r>
              <a:rPr lang="en-US" sz="3200" dirty="0" smtClean="0"/>
              <a:t>Priorities between Fixed and Floating Charges</a:t>
            </a:r>
          </a:p>
        </p:txBody>
      </p:sp>
      <p:sp>
        <p:nvSpPr>
          <p:cNvPr id="142339" name="Rectangle 3"/>
          <p:cNvSpPr>
            <a:spLocks noGrp="1" noChangeArrowheads="1"/>
          </p:cNvSpPr>
          <p:nvPr>
            <p:ph idx="1"/>
          </p:nvPr>
        </p:nvSpPr>
        <p:spPr/>
        <p:txBody>
          <a:bodyPr>
            <a:normAutofit lnSpcReduction="10000"/>
          </a:bodyPr>
          <a:lstStyle/>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As a trite law, fixed charges will have a priority over floating charges.</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Determination of “multiple financiers” on an asset has no better answer than charge-holder holding charges.</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The most practical view, therefore, is </a:t>
            </a:r>
            <a:r>
              <a:rPr lang="en-US" sz="1900" dirty="0" err="1" smtClean="0">
                <a:solidFill>
                  <a:schemeClr val="tx1"/>
                </a:solidFill>
              </a:rPr>
              <a:t>chargeholders</a:t>
            </a:r>
            <a:r>
              <a:rPr lang="en-US" sz="1900" dirty="0" smtClean="0">
                <a:solidFill>
                  <a:schemeClr val="tx1"/>
                </a:solidFill>
              </a:rPr>
              <a:t> holding fixed charges on the asset need to take a decision (75% voting) on action under sec. 13 (4).</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Floating </a:t>
            </a:r>
            <a:r>
              <a:rPr lang="en-US" sz="1900" dirty="0" err="1" smtClean="0">
                <a:solidFill>
                  <a:schemeClr val="tx1"/>
                </a:solidFill>
              </a:rPr>
              <a:t>chargeholders</a:t>
            </a:r>
            <a:r>
              <a:rPr lang="en-US" sz="1900" dirty="0" smtClean="0">
                <a:solidFill>
                  <a:schemeClr val="tx1"/>
                </a:solidFill>
              </a:rPr>
              <a:t> cannot be said to be holding a security interest in the asset until the charge </a:t>
            </a:r>
            <a:r>
              <a:rPr lang="en-US" sz="1900" dirty="0" err="1" smtClean="0">
                <a:solidFill>
                  <a:schemeClr val="tx1"/>
                </a:solidFill>
              </a:rPr>
              <a:t>crystallised</a:t>
            </a:r>
            <a:r>
              <a:rPr lang="en-US" sz="1900" dirty="0" smtClean="0">
                <a:solidFill>
                  <a:schemeClr val="tx1"/>
                </a:solidFill>
              </a:rPr>
              <a:t>.</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Will subordinate charge-holders rank equally for voting - apparently yes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Autofit/>
          </a:bodyPr>
          <a:lstStyle/>
          <a:p>
            <a:pPr>
              <a:defRPr/>
            </a:pPr>
            <a:r>
              <a:rPr lang="en-US" sz="3600" dirty="0" smtClean="0"/>
              <a:t>Overriding Preferential Claims</a:t>
            </a:r>
          </a:p>
        </p:txBody>
      </p:sp>
      <p:sp>
        <p:nvSpPr>
          <p:cNvPr id="143363" name="Rectangle 3"/>
          <p:cNvSpPr>
            <a:spLocks noGrp="1" noChangeArrowheads="1"/>
          </p:cNvSpPr>
          <p:nvPr>
            <p:ph idx="1"/>
          </p:nvPr>
        </p:nvSpPr>
        <p:spPr/>
        <p:txBody>
          <a:bodyPr>
            <a:normAutofit fontScale="92500"/>
          </a:bodyPr>
          <a:lstStyle/>
          <a:p>
            <a:pPr eaLnBrk="1" hangingPunct="1">
              <a:buClrTx/>
              <a:buFont typeface="Wingdings" pitchFamily="2" charset="2"/>
              <a:buChar char="q"/>
              <a:defRPr/>
            </a:pPr>
            <a:endParaRPr lang="en-US" sz="2100" dirty="0" smtClean="0">
              <a:solidFill>
                <a:schemeClr val="tx1"/>
              </a:solidFill>
            </a:endParaRPr>
          </a:p>
          <a:p>
            <a:pPr eaLnBrk="1" hangingPunct="1">
              <a:buClrTx/>
              <a:buFont typeface="Wingdings" pitchFamily="2" charset="2"/>
              <a:buChar char="q"/>
              <a:defRPr/>
            </a:pPr>
            <a:r>
              <a:rPr lang="en-US" sz="2100" dirty="0" smtClean="0">
                <a:solidFill>
                  <a:schemeClr val="tx1"/>
                </a:solidFill>
              </a:rPr>
              <a:t>Provisions relating to preferential claims made applicable only where the company is in liquidation</a:t>
            </a:r>
          </a:p>
          <a:p>
            <a:pPr eaLnBrk="1" hangingPunct="1">
              <a:buClrTx/>
              <a:buFont typeface="Wingdings" pitchFamily="2" charset="2"/>
              <a:buChar char="q"/>
              <a:defRPr/>
            </a:pPr>
            <a:endParaRPr lang="en-US" sz="2100" dirty="0" smtClean="0">
              <a:solidFill>
                <a:schemeClr val="tx1"/>
              </a:solidFill>
            </a:endParaRPr>
          </a:p>
          <a:p>
            <a:pPr eaLnBrk="1" hangingPunct="1">
              <a:buClrTx/>
              <a:buFont typeface="Wingdings" pitchFamily="2" charset="2"/>
              <a:buChar char="q"/>
              <a:defRPr/>
            </a:pPr>
            <a:r>
              <a:rPr lang="en-US" sz="2100" dirty="0" smtClean="0">
                <a:solidFill>
                  <a:schemeClr val="tx1"/>
                </a:solidFill>
              </a:rPr>
              <a:t>where the company is in liquidation, sec 28 (6) of Provincial Insolvency Act saves the rights of the secured creditors.</a:t>
            </a:r>
          </a:p>
          <a:p>
            <a:pPr eaLnBrk="1" hangingPunct="1">
              <a:buClrTx/>
              <a:buFont typeface="Wingdings" pitchFamily="2" charset="2"/>
              <a:buChar char="q"/>
              <a:defRPr/>
            </a:pPr>
            <a:endParaRPr lang="en-US" sz="2100" dirty="0" smtClean="0">
              <a:solidFill>
                <a:schemeClr val="tx1"/>
              </a:solidFill>
            </a:endParaRPr>
          </a:p>
          <a:p>
            <a:pPr eaLnBrk="1" hangingPunct="1">
              <a:buClrTx/>
              <a:buFont typeface="Wingdings" pitchFamily="2" charset="2"/>
              <a:buChar char="q"/>
              <a:defRPr/>
            </a:pPr>
            <a:r>
              <a:rPr lang="en-US" sz="2100" dirty="0" smtClean="0">
                <a:solidFill>
                  <a:schemeClr val="tx1"/>
                </a:solidFill>
              </a:rPr>
              <a:t>This law appropriately overrides. However, subject to preferential claims.</a:t>
            </a:r>
          </a:p>
          <a:p>
            <a:pPr eaLnBrk="1" hangingPunct="1">
              <a:buClrTx/>
              <a:buFont typeface="Wingdings" pitchFamily="2" charset="2"/>
              <a:buChar char="q"/>
              <a:defRPr/>
            </a:pPr>
            <a:endParaRPr lang="en-US" sz="2100" dirty="0" smtClean="0">
              <a:solidFill>
                <a:schemeClr val="tx1"/>
              </a:solidFill>
            </a:endParaRPr>
          </a:p>
          <a:p>
            <a:pPr eaLnBrk="1" hangingPunct="1">
              <a:buClrTx/>
              <a:buFont typeface="Wingdings" pitchFamily="2" charset="2"/>
              <a:buChar char="q"/>
              <a:defRPr/>
            </a:pPr>
            <a:r>
              <a:rPr lang="en-US" sz="2100" dirty="0" smtClean="0">
                <a:solidFill>
                  <a:schemeClr val="tx1"/>
                </a:solidFill>
              </a:rPr>
              <a:t>Appropriately, the provisions should be applicable even where the company is not in liquidation:</a:t>
            </a:r>
          </a:p>
          <a:p>
            <a:pPr lvl="1" eaLnBrk="1" hangingPunct="1">
              <a:buFont typeface="Wingdings" pitchFamily="2" charset="2"/>
              <a:buChar char="Ø"/>
              <a:defRPr/>
            </a:pPr>
            <a:r>
              <a:rPr lang="en-US" sz="2100" i="1" dirty="0" smtClean="0">
                <a:solidFill>
                  <a:schemeClr val="tx1"/>
                </a:solidFill>
              </a:rPr>
              <a:t>sec 123 (1) of the Companies Act requires any receiver to forthwith pay the debts which are preferential claims</a:t>
            </a:r>
          </a:p>
          <a:p>
            <a:pPr lvl="1" eaLnBrk="1" hangingPunct="1">
              <a:buFont typeface="Wingdings" pitchFamily="2" charset="2"/>
              <a:buChar char="Ø"/>
              <a:defRPr/>
            </a:pPr>
            <a:r>
              <a:rPr lang="en-US" sz="2100" i="1" dirty="0" smtClean="0">
                <a:solidFill>
                  <a:schemeClr val="tx1"/>
                </a:solidFill>
              </a:rPr>
              <a:t>in case of debentures, the provisions of sec 123 shall be applicable notwithstanding the SARFAESI Act</a:t>
            </a:r>
          </a:p>
          <a:p>
            <a:pPr lvl="1" eaLnBrk="1" hangingPunct="1">
              <a:buFont typeface="Wingdings" pitchFamily="2" charset="2"/>
              <a:buChar char="Ø"/>
              <a:defRPr/>
            </a:pPr>
            <a:r>
              <a:rPr lang="en-US" sz="2100" i="1" dirty="0" smtClean="0">
                <a:solidFill>
                  <a:schemeClr val="tx1"/>
                </a:solidFill>
              </a:rPr>
              <a:t>Sec. 529A of the Companies Act also contains a notwithstanding clause</a:t>
            </a:r>
          </a:p>
          <a:p>
            <a:pPr eaLnBrk="1" hangingPunct="1">
              <a:defRPr/>
            </a:pPr>
            <a:endParaRPr lang="en-US"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Overriding Preferential Claims (</a:t>
            </a:r>
            <a:r>
              <a:rPr lang="en-US" sz="3200" dirty="0" err="1" smtClean="0"/>
              <a:t>contd</a:t>
            </a:r>
            <a:r>
              <a:rPr lang="en-US" sz="3200" dirty="0" smtClean="0"/>
              <a:t>…)</a:t>
            </a:r>
            <a:endParaRPr lang="en-US" sz="3200" dirty="0"/>
          </a:p>
        </p:txBody>
      </p:sp>
      <p:sp>
        <p:nvSpPr>
          <p:cNvPr id="3" name="Content Placeholder 2"/>
          <p:cNvSpPr>
            <a:spLocks noGrp="1"/>
          </p:cNvSpPr>
          <p:nvPr>
            <p:ph idx="1"/>
          </p:nvPr>
        </p:nvSpPr>
        <p:spPr/>
        <p:txBody>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Sec 529A - workers’ dues and dues of secured creditors take priority over other debts</a:t>
            </a:r>
          </a:p>
          <a:p>
            <a:pPr>
              <a:buClrTx/>
              <a:buNone/>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Leave of Companies Court not required in case of companies under winding up - Allahabad Bank v. Canara Bank (SC)</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Autofit/>
          </a:bodyPr>
          <a:lstStyle/>
          <a:p>
            <a:pPr>
              <a:defRPr/>
            </a:pPr>
            <a:r>
              <a:rPr lang="en-US" sz="2400" dirty="0" smtClean="0"/>
              <a:t>Manner and Effect of Takeover of Management u/s 15</a:t>
            </a:r>
          </a:p>
        </p:txBody>
      </p:sp>
      <p:sp>
        <p:nvSpPr>
          <p:cNvPr id="145411" name="Rectangle 3"/>
          <p:cNvSpPr>
            <a:spLocks noGrp="1" noChangeArrowheads="1"/>
          </p:cNvSpPr>
          <p:nvPr>
            <p:ph idx="1"/>
          </p:nvPr>
        </p:nvSpPr>
        <p:spPr/>
        <p:txBody>
          <a:bodyPr>
            <a:noAutofit/>
          </a:bodyPr>
          <a:lstStyle/>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Amended sec 13 (4) (b) provides of takeover of management; no guidelines framed still</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Sec 15 clearly exceeds sec. 13 (4).</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Sec 15 also divergent from the scheme of the SARFAESI Act on enforcement of security: the powers granted under the law can be used only to enforce security and not to run businesses:</a:t>
            </a:r>
          </a:p>
          <a:p>
            <a:pPr lvl="1" eaLnBrk="1" hangingPunct="1">
              <a:buClrTx/>
              <a:buFont typeface="Wingdings" pitchFamily="2" charset="2"/>
              <a:buChar char="Ø"/>
              <a:defRPr/>
            </a:pPr>
            <a:r>
              <a:rPr lang="en-US" sz="1900" i="1" dirty="0" smtClean="0">
                <a:solidFill>
                  <a:schemeClr val="tx1"/>
                </a:solidFill>
              </a:rPr>
              <a:t>Delhi High Court ruling in </a:t>
            </a:r>
            <a:r>
              <a:rPr lang="en-US" sz="1900" i="1" dirty="0" err="1" smtClean="0">
                <a:solidFill>
                  <a:schemeClr val="tx1"/>
                </a:solidFill>
              </a:rPr>
              <a:t>Micronix</a:t>
            </a:r>
            <a:r>
              <a:rPr lang="en-US" sz="1900" i="1" dirty="0" smtClean="0">
                <a:solidFill>
                  <a:schemeClr val="tx1"/>
                </a:solidFill>
              </a:rPr>
              <a:t> India 96 Comp </a:t>
            </a:r>
            <a:r>
              <a:rPr lang="en-US" sz="1900" i="1" dirty="0" err="1" smtClean="0">
                <a:solidFill>
                  <a:schemeClr val="tx1"/>
                </a:solidFill>
              </a:rPr>
              <a:t>Cas</a:t>
            </a:r>
            <a:r>
              <a:rPr lang="en-US" sz="1900" i="1" dirty="0" smtClean="0">
                <a:solidFill>
                  <a:schemeClr val="tx1"/>
                </a:solidFill>
              </a:rPr>
              <a:t> 950 - </a:t>
            </a:r>
            <a:r>
              <a:rPr lang="en-US" sz="1900" i="1" dirty="0" err="1" smtClean="0">
                <a:solidFill>
                  <a:schemeClr val="tx1"/>
                </a:solidFill>
              </a:rPr>
              <a:t>vestation</a:t>
            </a:r>
            <a:r>
              <a:rPr lang="en-US" sz="1900" i="1" dirty="0" smtClean="0">
                <a:solidFill>
                  <a:schemeClr val="tx1"/>
                </a:solidFill>
              </a:rPr>
              <a:t> of </a:t>
            </a:r>
            <a:r>
              <a:rPr lang="en-US" sz="1900" i="1" dirty="0" err="1" smtClean="0">
                <a:solidFill>
                  <a:schemeClr val="tx1"/>
                </a:solidFill>
              </a:rPr>
              <a:t>proeprty</a:t>
            </a:r>
            <a:r>
              <a:rPr lang="en-US" sz="1900" i="1" dirty="0" smtClean="0">
                <a:solidFill>
                  <a:schemeClr val="tx1"/>
                </a:solidFill>
              </a:rPr>
              <a:t> in the SFC only for enforcing security interest</a:t>
            </a:r>
          </a:p>
          <a:p>
            <a:pPr lvl="1" eaLnBrk="1" hangingPunct="1">
              <a:buClrTx/>
              <a:buFont typeface="Wingdings" pitchFamily="2" charset="2"/>
              <a:buChar char="Ø"/>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Takeover of management only in case of ARCs and securitisation companies u/s 9.</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Manner and Effect of Takeover of Management u/s 15 (continued)</a:t>
            </a:r>
            <a:endParaRPr lang="en-US" sz="2400" dirty="0"/>
          </a:p>
        </p:txBody>
      </p:sp>
      <p:sp>
        <p:nvSpPr>
          <p:cNvPr id="3" name="Content Placeholder 2"/>
          <p:cNvSpPr>
            <a:spLocks noGrp="1"/>
          </p:cNvSpPr>
          <p:nvPr>
            <p:ph idx="1"/>
          </p:nvPr>
        </p:nvSpPr>
        <p:spPr/>
        <p:txBody>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Takeover of assets u/s 13 (4) can only lead to sale of assets - not their running by the lender. Essential rule of foreclosure versus sale</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Appointment of directors/ administrator to be appointed by the secured creditors</a:t>
            </a:r>
          </a:p>
          <a:p>
            <a:pPr lvl="1">
              <a:buClrTx/>
              <a:buFont typeface="Wingdings" pitchFamily="2" charset="2"/>
              <a:buChar char="Ø"/>
              <a:defRPr/>
            </a:pPr>
            <a:r>
              <a:rPr lang="en-US" sz="1900" i="1" dirty="0" smtClean="0">
                <a:solidFill>
                  <a:schemeClr val="tx1"/>
                </a:solidFill>
              </a:rPr>
              <a:t>notice in newspapers</a:t>
            </a:r>
          </a:p>
          <a:p>
            <a:pPr lvl="1">
              <a:buClrTx/>
              <a:buFont typeface="Wingdings" pitchFamily="2" charset="2"/>
              <a:buChar char="Ø"/>
              <a:defRPr/>
            </a:pPr>
            <a:r>
              <a:rPr lang="en-US" sz="1900" i="1" dirty="0" smtClean="0">
                <a:solidFill>
                  <a:schemeClr val="tx1"/>
                </a:solidFill>
              </a:rPr>
              <a:t>on publication of notice, existing directors shall vacate office</a:t>
            </a:r>
          </a:p>
          <a:p>
            <a:pPr lvl="1">
              <a:buClrTx/>
              <a:buFont typeface="Wingdings" pitchFamily="2" charset="2"/>
              <a:buChar char="Ø"/>
              <a:defRPr/>
            </a:pPr>
            <a:r>
              <a:rPr lang="en-US" sz="1900" i="1" dirty="0" smtClean="0">
                <a:solidFill>
                  <a:schemeClr val="tx1"/>
                </a:solidFill>
              </a:rPr>
              <a:t>creditor-directors shall take over the office/ assets</a:t>
            </a:r>
          </a:p>
          <a:p>
            <a:pPr lvl="1">
              <a:buClrTx/>
              <a:buFont typeface="Wingdings" pitchFamily="2" charset="2"/>
              <a:buChar char="Ø"/>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sec 15 (3) overrides the Companies Act.</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Sec 15 (4) - restoration of management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100" dirty="0" smtClean="0"/>
              <a:t>Appeal u/s 17</a:t>
            </a:r>
          </a:p>
        </p:txBody>
      </p:sp>
      <p:sp>
        <p:nvSpPr>
          <p:cNvPr id="3" name="Content Placeholder 2"/>
          <p:cNvSpPr>
            <a:spLocks noGrp="1"/>
          </p:cNvSpPr>
          <p:nvPr>
            <p:ph idx="1"/>
          </p:nvPr>
        </p:nvSpPr>
        <p:spPr/>
        <p:txBody>
          <a:bodyPr>
            <a:normAutofit fontScale="92500" lnSpcReduction="10000"/>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Proceedings u/s 17 of the Act are in lieu of the civil suit in the court of first instance under the CPC. – </a:t>
            </a:r>
            <a:r>
              <a:rPr lang="en-US" sz="1900" dirty="0" err="1" smtClean="0">
                <a:solidFill>
                  <a:schemeClr val="tx1"/>
                </a:solidFill>
              </a:rPr>
              <a:t>Aas</a:t>
            </a:r>
            <a:r>
              <a:rPr lang="en-US" sz="1900" dirty="0" smtClean="0">
                <a:solidFill>
                  <a:schemeClr val="tx1"/>
                </a:solidFill>
              </a:rPr>
              <a:t> </a:t>
            </a:r>
            <a:r>
              <a:rPr lang="en-US" sz="1900" dirty="0" err="1" smtClean="0">
                <a:solidFill>
                  <a:schemeClr val="tx1"/>
                </a:solidFill>
              </a:rPr>
              <a:t>Mohmad</a:t>
            </a:r>
            <a:r>
              <a:rPr lang="en-US" sz="1900" dirty="0" smtClean="0">
                <a:solidFill>
                  <a:schemeClr val="tx1"/>
                </a:solidFill>
              </a:rPr>
              <a:t> v. Punjab National Bank &amp; </a:t>
            </a:r>
            <a:r>
              <a:rPr lang="en-US" sz="1900" dirty="0" err="1" smtClean="0">
                <a:solidFill>
                  <a:schemeClr val="tx1"/>
                </a:solidFill>
              </a:rPr>
              <a:t>Anr</a:t>
            </a:r>
            <a:r>
              <a:rPr lang="en-US" sz="1900" dirty="0" smtClean="0">
                <a:solidFill>
                  <a:schemeClr val="tx1"/>
                </a:solidFill>
              </a:rPr>
              <a:t>., I (2009) BC 72 (DRAT)</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Even when the borrower is aggrieved by the action taken by the secured creditor u/s 13(4) or the borrower is of the belief that the action taken by the creditor is not by law, the only recourse the borrower has through the appeal u/s 17 of the Act, where the DRT is entitled to restore status quo ante – </a:t>
            </a:r>
            <a:r>
              <a:rPr lang="en-US" sz="1900" dirty="0" err="1" smtClean="0">
                <a:solidFill>
                  <a:schemeClr val="tx1"/>
                </a:solidFill>
              </a:rPr>
              <a:t>Sumantri</a:t>
            </a:r>
            <a:r>
              <a:rPr lang="en-US" sz="1900" dirty="0" smtClean="0">
                <a:solidFill>
                  <a:schemeClr val="tx1"/>
                </a:solidFill>
              </a:rPr>
              <a:t> Devi v. Canara Bank &amp; Ors., II (2009) BC 511, (Jharkhand HC), the writ petition seeking quashing of issuance of notice u/s 13(2) of the Act not maintainable was dismissed.</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In Central Bank of India v. State of Kerala &amp; Ors., I (2009) BC 705 (SC) it has been clarified that the communication of reasons to the borrower in terms of Section 13(3A) shall not constitute as the ground for filing application under Section 17(1) of the Act</a:t>
            </a:r>
          </a:p>
          <a:p>
            <a:pPr lvl="1">
              <a:buClrTx/>
              <a:buFont typeface="Wingdings" pitchFamily="2" charset="2"/>
              <a:buChar char="Ø"/>
              <a:defRPr/>
            </a:pPr>
            <a:r>
              <a:rPr lang="en-US" sz="1900" i="1" dirty="0" smtClean="0">
                <a:solidFill>
                  <a:schemeClr val="tx1"/>
                </a:solidFill>
              </a:rPr>
              <a:t>See also </a:t>
            </a:r>
            <a:r>
              <a:rPr lang="en-US" sz="1900" i="1" dirty="0" err="1" smtClean="0">
                <a:solidFill>
                  <a:schemeClr val="tx1"/>
                </a:solidFill>
              </a:rPr>
              <a:t>Amba</a:t>
            </a:r>
            <a:r>
              <a:rPr lang="en-US" sz="1900" i="1" dirty="0" smtClean="0">
                <a:solidFill>
                  <a:schemeClr val="tx1"/>
                </a:solidFill>
              </a:rPr>
              <a:t> Devi Paper Mills Ltd. v. State Bank of India &amp; </a:t>
            </a:r>
            <a:r>
              <a:rPr lang="en-US" sz="1900" i="1" dirty="0" err="1" smtClean="0">
                <a:solidFill>
                  <a:schemeClr val="tx1"/>
                </a:solidFill>
              </a:rPr>
              <a:t>Anr</a:t>
            </a:r>
            <a:r>
              <a:rPr lang="en-US" sz="1900" i="1" dirty="0" smtClean="0">
                <a:solidFill>
                  <a:schemeClr val="tx1"/>
                </a:solidFill>
              </a:rPr>
              <a:t>  [(2012) III BC 425 (DB) </a:t>
            </a:r>
            <a:r>
              <a:rPr lang="en-US" sz="1900" i="1" dirty="0" err="1" smtClean="0">
                <a:solidFill>
                  <a:schemeClr val="tx1"/>
                </a:solidFill>
              </a:rPr>
              <a:t>Uttarakhand</a:t>
            </a:r>
            <a:r>
              <a:rPr lang="en-US" sz="1900" i="1" dirty="0" smtClean="0">
                <a:solidFill>
                  <a:schemeClr val="tx1"/>
                </a:solidFill>
              </a:rPr>
              <a:t>]</a:t>
            </a:r>
            <a:endParaRPr lang="en-IN" sz="1900" i="1" dirty="0" smtClean="0">
              <a:solidFill>
                <a:schemeClr val="tx1"/>
              </a:solidFill>
            </a:endParaRPr>
          </a:p>
          <a:p>
            <a:pPr lvl="1">
              <a:defRPr/>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p:spPr>
        <p:txBody>
          <a:bodyPr>
            <a:normAutofit/>
          </a:bodyPr>
          <a:lstStyle/>
          <a:p>
            <a:r>
              <a:rPr lang="en-US" sz="3600" dirty="0" smtClean="0"/>
              <a:t>Time Limit for Appeal u/s 17</a:t>
            </a:r>
          </a:p>
        </p:txBody>
      </p:sp>
      <p:sp>
        <p:nvSpPr>
          <p:cNvPr id="136195" name="Rectangle 3"/>
          <p:cNvSpPr>
            <a:spLocks noGrp="1" noChangeArrowheads="1"/>
          </p:cNvSpPr>
          <p:nvPr>
            <p:ph idx="1"/>
          </p:nvPr>
        </p:nvSpPr>
        <p:spPr>
          <a:noFill/>
        </p:spPr>
        <p:txBody>
          <a:bodyPr>
            <a:normAutofit/>
          </a:bodyPr>
          <a:lstStyle/>
          <a:p>
            <a:pPr>
              <a:lnSpc>
                <a:spcPct val="90000"/>
              </a:lnSpc>
              <a:buClrTx/>
              <a:buFont typeface="Wingdings" pitchFamily="2" charset="2"/>
              <a:buChar char="q"/>
            </a:pPr>
            <a:endParaRPr lang="en-US" sz="1900" dirty="0" smtClean="0">
              <a:solidFill>
                <a:schemeClr val="tx1"/>
              </a:solidFill>
              <a:effectLst/>
            </a:endParaRPr>
          </a:p>
          <a:p>
            <a:pPr>
              <a:lnSpc>
                <a:spcPct val="90000"/>
              </a:lnSpc>
              <a:buClrTx/>
              <a:buFont typeface="Wingdings" pitchFamily="2" charset="2"/>
              <a:buChar char="q"/>
            </a:pPr>
            <a:r>
              <a:rPr lang="en-US" sz="1900" dirty="0" smtClean="0">
                <a:solidFill>
                  <a:schemeClr val="tx1"/>
                </a:solidFill>
                <a:effectLst/>
              </a:rPr>
              <a:t>Statute lays a time limit of 45 days</a:t>
            </a:r>
          </a:p>
          <a:p>
            <a:pPr>
              <a:lnSpc>
                <a:spcPct val="90000"/>
              </a:lnSpc>
              <a:buClrTx/>
              <a:buFont typeface="Wingdings" pitchFamily="2" charset="2"/>
              <a:buChar char="q"/>
            </a:pPr>
            <a:endParaRPr lang="en-US" sz="1900" dirty="0" smtClean="0">
              <a:solidFill>
                <a:schemeClr val="tx1"/>
              </a:solidFill>
              <a:effectLst/>
            </a:endParaRPr>
          </a:p>
          <a:p>
            <a:pPr>
              <a:lnSpc>
                <a:spcPct val="90000"/>
              </a:lnSpc>
              <a:buClrTx/>
              <a:buFont typeface="Wingdings" pitchFamily="2" charset="2"/>
              <a:buChar char="q"/>
            </a:pPr>
            <a:r>
              <a:rPr lang="en-US" sz="1900" dirty="0" smtClean="0">
                <a:solidFill>
                  <a:schemeClr val="tx1"/>
                </a:solidFill>
                <a:effectLst/>
              </a:rPr>
              <a:t>Kerala High court in J P </a:t>
            </a:r>
            <a:r>
              <a:rPr lang="en-US" sz="1900" dirty="0" err="1" smtClean="0">
                <a:solidFill>
                  <a:schemeClr val="tx1"/>
                </a:solidFill>
                <a:effectLst/>
              </a:rPr>
              <a:t>Jayan’s</a:t>
            </a:r>
            <a:r>
              <a:rPr lang="en-US" sz="1900" dirty="0" smtClean="0">
                <a:solidFill>
                  <a:schemeClr val="tx1"/>
                </a:solidFill>
                <a:effectLst/>
              </a:rPr>
              <a:t> case held that the power to condone the delay is given by the Act</a:t>
            </a:r>
          </a:p>
          <a:p>
            <a:pPr lvl="1">
              <a:lnSpc>
                <a:spcPct val="90000"/>
              </a:lnSpc>
              <a:buFont typeface="Wingdings" pitchFamily="2" charset="2"/>
              <a:buChar char="Ø"/>
            </a:pPr>
            <a:r>
              <a:rPr lang="en-US" sz="1900" i="1" dirty="0" smtClean="0">
                <a:solidFill>
                  <a:schemeClr val="tx1"/>
                </a:solidFill>
                <a:effectLst/>
              </a:rPr>
              <a:t>Sec 5 of the Limitation Act is not applicable</a:t>
            </a:r>
          </a:p>
          <a:p>
            <a:pPr lvl="1">
              <a:lnSpc>
                <a:spcPct val="90000"/>
              </a:lnSpc>
              <a:buFont typeface="Wingdings" pitchFamily="2" charset="2"/>
              <a:buChar char="Ø"/>
            </a:pPr>
            <a:endParaRPr lang="en-US" sz="1900" dirty="0" smtClean="0">
              <a:solidFill>
                <a:schemeClr val="tx1"/>
              </a:solidFill>
              <a:effectLst/>
            </a:endParaRPr>
          </a:p>
          <a:p>
            <a:pPr>
              <a:lnSpc>
                <a:spcPct val="90000"/>
              </a:lnSpc>
              <a:buClrTx/>
              <a:buFont typeface="Wingdings" pitchFamily="2" charset="2"/>
              <a:buChar char="q"/>
            </a:pPr>
            <a:r>
              <a:rPr lang="en-US" sz="1900" dirty="0" smtClean="0">
                <a:solidFill>
                  <a:schemeClr val="tx1"/>
                </a:solidFill>
                <a:effectLst/>
              </a:rPr>
              <a:t>However, SC in </a:t>
            </a:r>
            <a:r>
              <a:rPr lang="en-US" sz="1900" dirty="0" err="1" smtClean="0">
                <a:solidFill>
                  <a:schemeClr val="tx1"/>
                </a:solidFill>
                <a:effectLst/>
              </a:rPr>
              <a:t>Nahar</a:t>
            </a:r>
            <a:r>
              <a:rPr lang="en-US" sz="1900" dirty="0" smtClean="0">
                <a:solidFill>
                  <a:schemeClr val="tx1"/>
                </a:solidFill>
                <a:effectLst/>
              </a:rPr>
              <a:t> Industrial Corporation case has held:</a:t>
            </a:r>
          </a:p>
          <a:p>
            <a:pPr lvl="1">
              <a:lnSpc>
                <a:spcPct val="90000"/>
              </a:lnSpc>
              <a:buFont typeface="Wingdings" pitchFamily="2" charset="2"/>
              <a:buChar char="Ø"/>
            </a:pPr>
            <a:r>
              <a:rPr lang="en-US" sz="1900" i="1" dirty="0" smtClean="0">
                <a:solidFill>
                  <a:schemeClr val="tx1"/>
                </a:solidFill>
                <a:effectLst/>
              </a:rPr>
              <a:t>In P. </a:t>
            </a:r>
            <a:r>
              <a:rPr lang="en-US" sz="1900" i="1" dirty="0" err="1" smtClean="0">
                <a:solidFill>
                  <a:schemeClr val="tx1"/>
                </a:solidFill>
                <a:effectLst/>
              </a:rPr>
              <a:t>Sarathy</a:t>
            </a:r>
            <a:r>
              <a:rPr lang="en-US" sz="1900" i="1" dirty="0" smtClean="0">
                <a:solidFill>
                  <a:schemeClr val="tx1"/>
                </a:solidFill>
                <a:effectLst/>
              </a:rPr>
              <a:t> v. State Bank of India [(2000) 5 SCC 355], this Court opined that although there exists a distinction between a court and a civil court, but held that a Tribunal which has not merely the trappings of a court but has also the power to give a decision or a judgment which has finality and authoritativeness will be court within the meaning of Section 14 of the Limitation Act, 1963. </a:t>
            </a:r>
          </a:p>
          <a:p>
            <a:pPr lvl="1">
              <a:lnSpc>
                <a:spcPct val="90000"/>
              </a:lnSpc>
              <a:buFont typeface="Wingdings" pitchFamily="2" charset="2"/>
              <a:buChar char="Ø"/>
            </a:pPr>
            <a:r>
              <a:rPr lang="en-US" sz="1900" i="1" dirty="0" smtClean="0">
                <a:solidFill>
                  <a:schemeClr val="tx1"/>
                </a:solidFill>
                <a:effectLst/>
              </a:rPr>
              <a:t>Hence, Limitation Act applies to </a:t>
            </a:r>
            <a:r>
              <a:rPr lang="en-US" sz="1900" i="1" dirty="0" err="1" smtClean="0">
                <a:solidFill>
                  <a:schemeClr val="tx1"/>
                </a:solidFill>
                <a:effectLst/>
              </a:rPr>
              <a:t>DRTs</a:t>
            </a:r>
            <a:endParaRPr lang="en-US" sz="1900" i="1" dirty="0" smtClean="0">
              <a:solidFill>
                <a:schemeClr val="tx1"/>
              </a:solidFill>
              <a:effectLst/>
            </a:endParaRPr>
          </a:p>
          <a:p>
            <a:pPr lvl="1">
              <a:lnSpc>
                <a:spcPct val="90000"/>
              </a:lnSpc>
              <a:buFont typeface="Wingdings" pitchFamily="2" charset="2"/>
              <a:buChar char="Ø"/>
            </a:pPr>
            <a:endParaRPr lang="en-US" sz="1900" dirty="0" smtClean="0">
              <a:solidFill>
                <a:schemeClr val="tx1"/>
              </a:solidFill>
              <a:effectLst/>
            </a:endParaRPr>
          </a:p>
          <a:p>
            <a:pPr>
              <a:lnSpc>
                <a:spcPct val="90000"/>
              </a:lnSpc>
              <a:buClrTx/>
              <a:buFont typeface="Wingdings" pitchFamily="2" charset="2"/>
              <a:buChar char="q"/>
            </a:pPr>
            <a:r>
              <a:rPr lang="en-US" sz="1900" dirty="0" smtClean="0">
                <a:solidFill>
                  <a:schemeClr val="tx1"/>
                </a:solidFill>
                <a:effectLst/>
              </a:rPr>
              <a:t>Hence power to condone delay is applicable.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dirty="0"/>
              <a:t>What is an NBFC?</a:t>
            </a:r>
          </a:p>
        </p:txBody>
      </p:sp>
      <p:sp>
        <p:nvSpPr>
          <p:cNvPr id="4" name="Content Placeholder 3"/>
          <p:cNvSpPr>
            <a:spLocks noGrp="1"/>
          </p:cNvSpPr>
          <p:nvPr>
            <p:ph idx="1"/>
          </p:nvPr>
        </p:nvSpPr>
        <p:spPr>
          <a:xfrm>
            <a:off x="581192" y="2351952"/>
            <a:ext cx="11029615" cy="3678303"/>
          </a:xfrm>
        </p:spPr>
        <p:txBody>
          <a:bodyPr>
            <a:noAutofit/>
          </a:bodyPr>
          <a:lstStyle/>
          <a:p>
            <a:pPr algn="just"/>
            <a:r>
              <a:rPr lang="en-IN" dirty="0" smtClean="0">
                <a:solidFill>
                  <a:schemeClr val="tx1"/>
                </a:solidFill>
              </a:rPr>
              <a:t>Sec 45I (c) of the RBI Act defines “financial institution”. </a:t>
            </a:r>
          </a:p>
          <a:p>
            <a:pPr lvl="1" algn="just"/>
            <a:r>
              <a:rPr lang="en-IN" dirty="0" smtClean="0">
                <a:solidFill>
                  <a:schemeClr val="tx1"/>
                </a:solidFill>
              </a:rPr>
              <a:t>A non-banking company carrying business of financial institution will be an NBFC.</a:t>
            </a:r>
          </a:p>
          <a:p>
            <a:pPr algn="just"/>
            <a:r>
              <a:rPr lang="en-IN" dirty="0" smtClean="0">
                <a:solidFill>
                  <a:schemeClr val="tx1"/>
                </a:solidFill>
              </a:rPr>
              <a:t>Activities included in the definition:</a:t>
            </a:r>
          </a:p>
          <a:p>
            <a:pPr lvl="1" algn="just"/>
            <a:r>
              <a:rPr lang="en-IN" dirty="0" smtClean="0">
                <a:solidFill>
                  <a:schemeClr val="tx1"/>
                </a:solidFill>
              </a:rPr>
              <a:t>Financing, </a:t>
            </a:r>
          </a:p>
          <a:p>
            <a:pPr lvl="2" algn="just"/>
            <a:r>
              <a:rPr lang="en-IN" dirty="0" smtClean="0">
                <a:solidFill>
                  <a:schemeClr val="tx1"/>
                </a:solidFill>
              </a:rPr>
              <a:t>Whether by giving loans, advances or otherwise</a:t>
            </a:r>
          </a:p>
          <a:p>
            <a:pPr lvl="1" algn="just"/>
            <a:r>
              <a:rPr lang="en-IN" dirty="0" smtClean="0">
                <a:solidFill>
                  <a:schemeClr val="tx1"/>
                </a:solidFill>
              </a:rPr>
              <a:t>Acquisition of shares, stocks or securities</a:t>
            </a:r>
          </a:p>
          <a:p>
            <a:pPr lvl="1" algn="just"/>
            <a:r>
              <a:rPr lang="en-IN" dirty="0" smtClean="0">
                <a:solidFill>
                  <a:schemeClr val="tx1"/>
                </a:solidFill>
              </a:rPr>
              <a:t>Hire purchase</a:t>
            </a:r>
          </a:p>
          <a:p>
            <a:pPr lvl="1" algn="just"/>
            <a:r>
              <a:rPr lang="en-IN" dirty="0" smtClean="0">
                <a:solidFill>
                  <a:schemeClr val="tx1"/>
                </a:solidFill>
              </a:rPr>
              <a:t>Insurance – </a:t>
            </a:r>
            <a:r>
              <a:rPr lang="en-IN" b="1" dirty="0" smtClean="0">
                <a:solidFill>
                  <a:schemeClr val="tx1"/>
                </a:solidFill>
              </a:rPr>
              <a:t>excluded by notification</a:t>
            </a:r>
          </a:p>
          <a:p>
            <a:pPr lvl="1" algn="just"/>
            <a:r>
              <a:rPr lang="en-IN" dirty="0" smtClean="0">
                <a:solidFill>
                  <a:schemeClr val="tx1"/>
                </a:solidFill>
              </a:rPr>
              <a:t>Management of chits, </a:t>
            </a:r>
            <a:r>
              <a:rPr lang="en-IN" dirty="0" err="1" smtClean="0">
                <a:solidFill>
                  <a:schemeClr val="tx1"/>
                </a:solidFill>
              </a:rPr>
              <a:t>kuries</a:t>
            </a:r>
            <a:r>
              <a:rPr lang="en-IN" dirty="0" smtClean="0">
                <a:solidFill>
                  <a:schemeClr val="tx1"/>
                </a:solidFill>
              </a:rPr>
              <a:t>, etc</a:t>
            </a:r>
          </a:p>
          <a:p>
            <a:pPr lvl="1" algn="just"/>
            <a:r>
              <a:rPr lang="en-IN" dirty="0" smtClean="0">
                <a:solidFill>
                  <a:schemeClr val="tx1"/>
                </a:solidFill>
              </a:rPr>
              <a:t>Money circulation schemes</a:t>
            </a:r>
          </a:p>
          <a:p>
            <a:pPr algn="just"/>
            <a:r>
              <a:rPr lang="en-IN" dirty="0" smtClean="0">
                <a:solidFill>
                  <a:schemeClr val="tx1"/>
                </a:solidFill>
              </a:rPr>
              <a:t>Exclusion to NBFC:</a:t>
            </a:r>
          </a:p>
          <a:p>
            <a:pPr lvl="1" algn="just"/>
            <a:r>
              <a:rPr lang="en-IN" dirty="0" smtClean="0">
                <a:solidFill>
                  <a:schemeClr val="tx1"/>
                </a:solidFill>
              </a:rPr>
              <a:t>If principal business is industrial, trading, etc., </a:t>
            </a:r>
          </a:p>
          <a:p>
            <a:pPr algn="just"/>
            <a:r>
              <a:rPr lang="en-IN" dirty="0" smtClean="0">
                <a:solidFill>
                  <a:schemeClr val="tx1"/>
                </a:solidFill>
              </a:rPr>
              <a:t>RBI circulars have specified majority of assets and majority of income as the criteria for defining NBFC</a:t>
            </a:r>
          </a:p>
          <a:p>
            <a:pPr algn="just"/>
            <a:r>
              <a:rPr lang="en-IN" dirty="0" smtClean="0">
                <a:solidFill>
                  <a:schemeClr val="tx1"/>
                </a:solidFill>
              </a:rPr>
              <a:t>Principality of activity is what is important: assets and turnover are indicative, but not definite test of what is an NBFC</a:t>
            </a:r>
          </a:p>
        </p:txBody>
      </p:sp>
    </p:spTree>
    <p:extLst>
      <p:ext uri="{BB962C8B-B14F-4D97-AF65-F5344CB8AC3E}">
        <p14:creationId xmlns:p14="http://schemas.microsoft.com/office/powerpoint/2010/main" val="139387336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Time Limit for Appeal u/s 17 (continued)</a:t>
            </a:r>
            <a:endParaRPr lang="en-IN" sz="4000" dirty="0"/>
          </a:p>
        </p:txBody>
      </p:sp>
      <p:sp>
        <p:nvSpPr>
          <p:cNvPr id="3" name="Content Placeholder 2"/>
          <p:cNvSpPr>
            <a:spLocks noGrp="1"/>
          </p:cNvSpPr>
          <p:nvPr>
            <p:ph idx="1"/>
          </p:nvPr>
        </p:nvSpPr>
        <p:spPr/>
        <p:txBody>
          <a:bodyPr>
            <a:normAutofit/>
          </a:bodyPr>
          <a:lstStyle/>
          <a:p>
            <a:pPr algn="just">
              <a:lnSpc>
                <a:spcPct val="90000"/>
              </a:lnSpc>
            </a:pPr>
            <a:endParaRPr lang="en-US" sz="1900" dirty="0" smtClean="0">
              <a:solidFill>
                <a:schemeClr val="tx1"/>
              </a:solidFill>
              <a:effectLst/>
            </a:endParaRPr>
          </a:p>
          <a:p>
            <a:pPr algn="just">
              <a:lnSpc>
                <a:spcPct val="90000"/>
              </a:lnSpc>
              <a:buClrTx/>
              <a:buFont typeface="Wingdings" pitchFamily="2" charset="2"/>
              <a:buChar char="q"/>
            </a:pPr>
            <a:r>
              <a:rPr lang="en-US" sz="1900" dirty="0" smtClean="0">
                <a:solidFill>
                  <a:schemeClr val="tx1"/>
                </a:solidFill>
                <a:effectLst/>
              </a:rPr>
              <a:t>Sec 5 of the Limitation Act applicable-</a:t>
            </a:r>
          </a:p>
          <a:p>
            <a:pPr lvl="1" algn="just">
              <a:lnSpc>
                <a:spcPct val="90000"/>
              </a:lnSpc>
              <a:buClrTx/>
              <a:buFont typeface="Wingdings" pitchFamily="2" charset="2"/>
              <a:buChar char="Ø"/>
            </a:pPr>
            <a:r>
              <a:rPr lang="en-US" sz="1900" i="1" dirty="0" smtClean="0">
                <a:solidFill>
                  <a:schemeClr val="tx1"/>
                </a:solidFill>
              </a:rPr>
              <a:t>UCO Bank v. Kanji </a:t>
            </a:r>
            <a:r>
              <a:rPr lang="en-US" sz="1900" i="1" dirty="0" err="1" smtClean="0">
                <a:solidFill>
                  <a:schemeClr val="tx1"/>
                </a:solidFill>
              </a:rPr>
              <a:t>Manji</a:t>
            </a:r>
            <a:r>
              <a:rPr lang="en-US" sz="1900" i="1" dirty="0" smtClean="0">
                <a:solidFill>
                  <a:schemeClr val="tx1"/>
                </a:solidFill>
              </a:rPr>
              <a:t> Kothari &amp; Co. [</a:t>
            </a:r>
            <a:r>
              <a:rPr lang="fr-FR" sz="1900" b="1" i="1" dirty="0" smtClean="0">
                <a:solidFill>
                  <a:schemeClr val="tx1"/>
                </a:solidFill>
              </a:rPr>
              <a:t>(</a:t>
            </a:r>
            <a:r>
              <a:rPr lang="fr-FR" sz="1900" i="1" dirty="0" smtClean="0">
                <a:solidFill>
                  <a:schemeClr val="tx1"/>
                </a:solidFill>
              </a:rPr>
              <a:t>2008) 3 </a:t>
            </a:r>
            <a:r>
              <a:rPr lang="fr-FR" sz="1900" i="1" dirty="0" err="1" smtClean="0">
                <a:solidFill>
                  <a:schemeClr val="tx1"/>
                </a:solidFill>
              </a:rPr>
              <a:t>Bom</a:t>
            </a:r>
            <a:r>
              <a:rPr lang="fr-FR" sz="1900" i="1" dirty="0" smtClean="0">
                <a:solidFill>
                  <a:schemeClr val="tx1"/>
                </a:solidFill>
              </a:rPr>
              <a:t> CR 290]; </a:t>
            </a:r>
            <a:r>
              <a:rPr lang="en-US" sz="1900" i="1" dirty="0" err="1" smtClean="0">
                <a:solidFill>
                  <a:schemeClr val="tx1"/>
                </a:solidFill>
              </a:rPr>
              <a:t>Ponnuswamy</a:t>
            </a:r>
            <a:r>
              <a:rPr lang="en-US" sz="1900" i="1" dirty="0" smtClean="0">
                <a:solidFill>
                  <a:schemeClr val="tx1"/>
                </a:solidFill>
              </a:rPr>
              <a:t> and Another v. DRT Coimbatore and Another [2009 (3) Bankers’ Journal 401]; State Bank of Patiala v. Chairperson, DRAT &amp; Ors. [(2012) III BC  All. 51]; State Bank of Patiala v. The Chairperson, DRAT &amp; Ors. [(2012) II BC All. 212]; </a:t>
            </a:r>
            <a:r>
              <a:rPr lang="en-US" sz="1900" i="1" dirty="0" err="1" smtClean="0">
                <a:solidFill>
                  <a:schemeClr val="tx1"/>
                </a:solidFill>
              </a:rPr>
              <a:t>Surinder</a:t>
            </a:r>
            <a:r>
              <a:rPr lang="en-US" sz="1900" i="1" dirty="0" smtClean="0">
                <a:solidFill>
                  <a:schemeClr val="tx1"/>
                </a:solidFill>
              </a:rPr>
              <a:t> </a:t>
            </a:r>
            <a:r>
              <a:rPr lang="en-US" sz="1900" i="1" dirty="0" err="1" smtClean="0">
                <a:solidFill>
                  <a:schemeClr val="tx1"/>
                </a:solidFill>
              </a:rPr>
              <a:t>Mahajan</a:t>
            </a:r>
            <a:r>
              <a:rPr lang="en-US" sz="1900" i="1" dirty="0" smtClean="0">
                <a:solidFill>
                  <a:schemeClr val="tx1"/>
                </a:solidFill>
              </a:rPr>
              <a:t> </a:t>
            </a:r>
            <a:r>
              <a:rPr lang="en-US" sz="1900" i="1" dirty="0" err="1" smtClean="0">
                <a:solidFill>
                  <a:schemeClr val="tx1"/>
                </a:solidFill>
              </a:rPr>
              <a:t>vs</a:t>
            </a:r>
            <a:r>
              <a:rPr lang="en-US" sz="1900" i="1" dirty="0" smtClean="0">
                <a:solidFill>
                  <a:schemeClr val="tx1"/>
                </a:solidFill>
              </a:rPr>
              <a:t> Debts Recovery Appellate</a:t>
            </a:r>
            <a:r>
              <a:rPr lang="en-US" sz="1900" b="1" i="1" dirty="0" smtClean="0">
                <a:solidFill>
                  <a:schemeClr val="tx1"/>
                </a:solidFill>
              </a:rPr>
              <a:t> </a:t>
            </a:r>
            <a:r>
              <a:rPr lang="en-US" sz="1900" i="1" dirty="0" smtClean="0">
                <a:solidFill>
                  <a:schemeClr val="tx1"/>
                </a:solidFill>
              </a:rPr>
              <a:t>Tribunal &amp; Others [</a:t>
            </a:r>
            <a:r>
              <a:rPr lang="en-US" sz="1900" i="1" u="sng" dirty="0" smtClean="0">
                <a:solidFill>
                  <a:schemeClr val="tx1"/>
                </a:solidFill>
              </a:rPr>
              <a:t>http://www.indiankanoon.org/doc/127522619/</a:t>
            </a:r>
            <a:r>
              <a:rPr lang="en-US" sz="1900" i="1" dirty="0" smtClean="0">
                <a:solidFill>
                  <a:schemeClr val="tx1"/>
                </a:solidFill>
              </a:rPr>
              <a:t>, decided on 5</a:t>
            </a:r>
            <a:r>
              <a:rPr lang="en-US" sz="1900" i="1" baseline="30000" dirty="0" smtClean="0">
                <a:solidFill>
                  <a:schemeClr val="tx1"/>
                </a:solidFill>
              </a:rPr>
              <a:t>th</a:t>
            </a:r>
            <a:r>
              <a:rPr lang="en-US" sz="1900" i="1" dirty="0" smtClean="0">
                <a:solidFill>
                  <a:schemeClr val="tx1"/>
                </a:solidFill>
              </a:rPr>
              <a:t> April, 2013]</a:t>
            </a:r>
          </a:p>
          <a:p>
            <a:pPr lvl="1" algn="just">
              <a:lnSpc>
                <a:spcPct val="90000"/>
              </a:lnSpc>
              <a:buClrTx/>
              <a:buNone/>
            </a:pPr>
            <a:endParaRPr lang="en-US" sz="1900" dirty="0" smtClean="0">
              <a:solidFill>
                <a:schemeClr val="tx1"/>
              </a:solidFill>
            </a:endParaRPr>
          </a:p>
          <a:p>
            <a:pPr lvl="1" algn="just">
              <a:lnSpc>
                <a:spcPct val="90000"/>
              </a:lnSpc>
              <a:buClrTx/>
              <a:buNone/>
            </a:pPr>
            <a:endParaRPr lang="en-US" sz="1900" dirty="0" smtClean="0">
              <a:solidFill>
                <a:schemeClr val="tx1"/>
              </a:solidFill>
            </a:endParaRPr>
          </a:p>
          <a:p>
            <a:pPr algn="just">
              <a:lnSpc>
                <a:spcPct val="90000"/>
              </a:lnSpc>
              <a:buClrTx/>
              <a:buFont typeface="Wingdings" pitchFamily="2" charset="2"/>
              <a:buChar char="q"/>
            </a:pPr>
            <a:r>
              <a:rPr lang="en-US" sz="1900" dirty="0" smtClean="0">
                <a:solidFill>
                  <a:schemeClr val="tx1"/>
                </a:solidFill>
                <a:effectLst/>
              </a:rPr>
              <a:t>Contradictory view in </a:t>
            </a:r>
            <a:r>
              <a:rPr lang="en-US" sz="1900" dirty="0" err="1" smtClean="0">
                <a:solidFill>
                  <a:schemeClr val="tx1"/>
                </a:solidFill>
              </a:rPr>
              <a:t>Akshat</a:t>
            </a:r>
            <a:r>
              <a:rPr lang="en-US" sz="1900" dirty="0" smtClean="0">
                <a:solidFill>
                  <a:schemeClr val="tx1"/>
                </a:solidFill>
              </a:rPr>
              <a:t> Commercial Pvt. Ltd. &amp; </a:t>
            </a:r>
            <a:r>
              <a:rPr lang="en-US" sz="1900" dirty="0" err="1" smtClean="0">
                <a:solidFill>
                  <a:schemeClr val="tx1"/>
                </a:solidFill>
              </a:rPr>
              <a:t>Anr</a:t>
            </a:r>
            <a:r>
              <a:rPr lang="en-US" sz="1900" dirty="0" smtClean="0">
                <a:solidFill>
                  <a:schemeClr val="tx1"/>
                </a:solidFill>
              </a:rPr>
              <a:t>. v. </a:t>
            </a:r>
            <a:r>
              <a:rPr lang="en-US" sz="1900" dirty="0" err="1" smtClean="0">
                <a:solidFill>
                  <a:schemeClr val="tx1"/>
                </a:solidFill>
              </a:rPr>
              <a:t>Kalpana</a:t>
            </a:r>
            <a:r>
              <a:rPr lang="en-US" sz="1900" dirty="0" smtClean="0">
                <a:solidFill>
                  <a:schemeClr val="tx1"/>
                </a:solidFill>
              </a:rPr>
              <a:t> </a:t>
            </a:r>
            <a:r>
              <a:rPr lang="en-US" sz="1900" dirty="0" err="1" smtClean="0">
                <a:solidFill>
                  <a:schemeClr val="tx1"/>
                </a:solidFill>
              </a:rPr>
              <a:t>Chakraborty</a:t>
            </a:r>
            <a:r>
              <a:rPr lang="en-US" sz="1900" dirty="0" smtClean="0">
                <a:solidFill>
                  <a:schemeClr val="tx1"/>
                </a:solidFill>
              </a:rPr>
              <a:t> &amp; Ors. [IV (2010) BC 267 Cal. (DB)]</a:t>
            </a:r>
            <a:endParaRPr lang="en-US" sz="1900" dirty="0" smtClean="0">
              <a:solidFill>
                <a:schemeClr val="tx1"/>
              </a:solidFill>
              <a:effectLst/>
            </a:endParaRPr>
          </a:p>
          <a:p>
            <a:pPr algn="just"/>
            <a:endParaRPr lang="en-IN" sz="2400"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pPr>
              <a:defRPr/>
            </a:pPr>
            <a:r>
              <a:rPr lang="en-US" sz="4100" dirty="0" smtClean="0"/>
              <a:t>Application to DRT</a:t>
            </a:r>
          </a:p>
        </p:txBody>
      </p:sp>
      <p:sp>
        <p:nvSpPr>
          <p:cNvPr id="146435" name="Rectangle 3"/>
          <p:cNvSpPr>
            <a:spLocks noGrp="1" noChangeArrowheads="1"/>
          </p:cNvSpPr>
          <p:nvPr>
            <p:ph idx="1"/>
          </p:nvPr>
        </p:nvSpPr>
        <p:spPr/>
        <p:txBody>
          <a:bodyPr>
            <a:noAutofit/>
          </a:bodyPr>
          <a:lstStyle/>
          <a:p>
            <a:pPr eaLnBrk="1" hangingPunct="1">
              <a:buClrTx/>
              <a:buFont typeface="Wingdings" pitchFamily="2" charset="2"/>
              <a:buChar char="q"/>
              <a:defRPr/>
            </a:pPr>
            <a:r>
              <a:rPr lang="en-US" sz="1900" dirty="0" smtClean="0">
                <a:solidFill>
                  <a:schemeClr val="tx1"/>
                </a:solidFill>
              </a:rPr>
              <a:t>Surprisingly, number of “secured creditors” may not come under DRT jurisdiction, but appellate powers conferred on DRTs.</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Appeal within 45 days of “measures having been taken”</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Jurisdiction - jurisdiction under sec. 19 (1) of DRT law is based on the borrower’s residence</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Cannot do away with powers of making an appeal even before the measures are taken.</a:t>
            </a:r>
          </a:p>
          <a:p>
            <a:pPr eaLnBrk="1" hangingPunct="1">
              <a:buClrTx/>
              <a:buFont typeface="Wingdings" pitchFamily="2" charset="2"/>
              <a:buChar char="q"/>
              <a:defRPr/>
            </a:pPr>
            <a:endParaRPr lang="en-US" sz="1900" dirty="0" smtClean="0">
              <a:solidFill>
                <a:schemeClr val="tx1"/>
              </a:solidFill>
            </a:endParaRPr>
          </a:p>
          <a:p>
            <a:pPr eaLnBrk="1" hangingPunct="1">
              <a:buClrTx/>
              <a:buFont typeface="Wingdings" pitchFamily="2" charset="2"/>
              <a:buChar char="q"/>
              <a:defRPr/>
            </a:pPr>
            <a:r>
              <a:rPr lang="en-US" sz="1900" dirty="0" smtClean="0">
                <a:solidFill>
                  <a:schemeClr val="tx1"/>
                </a:solidFill>
              </a:rPr>
              <a:t>Sec 19 (12) allows DRT to order injunction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00" dirty="0" smtClean="0"/>
              <a:t>Application to DRT (continued)</a:t>
            </a:r>
            <a:endParaRPr lang="en-US" sz="4100" dirty="0"/>
          </a:p>
        </p:txBody>
      </p:sp>
      <p:sp>
        <p:nvSpPr>
          <p:cNvPr id="3" name="Content Placeholder 2"/>
          <p:cNvSpPr>
            <a:spLocks noGrp="1"/>
          </p:cNvSpPr>
          <p:nvPr>
            <p:ph idx="1"/>
          </p:nvPr>
        </p:nvSpPr>
        <p:spPr/>
        <p:txBody>
          <a:bodyPr/>
          <a:lstStyle/>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Deposit of 75% of the notice amount</a:t>
            </a:r>
          </a:p>
          <a:p>
            <a:pPr>
              <a:buClrTx/>
              <a:buFont typeface="Wingdings" pitchFamily="2" charset="2"/>
              <a:buChar char="q"/>
              <a:defRPr/>
            </a:pPr>
            <a:endParaRPr lang="en-US" sz="1900" dirty="0" smtClean="0">
              <a:solidFill>
                <a:schemeClr val="tx1"/>
              </a:solidFill>
            </a:endParaRPr>
          </a:p>
          <a:p>
            <a:pPr lvl="1">
              <a:buClrTx/>
              <a:buFont typeface="Wingdings" pitchFamily="2" charset="2"/>
              <a:buChar char="Ø"/>
              <a:defRPr/>
            </a:pPr>
            <a:r>
              <a:rPr lang="en-US" sz="1900" i="1" dirty="0" err="1" smtClean="0">
                <a:solidFill>
                  <a:schemeClr val="tx1"/>
                </a:solidFill>
              </a:rPr>
              <a:t>DRTs</a:t>
            </a:r>
            <a:r>
              <a:rPr lang="en-US" sz="1900" i="1" dirty="0" smtClean="0">
                <a:solidFill>
                  <a:schemeClr val="tx1"/>
                </a:solidFill>
              </a:rPr>
              <a:t> may reduce amount to be deposited</a:t>
            </a:r>
          </a:p>
          <a:p>
            <a:pPr lvl="1">
              <a:buClrTx/>
              <a:buFont typeface="Wingdings" pitchFamily="2" charset="2"/>
              <a:buChar char="Ø"/>
              <a:defRPr/>
            </a:pPr>
            <a:r>
              <a:rPr lang="en-US" sz="1900" i="1" dirty="0" smtClean="0">
                <a:solidFill>
                  <a:schemeClr val="tx1"/>
                </a:solidFill>
              </a:rPr>
              <a:t>Similar condition under RDB law upheld in </a:t>
            </a:r>
            <a:r>
              <a:rPr lang="en-US" sz="1900" i="1" dirty="0" err="1" smtClean="0">
                <a:solidFill>
                  <a:schemeClr val="tx1"/>
                </a:solidFill>
              </a:rPr>
              <a:t>Anant</a:t>
            </a:r>
            <a:r>
              <a:rPr lang="en-US" sz="1900" i="1" dirty="0" smtClean="0">
                <a:solidFill>
                  <a:schemeClr val="tx1"/>
                </a:solidFill>
              </a:rPr>
              <a:t> Mill </a:t>
            </a:r>
            <a:r>
              <a:rPr lang="en-US" sz="1900" i="1" dirty="0" err="1" smtClean="0">
                <a:solidFill>
                  <a:schemeClr val="tx1"/>
                </a:solidFill>
              </a:rPr>
              <a:t>vs</a:t>
            </a:r>
            <a:r>
              <a:rPr lang="en-US" sz="1900" i="1" dirty="0" smtClean="0">
                <a:solidFill>
                  <a:schemeClr val="tx1"/>
                </a:solidFill>
              </a:rPr>
              <a:t> State of Gujarat 1975 SC</a:t>
            </a:r>
          </a:p>
          <a:p>
            <a:pPr lvl="1">
              <a:buClrTx/>
              <a:buFont typeface="Wingdings" pitchFamily="2" charset="2"/>
              <a:buChar char="Ø"/>
              <a:defRPr/>
            </a:pPr>
            <a:r>
              <a:rPr lang="en-US" sz="1900" i="1" dirty="0" smtClean="0">
                <a:solidFill>
                  <a:schemeClr val="tx1"/>
                </a:solidFill>
              </a:rPr>
              <a:t>notice amount to be borne out by records of the lender</a:t>
            </a:r>
          </a:p>
          <a:p>
            <a:pPr lvl="1">
              <a:buClrTx/>
              <a:buFont typeface="Wingdings" pitchFamily="2" charset="2"/>
              <a:buChar char="Ø"/>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Appeal to Appellate Tribunal within 30 days</a:t>
            </a:r>
          </a:p>
          <a:p>
            <a:pPr>
              <a:buClrTx/>
              <a:buFont typeface="Wingdings" pitchFamily="2" charset="2"/>
              <a:buChar char="q"/>
              <a:defRPr/>
            </a:pPr>
            <a:endParaRPr lang="en-US" sz="1900" dirty="0" smtClean="0">
              <a:solidFill>
                <a:schemeClr val="tx1"/>
              </a:solidFill>
            </a:endParaRPr>
          </a:p>
          <a:p>
            <a:pPr>
              <a:buClrTx/>
              <a:buFont typeface="Wingdings" pitchFamily="2" charset="2"/>
              <a:buChar char="q"/>
              <a:defRPr/>
            </a:pPr>
            <a:r>
              <a:rPr lang="en-US" sz="1900" dirty="0" smtClean="0">
                <a:solidFill>
                  <a:schemeClr val="tx1"/>
                </a:solidFill>
              </a:rPr>
              <a:t>The appellate authorities may hold the possession </a:t>
            </a:r>
            <a:r>
              <a:rPr lang="en-US" sz="1900" dirty="0" err="1" smtClean="0">
                <a:solidFill>
                  <a:schemeClr val="tx1"/>
                </a:solidFill>
              </a:rPr>
              <a:t>unauthorised</a:t>
            </a:r>
            <a:r>
              <a:rPr lang="en-US" sz="1900" dirty="0" smtClean="0">
                <a:solidFill>
                  <a:schemeClr val="tx1"/>
                </a:solidFill>
              </a:rPr>
              <a:t> and order compensation.</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100" dirty="0" smtClean="0"/>
              <a:t>Application to DRT/ DRAT</a:t>
            </a:r>
            <a:endParaRPr lang="en-US" sz="4100" dirty="0"/>
          </a:p>
        </p:txBody>
      </p:sp>
      <p:graphicFrame>
        <p:nvGraphicFramePr>
          <p:cNvPr id="6" name="Content Placeholder 5"/>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noFill/>
        </p:spPr>
        <p:txBody>
          <a:bodyPr>
            <a:normAutofit fontScale="90000"/>
          </a:bodyPr>
          <a:lstStyle/>
          <a:p>
            <a:r>
              <a:rPr lang="en-US" sz="4100" dirty="0" smtClean="0"/>
              <a:t>Who can file an Appeal?</a:t>
            </a:r>
          </a:p>
        </p:txBody>
      </p:sp>
      <p:sp>
        <p:nvSpPr>
          <p:cNvPr id="140291" name="Rectangle 3"/>
          <p:cNvSpPr>
            <a:spLocks noGrp="1" noChangeArrowheads="1"/>
          </p:cNvSpPr>
          <p:nvPr>
            <p:ph idx="1"/>
          </p:nvPr>
        </p:nvSpPr>
        <p:spPr>
          <a:noFill/>
        </p:spPr>
        <p:txBody>
          <a:bodyPr>
            <a:normAutofit/>
          </a:bodyPr>
          <a:lstStyle/>
          <a:p>
            <a:pPr algn="just">
              <a:buClrTx/>
              <a:buFont typeface="Wingdings" pitchFamily="2" charset="2"/>
              <a:buChar char="q"/>
            </a:pPr>
            <a:endParaRPr lang="en-US" sz="1900" dirty="0" smtClean="0">
              <a:solidFill>
                <a:schemeClr val="tx1"/>
              </a:solidFill>
              <a:effectLst/>
            </a:endParaRPr>
          </a:p>
          <a:p>
            <a:pPr algn="just">
              <a:buClrTx/>
              <a:buFont typeface="Wingdings" pitchFamily="2" charset="2"/>
              <a:buChar char="q"/>
            </a:pPr>
            <a:r>
              <a:rPr lang="en-US" sz="1900" dirty="0" smtClean="0">
                <a:solidFill>
                  <a:schemeClr val="tx1"/>
                </a:solidFill>
                <a:effectLst/>
              </a:rPr>
              <a:t>In S </a:t>
            </a:r>
            <a:r>
              <a:rPr lang="en-US" sz="1900" dirty="0" err="1" smtClean="0">
                <a:solidFill>
                  <a:schemeClr val="tx1"/>
                </a:solidFill>
                <a:effectLst/>
              </a:rPr>
              <a:t>Shalini</a:t>
            </a:r>
            <a:r>
              <a:rPr lang="en-US" sz="1900" dirty="0" smtClean="0">
                <a:solidFill>
                  <a:schemeClr val="tx1"/>
                </a:solidFill>
                <a:effectLst/>
              </a:rPr>
              <a:t> </a:t>
            </a:r>
            <a:r>
              <a:rPr lang="en-US" sz="1900" dirty="0" err="1" smtClean="0">
                <a:solidFill>
                  <a:schemeClr val="tx1"/>
                </a:solidFill>
                <a:effectLst/>
              </a:rPr>
              <a:t>vs</a:t>
            </a:r>
            <a:r>
              <a:rPr lang="en-US" sz="1900" dirty="0" smtClean="0">
                <a:solidFill>
                  <a:schemeClr val="tx1"/>
                </a:solidFill>
                <a:effectLst/>
              </a:rPr>
              <a:t> DRT, ruling dated 17 April 2009, Madras High court held that a shareholder of the company did not have a right to bring petition under sec 17.</a:t>
            </a:r>
          </a:p>
          <a:p>
            <a:pPr algn="just">
              <a:buClrTx/>
              <a:buNone/>
            </a:pPr>
            <a:endParaRPr lang="en-US" sz="1900" dirty="0" smtClean="0">
              <a:solidFill>
                <a:schemeClr val="tx1"/>
              </a:solidFill>
              <a:effectLst/>
            </a:endParaRPr>
          </a:p>
          <a:p>
            <a:pPr algn="just">
              <a:buClrTx/>
              <a:buFont typeface="Wingdings" pitchFamily="2" charset="2"/>
              <a:buChar char="q"/>
            </a:pPr>
            <a:r>
              <a:rPr lang="en-US" sz="1900" dirty="0" smtClean="0">
                <a:solidFill>
                  <a:schemeClr val="tx1"/>
                </a:solidFill>
              </a:rPr>
              <a:t>“Any person” is of wide import. It takes within its fold, not only the borrower but also the guarantor or any other person who may be affected by the action taken under section 13(4) or section 14 of the Act.</a:t>
            </a:r>
          </a:p>
          <a:p>
            <a:pPr lvl="1" algn="just">
              <a:buClrTx/>
              <a:buFont typeface="Wingdings" pitchFamily="2" charset="2"/>
              <a:buChar char="Ø"/>
            </a:pPr>
            <a:r>
              <a:rPr lang="en-US" sz="1900" i="1" dirty="0" smtClean="0">
                <a:solidFill>
                  <a:schemeClr val="tx1"/>
                </a:solidFill>
              </a:rPr>
              <a:t>United Bank of India v. </a:t>
            </a:r>
            <a:r>
              <a:rPr lang="en-US" sz="1900" i="1" dirty="0" err="1" smtClean="0">
                <a:solidFill>
                  <a:schemeClr val="tx1"/>
                </a:solidFill>
              </a:rPr>
              <a:t>Satyawati</a:t>
            </a:r>
            <a:r>
              <a:rPr lang="en-US" sz="1900" i="1" dirty="0" smtClean="0">
                <a:solidFill>
                  <a:schemeClr val="tx1"/>
                </a:solidFill>
              </a:rPr>
              <a:t> </a:t>
            </a:r>
            <a:r>
              <a:rPr lang="en-US" sz="1900" i="1" dirty="0" err="1" smtClean="0">
                <a:solidFill>
                  <a:schemeClr val="tx1"/>
                </a:solidFill>
              </a:rPr>
              <a:t>Tandon</a:t>
            </a:r>
            <a:r>
              <a:rPr lang="en-US" sz="1900" i="1" dirty="0" smtClean="0">
                <a:solidFill>
                  <a:schemeClr val="tx1"/>
                </a:solidFill>
              </a:rPr>
              <a:t> and Others [III (2010) BC 495 (SC)]</a:t>
            </a:r>
          </a:p>
          <a:p>
            <a:pPr lvl="1" algn="just">
              <a:buClrTx/>
              <a:buNone/>
            </a:pPr>
            <a:endParaRPr lang="en-US" sz="1900" dirty="0" smtClean="0">
              <a:solidFill>
                <a:schemeClr val="tx1"/>
              </a:solidFill>
              <a:effectLst/>
            </a:endParaRPr>
          </a:p>
          <a:p>
            <a:pPr algn="just">
              <a:buClrTx/>
              <a:buFont typeface="Wingdings" pitchFamily="2" charset="2"/>
              <a:buChar char="q"/>
            </a:pPr>
            <a:r>
              <a:rPr lang="en-US" sz="1900" dirty="0" smtClean="0">
                <a:solidFill>
                  <a:schemeClr val="tx1"/>
                </a:solidFill>
              </a:rPr>
              <a:t>A lessee in respect of a part of the entire property dragged into the main dispute between the land owner and the bank, was held to be a “person aggrieved” for the purpose of Section 17(1)</a:t>
            </a:r>
          </a:p>
          <a:p>
            <a:pPr lvl="1" algn="just">
              <a:buFont typeface="Wingdings" pitchFamily="2" charset="2"/>
              <a:buChar char="Ø"/>
            </a:pPr>
            <a:r>
              <a:rPr lang="en-US" sz="1900" i="1" dirty="0" smtClean="0">
                <a:solidFill>
                  <a:schemeClr val="tx1"/>
                </a:solidFill>
              </a:rPr>
              <a:t>Hindustan Petroleum Corporation Ltd. v. Debts Recovery Tribunal &amp; Ors. [(2012) IV BC 737 </a:t>
            </a:r>
            <a:r>
              <a:rPr lang="en-US" sz="1900" i="1" dirty="0" err="1" smtClean="0">
                <a:solidFill>
                  <a:schemeClr val="tx1"/>
                </a:solidFill>
              </a:rPr>
              <a:t>Ori</a:t>
            </a:r>
            <a:r>
              <a:rPr lang="en-US" sz="1900" i="1" dirty="0" smtClean="0">
                <a:solidFill>
                  <a:schemeClr val="tx1"/>
                </a:solidFill>
              </a:rPr>
              <a:t>.(DB)]</a:t>
            </a:r>
            <a:endParaRPr lang="en-US" sz="1900" i="1" dirty="0" smtClean="0">
              <a:solidFill>
                <a:schemeClr val="tx1"/>
              </a:solidFill>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Regulatory Aspects</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sz="4000" dirty="0"/>
              <a:t>Basic regulatory framework on NBFCs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031473149"/>
              </p:ext>
            </p:extLst>
          </p:nvPr>
        </p:nvGraphicFramePr>
        <p:xfrm>
          <a:off x="580857" y="1880974"/>
          <a:ext cx="11029950" cy="438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5043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Journey of implementation of revised regulatory framework for NBFCs </a:t>
            </a:r>
            <a:endParaRPr lang="en-IN" dirty="0"/>
          </a:p>
        </p:txBody>
      </p:sp>
      <p:graphicFrame>
        <p:nvGraphicFramePr>
          <p:cNvPr id="4" name="Content Placeholder 3"/>
          <p:cNvGraphicFramePr>
            <a:graphicFrameLocks noGrp="1"/>
          </p:cNvGraphicFramePr>
          <p:nvPr>
            <p:ph idx="1"/>
          </p:nvPr>
        </p:nvGraphicFramePr>
        <p:xfrm>
          <a:off x="581025" y="1830388"/>
          <a:ext cx="11029950" cy="40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Highlights of the Revised Regulatory Framework for NBFCs</a:t>
            </a:r>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t>Revised regulatory regime for NBFCs</a:t>
            </a:r>
            <a:endParaRPr lang="en-US" sz="4000" b="1" dirty="0"/>
          </a:p>
        </p:txBody>
      </p:sp>
      <p:sp>
        <p:nvSpPr>
          <p:cNvPr id="8" name="Content Placeholder 2"/>
          <p:cNvSpPr>
            <a:spLocks noGrp="1"/>
          </p:cNvSpPr>
          <p:nvPr>
            <p:ph idx="1"/>
          </p:nvPr>
        </p:nvSpPr>
        <p:spPr/>
        <p:txBody>
          <a:bodyPr>
            <a:normAutofit/>
          </a:bodyPr>
          <a:lstStyle/>
          <a:p>
            <a:pPr algn="just"/>
            <a:r>
              <a:rPr lang="en-IN" dirty="0" smtClean="0">
                <a:solidFill>
                  <a:schemeClr val="tx1"/>
                </a:solidFill>
              </a:rPr>
              <a:t>The 10</a:t>
            </a:r>
            <a:r>
              <a:rPr lang="en-IN" baseline="30000" dirty="0" smtClean="0">
                <a:solidFill>
                  <a:schemeClr val="tx1"/>
                </a:solidFill>
              </a:rPr>
              <a:t>th</a:t>
            </a:r>
            <a:r>
              <a:rPr lang="en-IN" dirty="0" smtClean="0">
                <a:solidFill>
                  <a:schemeClr val="tx1"/>
                </a:solidFill>
              </a:rPr>
              <a:t> November, 2014 circular followed by two notifications, revising the regulatory framework by the RBI initiated a perestroika of NBFC regulatory reforms</a:t>
            </a:r>
          </a:p>
          <a:p>
            <a:pPr algn="just"/>
            <a:r>
              <a:rPr lang="en-IN" dirty="0" smtClean="0">
                <a:solidFill>
                  <a:schemeClr val="tx1"/>
                </a:solidFill>
              </a:rPr>
              <a:t>Primarily, following major changes were talked about:</a:t>
            </a:r>
          </a:p>
          <a:p>
            <a:pPr lvl="1" algn="just"/>
            <a:r>
              <a:rPr lang="en-IN" dirty="0" smtClean="0">
                <a:solidFill>
                  <a:schemeClr val="tx1"/>
                </a:solidFill>
              </a:rPr>
              <a:t>Definition of NBFC-ND-SI changed  - to include only NBFC-ND with asset size of Rs. 500 </a:t>
            </a:r>
            <a:r>
              <a:rPr lang="en-IN" dirty="0" err="1" smtClean="0">
                <a:solidFill>
                  <a:schemeClr val="tx1"/>
                </a:solidFill>
              </a:rPr>
              <a:t>crore</a:t>
            </a:r>
            <a:r>
              <a:rPr lang="en-IN" dirty="0" smtClean="0">
                <a:solidFill>
                  <a:schemeClr val="tx1"/>
                </a:solidFill>
              </a:rPr>
              <a:t> and above</a:t>
            </a:r>
          </a:p>
          <a:p>
            <a:pPr lvl="2" algn="just"/>
            <a:r>
              <a:rPr lang="en-US" dirty="0" smtClean="0">
                <a:solidFill>
                  <a:schemeClr val="tx1"/>
                </a:solidFill>
              </a:rPr>
              <a:t>Determination of asset size for NBFC-ND-SI to include total assets of NBFCs in a ‘group’.  Group companies defined</a:t>
            </a:r>
          </a:p>
          <a:p>
            <a:pPr lvl="1" algn="just"/>
            <a:r>
              <a:rPr lang="en-US" dirty="0" smtClean="0">
                <a:solidFill>
                  <a:schemeClr val="tx1"/>
                </a:solidFill>
              </a:rPr>
              <a:t>Prudential norms  applicable based on categories of asset size</a:t>
            </a:r>
            <a:endParaRPr lang="en-IN" dirty="0" smtClean="0">
              <a:solidFill>
                <a:schemeClr val="tx1"/>
              </a:solidFill>
            </a:endParaRPr>
          </a:p>
          <a:p>
            <a:pPr lvl="1" algn="just"/>
            <a:r>
              <a:rPr lang="en-IN" dirty="0" smtClean="0">
                <a:solidFill>
                  <a:schemeClr val="tx1"/>
                </a:solidFill>
              </a:rPr>
              <a:t>Capital requirements increased with 10% Tier 1 capital </a:t>
            </a:r>
            <a:r>
              <a:rPr lang="en-US" dirty="0" smtClean="0">
                <a:solidFill>
                  <a:schemeClr val="tx1"/>
                </a:solidFill>
              </a:rPr>
              <a:t>for NBFC-D and NBFC-ND-SI</a:t>
            </a:r>
          </a:p>
          <a:p>
            <a:pPr lvl="1" algn="just"/>
            <a:r>
              <a:rPr lang="en-US" dirty="0" smtClean="0">
                <a:solidFill>
                  <a:schemeClr val="tx1"/>
                </a:solidFill>
              </a:rPr>
              <a:t>Change in asset classification norms</a:t>
            </a:r>
            <a:endParaRPr lang="en-IN" dirty="0" smtClean="0">
              <a:solidFill>
                <a:schemeClr val="tx1"/>
              </a:solidFill>
            </a:endParaRPr>
          </a:p>
          <a:p>
            <a:pPr lvl="1" algn="just"/>
            <a:r>
              <a:rPr lang="en-IN" dirty="0" smtClean="0">
                <a:solidFill>
                  <a:schemeClr val="tx1"/>
                </a:solidFill>
              </a:rPr>
              <a:t>Increased provision for standard assets to 0.40%</a:t>
            </a:r>
          </a:p>
          <a:p>
            <a:pPr lvl="1" algn="just"/>
            <a:r>
              <a:rPr lang="en-IN" dirty="0" smtClean="0">
                <a:solidFill>
                  <a:schemeClr val="tx1"/>
                </a:solidFill>
              </a:rPr>
              <a:t>Extensive corporate governance controls on NBFCs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Principal Business Test</a:t>
            </a:r>
          </a:p>
        </p:txBody>
      </p:sp>
      <p:sp>
        <p:nvSpPr>
          <p:cNvPr id="3" name="Content Placeholder 2"/>
          <p:cNvSpPr>
            <a:spLocks noGrp="1"/>
          </p:cNvSpPr>
          <p:nvPr>
            <p:ph idx="1"/>
          </p:nvPr>
        </p:nvSpPr>
        <p:spPr/>
        <p:txBody>
          <a:bodyPr>
            <a:normAutofit/>
          </a:bodyPr>
          <a:lstStyle/>
          <a:p>
            <a:pPr algn="just"/>
            <a:r>
              <a:rPr lang="en-US" sz="2600" dirty="0">
                <a:solidFill>
                  <a:schemeClr val="tx1"/>
                </a:solidFill>
              </a:rPr>
              <a:t>Was introduced by a Press Release 1998-99/1269 dated April 8, 1999</a:t>
            </a:r>
          </a:p>
          <a:p>
            <a:pPr algn="just"/>
            <a:r>
              <a:rPr lang="en-US" sz="2600" dirty="0">
                <a:solidFill>
                  <a:schemeClr val="tx1"/>
                </a:solidFill>
              </a:rPr>
              <a:t>Came up with circular dated October 19, 2006 to define “principal business” as:</a:t>
            </a:r>
          </a:p>
          <a:p>
            <a:pPr lvl="1" algn="just"/>
            <a:r>
              <a:rPr lang="en-US" sz="2200" dirty="0">
                <a:solidFill>
                  <a:schemeClr val="tx1"/>
                </a:solidFill>
              </a:rPr>
              <a:t>financial assets are more than 50 per cent of its total assets (netted off by intangible assets)</a:t>
            </a:r>
          </a:p>
          <a:p>
            <a:pPr lvl="2" algn="just"/>
            <a:r>
              <a:rPr lang="en-US" sz="2000" dirty="0">
                <a:solidFill>
                  <a:schemeClr val="tx1"/>
                </a:solidFill>
              </a:rPr>
              <a:t>Financial assets to include all assets that are financial in nature </a:t>
            </a:r>
          </a:p>
          <a:p>
            <a:pPr lvl="3"/>
            <a:r>
              <a:rPr lang="en-US" sz="1800" dirty="0">
                <a:solidFill>
                  <a:schemeClr val="tx1"/>
                </a:solidFill>
              </a:rPr>
              <a:t>Exception: cash, bank deposits, advance payment of taxes and deferred tax payments</a:t>
            </a:r>
          </a:p>
          <a:p>
            <a:pPr lvl="1" algn="just"/>
            <a:r>
              <a:rPr lang="en-US" sz="2200" dirty="0">
                <a:solidFill>
                  <a:schemeClr val="tx1"/>
                </a:solidFill>
              </a:rPr>
              <a:t>income from financial assets is more than 50 per cent of the gross income</a:t>
            </a:r>
          </a:p>
          <a:p>
            <a:pPr algn="just"/>
            <a:r>
              <a:rPr lang="en-US" dirty="0" smtClean="0">
                <a:solidFill>
                  <a:schemeClr val="tx1"/>
                </a:solidFill>
              </a:rPr>
              <a:t>The criteria of income and assets are cumulative and both should be met</a:t>
            </a:r>
          </a:p>
          <a:p>
            <a:pPr algn="just"/>
            <a:endParaRPr lang="en-US" dirty="0">
              <a:solidFill>
                <a:schemeClr val="tx1"/>
              </a:solidFill>
            </a:endParaRPr>
          </a:p>
        </p:txBody>
      </p:sp>
    </p:spTree>
    <p:extLst>
      <p:ext uri="{BB962C8B-B14F-4D97-AF65-F5344CB8AC3E}">
        <p14:creationId xmlns:p14="http://schemas.microsoft.com/office/powerpoint/2010/main" val="502822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200" dirty="0"/>
              <a:t>N</a:t>
            </a:r>
            <a:r>
              <a:rPr lang="en-IN" sz="3200" dirty="0" smtClean="0"/>
              <a:t>otifications on 27</a:t>
            </a:r>
            <a:r>
              <a:rPr lang="en-IN" sz="3200" baseline="30000" dirty="0" smtClean="0"/>
              <a:t>th</a:t>
            </a:r>
            <a:r>
              <a:rPr lang="en-IN" sz="3200" dirty="0" smtClean="0"/>
              <a:t> March 2015</a:t>
            </a:r>
            <a:endParaRPr lang="en-IN" sz="3200" dirty="0"/>
          </a:p>
        </p:txBody>
      </p:sp>
      <p:sp>
        <p:nvSpPr>
          <p:cNvPr id="3" name="Content Placeholder 2"/>
          <p:cNvSpPr>
            <a:spLocks noGrp="1"/>
          </p:cNvSpPr>
          <p:nvPr>
            <p:ph idx="1"/>
          </p:nvPr>
        </p:nvSpPr>
        <p:spPr/>
        <p:txBody>
          <a:bodyPr>
            <a:normAutofit/>
          </a:bodyPr>
          <a:lstStyle/>
          <a:p>
            <a:r>
              <a:rPr lang="en-IN" dirty="0" smtClean="0">
                <a:solidFill>
                  <a:schemeClr val="tx1"/>
                </a:solidFill>
              </a:rPr>
              <a:t>After a long wait for nearly 4 ½ months, the Notifications were finally issued on 27</a:t>
            </a:r>
            <a:r>
              <a:rPr lang="en-IN" baseline="30000" dirty="0" smtClean="0">
                <a:solidFill>
                  <a:schemeClr val="tx1"/>
                </a:solidFill>
              </a:rPr>
              <a:t>th</a:t>
            </a:r>
            <a:r>
              <a:rPr lang="en-IN" dirty="0" smtClean="0">
                <a:solidFill>
                  <a:schemeClr val="tx1"/>
                </a:solidFill>
              </a:rPr>
              <a:t> March (much after close of business, approx 8.30 pm)</a:t>
            </a:r>
          </a:p>
          <a:p>
            <a:r>
              <a:rPr lang="en-IN" dirty="0" smtClean="0">
                <a:solidFill>
                  <a:schemeClr val="tx1"/>
                </a:solidFill>
              </a:rPr>
              <a:t>The corporate governance guidelines were still not there in the text uploaded on 27</a:t>
            </a:r>
            <a:r>
              <a:rPr lang="en-IN" baseline="30000" dirty="0" smtClean="0">
                <a:solidFill>
                  <a:schemeClr val="tx1"/>
                </a:solidFill>
              </a:rPr>
              <a:t>th</a:t>
            </a:r>
            <a:r>
              <a:rPr lang="en-IN" dirty="0" smtClean="0">
                <a:solidFill>
                  <a:schemeClr val="tx1"/>
                </a:solidFill>
              </a:rPr>
              <a:t> March</a:t>
            </a:r>
          </a:p>
          <a:p>
            <a:pPr lvl="1"/>
            <a:r>
              <a:rPr lang="en-IN" dirty="0" smtClean="0">
                <a:solidFill>
                  <a:schemeClr val="tx1"/>
                </a:solidFill>
              </a:rPr>
              <a:t>Corporate governance guidelines were released during April, 2015</a:t>
            </a:r>
          </a:p>
          <a:p>
            <a:r>
              <a:rPr lang="en-IN" dirty="0" smtClean="0">
                <a:solidFill>
                  <a:schemeClr val="tx1"/>
                </a:solidFill>
              </a:rPr>
              <a:t>The new directions were supposedly effective with “immediate effect”</a:t>
            </a:r>
          </a:p>
          <a:p>
            <a:r>
              <a:rPr lang="en-IN" dirty="0" smtClean="0">
                <a:solidFill>
                  <a:schemeClr val="tx1"/>
                </a:solidFill>
              </a:rPr>
              <a:t>Several of the provisions called for compliance on 31</a:t>
            </a:r>
            <a:r>
              <a:rPr lang="en-IN" baseline="30000" dirty="0" smtClean="0">
                <a:solidFill>
                  <a:schemeClr val="tx1"/>
                </a:solidFill>
              </a:rPr>
              <a:t>st</a:t>
            </a:r>
            <a:r>
              <a:rPr lang="en-IN" dirty="0" smtClean="0">
                <a:solidFill>
                  <a:schemeClr val="tx1"/>
                </a:solidFill>
              </a:rPr>
              <a:t> March itself.</a:t>
            </a:r>
          </a:p>
          <a:p>
            <a:r>
              <a:rPr lang="en-IN" dirty="0" smtClean="0">
                <a:solidFill>
                  <a:schemeClr val="tx1"/>
                </a:solidFill>
              </a:rPr>
              <a:t>Are we to read the 27</a:t>
            </a:r>
            <a:r>
              <a:rPr lang="en-IN" baseline="30000" dirty="0" smtClean="0">
                <a:solidFill>
                  <a:schemeClr val="tx1"/>
                </a:solidFill>
              </a:rPr>
              <a:t>th</a:t>
            </a:r>
            <a:r>
              <a:rPr lang="en-IN" dirty="0" smtClean="0">
                <a:solidFill>
                  <a:schemeClr val="tx1"/>
                </a:solidFill>
              </a:rPr>
              <a:t> March notification </a:t>
            </a:r>
            <a:r>
              <a:rPr lang="en-IN" i="1" dirty="0" smtClean="0">
                <a:solidFill>
                  <a:schemeClr val="tx1"/>
                </a:solidFill>
              </a:rPr>
              <a:t>along with </a:t>
            </a:r>
            <a:r>
              <a:rPr lang="en-IN" dirty="0" smtClean="0">
                <a:solidFill>
                  <a:schemeClr val="tx1"/>
                </a:solidFill>
              </a:rPr>
              <a:t>10</a:t>
            </a:r>
            <a:r>
              <a:rPr lang="en-IN" baseline="30000" dirty="0" smtClean="0">
                <a:solidFill>
                  <a:schemeClr val="tx1"/>
                </a:solidFill>
              </a:rPr>
              <a:t>th</a:t>
            </a:r>
            <a:r>
              <a:rPr lang="en-IN" dirty="0" smtClean="0">
                <a:solidFill>
                  <a:schemeClr val="tx1"/>
                </a:solidFill>
              </a:rPr>
              <a:t> November circular on </a:t>
            </a:r>
            <a:r>
              <a:rPr lang="en-IN" i="1" dirty="0" smtClean="0">
                <a:solidFill>
                  <a:schemeClr val="tx1"/>
                </a:solidFill>
              </a:rPr>
              <a:t>in place of</a:t>
            </a:r>
            <a:r>
              <a:rPr lang="en-IN" dirty="0" smtClean="0">
                <a:solidFill>
                  <a:schemeClr val="tx1"/>
                </a:solidFill>
              </a:rPr>
              <a:t> it?</a:t>
            </a:r>
          </a:p>
          <a:p>
            <a:pPr lvl="1"/>
            <a:r>
              <a:rPr lang="en-IN" dirty="0" smtClean="0">
                <a:solidFill>
                  <a:schemeClr val="tx1"/>
                </a:solidFill>
              </a:rPr>
              <a:t>Informal discussions with the RBI suggest it is to be read along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t>Key features of the revised regulatory framework</a:t>
            </a:r>
            <a:endParaRPr lang="en-IN" sz="3200" dirty="0"/>
          </a:p>
        </p:txBody>
      </p:sp>
      <p:sp>
        <p:nvSpPr>
          <p:cNvPr id="3" name="Content Placeholder 2"/>
          <p:cNvSpPr>
            <a:spLocks noGrp="1"/>
          </p:cNvSpPr>
          <p:nvPr>
            <p:ph idx="1"/>
          </p:nvPr>
        </p:nvSpPr>
        <p:spPr/>
        <p:txBody>
          <a:bodyPr>
            <a:normAutofit/>
          </a:bodyPr>
          <a:lstStyle/>
          <a:p>
            <a:r>
              <a:rPr lang="en-IN" dirty="0" smtClean="0">
                <a:solidFill>
                  <a:schemeClr val="tx1"/>
                </a:solidFill>
              </a:rPr>
              <a:t>Different regulatory instruments remain intact:</a:t>
            </a:r>
          </a:p>
          <a:p>
            <a:pPr lvl="1"/>
            <a:r>
              <a:rPr lang="en-IN" dirty="0" smtClean="0">
                <a:solidFill>
                  <a:schemeClr val="tx1"/>
                </a:solidFill>
              </a:rPr>
              <a:t>March 27 Directions only override Prudential Directions 2007</a:t>
            </a:r>
          </a:p>
          <a:p>
            <a:pPr lvl="1"/>
            <a:r>
              <a:rPr lang="en-IN" dirty="0" smtClean="0">
                <a:solidFill>
                  <a:schemeClr val="tx1"/>
                </a:solidFill>
              </a:rPr>
              <a:t>Hence, separate Directions for MFIs, CICs, etc remain applicable</a:t>
            </a:r>
          </a:p>
          <a:p>
            <a:r>
              <a:rPr lang="en-IN" dirty="0" smtClean="0">
                <a:solidFill>
                  <a:schemeClr val="tx1"/>
                </a:solidFill>
              </a:rPr>
              <a:t>Applicability of the regulations based on “public funds”</a:t>
            </a:r>
          </a:p>
          <a:p>
            <a:pPr lvl="1"/>
            <a:r>
              <a:rPr lang="en-IN" dirty="0" smtClean="0">
                <a:solidFill>
                  <a:schemeClr val="tx1"/>
                </a:solidFill>
              </a:rPr>
              <a:t>Public funds is not the same as “public deposits”</a:t>
            </a:r>
          </a:p>
          <a:p>
            <a:pPr lvl="1"/>
            <a:r>
              <a:rPr lang="en-IN" dirty="0" smtClean="0">
                <a:solidFill>
                  <a:schemeClr val="tx1"/>
                </a:solidFill>
              </a:rPr>
              <a:t>All ICDs are also public funds</a:t>
            </a:r>
          </a:p>
          <a:p>
            <a:pPr lvl="1"/>
            <a:r>
              <a:rPr lang="en-IN" dirty="0" smtClean="0">
                <a:solidFill>
                  <a:schemeClr val="tx1"/>
                </a:solidFill>
              </a:rPr>
              <a:t>Additionally</a:t>
            </a:r>
          </a:p>
          <a:p>
            <a:pPr lvl="2"/>
            <a:r>
              <a:rPr lang="en-IN" dirty="0" smtClean="0">
                <a:solidFill>
                  <a:schemeClr val="tx1"/>
                </a:solidFill>
              </a:rPr>
              <a:t>Commercial paper, bank finance, public deposits and debentures are public funds</a:t>
            </a:r>
          </a:p>
          <a:p>
            <a:r>
              <a:rPr lang="en-IN" dirty="0" smtClean="0">
                <a:solidFill>
                  <a:schemeClr val="tx1"/>
                </a:solidFill>
              </a:rPr>
              <a:t>New regulation on leverage limit on NSI companies</a:t>
            </a:r>
          </a:p>
          <a:p>
            <a:pPr lvl="1"/>
            <a:r>
              <a:rPr lang="en-IN" dirty="0" smtClean="0">
                <a:solidFill>
                  <a:schemeClr val="tx1"/>
                </a:solidFill>
              </a:rPr>
              <a:t>Leverage, that is, TOL/NOF limited to 7 times</a:t>
            </a:r>
          </a:p>
          <a:p>
            <a:pPr lvl="1"/>
            <a:r>
              <a:rPr lang="en-IN" dirty="0" smtClean="0">
                <a:solidFill>
                  <a:schemeClr val="tx1"/>
                </a:solidFill>
              </a:rPr>
              <a:t>Leverage includes guarantees as well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3800" y="491136"/>
            <a:ext cx="7877007" cy="1013800"/>
          </a:xfrm>
        </p:spPr>
        <p:txBody>
          <a:bodyPr>
            <a:noAutofit/>
          </a:bodyPr>
          <a:lstStyle/>
          <a:p>
            <a:pPr lvl="0"/>
            <a:r>
              <a:rPr lang="en-IN" sz="2400" dirty="0" smtClean="0"/>
              <a:t>Difference from </a:t>
            </a:r>
            <a:r>
              <a:rPr lang="en-IN" sz="2400" dirty="0" err="1" smtClean="0"/>
              <a:t>Usha</a:t>
            </a:r>
            <a:r>
              <a:rPr lang="en-IN" sz="2400" dirty="0" smtClean="0"/>
              <a:t> </a:t>
            </a:r>
            <a:r>
              <a:rPr lang="en-IN" sz="2400" dirty="0" err="1" smtClean="0"/>
              <a:t>Thorat</a:t>
            </a:r>
            <a:r>
              <a:rPr lang="en-IN" sz="2400" dirty="0" smtClean="0"/>
              <a:t> &amp; </a:t>
            </a:r>
            <a:r>
              <a:rPr lang="en-IN" sz="2400" dirty="0" err="1" smtClean="0"/>
              <a:t>Nachiket</a:t>
            </a:r>
            <a:r>
              <a:rPr lang="en-IN" sz="2400" dirty="0" smtClean="0"/>
              <a:t> More Committee recommendations</a:t>
            </a:r>
            <a:endParaRPr lang="en-IN" sz="2400" dirty="0"/>
          </a:p>
        </p:txBody>
      </p:sp>
      <p:sp>
        <p:nvSpPr>
          <p:cNvPr id="11" name="Content Placeholder 2"/>
          <p:cNvSpPr>
            <a:spLocks noGrp="1"/>
          </p:cNvSpPr>
          <p:nvPr>
            <p:ph idx="1"/>
          </p:nvPr>
        </p:nvSpPr>
        <p:spPr/>
        <p:txBody>
          <a:bodyPr>
            <a:normAutofit/>
          </a:bodyPr>
          <a:lstStyle/>
          <a:p>
            <a:pPr algn="just"/>
            <a:r>
              <a:rPr lang="en-IN" dirty="0" err="1" smtClean="0">
                <a:solidFill>
                  <a:schemeClr val="tx1"/>
                </a:solidFill>
              </a:rPr>
              <a:t>Usha</a:t>
            </a:r>
            <a:r>
              <a:rPr lang="en-IN" dirty="0" smtClean="0">
                <a:solidFill>
                  <a:schemeClr val="tx1"/>
                </a:solidFill>
              </a:rPr>
              <a:t> </a:t>
            </a:r>
            <a:r>
              <a:rPr lang="en-IN" dirty="0" err="1">
                <a:solidFill>
                  <a:schemeClr val="tx1"/>
                </a:solidFill>
              </a:rPr>
              <a:t>Thorat</a:t>
            </a:r>
            <a:r>
              <a:rPr lang="en-IN" dirty="0">
                <a:solidFill>
                  <a:schemeClr val="tx1"/>
                </a:solidFill>
              </a:rPr>
              <a:t> panel </a:t>
            </a:r>
            <a:endParaRPr lang="en-IN" dirty="0" smtClean="0">
              <a:solidFill>
                <a:schemeClr val="tx1"/>
              </a:solidFill>
            </a:endParaRPr>
          </a:p>
          <a:p>
            <a:pPr lvl="1" algn="just"/>
            <a:r>
              <a:rPr lang="en-IN" dirty="0" smtClean="0">
                <a:solidFill>
                  <a:schemeClr val="tx1"/>
                </a:solidFill>
              </a:rPr>
              <a:t>Deregistration of </a:t>
            </a:r>
            <a:r>
              <a:rPr lang="en-IN" dirty="0">
                <a:solidFill>
                  <a:schemeClr val="tx1"/>
                </a:solidFill>
              </a:rPr>
              <a:t>systematically unimportant companies, so as to clear the mass in </a:t>
            </a:r>
            <a:r>
              <a:rPr lang="en-IN" dirty="0" smtClean="0">
                <a:solidFill>
                  <a:schemeClr val="tx1"/>
                </a:solidFill>
              </a:rPr>
              <a:t>the </a:t>
            </a:r>
            <a:r>
              <a:rPr lang="en-IN" dirty="0">
                <a:solidFill>
                  <a:schemeClr val="tx1"/>
                </a:solidFill>
              </a:rPr>
              <a:t>NBFC regulations</a:t>
            </a:r>
            <a:r>
              <a:rPr lang="en-IN" dirty="0" smtClean="0">
                <a:solidFill>
                  <a:schemeClr val="tx1"/>
                </a:solidFill>
              </a:rPr>
              <a:t>.</a:t>
            </a:r>
          </a:p>
          <a:p>
            <a:pPr lvl="1" algn="just"/>
            <a:r>
              <a:rPr lang="en-US" dirty="0" smtClean="0">
                <a:solidFill>
                  <a:schemeClr val="tx1"/>
                </a:solidFill>
              </a:rPr>
              <a:t>Liquidity Management</a:t>
            </a:r>
          </a:p>
          <a:p>
            <a:pPr marL="411480" lvl="1" indent="0" algn="just">
              <a:buNone/>
            </a:pPr>
            <a:endParaRPr lang="en-US" sz="1200" dirty="0" smtClean="0">
              <a:solidFill>
                <a:schemeClr val="tx1"/>
              </a:solidFill>
            </a:endParaRPr>
          </a:p>
          <a:p>
            <a:pPr algn="just"/>
            <a:r>
              <a:rPr lang="en-US" dirty="0" err="1" smtClean="0">
                <a:solidFill>
                  <a:schemeClr val="tx1"/>
                </a:solidFill>
              </a:rPr>
              <a:t>Nachiket</a:t>
            </a:r>
            <a:r>
              <a:rPr lang="en-US" dirty="0" smtClean="0">
                <a:solidFill>
                  <a:schemeClr val="tx1"/>
                </a:solidFill>
              </a:rPr>
              <a:t> More Committee recommendations</a:t>
            </a:r>
          </a:p>
          <a:p>
            <a:pPr lvl="1" algn="just"/>
            <a:r>
              <a:rPr lang="en-IN" dirty="0">
                <a:solidFill>
                  <a:schemeClr val="tx1"/>
                </a:solidFill>
              </a:rPr>
              <a:t>NBFCs be notified as ‘secured creditors’ under the SARFAESI Act as </a:t>
            </a:r>
            <a:r>
              <a:rPr lang="en-IN" dirty="0" smtClean="0">
                <a:solidFill>
                  <a:schemeClr val="tx1"/>
                </a:solidFill>
              </a:rPr>
              <a:t>to allow </a:t>
            </a:r>
            <a:r>
              <a:rPr lang="en-IN" dirty="0">
                <a:solidFill>
                  <a:schemeClr val="tx1"/>
                </a:solidFill>
              </a:rPr>
              <a:t>them access to the DRT Forum for recovery of their </a:t>
            </a:r>
            <a:r>
              <a:rPr lang="en-IN" dirty="0" smtClean="0">
                <a:solidFill>
                  <a:schemeClr val="tx1"/>
                </a:solidFill>
              </a:rPr>
              <a:t>debts</a:t>
            </a:r>
          </a:p>
          <a:p>
            <a:pPr lvl="2" algn="just"/>
            <a:r>
              <a:rPr lang="en-IN" dirty="0" smtClean="0">
                <a:solidFill>
                  <a:schemeClr val="tx1"/>
                </a:solidFill>
              </a:rPr>
              <a:t>This is expected to be take care of as per Budget 2015 announcement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IN" sz="3200" dirty="0" smtClean="0">
                <a:effectLst/>
              </a:rPr>
              <a:t>Requirement of minimum NOF</a:t>
            </a:r>
            <a:endParaRPr lang="en-IN" sz="3200" dirty="0"/>
          </a:p>
        </p:txBody>
      </p:sp>
      <p:sp>
        <p:nvSpPr>
          <p:cNvPr id="9" name="Content Placeholder 2"/>
          <p:cNvSpPr>
            <a:spLocks noGrp="1"/>
          </p:cNvSpPr>
          <p:nvPr>
            <p:ph idx="1"/>
          </p:nvPr>
        </p:nvSpPr>
        <p:spPr/>
        <p:txBody>
          <a:bodyPr>
            <a:normAutofit fontScale="92500" lnSpcReduction="10000"/>
          </a:bodyPr>
          <a:lstStyle/>
          <a:p>
            <a:r>
              <a:rPr lang="en-IN" sz="2400" dirty="0" smtClean="0">
                <a:solidFill>
                  <a:schemeClr val="tx1"/>
                </a:solidFill>
              </a:rPr>
              <a:t>All NBFCs, irrespective of their date of existence are required to attain a minimum NOF of Rs. 2 </a:t>
            </a:r>
            <a:r>
              <a:rPr lang="en-IN" sz="2400" dirty="0" err="1" smtClean="0">
                <a:solidFill>
                  <a:schemeClr val="tx1"/>
                </a:solidFill>
              </a:rPr>
              <a:t>crores</a:t>
            </a:r>
            <a:r>
              <a:rPr lang="en-IN" sz="2400" dirty="0" smtClean="0">
                <a:solidFill>
                  <a:schemeClr val="tx1"/>
                </a:solidFill>
              </a:rPr>
              <a:t>.</a:t>
            </a:r>
          </a:p>
          <a:p>
            <a:pPr lvl="1"/>
            <a:r>
              <a:rPr lang="en-US" sz="2200" dirty="0" smtClean="0">
                <a:solidFill>
                  <a:schemeClr val="tx1"/>
                </a:solidFill>
              </a:rPr>
              <a:t>Presently the same was applicable for NBFCs registered with the RBI from 21</a:t>
            </a:r>
            <a:r>
              <a:rPr lang="en-US" sz="2200" baseline="30000" dirty="0" smtClean="0">
                <a:solidFill>
                  <a:schemeClr val="tx1"/>
                </a:solidFill>
              </a:rPr>
              <a:t>st</a:t>
            </a:r>
            <a:r>
              <a:rPr lang="en-US" sz="2200" dirty="0" smtClean="0">
                <a:solidFill>
                  <a:schemeClr val="tx1"/>
                </a:solidFill>
              </a:rPr>
              <a:t> April, 1999.</a:t>
            </a:r>
          </a:p>
          <a:p>
            <a:pPr lvl="1"/>
            <a:r>
              <a:rPr lang="en-US" sz="2200" dirty="0" smtClean="0">
                <a:solidFill>
                  <a:schemeClr val="tx1"/>
                </a:solidFill>
              </a:rPr>
              <a:t>For NBFCs in existence on before 21</a:t>
            </a:r>
            <a:r>
              <a:rPr lang="en-US" sz="2200" baseline="30000" dirty="0" smtClean="0">
                <a:solidFill>
                  <a:schemeClr val="tx1"/>
                </a:solidFill>
              </a:rPr>
              <a:t>st</a:t>
            </a:r>
            <a:r>
              <a:rPr lang="en-US" sz="2200" dirty="0" smtClean="0">
                <a:solidFill>
                  <a:schemeClr val="tx1"/>
                </a:solidFill>
              </a:rPr>
              <a:t> April, 1999, the NOF had been retained at Rs. 25 </a:t>
            </a:r>
            <a:r>
              <a:rPr lang="en-US" sz="2200" dirty="0" err="1" smtClean="0">
                <a:solidFill>
                  <a:schemeClr val="tx1"/>
                </a:solidFill>
              </a:rPr>
              <a:t>lakhs</a:t>
            </a:r>
            <a:r>
              <a:rPr lang="en-US" sz="2200" dirty="0" smtClean="0">
                <a:solidFill>
                  <a:schemeClr val="tx1"/>
                </a:solidFill>
              </a:rPr>
              <a:t>.</a:t>
            </a:r>
          </a:p>
          <a:p>
            <a:pPr lvl="1">
              <a:buNone/>
            </a:pPr>
            <a:endParaRPr lang="en-IN" sz="1900" dirty="0" smtClean="0">
              <a:solidFill>
                <a:schemeClr val="tx1"/>
              </a:solidFill>
            </a:endParaRPr>
          </a:p>
          <a:p>
            <a:r>
              <a:rPr lang="en-IN" sz="2400" dirty="0" smtClean="0">
                <a:solidFill>
                  <a:schemeClr val="tx1"/>
                </a:solidFill>
              </a:rPr>
              <a:t>Existing NBFCs with NOF of less than 2 </a:t>
            </a:r>
            <a:r>
              <a:rPr lang="en-IN" sz="2400" dirty="0" err="1" smtClean="0">
                <a:solidFill>
                  <a:schemeClr val="tx1"/>
                </a:solidFill>
              </a:rPr>
              <a:t>crores</a:t>
            </a:r>
            <a:r>
              <a:rPr lang="en-IN" sz="2400" dirty="0" smtClean="0">
                <a:solidFill>
                  <a:schemeClr val="tx1"/>
                </a:solidFill>
              </a:rPr>
              <a:t> are required to submit a statutory auditor's certificate certifying compliance to the revised levels at the end of each of the two financial years as given in the adjacent table.</a:t>
            </a:r>
            <a:r>
              <a:rPr lang="en-IN" dirty="0" smtClean="0">
                <a:solidFill>
                  <a:schemeClr val="tx1"/>
                </a:solidFill>
              </a:rPr>
              <a:t> </a:t>
            </a:r>
          </a:p>
          <a:p>
            <a:pPr>
              <a:buNone/>
            </a:pPr>
            <a:endParaRPr lang="en-IN" sz="1700" dirty="0" smtClean="0">
              <a:solidFill>
                <a:schemeClr val="tx1"/>
              </a:solidFill>
            </a:endParaRPr>
          </a:p>
          <a:p>
            <a:r>
              <a:rPr lang="en-IN" sz="2400" dirty="0" smtClean="0">
                <a:solidFill>
                  <a:schemeClr val="tx1"/>
                </a:solidFill>
              </a:rPr>
              <a:t>Minimum NOF of Rs. 200 </a:t>
            </a:r>
            <a:r>
              <a:rPr lang="en-IN" sz="2400" dirty="0" err="1" smtClean="0">
                <a:solidFill>
                  <a:schemeClr val="tx1"/>
                </a:solidFill>
              </a:rPr>
              <a:t>lakh</a:t>
            </a:r>
            <a:r>
              <a:rPr lang="en-IN" sz="2400" dirty="0" smtClean="0">
                <a:solidFill>
                  <a:schemeClr val="tx1"/>
                </a:solidFill>
              </a:rPr>
              <a:t> to be attained by the end of March 2017, as per the milestones given below:</a:t>
            </a:r>
          </a:p>
          <a:p>
            <a:pPr lvl="1"/>
            <a:r>
              <a:rPr lang="en-IN" sz="2200" dirty="0" smtClean="0">
                <a:solidFill>
                  <a:schemeClr val="tx1"/>
                </a:solidFill>
              </a:rPr>
              <a:t> Rs. 100 </a:t>
            </a:r>
            <a:r>
              <a:rPr lang="en-IN" sz="2200" dirty="0" err="1" smtClean="0">
                <a:solidFill>
                  <a:schemeClr val="tx1"/>
                </a:solidFill>
              </a:rPr>
              <a:t>lakh</a:t>
            </a:r>
            <a:r>
              <a:rPr lang="en-IN" sz="2200" dirty="0" smtClean="0">
                <a:solidFill>
                  <a:schemeClr val="tx1"/>
                </a:solidFill>
              </a:rPr>
              <a:t> by the end of March 2016</a:t>
            </a:r>
          </a:p>
          <a:p>
            <a:pPr lvl="1"/>
            <a:r>
              <a:rPr lang="en-IN" sz="2200" dirty="0" smtClean="0">
                <a:solidFill>
                  <a:schemeClr val="tx1"/>
                </a:solidFill>
              </a:rPr>
              <a:t>Rs. 200 </a:t>
            </a:r>
            <a:r>
              <a:rPr lang="en-IN" sz="2200" dirty="0" err="1" smtClean="0">
                <a:solidFill>
                  <a:schemeClr val="tx1"/>
                </a:solidFill>
              </a:rPr>
              <a:t>lakh</a:t>
            </a:r>
            <a:r>
              <a:rPr lang="en-IN" sz="2200" dirty="0" smtClean="0">
                <a:solidFill>
                  <a:schemeClr val="tx1"/>
                </a:solidFill>
              </a:rPr>
              <a:t> by the end of March 2017</a:t>
            </a:r>
            <a:endParaRPr lang="en-IN" sz="2200"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Meaning of NBFC-ND-SI changed</a:t>
            </a:r>
            <a:endParaRPr lang="en-IN" dirty="0"/>
          </a:p>
        </p:txBody>
      </p:sp>
      <p:sp>
        <p:nvSpPr>
          <p:cNvPr id="7" name="Content Placeholder 2"/>
          <p:cNvSpPr>
            <a:spLocks noGrp="1"/>
          </p:cNvSpPr>
          <p:nvPr>
            <p:ph idx="1"/>
          </p:nvPr>
        </p:nvSpPr>
        <p:spPr/>
        <p:txBody>
          <a:bodyPr>
            <a:normAutofit/>
          </a:bodyPr>
          <a:lstStyle/>
          <a:p>
            <a:r>
              <a:rPr lang="en-US" dirty="0" smtClean="0">
                <a:solidFill>
                  <a:schemeClr val="tx1"/>
                </a:solidFill>
              </a:rPr>
              <a:t>Currently non-deposit accepting NBFCs with asset size of Rs. 100 </a:t>
            </a:r>
            <a:r>
              <a:rPr lang="en-US" dirty="0" err="1" smtClean="0">
                <a:solidFill>
                  <a:schemeClr val="tx1"/>
                </a:solidFill>
              </a:rPr>
              <a:t>crores</a:t>
            </a:r>
            <a:r>
              <a:rPr lang="en-US" dirty="0" smtClean="0">
                <a:solidFill>
                  <a:schemeClr val="tx1"/>
                </a:solidFill>
              </a:rPr>
              <a:t> or more are classified as NBFC-ND-SI.</a:t>
            </a:r>
          </a:p>
          <a:p>
            <a:pPr>
              <a:buNone/>
            </a:pPr>
            <a:endParaRPr lang="en-IN" sz="2200" dirty="0" smtClean="0">
              <a:solidFill>
                <a:schemeClr val="tx1"/>
              </a:solidFill>
            </a:endParaRPr>
          </a:p>
          <a:p>
            <a:r>
              <a:rPr lang="en-US" dirty="0" smtClean="0">
                <a:solidFill>
                  <a:schemeClr val="tx1"/>
                </a:solidFill>
              </a:rPr>
              <a:t>Henceforth, NBFCs-ND which have </a:t>
            </a:r>
            <a:r>
              <a:rPr lang="en-US" b="1" dirty="0" smtClean="0">
                <a:solidFill>
                  <a:schemeClr val="tx1"/>
                </a:solidFill>
              </a:rPr>
              <a:t>asset size of Rs. 500 </a:t>
            </a:r>
            <a:r>
              <a:rPr lang="en-US" b="1" dirty="0" err="1" smtClean="0">
                <a:solidFill>
                  <a:schemeClr val="tx1"/>
                </a:solidFill>
              </a:rPr>
              <a:t>crore</a:t>
            </a:r>
            <a:r>
              <a:rPr lang="en-US" b="1" dirty="0" smtClean="0">
                <a:solidFill>
                  <a:schemeClr val="tx1"/>
                </a:solidFill>
              </a:rPr>
              <a:t> and above </a:t>
            </a:r>
            <a:r>
              <a:rPr lang="en-US" dirty="0" smtClean="0">
                <a:solidFill>
                  <a:schemeClr val="tx1"/>
                </a:solidFill>
              </a:rPr>
              <a:t>as per the last audited balance sheet would be classified as NBFC-ND-SI for the purpose of administering prudential norms. </a:t>
            </a:r>
          </a:p>
          <a:p>
            <a:pPr lvl="1"/>
            <a:r>
              <a:rPr lang="en-IN" dirty="0" smtClean="0">
                <a:solidFill>
                  <a:schemeClr val="tx1"/>
                </a:solidFill>
              </a:rPr>
              <a:t>Rs 500 </a:t>
            </a:r>
            <a:r>
              <a:rPr lang="en-IN" dirty="0" err="1" smtClean="0">
                <a:solidFill>
                  <a:schemeClr val="tx1"/>
                </a:solidFill>
              </a:rPr>
              <a:t>crores</a:t>
            </a:r>
            <a:r>
              <a:rPr lang="en-IN" dirty="0" smtClean="0">
                <a:solidFill>
                  <a:schemeClr val="tx1"/>
                </a:solidFill>
              </a:rPr>
              <a:t> is a reasonably big size</a:t>
            </a:r>
          </a:p>
          <a:p>
            <a:pPr lvl="1"/>
            <a:r>
              <a:rPr lang="en-IN" dirty="0" smtClean="0">
                <a:solidFill>
                  <a:schemeClr val="tx1"/>
                </a:solidFill>
              </a:rPr>
              <a:t>Expectedly, a whole lot of companies will go out of complying with all or some of the prudential norms requirement</a:t>
            </a:r>
            <a:endParaRPr lang="en-IN" dirty="0">
              <a:solidFill>
                <a:schemeClr val="tx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Aggregation of assets of </a:t>
            </a:r>
            <a:br>
              <a:rPr lang="en-IN" dirty="0" smtClean="0"/>
            </a:br>
            <a:r>
              <a:rPr lang="en-IN" dirty="0" smtClean="0"/>
              <a:t>multiple NBFCs in the same group</a:t>
            </a:r>
            <a:endParaRPr lang="en-IN" dirty="0"/>
          </a:p>
        </p:txBody>
      </p:sp>
      <p:sp>
        <p:nvSpPr>
          <p:cNvPr id="3" name="Content Placeholder 2"/>
          <p:cNvSpPr>
            <a:spLocks noGrp="1"/>
          </p:cNvSpPr>
          <p:nvPr>
            <p:ph idx="1"/>
          </p:nvPr>
        </p:nvSpPr>
        <p:spPr/>
        <p:txBody>
          <a:bodyPr/>
          <a:lstStyle/>
          <a:p>
            <a:r>
              <a:rPr lang="en-IN" dirty="0" smtClean="0">
                <a:solidFill>
                  <a:schemeClr val="tx1"/>
                </a:solidFill>
              </a:rPr>
              <a:t>Was a part of the 10</a:t>
            </a:r>
            <a:r>
              <a:rPr lang="en-IN" baseline="30000" dirty="0" smtClean="0">
                <a:solidFill>
                  <a:schemeClr val="tx1"/>
                </a:solidFill>
              </a:rPr>
              <a:t>th</a:t>
            </a:r>
            <a:r>
              <a:rPr lang="en-IN" dirty="0" smtClean="0">
                <a:solidFill>
                  <a:schemeClr val="tx1"/>
                </a:solidFill>
              </a:rPr>
              <a:t> November, 2014 circular</a:t>
            </a:r>
          </a:p>
          <a:p>
            <a:r>
              <a:rPr lang="en-IN" dirty="0" smtClean="0">
                <a:solidFill>
                  <a:schemeClr val="tx1"/>
                </a:solidFill>
              </a:rPr>
              <a:t>Was dropped from the final notifications of 27</a:t>
            </a:r>
            <a:r>
              <a:rPr lang="en-IN" baseline="30000" dirty="0" smtClean="0">
                <a:solidFill>
                  <a:schemeClr val="tx1"/>
                </a:solidFill>
              </a:rPr>
              <a:t>th</a:t>
            </a:r>
            <a:r>
              <a:rPr lang="en-IN" dirty="0" smtClean="0">
                <a:solidFill>
                  <a:schemeClr val="tx1"/>
                </a:solidFill>
              </a:rPr>
              <a:t> March, 2015</a:t>
            </a:r>
          </a:p>
          <a:p>
            <a:r>
              <a:rPr lang="en-IN" dirty="0" smtClean="0">
                <a:solidFill>
                  <a:schemeClr val="tx1"/>
                </a:solidFill>
              </a:rPr>
              <a:t>Again re-instated in the </a:t>
            </a:r>
            <a:r>
              <a:rPr lang="en-IN" i="1" dirty="0" smtClean="0">
                <a:solidFill>
                  <a:schemeClr val="tx1"/>
                </a:solidFill>
              </a:rPr>
              <a:t>Master Circular – Miscellaneous Instructions to all NBFCs</a:t>
            </a:r>
          </a:p>
          <a:p>
            <a:r>
              <a:rPr lang="en-IN" dirty="0" smtClean="0">
                <a:solidFill>
                  <a:schemeClr val="tx1"/>
                </a:solidFill>
              </a:rPr>
              <a:t>Now forms a part of the Master Directions </a:t>
            </a:r>
            <a:endParaRPr lang="en-IN"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NBFCs </a:t>
            </a:r>
            <a:br>
              <a:rPr lang="en-US" dirty="0" smtClean="0"/>
            </a:br>
            <a:r>
              <a:rPr lang="en-US" dirty="0" smtClean="0"/>
              <a:t>in the same Group</a:t>
            </a:r>
            <a:endParaRPr lang="en-IN" dirty="0"/>
          </a:p>
        </p:txBody>
      </p:sp>
      <p:sp>
        <p:nvSpPr>
          <p:cNvPr id="6" name="Content Placeholder 2"/>
          <p:cNvSpPr>
            <a:spLocks noGrp="1"/>
          </p:cNvSpPr>
          <p:nvPr>
            <p:ph idx="1"/>
          </p:nvPr>
        </p:nvSpPr>
        <p:spPr/>
        <p:txBody>
          <a:bodyPr>
            <a:normAutofit/>
          </a:bodyPr>
          <a:lstStyle/>
          <a:p>
            <a:pPr algn="just"/>
            <a:r>
              <a:rPr lang="en-US" dirty="0" smtClean="0">
                <a:solidFill>
                  <a:schemeClr val="tx1"/>
                </a:solidFill>
              </a:rPr>
              <a:t>For ascertaining asset size of NBFCs-ND-SI, the total assets of </a:t>
            </a:r>
            <a:r>
              <a:rPr lang="en-US" b="1" dirty="0" smtClean="0">
                <a:solidFill>
                  <a:schemeClr val="tx1"/>
                </a:solidFill>
              </a:rPr>
              <a:t>NBFCs in a group</a:t>
            </a:r>
            <a:r>
              <a:rPr lang="en-US" dirty="0" smtClean="0">
                <a:solidFill>
                  <a:schemeClr val="tx1"/>
                </a:solidFill>
              </a:rPr>
              <a:t> (i.e. part of a corporate group or are floated by a common set of promoters), including NBFCs-D, if any, will be aggregated.</a:t>
            </a:r>
          </a:p>
          <a:p>
            <a:pPr lvl="1" algn="just"/>
            <a:r>
              <a:rPr lang="en-IN" dirty="0" smtClean="0">
                <a:solidFill>
                  <a:schemeClr val="tx1"/>
                </a:solidFill>
              </a:rPr>
              <a:t>That is, asset size will be clubbed as “group” level</a:t>
            </a:r>
            <a:endParaRPr lang="en-US" dirty="0" smtClean="0">
              <a:solidFill>
                <a:schemeClr val="tx1"/>
              </a:solidFill>
            </a:endParaRPr>
          </a:p>
          <a:p>
            <a:pPr algn="just">
              <a:buNone/>
            </a:pPr>
            <a:endParaRPr lang="en-US" sz="1600" dirty="0" smtClean="0">
              <a:solidFill>
                <a:schemeClr val="tx1"/>
              </a:solidFill>
            </a:endParaRPr>
          </a:p>
          <a:p>
            <a:pPr algn="just"/>
            <a:r>
              <a:rPr lang="en-US" dirty="0" smtClean="0">
                <a:solidFill>
                  <a:schemeClr val="tx1"/>
                </a:solidFill>
              </a:rPr>
              <a:t>Accordingly consolidation will fall within the asset sizes of the two categories viz.</a:t>
            </a:r>
          </a:p>
          <a:p>
            <a:pPr lvl="1" algn="just"/>
            <a:r>
              <a:rPr lang="en-US" dirty="0" smtClean="0">
                <a:solidFill>
                  <a:schemeClr val="tx1"/>
                </a:solidFill>
              </a:rPr>
              <a:t>NBFC-ND (with asset size of less than Rs. 500 </a:t>
            </a:r>
            <a:r>
              <a:rPr lang="en-US" dirty="0" err="1" smtClean="0">
                <a:solidFill>
                  <a:schemeClr val="tx1"/>
                </a:solidFill>
              </a:rPr>
              <a:t>crores</a:t>
            </a:r>
            <a:r>
              <a:rPr lang="en-US" dirty="0" smtClean="0">
                <a:solidFill>
                  <a:schemeClr val="tx1"/>
                </a:solidFill>
              </a:rPr>
              <a:t>); and</a:t>
            </a:r>
            <a:endParaRPr lang="en-IN" dirty="0" smtClean="0">
              <a:solidFill>
                <a:schemeClr val="tx1"/>
              </a:solidFill>
            </a:endParaRPr>
          </a:p>
          <a:p>
            <a:pPr lvl="1" algn="just"/>
            <a:r>
              <a:rPr lang="en-US" dirty="0" smtClean="0">
                <a:solidFill>
                  <a:schemeClr val="tx1"/>
                </a:solidFill>
              </a:rPr>
              <a:t>NBFC-ND-SI (with asset size of Rs. 500 </a:t>
            </a:r>
            <a:r>
              <a:rPr lang="en-US" dirty="0" err="1" smtClean="0">
                <a:solidFill>
                  <a:schemeClr val="tx1"/>
                </a:solidFill>
              </a:rPr>
              <a:t>crore</a:t>
            </a:r>
            <a:r>
              <a:rPr lang="en-US" dirty="0" smtClean="0">
                <a:solidFill>
                  <a:schemeClr val="tx1"/>
                </a:solidFill>
              </a:rPr>
              <a:t> or more).</a:t>
            </a:r>
          </a:p>
          <a:p>
            <a:pPr lvl="1" algn="just"/>
            <a:endParaRPr lang="en-US" sz="1300" dirty="0" smtClean="0">
              <a:solidFill>
                <a:schemeClr val="tx1"/>
              </a:solidFill>
            </a:endParaRPr>
          </a:p>
          <a:p>
            <a:pPr algn="just"/>
            <a:r>
              <a:rPr lang="en-US" dirty="0" smtClean="0">
                <a:solidFill>
                  <a:schemeClr val="tx1"/>
                </a:solidFill>
              </a:rPr>
              <a:t>Regulations as applicable to the two categories will be applicable to </a:t>
            </a:r>
            <a:r>
              <a:rPr lang="en-US" b="1" dirty="0" smtClean="0">
                <a:solidFill>
                  <a:schemeClr val="tx1"/>
                </a:solidFill>
              </a:rPr>
              <a:t>each</a:t>
            </a:r>
            <a:r>
              <a:rPr lang="en-US" dirty="0" smtClean="0">
                <a:solidFill>
                  <a:schemeClr val="tx1"/>
                </a:solidFill>
              </a:rPr>
              <a:t> of the NBFC-ND within the group, irrespective of its individual asset size.</a:t>
            </a:r>
          </a:p>
          <a:p>
            <a:pPr algn="just"/>
            <a:endParaRPr lang="en-US" sz="1900" dirty="0" smtClean="0">
              <a:solidFill>
                <a:schemeClr val="tx1"/>
              </a:solidFill>
            </a:endParaRPr>
          </a:p>
          <a:p>
            <a:pPr algn="just"/>
            <a:r>
              <a:rPr lang="en-US" dirty="0" smtClean="0">
                <a:solidFill>
                  <a:schemeClr val="tx1"/>
                </a:solidFill>
              </a:rPr>
              <a:t>For NBFC-D, all applicable regulations would apply.</a:t>
            </a:r>
          </a:p>
          <a:p>
            <a:pPr algn="just">
              <a:buNone/>
            </a:pPr>
            <a:endParaRPr lang="en-IN" dirty="0" smtClean="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t>
            </a:r>
            <a:r>
              <a:rPr lang="en-US" dirty="0" smtClean="0"/>
              <a:t>Companies in the Group’ </a:t>
            </a:r>
            <a:br>
              <a:rPr lang="en-US" dirty="0" smtClean="0"/>
            </a:br>
            <a:r>
              <a:rPr lang="en-US" dirty="0" smtClean="0"/>
              <a:t>defined</a:t>
            </a:r>
            <a:endParaRPr lang="en-IN" dirty="0"/>
          </a:p>
        </p:txBody>
      </p:sp>
      <p:sp>
        <p:nvSpPr>
          <p:cNvPr id="6" name="Content Placeholder 2"/>
          <p:cNvSpPr>
            <a:spLocks noGrp="1"/>
          </p:cNvSpPr>
          <p:nvPr>
            <p:ph idx="1"/>
          </p:nvPr>
        </p:nvSpPr>
        <p:spPr/>
        <p:txBody>
          <a:bodyPr>
            <a:normAutofit/>
          </a:bodyPr>
          <a:lstStyle/>
          <a:p>
            <a:pPr algn="just"/>
            <a:r>
              <a:rPr lang="en-IN" dirty="0" smtClean="0">
                <a:solidFill>
                  <a:schemeClr val="tx1"/>
                </a:solidFill>
              </a:rPr>
              <a:t>The word “group” has a broad definition</a:t>
            </a:r>
          </a:p>
          <a:p>
            <a:pPr algn="just"/>
            <a:endParaRPr lang="en-US" sz="1800" dirty="0" smtClean="0">
              <a:solidFill>
                <a:schemeClr val="tx1"/>
              </a:solidFill>
            </a:endParaRPr>
          </a:p>
          <a:p>
            <a:pPr algn="just"/>
            <a:r>
              <a:rPr lang="en-US" dirty="0" smtClean="0">
                <a:solidFill>
                  <a:schemeClr val="tx1"/>
                </a:solidFill>
              </a:rPr>
              <a:t>“Companies in the Group”, shall mean an arrangement involving two or more entities related to each other through any of the following relationships: </a:t>
            </a:r>
            <a:endParaRPr lang="en-IN" dirty="0" smtClean="0">
              <a:solidFill>
                <a:schemeClr val="tx1"/>
              </a:solidFill>
            </a:endParaRPr>
          </a:p>
          <a:p>
            <a:pPr lvl="1" algn="just"/>
            <a:r>
              <a:rPr lang="en-US" dirty="0" smtClean="0">
                <a:solidFill>
                  <a:schemeClr val="tx1"/>
                </a:solidFill>
              </a:rPr>
              <a:t>Subsidiary – parent (defined in terms of AS 21), </a:t>
            </a:r>
            <a:endParaRPr lang="en-IN" dirty="0" smtClean="0">
              <a:solidFill>
                <a:schemeClr val="tx1"/>
              </a:solidFill>
            </a:endParaRPr>
          </a:p>
          <a:p>
            <a:pPr lvl="1" algn="just"/>
            <a:r>
              <a:rPr lang="en-US" dirty="0" smtClean="0">
                <a:solidFill>
                  <a:schemeClr val="tx1"/>
                </a:solidFill>
              </a:rPr>
              <a:t>Joint venture (defined in terms of AS 27), </a:t>
            </a:r>
            <a:endParaRPr lang="en-IN" dirty="0" smtClean="0">
              <a:solidFill>
                <a:schemeClr val="tx1"/>
              </a:solidFill>
            </a:endParaRPr>
          </a:p>
          <a:p>
            <a:pPr lvl="1" algn="just"/>
            <a:r>
              <a:rPr lang="en-US" dirty="0" smtClean="0">
                <a:solidFill>
                  <a:schemeClr val="tx1"/>
                </a:solidFill>
              </a:rPr>
              <a:t>Associate (defined in terms of AS 23), </a:t>
            </a:r>
            <a:endParaRPr lang="en-IN" dirty="0" smtClean="0">
              <a:solidFill>
                <a:schemeClr val="tx1"/>
              </a:solidFill>
            </a:endParaRPr>
          </a:p>
          <a:p>
            <a:pPr lvl="1" algn="just"/>
            <a:r>
              <a:rPr lang="en-US" dirty="0" smtClean="0">
                <a:solidFill>
                  <a:schemeClr val="tx1"/>
                </a:solidFill>
              </a:rPr>
              <a:t>Promoter - </a:t>
            </a:r>
            <a:r>
              <a:rPr lang="en-US" dirty="0" err="1" smtClean="0">
                <a:solidFill>
                  <a:schemeClr val="tx1"/>
                </a:solidFill>
              </a:rPr>
              <a:t>promotee</a:t>
            </a:r>
            <a:r>
              <a:rPr lang="en-US" dirty="0" smtClean="0">
                <a:solidFill>
                  <a:schemeClr val="tx1"/>
                </a:solidFill>
              </a:rPr>
              <a:t> [as provided in the SEBI (Acquisition of Shares and Takeover) Regulations, 1997</a:t>
            </a:r>
            <a:r>
              <a:rPr lang="en-US" dirty="0" smtClean="0">
                <a:solidFill>
                  <a:schemeClr val="tx1"/>
                </a:solidFill>
              </a:rPr>
              <a:t>], for listed entities</a:t>
            </a:r>
            <a:endParaRPr lang="en-US" dirty="0" smtClean="0">
              <a:solidFill>
                <a:schemeClr val="tx1"/>
              </a:solidFill>
            </a:endParaRPr>
          </a:p>
          <a:p>
            <a:pPr lvl="1" algn="just"/>
            <a:r>
              <a:rPr lang="en-US" dirty="0" smtClean="0">
                <a:solidFill>
                  <a:schemeClr val="tx1"/>
                </a:solidFill>
              </a:rPr>
              <a:t>A </a:t>
            </a:r>
            <a:r>
              <a:rPr lang="en-US" dirty="0" smtClean="0">
                <a:solidFill>
                  <a:schemeClr val="tx1"/>
                </a:solidFill>
              </a:rPr>
              <a:t>related party (defined in terms of AS 18), </a:t>
            </a:r>
          </a:p>
          <a:p>
            <a:pPr lvl="1" algn="just"/>
            <a:r>
              <a:rPr lang="en-US" dirty="0" smtClean="0">
                <a:solidFill>
                  <a:schemeClr val="tx1"/>
                </a:solidFill>
              </a:rPr>
              <a:t>Common brand name, and</a:t>
            </a:r>
          </a:p>
          <a:p>
            <a:pPr lvl="1" algn="just"/>
            <a:r>
              <a:rPr lang="en-US" dirty="0" smtClean="0">
                <a:solidFill>
                  <a:schemeClr val="tx1"/>
                </a:solidFill>
              </a:rPr>
              <a:t>Investment in equity shares of 20% and above</a:t>
            </a:r>
          </a:p>
          <a:p>
            <a:pPr lvl="1" algn="just"/>
            <a:endParaRPr lang="en-US" sz="1400" dirty="0" smtClean="0">
              <a:solidFill>
                <a:schemeClr val="tx1"/>
              </a:solidFill>
            </a:endParaRPr>
          </a:p>
          <a:p>
            <a:pPr algn="just"/>
            <a:r>
              <a:rPr lang="en-US" dirty="0" smtClean="0">
                <a:solidFill>
                  <a:schemeClr val="tx1"/>
                </a:solidFill>
              </a:rPr>
              <a:t>The word “group” would take the definition of applicable Accounting Standards.</a:t>
            </a:r>
          </a:p>
          <a:p>
            <a:pPr lvl="1"/>
            <a:r>
              <a:rPr lang="en-US" dirty="0" smtClean="0">
                <a:solidFill>
                  <a:schemeClr val="tx1"/>
                </a:solidFill>
              </a:rPr>
              <a:t>Accounting standards define “group” to mean holding, subsidiary and fellow subsidiaries</a:t>
            </a:r>
            <a:r>
              <a:rPr lang="en-IN" dirty="0" smtClean="0">
                <a:solidFill>
                  <a:schemeClr val="tx1"/>
                </a:solidFill>
              </a:rPr>
              <a:t> </a:t>
            </a:r>
          </a:p>
          <a:p>
            <a:endParaRPr lang="en-IN" dirty="0">
              <a:solidFill>
                <a:schemeClr val="tx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 of group As PER RBI ACT</a:t>
            </a:r>
            <a:endParaRPr lang="en-IN" dirty="0"/>
          </a:p>
        </p:txBody>
      </p:sp>
      <p:sp>
        <p:nvSpPr>
          <p:cNvPr id="3" name="Content Placeholder 2"/>
          <p:cNvSpPr>
            <a:spLocks noGrp="1"/>
          </p:cNvSpPr>
          <p:nvPr>
            <p:ph idx="1"/>
          </p:nvPr>
        </p:nvSpPr>
        <p:spPr/>
        <p:txBody>
          <a:bodyPr>
            <a:normAutofit/>
          </a:bodyPr>
          <a:lstStyle/>
          <a:p>
            <a:r>
              <a:rPr lang="en-IN" sz="2800" dirty="0" smtClean="0">
                <a:solidFill>
                  <a:schemeClr val="tx1"/>
                </a:solidFill>
              </a:rPr>
              <a:t>RBI Act, 1934</a:t>
            </a:r>
          </a:p>
          <a:p>
            <a:pPr lvl="1"/>
            <a:r>
              <a:rPr lang="en-IN" sz="2400" dirty="0" smtClean="0">
                <a:solidFill>
                  <a:schemeClr val="tx1"/>
                </a:solidFill>
              </a:rPr>
              <a:t>Companies in the same group defined with reference to Companies Act 1956</a:t>
            </a:r>
          </a:p>
          <a:p>
            <a:pPr lvl="2"/>
            <a:r>
              <a:rPr lang="en-IN" sz="2000" dirty="0" smtClean="0">
                <a:solidFill>
                  <a:schemeClr val="tx1"/>
                </a:solidFill>
              </a:rPr>
              <a:t>Will still refer to the 1956 Act, as there is no similar definition in CA 2013</a:t>
            </a:r>
          </a:p>
          <a:p>
            <a:pPr lvl="2"/>
            <a:r>
              <a:rPr lang="en-IN" sz="2000" dirty="0" smtClean="0">
                <a:solidFill>
                  <a:schemeClr val="tx1"/>
                </a:solidFill>
              </a:rPr>
              <a:t>Hence, definition in sec 370 (1B) of the Companies Act will prevail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IN" dirty="0" smtClean="0"/>
              <a:t>Relevance of</a:t>
            </a:r>
            <a:br>
              <a:rPr lang="en-IN" dirty="0" smtClean="0"/>
            </a:br>
            <a:r>
              <a:rPr lang="en-IN" dirty="0" smtClean="0"/>
              <a:t> “companies in the same group”</a:t>
            </a:r>
            <a:endParaRPr lang="en-IN" dirty="0"/>
          </a:p>
        </p:txBody>
      </p:sp>
      <p:sp>
        <p:nvSpPr>
          <p:cNvPr id="3" name="Content Placeholder 2"/>
          <p:cNvSpPr>
            <a:spLocks noGrp="1"/>
          </p:cNvSpPr>
          <p:nvPr>
            <p:ph idx="1"/>
          </p:nvPr>
        </p:nvSpPr>
        <p:spPr/>
        <p:txBody>
          <a:bodyPr>
            <a:normAutofit/>
          </a:bodyPr>
          <a:lstStyle/>
          <a:p>
            <a:r>
              <a:rPr lang="en-IN" sz="2400" dirty="0" smtClean="0">
                <a:solidFill>
                  <a:schemeClr val="tx1"/>
                </a:solidFill>
              </a:rPr>
              <a:t>Deduction from Tier 1 capital</a:t>
            </a:r>
          </a:p>
          <a:p>
            <a:pPr lvl="1"/>
            <a:r>
              <a:rPr lang="en-IN" sz="2000" dirty="0" smtClean="0">
                <a:solidFill>
                  <a:schemeClr val="tx1"/>
                </a:solidFill>
              </a:rPr>
              <a:t>Exposures in the group exceeding 10% of “owned funds” to be deducted from Tier 1</a:t>
            </a:r>
          </a:p>
          <a:p>
            <a:pPr lvl="2"/>
            <a:r>
              <a:rPr lang="en-IN" sz="1800" dirty="0" smtClean="0">
                <a:solidFill>
                  <a:schemeClr val="tx1"/>
                </a:solidFill>
              </a:rPr>
              <a:t>Notably, definition of “group” in the RBI Act remains unchanged</a:t>
            </a:r>
          </a:p>
          <a:p>
            <a:r>
              <a:rPr lang="en-IN" sz="2400" dirty="0" smtClean="0">
                <a:solidFill>
                  <a:schemeClr val="tx1"/>
                </a:solidFill>
              </a:rPr>
              <a:t>Concentration limits</a:t>
            </a:r>
          </a:p>
          <a:p>
            <a:pPr lvl="1"/>
            <a:r>
              <a:rPr lang="en-IN" sz="2000" dirty="0" smtClean="0">
                <a:solidFill>
                  <a:schemeClr val="tx1"/>
                </a:solidFill>
              </a:rPr>
              <a:t>Apply for loans/investments to a borrower, or borrower “group”</a:t>
            </a:r>
          </a:p>
          <a:p>
            <a:pPr lvl="2"/>
            <a:r>
              <a:rPr lang="en-IN" sz="1800" dirty="0" smtClean="0">
                <a:solidFill>
                  <a:schemeClr val="tx1"/>
                </a:solidFill>
              </a:rPr>
              <a:t>In case of NBFCs held by NOFHCs, there is a separate definition of “promoter group”</a:t>
            </a:r>
            <a:endParaRPr lang="en-IN" sz="1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Principal Business Test contd..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80280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2620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Applicability of  Prudential Norms</a:t>
            </a:r>
            <a:br>
              <a:rPr lang="en-US" sz="2000" b="1" dirty="0" smtClean="0"/>
            </a:br>
            <a:r>
              <a:rPr lang="en-US" sz="2000" b="1" dirty="0" smtClean="0"/>
              <a:t>contd. 1/2</a:t>
            </a:r>
            <a:endParaRPr lang="en-IN"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36305580"/>
              </p:ext>
            </p:extLst>
          </p:nvPr>
        </p:nvGraphicFramePr>
        <p:xfrm>
          <a:off x="581024" y="1830388"/>
          <a:ext cx="11134725"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Applicability of  Prudential Norms</a:t>
            </a:r>
            <a:br>
              <a:rPr lang="en-US" sz="2000" b="1" dirty="0" smtClean="0"/>
            </a:br>
            <a:r>
              <a:rPr lang="en-US" sz="2000" b="1" dirty="0" smtClean="0"/>
              <a:t>contd. 2/2</a:t>
            </a:r>
            <a:endParaRPr lang="en-IN" sz="2000" dirty="0"/>
          </a:p>
        </p:txBody>
      </p:sp>
      <p:graphicFrame>
        <p:nvGraphicFramePr>
          <p:cNvPr id="7" name="Content Placeholder 12"/>
          <p:cNvGraphicFramePr>
            <a:graphicFrameLocks noGrp="1"/>
          </p:cNvGraphicFramePr>
          <p:nvPr>
            <p:ph idx="1"/>
            <p:extLst>
              <p:ext uri="{D42A27DB-BD31-4B8C-83A1-F6EECF244321}">
                <p14:modId xmlns:p14="http://schemas.microsoft.com/office/powerpoint/2010/main" val="2556741547"/>
              </p:ext>
            </p:extLst>
          </p:nvPr>
        </p:nvGraphicFramePr>
        <p:xfrm>
          <a:off x="581025" y="1830388"/>
          <a:ext cx="11029950" cy="4741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MASTER DIRECTIONS FOR NBFC-ND-SI and NBFC-D</a:t>
            </a:r>
            <a:endParaRPr lang="en-IN"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APPLICABILITY</a:t>
            </a:r>
            <a:endParaRPr lang="en-IN" dirty="0"/>
          </a:p>
        </p:txBody>
      </p:sp>
      <p:sp>
        <p:nvSpPr>
          <p:cNvPr id="5" name="Content Placeholder 4"/>
          <p:cNvSpPr>
            <a:spLocks noGrp="1"/>
          </p:cNvSpPr>
          <p:nvPr>
            <p:ph idx="1"/>
          </p:nvPr>
        </p:nvSpPr>
        <p:spPr/>
        <p:txBody>
          <a:bodyPr>
            <a:normAutofit/>
          </a:bodyPr>
          <a:lstStyle/>
          <a:p>
            <a:r>
              <a:rPr lang="en-IN" sz="2000" dirty="0" smtClean="0"/>
              <a:t>NBFC-NDs having asset size of Rs. 500 </a:t>
            </a:r>
            <a:r>
              <a:rPr lang="en-IN" sz="2000" dirty="0" err="1" smtClean="0"/>
              <a:t>crores</a:t>
            </a:r>
            <a:r>
              <a:rPr lang="en-IN" sz="2000" dirty="0" smtClean="0"/>
              <a:t>, either singly or together with the asset size of other NBFCs in the group</a:t>
            </a:r>
          </a:p>
          <a:p>
            <a:r>
              <a:rPr lang="en-IN" sz="2000" dirty="0" smtClean="0"/>
              <a:t>NBFC-D</a:t>
            </a:r>
          </a:p>
          <a:p>
            <a:r>
              <a:rPr lang="en-IN" sz="2000" dirty="0" smtClean="0"/>
              <a:t>For Government Companies – Only </a:t>
            </a:r>
            <a:r>
              <a:rPr lang="en-IN" sz="2000" dirty="0" err="1" smtClean="0"/>
              <a:t>para</a:t>
            </a:r>
            <a:r>
              <a:rPr lang="en-IN" sz="2000" dirty="0" smtClean="0"/>
              <a:t> 23 of the Master Directions shall apply</a:t>
            </a:r>
          </a:p>
          <a:p>
            <a:pPr lvl="1"/>
            <a:r>
              <a:rPr lang="en-IN" sz="2000" dirty="0" smtClean="0"/>
              <a:t>Para 23 – Intimation to RBI for change of address, directors etc.</a:t>
            </a:r>
            <a:endParaRPr lang="en-IN"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 of the master Directions</a:t>
            </a:r>
            <a:endParaRPr lang="en-IN" dirty="0"/>
          </a:p>
        </p:txBody>
      </p:sp>
      <p:graphicFrame>
        <p:nvGraphicFramePr>
          <p:cNvPr id="4" name="Content Placeholder 3"/>
          <p:cNvGraphicFramePr>
            <a:graphicFrameLocks noGrp="1"/>
          </p:cNvGraphicFramePr>
          <p:nvPr>
            <p:ph idx="1"/>
          </p:nvPr>
        </p:nvGraphicFramePr>
        <p:xfrm>
          <a:off x="581025" y="1830388"/>
          <a:ext cx="11029950" cy="4791136"/>
        </p:xfrm>
        <a:graphic>
          <a:graphicData uri="http://schemas.openxmlformats.org/drawingml/2006/table">
            <a:tbl>
              <a:tblPr firstRow="1" bandRow="1">
                <a:tableStyleId>{5C22544A-7EE6-4342-B048-85BDC9FD1C3A}</a:tableStyleId>
              </a:tblPr>
              <a:tblGrid>
                <a:gridCol w="5514975"/>
                <a:gridCol w="5514975"/>
              </a:tblGrid>
              <a:tr h="342224">
                <a:tc>
                  <a:txBody>
                    <a:bodyPr/>
                    <a:lstStyle/>
                    <a:p>
                      <a:r>
                        <a:rPr lang="en-IN" sz="1600" dirty="0" smtClean="0"/>
                        <a:t>Chapter</a:t>
                      </a:r>
                      <a:endParaRPr lang="en-IN" sz="1600" dirty="0"/>
                    </a:p>
                  </a:txBody>
                  <a:tcPr/>
                </a:tc>
                <a:tc>
                  <a:txBody>
                    <a:bodyPr/>
                    <a:lstStyle/>
                    <a:p>
                      <a:r>
                        <a:rPr lang="en-IN" sz="1600" dirty="0" smtClean="0"/>
                        <a:t>Content</a:t>
                      </a:r>
                      <a:endParaRPr lang="en-IN" sz="1600" dirty="0"/>
                    </a:p>
                  </a:txBody>
                  <a:tcPr/>
                </a:tc>
              </a:tr>
              <a:tr h="342224">
                <a:tc>
                  <a:txBody>
                    <a:bodyPr/>
                    <a:lstStyle/>
                    <a:p>
                      <a:r>
                        <a:rPr lang="en-IN" sz="1600" dirty="0" smtClean="0"/>
                        <a:t>Chapter II</a:t>
                      </a:r>
                      <a:endParaRPr lang="en-IN" sz="1600" dirty="0"/>
                    </a:p>
                  </a:txBody>
                  <a:tcPr/>
                </a:tc>
                <a:tc>
                  <a:txBody>
                    <a:bodyPr/>
                    <a:lstStyle/>
                    <a:p>
                      <a:r>
                        <a:rPr lang="en-IN" sz="1600" dirty="0" smtClean="0"/>
                        <a:t>Definitions</a:t>
                      </a:r>
                      <a:endParaRPr lang="en-IN" sz="1600" dirty="0"/>
                    </a:p>
                  </a:txBody>
                  <a:tcPr/>
                </a:tc>
              </a:tr>
              <a:tr h="342224">
                <a:tc>
                  <a:txBody>
                    <a:bodyPr/>
                    <a:lstStyle/>
                    <a:p>
                      <a:r>
                        <a:rPr lang="en-IN" sz="1600" dirty="0" smtClean="0"/>
                        <a:t>Chapter</a:t>
                      </a:r>
                      <a:r>
                        <a:rPr lang="en-IN" sz="1600" baseline="0" dirty="0" smtClean="0"/>
                        <a:t> III</a:t>
                      </a:r>
                      <a:endParaRPr lang="en-IN" sz="1600" dirty="0"/>
                    </a:p>
                  </a:txBody>
                  <a:tcPr/>
                </a:tc>
                <a:tc>
                  <a:txBody>
                    <a:bodyPr/>
                    <a:lstStyle/>
                    <a:p>
                      <a:r>
                        <a:rPr lang="en-IN" sz="1600" dirty="0" smtClean="0"/>
                        <a:t>Registration</a:t>
                      </a:r>
                      <a:endParaRPr lang="en-IN" sz="1600" dirty="0"/>
                    </a:p>
                  </a:txBody>
                  <a:tcPr/>
                </a:tc>
              </a:tr>
              <a:tr h="342224">
                <a:tc>
                  <a:txBody>
                    <a:bodyPr/>
                    <a:lstStyle/>
                    <a:p>
                      <a:r>
                        <a:rPr lang="en-IN" sz="1600" dirty="0" smtClean="0"/>
                        <a:t>Chapter IV</a:t>
                      </a:r>
                      <a:endParaRPr lang="en-IN" sz="1600" dirty="0"/>
                    </a:p>
                  </a:txBody>
                  <a:tcPr/>
                </a:tc>
                <a:tc>
                  <a:txBody>
                    <a:bodyPr/>
                    <a:lstStyle/>
                    <a:p>
                      <a:r>
                        <a:rPr lang="en-IN" sz="1600" dirty="0" smtClean="0"/>
                        <a:t>Capital Requirements</a:t>
                      </a:r>
                      <a:endParaRPr lang="en-IN" sz="1600" dirty="0"/>
                    </a:p>
                  </a:txBody>
                  <a:tcPr/>
                </a:tc>
              </a:tr>
              <a:tr h="342224">
                <a:tc>
                  <a:txBody>
                    <a:bodyPr/>
                    <a:lstStyle/>
                    <a:p>
                      <a:r>
                        <a:rPr lang="en-IN" sz="1600" dirty="0" smtClean="0"/>
                        <a:t>Chapter V</a:t>
                      </a:r>
                      <a:endParaRPr lang="en-IN" sz="1600" dirty="0"/>
                    </a:p>
                  </a:txBody>
                  <a:tcPr/>
                </a:tc>
                <a:tc>
                  <a:txBody>
                    <a:bodyPr/>
                    <a:lstStyle/>
                    <a:p>
                      <a:r>
                        <a:rPr lang="en-IN" sz="1600" dirty="0" smtClean="0"/>
                        <a:t>Prudential Regulations</a:t>
                      </a:r>
                      <a:endParaRPr lang="en-IN" sz="1600" dirty="0"/>
                    </a:p>
                  </a:txBody>
                  <a:tcPr/>
                </a:tc>
              </a:tr>
              <a:tr h="342224">
                <a:tc>
                  <a:txBody>
                    <a:bodyPr/>
                    <a:lstStyle/>
                    <a:p>
                      <a:r>
                        <a:rPr lang="en-IN" sz="1600" dirty="0" smtClean="0"/>
                        <a:t>Chapter VI</a:t>
                      </a:r>
                      <a:endParaRPr lang="en-IN" sz="1600" dirty="0"/>
                    </a:p>
                  </a:txBody>
                  <a:tcPr/>
                </a:tc>
                <a:tc>
                  <a:txBody>
                    <a:bodyPr/>
                    <a:lstStyle/>
                    <a:p>
                      <a:r>
                        <a:rPr lang="en-IN" sz="1600" dirty="0" smtClean="0"/>
                        <a:t>Fair Practice Code</a:t>
                      </a:r>
                      <a:endParaRPr lang="en-IN" sz="1600" dirty="0"/>
                    </a:p>
                  </a:txBody>
                  <a:tcPr/>
                </a:tc>
              </a:tr>
              <a:tr h="342224">
                <a:tc>
                  <a:txBody>
                    <a:bodyPr/>
                    <a:lstStyle/>
                    <a:p>
                      <a:r>
                        <a:rPr lang="en-IN" sz="1600" dirty="0" smtClean="0"/>
                        <a:t>Chapter VII</a:t>
                      </a:r>
                      <a:endParaRPr lang="en-IN" sz="1600" dirty="0"/>
                    </a:p>
                  </a:txBody>
                  <a:tcPr/>
                </a:tc>
                <a:tc>
                  <a:txBody>
                    <a:bodyPr/>
                    <a:lstStyle/>
                    <a:p>
                      <a:r>
                        <a:rPr lang="en-IN" sz="1600" dirty="0" smtClean="0"/>
                        <a:t>Specific Directions to Factors</a:t>
                      </a:r>
                      <a:endParaRPr lang="en-IN" sz="1600" dirty="0"/>
                    </a:p>
                  </a:txBody>
                  <a:tcPr/>
                </a:tc>
              </a:tr>
              <a:tr h="342224">
                <a:tc>
                  <a:txBody>
                    <a:bodyPr/>
                    <a:lstStyle/>
                    <a:p>
                      <a:r>
                        <a:rPr lang="en-IN" sz="1600" dirty="0" smtClean="0"/>
                        <a:t>Chapter VIII</a:t>
                      </a:r>
                      <a:endParaRPr lang="en-IN" sz="1600" dirty="0"/>
                    </a:p>
                  </a:txBody>
                  <a:tcPr/>
                </a:tc>
                <a:tc>
                  <a:txBody>
                    <a:bodyPr/>
                    <a:lstStyle/>
                    <a:p>
                      <a:r>
                        <a:rPr lang="en-IN" sz="1600" dirty="0" smtClean="0"/>
                        <a:t>Specific Directions to IDF</a:t>
                      </a:r>
                      <a:endParaRPr lang="en-IN" sz="1600" dirty="0"/>
                    </a:p>
                  </a:txBody>
                  <a:tcPr/>
                </a:tc>
              </a:tr>
              <a:tr h="342224">
                <a:tc>
                  <a:txBody>
                    <a:bodyPr/>
                    <a:lstStyle/>
                    <a:p>
                      <a:r>
                        <a:rPr lang="en-IN" sz="1600" dirty="0" smtClean="0"/>
                        <a:t>Chapter IX</a:t>
                      </a:r>
                      <a:endParaRPr lang="en-IN" sz="1600" dirty="0"/>
                    </a:p>
                  </a:txBody>
                  <a:tcPr/>
                </a:tc>
                <a:tc>
                  <a:txBody>
                    <a:bodyPr/>
                    <a:lstStyle/>
                    <a:p>
                      <a:r>
                        <a:rPr lang="en-IN" sz="1600" dirty="0" smtClean="0"/>
                        <a:t>Specific</a:t>
                      </a:r>
                      <a:r>
                        <a:rPr lang="en-IN" sz="1600" baseline="0" dirty="0" smtClean="0"/>
                        <a:t> Directions to MFIs</a:t>
                      </a:r>
                      <a:endParaRPr lang="en-IN" sz="1600" dirty="0"/>
                    </a:p>
                  </a:txBody>
                  <a:tcPr/>
                </a:tc>
              </a:tr>
              <a:tr h="342224">
                <a:tc>
                  <a:txBody>
                    <a:bodyPr/>
                    <a:lstStyle/>
                    <a:p>
                      <a:r>
                        <a:rPr lang="en-IN" sz="1600" dirty="0" smtClean="0"/>
                        <a:t>Chapter X</a:t>
                      </a:r>
                      <a:endParaRPr lang="en-IN" sz="1600" dirty="0"/>
                    </a:p>
                  </a:txBody>
                  <a:tcPr/>
                </a:tc>
                <a:tc>
                  <a:txBody>
                    <a:bodyPr/>
                    <a:lstStyle/>
                    <a:p>
                      <a:r>
                        <a:rPr lang="en-IN" sz="1600" dirty="0" smtClean="0"/>
                        <a:t>Acquisition/ Transfer of Control</a:t>
                      </a:r>
                      <a:endParaRPr lang="en-IN" sz="1600" dirty="0"/>
                    </a:p>
                  </a:txBody>
                  <a:tcPr/>
                </a:tc>
              </a:tr>
              <a:tr h="342224">
                <a:tc>
                  <a:txBody>
                    <a:bodyPr/>
                    <a:lstStyle/>
                    <a:p>
                      <a:r>
                        <a:rPr lang="en-IN" sz="1600" dirty="0" smtClean="0"/>
                        <a:t>Chapter XI</a:t>
                      </a:r>
                      <a:endParaRPr lang="en-IN" sz="1600" dirty="0"/>
                    </a:p>
                  </a:txBody>
                  <a:tcPr/>
                </a:tc>
                <a:tc>
                  <a:txBody>
                    <a:bodyPr/>
                    <a:lstStyle/>
                    <a:p>
                      <a:r>
                        <a:rPr lang="en-IN" sz="1600" dirty="0" smtClean="0"/>
                        <a:t>ODI by NBFCs</a:t>
                      </a:r>
                      <a:endParaRPr lang="en-IN" sz="1600" dirty="0"/>
                    </a:p>
                  </a:txBody>
                  <a:tcPr/>
                </a:tc>
              </a:tr>
              <a:tr h="342224">
                <a:tc>
                  <a:txBody>
                    <a:bodyPr/>
                    <a:lstStyle/>
                    <a:p>
                      <a:r>
                        <a:rPr lang="en-IN" sz="1600" dirty="0" smtClean="0"/>
                        <a:t>Chapter XII</a:t>
                      </a:r>
                      <a:endParaRPr lang="en-IN" sz="1600" dirty="0"/>
                    </a:p>
                  </a:txBody>
                  <a:tcPr/>
                </a:tc>
                <a:tc>
                  <a:txBody>
                    <a:bodyPr/>
                    <a:lstStyle/>
                    <a:p>
                      <a:r>
                        <a:rPr lang="en-IN" sz="1600" dirty="0" smtClean="0"/>
                        <a:t>Corporate Governance</a:t>
                      </a:r>
                      <a:endParaRPr lang="en-IN" sz="1600" dirty="0"/>
                    </a:p>
                  </a:txBody>
                  <a:tcPr/>
                </a:tc>
              </a:tr>
              <a:tr h="342224">
                <a:tc>
                  <a:txBody>
                    <a:bodyPr/>
                    <a:lstStyle/>
                    <a:p>
                      <a:r>
                        <a:rPr lang="en-IN" sz="1600" dirty="0" smtClean="0"/>
                        <a:t>Chapter XIII</a:t>
                      </a:r>
                      <a:endParaRPr lang="en-IN" sz="1600" dirty="0"/>
                    </a:p>
                  </a:txBody>
                  <a:tcPr/>
                </a:tc>
                <a:tc>
                  <a:txBody>
                    <a:bodyPr/>
                    <a:lstStyle/>
                    <a:p>
                      <a:r>
                        <a:rPr lang="en-IN" sz="1600" dirty="0" smtClean="0"/>
                        <a:t>Miscellaneous</a:t>
                      </a:r>
                      <a:r>
                        <a:rPr lang="en-IN" sz="1600" baseline="0" dirty="0" smtClean="0"/>
                        <a:t> Instructions</a:t>
                      </a:r>
                      <a:endParaRPr lang="en-IN" sz="1600" dirty="0"/>
                    </a:p>
                  </a:txBody>
                  <a:tcPr/>
                </a:tc>
              </a:tr>
              <a:tr h="342224">
                <a:tc>
                  <a:txBody>
                    <a:bodyPr/>
                    <a:lstStyle/>
                    <a:p>
                      <a:r>
                        <a:rPr lang="en-IN" sz="1600" dirty="0" smtClean="0"/>
                        <a:t>Chapter</a:t>
                      </a:r>
                      <a:r>
                        <a:rPr lang="en-IN" sz="1600" baseline="0" dirty="0" smtClean="0"/>
                        <a:t> XIII</a:t>
                      </a:r>
                      <a:endParaRPr lang="en-IN" sz="1600" dirty="0"/>
                    </a:p>
                  </a:txBody>
                  <a:tcPr/>
                </a:tc>
                <a:tc>
                  <a:txBody>
                    <a:bodyPr/>
                    <a:lstStyle/>
                    <a:p>
                      <a:r>
                        <a:rPr lang="en-IN" sz="1600" dirty="0" smtClean="0"/>
                        <a:t>Reporting Requirements</a:t>
                      </a:r>
                      <a:endParaRPr lang="en-IN" sz="1600" dirty="0"/>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sz="3600" dirty="0" smtClean="0"/>
              <a:t>ASSET CLASSIFICATION</a:t>
            </a:r>
            <a:endParaRPr lang="en-US" sz="3600" dirty="0"/>
          </a:p>
        </p:txBody>
      </p:sp>
      <p:sp>
        <p:nvSpPr>
          <p:cNvPr id="6" name="Content Placeholder 2"/>
          <p:cNvSpPr>
            <a:spLocks noGrp="1"/>
          </p:cNvSpPr>
          <p:nvPr>
            <p:ph idx="1"/>
          </p:nvPr>
        </p:nvSpPr>
        <p:spPr/>
        <p:txBody>
          <a:bodyPr>
            <a:normAutofit/>
          </a:bodyPr>
          <a:lstStyle/>
          <a:p>
            <a:pPr algn="just"/>
            <a:r>
              <a:rPr lang="en-US" dirty="0" smtClean="0">
                <a:solidFill>
                  <a:schemeClr val="tx1"/>
                </a:solidFill>
              </a:rPr>
              <a:t>Asset classification norms for NBFCs-ND-SI and NBFCs-D are being changed, in line with that of banks</a:t>
            </a:r>
          </a:p>
          <a:p>
            <a:pPr lvl="1" algn="just"/>
            <a:r>
              <a:rPr lang="en-US" sz="1800" dirty="0" smtClean="0">
                <a:solidFill>
                  <a:schemeClr val="tx1"/>
                </a:solidFill>
              </a:rPr>
              <a:t>Substandard</a:t>
            </a:r>
          </a:p>
          <a:p>
            <a:pPr lvl="2" algn="just"/>
            <a:r>
              <a:rPr lang="en-US" sz="1800" dirty="0" smtClean="0">
                <a:solidFill>
                  <a:schemeClr val="tx1"/>
                </a:solidFill>
              </a:rPr>
              <a:t>For other than leased assets:</a:t>
            </a:r>
          </a:p>
          <a:p>
            <a:pPr lvl="3" algn="just"/>
            <a:r>
              <a:rPr lang="en-US" sz="1800" dirty="0" smtClean="0">
                <a:solidFill>
                  <a:schemeClr val="tx1"/>
                </a:solidFill>
              </a:rPr>
              <a:t>For FY 2016-17: 4 months</a:t>
            </a:r>
          </a:p>
          <a:p>
            <a:pPr lvl="3" algn="just"/>
            <a:r>
              <a:rPr lang="en-US" sz="1800" dirty="0" smtClean="0">
                <a:solidFill>
                  <a:schemeClr val="tx1"/>
                </a:solidFill>
              </a:rPr>
              <a:t>For FY 2017-18 and onwards: 3 months</a:t>
            </a:r>
          </a:p>
          <a:p>
            <a:pPr lvl="2" algn="just"/>
            <a:r>
              <a:rPr lang="en-US" sz="1800" dirty="0" smtClean="0">
                <a:solidFill>
                  <a:schemeClr val="tx1"/>
                </a:solidFill>
              </a:rPr>
              <a:t>For leased assets</a:t>
            </a:r>
          </a:p>
          <a:p>
            <a:pPr lvl="3" algn="just"/>
            <a:r>
              <a:rPr lang="en-US" sz="1800" dirty="0" smtClean="0">
                <a:solidFill>
                  <a:schemeClr val="tx1"/>
                </a:solidFill>
              </a:rPr>
              <a:t>For FY 2016-17:  6 months</a:t>
            </a:r>
          </a:p>
          <a:p>
            <a:pPr lvl="3" algn="just"/>
            <a:r>
              <a:rPr lang="en-US" sz="1800" dirty="0" smtClean="0">
                <a:solidFill>
                  <a:schemeClr val="tx1"/>
                </a:solidFill>
              </a:rPr>
              <a:t>For FY 2017-18 and onwards: 3 months</a:t>
            </a:r>
          </a:p>
          <a:p>
            <a:pPr lvl="1" algn="just"/>
            <a:r>
              <a:rPr lang="en-US" sz="1800" dirty="0" smtClean="0">
                <a:solidFill>
                  <a:schemeClr val="tx1"/>
                </a:solidFill>
              </a:rPr>
              <a:t>Doubtful:  Account remaining substandard for</a:t>
            </a:r>
          </a:p>
          <a:p>
            <a:pPr lvl="2" algn="just"/>
            <a:r>
              <a:rPr lang="en-US" sz="1800" dirty="0" smtClean="0">
                <a:solidFill>
                  <a:schemeClr val="tx1"/>
                </a:solidFill>
              </a:rPr>
              <a:t>For FY 2016-17: 14 months</a:t>
            </a:r>
          </a:p>
          <a:p>
            <a:pPr lvl="2" algn="just"/>
            <a:r>
              <a:rPr lang="en-US" sz="1800" dirty="0" smtClean="0">
                <a:solidFill>
                  <a:schemeClr val="tx1"/>
                </a:solidFill>
              </a:rPr>
              <a:t>For FY 2017-18 and onwards: 12 months</a:t>
            </a:r>
          </a:p>
          <a:p>
            <a:pPr lvl="2" algn="just"/>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sz="3600" dirty="0" smtClean="0"/>
              <a:t>Provisioning Norms</a:t>
            </a:r>
            <a:endParaRPr lang="en-IN" sz="3600" dirty="0"/>
          </a:p>
        </p:txBody>
      </p:sp>
      <p:sp>
        <p:nvSpPr>
          <p:cNvPr id="3" name="Content Placeholder 2"/>
          <p:cNvSpPr>
            <a:spLocks noGrp="1"/>
          </p:cNvSpPr>
          <p:nvPr>
            <p:ph idx="1"/>
          </p:nvPr>
        </p:nvSpPr>
        <p:spPr>
          <a:xfrm>
            <a:off x="581192" y="2255400"/>
            <a:ext cx="11029615" cy="4029081"/>
          </a:xfrm>
        </p:spPr>
        <p:txBody>
          <a:bodyPr>
            <a:noAutofit/>
          </a:bodyPr>
          <a:lstStyle/>
          <a:p>
            <a:pPr>
              <a:buNone/>
            </a:pPr>
            <a:r>
              <a:rPr lang="en-US" sz="1600" b="1" dirty="0" smtClean="0">
                <a:solidFill>
                  <a:schemeClr val="tx1"/>
                </a:solidFill>
              </a:rPr>
              <a:t>Provisioning for Standard Assets</a:t>
            </a:r>
          </a:p>
          <a:p>
            <a:endParaRPr lang="en-US" sz="1600" dirty="0" smtClean="0">
              <a:solidFill>
                <a:schemeClr val="tx1"/>
              </a:solidFill>
            </a:endParaRPr>
          </a:p>
          <a:p>
            <a:r>
              <a:rPr lang="en-US" sz="1600" dirty="0" smtClean="0">
                <a:solidFill>
                  <a:schemeClr val="tx1"/>
                </a:solidFill>
              </a:rPr>
              <a:t>Revised to 0.40% for NBFCs-ND-SI and for all NBFCs-D;</a:t>
            </a:r>
          </a:p>
          <a:p>
            <a:pPr lvl="1"/>
            <a:r>
              <a:rPr lang="en-US" dirty="0" smtClean="0">
                <a:solidFill>
                  <a:schemeClr val="tx1"/>
                </a:solidFill>
              </a:rPr>
              <a:t>This change is in line with that of banks</a:t>
            </a:r>
          </a:p>
          <a:p>
            <a:pPr lvl="1"/>
            <a:endParaRPr lang="en-US" dirty="0" smtClean="0">
              <a:solidFill>
                <a:schemeClr val="tx1"/>
              </a:solidFill>
            </a:endParaRPr>
          </a:p>
          <a:p>
            <a:r>
              <a:rPr lang="en-IN" sz="1600" dirty="0" smtClean="0">
                <a:solidFill>
                  <a:schemeClr val="tx1"/>
                </a:solidFill>
              </a:rPr>
              <a:t>The compliance to the revised norm will be phased in as given below:</a:t>
            </a:r>
          </a:p>
          <a:p>
            <a:pPr lvl="1"/>
            <a:r>
              <a:rPr lang="en-IN" dirty="0" smtClean="0">
                <a:solidFill>
                  <a:schemeClr val="tx1"/>
                </a:solidFill>
              </a:rPr>
              <a:t>0.30% by the end of March 2016</a:t>
            </a:r>
          </a:p>
          <a:p>
            <a:pPr lvl="1"/>
            <a:r>
              <a:rPr lang="en-IN" dirty="0" smtClean="0">
                <a:solidFill>
                  <a:schemeClr val="tx1"/>
                </a:solidFill>
              </a:rPr>
              <a:t>0.35% by the end of March 2017</a:t>
            </a:r>
          </a:p>
          <a:p>
            <a:pPr lvl="1"/>
            <a:r>
              <a:rPr lang="en-IN" dirty="0" smtClean="0">
                <a:solidFill>
                  <a:schemeClr val="tx1"/>
                </a:solidFill>
              </a:rPr>
              <a:t>0.40% by the end of March 2018</a:t>
            </a:r>
          </a:p>
          <a:p>
            <a:pPr>
              <a:buNone/>
            </a:pPr>
            <a:endParaRPr lang="en-IN" sz="1600" dirty="0" smtClean="0">
              <a:solidFill>
                <a:schemeClr val="tx1"/>
              </a:solidFill>
            </a:endParaRPr>
          </a:p>
          <a:p>
            <a:pPr>
              <a:buNone/>
            </a:pPr>
            <a:r>
              <a:rPr lang="en-IN" sz="1600" b="1" dirty="0" smtClean="0">
                <a:solidFill>
                  <a:schemeClr val="tx1"/>
                </a:solidFill>
              </a:rPr>
              <a:t>Provisioning for Substandard Assets: </a:t>
            </a:r>
            <a:r>
              <a:rPr lang="en-IN" sz="1600" dirty="0" smtClean="0">
                <a:solidFill>
                  <a:schemeClr val="tx1"/>
                </a:solidFill>
              </a:rPr>
              <a:t>10%</a:t>
            </a:r>
          </a:p>
          <a:p>
            <a:pPr>
              <a:buNone/>
            </a:pPr>
            <a:endParaRPr lang="en-IN" sz="1600" b="1" dirty="0" smtClean="0">
              <a:solidFill>
                <a:schemeClr val="tx1"/>
              </a:solidFill>
            </a:endParaRPr>
          </a:p>
          <a:p>
            <a:pPr>
              <a:buNone/>
            </a:pPr>
            <a:r>
              <a:rPr lang="en-IN" sz="1600" b="1" dirty="0" smtClean="0">
                <a:solidFill>
                  <a:schemeClr val="tx1"/>
                </a:solidFill>
              </a:rPr>
              <a:t>Provisioning for Doubtful Assets:</a:t>
            </a:r>
          </a:p>
          <a:p>
            <a:r>
              <a:rPr lang="en-IN" sz="1600" dirty="0" smtClean="0">
                <a:solidFill>
                  <a:schemeClr val="tx1"/>
                </a:solidFill>
              </a:rPr>
              <a:t>For unsecured portion – 100%</a:t>
            </a:r>
          </a:p>
          <a:p>
            <a:r>
              <a:rPr lang="en-IN" sz="1600" dirty="0" smtClean="0">
                <a:solidFill>
                  <a:schemeClr val="tx1"/>
                </a:solidFill>
              </a:rPr>
              <a:t>For secured portion –</a:t>
            </a:r>
          </a:p>
          <a:p>
            <a:pPr lvl="1"/>
            <a:r>
              <a:rPr lang="en-IN" dirty="0" smtClean="0">
                <a:solidFill>
                  <a:schemeClr val="tx1"/>
                </a:solidFill>
              </a:rPr>
              <a:t>1</a:t>
            </a:r>
            <a:r>
              <a:rPr lang="en-IN" baseline="30000" dirty="0" smtClean="0">
                <a:solidFill>
                  <a:schemeClr val="tx1"/>
                </a:solidFill>
              </a:rPr>
              <a:t>st</a:t>
            </a:r>
            <a:r>
              <a:rPr lang="en-IN" dirty="0" smtClean="0">
                <a:solidFill>
                  <a:schemeClr val="tx1"/>
                </a:solidFill>
              </a:rPr>
              <a:t> Year – 20%</a:t>
            </a:r>
          </a:p>
          <a:p>
            <a:pPr lvl="1"/>
            <a:r>
              <a:rPr lang="en-IN" dirty="0" smtClean="0">
                <a:solidFill>
                  <a:schemeClr val="tx1"/>
                </a:solidFill>
              </a:rPr>
              <a:t>2</a:t>
            </a:r>
            <a:r>
              <a:rPr lang="en-IN" baseline="30000" dirty="0" smtClean="0">
                <a:solidFill>
                  <a:schemeClr val="tx1"/>
                </a:solidFill>
              </a:rPr>
              <a:t>nd</a:t>
            </a:r>
            <a:r>
              <a:rPr lang="en-IN" dirty="0" smtClean="0">
                <a:solidFill>
                  <a:schemeClr val="tx1"/>
                </a:solidFill>
              </a:rPr>
              <a:t> and 3</a:t>
            </a:r>
            <a:r>
              <a:rPr lang="en-IN" baseline="30000" dirty="0" smtClean="0">
                <a:solidFill>
                  <a:schemeClr val="tx1"/>
                </a:solidFill>
              </a:rPr>
              <a:t>rd</a:t>
            </a:r>
            <a:r>
              <a:rPr lang="en-IN" dirty="0" smtClean="0">
                <a:solidFill>
                  <a:schemeClr val="tx1"/>
                </a:solidFill>
              </a:rPr>
              <a:t> year – 30%</a:t>
            </a:r>
          </a:p>
          <a:p>
            <a:pPr lvl="1"/>
            <a:r>
              <a:rPr lang="en-IN" dirty="0" smtClean="0">
                <a:solidFill>
                  <a:schemeClr val="tx1"/>
                </a:solidFill>
              </a:rPr>
              <a:t>Thereafter – 50%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Concentration norms</a:t>
            </a:r>
            <a:endParaRPr lang="en-IN" dirty="0"/>
          </a:p>
        </p:txBody>
      </p:sp>
      <p:sp>
        <p:nvSpPr>
          <p:cNvPr id="3" name="Content Placeholder 2"/>
          <p:cNvSpPr>
            <a:spLocks noGrp="1"/>
          </p:cNvSpPr>
          <p:nvPr>
            <p:ph idx="1"/>
          </p:nvPr>
        </p:nvSpPr>
        <p:spPr/>
        <p:txBody>
          <a:bodyPr>
            <a:normAutofit/>
          </a:bodyPr>
          <a:lstStyle/>
          <a:p>
            <a:r>
              <a:rPr lang="en-IN" dirty="0" smtClean="0">
                <a:solidFill>
                  <a:schemeClr val="tx1"/>
                </a:solidFill>
              </a:rPr>
              <a:t>Credit/ investment concentration restriction:</a:t>
            </a:r>
          </a:p>
          <a:p>
            <a:pPr lvl="1"/>
            <a:r>
              <a:rPr lang="en-IN" sz="1800" dirty="0" smtClean="0">
                <a:solidFill>
                  <a:schemeClr val="tx1"/>
                </a:solidFill>
              </a:rPr>
              <a:t>Lending – </a:t>
            </a:r>
          </a:p>
          <a:p>
            <a:pPr lvl="2"/>
            <a:r>
              <a:rPr lang="en-IN" sz="1800" dirty="0" smtClean="0">
                <a:solidFill>
                  <a:schemeClr val="tx1"/>
                </a:solidFill>
              </a:rPr>
              <a:t>Single borrower – 15%</a:t>
            </a:r>
          </a:p>
          <a:p>
            <a:pPr lvl="2"/>
            <a:r>
              <a:rPr lang="en-IN" sz="1800" dirty="0" smtClean="0">
                <a:solidFill>
                  <a:schemeClr val="tx1"/>
                </a:solidFill>
              </a:rPr>
              <a:t>Single group of borrowers – 25%</a:t>
            </a:r>
          </a:p>
          <a:p>
            <a:pPr lvl="1"/>
            <a:r>
              <a:rPr lang="en-IN" sz="1800" dirty="0" smtClean="0">
                <a:solidFill>
                  <a:schemeClr val="tx1"/>
                </a:solidFill>
              </a:rPr>
              <a:t>Investing in shares – </a:t>
            </a:r>
          </a:p>
          <a:p>
            <a:pPr lvl="2"/>
            <a:r>
              <a:rPr lang="en-IN" sz="1800" dirty="0" smtClean="0">
                <a:solidFill>
                  <a:schemeClr val="tx1"/>
                </a:solidFill>
              </a:rPr>
              <a:t>Single party – 15%</a:t>
            </a:r>
          </a:p>
          <a:p>
            <a:pPr lvl="2"/>
            <a:r>
              <a:rPr lang="en-IN" sz="1800" dirty="0" smtClean="0">
                <a:solidFill>
                  <a:schemeClr val="tx1"/>
                </a:solidFill>
              </a:rPr>
              <a:t>Single group of parties – 25%</a:t>
            </a:r>
          </a:p>
          <a:p>
            <a:pPr lvl="1"/>
            <a:r>
              <a:rPr lang="en-IN" sz="1800" dirty="0" smtClean="0">
                <a:solidFill>
                  <a:schemeClr val="tx1"/>
                </a:solidFill>
              </a:rPr>
              <a:t>Lending to/ Investing in –</a:t>
            </a:r>
          </a:p>
          <a:p>
            <a:pPr lvl="2"/>
            <a:r>
              <a:rPr lang="en-IN" sz="1800" dirty="0" smtClean="0">
                <a:solidFill>
                  <a:schemeClr val="tx1"/>
                </a:solidFill>
              </a:rPr>
              <a:t>Single party – 25%</a:t>
            </a:r>
          </a:p>
          <a:p>
            <a:pPr lvl="2"/>
            <a:r>
              <a:rPr lang="en-IN" sz="1800" dirty="0" smtClean="0">
                <a:solidFill>
                  <a:schemeClr val="tx1"/>
                </a:solidFill>
              </a:rPr>
              <a:t>Single group of parties – 40%</a:t>
            </a:r>
          </a:p>
          <a:p>
            <a:r>
              <a:rPr lang="en-IN" dirty="0" smtClean="0">
                <a:solidFill>
                  <a:schemeClr val="tx1"/>
                </a:solidFill>
              </a:rPr>
              <a:t>Exposures in group companies, to the extent that the same has been reduced from owned funds to arrive at net owned funds, shall not be considered for the purpose of concentration norms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IN" sz="3600" dirty="0" smtClean="0"/>
              <a:t>Capital Adequacy Norms</a:t>
            </a:r>
            <a:endParaRPr lang="en-IN" sz="3600" dirty="0"/>
          </a:p>
        </p:txBody>
      </p:sp>
      <p:sp>
        <p:nvSpPr>
          <p:cNvPr id="3" name="Content Placeholder 2"/>
          <p:cNvSpPr>
            <a:spLocks noGrp="1"/>
          </p:cNvSpPr>
          <p:nvPr>
            <p:ph idx="1"/>
          </p:nvPr>
        </p:nvSpPr>
        <p:spPr/>
        <p:txBody>
          <a:bodyPr/>
          <a:lstStyle/>
          <a:p>
            <a:r>
              <a:rPr lang="en-IN" dirty="0" smtClean="0">
                <a:solidFill>
                  <a:schemeClr val="tx1"/>
                </a:solidFill>
              </a:rPr>
              <a:t>Tier 1 capital requirement increases to 8.5% on 31</a:t>
            </a:r>
            <a:r>
              <a:rPr lang="en-IN" baseline="30000" dirty="0" smtClean="0">
                <a:solidFill>
                  <a:schemeClr val="tx1"/>
                </a:solidFill>
              </a:rPr>
              <a:t>st</a:t>
            </a:r>
            <a:r>
              <a:rPr lang="en-IN" dirty="0" smtClean="0">
                <a:solidFill>
                  <a:schemeClr val="tx1"/>
                </a:solidFill>
              </a:rPr>
              <a:t> March 2016, and 10% in 31</a:t>
            </a:r>
            <a:r>
              <a:rPr lang="en-IN" baseline="30000" dirty="0" smtClean="0">
                <a:solidFill>
                  <a:schemeClr val="tx1"/>
                </a:solidFill>
              </a:rPr>
              <a:t>st</a:t>
            </a:r>
            <a:r>
              <a:rPr lang="en-IN" dirty="0" smtClean="0">
                <a:solidFill>
                  <a:schemeClr val="tx1"/>
                </a:solidFill>
              </a:rPr>
              <a:t> March 2017</a:t>
            </a:r>
          </a:p>
          <a:p>
            <a:r>
              <a:rPr lang="en-IN" dirty="0" smtClean="0">
                <a:solidFill>
                  <a:schemeClr val="tx1"/>
                </a:solidFill>
              </a:rPr>
              <a:t>Basel II or Basel III definitions are seemingly not being applied to NBFCs</a:t>
            </a:r>
            <a:endParaRPr lang="en-IN"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IN" sz="3200" dirty="0" smtClean="0"/>
              <a:t>Income Recognition</a:t>
            </a:r>
            <a:endParaRPr lang="en-IN" sz="3200" dirty="0"/>
          </a:p>
        </p:txBody>
      </p:sp>
      <p:sp>
        <p:nvSpPr>
          <p:cNvPr id="3" name="Content Placeholder 2"/>
          <p:cNvSpPr>
            <a:spLocks noGrp="1"/>
          </p:cNvSpPr>
          <p:nvPr>
            <p:ph idx="1"/>
          </p:nvPr>
        </p:nvSpPr>
        <p:spPr/>
        <p:txBody>
          <a:bodyPr>
            <a:normAutofit/>
          </a:bodyPr>
          <a:lstStyle/>
          <a:p>
            <a:r>
              <a:rPr lang="en-IN" sz="2000" dirty="0" smtClean="0">
                <a:solidFill>
                  <a:schemeClr val="tx1"/>
                </a:solidFill>
              </a:rPr>
              <a:t>Income recognition requirements –</a:t>
            </a:r>
          </a:p>
          <a:p>
            <a:pPr lvl="1"/>
            <a:r>
              <a:rPr lang="en-IN" sz="1800" dirty="0" smtClean="0">
                <a:solidFill>
                  <a:schemeClr val="tx1"/>
                </a:solidFill>
              </a:rPr>
              <a:t>Income to be recognised based on recognised accounting standards</a:t>
            </a:r>
          </a:p>
          <a:p>
            <a:pPr lvl="2"/>
            <a:r>
              <a:rPr lang="en-IN" sz="1600" dirty="0" smtClean="0">
                <a:solidFill>
                  <a:schemeClr val="tx1"/>
                </a:solidFill>
              </a:rPr>
              <a:t>Income on NPAs should be recognised on cash basis, any income recognised before the asset became NPA remaining unrealised shall be reversed</a:t>
            </a:r>
          </a:p>
          <a:p>
            <a:pPr lvl="1"/>
            <a:r>
              <a:rPr lang="en-IN" sz="1800" dirty="0" smtClean="0">
                <a:solidFill>
                  <a:schemeClr val="tx1"/>
                </a:solidFill>
              </a:rPr>
              <a:t>Income from dividend on shares and mutual funds shall be recognised on cash basis</a:t>
            </a:r>
          </a:p>
          <a:p>
            <a:pPr lvl="1"/>
            <a:r>
              <a:rPr lang="en-IN" sz="1800" dirty="0" smtClean="0">
                <a:solidFill>
                  <a:schemeClr val="tx1"/>
                </a:solidFill>
              </a:rPr>
              <a:t>Income from bonds and debentures of corporate bodies and from Government securities/ bonds may be recognised on accrual basis</a:t>
            </a:r>
          </a:p>
          <a:p>
            <a:pPr lvl="1"/>
            <a:r>
              <a:rPr lang="en-IN" sz="1800" dirty="0" smtClean="0">
                <a:solidFill>
                  <a:schemeClr val="tx1"/>
                </a:solidFill>
              </a:rPr>
              <a:t>Income from securities of corporate bodies or PSUs, the payment of interest of repayment of principal of which has been guaranteed by the Central Government or State Government, may be recognised on accrual basis</a:t>
            </a:r>
          </a:p>
          <a:p>
            <a:pPr lvl="1"/>
            <a:endParaRPr lang="en-IN" sz="1800" dirty="0">
              <a:solidFill>
                <a:schemeClr val="tx1"/>
              </a:solidFill>
            </a:endParaRPr>
          </a:p>
        </p:txBody>
      </p:sp>
    </p:spTree>
  </p:cSld>
  <p:clrMapOvr>
    <a:masterClrMapping/>
  </p:clrMapOvr>
</p:sld>
</file>

<file path=ppt/theme/theme1.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760</TotalTime>
  <Words>25222</Words>
  <Application>Microsoft Office PowerPoint</Application>
  <PresentationFormat>Widescreen</PresentationFormat>
  <Paragraphs>2846</Paragraphs>
  <Slides>274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274</vt:i4>
      </vt:variant>
    </vt:vector>
  </HeadingPairs>
  <TitlesOfParts>
    <vt:vector size="283" baseType="lpstr">
      <vt:lpstr>Arial</vt:lpstr>
      <vt:lpstr>Calibri</vt:lpstr>
      <vt:lpstr>Cambria</vt:lpstr>
      <vt:lpstr>Georgia</vt:lpstr>
      <vt:lpstr>Gill Sans MT</vt:lpstr>
      <vt:lpstr>Times New Roman</vt:lpstr>
      <vt:lpstr>Wingdings</vt:lpstr>
      <vt:lpstr>Wingdings 2</vt:lpstr>
      <vt:lpstr>Dividend</vt:lpstr>
      <vt:lpstr>Non-Banking Financial Companies</vt:lpstr>
      <vt:lpstr>Copyright</vt:lpstr>
      <vt:lpstr>About Us</vt:lpstr>
      <vt:lpstr>Coverage of this presentation</vt:lpstr>
      <vt:lpstr>What is Non-Banking Financial Company?</vt:lpstr>
      <vt:lpstr>India works on a multi-regulator model</vt:lpstr>
      <vt:lpstr>What is an NBFC?</vt:lpstr>
      <vt:lpstr>Principal Business Test</vt:lpstr>
      <vt:lpstr>Principal Business Test contd..</vt:lpstr>
      <vt:lpstr>Principal Business Test contd..</vt:lpstr>
      <vt:lpstr>Registration of NBFCs</vt:lpstr>
      <vt:lpstr>Operations of stock-brokers/ sub-brokers</vt:lpstr>
      <vt:lpstr>Banks vs. NBFCs</vt:lpstr>
      <vt:lpstr>Banks vs. NBFCs</vt:lpstr>
      <vt:lpstr>Basic regulatory framework on NBFCs</vt:lpstr>
      <vt:lpstr>Types of NBFCs by assets</vt:lpstr>
      <vt:lpstr>Types of NBFCs by regulatory intensity</vt:lpstr>
      <vt:lpstr>Definition of Deposits and PUBLIC Deposits for the purpose of RBI Regulations</vt:lpstr>
      <vt:lpstr>Definition of Deposits and PUBLIC Deposits for the purpose of RBI Regulations</vt:lpstr>
      <vt:lpstr>Definition of Deposits and PUBLIC Deposits for the purpose of RBI Regulations</vt:lpstr>
      <vt:lpstr>STATISTICS</vt:lpstr>
      <vt:lpstr>Financial Performance of the Segment</vt:lpstr>
      <vt:lpstr>Basic Law of Secured Lending</vt:lpstr>
      <vt:lpstr>Broad forms of Security Interests</vt:lpstr>
      <vt:lpstr>Creation of Mortgages</vt:lpstr>
      <vt:lpstr>Immovable Properties - Mortgages</vt:lpstr>
      <vt:lpstr>Mortgage of Movable Property</vt:lpstr>
      <vt:lpstr>Charge</vt:lpstr>
      <vt:lpstr>Fixed Vs. Floating Charges</vt:lpstr>
      <vt:lpstr>Fixed Vs. Floating Charges (continued)</vt:lpstr>
      <vt:lpstr>Pledge of Movable Property</vt:lpstr>
      <vt:lpstr>Rulings on pledge</vt:lpstr>
      <vt:lpstr>Negative Pledge</vt:lpstr>
      <vt:lpstr>Hypothecation of Movables</vt:lpstr>
      <vt:lpstr>Hypothecation over Fixed Assets</vt:lpstr>
      <vt:lpstr>Security Interests over Receivables</vt:lpstr>
      <vt:lpstr>Is Debt Assignable?</vt:lpstr>
      <vt:lpstr>Various Forms of Assignment</vt:lpstr>
      <vt:lpstr>Various Forms of Assignment (continued)</vt:lpstr>
      <vt:lpstr>Implications of Assignment</vt:lpstr>
      <vt:lpstr>Whether Assignment Legal?</vt:lpstr>
      <vt:lpstr>Recourses for security Interest &amp; RECOVERY </vt:lpstr>
      <vt:lpstr>AVAILABLE MEASURES</vt:lpstr>
      <vt:lpstr>Indian Security Interest Enforcement Law</vt:lpstr>
      <vt:lpstr>Redemption and Foreclosure of mortgages</vt:lpstr>
      <vt:lpstr>Redemption and Foreclosure of mortgages (contd…)</vt:lpstr>
      <vt:lpstr>Right of Foreclosure/Sale </vt:lpstr>
      <vt:lpstr>Enforcement under SARFAESI Act, 2002</vt:lpstr>
      <vt:lpstr>Key points about SARFAESI Act</vt:lpstr>
      <vt:lpstr>Enforcement of Security u/s 13</vt:lpstr>
      <vt:lpstr>Enforcement of security u/s 13 (continued)</vt:lpstr>
      <vt:lpstr>Notice under sec. 13 (2)</vt:lpstr>
      <vt:lpstr>Measures to be taken</vt:lpstr>
      <vt:lpstr>Measures to be taken (contd…)</vt:lpstr>
      <vt:lpstr>Taking Possession u/s 13 (4) </vt:lpstr>
      <vt:lpstr>Taking Possession u/s 13 (4) (continued)</vt:lpstr>
      <vt:lpstr>Taking over management of business</vt:lpstr>
      <vt:lpstr>Usual Objections and Defenses</vt:lpstr>
      <vt:lpstr>Manner of sale or transfer of assets</vt:lpstr>
      <vt:lpstr>Manner of sale or transfer of assets (contd…)</vt:lpstr>
      <vt:lpstr>Priorities and Pari-passu interests</vt:lpstr>
      <vt:lpstr>Priorities and Pari-passu interests (contd…)</vt:lpstr>
      <vt:lpstr>Priorities between Fixed and Floating Charges</vt:lpstr>
      <vt:lpstr>Overriding Preferential Claims</vt:lpstr>
      <vt:lpstr>Overriding Preferential Claims (contd…)</vt:lpstr>
      <vt:lpstr>Manner and Effect of Takeover of Management u/s 15</vt:lpstr>
      <vt:lpstr>Manner and Effect of Takeover of Management u/s 15 (continued)</vt:lpstr>
      <vt:lpstr>Appeal u/s 17</vt:lpstr>
      <vt:lpstr>Time Limit for Appeal u/s 17</vt:lpstr>
      <vt:lpstr>Time Limit for Appeal u/s 17 (continued)</vt:lpstr>
      <vt:lpstr>Application to DRT</vt:lpstr>
      <vt:lpstr>Application to DRT (continued)</vt:lpstr>
      <vt:lpstr>Application to DRT/ DRAT</vt:lpstr>
      <vt:lpstr>Who can file an Appeal?</vt:lpstr>
      <vt:lpstr>Regulatory Aspects</vt:lpstr>
      <vt:lpstr>Basic regulatory framework on NBFCs</vt:lpstr>
      <vt:lpstr>Journey of implementation of revised regulatory framework for NBFCs </vt:lpstr>
      <vt:lpstr>Highlights of the Revised Regulatory Framework for NBFCs</vt:lpstr>
      <vt:lpstr>Revised regulatory regime for NBFCs</vt:lpstr>
      <vt:lpstr>Notifications on 27th March 2015</vt:lpstr>
      <vt:lpstr>Key features of the revised regulatory framework</vt:lpstr>
      <vt:lpstr>Difference from Usha Thorat &amp; Nachiket More Committee recommendations</vt:lpstr>
      <vt:lpstr>Requirement of minimum NOF</vt:lpstr>
      <vt:lpstr>Meaning of NBFC-ND-SI changed</vt:lpstr>
      <vt:lpstr>Aggregation of assets of  multiple NBFCs in the same group</vt:lpstr>
      <vt:lpstr>Multiple NBFCs  in the same Group</vt:lpstr>
      <vt:lpstr>‘Companies in the Group’  defined</vt:lpstr>
      <vt:lpstr>Definition of group As PER RBI ACT</vt:lpstr>
      <vt:lpstr>Relevance of  “companies in the same group”</vt:lpstr>
      <vt:lpstr>Applicability of  Prudential Norms contd. 1/2</vt:lpstr>
      <vt:lpstr>Applicability of  Prudential Norms contd. 2/2</vt:lpstr>
      <vt:lpstr>MASTER DIRECTIONS FOR NBFC-ND-SI and NBFC-D</vt:lpstr>
      <vt:lpstr>APPLICABILITY</vt:lpstr>
      <vt:lpstr>Contents of the master Directions</vt:lpstr>
      <vt:lpstr>ASSET CLASSIFICATION</vt:lpstr>
      <vt:lpstr>Provisioning Norms</vt:lpstr>
      <vt:lpstr>Concentration norms</vt:lpstr>
      <vt:lpstr>Capital Adequacy Norms</vt:lpstr>
      <vt:lpstr>Income Recognition</vt:lpstr>
      <vt:lpstr>Accounting Principles</vt:lpstr>
      <vt:lpstr>Accounting Year &amp; Balance Sheet Related Principles</vt:lpstr>
      <vt:lpstr>Submission of Certificate of STATUTORY AUDITORS</vt:lpstr>
      <vt:lpstr>Other requirements</vt:lpstr>
      <vt:lpstr>Corporate governance norms (1/10)</vt:lpstr>
      <vt:lpstr>Corporate governance norms (2/10)</vt:lpstr>
      <vt:lpstr>Corporate governance norms (3/10)</vt:lpstr>
      <vt:lpstr>Corporate governance norms (4/10)</vt:lpstr>
      <vt:lpstr>Corporate governance norms (5/10)</vt:lpstr>
      <vt:lpstr>Corporate governance norms (6/10)</vt:lpstr>
      <vt:lpstr>Corporate governance norms (7/10)</vt:lpstr>
      <vt:lpstr>Corporate governance norms (8/10)</vt:lpstr>
      <vt:lpstr>Corporate governance norms (9/10)</vt:lpstr>
      <vt:lpstr>Corporate governance norms (10/10)</vt:lpstr>
      <vt:lpstr>Process of appointment of directors in NBFCs</vt:lpstr>
      <vt:lpstr>Master Directions for NBFC-ND-Non SI</vt:lpstr>
      <vt:lpstr>Applicability</vt:lpstr>
      <vt:lpstr>Contents of the Master Directions</vt:lpstr>
      <vt:lpstr>Leverage restriction on  NBFC – ND – Non SI</vt:lpstr>
      <vt:lpstr>Income Recognition</vt:lpstr>
      <vt:lpstr>Accounting Principles</vt:lpstr>
      <vt:lpstr>Accounting Year &amp; Balance Sheet Related Principles</vt:lpstr>
      <vt:lpstr>Asset Classification &amp; Provisioning Norms</vt:lpstr>
      <vt:lpstr>Submission of Certificate of STATUTORY AUDITORS</vt:lpstr>
      <vt:lpstr>Other requirements 1/2</vt:lpstr>
      <vt:lpstr>Other requirements 2/2</vt:lpstr>
      <vt:lpstr>Common REGULATIONS for  NBFC-D, NBFC-ND-SI &amp; NBFC-ND-Non SI</vt:lpstr>
      <vt:lpstr>FAIR PRACTICE CODE 1/2</vt:lpstr>
      <vt:lpstr>Fair Practice Code 2/2</vt:lpstr>
      <vt:lpstr>PowerPoint Presentation</vt:lpstr>
      <vt:lpstr>Non-Banking Financial Companies (Approval of Acquisition or Transfer of Control) Directions, 2015</vt:lpstr>
      <vt:lpstr>Meaning of NBFC for the purpose of these Directions</vt:lpstr>
      <vt:lpstr>Prior approval from RBI 1/3 </vt:lpstr>
      <vt:lpstr>Meaning of PAC</vt:lpstr>
      <vt:lpstr>Prior approval from RBI 2/3 </vt:lpstr>
      <vt:lpstr>Prior approval from RBI 3/3 </vt:lpstr>
      <vt:lpstr>Application for prior approval</vt:lpstr>
      <vt:lpstr>Prior public notice</vt:lpstr>
      <vt:lpstr>PowerPoint Presentation</vt:lpstr>
      <vt:lpstr>Prior approval for mergers and amalgamations</vt:lpstr>
      <vt:lpstr>Mergers and Amalgamations 1/2</vt:lpstr>
      <vt:lpstr>Mergers &amp; Amalgamation 2/2</vt:lpstr>
      <vt:lpstr>PowerPoint Presentation</vt:lpstr>
      <vt:lpstr>General Conditions</vt:lpstr>
      <vt:lpstr>PowerPoint Presentation</vt:lpstr>
      <vt:lpstr>Loans against Gold Jewellery</vt:lpstr>
      <vt:lpstr>Further restrictions for NBFCs with regards to Lending against Gold</vt:lpstr>
      <vt:lpstr>PowerPoint Presentation</vt:lpstr>
      <vt:lpstr>Bank Finance to NBFCs</vt:lpstr>
      <vt:lpstr>Bank Finance to NBFCs contd..</vt:lpstr>
      <vt:lpstr>Bank finance to NBFCS Contd..</vt:lpstr>
      <vt:lpstr>BANK FINANCE TO NBFCS CONTD..</vt:lpstr>
      <vt:lpstr>PowerPoint Presentation</vt:lpstr>
      <vt:lpstr>FDI in NBFCs</vt:lpstr>
      <vt:lpstr>FDI in NBFCs</vt:lpstr>
      <vt:lpstr>Additional Certification for FDI compliance- circular dated Feb 4, 2010</vt:lpstr>
      <vt:lpstr>Downstream investments by NBFCs</vt:lpstr>
      <vt:lpstr>PowerPoint Presentation</vt:lpstr>
      <vt:lpstr>ECB by NBFCs</vt:lpstr>
      <vt:lpstr>ECB by NBFCs</vt:lpstr>
      <vt:lpstr>ECB by NBFCs-IFCs for infrastructure leasing</vt:lpstr>
      <vt:lpstr>PowerPoint Presentation</vt:lpstr>
      <vt:lpstr>Provisions of Act, 2013 – inapplicable to NBFCs</vt:lpstr>
      <vt:lpstr>Issue of Debentures by NBFCs by Private Placement</vt:lpstr>
      <vt:lpstr>RBI Guidelines on Private Placement of debentures</vt:lpstr>
      <vt:lpstr>Quick Comparison of Category A &amp; B:</vt:lpstr>
      <vt:lpstr>Quick comparative – 1/3</vt:lpstr>
      <vt:lpstr>Quick comparative – 2/3</vt:lpstr>
      <vt:lpstr>Quick comparative – 3/3</vt:lpstr>
      <vt:lpstr>PowerPoint Presentation</vt:lpstr>
      <vt:lpstr>Fraud reporting by NBFCs</vt:lpstr>
      <vt:lpstr>PowerPoint Presentation</vt:lpstr>
      <vt:lpstr>Scenario of changes in IndAS</vt:lpstr>
      <vt:lpstr>Scenario of change in IndAS (contd…)</vt:lpstr>
      <vt:lpstr>CORE INVESTMENT COMPANIES</vt:lpstr>
      <vt:lpstr>Regulations applicable to CICs</vt:lpstr>
      <vt:lpstr>Core Investment Company</vt:lpstr>
      <vt:lpstr>Overview of CIC</vt:lpstr>
      <vt:lpstr>Regulatory framework for CICs-SI</vt:lpstr>
      <vt:lpstr>Regulatory framework for CICs-SI</vt:lpstr>
      <vt:lpstr>Exemptions</vt:lpstr>
      <vt:lpstr>Regulations applicable to CICs</vt:lpstr>
      <vt:lpstr>ODI by core investment companies</vt:lpstr>
      <vt:lpstr>ACCOUNT AGGREGATOR</vt:lpstr>
      <vt:lpstr>Account Aggregators – Novel concept</vt:lpstr>
      <vt:lpstr>Important Definitions (1/3)</vt:lpstr>
      <vt:lpstr>Important Definitions (2/3)</vt:lpstr>
      <vt:lpstr>Important Definitions (3/3)</vt:lpstr>
      <vt:lpstr>Highlights of the directions (1/2)</vt:lpstr>
      <vt:lpstr>Highlights of the draft directions (2/2)</vt:lpstr>
      <vt:lpstr>Asset Aggregation an NBFC activity?</vt:lpstr>
      <vt:lpstr>Corporate Debt Restructuring and framework for revitalising distressed assets</vt:lpstr>
      <vt:lpstr>PowerPoint Presentation</vt:lpstr>
      <vt:lpstr>Coverage of this session</vt:lpstr>
      <vt:lpstr>Classes of Assets that can be restructured</vt:lpstr>
      <vt:lpstr>Methods of Restructuring</vt:lpstr>
      <vt:lpstr>Process of CDR 1/2</vt:lpstr>
      <vt:lpstr>Process of CDR 2/2</vt:lpstr>
      <vt:lpstr>PowerPoint Presentation</vt:lpstr>
      <vt:lpstr>When will we have to classify  the account as NPA?</vt:lpstr>
      <vt:lpstr>When can the restructured assets be retained as “Standard”?</vt:lpstr>
      <vt:lpstr>Provisioning requirements on the Standard Restructured Assets</vt:lpstr>
      <vt:lpstr>Modifications that does not  amount to Restructuring – 1/2</vt:lpstr>
      <vt:lpstr>Modifications that does not  amount to Restructuring – 2/2</vt:lpstr>
      <vt:lpstr>PowerPoint Presentation</vt:lpstr>
      <vt:lpstr>When will we have to classify the account as NPA?</vt:lpstr>
      <vt:lpstr>When can the restructured assets be retained as “Standard”?</vt:lpstr>
      <vt:lpstr>Provisioning requirements on the Standard Restructured Assets</vt:lpstr>
      <vt:lpstr>Modifications that does not amount to Restructuring – </vt:lpstr>
      <vt:lpstr>Other provisions for restructuring of project loans 1/2</vt:lpstr>
      <vt:lpstr>Other provisions for restructuring of project loans 2/2</vt:lpstr>
      <vt:lpstr>Income recognition for Project Loans</vt:lpstr>
      <vt:lpstr>PowerPoint Presentation</vt:lpstr>
      <vt:lpstr>At what stages can restructuring be done?</vt:lpstr>
      <vt:lpstr>Restructuring of advances under CDR Mechanism</vt:lpstr>
      <vt:lpstr>Restructuring of advances  outside CDR Mechanism</vt:lpstr>
      <vt:lpstr>Classification of Restructured Advances 1/2</vt:lpstr>
      <vt:lpstr>Classification of Restructured Advances 2/2</vt:lpstr>
      <vt:lpstr>Recognition of Income from Advances</vt:lpstr>
      <vt:lpstr>Subsequent Restructurings</vt:lpstr>
      <vt:lpstr>Provisioning Requirements for Restructured Advances   1/2</vt:lpstr>
      <vt:lpstr>Provisioning Requirements for Restructured Advances   2/2</vt:lpstr>
      <vt:lpstr>Conversion of principal in to Debt or Equity</vt:lpstr>
      <vt:lpstr>Conversion of unpaid interest in to FITL/Debt/Equity </vt:lpstr>
      <vt:lpstr>Tabular presentation –  Asset Classification – Project Loans</vt:lpstr>
      <vt:lpstr>Tabular presentation –  Asset Classification – Project Loans </vt:lpstr>
      <vt:lpstr>Tabular presentation –  Asset Classification – Project Loans </vt:lpstr>
      <vt:lpstr>Tabular presentation –  Asset Classification – Project Loans</vt:lpstr>
      <vt:lpstr>Tabular presentation –  Income Recognition – Project Loans</vt:lpstr>
      <vt:lpstr>Tabular presentation –  Provisioning Norms – Project Loans</vt:lpstr>
      <vt:lpstr>Tabular presentation –  Provisioning Norms – Project Loans</vt:lpstr>
      <vt:lpstr>Tabular presentation –  Asset Classification – Advances</vt:lpstr>
      <vt:lpstr>Tabular presentation –  Income Recognition – Advances</vt:lpstr>
      <vt:lpstr>Tabular presentation –  Provisioning – Advances</vt:lpstr>
      <vt:lpstr>Tabular presentation –  Provisioning – Advances</vt:lpstr>
      <vt:lpstr>PowerPoint Presentation</vt:lpstr>
      <vt:lpstr>Highlights of distress reporting</vt:lpstr>
      <vt:lpstr>CRILC reporting</vt:lpstr>
      <vt:lpstr>SMA categorisation</vt:lpstr>
      <vt:lpstr>Joint Lenders Forum </vt:lpstr>
      <vt:lpstr>Corrective action plan (CAP)</vt:lpstr>
      <vt:lpstr>Restructuring</vt:lpstr>
      <vt:lpstr>Incipient stress</vt:lpstr>
      <vt:lpstr>Identification of Non-Co-operative Borrowers</vt:lpstr>
      <vt:lpstr>Accelerated provisioning</vt:lpstr>
      <vt:lpstr>Other provisions of the guidelines 1/2</vt:lpstr>
      <vt:lpstr>Other provisions of the guidelines 2/2</vt:lpstr>
      <vt:lpstr>Additional requirements </vt:lpstr>
      <vt:lpstr>Additional requirements contd.</vt:lpstr>
      <vt:lpstr>Strategic Debt Restructuring (‘SDR’)</vt:lpstr>
      <vt:lpstr>Conditions for SDR 1/2</vt:lpstr>
      <vt:lpstr>Conditions for SDR 2/2</vt:lpstr>
      <vt:lpstr>PowerPoint Presentation</vt:lpstr>
      <vt:lpstr>Change of management outside SDR</vt:lpstr>
      <vt:lpstr>Change of management (outside SDR)</vt:lpstr>
      <vt:lpstr>Manner of change of ownership</vt:lpstr>
      <vt:lpstr>Status of account and provisioning</vt:lpstr>
      <vt:lpstr>Others</vt:lpstr>
      <vt:lpstr>Comparison between SDR cases and Non SDR cases</vt:lpstr>
      <vt:lpstr>Applicable provisions of corporate laws</vt:lpstr>
      <vt:lpstr>Pricing of issue</vt:lpstr>
      <vt:lpstr>Timeline for implementation</vt:lpstr>
      <vt:lpstr>Account classification and provisioning norms</vt:lpstr>
      <vt:lpstr>SCHEME FOR SUSTAINABLE STRUCTURING OF STRESSED ASSETS</vt:lpstr>
      <vt:lpstr>Eligibility criteria – All to be satisfied</vt:lpstr>
      <vt:lpstr>Measures available under S4A</vt:lpstr>
      <vt:lpstr>Modus operandi</vt:lpstr>
      <vt:lpstr>CALCULATION OF SUSTAINABLE DEBT</vt:lpstr>
      <vt:lpstr>Valuation/ Pricing of instruments </vt:lpstr>
      <vt:lpstr>Asset classification and provisioning</vt:lpstr>
      <vt:lpstr>PowerPoint Presentation</vt:lpstr>
      <vt:lpstr>PowerPoint Presentation</vt:lpstr>
      <vt:lpstr>PowerPoint Presentation</vt:lpstr>
      <vt:lpstr>PowerPoint Presentation</vt:lpstr>
      <vt:lpstr>Snapshot of applicability of various requirements to the different classes of NBFCs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Abhirup Ghosh</dc:creator>
  <cp:lastModifiedBy>Abhirup Ghosh</cp:lastModifiedBy>
  <cp:revision>61</cp:revision>
  <dcterms:created xsi:type="dcterms:W3CDTF">2017-02-16T09:58:25Z</dcterms:created>
  <dcterms:modified xsi:type="dcterms:W3CDTF">2017-02-17T12:40:50Z</dcterms:modified>
</cp:coreProperties>
</file>