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2"/>
  </p:notesMasterIdLst>
  <p:sldIdLst>
    <p:sldId id="256" r:id="rId2"/>
    <p:sldId id="257" r:id="rId3"/>
    <p:sldId id="258" r:id="rId4"/>
    <p:sldId id="263" r:id="rId5"/>
    <p:sldId id="260" r:id="rId6"/>
    <p:sldId id="261" r:id="rId7"/>
    <p:sldId id="264" r:id="rId8"/>
    <p:sldId id="265" r:id="rId9"/>
    <p:sldId id="266" r:id="rId10"/>
    <p:sldId id="322" r:id="rId11"/>
    <p:sldId id="323" r:id="rId12"/>
    <p:sldId id="324" r:id="rId13"/>
    <p:sldId id="325" r:id="rId14"/>
    <p:sldId id="326" r:id="rId15"/>
    <p:sldId id="328" r:id="rId16"/>
    <p:sldId id="370" r:id="rId17"/>
    <p:sldId id="371" r:id="rId18"/>
    <p:sldId id="372" r:id="rId19"/>
    <p:sldId id="348" r:id="rId20"/>
    <p:sldId id="267" r:id="rId21"/>
    <p:sldId id="268" r:id="rId22"/>
    <p:sldId id="290" r:id="rId23"/>
    <p:sldId id="291" r:id="rId24"/>
    <p:sldId id="292" r:id="rId25"/>
    <p:sldId id="293" r:id="rId26"/>
    <p:sldId id="294" r:id="rId27"/>
    <p:sldId id="295" r:id="rId28"/>
    <p:sldId id="296" r:id="rId29"/>
    <p:sldId id="297" r:id="rId30"/>
    <p:sldId id="298" r:id="rId31"/>
    <p:sldId id="299" r:id="rId32"/>
    <p:sldId id="300" r:id="rId33"/>
    <p:sldId id="307" r:id="rId34"/>
    <p:sldId id="308" r:id="rId35"/>
    <p:sldId id="301" r:id="rId36"/>
    <p:sldId id="302" r:id="rId37"/>
    <p:sldId id="303" r:id="rId38"/>
    <p:sldId id="313" r:id="rId39"/>
    <p:sldId id="314" r:id="rId40"/>
    <p:sldId id="315" r:id="rId41"/>
    <p:sldId id="316" r:id="rId42"/>
    <p:sldId id="317" r:id="rId43"/>
    <p:sldId id="318" r:id="rId44"/>
    <p:sldId id="320" r:id="rId45"/>
    <p:sldId id="321" r:id="rId46"/>
    <p:sldId id="319" r:id="rId47"/>
    <p:sldId id="304" r:id="rId48"/>
    <p:sldId id="309" r:id="rId49"/>
    <p:sldId id="310" r:id="rId50"/>
    <p:sldId id="368" r:id="rId51"/>
    <p:sldId id="311" r:id="rId52"/>
    <p:sldId id="312" r:id="rId53"/>
    <p:sldId id="305" r:id="rId54"/>
    <p:sldId id="306" r:id="rId55"/>
    <p:sldId id="349" r:id="rId56"/>
    <p:sldId id="350" r:id="rId57"/>
    <p:sldId id="351" r:id="rId58"/>
    <p:sldId id="352" r:id="rId59"/>
    <p:sldId id="353" r:id="rId60"/>
    <p:sldId id="354" r:id="rId61"/>
    <p:sldId id="355" r:id="rId62"/>
    <p:sldId id="356" r:id="rId63"/>
    <p:sldId id="357" r:id="rId64"/>
    <p:sldId id="358" r:id="rId65"/>
    <p:sldId id="364" r:id="rId66"/>
    <p:sldId id="365" r:id="rId67"/>
    <p:sldId id="366" r:id="rId68"/>
    <p:sldId id="367" r:id="rId69"/>
    <p:sldId id="373" r:id="rId70"/>
    <p:sldId id="369" r:id="rId71"/>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09" autoAdjust="0"/>
  </p:normalViewPr>
  <p:slideViewPr>
    <p:cSldViewPr>
      <p:cViewPr>
        <p:scale>
          <a:sx n="75" d="100"/>
          <a:sy n="75" d="100"/>
        </p:scale>
        <p:origin x="-12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4534" y="0"/>
            <a:ext cx="3040592" cy="465455"/>
          </a:xfrm>
          <a:prstGeom prst="rect">
            <a:avLst/>
          </a:prstGeom>
        </p:spPr>
        <p:txBody>
          <a:bodyPr vert="horz" lIns="93287" tIns="46644" rIns="93287" bIns="46644" rtlCol="0"/>
          <a:lstStyle>
            <a:lvl1pPr algn="r">
              <a:defRPr sz="1200"/>
            </a:lvl1pPr>
          </a:lstStyle>
          <a:p>
            <a:fld id="{4BD800BB-3914-4485-A9B6-07B436B32574}" type="datetimeFigureOut">
              <a:rPr lang="en-US" smtClean="0"/>
              <a:pPr/>
              <a:t>5/27/2014</a:t>
            </a:fld>
            <a:endParaRPr lang="en-US"/>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675" y="4421823"/>
            <a:ext cx="5613400" cy="4189095"/>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42029"/>
            <a:ext cx="3040592" cy="465455"/>
          </a:xfrm>
          <a:prstGeom prst="rect">
            <a:avLst/>
          </a:prstGeom>
        </p:spPr>
        <p:txBody>
          <a:bodyPr vert="horz" lIns="93287" tIns="46644" rIns="93287" bIns="46644" rtlCol="0" anchor="b"/>
          <a:lstStyle>
            <a:lvl1pPr algn="r">
              <a:defRPr sz="1200"/>
            </a:lvl1pPr>
          </a:lstStyle>
          <a:p>
            <a:fld id="{9C22D75B-0F0D-4F86-9F0B-73FD5B3730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Sfddfh</a:t>
            </a:r>
            <a:endParaRPr lang="en-US" dirty="0" smtClean="0"/>
          </a:p>
          <a:p>
            <a:endParaRPr lang="en-US" dirty="0"/>
          </a:p>
        </p:txBody>
      </p:sp>
      <p:sp>
        <p:nvSpPr>
          <p:cNvPr id="4" name="Slide Number Placeholder 3"/>
          <p:cNvSpPr>
            <a:spLocks noGrp="1"/>
          </p:cNvSpPr>
          <p:nvPr>
            <p:ph type="sldNum" sz="quarter" idx="10"/>
          </p:nvPr>
        </p:nvSpPr>
        <p:spPr/>
        <p:txBody>
          <a:bodyPr/>
          <a:lstStyle/>
          <a:p>
            <a:fld id="{9C22D75B-0F0D-4F86-9F0B-73FD5B37304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22D75B-0F0D-4F86-9F0B-73FD5B37304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7CB0EA-B93B-409A-BC3C-4A88BDDF54C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22D75B-0F0D-4F86-9F0B-73FD5B373042}"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7CB0EA-B93B-409A-BC3C-4A88BDDF54C5}"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99AF12-4649-4EA3-BA83-FBEC932F6153}"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99AF12-4649-4EA3-BA83-FBEC932F6153}"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70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22D75B-0F0D-4F86-9F0B-73FD5B37304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A05BEDF-1EC2-41FE-A633-A9E75533EFCD}" type="datetime1">
              <a:rPr lang="en-US" smtClean="0"/>
              <a:pPr/>
              <a:t>5/27/2014</a:t>
            </a:fld>
            <a:endParaRPr lang="en-US"/>
          </a:p>
        </p:txBody>
      </p:sp>
      <p:sp>
        <p:nvSpPr>
          <p:cNvPr id="19" name="Footer Placeholder 18"/>
          <p:cNvSpPr>
            <a:spLocks noGrp="1"/>
          </p:cNvSpPr>
          <p:nvPr>
            <p:ph type="ftr" sz="quarter" idx="11"/>
          </p:nvPr>
        </p:nvSpPr>
        <p:spPr/>
        <p:txBody>
          <a:bodyPr/>
          <a:lstStyle/>
          <a:p>
            <a:r>
              <a:rPr lang="en-US" smtClean="0"/>
              <a:t>D.P. Shah – D. Shah &amp; Associates</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322B9B-6CA0-4359-8ABE-3B2C27D685C3}" type="datetime1">
              <a:rPr lang="en-US" smtClean="0"/>
              <a:pPr/>
              <a:t>5/27/2014</a:t>
            </a:fld>
            <a:endParaRPr lang="en-US"/>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9B774C-61AB-4FE7-AAED-84FB718360A7}" type="datetime1">
              <a:rPr lang="en-US" smtClean="0"/>
              <a:pPr/>
              <a:t>5/27/2014</a:t>
            </a:fld>
            <a:endParaRPr lang="en-US"/>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5BD0B3-8715-4E3F-9702-256A157C54A8}" type="datetime1">
              <a:rPr lang="en-US" smtClean="0"/>
              <a:pPr/>
              <a:t>5/27/2014</a:t>
            </a:fld>
            <a:endParaRPr lang="en-US"/>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ADA2D2-F2E1-4E82-8A92-9B6EA2DD3E2B}" type="datetime1">
              <a:rPr lang="en-US" smtClean="0"/>
              <a:pPr/>
              <a:t>5/27/2014</a:t>
            </a:fld>
            <a:endParaRPr lang="en-US"/>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7D1FAE-F9FD-48CB-8D64-D1DB9329D68F}" type="datetime1">
              <a:rPr lang="en-US" smtClean="0"/>
              <a:pPr/>
              <a:t>5/27/2014</a:t>
            </a:fld>
            <a:endParaRPr lang="en-US"/>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EDBECA-F60D-478D-AC89-D14E90ADBD05}" type="datetime1">
              <a:rPr lang="en-US" smtClean="0"/>
              <a:pPr/>
              <a:t>5/27/2014</a:t>
            </a:fld>
            <a:endParaRPr lang="en-US"/>
          </a:p>
        </p:txBody>
      </p:sp>
      <p:sp>
        <p:nvSpPr>
          <p:cNvPr id="8" name="Footer Placeholder 7"/>
          <p:cNvSpPr>
            <a:spLocks noGrp="1"/>
          </p:cNvSpPr>
          <p:nvPr>
            <p:ph type="ftr" sz="quarter" idx="11"/>
          </p:nvPr>
        </p:nvSpPr>
        <p:spPr/>
        <p:txBody>
          <a:bodyPr/>
          <a:lstStyle/>
          <a:p>
            <a:r>
              <a:rPr lang="en-US" smtClean="0"/>
              <a:t>D.P. Shah – D. Shah &amp; Associates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4F42AB-B628-4D51-BA9E-951F83685FEB}" type="datetime1">
              <a:rPr lang="en-US" smtClean="0"/>
              <a:pPr/>
              <a:t>5/27/2014</a:t>
            </a:fld>
            <a:endParaRPr lang="en-US"/>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CA8B3-54C1-4599-9B57-C95292C8BFBE}" type="datetime1">
              <a:rPr lang="en-US" smtClean="0"/>
              <a:pPr/>
              <a:t>5/27/2014</a:t>
            </a:fld>
            <a:endParaRPr lang="en-US"/>
          </a:p>
        </p:txBody>
      </p:sp>
      <p:sp>
        <p:nvSpPr>
          <p:cNvPr id="3" name="Footer Placeholder 2"/>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982969-1008-4365-8915-C4E2F29178E1}" type="datetime1">
              <a:rPr lang="en-US" smtClean="0"/>
              <a:pPr/>
              <a:t>5/27/2014</a:t>
            </a:fld>
            <a:endParaRPr lang="en-US"/>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88E5B3-680E-464F-8411-17034F0017A6}" type="datetime1">
              <a:rPr lang="en-US" smtClean="0"/>
              <a:pPr/>
              <a:t>5/27/2014</a:t>
            </a:fld>
            <a:endParaRPr lang="en-US"/>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FFC262-1A39-4915-8DBF-6546376F0CD1}" type="datetime1">
              <a:rPr lang="en-US" smtClean="0"/>
              <a:pPr/>
              <a:t>5/27/2014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D.P. Shah – D. Shah &amp; Associates</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Useful%20life%20remains.xlsx"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hyperlink" Target="Useful%20life%20over.xlsx" TargetMode="Externa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914400"/>
            <a:ext cx="7772400" cy="4724400"/>
          </a:xfrm>
        </p:spPr>
        <p:txBody>
          <a:bodyPr>
            <a:normAutofit/>
          </a:bodyPr>
          <a:lstStyle/>
          <a:p>
            <a:pPr algn="ctr"/>
            <a:r>
              <a:rPr lang="en-US" sz="5000" dirty="0" smtClean="0"/>
              <a:t>PREPARATION OF FINANCIAL STATEMENTS</a:t>
            </a:r>
            <a:br>
              <a:rPr lang="en-US" sz="5000" dirty="0" smtClean="0"/>
            </a:br>
            <a:r>
              <a:rPr lang="en-US" sz="5000" dirty="0" smtClean="0"/>
              <a:t>UNDER COMPANIES ACT 2013</a:t>
            </a:r>
            <a:br>
              <a:rPr lang="en-US" sz="5000" dirty="0" smtClean="0"/>
            </a:br>
            <a:endParaRPr lang="en-US" sz="5000" dirty="0"/>
          </a:p>
        </p:txBody>
      </p:sp>
      <p:sp>
        <p:nvSpPr>
          <p:cNvPr id="5" name="Footer Placeholder 4"/>
          <p:cNvSpPr>
            <a:spLocks noGrp="1"/>
          </p:cNvSpPr>
          <p:nvPr>
            <p:ph type="ftr" sz="quarter" idx="11"/>
          </p:nvPr>
        </p:nvSpPr>
        <p:spPr>
          <a:xfrm>
            <a:off x="4800600" y="6111875"/>
            <a:ext cx="3547728" cy="365125"/>
          </a:xfrm>
        </p:spPr>
        <p:txBody>
          <a:bodyPr/>
          <a:lstStyle/>
          <a:p>
            <a:r>
              <a:rPr lang="en-US" sz="1400" b="1" dirty="0" smtClean="0">
                <a:solidFill>
                  <a:schemeClr val="accent3">
                    <a:lumMod val="60000"/>
                    <a:lumOff val="40000"/>
                  </a:schemeClr>
                </a:solidFill>
              </a:rPr>
              <a:t>D.P. Shah – D. Shah &amp; Associates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838200"/>
            <a:ext cx="8183880" cy="5638800"/>
          </a:xfrm>
        </p:spPr>
        <p:txBody>
          <a:bodyPr>
            <a:normAutofit fontScale="92500" lnSpcReduction="20000"/>
          </a:bodyPr>
          <a:lstStyle/>
          <a:p>
            <a:pPr algn="just"/>
            <a:r>
              <a:rPr lang="en-US" dirty="0" smtClean="0"/>
              <a:t>Companies (Account) Rules 2014 inter alia, provides manner of keeping books of accounts in electronic mode. It reads as;</a:t>
            </a:r>
          </a:p>
          <a:p>
            <a:pPr algn="just"/>
            <a:r>
              <a:rPr lang="en-US" b="1" dirty="0" smtClean="0"/>
              <a:t>3. Manner of books of account to be kept in electronic mode.- (1) The books of account and other relevant books and papers maintained in electronic mode shall remain accessible in India so as to be usable for subsequent reference. </a:t>
            </a:r>
          </a:p>
          <a:p>
            <a:pPr algn="just"/>
            <a:r>
              <a:rPr lang="en-US" dirty="0" smtClean="0"/>
              <a:t>(2) The books of account and other relevant books and papers referred to in sub-rule (1) shall be retained completely in the format in which they were originally generated, sent or received, or in a format which shall present accurately the information generated, sent or received and the information contained in the electronic records shall remain complete and unaltered. </a:t>
            </a:r>
          </a:p>
          <a:p>
            <a:pPr algn="just"/>
            <a:r>
              <a:rPr lang="en-US" dirty="0" smtClean="0"/>
              <a:t>(3) The information received from branch offices shall not be altered and shall be kept in a manner where it shall depict what was originally received from the branches. </a:t>
            </a: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4"/>
          <p:cNvSpPr/>
          <p:nvPr/>
        </p:nvSpPr>
        <p:spPr>
          <a:xfrm>
            <a:off x="381000" y="899278"/>
            <a:ext cx="8305800" cy="5693866"/>
          </a:xfrm>
          <a:prstGeom prst="rect">
            <a:avLst/>
          </a:prstGeom>
        </p:spPr>
        <p:txBody>
          <a:bodyPr wrap="square">
            <a:spAutoFit/>
          </a:bodyPr>
          <a:lstStyle/>
          <a:p>
            <a:pPr algn="just"/>
            <a:r>
              <a:rPr lang="en-US" sz="2600" dirty="0" smtClean="0"/>
              <a:t>(4) The information in the electronic record of the document shall be capable of being displayed in a legible form.  </a:t>
            </a:r>
          </a:p>
          <a:p>
            <a:pPr algn="just"/>
            <a:r>
              <a:rPr lang="en-US" sz="2600" dirty="0" smtClean="0"/>
              <a:t>(5) There shall be a proper system for storage, retrieval, display or printout of the electronic records as the Audit Committee, if any, or the Board may deem appropriate and such records shall not be disposed of or rendered unusable, unless permitted by law: </a:t>
            </a:r>
          </a:p>
          <a:p>
            <a:pPr algn="just"/>
            <a:endParaRPr lang="en-US" sz="2600" dirty="0" smtClean="0"/>
          </a:p>
          <a:p>
            <a:pPr algn="just"/>
            <a:r>
              <a:rPr lang="en-US" sz="2600" dirty="0" smtClean="0"/>
              <a:t>Provided that the back-up of the books of account and other books and papers of the company maintained in electronic mode, including at a place outside India, if any, shall be kept in servers physically located in India on a periodic basis.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6" name="Rectangle 5"/>
          <p:cNvSpPr/>
          <p:nvPr/>
        </p:nvSpPr>
        <p:spPr>
          <a:xfrm>
            <a:off x="381000" y="703957"/>
            <a:ext cx="8382000" cy="6001643"/>
          </a:xfrm>
          <a:prstGeom prst="rect">
            <a:avLst/>
          </a:prstGeom>
        </p:spPr>
        <p:txBody>
          <a:bodyPr wrap="square">
            <a:spAutoFit/>
          </a:bodyPr>
          <a:lstStyle/>
          <a:p>
            <a:pPr algn="just"/>
            <a:r>
              <a:rPr lang="en-US" sz="2400" dirty="0" smtClean="0"/>
              <a:t>(6) The company shall intimate to the Registrar on an annual basis at the time of filing of financial statement- </a:t>
            </a:r>
          </a:p>
          <a:p>
            <a:pPr algn="just"/>
            <a:r>
              <a:rPr lang="en-US" sz="2400" dirty="0" smtClean="0"/>
              <a:t>(a) the name of the service provider; </a:t>
            </a:r>
          </a:p>
          <a:p>
            <a:pPr algn="just"/>
            <a:r>
              <a:rPr lang="en-US" sz="2400" dirty="0" smtClean="0"/>
              <a:t>(b) the internet protocol address of service provider; </a:t>
            </a:r>
          </a:p>
          <a:p>
            <a:pPr algn="just"/>
            <a:r>
              <a:rPr lang="en-US" sz="2400" dirty="0" smtClean="0"/>
              <a:t>(c) the location of the service provider (wherever applicable); </a:t>
            </a:r>
          </a:p>
          <a:p>
            <a:pPr algn="just"/>
            <a:r>
              <a:rPr lang="en-US" sz="2400" dirty="0" smtClean="0"/>
              <a:t>(d) where the books of account and other books and papers are maintained on cloud, such address as provided by the service provider. </a:t>
            </a:r>
          </a:p>
          <a:p>
            <a:pPr algn="just"/>
            <a:r>
              <a:rPr lang="en-US" sz="2400" dirty="0" smtClean="0"/>
              <a:t>Explanation.- For the purposes of this rule, the expression "electronic mode" includes “electronic form” as defined in clause (r) of sub-section (1) of section 2 of Information Technology Act, 2000 (21 of 2000) and also includes an electronic record as defined in clause (</a:t>
            </a:r>
            <a:r>
              <a:rPr lang="en-US" sz="2400" i="1" dirty="0" smtClean="0"/>
              <a:t>t) of sub-section (1) of section 2 of the Information Technology Act, 2000 (21 of 2000) and “books of account ” shall have the meaning assigned to it under the Act.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6" name="Rectangle 5"/>
          <p:cNvSpPr/>
          <p:nvPr/>
        </p:nvSpPr>
        <p:spPr>
          <a:xfrm>
            <a:off x="381000" y="954643"/>
            <a:ext cx="8382000" cy="5293757"/>
          </a:xfrm>
          <a:prstGeom prst="rect">
            <a:avLst/>
          </a:prstGeom>
        </p:spPr>
        <p:txBody>
          <a:bodyPr wrap="square">
            <a:spAutoFit/>
          </a:bodyPr>
          <a:lstStyle/>
          <a:p>
            <a:pPr algn="just">
              <a:buFont typeface="Arial" pitchFamily="34" charset="0"/>
              <a:buChar char="•"/>
            </a:pPr>
            <a:r>
              <a:rPr lang="en-US" sz="2600" dirty="0" smtClean="0"/>
              <a:t> Unlike The Companies Act 1956, now manner of maintenance of books of accounts under electronic mode have prescribed along with filling of the details of the service providers with its IP Address, Location of servers etc.</a:t>
            </a:r>
          </a:p>
          <a:p>
            <a:pPr algn="just">
              <a:buFont typeface="Arial" pitchFamily="34" charset="0"/>
              <a:buChar char="•"/>
            </a:pPr>
            <a:r>
              <a:rPr lang="en-US" sz="2600" dirty="0" smtClean="0"/>
              <a:t> It is also provided that vouchers be maintained in legible form.</a:t>
            </a:r>
          </a:p>
          <a:p>
            <a:pPr algn="just">
              <a:buFont typeface="Arial" pitchFamily="34" charset="0"/>
              <a:buChar char="•"/>
            </a:pPr>
            <a:r>
              <a:rPr lang="en-US" sz="2600" dirty="0" smtClean="0"/>
              <a:t> Audit committee or board is required to evolved a system for storage, retrieval and display of print out of electronic records and disposal there of.</a:t>
            </a:r>
          </a:p>
          <a:p>
            <a:pPr algn="just">
              <a:buFont typeface="Arial" pitchFamily="34" charset="0"/>
              <a:buChar char="•"/>
            </a:pPr>
            <a:r>
              <a:rPr lang="en-US" sz="2600" dirty="0" smtClean="0"/>
              <a:t> In case of accounts being maintained in electronic mode out side India it is required that the back ups there of be kept in servers physically located in India. </a:t>
            </a:r>
            <a:endParaRPr lang="en-US"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6" name="Rectangle 5"/>
          <p:cNvSpPr/>
          <p:nvPr/>
        </p:nvSpPr>
        <p:spPr>
          <a:xfrm>
            <a:off x="381000" y="847665"/>
            <a:ext cx="8382000" cy="5324535"/>
          </a:xfrm>
          <a:prstGeom prst="rect">
            <a:avLst/>
          </a:prstGeom>
        </p:spPr>
        <p:txBody>
          <a:bodyPr wrap="square">
            <a:spAutoFit/>
          </a:bodyPr>
          <a:lstStyle/>
          <a:p>
            <a:pPr algn="just">
              <a:buFont typeface="Arial" pitchFamily="34" charset="0"/>
              <a:buChar char="•"/>
            </a:pPr>
            <a:r>
              <a:rPr lang="en-US" sz="2000" dirty="0" smtClean="0"/>
              <a:t> If the managing director, the whole-time director in charge of finance, the Chief Financial Officer or any other person of a company charged by the Board with the duty of complying with the provisions of this section, contravenes such provisions, such managing director, whole-time director in charge of finance, Chief Financial officer or such other person of the company shall be punishable with imprisonment for a term which may extend to one year or with fine which shall not be less than fifty thousand rupees but which may extend to five </a:t>
            </a:r>
            <a:r>
              <a:rPr lang="en-US" sz="2000" dirty="0" err="1" smtClean="0"/>
              <a:t>lakh</a:t>
            </a:r>
            <a:r>
              <a:rPr lang="en-US" sz="2000" dirty="0" smtClean="0"/>
              <a:t> rupees or with both.</a:t>
            </a:r>
          </a:p>
          <a:p>
            <a:pPr algn="just">
              <a:buFont typeface="Arial" pitchFamily="34" charset="0"/>
              <a:buChar char="•"/>
            </a:pPr>
            <a:r>
              <a:rPr lang="en-US" sz="2000" dirty="0" smtClean="0"/>
              <a:t> It may be interesting to note that in view of representations various Chamber  of Commerce, Standing committee on finance had made following suggestion on the issue of penalty in case of default:</a:t>
            </a:r>
          </a:p>
          <a:p>
            <a:pPr algn="just">
              <a:buFont typeface="Arial" pitchFamily="34" charset="0"/>
              <a:buChar char="•"/>
            </a:pPr>
            <a:r>
              <a:rPr lang="en-US" sz="2000" dirty="0" smtClean="0"/>
              <a:t>“</a:t>
            </a:r>
            <a:r>
              <a:rPr lang="en-US" sz="2000" i="1" dirty="0" smtClean="0"/>
              <a:t>The Committee are of the view that the Ministry may consider a less harsh position on the question of default not committed willfully with respect to books of accounts etc., to be kept by the company, particularly in the context to the existing position in law, which provides defenses for non-willful cases</a:t>
            </a:r>
            <a:r>
              <a:rPr lang="en-US" sz="2000" dirty="0" smtClean="0"/>
              <a:t>.” However the relief prescribed by the Standing Committee on Finance constituted by Parliament has not been addressed by MCA.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6" name="Rectangle 5"/>
          <p:cNvSpPr/>
          <p:nvPr/>
        </p:nvSpPr>
        <p:spPr>
          <a:xfrm>
            <a:off x="381000" y="1689080"/>
            <a:ext cx="8382000" cy="3416320"/>
          </a:xfrm>
          <a:prstGeom prst="rect">
            <a:avLst/>
          </a:prstGeom>
        </p:spPr>
        <p:txBody>
          <a:bodyPr wrap="square">
            <a:spAutoFit/>
          </a:bodyPr>
          <a:lstStyle/>
          <a:p>
            <a:pPr algn="just">
              <a:buFont typeface="Arial" pitchFamily="34" charset="0"/>
              <a:buChar char="•"/>
            </a:pPr>
            <a:r>
              <a:rPr lang="en-US" sz="2400" dirty="0" smtClean="0"/>
              <a:t> Companies Act 1956, did not permit inspection of books of accounts by any director of the company. </a:t>
            </a:r>
          </a:p>
          <a:p>
            <a:pPr algn="just"/>
            <a:endParaRPr lang="en-US" sz="2400" dirty="0" smtClean="0"/>
          </a:p>
          <a:p>
            <a:pPr algn="just">
              <a:buFont typeface="Arial" pitchFamily="34" charset="0"/>
              <a:buChar char="•"/>
            </a:pPr>
            <a:r>
              <a:rPr lang="en-US" sz="2400" dirty="0" smtClean="0"/>
              <a:t> CA 2013  by Section 128 (3) provides that provides that books of accounts etc shall be open for inspection by any of the director of the company and under Rule 4 it provides the manner and  conditions of inspection of books of accounts of company and its subsidiary.</a:t>
            </a:r>
          </a:p>
          <a:p>
            <a:pPr algn="just"/>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990600"/>
          </a:xfrm>
        </p:spPr>
        <p:txBody>
          <a:bodyPr/>
          <a:lstStyle/>
          <a:p>
            <a:pPr algn="l"/>
            <a:r>
              <a:rPr lang="en-US" dirty="0" smtClean="0"/>
              <a:t>Poser:</a:t>
            </a:r>
            <a:endParaRPr lang="en-US" dirty="0"/>
          </a:p>
        </p:txBody>
      </p:sp>
      <p:sp>
        <p:nvSpPr>
          <p:cNvPr id="5" name="Subtitle 4"/>
          <p:cNvSpPr>
            <a:spLocks noGrp="1"/>
          </p:cNvSpPr>
          <p:nvPr>
            <p:ph type="subTitle" idx="1"/>
          </p:nvPr>
        </p:nvSpPr>
        <p:spPr>
          <a:xfrm>
            <a:off x="533400" y="2286000"/>
            <a:ext cx="7854696" cy="3657600"/>
          </a:xfrm>
        </p:spPr>
        <p:txBody>
          <a:bodyPr>
            <a:normAutofit/>
          </a:bodyPr>
          <a:lstStyle/>
          <a:p>
            <a:pPr algn="just"/>
            <a:r>
              <a:rPr lang="en-US" dirty="0" smtClean="0"/>
              <a:t>It has been provided that  a Director of the Company can inspect books of accounts of the company.</a:t>
            </a:r>
          </a:p>
          <a:p>
            <a:pPr marL="514350" indent="-514350" algn="just">
              <a:buAutoNum type="arabicPeriod"/>
            </a:pPr>
            <a:r>
              <a:rPr lang="en-US" dirty="0" smtClean="0"/>
              <a:t>Can a director nominate a professional for carrying out inspection of books of accounts on his behalf ?</a:t>
            </a:r>
          </a:p>
          <a:p>
            <a:pPr marL="514350" indent="-514350" algn="just">
              <a:buAutoNum type="arabicPeriod"/>
            </a:pPr>
            <a:r>
              <a:rPr lang="en-US" dirty="0" smtClean="0"/>
              <a:t>Can a director of holding company inspect books of accounts  of subsidiary ? </a:t>
            </a:r>
          </a:p>
          <a:p>
            <a:pPr marL="514350" indent="-514350" algn="just">
              <a:buAutoNum type="arabicPeriod"/>
            </a:pPr>
            <a:endParaRPr lang="en-US" dirty="0" smtClean="0"/>
          </a:p>
          <a:p>
            <a:pPr algn="just"/>
            <a:endParaRPr lang="en-US" dirty="0"/>
          </a:p>
        </p:txBody>
      </p:sp>
      <p:sp>
        <p:nvSpPr>
          <p:cNvPr id="3" name="Footer Placeholder 2"/>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1371600"/>
            <a:ext cx="7851648" cy="990600"/>
          </a:xfrm>
        </p:spPr>
        <p:txBody>
          <a:bodyPr/>
          <a:lstStyle/>
          <a:p>
            <a:pPr algn="l"/>
            <a:r>
              <a:rPr lang="en-US" dirty="0" smtClean="0"/>
              <a:t>Poser</a:t>
            </a:r>
            <a:endParaRPr lang="en-US" dirty="0"/>
          </a:p>
        </p:txBody>
      </p:sp>
      <p:sp>
        <p:nvSpPr>
          <p:cNvPr id="7" name="Subtitle 6"/>
          <p:cNvSpPr>
            <a:spLocks noGrp="1"/>
          </p:cNvSpPr>
          <p:nvPr>
            <p:ph type="subTitle" idx="1"/>
          </p:nvPr>
        </p:nvSpPr>
        <p:spPr>
          <a:xfrm>
            <a:off x="533400" y="2209800"/>
            <a:ext cx="7854696" cy="2771336"/>
          </a:xfrm>
        </p:spPr>
        <p:txBody>
          <a:bodyPr/>
          <a:lstStyle/>
          <a:p>
            <a:pPr algn="just"/>
            <a:r>
              <a:rPr lang="en-US" dirty="0" smtClean="0"/>
              <a:t>3. Maintenance of books of accounts in electronic form has been permitted now in CA 2013, similar provision was not there in CA 1956. Most of the companies were maintaining accounts in SAP/ERP or Tally or such other software. Was it illegal to maintain accounts in electronic form under the regime of CA 1956 ?</a:t>
            </a: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Poser</a:t>
            </a:r>
            <a:endParaRPr lang="en-US" dirty="0"/>
          </a:p>
        </p:txBody>
      </p:sp>
      <p:sp>
        <p:nvSpPr>
          <p:cNvPr id="3" name="Content Placeholder 2"/>
          <p:cNvSpPr>
            <a:spLocks noGrp="1"/>
          </p:cNvSpPr>
          <p:nvPr>
            <p:ph idx="1"/>
          </p:nvPr>
        </p:nvSpPr>
        <p:spPr/>
        <p:txBody>
          <a:bodyPr/>
          <a:lstStyle/>
          <a:p>
            <a:r>
              <a:rPr lang="en-US" dirty="0" smtClean="0"/>
              <a:t>4. Section 116 (5) inter alia, provides that books of accounts together with  vouchers be kept in good order for eight years or till the completion of inspection if any, which ever is later.</a:t>
            </a:r>
          </a:p>
          <a:p>
            <a:r>
              <a:rPr lang="en-US" dirty="0" smtClean="0"/>
              <a:t>Now a days every company has a space problem. Whether maintaining vouchers in electronic form i.e. scanned copy, would be sufficient compliance ?</a:t>
            </a: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3200"/>
            <a:ext cx="8183880" cy="1051560"/>
          </a:xfrm>
        </p:spPr>
        <p:txBody>
          <a:bodyPr anchor="ctr">
            <a:normAutofit/>
          </a:bodyPr>
          <a:lstStyle/>
          <a:p>
            <a:pPr algn="ctr"/>
            <a:r>
              <a:rPr lang="en-IE" b="1" dirty="0" smtClean="0">
                <a:solidFill>
                  <a:srgbClr val="7030A0"/>
                </a:solidFill>
              </a:rPr>
              <a:t>Financial Statement</a:t>
            </a:r>
            <a:endParaRPr lang="en-IE" b="1" dirty="0">
              <a:solidFill>
                <a:srgbClr val="7030A0"/>
              </a:solidFill>
            </a:endParaRP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Companies Act -1956</a:t>
            </a:r>
          </a:p>
          <a:p>
            <a:pPr>
              <a:buNone/>
            </a:pPr>
            <a:endParaRPr lang="en-US" sz="4800" dirty="0" smtClean="0"/>
          </a:p>
          <a:p>
            <a:pPr>
              <a:buNone/>
            </a:pPr>
            <a:endParaRPr lang="en-US" sz="4800" dirty="0" smtClean="0"/>
          </a:p>
          <a:p>
            <a:pPr>
              <a:buNone/>
            </a:pPr>
            <a:r>
              <a:rPr lang="en-US" sz="4800" dirty="0" smtClean="0"/>
              <a:t>          </a:t>
            </a:r>
          </a:p>
          <a:p>
            <a:pPr>
              <a:buNone/>
            </a:pPr>
            <a:r>
              <a:rPr lang="en-US" sz="4400" dirty="0" smtClean="0"/>
              <a:t>          Companies Act 2013</a:t>
            </a:r>
          </a:p>
          <a:p>
            <a:pPr>
              <a:buNone/>
            </a:pPr>
            <a:endParaRPr lang="en-US" sz="4800" dirty="0"/>
          </a:p>
        </p:txBody>
      </p:sp>
      <p:sp>
        <p:nvSpPr>
          <p:cNvPr id="4" name="Footer Placeholder 3"/>
          <p:cNvSpPr>
            <a:spLocks noGrp="1"/>
          </p:cNvSpPr>
          <p:nvPr>
            <p:ph type="ftr" sz="quarter" idx="11"/>
          </p:nvPr>
        </p:nvSpPr>
        <p:spPr>
          <a:xfrm>
            <a:off x="5105400" y="6111875"/>
            <a:ext cx="3242928" cy="365125"/>
          </a:xfrm>
        </p:spPr>
        <p:txBody>
          <a:bodyPr/>
          <a:lstStyle/>
          <a:p>
            <a:r>
              <a:rPr lang="en-US" sz="1400" dirty="0" smtClean="0">
                <a:solidFill>
                  <a:schemeClr val="accent3">
                    <a:lumMod val="60000"/>
                    <a:lumOff val="40000"/>
                  </a:schemeClr>
                </a:solidFill>
              </a:rPr>
              <a:t>D.P. Shah – D. Shah &amp; Associates</a:t>
            </a:r>
            <a:endParaRPr lang="en-US" sz="1400" dirty="0">
              <a:solidFill>
                <a:schemeClr val="accent3">
                  <a:lumMod val="60000"/>
                  <a:lumOff val="40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cxnSp>
        <p:nvCxnSpPr>
          <p:cNvPr id="7" name="Straight Connector 6"/>
          <p:cNvCxnSpPr/>
          <p:nvPr/>
        </p:nvCxnSpPr>
        <p:spPr>
          <a:xfrm flipV="1">
            <a:off x="609600" y="1676400"/>
            <a:ext cx="8077200" cy="4267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03238" y="988698"/>
          <a:ext cx="8183562" cy="5335902"/>
        </p:xfrm>
        <a:graphic>
          <a:graphicData uri="http://schemas.openxmlformats.org/drawingml/2006/table">
            <a:tbl>
              <a:tblPr firstRow="1" bandRow="1">
                <a:tableStyleId>{5C22544A-7EE6-4342-B048-85BDC9FD1C3A}</a:tableStyleId>
              </a:tblPr>
              <a:tblGrid>
                <a:gridCol w="4091781"/>
                <a:gridCol w="4091781"/>
              </a:tblGrid>
              <a:tr h="489582">
                <a:tc>
                  <a:txBody>
                    <a:bodyPr/>
                    <a:lstStyle/>
                    <a:p>
                      <a:r>
                        <a:rPr lang="en-US" sz="2400" dirty="0" smtClean="0"/>
                        <a:t>Companies</a:t>
                      </a:r>
                      <a:r>
                        <a:rPr lang="en-US" sz="2400" baseline="0" dirty="0" smtClean="0"/>
                        <a:t> Act, 1956</a:t>
                      </a:r>
                      <a:endParaRPr lang="en-US" sz="2400" dirty="0"/>
                    </a:p>
                  </a:txBody>
                  <a:tcPr/>
                </a:tc>
                <a:tc>
                  <a:txBody>
                    <a:bodyPr/>
                    <a:lstStyle/>
                    <a:p>
                      <a:r>
                        <a:rPr lang="en-US" sz="2400" dirty="0" smtClean="0"/>
                        <a:t>Companies Act,</a:t>
                      </a:r>
                      <a:r>
                        <a:rPr lang="en-US" sz="2400" baseline="0" dirty="0" smtClean="0"/>
                        <a:t> 2013</a:t>
                      </a:r>
                      <a:endParaRPr lang="en-US" sz="2400" dirty="0"/>
                    </a:p>
                  </a:txBody>
                  <a:tcPr/>
                </a:tc>
              </a:tr>
              <a:tr h="4466594">
                <a:tc>
                  <a:txBody>
                    <a:bodyPr/>
                    <a:lstStyle/>
                    <a:p>
                      <a:r>
                        <a:rPr lang="en-US" sz="2400" dirty="0" smtClean="0"/>
                        <a:t>“Financial</a:t>
                      </a:r>
                      <a:r>
                        <a:rPr lang="en-US" sz="2400" baseline="0" dirty="0" smtClean="0"/>
                        <a:t> Year” means, </a:t>
                      </a:r>
                      <a:r>
                        <a:rPr kumimoji="0" lang="en-US" sz="2400" kern="1200" dirty="0" smtClean="0">
                          <a:solidFill>
                            <a:schemeClr val="dk1"/>
                          </a:solidFill>
                          <a:latin typeface="+mn-lt"/>
                          <a:ea typeface="+mn-ea"/>
                          <a:cs typeface="+mn-cs"/>
                        </a:rPr>
                        <a:t> in relation to any body corporate, the period in respect of which any profit and loss account of the body corporate laid before it in annual general meeting is made up, whether that period is a year or not: </a:t>
                      </a:r>
                      <a:endParaRPr lang="en-US" sz="2400" dirty="0"/>
                    </a:p>
                  </a:txBody>
                  <a:tcPr/>
                </a:tc>
                <a:tc>
                  <a:txBody>
                    <a:bodyPr/>
                    <a:lstStyle/>
                    <a:p>
                      <a:r>
                        <a:rPr lang="en-US" sz="2400" dirty="0" smtClean="0"/>
                        <a:t>“Financial</a:t>
                      </a:r>
                      <a:r>
                        <a:rPr lang="en-US" sz="2400" baseline="0" dirty="0" smtClean="0"/>
                        <a:t> Year” means in relation to any company or body corporate, means the period ending 31</a:t>
                      </a:r>
                      <a:r>
                        <a:rPr lang="en-US" sz="2400" baseline="30000" dirty="0" smtClean="0"/>
                        <a:t>st</a:t>
                      </a:r>
                      <a:r>
                        <a:rPr lang="en-US" sz="2400" baseline="0" dirty="0" smtClean="0"/>
                        <a:t> day of the March every year, and where it has been incorporated on or after the 1</a:t>
                      </a:r>
                      <a:r>
                        <a:rPr lang="en-US" sz="2400" baseline="30000" dirty="0" smtClean="0"/>
                        <a:t>st</a:t>
                      </a:r>
                      <a:r>
                        <a:rPr lang="en-US" sz="2400" baseline="0" dirty="0" smtClean="0"/>
                        <a:t> day of January of a year, the period ending on 31</a:t>
                      </a:r>
                      <a:r>
                        <a:rPr lang="en-US" sz="2400" baseline="30000" dirty="0" smtClean="0"/>
                        <a:t>st</a:t>
                      </a:r>
                      <a:r>
                        <a:rPr lang="en-US" sz="2400" baseline="0" dirty="0" smtClean="0"/>
                        <a:t> day of march of the following year, in respect where of financial statement of the company or body corporate is made up.</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120"/>
          </a:xfrm>
        </p:spPr>
        <p:txBody>
          <a:bodyPr>
            <a:normAutofit lnSpcReduction="10000"/>
          </a:bodyPr>
          <a:lstStyle/>
          <a:p>
            <a:pPr algn="just">
              <a:buNone/>
            </a:pPr>
            <a:r>
              <a:rPr lang="en-US" b="1" u="sng" dirty="0" smtClean="0">
                <a:solidFill>
                  <a:srgbClr val="7030A0"/>
                </a:solidFill>
              </a:rPr>
              <a:t>Changes</a:t>
            </a:r>
          </a:p>
          <a:p>
            <a:pPr algn="just"/>
            <a:r>
              <a:rPr lang="en-US" dirty="0" smtClean="0"/>
              <a:t>1. </a:t>
            </a:r>
            <a:r>
              <a:rPr lang="en-US" i="1" u="sng" dirty="0" smtClean="0"/>
              <a:t>Definition</a:t>
            </a:r>
            <a:r>
              <a:rPr lang="en-US" dirty="0" smtClean="0"/>
              <a:t> - now financial year can only be of April to March and only a company or body corporate, which Is a holding company or subsidiary company of a company incorporate outside India and is required to follow a different financial year for consolidation of its accounts out side India, may have different financial year subject to approval of tribunal.</a:t>
            </a:r>
          </a:p>
          <a:p>
            <a:pPr algn="just"/>
            <a:r>
              <a:rPr lang="en-US" dirty="0" smtClean="0"/>
              <a:t>2. A transition period of 2 year has been prescribed for companies existing on the commencement of this Act to align their financial year to April-March.</a:t>
            </a: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E" dirty="0" smtClean="0"/>
              <a:t>The definition of Financial Statement is not provided under the Companies Act, 1956.</a:t>
            </a:r>
          </a:p>
          <a:p>
            <a:pPr algn="just"/>
            <a:r>
              <a:rPr lang="en-IE" dirty="0" smtClean="0"/>
              <a:t>But the manner of keeping books of account is provided in section 209 of the Companies Act, 1956 </a:t>
            </a:r>
            <a:endParaRPr lang="en-IE" dirty="0"/>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normAutofit/>
          </a:bodyPr>
          <a:lstStyle/>
          <a:p>
            <a:pPr algn="ctr" eaLnBrk="1" fontAlgn="auto" hangingPunct="1">
              <a:spcAft>
                <a:spcPts val="0"/>
              </a:spcAft>
              <a:defRPr/>
            </a:pPr>
            <a:r>
              <a:rPr lang="en-US" sz="3600" b="1" dirty="0" smtClean="0">
                <a:solidFill>
                  <a:srgbClr val="7030A0"/>
                </a:solidFill>
              </a:rPr>
              <a:t>MEANING OF “FINANCIAL STATEMENT” </a:t>
            </a:r>
            <a:br>
              <a:rPr lang="en-US" sz="3600" b="1" dirty="0" smtClean="0">
                <a:solidFill>
                  <a:srgbClr val="7030A0"/>
                </a:solidFill>
              </a:rPr>
            </a:br>
            <a:r>
              <a:rPr lang="en-US" sz="3600" b="1" dirty="0" smtClean="0">
                <a:solidFill>
                  <a:srgbClr val="7030A0"/>
                </a:solidFill>
              </a:rPr>
              <a:t>[Sec. 2(40)]</a:t>
            </a:r>
            <a:endParaRPr lang="en-IN" sz="3600" b="1" dirty="0" smtClean="0">
              <a:solidFill>
                <a:srgbClr val="7030A0"/>
              </a:solidFill>
            </a:endParaRPr>
          </a:p>
        </p:txBody>
      </p:sp>
      <p:sp>
        <p:nvSpPr>
          <p:cNvPr id="18435" name="Content Placeholder 2"/>
          <p:cNvSpPr>
            <a:spLocks noGrp="1"/>
          </p:cNvSpPr>
          <p:nvPr>
            <p:ph idx="1"/>
          </p:nvPr>
        </p:nvSpPr>
        <p:spPr>
          <a:xfrm>
            <a:off x="152400" y="1752600"/>
            <a:ext cx="8610600" cy="4648200"/>
          </a:xfrm>
        </p:spPr>
        <p:txBody>
          <a:bodyPr>
            <a:normAutofit/>
          </a:bodyPr>
          <a:lstStyle/>
          <a:p>
            <a:pPr marL="420624" indent="-384048" algn="just" eaLnBrk="1" fontAlgn="auto" hangingPunct="1">
              <a:spcAft>
                <a:spcPts val="0"/>
              </a:spcAft>
              <a:buClrTx/>
              <a:buNone/>
              <a:defRPr/>
            </a:pPr>
            <a:r>
              <a:rPr lang="en-US" dirty="0" smtClean="0">
                <a:solidFill>
                  <a:schemeClr val="tx1">
                    <a:lumMod val="65000"/>
                    <a:lumOff val="35000"/>
                  </a:schemeClr>
                </a:solidFill>
              </a:rPr>
              <a:t>  In relation to company, includes:</a:t>
            </a:r>
          </a:p>
          <a:p>
            <a:pPr marL="420624" indent="-384048" algn="just" eaLnBrk="1" fontAlgn="auto" hangingPunct="1">
              <a:spcAft>
                <a:spcPts val="0"/>
              </a:spcAft>
              <a:buClrTx/>
              <a:buFont typeface="Wingdings" pitchFamily="2" charset="2"/>
              <a:buNone/>
              <a:defRPr/>
            </a:pPr>
            <a:r>
              <a:rPr lang="en-US" dirty="0" smtClean="0">
                <a:solidFill>
                  <a:schemeClr val="tx1">
                    <a:lumMod val="65000"/>
                    <a:lumOff val="35000"/>
                  </a:schemeClr>
                </a:solidFill>
              </a:rPr>
              <a:t>	a) Balance Sheet at the end of financial year.</a:t>
            </a:r>
          </a:p>
          <a:p>
            <a:pPr marL="420624" indent="-384048" algn="just">
              <a:buClrTx/>
              <a:buNone/>
              <a:defRPr/>
            </a:pPr>
            <a:r>
              <a:rPr lang="en-US" dirty="0" smtClean="0">
                <a:solidFill>
                  <a:schemeClr val="tx1">
                    <a:lumMod val="65000"/>
                    <a:lumOff val="35000"/>
                  </a:schemeClr>
                </a:solidFill>
              </a:rPr>
              <a:t>	b) statement of Profit &amp; Loss for the financial year</a:t>
            </a:r>
          </a:p>
          <a:p>
            <a:pPr marL="420624" indent="-384048" algn="just" eaLnBrk="1" fontAlgn="auto" hangingPunct="1">
              <a:spcAft>
                <a:spcPts val="0"/>
              </a:spcAft>
              <a:buClrTx/>
              <a:buFont typeface="Wingdings" pitchFamily="2" charset="2"/>
              <a:buNone/>
              <a:defRPr/>
            </a:pPr>
            <a:r>
              <a:rPr lang="en-US" dirty="0" smtClean="0">
                <a:solidFill>
                  <a:schemeClr val="tx1">
                    <a:lumMod val="65000"/>
                    <a:lumOff val="35000"/>
                  </a:schemeClr>
                </a:solidFill>
              </a:rPr>
              <a:t>	c) </a:t>
            </a:r>
            <a:r>
              <a:rPr lang="en-US" dirty="0" smtClean="0">
                <a:solidFill>
                  <a:srgbClr val="FF0000"/>
                </a:solidFill>
              </a:rPr>
              <a:t>Cash Flow statement </a:t>
            </a:r>
            <a:r>
              <a:rPr lang="en-US" dirty="0" smtClean="0">
                <a:solidFill>
                  <a:schemeClr val="tx1">
                    <a:lumMod val="65000"/>
                    <a:lumOff val="35000"/>
                  </a:schemeClr>
                </a:solidFill>
              </a:rPr>
              <a:t>(not mandatory for small companies, OPCs &amp; Dormant companies) for the financial year.</a:t>
            </a:r>
          </a:p>
          <a:p>
            <a:pPr marL="420624" indent="-384048" algn="just" eaLnBrk="1" fontAlgn="auto" hangingPunct="1">
              <a:spcAft>
                <a:spcPts val="0"/>
              </a:spcAft>
              <a:buClrTx/>
              <a:buFont typeface="Wingdings" pitchFamily="2" charset="2"/>
              <a:buNone/>
              <a:defRPr/>
            </a:pPr>
            <a:r>
              <a:rPr lang="en-US" dirty="0" smtClean="0">
                <a:solidFill>
                  <a:schemeClr val="tx1">
                    <a:lumMod val="65000"/>
                    <a:lumOff val="35000"/>
                  </a:schemeClr>
                </a:solidFill>
              </a:rPr>
              <a:t>	d) Statement of Changes in equity, if applicable</a:t>
            </a:r>
          </a:p>
          <a:p>
            <a:pPr marL="420624" indent="-384048" algn="just" eaLnBrk="1" fontAlgn="auto" hangingPunct="1">
              <a:spcAft>
                <a:spcPts val="0"/>
              </a:spcAft>
              <a:buClrTx/>
              <a:buFont typeface="Wingdings" pitchFamily="2" charset="2"/>
              <a:buNone/>
              <a:defRPr/>
            </a:pPr>
            <a:r>
              <a:rPr lang="en-US" dirty="0" smtClean="0">
                <a:solidFill>
                  <a:schemeClr val="tx1">
                    <a:lumMod val="65000"/>
                    <a:lumOff val="35000"/>
                  </a:schemeClr>
                </a:solidFill>
              </a:rPr>
              <a:t>	e)Explanatory statement Note annexed to &amp; forming part of Financial statements.	</a:t>
            </a:r>
            <a:endParaRPr lang="en-IN" dirty="0" smtClean="0">
              <a:solidFill>
                <a:schemeClr val="tx1">
                  <a:lumMod val="65000"/>
                  <a:lumOff val="35000"/>
                </a:schemeClr>
              </a:solidFill>
            </a:endParaRPr>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987552"/>
            <a:ext cx="8183880" cy="5337048"/>
          </a:xfrm>
        </p:spPr>
        <p:txBody>
          <a:bodyPr>
            <a:normAutofit/>
          </a:bodyPr>
          <a:lstStyle/>
          <a:p>
            <a:pPr algn="just">
              <a:buNone/>
            </a:pPr>
            <a:r>
              <a:rPr lang="en-IE" b="1" i="1" u="sng" dirty="0" smtClean="0">
                <a:solidFill>
                  <a:srgbClr val="7030A0"/>
                </a:solidFill>
              </a:rPr>
              <a:t>Changes</a:t>
            </a:r>
          </a:p>
          <a:p>
            <a:pPr algn="just"/>
            <a:r>
              <a:rPr lang="en-IE" dirty="0" smtClean="0"/>
              <a:t>The Companies Act, 2013 provides that books of accounts may be kept in electronic form also.</a:t>
            </a:r>
          </a:p>
          <a:p>
            <a:pPr algn="just"/>
            <a:r>
              <a:rPr lang="en-IE" dirty="0" smtClean="0"/>
              <a:t>Every Company shall now be required to prepare and keep financial statements, other relevant books, minutes and registers at its registered office.</a:t>
            </a:r>
          </a:p>
          <a:p>
            <a:pPr algn="just"/>
            <a:r>
              <a:rPr lang="en-IE" dirty="0" smtClean="0"/>
              <a:t>The term Balance Sheet, Profit &amp; Loss Account, has been define collectively as Financial Statement under the Act, cash flow statement and statement showing change in equity (if applicable) of the company also forms part of the same.</a:t>
            </a:r>
          </a:p>
          <a:p>
            <a:pPr algn="just">
              <a:buNone/>
            </a:pPr>
            <a:endParaRPr lang="en-IE" dirty="0" smtClean="0"/>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758952"/>
            <a:ext cx="8183880" cy="5641848"/>
          </a:xfrm>
        </p:spPr>
        <p:txBody>
          <a:bodyPr>
            <a:noAutofit/>
          </a:bodyPr>
          <a:lstStyle/>
          <a:p>
            <a:pPr algn="just">
              <a:buNone/>
            </a:pPr>
            <a:r>
              <a:rPr lang="en-IE" b="1" u="sng" dirty="0" smtClean="0">
                <a:solidFill>
                  <a:srgbClr val="7030A0"/>
                </a:solidFill>
              </a:rPr>
              <a:t>Small Company :</a:t>
            </a:r>
            <a:r>
              <a:rPr lang="en-IE" b="1" dirty="0" smtClean="0">
                <a:solidFill>
                  <a:srgbClr val="7030A0"/>
                </a:solidFill>
              </a:rPr>
              <a:t> </a:t>
            </a:r>
          </a:p>
          <a:p>
            <a:pPr algn="just">
              <a:buFont typeface="Arial" pitchFamily="34" charset="0"/>
              <a:buChar char="•"/>
            </a:pPr>
            <a:r>
              <a:rPr lang="en-IE" dirty="0" smtClean="0"/>
              <a:t>Small Company is not defined under the Companies act, 1956.</a:t>
            </a:r>
          </a:p>
          <a:p>
            <a:pPr algn="just">
              <a:buFont typeface="Arial" pitchFamily="34" charset="0"/>
              <a:buChar char="•"/>
            </a:pPr>
            <a:r>
              <a:rPr lang="en-IE" dirty="0" smtClean="0"/>
              <a:t>As per section 2(85) of the Companies Act, 2013, small company means a company, other than a public company-</a:t>
            </a:r>
          </a:p>
          <a:p>
            <a:pPr marL="571500" indent="-571500" algn="just">
              <a:buFont typeface="+mj-lt"/>
              <a:buAutoNum type="romanLcPeriod"/>
            </a:pPr>
            <a:r>
              <a:rPr lang="en-IE" dirty="0" smtClean="0"/>
              <a:t>Paid up share capital does not exceed Rs.50 lakh or such higher amount as may be prescribed which shall not be more than Rs. 5 crore  or</a:t>
            </a:r>
          </a:p>
          <a:p>
            <a:pPr marL="571500" indent="-571500" algn="just">
              <a:buFont typeface="+mj-lt"/>
              <a:buAutoNum type="romanLcPeriod"/>
            </a:pPr>
            <a:r>
              <a:rPr lang="en-IE" dirty="0" smtClean="0"/>
              <a:t>Turn over as per its last statement of profit and loss does not exceed Rs. 2 crore or such higher amount as may be prescribed which shall not be more than Rs. 20 crore.</a:t>
            </a:r>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389120"/>
          </a:xfrm>
        </p:spPr>
        <p:txBody>
          <a:bodyPr/>
          <a:lstStyle/>
          <a:p>
            <a:pPr algn="just">
              <a:buNone/>
            </a:pPr>
            <a:r>
              <a:rPr lang="en-IE" b="1" u="sng" dirty="0" smtClean="0">
                <a:solidFill>
                  <a:srgbClr val="7030A0"/>
                </a:solidFill>
              </a:rPr>
              <a:t>Small Company (Contd..)</a:t>
            </a:r>
            <a:endParaRPr lang="en-IE" u="sng" dirty="0" smtClean="0"/>
          </a:p>
          <a:p>
            <a:pPr algn="just">
              <a:buNone/>
            </a:pPr>
            <a:endParaRPr lang="en-IE" dirty="0" smtClean="0"/>
          </a:p>
          <a:p>
            <a:pPr algn="just">
              <a:buNone/>
            </a:pPr>
            <a:r>
              <a:rPr lang="en-IE" dirty="0" smtClean="0"/>
              <a:t>This clause shall not apply to –</a:t>
            </a:r>
          </a:p>
          <a:p>
            <a:pPr marL="514350" indent="-514350" algn="just">
              <a:buAutoNum type="alphaLcPeriod"/>
            </a:pPr>
            <a:r>
              <a:rPr lang="en-IE" dirty="0" smtClean="0"/>
              <a:t>A holding company or subsidiary company</a:t>
            </a:r>
          </a:p>
          <a:p>
            <a:pPr marL="514350" indent="-514350" algn="just">
              <a:buAutoNum type="alphaLcPeriod"/>
            </a:pPr>
            <a:r>
              <a:rPr lang="en-IE" dirty="0" smtClean="0"/>
              <a:t>A company registered under section 8 (formation for charitable objects)</a:t>
            </a:r>
          </a:p>
          <a:p>
            <a:pPr marL="514350" indent="-514350" algn="just">
              <a:buAutoNum type="alphaLcPeriod"/>
            </a:pPr>
            <a:r>
              <a:rPr lang="en-IE" dirty="0" smtClean="0"/>
              <a:t>A company or body corporate governed by any special Act.   </a:t>
            </a:r>
          </a:p>
          <a:p>
            <a:pPr algn="just">
              <a:buNone/>
            </a:pPr>
            <a:endParaRPr lang="en-IE" dirty="0"/>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a:bodyPr>
          <a:lstStyle/>
          <a:p>
            <a:pPr algn="ctr"/>
            <a:r>
              <a:rPr lang="en-US" sz="3600" b="1" dirty="0" smtClean="0">
                <a:solidFill>
                  <a:srgbClr val="7030A0"/>
                </a:solidFill>
              </a:rPr>
              <a:t>Requirements of Financial Statement </a:t>
            </a:r>
            <a:br>
              <a:rPr lang="en-US" sz="3600" b="1" dirty="0" smtClean="0">
                <a:solidFill>
                  <a:srgbClr val="7030A0"/>
                </a:solidFill>
              </a:rPr>
            </a:br>
            <a:r>
              <a:rPr lang="en-US" sz="3600" b="1" dirty="0" smtClean="0">
                <a:solidFill>
                  <a:srgbClr val="7030A0"/>
                </a:solidFill>
              </a:rPr>
              <a:t>(Sec. 129)</a:t>
            </a:r>
            <a:endParaRPr lang="en-US" sz="3600" dirty="0">
              <a:solidFill>
                <a:srgbClr val="7030A0"/>
              </a:solidFill>
            </a:endParaRPr>
          </a:p>
        </p:txBody>
      </p:sp>
      <p:sp>
        <p:nvSpPr>
          <p:cNvPr id="3" name="Content Placeholder 2"/>
          <p:cNvSpPr>
            <a:spLocks noGrp="1"/>
          </p:cNvSpPr>
          <p:nvPr>
            <p:ph idx="1"/>
          </p:nvPr>
        </p:nvSpPr>
        <p:spPr>
          <a:xfrm>
            <a:off x="304800" y="1676400"/>
            <a:ext cx="8534400" cy="4572000"/>
          </a:xfrm>
        </p:spPr>
        <p:txBody>
          <a:bodyPr>
            <a:normAutofit/>
          </a:bodyPr>
          <a:lstStyle/>
          <a:p>
            <a:pPr algn="just"/>
            <a:r>
              <a:rPr lang="en-US" sz="2600" dirty="0" smtClean="0"/>
              <a:t>The </a:t>
            </a:r>
            <a:r>
              <a:rPr lang="en-US" sz="2600" dirty="0"/>
              <a:t>FS shall give a true and fair view and comply with the AS &amp; shall be in the form as provided in </a:t>
            </a:r>
            <a:r>
              <a:rPr lang="en-US" sz="2600" dirty="0">
                <a:solidFill>
                  <a:srgbClr val="FF0000"/>
                </a:solidFill>
              </a:rPr>
              <a:t>Schedule III</a:t>
            </a:r>
            <a:r>
              <a:rPr lang="en-US" sz="2600" dirty="0"/>
              <a:t>. </a:t>
            </a:r>
            <a:endParaRPr lang="en-US" sz="2600" dirty="0" smtClean="0"/>
          </a:p>
          <a:p>
            <a:pPr algn="just">
              <a:buNone/>
            </a:pPr>
            <a:endParaRPr lang="en-US" sz="2600" dirty="0" smtClean="0"/>
          </a:p>
          <a:p>
            <a:pPr algn="just"/>
            <a:r>
              <a:rPr lang="en-US" sz="2600" dirty="0" smtClean="0"/>
              <a:t>The FS shall be </a:t>
            </a:r>
            <a:r>
              <a:rPr lang="en-US" sz="2600" dirty="0" smtClean="0">
                <a:solidFill>
                  <a:srgbClr val="FF0000"/>
                </a:solidFill>
              </a:rPr>
              <a:t>laid in the AGM within six months form the end of the financial year</a:t>
            </a:r>
            <a:r>
              <a:rPr lang="en-US" sz="2600" dirty="0" smtClean="0"/>
              <a:t>.</a:t>
            </a:r>
          </a:p>
          <a:p>
            <a:pPr algn="just"/>
            <a:r>
              <a:rPr lang="en-US" sz="2600" dirty="0" smtClean="0"/>
              <a:t>The holding company shall in addition, </a:t>
            </a:r>
            <a:r>
              <a:rPr lang="en-US" sz="2600" dirty="0" smtClean="0">
                <a:solidFill>
                  <a:srgbClr val="FF0000"/>
                </a:solidFill>
              </a:rPr>
              <a:t>prepare a Consolidated Financial Statement </a:t>
            </a:r>
            <a:r>
              <a:rPr lang="en-US" sz="2600" dirty="0" smtClean="0"/>
              <a:t>of the Company along with its all </a:t>
            </a:r>
            <a:r>
              <a:rPr lang="en-US" sz="2600" dirty="0" smtClean="0">
                <a:solidFill>
                  <a:srgbClr val="FF0000"/>
                </a:solidFill>
              </a:rPr>
              <a:t>subsidiaries, associates &amp; joint ventures </a:t>
            </a:r>
            <a:r>
              <a:rPr lang="en-US" sz="2600" dirty="0" smtClean="0"/>
              <a:t>and lay before the AGM.</a:t>
            </a:r>
            <a:endParaRPr lang="en-US" sz="2600" dirty="0"/>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algn="just">
              <a:buNone/>
            </a:pPr>
            <a:r>
              <a:rPr lang="en-IE" sz="3000" b="1" u="sng" dirty="0" smtClean="0">
                <a:solidFill>
                  <a:srgbClr val="7030A0"/>
                </a:solidFill>
              </a:rPr>
              <a:t>Consolidated Financial Statement (CFS)</a:t>
            </a:r>
          </a:p>
          <a:p>
            <a:pPr algn="just">
              <a:buNone/>
            </a:pPr>
            <a:endParaRPr lang="en-IE" sz="2700" dirty="0" smtClean="0"/>
          </a:p>
          <a:p>
            <a:pPr algn="just">
              <a:buNone/>
            </a:pPr>
            <a:r>
              <a:rPr lang="en-IE" sz="2700" dirty="0" smtClean="0"/>
              <a:t>	Neither the </a:t>
            </a:r>
            <a:r>
              <a:rPr lang="en-IE" sz="2700" dirty="0" smtClean="0">
                <a:solidFill>
                  <a:srgbClr val="7030A0"/>
                </a:solidFill>
              </a:rPr>
              <a:t>Companies Act, 1956</a:t>
            </a:r>
            <a:r>
              <a:rPr lang="en-IE" sz="2700" dirty="0" smtClean="0"/>
              <a:t> nor </a:t>
            </a:r>
            <a:r>
              <a:rPr lang="en-IE" sz="2700" dirty="0" smtClean="0">
                <a:solidFill>
                  <a:srgbClr val="7030A0"/>
                </a:solidFill>
              </a:rPr>
              <a:t>AS 21</a:t>
            </a:r>
            <a:r>
              <a:rPr lang="en-IE" sz="2700" dirty="0" smtClean="0"/>
              <a:t> requires the Companies to prepare Consolidated Accounts. At present, Clause 32 of the Listing Agreement mandates listed Companies to publish its Consolidated Accounts which is neither required to be laid before the AGM nor to be filed with ROC.</a:t>
            </a:r>
            <a:endParaRPr lang="en-IE" sz="2700" dirty="0"/>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911352"/>
            <a:ext cx="8183880" cy="5413248"/>
          </a:xfrm>
        </p:spPr>
        <p:txBody>
          <a:bodyPr>
            <a:normAutofit lnSpcReduction="10000"/>
          </a:bodyPr>
          <a:lstStyle/>
          <a:p>
            <a:pPr algn="just"/>
            <a:r>
              <a:rPr lang="en-IE" dirty="0" smtClean="0"/>
              <a:t>Under the Companies Act, 2013 where a company has one or more subsidiaries, it shall, in addition to financial statements, prepare consolidated financial statement of the company and laid before the annual general meeting of the company.</a:t>
            </a:r>
          </a:p>
          <a:p>
            <a:pPr algn="just"/>
            <a:r>
              <a:rPr lang="en-IE" dirty="0" smtClean="0"/>
              <a:t>All subsidiaries, associates and joint ventures will be covered under CFS.</a:t>
            </a:r>
          </a:p>
          <a:p>
            <a:pPr algn="just"/>
            <a:r>
              <a:rPr lang="en-IE" dirty="0" smtClean="0"/>
              <a:t>Company shall prepared the Consolidated Financial Statements according to Schedule III of the Companies Act, 2013 which is in line with revised schedule VI.</a:t>
            </a:r>
          </a:p>
          <a:p>
            <a:pPr algn="just"/>
            <a:r>
              <a:rPr lang="en-IE" dirty="0" smtClean="0"/>
              <a:t>All Companies including unlisted and private companies, with subsidiaries will need to prepare CFS.</a:t>
            </a:r>
          </a:p>
          <a:p>
            <a:pPr algn="just"/>
            <a:endParaRPr lang="en-IE" dirty="0"/>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While discussing the new provisions under Companies Act 2013 regarding  preparation of Financial statements, we will cover </a:t>
            </a:r>
          </a:p>
          <a:p>
            <a:pPr algn="just"/>
            <a:r>
              <a:rPr lang="en-US" dirty="0" smtClean="0"/>
              <a:t>Books of accounts</a:t>
            </a:r>
          </a:p>
          <a:p>
            <a:pPr algn="just"/>
            <a:r>
              <a:rPr lang="en-US" dirty="0" smtClean="0"/>
              <a:t>Depreciation </a:t>
            </a:r>
          </a:p>
          <a:p>
            <a:pPr algn="just"/>
            <a:r>
              <a:rPr lang="en-US" dirty="0" smtClean="0"/>
              <a:t>Financial statements  </a:t>
            </a:r>
          </a:p>
          <a:p>
            <a:pPr algn="just"/>
            <a:r>
              <a:rPr lang="en-US" dirty="0" smtClean="0"/>
              <a:t>Consolidated Financial Statements</a:t>
            </a:r>
          </a:p>
          <a:p>
            <a:pPr algn="just"/>
            <a:r>
              <a:rPr lang="en-US" dirty="0" smtClean="0"/>
              <a:t>Directors Report</a:t>
            </a:r>
          </a:p>
          <a:p>
            <a:pPr algn="just">
              <a:buNone/>
            </a:pPr>
            <a:endParaRPr lang="en-US" dirty="0" smtClean="0"/>
          </a:p>
          <a:p>
            <a:pPr algn="just">
              <a:buNone/>
            </a:pPr>
            <a:endParaRPr lang="en-US" dirty="0"/>
          </a:p>
        </p:txBody>
      </p:sp>
      <p:sp>
        <p:nvSpPr>
          <p:cNvPr id="4" name="Footer Placeholder 3"/>
          <p:cNvSpPr>
            <a:spLocks noGrp="1"/>
          </p:cNvSpPr>
          <p:nvPr>
            <p:ph type="ftr" sz="quarter" idx="11"/>
          </p:nvPr>
        </p:nvSpPr>
        <p:spPr>
          <a:xfrm>
            <a:off x="4800600" y="6111875"/>
            <a:ext cx="3547728" cy="365125"/>
          </a:xfrm>
        </p:spPr>
        <p:txBody>
          <a:bodyPr/>
          <a:lstStyle/>
          <a:p>
            <a:r>
              <a:rPr lang="en-US" sz="1400" dirty="0" smtClean="0">
                <a:solidFill>
                  <a:schemeClr val="accent3">
                    <a:lumMod val="60000"/>
                    <a:lumOff val="40000"/>
                  </a:schemeClr>
                </a:solidFill>
              </a:rPr>
              <a:t>D.P. Shah – D. Shah &amp; Associates</a:t>
            </a:r>
            <a:endParaRPr lang="en-US" sz="1400" dirty="0">
              <a:solidFill>
                <a:schemeClr val="accent3">
                  <a:lumMod val="60000"/>
                  <a:lumOff val="40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838200"/>
            <a:ext cx="8183880" cy="5638800"/>
          </a:xfrm>
        </p:spPr>
        <p:txBody>
          <a:bodyPr>
            <a:normAutofit/>
          </a:bodyPr>
          <a:lstStyle/>
          <a:p>
            <a:pPr algn="just">
              <a:buNone/>
            </a:pPr>
            <a:r>
              <a:rPr lang="en-IE" sz="2700" b="1" u="sng" dirty="0" smtClean="0">
                <a:solidFill>
                  <a:srgbClr val="7030A0"/>
                </a:solidFill>
              </a:rPr>
              <a:t>General Instructions for preparation of CFS</a:t>
            </a:r>
          </a:p>
          <a:p>
            <a:pPr algn="just">
              <a:buNone/>
            </a:pPr>
            <a:endParaRPr lang="en-IE" sz="2700" b="1" u="sng" dirty="0" smtClean="0">
              <a:solidFill>
                <a:srgbClr val="7030A0"/>
              </a:solidFill>
            </a:endParaRPr>
          </a:p>
          <a:p>
            <a:pPr algn="just"/>
            <a:r>
              <a:rPr lang="en-IE" dirty="0" smtClean="0"/>
              <a:t>Where a company is required to prepare CFS, the company will </a:t>
            </a:r>
            <a:r>
              <a:rPr lang="en-IE" i="1" dirty="0" smtClean="0"/>
              <a:t>mutatis mutandis follow the requirements </a:t>
            </a:r>
            <a:r>
              <a:rPr lang="en-IE" dirty="0" smtClean="0"/>
              <a:t>of this Schedule.</a:t>
            </a:r>
          </a:p>
          <a:p>
            <a:pPr algn="just"/>
            <a:r>
              <a:rPr lang="en-IE" dirty="0" smtClean="0"/>
              <a:t>Profit or Loss attributable to ‘minority interest’ and to owners of the parent in the statement of profit and loss shall be presented as allocation for the period.</a:t>
            </a:r>
          </a:p>
          <a:p>
            <a:pPr algn="just"/>
            <a:r>
              <a:rPr lang="en-IE" dirty="0" smtClean="0"/>
              <a:t>A company will disclose the list of subsidiaries or associates or joint ventures, which have not been consolidated along with the reasons for non consolidation.</a:t>
            </a:r>
          </a:p>
          <a:p>
            <a:pPr algn="just"/>
            <a:endParaRPr lang="en-IE" dirty="0" smtClean="0"/>
          </a:p>
          <a:p>
            <a:pPr algn="just">
              <a:buNone/>
            </a:pPr>
            <a:endParaRPr lang="en-IE" dirty="0" smtClean="0"/>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a:bodyPr>
          <a:lstStyle/>
          <a:p>
            <a:pPr algn="ctr"/>
            <a:r>
              <a:rPr lang="en-US" sz="3600" b="1" dirty="0" smtClean="0">
                <a:solidFill>
                  <a:srgbClr val="7030A0"/>
                </a:solidFill>
              </a:rPr>
              <a:t>Re-opening </a:t>
            </a:r>
            <a:r>
              <a:rPr lang="en-US" sz="3600" b="1" dirty="0">
                <a:solidFill>
                  <a:srgbClr val="7030A0"/>
                </a:solidFill>
              </a:rPr>
              <a:t>of accounts on Court’s or Tribunal’s </a:t>
            </a:r>
            <a:r>
              <a:rPr lang="en-US" sz="3600" b="1" dirty="0" smtClean="0">
                <a:solidFill>
                  <a:srgbClr val="7030A0"/>
                </a:solidFill>
              </a:rPr>
              <a:t>orders (Sec. 130)</a:t>
            </a:r>
            <a:endParaRPr lang="en-US" sz="3600" dirty="0">
              <a:solidFill>
                <a:srgbClr val="7030A0"/>
              </a:solidFill>
            </a:endParaRPr>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
        <p:nvSpPr>
          <p:cNvPr id="4" name="TextBox 3"/>
          <p:cNvSpPr txBox="1"/>
          <p:nvPr/>
        </p:nvSpPr>
        <p:spPr>
          <a:xfrm>
            <a:off x="381000" y="1905000"/>
            <a:ext cx="8305800" cy="4493538"/>
          </a:xfrm>
          <a:prstGeom prst="rect">
            <a:avLst/>
          </a:prstGeom>
          <a:noFill/>
        </p:spPr>
        <p:txBody>
          <a:bodyPr wrap="square" rtlCol="0">
            <a:spAutoFit/>
          </a:bodyPr>
          <a:lstStyle/>
          <a:p>
            <a:pPr algn="just">
              <a:buFont typeface="Arial" pitchFamily="34" charset="0"/>
              <a:buChar char="•"/>
            </a:pPr>
            <a:r>
              <a:rPr lang="en-US" sz="2600" dirty="0" smtClean="0"/>
              <a:t> Re opening of accounts is not provided under the Companies Act, 1956.</a:t>
            </a:r>
          </a:p>
          <a:p>
            <a:pPr algn="just">
              <a:buFont typeface="Arial" pitchFamily="34" charset="0"/>
              <a:buChar char="•"/>
            </a:pPr>
            <a:r>
              <a:rPr lang="en-US" sz="2600" dirty="0" smtClean="0"/>
              <a:t>This new Section provides for provisions relating to re-opening or re-casting of the books of accounts of Company pursuant to order of </a:t>
            </a:r>
            <a:r>
              <a:rPr lang="en-US" sz="2600" dirty="0" smtClean="0">
                <a:solidFill>
                  <a:srgbClr val="FF0000"/>
                </a:solidFill>
              </a:rPr>
              <a:t>Court or Tribunal</a:t>
            </a:r>
            <a:r>
              <a:rPr lang="en-US" sz="2600" dirty="0" smtClean="0"/>
              <a:t> on </a:t>
            </a:r>
            <a:r>
              <a:rPr lang="en-US" sz="2600" dirty="0" smtClean="0">
                <a:solidFill>
                  <a:srgbClr val="FF0000"/>
                </a:solidFill>
              </a:rPr>
              <a:t>application made by CG, any Statutory Authority or any person concerned</a:t>
            </a:r>
            <a:r>
              <a:rPr lang="en-US" sz="2600" dirty="0" smtClean="0"/>
              <a:t> if it was found that earlier accounts were prepared in </a:t>
            </a:r>
            <a:r>
              <a:rPr lang="en-US" sz="2600" dirty="0" smtClean="0">
                <a:solidFill>
                  <a:srgbClr val="FF0000"/>
                </a:solidFill>
              </a:rPr>
              <a:t>fraudulent manner or</a:t>
            </a:r>
            <a:r>
              <a:rPr lang="en-US" sz="2600" dirty="0" smtClean="0"/>
              <a:t> financial statements are </a:t>
            </a:r>
            <a:r>
              <a:rPr lang="en-US" sz="2600" dirty="0" smtClean="0">
                <a:solidFill>
                  <a:srgbClr val="FF0000"/>
                </a:solidFill>
              </a:rPr>
              <a:t>not reliable</a:t>
            </a:r>
            <a:r>
              <a:rPr lang="en-US" sz="2600" dirty="0" smtClean="0"/>
              <a:t> due to mismanagement of affairs of the company. The accounts so revised or re-cast shall be final.</a:t>
            </a:r>
            <a:endParaRPr lang="en-US" sz="2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a:bodyPr>
          <a:lstStyle/>
          <a:p>
            <a:pPr algn="ctr"/>
            <a:r>
              <a:rPr lang="en-US" sz="3600" b="1" dirty="0" smtClean="0">
                <a:solidFill>
                  <a:srgbClr val="7030A0"/>
                </a:solidFill>
                <a:effectLst>
                  <a:outerShdw blurRad="38100" dist="38100" dir="2700000" algn="tl">
                    <a:srgbClr val="000000">
                      <a:alpha val="43137"/>
                    </a:srgbClr>
                  </a:outerShdw>
                </a:effectLst>
              </a:rPr>
              <a:t>Voluntary </a:t>
            </a:r>
            <a:r>
              <a:rPr lang="en-US" sz="3600" b="1" dirty="0">
                <a:solidFill>
                  <a:srgbClr val="7030A0"/>
                </a:solidFill>
                <a:effectLst>
                  <a:outerShdw blurRad="38100" dist="38100" dir="2700000" algn="tl">
                    <a:srgbClr val="000000">
                      <a:alpha val="43137"/>
                    </a:srgbClr>
                  </a:outerShdw>
                </a:effectLst>
              </a:rPr>
              <a:t>revision of </a:t>
            </a:r>
            <a:r>
              <a:rPr lang="en-US" sz="3600" b="1" dirty="0" smtClean="0">
                <a:solidFill>
                  <a:srgbClr val="7030A0"/>
                </a:solidFill>
                <a:effectLst>
                  <a:outerShdw blurRad="38100" dist="38100" dir="2700000" algn="tl">
                    <a:srgbClr val="000000">
                      <a:alpha val="43137"/>
                    </a:srgbClr>
                  </a:outerShdw>
                </a:effectLst>
              </a:rPr>
              <a:t>FS </a:t>
            </a:r>
            <a:r>
              <a:rPr lang="en-US" sz="3600" b="1" dirty="0">
                <a:solidFill>
                  <a:srgbClr val="7030A0"/>
                </a:solidFill>
                <a:effectLst>
                  <a:outerShdw blurRad="38100" dist="38100" dir="2700000" algn="tl">
                    <a:srgbClr val="000000">
                      <a:alpha val="43137"/>
                    </a:srgbClr>
                  </a:outerShdw>
                </a:effectLst>
              </a:rPr>
              <a:t>or Board’s </a:t>
            </a:r>
            <a:r>
              <a:rPr lang="en-US" sz="3600" b="1" dirty="0" smtClean="0">
                <a:solidFill>
                  <a:srgbClr val="7030A0"/>
                </a:solidFill>
                <a:effectLst>
                  <a:outerShdw blurRad="38100" dist="38100" dir="2700000" algn="tl">
                    <a:srgbClr val="000000">
                      <a:alpha val="43137"/>
                    </a:srgbClr>
                  </a:outerShdw>
                </a:effectLst>
              </a:rPr>
              <a:t>report     (Sec. 131)</a:t>
            </a:r>
            <a:endParaRPr lang="en-US" sz="3600" dirty="0">
              <a:solidFill>
                <a:srgbClr val="7030A0"/>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4" name="TextBox 3"/>
          <p:cNvSpPr txBox="1"/>
          <p:nvPr/>
        </p:nvSpPr>
        <p:spPr>
          <a:xfrm>
            <a:off x="304800" y="1831062"/>
            <a:ext cx="8458200" cy="4493538"/>
          </a:xfrm>
          <a:prstGeom prst="rect">
            <a:avLst/>
          </a:prstGeom>
          <a:noFill/>
        </p:spPr>
        <p:txBody>
          <a:bodyPr wrap="square" rtlCol="0">
            <a:spAutoFit/>
          </a:bodyPr>
          <a:lstStyle/>
          <a:p>
            <a:pPr algn="just"/>
            <a:r>
              <a:rPr lang="en-US" sz="2600" dirty="0" smtClean="0"/>
              <a:t>The directors to prepare revised financial statement or a revised Board’s report of any of the </a:t>
            </a:r>
            <a:r>
              <a:rPr lang="en-US" sz="2600" dirty="0" smtClean="0">
                <a:solidFill>
                  <a:srgbClr val="FF0000"/>
                </a:solidFill>
              </a:rPr>
              <a:t>3 preceding financial years </a:t>
            </a:r>
            <a:r>
              <a:rPr lang="en-US" sz="2600" dirty="0" smtClean="0"/>
              <a:t>only once in a FY, if it appears to them that they did not comply with the requirement of Section 129 or Section134 </a:t>
            </a:r>
            <a:r>
              <a:rPr lang="en-US" sz="2600" dirty="0" smtClean="0">
                <a:solidFill>
                  <a:srgbClr val="FF0000"/>
                </a:solidFill>
              </a:rPr>
              <a:t>after obtaining approval of the Tribunal. </a:t>
            </a:r>
          </a:p>
          <a:p>
            <a:pPr algn="just"/>
            <a:endParaRPr lang="en-US" sz="2600" dirty="0" smtClean="0"/>
          </a:p>
          <a:p>
            <a:pPr algn="just"/>
            <a:r>
              <a:rPr lang="en-US" sz="2600" dirty="0" smtClean="0"/>
              <a:t>Tribunal shall take into account the representations if any, of the CG and of the IT Department.</a:t>
            </a:r>
          </a:p>
          <a:p>
            <a:pPr algn="just"/>
            <a:endParaRPr lang="en-US" sz="2600" dirty="0" smtClean="0"/>
          </a:p>
          <a:p>
            <a:pPr algn="just"/>
            <a:r>
              <a:rPr lang="en-US" sz="2600" dirty="0" smtClean="0"/>
              <a:t>Such revised financial statement or report shall be done in conformity with the rules as may be prescribed.</a:t>
            </a:r>
            <a:endParaRPr lang="en-US" sz="2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89120"/>
          </a:xfrm>
        </p:spPr>
        <p:txBody>
          <a:bodyPr>
            <a:normAutofit lnSpcReduction="10000"/>
          </a:bodyPr>
          <a:lstStyle/>
          <a:p>
            <a:pPr algn="just"/>
            <a:r>
              <a:rPr lang="en-US" dirty="0" smtClean="0"/>
              <a:t>Form 9.2 provided in draft rules requires disclosure of effect of revision on –</a:t>
            </a:r>
          </a:p>
          <a:p>
            <a:pPr marL="514350" indent="-514350" algn="just">
              <a:buAutoNum type="arabicPeriod"/>
            </a:pPr>
            <a:r>
              <a:rPr lang="en-US" dirty="0" smtClean="0"/>
              <a:t>Assets</a:t>
            </a:r>
          </a:p>
          <a:p>
            <a:pPr marL="514350" indent="-514350" algn="just">
              <a:buAutoNum type="arabicPeriod"/>
            </a:pPr>
            <a:r>
              <a:rPr lang="en-US" dirty="0" smtClean="0"/>
              <a:t>Liabilities (including contingent liabilities)</a:t>
            </a:r>
          </a:p>
          <a:p>
            <a:pPr marL="514350" indent="-514350" algn="just">
              <a:buAutoNum type="arabicPeriod"/>
            </a:pPr>
            <a:r>
              <a:rPr lang="en-US" dirty="0" smtClean="0"/>
              <a:t> Revenue</a:t>
            </a:r>
          </a:p>
          <a:p>
            <a:pPr marL="514350" indent="-514350" algn="just">
              <a:buAutoNum type="arabicPeriod"/>
            </a:pPr>
            <a:r>
              <a:rPr lang="en-US" dirty="0" smtClean="0"/>
              <a:t>Profit/loss before taxes</a:t>
            </a:r>
          </a:p>
          <a:p>
            <a:pPr marL="514350" indent="-514350" algn="just">
              <a:buAutoNum type="arabicPeriod"/>
            </a:pPr>
            <a:r>
              <a:rPr lang="en-US" dirty="0" smtClean="0"/>
              <a:t>Net profit after tax/loss</a:t>
            </a:r>
          </a:p>
          <a:p>
            <a:pPr marL="514350" indent="-514350" algn="just">
              <a:buAutoNum type="arabicPeriod"/>
            </a:pPr>
            <a:r>
              <a:rPr lang="en-US" dirty="0" smtClean="0"/>
              <a:t>Earning per share</a:t>
            </a:r>
          </a:p>
          <a:p>
            <a:pPr marL="514350" indent="-514350" algn="just">
              <a:buAutoNum type="arabicPeriod"/>
            </a:pPr>
            <a:r>
              <a:rPr lang="en-US" dirty="0" smtClean="0"/>
              <a:t>Dividend</a:t>
            </a:r>
          </a:p>
          <a:p>
            <a:pPr marL="514350" indent="-514350" algn="just">
              <a:buAutoNum type="arabicPeriod"/>
            </a:pPr>
            <a:r>
              <a:rPr lang="en-US" dirty="0" smtClean="0"/>
              <a:t>Any other item (specify in detail)</a:t>
            </a: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183880" cy="5486400"/>
          </a:xfrm>
        </p:spPr>
        <p:txBody>
          <a:bodyPr>
            <a:noAutofit/>
          </a:bodyPr>
          <a:lstStyle/>
          <a:p>
            <a:pPr algn="just"/>
            <a:r>
              <a:rPr lang="en-US" sz="2400" dirty="0" smtClean="0"/>
              <a:t>The revised account along with board’s report there on is required to be approved by board and to be placed before the AGM along with report of the auditors there on.</a:t>
            </a:r>
          </a:p>
          <a:p>
            <a:pPr algn="just"/>
            <a:r>
              <a:rPr lang="en-US" sz="2400" dirty="0" smtClean="0"/>
              <a:t>However if the original financial statement was audited by different auditor, than, the revised financials shall accompanied by the consent letter from the auditor who reported upon the financial statements sought to be revised.</a:t>
            </a:r>
          </a:p>
          <a:p>
            <a:pPr algn="just"/>
            <a:r>
              <a:rPr lang="en-US" sz="2400" dirty="0" smtClean="0"/>
              <a:t>In case such auditor does not agree or the company is unable to procure the consent letter, reasons for such different opinion or inability to procure consents shall be explained.</a:t>
            </a:r>
          </a:p>
          <a:p>
            <a:pPr algn="just"/>
            <a:r>
              <a:rPr lang="en-US" sz="2400" dirty="0" smtClean="0"/>
              <a:t>Such revised financials are required to be filed with ROC and in case of listed company with stock exchange.</a:t>
            </a: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normAutofit/>
          </a:bodyPr>
          <a:lstStyle/>
          <a:p>
            <a:pPr algn="ctr"/>
            <a:r>
              <a:rPr lang="en-US" sz="3600" b="1" dirty="0" smtClean="0">
                <a:solidFill>
                  <a:srgbClr val="7030A0"/>
                </a:solidFill>
              </a:rPr>
              <a:t>Constitution </a:t>
            </a:r>
            <a:r>
              <a:rPr lang="en-US" sz="3600" b="1" dirty="0">
                <a:solidFill>
                  <a:srgbClr val="7030A0"/>
                </a:solidFill>
              </a:rPr>
              <a:t>of National Financial Reporting </a:t>
            </a:r>
            <a:r>
              <a:rPr lang="en-US" sz="3600" b="1" dirty="0" smtClean="0">
                <a:solidFill>
                  <a:srgbClr val="7030A0"/>
                </a:solidFill>
              </a:rPr>
              <a:t>Authority  (Sec. 132)</a:t>
            </a:r>
            <a:endParaRPr lang="en-US" sz="3600" dirty="0">
              <a:solidFill>
                <a:srgbClr val="7030A0"/>
              </a:solidFill>
            </a:endParaRPr>
          </a:p>
        </p:txBody>
      </p:sp>
      <p:sp>
        <p:nvSpPr>
          <p:cNvPr id="6" name="Footer Placeholder 5"/>
          <p:cNvSpPr>
            <a:spLocks noGrp="1"/>
          </p:cNvSpPr>
          <p:nvPr>
            <p:ph type="ftr" sz="quarter" idx="11"/>
          </p:nvPr>
        </p:nvSpPr>
        <p:spPr/>
        <p:txBody>
          <a:bodyPr/>
          <a:lstStyle/>
          <a:p>
            <a:r>
              <a:rPr lang="en-US" dirty="0" smtClean="0"/>
              <a:t>D.P. Shah – D. Shah &amp; Associates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4" name="TextBox 3"/>
          <p:cNvSpPr txBox="1"/>
          <p:nvPr/>
        </p:nvSpPr>
        <p:spPr>
          <a:xfrm>
            <a:off x="381000" y="2231172"/>
            <a:ext cx="8382000" cy="3693319"/>
          </a:xfrm>
          <a:prstGeom prst="rect">
            <a:avLst/>
          </a:prstGeom>
          <a:noFill/>
        </p:spPr>
        <p:txBody>
          <a:bodyPr wrap="square" rtlCol="0">
            <a:spAutoFit/>
          </a:bodyPr>
          <a:lstStyle/>
          <a:p>
            <a:pPr algn="just">
              <a:buNone/>
            </a:pPr>
            <a:r>
              <a:rPr lang="en-US" sz="2600" dirty="0" smtClean="0"/>
              <a:t>This Section provides that the CG may by notification constitute the NFRA </a:t>
            </a:r>
          </a:p>
          <a:p>
            <a:pPr algn="just">
              <a:buFont typeface="Wingdings" pitchFamily="2" charset="2"/>
              <a:buChar char="ü"/>
            </a:pPr>
            <a:r>
              <a:rPr lang="en-US" sz="2600" dirty="0" smtClean="0"/>
              <a:t> to </a:t>
            </a:r>
            <a:r>
              <a:rPr lang="en-US" sz="2600" dirty="0" smtClean="0">
                <a:solidFill>
                  <a:srgbClr val="FF0000"/>
                </a:solidFill>
              </a:rPr>
              <a:t>advice on Accounting Standards (AS) &amp; Auditing Standards(SA)</a:t>
            </a:r>
            <a:r>
              <a:rPr lang="en-US" sz="2600" dirty="0" smtClean="0"/>
              <a:t>,</a:t>
            </a:r>
          </a:p>
          <a:p>
            <a:pPr algn="just">
              <a:buFont typeface="Wingdings" pitchFamily="2" charset="2"/>
              <a:buChar char="ü"/>
            </a:pPr>
            <a:r>
              <a:rPr lang="en-US" sz="2600" dirty="0" smtClean="0"/>
              <a:t> to monitor, enforce, compliance and overseeing the </a:t>
            </a:r>
            <a:r>
              <a:rPr lang="en-US" sz="2600" dirty="0" smtClean="0">
                <a:solidFill>
                  <a:srgbClr val="FF0000"/>
                </a:solidFill>
              </a:rPr>
              <a:t>quality of service </a:t>
            </a:r>
            <a:r>
              <a:rPr lang="en-US" sz="2600" dirty="0" smtClean="0"/>
              <a:t>of associated professionals. </a:t>
            </a:r>
          </a:p>
          <a:p>
            <a:pPr algn="just">
              <a:buNone/>
            </a:pPr>
            <a:r>
              <a:rPr lang="en-US" sz="2600" dirty="0" smtClean="0"/>
              <a:t>																	</a:t>
            </a:r>
            <a:r>
              <a:rPr lang="en-US" sz="2600" dirty="0" smtClean="0">
                <a:solidFill>
                  <a:srgbClr val="0070C0"/>
                </a:solidFill>
              </a:rPr>
              <a:t>Contd..</a:t>
            </a:r>
            <a:endParaRPr lang="en-US" sz="2600" dirty="0">
              <a:solidFill>
                <a:srgbClr val="0070C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762000"/>
            <a:ext cx="9144000" cy="1143000"/>
          </a:xfrm>
        </p:spPr>
        <p:txBody>
          <a:bodyPr>
            <a:normAutofit/>
          </a:bodyPr>
          <a:lstStyle/>
          <a:p>
            <a:pPr algn="ctr"/>
            <a:r>
              <a:rPr lang="en-US" sz="3600" b="1" dirty="0" smtClean="0">
                <a:solidFill>
                  <a:srgbClr val="7030A0"/>
                </a:solidFill>
              </a:rPr>
              <a:t>Constitution </a:t>
            </a:r>
            <a:r>
              <a:rPr lang="en-US" sz="3600" b="1" dirty="0">
                <a:solidFill>
                  <a:srgbClr val="7030A0"/>
                </a:solidFill>
              </a:rPr>
              <a:t>of National Financial Reporting </a:t>
            </a:r>
            <a:r>
              <a:rPr lang="en-US" sz="3600" b="1" dirty="0" smtClean="0">
                <a:solidFill>
                  <a:srgbClr val="7030A0"/>
                </a:solidFill>
              </a:rPr>
              <a:t>Authority  (Sec. 132)</a:t>
            </a:r>
            <a:endParaRPr lang="en-US" sz="3600" dirty="0">
              <a:solidFill>
                <a:srgbClr val="7030A0"/>
              </a:solidFill>
            </a:endParaRPr>
          </a:p>
        </p:txBody>
      </p:sp>
      <p:sp>
        <p:nvSpPr>
          <p:cNvPr id="7" name="Footer Placeholder 6"/>
          <p:cNvSpPr>
            <a:spLocks noGrp="1"/>
          </p:cNvSpPr>
          <p:nvPr>
            <p:ph type="ftr" sz="quarter" idx="11"/>
          </p:nvPr>
        </p:nvSpPr>
        <p:spPr/>
        <p:txBody>
          <a:bodyPr/>
          <a:lstStyle/>
          <a:p>
            <a:r>
              <a:rPr lang="en-US" smtClean="0"/>
              <a:t>D.P. Shah – D. Shah &amp; Associates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
        <p:nvSpPr>
          <p:cNvPr id="4" name="TextBox 3"/>
          <p:cNvSpPr txBox="1"/>
          <p:nvPr/>
        </p:nvSpPr>
        <p:spPr>
          <a:xfrm>
            <a:off x="457200" y="2438401"/>
            <a:ext cx="8229600" cy="3293209"/>
          </a:xfrm>
          <a:prstGeom prst="rect">
            <a:avLst/>
          </a:prstGeom>
          <a:noFill/>
        </p:spPr>
        <p:txBody>
          <a:bodyPr wrap="square" rtlCol="0">
            <a:spAutoFit/>
          </a:bodyPr>
          <a:lstStyle/>
          <a:p>
            <a:pPr algn="just"/>
            <a:r>
              <a:rPr lang="en-US" sz="2600" dirty="0" smtClean="0"/>
              <a:t>The authority shall have power to </a:t>
            </a:r>
            <a:r>
              <a:rPr lang="en-US" sz="2600" dirty="0" smtClean="0">
                <a:solidFill>
                  <a:srgbClr val="FF0000"/>
                </a:solidFill>
              </a:rPr>
              <a:t>investigate</a:t>
            </a:r>
            <a:r>
              <a:rPr lang="en-US" sz="2600" dirty="0" smtClean="0"/>
              <a:t> the matters of </a:t>
            </a:r>
            <a:r>
              <a:rPr lang="en-US" sz="2600" dirty="0" smtClean="0">
                <a:solidFill>
                  <a:srgbClr val="FF0000"/>
                </a:solidFill>
              </a:rPr>
              <a:t>misconduct</a:t>
            </a:r>
            <a:r>
              <a:rPr lang="en-US" sz="2600" dirty="0" smtClean="0"/>
              <a:t> committed by any member of ICAI or any other prescribed profession and pass order which may be appealed to Appellate Authority to be constituted by CG. </a:t>
            </a:r>
          </a:p>
          <a:p>
            <a:pPr algn="just"/>
            <a:endParaRPr lang="en-US" sz="2600" dirty="0" smtClean="0">
              <a:solidFill>
                <a:srgbClr val="FF0000"/>
              </a:solidFill>
            </a:endParaRPr>
          </a:p>
          <a:p>
            <a:pPr algn="just"/>
            <a:r>
              <a:rPr lang="en-US" sz="2600" dirty="0" smtClean="0">
                <a:solidFill>
                  <a:srgbClr val="FF0000"/>
                </a:solidFill>
              </a:rPr>
              <a:t>Qualifications</a:t>
            </a:r>
            <a:r>
              <a:rPr lang="en-US" sz="2600" dirty="0" smtClean="0"/>
              <a:t>, terms and conditions of appointment of the chairperson and members of the Appellate Authority have also been provided. </a:t>
            </a:r>
            <a:endParaRPr lang="en-US" sz="2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pPr algn="ctr"/>
            <a:r>
              <a:rPr lang="en-US" sz="3600" b="1" dirty="0" smtClean="0">
                <a:solidFill>
                  <a:srgbClr val="7030A0"/>
                </a:solidFill>
              </a:rPr>
              <a:t>CG </a:t>
            </a:r>
            <a:r>
              <a:rPr lang="en-US" sz="3600" b="1" dirty="0">
                <a:solidFill>
                  <a:srgbClr val="7030A0"/>
                </a:solidFill>
              </a:rPr>
              <a:t>to prescribe </a:t>
            </a:r>
            <a:r>
              <a:rPr lang="en-US" sz="3600" b="1" dirty="0" smtClean="0">
                <a:solidFill>
                  <a:srgbClr val="7030A0"/>
                </a:solidFill>
              </a:rPr>
              <a:t>AS (Sec. 133)</a:t>
            </a:r>
            <a:endParaRPr lang="en-US" sz="3600" dirty="0">
              <a:solidFill>
                <a:srgbClr val="7030A0"/>
              </a:solidFill>
            </a:endParaRPr>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4" name="TextBox 3"/>
          <p:cNvSpPr txBox="1"/>
          <p:nvPr/>
        </p:nvSpPr>
        <p:spPr>
          <a:xfrm>
            <a:off x="457200" y="2154972"/>
            <a:ext cx="8229600" cy="4093428"/>
          </a:xfrm>
          <a:prstGeom prst="rect">
            <a:avLst/>
          </a:prstGeom>
          <a:noFill/>
        </p:spPr>
        <p:txBody>
          <a:bodyPr wrap="square" rtlCol="0">
            <a:spAutoFit/>
          </a:bodyPr>
          <a:lstStyle/>
          <a:p>
            <a:pPr algn="just"/>
            <a:r>
              <a:rPr lang="en-US" sz="2600" dirty="0" smtClean="0"/>
              <a:t>This Section provides that the </a:t>
            </a:r>
            <a:r>
              <a:rPr lang="en-US" sz="2600" dirty="0" smtClean="0">
                <a:solidFill>
                  <a:srgbClr val="FF0000"/>
                </a:solidFill>
              </a:rPr>
              <a:t>CG may</a:t>
            </a:r>
            <a:r>
              <a:rPr lang="en-US" sz="2600" dirty="0" smtClean="0"/>
              <a:t>, after consultation with NFRA, </a:t>
            </a:r>
            <a:r>
              <a:rPr lang="en-US" sz="2600" dirty="0" smtClean="0">
                <a:solidFill>
                  <a:srgbClr val="FF0000"/>
                </a:solidFill>
              </a:rPr>
              <a:t>prescribe </a:t>
            </a:r>
            <a:r>
              <a:rPr lang="en-US" sz="2600" dirty="0" smtClean="0"/>
              <a:t>the </a:t>
            </a:r>
            <a:r>
              <a:rPr lang="en-US" sz="2600" dirty="0" smtClean="0">
                <a:solidFill>
                  <a:srgbClr val="FF0000"/>
                </a:solidFill>
              </a:rPr>
              <a:t>Accounting Standards </a:t>
            </a:r>
            <a:r>
              <a:rPr lang="en-US" sz="2600" dirty="0" smtClean="0"/>
              <a:t>as recommended by the ICAI for adoption by companies.</a:t>
            </a:r>
          </a:p>
          <a:p>
            <a:pPr algn="just"/>
            <a:r>
              <a:rPr lang="en-US" sz="2600" dirty="0" smtClean="0"/>
              <a:t>As per Rule 7 of Companies (Account) rules 2014, Accounting standards prescribed under Companies Act 1956 shall be deemed to be the accounting standards until accounting standards are notified under Section 133.  </a:t>
            </a:r>
          </a:p>
          <a:p>
            <a:pPr algn="just"/>
            <a:endParaRPr lang="en-US" sz="2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219200"/>
            <a:ext cx="8183880" cy="4651248"/>
          </a:xfrm>
        </p:spPr>
        <p:txBody>
          <a:bodyPr/>
          <a:lstStyle/>
          <a:p>
            <a:r>
              <a:rPr lang="en-US" dirty="0" smtClean="0"/>
              <a:t>A. </a:t>
            </a:r>
            <a:r>
              <a:rPr lang="en-US" u="sng" dirty="0" smtClean="0"/>
              <a:t>Following AS are applicable to all companies, without exception:</a:t>
            </a:r>
          </a:p>
          <a:p>
            <a:r>
              <a:rPr lang="en-US" dirty="0" smtClean="0"/>
              <a:t>AS-1 Disclosure of Accounting Policies</a:t>
            </a:r>
          </a:p>
          <a:p>
            <a:r>
              <a:rPr lang="en-US" dirty="0" smtClean="0"/>
              <a:t>AS-2 Valuation of Inventory</a:t>
            </a:r>
          </a:p>
          <a:p>
            <a:r>
              <a:rPr lang="en-US" dirty="0" smtClean="0"/>
              <a:t>AS-4 Contingencies and Events </a:t>
            </a:r>
            <a:r>
              <a:rPr lang="en-US" dirty="0" err="1" smtClean="0"/>
              <a:t>occuring</a:t>
            </a:r>
            <a:r>
              <a:rPr lang="en-US" dirty="0" smtClean="0"/>
              <a:t> after Balance sheet date</a:t>
            </a:r>
          </a:p>
          <a:p>
            <a:r>
              <a:rPr lang="en-US" dirty="0" smtClean="0"/>
              <a:t>AS-5 Net Profit or Loss for the period. Prior period items and changes in Accounting policies</a:t>
            </a:r>
          </a:p>
          <a:p>
            <a:r>
              <a:rPr lang="en-US" dirty="0" smtClean="0"/>
              <a:t>AS-6 Depreciation Accounting</a:t>
            </a:r>
          </a:p>
          <a:p>
            <a:endParaRPr lang="en-US" dirty="0" smtClean="0"/>
          </a:p>
          <a:p>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066800"/>
            <a:ext cx="8183880" cy="5337048"/>
          </a:xfrm>
        </p:spPr>
        <p:txBody>
          <a:bodyPr>
            <a:normAutofit/>
          </a:bodyPr>
          <a:lstStyle/>
          <a:p>
            <a:r>
              <a:rPr lang="en-US" dirty="0" smtClean="0"/>
              <a:t>AS-7 Construction Contracts</a:t>
            </a:r>
          </a:p>
          <a:p>
            <a:r>
              <a:rPr lang="en-US" dirty="0" smtClean="0"/>
              <a:t>AS-9 Revenue Recognition</a:t>
            </a:r>
          </a:p>
          <a:p>
            <a:r>
              <a:rPr lang="en-US" dirty="0" smtClean="0"/>
              <a:t>AS-10 Accounting for Fixed Assets</a:t>
            </a:r>
          </a:p>
          <a:p>
            <a:r>
              <a:rPr lang="en-US" dirty="0" smtClean="0"/>
              <a:t>AS-11 The effects of changes in Foreign exchange Rates</a:t>
            </a:r>
          </a:p>
          <a:p>
            <a:r>
              <a:rPr lang="en-US" dirty="0" smtClean="0"/>
              <a:t>As-12 Accounting for Government grants</a:t>
            </a:r>
          </a:p>
          <a:p>
            <a:r>
              <a:rPr lang="en-US" dirty="0" smtClean="0"/>
              <a:t>AS-13 Accounting for Investments</a:t>
            </a:r>
          </a:p>
          <a:p>
            <a:r>
              <a:rPr lang="en-US" dirty="0" smtClean="0"/>
              <a:t>AS-14 Accounting for Amalgamations</a:t>
            </a:r>
          </a:p>
          <a:p>
            <a:r>
              <a:rPr lang="en-US" dirty="0" smtClean="0"/>
              <a:t>As-16 Borrowing costs</a:t>
            </a:r>
          </a:p>
          <a:p>
            <a:r>
              <a:rPr lang="en-US" dirty="0" smtClean="0"/>
              <a:t>AS-18 Related Party Transactions</a:t>
            </a:r>
          </a:p>
          <a:p>
            <a:endParaRPr lang="en-US" dirty="0" smtClean="0"/>
          </a:p>
          <a:p>
            <a:pPr>
              <a:buNone/>
            </a:pPr>
            <a:endParaRPr lang="en-US" dirty="0" smtClean="0"/>
          </a:p>
          <a:p>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ctr"/>
            <a:r>
              <a:rPr lang="en-US" sz="6000" dirty="0" smtClean="0"/>
              <a:t>Key Provisions – </a:t>
            </a:r>
          </a:p>
          <a:p>
            <a:pPr algn="ctr"/>
            <a:endParaRPr lang="en-US" sz="6000" dirty="0" smtClean="0"/>
          </a:p>
          <a:p>
            <a:pPr algn="ctr">
              <a:buNone/>
            </a:pPr>
            <a:r>
              <a:rPr lang="en-US" sz="6000" dirty="0" smtClean="0"/>
              <a:t>Books of Accounts</a:t>
            </a:r>
            <a:r>
              <a:rPr lang="en-US" dirty="0" smtClean="0"/>
              <a:t> </a:t>
            </a:r>
            <a:endParaRPr lang="en-US" dirty="0"/>
          </a:p>
        </p:txBody>
      </p:sp>
      <p:sp>
        <p:nvSpPr>
          <p:cNvPr id="4" name="Footer Placeholder 3"/>
          <p:cNvSpPr>
            <a:spLocks noGrp="1"/>
          </p:cNvSpPr>
          <p:nvPr>
            <p:ph type="ftr" sz="quarter" idx="11"/>
          </p:nvPr>
        </p:nvSpPr>
        <p:spPr>
          <a:xfrm>
            <a:off x="4800600" y="6356350"/>
            <a:ext cx="3352800" cy="365125"/>
          </a:xfrm>
        </p:spPr>
        <p:txBody>
          <a:bodyPr/>
          <a:lstStyle/>
          <a:p>
            <a:r>
              <a:rPr lang="en-US" dirty="0" smtClean="0"/>
              <a:t>D.P. Shah – D. Shah &amp; Associates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89120"/>
          </a:xfrm>
        </p:spPr>
        <p:txBody>
          <a:bodyPr/>
          <a:lstStyle/>
          <a:p>
            <a:r>
              <a:rPr lang="en-US" dirty="0" smtClean="0"/>
              <a:t>As-22 Accounting for taxes on Income</a:t>
            </a:r>
          </a:p>
          <a:p>
            <a:r>
              <a:rPr lang="en-US" dirty="0" smtClean="0"/>
              <a:t>As-24 Discontinuing operations</a:t>
            </a:r>
          </a:p>
          <a:p>
            <a:r>
              <a:rPr lang="en-US" dirty="0" smtClean="0"/>
              <a:t>As-26 Intangible Assets</a:t>
            </a:r>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183880" cy="4873752"/>
          </a:xfrm>
        </p:spPr>
        <p:txBody>
          <a:bodyPr>
            <a:normAutofit/>
          </a:bodyPr>
          <a:lstStyle/>
          <a:p>
            <a:r>
              <a:rPr lang="en-US" dirty="0" smtClean="0"/>
              <a:t>B. At present, following AS are applicable to companies only if, the preparation of consolidated FS/Interim FS are either mandatory or these companies voluntary chooses to do so. However, till the time IND AS are notified, companies required to prepare consolidated FS would have to follow; </a:t>
            </a:r>
          </a:p>
          <a:p>
            <a:r>
              <a:rPr lang="en-US" dirty="0" smtClean="0"/>
              <a:t>AS- 21ConsolidatedFinancial Statements</a:t>
            </a:r>
          </a:p>
          <a:p>
            <a:r>
              <a:rPr lang="en-US" dirty="0" smtClean="0"/>
              <a:t>As-23 Accounting for investments in Associates </a:t>
            </a:r>
          </a:p>
          <a:p>
            <a:r>
              <a:rPr lang="en-US" dirty="0" smtClean="0"/>
              <a:t>AS-27 Financial Reporting of Interest in Joint Ventures</a:t>
            </a:r>
          </a:p>
          <a:p>
            <a:r>
              <a:rPr lang="en-US" dirty="0" smtClean="0"/>
              <a:t>AS-25 Interim Financial Reporting</a:t>
            </a:r>
          </a:p>
          <a:p>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219200"/>
            <a:ext cx="8183880" cy="5032248"/>
          </a:xfrm>
        </p:spPr>
        <p:txBody>
          <a:bodyPr/>
          <a:lstStyle/>
          <a:p>
            <a:r>
              <a:rPr lang="en-US" dirty="0" smtClean="0"/>
              <a:t>Following standards are not applicable to SMCs in its entirety:</a:t>
            </a:r>
          </a:p>
          <a:p>
            <a:r>
              <a:rPr lang="en-US" dirty="0" smtClean="0"/>
              <a:t>AS-3 Cash Flow</a:t>
            </a:r>
          </a:p>
          <a:p>
            <a:r>
              <a:rPr lang="en-US" dirty="0" smtClean="0"/>
              <a:t>AS-17 Segment Reporting</a:t>
            </a:r>
          </a:p>
          <a:p>
            <a:r>
              <a:rPr lang="en-US" dirty="0" smtClean="0"/>
              <a:t>SMC as per Accounting Standard Rules 2006 are the companies:</a:t>
            </a:r>
          </a:p>
          <a:p>
            <a:r>
              <a:rPr lang="en-US" dirty="0" smtClean="0"/>
              <a:t>a. Whose equity or debt securities are not listed on any stock exchange or are not in process of listing.</a:t>
            </a:r>
          </a:p>
          <a:p>
            <a:r>
              <a:rPr lang="en-US" dirty="0" smtClean="0"/>
              <a:t>b. which is not a bank, financial institution or an insurance company.</a:t>
            </a:r>
          </a:p>
          <a:p>
            <a:endParaRPr lang="en-US" dirty="0" smtClean="0"/>
          </a:p>
          <a:p>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11680"/>
            <a:ext cx="8229600" cy="4389120"/>
          </a:xfrm>
        </p:spPr>
        <p:txBody>
          <a:bodyPr/>
          <a:lstStyle/>
          <a:p>
            <a:pPr algn="just"/>
            <a:r>
              <a:rPr lang="en-US" dirty="0" smtClean="0"/>
              <a:t>c. Whose turnover excluding other income does not exceed Rs.50 </a:t>
            </a:r>
            <a:r>
              <a:rPr lang="en-US" dirty="0" err="1" smtClean="0"/>
              <a:t>Crore</a:t>
            </a:r>
            <a:r>
              <a:rPr lang="en-US" dirty="0" smtClean="0"/>
              <a:t> in immidiately preceding previous year.</a:t>
            </a:r>
          </a:p>
          <a:p>
            <a:pPr algn="just"/>
            <a:r>
              <a:rPr lang="en-US" dirty="0" smtClean="0"/>
              <a:t>d. which does not have borrowings including public deposits in excess of Rs.10 </a:t>
            </a:r>
            <a:r>
              <a:rPr lang="en-US" dirty="0" err="1" smtClean="0"/>
              <a:t>Crore</a:t>
            </a:r>
            <a:endParaRPr lang="en-US" dirty="0" smtClean="0"/>
          </a:p>
          <a:p>
            <a:pPr algn="just"/>
            <a:r>
              <a:rPr lang="en-US" dirty="0" smtClean="0"/>
              <a:t>e. which is not a holding or subsidiary of a company which is not SMC </a:t>
            </a:r>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dirty="0" smtClean="0"/>
              <a:t>D. Following Standards are applicable to SMCs with certain exemptions</a:t>
            </a:r>
          </a:p>
          <a:p>
            <a:endParaRPr lang="en-US" dirty="0" smtClean="0"/>
          </a:p>
          <a:p>
            <a:endParaRPr lang="en-US" dirty="0" smtClean="0"/>
          </a:p>
          <a:p>
            <a:pPr>
              <a:buNone/>
            </a:pPr>
            <a:r>
              <a:rPr lang="en-US" dirty="0" smtClean="0"/>
              <a:t> </a:t>
            </a:r>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graphicFrame>
        <p:nvGraphicFramePr>
          <p:cNvPr id="6" name="Table 5"/>
          <p:cNvGraphicFramePr>
            <a:graphicFrameLocks noGrp="1"/>
          </p:cNvGraphicFramePr>
          <p:nvPr/>
        </p:nvGraphicFramePr>
        <p:xfrm>
          <a:off x="1371600" y="1905000"/>
          <a:ext cx="6096000" cy="402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sz="2000" dirty="0" smtClean="0"/>
                        <a:t>Accounting</a:t>
                      </a:r>
                      <a:r>
                        <a:rPr lang="en-US" sz="2000" baseline="0" dirty="0" smtClean="0"/>
                        <a:t> Standard</a:t>
                      </a:r>
                      <a:endParaRPr lang="en-IN" sz="2000" dirty="0"/>
                    </a:p>
                  </a:txBody>
                  <a:tcPr/>
                </a:tc>
                <a:tc>
                  <a:txBody>
                    <a:bodyPr/>
                    <a:lstStyle/>
                    <a:p>
                      <a:r>
                        <a:rPr lang="en-US" sz="2000" dirty="0" smtClean="0"/>
                        <a:t>Exemption paragraphs</a:t>
                      </a:r>
                      <a:endParaRPr lang="en-IN" sz="2000" dirty="0"/>
                    </a:p>
                  </a:txBody>
                  <a:tcPr/>
                </a:tc>
              </a:tr>
              <a:tr h="370840">
                <a:tc>
                  <a:txBody>
                    <a:bodyPr/>
                    <a:lstStyle/>
                    <a:p>
                      <a:r>
                        <a:rPr lang="en-US" sz="2000" dirty="0" smtClean="0"/>
                        <a:t>AS-15 Employee Benefits</a:t>
                      </a:r>
                      <a:endParaRPr lang="en-IN" sz="2000" dirty="0"/>
                    </a:p>
                  </a:txBody>
                  <a:tcPr/>
                </a:tc>
                <a:tc>
                  <a:txBody>
                    <a:bodyPr/>
                    <a:lstStyle/>
                    <a:p>
                      <a:r>
                        <a:rPr lang="en-US" sz="2000" dirty="0" smtClean="0"/>
                        <a:t>Para 11 t0 16</a:t>
                      </a:r>
                    </a:p>
                    <a:p>
                      <a:r>
                        <a:rPr lang="en-US" sz="2000" dirty="0" smtClean="0"/>
                        <a:t>Para 46 and 130</a:t>
                      </a:r>
                    </a:p>
                    <a:p>
                      <a:r>
                        <a:rPr lang="en-US" sz="2000" dirty="0" smtClean="0"/>
                        <a:t>Para 50 to 116</a:t>
                      </a:r>
                    </a:p>
                    <a:p>
                      <a:r>
                        <a:rPr lang="en-US" sz="2000" dirty="0" smtClean="0"/>
                        <a:t>Para 117 to 123</a:t>
                      </a:r>
                    </a:p>
                    <a:p>
                      <a:r>
                        <a:rPr lang="en-US" sz="2000" dirty="0" smtClean="0"/>
                        <a:t>Para 129 to 131</a:t>
                      </a:r>
                      <a:endParaRPr lang="en-IN" sz="2000" dirty="0"/>
                    </a:p>
                  </a:txBody>
                  <a:tcPr/>
                </a:tc>
              </a:tr>
              <a:tr h="370840">
                <a:tc>
                  <a:txBody>
                    <a:bodyPr/>
                    <a:lstStyle/>
                    <a:p>
                      <a:r>
                        <a:rPr lang="en-US" sz="2000" dirty="0" smtClean="0"/>
                        <a:t>AS-19 Leases</a:t>
                      </a:r>
                      <a:endParaRPr lang="en-IN" sz="2000" dirty="0"/>
                    </a:p>
                  </a:txBody>
                  <a:tcPr/>
                </a:tc>
                <a:tc>
                  <a:txBody>
                    <a:bodyPr/>
                    <a:lstStyle/>
                    <a:p>
                      <a:r>
                        <a:rPr lang="en-US" sz="2000" dirty="0" smtClean="0"/>
                        <a:t>Para 22©, (e) and (f)</a:t>
                      </a:r>
                    </a:p>
                    <a:p>
                      <a:r>
                        <a:rPr lang="en-US" sz="2000" dirty="0" smtClean="0"/>
                        <a:t>Para 25(a),(b) and (e)</a:t>
                      </a:r>
                    </a:p>
                    <a:p>
                      <a:r>
                        <a:rPr lang="en-US" sz="2000" dirty="0" smtClean="0"/>
                        <a:t>Para 37(a) and (f)</a:t>
                      </a:r>
                    </a:p>
                    <a:p>
                      <a:r>
                        <a:rPr lang="en-US" sz="2000" dirty="0" smtClean="0"/>
                        <a:t>Para 46(b) and (d)</a:t>
                      </a:r>
                      <a:endParaRPr lang="en-IN" sz="2000" dirty="0"/>
                    </a:p>
                  </a:txBody>
                  <a:tcPr/>
                </a:tc>
              </a:tr>
              <a:tr h="370840">
                <a:tc>
                  <a:txBody>
                    <a:bodyPr/>
                    <a:lstStyle/>
                    <a:p>
                      <a:r>
                        <a:rPr lang="en-US" sz="2000" dirty="0" smtClean="0"/>
                        <a:t>AS -20 Earnings per share</a:t>
                      </a:r>
                      <a:endParaRPr lang="en-IN" sz="2000" dirty="0"/>
                    </a:p>
                  </a:txBody>
                  <a:tcPr/>
                </a:tc>
                <a:tc>
                  <a:txBody>
                    <a:bodyPr/>
                    <a:lstStyle/>
                    <a:p>
                      <a:r>
                        <a:rPr lang="en-US" sz="2000" dirty="0" smtClean="0"/>
                        <a:t>Disclosure of Diluted earning </a:t>
                      </a:r>
                      <a:endParaRPr lang="en-IN" sz="2000"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smtClean="0"/>
              <a:t>D. Following Standards are applicable to SMCs with certain exemptions</a:t>
            </a:r>
          </a:p>
          <a:p>
            <a:endParaRPr lang="en-US" dirty="0" smtClean="0"/>
          </a:p>
          <a:p>
            <a:endParaRPr lang="en-US" dirty="0" smtClean="0"/>
          </a:p>
          <a:p>
            <a:pPr>
              <a:buNone/>
            </a:pPr>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graphicFrame>
        <p:nvGraphicFramePr>
          <p:cNvPr id="6" name="Table 5"/>
          <p:cNvGraphicFramePr>
            <a:graphicFrameLocks noGrp="1"/>
          </p:cNvGraphicFramePr>
          <p:nvPr/>
        </p:nvGraphicFramePr>
        <p:xfrm>
          <a:off x="1371600" y="1996440"/>
          <a:ext cx="6096000" cy="31089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sz="2000" dirty="0" smtClean="0"/>
                        <a:t>Accounting</a:t>
                      </a:r>
                      <a:r>
                        <a:rPr lang="en-US" sz="2000" baseline="0" dirty="0" smtClean="0"/>
                        <a:t> Standard</a:t>
                      </a:r>
                      <a:endParaRPr lang="en-IN" sz="2000" dirty="0"/>
                    </a:p>
                  </a:txBody>
                  <a:tcPr/>
                </a:tc>
                <a:tc>
                  <a:txBody>
                    <a:bodyPr/>
                    <a:lstStyle/>
                    <a:p>
                      <a:r>
                        <a:rPr lang="en-US" sz="2000" dirty="0" smtClean="0"/>
                        <a:t>Exemption paragraphs</a:t>
                      </a:r>
                      <a:endParaRPr lang="en-IN" sz="2000" dirty="0"/>
                    </a:p>
                  </a:txBody>
                  <a:tcPr/>
                </a:tc>
              </a:tr>
              <a:tr h="370840">
                <a:tc>
                  <a:txBody>
                    <a:bodyPr/>
                    <a:lstStyle/>
                    <a:p>
                      <a:r>
                        <a:rPr lang="en-US" sz="2000" dirty="0" smtClean="0"/>
                        <a:t>AS-28 Impairment of Asset</a:t>
                      </a:r>
                      <a:endParaRPr lang="en-IN" sz="2000" dirty="0"/>
                    </a:p>
                  </a:txBody>
                  <a:tcPr/>
                </a:tc>
                <a:tc>
                  <a:txBody>
                    <a:bodyPr/>
                    <a:lstStyle/>
                    <a:p>
                      <a:r>
                        <a:rPr lang="en-US" sz="2000" dirty="0" smtClean="0"/>
                        <a:t>Certain provisions relating to measurement of `Value in Use’ and</a:t>
                      </a:r>
                      <a:r>
                        <a:rPr lang="en-US" sz="2000" baseline="0" dirty="0" smtClean="0"/>
                        <a:t> para121(g)</a:t>
                      </a:r>
                      <a:endParaRPr lang="en-IN" sz="2000" dirty="0"/>
                    </a:p>
                  </a:txBody>
                  <a:tcPr/>
                </a:tc>
              </a:tr>
              <a:tr h="370840">
                <a:tc>
                  <a:txBody>
                    <a:bodyPr/>
                    <a:lstStyle/>
                    <a:p>
                      <a:r>
                        <a:rPr lang="en-US" sz="2000" dirty="0" smtClean="0"/>
                        <a:t>AS-29 Provisions, Contingent Liabilities and Contingent Assets</a:t>
                      </a:r>
                      <a:endParaRPr lang="en-IN" sz="2000" dirty="0"/>
                    </a:p>
                  </a:txBody>
                  <a:tcPr/>
                </a:tc>
                <a:tc>
                  <a:txBody>
                    <a:bodyPr/>
                    <a:lstStyle/>
                    <a:p>
                      <a:r>
                        <a:rPr lang="en-US" sz="2000" dirty="0" smtClean="0"/>
                        <a:t>Para 66and 67</a:t>
                      </a:r>
                    </a:p>
                    <a:p>
                      <a:r>
                        <a:rPr lang="en-US" sz="2000" dirty="0" smtClean="0"/>
                        <a:t> </a:t>
                      </a:r>
                      <a:endParaRPr lang="en-IN" sz="2000" dirty="0"/>
                    </a:p>
                  </a:txBody>
                  <a:tcPr/>
                </a:tc>
              </a:tr>
              <a:tr h="370840">
                <a:tc>
                  <a:txBody>
                    <a:bodyPr/>
                    <a:lstStyle/>
                    <a:p>
                      <a:r>
                        <a:rPr lang="en-US" sz="2000" dirty="0" smtClean="0"/>
                        <a:t> </a:t>
                      </a:r>
                      <a:endParaRPr lang="en-IN" sz="2000" dirty="0"/>
                    </a:p>
                  </a:txBody>
                  <a:tcPr/>
                </a:tc>
                <a:tc>
                  <a:txBody>
                    <a:bodyPr/>
                    <a:lstStyle/>
                    <a:p>
                      <a:r>
                        <a:rPr lang="en-US" sz="2000" dirty="0" smtClean="0"/>
                        <a:t> </a:t>
                      </a:r>
                      <a:endParaRPr lang="en-IN" sz="2000" dirty="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Though MCA has issued 35 </a:t>
            </a:r>
            <a:r>
              <a:rPr lang="en-US" dirty="0" err="1" smtClean="0"/>
              <a:t>Ind</a:t>
            </a:r>
            <a:r>
              <a:rPr lang="en-US" dirty="0" smtClean="0"/>
              <a:t> AS in February 2011 yet they are not notified.</a:t>
            </a:r>
          </a:p>
          <a:p>
            <a:r>
              <a:rPr lang="en-US" dirty="0" smtClean="0"/>
              <a:t>Upon its’ Notification, companies would be required to follow </a:t>
            </a:r>
            <a:r>
              <a:rPr lang="en-US" dirty="0" err="1" smtClean="0"/>
              <a:t>Ind</a:t>
            </a:r>
            <a:r>
              <a:rPr lang="en-US" dirty="0" smtClean="0"/>
              <a:t> AS issued by MCA.</a:t>
            </a:r>
          </a:p>
          <a:p>
            <a:endParaRPr lang="en-IN"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normAutofit/>
          </a:bodyPr>
          <a:lstStyle/>
          <a:p>
            <a:pPr algn="ctr"/>
            <a:r>
              <a:rPr lang="en-US" sz="3600" b="1" dirty="0" smtClean="0">
                <a:solidFill>
                  <a:srgbClr val="7030A0"/>
                </a:solidFill>
              </a:rPr>
              <a:t>BOD shall approve FS (Sec. 134)</a:t>
            </a:r>
            <a:endParaRPr lang="en-US" sz="3600" dirty="0">
              <a:solidFill>
                <a:srgbClr val="7030A0"/>
              </a:solidFill>
            </a:endParaRPr>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
        <p:nvSpPr>
          <p:cNvPr id="4" name="TextBox 3"/>
          <p:cNvSpPr txBox="1"/>
          <p:nvPr/>
        </p:nvSpPr>
        <p:spPr>
          <a:xfrm>
            <a:off x="457200" y="2383810"/>
            <a:ext cx="8153400" cy="2092881"/>
          </a:xfrm>
          <a:prstGeom prst="rect">
            <a:avLst/>
          </a:prstGeom>
          <a:noFill/>
        </p:spPr>
        <p:txBody>
          <a:bodyPr wrap="square" rtlCol="0">
            <a:spAutoFit/>
          </a:bodyPr>
          <a:lstStyle/>
          <a:p>
            <a:pPr algn="just"/>
            <a:r>
              <a:rPr lang="en-US" sz="2600" dirty="0" smtClean="0"/>
              <a:t>This Section provides that the Financial Statements, including CFS should be approved by the BOD before they are signed and submitted to auditor. The Board’s Report &amp; Auditor’s Report are to be </a:t>
            </a:r>
            <a:r>
              <a:rPr lang="en-US" sz="2600" dirty="0" smtClean="0">
                <a:solidFill>
                  <a:srgbClr val="0070C0"/>
                </a:solidFill>
              </a:rPr>
              <a:t>attached</a:t>
            </a:r>
            <a:r>
              <a:rPr lang="en-US" sz="2600" dirty="0" smtClean="0"/>
              <a:t> with every FS before it is issued.</a:t>
            </a:r>
            <a:endParaRPr lang="en-US" sz="2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022848"/>
          </a:xfrm>
        </p:spPr>
        <p:txBody>
          <a:bodyPr>
            <a:noAutofit/>
          </a:bodyPr>
          <a:lstStyle/>
          <a:p>
            <a:pPr algn="ctr">
              <a:spcBef>
                <a:spcPts val="600"/>
              </a:spcBef>
              <a:spcAft>
                <a:spcPts val="300"/>
              </a:spcAft>
            </a:pPr>
            <a:r>
              <a:rPr lang="en-US" b="1" u="sng" dirty="0" smtClean="0">
                <a:solidFill>
                  <a:srgbClr val="7030A0"/>
                </a:solidFill>
                <a:cs typeface="Arial" pitchFamily="34" charset="0"/>
              </a:rPr>
              <a:t>Board Report </a:t>
            </a:r>
            <a:r>
              <a:rPr lang="en-US" b="1" u="sng" dirty="0" smtClean="0">
                <a:solidFill>
                  <a:srgbClr val="7030A0"/>
                </a:solidFill>
                <a:cs typeface="Arial" pitchFamily="34" charset="0"/>
                <a:sym typeface="Wingdings" pitchFamily="2" charset="2"/>
              </a:rPr>
              <a:t>(Sec. 134)</a:t>
            </a:r>
            <a:r>
              <a:rPr lang="en-US" sz="1800" b="1" u="sng" dirty="0" smtClean="0">
                <a:solidFill>
                  <a:srgbClr val="7030A0"/>
                </a:solidFill>
                <a:cs typeface="Arial" pitchFamily="34" charset="0"/>
                <a:sym typeface="Wingdings" pitchFamily="2" charset="2"/>
              </a:rPr>
              <a:t> </a:t>
            </a:r>
            <a:endParaRPr lang="en-US" sz="1800" b="1" u="sng" dirty="0" smtClean="0">
              <a:solidFill>
                <a:srgbClr val="7030A0"/>
              </a:solidFill>
              <a:cs typeface="Arial" pitchFamily="34" charset="0"/>
            </a:endParaRPr>
          </a:p>
          <a:p>
            <a:pPr algn="just">
              <a:spcBef>
                <a:spcPts val="600"/>
              </a:spcBef>
              <a:spcAft>
                <a:spcPts val="300"/>
              </a:spcAft>
            </a:pPr>
            <a:r>
              <a:rPr lang="en-US" sz="1800" dirty="0" smtClean="0">
                <a:cs typeface="Arial" pitchFamily="34" charset="0"/>
              </a:rPr>
              <a:t>Financial Statement shall be signed by at least the chairperson if authorized by board or by at least 2 directors one of whom shall be managing director and CEO if he is a director in the company and CFO and Company Secretary where ever they are appointed. In case of OPC only by one director.</a:t>
            </a:r>
          </a:p>
          <a:p>
            <a:pPr algn="just">
              <a:spcBef>
                <a:spcPts val="600"/>
              </a:spcBef>
              <a:spcAft>
                <a:spcPts val="300"/>
              </a:spcAft>
            </a:pPr>
            <a:endParaRPr lang="en-US" sz="1800" dirty="0" smtClean="0">
              <a:cs typeface="Arial" pitchFamily="34" charset="0"/>
            </a:endParaRPr>
          </a:p>
          <a:p>
            <a:pPr algn="just">
              <a:spcBef>
                <a:spcPts val="600"/>
              </a:spcBef>
              <a:spcAft>
                <a:spcPts val="300"/>
              </a:spcAft>
            </a:pPr>
            <a:r>
              <a:rPr lang="en-US" sz="1800" dirty="0" smtClean="0">
                <a:cs typeface="Arial" pitchFamily="34" charset="0"/>
              </a:rPr>
              <a:t>Board report to contain following information:-</a:t>
            </a:r>
          </a:p>
          <a:p>
            <a:pPr marL="690372" lvl="1" indent="-342900" algn="just">
              <a:lnSpc>
                <a:spcPct val="150000"/>
              </a:lnSpc>
              <a:spcAft>
                <a:spcPts val="300"/>
              </a:spcAft>
              <a:buFont typeface="Arial" pitchFamily="34" charset="0"/>
              <a:buChar char="•"/>
            </a:pPr>
            <a:r>
              <a:rPr lang="en-US" sz="1800" dirty="0" smtClean="0">
                <a:cs typeface="Arial" pitchFamily="34" charset="0"/>
              </a:rPr>
              <a:t>Extract of the Annual Return as prescribed under section 92 in Form MGT - 9</a:t>
            </a:r>
          </a:p>
          <a:p>
            <a:pPr marL="690372" lvl="1" indent="-342900" algn="just">
              <a:lnSpc>
                <a:spcPct val="150000"/>
              </a:lnSpc>
              <a:spcAft>
                <a:spcPts val="300"/>
              </a:spcAft>
              <a:buFont typeface="Arial" pitchFamily="34" charset="0"/>
              <a:buChar char="•"/>
            </a:pPr>
            <a:r>
              <a:rPr lang="en-US" sz="1800" dirty="0" smtClean="0">
                <a:cs typeface="Arial" pitchFamily="34" charset="0"/>
              </a:rPr>
              <a:t>No. of Board Meeting held.</a:t>
            </a:r>
          </a:p>
          <a:p>
            <a:pPr marL="690372" lvl="1" indent="-342900" algn="just">
              <a:lnSpc>
                <a:spcPct val="150000"/>
              </a:lnSpc>
              <a:spcAft>
                <a:spcPts val="300"/>
              </a:spcAft>
              <a:buFont typeface="Arial" pitchFamily="34" charset="0"/>
              <a:buChar char="•"/>
            </a:pPr>
            <a:r>
              <a:rPr lang="en-US" sz="1800" dirty="0" smtClean="0">
                <a:cs typeface="Arial" pitchFamily="34" charset="0"/>
              </a:rPr>
              <a:t>Director’s Responsibility Statement.</a:t>
            </a:r>
          </a:p>
          <a:p>
            <a:pPr marL="690372" lvl="1" indent="-342900" algn="just">
              <a:lnSpc>
                <a:spcPct val="150000"/>
              </a:lnSpc>
              <a:spcAft>
                <a:spcPts val="300"/>
              </a:spcAft>
              <a:buFont typeface="Arial" pitchFamily="34" charset="0"/>
              <a:buChar char="•"/>
            </a:pPr>
            <a:r>
              <a:rPr lang="en-US" sz="1800" dirty="0" smtClean="0">
                <a:cs typeface="Arial" pitchFamily="34" charset="0"/>
              </a:rPr>
              <a:t>Declaration by Independent Directors regarding their appointment</a:t>
            </a:r>
          </a:p>
          <a:p>
            <a:pPr marL="690372" lvl="1" indent="-342900" algn="just">
              <a:lnSpc>
                <a:spcPct val="150000"/>
              </a:lnSpc>
              <a:spcAft>
                <a:spcPts val="300"/>
              </a:spcAft>
              <a:buFont typeface="Arial" pitchFamily="34" charset="0"/>
              <a:buChar char="•"/>
            </a:pPr>
            <a:r>
              <a:rPr lang="en-US" sz="1800" dirty="0" err="1" smtClean="0">
                <a:cs typeface="Arial" pitchFamily="34" charset="0"/>
              </a:rPr>
              <a:t>Co.s</a:t>
            </a:r>
            <a:r>
              <a:rPr lang="en-US" sz="1800" dirty="0" smtClean="0">
                <a:cs typeface="Arial" pitchFamily="34" charset="0"/>
              </a:rPr>
              <a:t> policy on Director’s appt. &amp; remuneration if required to constitute Nomination and Remuneration Committee.</a:t>
            </a: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835152"/>
            <a:ext cx="8183880" cy="5489448"/>
          </a:xfrm>
        </p:spPr>
        <p:txBody>
          <a:bodyPr>
            <a:noAutofit/>
          </a:bodyPr>
          <a:lstStyle/>
          <a:p>
            <a:pPr marL="690372" lvl="1" indent="-342900" algn="just">
              <a:lnSpc>
                <a:spcPct val="150000"/>
              </a:lnSpc>
              <a:spcAft>
                <a:spcPts val="300"/>
              </a:spcAft>
              <a:buFont typeface="Arial" pitchFamily="34" charset="0"/>
              <a:buChar char="•"/>
            </a:pPr>
            <a:r>
              <a:rPr lang="en-US" sz="2000" dirty="0" smtClean="0">
                <a:cs typeface="Arial" pitchFamily="34" charset="0"/>
              </a:rPr>
              <a:t>Explanation/Comments by the Board on every qualification, reservation or adverse remark or disclaimer made by Auditor  in his Audit Report and  Company Secretary in his Secretarial Audit Report</a:t>
            </a:r>
          </a:p>
          <a:p>
            <a:pPr marL="690372" lvl="1" indent="-342900" algn="just">
              <a:lnSpc>
                <a:spcPct val="150000"/>
              </a:lnSpc>
              <a:spcAft>
                <a:spcPts val="300"/>
              </a:spcAft>
              <a:buFont typeface="Arial" pitchFamily="34" charset="0"/>
              <a:buChar char="•"/>
            </a:pPr>
            <a:r>
              <a:rPr lang="en-US" sz="2000" dirty="0" smtClean="0">
                <a:cs typeface="Arial" pitchFamily="34" charset="0"/>
              </a:rPr>
              <a:t>Particulars of loans, guarantees or investments under section 186.</a:t>
            </a:r>
          </a:p>
          <a:p>
            <a:pPr marL="690372" lvl="1" indent="-342900" algn="just">
              <a:lnSpc>
                <a:spcPct val="150000"/>
              </a:lnSpc>
              <a:spcAft>
                <a:spcPts val="300"/>
              </a:spcAft>
              <a:buFont typeface="Arial" pitchFamily="34" charset="0"/>
              <a:buChar char="•"/>
            </a:pPr>
            <a:r>
              <a:rPr lang="en-US" sz="2000" dirty="0" smtClean="0">
                <a:cs typeface="Arial" pitchFamily="34" charset="0"/>
              </a:rPr>
              <a:t>Particulars of contracts or arrangements with related parties in Form AOC - 2 pursuant to Rule 8(2)</a:t>
            </a:r>
          </a:p>
          <a:p>
            <a:pPr marL="690372" lvl="1" indent="-342900" algn="just">
              <a:lnSpc>
                <a:spcPct val="150000"/>
              </a:lnSpc>
              <a:spcAft>
                <a:spcPts val="300"/>
              </a:spcAft>
              <a:buFont typeface="Arial" pitchFamily="34" charset="0"/>
              <a:buChar char="•"/>
            </a:pPr>
            <a:r>
              <a:rPr lang="en-US" sz="2000" dirty="0" smtClean="0">
                <a:cs typeface="Arial" pitchFamily="34" charset="0"/>
              </a:rPr>
              <a:t>The state of the company’ s affairs.</a:t>
            </a:r>
          </a:p>
          <a:p>
            <a:pPr marL="690372" lvl="1" indent="-342900" algn="just">
              <a:lnSpc>
                <a:spcPct val="150000"/>
              </a:lnSpc>
              <a:spcAft>
                <a:spcPts val="300"/>
              </a:spcAft>
              <a:buFont typeface="Arial" pitchFamily="34" charset="0"/>
              <a:buChar char="•"/>
            </a:pPr>
            <a:r>
              <a:rPr lang="en-US" sz="2000" dirty="0" smtClean="0">
                <a:cs typeface="Arial" pitchFamily="34" charset="0"/>
              </a:rPr>
              <a:t>The amounts, if any, which it propose to carry to any reserves.</a:t>
            </a:r>
          </a:p>
          <a:p>
            <a:pPr marL="690372" lvl="1" indent="-342900" algn="just">
              <a:lnSpc>
                <a:spcPct val="150000"/>
              </a:lnSpc>
              <a:spcAft>
                <a:spcPts val="300"/>
              </a:spcAft>
              <a:buFont typeface="Arial" pitchFamily="34" charset="0"/>
              <a:buChar char="•"/>
            </a:pPr>
            <a:r>
              <a:rPr lang="en-US" sz="2000" dirty="0" smtClean="0">
                <a:cs typeface="Arial" pitchFamily="34" charset="0"/>
              </a:rPr>
              <a:t>The amount, if any, which it recommends should be paid by way of dividend.</a:t>
            </a:r>
          </a:p>
          <a:p>
            <a:pPr marL="342900" indent="-342900" algn="just">
              <a:buFont typeface="+mj-lt"/>
              <a:buAutoNum type="arabicPeriod"/>
            </a:pPr>
            <a:endParaRPr lang="en-US" sz="2000"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57800"/>
            <a:ext cx="8183880" cy="777240"/>
          </a:xfrm>
        </p:spPr>
        <p:txBody>
          <a:bodyPr>
            <a:normAutofit fontScale="90000"/>
          </a:bodyPr>
          <a:lstStyle/>
          <a:p>
            <a:r>
              <a:rPr lang="en-US" dirty="0" smtClean="0"/>
              <a:t/>
            </a:r>
            <a:br>
              <a:rPr lang="en-US" dirty="0" smtClean="0"/>
            </a:br>
            <a:r>
              <a:rPr lang="en-US" dirty="0" smtClean="0"/>
              <a:t>Provisions relating to Accounts</a:t>
            </a:r>
            <a:br>
              <a:rPr lang="en-US" dirty="0" smtClean="0"/>
            </a:br>
            <a:r>
              <a:rPr lang="en-US" dirty="0" smtClean="0"/>
              <a:t> </a:t>
            </a:r>
            <a:endParaRPr lang="en-US" dirty="0"/>
          </a:p>
        </p:txBody>
      </p:sp>
      <p:graphicFrame>
        <p:nvGraphicFramePr>
          <p:cNvPr id="6" name="Content Placeholder 5"/>
          <p:cNvGraphicFramePr>
            <a:graphicFrameLocks noGrp="1"/>
          </p:cNvGraphicFramePr>
          <p:nvPr>
            <p:ph idx="1"/>
          </p:nvPr>
        </p:nvGraphicFramePr>
        <p:xfrm>
          <a:off x="457200" y="152400"/>
          <a:ext cx="8183562" cy="4270377"/>
        </p:xfrm>
        <a:graphic>
          <a:graphicData uri="http://schemas.openxmlformats.org/drawingml/2006/table">
            <a:tbl>
              <a:tblPr firstRow="1" bandRow="1">
                <a:tableStyleId>{5C22544A-7EE6-4342-B048-85BDC9FD1C3A}</a:tableStyleId>
              </a:tblPr>
              <a:tblGrid>
                <a:gridCol w="4091781"/>
                <a:gridCol w="4091781"/>
              </a:tblGrid>
              <a:tr h="612777">
                <a:tc>
                  <a:txBody>
                    <a:bodyPr/>
                    <a:lstStyle/>
                    <a:p>
                      <a:pPr algn="ctr"/>
                      <a:r>
                        <a:rPr lang="en-US" dirty="0" smtClean="0"/>
                        <a:t>Companies Act 1956</a:t>
                      </a:r>
                      <a:endParaRPr lang="en-US" dirty="0"/>
                    </a:p>
                  </a:txBody>
                  <a:tcPr/>
                </a:tc>
                <a:tc>
                  <a:txBody>
                    <a:bodyPr/>
                    <a:lstStyle/>
                    <a:p>
                      <a:pPr algn="ctr"/>
                      <a:r>
                        <a:rPr lang="en-US" dirty="0" smtClean="0"/>
                        <a:t>Companies Act 2013</a:t>
                      </a:r>
                    </a:p>
                    <a:p>
                      <a:pPr algn="ctr"/>
                      <a:endParaRPr lang="en-US" dirty="0"/>
                    </a:p>
                  </a:txBody>
                  <a:tcPr/>
                </a:tc>
              </a:tr>
              <a:tr h="612777">
                <a:tc>
                  <a:txBody>
                    <a:bodyPr/>
                    <a:lstStyle/>
                    <a:p>
                      <a:pPr>
                        <a:buFont typeface="Wingdings" pitchFamily="2" charset="2"/>
                        <a:buChar char="Ø"/>
                      </a:pPr>
                      <a:r>
                        <a:rPr lang="en-US" dirty="0" smtClean="0"/>
                        <a:t> Section 2(8) provides</a:t>
                      </a:r>
                      <a:r>
                        <a:rPr lang="en-US" baseline="0" dirty="0" smtClean="0"/>
                        <a:t> definition of `book and paper’ and `book or </a:t>
                      </a:r>
                      <a:r>
                        <a:rPr lang="en-US" baseline="0" dirty="0" smtClean="0">
                          <a:hlinkClick r:id="rId3" action="ppaction://hlinksldjump"/>
                        </a:rPr>
                        <a:t>paper</a:t>
                      </a:r>
                      <a:r>
                        <a:rPr lang="en-US" baseline="0" dirty="0" smtClean="0"/>
                        <a:t>’ whereas `books of accounts’ have been defined in Section 209 of the Act.  </a:t>
                      </a:r>
                      <a:endParaRPr lang="en-US" dirty="0"/>
                    </a:p>
                  </a:txBody>
                  <a:tcPr/>
                </a:tc>
                <a:tc>
                  <a:txBody>
                    <a:bodyPr/>
                    <a:lstStyle/>
                    <a:p>
                      <a:pPr>
                        <a:buFont typeface="Wingdings" pitchFamily="2" charset="2"/>
                        <a:buChar char="Ø"/>
                      </a:pPr>
                      <a:r>
                        <a:rPr lang="en-US" dirty="0" smtClean="0"/>
                        <a:t> Section  2(12) defines `</a:t>
                      </a:r>
                      <a:r>
                        <a:rPr lang="en-US" baseline="0" dirty="0" smtClean="0"/>
                        <a:t>book and paper’ and `book or paper’ whereas `books of accounts’ have been defined in Section 2(13) of the Act. </a:t>
                      </a:r>
                      <a:endParaRPr lang="en-US" dirty="0"/>
                    </a:p>
                  </a:txBody>
                  <a:tcPr/>
                </a:tc>
              </a:tr>
              <a:tr h="612777">
                <a:tc>
                  <a:txBody>
                    <a:bodyPr/>
                    <a:lstStyle/>
                    <a:p>
                      <a:pPr>
                        <a:buFont typeface="Wingdings" pitchFamily="2" charset="2"/>
                        <a:buChar char="Ø"/>
                      </a:pPr>
                      <a:r>
                        <a:rPr lang="en-US" dirty="0" smtClean="0"/>
                        <a:t>Section 2(17) defines Financial year. </a:t>
                      </a:r>
                      <a:endParaRPr lang="en-US" dirty="0"/>
                    </a:p>
                  </a:txBody>
                  <a:tcPr/>
                </a:tc>
                <a:tc>
                  <a:txBody>
                    <a:bodyPr/>
                    <a:lstStyle/>
                    <a:p>
                      <a:pPr>
                        <a:buFont typeface="Wingdings" pitchFamily="2" charset="2"/>
                        <a:buChar char="Ø"/>
                      </a:pPr>
                      <a:r>
                        <a:rPr lang="en-US" dirty="0" smtClean="0"/>
                        <a:t>Section 2(41) defines financial year.</a:t>
                      </a:r>
                      <a:endParaRPr lang="en-US" dirty="0"/>
                    </a:p>
                  </a:txBody>
                  <a:tcPr/>
                </a:tc>
              </a:tr>
              <a:tr h="612777">
                <a:tc>
                  <a:txBody>
                    <a:bodyPr/>
                    <a:lstStyle/>
                    <a:p>
                      <a:pPr>
                        <a:buFont typeface="Wingdings" pitchFamily="2" charset="2"/>
                        <a:buChar char="Ø"/>
                      </a:pPr>
                      <a:r>
                        <a:rPr lang="en-US" dirty="0" smtClean="0"/>
                        <a:t>Section 209 to Section 223 governs</a:t>
                      </a:r>
                      <a:r>
                        <a:rPr lang="en-US" baseline="0" dirty="0" smtClean="0"/>
                        <a:t> provisions relating to accounts . </a:t>
                      </a:r>
                      <a:endParaRPr lang="en-US" dirty="0"/>
                    </a:p>
                  </a:txBody>
                  <a:tcPr/>
                </a:tc>
                <a:tc>
                  <a:txBody>
                    <a:bodyPr/>
                    <a:lstStyle/>
                    <a:p>
                      <a:pPr>
                        <a:buFont typeface="Wingdings" pitchFamily="2" charset="2"/>
                        <a:buChar char="Ø"/>
                      </a:pPr>
                      <a:r>
                        <a:rPr lang="en-US" dirty="0" smtClean="0"/>
                        <a:t>Section 128 to Section 137 governs</a:t>
                      </a:r>
                      <a:r>
                        <a:rPr lang="en-US" baseline="0" dirty="0" smtClean="0"/>
                        <a:t> provisions relating to accounts</a:t>
                      </a:r>
                      <a:endParaRPr lang="en-US" dirty="0"/>
                    </a:p>
                  </a:txBody>
                  <a:tcPr/>
                </a:tc>
              </a:tr>
              <a:tr h="612777">
                <a:tc>
                  <a:txBody>
                    <a:bodyPr/>
                    <a:lstStyle/>
                    <a:p>
                      <a:pPr>
                        <a:buFont typeface="Wingdings" pitchFamily="2" charset="2"/>
                        <a:buChar char="Ø"/>
                      </a:pPr>
                      <a:r>
                        <a:rPr lang="en-US" dirty="0" smtClean="0"/>
                        <a:t>Revised</a:t>
                      </a:r>
                      <a:r>
                        <a:rPr lang="en-US" baseline="0" dirty="0" smtClean="0"/>
                        <a:t> Schedule VI provides for general instructions for preparation of Balance sheet and Statement of Profit and loss. </a:t>
                      </a:r>
                      <a:endParaRPr lang="en-US" dirty="0"/>
                    </a:p>
                  </a:txBody>
                  <a:tcPr/>
                </a:tc>
                <a:tc>
                  <a:txBody>
                    <a:bodyPr/>
                    <a:lstStyle/>
                    <a:p>
                      <a:pPr>
                        <a:buFont typeface="Wingdings" pitchFamily="2" charset="2"/>
                        <a:buChar char="Ø"/>
                      </a:pPr>
                      <a:r>
                        <a:rPr lang="en-US" baseline="0" dirty="0" smtClean="0"/>
                        <a:t>Schedule III provides general instructions for preparation of Balance sheet and Statement of profit and loss of a Company</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835152"/>
            <a:ext cx="8183880" cy="5870448"/>
          </a:xfrm>
        </p:spPr>
        <p:txBody>
          <a:bodyPr>
            <a:noAutofit/>
          </a:bodyPr>
          <a:lstStyle/>
          <a:p>
            <a:pPr marL="690372" lvl="1" indent="-342900" algn="just">
              <a:spcAft>
                <a:spcPts val="300"/>
              </a:spcAft>
              <a:buFont typeface="Arial" pitchFamily="34" charset="0"/>
              <a:buChar char="•"/>
            </a:pPr>
            <a:r>
              <a:rPr lang="en-US" dirty="0" smtClean="0">
                <a:cs typeface="Arial" pitchFamily="34" charset="0"/>
              </a:rPr>
              <a:t>Material changes &amp; commitments affecting company’s financial position between previous year and current year &amp; date of the report.</a:t>
            </a:r>
          </a:p>
          <a:p>
            <a:pPr marL="690372" lvl="1" indent="-342900" algn="just">
              <a:spcAft>
                <a:spcPts val="300"/>
              </a:spcAft>
              <a:buFont typeface="Arial" pitchFamily="34" charset="0"/>
              <a:buChar char="•"/>
            </a:pPr>
            <a:r>
              <a:rPr lang="en-US" dirty="0" smtClean="0">
                <a:cs typeface="Arial" pitchFamily="34" charset="0"/>
              </a:rPr>
              <a:t>Statement indicating development and implementation of risk management policy</a:t>
            </a:r>
          </a:p>
          <a:p>
            <a:pPr marL="690372" lvl="1" indent="-342900" algn="just">
              <a:spcAft>
                <a:spcPts val="300"/>
              </a:spcAft>
              <a:buFont typeface="Arial" pitchFamily="34" charset="0"/>
              <a:buChar char="•"/>
            </a:pPr>
            <a:r>
              <a:rPr lang="en-US" dirty="0" smtClean="0">
                <a:cs typeface="Arial" pitchFamily="34" charset="0"/>
              </a:rPr>
              <a:t>Details of policy developed and implemented on CSR applicable to companies having net worth of Rs. 500 </a:t>
            </a:r>
            <a:r>
              <a:rPr lang="en-US" dirty="0" err="1" smtClean="0">
                <a:cs typeface="Arial" pitchFamily="34" charset="0"/>
              </a:rPr>
              <a:t>crore</a:t>
            </a:r>
            <a:r>
              <a:rPr lang="en-US" dirty="0" smtClean="0">
                <a:cs typeface="Arial" pitchFamily="34" charset="0"/>
              </a:rPr>
              <a:t> or more or turnover of Rs. 1000 </a:t>
            </a:r>
            <a:r>
              <a:rPr lang="en-US" dirty="0" err="1" smtClean="0">
                <a:cs typeface="Arial" pitchFamily="34" charset="0"/>
              </a:rPr>
              <a:t>crore</a:t>
            </a:r>
            <a:r>
              <a:rPr lang="en-US" dirty="0" smtClean="0">
                <a:cs typeface="Arial" pitchFamily="34" charset="0"/>
              </a:rPr>
              <a:t> or more or net profit of Rs. 5 </a:t>
            </a:r>
            <a:r>
              <a:rPr lang="en-US" dirty="0" err="1" smtClean="0">
                <a:cs typeface="Arial" pitchFamily="34" charset="0"/>
              </a:rPr>
              <a:t>crore</a:t>
            </a:r>
            <a:r>
              <a:rPr lang="en-US" dirty="0" smtClean="0">
                <a:cs typeface="Arial" pitchFamily="34" charset="0"/>
              </a:rPr>
              <a:t> or more during the financial year. </a:t>
            </a:r>
          </a:p>
          <a:p>
            <a:pPr marL="690372" lvl="1" indent="-342900" algn="just">
              <a:spcAft>
                <a:spcPts val="300"/>
              </a:spcAft>
              <a:buFont typeface="Arial" pitchFamily="34" charset="0"/>
              <a:buChar char="•"/>
            </a:pPr>
            <a:r>
              <a:rPr lang="en-US" dirty="0" smtClean="0">
                <a:cs typeface="Arial" pitchFamily="34" charset="0"/>
              </a:rPr>
              <a:t>For listed companies  &amp; prescribed companies , a statement of manner of  annual evaluation of its own performance, its committees and individual directors.</a:t>
            </a:r>
          </a:p>
          <a:p>
            <a:pPr marL="342900" indent="-342900" algn="just">
              <a:buFont typeface="+mj-lt"/>
              <a:buAutoNum type="arabicPeriod"/>
            </a:pPr>
            <a:endParaRPr lang="en-US" sz="2400"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Autofit/>
          </a:bodyPr>
          <a:lstStyle/>
          <a:p>
            <a:pPr algn="just">
              <a:spcBef>
                <a:spcPts val="600"/>
              </a:spcBef>
              <a:spcAft>
                <a:spcPts val="300"/>
              </a:spcAft>
            </a:pPr>
            <a:endParaRPr lang="en-US" sz="2200" dirty="0" smtClean="0">
              <a:cs typeface="Arial" pitchFamily="34" charset="0"/>
            </a:endParaRPr>
          </a:p>
          <a:p>
            <a:pPr algn="ctr">
              <a:spcBef>
                <a:spcPts val="600"/>
              </a:spcBef>
              <a:spcAft>
                <a:spcPts val="300"/>
              </a:spcAft>
            </a:pPr>
            <a:r>
              <a:rPr lang="en-US" b="1" dirty="0" smtClean="0">
                <a:solidFill>
                  <a:srgbClr val="7030A0"/>
                </a:solidFill>
                <a:latin typeface="+mj-lt"/>
                <a:cs typeface="Arial" pitchFamily="34" charset="0"/>
              </a:rPr>
              <a:t>Directors Responsibility Statement to contain following additional statement:</a:t>
            </a:r>
            <a:r>
              <a:rPr lang="en-US" sz="2200" b="1" dirty="0" smtClean="0">
                <a:solidFill>
                  <a:srgbClr val="7030A0"/>
                </a:solidFill>
                <a:cs typeface="Arial" pitchFamily="34" charset="0"/>
              </a:rPr>
              <a:t>-</a:t>
            </a:r>
          </a:p>
          <a:p>
            <a:pPr lvl="1" algn="just">
              <a:spcAft>
                <a:spcPts val="300"/>
              </a:spcAft>
              <a:buFont typeface="Arial" charset="0"/>
              <a:buChar char="•"/>
            </a:pPr>
            <a:r>
              <a:rPr lang="en-US" sz="2200" dirty="0" smtClean="0">
                <a:cs typeface="Arial" pitchFamily="34" charset="0"/>
              </a:rPr>
              <a:t>Laying down of Internal Financial Control in case of listed company.</a:t>
            </a:r>
          </a:p>
          <a:p>
            <a:pPr lvl="1" algn="just">
              <a:spcAft>
                <a:spcPts val="300"/>
              </a:spcAft>
              <a:buFont typeface="Arial" charset="0"/>
              <a:buChar char="•"/>
            </a:pPr>
            <a:r>
              <a:rPr lang="en-US" sz="2200" dirty="0" smtClean="0">
                <a:cs typeface="Arial" pitchFamily="34" charset="0"/>
              </a:rPr>
              <a:t>Devising proper system to ensure compliance of all applicable laws.</a:t>
            </a:r>
          </a:p>
          <a:p>
            <a:pPr algn="just">
              <a:spcBef>
                <a:spcPts val="600"/>
              </a:spcBef>
              <a:spcAft>
                <a:spcPts val="300"/>
              </a:spcAft>
            </a:pPr>
            <a:r>
              <a:rPr lang="en-US" sz="2200" dirty="0" smtClean="0">
                <a:solidFill>
                  <a:srgbClr val="7030A0"/>
                </a:solidFill>
                <a:cs typeface="Arial" pitchFamily="34" charset="0"/>
              </a:rPr>
              <a:t>Company no longer required to disclose the following in the Directors  Report</a:t>
            </a:r>
            <a:r>
              <a:rPr lang="en-US" sz="2200" dirty="0" smtClean="0">
                <a:cs typeface="Arial" pitchFamily="34" charset="0"/>
              </a:rPr>
              <a:t>:-</a:t>
            </a:r>
          </a:p>
          <a:p>
            <a:pPr lvl="1" algn="just">
              <a:spcAft>
                <a:spcPts val="300"/>
              </a:spcAft>
              <a:buFont typeface="Arial" charset="0"/>
              <a:buChar char="•"/>
            </a:pPr>
            <a:r>
              <a:rPr lang="en-US" sz="2200" dirty="0" smtClean="0">
                <a:cs typeface="Arial" pitchFamily="34" charset="0"/>
              </a:rPr>
              <a:t>Reasons for non-completion of buy back within time period specified in the Bill.</a:t>
            </a:r>
          </a:p>
          <a:p>
            <a:pPr lvl="1" algn="just">
              <a:spcAft>
                <a:spcPts val="300"/>
              </a:spcAft>
              <a:buFont typeface="Arial" charset="0"/>
              <a:buChar char="•"/>
            </a:pPr>
            <a:r>
              <a:rPr lang="en-US" sz="2200" dirty="0" smtClean="0">
                <a:cs typeface="Arial" pitchFamily="34" charset="0"/>
              </a:rPr>
              <a:t>Details of employees in receipt of remuneration not less than the prescribed rate of remuneration.</a:t>
            </a:r>
          </a:p>
          <a:p>
            <a:pPr algn="just"/>
            <a:endParaRPr lang="en-US" sz="2200"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89120"/>
          </a:xfrm>
        </p:spPr>
        <p:txBody>
          <a:bodyPr/>
          <a:lstStyle/>
          <a:p>
            <a:pPr algn="just"/>
            <a:r>
              <a:rPr lang="en-US" dirty="0" smtClean="0"/>
              <a:t>Section 136 of the Act provides for circulation of financial statements and in case of listed companies preparation and  manner of circulation of abridged financial statements.  </a:t>
            </a: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43000"/>
          </a:xfrm>
        </p:spPr>
        <p:txBody>
          <a:bodyPr>
            <a:normAutofit/>
          </a:bodyPr>
          <a:lstStyle/>
          <a:p>
            <a:pPr algn="ctr"/>
            <a:r>
              <a:rPr lang="en-US" sz="3600" b="1" dirty="0" smtClean="0">
                <a:solidFill>
                  <a:srgbClr val="7030A0"/>
                </a:solidFill>
              </a:rPr>
              <a:t>Copy </a:t>
            </a:r>
            <a:r>
              <a:rPr lang="en-US" sz="3600" b="1" dirty="0">
                <a:solidFill>
                  <a:srgbClr val="7030A0"/>
                </a:solidFill>
              </a:rPr>
              <a:t>of </a:t>
            </a:r>
            <a:r>
              <a:rPr lang="en-US" sz="3600" b="1" dirty="0" smtClean="0">
                <a:solidFill>
                  <a:srgbClr val="7030A0"/>
                </a:solidFill>
              </a:rPr>
              <a:t>FS </a:t>
            </a:r>
            <a:r>
              <a:rPr lang="en-US" sz="3600" b="1" dirty="0">
                <a:solidFill>
                  <a:srgbClr val="7030A0"/>
                </a:solidFill>
              </a:rPr>
              <a:t>to be filed with </a:t>
            </a:r>
            <a:r>
              <a:rPr lang="en-US" sz="3600" b="1" dirty="0" smtClean="0">
                <a:solidFill>
                  <a:srgbClr val="7030A0"/>
                </a:solidFill>
              </a:rPr>
              <a:t>Registrar </a:t>
            </a:r>
            <a:br>
              <a:rPr lang="en-US" sz="3600" b="1" dirty="0" smtClean="0">
                <a:solidFill>
                  <a:srgbClr val="7030A0"/>
                </a:solidFill>
              </a:rPr>
            </a:br>
            <a:r>
              <a:rPr lang="en-US" sz="3600" b="1" dirty="0" smtClean="0">
                <a:solidFill>
                  <a:srgbClr val="7030A0"/>
                </a:solidFill>
              </a:rPr>
              <a:t>(Sec. 137)</a:t>
            </a:r>
            <a:endParaRPr lang="en-US" sz="3600" dirty="0">
              <a:solidFill>
                <a:srgbClr val="7030A0"/>
              </a:solidFill>
            </a:endParaRPr>
          </a:p>
        </p:txBody>
      </p:sp>
      <p:sp>
        <p:nvSpPr>
          <p:cNvPr id="6" name="Footer Placeholder 5"/>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
        <p:nvSpPr>
          <p:cNvPr id="4" name="TextBox 3"/>
          <p:cNvSpPr txBox="1"/>
          <p:nvPr/>
        </p:nvSpPr>
        <p:spPr>
          <a:xfrm>
            <a:off x="365760" y="2154972"/>
            <a:ext cx="8321040" cy="4093428"/>
          </a:xfrm>
          <a:prstGeom prst="rect">
            <a:avLst/>
          </a:prstGeom>
          <a:noFill/>
        </p:spPr>
        <p:txBody>
          <a:bodyPr wrap="square" rtlCol="0">
            <a:spAutoFit/>
          </a:bodyPr>
          <a:lstStyle/>
          <a:p>
            <a:pPr algn="just">
              <a:buFont typeface="Arial" pitchFamily="34" charset="0"/>
              <a:buChar char="•"/>
            </a:pPr>
            <a:r>
              <a:rPr lang="en-US" sz="2600" dirty="0" smtClean="0"/>
              <a:t>This Section provides that a copy of FS, auditor’s report etc shall be filled with the Registrar </a:t>
            </a:r>
            <a:r>
              <a:rPr lang="en-US" sz="2600" dirty="0" smtClean="0">
                <a:solidFill>
                  <a:srgbClr val="7030A0"/>
                </a:solidFill>
              </a:rPr>
              <a:t>within 30 days</a:t>
            </a:r>
            <a:r>
              <a:rPr lang="en-US" sz="2600" dirty="0" smtClean="0"/>
              <a:t>.</a:t>
            </a:r>
          </a:p>
          <a:p>
            <a:pPr algn="just">
              <a:buFont typeface="Arial" pitchFamily="34" charset="0"/>
              <a:buChar char="•"/>
            </a:pPr>
            <a:r>
              <a:rPr lang="en-US" sz="2600" dirty="0" smtClean="0"/>
              <a:t>In case a company does not hold an AGM or the AGM has been adjourned in any year, a statement of facts and reasons along with FS and attachment has to be filed with the Registrar.</a:t>
            </a:r>
          </a:p>
          <a:p>
            <a:pPr algn="just">
              <a:buFont typeface="Arial" pitchFamily="34" charset="0"/>
              <a:buChar char="•"/>
            </a:pPr>
            <a:r>
              <a:rPr lang="en-US" sz="2600" dirty="0" smtClean="0"/>
              <a:t>In case the accounts are not adopted at AGM or adjourned meeting, the unadopted accounts shall be filed with ROC who shall take them in his records as provisional till final accounts are filed.</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buNone/>
            </a:pPr>
            <a:r>
              <a:rPr lang="en-US" sz="3000" b="1" dirty="0" smtClean="0">
                <a:solidFill>
                  <a:srgbClr val="7030A0"/>
                </a:solidFill>
                <a:latin typeface="+mj-lt"/>
              </a:rPr>
              <a:t>Copy of FS to be filed with Registrar   </a:t>
            </a:r>
            <a:r>
              <a:rPr lang="en-US" sz="3000" b="1" dirty="0" smtClean="0">
                <a:solidFill>
                  <a:srgbClr val="7030A0"/>
                </a:solidFill>
                <a:latin typeface="+mj-lt"/>
                <a:cs typeface="Arial" pitchFamily="34" charset="0"/>
              </a:rPr>
              <a:t>(Contd..)</a:t>
            </a:r>
          </a:p>
          <a:p>
            <a:pPr>
              <a:buNone/>
            </a:pPr>
            <a:endParaRPr lang="en-US" b="1" dirty="0" smtClean="0">
              <a:solidFill>
                <a:srgbClr val="7030A0"/>
              </a:solidFill>
              <a:cs typeface="Arial" pitchFamily="34" charset="0"/>
            </a:endParaRPr>
          </a:p>
          <a:p>
            <a:pPr algn="just">
              <a:buFont typeface="Arial" pitchFamily="34" charset="0"/>
              <a:buChar char="•"/>
            </a:pPr>
            <a:r>
              <a:rPr lang="en-US" dirty="0" smtClean="0"/>
              <a:t>One Person Co. </a:t>
            </a:r>
            <a:r>
              <a:rPr lang="en-US" dirty="0" smtClean="0">
                <a:solidFill>
                  <a:srgbClr val="FF0000"/>
                </a:solidFill>
              </a:rPr>
              <a:t>(OPC)</a:t>
            </a:r>
            <a:r>
              <a:rPr lang="en-US" dirty="0" smtClean="0"/>
              <a:t> is required to file the FS with the Registrar within </a:t>
            </a:r>
            <a:r>
              <a:rPr lang="en-US" dirty="0" smtClean="0">
                <a:solidFill>
                  <a:srgbClr val="FF0000"/>
                </a:solidFill>
              </a:rPr>
              <a:t>180 days </a:t>
            </a:r>
            <a:r>
              <a:rPr lang="en-US" dirty="0" smtClean="0"/>
              <a:t>from the date of meeting.</a:t>
            </a:r>
          </a:p>
          <a:p>
            <a:pPr algn="just">
              <a:buFont typeface="Arial" pitchFamily="34" charset="0"/>
              <a:buChar char="•"/>
            </a:pPr>
            <a:r>
              <a:rPr lang="en-US" dirty="0" smtClean="0"/>
              <a:t>Now every company at the time of filling their FS with registrar shall also attach the accounts of its subsidiaries which have been incorporated o/s India.</a:t>
            </a:r>
          </a:p>
          <a:p>
            <a:pPr>
              <a:buNone/>
            </a:pPr>
            <a:endParaRPr lang="en-IE" dirty="0">
              <a:cs typeface="Arial" pitchFamily="34" charset="0"/>
            </a:endParaRPr>
          </a:p>
        </p:txBody>
      </p:sp>
      <p:sp>
        <p:nvSpPr>
          <p:cNvPr id="5" name="Footer Placeholder 4"/>
          <p:cNvSpPr>
            <a:spLocks noGrp="1"/>
          </p:cNvSpPr>
          <p:nvPr>
            <p:ph type="ftr" sz="quarter" idx="11"/>
          </p:nvPr>
        </p:nvSpPr>
        <p:spPr/>
        <p:txBody>
          <a:bodyPr/>
          <a:lstStyle/>
          <a:p>
            <a:r>
              <a:rPr lang="en-US" smtClean="0"/>
              <a:t>D.P. Shah – D. Shah &amp; Associates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667000"/>
            <a:ext cx="8183880" cy="1051560"/>
          </a:xfrm>
        </p:spPr>
        <p:txBody>
          <a:bodyPr anchor="ctr">
            <a:normAutofit/>
          </a:bodyPr>
          <a:lstStyle/>
          <a:p>
            <a:pPr algn="ctr"/>
            <a:r>
              <a:rPr lang="en-US" b="1" dirty="0" smtClean="0">
                <a:solidFill>
                  <a:srgbClr val="7030A0"/>
                </a:solidFill>
              </a:rPr>
              <a:t>Depreciation</a:t>
            </a:r>
            <a:endParaRPr lang="en-US" b="1" dirty="0">
              <a:solidFill>
                <a:srgbClr val="7030A0"/>
              </a:solidFill>
            </a:endParaRP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ransition>
    <p:randomBa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838200"/>
          <a:ext cx="8229600" cy="57759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1900" dirty="0" smtClean="0"/>
                        <a:t>Companies Act, 1956</a:t>
                      </a:r>
                      <a:endParaRPr lang="en-US" sz="1900" dirty="0"/>
                    </a:p>
                  </a:txBody>
                  <a:tcPr marL="91954" marR="91954"/>
                </a:tc>
                <a:tc>
                  <a:txBody>
                    <a:bodyPr/>
                    <a:lstStyle/>
                    <a:p>
                      <a:pPr algn="ctr"/>
                      <a:r>
                        <a:rPr lang="en-US" sz="1900" dirty="0" smtClean="0"/>
                        <a:t>Companies Act,</a:t>
                      </a:r>
                      <a:r>
                        <a:rPr lang="en-US" sz="1900" baseline="0" dirty="0" smtClean="0"/>
                        <a:t> 2013</a:t>
                      </a:r>
                      <a:endParaRPr lang="en-US" sz="1900" dirty="0"/>
                    </a:p>
                  </a:txBody>
                  <a:tcPr marL="91954" marR="91954"/>
                </a:tc>
              </a:tr>
              <a:tr h="370840">
                <a:tc>
                  <a:txBody>
                    <a:bodyPr/>
                    <a:lstStyle/>
                    <a:p>
                      <a:pPr algn="just"/>
                      <a:r>
                        <a:rPr kumimoji="0" lang="en-US" sz="1900" kern="1200" dirty="0" smtClean="0">
                          <a:solidFill>
                            <a:schemeClr val="dk1"/>
                          </a:solidFill>
                          <a:latin typeface="+mn-lt"/>
                          <a:ea typeface="+mn-ea"/>
                          <a:cs typeface="+mn-cs"/>
                        </a:rPr>
                        <a:t>As per Section 350 of the Act the amount of depreciation to be deducted in pursuance of clause (k) of sub-section (4) of section 349 shall be the amount of depreciation on assets as shown by the books of the company at the end of the financial year expiring at the commencement of this Act or immediately thereafter and at the end of each subsequent financial year at the rate specified in Schedule XIV:</a:t>
                      </a:r>
                      <a:endParaRPr lang="en-US" sz="1900" dirty="0"/>
                    </a:p>
                  </a:txBody>
                  <a:tcPr marL="91954" marR="91954"/>
                </a:tc>
                <a:tc>
                  <a:txBody>
                    <a:bodyPr/>
                    <a:lstStyle/>
                    <a:p>
                      <a:pPr marL="420624" marR="0" lvl="0" indent="-384048" algn="just" defTabSz="914400" rtl="0" eaLnBrk="1" fontAlgn="auto" latinLnBrk="0" hangingPunct="1">
                        <a:lnSpc>
                          <a:spcPct val="100000"/>
                        </a:lnSpc>
                        <a:spcBef>
                          <a:spcPts val="580"/>
                        </a:spcBef>
                        <a:spcAft>
                          <a:spcPts val="0"/>
                        </a:spcAft>
                        <a:buClrTx/>
                        <a:buSzPct val="85000"/>
                        <a:buFont typeface="Arial" pitchFamily="34" charset="0"/>
                        <a:buNone/>
                        <a:tabLst/>
                        <a:defRPr/>
                      </a:pPr>
                      <a:r>
                        <a:rPr kumimoji="0" lang="en-US" sz="19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Section 123(2) provides that the depreciation shall be calculated as per the provisions of schedule II. </a:t>
                      </a:r>
                    </a:p>
                    <a:p>
                      <a:pPr marL="420624" marR="0" lvl="0" indent="-384048" algn="just" defTabSz="914400" rtl="0" eaLnBrk="1" fontAlgn="auto" latinLnBrk="0" hangingPunct="1">
                        <a:lnSpc>
                          <a:spcPct val="100000"/>
                        </a:lnSpc>
                        <a:spcBef>
                          <a:spcPts val="580"/>
                        </a:spcBef>
                        <a:spcAft>
                          <a:spcPts val="0"/>
                        </a:spcAft>
                        <a:buClrTx/>
                        <a:buSzPct val="85000"/>
                        <a:buFont typeface="Arial" pitchFamily="34" charset="0"/>
                        <a:buNone/>
                        <a:tabLst/>
                        <a:defRPr/>
                      </a:pPr>
                      <a:r>
                        <a:rPr kumimoji="0" lang="en-US" sz="19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Schedule II introduced:</a:t>
                      </a:r>
                    </a:p>
                    <a:p>
                      <a:pPr marL="420624" marR="0" lvl="0" indent="-384048" algn="just" defTabSz="914400" rtl="0" eaLnBrk="1" fontAlgn="auto" latinLnBrk="0" hangingPunct="1">
                        <a:lnSpc>
                          <a:spcPct val="100000"/>
                        </a:lnSpc>
                        <a:spcBef>
                          <a:spcPts val="580"/>
                        </a:spcBef>
                        <a:spcAft>
                          <a:spcPts val="0"/>
                        </a:spcAft>
                        <a:buClrTx/>
                        <a:buSzPct val="85000"/>
                        <a:buFont typeface="Arial" pitchFamily="34" charset="0"/>
                        <a:buChar char="•"/>
                        <a:tabLst/>
                        <a:defRPr/>
                      </a:pPr>
                      <a:r>
                        <a:rPr kumimoji="0" lang="en-US" sz="19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Depreciation to be based on </a:t>
                      </a:r>
                      <a:r>
                        <a:rPr kumimoji="0" lang="en-US" sz="1900" b="0" i="0" u="none" strike="noStrike" kern="1200" cap="none" spc="0" normalizeH="0" baseline="0" noProof="0" dirty="0" smtClean="0">
                          <a:ln>
                            <a:noFill/>
                          </a:ln>
                          <a:solidFill>
                            <a:srgbClr val="7030A0"/>
                          </a:solidFill>
                          <a:effectLst/>
                          <a:uLnTx/>
                          <a:uFillTx/>
                          <a:latin typeface="+mn-lt"/>
                          <a:ea typeface="+mn-ea"/>
                          <a:cs typeface="+mn-cs"/>
                        </a:rPr>
                        <a:t>useful life &amp; residual value</a:t>
                      </a:r>
                    </a:p>
                    <a:p>
                      <a:pPr marL="420624" marR="0" lvl="0" indent="-384048" algn="just" defTabSz="914400" rtl="0" eaLnBrk="1" fontAlgn="auto" latinLnBrk="0" hangingPunct="1">
                        <a:lnSpc>
                          <a:spcPct val="100000"/>
                        </a:lnSpc>
                        <a:spcBef>
                          <a:spcPts val="580"/>
                        </a:spcBef>
                        <a:spcAft>
                          <a:spcPts val="0"/>
                        </a:spcAft>
                        <a:buClrTx/>
                        <a:buSzPct val="85000"/>
                        <a:buFont typeface="Arial" pitchFamily="34" charset="0"/>
                        <a:buChar char="•"/>
                        <a:tabLst/>
                        <a:defRPr/>
                      </a:pPr>
                      <a:r>
                        <a:rPr kumimoji="0" lang="en-US" sz="1900" b="0" i="0" u="none" strike="noStrike" kern="1200" cap="none" spc="0" normalizeH="0" baseline="0" noProof="0" dirty="0" smtClean="0">
                          <a:ln>
                            <a:noFill/>
                          </a:ln>
                          <a:solidFill>
                            <a:srgbClr val="7030A0"/>
                          </a:solidFill>
                          <a:effectLst/>
                          <a:uLnTx/>
                          <a:uFillTx/>
                          <a:latin typeface="+mn-lt"/>
                          <a:ea typeface="+mn-ea"/>
                          <a:cs typeface="+mn-cs"/>
                        </a:rPr>
                        <a:t>Useful lives</a:t>
                      </a:r>
                      <a:r>
                        <a:rPr kumimoji="0" lang="en-US" sz="19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19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of various tangible assets </a:t>
                      </a:r>
                      <a:r>
                        <a:rPr kumimoji="0" lang="en-US" sz="1900" b="0" i="0" u="none" strike="noStrike" kern="1200" cap="none" spc="0" normalizeH="0" baseline="0" noProof="0" dirty="0" smtClean="0">
                          <a:ln>
                            <a:noFill/>
                          </a:ln>
                          <a:solidFill>
                            <a:srgbClr val="7030A0"/>
                          </a:solidFill>
                          <a:effectLst/>
                          <a:uLnTx/>
                          <a:uFillTx/>
                          <a:latin typeface="+mn-lt"/>
                          <a:ea typeface="+mn-ea"/>
                          <a:cs typeface="+mn-cs"/>
                        </a:rPr>
                        <a:t>prescribed</a:t>
                      </a:r>
                    </a:p>
                    <a:p>
                      <a:pPr marL="420624" marR="0" lvl="0" indent="-384048" algn="just" defTabSz="914400" rtl="0" eaLnBrk="1" fontAlgn="auto" latinLnBrk="0" hangingPunct="1">
                        <a:lnSpc>
                          <a:spcPct val="100000"/>
                        </a:lnSpc>
                        <a:spcBef>
                          <a:spcPts val="580"/>
                        </a:spcBef>
                        <a:spcAft>
                          <a:spcPts val="0"/>
                        </a:spcAft>
                        <a:buClrTx/>
                        <a:buSzPct val="85000"/>
                        <a:buFont typeface="Arial" pitchFamily="34" charset="0"/>
                        <a:buChar char="•"/>
                        <a:tabLst/>
                        <a:defRPr/>
                      </a:pPr>
                      <a:r>
                        <a:rPr kumimoji="0" lang="en-US" sz="19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Residual Value not more than 5% of the original cost of the asset</a:t>
                      </a:r>
                    </a:p>
                    <a:p>
                      <a:pPr marL="420624" marR="0" lvl="0" indent="-384048" algn="just" defTabSz="914400" rtl="0" eaLnBrk="1" fontAlgn="auto" latinLnBrk="0" hangingPunct="1">
                        <a:lnSpc>
                          <a:spcPct val="100000"/>
                        </a:lnSpc>
                        <a:spcBef>
                          <a:spcPts val="580"/>
                        </a:spcBef>
                        <a:spcAft>
                          <a:spcPts val="0"/>
                        </a:spcAft>
                        <a:buClrTx/>
                        <a:buSzPct val="85000"/>
                        <a:buFont typeface="Arial" pitchFamily="34" charset="0"/>
                        <a:buChar char="•"/>
                        <a:tabLst/>
                        <a:defRPr/>
                      </a:pPr>
                      <a:r>
                        <a:rPr kumimoji="0" lang="en-US" sz="19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From the date Schedule II becomes effective carrying amount of the asset shall be depreciated over the remaining useful life of the asset</a:t>
                      </a:r>
                    </a:p>
                    <a:p>
                      <a:pPr algn="just"/>
                      <a:endParaRPr lang="en-US" sz="1900" dirty="0"/>
                    </a:p>
                  </a:txBody>
                  <a:tcPr marL="91954" marR="91954"/>
                </a:tc>
              </a:tr>
            </a:tbl>
          </a:graphicData>
        </a:graphic>
      </p:graphicFrame>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304800" y="530352"/>
            <a:ext cx="8610600" cy="5794248"/>
          </a:xfrm>
        </p:spPr>
        <p:txBody>
          <a:bodyPr>
            <a:normAutofit fontScale="92500" lnSpcReduction="10000"/>
          </a:bodyPr>
          <a:lstStyle/>
          <a:p>
            <a:pPr marL="420624" indent="-384048" algn="ctr">
              <a:buClrTx/>
              <a:buNone/>
              <a:defRPr/>
            </a:pPr>
            <a:r>
              <a:rPr lang="en-IN" sz="3900" b="1" u="sng" dirty="0" smtClean="0">
                <a:solidFill>
                  <a:srgbClr val="7030A0"/>
                </a:solidFill>
                <a:latin typeface="+mj-lt"/>
              </a:rPr>
              <a:t>SCHEDULE II (See section 123)</a:t>
            </a:r>
            <a:br>
              <a:rPr lang="en-IN" sz="3900" b="1" u="sng" dirty="0" smtClean="0">
                <a:solidFill>
                  <a:srgbClr val="7030A0"/>
                </a:solidFill>
                <a:latin typeface="+mj-lt"/>
              </a:rPr>
            </a:br>
            <a:r>
              <a:rPr lang="en-IN" sz="3900" b="1" u="sng" dirty="0" smtClean="0">
                <a:solidFill>
                  <a:srgbClr val="7030A0"/>
                </a:solidFill>
                <a:latin typeface="+mj-lt"/>
              </a:rPr>
              <a:t>USEFUL LIVES TO COMPUTE DEPRECIATION</a:t>
            </a:r>
            <a:endParaRPr lang="en-IN" sz="3900" b="1" dirty="0" smtClean="0">
              <a:solidFill>
                <a:srgbClr val="7030A0"/>
              </a:solidFill>
              <a:latin typeface="+mj-lt"/>
              <a:ea typeface="+mj-ea"/>
              <a:cs typeface="+mj-cs"/>
            </a:endParaRPr>
          </a:p>
          <a:p>
            <a:pPr marL="420624" indent="-384048" algn="just" eaLnBrk="1" fontAlgn="auto" hangingPunct="1">
              <a:spcAft>
                <a:spcPts val="0"/>
              </a:spcAft>
              <a:buClrTx/>
              <a:buFont typeface="Wingdings" pitchFamily="2" charset="2"/>
              <a:buChar char="ü"/>
              <a:defRPr/>
            </a:pPr>
            <a:endParaRPr lang="en-IN" dirty="0" smtClean="0">
              <a:solidFill>
                <a:schemeClr val="tx1">
                  <a:lumMod val="65000"/>
                  <a:lumOff val="35000"/>
                </a:schemeClr>
              </a:solidFill>
              <a:ea typeface="+mj-ea"/>
              <a:cs typeface="+mj-cs"/>
            </a:endParaRPr>
          </a:p>
          <a:p>
            <a:pPr marL="420624" indent="-384048" algn="just" eaLnBrk="1" fontAlgn="auto" hangingPunct="1">
              <a:spcAft>
                <a:spcPts val="0"/>
              </a:spcAft>
              <a:buClrTx/>
              <a:buFont typeface="Wingdings" pitchFamily="2" charset="2"/>
              <a:buChar char="ü"/>
              <a:defRPr/>
            </a:pPr>
            <a:r>
              <a:rPr lang="en-IN" sz="2800" dirty="0" smtClean="0">
                <a:solidFill>
                  <a:schemeClr val="tx1">
                    <a:lumMod val="65000"/>
                    <a:lumOff val="35000"/>
                  </a:schemeClr>
                </a:solidFill>
                <a:ea typeface="+mj-ea"/>
                <a:cs typeface="+mj-cs"/>
              </a:rPr>
              <a:t>PART ‘A’</a:t>
            </a:r>
          </a:p>
          <a:p>
            <a:pPr marL="420624" indent="-384048" algn="just" eaLnBrk="1" fontAlgn="auto" hangingPunct="1">
              <a:spcAft>
                <a:spcPts val="0"/>
              </a:spcAft>
              <a:buClrTx/>
              <a:buFont typeface="Wingdings" pitchFamily="2" charset="2"/>
              <a:buNone/>
              <a:defRPr/>
            </a:pPr>
            <a:r>
              <a:rPr lang="en-US" sz="2800" dirty="0" smtClean="0">
                <a:solidFill>
                  <a:schemeClr val="tx1">
                    <a:lumMod val="65000"/>
                    <a:lumOff val="35000"/>
                  </a:schemeClr>
                </a:solidFill>
                <a:ea typeface="+mj-ea"/>
                <a:cs typeface="+mj-cs"/>
              </a:rPr>
              <a:t>	</a:t>
            </a:r>
            <a:r>
              <a:rPr lang="en-IN" sz="2800" dirty="0" smtClean="0">
                <a:solidFill>
                  <a:schemeClr val="tx1">
                    <a:lumMod val="65000"/>
                    <a:lumOff val="35000"/>
                  </a:schemeClr>
                </a:solidFill>
              </a:rPr>
              <a:t>1. Depreciation is the systematic allocation of the depreciable amount of an asset over its useful life. The depreciable amount of an asset is the cost of an asset or other amount substituted for cost, less its residual value. </a:t>
            </a:r>
            <a:r>
              <a:rPr lang="en-IN" sz="2800" dirty="0" smtClean="0">
                <a:solidFill>
                  <a:srgbClr val="7030A0"/>
                </a:solidFill>
              </a:rPr>
              <a:t>“The useful life of an asset”</a:t>
            </a:r>
            <a:r>
              <a:rPr lang="en-IN" sz="2800" dirty="0" smtClean="0">
                <a:solidFill>
                  <a:srgbClr val="FF0000"/>
                </a:solidFill>
              </a:rPr>
              <a:t> </a:t>
            </a:r>
            <a:r>
              <a:rPr lang="en-IN" sz="2800" dirty="0" smtClean="0">
                <a:solidFill>
                  <a:schemeClr val="tx1">
                    <a:lumMod val="65000"/>
                    <a:lumOff val="35000"/>
                  </a:schemeClr>
                </a:solidFill>
              </a:rPr>
              <a:t>is the period over which an asset is expected to be available for use by an entity, or the number of production or similar units expected to be obtained from the asset by the entity.</a:t>
            </a:r>
            <a:endParaRPr lang="en-IN" sz="2800" dirty="0" smtClean="0">
              <a:solidFill>
                <a:schemeClr val="tx1">
                  <a:lumMod val="65000"/>
                  <a:lumOff val="35000"/>
                </a:schemeClr>
              </a:solidFill>
              <a:ea typeface="+mj-ea"/>
              <a:cs typeface="+mj-cs"/>
            </a:endParaRP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758952"/>
            <a:ext cx="8183880" cy="5870448"/>
          </a:xfrm>
        </p:spPr>
        <p:txBody>
          <a:bodyPr>
            <a:normAutofit fontScale="92500" lnSpcReduction="10000"/>
          </a:bodyPr>
          <a:lstStyle/>
          <a:p>
            <a:pPr marL="420624" indent="-384048" algn="just">
              <a:buNone/>
              <a:defRPr/>
            </a:pPr>
            <a:r>
              <a:rPr lang="en-IN" sz="3000" b="1" dirty="0" smtClean="0">
                <a:solidFill>
                  <a:srgbClr val="7030A0"/>
                </a:solidFill>
                <a:latin typeface="+mj-lt"/>
              </a:rPr>
              <a:t>USEFUL LIVES TO COMPUTE DEPRECIATION (Contd.)</a:t>
            </a:r>
          </a:p>
          <a:p>
            <a:pPr marL="420624" indent="-384048" algn="just">
              <a:buNone/>
              <a:defRPr/>
            </a:pPr>
            <a:endParaRPr lang="en-IN" dirty="0" smtClean="0">
              <a:solidFill>
                <a:schemeClr val="tx1">
                  <a:lumMod val="65000"/>
                  <a:lumOff val="35000"/>
                </a:schemeClr>
              </a:solidFill>
            </a:endParaRPr>
          </a:p>
          <a:p>
            <a:pPr marL="420624" indent="-384048" algn="just">
              <a:buNone/>
              <a:defRPr/>
            </a:pPr>
            <a:r>
              <a:rPr lang="en-IN" dirty="0" smtClean="0">
                <a:solidFill>
                  <a:schemeClr val="tx1">
                    <a:lumMod val="65000"/>
                    <a:lumOff val="35000"/>
                  </a:schemeClr>
                </a:solidFill>
              </a:rPr>
              <a:t>2. For the purpose of this Schedule, the </a:t>
            </a:r>
            <a:r>
              <a:rPr lang="en-IN" dirty="0" smtClean="0">
                <a:solidFill>
                  <a:srgbClr val="7030A0"/>
                </a:solidFill>
              </a:rPr>
              <a:t>term depreciation includes amortisation.</a:t>
            </a:r>
          </a:p>
          <a:p>
            <a:pPr marL="420624" indent="-384048" algn="just">
              <a:buNone/>
              <a:defRPr/>
            </a:pPr>
            <a:r>
              <a:rPr lang="en-IN" dirty="0" smtClean="0">
                <a:solidFill>
                  <a:schemeClr val="tx1">
                    <a:lumMod val="65000"/>
                    <a:lumOff val="35000"/>
                  </a:schemeClr>
                </a:solidFill>
              </a:rPr>
              <a:t>3. Without prejudice to foregoing provisions of paragraph 1,—</a:t>
            </a:r>
          </a:p>
          <a:p>
            <a:pPr marL="420624" indent="-384048" algn="just">
              <a:buNone/>
              <a:defRPr/>
            </a:pPr>
            <a:r>
              <a:rPr lang="en-IN" dirty="0" smtClean="0">
                <a:solidFill>
                  <a:schemeClr val="tx1">
                    <a:lumMod val="65000"/>
                    <a:lumOff val="35000"/>
                  </a:schemeClr>
                </a:solidFill>
              </a:rPr>
              <a:t>(</a:t>
            </a:r>
            <a:r>
              <a:rPr lang="en-IN" dirty="0" err="1" smtClean="0">
                <a:solidFill>
                  <a:schemeClr val="tx1">
                    <a:lumMod val="65000"/>
                    <a:lumOff val="35000"/>
                  </a:schemeClr>
                </a:solidFill>
              </a:rPr>
              <a:t>i</a:t>
            </a:r>
            <a:r>
              <a:rPr lang="en-IN" dirty="0" smtClean="0">
                <a:solidFill>
                  <a:schemeClr val="tx1">
                    <a:lumMod val="65000"/>
                    <a:lumOff val="35000"/>
                  </a:schemeClr>
                </a:solidFill>
              </a:rPr>
              <a:t>) In case of such class of companies, as may be prescribed and whose financial statements comply with the accounting standards prescribed for such class of companies under section 133 the useful life of an asset shall not normally be different from the useful life and the residual value shall not be different from that as indicated in Part C, provided that </a:t>
            </a:r>
            <a:r>
              <a:rPr lang="en-IN" dirty="0" smtClean="0">
                <a:solidFill>
                  <a:srgbClr val="7030A0"/>
                </a:solidFill>
              </a:rPr>
              <a:t>if such a company uses a useful life or residual value which is different from the useful life or residual value indicated therein, it shall “disclose the justification”  for the same.</a:t>
            </a:r>
          </a:p>
          <a:p>
            <a:pPr>
              <a:buNone/>
            </a:pP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911352"/>
            <a:ext cx="8183880" cy="5337048"/>
          </a:xfrm>
        </p:spPr>
        <p:txBody>
          <a:bodyPr>
            <a:normAutofit/>
          </a:bodyPr>
          <a:lstStyle/>
          <a:p>
            <a:pPr marL="420624" indent="-384048" algn="just">
              <a:buNone/>
              <a:defRPr/>
            </a:pPr>
            <a:r>
              <a:rPr lang="en-IN" b="1" dirty="0" smtClean="0">
                <a:solidFill>
                  <a:srgbClr val="7030A0"/>
                </a:solidFill>
                <a:latin typeface="+mj-lt"/>
              </a:rPr>
              <a:t>USEFUL LIVES TO COMPUTE DEPRECIATION (Contd.)</a:t>
            </a:r>
            <a:endParaRPr lang="en-IN" b="1" dirty="0" smtClean="0">
              <a:solidFill>
                <a:schemeClr val="tx1">
                  <a:lumMod val="65000"/>
                  <a:lumOff val="35000"/>
                </a:schemeClr>
              </a:solidFill>
              <a:latin typeface="+mj-lt"/>
            </a:endParaRPr>
          </a:p>
          <a:p>
            <a:pPr marL="420624" indent="-384048" algn="just">
              <a:buNone/>
              <a:defRPr/>
            </a:pPr>
            <a:endParaRPr lang="en-IN" dirty="0" smtClean="0">
              <a:solidFill>
                <a:schemeClr val="tx1">
                  <a:lumMod val="65000"/>
                  <a:lumOff val="35000"/>
                </a:schemeClr>
              </a:solidFill>
            </a:endParaRPr>
          </a:p>
          <a:p>
            <a:pPr marL="420624" indent="-384048" algn="just">
              <a:buNone/>
              <a:defRPr/>
            </a:pPr>
            <a:r>
              <a:rPr lang="en-IN" dirty="0" smtClean="0">
                <a:solidFill>
                  <a:schemeClr val="tx1">
                    <a:lumMod val="65000"/>
                    <a:lumOff val="35000"/>
                  </a:schemeClr>
                </a:solidFill>
              </a:rPr>
              <a:t>(ii) In respect of other companies the useful life of an asset          shall not be longer than the useful life and the residual value shall not be higher than that prescribed in Part C.</a:t>
            </a:r>
          </a:p>
          <a:p>
            <a:pPr marL="420624" indent="-384048" algn="just">
              <a:buNone/>
              <a:defRPr/>
            </a:pPr>
            <a:endParaRPr lang="en-IN" dirty="0" smtClean="0">
              <a:solidFill>
                <a:schemeClr val="tx1">
                  <a:lumMod val="65000"/>
                  <a:lumOff val="35000"/>
                </a:schemeClr>
              </a:solidFill>
            </a:endParaRPr>
          </a:p>
          <a:p>
            <a:pPr marL="420624" indent="-384048" algn="just">
              <a:buNone/>
              <a:defRPr/>
            </a:pPr>
            <a:r>
              <a:rPr lang="en-IN" dirty="0" smtClean="0">
                <a:solidFill>
                  <a:schemeClr val="tx1">
                    <a:lumMod val="65000"/>
                    <a:lumOff val="35000"/>
                  </a:schemeClr>
                </a:solidFill>
              </a:rPr>
              <a:t>(iii) For intangible assets, the provisions of the Accounting Standards mentioned under sub-</a:t>
            </a:r>
            <a:r>
              <a:rPr lang="en-IN" dirty="0" err="1" smtClean="0">
                <a:solidFill>
                  <a:schemeClr val="tx1">
                    <a:lumMod val="65000"/>
                    <a:lumOff val="35000"/>
                  </a:schemeClr>
                </a:solidFill>
              </a:rPr>
              <a:t>para</a:t>
            </a:r>
            <a:r>
              <a:rPr lang="en-IN" dirty="0" smtClean="0">
                <a:solidFill>
                  <a:schemeClr val="tx1">
                    <a:lumMod val="65000"/>
                    <a:lumOff val="35000"/>
                  </a:schemeClr>
                </a:solidFill>
              </a:rPr>
              <a:t> (</a:t>
            </a:r>
            <a:r>
              <a:rPr lang="en-IN" dirty="0" err="1" smtClean="0">
                <a:solidFill>
                  <a:schemeClr val="tx1">
                    <a:lumMod val="65000"/>
                    <a:lumOff val="35000"/>
                  </a:schemeClr>
                </a:solidFill>
              </a:rPr>
              <a:t>i</a:t>
            </a:r>
            <a:r>
              <a:rPr lang="en-IN" dirty="0" smtClean="0">
                <a:solidFill>
                  <a:schemeClr val="tx1">
                    <a:lumMod val="65000"/>
                    <a:lumOff val="35000"/>
                  </a:schemeClr>
                </a:solidFill>
              </a:rPr>
              <a:t>) or (ii), as applicable, shall apply.</a:t>
            </a:r>
          </a:p>
          <a:p>
            <a:pPr>
              <a:buNone/>
            </a:pP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904240"/>
          <a:ext cx="8229600" cy="54965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Companies Act 1956</a:t>
                      </a:r>
                    </a:p>
                    <a:p>
                      <a:pPr algn="just"/>
                      <a:endParaRPr lang="en-US" dirty="0"/>
                    </a:p>
                  </a:txBody>
                  <a:tcPr marL="91954" marR="91954"/>
                </a:tc>
                <a:tc>
                  <a:txBody>
                    <a:bodyPr/>
                    <a:lstStyle/>
                    <a:p>
                      <a:pPr algn="just"/>
                      <a:r>
                        <a:rPr lang="en-US" dirty="0" smtClean="0"/>
                        <a:t>Companies Act 2013</a:t>
                      </a:r>
                    </a:p>
                  </a:txBody>
                  <a:tcPr marL="91954" marR="91954"/>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baseline="0" dirty="0" smtClean="0"/>
                        <a:t>Schedule XIV to the Act provides the rates at which depreciation is to be provided on different class of assets ( on WDV or SLM basis) </a:t>
                      </a:r>
                    </a:p>
                  </a:txBody>
                  <a:tcPr marL="91954" marR="91954"/>
                </a:tc>
                <a:tc>
                  <a:txBody>
                    <a:bodyPr/>
                    <a:lstStyle/>
                    <a:p>
                      <a:pPr algn="just">
                        <a:buFont typeface="Wingdings" pitchFamily="2" charset="2"/>
                        <a:buChar char="Ø"/>
                      </a:pPr>
                      <a:r>
                        <a:rPr lang="en-US" baseline="0" dirty="0" smtClean="0"/>
                        <a:t> Schedule II provides Useful Lives to compute depreciation on various assets and manner of computing depreciation</a:t>
                      </a:r>
                    </a:p>
                  </a:txBody>
                  <a:tcPr marL="91954" marR="91954"/>
                </a:tc>
              </a:tr>
              <a:tr h="370840">
                <a:tc>
                  <a:txBody>
                    <a:bodyPr/>
                    <a:lstStyle/>
                    <a:p>
                      <a:pPr algn="just"/>
                      <a:r>
                        <a:rPr lang="en-US" baseline="0" dirty="0" smtClean="0"/>
                        <a:t>Section 350 providing ascertainment of depreciation</a:t>
                      </a:r>
                      <a:endParaRPr lang="en-US" dirty="0"/>
                    </a:p>
                  </a:txBody>
                  <a:tcPr marL="91954" marR="91954"/>
                </a:tc>
                <a:tc>
                  <a:txBody>
                    <a:bodyPr/>
                    <a:lstStyle/>
                    <a:p>
                      <a:pPr algn="just"/>
                      <a:r>
                        <a:rPr lang="en-US" dirty="0" smtClean="0"/>
                        <a:t>Section 123</a:t>
                      </a:r>
                      <a:r>
                        <a:rPr lang="en-US" baseline="0" dirty="0" smtClean="0"/>
                        <a:t> (2)</a:t>
                      </a:r>
                      <a:endParaRPr lang="en-US" dirty="0"/>
                    </a:p>
                  </a:txBody>
                  <a:tcPr marL="91954" marR="91954"/>
                </a:tc>
              </a:tr>
              <a:tr h="370840">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en-US" baseline="0" dirty="0" smtClean="0"/>
                        <a:t>Companies (Accounting Standard s) Rules 2006  </a:t>
                      </a:r>
                      <a:endParaRPr lang="en-US" dirty="0" smtClean="0"/>
                    </a:p>
                    <a:p>
                      <a:pPr algn="just"/>
                      <a:endParaRPr lang="en-US" dirty="0" smtClean="0"/>
                    </a:p>
                    <a:p>
                      <a:pPr algn="just"/>
                      <a:endParaRPr lang="en-US" dirty="0"/>
                    </a:p>
                  </a:txBody>
                  <a:tcPr marL="91954" marR="91954"/>
                </a:tc>
                <a:tc>
                  <a:txBody>
                    <a:bodyPr/>
                    <a:lstStyle/>
                    <a:p>
                      <a:pPr algn="just"/>
                      <a:r>
                        <a:rPr lang="en-US" sz="1600" dirty="0" smtClean="0"/>
                        <a:t>Companies (Account) Rules 2014 inter alia, provides:</a:t>
                      </a:r>
                    </a:p>
                    <a:p>
                      <a:pPr marL="342900" indent="-342900" algn="just">
                        <a:buAutoNum type="alphaLcPeriod"/>
                      </a:pPr>
                      <a:r>
                        <a:rPr lang="en-US" sz="1600" dirty="0" smtClean="0"/>
                        <a:t>Manner of keeping books of accounts.</a:t>
                      </a:r>
                    </a:p>
                    <a:p>
                      <a:pPr marL="342900" indent="-342900" algn="just">
                        <a:buAutoNum type="alphaLcPeriod"/>
                      </a:pPr>
                      <a:r>
                        <a:rPr lang="en-US" sz="1600" dirty="0" smtClean="0"/>
                        <a:t>Maintenance and inspection of certain</a:t>
                      </a:r>
                      <a:r>
                        <a:rPr lang="en-US" sz="1600" baseline="0" dirty="0" smtClean="0"/>
                        <a:t> financial information by directors.</a:t>
                      </a:r>
                    </a:p>
                    <a:p>
                      <a:pPr marL="342900" indent="-342900" algn="just">
                        <a:buNone/>
                      </a:pPr>
                      <a:r>
                        <a:rPr lang="en-US" sz="1600" dirty="0" smtClean="0"/>
                        <a:t> </a:t>
                      </a:r>
                      <a:r>
                        <a:rPr lang="en-US" sz="1600" baseline="0" dirty="0" smtClean="0"/>
                        <a:t>  As a transitory provision Accounting Standard rules 2006 continue to be in force till the time new rules are announced. (Rule 7)</a:t>
                      </a:r>
                      <a:endParaRPr lang="en-US" sz="1600" dirty="0"/>
                    </a:p>
                  </a:txBody>
                  <a:tcPr marL="91954" marR="91954"/>
                </a:tc>
              </a:tr>
              <a:tr h="370840">
                <a:tc>
                  <a:txBody>
                    <a:bodyPr/>
                    <a:lstStyle/>
                    <a:p>
                      <a:pPr algn="just"/>
                      <a:endParaRPr lang="en-US" dirty="0"/>
                    </a:p>
                  </a:txBody>
                  <a:tcPr marL="91954" marR="91954"/>
                </a:tc>
                <a:tc>
                  <a:txBody>
                    <a:bodyPr/>
                    <a:lstStyle/>
                    <a:p>
                      <a:pPr algn="just"/>
                      <a:endParaRPr lang="en-US" dirty="0"/>
                    </a:p>
                  </a:txBody>
                  <a:tcPr marL="91954" marR="91954"/>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baseline="0" dirty="0" smtClean="0"/>
                    </a:p>
                  </a:txBody>
                  <a:tcPr marL="91954" marR="91954"/>
                </a:tc>
                <a:tc>
                  <a:txBody>
                    <a:bodyPr/>
                    <a:lstStyle/>
                    <a:p>
                      <a:pPr algn="just"/>
                      <a:endParaRPr lang="en-US" dirty="0"/>
                    </a:p>
                  </a:txBody>
                  <a:tcPr marL="91954" marR="91954"/>
                </a:tc>
              </a:tr>
            </a:tbl>
          </a:graphicData>
        </a:graphic>
      </p:graphicFrame>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758952"/>
            <a:ext cx="8183880" cy="5413248"/>
          </a:xfrm>
        </p:spPr>
        <p:txBody>
          <a:bodyPr>
            <a:normAutofit/>
          </a:bodyPr>
          <a:lstStyle/>
          <a:p>
            <a:pPr marL="420624" indent="-384048" algn="just">
              <a:buClrTx/>
              <a:buNone/>
              <a:defRPr/>
            </a:pPr>
            <a:r>
              <a:rPr lang="en-IN" sz="2800" b="1" dirty="0" smtClean="0">
                <a:solidFill>
                  <a:srgbClr val="7030A0"/>
                </a:solidFill>
                <a:latin typeface="+mj-lt"/>
              </a:rPr>
              <a:t>USEFUL LIVES TO COMPUTE DEPRECIATION (Contd.)</a:t>
            </a:r>
            <a:endParaRPr lang="en-IN" sz="2800" b="1" dirty="0" smtClean="0">
              <a:solidFill>
                <a:schemeClr val="tx1">
                  <a:lumMod val="65000"/>
                  <a:lumOff val="35000"/>
                </a:schemeClr>
              </a:solidFill>
              <a:latin typeface="+mj-lt"/>
            </a:endParaRPr>
          </a:p>
          <a:p>
            <a:pPr marL="420624" indent="-384048" algn="just">
              <a:buClrTx/>
              <a:buNone/>
              <a:defRPr/>
            </a:pPr>
            <a:endParaRPr lang="en-IN" dirty="0" smtClean="0">
              <a:solidFill>
                <a:schemeClr val="tx1">
                  <a:lumMod val="65000"/>
                  <a:lumOff val="35000"/>
                </a:schemeClr>
              </a:solidFill>
            </a:endParaRPr>
          </a:p>
          <a:p>
            <a:pPr marL="420624" indent="-384048" algn="just">
              <a:buClrTx/>
              <a:buFont typeface="Wingdings" pitchFamily="2" charset="2"/>
              <a:buChar char="Ø"/>
              <a:defRPr/>
            </a:pPr>
            <a:r>
              <a:rPr lang="en-IN" dirty="0" smtClean="0">
                <a:solidFill>
                  <a:schemeClr val="tx1">
                    <a:lumMod val="65000"/>
                    <a:lumOff val="35000"/>
                  </a:schemeClr>
                </a:solidFill>
              </a:rPr>
              <a:t>PART ‘B’</a:t>
            </a:r>
          </a:p>
          <a:p>
            <a:pPr marL="420624" indent="-384048" algn="just">
              <a:buClrTx/>
              <a:buNone/>
              <a:defRPr/>
            </a:pPr>
            <a:r>
              <a:rPr lang="en-US" dirty="0" smtClean="0">
                <a:solidFill>
                  <a:schemeClr val="tx1">
                    <a:lumMod val="65000"/>
                    <a:lumOff val="35000"/>
                  </a:schemeClr>
                </a:solidFill>
              </a:rPr>
              <a:t>	</a:t>
            </a:r>
            <a:r>
              <a:rPr lang="en-IN" dirty="0" smtClean="0">
                <a:solidFill>
                  <a:schemeClr val="tx1">
                    <a:lumMod val="65000"/>
                    <a:lumOff val="35000"/>
                  </a:schemeClr>
                </a:solidFill>
              </a:rPr>
              <a:t>4. The useful life or residual value of any specific asset, as notified for accounting purposes by a Regulatory Authority constituted under an Act of Parliament or by the Central Government shall be applied in calculating the depreciation to be provided for such asset irrespective of the requirements of this Schedule.</a:t>
            </a: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
        <p:nvSpPr>
          <p:cNvPr id="10" name="Content Placeholder 2"/>
          <p:cNvSpPr txBox="1">
            <a:spLocks/>
          </p:cNvSpPr>
          <p:nvPr/>
        </p:nvSpPr>
        <p:spPr>
          <a:xfrm>
            <a:off x="360006" y="381000"/>
            <a:ext cx="8424000" cy="6009002"/>
          </a:xfrm>
          <a:prstGeom prst="rect">
            <a:avLst/>
          </a:prstGeom>
        </p:spPr>
        <p:txBody>
          <a:bodyPr/>
          <a:lstStyle>
            <a:lvl1pPr marL="0" indent="0" algn="l" defTabSz="904125"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0514" indent="-180514" algn="l" defTabSz="904125"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3176" indent="-172663" algn="l" defTabSz="904125"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3675" indent="-180514" algn="l" defTabSz="904125"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04779" indent="-171102" algn="l" defTabSz="904125"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85290" indent="-180514" algn="l" defTabSz="904125"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67367" indent="-182083" algn="l" defTabSz="904125"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38448" indent="-171102" algn="l" defTabSz="904125"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18976" indent="-180514" algn="l" defTabSz="904125"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lvl="1" indent="0" algn="ctr">
              <a:spcAft>
                <a:spcPts val="1200"/>
              </a:spcAft>
              <a:buFont typeface="Arial" pitchFamily="34" charset="0"/>
              <a:buNone/>
            </a:pPr>
            <a:r>
              <a:rPr sz="3000" b="1" u="sng" smtClean="0">
                <a:solidFill>
                  <a:srgbClr val="7030A0"/>
                </a:solidFill>
                <a:latin typeface="+mj-lt"/>
              </a:rPr>
              <a:t>Part 'C'</a:t>
            </a:r>
            <a:endParaRPr lang="en-US" sz="3000" b="1" u="sng" dirty="0" smtClean="0">
              <a:solidFill>
                <a:srgbClr val="7030A0"/>
              </a:solidFill>
              <a:latin typeface="+mj-lt"/>
            </a:endParaRPr>
          </a:p>
          <a:p>
            <a:pPr marL="0" lvl="1" indent="0" algn="just">
              <a:spcAft>
                <a:spcPts val="1200"/>
              </a:spcAft>
              <a:buFont typeface="Arial" pitchFamily="34" charset="0"/>
              <a:buNone/>
            </a:pPr>
            <a:endParaRPr lang="en-US" sz="2600" b="1" dirty="0" smtClean="0">
              <a:solidFill>
                <a:schemeClr val="tx2"/>
              </a:solidFill>
            </a:endParaRPr>
          </a:p>
          <a:p>
            <a:pPr marL="0" lvl="1" indent="0" algn="just">
              <a:spcAft>
                <a:spcPts val="1200"/>
              </a:spcAft>
              <a:buFont typeface="Arial" pitchFamily="34" charset="0"/>
              <a:buNone/>
            </a:pPr>
            <a:r>
              <a:rPr lang="en-US" sz="2600" b="1" u="sng" dirty="0" smtClean="0">
                <a:solidFill>
                  <a:srgbClr val="7030A0"/>
                </a:solidFill>
              </a:rPr>
              <a:t>Depreciation (Contd.)</a:t>
            </a:r>
            <a:endParaRPr lang="en-US" sz="2600" u="sng" dirty="0" smtClean="0">
              <a:solidFill>
                <a:srgbClr val="7030A0"/>
              </a:solidFill>
            </a:endParaRPr>
          </a:p>
          <a:p>
            <a:pPr marL="285750" lvl="1" indent="-285750" algn="just">
              <a:spcAft>
                <a:spcPts val="1200"/>
              </a:spcAft>
            </a:pPr>
            <a:r>
              <a:rPr lang="en-US" sz="2600" dirty="0" smtClean="0">
                <a:solidFill>
                  <a:schemeClr val="tx2"/>
                </a:solidFill>
              </a:rPr>
              <a:t>Componentization of assets mandated</a:t>
            </a:r>
          </a:p>
          <a:p>
            <a:pPr lvl="3" algn="just">
              <a:spcAft>
                <a:spcPts val="1200"/>
              </a:spcAft>
              <a:buFont typeface="Symbol" pitchFamily="18" charset="2"/>
              <a:buChar char="-"/>
            </a:pPr>
            <a:r>
              <a:rPr lang="en-US" sz="2600" dirty="0" smtClean="0">
                <a:solidFill>
                  <a:schemeClr val="tx2"/>
                </a:solidFill>
              </a:rPr>
              <a:t>Separate capitalization and depreciation of a part of an asset if its cost is significant to the total cost of the asset and its estimated life is different from the remaining asset</a:t>
            </a:r>
          </a:p>
          <a:p>
            <a:pPr marL="801688" lvl="5" indent="-179388" algn="just">
              <a:spcAft>
                <a:spcPts val="1200"/>
              </a:spcAft>
            </a:pPr>
            <a:r>
              <a:rPr lang="en-US" sz="2600" dirty="0" smtClean="0">
                <a:solidFill>
                  <a:schemeClr val="tx2"/>
                </a:solidFill>
              </a:rPr>
              <a:t>Accounting for replacement costs.</a:t>
            </a:r>
          </a:p>
          <a:p>
            <a:pPr marL="285750" lvl="1" indent="-285750" algn="just">
              <a:spcAft>
                <a:spcPts val="1200"/>
              </a:spcAft>
            </a:pPr>
            <a:r>
              <a:rPr lang="en-US" sz="2600" dirty="0" smtClean="0">
                <a:solidFill>
                  <a:schemeClr val="tx2"/>
                </a:solidFill>
              </a:rPr>
              <a:t>Significant increase in rate of depreciation of commonly used assets as compared to Schedule XIV rates under the 1956 Act</a:t>
            </a:r>
          </a:p>
          <a:p>
            <a:pPr marL="285750" lvl="1" indent="-285750" algn="just">
              <a:spcAft>
                <a:spcPts val="1200"/>
              </a:spcAft>
              <a:buNone/>
            </a:pPr>
            <a:endParaRPr lang="en-US" sz="2600" dirty="0" smtClean="0">
              <a:solidFill>
                <a:schemeClr val="tx2"/>
              </a:solidFill>
            </a:endParaRPr>
          </a:p>
          <a:p>
            <a:pPr marL="285750" lvl="1" indent="-285750" algn="just">
              <a:spcAft>
                <a:spcPts val="1200"/>
              </a:spcAft>
            </a:pPr>
            <a:endParaRPr lang="en-US" sz="2600" dirty="0" smtClean="0">
              <a:solidFill>
                <a:schemeClr val="tx2"/>
              </a:solidFill>
            </a:endParaRPr>
          </a:p>
          <a:p>
            <a:pPr marL="285750" lvl="1" indent="-285750" algn="just">
              <a:spcAft>
                <a:spcPts val="1200"/>
              </a:spcAft>
            </a:pPr>
            <a:endParaRPr lang="en-US" sz="2600" dirty="0" smtClean="0">
              <a:solidFill>
                <a:schemeClr val="tx2"/>
              </a:solidFill>
            </a:endParaRPr>
          </a:p>
          <a:p>
            <a:pPr marL="285750" lvl="1" indent="-285750" algn="just">
              <a:spcAft>
                <a:spcPts val="1200"/>
              </a:spcAft>
            </a:pPr>
            <a:endParaRPr lang="en-US" sz="2600" dirty="0" smtClean="0">
              <a:solidFill>
                <a:schemeClr val="tx2"/>
              </a:solidFill>
            </a:endParaRPr>
          </a:p>
          <a:p>
            <a:pPr marL="285750" lvl="1" indent="-285750" algn="just">
              <a:spcAft>
                <a:spcPts val="1200"/>
              </a:spcAft>
            </a:pPr>
            <a:endParaRPr lang="en-US" sz="2600" dirty="0" smtClean="0">
              <a:solidFill>
                <a:schemeClr val="tx2"/>
              </a:solidFill>
            </a:endParaRPr>
          </a:p>
          <a:p>
            <a:pPr marL="285750" lvl="1" indent="-285750" algn="just">
              <a:spcAft>
                <a:spcPts val="1200"/>
              </a:spcAft>
            </a:pPr>
            <a:endParaRPr lang="en-US" sz="2600" dirty="0" smtClean="0">
              <a:solidFill>
                <a:schemeClr val="tx2"/>
              </a:solidFill>
            </a:endParaRPr>
          </a:p>
          <a:p>
            <a:pPr marL="285750" lvl="1" indent="-285750" algn="just">
              <a:spcAft>
                <a:spcPts val="1200"/>
              </a:spcAft>
            </a:pPr>
            <a:endParaRPr lang="en-US" sz="2600" dirty="0">
              <a:solidFill>
                <a:schemeClr val="tx2"/>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graphicFrame>
        <p:nvGraphicFramePr>
          <p:cNvPr id="6" name="Table 5"/>
          <p:cNvGraphicFramePr>
            <a:graphicFrameLocks noGrp="1"/>
          </p:cNvGraphicFramePr>
          <p:nvPr>
            <p:extLst>
              <p:ext uri="{D42A27DB-BD31-4B8C-83A1-F6EECF244321}">
                <p14:modId xmlns="" xmlns:p14="http://schemas.microsoft.com/office/powerpoint/2010/main" val="434556661"/>
              </p:ext>
            </p:extLst>
          </p:nvPr>
        </p:nvGraphicFramePr>
        <p:xfrm>
          <a:off x="381000" y="685800"/>
          <a:ext cx="8305798" cy="4686296"/>
        </p:xfrm>
        <a:graphic>
          <a:graphicData uri="http://schemas.openxmlformats.org/drawingml/2006/table">
            <a:tbl>
              <a:tblPr firstRow="1" firstCol="1" bandRow="1">
                <a:tableStyleId>{5C22544A-7EE6-4342-B048-85BDC9FD1C3A}</a:tableStyleId>
              </a:tblPr>
              <a:tblGrid>
                <a:gridCol w="3142735"/>
                <a:gridCol w="1047578"/>
                <a:gridCol w="897924"/>
                <a:gridCol w="1197232"/>
                <a:gridCol w="953531"/>
                <a:gridCol w="1066798"/>
              </a:tblGrid>
              <a:tr h="471679">
                <a:tc>
                  <a:txBody>
                    <a:bodyPr/>
                    <a:lstStyle/>
                    <a:p>
                      <a:pPr marL="0" marR="0">
                        <a:lnSpc>
                          <a:spcPct val="115000"/>
                        </a:lnSpc>
                        <a:spcBef>
                          <a:spcPts val="0"/>
                        </a:spcBef>
                        <a:spcAft>
                          <a:spcPts val="0"/>
                        </a:spcAft>
                      </a:pPr>
                      <a:r>
                        <a:rPr lang="en-US" sz="1800" dirty="0">
                          <a:solidFill>
                            <a:srgbClr val="002776"/>
                          </a:solidFill>
                          <a:effectLst/>
                          <a:latin typeface="+mn-lt"/>
                        </a:rPr>
                        <a:t>Nature of </a:t>
                      </a:r>
                      <a:r>
                        <a:rPr lang="en-US" sz="1800" dirty="0" smtClean="0">
                          <a:solidFill>
                            <a:srgbClr val="002776"/>
                          </a:solidFill>
                          <a:effectLst/>
                          <a:latin typeface="+mn-lt"/>
                        </a:rPr>
                        <a:t>asset </a:t>
                      </a:r>
                      <a:r>
                        <a:rPr lang="en-US" sz="1800" b="1" kern="1200" dirty="0" smtClean="0">
                          <a:solidFill>
                            <a:srgbClr val="002776"/>
                          </a:solidFill>
                          <a:effectLst/>
                          <a:latin typeface="+mn-lt"/>
                          <a:ea typeface="+mn-ea"/>
                          <a:cs typeface="+mn-cs"/>
                        </a:rPr>
                        <a:t>- illustrative</a:t>
                      </a:r>
                      <a:endParaRPr lang="en-US" sz="1800" b="1" kern="1200" dirty="0">
                        <a:solidFill>
                          <a:srgbClr val="002776"/>
                        </a:solidFill>
                        <a:effectLst/>
                        <a:latin typeface="+mn-lt"/>
                        <a:ea typeface="+mn-ea"/>
                        <a:cs typeface="+mn-cs"/>
                      </a:endParaRPr>
                    </a:p>
                  </a:txBody>
                  <a:tcPr marL="68580" marR="68580" marT="0" marB="0" anchor="b">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noFill/>
                      <a:prstDash val="solid"/>
                      <a:round/>
                      <a:headEnd type="none" w="med" len="med"/>
                      <a:tailEnd type="none" w="med" len="med"/>
                    </a:lnB>
                    <a:noFill/>
                  </a:tcPr>
                </a:tc>
                <a:tc gridSpan="2">
                  <a:txBody>
                    <a:bodyPr/>
                    <a:lstStyle/>
                    <a:p>
                      <a:pPr marL="0" marR="0" algn="ctr">
                        <a:lnSpc>
                          <a:spcPct val="115000"/>
                        </a:lnSpc>
                        <a:spcBef>
                          <a:spcPts val="0"/>
                        </a:spcBef>
                        <a:spcAft>
                          <a:spcPts val="0"/>
                        </a:spcAft>
                      </a:pPr>
                      <a:r>
                        <a:rPr lang="en-US" sz="1800" b="1" kern="1200" dirty="0" smtClean="0">
                          <a:solidFill>
                            <a:srgbClr val="002776"/>
                          </a:solidFill>
                          <a:effectLst/>
                          <a:latin typeface="+mn-lt"/>
                          <a:ea typeface="+mn-ea"/>
                          <a:cs typeface="+mn-cs"/>
                        </a:rPr>
                        <a:t>The Companies Act, 2013</a:t>
                      </a:r>
                      <a:endParaRPr lang="en-US" sz="1800" b="1" kern="1200" dirty="0">
                        <a:solidFill>
                          <a:srgbClr val="002776"/>
                        </a:solidFill>
                        <a:effectLst/>
                        <a:latin typeface="+mn-lt"/>
                        <a:ea typeface="+mn-ea"/>
                        <a:cs typeface="+mn-cs"/>
                      </a:endParaRPr>
                    </a:p>
                  </a:txBody>
                  <a:tcPr marL="68580" marR="68580" marT="0" marB="0" anchor="b">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kern="1200" dirty="0" smtClean="0">
                          <a:solidFill>
                            <a:srgbClr val="002776"/>
                          </a:solidFill>
                          <a:effectLst/>
                          <a:latin typeface="+mn-lt"/>
                          <a:ea typeface="+mn-ea"/>
                          <a:cs typeface="+mn-cs"/>
                        </a:rPr>
                        <a:t>The</a:t>
                      </a:r>
                      <a:r>
                        <a:rPr lang="en-US" sz="1800" strike="noStrike" baseline="0" dirty="0" smtClean="0">
                          <a:solidFill>
                            <a:srgbClr val="FF0000"/>
                          </a:solidFill>
                          <a:effectLst/>
                          <a:latin typeface="+mn-lt"/>
                          <a:ea typeface="Calibri"/>
                          <a:cs typeface="Times New Roman"/>
                        </a:rPr>
                        <a:t> </a:t>
                      </a:r>
                      <a:r>
                        <a:rPr lang="en-US" sz="1800" b="1" kern="1200" dirty="0" smtClean="0">
                          <a:solidFill>
                            <a:srgbClr val="002776"/>
                          </a:solidFill>
                          <a:effectLst/>
                          <a:latin typeface="+mn-lt"/>
                          <a:ea typeface="+mn-ea"/>
                          <a:cs typeface="+mn-cs"/>
                        </a:rPr>
                        <a:t>Companies Act, 1956</a:t>
                      </a:r>
                      <a:endParaRPr lang="en-US" sz="1800" b="1" kern="1200" dirty="0">
                        <a:solidFill>
                          <a:srgbClr val="002776"/>
                        </a:solidFill>
                        <a:effectLst/>
                        <a:latin typeface="+mn-lt"/>
                        <a:ea typeface="+mn-ea"/>
                        <a:cs typeface="+mn-cs"/>
                      </a:endParaRPr>
                    </a:p>
                  </a:txBody>
                  <a:tcPr marL="68580" marR="68580" marT="0" marB="0" anchor="b">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800" dirty="0">
                          <a:solidFill>
                            <a:srgbClr val="002776"/>
                          </a:solidFill>
                          <a:effectLst/>
                          <a:latin typeface="+mn-lt"/>
                        </a:rPr>
                        <a:t>Increase </a:t>
                      </a:r>
                      <a:endParaRPr lang="en-US" sz="1800" dirty="0" smtClean="0">
                        <a:solidFill>
                          <a:srgbClr val="002776"/>
                        </a:solidFill>
                        <a:effectLst/>
                        <a:latin typeface="+mn-lt"/>
                      </a:endParaRPr>
                    </a:p>
                    <a:p>
                      <a:pPr marL="0" marR="0" algn="ctr">
                        <a:lnSpc>
                          <a:spcPct val="115000"/>
                        </a:lnSpc>
                        <a:spcBef>
                          <a:spcPts val="0"/>
                        </a:spcBef>
                        <a:spcAft>
                          <a:spcPts val="0"/>
                        </a:spcAft>
                      </a:pPr>
                      <a:endParaRPr lang="en-US" sz="1800" dirty="0">
                        <a:solidFill>
                          <a:srgbClr val="002776"/>
                        </a:solidFill>
                        <a:effectLst/>
                        <a:latin typeface="+mn-lt"/>
                        <a:ea typeface="Calibri"/>
                        <a:cs typeface="Times New Roman"/>
                      </a:endParaRPr>
                    </a:p>
                  </a:txBody>
                  <a:tcPr marL="68580" marR="68580" marT="0" marB="0" anchor="b">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800" dirty="0">
                          <a:solidFill>
                            <a:srgbClr val="002776"/>
                          </a:solidFill>
                          <a:effectLst/>
                          <a:latin typeface="+mn-lt"/>
                        </a:rPr>
                        <a:t> </a:t>
                      </a:r>
                      <a:r>
                        <a:rPr lang="en-US" sz="1800" dirty="0" smtClean="0">
                          <a:solidFill>
                            <a:srgbClr val="002776"/>
                          </a:solidFill>
                          <a:effectLst/>
                          <a:latin typeface="+mn-lt"/>
                        </a:rPr>
                        <a:t>% </a:t>
                      </a:r>
                      <a:r>
                        <a:rPr lang="en-US" sz="1800" dirty="0">
                          <a:solidFill>
                            <a:srgbClr val="002776"/>
                          </a:solidFill>
                          <a:effectLst/>
                          <a:latin typeface="+mn-lt"/>
                        </a:rPr>
                        <a:t>change</a:t>
                      </a:r>
                      <a:endParaRPr lang="en-US" sz="1800" dirty="0">
                        <a:solidFill>
                          <a:srgbClr val="002776"/>
                        </a:solidFill>
                        <a:effectLst/>
                        <a:latin typeface="+mn-lt"/>
                        <a:ea typeface="Calibri"/>
                        <a:cs typeface="Times New Roman"/>
                      </a:endParaRPr>
                    </a:p>
                  </a:txBody>
                  <a:tcPr marL="68580" marR="68580" marT="0" marB="0" anchor="ctr">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r>
              <a:tr h="471679">
                <a:tc>
                  <a:txBody>
                    <a:bodyPr/>
                    <a:lstStyle/>
                    <a:p>
                      <a:pPr>
                        <a:lnSpc>
                          <a:spcPct val="115000"/>
                        </a:lnSpc>
                      </a:pPr>
                      <a:endParaRPr lang="en-US" sz="1800" dirty="0">
                        <a:solidFill>
                          <a:srgbClr val="002776"/>
                        </a:solidFill>
                        <a:effectLst/>
                        <a:latin typeface="+mn-lt"/>
                      </a:endParaRPr>
                    </a:p>
                  </a:txBody>
                  <a:tcPr marL="68580" marR="68580" marT="0" marB="0" anchor="b">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solidFill>
                            <a:srgbClr val="002776"/>
                          </a:solidFill>
                          <a:effectLst/>
                          <a:latin typeface="+mn-lt"/>
                        </a:rPr>
                        <a:t>Useful Life </a:t>
                      </a:r>
                      <a:endParaRPr lang="en-US" sz="1800" dirty="0">
                        <a:solidFill>
                          <a:srgbClr val="002776"/>
                        </a:solidFill>
                        <a:effectLst/>
                        <a:latin typeface="+mn-lt"/>
                        <a:ea typeface="Calibri"/>
                        <a:cs typeface="Times New Roman"/>
                      </a:endParaRPr>
                    </a:p>
                  </a:txBody>
                  <a:tcPr marL="68580" marR="68580" marT="0" marB="0" anchor="ctr">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800" dirty="0">
                          <a:solidFill>
                            <a:srgbClr val="002776"/>
                          </a:solidFill>
                          <a:effectLst/>
                          <a:latin typeface="+mn-lt"/>
                        </a:rPr>
                        <a:t>Deemed rate</a:t>
                      </a:r>
                      <a:endParaRPr lang="en-US" sz="1800" dirty="0">
                        <a:solidFill>
                          <a:srgbClr val="002776"/>
                        </a:solidFill>
                        <a:effectLst/>
                        <a:latin typeface="+mn-lt"/>
                        <a:ea typeface="Calibri"/>
                        <a:cs typeface="Times New Roman"/>
                      </a:endParaRPr>
                    </a:p>
                  </a:txBody>
                  <a:tcPr marL="68580" marR="68580" marT="0" marB="0" anchor="ctr">
                    <a:lnL w="12700" cap="flat" cmpd="sng" algn="ctr">
                      <a:solidFill>
                        <a:srgbClr val="002776"/>
                      </a:solidFill>
                      <a:prstDash val="solid"/>
                      <a:round/>
                      <a:headEnd type="none" w="med" len="med"/>
                      <a:tailEnd type="none" w="med" len="med"/>
                    </a:lnL>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r>
              <a:tr h="471679">
                <a:tc>
                  <a:txBody>
                    <a:bodyPr/>
                    <a:lstStyle/>
                    <a:p>
                      <a:pPr marL="0" marR="0">
                        <a:lnSpc>
                          <a:spcPct val="115000"/>
                        </a:lnSpc>
                        <a:spcBef>
                          <a:spcPts val="0"/>
                        </a:spcBef>
                        <a:spcAft>
                          <a:spcPts val="0"/>
                        </a:spcAft>
                      </a:pPr>
                      <a:r>
                        <a:rPr lang="en-US" sz="1800" b="0" dirty="0">
                          <a:solidFill>
                            <a:srgbClr val="002776"/>
                          </a:solidFill>
                          <a:effectLst/>
                          <a:latin typeface="+mn-lt"/>
                        </a:rPr>
                        <a:t>General Plant and Machinery other than continuous process plant </a:t>
                      </a:r>
                      <a:endParaRPr lang="en-US" sz="1800" b="0" dirty="0">
                        <a:solidFill>
                          <a:srgbClr val="002776"/>
                        </a:solidFill>
                        <a:effectLst/>
                        <a:latin typeface="+mn-lt"/>
                        <a:ea typeface="Calibri"/>
                        <a:cs typeface="Times New Roman"/>
                      </a:endParaRPr>
                    </a:p>
                  </a:txBody>
                  <a:tcPr marL="68580" marR="68580" marT="0" marB="0" anchor="b">
                    <a:lnL w="12700" cap="flat" cmpd="sng" algn="ctr">
                      <a:solidFill>
                        <a:srgbClr val="002776"/>
                      </a:solidFill>
                      <a:prstDash val="solid"/>
                      <a:round/>
                      <a:headEnd type="none" w="med" len="med"/>
                      <a:tailEnd type="none" w="med" len="med"/>
                    </a:lnL>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solidFill>
                            <a:srgbClr val="002776"/>
                          </a:solidFill>
                          <a:effectLst/>
                          <a:latin typeface="+mn-lt"/>
                        </a:rPr>
                        <a:t>15</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6.33%</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4.75%</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1.58%</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33.33%</a:t>
                      </a:r>
                      <a:endParaRPr lang="en-US" sz="1800" dirty="0">
                        <a:solidFill>
                          <a:srgbClr val="002776"/>
                        </a:solidFill>
                        <a:effectLst/>
                        <a:latin typeface="+mn-lt"/>
                        <a:ea typeface="Calibri"/>
                        <a:cs typeface="Times New Roman"/>
                      </a:endParaRPr>
                    </a:p>
                  </a:txBody>
                  <a:tcPr marL="68580" marR="68580" marT="0" marB="0" anchor="b">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r>
              <a:tr h="471679">
                <a:tc>
                  <a:txBody>
                    <a:bodyPr/>
                    <a:lstStyle/>
                    <a:p>
                      <a:pPr marL="0" marR="0">
                        <a:lnSpc>
                          <a:spcPct val="115000"/>
                        </a:lnSpc>
                        <a:spcBef>
                          <a:spcPts val="0"/>
                        </a:spcBef>
                        <a:spcAft>
                          <a:spcPts val="0"/>
                        </a:spcAft>
                      </a:pPr>
                      <a:r>
                        <a:rPr lang="en-US" sz="1800" b="0" dirty="0">
                          <a:solidFill>
                            <a:srgbClr val="002776"/>
                          </a:solidFill>
                          <a:effectLst/>
                          <a:latin typeface="+mn-lt"/>
                        </a:rPr>
                        <a:t>Continuous process plant </a:t>
                      </a:r>
                      <a:endParaRPr lang="en-US" sz="1800" b="0" dirty="0">
                        <a:solidFill>
                          <a:srgbClr val="002776"/>
                        </a:solidFill>
                        <a:effectLst/>
                        <a:latin typeface="+mn-lt"/>
                        <a:ea typeface="Calibri"/>
                        <a:cs typeface="Times New Roman"/>
                      </a:endParaRPr>
                    </a:p>
                  </a:txBody>
                  <a:tcPr marL="68580" marR="68580" marT="0" marB="0" anchor="b">
                    <a:lnL w="12700" cap="flat" cmpd="sng" algn="ctr">
                      <a:solidFill>
                        <a:srgbClr val="002776"/>
                      </a:solidFill>
                      <a:prstDash val="solid"/>
                      <a:round/>
                      <a:headEnd type="none" w="med" len="med"/>
                      <a:tailEnd type="none" w="med" len="med"/>
                    </a:lnL>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solidFill>
                            <a:srgbClr val="002776"/>
                          </a:solidFill>
                          <a:effectLst/>
                          <a:latin typeface="+mn-lt"/>
                        </a:rPr>
                        <a:t>8</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11.88%</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5.28%</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6.60%</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124.91%</a:t>
                      </a:r>
                      <a:endParaRPr lang="en-US" sz="1800" dirty="0">
                        <a:solidFill>
                          <a:srgbClr val="002776"/>
                        </a:solidFill>
                        <a:effectLst/>
                        <a:latin typeface="+mn-lt"/>
                        <a:ea typeface="Calibri"/>
                        <a:cs typeface="Times New Roman"/>
                      </a:endParaRPr>
                    </a:p>
                  </a:txBody>
                  <a:tcPr marL="68580" marR="68580" marT="0" marB="0" anchor="b">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r>
              <a:tr h="451863">
                <a:tc>
                  <a:txBody>
                    <a:bodyPr/>
                    <a:lstStyle/>
                    <a:p>
                      <a:pPr marL="0" marR="0">
                        <a:lnSpc>
                          <a:spcPct val="115000"/>
                        </a:lnSpc>
                        <a:spcBef>
                          <a:spcPts val="0"/>
                        </a:spcBef>
                        <a:spcAft>
                          <a:spcPts val="0"/>
                        </a:spcAft>
                      </a:pPr>
                      <a:r>
                        <a:rPr lang="en-US" sz="1800" b="0" dirty="0">
                          <a:solidFill>
                            <a:srgbClr val="002776"/>
                          </a:solidFill>
                          <a:effectLst/>
                          <a:latin typeface="+mn-lt"/>
                        </a:rPr>
                        <a:t>General furniture and fittings </a:t>
                      </a:r>
                      <a:endParaRPr lang="en-US" sz="1800" b="0" dirty="0">
                        <a:solidFill>
                          <a:srgbClr val="002776"/>
                        </a:solidFill>
                        <a:effectLst/>
                        <a:latin typeface="+mn-lt"/>
                        <a:ea typeface="Calibri"/>
                        <a:cs typeface="Times New Roman"/>
                      </a:endParaRPr>
                    </a:p>
                  </a:txBody>
                  <a:tcPr marL="68580" marR="68580" marT="0" marB="0" anchor="b">
                    <a:lnL w="12700" cap="flat" cmpd="sng" algn="ctr">
                      <a:solidFill>
                        <a:srgbClr val="002776"/>
                      </a:solidFill>
                      <a:prstDash val="solid"/>
                      <a:round/>
                      <a:headEnd type="none" w="med" len="med"/>
                      <a:tailEnd type="none" w="med" len="med"/>
                    </a:lnL>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solidFill>
                            <a:srgbClr val="002776"/>
                          </a:solidFill>
                          <a:effectLst/>
                          <a:latin typeface="+mn-lt"/>
                        </a:rPr>
                        <a:t>10</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9.50%</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6.33%</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3.17%</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50.08%</a:t>
                      </a:r>
                      <a:endParaRPr lang="en-US" sz="1800" dirty="0">
                        <a:solidFill>
                          <a:srgbClr val="002776"/>
                        </a:solidFill>
                        <a:effectLst/>
                        <a:latin typeface="+mn-lt"/>
                        <a:ea typeface="Calibri"/>
                        <a:cs typeface="Times New Roman"/>
                      </a:endParaRPr>
                    </a:p>
                  </a:txBody>
                  <a:tcPr marL="68580" marR="68580" marT="0" marB="0" anchor="b">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r>
              <a:tr h="471679">
                <a:tc>
                  <a:txBody>
                    <a:bodyPr/>
                    <a:lstStyle/>
                    <a:p>
                      <a:pPr marL="0" marR="0">
                        <a:lnSpc>
                          <a:spcPct val="115000"/>
                        </a:lnSpc>
                        <a:spcBef>
                          <a:spcPts val="0"/>
                        </a:spcBef>
                        <a:spcAft>
                          <a:spcPts val="0"/>
                        </a:spcAft>
                      </a:pPr>
                      <a:r>
                        <a:rPr lang="en-US" sz="1800" b="0" dirty="0">
                          <a:solidFill>
                            <a:srgbClr val="002776"/>
                          </a:solidFill>
                          <a:effectLst/>
                          <a:latin typeface="+mn-lt"/>
                        </a:rPr>
                        <a:t>Office equipment </a:t>
                      </a:r>
                      <a:endParaRPr lang="en-US" sz="1800" b="0" dirty="0">
                        <a:solidFill>
                          <a:srgbClr val="002776"/>
                        </a:solidFill>
                        <a:effectLst/>
                        <a:latin typeface="+mn-lt"/>
                        <a:ea typeface="Calibri"/>
                        <a:cs typeface="Times New Roman"/>
                      </a:endParaRPr>
                    </a:p>
                  </a:txBody>
                  <a:tcPr marL="68580" marR="68580" marT="0" marB="0" anchor="b">
                    <a:lnL w="12700" cap="flat" cmpd="sng" algn="ctr">
                      <a:solidFill>
                        <a:srgbClr val="002776"/>
                      </a:solidFill>
                      <a:prstDash val="solid"/>
                      <a:round/>
                      <a:headEnd type="none" w="med" len="med"/>
                      <a:tailEnd type="none" w="med" len="med"/>
                    </a:lnL>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solidFill>
                            <a:srgbClr val="002776"/>
                          </a:solidFill>
                          <a:effectLst/>
                          <a:latin typeface="+mn-lt"/>
                        </a:rPr>
                        <a:t>5</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19.00%</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4.75%</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14.25%</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300.00%</a:t>
                      </a:r>
                      <a:endParaRPr lang="en-US" sz="1800" dirty="0">
                        <a:solidFill>
                          <a:srgbClr val="002776"/>
                        </a:solidFill>
                        <a:effectLst/>
                        <a:latin typeface="+mn-lt"/>
                        <a:ea typeface="Calibri"/>
                        <a:cs typeface="Times New Roman"/>
                      </a:endParaRPr>
                    </a:p>
                  </a:txBody>
                  <a:tcPr marL="68580" marR="68580" marT="0" marB="0" anchor="b">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r>
              <a:tr h="451863">
                <a:tc>
                  <a:txBody>
                    <a:bodyPr/>
                    <a:lstStyle/>
                    <a:p>
                      <a:pPr marL="0" marR="0">
                        <a:lnSpc>
                          <a:spcPct val="115000"/>
                        </a:lnSpc>
                        <a:spcBef>
                          <a:spcPts val="0"/>
                        </a:spcBef>
                        <a:spcAft>
                          <a:spcPts val="0"/>
                        </a:spcAft>
                      </a:pPr>
                      <a:r>
                        <a:rPr lang="en-US" sz="1800" b="0" dirty="0">
                          <a:solidFill>
                            <a:srgbClr val="002776"/>
                          </a:solidFill>
                          <a:effectLst/>
                          <a:latin typeface="+mn-lt"/>
                        </a:rPr>
                        <a:t>Desktops, laptops, etc. </a:t>
                      </a:r>
                      <a:endParaRPr lang="en-US" sz="1800" b="0" dirty="0">
                        <a:solidFill>
                          <a:srgbClr val="002776"/>
                        </a:solidFill>
                        <a:effectLst/>
                        <a:latin typeface="+mn-lt"/>
                        <a:ea typeface="Calibri"/>
                        <a:cs typeface="Times New Roman"/>
                      </a:endParaRPr>
                    </a:p>
                  </a:txBody>
                  <a:tcPr marL="68580" marR="68580" marT="0" marB="0" anchor="b">
                    <a:lnL w="12700" cap="flat" cmpd="sng" algn="ctr">
                      <a:solidFill>
                        <a:srgbClr val="002776"/>
                      </a:solidFill>
                      <a:prstDash val="solid"/>
                      <a:round/>
                      <a:headEnd type="none" w="med" len="med"/>
                      <a:tailEnd type="none" w="med" len="med"/>
                    </a:lnL>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solidFill>
                            <a:srgbClr val="002776"/>
                          </a:solidFill>
                          <a:effectLst/>
                          <a:latin typeface="+mn-lt"/>
                        </a:rPr>
                        <a:t>3</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31.67%</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16.21%</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15.46%</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95.35%</a:t>
                      </a:r>
                      <a:endParaRPr lang="en-US" sz="1800" dirty="0">
                        <a:solidFill>
                          <a:srgbClr val="002776"/>
                        </a:solidFill>
                        <a:effectLst/>
                        <a:latin typeface="+mn-lt"/>
                        <a:ea typeface="Calibri"/>
                        <a:cs typeface="Times New Roman"/>
                      </a:endParaRPr>
                    </a:p>
                  </a:txBody>
                  <a:tcPr marL="68580" marR="68580" marT="0" marB="0" anchor="b">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r>
              <a:tr h="471679">
                <a:tc>
                  <a:txBody>
                    <a:bodyPr/>
                    <a:lstStyle/>
                    <a:p>
                      <a:pPr marL="0" marR="0">
                        <a:lnSpc>
                          <a:spcPct val="115000"/>
                        </a:lnSpc>
                        <a:spcBef>
                          <a:spcPts val="0"/>
                        </a:spcBef>
                        <a:spcAft>
                          <a:spcPts val="0"/>
                        </a:spcAft>
                      </a:pPr>
                      <a:r>
                        <a:rPr lang="en-US" sz="1800" b="0" dirty="0">
                          <a:solidFill>
                            <a:srgbClr val="002776"/>
                          </a:solidFill>
                          <a:effectLst/>
                          <a:latin typeface="+mn-lt"/>
                        </a:rPr>
                        <a:t>Electrical Installations and Equipment </a:t>
                      </a:r>
                      <a:endParaRPr lang="en-US" sz="1800" b="0" dirty="0">
                        <a:solidFill>
                          <a:srgbClr val="002776"/>
                        </a:solidFill>
                        <a:effectLst/>
                        <a:latin typeface="+mn-lt"/>
                        <a:ea typeface="Calibri"/>
                        <a:cs typeface="Times New Roman"/>
                      </a:endParaRPr>
                    </a:p>
                  </a:txBody>
                  <a:tcPr marL="68580" marR="68580" marT="0" marB="0" anchor="b">
                    <a:lnL w="12700" cap="flat" cmpd="sng" algn="ctr">
                      <a:solidFill>
                        <a:srgbClr val="002776"/>
                      </a:solidFill>
                      <a:prstDash val="solid"/>
                      <a:round/>
                      <a:headEnd type="none" w="med" len="med"/>
                      <a:tailEnd type="none" w="med" len="med"/>
                    </a:lnL>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solidFill>
                            <a:srgbClr val="002776"/>
                          </a:solidFill>
                          <a:effectLst/>
                          <a:latin typeface="+mn-lt"/>
                        </a:rPr>
                        <a:t>10</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9.50%</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4.75%</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4.75%</a:t>
                      </a:r>
                      <a:endParaRPr lang="en-US" sz="1800" dirty="0">
                        <a:solidFill>
                          <a:srgbClr val="002776"/>
                        </a:solidFill>
                        <a:effectLst/>
                        <a:latin typeface="+mn-lt"/>
                        <a:ea typeface="Calibri"/>
                        <a:cs typeface="Times New Roman"/>
                      </a:endParaRPr>
                    </a:p>
                  </a:txBody>
                  <a:tcPr marL="68580" marR="68580" marT="0" marB="0" anchor="b">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dirty="0">
                          <a:solidFill>
                            <a:srgbClr val="002776"/>
                          </a:solidFill>
                          <a:effectLst/>
                          <a:latin typeface="+mn-lt"/>
                        </a:rPr>
                        <a:t>100.00%</a:t>
                      </a:r>
                      <a:endParaRPr lang="en-US" sz="1800" dirty="0">
                        <a:solidFill>
                          <a:srgbClr val="002776"/>
                        </a:solidFill>
                        <a:effectLst/>
                        <a:latin typeface="+mn-lt"/>
                        <a:ea typeface="Calibri"/>
                        <a:cs typeface="Times New Roman"/>
                      </a:endParaRPr>
                    </a:p>
                  </a:txBody>
                  <a:tcPr marL="68580" marR="68580" marT="0" marB="0" anchor="b">
                    <a:lnR w="12700" cap="flat" cmpd="sng" algn="ctr">
                      <a:solidFill>
                        <a:srgbClr val="002776"/>
                      </a:solidFill>
                      <a:prstDash val="solid"/>
                      <a:round/>
                      <a:headEnd type="none" w="med" len="med"/>
                      <a:tailEnd type="none" w="med" len="med"/>
                    </a:lnR>
                    <a:lnT w="12700" cap="flat" cmpd="sng" algn="ctr">
                      <a:solidFill>
                        <a:srgbClr val="002776"/>
                      </a:solidFill>
                      <a:prstDash val="solid"/>
                      <a:round/>
                      <a:headEnd type="none" w="med" len="med"/>
                      <a:tailEnd type="none" w="med" len="med"/>
                    </a:lnT>
                    <a:lnB w="12700" cap="flat" cmpd="sng" algn="ctr">
                      <a:solidFill>
                        <a:srgbClr val="002776"/>
                      </a:solidFill>
                      <a:prstDash val="solid"/>
                      <a:round/>
                      <a:headEnd type="none" w="med" len="med"/>
                      <a:tailEnd type="none" w="med" len="med"/>
                    </a:lnB>
                    <a:noFill/>
                  </a:tcPr>
                </a:tc>
              </a:tr>
            </a:tbl>
          </a:graphicData>
        </a:graphic>
      </p:graphicFrame>
      <p:sp>
        <p:nvSpPr>
          <p:cNvPr id="7" name="Rectangle 6"/>
          <p:cNvSpPr/>
          <p:nvPr/>
        </p:nvSpPr>
        <p:spPr>
          <a:xfrm>
            <a:off x="457200" y="5351383"/>
            <a:ext cx="8305800" cy="1123384"/>
          </a:xfrm>
          <a:prstGeom prst="rect">
            <a:avLst/>
          </a:prstGeom>
        </p:spPr>
        <p:txBody>
          <a:bodyPr wrap="square">
            <a:spAutoFit/>
          </a:bodyPr>
          <a:lstStyle/>
          <a:p>
            <a:pPr marL="285750" lvl="1" indent="-285750" algn="just">
              <a:spcAft>
                <a:spcPts val="1200"/>
              </a:spcAft>
              <a:buFont typeface="Arial" pitchFamily="34" charset="0"/>
              <a:buChar char="•"/>
            </a:pPr>
            <a:r>
              <a:rPr lang="en-US" sz="1900" dirty="0" smtClean="0">
                <a:solidFill>
                  <a:schemeClr val="tx2"/>
                </a:solidFill>
              </a:rPr>
              <a:t>Depreciable amount to be determined after reducing expected residual value</a:t>
            </a:r>
          </a:p>
          <a:p>
            <a:pPr marL="285750" lvl="1" indent="-285750" algn="just">
              <a:spcAft>
                <a:spcPts val="1200"/>
              </a:spcAft>
              <a:buFont typeface="Arial" pitchFamily="34" charset="0"/>
              <a:buChar char="•"/>
            </a:pPr>
            <a:r>
              <a:rPr lang="en-US" sz="1900" dirty="0" smtClean="0">
                <a:solidFill>
                  <a:schemeClr val="tx2"/>
                </a:solidFill>
              </a:rPr>
              <a:t>Residual value generally not more than 5% of the original cost of the asset</a:t>
            </a:r>
            <a:endParaRPr lang="en-US" sz="19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
        <p:nvSpPr>
          <p:cNvPr id="6" name="Rectangle 5"/>
          <p:cNvSpPr/>
          <p:nvPr/>
        </p:nvSpPr>
        <p:spPr>
          <a:xfrm>
            <a:off x="457200" y="1428214"/>
            <a:ext cx="8229600" cy="4154984"/>
          </a:xfrm>
          <a:prstGeom prst="rect">
            <a:avLst/>
          </a:prstGeom>
        </p:spPr>
        <p:txBody>
          <a:bodyPr wrap="square">
            <a:spAutoFit/>
          </a:bodyPr>
          <a:lstStyle/>
          <a:p>
            <a:pPr marL="285750" lvl="1" indent="-285750" algn="just">
              <a:spcAft>
                <a:spcPts val="1200"/>
              </a:spcAft>
            </a:pPr>
            <a:r>
              <a:rPr lang="en-US" sz="2600" b="1" u="sng" dirty="0" smtClean="0">
                <a:solidFill>
                  <a:srgbClr val="7030A0"/>
                </a:solidFill>
              </a:rPr>
              <a:t>Depreciation :</a:t>
            </a:r>
            <a:r>
              <a:rPr lang="en-US" sz="2600" dirty="0" smtClean="0">
                <a:solidFill>
                  <a:schemeClr val="tx2"/>
                </a:solidFill>
              </a:rPr>
              <a:t> </a:t>
            </a:r>
          </a:p>
          <a:p>
            <a:pPr marL="285750" lvl="1" indent="-285750" algn="just">
              <a:spcAft>
                <a:spcPts val="1200"/>
              </a:spcAft>
            </a:pPr>
            <a:r>
              <a:rPr lang="en-US" sz="2600" dirty="0" smtClean="0">
                <a:solidFill>
                  <a:schemeClr val="tx2"/>
                </a:solidFill>
              </a:rPr>
              <a:t>Depreciation on tangible fixed assets based on estimated useful life</a:t>
            </a:r>
          </a:p>
          <a:p>
            <a:pPr lvl="3" algn="just">
              <a:spcAft>
                <a:spcPts val="1200"/>
              </a:spcAft>
              <a:buFont typeface="Symbol" pitchFamily="18" charset="2"/>
              <a:buChar char="-"/>
            </a:pPr>
            <a:r>
              <a:rPr lang="en-US" sz="2600" dirty="0" smtClean="0">
                <a:solidFill>
                  <a:schemeClr val="tx2"/>
                </a:solidFill>
              </a:rPr>
              <a:t>From a Rates regime to Useful Lives </a:t>
            </a:r>
          </a:p>
          <a:p>
            <a:pPr lvl="3" algn="just">
              <a:spcAft>
                <a:spcPts val="1200"/>
              </a:spcAft>
              <a:buFont typeface="Symbol" pitchFamily="18" charset="2"/>
              <a:buChar char="-"/>
            </a:pPr>
            <a:r>
              <a:rPr lang="en-US" sz="2600" dirty="0" smtClean="0">
                <a:solidFill>
                  <a:schemeClr val="tx2"/>
                </a:solidFill>
              </a:rPr>
              <a:t>Useful life of an asset is the period over which the asset is expected to be available for use by the entity or the number of production or similar units expected to be obtained from the asset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2021781066"/>
              </p:ext>
            </p:extLst>
          </p:nvPr>
        </p:nvGraphicFramePr>
        <p:xfrm>
          <a:off x="533400" y="1981200"/>
          <a:ext cx="8028296" cy="3992880"/>
        </p:xfrm>
        <a:graphic>
          <a:graphicData uri="http://schemas.openxmlformats.org/drawingml/2006/table">
            <a:tbl>
              <a:tblPr bandRow="1" bandCol="1">
                <a:tableStyleId>{F2DE63D5-997A-4646-A377-4702673A728D}</a:tableStyleId>
              </a:tblPr>
              <a:tblGrid>
                <a:gridCol w="4138297"/>
                <a:gridCol w="3889999"/>
              </a:tblGrid>
              <a:tr h="370840">
                <a:tc>
                  <a:txBody>
                    <a:bodyPr/>
                    <a:lstStyle/>
                    <a:p>
                      <a:pPr marL="0" marR="0" lvl="3" indent="0" algn="l" defTabSz="904125" rtl="0" eaLnBrk="1" fontAlgn="auto" latinLnBrk="0" hangingPunct="1">
                        <a:lnSpc>
                          <a:spcPct val="100000"/>
                        </a:lnSpc>
                        <a:spcBef>
                          <a:spcPts val="0"/>
                        </a:spcBef>
                        <a:spcAft>
                          <a:spcPts val="0"/>
                        </a:spcAft>
                        <a:buClrTx/>
                        <a:buSzTx/>
                        <a:buFont typeface="+mj-lt"/>
                        <a:buNone/>
                        <a:tabLst/>
                        <a:defRPr/>
                      </a:pPr>
                      <a:r>
                        <a:rPr lang="en-US" sz="2000" dirty="0" smtClean="0">
                          <a:solidFill>
                            <a:schemeClr val="tx2"/>
                          </a:solidFill>
                        </a:rPr>
                        <a:t>Production and exhibition of motion picture films (13 years)</a:t>
                      </a:r>
                      <a:endParaRPr lang="en-US" sz="2000" b="0" dirty="0" smtClean="0">
                        <a:solidFill>
                          <a:schemeClr val="tx2"/>
                        </a:solidFill>
                      </a:endParaRPr>
                    </a:p>
                  </a:txBody>
                  <a:tcPr/>
                </a:tc>
                <a:tc>
                  <a:txBody>
                    <a:bodyPr/>
                    <a:lstStyle/>
                    <a:p>
                      <a:r>
                        <a:rPr lang="en-US" sz="2000" dirty="0" smtClean="0">
                          <a:solidFill>
                            <a:schemeClr val="tx2"/>
                          </a:solidFill>
                        </a:rPr>
                        <a:t>Steel (20-25 years)</a:t>
                      </a:r>
                      <a:endParaRPr lang="en-US" sz="2000" b="0" dirty="0">
                        <a:solidFill>
                          <a:schemeClr val="tx2"/>
                        </a:solidFill>
                      </a:endParaRPr>
                    </a:p>
                  </a:txBody>
                  <a:tcPr/>
                </a:tc>
              </a:tr>
              <a:tr h="487680">
                <a:tc>
                  <a:txBody>
                    <a:bodyPr/>
                    <a:lstStyle/>
                    <a:p>
                      <a:pPr marL="0" marR="0" lvl="3" indent="0" algn="l" defTabSz="904125" rtl="0" eaLnBrk="1" fontAlgn="auto" latinLnBrk="0" hangingPunct="1">
                        <a:lnSpc>
                          <a:spcPct val="100000"/>
                        </a:lnSpc>
                        <a:spcBef>
                          <a:spcPts val="0"/>
                        </a:spcBef>
                        <a:spcAft>
                          <a:spcPts val="0"/>
                        </a:spcAft>
                        <a:buClrTx/>
                        <a:buSzTx/>
                        <a:buFont typeface="+mj-lt"/>
                        <a:buNone/>
                        <a:tabLst/>
                        <a:defRPr/>
                      </a:pPr>
                      <a:r>
                        <a:rPr lang="en-US" sz="2000" dirty="0" smtClean="0">
                          <a:solidFill>
                            <a:schemeClr val="tx2"/>
                          </a:solidFill>
                        </a:rPr>
                        <a:t>Glass manufacturing (8-13 years)</a:t>
                      </a:r>
                    </a:p>
                  </a:txBody>
                  <a:tcPr/>
                </a:tc>
                <a:tc>
                  <a:txBody>
                    <a:bodyPr/>
                    <a:lstStyle/>
                    <a:p>
                      <a:pPr marL="0" marR="0" lvl="3" indent="0" algn="l" defTabSz="904125" rtl="0" eaLnBrk="1" fontAlgn="auto" latinLnBrk="0" hangingPunct="1">
                        <a:lnSpc>
                          <a:spcPct val="100000"/>
                        </a:lnSpc>
                        <a:spcBef>
                          <a:spcPts val="0"/>
                        </a:spcBef>
                        <a:spcAft>
                          <a:spcPts val="0"/>
                        </a:spcAft>
                        <a:buClrTx/>
                        <a:buSzTx/>
                        <a:buFontTx/>
                        <a:buNone/>
                        <a:tabLst/>
                        <a:defRPr/>
                      </a:pPr>
                      <a:r>
                        <a:rPr lang="en-US" sz="2000" dirty="0" smtClean="0">
                          <a:solidFill>
                            <a:schemeClr val="tx2"/>
                          </a:solidFill>
                        </a:rPr>
                        <a:t>Non-ferrous metals (25-40 years)</a:t>
                      </a:r>
                    </a:p>
                  </a:txBody>
                  <a:tcPr/>
                </a:tc>
              </a:tr>
              <a:tr h="370840">
                <a:tc>
                  <a:txBody>
                    <a:bodyPr/>
                    <a:lstStyle/>
                    <a:p>
                      <a:pPr marL="0" indent="0">
                        <a:buFont typeface="+mj-lt"/>
                        <a:buNone/>
                      </a:pPr>
                      <a:r>
                        <a:rPr lang="en-US" sz="2000" dirty="0" smtClean="0">
                          <a:solidFill>
                            <a:schemeClr val="tx2"/>
                          </a:solidFill>
                        </a:rPr>
                        <a:t>Mines &amp; quarries (8 years)</a:t>
                      </a:r>
                      <a:endParaRPr lang="en-US" sz="2000" dirty="0">
                        <a:solidFill>
                          <a:schemeClr val="tx2"/>
                        </a:solidFill>
                      </a:endParaRPr>
                    </a:p>
                  </a:txBody>
                  <a:tcPr/>
                </a:tc>
                <a:tc>
                  <a:txBody>
                    <a:bodyPr/>
                    <a:lstStyle/>
                    <a:p>
                      <a:pPr marL="0" marR="0" lvl="3" indent="0" algn="l" defTabSz="904125" rtl="0" eaLnBrk="1" fontAlgn="auto" latinLnBrk="0" hangingPunct="1">
                        <a:lnSpc>
                          <a:spcPct val="100000"/>
                        </a:lnSpc>
                        <a:spcBef>
                          <a:spcPts val="0"/>
                        </a:spcBef>
                        <a:spcAft>
                          <a:spcPts val="0"/>
                        </a:spcAft>
                        <a:buClrTx/>
                        <a:buSzTx/>
                        <a:buFontTx/>
                        <a:buNone/>
                        <a:tabLst/>
                        <a:defRPr/>
                      </a:pPr>
                      <a:r>
                        <a:rPr lang="en-US" sz="2000" dirty="0" smtClean="0">
                          <a:solidFill>
                            <a:schemeClr val="tx2"/>
                          </a:solidFill>
                        </a:rPr>
                        <a:t>Medical &amp; surgical operations (13-15 years)</a:t>
                      </a:r>
                    </a:p>
                  </a:txBody>
                  <a:tcPr/>
                </a:tc>
              </a:tr>
              <a:tr h="370840">
                <a:tc>
                  <a:txBody>
                    <a:bodyPr/>
                    <a:lstStyle/>
                    <a:p>
                      <a:pPr marL="0" indent="0">
                        <a:buFont typeface="+mj-lt"/>
                        <a:buNone/>
                      </a:pPr>
                      <a:r>
                        <a:rPr lang="en-US" sz="2000" dirty="0" smtClean="0">
                          <a:solidFill>
                            <a:schemeClr val="tx2"/>
                          </a:solidFill>
                        </a:rPr>
                        <a:t>Telecommunication (13-18 years)</a:t>
                      </a:r>
                      <a:endParaRPr lang="en-US" sz="2000" dirty="0">
                        <a:solidFill>
                          <a:schemeClr val="tx2"/>
                        </a:solidFill>
                      </a:endParaRPr>
                    </a:p>
                  </a:txBody>
                  <a:tcPr/>
                </a:tc>
                <a:tc>
                  <a:txBody>
                    <a:bodyPr/>
                    <a:lstStyle/>
                    <a:p>
                      <a:pPr marL="0" marR="0" lvl="3" indent="0" algn="l" defTabSz="904125" rtl="0" eaLnBrk="1" fontAlgn="auto" latinLnBrk="0" hangingPunct="1">
                        <a:lnSpc>
                          <a:spcPct val="100000"/>
                        </a:lnSpc>
                        <a:spcBef>
                          <a:spcPts val="0"/>
                        </a:spcBef>
                        <a:spcAft>
                          <a:spcPts val="0"/>
                        </a:spcAft>
                        <a:buClrTx/>
                        <a:buSzTx/>
                        <a:buFontTx/>
                        <a:buNone/>
                        <a:tabLst/>
                        <a:defRPr/>
                      </a:pPr>
                      <a:r>
                        <a:rPr lang="en-US" sz="2000" dirty="0" smtClean="0">
                          <a:solidFill>
                            <a:schemeClr val="tx2"/>
                          </a:solidFill>
                        </a:rPr>
                        <a:t>Pharmaceuticals and Chemicals (20</a:t>
                      </a:r>
                      <a:r>
                        <a:rPr lang="en-US" sz="2000" baseline="0" dirty="0" smtClean="0">
                          <a:solidFill>
                            <a:schemeClr val="tx2"/>
                          </a:solidFill>
                        </a:rPr>
                        <a:t> years)</a:t>
                      </a:r>
                      <a:endParaRPr lang="en-US" sz="2000" dirty="0" smtClean="0">
                        <a:solidFill>
                          <a:schemeClr val="tx2"/>
                        </a:solidFill>
                      </a:endParaRPr>
                    </a:p>
                  </a:txBody>
                  <a:tcPr/>
                </a:tc>
              </a:tr>
              <a:tr h="370840">
                <a:tc>
                  <a:txBody>
                    <a:bodyPr/>
                    <a:lstStyle/>
                    <a:p>
                      <a:pPr marL="0" indent="0">
                        <a:buFont typeface="+mj-lt"/>
                        <a:buNone/>
                      </a:pPr>
                      <a:r>
                        <a:rPr lang="en-US" sz="2000" dirty="0" smtClean="0">
                          <a:solidFill>
                            <a:schemeClr val="tx2"/>
                          </a:solidFill>
                        </a:rPr>
                        <a:t>Exploration, production and refining of oil &amp; gas (8-30 years)</a:t>
                      </a:r>
                      <a:endParaRPr lang="en-US" sz="2000" dirty="0">
                        <a:solidFill>
                          <a:schemeClr val="tx2"/>
                        </a:solidFill>
                      </a:endParaRPr>
                    </a:p>
                  </a:txBody>
                  <a:tcPr/>
                </a:tc>
                <a:tc>
                  <a:txBody>
                    <a:bodyPr/>
                    <a:lstStyle/>
                    <a:p>
                      <a:pPr marL="0" marR="0" lvl="3" indent="0" algn="l" defTabSz="904125" rtl="0" eaLnBrk="1" fontAlgn="auto" latinLnBrk="0" hangingPunct="1">
                        <a:lnSpc>
                          <a:spcPct val="100000"/>
                        </a:lnSpc>
                        <a:spcBef>
                          <a:spcPts val="0"/>
                        </a:spcBef>
                        <a:spcAft>
                          <a:spcPts val="0"/>
                        </a:spcAft>
                        <a:buClrTx/>
                        <a:buSzTx/>
                        <a:buFontTx/>
                        <a:buNone/>
                        <a:tabLst/>
                        <a:defRPr/>
                      </a:pPr>
                      <a:r>
                        <a:rPr lang="en-US" sz="2000" dirty="0" smtClean="0">
                          <a:solidFill>
                            <a:schemeClr val="tx2"/>
                          </a:solidFill>
                        </a:rPr>
                        <a:t>Civil construction (9-20 years)</a:t>
                      </a:r>
                    </a:p>
                  </a:txBody>
                  <a:tcPr/>
                </a:tc>
              </a:tr>
              <a:tr h="370840">
                <a:tc>
                  <a:txBody>
                    <a:bodyPr/>
                    <a:lstStyle/>
                    <a:p>
                      <a:pPr marL="0" indent="0">
                        <a:buFont typeface="+mj-lt"/>
                        <a:buNone/>
                      </a:pPr>
                      <a:r>
                        <a:rPr lang="en-US" sz="2000" dirty="0" smtClean="0">
                          <a:solidFill>
                            <a:schemeClr val="tx2"/>
                          </a:solidFill>
                        </a:rPr>
                        <a:t>Generation, transmission and distribution of power (22-40 years)</a:t>
                      </a:r>
                      <a:endParaRPr lang="en-US" sz="2000" dirty="0">
                        <a:solidFill>
                          <a:schemeClr val="tx2"/>
                        </a:solidFill>
                      </a:endParaRPr>
                    </a:p>
                  </a:txBody>
                  <a:tcPr/>
                </a:tc>
                <a:tc>
                  <a:txBody>
                    <a:bodyPr/>
                    <a:lstStyle/>
                    <a:p>
                      <a:pPr marL="0" marR="0" lvl="3" indent="0" algn="l" defTabSz="904125" rtl="0" eaLnBrk="1" fontAlgn="auto" latinLnBrk="0" hangingPunct="1">
                        <a:lnSpc>
                          <a:spcPct val="100000"/>
                        </a:lnSpc>
                        <a:spcBef>
                          <a:spcPts val="0"/>
                        </a:spcBef>
                        <a:spcAft>
                          <a:spcPts val="0"/>
                        </a:spcAft>
                        <a:buClrTx/>
                        <a:buSzTx/>
                        <a:buFontTx/>
                        <a:buNone/>
                        <a:tabLst/>
                        <a:defRPr/>
                      </a:pPr>
                      <a:r>
                        <a:rPr lang="en-US" sz="2000" dirty="0" smtClean="0">
                          <a:solidFill>
                            <a:schemeClr val="tx2"/>
                          </a:solidFill>
                        </a:rPr>
                        <a:t>Salt works (15 years)</a:t>
                      </a:r>
                    </a:p>
                  </a:txBody>
                  <a:tcPr/>
                </a:tc>
              </a:tr>
            </a:tbl>
          </a:graphicData>
        </a:graphic>
      </p:graphicFrame>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
        <p:nvSpPr>
          <p:cNvPr id="7" name="Rectangle 6"/>
          <p:cNvSpPr/>
          <p:nvPr/>
        </p:nvSpPr>
        <p:spPr>
          <a:xfrm>
            <a:off x="457200" y="830759"/>
            <a:ext cx="8077200" cy="954107"/>
          </a:xfrm>
          <a:prstGeom prst="rect">
            <a:avLst/>
          </a:prstGeom>
        </p:spPr>
        <p:txBody>
          <a:bodyPr wrap="square">
            <a:spAutoFit/>
          </a:bodyPr>
          <a:lstStyle/>
          <a:p>
            <a:pPr marL="285750" lvl="1" indent="-285750" algn="ctr">
              <a:spcAft>
                <a:spcPts val="1200"/>
              </a:spcAft>
            </a:pPr>
            <a:r>
              <a:rPr lang="en-US" sz="2800" b="1" u="sng" dirty="0" smtClean="0">
                <a:solidFill>
                  <a:schemeClr val="tx2"/>
                </a:solidFill>
                <a:latin typeface="+mj-lt"/>
              </a:rPr>
              <a:t>Depreciation of plant &amp; machinery based on industry category. Specified industries:</a:t>
            </a:r>
            <a:endParaRPr lang="en-US" sz="2800" b="1" u="sng" dirty="0">
              <a:latin typeface="+mj-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
        <p:nvSpPr>
          <p:cNvPr id="6" name="Rectangle 5"/>
          <p:cNvSpPr/>
          <p:nvPr/>
        </p:nvSpPr>
        <p:spPr>
          <a:xfrm>
            <a:off x="457200" y="304800"/>
            <a:ext cx="8153400" cy="6309420"/>
          </a:xfrm>
          <a:prstGeom prst="rect">
            <a:avLst/>
          </a:prstGeom>
        </p:spPr>
        <p:txBody>
          <a:bodyPr wrap="square">
            <a:spAutoFit/>
          </a:bodyPr>
          <a:lstStyle/>
          <a:p>
            <a:pPr marL="420624" indent="-384048" algn="just">
              <a:defRPr/>
            </a:pPr>
            <a:r>
              <a:rPr lang="en-IN" sz="2600" b="1" u="sng" dirty="0" smtClean="0">
                <a:solidFill>
                  <a:srgbClr val="7030A0"/>
                </a:solidFill>
                <a:latin typeface="+mj-lt"/>
              </a:rPr>
              <a:t>Notes —</a:t>
            </a:r>
          </a:p>
          <a:p>
            <a:pPr marL="420624" indent="-384048" algn="just">
              <a:defRPr/>
            </a:pPr>
            <a:r>
              <a:rPr lang="en-IN" sz="2100" dirty="0" smtClean="0">
                <a:solidFill>
                  <a:schemeClr val="tx1">
                    <a:lumMod val="65000"/>
                    <a:lumOff val="35000"/>
                  </a:schemeClr>
                </a:solidFill>
              </a:rPr>
              <a:t>1. "Factory buildings" does not include offices, godowns, staff quarters.</a:t>
            </a:r>
          </a:p>
          <a:p>
            <a:pPr marL="420624" indent="-384048" algn="just">
              <a:defRPr/>
            </a:pPr>
            <a:r>
              <a:rPr lang="en-IN" sz="2100" dirty="0" smtClean="0">
                <a:solidFill>
                  <a:schemeClr val="tx1">
                    <a:lumMod val="65000"/>
                    <a:lumOff val="35000"/>
                  </a:schemeClr>
                </a:solidFill>
              </a:rPr>
              <a:t>2. Where, during any financial year, any addition has been made to any asset, or where any asset has been sold, discarded, demolished or destroyed, the depreciation on such assets shall be calculated on a </a:t>
            </a:r>
            <a:r>
              <a:rPr lang="en-IN" sz="2100" i="1" dirty="0" smtClean="0">
                <a:solidFill>
                  <a:schemeClr val="tx1">
                    <a:lumMod val="65000"/>
                    <a:lumOff val="35000"/>
                  </a:schemeClr>
                </a:solidFill>
              </a:rPr>
              <a:t>pro rata basis from the date of such addition or, as the </a:t>
            </a:r>
            <a:r>
              <a:rPr lang="en-IN" sz="2100" dirty="0" smtClean="0">
                <a:solidFill>
                  <a:schemeClr val="tx1">
                    <a:lumMod val="65000"/>
                    <a:lumOff val="35000"/>
                  </a:schemeClr>
                </a:solidFill>
              </a:rPr>
              <a:t>case may be, up to the date on which such asset has been sold, discarded, demolished or  destroyed.</a:t>
            </a:r>
          </a:p>
          <a:p>
            <a:pPr marL="420624" indent="-384048" algn="just">
              <a:defRPr/>
            </a:pPr>
            <a:r>
              <a:rPr lang="en-IN" sz="2100" dirty="0" smtClean="0">
                <a:solidFill>
                  <a:schemeClr val="tx1">
                    <a:lumMod val="65000"/>
                    <a:lumOff val="35000"/>
                  </a:schemeClr>
                </a:solidFill>
              </a:rPr>
              <a:t>3. The following information shall also be disclosed in the accounts, namely:—</a:t>
            </a:r>
          </a:p>
          <a:p>
            <a:pPr marL="420624" indent="-384048" algn="just">
              <a:defRPr/>
            </a:pPr>
            <a:r>
              <a:rPr lang="en-IN" sz="2100" dirty="0" smtClean="0">
                <a:solidFill>
                  <a:schemeClr val="tx1">
                    <a:lumMod val="65000"/>
                    <a:lumOff val="35000"/>
                  </a:schemeClr>
                </a:solidFill>
              </a:rPr>
              <a:t>	(</a:t>
            </a:r>
            <a:r>
              <a:rPr lang="en-IN" sz="2100" i="1" dirty="0" err="1" smtClean="0">
                <a:solidFill>
                  <a:schemeClr val="tx1">
                    <a:lumMod val="65000"/>
                    <a:lumOff val="35000"/>
                  </a:schemeClr>
                </a:solidFill>
              </a:rPr>
              <a:t>i</a:t>
            </a:r>
            <a:r>
              <a:rPr lang="en-IN" sz="2100" i="1" dirty="0" smtClean="0">
                <a:solidFill>
                  <a:schemeClr val="tx1">
                    <a:lumMod val="65000"/>
                    <a:lumOff val="35000"/>
                  </a:schemeClr>
                </a:solidFill>
              </a:rPr>
              <a:t>) depreciation methods used; and</a:t>
            </a:r>
          </a:p>
          <a:p>
            <a:pPr marL="420624" indent="-384048" algn="just">
              <a:defRPr/>
            </a:pPr>
            <a:r>
              <a:rPr lang="en-IN" sz="2100" dirty="0" smtClean="0">
                <a:solidFill>
                  <a:schemeClr val="tx1">
                    <a:lumMod val="65000"/>
                    <a:lumOff val="35000"/>
                  </a:schemeClr>
                </a:solidFill>
              </a:rPr>
              <a:t>	(</a:t>
            </a:r>
            <a:r>
              <a:rPr lang="en-IN" sz="2100" i="1" dirty="0" smtClean="0">
                <a:solidFill>
                  <a:schemeClr val="tx1">
                    <a:lumMod val="65000"/>
                    <a:lumOff val="35000"/>
                  </a:schemeClr>
                </a:solidFill>
              </a:rPr>
              <a:t>ii) the useful lives of the assets for computing depreciation, if they are different </a:t>
            </a:r>
            <a:r>
              <a:rPr lang="en-IN" sz="2100" dirty="0" smtClean="0">
                <a:solidFill>
                  <a:schemeClr val="tx1">
                    <a:lumMod val="65000"/>
                    <a:lumOff val="35000"/>
                  </a:schemeClr>
                </a:solidFill>
              </a:rPr>
              <a:t>from the life specified in the Schedule.</a:t>
            </a:r>
          </a:p>
          <a:p>
            <a:pPr marL="420624" indent="-384048" algn="just">
              <a:defRPr/>
            </a:pPr>
            <a:r>
              <a:rPr lang="en-IN" sz="2100" dirty="0" smtClean="0">
                <a:solidFill>
                  <a:schemeClr val="tx1">
                    <a:lumMod val="65000"/>
                    <a:lumOff val="35000"/>
                  </a:schemeClr>
                </a:solidFill>
              </a:rPr>
              <a:t>4. Useful life specified in Part C of the Schedule is for whole of the asset. Where cost of a part of the asset is significant to total cost of the asset and useful life of that part is different from the useful life of the remaining asset, useful life of that significant part shall be determined separately.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a:xfrm>
            <a:off x="381000" y="533400"/>
            <a:ext cx="8305800" cy="5638800"/>
          </a:xfrm>
        </p:spPr>
        <p:txBody>
          <a:bodyPr>
            <a:noAutofit/>
          </a:bodyPr>
          <a:lstStyle/>
          <a:p>
            <a:pPr marL="420624" indent="-384048" algn="just" eaLnBrk="1" fontAlgn="auto" hangingPunct="1">
              <a:spcAft>
                <a:spcPts val="0"/>
              </a:spcAft>
              <a:buFont typeface="Wingdings" pitchFamily="2" charset="2"/>
              <a:buNone/>
              <a:defRPr/>
            </a:pPr>
            <a:r>
              <a:rPr lang="en-IN" b="1" u="sng" dirty="0" smtClean="0">
                <a:solidFill>
                  <a:srgbClr val="7030A0"/>
                </a:solidFill>
                <a:latin typeface="+mj-lt"/>
              </a:rPr>
              <a:t>Notes (contd.)—</a:t>
            </a:r>
          </a:p>
          <a:p>
            <a:pPr marL="420624" indent="-384048" algn="just" eaLnBrk="1" fontAlgn="auto" hangingPunct="1">
              <a:spcAft>
                <a:spcPts val="0"/>
              </a:spcAft>
              <a:buFont typeface="Wingdings" pitchFamily="2" charset="2"/>
              <a:buNone/>
              <a:defRPr/>
            </a:pPr>
            <a:r>
              <a:rPr lang="en-IN" sz="2400" dirty="0" smtClean="0">
                <a:solidFill>
                  <a:schemeClr val="tx1">
                    <a:lumMod val="65000"/>
                    <a:lumOff val="35000"/>
                  </a:schemeClr>
                </a:solidFill>
              </a:rPr>
              <a:t>5. Depreciable amount is the cost of an asset, or other amount substituted for cost, less its residual value. Ordinarily, the residual value of an asset is often insignificant but it should generally be not more than 5% of the original cost of the asset.</a:t>
            </a:r>
          </a:p>
          <a:p>
            <a:pPr marL="420624" indent="-384048" algn="just" eaLnBrk="1" fontAlgn="auto" hangingPunct="1">
              <a:spcAft>
                <a:spcPts val="0"/>
              </a:spcAft>
              <a:buFont typeface="Wingdings" pitchFamily="2" charset="2"/>
              <a:buNone/>
              <a:defRPr/>
            </a:pPr>
            <a:r>
              <a:rPr lang="en-IN" sz="2400" dirty="0" smtClean="0">
                <a:solidFill>
                  <a:schemeClr val="tx1">
                    <a:lumMod val="65000"/>
                    <a:lumOff val="35000"/>
                  </a:schemeClr>
                </a:solidFill>
              </a:rPr>
              <a:t>6. The useful lives of assets working on shift basis have been specified in the Schedule based on their single shift working. Except for assets in respect of which no extra shift depreciation is permitted (indicated by NESD in Part C above), if an asset is used for any time during the year for double shift, the depreciation will increase by 50% for that period and in case of the triple shift the depreciation shall be calculated on the basis of 100% for that period.</a:t>
            </a:r>
          </a:p>
          <a:p>
            <a:pPr marL="420624" indent="-384048" algn="just" eaLnBrk="1" fontAlgn="auto" hangingPunct="1">
              <a:spcAft>
                <a:spcPts val="0"/>
              </a:spcAft>
              <a:buFont typeface="Wingdings" pitchFamily="2" charset="2"/>
              <a:buNone/>
              <a:defRPr/>
            </a:pPr>
            <a:endParaRPr lang="en-IN" sz="2400" b="1" dirty="0" smtClean="0">
              <a:solidFill>
                <a:schemeClr val="tx1">
                  <a:lumMod val="65000"/>
                  <a:lumOff val="35000"/>
                </a:schemeClr>
              </a:solidFill>
            </a:endParaRP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457200" y="457200"/>
            <a:ext cx="8153400" cy="6096000"/>
          </a:xfrm>
        </p:spPr>
        <p:txBody>
          <a:bodyPr>
            <a:normAutofit/>
          </a:bodyPr>
          <a:lstStyle/>
          <a:p>
            <a:pPr marL="420624" indent="-384048" algn="just" eaLnBrk="1" fontAlgn="auto" hangingPunct="1">
              <a:spcAft>
                <a:spcPts val="0"/>
              </a:spcAft>
              <a:buFont typeface="Wingdings" pitchFamily="2" charset="2"/>
              <a:buNone/>
              <a:defRPr/>
            </a:pPr>
            <a:r>
              <a:rPr lang="en-IN" b="1" u="sng" dirty="0" smtClean="0">
                <a:solidFill>
                  <a:srgbClr val="7030A0"/>
                </a:solidFill>
              </a:rPr>
              <a:t>Notes (contd.) —</a:t>
            </a:r>
          </a:p>
          <a:p>
            <a:pPr marL="420624" indent="-384048" algn="just" eaLnBrk="1" fontAlgn="auto" hangingPunct="1">
              <a:spcAft>
                <a:spcPts val="0"/>
              </a:spcAft>
              <a:buFont typeface="Wingdings" pitchFamily="2" charset="2"/>
              <a:buNone/>
              <a:defRPr/>
            </a:pPr>
            <a:r>
              <a:rPr lang="en-IN" dirty="0" smtClean="0">
                <a:solidFill>
                  <a:schemeClr val="tx1">
                    <a:lumMod val="65000"/>
                    <a:lumOff val="35000"/>
                  </a:schemeClr>
                </a:solidFill>
              </a:rPr>
              <a:t>7. From the date this Schedule comes into effect, the carrying amount of the asset as on that date—</a:t>
            </a:r>
          </a:p>
          <a:p>
            <a:pPr marL="420624" indent="-384048" algn="just" eaLnBrk="1" fontAlgn="auto" hangingPunct="1">
              <a:spcAft>
                <a:spcPts val="0"/>
              </a:spcAft>
              <a:buFont typeface="Wingdings" pitchFamily="2" charset="2"/>
              <a:buNone/>
              <a:defRPr/>
            </a:pPr>
            <a:r>
              <a:rPr lang="en-IN" dirty="0" smtClean="0">
                <a:solidFill>
                  <a:schemeClr val="tx1">
                    <a:lumMod val="65000"/>
                    <a:lumOff val="35000"/>
                  </a:schemeClr>
                </a:solidFill>
              </a:rPr>
              <a:t>	(</a:t>
            </a:r>
            <a:r>
              <a:rPr lang="en-IN" i="1" dirty="0" smtClean="0">
                <a:solidFill>
                  <a:schemeClr val="tx1">
                    <a:lumMod val="65000"/>
                    <a:lumOff val="35000"/>
                  </a:schemeClr>
                </a:solidFill>
              </a:rPr>
              <a:t>a) shall be depreciated over the remaining useful life of the asset as per this </a:t>
            </a:r>
            <a:r>
              <a:rPr lang="en-IN" dirty="0" smtClean="0">
                <a:solidFill>
                  <a:schemeClr val="tx1">
                    <a:lumMod val="65000"/>
                    <a:lumOff val="35000"/>
                  </a:schemeClr>
                </a:solidFill>
              </a:rPr>
              <a:t>Schedule;</a:t>
            </a:r>
          </a:p>
          <a:p>
            <a:pPr marL="420624" indent="-384048" algn="just" eaLnBrk="1" fontAlgn="auto" hangingPunct="1">
              <a:spcAft>
                <a:spcPts val="0"/>
              </a:spcAft>
              <a:buFont typeface="Wingdings" pitchFamily="2" charset="2"/>
              <a:buNone/>
              <a:defRPr/>
            </a:pPr>
            <a:r>
              <a:rPr lang="en-IN" dirty="0" smtClean="0">
                <a:solidFill>
                  <a:schemeClr val="tx1">
                    <a:lumMod val="65000"/>
                    <a:lumOff val="35000"/>
                  </a:schemeClr>
                </a:solidFill>
              </a:rPr>
              <a:t>	(</a:t>
            </a:r>
            <a:r>
              <a:rPr lang="en-IN" i="1" dirty="0" smtClean="0">
                <a:solidFill>
                  <a:schemeClr val="tx1">
                    <a:lumMod val="65000"/>
                    <a:lumOff val="35000"/>
                  </a:schemeClr>
                </a:solidFill>
              </a:rPr>
              <a:t>b) after retaining the residual value, shall be recognised in the opening balance </a:t>
            </a:r>
            <a:r>
              <a:rPr lang="en-IN" dirty="0" smtClean="0">
                <a:solidFill>
                  <a:schemeClr val="tx1">
                    <a:lumMod val="65000"/>
                    <a:lumOff val="35000"/>
                  </a:schemeClr>
                </a:solidFill>
              </a:rPr>
              <a:t>of retained earnings where the remaining useful life of an asset is nil.</a:t>
            </a:r>
          </a:p>
          <a:p>
            <a:pPr marL="420624" indent="-384048" algn="just" eaLnBrk="1" fontAlgn="auto" hangingPunct="1">
              <a:spcAft>
                <a:spcPts val="0"/>
              </a:spcAft>
              <a:buFont typeface="Wingdings" pitchFamily="2" charset="2"/>
              <a:buNone/>
              <a:defRPr/>
            </a:pPr>
            <a:r>
              <a:rPr lang="en-IN" dirty="0" smtClean="0">
                <a:solidFill>
                  <a:schemeClr val="tx1">
                    <a:lumMod val="65000"/>
                    <a:lumOff val="35000"/>
                  </a:schemeClr>
                </a:solidFill>
              </a:rPr>
              <a:t>8. ‘‘Continuous process plant’’ means a plant which is required and designed to operate for twenty-four hours a day.</a:t>
            </a:r>
            <a:endParaRPr lang="en-IN" b="1" i="1" dirty="0" smtClean="0">
              <a:solidFill>
                <a:schemeClr val="tx1">
                  <a:lumMod val="65000"/>
                  <a:lumOff val="35000"/>
                </a:schemeClr>
              </a:solidFill>
            </a:endParaRP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216152"/>
            <a:ext cx="8183880" cy="5413248"/>
          </a:xfrm>
        </p:spPr>
        <p:txBody>
          <a:bodyPr>
            <a:normAutofit/>
          </a:bodyPr>
          <a:lstStyle/>
          <a:p>
            <a:r>
              <a:rPr lang="en-US" sz="2800" b="1" u="sng" dirty="0" smtClean="0">
                <a:solidFill>
                  <a:srgbClr val="7030A0"/>
                </a:solidFill>
                <a:latin typeface="+mj-lt"/>
              </a:rPr>
              <a:t>Some examples :</a:t>
            </a:r>
          </a:p>
          <a:p>
            <a:pPr marL="514350" indent="-514350">
              <a:buAutoNum type="arabicPeriod"/>
            </a:pPr>
            <a:r>
              <a:rPr lang="en-US" dirty="0" smtClean="0"/>
              <a:t>Where the useful life of assets still persist as compared to the useful life of asset provided under schedule II. </a:t>
            </a:r>
          </a:p>
          <a:p>
            <a:pPr marL="514350" indent="-514350">
              <a:buAutoNum type="arabicPeriod"/>
            </a:pPr>
            <a:r>
              <a:rPr lang="en-US" dirty="0" smtClean="0">
                <a:hlinkClick r:id="rId3" action="ppaction://hlinkfile"/>
              </a:rPr>
              <a:t>Useful life remains.xlsx</a:t>
            </a:r>
            <a:endParaRPr lang="en-US" dirty="0" smtClean="0"/>
          </a:p>
          <a:p>
            <a:pPr marL="514350" indent="-514350">
              <a:buAutoNum type="arabicPeriod"/>
            </a:pPr>
            <a:r>
              <a:rPr lang="en-US" dirty="0" smtClean="0"/>
              <a:t>Where useful life of asset is over as compared to useful life provided under schedule II.  </a:t>
            </a:r>
          </a:p>
          <a:p>
            <a:pPr marL="514350" indent="-514350">
              <a:buAutoNum type="arabicPeriod"/>
            </a:pPr>
            <a:r>
              <a:rPr lang="en-US" dirty="0" smtClean="0">
                <a:hlinkClick r:id="rId4" action="ppaction://hlinkfile"/>
              </a:rPr>
              <a:t>Useful life over.xlsx</a:t>
            </a:r>
            <a:endParaRPr lang="en-US" dirty="0"/>
          </a:p>
        </p:txBody>
      </p:sp>
      <p:sp>
        <p:nvSpPr>
          <p:cNvPr id="4" name="Footer Placeholder 3"/>
          <p:cNvSpPr>
            <a:spLocks noGrp="1"/>
          </p:cNvSpPr>
          <p:nvPr>
            <p:ph type="ftr" sz="quarter" idx="11"/>
          </p:nvPr>
        </p:nvSpPr>
        <p:spPr>
          <a:xfrm>
            <a:off x="6062328" y="5943601"/>
            <a:ext cx="2286000" cy="533400"/>
          </a:xfrm>
        </p:spPr>
        <p:txBody>
          <a:bodyPr/>
          <a:lstStyle/>
          <a:p>
            <a:r>
              <a:rPr lang="en-US" sz="1400" dirty="0" smtClean="0">
                <a:latin typeface="Monotype Corsiva" pitchFamily="66" charset="0"/>
              </a:rPr>
              <a:t>D.P. Shah – D. Shah &amp; Associates</a:t>
            </a:r>
            <a:endParaRPr lang="en-US" sz="1400" dirty="0">
              <a:latin typeface="Monotype Corsiva" pitchFamily="66"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Poser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 1956 had Schedule XIV wherein SLM Rates and WDV rates were prescribed for different class of assets and companies had an option to provide depreciation and any of these rates.</a:t>
            </a:r>
          </a:p>
          <a:p>
            <a:r>
              <a:rPr lang="en-US" dirty="0" smtClean="0"/>
              <a:t>Now CA 2013 has provided that depreciation has to be provided as per Schedule II of the Act wherein useful life of different class of assets have been provided and depreciation has to be provided accordingly till 95% of the value of asset is written of. </a:t>
            </a:r>
          </a:p>
          <a:p>
            <a:r>
              <a:rPr lang="en-US" dirty="0" smtClean="0"/>
              <a:t>Does this mean that depreciation has to be written off according to SLM only or still the companies have option to provide depreciation based upon other methods ?</a:t>
            </a:r>
            <a:endParaRPr lang="en-US" dirty="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762001"/>
          <a:ext cx="8229600" cy="5825622"/>
        </p:xfrm>
        <a:graphic>
          <a:graphicData uri="http://schemas.openxmlformats.org/drawingml/2006/table">
            <a:tbl>
              <a:tblPr firstRow="1" bandRow="1">
                <a:tableStyleId>{5C22544A-7EE6-4342-B048-85BDC9FD1C3A}</a:tableStyleId>
              </a:tblPr>
              <a:tblGrid>
                <a:gridCol w="4114800"/>
                <a:gridCol w="4114800"/>
              </a:tblGrid>
              <a:tr h="405831">
                <a:tc>
                  <a:txBody>
                    <a:bodyPr/>
                    <a:lstStyle/>
                    <a:p>
                      <a:pPr algn="ctr"/>
                      <a:r>
                        <a:rPr lang="en-US" sz="1900" dirty="0" smtClean="0"/>
                        <a:t>Companies Act 1956</a:t>
                      </a:r>
                      <a:endParaRPr lang="en-US" sz="1900" dirty="0"/>
                    </a:p>
                  </a:txBody>
                  <a:tcPr marL="91954" marR="91954"/>
                </a:tc>
                <a:tc>
                  <a:txBody>
                    <a:bodyPr/>
                    <a:lstStyle/>
                    <a:p>
                      <a:pPr algn="ctr"/>
                      <a:r>
                        <a:rPr lang="en-US" sz="1900" dirty="0" smtClean="0"/>
                        <a:t>Companies Act 2013</a:t>
                      </a:r>
                      <a:endParaRPr lang="en-US" sz="1900" dirty="0"/>
                    </a:p>
                  </a:txBody>
                  <a:tcPr marL="91954" marR="91954"/>
                </a:tc>
              </a:tr>
              <a:tr h="405831">
                <a:tc>
                  <a:txBody>
                    <a:bodyPr/>
                    <a:lstStyle/>
                    <a:p>
                      <a:r>
                        <a:rPr lang="en-US" sz="1900" dirty="0" smtClean="0"/>
                        <a:t>Books </a:t>
                      </a:r>
                      <a:endParaRPr lang="en-US" sz="1900" dirty="0"/>
                    </a:p>
                  </a:txBody>
                  <a:tcPr marL="91954" marR="91954"/>
                </a:tc>
                <a:tc>
                  <a:txBody>
                    <a:bodyPr/>
                    <a:lstStyle/>
                    <a:p>
                      <a:endParaRPr lang="en-US" sz="1900" dirty="0"/>
                    </a:p>
                  </a:txBody>
                  <a:tcPr marL="91954" marR="91954"/>
                </a:tc>
              </a:tr>
              <a:tr h="4903336">
                <a:tc>
                  <a:txBody>
                    <a:bodyPr/>
                    <a:lstStyle/>
                    <a:p>
                      <a:pPr algn="just"/>
                      <a:r>
                        <a:rPr lang="en-US" sz="1900" dirty="0" smtClean="0"/>
                        <a:t>Though</a:t>
                      </a:r>
                      <a:r>
                        <a:rPr lang="en-US" sz="1900" baseline="0" dirty="0" smtClean="0"/>
                        <a:t> the Companies Act, 1956 does not define ‘Books of Account’ , but section 209(1) prescribed the manner of keeping books of account as :</a:t>
                      </a:r>
                    </a:p>
                    <a:p>
                      <a:r>
                        <a:rPr kumimoji="0" lang="en-US" sz="1900" kern="1200" dirty="0" smtClean="0">
                          <a:solidFill>
                            <a:schemeClr val="dk1"/>
                          </a:solidFill>
                          <a:latin typeface="+mn-lt"/>
                          <a:ea typeface="+mn-ea"/>
                          <a:cs typeface="+mn-cs"/>
                        </a:rPr>
                        <a:t>1) Every company shall keep at its registered office proper books of account with respect to: </a:t>
                      </a:r>
                      <a:endParaRPr lang="en-US" sz="1900" dirty="0" smtClean="0"/>
                    </a:p>
                    <a:p>
                      <a:r>
                        <a:rPr kumimoji="0" lang="en-US" sz="1900" kern="1200" dirty="0" smtClean="0">
                          <a:solidFill>
                            <a:schemeClr val="dk1"/>
                          </a:solidFill>
                          <a:latin typeface="+mn-lt"/>
                          <a:ea typeface="+mn-ea"/>
                          <a:cs typeface="+mn-cs"/>
                        </a:rPr>
                        <a:t>(a) all sums of money received and expended by the company and the matters in respect of which the receipt and expenditure take place ;</a:t>
                      </a:r>
                      <a:endParaRPr lang="en-US" sz="1900" dirty="0" smtClean="0"/>
                    </a:p>
                    <a:p>
                      <a:r>
                        <a:rPr kumimoji="0" lang="en-US" sz="1900" kern="1200" dirty="0" smtClean="0">
                          <a:solidFill>
                            <a:schemeClr val="dk1"/>
                          </a:solidFill>
                          <a:latin typeface="+mn-lt"/>
                          <a:ea typeface="+mn-ea"/>
                          <a:cs typeface="+mn-cs"/>
                        </a:rPr>
                        <a:t>(b) all sales and purchases of goods by the company ;</a:t>
                      </a:r>
                      <a:endParaRPr lang="en-US" sz="1900" dirty="0" smtClean="0"/>
                    </a:p>
                    <a:p>
                      <a:r>
                        <a:rPr kumimoji="0" lang="en-US" sz="1900" kern="1200" dirty="0" smtClean="0">
                          <a:solidFill>
                            <a:schemeClr val="dk1"/>
                          </a:solidFill>
                          <a:latin typeface="+mn-lt"/>
                          <a:ea typeface="+mn-ea"/>
                          <a:cs typeface="+mn-cs"/>
                        </a:rPr>
                        <a:t>(c) the assets and liabilities of the company ; and</a:t>
                      </a:r>
                      <a:endParaRPr lang="en-US" sz="1900" dirty="0" smtClean="0"/>
                    </a:p>
                    <a:p>
                      <a:pPr algn="just"/>
                      <a:r>
                        <a:rPr lang="en-US" sz="1900" baseline="0" dirty="0" smtClean="0"/>
                        <a:t> </a:t>
                      </a:r>
                    </a:p>
                  </a:txBody>
                  <a:tcPr marL="91954" marR="91954"/>
                </a:tc>
                <a:tc>
                  <a:txBody>
                    <a:bodyPr/>
                    <a:lstStyle/>
                    <a:p>
                      <a:pPr algn="just"/>
                      <a:r>
                        <a:rPr kumimoji="0" lang="en-US" sz="1900" kern="1200" baseline="0" dirty="0" smtClean="0">
                          <a:solidFill>
                            <a:schemeClr val="dk1"/>
                          </a:solidFill>
                          <a:latin typeface="+mn-lt"/>
                          <a:ea typeface="+mn-ea"/>
                          <a:cs typeface="+mn-cs"/>
                        </a:rPr>
                        <a:t>Section 2 (</a:t>
                      </a:r>
                      <a:r>
                        <a:rPr kumimoji="0" lang="en-US" sz="1900" i="1" kern="1200" baseline="0" dirty="0" smtClean="0">
                          <a:solidFill>
                            <a:schemeClr val="dk1"/>
                          </a:solidFill>
                          <a:latin typeface="+mn-lt"/>
                          <a:ea typeface="+mn-ea"/>
                          <a:cs typeface="+mn-cs"/>
                        </a:rPr>
                        <a:t>12) book and paper and book or paper include books of account, deeds, </a:t>
                      </a:r>
                      <a:r>
                        <a:rPr kumimoji="0" lang="en-US" sz="1900" kern="1200" baseline="0" dirty="0" smtClean="0">
                          <a:solidFill>
                            <a:schemeClr val="dk1"/>
                          </a:solidFill>
                          <a:latin typeface="+mn-lt"/>
                          <a:ea typeface="+mn-ea"/>
                          <a:cs typeface="+mn-cs"/>
                        </a:rPr>
                        <a:t>vouchers, writings, documents, minutes and registers maintained on paper or in</a:t>
                      </a:r>
                    </a:p>
                    <a:p>
                      <a:pPr algn="just"/>
                      <a:r>
                        <a:rPr kumimoji="0" lang="en-US" sz="1900" kern="1200" baseline="0" dirty="0" smtClean="0">
                          <a:solidFill>
                            <a:schemeClr val="dk1"/>
                          </a:solidFill>
                          <a:latin typeface="+mn-lt"/>
                          <a:ea typeface="+mn-ea"/>
                          <a:cs typeface="+mn-cs"/>
                        </a:rPr>
                        <a:t>electronic form; </a:t>
                      </a:r>
                    </a:p>
                    <a:p>
                      <a:r>
                        <a:rPr kumimoji="0" lang="en-US" sz="1900" kern="1200" baseline="0" dirty="0" smtClean="0">
                          <a:solidFill>
                            <a:schemeClr val="dk1"/>
                          </a:solidFill>
                          <a:latin typeface="+mn-lt"/>
                          <a:ea typeface="+mn-ea"/>
                          <a:cs typeface="+mn-cs"/>
                        </a:rPr>
                        <a:t>Section 2(3) defining `Books of accounts’  as “books of account includes records maintained in respect of</a:t>
                      </a:r>
                    </a:p>
                    <a:p>
                      <a:r>
                        <a:rPr kumimoji="0" lang="en-US" sz="1900" kern="1200" baseline="0" dirty="0" smtClean="0">
                          <a:solidFill>
                            <a:schemeClr val="dk1"/>
                          </a:solidFill>
                          <a:latin typeface="+mn-lt"/>
                          <a:ea typeface="+mn-ea"/>
                          <a:cs typeface="+mn-cs"/>
                        </a:rPr>
                        <a:t>(</a:t>
                      </a:r>
                      <a:r>
                        <a:rPr kumimoji="0" lang="en-US" sz="1900" i="1" kern="1200" baseline="0" dirty="0" err="1" smtClean="0">
                          <a:solidFill>
                            <a:schemeClr val="dk1"/>
                          </a:solidFill>
                          <a:latin typeface="+mn-lt"/>
                          <a:ea typeface="+mn-ea"/>
                          <a:cs typeface="+mn-cs"/>
                        </a:rPr>
                        <a:t>i</a:t>
                      </a:r>
                      <a:r>
                        <a:rPr kumimoji="0" lang="en-US" sz="1900" i="1" kern="1200" baseline="0" dirty="0" smtClean="0">
                          <a:solidFill>
                            <a:schemeClr val="dk1"/>
                          </a:solidFill>
                          <a:latin typeface="+mn-lt"/>
                          <a:ea typeface="+mn-ea"/>
                          <a:cs typeface="+mn-cs"/>
                        </a:rPr>
                        <a:t>) all sums of money received and expended by a company and matters in</a:t>
                      </a:r>
                    </a:p>
                    <a:p>
                      <a:r>
                        <a:rPr kumimoji="0" lang="en-US" sz="1900" kern="1200" baseline="0" dirty="0" smtClean="0">
                          <a:solidFill>
                            <a:schemeClr val="dk1"/>
                          </a:solidFill>
                          <a:latin typeface="+mn-lt"/>
                          <a:ea typeface="+mn-ea"/>
                          <a:cs typeface="+mn-cs"/>
                        </a:rPr>
                        <a:t>relation to which the receipts and expenditure take place;</a:t>
                      </a:r>
                    </a:p>
                  </a:txBody>
                  <a:tcPr marL="91954" marR="91954"/>
                </a:tc>
              </a:tr>
            </a:tbl>
          </a:graphicData>
        </a:graphic>
      </p:graphicFrame>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73680"/>
            <a:ext cx="8229600" cy="2026920"/>
          </a:xfrm>
        </p:spPr>
        <p:txBody>
          <a:bodyPr>
            <a:normAutofit/>
          </a:bodyPr>
          <a:lstStyle/>
          <a:p>
            <a:pPr algn="ctr">
              <a:buNone/>
            </a:pPr>
            <a:r>
              <a:rPr lang="en-US" sz="7200" b="1" dirty="0" smtClean="0">
                <a:solidFill>
                  <a:srgbClr val="7030A0"/>
                </a:solidFill>
                <a:latin typeface="Comic Sans MS" pitchFamily="66" charset="0"/>
              </a:rPr>
              <a:t>THANK YOU</a:t>
            </a:r>
            <a:endParaRPr lang="en-US" sz="7200" b="1" dirty="0">
              <a:solidFill>
                <a:srgbClr val="7030A0"/>
              </a:solidFill>
              <a:latin typeface="Comic Sans MS" pitchFamily="66" charset="0"/>
            </a:endParaRPr>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990600"/>
          <a:ext cx="8229600" cy="5333999"/>
        </p:xfrm>
        <a:graphic>
          <a:graphicData uri="http://schemas.openxmlformats.org/drawingml/2006/table">
            <a:tbl>
              <a:tblPr firstRow="1" bandRow="1">
                <a:tableStyleId>{5C22544A-7EE6-4342-B048-85BDC9FD1C3A}</a:tableStyleId>
              </a:tblPr>
              <a:tblGrid>
                <a:gridCol w="4114800"/>
                <a:gridCol w="4114800"/>
              </a:tblGrid>
              <a:tr h="513696">
                <a:tc>
                  <a:txBody>
                    <a:bodyPr/>
                    <a:lstStyle/>
                    <a:p>
                      <a:pPr algn="ctr"/>
                      <a:r>
                        <a:rPr lang="en-US" sz="2000" dirty="0" smtClean="0"/>
                        <a:t>Companies Act 1956</a:t>
                      </a:r>
                      <a:endParaRPr lang="en-US" sz="2000" dirty="0"/>
                    </a:p>
                  </a:txBody>
                  <a:tcPr marL="91954" marR="91954"/>
                </a:tc>
                <a:tc>
                  <a:txBody>
                    <a:bodyPr/>
                    <a:lstStyle/>
                    <a:p>
                      <a:pPr algn="ctr"/>
                      <a:r>
                        <a:rPr lang="en-US" sz="2000" dirty="0" smtClean="0"/>
                        <a:t>Companies Act 2013</a:t>
                      </a:r>
                      <a:endParaRPr lang="en-US" sz="2000" dirty="0"/>
                    </a:p>
                  </a:txBody>
                  <a:tcPr marL="91954" marR="91954"/>
                </a:tc>
              </a:tr>
              <a:tr h="513696">
                <a:tc>
                  <a:txBody>
                    <a:bodyPr/>
                    <a:lstStyle/>
                    <a:p>
                      <a:r>
                        <a:rPr lang="en-US" sz="2000" dirty="0" smtClean="0"/>
                        <a:t>Books </a:t>
                      </a:r>
                      <a:endParaRPr lang="en-US" sz="2000" dirty="0"/>
                    </a:p>
                  </a:txBody>
                  <a:tcPr marL="91954" marR="91954"/>
                </a:tc>
                <a:tc>
                  <a:txBody>
                    <a:bodyPr/>
                    <a:lstStyle/>
                    <a:p>
                      <a:endParaRPr lang="en-US" sz="2000" dirty="0"/>
                    </a:p>
                  </a:txBody>
                  <a:tcPr marL="91954" marR="91954"/>
                </a:tc>
              </a:tr>
              <a:tr h="430660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mn-lt"/>
                          <a:ea typeface="+mn-ea"/>
                          <a:cs typeface="+mn-cs"/>
                        </a:rPr>
                        <a:t>(d) in the case of a company pertaining to any class of companies engaged in production, processing, manufacturing or mining activities, such particulars relating to utilization of material or labor or to other items of cost as may be prescribed, if such class of companies is required by the Central Government to include such particulars in the books of account :</a:t>
                      </a:r>
                      <a:endParaRPr lang="en-US" sz="2000" dirty="0" smtClean="0"/>
                    </a:p>
                    <a:p>
                      <a:pPr algn="just"/>
                      <a:endParaRPr lang="en-US" sz="2000" dirty="0"/>
                    </a:p>
                  </a:txBody>
                  <a:tcPr marL="91954" marR="91954"/>
                </a:tc>
                <a:tc>
                  <a:txBody>
                    <a:bodyPr/>
                    <a:lstStyle/>
                    <a:p>
                      <a:r>
                        <a:rPr kumimoji="0" lang="en-US" sz="2000" kern="1200" baseline="0" dirty="0" smtClean="0">
                          <a:solidFill>
                            <a:schemeClr val="dk1"/>
                          </a:solidFill>
                          <a:latin typeface="+mn-lt"/>
                          <a:ea typeface="+mn-ea"/>
                          <a:cs typeface="+mn-cs"/>
                        </a:rPr>
                        <a:t>(</a:t>
                      </a:r>
                      <a:r>
                        <a:rPr kumimoji="0" lang="en-US" sz="2000" i="1" kern="1200" baseline="0" dirty="0" smtClean="0">
                          <a:solidFill>
                            <a:schemeClr val="dk1"/>
                          </a:solidFill>
                          <a:latin typeface="+mn-lt"/>
                          <a:ea typeface="+mn-ea"/>
                          <a:cs typeface="+mn-cs"/>
                        </a:rPr>
                        <a:t>ii) all sales and purchases of goods and services by the company;</a:t>
                      </a:r>
                    </a:p>
                    <a:p>
                      <a:r>
                        <a:rPr kumimoji="0" lang="en-US" sz="2000" kern="1200" baseline="0" dirty="0" smtClean="0">
                          <a:solidFill>
                            <a:schemeClr val="dk1"/>
                          </a:solidFill>
                          <a:latin typeface="+mn-lt"/>
                          <a:ea typeface="+mn-ea"/>
                          <a:cs typeface="+mn-cs"/>
                        </a:rPr>
                        <a:t>(</a:t>
                      </a:r>
                      <a:r>
                        <a:rPr kumimoji="0" lang="en-US" sz="2000" i="1" kern="1200" baseline="0" dirty="0" smtClean="0">
                          <a:solidFill>
                            <a:schemeClr val="dk1"/>
                          </a:solidFill>
                          <a:latin typeface="+mn-lt"/>
                          <a:ea typeface="+mn-ea"/>
                          <a:cs typeface="+mn-cs"/>
                        </a:rPr>
                        <a:t>iii) the assets and liabilities of the company; and</a:t>
                      </a:r>
                    </a:p>
                    <a:p>
                      <a:r>
                        <a:rPr kumimoji="0" lang="en-US" sz="2000" kern="1200" baseline="0" dirty="0" smtClean="0">
                          <a:solidFill>
                            <a:schemeClr val="dk1"/>
                          </a:solidFill>
                          <a:latin typeface="+mn-lt"/>
                          <a:ea typeface="+mn-ea"/>
                          <a:cs typeface="+mn-cs"/>
                        </a:rPr>
                        <a:t>(</a:t>
                      </a:r>
                      <a:r>
                        <a:rPr kumimoji="0" lang="en-US" sz="2000" i="1" kern="1200" baseline="0" dirty="0" smtClean="0">
                          <a:solidFill>
                            <a:schemeClr val="dk1"/>
                          </a:solidFill>
                          <a:latin typeface="+mn-lt"/>
                          <a:ea typeface="+mn-ea"/>
                          <a:cs typeface="+mn-cs"/>
                        </a:rPr>
                        <a:t>iv) the items of cost as may be prescribed under section 148 in the case of</a:t>
                      </a:r>
                    </a:p>
                    <a:p>
                      <a:r>
                        <a:rPr kumimoji="0" lang="en-US" sz="2000" kern="1200" baseline="0" dirty="0" smtClean="0">
                          <a:solidFill>
                            <a:schemeClr val="dk1"/>
                          </a:solidFill>
                          <a:latin typeface="+mn-lt"/>
                          <a:ea typeface="+mn-ea"/>
                          <a:cs typeface="+mn-cs"/>
                        </a:rPr>
                        <a:t>a company which belongs to any class of companies specified under that section; yet to be notified.</a:t>
                      </a:r>
                      <a:endParaRPr lang="en-US" sz="2000" dirty="0"/>
                    </a:p>
                  </a:txBody>
                  <a:tcPr marL="91954" marR="91954"/>
                </a:tc>
              </a:tr>
            </a:tbl>
          </a:graphicData>
        </a:graphic>
      </p:graphicFrame>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sz="3000" b="1" u="sng" dirty="0" smtClean="0">
                <a:solidFill>
                  <a:srgbClr val="0070C0"/>
                </a:solidFill>
              </a:rPr>
              <a:t>Changes:</a:t>
            </a:r>
          </a:p>
          <a:p>
            <a:pPr algn="just"/>
            <a:r>
              <a:rPr lang="en-US" dirty="0" smtClean="0"/>
              <a:t>Definition of ‘book and paper’ and ‘book or paper’ is modified, so as to include minutes and registers and all documents maintained in electronics form also form part of it.</a:t>
            </a:r>
          </a:p>
          <a:p>
            <a:pPr algn="just"/>
            <a:r>
              <a:rPr lang="en-US" dirty="0" smtClean="0"/>
              <a:t>Now `books of account’ are specifically defined.</a:t>
            </a:r>
          </a:p>
          <a:p>
            <a:pPr algn="just"/>
            <a:endParaRPr lang="en-US" dirty="0" smtClean="0"/>
          </a:p>
        </p:txBody>
      </p:sp>
      <p:sp>
        <p:nvSpPr>
          <p:cNvPr id="4" name="Footer Placeholder 3"/>
          <p:cNvSpPr>
            <a:spLocks noGrp="1"/>
          </p:cNvSpPr>
          <p:nvPr>
            <p:ph type="ftr" sz="quarter" idx="11"/>
          </p:nvPr>
        </p:nvSpPr>
        <p:spPr/>
        <p:txBody>
          <a:bodyPr/>
          <a:lstStyle/>
          <a:p>
            <a:r>
              <a:rPr lang="en-US" smtClean="0"/>
              <a:t>D.P. Shah – D. Shah &amp; Associates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1305</TotalTime>
  <Words>6137</Words>
  <Application>Microsoft Office PowerPoint</Application>
  <PresentationFormat>On-screen Show (4:3)</PresentationFormat>
  <Paragraphs>618</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Flow</vt:lpstr>
      <vt:lpstr>PREPARATION OF FINANCIAL STATEMENTS UNDER COMPANIES ACT 2013 </vt:lpstr>
      <vt:lpstr>Slide 2</vt:lpstr>
      <vt:lpstr>Slide 3</vt:lpstr>
      <vt:lpstr>Slide 4</vt:lpstr>
      <vt:lpstr> Provisions relating to Accounts  </vt:lpstr>
      <vt:lpstr>Slide 6</vt:lpstr>
      <vt:lpstr>Slide 7</vt:lpstr>
      <vt:lpstr>Slide 8</vt:lpstr>
      <vt:lpstr>Slide 9</vt:lpstr>
      <vt:lpstr>Slide 10</vt:lpstr>
      <vt:lpstr>Slide 11</vt:lpstr>
      <vt:lpstr>Slide 12</vt:lpstr>
      <vt:lpstr>Slide 13</vt:lpstr>
      <vt:lpstr>Slide 14</vt:lpstr>
      <vt:lpstr>Slide 15</vt:lpstr>
      <vt:lpstr>Poser:</vt:lpstr>
      <vt:lpstr>Poser</vt:lpstr>
      <vt:lpstr>Poser</vt:lpstr>
      <vt:lpstr>Financial Statement</vt:lpstr>
      <vt:lpstr>Slide 20</vt:lpstr>
      <vt:lpstr>Slide 21</vt:lpstr>
      <vt:lpstr>Slide 22</vt:lpstr>
      <vt:lpstr>MEANING OF “FINANCIAL STATEMENT”  [Sec. 2(40)]</vt:lpstr>
      <vt:lpstr>Slide 24</vt:lpstr>
      <vt:lpstr>Slide 25</vt:lpstr>
      <vt:lpstr>Slide 26</vt:lpstr>
      <vt:lpstr>Requirements of Financial Statement  (Sec. 129)</vt:lpstr>
      <vt:lpstr>Slide 28</vt:lpstr>
      <vt:lpstr>Slide 29</vt:lpstr>
      <vt:lpstr>Slide 30</vt:lpstr>
      <vt:lpstr>Re-opening of accounts on Court’s or Tribunal’s orders (Sec. 130)</vt:lpstr>
      <vt:lpstr>Voluntary revision of FS or Board’s report     (Sec. 131)</vt:lpstr>
      <vt:lpstr>Slide 33</vt:lpstr>
      <vt:lpstr>Slide 34</vt:lpstr>
      <vt:lpstr>Constitution of National Financial Reporting Authority  (Sec. 132)</vt:lpstr>
      <vt:lpstr>Constitution of National Financial Reporting Authority  (Sec. 132)</vt:lpstr>
      <vt:lpstr>CG to prescribe AS (Sec. 133)</vt:lpstr>
      <vt:lpstr>Slide 38</vt:lpstr>
      <vt:lpstr>Slide 39</vt:lpstr>
      <vt:lpstr>Slide 40</vt:lpstr>
      <vt:lpstr>Slide 41</vt:lpstr>
      <vt:lpstr>Slide 42</vt:lpstr>
      <vt:lpstr>Slide 43</vt:lpstr>
      <vt:lpstr>Slide 44</vt:lpstr>
      <vt:lpstr>Slide 45</vt:lpstr>
      <vt:lpstr>Slide 46</vt:lpstr>
      <vt:lpstr>BOD shall approve FS (Sec. 134)</vt:lpstr>
      <vt:lpstr>Slide 48</vt:lpstr>
      <vt:lpstr>Slide 49</vt:lpstr>
      <vt:lpstr>Slide 50</vt:lpstr>
      <vt:lpstr>Slide 51</vt:lpstr>
      <vt:lpstr>Slide 52</vt:lpstr>
      <vt:lpstr>Copy of FS to be filed with Registrar  (Sec. 137)</vt:lpstr>
      <vt:lpstr>Slide 54</vt:lpstr>
      <vt:lpstr>Depreciation</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Poser </vt:lpstr>
      <vt:lpstr>Slide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142</cp:revision>
  <dcterms:created xsi:type="dcterms:W3CDTF">2006-08-16T00:00:00Z</dcterms:created>
  <dcterms:modified xsi:type="dcterms:W3CDTF">2014-05-27T07:39:00Z</dcterms:modified>
</cp:coreProperties>
</file>