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64" r:id="rId5"/>
    <p:sldId id="261" r:id="rId6"/>
    <p:sldId id="260" r:id="rId7"/>
    <p:sldId id="258" r:id="rId8"/>
    <p:sldId id="263" r:id="rId9"/>
    <p:sldId id="265" r:id="rId10"/>
    <p:sldId id="266" r:id="rId11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2/17/2018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7406640" cy="1472184"/>
          </a:xfrm>
        </p:spPr>
        <p:txBody>
          <a:bodyPr/>
          <a:lstStyle/>
          <a:p>
            <a:pPr algn="ctr"/>
            <a:r>
              <a:rPr lang="en-US" dirty="0" smtClean="0"/>
              <a:t>TEAM-9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19400"/>
            <a:ext cx="7406640" cy="17526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5800" dirty="0" smtClean="0"/>
              <a:t>Redefining Role of Chapter and Effective Ways of Training.</a:t>
            </a:r>
          </a:p>
          <a:p>
            <a:pPr algn="ctr"/>
            <a:endParaRPr lang="en-US" sz="4000" dirty="0" smtClean="0"/>
          </a:p>
          <a:p>
            <a:pPr algn="r"/>
            <a:r>
              <a:rPr lang="en-US" sz="4000" dirty="0" smtClean="0"/>
              <a:t>Lead by Dr. S K Jena</a:t>
            </a:r>
            <a:endParaRPr lang="en-US" sz="4000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71600" cy="1143000"/>
          </a:xfrm>
          <a:prstGeom prst="rect">
            <a:avLst/>
          </a:prstGeom>
        </p:spPr>
      </p:pic>
      <p:pic>
        <p:nvPicPr>
          <p:cNvPr id="25602" name="Picture 2" descr="https://www.icsi.edu/HomePage-SourceCode/img/Golden_Jubilee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1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05000"/>
            <a:ext cx="7406640" cy="4038600"/>
          </a:xfrm>
        </p:spPr>
        <p:txBody>
          <a:bodyPr>
            <a:normAutofit/>
          </a:bodyPr>
          <a:lstStyle/>
          <a:p>
            <a:pPr algn="just">
              <a:buFont typeface="Wingdings"/>
              <a:buChar char="Ø"/>
            </a:pP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algn="ctr">
              <a:buFont typeface="Wingdings"/>
              <a:buChar char="Ø"/>
            </a:pPr>
            <a:endParaRPr lang="en-US" sz="2400" dirty="0" smtClean="0">
              <a:latin typeface="Aparajita" pitchFamily="34" charset="0"/>
            </a:endParaRPr>
          </a:p>
          <a:p>
            <a:pPr algn="ctr">
              <a:buFont typeface="Wingdings"/>
              <a:buChar char="Ø"/>
            </a:pPr>
            <a:endParaRPr lang="en-US" sz="2400" dirty="0" smtClean="0">
              <a:latin typeface="Aparajita" pitchFamily="34" charset="0"/>
            </a:endParaRPr>
          </a:p>
          <a:p>
            <a:pPr algn="ctr"/>
            <a:r>
              <a:rPr lang="en-US" sz="9600" dirty="0" smtClean="0">
                <a:latin typeface="Aparajita" pitchFamily="34" charset="0"/>
              </a:rPr>
              <a:t>Thanks </a:t>
            </a:r>
            <a:endParaRPr lang="en-US" sz="9600" dirty="0" smtClean="0"/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71600" cy="1143000"/>
          </a:xfrm>
          <a:prstGeom prst="rect">
            <a:avLst/>
          </a:prstGeom>
        </p:spPr>
      </p:pic>
      <p:pic>
        <p:nvPicPr>
          <p:cNvPr id="25602" name="Picture 2" descr="https://www.icsi.edu/HomePage-SourceCode/img/Golden_Jubilee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1"/>
            <a:ext cx="1066800" cy="1066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2192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Team-9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7406640" cy="1472184"/>
          </a:xfrm>
        </p:spPr>
        <p:txBody>
          <a:bodyPr/>
          <a:lstStyle/>
          <a:p>
            <a:pPr algn="ctr"/>
            <a:r>
              <a:rPr lang="en-US" dirty="0" smtClean="0"/>
              <a:t>Setting up of Effective Oral Tuition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7406640" cy="4038600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/>
              <a:buChar char="Ø"/>
            </a:pPr>
            <a:r>
              <a:rPr lang="en-US" sz="3300" dirty="0" smtClean="0">
                <a:latin typeface="Aparajita" pitchFamily="34" charset="0"/>
                <a:cs typeface="Aparajita" pitchFamily="34" charset="0"/>
              </a:rPr>
              <a:t>Organizing OTC with Best Available Faculties in the City</a:t>
            </a:r>
          </a:p>
          <a:p>
            <a:pPr algn="just">
              <a:buFont typeface="Wingdings"/>
              <a:buChar char="Ø"/>
            </a:pPr>
            <a:r>
              <a:rPr lang="en-US" sz="3300" dirty="0" smtClean="0">
                <a:latin typeface="Aparajita" pitchFamily="34" charset="0"/>
                <a:cs typeface="Aparajita" pitchFamily="34" charset="0"/>
              </a:rPr>
              <a:t>Use of E-Learning module to reduce the cost on Working knowledge Subjects.</a:t>
            </a:r>
          </a:p>
          <a:p>
            <a:pPr algn="just">
              <a:buFont typeface="Wingdings"/>
              <a:buChar char="Ø"/>
            </a:pPr>
            <a:r>
              <a:rPr lang="en-US" sz="3300" dirty="0" smtClean="0">
                <a:latin typeface="Aparajita" pitchFamily="34" charset="0"/>
                <a:cs typeface="Aparajita" pitchFamily="34" charset="0"/>
              </a:rPr>
              <a:t>Cost Effectiveness :- Sharing of Revenue Model</a:t>
            </a:r>
          </a:p>
          <a:p>
            <a:pPr algn="just">
              <a:buFont typeface="Wingdings"/>
              <a:buChar char="Ø"/>
            </a:pPr>
            <a:r>
              <a:rPr lang="en-US" sz="3300" dirty="0" smtClean="0">
                <a:latin typeface="Aparajita" pitchFamily="34" charset="0"/>
                <a:cs typeface="Aparajita" pitchFamily="34" charset="0"/>
              </a:rPr>
              <a:t>Virtual Classrooms </a:t>
            </a:r>
          </a:p>
          <a:p>
            <a:pPr algn="just">
              <a:buFont typeface="Wingdings"/>
              <a:buChar char="Ø"/>
            </a:pPr>
            <a:r>
              <a:rPr lang="en-US" sz="3300" dirty="0" smtClean="0">
                <a:latin typeface="Aparajita" pitchFamily="34" charset="0"/>
                <a:cs typeface="Aparajita" pitchFamily="34" charset="0"/>
              </a:rPr>
              <a:t>Special Reward to Meritorious Students</a:t>
            </a:r>
          </a:p>
          <a:p>
            <a:pPr algn="just">
              <a:buFont typeface="Wingdings"/>
              <a:buChar char="Ø"/>
            </a:pPr>
            <a:r>
              <a:rPr lang="en-US" sz="3300" dirty="0" smtClean="0">
                <a:latin typeface="Aparajita" pitchFamily="34" charset="0"/>
                <a:cs typeface="Aparajita" pitchFamily="34" charset="0"/>
              </a:rPr>
              <a:t>Special Incentive to Staff for propagating information</a:t>
            </a:r>
          </a:p>
          <a:p>
            <a:pPr algn="just">
              <a:buFont typeface="Wingdings"/>
              <a:buChar char="Ø"/>
            </a:pPr>
            <a:r>
              <a:rPr lang="en-US" sz="3300" dirty="0" smtClean="0">
                <a:latin typeface="Aparajita" pitchFamily="34" charset="0"/>
                <a:cs typeface="Aparajita" pitchFamily="34" charset="0"/>
              </a:rPr>
              <a:t>Advertisement of OTC during CAPs</a:t>
            </a:r>
          </a:p>
          <a:p>
            <a:pPr algn="just">
              <a:buFont typeface="Wingdings"/>
              <a:buChar char="Ø"/>
            </a:pPr>
            <a:r>
              <a:rPr lang="en-US" sz="3300" dirty="0" smtClean="0">
                <a:latin typeface="Aparajita" pitchFamily="34" charset="0"/>
                <a:cs typeface="Aparajita" pitchFamily="34" charset="0"/>
              </a:rPr>
              <a:t>Crash Course &amp; Mock test before Examination</a:t>
            </a: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71600" cy="1143000"/>
          </a:xfrm>
          <a:prstGeom prst="rect">
            <a:avLst/>
          </a:prstGeom>
        </p:spPr>
      </p:pic>
      <p:pic>
        <p:nvPicPr>
          <p:cNvPr id="25602" name="Picture 2" descr="https://www.icsi.edu/HomePage-SourceCode/img/Golden_Jubilee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1"/>
            <a:ext cx="1066800" cy="1066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2192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Team-9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7406640" cy="1472184"/>
          </a:xfrm>
        </p:spPr>
        <p:txBody>
          <a:bodyPr/>
          <a:lstStyle/>
          <a:p>
            <a:pPr algn="ctr"/>
            <a:r>
              <a:rPr lang="en-US" dirty="0" smtClean="0"/>
              <a:t>Placement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7406640" cy="4038600"/>
          </a:xfrm>
        </p:spPr>
        <p:txBody>
          <a:bodyPr>
            <a:normAutofit/>
          </a:bodyPr>
          <a:lstStyle/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 Development of Placement Centers at Chapter where interviews on demand will be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orgnised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Orgnising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Pre-Placement Trainings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Mentors Support Program to horn the skills or newly inducted members before placement program.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Act as a bridge between CS trainer &amp; trainee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Effective use of Child Portal for propagating Placement Assistant.</a:t>
            </a:r>
          </a:p>
          <a:p>
            <a:pPr algn="just"/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71600" cy="1143000"/>
          </a:xfrm>
          <a:prstGeom prst="rect">
            <a:avLst/>
          </a:prstGeom>
        </p:spPr>
      </p:pic>
      <p:pic>
        <p:nvPicPr>
          <p:cNvPr id="25602" name="Picture 2" descr="https://www.icsi.edu/HomePage-SourceCode/img/Golden_Jubilee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1"/>
            <a:ext cx="1066800" cy="1066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2192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Team-9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7406640" cy="1472184"/>
          </a:xfrm>
        </p:spPr>
        <p:txBody>
          <a:bodyPr/>
          <a:lstStyle/>
          <a:p>
            <a:pPr algn="ctr"/>
            <a:r>
              <a:rPr lang="en-US" dirty="0" smtClean="0"/>
              <a:t>Revenue Generation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7406640" cy="4038600"/>
          </a:xfrm>
        </p:spPr>
        <p:txBody>
          <a:bodyPr>
            <a:normAutofit fontScale="92500"/>
          </a:bodyPr>
          <a:lstStyle/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 Regular Study Circle meetings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Master Classes on Current topics like GST/Insolvency etc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Conducting of More Academic Program on new topics 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Special Classes on Soft Skills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MSOPs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OTC Classes/Crash Courses/Mock test etc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Joint Program with various institutions on revenue sharing model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rent out of unused spaces/auditorium </a:t>
            </a:r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71600" cy="1143000"/>
          </a:xfrm>
          <a:prstGeom prst="rect">
            <a:avLst/>
          </a:prstGeom>
        </p:spPr>
      </p:pic>
      <p:pic>
        <p:nvPicPr>
          <p:cNvPr id="25602" name="Picture 2" descr="https://www.icsi.edu/HomePage-SourceCode/img/Golden_Jubilee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1"/>
            <a:ext cx="1066800" cy="1066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2192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Team-9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7406640" cy="1472184"/>
          </a:xfrm>
        </p:spPr>
        <p:txBody>
          <a:bodyPr/>
          <a:lstStyle/>
          <a:p>
            <a:pPr algn="ctr"/>
            <a:r>
              <a:rPr lang="en-US" dirty="0" smtClean="0"/>
              <a:t>Brand Building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7406640" cy="40386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 Academic Exchange Program with Best Colleges/Universities of City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Conducting Strategic Leadership Development Program with renowned Institutions/Universities etc.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Sharing of platform with Local Industrial &amp; Academic Bodies like ICAI/CII/Chambers of Commerce etc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Inviting of Industrialist/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Entreprenuers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in Inaugural &amp; Valedictory of Training Programs of Students.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Promotion of ICSI Scheme for Students i.e. SEFT/Minority Scholarship /Loan from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Canara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Bank/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Girisagar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Project/Study Centre at Local Level etc.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Participation in local activities like School Events, parents Teachers Meet etc</a:t>
            </a:r>
          </a:p>
          <a:p>
            <a:pPr algn="just">
              <a:buFont typeface="Wingdings"/>
              <a:buChar char="Ø"/>
            </a:pP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algn="just">
              <a:buFont typeface="Wingdings"/>
              <a:buChar char="Ø"/>
            </a:pP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algn="just"/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71600" cy="1143000"/>
          </a:xfrm>
          <a:prstGeom prst="rect">
            <a:avLst/>
          </a:prstGeom>
        </p:spPr>
      </p:pic>
      <p:pic>
        <p:nvPicPr>
          <p:cNvPr id="25602" name="Picture 2" descr="https://www.icsi.edu/HomePage-SourceCode/img/Golden_Jubilee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1"/>
            <a:ext cx="1066800" cy="1066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2192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Team-9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7406640" cy="1472184"/>
          </a:xfrm>
        </p:spPr>
        <p:txBody>
          <a:bodyPr/>
          <a:lstStyle/>
          <a:p>
            <a:pPr algn="ctr"/>
            <a:r>
              <a:rPr lang="en-US" dirty="0" smtClean="0"/>
              <a:t>Increase in Registration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7406640" cy="4038600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Conducting rigorous effective and quality Career Awareness Program.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Personal attention/counseling to every prospective students 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Assistance in on-spot online registration at Chapter/Colleges.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Regular Student Teachers Meeting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Availability of Instant Study Material at the time of Registration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Organizing Teachers Congress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Organizing &amp; participating in Mega Career Fairs.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Special Benefits extended to All Colleges if registration exceed from specified limit</a:t>
            </a:r>
          </a:p>
          <a:p>
            <a:pPr algn="just"/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71600" cy="1143000"/>
          </a:xfrm>
          <a:prstGeom prst="rect">
            <a:avLst/>
          </a:prstGeom>
        </p:spPr>
      </p:pic>
      <p:pic>
        <p:nvPicPr>
          <p:cNvPr id="25602" name="Picture 2" descr="https://www.icsi.edu/HomePage-SourceCode/img/Golden_Jubilee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1"/>
            <a:ext cx="1066800" cy="1066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2192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Team-9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7406640" cy="1472184"/>
          </a:xfrm>
        </p:spPr>
        <p:txBody>
          <a:bodyPr/>
          <a:lstStyle/>
          <a:p>
            <a:pPr algn="ctr"/>
            <a:r>
              <a:rPr lang="en-US" dirty="0" smtClean="0"/>
              <a:t>Training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7406640" cy="4038600"/>
          </a:xfrm>
        </p:spPr>
        <p:txBody>
          <a:bodyPr>
            <a:normAutofit fontScale="92500"/>
          </a:bodyPr>
          <a:lstStyle/>
          <a:p>
            <a:pPr algn="just">
              <a:buFont typeface="Wingdings"/>
              <a:buChar char="Ø"/>
            </a:pP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Organizing EDP/PDP/15 Days Academic Development Program regularly.</a:t>
            </a:r>
          </a:p>
          <a:p>
            <a:pPr algn="just">
              <a:buFont typeface="Wingdings"/>
              <a:buChar char="Ø"/>
            </a:pP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Mutual Collaboration with nearby Chapters for conducting Joint Training program for Students</a:t>
            </a:r>
          </a:p>
          <a:p>
            <a:pPr algn="just">
              <a:buFont typeface="Wingdings"/>
              <a:buChar char="Ø"/>
            </a:pP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Conducting MSOP frequently.</a:t>
            </a:r>
          </a:p>
          <a:p>
            <a:pPr algn="just">
              <a:buFont typeface="Wingdings"/>
              <a:buChar char="Ø"/>
            </a:pP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Improvement in quality by inviting expert/renowned faculties/Industrial Professionals.</a:t>
            </a:r>
          </a:p>
          <a:p>
            <a:pPr algn="just">
              <a:buFont typeface="Wingdings"/>
              <a:buChar char="Ø"/>
            </a:pP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Strict adherence to ICSI Guidelines.</a:t>
            </a:r>
          </a:p>
          <a:p>
            <a:pPr algn="just"/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71600" cy="1143000"/>
          </a:xfrm>
          <a:prstGeom prst="rect">
            <a:avLst/>
          </a:prstGeom>
        </p:spPr>
      </p:pic>
      <p:pic>
        <p:nvPicPr>
          <p:cNvPr id="25602" name="Picture 2" descr="https://www.icsi.edu/HomePage-SourceCode/img/Golden_Jubilee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1"/>
            <a:ext cx="1066800" cy="1066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2192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Team-9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7406640" cy="1472184"/>
          </a:xfrm>
        </p:spPr>
        <p:txBody>
          <a:bodyPr/>
          <a:lstStyle/>
          <a:p>
            <a:pPr algn="ctr"/>
            <a:r>
              <a:rPr lang="en-US" dirty="0" smtClean="0"/>
              <a:t>Extra Emphasis can be given on:-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7406640" cy="4038600"/>
          </a:xfrm>
        </p:spPr>
        <p:txBody>
          <a:bodyPr>
            <a:normAutofit/>
          </a:bodyPr>
          <a:lstStyle/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comprehensive 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crash courses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Mock Test Series before Examinations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Special Classes on Examiners observations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Special sessions of How to write in Exams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Special guidance Classes for Fail Students for motivating them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Reading room cum library facilities at Chapter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E-Library Facility</a:t>
            </a:r>
          </a:p>
          <a:p>
            <a:pPr algn="just"/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71600" cy="1143000"/>
          </a:xfrm>
          <a:prstGeom prst="rect">
            <a:avLst/>
          </a:prstGeom>
        </p:spPr>
      </p:pic>
      <p:pic>
        <p:nvPicPr>
          <p:cNvPr id="25602" name="Picture 2" descr="https://www.icsi.edu/HomePage-SourceCode/img/Golden_Jubilee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1"/>
            <a:ext cx="1066800" cy="1066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2192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Team-9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62000"/>
            <a:ext cx="7406640" cy="838200"/>
          </a:xfrm>
        </p:spPr>
        <p:txBody>
          <a:bodyPr/>
          <a:lstStyle/>
          <a:p>
            <a:pPr algn="ctr"/>
            <a:r>
              <a:rPr lang="en-US" dirty="0" smtClean="0"/>
              <a:t>Chapter Can Also Do: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905000"/>
            <a:ext cx="7406640" cy="4038600"/>
          </a:xfrm>
        </p:spPr>
        <p:txBody>
          <a:bodyPr>
            <a:normAutofit fontScale="92500"/>
          </a:bodyPr>
          <a:lstStyle/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Skill Development programs for external Stakeholders</a:t>
            </a: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Penetration of Gram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panchayat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Code among Local Gram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panchayats</a:t>
            </a: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Sensitize Corporate about Anti-bribery Code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Programs on Women's at Workplace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Program on Financial Literacy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Investor Awareness program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Depositors Awareness Program</a:t>
            </a:r>
          </a:p>
          <a:p>
            <a:pPr algn="just">
              <a:buFont typeface="Wingdings"/>
              <a:buChar char="Ø"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Master Classes on GST for general public, Students &amp; other professionals</a:t>
            </a: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 smtClean="0"/>
          </a:p>
          <a:p>
            <a:pPr algn="ctr">
              <a:buFont typeface="Wingdings"/>
              <a:buChar char="Ø"/>
            </a:pP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71600" cy="1143000"/>
          </a:xfrm>
          <a:prstGeom prst="rect">
            <a:avLst/>
          </a:prstGeom>
        </p:spPr>
      </p:pic>
      <p:pic>
        <p:nvPicPr>
          <p:cNvPr id="25602" name="Picture 2" descr="https://www.icsi.edu/HomePage-SourceCode/img/Golden_Jubilee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1"/>
            <a:ext cx="1066800" cy="1066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12192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Team-9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</TotalTime>
  <Words>497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TEAM-9</vt:lpstr>
      <vt:lpstr>Setting up of Effective Oral Tuition Classes</vt:lpstr>
      <vt:lpstr>Placement</vt:lpstr>
      <vt:lpstr>Revenue Generation  </vt:lpstr>
      <vt:lpstr>Brand Building</vt:lpstr>
      <vt:lpstr>Increase in Registration</vt:lpstr>
      <vt:lpstr>Training Programs</vt:lpstr>
      <vt:lpstr>Extra Emphasis can be given on:-</vt:lpstr>
      <vt:lpstr>Chapter Can Also Do: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TEAM-9</dc:title>
  <dc:creator>Pravin Gupta</dc:creator>
  <cp:lastModifiedBy>e0465</cp:lastModifiedBy>
  <cp:revision>9</cp:revision>
  <dcterms:created xsi:type="dcterms:W3CDTF">2006-08-16T00:00:00Z</dcterms:created>
  <dcterms:modified xsi:type="dcterms:W3CDTF">2018-02-17T06:09:36Z</dcterms:modified>
</cp:coreProperties>
</file>