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99" r:id="rId2"/>
    <p:sldId id="283" r:id="rId3"/>
    <p:sldId id="287" r:id="rId4"/>
    <p:sldId id="288" r:id="rId5"/>
    <p:sldId id="300" r:id="rId6"/>
    <p:sldId id="302" r:id="rId7"/>
    <p:sldId id="308" r:id="rId8"/>
    <p:sldId id="286" r:id="rId9"/>
    <p:sldId id="296" r:id="rId10"/>
    <p:sldId id="304" r:id="rId11"/>
    <p:sldId id="306" r:id="rId12"/>
    <p:sldId id="310" r:id="rId13"/>
    <p:sldId id="320" r:id="rId14"/>
    <p:sldId id="309" r:id="rId15"/>
  </p:sldIdLst>
  <p:sldSz cx="9144000" cy="6858000" type="screen4x3"/>
  <p:notesSz cx="6858000" cy="9144000"/>
  <p:embeddedFontLst>
    <p:embeddedFont>
      <p:font typeface="Raleway" charset="0"/>
      <p:regular r:id="rId18"/>
      <p:bold r:id="rId19"/>
      <p:italic r:id="rId20"/>
      <p:boldItalic r:id="rId21"/>
    </p:embeddedFont>
    <p:embeddedFont>
      <p:font typeface="Lato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C2CAB01A-B052-4122-9684-03E8782752A5}">
  <a:tblStyle styleId="{C2CAB01A-B052-4122-9684-03E8782752A5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19" autoAdjust="0"/>
    <p:restoredTop sz="92145" autoAdjust="0"/>
  </p:normalViewPr>
  <p:slideViewPr>
    <p:cSldViewPr>
      <p:cViewPr>
        <p:scale>
          <a:sx n="75" d="100"/>
          <a:sy n="75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742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BAE37-7D84-4395-9547-81C3611DE127}" type="datetimeFigureOut">
              <a:rPr lang="en-GB" smtClean="0"/>
              <a:pPr/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0D702-29B7-443A-B275-8BBBC6D82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664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8939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Can be applied in a world characterized by increased cross border ownership, a changing stock market landscape, longer and more complex investment chains, new investment strategies and trading practices and corporations whose success rely on new </a:t>
            </a:r>
            <a:r>
              <a:rPr lang="en-US" sz="1100" dirty="0" err="1" smtClean="0"/>
              <a:t>organisational</a:t>
            </a:r>
            <a:r>
              <a:rPr lang="en-US" sz="1100" dirty="0" smtClean="0"/>
              <a:t> structures and forms of capital. </a:t>
            </a:r>
            <a:endParaRPr lang="en" sz="11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5723283" y="2132900"/>
            <a:ext cx="17103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434176" y="2132900"/>
            <a:ext cx="17103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132900"/>
            <a:ext cx="17103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710424" y="2132900"/>
            <a:ext cx="17103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21945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050" name="Picture 2" descr="\\FS-CH-1.main.oecd.org\Users4\Wang_Y\Desktop\imgres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4"/>
            <a:ext cx="613293" cy="6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467544" y="836712"/>
            <a:ext cx="8676456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G20/OECD </a:t>
            </a:r>
            <a:r>
              <a:rPr lang="en-US" dirty="0" smtClean="0"/>
              <a:t>Principles of Corporate </a:t>
            </a:r>
            <a:r>
              <a:rPr lang="en-US" dirty="0"/>
              <a:t>Governance</a:t>
            </a:r>
            <a:endParaRPr lang="en" dirty="0"/>
          </a:p>
        </p:txBody>
      </p:sp>
      <p:sp>
        <p:nvSpPr>
          <p:cNvPr id="3" name="Shape 94"/>
          <p:cNvSpPr txBox="1">
            <a:spLocks/>
          </p:cNvSpPr>
          <p:nvPr/>
        </p:nvSpPr>
        <p:spPr>
          <a:xfrm>
            <a:off x="827584" y="3861048"/>
            <a:ext cx="6768752" cy="26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2400" dirty="0" smtClean="0"/>
              <a:t>Austin Tyler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Junior </a:t>
            </a:r>
            <a:r>
              <a:rPr lang="en-US" sz="2400" dirty="0"/>
              <a:t>Policy Analyst, Corporate Affairs Division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Directorate for Financial and Enterprise </a:t>
            </a:r>
            <a:r>
              <a:rPr lang="en-US" sz="2400" dirty="0" smtClean="0"/>
              <a:t>Affairs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OECD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27056" y="6107965"/>
            <a:ext cx="66111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Calibri" panose="020F0502020204030204" pitchFamily="34" charset="0"/>
              </a:rPr>
              <a:t>Disclaimer: This views expressed in this presentation are those of the presenter and not those </a:t>
            </a:r>
          </a:p>
          <a:p>
            <a:r>
              <a:rPr lang="en-GB" sz="1300" dirty="0" smtClean="0">
                <a:latin typeface="Calibri" panose="020F0502020204030204" pitchFamily="34" charset="0"/>
              </a:rPr>
              <a:t>of the OECD or OECD member countries. </a:t>
            </a:r>
            <a:endParaRPr lang="en-GB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192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210"/>
          <p:cNvSpPr txBox="1">
            <a:spLocks/>
          </p:cNvSpPr>
          <p:nvPr/>
        </p:nvSpPr>
        <p:spPr>
          <a:xfrm>
            <a:off x="2564160" y="4121800"/>
            <a:ext cx="1687996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/>
              <a:t>July </a:t>
            </a:r>
            <a:r>
              <a:rPr lang="en-US" sz="1600" dirty="0" smtClean="0"/>
              <a:t>2015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2" name="Shape 210"/>
          <p:cNvSpPr txBox="1">
            <a:spLocks/>
          </p:cNvSpPr>
          <p:nvPr/>
        </p:nvSpPr>
        <p:spPr>
          <a:xfrm>
            <a:off x="2564160" y="4005064"/>
            <a:ext cx="1687996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</a:rPr>
              <a:t>OECD </a:t>
            </a:r>
            <a:r>
              <a:rPr lang="en-US" sz="1600" dirty="0">
                <a:solidFill>
                  <a:schemeClr val="accent1"/>
                </a:solidFill>
              </a:rPr>
              <a:t>Council Meeting</a:t>
            </a:r>
          </a:p>
        </p:txBody>
      </p:sp>
      <p:sp>
        <p:nvSpPr>
          <p:cNvPr id="58" name="Shape 210"/>
          <p:cNvSpPr txBox="1">
            <a:spLocks/>
          </p:cNvSpPr>
          <p:nvPr/>
        </p:nvSpPr>
        <p:spPr>
          <a:xfrm>
            <a:off x="4252156" y="4437112"/>
            <a:ext cx="1687996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/>
              <a:t>April </a:t>
            </a:r>
            <a:r>
              <a:rPr lang="en-US" sz="1600" dirty="0" smtClean="0"/>
              <a:t>2015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33" name="Shape 210"/>
          <p:cNvSpPr txBox="1">
            <a:spLocks/>
          </p:cNvSpPr>
          <p:nvPr/>
        </p:nvSpPr>
        <p:spPr>
          <a:xfrm>
            <a:off x="4302270" y="4480254"/>
            <a:ext cx="1687996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</a:rPr>
              <a:t>G20/OECD </a:t>
            </a:r>
            <a:r>
              <a:rPr lang="en-US" sz="1600" dirty="0">
                <a:solidFill>
                  <a:schemeClr val="accent1"/>
                </a:solidFill>
              </a:rPr>
              <a:t>Corporate Governance Forum</a:t>
            </a:r>
          </a:p>
        </p:txBody>
      </p:sp>
      <p:sp>
        <p:nvSpPr>
          <p:cNvPr id="55" name="Shape 210"/>
          <p:cNvSpPr txBox="1">
            <a:spLocks/>
          </p:cNvSpPr>
          <p:nvPr/>
        </p:nvSpPr>
        <p:spPr>
          <a:xfrm>
            <a:off x="6022522" y="4040389"/>
            <a:ext cx="2088232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/>
              <a:t>March </a:t>
            </a:r>
            <a:r>
              <a:rPr lang="en-US" sz="1600" dirty="0" smtClean="0"/>
              <a:t>2015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35" name="Shape 210"/>
          <p:cNvSpPr txBox="1">
            <a:spLocks/>
          </p:cNvSpPr>
          <p:nvPr/>
        </p:nvSpPr>
        <p:spPr>
          <a:xfrm>
            <a:off x="6192180" y="3811404"/>
            <a:ext cx="2088232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</a:rPr>
              <a:t>Corporate </a:t>
            </a:r>
            <a:r>
              <a:rPr lang="en-US" sz="1600" dirty="0">
                <a:solidFill>
                  <a:schemeClr val="accent1"/>
                </a:solidFill>
              </a:rPr>
              <a:t>Governance Committee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93700" y="404664"/>
            <a:ext cx="7008616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Timeline of the latest </a:t>
            </a:r>
            <a:r>
              <a:rPr lang="en" dirty="0"/>
              <a:t>r</a:t>
            </a:r>
            <a:r>
              <a:rPr lang="en" dirty="0" smtClean="0"/>
              <a:t>eview</a:t>
            </a:r>
            <a:endParaRPr lang="en" dirty="0"/>
          </a:p>
        </p:txBody>
      </p:sp>
      <p:sp>
        <p:nvSpPr>
          <p:cNvPr id="34" name="Shape 210"/>
          <p:cNvSpPr txBox="1">
            <a:spLocks/>
          </p:cNvSpPr>
          <p:nvPr/>
        </p:nvSpPr>
        <p:spPr>
          <a:xfrm>
            <a:off x="251520" y="1889553"/>
            <a:ext cx="2088232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/>
              <a:t>March </a:t>
            </a:r>
            <a:r>
              <a:rPr lang="en-US" sz="1600" dirty="0" smtClean="0"/>
              <a:t>2014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37" name="Shape 210"/>
          <p:cNvSpPr txBox="1">
            <a:spLocks/>
          </p:cNvSpPr>
          <p:nvPr/>
        </p:nvSpPr>
        <p:spPr>
          <a:xfrm>
            <a:off x="2699792" y="3068960"/>
            <a:ext cx="2088232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1600" dirty="0"/>
              <a:t>October 2014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0" name="Shape 210"/>
          <p:cNvSpPr txBox="1">
            <a:spLocks/>
          </p:cNvSpPr>
          <p:nvPr/>
        </p:nvSpPr>
        <p:spPr>
          <a:xfrm>
            <a:off x="5004048" y="2924944"/>
            <a:ext cx="1584176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1600" dirty="0"/>
              <a:t>Nov. 2014 – Jan. 2015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43" name="Shape 210"/>
          <p:cNvSpPr txBox="1">
            <a:spLocks/>
          </p:cNvSpPr>
          <p:nvPr/>
        </p:nvSpPr>
        <p:spPr>
          <a:xfrm>
            <a:off x="7110228" y="3145532"/>
            <a:ext cx="1584176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1600" dirty="0"/>
              <a:t>February 2015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cxnSp>
        <p:nvCxnSpPr>
          <p:cNvPr id="45" name="Shape 212"/>
          <p:cNvCxnSpPr/>
          <p:nvPr/>
        </p:nvCxnSpPr>
        <p:spPr>
          <a:xfrm>
            <a:off x="2195736" y="2420888"/>
            <a:ext cx="432048" cy="218472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46" name="Shape 212"/>
          <p:cNvCxnSpPr/>
          <p:nvPr/>
        </p:nvCxnSpPr>
        <p:spPr>
          <a:xfrm flipV="1">
            <a:off x="4427984" y="2564906"/>
            <a:ext cx="504056" cy="166378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47" name="Shape 212"/>
          <p:cNvCxnSpPr/>
          <p:nvPr/>
        </p:nvCxnSpPr>
        <p:spPr>
          <a:xfrm flipV="1">
            <a:off x="6444208" y="2564904"/>
            <a:ext cx="648072" cy="2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53" name="Shape 212"/>
          <p:cNvCxnSpPr/>
          <p:nvPr/>
        </p:nvCxnSpPr>
        <p:spPr>
          <a:xfrm flipH="1">
            <a:off x="7420508" y="4005064"/>
            <a:ext cx="319844" cy="360040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56" name="Shape 212"/>
          <p:cNvCxnSpPr/>
          <p:nvPr/>
        </p:nvCxnSpPr>
        <p:spPr>
          <a:xfrm flipH="1">
            <a:off x="5508104" y="4641954"/>
            <a:ext cx="504056" cy="240166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60" name="Shape 212"/>
          <p:cNvCxnSpPr/>
          <p:nvPr/>
        </p:nvCxnSpPr>
        <p:spPr>
          <a:xfrm flipH="1">
            <a:off x="3716288" y="4869160"/>
            <a:ext cx="495672" cy="136647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67" name="Shape 210"/>
          <p:cNvSpPr txBox="1">
            <a:spLocks/>
          </p:cNvSpPr>
          <p:nvPr/>
        </p:nvSpPr>
        <p:spPr>
          <a:xfrm>
            <a:off x="248428" y="4359242"/>
            <a:ext cx="1826114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/>
              <a:t>September </a:t>
            </a:r>
            <a:r>
              <a:rPr lang="en-US" sz="1600" dirty="0" smtClean="0"/>
              <a:t>2015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69" name="Shape 212"/>
          <p:cNvCxnSpPr/>
          <p:nvPr/>
        </p:nvCxnSpPr>
        <p:spPr>
          <a:xfrm flipH="1" flipV="1">
            <a:off x="1881790" y="4869160"/>
            <a:ext cx="601978" cy="81409"/>
          </a:xfrm>
          <a:prstGeom prst="straightConnector1">
            <a:avLst/>
          </a:prstGeom>
          <a:noFill/>
          <a:ln w="38100" cap="flat" cmpd="sng">
            <a:solidFill>
              <a:srgbClr val="2185C5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27" name="Shape 210"/>
          <p:cNvSpPr txBox="1">
            <a:spLocks/>
          </p:cNvSpPr>
          <p:nvPr/>
        </p:nvSpPr>
        <p:spPr>
          <a:xfrm>
            <a:off x="205426" y="1889553"/>
            <a:ext cx="2088232" cy="1683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n-US" sz="1600" dirty="0" smtClean="0">
                <a:solidFill>
                  <a:schemeClr val="accent1"/>
                </a:solidFill>
              </a:rPr>
              <a:t>Expert consultation &amp; Corporate Governance Committee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8" name="Shape 210"/>
          <p:cNvSpPr txBox="1">
            <a:spLocks/>
          </p:cNvSpPr>
          <p:nvPr/>
        </p:nvSpPr>
        <p:spPr>
          <a:xfrm>
            <a:off x="2771800" y="2924944"/>
            <a:ext cx="2088232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n-US" sz="1600" dirty="0" smtClean="0">
                <a:solidFill>
                  <a:schemeClr val="accent1"/>
                </a:solidFill>
              </a:rPr>
              <a:t>Corporate </a:t>
            </a:r>
            <a:r>
              <a:rPr lang="en-US" sz="1600" dirty="0">
                <a:solidFill>
                  <a:schemeClr val="accent1"/>
                </a:solidFill>
              </a:rPr>
              <a:t>Governance Committee</a:t>
            </a:r>
          </a:p>
        </p:txBody>
      </p:sp>
      <p:sp>
        <p:nvSpPr>
          <p:cNvPr id="29" name="Shape 210"/>
          <p:cNvSpPr txBox="1">
            <a:spLocks/>
          </p:cNvSpPr>
          <p:nvPr/>
        </p:nvSpPr>
        <p:spPr>
          <a:xfrm>
            <a:off x="5076056" y="2859782"/>
            <a:ext cx="1584176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</a:rPr>
              <a:t>Public </a:t>
            </a:r>
            <a:r>
              <a:rPr lang="en-US" sz="1600" dirty="0">
                <a:solidFill>
                  <a:schemeClr val="accent1"/>
                </a:solidFill>
              </a:rPr>
              <a:t>consultation (internet)</a:t>
            </a:r>
          </a:p>
        </p:txBody>
      </p:sp>
      <p:sp>
        <p:nvSpPr>
          <p:cNvPr id="30" name="Shape 210"/>
          <p:cNvSpPr txBox="1">
            <a:spLocks/>
          </p:cNvSpPr>
          <p:nvPr/>
        </p:nvSpPr>
        <p:spPr>
          <a:xfrm>
            <a:off x="7204248" y="3069600"/>
            <a:ext cx="1584176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</a:rPr>
              <a:t>Special </a:t>
            </a:r>
            <a:r>
              <a:rPr lang="en-US" sz="1600" dirty="0">
                <a:solidFill>
                  <a:schemeClr val="accent1"/>
                </a:solidFill>
              </a:rPr>
              <a:t>Session on the Principles Review</a:t>
            </a:r>
          </a:p>
        </p:txBody>
      </p:sp>
      <p:sp>
        <p:nvSpPr>
          <p:cNvPr id="31" name="Shape 210"/>
          <p:cNvSpPr txBox="1">
            <a:spLocks/>
          </p:cNvSpPr>
          <p:nvPr/>
        </p:nvSpPr>
        <p:spPr>
          <a:xfrm>
            <a:off x="317487" y="4341432"/>
            <a:ext cx="1687996" cy="1779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 smtClean="0">
                <a:solidFill>
                  <a:schemeClr val="accent1"/>
                </a:solidFill>
              </a:rPr>
              <a:t>G20 </a:t>
            </a:r>
            <a:r>
              <a:rPr lang="en-US" sz="1600" dirty="0">
                <a:solidFill>
                  <a:schemeClr val="accent1"/>
                </a:solidFill>
              </a:rPr>
              <a:t>Finance Ministers &amp; Central Bank </a:t>
            </a:r>
            <a:r>
              <a:rPr lang="en-US" sz="1600" dirty="0" smtClean="0">
                <a:solidFill>
                  <a:schemeClr val="accent1"/>
                </a:solidFill>
              </a:rPr>
              <a:t>Governors Meeting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6826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893700" y="3550"/>
            <a:ext cx="2700000" cy="27000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ctrTitle" idx="4294967295"/>
          </p:nvPr>
        </p:nvSpPr>
        <p:spPr>
          <a:xfrm>
            <a:off x="1187624" y="2314548"/>
            <a:ext cx="7373991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6000" dirty="0">
                <a:solidFill>
                  <a:srgbClr val="FFFFFF"/>
                </a:solidFill>
              </a:rPr>
              <a:t>t</a:t>
            </a:r>
            <a:r>
              <a:rPr lang="en" sz="6000" dirty="0" smtClean="0">
                <a:solidFill>
                  <a:srgbClr val="FFFFFF"/>
                </a:solidFill>
              </a:rPr>
              <a:t>ruely global reach</a:t>
            </a:r>
            <a:endParaRPr lang="en" sz="2000" dirty="0">
              <a:solidFill>
                <a:srgbClr val="FFFFFF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4294967295"/>
          </p:nvPr>
        </p:nvSpPr>
        <p:spPr>
          <a:xfrm>
            <a:off x="3851920" y="1196752"/>
            <a:ext cx="4644008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lt1"/>
                </a:solidFill>
              </a:rPr>
              <a:t>The </a:t>
            </a:r>
            <a:r>
              <a:rPr lang="en-US" sz="2400" dirty="0">
                <a:solidFill>
                  <a:schemeClr val="lt1"/>
                </a:solidFill>
              </a:rPr>
              <a:t>new G20/OECD Principles of Corporate Governance have a </a:t>
            </a:r>
            <a:endParaRPr lang="en" sz="2400" dirty="0">
              <a:solidFill>
                <a:schemeClr val="lt1"/>
              </a:solidFill>
            </a:endParaRPr>
          </a:p>
        </p:txBody>
      </p:sp>
      <p:sp>
        <p:nvSpPr>
          <p:cNvPr id="11" name="Shape 512"/>
          <p:cNvSpPr/>
          <p:nvPr/>
        </p:nvSpPr>
        <p:spPr>
          <a:xfrm>
            <a:off x="899591" y="12643"/>
            <a:ext cx="2700000" cy="270000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19"/>
          <p:cNvSpPr txBox="1">
            <a:spLocks/>
          </p:cNvSpPr>
          <p:nvPr/>
        </p:nvSpPr>
        <p:spPr>
          <a:xfrm>
            <a:off x="827584" y="4077072"/>
            <a:ext cx="7662023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lt1"/>
                </a:solidFill>
              </a:rPr>
              <a:t>In </a:t>
            </a:r>
            <a:r>
              <a:rPr lang="en-US" sz="2000" dirty="0">
                <a:solidFill>
                  <a:schemeClr val="lt1"/>
                </a:solidFill>
              </a:rPr>
              <a:t>addition, the new Principles are also backed </a:t>
            </a:r>
            <a:r>
              <a:rPr lang="en-US" sz="2000" dirty="0" smtClean="0">
                <a:solidFill>
                  <a:schemeClr val="lt1"/>
                </a:solidFill>
              </a:rPr>
              <a:t>by</a:t>
            </a:r>
            <a:endParaRPr lang="en" sz="3200" dirty="0">
              <a:solidFill>
                <a:schemeClr val="lt1"/>
              </a:solidFill>
            </a:endParaRPr>
          </a:p>
        </p:txBody>
      </p:sp>
      <p:sp>
        <p:nvSpPr>
          <p:cNvPr id="13" name="Shape 118"/>
          <p:cNvSpPr txBox="1">
            <a:spLocks/>
          </p:cNvSpPr>
          <p:nvPr/>
        </p:nvSpPr>
        <p:spPr>
          <a:xfrm>
            <a:off x="755576" y="4509120"/>
            <a:ext cx="769751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4000" dirty="0" smtClean="0">
                <a:solidFill>
                  <a:srgbClr val="FFFFFF"/>
                </a:solidFill>
              </a:rPr>
              <a:t>empirical </a:t>
            </a:r>
            <a:r>
              <a:rPr lang="en-US" sz="4000" dirty="0">
                <a:solidFill>
                  <a:srgbClr val="FFFFFF"/>
                </a:solidFill>
              </a:rPr>
              <a:t>research and </a:t>
            </a:r>
            <a:r>
              <a:rPr lang="en-US" sz="4000" dirty="0" smtClean="0">
                <a:solidFill>
                  <a:srgbClr val="FFFFFF"/>
                </a:solidFill>
              </a:rPr>
              <a:t>evaluations </a:t>
            </a:r>
            <a:r>
              <a:rPr lang="en-US" sz="4000" dirty="0">
                <a:solidFill>
                  <a:srgbClr val="FFFFFF"/>
                </a:solidFill>
              </a:rPr>
              <a:t>of country policies. </a:t>
            </a:r>
          </a:p>
        </p:txBody>
      </p:sp>
    </p:spTree>
    <p:extLst>
      <p:ext uri="{BB962C8B-B14F-4D97-AF65-F5344CB8AC3E}">
        <p14:creationId xmlns:p14="http://schemas.microsoft.com/office/powerpoint/2010/main" xmlns="" val="39002502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39552" y="404664"/>
            <a:ext cx="4752528" cy="87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dirty="0"/>
              <a:t>Asian r</a:t>
            </a:r>
            <a:r>
              <a:rPr lang="en-GB" dirty="0" smtClean="0"/>
              <a:t>oundtable</a:t>
            </a:r>
            <a:endParaRPr lang="en" sz="2400" dirty="0"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80" b="32156"/>
          <a:stretch/>
        </p:blipFill>
        <p:spPr>
          <a:xfrm>
            <a:off x="5724128" y="0"/>
            <a:ext cx="3419871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2"/>
          <p:cNvSpPr txBox="1">
            <a:spLocks noGrp="1"/>
          </p:cNvSpPr>
          <p:nvPr>
            <p:ph type="body" idx="1"/>
          </p:nvPr>
        </p:nvSpPr>
        <p:spPr>
          <a:xfrm>
            <a:off x="118084" y="1340768"/>
            <a:ext cx="4669940" cy="47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US" sz="2000" dirty="0"/>
              <a:t>Created in 1999 after the Asian Financial Crisis </a:t>
            </a:r>
          </a:p>
          <a:p>
            <a:pPr marL="457200" indent="-228600"/>
            <a:r>
              <a:rPr lang="en-US" sz="2000" dirty="0" smtClean="0"/>
              <a:t>Annual gathering of senior officials, regulators, and practitioners</a:t>
            </a:r>
          </a:p>
          <a:p>
            <a:pPr marL="457200" indent="-228600"/>
            <a:r>
              <a:rPr lang="en-US" sz="2000" dirty="0" smtClean="0"/>
              <a:t>Evidence-based </a:t>
            </a:r>
            <a:r>
              <a:rPr lang="en-US" sz="2000" dirty="0"/>
              <a:t>comparative policy </a:t>
            </a:r>
            <a:r>
              <a:rPr lang="en-US" sz="2000" dirty="0" smtClean="0"/>
              <a:t>analysis, </a:t>
            </a:r>
            <a:r>
              <a:rPr lang="en-US" sz="2000" dirty="0"/>
              <a:t>consensus-building and knowledge-sharing </a:t>
            </a:r>
          </a:p>
          <a:p>
            <a:pPr marL="457200" lvl="0" indent="-228600"/>
            <a:r>
              <a:rPr lang="en-US" sz="2000" dirty="0" smtClean="0"/>
              <a:t>Through peer review and in-depth study by task forces, the Roundtable has supported the advancement of corporate governance policy frameworks in 14 countries across Asia</a:t>
            </a:r>
            <a:endParaRPr lang="en-US" sz="2000" dirty="0"/>
          </a:p>
          <a:p>
            <a:pPr marL="457200" lvl="0" indent="-2286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90789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dealstreetasia.com/wp-content/uploads/2015/12/sebi-mint-1-e14501816284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7"/>
          <a:stretch/>
        </p:blipFill>
        <p:spPr bwMode="auto">
          <a:xfrm>
            <a:off x="0" y="0"/>
            <a:ext cx="889146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94"/>
          <p:cNvSpPr txBox="1">
            <a:spLocks/>
          </p:cNvSpPr>
          <p:nvPr/>
        </p:nvSpPr>
        <p:spPr>
          <a:xfrm>
            <a:off x="0" y="5517232"/>
            <a:ext cx="860444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1800" dirty="0"/>
              <a:t>"The feeling I have is that only those corporates will become leaders who adopt many of these developments on voluntary basis," Sinha </a:t>
            </a:r>
            <a:r>
              <a:rPr lang="en-US" sz="1800" dirty="0" smtClean="0"/>
              <a:t>said. He added </a:t>
            </a:r>
            <a:r>
              <a:rPr lang="en-US" sz="1800" dirty="0"/>
              <a:t>that as investors become more informed and smart they would depend not only on financial results but also take a long term view on a company.</a:t>
            </a:r>
          </a:p>
        </p:txBody>
      </p:sp>
      <p:sp>
        <p:nvSpPr>
          <p:cNvPr id="16" name="Shape 93"/>
          <p:cNvSpPr txBox="1">
            <a:spLocks/>
          </p:cNvSpPr>
          <p:nvPr/>
        </p:nvSpPr>
        <p:spPr>
          <a:xfrm>
            <a:off x="6084168" y="836712"/>
            <a:ext cx="3079545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rgbClr val="2185C5"/>
                </a:solidFill>
              </a:rPr>
              <a:t>In November 2015, SEBI Chairman U K Sinha urged Indian companies to adopt the </a:t>
            </a:r>
            <a:r>
              <a:rPr lang="en-US" sz="3200" b="1" dirty="0">
                <a:solidFill>
                  <a:srgbClr val="2185C5"/>
                </a:solidFill>
              </a:rPr>
              <a:t>new corporate governance principles </a:t>
            </a:r>
            <a:r>
              <a:rPr lang="en-US" sz="2400" dirty="0">
                <a:solidFill>
                  <a:srgbClr val="2185C5"/>
                </a:solidFill>
              </a:rPr>
              <a:t>on a voluntary-basis. </a:t>
            </a:r>
          </a:p>
        </p:txBody>
      </p:sp>
    </p:spTree>
    <p:extLst>
      <p:ext uri="{BB962C8B-B14F-4D97-AF65-F5344CB8AC3E}">
        <p14:creationId xmlns:p14="http://schemas.microsoft.com/office/powerpoint/2010/main" xmlns="" val="25168376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7"/>
          <p:cNvSpPr/>
          <p:nvPr/>
        </p:nvSpPr>
        <p:spPr>
          <a:xfrm>
            <a:off x="5821784" y="5561372"/>
            <a:ext cx="33587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ctrTitle" idx="4294967295"/>
          </p:nvPr>
        </p:nvSpPr>
        <p:spPr>
          <a:xfrm>
            <a:off x="827584" y="1268760"/>
            <a:ext cx="5561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7ECEFD"/>
                </a:solidFill>
              </a:rPr>
              <a:t>Thanks!</a:t>
            </a:r>
            <a:endParaRPr lang="en" sz="6000" dirty="0">
              <a:solidFill>
                <a:srgbClr val="7ECEFD"/>
              </a:solidFill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body" idx="4294967295"/>
          </p:nvPr>
        </p:nvSpPr>
        <p:spPr>
          <a:xfrm>
            <a:off x="916024" y="2856532"/>
            <a:ext cx="7040352" cy="26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Austin Tyler</a:t>
            </a:r>
            <a:endParaRPr 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Junior </a:t>
            </a:r>
            <a:r>
              <a:rPr lang="en-US" sz="2400" dirty="0">
                <a:solidFill>
                  <a:srgbClr val="FFFFFF"/>
                </a:solidFill>
              </a:rPr>
              <a:t>Policy Analyst, Corporate Affairs Division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Directorate for Financial and Enterprise Affairs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OECD</a:t>
            </a:r>
          </a:p>
        </p:txBody>
      </p:sp>
      <p:pic>
        <p:nvPicPr>
          <p:cNvPr id="2050" name="Picture 2" descr="\\FS-CH-1.main.oecd.org\Users4\Wang_Y\Desktop\logooecd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77178"/>
            <a:ext cx="2088232" cy="7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462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-362" y="4797152"/>
            <a:ext cx="7352399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-8237" y="5212781"/>
            <a:ext cx="7460557" cy="73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G20 Leaders endorse G20/OECD Principles of Corporate Governance</a:t>
            </a:r>
            <a:endParaRPr lang="en" sz="3200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-362" y="5948476"/>
            <a:ext cx="5796000" cy="86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sz="2400" dirty="0" smtClean="0"/>
              <a:t>November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, 2015</a:t>
            </a:r>
            <a:r>
              <a:rPr lang="en-GB" sz="2400" dirty="0"/>
              <a:t>, </a:t>
            </a:r>
            <a:r>
              <a:rPr lang="en-GB" sz="2400" dirty="0" smtClean="0"/>
              <a:t>Antalya, Turkey</a:t>
            </a:r>
            <a:endParaRPr lang="en" sz="2400" dirty="0"/>
          </a:p>
        </p:txBody>
      </p:sp>
      <p:sp>
        <p:nvSpPr>
          <p:cNvPr id="155" name="Shape 155"/>
          <p:cNvSpPr/>
          <p:nvPr/>
        </p:nvSpPr>
        <p:spPr>
          <a:xfrm>
            <a:off x="3675952" y="5925825"/>
            <a:ext cx="18378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5514494" y="5925825"/>
            <a:ext cx="18378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5925825"/>
            <a:ext cx="18378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838038" y="5925825"/>
            <a:ext cx="18378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2254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93700" y="1305125"/>
            <a:ext cx="3462276" cy="87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multiple year </a:t>
            </a:r>
            <a:r>
              <a:rPr lang="en-US" sz="2400" dirty="0" smtClean="0"/>
              <a:t>project</a:t>
            </a:r>
            <a:endParaRPr lang="en" sz="2400"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27584" y="2420888"/>
            <a:ext cx="3520955" cy="218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US" sz="1800" dirty="0"/>
              <a:t>First issued in 1999</a:t>
            </a:r>
          </a:p>
          <a:p>
            <a:pPr marL="457200" lvl="0" indent="-228600"/>
            <a:r>
              <a:rPr lang="en-US" sz="1800" dirty="0" smtClean="0"/>
              <a:t>Revised </a:t>
            </a:r>
            <a:r>
              <a:rPr lang="en-US" sz="1800" dirty="0"/>
              <a:t>in 2004 and 2015</a:t>
            </a:r>
          </a:p>
          <a:p>
            <a:pPr marL="457200" lvl="0" indent="-228600"/>
            <a:r>
              <a:rPr lang="en-US" sz="1800" dirty="0"/>
              <a:t>One of the FSB’s Key Standards for Sound Financial </a:t>
            </a:r>
            <a:r>
              <a:rPr lang="en-US" sz="1800" dirty="0" smtClean="0"/>
              <a:t>Systems</a:t>
            </a:r>
          </a:p>
          <a:p>
            <a:pPr marL="457200" lvl="0" indent="-228600"/>
            <a:r>
              <a:rPr lang="en-US" sz="1800" dirty="0"/>
              <a:t>A</a:t>
            </a:r>
            <a:r>
              <a:rPr lang="en-US" sz="1800" dirty="0" smtClean="0"/>
              <a:t>dapted to </a:t>
            </a:r>
            <a:r>
              <a:rPr lang="en-US" sz="1800" dirty="0"/>
              <a:t>new economic reality of business and finance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908720"/>
            <a:ext cx="3775924" cy="4902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5327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109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dirty="0" smtClean="0"/>
              <a:t>Corporate </a:t>
            </a:r>
            <a:r>
              <a:rPr lang="en-US" dirty="0"/>
              <a:t>governance is not an end in </a:t>
            </a:r>
            <a:r>
              <a:rPr lang="en-US" dirty="0" smtClean="0"/>
              <a:t>itself.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11685531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ctrTitle" idx="4294967295"/>
          </p:nvPr>
        </p:nvSpPr>
        <p:spPr>
          <a:xfrm>
            <a:off x="945162" y="1772816"/>
            <a:ext cx="7517699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5400" b="1" dirty="0" smtClean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Trust, </a:t>
            </a:r>
            <a:r>
              <a:rPr lang="en-GB" sz="54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transparency and accountability </a:t>
            </a:r>
            <a:endParaRPr lang="en" sz="54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4294967295"/>
          </p:nvPr>
        </p:nvSpPr>
        <p:spPr>
          <a:xfrm>
            <a:off x="940499" y="404664"/>
            <a:ext cx="7517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2400" dirty="0" smtClean="0"/>
              <a:t>Corporate governance is a means to create an environment of</a:t>
            </a:r>
            <a:endParaRPr lang="en" sz="2400" dirty="0"/>
          </a:p>
        </p:txBody>
      </p:sp>
      <p:sp>
        <p:nvSpPr>
          <p:cNvPr id="200" name="Shape 200"/>
          <p:cNvSpPr txBox="1">
            <a:spLocks noGrp="1"/>
          </p:cNvSpPr>
          <p:nvPr>
            <p:ph type="subTitle" idx="4294967295"/>
          </p:nvPr>
        </p:nvSpPr>
        <p:spPr>
          <a:xfrm>
            <a:off x="940500" y="2852936"/>
            <a:ext cx="7517699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2400" dirty="0"/>
              <a:t>t</a:t>
            </a:r>
            <a:r>
              <a:rPr lang="en" sz="2400" dirty="0" smtClean="0"/>
              <a:t>hat promotes</a:t>
            </a:r>
            <a:endParaRPr lang="en" sz="2400" dirty="0"/>
          </a:p>
        </p:txBody>
      </p:sp>
      <p:sp>
        <p:nvSpPr>
          <p:cNvPr id="203" name="Shape 203"/>
          <p:cNvSpPr/>
          <p:nvPr/>
        </p:nvSpPr>
        <p:spPr>
          <a:xfrm>
            <a:off x="-1" y="1412776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0" y="3257481"/>
            <a:ext cx="940499" cy="891599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" name="Shape 503"/>
          <p:cNvGrpSpPr/>
          <p:nvPr/>
        </p:nvGrpSpPr>
        <p:grpSpPr>
          <a:xfrm>
            <a:off x="1331640" y="3645024"/>
            <a:ext cx="378749" cy="277698"/>
            <a:chOff x="4610450" y="3703750"/>
            <a:chExt cx="453050" cy="332175"/>
          </a:xfrm>
          <a:solidFill>
            <a:schemeClr val="accent1"/>
          </a:solidFill>
        </p:grpSpPr>
        <p:sp>
          <p:nvSpPr>
            <p:cNvPr id="30" name="Shape 50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505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" name="Shape 506"/>
          <p:cNvGrpSpPr/>
          <p:nvPr/>
        </p:nvGrpSpPr>
        <p:grpSpPr>
          <a:xfrm>
            <a:off x="1358183" y="4211844"/>
            <a:ext cx="352206" cy="333835"/>
            <a:chOff x="5300400" y="3670175"/>
            <a:chExt cx="421300" cy="399325"/>
          </a:xfrm>
          <a:solidFill>
            <a:schemeClr val="accent1"/>
          </a:solidFill>
        </p:grpSpPr>
        <p:sp>
          <p:nvSpPr>
            <p:cNvPr id="33" name="Shape 507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50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50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510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511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512"/>
          <p:cNvSpPr/>
          <p:nvPr/>
        </p:nvSpPr>
        <p:spPr>
          <a:xfrm>
            <a:off x="1331640" y="4797152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513"/>
          <p:cNvGrpSpPr/>
          <p:nvPr/>
        </p:nvGrpSpPr>
        <p:grpSpPr>
          <a:xfrm>
            <a:off x="1331640" y="5445224"/>
            <a:ext cx="342007" cy="342028"/>
            <a:chOff x="6654650" y="3665275"/>
            <a:chExt cx="409100" cy="409125"/>
          </a:xfrm>
          <a:solidFill>
            <a:schemeClr val="accent1"/>
          </a:solidFill>
        </p:grpSpPr>
        <p:sp>
          <p:nvSpPr>
            <p:cNvPr id="40" name="Shape 514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515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2" name="Shape 197"/>
          <p:cNvSpPr txBox="1">
            <a:spLocks/>
          </p:cNvSpPr>
          <p:nvPr/>
        </p:nvSpPr>
        <p:spPr>
          <a:xfrm>
            <a:off x="1907704" y="2924944"/>
            <a:ext cx="7517699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4400" dirty="0"/>
              <a:t>corporate access to capital</a:t>
            </a:r>
            <a:endParaRPr lang="en" sz="44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Shape 197"/>
          <p:cNvSpPr txBox="1">
            <a:spLocks/>
          </p:cNvSpPr>
          <p:nvPr/>
        </p:nvSpPr>
        <p:spPr>
          <a:xfrm>
            <a:off x="1979712" y="3573016"/>
            <a:ext cx="7517699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4400" dirty="0"/>
              <a:t>increased investment</a:t>
            </a:r>
            <a:endParaRPr lang="en" sz="44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Shape 197"/>
          <p:cNvSpPr txBox="1">
            <a:spLocks/>
          </p:cNvSpPr>
          <p:nvPr/>
        </p:nvSpPr>
        <p:spPr>
          <a:xfrm>
            <a:off x="1950845" y="4179817"/>
            <a:ext cx="7517699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4400" dirty="0"/>
              <a:t>sustainable growth </a:t>
            </a:r>
            <a:endParaRPr lang="en" sz="44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Shape 197"/>
          <p:cNvSpPr txBox="1">
            <a:spLocks/>
          </p:cNvSpPr>
          <p:nvPr/>
        </p:nvSpPr>
        <p:spPr>
          <a:xfrm>
            <a:off x="1950845" y="4827889"/>
            <a:ext cx="7517699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4400" dirty="0"/>
              <a:t>financial stability</a:t>
            </a:r>
            <a:endParaRPr lang="en" sz="44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3848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00" grpId="1" build="p"/>
      <p:bldP spid="203" grpId="0" animBg="1"/>
      <p:bldP spid="205" grpId="0" animBg="1"/>
      <p:bldP spid="38" grpId="0" animBg="1"/>
      <p:bldP spid="42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5816"/>
            <a:ext cx="9143999" cy="462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 idx="4294967295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Principles </a:t>
            </a:r>
            <a:r>
              <a:rPr lang="en-US" dirty="0">
                <a:solidFill>
                  <a:srgbClr val="FFFFFF"/>
                </a:solidFill>
              </a:rPr>
              <a:t>are also </a:t>
            </a:r>
            <a:r>
              <a:rPr lang="en-US" dirty="0" smtClean="0">
                <a:solidFill>
                  <a:srgbClr val="FFFFFF"/>
                </a:solidFill>
              </a:rPr>
              <a:t>about  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 rot="8100000">
            <a:off x="3818434" y="2938952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8100000">
            <a:off x="730834" y="3015152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8100000">
            <a:off x="2325809" y="5396027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8100000">
            <a:off x="4136784" y="3983377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8100000">
            <a:off x="6981460" y="3433777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8100000">
            <a:off x="7511860" y="5175327"/>
            <a:ext cx="146795" cy="146795"/>
          </a:xfrm>
          <a:prstGeom prst="teardrop">
            <a:avLst>
              <a:gd name="adj" fmla="val 100000"/>
            </a:avLst>
          </a:prstGeom>
          <a:solidFill>
            <a:srgbClr val="FFFFFF"/>
          </a:solidFill>
          <a:ln w="28575" cap="flat" cmpd="sng">
            <a:solidFill>
              <a:srgbClr val="FF97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180978" y="2506094"/>
            <a:ext cx="1986876" cy="936952"/>
          </a:xfrm>
          <a:prstGeom prst="rect">
            <a:avLst/>
          </a:prstGeom>
          <a:solidFill>
            <a:srgbClr val="FF9715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-US" sz="1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illions </a:t>
            </a:r>
            <a:r>
              <a:rPr lang="en-US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 households around the </a:t>
            </a:r>
            <a:r>
              <a:rPr lang="en-US" sz="1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globe </a:t>
            </a:r>
            <a:r>
              <a:rPr lang="en-US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have their savings </a:t>
            </a:r>
            <a:r>
              <a:rPr lang="en-US" sz="1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lang="en-US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stock </a:t>
            </a:r>
            <a:r>
              <a:rPr lang="en-US" sz="1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market. </a:t>
            </a:r>
            <a:endParaRPr lang="en" sz="12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" name="Shape 438"/>
          <p:cNvGrpSpPr/>
          <p:nvPr/>
        </p:nvGrpSpPr>
        <p:grpSpPr>
          <a:xfrm>
            <a:off x="4253487" y="2603629"/>
            <a:ext cx="120990" cy="296987"/>
            <a:chOff x="3386850" y="2264625"/>
            <a:chExt cx="203950" cy="509250"/>
          </a:xfrm>
        </p:grpSpPr>
        <p:sp>
          <p:nvSpPr>
            <p:cNvPr id="12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" name="Shape 438"/>
          <p:cNvGrpSpPr/>
          <p:nvPr/>
        </p:nvGrpSpPr>
        <p:grpSpPr>
          <a:xfrm>
            <a:off x="2442512" y="5188506"/>
            <a:ext cx="120990" cy="296987"/>
            <a:chOff x="3386850" y="2264625"/>
            <a:chExt cx="203950" cy="509250"/>
          </a:xfrm>
        </p:grpSpPr>
        <p:sp>
          <p:nvSpPr>
            <p:cNvPr id="15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" name="Shape 438"/>
          <p:cNvGrpSpPr/>
          <p:nvPr/>
        </p:nvGrpSpPr>
        <p:grpSpPr>
          <a:xfrm>
            <a:off x="4089191" y="2638964"/>
            <a:ext cx="120990" cy="296987"/>
            <a:chOff x="3386850" y="2264625"/>
            <a:chExt cx="203950" cy="509250"/>
          </a:xfrm>
        </p:grpSpPr>
        <p:sp>
          <p:nvSpPr>
            <p:cNvPr id="18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" name="Shape 438"/>
          <p:cNvGrpSpPr/>
          <p:nvPr/>
        </p:nvGrpSpPr>
        <p:grpSpPr>
          <a:xfrm>
            <a:off x="7884368" y="5139704"/>
            <a:ext cx="120990" cy="296987"/>
            <a:chOff x="3386850" y="2264625"/>
            <a:chExt cx="203950" cy="509250"/>
          </a:xfrm>
        </p:grpSpPr>
        <p:sp>
          <p:nvSpPr>
            <p:cNvPr id="21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438"/>
          <p:cNvGrpSpPr/>
          <p:nvPr/>
        </p:nvGrpSpPr>
        <p:grpSpPr>
          <a:xfrm>
            <a:off x="3046864" y="1981835"/>
            <a:ext cx="120990" cy="296987"/>
            <a:chOff x="3386850" y="2264625"/>
            <a:chExt cx="203950" cy="509250"/>
          </a:xfrm>
        </p:grpSpPr>
        <p:sp>
          <p:nvSpPr>
            <p:cNvPr id="24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438"/>
          <p:cNvGrpSpPr/>
          <p:nvPr/>
        </p:nvGrpSpPr>
        <p:grpSpPr>
          <a:xfrm>
            <a:off x="4571999" y="5046059"/>
            <a:ext cx="120990" cy="296987"/>
            <a:chOff x="3386850" y="2264625"/>
            <a:chExt cx="203950" cy="509250"/>
          </a:xfrm>
        </p:grpSpPr>
        <p:sp>
          <p:nvSpPr>
            <p:cNvPr id="27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" name="Shape 438"/>
          <p:cNvGrpSpPr/>
          <p:nvPr/>
        </p:nvGrpSpPr>
        <p:grpSpPr>
          <a:xfrm>
            <a:off x="5094986" y="4063507"/>
            <a:ext cx="120990" cy="296987"/>
            <a:chOff x="3386850" y="2264625"/>
            <a:chExt cx="203950" cy="509250"/>
          </a:xfrm>
        </p:grpSpPr>
        <p:sp>
          <p:nvSpPr>
            <p:cNvPr id="30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" name="Shape 438"/>
          <p:cNvGrpSpPr/>
          <p:nvPr/>
        </p:nvGrpSpPr>
        <p:grpSpPr>
          <a:xfrm>
            <a:off x="804231" y="2280028"/>
            <a:ext cx="120990" cy="296987"/>
            <a:chOff x="3386850" y="2264625"/>
            <a:chExt cx="203950" cy="509250"/>
          </a:xfrm>
        </p:grpSpPr>
        <p:sp>
          <p:nvSpPr>
            <p:cNvPr id="33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" name="Shape 438"/>
          <p:cNvGrpSpPr/>
          <p:nvPr/>
        </p:nvGrpSpPr>
        <p:grpSpPr>
          <a:xfrm>
            <a:off x="6830067" y="3403374"/>
            <a:ext cx="120990" cy="296987"/>
            <a:chOff x="3386850" y="2264625"/>
            <a:chExt cx="203950" cy="509250"/>
          </a:xfrm>
        </p:grpSpPr>
        <p:sp>
          <p:nvSpPr>
            <p:cNvPr id="36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" name="Shape 438"/>
          <p:cNvGrpSpPr/>
          <p:nvPr/>
        </p:nvGrpSpPr>
        <p:grpSpPr>
          <a:xfrm>
            <a:off x="2174416" y="5583040"/>
            <a:ext cx="120990" cy="296987"/>
            <a:chOff x="3386850" y="2264625"/>
            <a:chExt cx="203950" cy="509250"/>
          </a:xfrm>
        </p:grpSpPr>
        <p:sp>
          <p:nvSpPr>
            <p:cNvPr id="39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" name="Shape 438"/>
          <p:cNvGrpSpPr/>
          <p:nvPr/>
        </p:nvGrpSpPr>
        <p:grpSpPr>
          <a:xfrm>
            <a:off x="2044154" y="5570604"/>
            <a:ext cx="120990" cy="296987"/>
            <a:chOff x="3386850" y="2264625"/>
            <a:chExt cx="203950" cy="509250"/>
          </a:xfrm>
        </p:grpSpPr>
        <p:sp>
          <p:nvSpPr>
            <p:cNvPr id="42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" name="Shape 438"/>
          <p:cNvGrpSpPr/>
          <p:nvPr/>
        </p:nvGrpSpPr>
        <p:grpSpPr>
          <a:xfrm>
            <a:off x="5940152" y="3093119"/>
            <a:ext cx="120990" cy="296987"/>
            <a:chOff x="3386850" y="2264625"/>
            <a:chExt cx="203950" cy="509250"/>
          </a:xfrm>
        </p:grpSpPr>
        <p:sp>
          <p:nvSpPr>
            <p:cNvPr id="45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" name="Shape 438"/>
          <p:cNvGrpSpPr/>
          <p:nvPr/>
        </p:nvGrpSpPr>
        <p:grpSpPr>
          <a:xfrm>
            <a:off x="4422260" y="3551867"/>
            <a:ext cx="120990" cy="296987"/>
            <a:chOff x="3386850" y="2264625"/>
            <a:chExt cx="203950" cy="509250"/>
          </a:xfrm>
        </p:grpSpPr>
        <p:sp>
          <p:nvSpPr>
            <p:cNvPr id="48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0" name="Shape 438"/>
          <p:cNvGrpSpPr/>
          <p:nvPr/>
        </p:nvGrpSpPr>
        <p:grpSpPr>
          <a:xfrm>
            <a:off x="3983003" y="3863588"/>
            <a:ext cx="120990" cy="296987"/>
            <a:chOff x="3386850" y="2264625"/>
            <a:chExt cx="203950" cy="509250"/>
          </a:xfrm>
        </p:grpSpPr>
        <p:sp>
          <p:nvSpPr>
            <p:cNvPr id="51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438"/>
          <p:cNvGrpSpPr/>
          <p:nvPr/>
        </p:nvGrpSpPr>
        <p:grpSpPr>
          <a:xfrm>
            <a:off x="931395" y="2280028"/>
            <a:ext cx="120990" cy="296987"/>
            <a:chOff x="3386850" y="2264625"/>
            <a:chExt cx="203950" cy="509250"/>
          </a:xfrm>
        </p:grpSpPr>
        <p:sp>
          <p:nvSpPr>
            <p:cNvPr id="54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6" name="Shape 438"/>
          <p:cNvGrpSpPr/>
          <p:nvPr/>
        </p:nvGrpSpPr>
        <p:grpSpPr>
          <a:xfrm>
            <a:off x="7088148" y="2334877"/>
            <a:ext cx="120990" cy="296987"/>
            <a:chOff x="3386850" y="2264625"/>
            <a:chExt cx="203950" cy="509250"/>
          </a:xfrm>
        </p:grpSpPr>
        <p:sp>
          <p:nvSpPr>
            <p:cNvPr id="57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9" name="Shape 438"/>
          <p:cNvGrpSpPr/>
          <p:nvPr/>
        </p:nvGrpSpPr>
        <p:grpSpPr>
          <a:xfrm>
            <a:off x="4443484" y="5107190"/>
            <a:ext cx="120990" cy="296987"/>
            <a:chOff x="3386850" y="2264625"/>
            <a:chExt cx="203950" cy="509250"/>
          </a:xfrm>
        </p:grpSpPr>
        <p:sp>
          <p:nvSpPr>
            <p:cNvPr id="60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" name="Shape 438"/>
          <p:cNvGrpSpPr/>
          <p:nvPr/>
        </p:nvGrpSpPr>
        <p:grpSpPr>
          <a:xfrm>
            <a:off x="6092552" y="3245519"/>
            <a:ext cx="120990" cy="296987"/>
            <a:chOff x="3386850" y="2264625"/>
            <a:chExt cx="203950" cy="509250"/>
          </a:xfrm>
        </p:grpSpPr>
        <p:sp>
          <p:nvSpPr>
            <p:cNvPr id="63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438"/>
          <p:cNvGrpSpPr/>
          <p:nvPr/>
        </p:nvGrpSpPr>
        <p:grpSpPr>
          <a:xfrm>
            <a:off x="7763378" y="4891519"/>
            <a:ext cx="120990" cy="296987"/>
            <a:chOff x="3386850" y="2264625"/>
            <a:chExt cx="203950" cy="509250"/>
          </a:xfrm>
        </p:grpSpPr>
        <p:sp>
          <p:nvSpPr>
            <p:cNvPr id="66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8" name="Shape 438"/>
          <p:cNvGrpSpPr/>
          <p:nvPr/>
        </p:nvGrpSpPr>
        <p:grpSpPr>
          <a:xfrm>
            <a:off x="5349982" y="2282138"/>
            <a:ext cx="120990" cy="296987"/>
            <a:chOff x="3386850" y="2264625"/>
            <a:chExt cx="203950" cy="509250"/>
          </a:xfrm>
        </p:grpSpPr>
        <p:sp>
          <p:nvSpPr>
            <p:cNvPr id="69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" name="Shape 438"/>
          <p:cNvGrpSpPr/>
          <p:nvPr/>
        </p:nvGrpSpPr>
        <p:grpSpPr>
          <a:xfrm>
            <a:off x="5470972" y="2294169"/>
            <a:ext cx="120990" cy="296987"/>
            <a:chOff x="3386850" y="2264625"/>
            <a:chExt cx="203950" cy="509250"/>
          </a:xfrm>
        </p:grpSpPr>
        <p:sp>
          <p:nvSpPr>
            <p:cNvPr id="72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" name="Shape 438"/>
          <p:cNvGrpSpPr/>
          <p:nvPr/>
        </p:nvGrpSpPr>
        <p:grpSpPr>
          <a:xfrm>
            <a:off x="4948634" y="4108122"/>
            <a:ext cx="120990" cy="296987"/>
            <a:chOff x="3386850" y="2264625"/>
            <a:chExt cx="203950" cy="509250"/>
          </a:xfrm>
        </p:grpSpPr>
        <p:sp>
          <p:nvSpPr>
            <p:cNvPr id="75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" name="Shape 438"/>
          <p:cNvGrpSpPr/>
          <p:nvPr/>
        </p:nvGrpSpPr>
        <p:grpSpPr>
          <a:xfrm>
            <a:off x="6941281" y="2321593"/>
            <a:ext cx="120990" cy="296987"/>
            <a:chOff x="3386850" y="2264625"/>
            <a:chExt cx="203950" cy="509250"/>
          </a:xfrm>
        </p:grpSpPr>
        <p:sp>
          <p:nvSpPr>
            <p:cNvPr id="78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" name="Shape 438"/>
          <p:cNvGrpSpPr/>
          <p:nvPr/>
        </p:nvGrpSpPr>
        <p:grpSpPr>
          <a:xfrm>
            <a:off x="3173485" y="1895290"/>
            <a:ext cx="120990" cy="296987"/>
            <a:chOff x="3386850" y="2264625"/>
            <a:chExt cx="203950" cy="509250"/>
          </a:xfrm>
        </p:grpSpPr>
        <p:sp>
          <p:nvSpPr>
            <p:cNvPr id="81" name="Shape 4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44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3" name="Shape 185"/>
          <p:cNvSpPr/>
          <p:nvPr/>
        </p:nvSpPr>
        <p:spPr>
          <a:xfrm>
            <a:off x="700431" y="4063507"/>
            <a:ext cx="1996592" cy="760952"/>
          </a:xfrm>
          <a:prstGeom prst="rect">
            <a:avLst/>
          </a:prstGeom>
          <a:solidFill>
            <a:srgbClr val="FF9715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-US" sz="1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ublicly </a:t>
            </a:r>
            <a:r>
              <a:rPr lang="en-US" sz="1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listed companies provide for more than 200 million jobs. </a:t>
            </a:r>
            <a:endParaRPr lang="en" sz="12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Shape 185"/>
          <p:cNvSpPr/>
          <p:nvPr/>
        </p:nvSpPr>
        <p:spPr>
          <a:xfrm>
            <a:off x="4860032" y="2996952"/>
            <a:ext cx="3622820" cy="1512168"/>
          </a:xfrm>
          <a:prstGeom prst="rect">
            <a:avLst/>
          </a:prstGeom>
          <a:solidFill>
            <a:srgbClr val="FF9715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That </a:t>
            </a:r>
            <a:r>
              <a:rPr lang="en-US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these corporations are well run and that they operate in an environment where they can prosper and develop affects </a:t>
            </a:r>
            <a:r>
              <a:rPr lang="en-US" sz="1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quality </a:t>
            </a:r>
            <a:r>
              <a:rPr lang="en-US" sz="1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 </a:t>
            </a:r>
            <a:r>
              <a:rPr lang="en-US" sz="1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life. </a:t>
            </a:r>
            <a:endParaRPr lang="en" sz="1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Shape 178"/>
          <p:cNvSpPr txBox="1">
            <a:spLocks/>
          </p:cNvSpPr>
          <p:nvPr/>
        </p:nvSpPr>
        <p:spPr>
          <a:xfrm>
            <a:off x="1046100" y="4270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4400" dirty="0">
                <a:solidFill>
                  <a:srgbClr val="FFFFFF"/>
                </a:solidFill>
              </a:rPr>
              <a:t>i</a:t>
            </a:r>
            <a:r>
              <a:rPr lang="en-US" sz="4400" dirty="0" smtClean="0">
                <a:solidFill>
                  <a:srgbClr val="FFFFFF"/>
                </a:solidFill>
              </a:rPr>
              <a:t>nclusiveness</a:t>
            </a:r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650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83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9941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dirty="0" smtClean="0"/>
              <a:t>The revised Principles</a:t>
            </a:r>
            <a:endParaRPr lang="en" dirty="0"/>
          </a:p>
        </p:txBody>
      </p:sp>
      <p:graphicFrame>
        <p:nvGraphicFramePr>
          <p:cNvPr id="172" name="Shape 172"/>
          <p:cNvGraphicFramePr/>
          <p:nvPr>
            <p:extLst>
              <p:ext uri="{D42A27DB-BD31-4B8C-83A1-F6EECF244321}">
                <p14:modId xmlns:p14="http://schemas.microsoft.com/office/powerpoint/2010/main" xmlns="" val="3240513128"/>
              </p:ext>
            </p:extLst>
          </p:nvPr>
        </p:nvGraphicFramePr>
        <p:xfrm>
          <a:off x="683568" y="1628800"/>
          <a:ext cx="7239000" cy="4381425"/>
        </p:xfrm>
        <a:graphic>
          <a:graphicData uri="http://schemas.openxmlformats.org/drawingml/2006/table">
            <a:tbl>
              <a:tblPr>
                <a:noFill/>
                <a:tableStyleId>{C2CAB01A-B052-4122-9684-03E8782752A5}</a:tableStyleId>
              </a:tblPr>
              <a:tblGrid>
                <a:gridCol w="648072"/>
                <a:gridCol w="6590928"/>
              </a:tblGrid>
              <a:tr h="668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I.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>
                          <a:solidFill>
                            <a:srgbClr val="2185C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Ensuring the basis of an effective corporate governance framework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II.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185C5"/>
                          </a:solidFill>
                          <a:effectLst/>
                          <a:uLnTx/>
                          <a:uFillTx/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The rights and equitable treatment of shareholders and key ownership functions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III.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185C5"/>
                          </a:solidFill>
                          <a:effectLst/>
                          <a:uLnTx/>
                          <a:uFillTx/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Institutional investors, stock markets and other intermediaries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IV.</a:t>
                      </a:r>
                      <a:endParaRPr lang="en" sz="1400" b="1" dirty="0" smtClean="0">
                        <a:solidFill>
                          <a:srgbClr val="67748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185C5"/>
                          </a:solidFill>
                          <a:effectLst/>
                          <a:uLnTx/>
                          <a:uFillTx/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The role of stakeholders in corporate governance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V.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185C5"/>
                          </a:solidFill>
                          <a:effectLst/>
                          <a:uLnTx/>
                          <a:uFillTx/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Disclosure and transparency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dirty="0" smtClean="0">
                          <a:solidFill>
                            <a:srgbClr val="67748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VI.</a:t>
                      </a:r>
                    </a:p>
                  </a:txBody>
                  <a:tcPr marL="91425" marR="91425" marT="91425" marB="9142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185C5"/>
                          </a:solidFill>
                          <a:effectLst/>
                          <a:uLnTx/>
                          <a:uFillTx/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The responsibilities of the board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7ECE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18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32262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009119" y="2286000"/>
            <a:ext cx="3706897" cy="227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b="1" dirty="0" smtClean="0"/>
              <a:t>       Objective</a:t>
            </a:r>
          </a:p>
          <a:p>
            <a:pPr lvl="0">
              <a:buNone/>
            </a:pPr>
            <a:endParaRPr lang="en" b="1" dirty="0"/>
          </a:p>
          <a:p>
            <a:pPr marL="285750" indent="-285750"/>
            <a:r>
              <a:rPr lang="en-US" dirty="0"/>
              <a:t>contribute to </a:t>
            </a:r>
            <a:r>
              <a:rPr lang="en-US" dirty="0" smtClean="0"/>
              <a:t>economic efficiency,</a:t>
            </a:r>
          </a:p>
          <a:p>
            <a:pPr marL="285750" indent="-285750"/>
            <a:r>
              <a:rPr lang="en-US" dirty="0" smtClean="0"/>
              <a:t>sustainable growth, </a:t>
            </a:r>
          </a:p>
          <a:p>
            <a:pPr marL="285750" indent="-285750"/>
            <a:r>
              <a:rPr lang="en-US" dirty="0" smtClean="0"/>
              <a:t>and </a:t>
            </a:r>
            <a:r>
              <a:rPr lang="en-US" dirty="0"/>
              <a:t>financial stability </a:t>
            </a:r>
            <a:r>
              <a:rPr lang="en-US" dirty="0" smtClean="0"/>
              <a:t>,</a:t>
            </a:r>
          </a:p>
          <a:p>
            <a:pPr marL="285750" indent="-285750"/>
            <a:r>
              <a:rPr lang="en-US" dirty="0" smtClean="0"/>
              <a:t>by improving </a:t>
            </a:r>
            <a:r>
              <a:rPr lang="en-US" dirty="0"/>
              <a:t>corporate governance policies </a:t>
            </a:r>
            <a:r>
              <a:rPr lang="en-US" dirty="0" smtClean="0"/>
              <a:t>and </a:t>
            </a:r>
            <a:r>
              <a:rPr lang="en-US" dirty="0"/>
              <a:t>supporting good corporate practices.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93700" y="9604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The OECD Corporate Governance Committee 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435476" y="2286000"/>
            <a:ext cx="3448892" cy="227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b="1" dirty="0" smtClean="0"/>
              <a:t>       Role</a:t>
            </a:r>
          </a:p>
          <a:p>
            <a:pPr lvl="0">
              <a:buNone/>
            </a:pPr>
            <a:endParaRPr lang="en-GB" b="1" dirty="0"/>
          </a:p>
          <a:p>
            <a:pPr marL="285750" indent="-285750"/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setting, monitoring and </a:t>
            </a:r>
            <a:r>
              <a:rPr lang="en-US" dirty="0" smtClean="0"/>
              <a:t>implementation assessment,</a:t>
            </a:r>
            <a:endParaRPr lang="en-US" dirty="0"/>
          </a:p>
          <a:p>
            <a:pPr marL="285750" indent="-285750"/>
            <a:r>
              <a:rPr lang="en-US" dirty="0" smtClean="0"/>
              <a:t>economic </a:t>
            </a:r>
            <a:r>
              <a:rPr lang="en-US" dirty="0"/>
              <a:t>analysis, data gathering and information </a:t>
            </a:r>
            <a:r>
              <a:rPr lang="en-US" dirty="0" smtClean="0"/>
              <a:t>sharing,</a:t>
            </a:r>
            <a:endParaRPr lang="en-US" dirty="0"/>
          </a:p>
          <a:p>
            <a:pPr marL="285750" indent="-285750"/>
            <a:r>
              <a:rPr lang="en-US" dirty="0"/>
              <a:t>c</a:t>
            </a:r>
            <a:r>
              <a:rPr lang="en-US" dirty="0" smtClean="0"/>
              <a:t>ountry </a:t>
            </a:r>
            <a:r>
              <a:rPr lang="en-US" dirty="0"/>
              <a:t>support and reform </a:t>
            </a:r>
            <a:r>
              <a:rPr lang="en-US" dirty="0" smtClean="0"/>
              <a:t>assistance.</a:t>
            </a:r>
            <a:endParaRPr lang="en-US" dirty="0"/>
          </a:p>
        </p:txBody>
      </p:sp>
      <p:sp>
        <p:nvSpPr>
          <p:cNvPr id="5" name="Shape 229"/>
          <p:cNvSpPr/>
          <p:nvPr/>
        </p:nvSpPr>
        <p:spPr>
          <a:xfrm>
            <a:off x="899592" y="2348880"/>
            <a:ext cx="396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" name="Shape 334"/>
          <p:cNvGrpSpPr/>
          <p:nvPr/>
        </p:nvGrpSpPr>
        <p:grpSpPr>
          <a:xfrm>
            <a:off x="971600" y="2383787"/>
            <a:ext cx="288000" cy="324000"/>
            <a:chOff x="4636075" y="261925"/>
            <a:chExt cx="401800" cy="475050"/>
          </a:xfrm>
        </p:grpSpPr>
        <p:sp>
          <p:nvSpPr>
            <p:cNvPr id="7" name="Shape 335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36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33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229"/>
          <p:cNvSpPr/>
          <p:nvPr/>
        </p:nvSpPr>
        <p:spPr>
          <a:xfrm>
            <a:off x="4320016" y="2348880"/>
            <a:ext cx="396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468"/>
          <p:cNvSpPr/>
          <p:nvPr/>
        </p:nvSpPr>
        <p:spPr>
          <a:xfrm>
            <a:off x="4374016" y="2383787"/>
            <a:ext cx="288000" cy="288000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7181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FS-CH-1.main.oecd.org\Users4\Wang_Y\Desktop\BoardMemberNominationElection2012-page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54"/>
          <a:stretch/>
        </p:blipFill>
        <p:spPr bwMode="auto">
          <a:xfrm>
            <a:off x="7092280" y="2564904"/>
            <a:ext cx="1461080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FS-CH-1.main.oecd.org\Users4\Wang_Y\Desktop\SupervisionandEnforcementinCorporateGovernance2013-page-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8" r="9526"/>
          <a:stretch/>
        </p:blipFill>
        <p:spPr bwMode="auto">
          <a:xfrm>
            <a:off x="7524328" y="3127956"/>
            <a:ext cx="1440160" cy="1885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93700" y="44624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The review process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43608" y="1322293"/>
            <a:ext cx="7370057" cy="40509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US" sz="1800" dirty="0" smtClean="0"/>
              <a:t>All </a:t>
            </a:r>
            <a:r>
              <a:rPr lang="en-US" sz="1800" dirty="0"/>
              <a:t>G20 countries invited on an equal </a:t>
            </a:r>
            <a:r>
              <a:rPr lang="en-US" sz="1800" dirty="0" smtClean="0"/>
              <a:t>footing</a:t>
            </a:r>
            <a:endParaRPr lang="en-US" sz="1800" dirty="0"/>
          </a:p>
          <a:p>
            <a:pPr marL="457200" lvl="0" indent="-228600"/>
            <a:r>
              <a:rPr lang="en-US" sz="1800" dirty="0"/>
              <a:t>Regional consultations, including in Latin America, Asia and </a:t>
            </a:r>
            <a:r>
              <a:rPr lang="en-US" sz="1800" dirty="0" smtClean="0"/>
              <a:t>MENA</a:t>
            </a:r>
            <a:endParaRPr lang="en-US" sz="1800" dirty="0"/>
          </a:p>
          <a:p>
            <a:pPr marL="457200" lvl="0" indent="-228600"/>
            <a:r>
              <a:rPr lang="en-US" sz="1800" dirty="0"/>
              <a:t>Experts meetings and online public consultation receiving submissions from a great variety of </a:t>
            </a:r>
            <a:r>
              <a:rPr lang="en-US" sz="1800" dirty="0" smtClean="0"/>
              <a:t>stakeholders</a:t>
            </a:r>
            <a:endParaRPr lang="en-US" sz="1800" dirty="0"/>
          </a:p>
        </p:txBody>
      </p:sp>
      <p:sp>
        <p:nvSpPr>
          <p:cNvPr id="23" name="Shape 144"/>
          <p:cNvSpPr txBox="1">
            <a:spLocks/>
          </p:cNvSpPr>
          <p:nvPr/>
        </p:nvSpPr>
        <p:spPr>
          <a:xfrm>
            <a:off x="139553" y="5198243"/>
            <a:ext cx="1984176" cy="8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Risk Management </a:t>
            </a:r>
            <a:r>
              <a:rPr lang="en-US" sz="1400" dirty="0">
                <a:solidFill>
                  <a:schemeClr val="accent1"/>
                </a:solidFill>
              </a:rPr>
              <a:t>and Corporate Governance (2014)</a:t>
            </a:r>
            <a:endParaRPr lang="en" sz="1400" dirty="0">
              <a:solidFill>
                <a:schemeClr val="accent1"/>
              </a:solidFill>
            </a:endParaRPr>
          </a:p>
        </p:txBody>
      </p:sp>
      <p:sp>
        <p:nvSpPr>
          <p:cNvPr id="24" name="Shape 144"/>
          <p:cNvSpPr txBox="1">
            <a:spLocks/>
          </p:cNvSpPr>
          <p:nvPr/>
        </p:nvSpPr>
        <p:spPr>
          <a:xfrm>
            <a:off x="2123728" y="3673051"/>
            <a:ext cx="2910403" cy="8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Supervision and Enforcement </a:t>
            </a:r>
            <a:r>
              <a:rPr lang="en-US" sz="1600" dirty="0">
                <a:solidFill>
                  <a:schemeClr val="accent1"/>
                </a:solidFill>
              </a:rPr>
              <a:t>in Corporate Governance (2013)</a:t>
            </a:r>
            <a:endParaRPr lang="en" sz="1600" dirty="0">
              <a:solidFill>
                <a:schemeClr val="accent1"/>
              </a:solidFill>
            </a:endParaRPr>
          </a:p>
        </p:txBody>
      </p:sp>
      <p:sp>
        <p:nvSpPr>
          <p:cNvPr id="25" name="Shape 144"/>
          <p:cNvSpPr txBox="1">
            <a:spLocks/>
          </p:cNvSpPr>
          <p:nvPr/>
        </p:nvSpPr>
        <p:spPr>
          <a:xfrm>
            <a:off x="4432955" y="5235005"/>
            <a:ext cx="2676164" cy="8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Board Member Nomination and Election (2013)</a:t>
            </a:r>
            <a:endParaRPr lang="en" sz="1800" dirty="0">
              <a:solidFill>
                <a:schemeClr val="accent1"/>
              </a:solidFill>
            </a:endParaRPr>
          </a:p>
        </p:txBody>
      </p:sp>
      <p:sp>
        <p:nvSpPr>
          <p:cNvPr id="26" name="Shape 144"/>
          <p:cNvSpPr txBox="1">
            <a:spLocks/>
          </p:cNvSpPr>
          <p:nvPr/>
        </p:nvSpPr>
        <p:spPr>
          <a:xfrm>
            <a:off x="208452" y="3968169"/>
            <a:ext cx="2074928" cy="8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Related Party Transactions and Minority Shareholder Rights (2012)</a:t>
            </a:r>
            <a:endParaRPr lang="e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Shape 144"/>
          <p:cNvSpPr txBox="1">
            <a:spLocks/>
          </p:cNvSpPr>
          <p:nvPr/>
        </p:nvSpPr>
        <p:spPr>
          <a:xfrm>
            <a:off x="2119466" y="4786748"/>
            <a:ext cx="2668558" cy="8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The Role of Institutional Investors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 Promoting Good Corporate Governance (2011)</a:t>
            </a:r>
            <a:endParaRPr lang="e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Shape 144"/>
          <p:cNvSpPr txBox="1">
            <a:spLocks/>
          </p:cNvSpPr>
          <p:nvPr/>
        </p:nvSpPr>
        <p:spPr>
          <a:xfrm>
            <a:off x="4475048" y="3691943"/>
            <a:ext cx="2832917" cy="1008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Board Practices: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Incentives and Governing Risks (2011) ‌ </a:t>
            </a:r>
            <a:endParaRPr lang="e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Shape 205"/>
          <p:cNvSpPr/>
          <p:nvPr/>
        </p:nvSpPr>
        <p:spPr>
          <a:xfrm>
            <a:off x="1" y="2852936"/>
            <a:ext cx="539551" cy="550041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200"/>
          <p:cNvSpPr txBox="1">
            <a:spLocks/>
          </p:cNvSpPr>
          <p:nvPr/>
        </p:nvSpPr>
        <p:spPr>
          <a:xfrm>
            <a:off x="539552" y="2924943"/>
            <a:ext cx="7517699" cy="61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spcBef>
                <a:spcPts val="0"/>
              </a:spcBef>
              <a:buFont typeface="Lato"/>
              <a:buNone/>
            </a:pPr>
            <a:r>
              <a:rPr lang="en" sz="2000" dirty="0" smtClean="0"/>
              <a:t>6 Completed </a:t>
            </a:r>
            <a:r>
              <a:rPr lang="en" sz="2000" dirty="0"/>
              <a:t>R</a:t>
            </a:r>
            <a:r>
              <a:rPr lang="en" sz="2000" dirty="0" smtClean="0"/>
              <a:t>eviews:</a:t>
            </a:r>
            <a:endParaRPr lang="en" sz="2000" dirty="0"/>
          </a:p>
        </p:txBody>
      </p:sp>
      <p:pic>
        <p:nvPicPr>
          <p:cNvPr id="3076" name="Picture 4" descr="\\FS-CH-1.main.oecd.org\Users4\Wang_Y\Desktop\risk-management-corporate-governance-page-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1"/>
          <a:stretch/>
        </p:blipFill>
        <p:spPr bwMode="auto">
          <a:xfrm>
            <a:off x="7285400" y="3756827"/>
            <a:ext cx="1483984" cy="21204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FS-CH-1.main.oecd.org\Users4\Wang_Y\Desktop\49081438-page-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94" t="8381"/>
          <a:stretch/>
        </p:blipFill>
        <p:spPr bwMode="auto">
          <a:xfrm>
            <a:off x="7668344" y="4293096"/>
            <a:ext cx="1440160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FS-CH-1.main.oecd.org\Users4\Wang_Y\Desktop\49081553-page-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316" y="4797152"/>
            <a:ext cx="1492092" cy="17738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FS-CH-1.main.oecd.org\Users4\Wang_Y\Desktop\50089215-page-00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2"/>
          <a:stretch/>
        </p:blipFill>
        <p:spPr bwMode="auto">
          <a:xfrm>
            <a:off x="7668344" y="4941169"/>
            <a:ext cx="1440160" cy="1800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7006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688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Raleway</vt:lpstr>
      <vt:lpstr>Lato</vt:lpstr>
      <vt:lpstr>Calibri</vt:lpstr>
      <vt:lpstr>Antonio template</vt:lpstr>
      <vt:lpstr>G20/OECD Principles of Corporate Governance</vt:lpstr>
      <vt:lpstr>G20 Leaders endorse G20/OECD Principles of Corporate Governance</vt:lpstr>
      <vt:lpstr>A multiple year project</vt:lpstr>
      <vt:lpstr>Slide 4</vt:lpstr>
      <vt:lpstr>Trust, transparency and accountability </vt:lpstr>
      <vt:lpstr>The Principles are also about   </vt:lpstr>
      <vt:lpstr>The revised Principles</vt:lpstr>
      <vt:lpstr>The OECD Corporate Governance Committee </vt:lpstr>
      <vt:lpstr>The review process</vt:lpstr>
      <vt:lpstr>Timeline of the latest review</vt:lpstr>
      <vt:lpstr>truely global reach</vt:lpstr>
      <vt:lpstr>Asian roundtable</vt:lpstr>
      <vt:lpstr>Slide 13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WANG Yuan, DAF/CA</dc:creator>
  <cp:lastModifiedBy>admin</cp:lastModifiedBy>
  <cp:revision>107</cp:revision>
  <dcterms:modified xsi:type="dcterms:W3CDTF">2016-04-15T03:47:33Z</dcterms:modified>
</cp:coreProperties>
</file>