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FC3FC4-CD6D-4FB5-B8BB-90FBC412E8D8}" type="datetimeFigureOut">
              <a:rPr lang="en-IN" smtClean="0"/>
              <a:pPr/>
              <a:t>15-04-2016</a:t>
            </a:fld>
            <a:endParaRPr lang="en-IN"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5BC3CA-6160-48D8-814F-252313BA1EAC}" type="slidenum">
              <a:rPr lang="en-IN" smtClean="0"/>
              <a:pPr/>
              <a:t>‹#›</a:t>
            </a:fld>
            <a:endParaRPr lang="en-IN"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865BC3CA-6160-48D8-814F-252313BA1EAC}" type="slidenum">
              <a:rPr lang="en-IN" smtClean="0"/>
              <a:pPr/>
              <a:t>8</a:t>
            </a:fld>
            <a:endParaRPr lang="en-IN"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2B009DB-86B5-4FD7-9928-4608062AAFE2}" type="datetimeFigureOut">
              <a:rPr lang="en-IN" smtClean="0"/>
              <a:pPr/>
              <a:t>15-04-2016</a:t>
            </a:fld>
            <a:endParaRPr lang="en-IN"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IN"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34C4700-7086-4646-8F53-E5C5D1E9E7AA}" type="slidenum">
              <a:rPr lang="en-IN" smtClean="0"/>
              <a:pPr/>
              <a:t>‹#›</a:t>
            </a:fld>
            <a:endParaRPr lang="en-IN"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2B009DB-86B5-4FD7-9928-4608062AAFE2}" type="datetimeFigureOut">
              <a:rPr lang="en-IN" smtClean="0"/>
              <a:pPr/>
              <a:t>15-04-2016</a:t>
            </a:fld>
            <a:endParaRPr lang="en-IN" dirty="0"/>
          </a:p>
        </p:txBody>
      </p:sp>
      <p:sp>
        <p:nvSpPr>
          <p:cNvPr id="5" name="Footer Placeholder 4"/>
          <p:cNvSpPr>
            <a:spLocks noGrp="1"/>
          </p:cNvSpPr>
          <p:nvPr>
            <p:ph type="ftr" sz="quarter" idx="11"/>
          </p:nvPr>
        </p:nvSpPr>
        <p:spPr/>
        <p:txBody>
          <a:bodyPr/>
          <a:lstStyle>
            <a:extLst/>
          </a:lstStyle>
          <a:p>
            <a:endParaRPr lang="en-IN" dirty="0"/>
          </a:p>
        </p:txBody>
      </p:sp>
      <p:sp>
        <p:nvSpPr>
          <p:cNvPr id="6" name="Slide Number Placeholder 5"/>
          <p:cNvSpPr>
            <a:spLocks noGrp="1"/>
          </p:cNvSpPr>
          <p:nvPr>
            <p:ph type="sldNum" sz="quarter" idx="12"/>
          </p:nvPr>
        </p:nvSpPr>
        <p:spPr/>
        <p:txBody>
          <a:bodyPr/>
          <a:lstStyle>
            <a:extLst/>
          </a:lstStyle>
          <a:p>
            <a:fld id="{A34C4700-7086-4646-8F53-E5C5D1E9E7AA}" type="slidenum">
              <a:rPr lang="en-IN" smtClean="0"/>
              <a:pPr/>
              <a:t>‹#›</a:t>
            </a:fld>
            <a:endParaRPr lang="en-I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2B009DB-86B5-4FD7-9928-4608062AAFE2}" type="datetimeFigureOut">
              <a:rPr lang="en-IN" smtClean="0"/>
              <a:pPr/>
              <a:t>15-04-2016</a:t>
            </a:fld>
            <a:endParaRPr lang="en-IN" dirty="0"/>
          </a:p>
        </p:txBody>
      </p:sp>
      <p:sp>
        <p:nvSpPr>
          <p:cNvPr id="5" name="Footer Placeholder 4"/>
          <p:cNvSpPr>
            <a:spLocks noGrp="1"/>
          </p:cNvSpPr>
          <p:nvPr>
            <p:ph type="ftr" sz="quarter" idx="11"/>
          </p:nvPr>
        </p:nvSpPr>
        <p:spPr/>
        <p:txBody>
          <a:bodyPr/>
          <a:lstStyle>
            <a:extLst/>
          </a:lstStyle>
          <a:p>
            <a:endParaRPr lang="en-IN" dirty="0"/>
          </a:p>
        </p:txBody>
      </p:sp>
      <p:sp>
        <p:nvSpPr>
          <p:cNvPr id="6" name="Slide Number Placeholder 5"/>
          <p:cNvSpPr>
            <a:spLocks noGrp="1"/>
          </p:cNvSpPr>
          <p:nvPr>
            <p:ph type="sldNum" sz="quarter" idx="12"/>
          </p:nvPr>
        </p:nvSpPr>
        <p:spPr/>
        <p:txBody>
          <a:bodyPr/>
          <a:lstStyle>
            <a:extLst/>
          </a:lstStyle>
          <a:p>
            <a:fld id="{A34C4700-7086-4646-8F53-E5C5D1E9E7AA}" type="slidenum">
              <a:rPr lang="en-IN" smtClean="0"/>
              <a:pPr/>
              <a:t>‹#›</a:t>
            </a:fld>
            <a:endParaRPr lang="en-I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2B009DB-86B5-4FD7-9928-4608062AAFE2}" type="datetimeFigureOut">
              <a:rPr lang="en-IN" smtClean="0"/>
              <a:pPr/>
              <a:t>15-04-2016</a:t>
            </a:fld>
            <a:endParaRPr lang="en-IN" dirty="0"/>
          </a:p>
        </p:txBody>
      </p:sp>
      <p:sp>
        <p:nvSpPr>
          <p:cNvPr id="5" name="Footer Placeholder 4"/>
          <p:cNvSpPr>
            <a:spLocks noGrp="1"/>
          </p:cNvSpPr>
          <p:nvPr>
            <p:ph type="ftr" sz="quarter" idx="11"/>
          </p:nvPr>
        </p:nvSpPr>
        <p:spPr/>
        <p:txBody>
          <a:bodyPr/>
          <a:lstStyle>
            <a:extLst/>
          </a:lstStyle>
          <a:p>
            <a:endParaRPr lang="en-IN" dirty="0"/>
          </a:p>
        </p:txBody>
      </p:sp>
      <p:sp>
        <p:nvSpPr>
          <p:cNvPr id="6" name="Slide Number Placeholder 5"/>
          <p:cNvSpPr>
            <a:spLocks noGrp="1"/>
          </p:cNvSpPr>
          <p:nvPr>
            <p:ph type="sldNum" sz="quarter" idx="12"/>
          </p:nvPr>
        </p:nvSpPr>
        <p:spPr/>
        <p:txBody>
          <a:bodyPr/>
          <a:lstStyle>
            <a:extLst/>
          </a:lstStyle>
          <a:p>
            <a:fld id="{A34C4700-7086-4646-8F53-E5C5D1E9E7AA}" type="slidenum">
              <a:rPr lang="en-IN" smtClean="0"/>
              <a:pPr/>
              <a:t>‹#›</a:t>
            </a:fld>
            <a:endParaRPr lang="en-IN"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2B009DB-86B5-4FD7-9928-4608062AAFE2}" type="datetimeFigureOut">
              <a:rPr lang="en-IN" smtClean="0"/>
              <a:pPr/>
              <a:t>15-04-2016</a:t>
            </a:fld>
            <a:endParaRPr lang="en-IN" dirty="0"/>
          </a:p>
        </p:txBody>
      </p:sp>
      <p:sp>
        <p:nvSpPr>
          <p:cNvPr id="5" name="Footer Placeholder 4"/>
          <p:cNvSpPr>
            <a:spLocks noGrp="1"/>
          </p:cNvSpPr>
          <p:nvPr>
            <p:ph type="ftr" sz="quarter" idx="11"/>
          </p:nvPr>
        </p:nvSpPr>
        <p:spPr/>
        <p:txBody>
          <a:bodyPr/>
          <a:lstStyle>
            <a:extLst/>
          </a:lstStyle>
          <a:p>
            <a:endParaRPr lang="en-IN" dirty="0"/>
          </a:p>
        </p:txBody>
      </p:sp>
      <p:sp>
        <p:nvSpPr>
          <p:cNvPr id="6" name="Slide Number Placeholder 5"/>
          <p:cNvSpPr>
            <a:spLocks noGrp="1"/>
          </p:cNvSpPr>
          <p:nvPr>
            <p:ph type="sldNum" sz="quarter" idx="12"/>
          </p:nvPr>
        </p:nvSpPr>
        <p:spPr/>
        <p:txBody>
          <a:bodyPr/>
          <a:lstStyle>
            <a:extLst/>
          </a:lstStyle>
          <a:p>
            <a:fld id="{A34C4700-7086-4646-8F53-E5C5D1E9E7AA}" type="slidenum">
              <a:rPr lang="en-IN" smtClean="0"/>
              <a:pPr/>
              <a:t>‹#›</a:t>
            </a:fld>
            <a:endParaRPr lang="en-IN"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2B009DB-86B5-4FD7-9928-4608062AAFE2}" type="datetimeFigureOut">
              <a:rPr lang="en-IN" smtClean="0"/>
              <a:pPr/>
              <a:t>15-04-2016</a:t>
            </a:fld>
            <a:endParaRPr lang="en-IN" dirty="0"/>
          </a:p>
        </p:txBody>
      </p:sp>
      <p:sp>
        <p:nvSpPr>
          <p:cNvPr id="6" name="Footer Placeholder 5"/>
          <p:cNvSpPr>
            <a:spLocks noGrp="1"/>
          </p:cNvSpPr>
          <p:nvPr>
            <p:ph type="ftr" sz="quarter" idx="11"/>
          </p:nvPr>
        </p:nvSpPr>
        <p:spPr/>
        <p:txBody>
          <a:bodyPr/>
          <a:lstStyle>
            <a:extLst/>
          </a:lstStyle>
          <a:p>
            <a:endParaRPr lang="en-IN" dirty="0"/>
          </a:p>
        </p:txBody>
      </p:sp>
      <p:sp>
        <p:nvSpPr>
          <p:cNvPr id="7" name="Slide Number Placeholder 6"/>
          <p:cNvSpPr>
            <a:spLocks noGrp="1"/>
          </p:cNvSpPr>
          <p:nvPr>
            <p:ph type="sldNum" sz="quarter" idx="12"/>
          </p:nvPr>
        </p:nvSpPr>
        <p:spPr/>
        <p:txBody>
          <a:bodyPr/>
          <a:lstStyle>
            <a:extLst/>
          </a:lstStyle>
          <a:p>
            <a:fld id="{A34C4700-7086-4646-8F53-E5C5D1E9E7AA}" type="slidenum">
              <a:rPr lang="en-IN" smtClean="0"/>
              <a:pPr/>
              <a:t>‹#›</a:t>
            </a:fld>
            <a:endParaRPr lang="en-IN"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2B009DB-86B5-4FD7-9928-4608062AAFE2}" type="datetimeFigureOut">
              <a:rPr lang="en-IN" smtClean="0"/>
              <a:pPr/>
              <a:t>15-04-2016</a:t>
            </a:fld>
            <a:endParaRPr lang="en-IN" dirty="0"/>
          </a:p>
        </p:txBody>
      </p:sp>
      <p:sp>
        <p:nvSpPr>
          <p:cNvPr id="8" name="Footer Placeholder 7"/>
          <p:cNvSpPr>
            <a:spLocks noGrp="1"/>
          </p:cNvSpPr>
          <p:nvPr>
            <p:ph type="ftr" sz="quarter" idx="11"/>
          </p:nvPr>
        </p:nvSpPr>
        <p:spPr/>
        <p:txBody>
          <a:bodyPr/>
          <a:lstStyle>
            <a:extLst/>
          </a:lstStyle>
          <a:p>
            <a:endParaRPr lang="en-IN" dirty="0"/>
          </a:p>
        </p:txBody>
      </p:sp>
      <p:sp>
        <p:nvSpPr>
          <p:cNvPr id="9" name="Slide Number Placeholder 8"/>
          <p:cNvSpPr>
            <a:spLocks noGrp="1"/>
          </p:cNvSpPr>
          <p:nvPr>
            <p:ph type="sldNum" sz="quarter" idx="12"/>
          </p:nvPr>
        </p:nvSpPr>
        <p:spPr/>
        <p:txBody>
          <a:bodyPr/>
          <a:lstStyle>
            <a:extLst/>
          </a:lstStyle>
          <a:p>
            <a:fld id="{A34C4700-7086-4646-8F53-E5C5D1E9E7AA}" type="slidenum">
              <a:rPr lang="en-IN" smtClean="0"/>
              <a:pPr/>
              <a:t>‹#›</a:t>
            </a:fld>
            <a:endParaRPr lang="en-IN"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2B009DB-86B5-4FD7-9928-4608062AAFE2}" type="datetimeFigureOut">
              <a:rPr lang="en-IN" smtClean="0"/>
              <a:pPr/>
              <a:t>15-04-2016</a:t>
            </a:fld>
            <a:endParaRPr lang="en-IN" dirty="0"/>
          </a:p>
        </p:txBody>
      </p:sp>
      <p:sp>
        <p:nvSpPr>
          <p:cNvPr id="4" name="Footer Placeholder 3"/>
          <p:cNvSpPr>
            <a:spLocks noGrp="1"/>
          </p:cNvSpPr>
          <p:nvPr>
            <p:ph type="ftr" sz="quarter" idx="11"/>
          </p:nvPr>
        </p:nvSpPr>
        <p:spPr/>
        <p:txBody>
          <a:bodyPr/>
          <a:lstStyle>
            <a:extLst/>
          </a:lstStyle>
          <a:p>
            <a:endParaRPr lang="en-IN" dirty="0"/>
          </a:p>
        </p:txBody>
      </p:sp>
      <p:sp>
        <p:nvSpPr>
          <p:cNvPr id="5" name="Slide Number Placeholder 4"/>
          <p:cNvSpPr>
            <a:spLocks noGrp="1"/>
          </p:cNvSpPr>
          <p:nvPr>
            <p:ph type="sldNum" sz="quarter" idx="12"/>
          </p:nvPr>
        </p:nvSpPr>
        <p:spPr/>
        <p:txBody>
          <a:bodyPr/>
          <a:lstStyle>
            <a:extLst/>
          </a:lstStyle>
          <a:p>
            <a:fld id="{A34C4700-7086-4646-8F53-E5C5D1E9E7AA}" type="slidenum">
              <a:rPr lang="en-IN" smtClean="0"/>
              <a:pPr/>
              <a:t>‹#›</a:t>
            </a:fld>
            <a:endParaRPr lang="en-IN"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2B009DB-86B5-4FD7-9928-4608062AAFE2}" type="datetimeFigureOut">
              <a:rPr lang="en-IN" smtClean="0"/>
              <a:pPr/>
              <a:t>15-04-2016</a:t>
            </a:fld>
            <a:endParaRPr lang="en-IN" dirty="0"/>
          </a:p>
        </p:txBody>
      </p:sp>
      <p:sp>
        <p:nvSpPr>
          <p:cNvPr id="3" name="Footer Placeholder 2"/>
          <p:cNvSpPr>
            <a:spLocks noGrp="1"/>
          </p:cNvSpPr>
          <p:nvPr>
            <p:ph type="ftr" sz="quarter" idx="11"/>
          </p:nvPr>
        </p:nvSpPr>
        <p:spPr/>
        <p:txBody>
          <a:bodyPr/>
          <a:lstStyle>
            <a:extLst/>
          </a:lstStyle>
          <a:p>
            <a:endParaRPr lang="en-IN" dirty="0"/>
          </a:p>
        </p:txBody>
      </p:sp>
      <p:sp>
        <p:nvSpPr>
          <p:cNvPr id="4" name="Slide Number Placeholder 3"/>
          <p:cNvSpPr>
            <a:spLocks noGrp="1"/>
          </p:cNvSpPr>
          <p:nvPr>
            <p:ph type="sldNum" sz="quarter" idx="12"/>
          </p:nvPr>
        </p:nvSpPr>
        <p:spPr/>
        <p:txBody>
          <a:bodyPr/>
          <a:lstStyle>
            <a:extLst/>
          </a:lstStyle>
          <a:p>
            <a:fld id="{A34C4700-7086-4646-8F53-E5C5D1E9E7AA}" type="slidenum">
              <a:rPr lang="en-IN" smtClean="0"/>
              <a:pPr/>
              <a:t>‹#›</a:t>
            </a:fld>
            <a:endParaRPr lang="en-I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2B009DB-86B5-4FD7-9928-4608062AAFE2}" type="datetimeFigureOut">
              <a:rPr lang="en-IN" smtClean="0"/>
              <a:pPr/>
              <a:t>15-04-2016</a:t>
            </a:fld>
            <a:endParaRPr lang="en-IN" dirty="0"/>
          </a:p>
        </p:txBody>
      </p:sp>
      <p:sp>
        <p:nvSpPr>
          <p:cNvPr id="6" name="Footer Placeholder 5"/>
          <p:cNvSpPr>
            <a:spLocks noGrp="1"/>
          </p:cNvSpPr>
          <p:nvPr>
            <p:ph type="ftr" sz="quarter" idx="11"/>
          </p:nvPr>
        </p:nvSpPr>
        <p:spPr/>
        <p:txBody>
          <a:bodyPr/>
          <a:lstStyle>
            <a:extLst/>
          </a:lstStyle>
          <a:p>
            <a:endParaRPr lang="en-IN" dirty="0"/>
          </a:p>
        </p:txBody>
      </p:sp>
      <p:sp>
        <p:nvSpPr>
          <p:cNvPr id="7" name="Slide Number Placeholder 6"/>
          <p:cNvSpPr>
            <a:spLocks noGrp="1"/>
          </p:cNvSpPr>
          <p:nvPr>
            <p:ph type="sldNum" sz="quarter" idx="12"/>
          </p:nvPr>
        </p:nvSpPr>
        <p:spPr/>
        <p:txBody>
          <a:bodyPr/>
          <a:lstStyle>
            <a:extLst/>
          </a:lstStyle>
          <a:p>
            <a:fld id="{A34C4700-7086-4646-8F53-E5C5D1E9E7AA}" type="slidenum">
              <a:rPr lang="en-IN" smtClean="0"/>
              <a:pPr/>
              <a:t>‹#›</a:t>
            </a:fld>
            <a:endParaRPr lang="en-IN"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2B009DB-86B5-4FD7-9928-4608062AAFE2}" type="datetimeFigureOut">
              <a:rPr lang="en-IN" smtClean="0"/>
              <a:pPr/>
              <a:t>15-04-2016</a:t>
            </a:fld>
            <a:endParaRPr lang="en-IN"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IN"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34C4700-7086-4646-8F53-E5C5D1E9E7AA}" type="slidenum">
              <a:rPr lang="en-IN" smtClean="0"/>
              <a:pPr/>
              <a:t>‹#›</a:t>
            </a:fld>
            <a:endParaRPr lang="en-IN"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2B009DB-86B5-4FD7-9928-4608062AAFE2}" type="datetimeFigureOut">
              <a:rPr lang="en-IN" smtClean="0"/>
              <a:pPr/>
              <a:t>15-04-2016</a:t>
            </a:fld>
            <a:endParaRPr lang="en-IN"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IN"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34C4700-7086-4646-8F53-E5C5D1E9E7AA}" type="slidenum">
              <a:rPr lang="en-IN" smtClean="0"/>
              <a:pPr/>
              <a:t>‹#›</a:t>
            </a:fld>
            <a:endParaRPr lang="en-IN"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www.jbs.cam.ac.uk/cadbury/report/index.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79512" y="1268760"/>
            <a:ext cx="8784976" cy="5400600"/>
          </a:xfrm>
        </p:spPr>
        <p:txBody>
          <a:bodyPr>
            <a:normAutofit/>
          </a:bodyPr>
          <a:lstStyle/>
          <a:p>
            <a:pPr algn="ctr">
              <a:buNone/>
            </a:pPr>
            <a:r>
              <a:rPr lang="en-US" dirty="0" smtClean="0"/>
              <a:t>PRESENTATION FOR</a:t>
            </a:r>
          </a:p>
          <a:p>
            <a:pPr algn="ctr">
              <a:buNone/>
            </a:pPr>
            <a:r>
              <a:rPr lang="en-US" dirty="0" smtClean="0"/>
              <a:t> INTERNATIONAL ROUND TABLE ON CORPORATE GOVERNANCE CONDUCTED BY ICSI, NEW DELHI </a:t>
            </a:r>
          </a:p>
          <a:p>
            <a:pPr algn="ctr">
              <a:buNone/>
            </a:pPr>
            <a:r>
              <a:rPr lang="en-US" dirty="0" smtClean="0"/>
              <a:t>	 AT COMMITTEE ROOM –A VIGNAN BHAVAN ANNEXE,</a:t>
            </a:r>
          </a:p>
          <a:p>
            <a:pPr algn="ctr">
              <a:buNone/>
            </a:pPr>
            <a:r>
              <a:rPr lang="en-US" dirty="0" smtClean="0"/>
              <a:t> 	 NEW DELHI </a:t>
            </a:r>
          </a:p>
          <a:p>
            <a:pPr algn="ctr">
              <a:buNone/>
            </a:pPr>
            <a:r>
              <a:rPr lang="en-US" dirty="0" smtClean="0"/>
              <a:t>	ON 15-04-2016 AT 11.30 AM </a:t>
            </a:r>
          </a:p>
          <a:p>
            <a:pPr algn="ctr">
              <a:buNone/>
            </a:pPr>
            <a:r>
              <a:rPr lang="en-US" dirty="0" smtClean="0"/>
              <a:t>	BY </a:t>
            </a:r>
          </a:p>
          <a:p>
            <a:pPr algn="ctr">
              <a:buNone/>
            </a:pPr>
            <a:r>
              <a:rPr lang="en-US" dirty="0" smtClean="0"/>
              <a:t> DR. K.V.ACHALAPATHI </a:t>
            </a:r>
          </a:p>
          <a:p>
            <a:pPr algn="ctr">
              <a:buNone/>
            </a:pPr>
            <a:r>
              <a:rPr lang="en-US" dirty="0" smtClean="0"/>
              <a:t>PROFESSOR, DEPARTMENT OF COMMERCE,</a:t>
            </a:r>
          </a:p>
          <a:p>
            <a:pPr algn="ctr">
              <a:buNone/>
            </a:pPr>
            <a:r>
              <a:rPr lang="en-US" dirty="0" smtClean="0"/>
              <a:t> OSMANIA UNIVERSITY, HYDERABAD </a:t>
            </a:r>
          </a:p>
        </p:txBody>
      </p:sp>
      <p:sp>
        <p:nvSpPr>
          <p:cNvPr id="4" name="Title 3"/>
          <p:cNvSpPr>
            <a:spLocks noGrp="1"/>
          </p:cNvSpPr>
          <p:nvPr>
            <p:ph type="title"/>
          </p:nvPr>
        </p:nvSpPr>
        <p:spPr>
          <a:xfrm>
            <a:off x="457200" y="0"/>
            <a:ext cx="8229600" cy="1196752"/>
          </a:xfrm>
        </p:spPr>
        <p:txBody>
          <a:bodyPr>
            <a:normAutofit fontScale="90000"/>
          </a:bodyPr>
          <a:lstStyle/>
          <a:p>
            <a:r>
              <a:rPr lang="en-US" dirty="0" smtClean="0"/>
              <a:t>CORPORATE GOVERNANCE IN INDIA - A WAY FORWARD </a:t>
            </a:r>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052736"/>
            <a:ext cx="8640960" cy="5544616"/>
          </a:xfrm>
        </p:spPr>
        <p:txBody>
          <a:bodyPr>
            <a:normAutofit fontScale="47500" lnSpcReduction="20000"/>
          </a:bodyPr>
          <a:lstStyle/>
          <a:p>
            <a:pPr fontAlgn="base">
              <a:buNone/>
            </a:pPr>
            <a:endParaRPr lang="en-IN" sz="4200" b="1" dirty="0" smtClean="0"/>
          </a:p>
          <a:p>
            <a:pPr fontAlgn="base">
              <a:buNone/>
            </a:pPr>
            <a:r>
              <a:rPr lang="en-IN" sz="4200" b="1" dirty="0" smtClean="0"/>
              <a:t>Additional Provisions in Companies Act 2013</a:t>
            </a:r>
          </a:p>
          <a:p>
            <a:pPr fontAlgn="base">
              <a:buNone/>
            </a:pPr>
            <a:endParaRPr lang="en-IN" sz="4200" b="1" dirty="0"/>
          </a:p>
          <a:p>
            <a:pPr lvl="0" fontAlgn="base"/>
            <a:r>
              <a:rPr lang="en-IN" sz="5500" u="sng" dirty="0"/>
              <a:t> </a:t>
            </a:r>
            <a:r>
              <a:rPr lang="en-IN" sz="5500" dirty="0"/>
              <a:t>Related Party Transactions – A Related Party Transaction (RPT) is the transfer of resources or facilities between a company and another specific party. The company devises policies which must be disclosed on the website and in the annual report. All these transactions must be approved by the shareholders by passing a Special Resolution as the Companies Act of 2013. </a:t>
            </a:r>
            <a:r>
              <a:rPr lang="en-IN" sz="5500" dirty="0" smtClean="0"/>
              <a:t>Promoters </a:t>
            </a:r>
            <a:r>
              <a:rPr lang="en-IN" sz="5500" dirty="0"/>
              <a:t>of the company cannot vote on a resolution for a related party transaction</a:t>
            </a:r>
            <a:r>
              <a:rPr lang="en-IN" sz="5500" dirty="0" smtClean="0"/>
              <a:t>.</a:t>
            </a:r>
          </a:p>
          <a:p>
            <a:pPr lvl="0" fontAlgn="base"/>
            <a:endParaRPr lang="en-IN" sz="5500" dirty="0"/>
          </a:p>
          <a:p>
            <a:pPr lvl="0" fontAlgn="base"/>
            <a:r>
              <a:rPr lang="en-IN" sz="5500" dirty="0"/>
              <a:t>Changes in Clause 35B – The e-voting facility has to be provided to the shareholder for any resolution is a legal binding for the company</a:t>
            </a:r>
            <a:r>
              <a:rPr lang="en-IN" sz="5500" dirty="0" smtClean="0"/>
              <a:t>.</a:t>
            </a:r>
          </a:p>
          <a:p>
            <a:pPr lvl="0" fontAlgn="base"/>
            <a:endParaRPr lang="en-IN" sz="5500" dirty="0"/>
          </a:p>
          <a:p>
            <a:pPr lvl="0" fontAlgn="base"/>
            <a:endParaRPr lang="en-IN" sz="5500" dirty="0"/>
          </a:p>
          <a:p>
            <a:endParaRPr lang="en-IN" sz="5500" dirty="0"/>
          </a:p>
        </p:txBody>
      </p:sp>
      <p:sp>
        <p:nvSpPr>
          <p:cNvPr id="2" name="Title 1"/>
          <p:cNvSpPr>
            <a:spLocks noGrp="1"/>
          </p:cNvSpPr>
          <p:nvPr>
            <p:ph type="title"/>
          </p:nvPr>
        </p:nvSpPr>
        <p:spPr/>
        <p:txBody>
          <a:bodyPr/>
          <a:lstStyle/>
          <a:p>
            <a:r>
              <a:rPr lang="en-US" dirty="0" smtClean="0"/>
              <a:t>CG in India  - a review – 3 </a:t>
            </a:r>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fontAlgn="base"/>
            <a:r>
              <a:rPr lang="en-IN" dirty="0" smtClean="0"/>
              <a:t>Corporate Social Responsibility – The company has the responsibility to promote social development in order to return something that is beneficial for the society.</a:t>
            </a:r>
          </a:p>
          <a:p>
            <a:pPr lvl="0" fontAlgn="base">
              <a:buNone/>
            </a:pPr>
            <a:endParaRPr lang="en-IN" dirty="0" smtClean="0"/>
          </a:p>
          <a:p>
            <a:pPr lvl="0" fontAlgn="base"/>
            <a:r>
              <a:rPr lang="en-IN" dirty="0" smtClean="0"/>
              <a:t>Whistle Blower Policy – This is a mandatory provision by SEBI which is a vigil mechanism to report the wrong or unethical conduct of any director of the company.</a:t>
            </a:r>
          </a:p>
          <a:p>
            <a:pPr>
              <a:buNone/>
            </a:pPr>
            <a:r>
              <a:rPr lang="en-IN" dirty="0" smtClean="0"/>
              <a:t> </a:t>
            </a:r>
            <a:endParaRPr lang="en-IN" dirty="0"/>
          </a:p>
        </p:txBody>
      </p:sp>
      <p:sp>
        <p:nvSpPr>
          <p:cNvPr id="2" name="Title 1"/>
          <p:cNvSpPr>
            <a:spLocks noGrp="1"/>
          </p:cNvSpPr>
          <p:nvPr>
            <p:ph type="title"/>
          </p:nvPr>
        </p:nvSpPr>
        <p:spPr/>
        <p:txBody>
          <a:bodyPr/>
          <a:lstStyle/>
          <a:p>
            <a:r>
              <a:rPr lang="en-US" dirty="0" smtClean="0"/>
              <a:t>CG in India – a Review – 4 </a:t>
            </a:r>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cstate="print"/>
          <a:stretch>
            <a:fillRect/>
          </a:stretch>
        </p:blipFill>
        <p:spPr bwMode="auto">
          <a:xfrm>
            <a:off x="827584" y="1369502"/>
            <a:ext cx="6984775" cy="4723793"/>
          </a:xfrm>
          <a:prstGeom prst="rect">
            <a:avLst/>
          </a:prstGeom>
          <a:noFill/>
          <a:ln w="9525">
            <a:noFill/>
            <a:miter lim="800000"/>
            <a:headEnd/>
            <a:tailEnd/>
          </a:ln>
        </p:spPr>
      </p:pic>
      <p:sp>
        <p:nvSpPr>
          <p:cNvPr id="2" name="Title 1"/>
          <p:cNvSpPr>
            <a:spLocks noGrp="1"/>
          </p:cNvSpPr>
          <p:nvPr>
            <p:ph type="title"/>
          </p:nvPr>
        </p:nvSpPr>
        <p:spPr/>
        <p:txBody>
          <a:bodyPr>
            <a:normAutofit fontScale="90000"/>
          </a:bodyPr>
          <a:lstStyle/>
          <a:p>
            <a:r>
              <a:rPr lang="en-US" dirty="0" smtClean="0"/>
              <a:t>CG deficiency leads to Financial Crisis</a:t>
            </a:r>
            <a:endParaRPr lang="en-IN"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Ineffective corporate governance may result in financial crisis both for the company and the stakeholders. Shareholders lose confidence in the company and share prices will decline. The high profile corporate governance failure scams like stock market scam, the UTI scam, Ketan Parekh scam, Satyam scam which were severely criticized by the shareholders called for a need to make corporate governance in India transparent as it greatly affects the development of the country. (James Mc Ritchie, May 12, 2015)</a:t>
            </a:r>
          </a:p>
          <a:p>
            <a:endParaRPr lang="en-IN" dirty="0"/>
          </a:p>
        </p:txBody>
      </p:sp>
      <p:sp>
        <p:nvSpPr>
          <p:cNvPr id="2" name="Title 1"/>
          <p:cNvSpPr>
            <a:spLocks noGrp="1"/>
          </p:cNvSpPr>
          <p:nvPr>
            <p:ph type="title"/>
          </p:nvPr>
        </p:nvSpPr>
        <p:spPr/>
        <p:txBody>
          <a:bodyPr>
            <a:normAutofit fontScale="90000"/>
          </a:bodyPr>
          <a:lstStyle/>
          <a:p>
            <a:r>
              <a:rPr lang="en-US" dirty="0" smtClean="0"/>
              <a:t>CG - TRANSPARENCY IN ACCOUNTING </a:t>
            </a:r>
            <a:endParaRPr lang="en-IN"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ea typeface="Calibri" pitchFamily="34" charset="0"/>
                <a:cs typeface="Times New Roman" pitchFamily="18" charset="0"/>
              </a:rPr>
              <a:t>Good corporate governance helps in improving the competitiveness of the firm strengthening the relationship with the interested and all contracting parties. </a:t>
            </a:r>
          </a:p>
          <a:p>
            <a:r>
              <a:rPr lang="en-US" dirty="0" smtClean="0">
                <a:solidFill>
                  <a:srgbClr val="000000"/>
                </a:solidFill>
                <a:latin typeface="Times New Roman" pitchFamily="18" charset="0"/>
                <a:ea typeface="Calibri" pitchFamily="34" charset="0"/>
                <a:cs typeface="Times New Roman" pitchFamily="18" charset="0"/>
              </a:rPr>
              <a:t>Over 60 percent of investors cite Good Corporate Governance Practices in corporations as a key factor in their investment decisions (Mc Kinsey study ,2002</a:t>
            </a:r>
            <a:endParaRPr lang="en-IN" dirty="0"/>
          </a:p>
        </p:txBody>
      </p:sp>
      <p:sp>
        <p:nvSpPr>
          <p:cNvPr id="2" name="Title 1"/>
          <p:cNvSpPr>
            <a:spLocks noGrp="1"/>
          </p:cNvSpPr>
          <p:nvPr>
            <p:ph type="title"/>
          </p:nvPr>
        </p:nvSpPr>
        <p:spPr/>
        <p:txBody>
          <a:bodyPr/>
          <a:lstStyle/>
          <a:p>
            <a:r>
              <a:rPr lang="en-US" dirty="0" smtClean="0"/>
              <a:t>CG – Investment decisions </a:t>
            </a:r>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US" dirty="0" smtClean="0">
                <a:solidFill>
                  <a:srgbClr val="00B050"/>
                </a:solidFill>
              </a:rPr>
              <a:t>Corporate Governance in India</a:t>
            </a:r>
          </a:p>
          <a:p>
            <a:pPr algn="just">
              <a:buFont typeface="Arial" charset="0"/>
              <a:buChar char="•"/>
            </a:pPr>
            <a:r>
              <a:rPr lang="en-US" dirty="0" smtClean="0">
                <a:latin typeface="Times New Roman" pitchFamily="18" charset="0"/>
                <a:cs typeface="Times New Roman" pitchFamily="18" charset="0"/>
              </a:rPr>
              <a:t>Corporate governance is not so matured in South Asia like it is in U.S. or U.K. In India, the effective initiative for corporate governance came from the listed companies and industrial association, Confederation of Indian Industry (CII) in 1997. Ever since India’s biggest ever corporate fraud and governance failure unearthed at Satyam Computer Services Limited, the concerns about good corporate governance have increased phenomenally. (Vaish Associates Advocates (8 January, 2016)</a:t>
            </a:r>
          </a:p>
          <a:p>
            <a:endParaRPr lang="en-IN" dirty="0"/>
          </a:p>
        </p:txBody>
      </p:sp>
      <p:sp>
        <p:nvSpPr>
          <p:cNvPr id="2" name="Title 1"/>
          <p:cNvSpPr>
            <a:spLocks noGrp="1"/>
          </p:cNvSpPr>
          <p:nvPr>
            <p:ph type="title"/>
          </p:nvPr>
        </p:nvSpPr>
        <p:spPr/>
        <p:txBody>
          <a:bodyPr/>
          <a:lstStyle/>
          <a:p>
            <a:r>
              <a:rPr lang="en-US" dirty="0" smtClean="0"/>
              <a:t>Scams and CG in India </a:t>
            </a:r>
            <a:endParaRPr lang="en-IN"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In 1999, The Securities and Exchange Board of India (SEBI) made it mandatory for all listed companies in phases. From April 2003, all the listed companies were brought under mandatory requirement to follow the SEBI corporate governance code. </a:t>
            </a:r>
          </a:p>
          <a:p>
            <a:endParaRPr lang="en-IN" dirty="0"/>
          </a:p>
        </p:txBody>
      </p:sp>
      <p:sp>
        <p:nvSpPr>
          <p:cNvPr id="2" name="Title 1"/>
          <p:cNvSpPr>
            <a:spLocks noGrp="1"/>
          </p:cNvSpPr>
          <p:nvPr>
            <p:ph type="title"/>
          </p:nvPr>
        </p:nvSpPr>
        <p:spPr/>
        <p:txBody>
          <a:bodyPr/>
          <a:lstStyle/>
          <a:p>
            <a:r>
              <a:rPr lang="en-US" dirty="0" smtClean="0"/>
              <a:t>SEBI and CG in India</a:t>
            </a:r>
            <a:endParaRPr lang="en-IN"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435280" cy="5877272"/>
          </a:xfrm>
        </p:spPr>
        <p:txBody>
          <a:bodyPr>
            <a:normAutofit lnSpcReduction="10000"/>
          </a:bodyPr>
          <a:lstStyle/>
          <a:p>
            <a:r>
              <a:rPr lang="en-US" dirty="0" smtClean="0">
                <a:latin typeface="Times New Roman" pitchFamily="18" charset="0"/>
                <a:cs typeface="Times New Roman" pitchFamily="18" charset="0"/>
              </a:rPr>
              <a:t>The objective of accountants is to ensure good corporate governance by reducing the gap between insiders and outsiders to a corporation through the disclosure of right and timely information. (Nikhil Chandra Shil (2008</a:t>
            </a:r>
            <a:r>
              <a:rPr lang="en-US" dirty="0" smtClean="0"/>
              <a:t>)</a:t>
            </a:r>
          </a:p>
          <a:p>
            <a:r>
              <a:rPr lang="en-US" dirty="0" smtClean="0">
                <a:latin typeface="Times New Roman" pitchFamily="18" charset="0"/>
                <a:cs typeface="Times New Roman" pitchFamily="18" charset="0"/>
              </a:rPr>
              <a:t>Accounting standards assumed greater importance with the growing concern for effective corporate governance. Almost all the high profile failures of large global corporations are the result of the combined effect of failures in business, failures in governance and failures in reporting. (Mohit Baijal).</a:t>
            </a:r>
          </a:p>
          <a:p>
            <a:r>
              <a:rPr lang="en-US" dirty="0" smtClean="0">
                <a:latin typeface="Times New Roman" pitchFamily="18" charset="0"/>
                <a:cs typeface="Times New Roman" pitchFamily="18" charset="0"/>
              </a:rPr>
              <a:t> The practice of proper accounting standards is more relevant issue of good corporate governance in the present competitive era as the standards provide a useful mechanism to restructure the core corporate values. (Dr.K.Shankaraiah and D.N.Rao (June 2004). </a:t>
            </a: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p>
          <a:p>
            <a:endParaRPr lang="en-US" dirty="0" smtClean="0">
              <a:latin typeface="Times New Roman" pitchFamily="18" charset="0"/>
              <a:cs typeface="Times New Roman" pitchFamily="18" charset="0"/>
            </a:endParaRPr>
          </a:p>
          <a:p>
            <a:endParaRPr lang="en-IN" dirty="0"/>
          </a:p>
        </p:txBody>
      </p:sp>
      <p:sp>
        <p:nvSpPr>
          <p:cNvPr id="2" name="Title 1"/>
          <p:cNvSpPr>
            <a:spLocks noGrp="1"/>
          </p:cNvSpPr>
          <p:nvPr>
            <p:ph type="title"/>
          </p:nvPr>
        </p:nvSpPr>
        <p:spPr>
          <a:xfrm>
            <a:off x="539552" y="404664"/>
            <a:ext cx="8147248" cy="1008112"/>
          </a:xfrm>
        </p:spPr>
        <p:txBody>
          <a:bodyPr>
            <a:normAutofit fontScale="90000"/>
          </a:bodyPr>
          <a:lstStyle/>
          <a:p>
            <a:r>
              <a:rPr lang="en-US" dirty="0" smtClean="0"/>
              <a:t>Accounting Standards  and CG in India </a:t>
            </a:r>
            <a:br>
              <a:rPr lang="en-US" dirty="0" smtClean="0"/>
            </a:br>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124744"/>
            <a:ext cx="8568952" cy="5472608"/>
          </a:xfrm>
        </p:spPr>
        <p:txBody>
          <a:bodyPr>
            <a:normAutofit fontScale="92500" lnSpcReduction="10000"/>
          </a:bodyPr>
          <a:lstStyle/>
          <a:p>
            <a:r>
              <a:rPr lang="en-US" dirty="0" smtClean="0">
                <a:latin typeface="Times New Roman" pitchFamily="18" charset="0"/>
                <a:cs typeface="Times New Roman" pitchFamily="18" charset="0"/>
              </a:rPr>
              <a:t>Corporate Governance requirements imposed internationally as part of the New International Financial Architecture (NIFA) include compliance with International Financial Reporting Standards (IFRS). (Ronita D.Singh &amp; Susan Newberry (Dec, 2009</a:t>
            </a:r>
          </a:p>
          <a:p>
            <a:r>
              <a:rPr lang="en-US" dirty="0" smtClean="0"/>
              <a:t>The focus of IFRS is to provide the necessary financial information to the primary users of financial statements who cannot get any financial information from any other source (other than the financial statements. </a:t>
            </a:r>
          </a:p>
          <a:p>
            <a:r>
              <a:rPr lang="en-US" dirty="0" smtClean="0">
                <a:latin typeface="Times New Roman" pitchFamily="18" charset="0"/>
                <a:cs typeface="Times New Roman" pitchFamily="18" charset="0"/>
              </a:rPr>
              <a:t>IFRS strives for transparency. Substance over form is one of the principles of IFRS that brings out the essence of the transaction and how it is to be reported in the financial reports. Time value of money is also an important principle of IFRS.</a:t>
            </a:r>
          </a:p>
          <a:p>
            <a:endParaRPr lang="en-US" dirty="0" smtClean="0"/>
          </a:p>
          <a:p>
            <a:endParaRPr lang="en-IN" dirty="0"/>
          </a:p>
        </p:txBody>
      </p:sp>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Corporate governance and IFRS</a:t>
            </a:r>
            <a:br>
              <a:rPr lang="en-US" dirty="0" smtClean="0">
                <a:latin typeface="Times New Roman" pitchFamily="18" charset="0"/>
                <a:cs typeface="Times New Roman" pitchFamily="18" charset="0"/>
              </a:rPr>
            </a:br>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507288" cy="5733256"/>
          </a:xfrm>
        </p:spPr>
        <p:txBody>
          <a:bodyPr>
            <a:normAutofit fontScale="85000" lnSpcReduction="10000"/>
          </a:bodyPr>
          <a:lstStyle/>
          <a:p>
            <a:r>
              <a:rPr lang="en-US" dirty="0" smtClean="0"/>
              <a:t>The results of regression show that when the number of Independent directors on the board is higher, discretionary accruals are lower. This finding is consistent with past research and illustrates a setting in which a large proportion of independent directors is associate with better monitoring (Govind and others in JIAA Vol XLVII (2) Dec 2015) </a:t>
            </a:r>
          </a:p>
          <a:p>
            <a:r>
              <a:rPr lang="en-US" dirty="0" smtClean="0"/>
              <a:t>Financial leverage is significantly related to discretionary accruals as the literature supports that earnings management is carried out in order to avoid debt covenants or to meet contractual obligations. The results evidenced that higher the leverage, lesser are the chances of earnings management. More debt in the capital structure of the company will force the company to limit its earnings management activities as the lenders fully scrutinize the financials of that company. (Govind and others in JIAA Vol XLVII (2) Dec 2015) </a:t>
            </a:r>
            <a:endParaRPr lang="en-IN" dirty="0"/>
          </a:p>
        </p:txBody>
      </p:sp>
      <p:sp>
        <p:nvSpPr>
          <p:cNvPr id="2" name="Title 1"/>
          <p:cNvSpPr>
            <a:spLocks noGrp="1"/>
          </p:cNvSpPr>
          <p:nvPr>
            <p:ph type="title"/>
          </p:nvPr>
        </p:nvSpPr>
        <p:spPr/>
        <p:txBody>
          <a:bodyPr/>
          <a:lstStyle/>
          <a:p>
            <a:r>
              <a:rPr lang="en-US" dirty="0" smtClean="0"/>
              <a:t>CG in India – Research findings </a:t>
            </a:r>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484784"/>
            <a:ext cx="8640960" cy="5040560"/>
          </a:xfrm>
        </p:spPr>
        <p:txBody>
          <a:bodyPr>
            <a:normAutofit/>
          </a:bodyPr>
          <a:lstStyle/>
          <a:p>
            <a:r>
              <a:rPr lang="en-US" dirty="0" smtClean="0"/>
              <a:t>CONCEPT OF CORPORATE GOVERNANCE</a:t>
            </a:r>
          </a:p>
          <a:p>
            <a:r>
              <a:rPr lang="en-US" dirty="0" smtClean="0"/>
              <a:t>BASIC PRINCIPLES OF CORPORATE GOVERNANCE </a:t>
            </a:r>
          </a:p>
          <a:p>
            <a:r>
              <a:rPr lang="en-US" dirty="0" smtClean="0"/>
              <a:t>CORPORATE GOVERNANCE IN INDIA – A REVIEW</a:t>
            </a:r>
          </a:p>
          <a:p>
            <a:r>
              <a:rPr lang="en-US" dirty="0" smtClean="0"/>
              <a:t>TRANSPARENCY  IN ACCOUNTING  AND CG</a:t>
            </a:r>
          </a:p>
          <a:p>
            <a:r>
              <a:rPr lang="en-US" dirty="0" smtClean="0"/>
              <a:t>CORPORATE GOVERNANCE – RESEARCH FINDINGS</a:t>
            </a:r>
          </a:p>
          <a:p>
            <a:r>
              <a:rPr lang="en-US" dirty="0" smtClean="0"/>
              <a:t>CG - A WAY FORWARD  </a:t>
            </a:r>
          </a:p>
          <a:p>
            <a:r>
              <a:rPr lang="en-US" dirty="0" smtClean="0"/>
              <a:t>SUM UP </a:t>
            </a:r>
          </a:p>
          <a:p>
            <a:endParaRPr lang="en-IN" dirty="0"/>
          </a:p>
        </p:txBody>
      </p:sp>
      <p:sp>
        <p:nvSpPr>
          <p:cNvPr id="2" name="Title 1"/>
          <p:cNvSpPr>
            <a:spLocks noGrp="1"/>
          </p:cNvSpPr>
          <p:nvPr>
            <p:ph type="title"/>
          </p:nvPr>
        </p:nvSpPr>
        <p:spPr/>
        <p:txBody>
          <a:bodyPr>
            <a:normAutofit fontScale="90000"/>
          </a:bodyPr>
          <a:lstStyle/>
          <a:p>
            <a:r>
              <a:rPr lang="en-US" dirty="0" smtClean="0"/>
              <a:t>CG IN INDIA  - A WAY FORWARD  - SYNOPSIS</a:t>
            </a:r>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Major key factors that influence the CG System are: Disclosures in Annual Report, Quality of Corporate Reporting, Adequacy of Processes,  Involvement of Managers in CG activities, Management continuous interaction with functional departments, Board and Corporate ethics, Role of Independent Directors, Quality of Board and CSR and CG System – a tool or developing managerial activities ( S.Mohan – unpublished PhD thesis of JNTU Hyderabad)</a:t>
            </a:r>
            <a:endParaRPr lang="en-IN" dirty="0"/>
          </a:p>
        </p:txBody>
      </p:sp>
      <p:sp>
        <p:nvSpPr>
          <p:cNvPr id="2" name="Title 1"/>
          <p:cNvSpPr>
            <a:spLocks noGrp="1"/>
          </p:cNvSpPr>
          <p:nvPr>
            <p:ph type="title"/>
          </p:nvPr>
        </p:nvSpPr>
        <p:spPr/>
        <p:txBody>
          <a:bodyPr>
            <a:normAutofit fontScale="90000"/>
          </a:bodyPr>
          <a:lstStyle/>
          <a:p>
            <a:r>
              <a:rPr lang="en-US" dirty="0" smtClean="0"/>
              <a:t>CG in India – Research findings (2) </a:t>
            </a:r>
            <a:endParaRPr lang="en-IN"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97152"/>
          </a:xfrm>
        </p:spPr>
        <p:txBody>
          <a:bodyPr>
            <a:normAutofit fontScale="92500" lnSpcReduction="10000"/>
          </a:bodyPr>
          <a:lstStyle/>
          <a:p>
            <a:r>
              <a:rPr lang="en-US" dirty="0" smtClean="0"/>
              <a:t>Empirical investigation of the relationship between ownership/control structure, in terms of identity of the shareholder, and firm performance essentially attempts to test the managerial/agency theory propositions that different ownership control structure result in different performance (Short and others 1994).</a:t>
            </a:r>
          </a:p>
          <a:p>
            <a:r>
              <a:rPr lang="en-US" dirty="0" smtClean="0"/>
              <a:t>There is lot of evidence to show that institutional shareholders do not adopt a monitoring role, preferring to sell their holding in problem companies rather than intervening in the management of the company (Hirschman 1970, Myners 2001) </a:t>
            </a:r>
            <a:endParaRPr lang="en-IN" dirty="0"/>
          </a:p>
        </p:txBody>
      </p:sp>
      <p:sp>
        <p:nvSpPr>
          <p:cNvPr id="2" name="Title 1"/>
          <p:cNvSpPr>
            <a:spLocks noGrp="1"/>
          </p:cNvSpPr>
          <p:nvPr>
            <p:ph type="title"/>
          </p:nvPr>
        </p:nvSpPr>
        <p:spPr/>
        <p:txBody>
          <a:bodyPr>
            <a:normAutofit fontScale="90000"/>
          </a:bodyPr>
          <a:lstStyle/>
          <a:p>
            <a:r>
              <a:rPr lang="en-US" dirty="0" smtClean="0"/>
              <a:t>CG in India – Research findings ( 3) </a:t>
            </a:r>
            <a:endParaRPr lang="en-IN"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686800" cy="5661248"/>
          </a:xfrm>
        </p:spPr>
        <p:txBody>
          <a:bodyPr>
            <a:normAutofit fontScale="85000" lnSpcReduction="10000"/>
          </a:bodyPr>
          <a:lstStyle/>
          <a:p>
            <a:r>
              <a:rPr lang="en-US" dirty="0" smtClean="0"/>
              <a:t>Summers C 1982, Masahiko Aoki 1983 say that after industrialization the shift in the factors of production shows that the employees should have a greater say in CG. </a:t>
            </a:r>
          </a:p>
          <a:p>
            <a:r>
              <a:rPr lang="en-US" dirty="0" smtClean="0"/>
              <a:t>Drucker 2000 emphasize that emergence of the knowledge worker as the key player in the knowledge economy,  has implications for the governance of corporation in the future. </a:t>
            </a:r>
          </a:p>
          <a:p>
            <a:r>
              <a:rPr lang="en-US" dirty="0" smtClean="0"/>
              <a:t>Raghuram Rajan and others 2000 state the when most of the value was embedded in assets that could be owned, the boundaries were fixed and there was nothing directors could or were required to do, to guard them. But now most of the value comes from the assets that cannot be easily appropriated, like information or human capital. This raises new challenge to the directors in CG. </a:t>
            </a:r>
          </a:p>
          <a:p>
            <a:r>
              <a:rPr lang="en-US" dirty="0" smtClean="0"/>
              <a:t>There is no single model of good CG that fits for all (Narayana Murthy Committee Report 2003)</a:t>
            </a:r>
            <a:endParaRPr lang="en-IN" dirty="0"/>
          </a:p>
        </p:txBody>
      </p:sp>
      <p:sp>
        <p:nvSpPr>
          <p:cNvPr id="2" name="Title 1"/>
          <p:cNvSpPr>
            <a:spLocks noGrp="1"/>
          </p:cNvSpPr>
          <p:nvPr>
            <p:ph type="title"/>
          </p:nvPr>
        </p:nvSpPr>
        <p:spPr>
          <a:xfrm>
            <a:off x="457200" y="274638"/>
            <a:ext cx="8229600" cy="634082"/>
          </a:xfrm>
        </p:spPr>
        <p:txBody>
          <a:bodyPr>
            <a:normAutofit fontScale="90000"/>
          </a:bodyPr>
          <a:lstStyle/>
          <a:p>
            <a:r>
              <a:rPr lang="en-US" dirty="0" smtClean="0"/>
              <a:t>Intangibles and CG  - findings </a:t>
            </a:r>
            <a:endParaRPr lang="en-IN"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836712"/>
            <a:ext cx="8964488" cy="6336704"/>
          </a:xfrm>
        </p:spPr>
        <p:txBody>
          <a:bodyPr>
            <a:normAutofit fontScale="92500" lnSpcReduction="20000"/>
          </a:bodyPr>
          <a:lstStyle/>
          <a:p>
            <a:r>
              <a:rPr lang="en-US" dirty="0" smtClean="0"/>
              <a:t>Rajni Deverajan 2004 –observed  that shareholders are not the primary factors that drive good governance. The new drivers are the stakeholders and their intangible contributions. Firms in the IT sector adopt good governance standards to attract these stakeholders namely, good employees (the knowledge workers) who create value for the new age companies and attract prospective clients and retain the existing clients. </a:t>
            </a:r>
          </a:p>
          <a:p>
            <a:r>
              <a:rPr lang="en-US" dirty="0" smtClean="0"/>
              <a:t>It also leverages the establishment of strategic alliances that act as a platform for sustainable development. </a:t>
            </a:r>
          </a:p>
          <a:p>
            <a:r>
              <a:rPr lang="en-US" dirty="0" smtClean="0"/>
              <a:t>Benchmark for good governance should also include benchmarks for monitoring and managing the value creators i.e. intangibles. </a:t>
            </a:r>
          </a:p>
          <a:p>
            <a:r>
              <a:rPr lang="en-US" dirty="0" smtClean="0"/>
              <a:t>Good governance should also encompass evolving standards to protect, preserve and enhance the value of the value drivers in this sector. </a:t>
            </a:r>
          </a:p>
          <a:p>
            <a:endParaRPr lang="en-IN" dirty="0"/>
          </a:p>
        </p:txBody>
      </p:sp>
      <p:sp>
        <p:nvSpPr>
          <p:cNvPr id="2" name="Title 1"/>
          <p:cNvSpPr>
            <a:spLocks noGrp="1"/>
          </p:cNvSpPr>
          <p:nvPr>
            <p:ph type="title"/>
          </p:nvPr>
        </p:nvSpPr>
        <p:spPr>
          <a:xfrm>
            <a:off x="457200" y="274638"/>
            <a:ext cx="8229600" cy="562074"/>
          </a:xfrm>
        </p:spPr>
        <p:txBody>
          <a:bodyPr>
            <a:normAutofit fontScale="90000"/>
          </a:bodyPr>
          <a:lstStyle/>
          <a:p>
            <a:r>
              <a:rPr lang="en-US" dirty="0" smtClean="0"/>
              <a:t>Intangibles and CG – findings </a:t>
            </a:r>
            <a:endParaRPr lang="en-IN"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Basic Principles of Fairness, Accountability, Responsibility, Transparency and Disclosure must be internalized in the firm</a:t>
            </a:r>
          </a:p>
          <a:p>
            <a:r>
              <a:rPr lang="en-US" dirty="0" smtClean="0"/>
              <a:t>Companies Act 2013 is in right direction. It is in consistence with changes in the world</a:t>
            </a:r>
          </a:p>
          <a:p>
            <a:r>
              <a:rPr lang="en-US" dirty="0" smtClean="0"/>
              <a:t>Transparency in Accounting gets improved with immediate convergence of Accounting standards in India with IFRS</a:t>
            </a:r>
          </a:p>
          <a:p>
            <a:r>
              <a:rPr lang="en-US" dirty="0" smtClean="0"/>
              <a:t>CG is related to Investment Decisions, Intangibles Contribution, Information technology changes and there is a need for sensitization among all stakeholders </a:t>
            </a:r>
          </a:p>
          <a:p>
            <a:r>
              <a:rPr lang="en-US" dirty="0" smtClean="0"/>
              <a:t>Hence there is strong need for International Corporate Governance Day to be adopted and ICSI efforts are in right direction </a:t>
            </a:r>
          </a:p>
          <a:p>
            <a:endParaRPr lang="en-US" dirty="0" smtClean="0"/>
          </a:p>
          <a:p>
            <a:endParaRPr lang="en-IN" dirty="0"/>
          </a:p>
        </p:txBody>
      </p:sp>
      <p:sp>
        <p:nvSpPr>
          <p:cNvPr id="2" name="Title 1"/>
          <p:cNvSpPr>
            <a:spLocks noGrp="1"/>
          </p:cNvSpPr>
          <p:nvPr>
            <p:ph type="title"/>
          </p:nvPr>
        </p:nvSpPr>
        <p:spPr/>
        <p:txBody>
          <a:bodyPr/>
          <a:lstStyle/>
          <a:p>
            <a:r>
              <a:rPr lang="en-US" dirty="0" smtClean="0"/>
              <a:t>CG – A WAY FORWARD </a:t>
            </a:r>
            <a:endParaRPr lang="en-IN"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CG Concept and principles</a:t>
            </a:r>
          </a:p>
          <a:p>
            <a:r>
              <a:rPr lang="en-US" dirty="0" smtClean="0"/>
              <a:t>CG in India – Companies Act changes</a:t>
            </a:r>
          </a:p>
          <a:p>
            <a:r>
              <a:rPr lang="en-US" dirty="0" smtClean="0"/>
              <a:t>Transparency in Accounting – Convergence to IFRS</a:t>
            </a:r>
          </a:p>
          <a:p>
            <a:r>
              <a:rPr lang="en-US" dirty="0" smtClean="0"/>
              <a:t>CG and role of Intangibles </a:t>
            </a:r>
          </a:p>
          <a:p>
            <a:r>
              <a:rPr lang="en-US" dirty="0" smtClean="0"/>
              <a:t>CG and ICSI Role </a:t>
            </a:r>
          </a:p>
          <a:p>
            <a:r>
              <a:rPr lang="en-US" dirty="0" smtClean="0"/>
              <a:t>Need for ICGD – a good initiative by ICSI </a:t>
            </a:r>
            <a:endParaRPr lang="en-IN" dirty="0"/>
          </a:p>
        </p:txBody>
      </p:sp>
      <p:sp>
        <p:nvSpPr>
          <p:cNvPr id="2" name="Title 1"/>
          <p:cNvSpPr>
            <a:spLocks noGrp="1"/>
          </p:cNvSpPr>
          <p:nvPr>
            <p:ph type="title"/>
          </p:nvPr>
        </p:nvSpPr>
        <p:spPr/>
        <p:txBody>
          <a:bodyPr/>
          <a:lstStyle/>
          <a:p>
            <a:r>
              <a:rPr lang="en-US" dirty="0" smtClean="0"/>
              <a:t>Sum Up</a:t>
            </a:r>
            <a:endParaRPr lang="en-IN"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THANK YOU AND QUESTIONS IF ANY </a:t>
            </a:r>
            <a:endParaRPr lang="en-IN" dirty="0"/>
          </a:p>
        </p:txBody>
      </p:sp>
    </p:spTree>
  </p:cSld>
  <p:clrMapOvr>
    <a:masterClrMapping/>
  </p:clrMapOvr>
  <p:transition>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686800" cy="4997152"/>
          </a:xfrm>
        </p:spPr>
        <p:txBody>
          <a:bodyPr>
            <a:normAutofit/>
          </a:bodyPr>
          <a:lstStyle/>
          <a:p>
            <a:r>
              <a:rPr lang="en-IN" dirty="0"/>
              <a:t> The </a:t>
            </a:r>
            <a:r>
              <a:rPr lang="en-IN" dirty="0">
                <a:hlinkClick r:id="rId2" tooltip="Cadbury Report"/>
              </a:rPr>
              <a:t>Cadbury Report</a:t>
            </a:r>
            <a:r>
              <a:rPr lang="en-IN" dirty="0"/>
              <a:t> which was released in the UK in 1991 outlined that "Corporate governance is the system by which businesses are directed and controlled</a:t>
            </a:r>
            <a:r>
              <a:rPr lang="en-IN" dirty="0" smtClean="0"/>
              <a:t>.“ </a:t>
            </a:r>
          </a:p>
          <a:p>
            <a:pPr algn="just">
              <a:buNone/>
            </a:pPr>
            <a:r>
              <a:rPr lang="en-US" dirty="0" smtClean="0">
                <a:latin typeface="Times New Roman" pitchFamily="18" charset="0"/>
                <a:cs typeface="Times New Roman" pitchFamily="18" charset="0"/>
              </a:rPr>
              <a:t>Corporate Governance is the system of rules, practices and processes by which a company is directed and controlled. Corporate governance essentially involves balancing the interests of the many stakeholders like shareholders, management, customers, suppliers, financiers, government and the community in a company.</a:t>
            </a:r>
          </a:p>
        </p:txBody>
      </p:sp>
      <p:sp>
        <p:nvSpPr>
          <p:cNvPr id="2" name="Title 1"/>
          <p:cNvSpPr>
            <a:spLocks noGrp="1"/>
          </p:cNvSpPr>
          <p:nvPr>
            <p:ph type="title"/>
          </p:nvPr>
        </p:nvSpPr>
        <p:spPr/>
        <p:txBody>
          <a:bodyPr>
            <a:normAutofit fontScale="90000"/>
          </a:bodyPr>
          <a:lstStyle/>
          <a:p>
            <a:r>
              <a:rPr lang="en-US" dirty="0" smtClean="0"/>
              <a:t>CONCEPT OF CORPORATE GOVERNANCE </a:t>
            </a:r>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IN" b="1" dirty="0" smtClean="0"/>
              <a:t>Fairness -</a:t>
            </a:r>
            <a:r>
              <a:rPr lang="en-IN" dirty="0"/>
              <a:t>Fairness refers to equal treatment, for example, all shareholders should receive equal consideration for whatever shareholdings they </a:t>
            </a:r>
            <a:r>
              <a:rPr lang="en-IN" dirty="0" smtClean="0"/>
              <a:t>hold.</a:t>
            </a:r>
          </a:p>
          <a:p>
            <a:r>
              <a:rPr lang="en-IN" b="1" dirty="0" smtClean="0"/>
              <a:t> </a:t>
            </a:r>
            <a:r>
              <a:rPr lang="en-IN" dirty="0"/>
              <a:t>In addition to shareholders, there should also be fairness in the treatment of all stakeholders including employees, communities and public officials. The fairer the entity appears to stakeholders, the more likely it is that it can survive the pressure of interested parties</a:t>
            </a:r>
            <a:endParaRPr lang="en-IN" b="1" dirty="0" smtClean="0"/>
          </a:p>
          <a:p>
            <a:endParaRPr lang="en-IN" dirty="0"/>
          </a:p>
          <a:p>
            <a:endParaRPr lang="en-IN" dirty="0"/>
          </a:p>
          <a:p>
            <a:endParaRPr lang="en-IN" dirty="0"/>
          </a:p>
        </p:txBody>
      </p:sp>
      <p:sp>
        <p:nvSpPr>
          <p:cNvPr id="2" name="Title 1"/>
          <p:cNvSpPr>
            <a:spLocks noGrp="1"/>
          </p:cNvSpPr>
          <p:nvPr>
            <p:ph type="title"/>
          </p:nvPr>
        </p:nvSpPr>
        <p:spPr/>
        <p:txBody>
          <a:bodyPr>
            <a:normAutofit fontScale="90000"/>
          </a:bodyPr>
          <a:lstStyle/>
          <a:p>
            <a:r>
              <a:rPr lang="en-US" dirty="0" smtClean="0"/>
              <a:t>BASIC PRINCIPLES OF CORPORATE GOVERNANCE </a:t>
            </a: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507288" cy="5257800"/>
          </a:xfrm>
        </p:spPr>
        <p:txBody>
          <a:bodyPr>
            <a:normAutofit fontScale="85000" lnSpcReduction="10000"/>
          </a:bodyPr>
          <a:lstStyle/>
          <a:p>
            <a:r>
              <a:rPr lang="en-IN" b="1" dirty="0" smtClean="0"/>
              <a:t>Accountability</a:t>
            </a:r>
            <a:r>
              <a:rPr lang="en-IN" dirty="0" smtClean="0"/>
              <a:t> - </a:t>
            </a:r>
            <a:r>
              <a:rPr lang="en-IN" dirty="0"/>
              <a:t>Corporate accountability refers to the obligation and responsibility to give an explanation or reason for the company’s actions and conduct</a:t>
            </a:r>
            <a:r>
              <a:rPr lang="en-IN" dirty="0" smtClean="0"/>
              <a:t>.</a:t>
            </a:r>
          </a:p>
          <a:p>
            <a:r>
              <a:rPr lang="en-IN" b="1" dirty="0" smtClean="0"/>
              <a:t>Responsibility</a:t>
            </a:r>
            <a:r>
              <a:rPr lang="en-IN" dirty="0" smtClean="0"/>
              <a:t> - </a:t>
            </a:r>
            <a:r>
              <a:rPr lang="en-IN" dirty="0"/>
              <a:t>The Board of Directors are given authority to act on behalf of the </a:t>
            </a:r>
            <a:r>
              <a:rPr lang="en-IN" dirty="0" smtClean="0"/>
              <a:t>company. </a:t>
            </a:r>
            <a:r>
              <a:rPr lang="en-IN" dirty="0"/>
              <a:t>The Board of Directors are responsible for overseeing the management of the business, affairs of the company, appointing the chief executive and monitoring the performance of the company. In doing so, it is required to act in the best interests of the company.</a:t>
            </a:r>
          </a:p>
          <a:p>
            <a:r>
              <a:rPr lang="en-IN" dirty="0"/>
              <a:t>Accountability goes hand in hand with responsibility. The Board of Directors should be made accountable to the shareholders for the way in which the company has carried out its responsibilities.</a:t>
            </a:r>
          </a:p>
          <a:p>
            <a:endParaRPr lang="en-IN" dirty="0" smtClean="0"/>
          </a:p>
        </p:txBody>
      </p:sp>
      <p:sp>
        <p:nvSpPr>
          <p:cNvPr id="2" name="Title 1"/>
          <p:cNvSpPr>
            <a:spLocks noGrp="1"/>
          </p:cNvSpPr>
          <p:nvPr>
            <p:ph type="title"/>
          </p:nvPr>
        </p:nvSpPr>
        <p:spPr/>
        <p:txBody>
          <a:bodyPr>
            <a:normAutofit fontScale="90000"/>
          </a:bodyPr>
          <a:lstStyle/>
          <a:p>
            <a:r>
              <a:rPr lang="en-US" dirty="0" smtClean="0"/>
              <a:t>BASIC PRINCIPLES OF CORPORATE GOVERNANCE - 2</a:t>
            </a:r>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IN" b="1" dirty="0" smtClean="0"/>
              <a:t>Transparency</a:t>
            </a:r>
            <a:r>
              <a:rPr lang="en-IN" dirty="0" smtClean="0"/>
              <a:t> - </a:t>
            </a:r>
            <a:r>
              <a:rPr lang="en-IN" dirty="0"/>
              <a:t>A principle of good governance is that stakeholders should be informed about the company’s activities, what it plans to do in the future and any risks involved in its business strategies.</a:t>
            </a:r>
          </a:p>
          <a:p>
            <a:r>
              <a:rPr lang="en-IN" dirty="0"/>
              <a:t>Transparency means openness, a willingness by the company to provide clear information to shareholders and other stakeholders. For example, transparency refers to the openness and willingness to disclose financial performance figures which are truthful and accurate.</a:t>
            </a:r>
          </a:p>
          <a:p>
            <a:pPr>
              <a:buNone/>
            </a:pPr>
            <a:endParaRPr lang="en-IN" dirty="0" smtClean="0"/>
          </a:p>
          <a:p>
            <a:endParaRPr lang="en-IN" dirty="0"/>
          </a:p>
        </p:txBody>
      </p:sp>
      <p:sp>
        <p:nvSpPr>
          <p:cNvPr id="2" name="Title 1"/>
          <p:cNvSpPr>
            <a:spLocks noGrp="1"/>
          </p:cNvSpPr>
          <p:nvPr>
            <p:ph type="title"/>
          </p:nvPr>
        </p:nvSpPr>
        <p:spPr/>
        <p:txBody>
          <a:bodyPr>
            <a:normAutofit fontScale="90000"/>
          </a:bodyPr>
          <a:lstStyle/>
          <a:p>
            <a:r>
              <a:rPr lang="en-US" dirty="0" smtClean="0"/>
              <a:t>BASIC PRINCIPLES OF CORPORATE GOVERNANCE - 3</a:t>
            </a: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IN" b="1" dirty="0"/>
              <a:t>Disclosure of material </a:t>
            </a:r>
            <a:r>
              <a:rPr lang="en-IN" dirty="0"/>
              <a:t>matters concerning the organisation’s performance and activities should be timely and accurate to ensure that all investors have access to clear, factual information which accurately reflects the financial, social and environmental position of the organisation</a:t>
            </a:r>
            <a:r>
              <a:rPr lang="en-IN" dirty="0" smtClean="0"/>
              <a:t>.</a:t>
            </a:r>
          </a:p>
          <a:p>
            <a:r>
              <a:rPr lang="en-IN" dirty="0" smtClean="0"/>
              <a:t> </a:t>
            </a:r>
            <a:r>
              <a:rPr lang="en-IN" dirty="0"/>
              <a:t>Organisations should clarify and make publicly known the roles and responsibilities of the board and management to provide shareholders with a level of accountability</a:t>
            </a:r>
          </a:p>
        </p:txBody>
      </p:sp>
      <p:sp>
        <p:nvSpPr>
          <p:cNvPr id="2" name="Title 1"/>
          <p:cNvSpPr>
            <a:spLocks noGrp="1"/>
          </p:cNvSpPr>
          <p:nvPr>
            <p:ph type="title"/>
          </p:nvPr>
        </p:nvSpPr>
        <p:spPr/>
        <p:txBody>
          <a:bodyPr>
            <a:normAutofit fontScale="90000"/>
          </a:bodyPr>
          <a:lstStyle/>
          <a:p>
            <a:r>
              <a:rPr lang="en-US" dirty="0" smtClean="0"/>
              <a:t>BASIC PRINCIPLES OF CORPORATE GOVERNANCE - 4</a:t>
            </a:r>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fontAlgn="base"/>
            <a:r>
              <a:rPr lang="en-IN" b="1" dirty="0"/>
              <a:t> Few New </a:t>
            </a:r>
            <a:r>
              <a:rPr lang="en-IN" b="1" dirty="0" smtClean="0"/>
              <a:t>Provisions of Companies Act 2013 </a:t>
            </a:r>
            <a:r>
              <a:rPr lang="en-IN" b="1" dirty="0"/>
              <a:t>for Directors and Shareholders</a:t>
            </a:r>
          </a:p>
          <a:p>
            <a:pPr lvl="0" fontAlgn="base"/>
            <a:r>
              <a:rPr lang="en-IN" dirty="0"/>
              <a:t>One or more women directors are recommended for certain classes of companies</a:t>
            </a:r>
          </a:p>
          <a:p>
            <a:pPr lvl="0" fontAlgn="base"/>
            <a:r>
              <a:rPr lang="en-IN" dirty="0"/>
              <a:t>Every company in India must have a resident directory</a:t>
            </a:r>
          </a:p>
          <a:p>
            <a:pPr lvl="0" fontAlgn="base"/>
            <a:r>
              <a:rPr lang="en-IN" dirty="0"/>
              <a:t>The maximum permissible directors cannot exceed 15 in a public limited company. If more directors have to be appointed, it can be done only with approval of the shareholders after passing a Special Resolution</a:t>
            </a:r>
          </a:p>
          <a:p>
            <a:pPr lvl="0" fontAlgn="base"/>
            <a:r>
              <a:rPr lang="en-IN" dirty="0"/>
              <a:t>The Independent Directors are a newly introduced concept under the Act. A code of conduct is prescribed and so are other functions and duties</a:t>
            </a:r>
          </a:p>
          <a:p>
            <a:pPr lvl="0" fontAlgn="base"/>
            <a:r>
              <a:rPr lang="en-IN" dirty="0"/>
              <a:t>The Independent directors must attend at least one meeting a year</a:t>
            </a:r>
          </a:p>
          <a:p>
            <a:endParaRPr lang="en-IN" dirty="0"/>
          </a:p>
        </p:txBody>
      </p:sp>
      <p:sp>
        <p:nvSpPr>
          <p:cNvPr id="2" name="Title 1"/>
          <p:cNvSpPr>
            <a:spLocks noGrp="1"/>
          </p:cNvSpPr>
          <p:nvPr>
            <p:ph type="title"/>
          </p:nvPr>
        </p:nvSpPr>
        <p:spPr/>
        <p:txBody>
          <a:bodyPr/>
          <a:lstStyle/>
          <a:p>
            <a:r>
              <a:rPr lang="en-US" dirty="0" smtClean="0"/>
              <a:t>CG IN INDIA – A REVIEW </a:t>
            </a:r>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lvl="0" fontAlgn="base"/>
            <a:r>
              <a:rPr lang="en-IN" dirty="0" smtClean="0"/>
              <a:t>Every company must appoint an individual or firm as an auditor. The responsibility of the Audit committee has increased</a:t>
            </a:r>
          </a:p>
          <a:p>
            <a:pPr lvl="0" fontAlgn="base"/>
            <a:r>
              <a:rPr lang="en-IN" dirty="0" smtClean="0"/>
              <a:t>Filing and disclosures with the Registrar of Companies has increased</a:t>
            </a:r>
          </a:p>
          <a:p>
            <a:pPr lvl="0" fontAlgn="base"/>
            <a:r>
              <a:rPr lang="en-IN" dirty="0" smtClean="0"/>
              <a:t>Top management recognizes the rights of the shareholders and ensures strong co-operation between the company and the stakeholders</a:t>
            </a:r>
          </a:p>
          <a:p>
            <a:pPr lvl="0" fontAlgn="base"/>
            <a:r>
              <a:rPr lang="en-IN" dirty="0" smtClean="0"/>
              <a:t>Every company has to make accurate disclosure of financial situations, performance, material matter, ownership and governance</a:t>
            </a:r>
          </a:p>
          <a:p>
            <a:endParaRPr lang="en-IN" dirty="0"/>
          </a:p>
        </p:txBody>
      </p:sp>
      <p:sp>
        <p:nvSpPr>
          <p:cNvPr id="2" name="Title 1"/>
          <p:cNvSpPr>
            <a:spLocks noGrp="1"/>
          </p:cNvSpPr>
          <p:nvPr>
            <p:ph type="title"/>
          </p:nvPr>
        </p:nvSpPr>
        <p:spPr/>
        <p:txBody>
          <a:bodyPr/>
          <a:lstStyle/>
          <a:p>
            <a:r>
              <a:rPr lang="en-US" dirty="0" smtClean="0"/>
              <a:t>CG in India  - a review – 2 </a:t>
            </a:r>
            <a:endParaRPr lang="en-IN"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168</TotalTime>
  <Words>1795</Words>
  <Application>Microsoft Office PowerPoint</Application>
  <PresentationFormat>On-screen Show (4:3)</PresentationFormat>
  <Paragraphs>115</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Concourse</vt:lpstr>
      <vt:lpstr>CORPORATE GOVERNANCE IN INDIA - A WAY FORWARD </vt:lpstr>
      <vt:lpstr>CG IN INDIA  - A WAY FORWARD  - SYNOPSIS</vt:lpstr>
      <vt:lpstr>CONCEPT OF CORPORATE GOVERNANCE </vt:lpstr>
      <vt:lpstr>BASIC PRINCIPLES OF CORPORATE GOVERNANCE </vt:lpstr>
      <vt:lpstr>BASIC PRINCIPLES OF CORPORATE GOVERNANCE - 2</vt:lpstr>
      <vt:lpstr>BASIC PRINCIPLES OF CORPORATE GOVERNANCE - 3</vt:lpstr>
      <vt:lpstr>BASIC PRINCIPLES OF CORPORATE GOVERNANCE - 4</vt:lpstr>
      <vt:lpstr>CG IN INDIA – A REVIEW </vt:lpstr>
      <vt:lpstr>CG in India  - a review – 2 </vt:lpstr>
      <vt:lpstr>CG in India  - a review – 3 </vt:lpstr>
      <vt:lpstr>CG in India – a Review – 4 </vt:lpstr>
      <vt:lpstr>CG deficiency leads to Financial Crisis</vt:lpstr>
      <vt:lpstr>CG - TRANSPARENCY IN ACCOUNTING </vt:lpstr>
      <vt:lpstr>CG – Investment decisions </vt:lpstr>
      <vt:lpstr>Scams and CG in India </vt:lpstr>
      <vt:lpstr>SEBI and CG in India</vt:lpstr>
      <vt:lpstr>Accounting Standards  and CG in India  </vt:lpstr>
      <vt:lpstr>Corporate governance and IFRS </vt:lpstr>
      <vt:lpstr>CG in India – Research findings </vt:lpstr>
      <vt:lpstr>CG in India – Research findings (2) </vt:lpstr>
      <vt:lpstr>CG in India – Research findings ( 3) </vt:lpstr>
      <vt:lpstr>Intangibles and CG  - findings </vt:lpstr>
      <vt:lpstr>Intangibles and CG – findings </vt:lpstr>
      <vt:lpstr>CG – A WAY FORWARD </vt:lpstr>
      <vt:lpstr>Sum Up</vt:lpstr>
      <vt:lpstr>THANK YOU AND QUESTIONS IF ANY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CORPORATE GOVERNANCE IN INDIA  A WAY FORWARD</dc:title>
  <dc:creator>Adyasri</dc:creator>
  <cp:lastModifiedBy>admin</cp:lastModifiedBy>
  <cp:revision>3</cp:revision>
  <dcterms:created xsi:type="dcterms:W3CDTF">2016-04-14T06:29:19Z</dcterms:created>
  <dcterms:modified xsi:type="dcterms:W3CDTF">2016-04-15T04:07:28Z</dcterms:modified>
</cp:coreProperties>
</file>