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0" r:id="rId17"/>
    <p:sldId id="271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Unseen Paraphernalia - ICGD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CS </a:t>
            </a:r>
            <a:r>
              <a:rPr lang="en-IN" dirty="0" err="1" smtClean="0"/>
              <a:t>Ahalada</a:t>
            </a:r>
            <a:r>
              <a:rPr lang="en-IN" dirty="0" smtClean="0"/>
              <a:t> </a:t>
            </a:r>
            <a:r>
              <a:rPr lang="en-IN" dirty="0" err="1" smtClean="0"/>
              <a:t>Rao</a:t>
            </a:r>
            <a:r>
              <a:rPr lang="en-IN" dirty="0" smtClean="0"/>
              <a:t> V</a:t>
            </a:r>
          </a:p>
          <a:p>
            <a:r>
              <a:rPr lang="en-IN" dirty="0" smtClean="0"/>
              <a:t>CS </a:t>
            </a:r>
            <a:r>
              <a:rPr lang="en-IN" dirty="0" err="1" smtClean="0"/>
              <a:t>Mahadev</a:t>
            </a:r>
            <a:r>
              <a:rPr lang="en-IN" dirty="0" smtClean="0"/>
              <a:t> </a:t>
            </a:r>
            <a:r>
              <a:rPr lang="en-IN" dirty="0" err="1" smtClean="0"/>
              <a:t>Tiruanagari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139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umbs.dreamstime.com/t/frogs-pond-illustration-white-background-33203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3" y="457200"/>
            <a:ext cx="807053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7213" y="4373940"/>
            <a:ext cx="80705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dirty="0" smtClean="0"/>
              <a:t>To </a:t>
            </a:r>
            <a:r>
              <a:rPr lang="en-IN" sz="3200" dirty="0"/>
              <a:t>a large extent </a:t>
            </a:r>
            <a:r>
              <a:rPr lang="en-IN" sz="3200" dirty="0" smtClean="0"/>
              <a:t>majority are indulged </a:t>
            </a:r>
            <a:r>
              <a:rPr lang="en-IN" sz="3200" dirty="0"/>
              <a:t>in some or other malpractices.  However only few are popping out</a:t>
            </a:r>
          </a:p>
        </p:txBody>
      </p:sp>
    </p:spTree>
    <p:extLst>
      <p:ext uri="{BB962C8B-B14F-4D97-AF65-F5344CB8AC3E}">
        <p14:creationId xmlns:p14="http://schemas.microsoft.com/office/powerpoint/2010/main" val="76580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esearchpedia.info/wp-content/uploads/2015/10/Difference-between-developed-and-developing-count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304"/>
            <a:ext cx="8988425" cy="357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199" y="4140875"/>
            <a:ext cx="8988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dirty="0"/>
              <a:t>The corporate governance practices being followed by certain countries like underdeveloped and developing nations are predominantly based on the same practices </a:t>
            </a:r>
            <a:r>
              <a:rPr lang="en-IN" sz="2800" dirty="0" smtClean="0"/>
              <a:t>but </a:t>
            </a:r>
            <a:r>
              <a:rPr lang="en-IN" sz="2800" dirty="0"/>
              <a:t>still we are facing some or other fraudster companies emanating from time to time.  And even the same kind of scenario is prevailing in those developed countries.</a:t>
            </a:r>
          </a:p>
        </p:txBody>
      </p:sp>
    </p:spTree>
    <p:extLst>
      <p:ext uri="{BB962C8B-B14F-4D97-AF65-F5344CB8AC3E}">
        <p14:creationId xmlns:p14="http://schemas.microsoft.com/office/powerpoint/2010/main" val="105175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amilyownedbusinessadvisors.com/files/2014/06/Maintaining-Good-Corporate-Govern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228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dirty="0" smtClean="0"/>
              <a:t>That means there is a gap in the corporate governance norms being followed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25912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jeasprc.org/wp-content/uploads/2012/10/625_eth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901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762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dirty="0" smtClean="0"/>
              <a:t>Do </a:t>
            </a:r>
            <a:r>
              <a:rPr lang="en-IN" sz="2800" dirty="0"/>
              <a:t>we really need to concentrate on </a:t>
            </a:r>
            <a:r>
              <a:rPr lang="en-IN" sz="2800" dirty="0" smtClean="0"/>
              <a:t>some </a:t>
            </a:r>
            <a:r>
              <a:rPr lang="en-IN" sz="2800" dirty="0"/>
              <a:t>more disclosure norms? Or are we going to </a:t>
            </a:r>
            <a:r>
              <a:rPr lang="en-IN" sz="2800" dirty="0" smtClean="0"/>
              <a:t>imbibe </a:t>
            </a:r>
            <a:r>
              <a:rPr lang="en-IN" sz="2800" dirty="0"/>
              <a:t>the ethics and morality into the DNA of corporate</a:t>
            </a:r>
          </a:p>
        </p:txBody>
      </p:sp>
    </p:spTree>
    <p:extLst>
      <p:ext uri="{BB962C8B-B14F-4D97-AF65-F5344CB8AC3E}">
        <p14:creationId xmlns:p14="http://schemas.microsoft.com/office/powerpoint/2010/main" val="56023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dhdefcoach.com/wp-content/uploads/2013/07/id-100176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914400"/>
            <a:ext cx="840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10" descr="https://encrypted-tbn0.gstatic.com/images?q=tbn:ANd9GcSvIsX_-hoam1p_6pXI1NSsHFgDQ7Hw4pQNfqDs7f7vIV63wlb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-1"/>
            <a:ext cx="3807397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3254276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 smtClean="0"/>
              <a:t>Corporate </a:t>
            </a:r>
            <a:r>
              <a:rPr lang="en-IN" sz="3600" dirty="0"/>
              <a:t>governance </a:t>
            </a:r>
            <a:r>
              <a:rPr lang="en-IN" sz="3600" dirty="0" smtClean="0"/>
              <a:t>should work </a:t>
            </a:r>
            <a:r>
              <a:rPr lang="en-IN" sz="3600" dirty="0"/>
              <a:t>as self-regulation </a:t>
            </a:r>
            <a:r>
              <a:rPr lang="en-IN" sz="3600" dirty="0" smtClean="0"/>
              <a:t>but not to </a:t>
            </a:r>
            <a:r>
              <a:rPr lang="en-IN" sz="3600" dirty="0"/>
              <a:t>be regulated by a </a:t>
            </a:r>
            <a:r>
              <a:rPr lang="en-IN" sz="3600" dirty="0" smtClean="0"/>
              <a:t>regulator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92419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ANDw8NDQ0NDQ0NDQ0ODQ0NDQ8NDg0NFREWFhURExUYHSkhGBolGxUVITEhMSkrLi4uFx8zOD8sNygtLisBCgoKDg0OFxAQFysdHR0tLS0rLSsrLS4tKy0tLS0tLS0tLTUtKy0tLS0tLS0tLS0tKystKy0tLS0tLS0tLS0tLf/AABEIAKkBKgMBEQACEQEDEQH/xAAbAAEBAAMBAQEAAAAAAAAAAAAAAQIDBAUGB//EADsQAAIBAwICBwUFBgcAAAAAAAABAgMEEQUhEjEGIkFRcYGREzJSYaEHFDOSsUJDY3LB0RYjU4Lh8PH/xAAaAQEBAQEBAQEAAAAAAAAAAAAAAQIDBAUG/8QAMREBAQEAAgAEAwcCBgMAAAAAAAECAxEEEiExBRNhMkFCUYGRoXGxFBUiwdHhIzND/9oADAMBAAIRAxEAPwD8TKgAAAAAFQFAAUIFGSKKAKgakAvSdqXpA10nYOjsHR2E6XsJ0IZ6aCAZVAIQQCEUAgACAAAAAQUCFAAAAAUABQARSilGQA1IgakTtcG5Ge1SNSJ2uDXlTswamE7XBfIdmCeQ7TBLk7TBi5a7TBnpe0M2L2GbGgwIwqEEIIFAIAAgAAAApBCgAAAUABQKAKi4KMgBqRA3IzVSNyJ2ySOkyzaySOkwz2yUTrnDNqqBqYTtlwF8ido4E8i9sXEzcL2xaOdyvbFo53LXaYOdjXaGLGu0MWKGVRkViyCEUAgACAAAACkEKAACgAKAApUVFGQA1Iim5GVSOkjNrJI65yzaySO2csWtkYHXOGbW2NM7ZwxdNnsTr8tjzslRL8o87F0TN4ybYSpmLxtTTVKByuG5prlE5ay3KwaOGstSsWjlY3KhzsaiGLFDCsQqEEIoBAAEAAAKQQoAAKAAoFApUXBRSxA6SJVRuRms0jtnLFrOKO+csWtsYHozhi10U6Z3zhy1p006B6M8bjrbtpWblF7bxf0Z2mPRyu/VuhpzabL5ZGLyerTOza7CXjb87mnbc9uXMxeJucjlqUjz7w7Z05pwPNrDrNNMonDWXSVraOGstysWjjY3KxOVjXYYsaQyqEEIIFGBAIAAAUghQAoAABUBQimhQKbiKdJGKyR1zGazij0ZyxW2ET0Zy52uqlA9WMuOtPRtrbi+T+h684jza3XrW2nvtR09I43T27DTN1lbPZ+DM616Odr0FouM5W5j5sS6rkr6O+WDU3F8zyL6wxslsvq+83L23NPEubRrsM6x27Z286tSwebeI9GdOScTyby7ytEkebWXSVraPPqNysWcbG4hzrQYrSMgxIIRRgQABAAFIIUAKgAFAAUqMkUUsA3GVR0jFZo75jNbII9OY5100onqxHLVd1vTyezGXm3Xu2FtnB39nm1X1ml2nJNZXc+zw7jhvXTm+nsdLTxheTPDyc/Tpni7eutMyl1d+XI8l8R6ut8P24b3S9mkvFnfj8Qzri69nzeo2CjnbL+fI9/HyduFnT5PU7bmeqVuV87d0sHPeXfGnm1Ynj3HpzXLNHl3HeNUjzajpGDPPY3GJyrcDnVQisWQQijAgACAAKQQoAVAAKgAFKjJFFLEDpErJHXNn5MWOm3tqlR4hTnNvlwxbPfw+H5N+s43HfJnPvp9HpvQm/r4cbScY/FPqR9WeucWMf8As1mfr3f4efXPL9mW/o+is/s6nHDuLm2pd8VU9pL0jlnacvBPs51r9Ov7uGuTd/Kf1r27ToVY0/xLpyfdGnNfq0S+J3+Di/euV9fff7R7VloVjDHBCrU8ZKC/qcd+I5/pP5TyY/O3+H0tlY2sUsW7/O2fP5OXnv4v4enGOGe+f5enSlbx5U2vPJ5dTlv3vRnXDPwu6F5Txtts9sdiOF4tPRnm4+nNXrUZc4cXhsdc45J7Vy1ycV+5511bWsudu3/uaPRjfNPxPPvPBfw/y+f1HRrKWc0qke9KZ7+LxHP+crza48fd3Hz9bolY1n1Z16b75UuKK81I9X+J5ZP9WZf16/2ZmZ92rP0eZe/ZlxfgXdvLPKM3Km3+Yn+L4L9vj1P5dc/MntZf4/2fOaj9neoU88NvGslz9lNTfomYvyN/Z3P17n/Ttnls95f7vl77Sbig8VrerTa+KMkceTwvJ13MeafS9/2ds82NfiefLwPnb9L1Z1XojBnC2NwOdaiGVQgxIoBAAEAAUghQAqAAVAAKEU1B6Gn6RcXLUaNGc2+6LwfQ4fhvPueazyz89en/AG4cniePHvX11l9m9SMVUv7ilaU8ZanJcbXco82z28XgvDy9d65L+WZ1P3ePfjNX7M6/q7advo9l7tKpeVF+1VahTz4Ldn1+HwPLPsZzx/p3f3rza5eTfvbf4jd/jGcepZ0aNsv4VKKl+Z5f1PVfh/H15ubd1/W+n/DHVn0Yy1mtU3r15y/mm5v0PPrfhuOf+OftHPW+/q2Ub2L5zqPwWF5tsxnn816mWO7+T0rK/p89/lnccvHv27hfM9mjq8YvEUl85NI8d4LftUls+93U+kCX7Sfg0cr4Tv2dJy9Ouhr0ZPGfE568JqNTmdUdUi98r17DlfD6a+bGNTVEs7os8PaXljRPWI9/lsbnhqnzXHca3TWcyXnhnXPhtM3k7ePd67RTcqdSUZ45R5PyPZx+G3Z1Z6J5ni1ukspcqsX5becXlfQ9mfBYn3L6tS1rZSrVnBt5hVoy4uHxS5Gr4fP4ZL9KT39GuXTC4hsriNzT5cNaMaqkvCWTU+HcGvXy+W/S9f2dO9X3/lyVdX0+6yrvTqUZP97at0ZJ9+N0/oZ5Ph+7Opuan5bnf8+7WfNn27n9L/s4q/RawuN7K/8AZSf7m8Shv3cayv0Pmc/wqfi47n64vc/a+rtnxfJn39f4eFqnRW8tetOi50+yrR/zINeKPlcnwvk/+dmvp7X9q9WPGcevS+n9XiNY2eU+57Hzd41i+XU6v1eqWWdxizCoRRgQAwIAApBCgAAoADKKzsjWMa3fLmd0t693radoNWtvJxpQ7ZTaSXqfZ4fg9kmvEa8v0nrXi5fG5z6ZndfQ21LTLHDm5X1Vc1Damn85P+h9Pi4+Pi9OLMx9b66/6/d5NXn5fe9RtuOnlaMfZ2saVnD+DHr4/me5rW/DS+bkt3fr/wALjwtfPXWrzqtyqTnUk+cpzcmzO/jOcTy8eep+zrPDtH35fCn4nk38Y5de3o18j6rHUZLZbeB574vWvtXtL4eD1Gb7ROenyMivJPtZ2xz2e3ul4pHZT1OfxP1PTnxGnG8EdNPU5/E/VnbPL37ud4Y7bfU5d53zqdOV43rUdV4Y895fSP8AyLO3O5dlLWNuf1HklYsrXd628RafvR38U8P/AL8zMxI1MvKuNZl2SfqX0jcw8+41acucn4/3M/Mkdc8TzK11Jvm/U5b8TqPRnjjR96aeW2/M43xmvzdPlRJ6lPHCniPcc747UWcGXO7mXeyf5jr83X5cY/eX3mp8T1+a/KjKN412nfHxaz70vDHoWHSKvQ/DrTiu1KT4X4rkzv8A5jx8n28yuWvCyu2rrdvdbXdtDi/1aGKUs97XJm9b8NzTy6vc/LXr+1945Tg5OO98ennXOkU59a1rKoufs5dWa/ufO5/gvHuebg119L6z9/8Al2z4vWfTlz19XkVqUoPhnFxfzPg+I8Ly8F65M9f2/d7sbzud5vbBnnaQABAAFIIUAAFQk7G2nTzzeEevi8Pn35L19HPW79zrpXUaX4cU38Uj358fx8M8vFOnDXDrf2q1176dT35uWOS7F4LsPPv4hyW+no3ngzn2aHUyebXid6+918kTJy+Zq/evUUdgalRcm5WayTOudM2M0zvnTFjZGR3zpixuhUO+dudy6KVU7436uWsuj7028nb5vbn8tvp1spvJ6MTzZ7c7nqsJXWY4z7rz5P8A8OF5PT+jfy/VyzrHHXI6TDnnUOGtusy0ymcdbdJGqTOGtNyMGzhrTcjBnG1qIzFrcDHmXpB56Jk1ObU9qdMoza5PB34/G8mL3KlxK6VeNrE+uvme/PxXzZ8vJO3C8HV7z6OepCL93b5M8fLxcHJ68d6v5Oudanu0tHh1i5vVdJe0MqAAKQQoAVAZJ4NTXXsnSNkttXoyQAKEVFFKKalQNyoqZuVnpkmbmmemSZ2zpixnGR2ztLGxVDrN9Rjys1UNzkZ8rfSq9VnXPLrr0c9Z9Wr2n1MTk9f6t+VqczldtzLCUjndtSMGzlrTUjBs4601ImTna1IxOdrUgYtaiGVQCEEIoAyJReI157fdOkZlUAgFIIUAKAAAAKAApUUooFNSoGpUU3Kz0uTcqdKmdJpmxmmdJpms4yNzTNjdGosG5tzua1ymZ87cjXJmdaajBs5XTUiZOd010xZztakQzavQYtaQyJkKhBCKAQAAAAAIBSCFAAAAAUABQKAKioooFL2galTpTUqdKmblTpcmppno4izadM0z1445c92ssXI8urZ6NSJkz5l6RszasiZM9tdIZtUM2qhlUbAhAIqAAIBAAAAAApBABQAAAAFAoACgCoqZRcgUoF7QNdope06C9pW6m1h5e/6nrxy58vq5al7ajza13e3WIY7XpCdr0GbVCCEVGBCCEUAAQCAAAAAAIKBAAAoAAAACgUAAAoQKMslDIFL2gBTUqM4wysnfGO89ud11WBxbQzWgnYhFGBMk7EAhFAAEAgAAAAACABQIAAACgAAAAKAAoACgCooBFFAqZqerN9HXRXVec+p9bg4J8q9/e827/qcrPl8mfLqx6c+yZOfapkKmSCACKgAABAAEAAAAAgAAKBAAAAAAFAAAAoACgAAFyAKi5AqOmPdnTfCbSaPqcetTFjhrM7aZHz+b3dsscnnbQAFCCAAIAAgAAAAACAAAAUCAAAAAAAFAAAAoAABQAAChGSOmL1UropSXC88z9D4bk4fk683u8+pfM52fE59TV9HfM6Ys8zQQQKAQAAAgAAAAEAAAAAAKQQoAAAAAAAFAAAAAUABQAFQGSZ1xO2aqXM+nw8MvHa52+qI+fvM+50jFnCqhFAIAAAQAAAACAAAAAAACkAoAAAAAAAACgAAAAAAAAAzizpjSVknhH0uHxPk47lzs9UPBrTcYM4NIAAAAAAAAAEAAAAAAAACACAAKBAAAAAAAAAACgVQAAAygXPulbDvlhJnPkajUc2gAAAAABlAAAAAABQIAAAUQ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 descr="data:image/jpeg;base64,/9j/4AAQSkZJRgABAQAAAQABAAD/2wCEAAkGBxANDw8NDQ0NDQ0NDQ0ODQ0NDQ8NDg0NFREWFhURExUYHSkhGBolGxUVITEhMSkrLi4uFx8zOD8sNygtLisBCgoKDg0OFxAQFysdHR0tLS0rLSsrLS4tKy0tLS0tLS0tLTUtKy0tLS0tLS0tLS0tKystKy0tLS0tLS0tLS0tLf/AABEIAKkBKgMBEQACEQEDEQH/xAAbAAEBAAMBAQEAAAAAAAAAAAAAAQIDBAUGB//EADsQAAIBAwICBwUFBgcAAAAAAAABAgMEEQUhEjEGIkFRcYGREzJSYaEHFDOSsUJDY3LB0RYjU4Lh8PH/xAAaAQEBAQEBAQEAAAAAAAAAAAAAAQIDBAUG/8QAMREBAQEAAgAEAwcCBgMAAAAAAAECAxEEEiExBRNhMkFCUYGRoXGxFBUiwdHhIzND/9oADAMBAAIRAxEAPwD8TKgAAAAAFQFAAUIFGSKKAKgakAvSdqXpA10nYOjsHR2E6XsJ0IZ6aCAZVAIQQCEUAgACAAAAAQUCFAAAAAUABQARSilGQA1IgakTtcG5Ge1SNSJ2uDXlTswamE7XBfIdmCeQ7TBLk7TBi5a7TBnpe0M2L2GbGgwIwqEEIIFAIAAgAAAApBCgAAAUABQKAKi4KMgBqRA3IzVSNyJ2ySOkyzaySOkwz2yUTrnDNqqBqYTtlwF8ido4E8i9sXEzcL2xaOdyvbFo53LXaYOdjXaGLGu0MWKGVRkViyCEUAgACAAAACkEKAACgAKAApUVFGQA1Iim5GVSOkjNrJI65yzaySO2csWtkYHXOGbW2NM7ZwxdNnsTr8tjzslRL8o87F0TN4ybYSpmLxtTTVKByuG5prlE5ay3KwaOGstSsWjlY3KhzsaiGLFDCsQqEEIoBAAEAAAKQQoAAKAAoFApUXBRSxA6SJVRuRms0jtnLFrOKO+csWtsYHozhi10U6Z3zhy1p006B6M8bjrbtpWblF7bxf0Z2mPRyu/VuhpzabL5ZGLyerTOza7CXjb87mnbc9uXMxeJucjlqUjz7w7Z05pwPNrDrNNMonDWXSVraOGstysWjjY3KxOVjXYYsaQyqEEIIFGBAIAAAUghQAoAABUBQimhQKbiKdJGKyR1zGazij0ZyxW2ET0Zy52uqlA9WMuOtPRtrbi+T+h684jza3XrW2nvtR09I43T27DTN1lbPZ+DM616Odr0FouM5W5j5sS6rkr6O+WDU3F8zyL6wxslsvq+83L23NPEubRrsM6x27Z286tSwebeI9GdOScTyby7ytEkebWXSVraPPqNysWcbG4hzrQYrSMgxIIRRgQABAAFIIUAKgAFAAUqMkUUsA3GVR0jFZo75jNbII9OY5100onqxHLVd1vTyezGXm3Xu2FtnB39nm1X1ml2nJNZXc+zw7jhvXTm+nsdLTxheTPDyc/Tpni7eutMyl1d+XI8l8R6ut8P24b3S9mkvFnfj8Qzri69nzeo2CjnbL+fI9/HyduFnT5PU7bmeqVuV87d0sHPeXfGnm1Ynj3HpzXLNHl3HeNUjzajpGDPPY3GJyrcDnVQisWQQijAgACAAKQQoAVAAKgAFKjJFFLEDpErJHXNn5MWOm3tqlR4hTnNvlwxbPfw+H5N+s43HfJnPvp9HpvQm/r4cbScY/FPqR9WeucWMf8As1mfr3f4efXPL9mW/o+is/s6nHDuLm2pd8VU9pL0jlnacvBPs51r9Ov7uGuTd/Kf1r27ToVY0/xLpyfdGnNfq0S+J3+Di/euV9fff7R7VloVjDHBCrU8ZKC/qcd+I5/pP5TyY/O3+H0tlY2sUsW7/O2fP5OXnv4v4enGOGe+f5enSlbx5U2vPJ5dTlv3vRnXDPwu6F5Txtts9sdiOF4tPRnm4+nNXrUZc4cXhsdc45J7Vy1ycV+5511bWsudu3/uaPRjfNPxPPvPBfw/y+f1HRrKWc0qke9KZ7+LxHP+crza48fd3Hz9bolY1n1Z16b75UuKK81I9X+J5ZP9WZf16/2ZmZ92rP0eZe/ZlxfgXdvLPKM3Km3+Yn+L4L9vj1P5dc/MntZf4/2fOaj9neoU88NvGslz9lNTfomYvyN/Z3P17n/Ttnls95f7vl77Sbig8VrerTa+KMkceTwvJ13MeafS9/2ds82NfiefLwPnb9L1Z1XojBnC2NwOdaiGVQgxIoBAAEAAUghQAqAAVAAKEU1B6Gn6RcXLUaNGc2+6LwfQ4fhvPueazyz89en/AG4cniePHvX11l9m9SMVUv7ilaU8ZanJcbXco82z28XgvDy9d65L+WZ1P3ePfjNX7M6/q7advo9l7tKpeVF+1VahTz4Ldn1+HwPLPsZzx/p3f3rza5eTfvbf4jd/jGcepZ0aNsv4VKKl+Z5f1PVfh/H15ubd1/W+n/DHVn0Yy1mtU3r15y/mm5v0PPrfhuOf+OftHPW+/q2Ub2L5zqPwWF5tsxnn816mWO7+T0rK/p89/lnccvHv27hfM9mjq8YvEUl85NI8d4LftUls+93U+kCX7Sfg0cr4Tv2dJy9Ouhr0ZPGfE568JqNTmdUdUi98r17DlfD6a+bGNTVEs7os8PaXljRPWI9/lsbnhqnzXHca3TWcyXnhnXPhtM3k7ePd67RTcqdSUZ45R5PyPZx+G3Z1Z6J5ni1ukspcqsX5becXlfQ9mfBYn3L6tS1rZSrVnBt5hVoy4uHxS5Gr4fP4ZL9KT39GuXTC4hsriNzT5cNaMaqkvCWTU+HcGvXy+W/S9f2dO9X3/lyVdX0+6yrvTqUZP97at0ZJ9+N0/oZ5Ph+7Opuan5bnf8+7WfNn27n9L/s4q/RawuN7K/8AZSf7m8Shv3cayv0Pmc/wqfi47n64vc/a+rtnxfJn39f4eFqnRW8tetOi50+yrR/zINeKPlcnwvk/+dmvp7X9q9WPGcevS+n9XiNY2eU+57Hzd41i+XU6v1eqWWdxizCoRRgQAwIAApBCgAAoADKKzsjWMa3fLmd0t693radoNWtvJxpQ7ZTaSXqfZ4fg9kmvEa8v0nrXi5fG5z6ZndfQ21LTLHDm5X1Vc1Damn85P+h9Pi4+Pi9OLMx9b66/6/d5NXn5fe9RtuOnlaMfZ2saVnD+DHr4/me5rW/DS+bkt3fr/wALjwtfPXWrzqtyqTnUk+cpzcmzO/jOcTy8eep+zrPDtH35fCn4nk38Y5de3o18j6rHUZLZbeB574vWvtXtL4eD1Gb7ROenyMivJPtZ2xz2e3ul4pHZT1OfxP1PTnxGnG8EdNPU5/E/VnbPL37ud4Y7bfU5d53zqdOV43rUdV4Y895fSP8AyLO3O5dlLWNuf1HklYsrXd628RafvR38U8P/AL8zMxI1MvKuNZl2SfqX0jcw8+41acucn4/3M/Mkdc8TzK11Jvm/U5b8TqPRnjjR96aeW2/M43xmvzdPlRJ6lPHCniPcc747UWcGXO7mXeyf5jr83X5cY/eX3mp8T1+a/KjKN412nfHxaz70vDHoWHSKvQ/DrTiu1KT4X4rkzv8A5jx8n28yuWvCyu2rrdvdbXdtDi/1aGKUs97XJm9b8NzTy6vc/LXr+1945Tg5OO98ennXOkU59a1rKoufs5dWa/ufO5/gvHuebg119L6z9/8Al2z4vWfTlz19XkVqUoPhnFxfzPg+I8Ly8F65M9f2/d7sbzud5vbBnnaQABAAFIIUAAFQk7G2nTzzeEevi8Pn35L19HPW79zrpXUaX4cU38Uj358fx8M8vFOnDXDrf2q1176dT35uWOS7F4LsPPv4hyW+no3ngzn2aHUyebXid6+918kTJy+Zq/evUUdgalRcm5WayTOudM2M0zvnTFjZGR3zpixuhUO+dudy6KVU7436uWsuj7028nb5vbn8tvp1spvJ6MTzZ7c7nqsJXWY4z7rz5P8A8OF5PT+jfy/VyzrHHXI6TDnnUOGtusy0ymcdbdJGqTOGtNyMGzhrTcjBnG1qIzFrcDHmXpB56Jk1ObU9qdMoza5PB34/G8mL3KlxK6VeNrE+uvme/PxXzZ8vJO3C8HV7z6OepCL93b5M8fLxcHJ68d6v5Oudanu0tHh1i5vVdJe0MqAAKQQoAVAZJ4NTXXsnSNkttXoyQAKEVFFKKalQNyoqZuVnpkmbmmemSZ2zpixnGR2ztLGxVDrN9Rjys1UNzkZ8rfSq9VnXPLrr0c9Z9Wr2n1MTk9f6t+VqczldtzLCUjndtSMGzlrTUjBs4601ImTna1IxOdrUgYtaiGVQCEEIoAyJReI157fdOkZlUAgFIIUAKAAAAKAApUUooFNSoGpUU3Kz0uTcqdKmdJpmxmmdJpms4yNzTNjdGosG5tzua1ymZ87cjXJmdaajBs5XTUiZOd010xZztakQzavQYtaQyJkKhBCKAQAAAAAIBSCFAAAAAUABQKAKioooFL2galTpTUqdKmblTpcmppno4izadM0z1445c92ssXI8urZ6NSJkz5l6RszasiZM9tdIZtUM2qhlUbAhAIqAAIBAAAAAApBABQAAAAFAoACgCoqZRcgUoF7QNdope06C9pW6m1h5e/6nrxy58vq5al7ajza13e3WIY7XpCdr0GbVCCEVGBCCEUAAQCAAAAAAIKBAAAoAAAACgUAAAoQKMslDIFL2gBTUqM4wysnfGO89ud11WBxbQzWgnYhFGBMk7EAhFAAEAgAAAAACABQIAAACgAAAAKAAoACgCooBFFAqZqerN9HXRXVec+p9bg4J8q9/e827/qcrPl8mfLqx6c+yZOfapkKmSCACKgAABAAEAAAAAgAAKBAAAAAAFAAAAoACgAAFyAKi5AqOmPdnTfCbSaPqcetTFjhrM7aZHz+b3dsscnnbQAFCCAAIAAgAAAAACAAAAUCAAAAAAAFAAAAoAABQAAChGSOmL1UropSXC88z9D4bk4fk683u8+pfM52fE59TV9HfM6Ys8zQQQKAQAAAgAAAAEAAAAAAKQQoAAAAAAAFAAAAAUABQAFQGSZ1xO2aqXM+nw8MvHa52+qI+fvM+50jFnCqhFAIAAAQAAAACAAAAAAACkAoAAAAAAAACgAAAAAAAAAzizpjSVknhH0uHxPk47lzs9UPBrTcYM4NIAAAAAAAAAEAAAAAAAACACAAKBAAAAAAAAAACgVQAAAygXPulbDvlhJnPkajUc2gAAAAABlAAAAAABQIAAAUQK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222" name="Picture 6" descr="http://www.qub.ac.uk/home/media/Media,381395,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1" y="0"/>
            <a:ext cx="602037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416571">
            <a:off x="3846669" y="3926625"/>
            <a:ext cx="518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/>
              <a:t>corporate governance should be enhanced from its existing horizons to newest scales </a:t>
            </a:r>
          </a:p>
        </p:txBody>
      </p:sp>
    </p:spTree>
    <p:extLst>
      <p:ext uri="{BB962C8B-B14F-4D97-AF65-F5344CB8AC3E}">
        <p14:creationId xmlns:p14="http://schemas.microsoft.com/office/powerpoint/2010/main" val="310985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hadev\Google Drive\MC Activities\Events and Issues\03 - 2016\Members Programs\01 - International Corporate Governance Day\Corporate Governance Year 2016\Presentation for CG Year 2016\Pics for CG Year\Mooting an id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7231" y="4876800"/>
            <a:ext cx="789902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International Corporate </a:t>
            </a:r>
          </a:p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Governance Day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481642">
            <a:off x="5863238" y="839745"/>
            <a:ext cx="3324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ICSI is mooting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0220124">
            <a:off x="-41558" y="853380"/>
            <a:ext cx="47597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With this background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936542"/>
      </p:ext>
    </p:extLst>
  </p:cSld>
  <p:clrMapOvr>
    <a:masterClrMapping/>
  </p:clrMapOvr>
  <p:transition advTm="20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evmatologia.org/_resources/blog/items-images/429/listing/small/World-AS-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52400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/>
              <a:t>L</a:t>
            </a:r>
            <a:r>
              <a:rPr lang="en-IN" sz="2800" dirty="0" smtClean="0"/>
              <a:t>ot </a:t>
            </a:r>
            <a:r>
              <a:rPr lang="en-IN" sz="2800" dirty="0"/>
              <a:t>of discussion, deliberation, brain storming </a:t>
            </a:r>
            <a:r>
              <a:rPr lang="en-IN" sz="2800" dirty="0" smtClean="0"/>
              <a:t>is needed and </a:t>
            </a:r>
            <a:r>
              <a:rPr lang="en-IN" sz="2800" dirty="0"/>
              <a:t>then only </a:t>
            </a:r>
            <a:r>
              <a:rPr lang="en-IN" sz="2800" dirty="0" smtClean="0"/>
              <a:t>gradual </a:t>
            </a:r>
            <a:r>
              <a:rPr lang="en-IN" sz="2800" dirty="0"/>
              <a:t>evolution of good corporate governance </a:t>
            </a:r>
            <a:r>
              <a:rPr lang="en-IN" sz="2800" dirty="0" smtClean="0"/>
              <a:t>is possible</a:t>
            </a:r>
            <a:endParaRPr lang="en-IN" sz="2800" dirty="0"/>
          </a:p>
        </p:txBody>
      </p:sp>
      <p:sp>
        <p:nvSpPr>
          <p:cNvPr id="3" name="Rectangle 2"/>
          <p:cNvSpPr/>
          <p:nvPr/>
        </p:nvSpPr>
        <p:spPr>
          <a:xfrm>
            <a:off x="152400" y="562987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/>
              <a:t>Active </a:t>
            </a:r>
            <a:r>
              <a:rPr lang="en-IN" sz="2800" dirty="0"/>
              <a:t>support </a:t>
            </a:r>
            <a:r>
              <a:rPr lang="en-IN" sz="2800" dirty="0" smtClean="0"/>
              <a:t>from entire world to take </a:t>
            </a:r>
            <a:r>
              <a:rPr lang="en-IN" sz="2800" dirty="0"/>
              <a:t>it forward, so that UNO can pass the necessary dictum making a day as ICGD</a:t>
            </a:r>
          </a:p>
        </p:txBody>
      </p:sp>
    </p:spTree>
    <p:extLst>
      <p:ext uri="{BB962C8B-B14F-4D97-AF65-F5344CB8AC3E}">
        <p14:creationId xmlns:p14="http://schemas.microsoft.com/office/powerpoint/2010/main" val="227928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66.photobucket.com/albums/h250/smilzpretty/smilzpretty014/ThankYouSkywriting_zps91690c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82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8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kudra.lt/files/I162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" y="0"/>
            <a:ext cx="92251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272" y="1600200"/>
            <a:ext cx="8844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dirty="0">
                <a:solidFill>
                  <a:schemeClr val="bg1"/>
                </a:solidFill>
              </a:rPr>
              <a:t>corporates now-a-days are not restricting to the countries of their origin </a:t>
            </a:r>
          </a:p>
        </p:txBody>
      </p:sp>
    </p:spTree>
    <p:extLst>
      <p:ext uri="{BB962C8B-B14F-4D97-AF65-F5344CB8AC3E}">
        <p14:creationId xmlns:p14="http://schemas.microsoft.com/office/powerpoint/2010/main" val="10118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WFhUXGSAbGRgXGR4dHhsgIBwdIBwhHBweHCggHhwnHRoaITEiJikrLi4uGR8zODMsNygtLisBCgoKDg0OGxAQGywkICQvNCwvLCwsLSw0LCwsLCwsLCwsLCwsLCwsLCwvLCwsLCwsLCwvLCwsLCwsLCwsLCwsLP/AABEIAPYAzQMBEQACEQEDEQH/xAAcAAACAgMBAQAAAAAAAAAAAAAGBwQFAAIDCAH/xABOEAACAQIEAwUDCAUHCwMFAAABAgMEEQAFEiEGMUEHEyJRYTJxgRQjQlJykaGxFTNigqJTc4PR0+HwJENjkpOys8HD0vE0NZQIF1R0wv/EABoBAAIDAQEAAAAAAAAAAAAAAAMEAAECBQb/xAA/EQABAgMFBgUCAwYGAwEBAAABAAIDESEEEjFBUWFxgZGhsRMiwdHwMuEUQvEzUpKiwtIFI2JygrJDU+IkFf/aAAwDAQACEQMRAD8AeOIosxFF8xFFo8yjYsAfUjFhpOAVFwGJWJOp5Mp9xGLLSMQqDmnArcHGVpfcRRZiKLMRRZiKLMRRZiKL5fEUVQeK6EXvW0u3P5+Pb+L0P3Y1cdopNW4N9xjKiwsBzxJKL7iKLMRRZiKLMRRZiKLMRRZiKLMRRZiKLMRRCnahm81Jls09O+iVTHpawNryIDswINwSMEhNDnAFUV37POIHrqCKokUK7albTyJVitx6G17dNxiojbrpKwrutrkiA1HdjZVAuzHyVRuf+Q3Nhi4cJ0Q+XLE5DeVlzw3FVc2TfKWElSgUAeGMe1/SSD/dXYG+7YYEcQW3YRnty4D1NToEs+zNjG9EHvxI7DqgOmz2JMzqqOGSHQ6dzEESQyrKSqveRgVsp1k728K9QcFhve8tdENBXZQT64cVBZ4cJp8MSJpPE1omvGgUAAWAFgPQY55JJmU2BJbYpRas1vfi1RK1KdeZ/wAbYk1UluDilpfcRRZiKKtzWMqVnQEtHs4HN4z7Qt1YW1L1uCNtRwzAIcDCdgcNjsuBwPPJCiAjzjLt8qOWa81bHJakjf8Ay9N/6KTB/wDyDctZL0s1cI44xYs7KNEa+01gL+4C4ux2F8KQ4ReScAMTkPmQxKjnhu/Ra09Ab97OQ8vQD2IwTuEvz9XO7egsoI+MJXIdG9TtPoMBtNTgMP1Ox7bvfPorDceo/H+/C+KLgtgcUrVDx3NpoKj/AChaZmQqsrEqFZthuNxcm1xuL36Y0z6hSahQH2GN3RnietilZ7MkKSmTTpvrbcWF9S7Dy3waPWRkqCZub1DKgSM2kkOhD5XBJb91QW9bAdcVAYC6876W1PoOJp1yWIjiBIYmnzcuPD0eiNork91Iy7m5sTrQEnc+B1xq1G88RP3gD6HqCqgiTbuh+/ZWmFkVcoufvF/vvjRWQlpx3xtUw5tR0UJEcbSQmQ6QTIHl0lbkGy2HMb3vvtg0OGCwuKslNDC6tCHazPGmWTNLEJkDR3jLsgb51LeJfELGx28sEhAlwkqKG+zPj1qy9HFTw0xjQGOzEqEGzWSwLMCV2uL6iSdtzmExvmeSdgz45dd2mHF2DfnumPQ5csZLXLyMLNI+7H05WC/sqAPTAokZzxLADADD7naZlWyGG1xOqkynY3NhY7+XrgIWiZVSSy6ko/01Ie+dYY4wFa5H6qOkKMWtcnWWYk7HSL89+kIcUMLA2ZPvP25pU2mEQH3qfqPQpvDPISAQXYHcFYpGv7tKG+FfwsUGRkN5A7lG8ZuPoV8Odx9EnJ//AF5h+ceL/CvzLf42+6rx25A8j7L6mZjpHMT/ADTD/eAxRgH95v8AEPRWHjQ8lscybpTzn4IP96QYngNze3r6BX4h/dPT3QZ2h9oE2XRxlKRtUjEBpiugAWNvm3Y6jfYEjkedsaEBpNHg7p+oCjXk4gjfL0JRBwxxHLV0sVQKVl7xb2LrbmRcX30m1wSBsRjPhMGL+hVlzsgrM1FR0gT4zW/KM4lyDm8/w/cKrz9Ov2QvxJxBUo/dWWIgAkoxa9+VmKLYdNhzB3w7Z7NBIvA3t4l0me65VstkZrrgpur6JI/oOp+Ryxd21zUBtNxvZWXVa9uZ54L4Zu4VRvxcPxmm9SXVN7hjPGilHekEOAru53UAbeI8lG5ty3J5k4los9+HdblgBru1/RKWW1ubFk4zBzOXHRHzVsZAIkQg25MPP345PhvBkQV2jEZqFJVgRcG49MDIktgzwXwr1HP88XNSSVvamjVjVEJDiChpnnc7gPOyHuhfqEW7bHrY4NCN2R1VYpddm1E4WproAzT0LQyKq/TjbvROlvVBfz8O3PB4xwac1AvQWTzCob5UN4yumG4t4di7WO41MAPdGp64HG/y2CFni7fkOA6kjJYZ5nF/AevP0C7UnhqZ1t7Sxye8kMh+4RL94xmJWCw6THY/1FRtHuG4+nop8nK3ntgARCsHM+4f88TJTNJLOOPYKzNqeL5HFKsdVGkNRrYOPnFGoadmXVchTcHbbDTYRawmeSqad+FFpA3bX/7PUfai/wCMmCwfrCopYZbRGjy/Lc4gTxxSyLUaebo0zqL/AAHd/vr5YYJvOcw8FW1egqOpSWNJIyGR1DKw5EEXB+44SIlRaUOqrWdjFBYsNnci6R+h+s9t9A9CSLi7LIQa0RImGQzPsNvKdZCc8k3W8dn32c1T0OSUyJMzJcrIQJPpjZdwRYA6txawG3IC2GIkeIXtuyqMMs+dNUs2zwWNJIwPzdVQqavaNtCfNybkfyUo6kx8lfq2grvvuNgd8Nr23nVH8zdk8xpOdKUKEI90ybQ9Dw13K+y/O1IAmUxMTbUTdGO2yyWAvvYBgpPQHCUSynGGbw6jePUTGpTcOOCPNTtz/RXOFEwsxFEiu1ri2qaZvk8gWlik+TnZW7yZRrc2ZSLLcL7wfPDcFjZVxxWSibsh4lqZB3Fa5dpYxUU77bx6jGy7AAFWUG3k/lgcZgBm1QFMionCKXdgiqLknpgbGlzg1omSoTITNFTvlgq21zIVQDwJyff6TnmCeidBu25AVrxfAF1hmczluHqc8qVKr4DY5m8Uy14+3OuFTFwpHIJmRnGlmWLcEEqLHV4b7SBlsOi4Yda3MLA4YgE8dP8AjI8UsP8ADobpkE7MPbVXmRZXAIleJbd4gOom7WYX2J5c+mFLRFiXy15wPZNwLPCa2bBiMc6qFPwmmq6toJPNLqfjpNm+ODNt75SNRtr3w4IRsQnQqXR5dPADodJgbXEg0H361BHLpo+OBviwYv1At3VHIyP83BGhwnwhQz30+clJ/S4X9ckkPqwunv1pdVH2iMY/DF37Mh27HkZE8JonigfUCPmo9VW8eSq+VVjKwZTTSEFSCPYPIjAmtc14DhIrcw4TCXvZg+mariisjSwUABUAab0xMj7dQCTc83K354dDQfO7BszvrQcT0mckN7jKQxPwnh3TighVFVFACqAAB0AFgPuwg5xcS52JRQABIKFU+GphboyOnvPhZfwV/vwZlYLhoQeFQe4WDR4O8fOqnHn7v8f14Bkt5oJ7WeJTR0TrGT39Qe6iA9rceJgOdwDYW+ky4LCZedXBUlRWZD8izHJ4TGI3vTs+4LMxqPEXtsDfwgXNlVd+gbMrrpGeO7DL9B6rLSTiJL0hjnIiFu1DLxNlVWpJGmIybecfzgHuJQD44JCMnhUVUdlFDHPkUEUyB4370MrciO/kxqKSIhIUGCIqCINGkNL81SooUSLzYDbTET085D+7cnUpS0QaxBN37um139vPQimYn04a67vflqLmmp1jUIihVHID/HO+9+uFnvc915xmUUNDRIKDlW4lHnK9/wDWt/ywaPQt/wBo7IbKzG0reqyaGRdJS3UMNip6EHoRiodoiMMwfvsKowIZGC0opudPMF12NtvDKvIlRyvuNS9L9QQTqIz/AMsMmXVp0Poc94Kth/I79R8xC+fo94t6dgF/kZLlPcrbtH8LqPq4njNiftRX94Y8Rg7odqlwt+jkcPt22LeDNVZu7cNHIeStYX+ww8LeexuOoGKfZ3AXmmbdRlvGI400JUEUEyND84FLHtH4RjSDLaGJiiNO41t42uylmZiSNTE38vwxcOJUuW5K64By6A5ZltVMSrUysUZT9cspWwF21XHhG5IFvI0WvfELWjH501yVFwaJlGEUDysJJhaxvFEd9P7T22L+nJelzvjTnthgshne7XYNnU7qLABcZu4D1O3speYVHdRO4FyoJA+s30R7y1h8cChM8SIG69BmeAW3m60lfcupe6iRL3KqAT9Y9SfUm5+OKjRPEeXa9NBwVsbdaAhl+MaKhIp6qdY5A7BVsxsha8ZbSDpXQyi7WGx8sHjw3PcHgYgHjKR6grEIyEtD+nSSLCwOkjcHkR7jhVEOS3xStRM3qXiglkjTvHRGZUvbWwBIW/S52xYxUQDlVFLm1Czz060krMyOgBXvUsLMw9td7gXv7JPUYeZaPD8jiXN7bknaLO58nQzIjrvWvC3BbxH5RBoW+kDxsO8WPwrvpNlKjY2NwQSMMRo0JpMNwO2k5U0mKjPalIdntDiHlwoSRtma5YH4Eatm4j/XI8Qva5GpPg63AH29OEvw96rHB3Q8jKfCa6BjBn10HTn7yVfmnENMTEVkuY5Q2ytyIKMb2tsrsfhgsGzRQHAihEuxHUBLxLbAmPNgdDu9VNTORKSlNpdzuWa4RByBP0mO19I+JW4OB/h7gvRaDQYn0G88AUZtobEpDMz29fmS0PDMEkiS1C9/NE2pJJPonb2FHhUAgWFugJJO+BxIxcJNEhoPU4n5KQoisbKczMpd9olN3nEWVqTbaNv9SV3/AB02+ONwjKE5aOKcGFVpC3afKVyqsKmxMTD4HYj4gnB7M0GJXb2QYziGiWo6kIE7Ls0vRUtPKLwanGldtRaVrB/rJc7rte+9xseh4V1his+rXSWmh25ZSNUjEtMo/hP+mnWWOo2JxgY5C6i4VdSqIzuwREBLuxsFA3Jv6YsBUl/w/wBqmW6zCZWXVLIRI6EIQ0jFbsd1uCN2At1w1HhucQRoByABWIYkK6numOThREUSvpBMuk3BBurjYow5Mp89/KxBINwSMFhRDDdMcRqND8piKob2h4l10XGgqmLGKawlAvtssi8taD4jUpJKk9QVJ3FhgDxIf09QdD6HMbZgUxxJuvx77R66clpxOD8mk0oHNhsRq6i5t5gb/DEsplFFZfPVDtZcILi0TPzsk/n1LLUPTtr1d25JLsSbabbXvfHYdDqLol0XDhR5NdfJMxvXfhiKSmhhTVZ4/q7jVvuLjc2Yjl1OIGC5ddxVRY5MYvYSK0Tjy93aNGkUByoLDlY25W6Y4cQNDiGmi9DCLywFwrJRsxu8sMVha5lb3JbSOWx7xkYfYOCwZMhvf/xHHHoCOKp8y4N48vvLkrK58h9/92F6ItV507Uc3oZszmLQyv3emNmimVA5W+oHVEx2PhuD9E+mH4d7wwPkvk1iVSU6eB+IY66jhmhQIouhj1X0FNtN7b7WIPkRhN7LpIK1MoiufIff/djFFdUF9qNNNNSvEFtAIpZZnDfySFo08/FJpY+kZHXG4ZAcFKoA7IstmSMd0CpqXkhqFN1ZERY3WRRa4IDul/OdD0w4SA6+RMN71lPiOQKE+oujE9s08EXSoAChQLAA2AA+HLCJN4zOKJgEEcXFp5FaE96iqQRGC6qQd7sBpubja9/CcdWyt8JvnF0nWhPDH0XH/wAQa+I4ObUDSsihcnDq5StuG6CWSZGjBAVgS/QW5i/U22t6+WF7TEY1hDs8k3ZIMR8QOZkcfnZGPEeefJlGldTuTa/IWtcnz5jbHNs9n8U1NAuva7V4AEhMn0SizXNJJs+y53I1AoosALAu9x+Jw3FgsY0tboh2WO+JDLnGswOyfWOUuiq3iLKFqoHgYgB7XJF9r77XHMXHPrgsGL4br0poMeEYjLoMjQz3GaqMi4EpqZFQazp9mzMuk3vcFTqvfe9zg7ra/BoAG6fOaC2xMvX3kk8uUlbHLTySedB9pX/4iMfjjHjj8zGngR/1IRvDJwcR82gqh494fqamgngjnDFlBCsgBfSwbSGUqBq025W3xbYkOc7sjsNORn3WpOGfT52Xnii4TrZpe5Slm1klTdGCqQbHUxGkAEG5v0ww57W4qxXBem8p76CCGJ4JJGjjVC6vGblVAJ8TKd7X5YWMOG6oeBvB9AVm84YtPT7KYc4Ue1HOv9C7fiisPxxX4Zx+lzT/AMgO5ChigYg8j6KtzjO6RgFaUK4N0IIVkbzGu2+5BFjcEgggkYYgWa0NN4NmM8wRw+DEVQY0eFgTXsuMHGCgaZFvINrRkHvPIxi/XqCfD1NvEdO/w5xM2Hy7ct/yuQnRDFtAEnCuzPd8p1XTL8vhnZnmRTI30ALBR5Ai2pt92PPyAsMYixXwwGwzQZ6+w0HcqMhQYpJcBP5z3qwTIae20SgdCLhr+YcHUD5EEYB+Jigzve3LBGbZYIwaPm3FfbTw8rzx+RsJV+OyuPfpO3Nji/8AKif6T/KfUdRsARPO3aOvsenFcsjq0nknlU38QjA3DKEB9pTura2k5jcBcbtMN0JjIZG3YSdDmJAcZrMJ4e5zhu5ajKs1MzsTGnlFNp78oRHrNlDEbE7Hkd/hhQSnVHXnbtZyL5I9JTr4jHRgyNv4mMshkc333djz8wMPwJvBI+BYcQMU6uHcllgrJJUK/JqmFHZb7rOoVSQLWsyWJN+YwkTNslrNFmMK0G9oWcH5PPTwhXeSJ0be+jUpUAgHYm+xNuXXD1mspcL7pjTakbTa/CcAOJ0QvwHVzxNLdReRxdwjSaFCKLhVbbcG59ATcADDToDbga7KchMCZ3n5zSzLa58QXazxMiZVOSPqSnp5r6phUsOYdwQOu8S2QEeq39cKRHx4WDbg2Aj+Y16yT7Ww34m980w6K3PKwFhyA5X/AKhhRGVfm+k90lwS0yfwnvP/AOMHgTF52jT18vqhRLpkNo6V9F1rKJgxlgIWT6Sn2ZAOj25G2wcbj1G2KhxQRciVb1G71Gew1W3MM7zce/zX9FGaGGsjKupDIx1Kdnjb8R8d1I3F8aPiWd0wZg4HIj5xCC6HDtDJOHuPnIqhHZ1F8qhqdd2hYFbqb7G9tmAPXmNr4I+2B7SC2spYoMOxPhmTX0mDKWm1G+EV0FmIouRe/u/P+7GpSWZzW2/u/PFUV1Sd7ceMHieKjppXjcfOSvG5VuR0JqU35XYj7OGYDJ1Ko0SoTiWtAsKyqA3NhPJ1Nz9LqST8cMlrTiFQonF2E8XvULNSzytJInzkbOxZihsGFzudLWP7/phW0Q7tQtAptYWVofzukVTdSS7nwx8yx5m3kOpJ2HU4ds7i7GgGJ0HzDMpKNBE5jE5Ksi4QckuxRZTydNtHkF8O487+112sAy7/ABEDyiZboc9p9JYdSEWJ+JlNWeSQWcrJtMg3A5EHbUh5kH+HcHoStaD5bzPpPfQ7R1xCPBhSd5sfnzYtO0HNEpqCd2maDUuhJEF2DNsukXBv12IIAJ6YVhglwTaGey7iZWy+VRUSVU8BN+9BDEuT3agsSzAt4QT7uVsH8G9FDTQHoMzwFVh7rrSUbR5LH3cam+uNQBKp0vfqdQ8zuQdj1BxRtT77iMCcMRy2YA4jIqhCbIA4jPNfDUTQ/rR3sY/ziCzqPN0Gze9P9UYu5Ci/R5TocOBy3H+JVecz6qjX3HtySb7Vs0inq5ioZl/R5QG1vEJwwPnbbB4cGJDFd/DBCFphxBMay44pqZLm71CKKdVGhAGaU8jpG4jXdh03ZeRwJ0BkITik1yHucORUh2jxp+Hlr7fcKy/RWv8AXSPJ+zfQnu0r7Q9HLYx+Iu/s2gbcTzOHABG8Of1GfQfN81yzGFdKUsShBJfUEGkLGLa7Wta9wgty136Y1CcZmO8zlrWbjhyx4SzVPAkIbc+2fsrUAKNgAPTCtSi0CjVVDHL+tjRgOQdQbeu/LBGRXw/ocRuKy5jXfUEN5plrqx0vKifRsxZQPc+oD3bYehRwR5g0ndI8xJIR2OBzl81VPUrKJIheN7FmAIKHZSpuRqB9vyGG2GEWONRgNc57NNSlSDMK7ynMJEYFoplj6kL3i/AJdvwGE4sFjh5XNJ3y7yHVNwHvaZyMufZWTSQzkGGZFnQbEEFgDvpkS4JQ/VNj1BB3wECJBEojCWH5MHCe3nMUTU2v+k+YfKjRTaCv1ko66JVF2S9wR9ZD9JPXmORAO2AxYN0XmmbTn6HQ/BMLbHzoaH5hsU3AURCHaln81FQ99AAX71FswJuCdxsb72t8cGgSv+b58+TWXiYkrvKK/vFCurQy6QzRk3tfqpt4lvtfz2Njti4sK75hVpz9DofgmFhjp0wK6Z3mSUsEtRI3giUseW9uQHLcmwHqRgTRMyREk+GqCSooc3zWf9ZNFKiegtd9PoLKg+wcNPIDmsGSpKl+R92GVSdHaDC2X1eX5tEpsVSOYC3islvvaLUu/Lu1wpC87Swq015c5TRG0XzrTKGiVfpggHVe2yAEEt0uOZIBxDgF0yaAYnTZtJyHpMrL4l2gqTl8yX2liWK8srhpWHibkAPqoOYUHpzPM3OLiPL5MYJNGA9Tqe2SyJM8zjX5gvjZ1H01fd/fivw7lj8Uxbz0yzIGRrOpukgG6nrcdQeRXqPgRGRHQnEOEwcRr8yKJJrxNp4oQ48p+/pqmSY6XpqSf5m2xd4yomVr+JdAdV221sDYi2NmHcIc2rSaH0OhH3wVtfOhxHzkh7s+yqOFKXvZVRoZahX+rKquuhd9ywm0OvXwsOuDta94e9gngOYr0EjvWHuaCA7fyw6pnfpCR/1MLEfXlvGv3EGS/wC6AfPC/gsZ+0eNzfMf7evBavuP0jnT79F8OXPJ+umYg80iHdr8SCZD/rAHyxPGYz9m3ifMfbpxU8Mu+o8BT79VX1HBtOxJUunopFv4gT+OCNt0QYyKUf8A4bBJpMbvuuHDcop4/HFZbsrTR3YFkYoe8X2k8SnldQLklcGtUPxX+R1aENNKETEjgaHYdhWrM1sFspcRspXTtuRNHOrKHVlKkXDAggjzvyt645xa4OukV0TocCJjBV+UeLVUMN5baB1EYv3Yt5m5cg8i5HTB7R5ZQh+XH/dnyw4TzQodfOc+2XvxVkF6n/xhdFlqvh3PoMTBTFCPHXaHBlpjV0aV5LnShXwgWuWJPrsPQ8sEZBc6uCl4Lvl+fw1MkE8KSspgZgO6a/zjRkXJGm40EXvbnvhoQXCAZkCbhmMgcsc9EAub4lBgNNZeyuflszezTMP52RFH8Bc/hgHhQhi/kCe91bvvODeZHpNRp6GaZAJBTAbeFo2m+4kpv62wRkWFCdNhfwIb/d3WCx72gGXKfshXi6J6OWgZGlfvauKM72jjBYX0ra6lluvtWte4ODC2FzXNutwNczx2YimKrwPMDM+iYmOamUB9tWYSwZaZIZGjcSpZkNiNzfcYNAAL5FUV84CmkngekrHJrKRhaVWuxV11RSKxG91JUggg6bMDc434nhuvNwOIOB+a4jJYcwOElf11OlTG1HXID3g6EqsoUhgUIN1YFQSl7i3MjfEdDAHiQsOrd+zQ57DRU15ndfj3+aKBxjl0VPk1VDCgSNKeQKo5DYnruTckknck4EwkvBKJkvOM+RkZetbrFnnaDu7biyatWq/vFrfHD17zXVlels2poaikjpZIhMZI1IjJK2sB42Zd0UHqNzyFzthWDDnN5MmjP0Gp/U0VPfKgqVY8P5HHSxKibkKq6jfkosqi5JCDoLnmSSSSTUaMYhkBIDAeu0nM9gABGMu1NScT8y2eqsJ0VlIYXGAtJBmFpwBEiqybLIEBeQ6FHMswAA9Sf68MNixHG60TOwJc2eGKuWQ1i2008LuPrbonv1tYsPVA2LMIisVwGzE8hhuJC20gCTB6Dn7TVbxHw3NWQOjyrGzIyqIwdg62ZWdrllI8lXcA22xtkeEwFrQSDiT0IAoCNpOeqy+HEPmmJjD2J0O4Kj4AyWSGaXS6mzt3uvdz4m9k2uV1agGvYlWG5FsM2tzRCDTORqNBOXWUqbRqlLM2OYt4kUodsvmKMOIc+hooe+qZAkdwt9LHc8hZbnz6dMctrbxkF06qxSS4BFiCLg36fdiqKVUSfOYEOlpYw31da3PuF7n7sGbZorhNrTLWRQzGYDInqqaHPUiNUdErKh70ARsPCUu27ADd1kN8MxrO4sY4kCkjUYg7J5SQ4cQXnCR5HP7zSBru0OuklkkSQRJL7UKKvdkHoQR4iRsWO591gCiYuzNW4HMfMtEQsbWmOKdPCHFk9XTRVEvd06vddZjZ0JVips3eAR3YcnFtwLk4GIEKXlBcdJgHlI3uB3gLDnuDq0Gsp+tOKKDRMTZqmVr/AEV0KB7tKBv4sL+K0YQwOZ7mXRaukn6j09prcZHBazIZB/pWaT8HY4r8XF/KZbgG9gFfgslIie+vdJLtW4mT5R3MVJSvTws0au8fOVQpmClHUgLrjUjqR16GZed5nOM961ICgCOuyPPpKoSCeNInjihCIi6VMR1tGyruApDBdjtpHLlgccgQw0ak85D0KprTfLtg9fdMQnCqIviDYe7EKoYJO8a8RTTZrSCGRlpoK2KnOliO8lLKZbgGxCKQm/Is3nhuE2UNx1H6dlkymE5MKLaCO2WgE2U1FyR3dpBbqVPL3b4LBMnhUVe5bk8QlSq0kTGnWIsGNioIbdb2JB62vvjBJlJTNWdZSJKpRxcHfyII5EEbhgdwRuDi4cR0N15vz3GxU5ocJFCHHtU8WXVcUx1aoJBHLy1eE+FwNg/qNm9D4cMhjYhvw6SxGm0ajqNuKHfLPK844HX79+iR9ZUL+goo7+P5a7W9O6tfBrhv3sld9t65nivR3DKRLTqyOHJVS8hYEk6RzI2AHIDYDCkZz3EAiWg+d81IZZKbTPUrt+mUbaENOf8ARC6/7QkR7eWq/pjX4V7f2hDd+PKp6SU8UH6a7vfBaGOok3Z0gXyj8be/W40j3aD78XegswBcdtByFeo3KpPdiZbq96dFwR6ON7tJG8o3Bd+8kH2QSSo9FAGCEWp7aNIbsEhxwB4rM4QdUgnfMqp474jqI6OR6CKV5gQLmB/Ct/EwVlGqw8gR15DAhZ7p85H8QPYlEEQOwnyI7qv4J4izJ8vaWqgUyByqNJ80ZAdITwBDuXbSNlB295JDgQXxLpcRuE6Yk4jLesxHua2YHWSIFySo0RBZYkeJbKwjZmO2+pi4BViLsNO5sRYgEbNqg3nTaSHGomAOAkZEZGezCYWPBfISIEtn3zzogHtPqKw0z6JZwYtBkjtGdTsxAChEDGNVRn1Eb6l5FGAtwYCJNF04ETrvmTI6juCCtQyTOZM9KdKYaH1RzwzkoMAWrTvnU2Ekp7zvV2KPZmax0kKeXiVrCxGFzaojfodLdTtJbMJhxE99e6I4YFQWRVUeSgAfhgDnOcZuM1sADBD/ABRnEVExqJ/1RhKvtckqw7tQOpIeTb+/DENpfBI0IPOh7NQnGUQbR2w9V5/miyd5S/e1kUZZj3SxI1ludIVy+3htzB+OGHXxRvXXP7LQ2pzcEZ3QVlOaWg7yJadV8DrYsGvv7R1Xa9z5n1wt5obrzqrMVl9sgZKxThaRN4nRP2Dcp8BYFf3TbrY4aNuY/wDaAnbn9+NdoSYsbxgQrOGuYJ3Ml4ZSCqs24LEGxRvZa3PSSGsNxhZ8Cc3w6jZiN4xG+o2ptj7oDXY993yaUPahwr3MWWUcTamVKt2d7guyrHLIxtqNzpa3PoL9cXCfUlFKLuzTJNa0lashVkgWFlAuJI+4isDv4dMoZr2PO2LtJk1rZZT/AJnekliHUu3+gTIk5H3YUGKIcFtilaUfHOTRU1RlMMClUjrY2IJLEtLISSzMSSbxHcnD8N3+Q4nM/wDUf/SCf2m4dz9k3MIIyFu06laXLKiNCFZwqgnlu687dOmGLM29EA39kvaYvhw75yI7rThivqu6HeRPIFsFYaVJ2sfaZbjlYj1wxHgwZyDgOZ7ApayRozgS8EjLL2V21fLbalkv0u0X9phfwof/ALByd7Jwvdk09PdKfiYS1Ec6uSZXVl8W1j5egv06Y7AY0MuswXnWxneMHxMQaoKk4YqDRJFZRIJS5UsNgV08+V+uB+G65JdAWyELQX5SkjqiUroAAZhpAFrgkWtsRvvg+AxXLDjfm3GaN6GCeW6NV6nA8UZRomX91HRrdAeR6E4RiPhQ/MIUhkZhwPEgjeOi77A91C6ueXaSmDIDtqWnktyMiO5+95GOBfjBkXDcQOwCJ4GoB3zPcqfFFUKLKIAPIBhgBdBcZm90RAHjCSUfa9mdTUd8iOEioO7MpjLDXLKQqqDtuiEk2+sQd+RIYhg0nXWSvzZoe7M8wnilhlaTXDNP3LrIzaVkVVaFmazWBeSw9VweTQ0k0pKY26VGQkdhQ3zJkN6fhqKr+RgP9M/9gcKXLP8AvO/hH9yu9F0HM+yHOLuHKqvVReGHTfdZGcm/QnulNvTBmRIENpaC4z1aB/UUCIyO9wcJCW095KZwy1WiNG2iQoQpEkrKyWH8211I3BuR+ONWhkChmRPRoIP8wqM6KrMI7QQ6R44dFcfKan+Ri94mP9lzwvcgfvn+H/6TN6JoOf2Sh7VsxlrqyDLI1VdDB5SG1gMwsCxsLBUYk/bGDwIbZzDsdksK4T2KFxAmQk/gq0jThOSbK5KHMWF6eo1o1vqhtLA+uwccr6D5XI3hrxdnXsqmdF6LGYS8/k0hHmHi/wC/C3hQ/wD2Dk72Uvu/dPT3UevzO0bd9TN3ZFm1vBpt66pbWwSFAm8eHEE8pB8+jVh8Ty+ZtNsvdKnjOokmqad6dHMUcdSoV3Dae9h0c+YvyA1ECwtYbYcdZyZXpTzIEt36yBOaQZbmi9lhIGudf0mUXdmNa8dFFTGB3eNAWsU2v0OpgARy6+zgNpgzIe5wbQDPIbAUaz2kPc5gE5Emeye1Fj1clj/k0o/fi/tMLCEz/wBg5O/tTRc6X0nmPdbfLpv/AMaX4tF/aYrwof8A7Byd/arvP/dPT3S14piqKispy5EbRVUTMvkEJKgEczaS/wC9fyx0RCZ4IuYVPPHt0XKba4jYxEQY0lpWndN3HGXaWYii1cbYsKivqm4vilaouIcsilaNdA72Rh4hsQi7uTbntZBe9i64cs0RzA506AYbTgPXcClLRZ4cQgEVOezP24qupuFITNLGzP4dLKAR7DCwv4eetZB7gMHfa3iG1wlWYO8fYhLN/wAOhXyCT9uWs1YnIUg0yUy/OLfZjfWDzW59k7bMLWPoSCBtpMSbYpoc9Nu3aPWSZbZWQvNDFe6mrFDUxqxGqxNibq6NybcWZHG4NiCOWBl0SA8gH1BGWwhGkyI2f6j2K10Txeye/T6rWWQe5tkfoAG0nzY4ucGJj5TzHLEcJ7AFPO3Co6+x6b13pcyjkJVSQ45xsCrj1Kne37XI9CcYiQHsEzhqKjn6Y6rTYjTQY6IC7YcujhyiqMaKhklSR9ItqdpVuzeZOLgmbwrK5dlXDlP3OYwtGJI1zCSMB/F4YdBjv6gm98ajxHENHHiZT7Kg0Tn8+VTMj5fhhcrQwXKsRip0W1dDi2ETrgsxAS3y4oZqqKpZg6FhINg3Qjqpt9E+fQ7j16EOLCaLrvpPTaNvfArnlkYmYnNW2W17tC91+eS4MZsCGAuFYjbfazciCDhWPCDHUwOB1+aZFOQXkt82IQD2Z8GVAWtqq5StTVBlFyCQG8TNsTa7kWHQRjG/GDHsLcGkFbc280jVIMN58zhqStO/KMikr+HIadIQWUM8bu4XxrI5GkANzBKeLT7RwA3GPLi6ugHfDpNVNxoB8+bkXdn+X1hoYUrHkieMGPu10glF2Uswu17C3hI5YEYrGnytBOpn2w5gqFhJx+d+yt5IYkk0QRLJUAbu5Ld2D1kkYlvUIDdvQXYFDoj2XorpM0FJ7gJDeZSG00IyGtMmCZ1OW848M+qj1mTxl0jYd5I7d5LKw30ra4HRQx0oF+qXO5BONMjuul4oBQDae8qmeshhRDiWeG5wBEyak7B8lumoHC8zU6Fm/Utodr84tcaHX593r1qR9HSDsNVmLYxsZwa36hMD/VJxEt8pEazljJYs3+U2eVDumBXdOe7cjFzt93545ATxW+KVqtyTxLI9vamk/hcxj8EGGLTQtbo0dRP1QoVQTtPQy9FZYXRV8JxFF9xFFrH5eRxZVBV2W/OSSTHlfu4/sqfEf3nv7wiHDEbyMbD4necBwHIkhDZ5nF3AfN/YL7XnRPDJ0bVE37w1KT+8mkfzmJC80J7NJOHCh6GfBR9HB3D5ylxS54649zClzNKeCmDRnRoUoxaa9tQVgbCx8PLYi5uLYjIbCyZK3VMWtgaNzPELk/rYx/nANgR/pVHL6wGk/RKyG8Pb4T+B02H/AEnoajMHDmlpvt4jX798NJTKeoEih0N1YXB8/h0+P3YC9hY4tdiFsOvCYWtXQRyAB1vbcHcMp81YeJT6gg4uHGfDM2n2O8YHiqdDa7EfN6BO0nh2pqKcwiZmhJTc6dQOsWBA06rmwB3PK++5egOhRMgHccqndTH4ElG8eHEDh5m6TAqe+z4Vt2a5ZLTSVKNIAryvM0b7MC1hfTz0+H2+R9cS2NbdDgJzNCMN09dmIVWV0Uuk6gAkQcZjNGn6UiBI1degP9WEvBeck148MHFZLmUQXU8qKnLxMBc+W/5YtsGI4ya0k7BNa8VhEyaLn+ldX6qKWT106F995NNx6qGxr8Pd+twHGZ6T6yU8Wf0gnp3l0modZQVUjCVGihkUEALd9Y6KzkAAX3HgbSeW1wxocWzsFxwLgdwltAr/ANhMY5EDcyI43hIHnPj9jLnPKOjimQmTvJHHhdJm5N5NGto/W4WxBBFwRiRIsSE6TJAYgtGI1BPm60NDVRrGPFZk4EH1GHzReeeFYQcqzdiqkqtNYkbi8zXsenIY0/8AaN4oyePZC1sopL/Vf/ivhSMPOVYKvmq3nJWA6Y+TT+fpEDsx83PhHTUb6SiG2CJxKnJv92m7E7KTHeL6Nw19vfDflNpaZIU0oAqi5Nzz6ksx3JPMkm5wB73RHTdU/KAdgERrQwSCqGlIpqmqIOp42ZR1Eaq3djz3BL2PIyMMOBoMaHAGAIB3ki8fTcAgTlDdE1E+Aw995WuY1cdETLJtGKY6yBfaEiwA6kiVvuwMkxIR1Dp/xCv/AFC2AGv3jt+pQ9wHx3T1ReKJZEiVlCiQD5vUfCt1JGgkELfkbL1W5IsMxBf/ADZ7du8fm/i1VD/L8uWWzZu05aJgs1hc9MISmjqBw+D8mhJ2LIGPvYaj+JOGLVLxngYAkcBQIcGfhieisMLoi+EYiiBu1uaqWiC0kwikMgv84sbsgBuEZmG4OkmxBsD7iaFdvTIWVpwPX1P6ORJ5lkqnYxqRIsjLcnSXZSQWVNTne9k88FYxjol4jyip9uJpxQ4jiBIYmg+bMeCOKaBY0VFFlUBQPIAWGFnvL3FzsTVFa0NEgq3ieZUpZpHYKsSmQMejR+NT62ZRt1wWzuuRATuO40PQrERt5pl8K86cT53XmpV3qpkNSqTKkcrhY1lPgWwIGyaen44ZaxoEpYeiuae3Z3XyPC9NUNqqaNzDITzYDeKTffxpY3O5IbCcSU5jArQCtqpDTsZUBMTG8qAXIPWRAOv1lHPmPECHMwiM0Q3fUPpP9J9DlgaYCcCw3hhmPUeo5VxsHqVEZk1LoC6tVxpta99XK1t74WLSDI4ooIImEC8M8ZGuWLvY1DpIztHTt34sotFrKXCXZiwuQPmb33th6FALWPcCNKmWNTKeNBKmqDEd5miutBP5rwRLXxPULZqdFHRpW8anldRFc39zqcZhOZBMw8nY0UO+9/aQqeDEEi3nj09wlVxbxctDV/JnMtSEA73Qwh0k2YBWAZnsrDYkdPETezgtDXNmxgB216GnTgEAWP8Aed6Jl8GVFFLGstKBqkUMdYtLbl4r7kXuLi4JBsThK0vtDgDEndy09p7MUeDDhsJDceqJcJphZiKIMz/iBEn1Qi8q+Fz9Fl38LDmxB3B20nruwPUs9nc6Hdf9JqNQdRpt15Ecm021rH+QTIodN2305hILIKtkoMwjFtMiwatvqyEi3lvjVwOm45JyJEc2IxowM58AmZwBnpGX00MqloFDalQ2L3djZiea87qLX5Ha4O2QKF7PqOZy3bdtZZVqEo9sLYphuHlGnz2TbopUkjV4z4SNrbelrenK2OS8Oa4h2K6cNzXtDmYIazp6h2EBuRJfUFG3di2rkPpXC79GPljoWYQmgxdMP92XLHgEjGMYm4c9NFLq5pe5ZZRYOyILix8cip91mwKE1niAtymeQJ9EUOfdN/OQ5mSo+2LPhS00dlSSV3YLHINSsndsJdagglArDkeZXA7MCbzdRykQfTlNMvFQdP09Uu+yvidUn+TtR08dLOwjldFlJ1OGESu0kr+EkMoXbmT53JEBb5w6owUIDhI4Jw5jUvDDLC7EkxsIJD9PwmyMf5QfxAX3Ia2oMNsWI2I0Zi8NK4jYehpmEJ7ixpadKHXZv780QRoFAA5AWHwwgTMzKZAktsUosxFEgO1yY1omq7nuKadaSAdHazGofcfWCKCDY6cOQPKZa1WSvnZEDSSU1UwIgqpHpmJOwl3MTKAOR3S53uW6YJHPkug7T6e/JYFXbk/JG6f4/wDOEAEQlRM2ymKqiMM6BomKkpci+lgy3sRtdRt1t8MWDKoUSH7RsrRcwqdbae4SAwKCBqDzDa1rkKrsAB0QY6BeXtDmjEV2HDrQ7yhNF3ynWnfonTCqd+9RBSyGWVVR5HvEpCX06lc6trnxBDt15YWMENEnvA2DzHpTqr8Qn6WnjTvXopncVL+1KkQ8ol1MP338J/2eJfgNwaXbzIchX+ZSUQ4mW73PshriHJII9CSuWgkcMyudZXS2tgqHYRuRpbStxq22bwttjRI7Ddo4aCUxhInGYymajaKrxDDgOF40OtZHUDTdh2FuwqjiihaXvrSNs8ZsNSlInQ7nmhaQX8pGv0sC0Ne4AXaa70ZsVl4iddN1Ezv01T3Pz8bMPoqwYj4Lc4F+FjS+ggakS7rQisniJpAcc59ldZWPN3VWDfSzxPGFlC+EOA6kqSAN/IDa+DQ2RGtlRbJTK4Jz2nr6TuaSl0CmARRJIAY7r4WDrdwTZvEBe4OIz/Kdec+U8QBOe8Gh3FCitLhIDjp6qxaizJQbaX8gZCzAeh8APSwNvU4a8SwuNZjhIcvNLhPckjDtI28f0VhlDTSgo9UUcblFjVXA9RIHuPXcHoTgEcQ4fmbDmNSSRzbdrsx1CPBvuF1zq9es1QcQcOvFINB7wSE6RtrJ5nwgb+dwNutsM2e0h7TMSly5+651qsT2Om2oPNCicKRxrJH8nZVlNmBD777AX3FidgMFb4cjIjmgui2guDnTmMKfZXOT8Ly6VjihZEXYagVA+Lbn4Xxl1ohQxjyqoLPHjOmQa5mnzgmTk1AKeFY73tck8tybn3DHHjRDFeXLu2eCIMMMmuWTDXqqDzltp9Ixfux8bl/QyW6YJaPLKEPy4/7jjyw4LUOs369svfits437lPrTL/CGk/6eKs9L7tGnrJvqriZDU/f0Qpx3w2CmYVkkmq1DJHDHawjGlmc3vYszAb2FgLb4zDeQQAtEJf8AZdwwZ4swpZSFMsNNIjruULq8sTdN1upIuORF+uDRX1BVJv5tTlqaKGR9UjPCrOBpJIdS7KN9JsrEbm3nirI65ELxkHdiBPiQsRhebd2jupuX1bajDL+tUXDchIvLUvqLgMvQkdCpOIsMS8Rn0nodD6HMbQVpjjO67HuNff8ARWGF0RcK4SaD3RAcWI1cjY7g9QCNr9L3sbWxuHcvefDZ34aZ4LL70vLilr2t18MlFToAoY1ceuFtiN21hwvS5NyOd7gm4OG4cBzIlcNRmDp8pgUE2hhBANQJy0lr83L72ZZpBFl/csQzLNKQAtgLSEqQWsq9CLsLfDFmzviPLgJD5pMngCsm0MHknWSKo8+Li8ZiF/pDVUN8UhFvufGzYw0yfPowc3V/lVCNMTbL/t0HutyWcXIq5vJQO4UfeY2t6MWxVGYXG/zn+ocgFZmRPzH+X26pY8Q8O1Ek8zaRD3yxpoWI2JjkD/vX087knDBYyJW9PaT8kkBaorJAsIMzgMU1sveskjVmMUR6ho2Ykedu8XSfTf8A5YRf+HY4iRO4gf0mafgujvYC6QO770Uo0Ep9qpkHoixgfijN+OMeNDGEMcS49iB0Rbjj+Y9PZU/EuRRmMvqkaUAKup76ix0opvsAXYcrc8M2W0OLw2QAzkMAKk7aDNKWuyMeLxJnv5dVEyvhaCilTUoMTWCmwCq9goDj1AUKeVxbmVxPHdFhkQ6EZajZuzGlcJqNsrYcQPeSdp1+86beC5drOeNT0i00H/qKxu4iA2PisHI8tmC36F1OFITbzpnKqfNEj+0bJI6KtNNGPDHFECfrNoGpj6k3Pxw3CcXNmVko64cQZW+VVqjTT1sCwVPkJCNSObnmTvfoEfzwBxvhzcwrTtc+XM4WCsqpzcpIRCsYllG4NyO6v9NnHiQ+QU6j02uQ1Z7zB4hN1v8A22AGh2zoN8gQxJHygTPbbPLuuVLl01OS4PykkAMX8Mmw5I19Om/JDp3JJYk42+NDjC6Rc0lUcRjPUiegaAqDHsMx5u/DLhTetsyzBJIZNNxJEBL3bDS942DjwnmCUtqFwehOKhQnQ4jS76TS9iKiWO44YjRW94c0yxFZZ0/RKngGsqVzcvPmcEkLswt8qRxMXuIxHFrJU6ithYWtYc8YiXblAihN7OTr0U4/zt9fpGttf33VP379MVZ/JOKfy4f7jhyqeEs1iJWTNe2ftxVkBhZFUCu3np18i7/cmj/qYYh0hPO4dZ/0obqvbxPp6qj7Rc1RaKogUF5ZYJEVVtsShAv8Ty641As73+bIddyFHtTIRDTn02lAXZtmTUs0rzxOFanpkuLc4oip2PlyPuw0+yOfhT7pY/4hDbKdanDZhzTIr6maSWnCwaSGZ7SyKLgRsu+gP1kB94GBwmQmMeS+dAKA6g53dEy8vcWyG2p2Synqu8lBNIyFnjUIwYaEYkEcwHL8iLqbLyJwMRoTGkNBMxKpHaWWIrirLHuIqKbPWfDBXWE0wsxFErM+4VNVNpjZnXvDKrXA1FGGoXPtAFwL9d7csdq+BCBiUlKm+cucsNy4ps8RsVxh1nPHqtuHeDXRmh1iNlZns+7bm91AsGS5tcHbkd8U6OyGwOAJB+SOh3hZFkixYnnIBHp81R8r1S7aYX3563j9eWh/zxzpWc5uHAH1auvOIMgenoVsa6Ue1TOfVHjI/idT+GJ4UM4RBxB9Ae6svcPynhL3CgZ3mY7onu5w6ESKO5c3KENbUqlRqAK8/pYPZoBvym2RofMM6TkSDTHDJCixBdwM8cDl0rgpFVxTSRxtI1RGFVC5GoarAX2X2j6ADfADZI7alh3ypzwRRGhkyBCDeHu2KmqqgQGGSLWbRuxBBPQMFN1J6c9+uIbO4K3PkJopqs0jeaJPFpW8jG3MgaUB+LFh6x4NDgubDc7Xyjue0uKWMdhcBx+fMlcLLHMrLs6kWZSOYOxBB6YVk+GQcDqmA5kQSFVWxQLHLGk6q+kn5PM4DMtxuhY7h7DZubAb3IJJngRWmIyh/MB3GzUZHYaZbNhungfT5jvSe7RstjnzbMO8BPdUBlSxtZ1VNJPmNztjUNxDBLVEOKaPAlLHLlNEsqJIohjNnUMLgAg2I5g8sLvmHmSvJWnyp5yVgOleTTbG3msQOzMOrG6g/WIIB/DbCE4lTk31doNmJ2CRIrxfRvP298N6sKOkSJdKCw5nckknmWJ3Zj1J3OF4kR0R153zYNBsRGtDRILaoqUQXd1UebEAfjimMc8yaCdysuAxKA+0bNoqiOCjgIlkqpNOuNS5jiG8zoVB8Wk6dvrnDUOFGhEg+WYwNJ75y6oZexwnjLSvJJHIMjM9e9NEG1Dvu68Whg0YYxkk9QyqSNveMMTEvMZdVCTKiefAueS10XfiSnSZlCurBnKiO6nwBk2L62uCfaAv4cZithsY1rmukJzwHmzrI4UEpZTzQwXFxIInzp02/Ain5HI3tVEh9I1RV+8qW+5sLeKwYMHEknuB0RLrj+Y8JfOqgnJomqQHBcLESRI7SDxuttnJA/VnYDB/xURsGbaTdkAMAdJaofgtL61pnXHfuVlJktOU0GFNPkFAt7rWt8MK/iIt69eM1t1nhOF0tElV0GSU8dRIvdg6VR01Em2rUCBc7kMl/PxDDESPEdCa6eJIPCR9eiXh2SCx58uhrX5grAjXVj9iE7fzjjn/ALE4F9MDe7/qD/cmJTibh3P2VnhZGWYiij11N3iFNTKDa+k2JF9xfmARsSN7E2I543DfcdelPf8AMll7bwkodQAk1PYBQNaADkBovYeQ8H4YMwl0N864HrL1WDIOapdbRJKAGG4N1ZTZlPmrdD+YuDcEjAocV0M04jI7x82VW3MDsVCStaFgtQQVOyzAWU+QkHJG3tf2SeWkkLgxhNiicLHNufDUdRtlNDDiwyfz99O3ZW2FUZZiKII4lzWmpsumjqwzRKxpiiW1MG3jCXIGoRMrXvtpY9LYditLogePzC9xz/mBQIVG3dKe3SSR+UVWWU9QJr1kqqbojRRLY9NREx1W57adxg7S4VzUitc4SCc2TZMZlM8WvRIfm2EhsUGwO7EEE6mG3JsGjWsNDWGRkJmgxNchpIcEgyzPJJl8Cv8ALshmRtfyhgegZUYfGyqfxwpEtUNwlcHAkep7JmDZntN4uULiutnijEchikEt91jZdOmxB3kbxb3BFrEX6YJZWQnOvMBBGpB/pFNUG2x4kJoaZGezCXE1Se4gFRJW1clpG10hXUAfFso03Gx5ez6YOYQBIAohwrROEwudW9WuXsirhjMpo6OCJyxRUXVE1wDYeyeTAeYv6G4uMEZBbR0pHX5mlotreIjgDNs8MkwY8w8I7yrWAW2Ah7nSOg+e1D8LYTMHzeSGXf8AK9P+GR6rqiJ5fM6XCXeam09HDLY9+83qJjY+9Yyqn7sAfEiw6XA3/j6umeqKGsdW9Pj7UUynyqBDqSKNW+sFF/ibXOBOtEV4k5xI3rYhsbUAKTrHTf3f14FJamvPfCEQfM4kAVC9RWB5LWLRkL4dXn7YHlrvjpiUNjYmOzaMOFQdskBxvEsnpyKftVl0cihXQMBuvQqfNSN1PqtsIMjPYZtP3368UV0NrhUfNmigVMstML6++Toj2Eg+y/stbbZrHzbBmiHGxF06jDiMRwnsahPcYVZzHX5v5qsouIUapmYKQe7jXQ/hYaTISbeXjG4uNueGYtkc2A0E0mTMVFbox4YYpdtqBiEgZAcp+6t4s7Q7FSPxHx/8YTNndkjC1NOIQr2j8UGgmo5FlhVpCwkEiuw7q6liAgJBHIeeo/C4c3Q3M2g9x83I0vMHIryyVZJp5FIItGgI5EBO8FvhN+OKizbCY3eeZl/SqZIvcdw9fVdJ61jKIogCVIMrHkg529ZGHIdAdR+iGpsIBl9+eA1Ou4ZnM0GZELyXXW8dn3P30nYYAioZ7R88losvlqIdPeIUtqFx4pFU3Fx0J643DbedIqionDPEXy+moaopoYzMrqOQIjmQ29CbEe/DDG3REb/p/qaUN+LTt9Ci4p5bflhWaJJVdXm6ctOsdfqkcjz9+GGQXYzklX2lopKaq4MzaA/NoWh/k9V2T+bJ5r+weX0SLBcMuhNjfWZO1yP+7btHEZoTbRcwFNNN3ty0V7l2ZR1C6o2uvXofcR08j1wnFgvguk8VTUOK2KJtSg43MeY5lUxAn5PQ00jPYnS86o1hccivL+hccsMMviEDt6H512rVA7f6JXcMUazVUETqWEjadIJFyQQu43A1WJ9L4YABNTIegx6KnEgTCfnZHXvGk+Wzm81C5UE/SiJujD0/IFMc+MJycM0QJhYCrVdnbRaNMq69RssYF2Zv2dxv63AAuSQLnB7O2IXTYZSxOQG32zwAJQY4Y5t14ns9lR0/BaMLuzISbhEIIUeWphdj67fhctPt5Bk2u058Mkl//MhmpJGz9QumQ5JDHIUkW86eIFjdXW+zoOXOwINypt0KlqtEd7m3mHynmDofQ4EcQN2exwmOk4TcNe4+U5Eh/HvGCw5tTAVFWEg2lihQNG5PiIPjGohSurwtYWtY3wvDhksNAnyUy5qCGYAtFE4O4LKrXHQjbGWR4kP6XEbiQsOhtdiAuZyKHoHX7EjoPuRgMb/FxcyDvAPcFV4LPhI7LSqyYspUVE6qRYi6tf3llLW9zDEbaQDMsbPiOxl0WYkC+0tvEJdZZ2foHhdXsHaUxMbm+re+nyZF1Lvy5746DorWF1Ktx2Tx5Gh2rnGzxYgulwk6mGmHPFMOjSpiRU0RyBQBq71gxt6GMj+LCD/Ae4umRP8A0jvP0XRhtiMaG0Ms5/b1XOvdpLB6eZbcmUxsPuEmo/djUNrW/S9u43h6S6rMUF9C076e6GoqVHabXqA7zZnilW1kRdn0WU3B5G+Og50RjWXZYZOacycJ15JEQbxO/MH2UqmgAPgqYZwOcYkUSD3MdifRgD5tgb5keaGWbZGXL25IjYQnRwOydfm/mhbtMSnaSmkDssvyiMssi7okSHSgsPZuzNe7XLkgkWsqyE9s51BGIOM/mxNePDFJ1GWiMeGmCxNDSE+KRzqYXEMeoqm1h9BVCIegF+RvuLDDSHRcAAJanEjcCan1KzCjNiA+HmeWXWVEP8UcZyUWY0eXUyKFeSLvpHuzN3sljY35kXJY3JJ6W3BIxQYjvkh2TDQGiQTOwqtoP7WniGVzGdHePVHqWNwjH51LWYqwG9r7cvLngkKd8SVFDfZ/xnTVMa00FP8AJhTvEUjL69StJoYg2BuGcXJvcuD1w02G4OdMzm09BP0Q3mg3j2TTIvhFFVNU5Jz0tYeTdPjhpto1CTfZdCo8eSO25Kj7/wCrGjaGhDFlccSu65IYyZIm0y9Wt4XHk6dR5MDqHuuDX4m8LjxNvUbj6YHfVGbAuVaa/MvhQxnmXwRUNaIYBDUaZJ3S5bWSjLIyMfaXQ7gWtp1AFVO2Cw2FrpzmwiU+oBGRmBvlQkVWi69KknCsuhlwPulZ2f5WsdZk8wclp3lLKbWXuyyLbrvYnfyxUUktcijFehEyOAVTVYjAqGTu2kublbg2Ivp6De19gL2wleMpZLa2rMws3dRDXLa9r+FAeTSHoPIc2sbDYkFhwZtvvMm99g125DPIEbn1utqe29ZQ0YQl2YyTNszkfwqPoJ5D4kk3JkSKXi60SaMB6k5nbykKKMbdqTM/OQUy593vwGi3VRq+gEijxEOpuj9VPu5EHkR1BIwWFFMM4TBxGo+YHIrL2XhtSozamgGZ0VyEeFyXBbUrPJPeQljzU6yR5eybWthh8NzQbtQajWXv+oohNjsOJAIoU2csoUghSGO+iNQqgm9lHIXPQDYegwkTMzTC+VmYxxKS7oLDkWA/M4JDgxHmTQeSw+I1gmShbNeLEkXukdPnDpYo2oqn0915Ejwg9CwOOlA/w97Dfc00qJiUzljzOwLnvtl4XRKu1S6rPI2jjdY5QYpFItDIVA9l7No0i0bttfA4dleHOaSPMD+Zs54ik54gI3jtc0GRodDuNZaFW0ubEC4p5iPOyL/vyLhQWcZvaOZ7ApgxCMGk8vUhaxV8sgukFx01Spb4lNeL8OE3F/IH1kpeefy9f1UXJHqTGSEhAaSRrmRid5Gtt3Y2ttz3AHLlg1pEAPlN1ABgP3RtKxC8SWAxOe3cpU9HUPsz09vIwM34mUD8MCbEgswDv4gP6fVaLYhzHL7oczHhJJJigKlhGXICKqqT4YwF6arPc3+h64cbax4Yc4UnKpmdtdlOaSiWJrnm6ZGWVN1NvoiPIMrihS8Wo6wCWbmfIEbWtc7WwjaIr3uk/JNWazw4I8meqVHEfF1FV5xTx/JGeSGqjijqUm0kkSre6d2QyB9VhfcXII1Y2yG4MJnlgjzTswotIG7a/wD2eo+1F/xkwWD9YVFKfL8sFHRZZm0YawnK1QBJ1KtQdJtewFo9PQX0dcNtiG+5uwgcRL1WHNBFfkjNejYp1ZVdSCrAFSOoIuLe8YQkiTX0Dqfu/wAdcRVvUF84hUsveBmB9mO7tv8AsIC3O/TBxZorgDdkNTQczIIfisExPlXoFwrc6ZEZxA+lRfVIVQH0tu977br1xtlmaXBpeJ6CZ9h1WIke40ulQa0+/RL7jHP5KiCUMFVRG5AAuQdB+md+pG1tiRjoQ7O2C0yOXyi5BtkSNEaMBMfJ/olnw9OySZY6khlaXSfLxt+G5+84zIODWnBPRXub4pBwknLS8V1DARkrqYgCSwBF9jtbTfyJFhzIPLFGxwQbxwGXyvzEJSD/AIhEMmOzz+U+Zoko4Z410rDEovclpnYk9S1ovET5lsKRHQnmZcT/AMQOA81OAXUaHtpIcz7eqkhKk+zJTr/Rs/8A1VwOcAYtceIH9JW5RDgRyn6hbfI5zzqLfYjUf72vFeJCGDOZPpJXdf8Avch+qxcsb6VTO3vMa/7ka4hjtyY0cz3JVCGc3E8vQBU9dwNTN4lX5wW0lzqFwb2J9qxPOxvvcb4Ky2uvecTHzDclnWCHI3ZjjRTaChpZRZoIw6nSySAMVIHLxXuLWII2IIOJFjR4Zo8yOBBlMcOuhR2Q4bh9IplorOCgiT2I0X7KgfkMLOjRHfU4neUUMaMAoOVQrKz1BUEP4Y9h+rW9mH2yS1+qlPLBo5MMCEMqn/ccuApvnqhQ2tcS+WOG7747pKbmFOJIpIujoVPpcW/54DCeYbw/Qz5Ij2hzS3VI7txzadxRKdSwSQ94R0aS/iBHI6Bp26ajhxsNrIj2jIy4fdZYbzQdVVdh9fNHmSxxk9y6OZl+iFVSQxHIEPpF/wBojrjMdoLdq2F6A4eB+SwX5mNSfeVBP4k4Da5eO+Wp7rMGfhtnorAnC6Iq3I/ErTHnM2sfY5R+66ANbzZsM2nyuEP90S44nrTcAhQqi9r2y6IX7S+Ijl1JMY765/DBb6Mje2fgLyDza/mMRjREAJxFDuy9t0lr6Sfnz9UqazhkUGY5NDa0jdw8xvzc1G49yiy7dFwZr77XHf2Vr0hhBaQn2qZf3+VVa6tOmPvb2vfuiJLc+ui1+l8EhGTwqKDOFqRpeHFRlDQlJiw+zNIwJ6ixUEEeWHoDYbrQGuzIHOiUtDorWlzcAEWZJlVVEkcKu0cUahFCqCVUbe1Jqvt5KMR77MBRsztPo2XdDYLQXVPzj7K//REJ/WBpPPvmZl/1WOgfADC34mKPok3/AGgDqK9U14bD9Vd/ySnQoq2CABbWsuw/D44A4l1XYogkMFwzmg7+F4721DY+RBBHwuMbgxPDeHIdoheLDLNUsswy2SElZUI9bXU+48jjtw4rIg8pXnIkGJCMniXzVQUhQabKo0+zYDb3eXwwSSGXk4nFXmRZDLOwYAKgPtMNiR0AuCd9j5b4Xj2hkOhx0TdmskSK4HAao2lznuVJqUMQUElx449hc+MC6/vhfIXxzPw4dWEZ7MDyz4E7ZLu+JKjhLtz95JS//fRu+uaRfk9/rfO6b8+WnVbfT8NXXGhZqY1W5p1xEMoZSbEAg+YPLnhWauS339D+H9eJRSqzX5g/n+WJJSa8+9qZhkzZpVzCNGj0qVKzaoWTojJEyne557MxB5Ydgg3QCKLJ2JvvxFBVU8XcSi1Rte9iiWvIT1VgPD6M64kKzvhvL3CjajQn8u8Z7gc0GJGaRdnU03a/NZK+gZSoCW0jYW9Og8sKOmD5sUZpDh5cF2AtjC2kFxr2iWlnohTU1TTxyvpMwYnUWYtpswtpZmUEdBz3x0C2/J9QZDoAOskNouiW/uqXKu0p6WN0pqGjhDizFA+o7G12Lkm1za+LEMXg4kmShqCF6MyeqjlgikiN43RWQ+hAt8bdMIPneM1sUC5Z4xKCIe1M3d7dFIJkN+hEYax87YNZhJ3iHBonxy6ynsmhxai7rT36KwVQBYbAYXJmiqk4k4XgrGhkkW8tOS0JJOlWupGpQbMNSLsfLBIUS4a4ZrLgSKJZccn5Rn2VEeG4jJB30mOZ2ZT6goV9+GbvhscPhBFDxFVlrr0inThJEQz2lVBTK6wgA3hdd/2hpP54NAbeeBx5VQ4r7ontA5mSDOzDOozlC0rggskyq3Qlnk2Pkd7YdbAcIjYwyIPIpWJamX3QXfJhNSlk1Ireag/eMc54uuITrTMLrjKtc5VHM22/x+WLBKy4DFR62sSIAkkljZVXxMx8lHU9fIC5JABOCQ4TohkMsScANT8rgKrLnNaFUVFLJJPT98wvqMgiB8Kqg5ki2t9bx7nYcgOZLjHsZCf4YylezJPYSB2nPQBc1zntvHbLYO5nL01U2jjCVEy6B4gkgIt1BQge7u1P72ARDegsM8Jj1Hc8ltjQ15pofT0WSv3M2vlHMQr+Syckb3MLIfUR+ZOI0eLDu/mbUbW4kcMd09ism46eR75c8OS+8S5zDS0ss8+8aL4lFiWvsFAJsSSQN/PC7WkmQRZhebZDk/ell/SAjvcRFISBvyLCYMU6W2a30r74fbfGMj83FZOFE/OE+MUqqZJ+7ZIySupRqVSptZ1W5jNrHqoBHiwF9mBMoZmdDQ8Mj3Oiz4hH1jiK/p22oohlV1DKwZTuCpuD7iOeFXNLTJwkUQEETCrOK8ykpqSaWKNpZVW0aIpYl2IVdhvYEgn0BxbRMyKtecOPMiFLWwwMdTtHE0zEk65HYmQ39ST8AMOw3TaSslMzhPh94ZqpIkkMUbaoNS+GWFma6o97a1YErc+Iab2BBB/xEmiDE3zrQnXZroZmuBSiQL58Rv6/MkyMmhj0a42LBxz5culuYINwQdwQRhCOXXrrhKSYgMa0TaZzVH2n8T/IKCSRTaaT5uL0ZgfF+6oLeVwB1xiEy+6SMUgOKeFjRU1BI1w9TEzuD0sVKi3QhHW/rfD7YgdMDI+33WJGaj8F5SlVVLBJcBxpBHRiVUN621Xt1tjYHYnkCfRZeZDl1KcHYhm7oKjLJ9pqV2Kj9nVZwPMB97+UgwjHbOTxmihMKn+cqXf6MQ7tftNZpD67d2L9CHGLd5IIbm6p3Cg9TyQx5nk6U9T6dVZYWRVXZznEdMoZ7kn2VHM/3euDQYDopkEvaLSyA2buSTWc5n3vENBKE0amQFdVxuzrfkLG1vuw9EhXYdwmch90Gz2jxWl8pV9k9sctPKn4uyw1NJLCBq1gAi9ri4vv7r4PZ3tbEBdh9kvaWPdDkzGYPIzQxwVwOkUURL3jA1Ku5JudXjJAsbndbc9vTDke0+HOG0VFP090nCsboj/GinbIdP0Xzs147+WyPSGneM08a3kLXDFbKdQ0jQSdwLm4B8sL2yHKI5wzJ7roQibgnoEwMKIiHs9VnkCRnXIR7BNgg+s7C+kH7zY2BsbPWcANvPo3XXYBmegz2pWhhc6TTM6aLTJ+H3RxI7gv1Yc7X3VRyVduW/rc74uPa2vbcaJDT1Op+CSqDZXNN4mqsqTx1MzdIwsQ9DbW9veHjH7uAP8ALBa3WbvQdjzTLavJ0p6+oWVvhqIH+sHi+JAcE+7umH72JD80F7dJO6y/qHJR1HtO8evoptVTrIjI4urAgj0P5e/AWPLHBzcQiOaHCRSl4raTM8wpsoYnRATJVOpHjAHgO3IlWW+2zS/sg4bdcZOIzPAaajhlsWGXpSdl12pF38N/TDCtPjgmM5Tm0mXam+T1SCWnL7+ILuCQALkKy/uJ54Tf52XsxirTJlyoai8ZMTk3LRmwY/tIQUY9LkarciMU20GV1/mG3LccRuw1BWDDrNtDs9sFp+kJYv18d1HOWIXA9WjuWX4ax1JGNeFDifs3V0PocDxlsBVeI5n1imo9sR1SW7Sczhlq6wgFlaCnUG1uVQpbnuLjbBWQXslPEVWG2hjwCMDMchNPSgqY2jUxEaLWW3QDa1ulrWthSI14cb+KLDiMe0FhoodUDC5mjVmRt5YwDf8AnEFt2A5qPaA23ADGYRFb4bzUfSfQ7NDkdhpl3kN5uGY9R8rvxGuMOChmlTSTtPemiFzEFuJASGNmuBZgFBO+w2xgOMKbSJHstgh1Qgz/AOow+Kh2t4ZvziwSzZqyhbs0yqWLO4IZkKSIWLI3MWiLi9r/ALJ+IwzfHhuI07mSw4TlvTbzjg/u8zGbRy6NCHvYgpJlIQqADcDxDQLW5qDz5KQv8yULU46fotON0FyL8rpWjiVSQW3ZyBzZiWc8+rE4xHiB7yRhluFB0VQ2lrZfJ5qXpPn92BLciqniDIhUqPEVdb6Ta435gjbbYYYs9oMI4UKVtVkEcCsiEFxdn7/LKepYAmFgQVfawa9yCAfM/HDcS0wntOM5JSBZ7RD8oldmCUzMctdZZiKIT4kzGSjWRIRd6lgtMLbCaQ2YHbZQT32/O0vkMNGUVgccW0O0ZH04BCaLriMjX39+aT/BdfVwVtQ3ymeWOgu0kbOzCSJZO6kOktYFYyZBz3UDG4snAHVbFE7syz5O7ZkmSOFfbqXI0LfpHfZ3vt9UHncjTjLYIhydEEzk3M7ToOpykKoZeX0Zz9tT0HRTOH56d4tdLIkiEm7q2vU3Us3Mty5+mARXve6bv02AIjWhoop4a178hv8AD/F8YxV4KDkAPcq5veQmQ35jWSwB9wIX93B7V+1LR+WnKnXFYhfTPWvNZn20Wvl3bLIT5BWBf+DUPjiWWsS7+8COJFOslUWjZ6V9+iscLoqD6LhGOhmnrYWlkllkLyhze6EksqADmt9Q5k6At98NQnh/+U7PA6HLgcDvnkhRJjzDLt8w5ZrzUMpf5Eaq692JRBbfVqMbPe1rabL58zhkOrLYtL1FxFwnDWmllkZ0emcSIyEA7FSQbg7Eqp89sc9ry2YGa0UQa/LfGZKTXx01Ag2sdiOd/v8A6sQGVQqImJFBKcB0VUZpWjYK5CIQx3VDs29xu4JHQqF6G2H4todDIBkTKs+cqSwEp5znok4dmYR5ZgTMuxNf0kiKm7ymUIYw8S8mhFmHXxRkkn3qSST7IwJwhxjeDpHR2HB3uABqjMBhNugU2e3tOeisaSsSUXjYMBsbcwfJhzB9DvheJCfDMnCXzLVGa4OwVfKPkrFx/wCnYkuP5Inm4/YJ3YdD4vrYYb/+gBp+sYf6hpv01w0Qz/l1yz2bd2vPVKf/AOpA70X2Zv8ApYlmzRCpOWMG4tlI3BS4+NNHiOBEGR+VKgqZpqZh85NFF0B71/chGgH1MlmH80cZheSG6J/xHHHpT/kFh/mcG8eWHWvBWWFkVZiKLRt9unX+rFqsaLfFK1mIoh7jzMDBSGXvxAEkiLSEMwC96moaVVibrdbW6725400TMlFtxFmsIhRw92a0kJXe5G6n7BBsfNWIw1ZGOL8KYHcfXMbQEpao7IbfMa5JW8B1sTZhJrvEsiz6yvOS9WxAdgLhQCBf05gYMIbmCbakdJUmBmfmKp1oYQL1AZdRPgiXtthpWo4YJKhKZg+uFSjsraFKkERoxUAOLG2FYLnF5djqmpACQUHsOnpII5oVrEmmc96yqkqqqrZfCZEXUdxfby22vi44c4iikwBMo7z3M4zEyKTeS0dwDtrIBI9ylm+GCWWE4RA4/l83KvUyCWix2ESGdFdwSKygqQR6YTcCDVMtcCJhfKqAOjI3JlKn3EWOLY8scHDEVVuAcCCo+TTF4Imb29A1faAs38QOCWhobFcG4Tpuy6LMMksBOKr864njgbQAXccwDYD3nz9wOCwbI+IJ4BKWi3MhG7iV5mSqP6JaKwt8rV7+ogZbfjhoM/PwR758Xw9k+sl6X4f4hinslisltg297DfSf+W2FI9mfDE8Qg2e2Q4xu4H5gr4nCqdQJV9pdBK/yWGp+ckYRiTSwQXNmKuRpuBfSeROnexvhqDDuuvvFBWWug457JocSZbJqOYYgihVACqAAByAGwA+GFnOLiXHErYAAkFvilah1eWxyHUQVccpEJVx6ahzH7JuD1GDQ472C6KjQ1HL1FVh0Nrq56qnzbOJKQBXKzagdJPhfa3tgDS3PmNPlbmQxCgw49WzbLHMcMxxnvSlotJs4ANZ4Zc/g3JH9qlS8nyZbeFe8CIo2XUUOleZttstzYCw2w5GYA69mcTrv290KwR3PDr2Ay0x6dl3y2qljztpEJDBNja/hESKOYtbbT8MW6G18Qhw2ofjubZA4GuHX2TZ4Z4i1TMJh45dKhxy2FlW3lcsfe5wC1WaUMXMGzpvxPYbgpZLdefKJic/T5mUaY5a661c+XPFhUV9UWxSsIH7RM2MdRl0KVYgZ6mMtH47yprUEakU2FzazEBrnfbBYYoTLJUUc4ErQn2nRB6HSwDK09OGB5EGojBB9LY3DJDphUVrk3BaJE8Mu6pI3cMrsWWInUikNsCtylhcWVTg7bXEbh2CXjWSHF+pTKbg6mQ6m1OBvZyLfGwF/jtjTrbFIkJDcgs/w6C0zMzvSS45gSqgqMyRdMIqUp6UKLAoofvHt11Nax6WI6YI2I9zgHGZkmw0NFAoPCOWaKR8yVS5pahBKnRoWUBwB9YFr36c+mLMRzXgNMlTmBwkU7IsgpZZYTF4ozGZdQPMNYR225EFz+7jYtsZsJziazA9T6c0sbIy+Bx9vVXUeRwKLLGD8T+d/wA8Km1RjUuR2wWNEgFznpaZDZlCnyuxP4HbFtixnYHssuMNuNFW5ZHSgyoytZZDbduTAPyB82YfDDMZ8chrgcRsyp6BBY+DUHX7rjmvC6ykyUzrvzRifwO5+BxUK2FlIo4pePYRFN+EeCBE7Ipe5MHi0mQPq1J0Gm33Hnb+rGvHgXZXuiJ/+rxb9wYSx46o74X4aU/OSMbgldCkqVIJB1MLG435bdbkHFWq1FputG2eMws2OwyN95roFcZvkcDQSq8jxq0bKXM0gCggi+722vffCf4mIdP4W+y6Pht28yvOdDwJJJN3bVFIsOoqZzURaSFaxKpq1m9ja6gHbe2+GXxLu/3UFV6QpsqgdFZHldSNmWplII8wRJY4X/FRBp/C32VeC3bzPuun6Di+tP8A/In/ALTE/FxNG/wM/tVeA3b/ABO91hyOL60//wAmf+1xPxcTRv8AAz+1V4DNT/E73VPxDw/GY9ayOpX6Ussjrby8bMRc2tp5nz2wxZ7U8vukAz0AHYDqlbVY2vbMGo1JPefRCsuSVAAJgk33Flv94FyD6HfD3jwiZXguS6yxm4tPfstI8pnY2EMl/sEfiRizGhj8w5rIs8U0DTyV1lvDUqOrzRMyjfRGy6gel7suw5+Ek4XfamOBDHAHUgy7HqJJ6z2F7XB8QcBLr9lYvmVEDY96p/baRPu1sL/C+BiDajUSO4NPYGXFOGPBGvUd1Y0FNTy8g9+djI/L0Ou2F4kWMzGXIeyLDMN+E+ZUz9DReT/7ST/uwP8AExNnIeyN4TfhKWXFfCrrW0cxAaaXMU0Wdjop4hqC3c87K8jDzawvbfQjFwM9NB6Kw0DBN3Cq2hftIgZ6BwhAYSQsCf2Zo2/IYNZ2X4gCBaIvhQy5cuFuJXkcxzsm4urEhSSCNrcjz6Da2G7TZA1t6GDtzSVhtj4huv54IqY32tf8sc9dOeiWfbVRRx5ZFFGqogqYwEQBVUEPyUbDmcHgE3p7FRXTsmy2NP0pTqoMK1jxhX8QKAadJB9oW2354qKZ3TsUCNMkpl1SsqqEDCKMKAFCRDTpCjYASGUWxuObrGM2TO93/wA3UOGJuc7hy+81bgYVRlQ1mUvqJXxAm/Pf8cNsjNlI0SMSzunMVVQMvkFRp0kGSO4G1vA1j/xF+7DfitMGc8D/ANh/8lL+C8PlLH0/VX2V5e0ban8rWG/3/wB18IxYgcJBOQYLmGblbBr8sLpqarKn5mYSf5uUhZPR9gj/AB2jP9HyAOGmf5sO5m2o3YkcPqHHUIR8jr2Rx35H05ID7YswkqGgymmI72o+clubBY0uw1EA7EqW8/APPGYIAm85IhXn1VBttzw7NZXoLsdrZKZqnKakgS0za0sbgo9idOwJF2Dcr/O+mEowvSeM1YMkzbk+nv8A6sAV1UeuqkiALXZibKo3Zm8lHn9wABJIAJwSHDdEMhxOQGp+bBVZc4NqVwpqFnYSz2LDdIxusfr+1JbbV05C1yWI+K1rbkLDM5n2GzicpZDCTefwGn328ttlhZFWsnn5b4sKitsUrUGTLI3JJXb0JF/hywURXtzQDAY4zkuCcPU67ohjP1o2ZCfeVIv7jcYKbZGNHGe8A91BZ4bcBLdMLf5HOvsVGr0mQN8AU0H4nVjPiQnfUyX+0kd73SS1ceMHcx7S9UD53W1M2YUYYKggqLletirJcEje+r02OG/w0MQi5taHsud+NieNcdSoA5juEyscxdZaSxhhZlDDyIB/PFgkGipwBEiFxenDLpZF0/VIBH3dfwxoPLTeBqs3ZiUqKKMjiHsaovIRMUUfuA6D8QcG/FRD9UnbxM88eqx4LRhTdTpggztJ4drqqBKeACZVkSTVJ3aG4vf2SoIsfqjBWvgkXvpOgmRLjM9VicVr7oE2yxpjzHZd+CqGro5K56inJFRO0ymJlY79NIJP52/HGXMhvIDXjSum+SjYkUSvMyrhjumjPKacxwxq3tBbuR1Y7ufixJ+OAR3h8Rzhhluy6I0Npa0A4+uamYEtrMRRQq6BjJC6j2HOr7LIwP8AFoPwwaG9oa9pzFN4I9JrDgZgj4JfopuAra1Kg4k1UlzqIA6sjgMjAhgeoOxxtjy1wc2hCpzZiRqEAcG8JVEdZXVlYdcz3ihN7kxgCxuLC5ARehureeDRnggXZAYyGWxU2lKpOw9nOaDT/kUu1uqf92D+MzVXJO/ifhOdsyo6+kKB4zonDEjVGTv7yFZxv+x5YUa8XS0q5IwrZmVbohdibBb2HvZuijmTufIE7YqG1rneYyHzAZn4SFTiQKCa40NBpJkkOuYixa1go+qg+ivL1Nhcm2NxI14XGiTdPU6ntlJZayRvGp+YKdgCIsxFFmIouYB5fj6f42xe1Z2LoBilpZiKLMRRaPEptcA23Fxe3uxYJGCotBxC3xStZiKLMRRZiKLMRRZiKLMRRZiKLMRRZiKLMRRZiKLMRRZiKLMRRZiKLMRRZiKLMRRZiKLMRRZiKLMRRZiKLMRRZiKLMRR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2" name="Picture 4" descr="https://thepeakbcdotcom.files.wordpress.com/2015/01/business_team_people_icon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8252"/>
            <a:ext cx="5943600" cy="43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162592">
            <a:off x="3064120" y="1934084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/>
              <a:t>E</a:t>
            </a:r>
            <a:r>
              <a:rPr lang="en-IN" sz="3600" dirty="0" smtClean="0"/>
              <a:t>ach </a:t>
            </a:r>
            <a:r>
              <a:rPr lang="en-IN" sz="3600" dirty="0"/>
              <a:t>and every constituent of this world is becoming a stakeholder </a:t>
            </a:r>
          </a:p>
        </p:txBody>
      </p:sp>
      <p:pic>
        <p:nvPicPr>
          <p:cNvPr id="2056" name="Picture 8" descr="http://www.damarque.com/sites/default/files/sites/all/themes/danland/images/upload/blog/Stakeholder-Management-Exper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28300"/>
            <a:ext cx="3562350" cy="22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22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quadrantkindercentra.nl/wp-content/uploads/2012/06/2626462-matrix-binaire-digitale-code-ontwerp-ton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0"/>
            <a:ext cx="599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951274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/>
              <a:t>I</a:t>
            </a:r>
            <a:r>
              <a:rPr lang="en-IN" sz="3600" dirty="0" smtClean="0"/>
              <a:t>nundates </a:t>
            </a:r>
            <a:r>
              <a:rPr lang="en-IN" sz="3600" dirty="0"/>
              <a:t>the requirement of having an International corporate governance code – ICGC </a:t>
            </a:r>
          </a:p>
        </p:txBody>
      </p:sp>
    </p:spTree>
    <p:extLst>
      <p:ext uri="{BB962C8B-B14F-4D97-AF65-F5344CB8AC3E}">
        <p14:creationId xmlns:p14="http://schemas.microsoft.com/office/powerpoint/2010/main" val="18456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wan-ifra.org/sites/default/files/imagecache/default_col_4/field_blog_entry_image/butterf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6" y="1799845"/>
            <a:ext cx="8437903" cy="47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762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 smtClean="0"/>
              <a:t>Transformation </a:t>
            </a:r>
            <a:r>
              <a:rPr lang="en-IN" sz="3600" dirty="0"/>
              <a:t>of whole corporate world into a more transparent, ethical, reliable and sustainable corporate</a:t>
            </a:r>
          </a:p>
        </p:txBody>
      </p:sp>
    </p:spTree>
    <p:extLst>
      <p:ext uri="{BB962C8B-B14F-4D97-AF65-F5344CB8AC3E}">
        <p14:creationId xmlns:p14="http://schemas.microsoft.com/office/powerpoint/2010/main" val="1357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roctorgallagherinstitute.com/wp-content/uploads/2016/01/The-Road-to-Significance-860x4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6588"/>
            <a:ext cx="9144000" cy="508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76200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 smtClean="0"/>
              <a:t>Significance </a:t>
            </a:r>
            <a:r>
              <a:rPr lang="en-IN" sz="3600" dirty="0"/>
              <a:t>to this concept by observing a Day as International </a:t>
            </a:r>
            <a:r>
              <a:rPr lang="en-IN" sz="3600" dirty="0" smtClean="0"/>
              <a:t>Corporate Governance Day - ICGD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7053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t-cleres.thurrock.sch.uk/content/uploads/2012/09/Decision-sign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434562">
            <a:off x="2391259" y="446230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/>
              <a:t>F</a:t>
            </a:r>
            <a:r>
              <a:rPr lang="en-IN" sz="3200" dirty="0" smtClean="0"/>
              <a:t>irst </a:t>
            </a:r>
            <a:r>
              <a:rPr lang="en-IN" sz="3200" dirty="0"/>
              <a:t>and foremost aspect of Corporate Governance is Ethics and morality</a:t>
            </a:r>
          </a:p>
        </p:txBody>
      </p:sp>
    </p:spTree>
    <p:extLst>
      <p:ext uri="{BB962C8B-B14F-4D97-AF65-F5344CB8AC3E}">
        <p14:creationId xmlns:p14="http://schemas.microsoft.com/office/powerpoint/2010/main" val="366013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aristmediahub.com/wp-content/uploads/2015/10/small-por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48074"/>
            <a:ext cx="48196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026497">
            <a:off x="-220318" y="1483365"/>
            <a:ext cx="906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/>
              <a:t>We took only a small aspect of corporate governance </a:t>
            </a:r>
            <a:r>
              <a:rPr lang="en-IN" sz="2800" dirty="0" err="1"/>
              <a:t>i.e</a:t>
            </a:r>
            <a:r>
              <a:rPr lang="en-IN" sz="2800" dirty="0"/>
              <a:t>, Disclosure aspect and that too limited only to the listed entities</a:t>
            </a:r>
          </a:p>
        </p:txBody>
      </p:sp>
    </p:spTree>
    <p:extLst>
      <p:ext uri="{BB962C8B-B14F-4D97-AF65-F5344CB8AC3E}">
        <p14:creationId xmlns:p14="http://schemas.microsoft.com/office/powerpoint/2010/main" val="17030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yro.com/content/uploads/2015/09/blog-Why-micro-managing-is-killing-your-business1009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46" y="0"/>
            <a:ext cx="9177346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4719697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3200" dirty="0"/>
              <a:t>Because of this indifferent approach the total charm of corporate governance is lost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66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2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313</Words>
  <Application>Microsoft Office PowerPoint</Application>
  <PresentationFormat>On-screen Show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Unseen Paraphernalia - ICGD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Unseen Paraphernalia - ICGD</dc:title>
  <dc:creator>Mahadev</dc:creator>
  <cp:lastModifiedBy>Mahadev</cp:lastModifiedBy>
  <cp:revision>20</cp:revision>
  <dcterms:created xsi:type="dcterms:W3CDTF">2006-08-16T00:00:00Z</dcterms:created>
  <dcterms:modified xsi:type="dcterms:W3CDTF">2016-05-16T09:59:46Z</dcterms:modified>
</cp:coreProperties>
</file>