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7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82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65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52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3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3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2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9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6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0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63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csion.com/LX/login#l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sign)@icsi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mailto:123456789012345@icsi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od@icsi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ind01.safelinks.protection.outlook.com/?url=https://g25.tcsion.com/EForms/configuredHtml/1677/62804/application.html?id%3DKOD-FSAS&amp;data=05|02|rahul.lms@icsi.edu|b946fd8c2f7c459a196108de74faf326|3d7ea41b3ea643f2a1b4e56bcd8a1d47|0|0|639076818362978265|Unknown|TWFpbGZsb3d8eyJFbXB0eU1hcGkiOnRydWUsIlYiOiIwLjAuMDAwMCIsIlAiOiJXaW4zMiIsIkFOIjoiTWFpbCIsIldUIjoyfQ%3D%3D|0|||&amp;sdata=JLj1cezAlOKg92iyxz6fftNZpjHfQQOtiz%2BSugU64vw%3D&amp;reserved=0" TargetMode="External"/><Relationship Id="rId4" Type="http://schemas.openxmlformats.org/officeDocument/2006/relationships/hyperlink" Target="https://g25.tcsion.com/EForms/configuredHtml/1677/62804/application.html?id=KOD-F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icsi.edu/ho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ign)@icsi.edu" TargetMode="External"/><Relationship Id="rId2" Type="http://schemas.openxmlformats.org/officeDocument/2006/relationships/hyperlink" Target="https://www.tcsion.com/LX/login#l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tcsion.com/dotcom/PasswordPolicy/forget_pwd.jsp?orgFolder=TCSSMB&amp;loginType=12NaN1" TargetMode="External"/><Relationship Id="rId4" Type="http://schemas.openxmlformats.org/officeDocument/2006/relationships/hyperlink" Target="mailto:123456789022020@icsi.ed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95400" y="1295400"/>
            <a:ext cx="1234440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331720" algn="ctr">
              <a:lnSpc>
                <a:spcPct val="100000"/>
              </a:lnSpc>
              <a:spcBef>
                <a:spcPts val="105"/>
              </a:spcBef>
            </a:pPr>
            <a:r>
              <a:rPr sz="7200" b="1" dirty="0">
                <a:solidFill>
                  <a:srgbClr val="002060"/>
                </a:solidFill>
                <a:latin typeface="Calibri"/>
                <a:cs typeface="Calibri"/>
              </a:rPr>
              <a:t>User</a:t>
            </a:r>
            <a:r>
              <a:rPr sz="72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7200" b="1" dirty="0">
                <a:solidFill>
                  <a:srgbClr val="002060"/>
                </a:solidFill>
                <a:latin typeface="Calibri"/>
                <a:cs typeface="Calibri"/>
              </a:rPr>
              <a:t>Manual</a:t>
            </a:r>
            <a:r>
              <a:rPr sz="72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7200" b="1" spc="-60" dirty="0" smtClean="0">
                <a:solidFill>
                  <a:srgbClr val="002060"/>
                </a:solidFill>
                <a:latin typeface="Calibri"/>
                <a:cs typeface="Calibri"/>
              </a:rPr>
              <a:t>              </a:t>
            </a:r>
            <a:br>
              <a:rPr lang="en-US" sz="7200" b="1" spc="-60" dirty="0" smtClean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en-US" sz="7200" b="1" spc="-60" dirty="0" smtClean="0">
                <a:solidFill>
                  <a:srgbClr val="002060"/>
                </a:solidFill>
                <a:latin typeface="Calibri"/>
                <a:cs typeface="Calibri"/>
              </a:rPr>
              <a:t>            </a:t>
            </a:r>
            <a:r>
              <a:rPr sz="72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for </a:t>
            </a:r>
            <a:r>
              <a:rPr sz="7200" b="1" dirty="0">
                <a:solidFill>
                  <a:srgbClr val="002060"/>
                </a:solidFill>
                <a:latin typeface="Calibri"/>
                <a:cs typeface="Calibri"/>
              </a:rPr>
              <a:t>Knowledge</a:t>
            </a:r>
            <a:r>
              <a:rPr sz="7200" b="1" spc="-1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7200" b="1" dirty="0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sz="7200" b="1" spc="-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7200" b="1" spc="-95" dirty="0" smtClean="0">
                <a:solidFill>
                  <a:srgbClr val="002060"/>
                </a:solidFill>
                <a:latin typeface="Calibri"/>
                <a:cs typeface="Calibri"/>
              </a:rPr>
              <a:t/>
            </a:r>
            <a:br>
              <a:rPr lang="en-US" sz="7200" b="1" spc="-95" dirty="0" smtClean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en-US" sz="7200" b="1" spc="-95" dirty="0" smtClean="0">
                <a:solidFill>
                  <a:srgbClr val="002060"/>
                </a:solidFill>
                <a:latin typeface="Calibri"/>
                <a:cs typeface="Calibri"/>
              </a:rPr>
              <a:t>             </a:t>
            </a:r>
            <a:r>
              <a:rPr sz="7200" b="1" dirty="0" smtClean="0">
                <a:solidFill>
                  <a:srgbClr val="002060"/>
                </a:solidFill>
                <a:latin typeface="Calibri"/>
                <a:cs typeface="Calibri"/>
              </a:rPr>
              <a:t>Demand</a:t>
            </a:r>
            <a:r>
              <a:rPr sz="7200" b="1" spc="-9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7200" b="1" dirty="0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sz="7200" b="1" spc="-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7200" b="1" spc="-10" dirty="0">
                <a:solidFill>
                  <a:srgbClr val="002060"/>
                </a:solidFill>
                <a:latin typeface="Calibri"/>
                <a:cs typeface="Calibri"/>
              </a:rPr>
              <a:t>Students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1167" y="344962"/>
            <a:ext cx="491426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2060"/>
                </a:solidFill>
              </a:rPr>
              <a:t>Url</a:t>
            </a:r>
            <a:r>
              <a:rPr sz="2000" b="1" spc="-75" dirty="0">
                <a:solidFill>
                  <a:srgbClr val="002060"/>
                </a:solidFill>
              </a:rPr>
              <a:t> </a:t>
            </a:r>
            <a:r>
              <a:rPr sz="2000" b="1" dirty="0">
                <a:solidFill>
                  <a:srgbClr val="002060"/>
                </a:solidFill>
              </a:rPr>
              <a:t>to</a:t>
            </a:r>
            <a:r>
              <a:rPr sz="2000" b="1" spc="-65" dirty="0">
                <a:solidFill>
                  <a:srgbClr val="002060"/>
                </a:solidFill>
              </a:rPr>
              <a:t> </a:t>
            </a:r>
            <a:r>
              <a:rPr sz="2000" b="1" dirty="0">
                <a:solidFill>
                  <a:srgbClr val="002060"/>
                </a:solidFill>
              </a:rPr>
              <a:t>Login:</a:t>
            </a:r>
            <a:r>
              <a:rPr sz="2000" b="1" spc="-85" dirty="0">
                <a:solidFill>
                  <a:srgbClr val="002060"/>
                </a:solidFill>
              </a:rPr>
              <a:t> </a:t>
            </a:r>
            <a:r>
              <a:rPr sz="20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https://www.tcsion.com/LX/login#lx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065380"/>
            <a:ext cx="10563992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002060"/>
                </a:solidFill>
                <a:latin typeface="Calibri Light"/>
                <a:cs typeface="Calibri Light"/>
              </a:rPr>
              <a:t>Login</a:t>
            </a:r>
            <a:r>
              <a:rPr sz="2200" b="1" spc="-9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 Light"/>
                <a:cs typeface="Calibri Light"/>
              </a:rPr>
              <a:t>with</a:t>
            </a:r>
            <a:r>
              <a:rPr sz="2200" b="1" spc="-7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 Light"/>
                <a:cs typeface="Calibri Light"/>
              </a:rPr>
              <a:t>the</a:t>
            </a:r>
            <a:r>
              <a:rPr sz="2200" b="1" spc="-6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Calibri Light"/>
                <a:cs typeface="Calibri Light"/>
              </a:rPr>
              <a:t>default</a:t>
            </a:r>
            <a:r>
              <a:rPr sz="2200" b="1" spc="-7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Calibri Light"/>
                <a:cs typeface="Calibri Light"/>
              </a:rPr>
              <a:t>password</a:t>
            </a:r>
            <a:r>
              <a:rPr sz="2200" b="1" spc="-7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 Light"/>
                <a:cs typeface="Calibri Light"/>
              </a:rPr>
              <a:t>and</a:t>
            </a:r>
            <a:r>
              <a:rPr sz="2200" b="1" spc="-7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 Light"/>
                <a:cs typeface="Calibri Light"/>
              </a:rPr>
              <a:t>then</a:t>
            </a:r>
            <a:r>
              <a:rPr sz="2200" b="1" spc="-7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Calibri Light"/>
                <a:cs typeface="Calibri Light"/>
              </a:rPr>
              <a:t>follow</a:t>
            </a:r>
            <a:r>
              <a:rPr sz="2200" b="1" spc="-9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 Light"/>
                <a:cs typeface="Calibri Light"/>
              </a:rPr>
              <a:t>the</a:t>
            </a:r>
            <a:r>
              <a:rPr sz="2200" b="1" spc="-6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Calibri Light"/>
                <a:cs typeface="Calibri Light"/>
              </a:rPr>
              <a:t>steps</a:t>
            </a:r>
            <a:r>
              <a:rPr sz="2200" b="1" spc="-7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 Light"/>
                <a:cs typeface="Calibri Light"/>
              </a:rPr>
              <a:t>to</a:t>
            </a:r>
            <a:r>
              <a:rPr sz="2200" b="1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Calibri Light"/>
                <a:cs typeface="Calibri Light"/>
              </a:rPr>
              <a:t>reset</a:t>
            </a:r>
            <a:r>
              <a:rPr sz="2200" b="1" spc="-7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Calibri Light"/>
                <a:cs typeface="Calibri Light"/>
              </a:rPr>
              <a:t>password</a:t>
            </a:r>
            <a:r>
              <a:rPr sz="2200" b="1" spc="-8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 Light"/>
                <a:cs typeface="Calibri Light"/>
              </a:rPr>
              <a:t>given</a:t>
            </a:r>
            <a:r>
              <a:rPr sz="2200" b="1" spc="-8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 Light"/>
                <a:cs typeface="Calibri Light"/>
              </a:rPr>
              <a:t>in</a:t>
            </a:r>
            <a:r>
              <a:rPr sz="2200" b="1" spc="-5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 Light"/>
                <a:cs typeface="Calibri Light"/>
              </a:rPr>
              <a:t>next</a:t>
            </a:r>
            <a:r>
              <a:rPr sz="2200" b="1" spc="-6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Calibri Light"/>
                <a:cs typeface="Calibri Light"/>
              </a:rPr>
              <a:t>slides</a:t>
            </a:r>
            <a:endParaRPr sz="2200" b="1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1600200"/>
            <a:ext cx="5562600" cy="4648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36400" y="3796982"/>
            <a:ext cx="1478280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ts val="1970"/>
              </a:lnSpc>
            </a:pPr>
            <a:r>
              <a:rPr sz="1800" spc="-10" dirty="0">
                <a:latin typeface="Calibri"/>
                <a:cs typeface="Calibri"/>
              </a:rPr>
              <a:t>Learn@1234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4926" y="-1523"/>
            <a:ext cx="3773804" cy="6755130"/>
            <a:chOff x="8424926" y="-1523"/>
            <a:chExt cx="3773804" cy="6755130"/>
          </a:xfrm>
        </p:grpSpPr>
        <p:sp>
          <p:nvSpPr>
            <p:cNvPr id="3" name="object 3"/>
            <p:cNvSpPr/>
            <p:nvPr/>
          </p:nvSpPr>
          <p:spPr>
            <a:xfrm>
              <a:off x="8431276" y="4826"/>
              <a:ext cx="3761104" cy="6710680"/>
            </a:xfrm>
            <a:custGeom>
              <a:avLst/>
              <a:gdLst/>
              <a:ahLst/>
              <a:cxnLst/>
              <a:rect l="l" t="t" r="r" b="b"/>
              <a:pathLst>
                <a:path w="3761104" h="6710680">
                  <a:moveTo>
                    <a:pt x="0" y="6710299"/>
                  </a:moveTo>
                  <a:lnTo>
                    <a:pt x="3760724" y="6710299"/>
                  </a:lnTo>
                  <a:lnTo>
                    <a:pt x="3760724" y="0"/>
                  </a:lnTo>
                  <a:lnTo>
                    <a:pt x="0" y="0"/>
                  </a:lnTo>
                  <a:lnTo>
                    <a:pt x="0" y="6710299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31276" y="-1523"/>
              <a:ext cx="3761104" cy="6755130"/>
            </a:xfrm>
            <a:custGeom>
              <a:avLst/>
              <a:gdLst/>
              <a:ahLst/>
              <a:cxnLst/>
              <a:rect l="l" t="t" r="r" b="b"/>
              <a:pathLst>
                <a:path w="3761104" h="6755130">
                  <a:moveTo>
                    <a:pt x="0" y="0"/>
                  </a:moveTo>
                  <a:lnTo>
                    <a:pt x="0" y="6754749"/>
                  </a:lnTo>
                </a:path>
                <a:path w="3761104" h="6755130">
                  <a:moveTo>
                    <a:pt x="3760724" y="0"/>
                  </a:moveTo>
                  <a:lnTo>
                    <a:pt x="3760724" y="67547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24926" y="0"/>
              <a:ext cx="3767454" cy="6753225"/>
            </a:xfrm>
            <a:custGeom>
              <a:avLst/>
              <a:gdLst/>
              <a:ahLst/>
              <a:cxnLst/>
              <a:rect l="l" t="t" r="r" b="b"/>
              <a:pathLst>
                <a:path w="3767454" h="6753225">
                  <a:moveTo>
                    <a:pt x="3767074" y="6715125"/>
                  </a:moveTo>
                  <a:lnTo>
                    <a:pt x="0" y="6715125"/>
                  </a:lnTo>
                  <a:lnTo>
                    <a:pt x="0" y="6753225"/>
                  </a:lnTo>
                  <a:lnTo>
                    <a:pt x="3767074" y="6753225"/>
                  </a:lnTo>
                  <a:lnTo>
                    <a:pt x="3767074" y="6715125"/>
                  </a:lnTo>
                  <a:close/>
                </a:path>
                <a:path w="3767454" h="6753225">
                  <a:moveTo>
                    <a:pt x="3767074" y="0"/>
                  </a:moveTo>
                  <a:lnTo>
                    <a:pt x="0" y="0"/>
                  </a:lnTo>
                  <a:lnTo>
                    <a:pt x="0" y="11176"/>
                  </a:lnTo>
                  <a:lnTo>
                    <a:pt x="3767074" y="11176"/>
                  </a:lnTo>
                  <a:lnTo>
                    <a:pt x="37670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11031" y="11938"/>
            <a:ext cx="3603625" cy="587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your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sz="32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password</a:t>
            </a:r>
            <a:r>
              <a:rPr sz="32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32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row.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r>
              <a:rPr sz="3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third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row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password</a:t>
            </a:r>
            <a:r>
              <a:rPr sz="32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Alphanumerical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small,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character.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sz="32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Ace@1234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0922" y="1252854"/>
            <a:ext cx="134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Learn@1234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0922" y="2595498"/>
            <a:ext cx="1036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Ace@1234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3750" y="3749802"/>
            <a:ext cx="1036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Ace@1234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" y="882207"/>
            <a:ext cx="8065008" cy="5893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2175" y="1316134"/>
            <a:ext cx="22974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2060"/>
                </a:solidFill>
                <a:latin typeface="Calibri"/>
                <a:cs typeface="Calibri"/>
              </a:rPr>
              <a:t>Login</a:t>
            </a:r>
            <a:r>
              <a:rPr sz="40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2060"/>
                </a:solidFill>
                <a:latin typeface="Calibri"/>
                <a:cs typeface="Calibri"/>
              </a:rPr>
              <a:t>id </a:t>
            </a:r>
            <a:r>
              <a:rPr sz="4000" b="1" spc="-50" dirty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endParaRPr sz="4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38675" y="1749551"/>
            <a:ext cx="4953325" cy="1075807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800" b="1" dirty="0">
                <a:solidFill>
                  <a:srgbClr val="00AFEF"/>
                </a:solidFill>
                <a:latin typeface="Calibri"/>
                <a:cs typeface="Calibri"/>
              </a:rPr>
              <a:t>For</a:t>
            </a:r>
            <a:r>
              <a:rPr sz="2800" b="1" spc="-8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Students</a:t>
            </a:r>
            <a:r>
              <a:rPr sz="3600" b="1" spc="-10" dirty="0">
                <a:solidFill>
                  <a:srgbClr val="00AFEF"/>
                </a:solidFill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  <a:p>
            <a:pPr marL="12700" marR="5080" algn="l">
              <a:lnSpc>
                <a:spcPct val="90000"/>
              </a:lnSpc>
              <a:spcBef>
                <a:spcPts val="1055"/>
              </a:spcBef>
            </a:pPr>
            <a:r>
              <a:rPr b="1" spc="-20" dirty="0">
                <a:solidFill>
                  <a:srgbClr val="002060"/>
                </a:solidFill>
                <a:latin typeface="Calibri"/>
                <a:cs typeface="Calibri"/>
              </a:rPr>
              <a:t>Registration</a:t>
            </a:r>
            <a:r>
              <a:rPr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2060"/>
                </a:solidFill>
                <a:latin typeface="Calibri"/>
                <a:cs typeface="Calibri"/>
              </a:rPr>
              <a:t>Number </a:t>
            </a:r>
            <a:r>
              <a:rPr b="1" dirty="0">
                <a:solidFill>
                  <a:srgbClr val="002060"/>
                </a:solidFill>
                <a:latin typeface="Calibri"/>
                <a:cs typeface="Calibri"/>
              </a:rPr>
              <a:t>(without</a:t>
            </a:r>
            <a:r>
              <a:rPr b="1" spc="-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-10" dirty="0" smtClean="0">
                <a:solidFill>
                  <a:srgbClr val="002060"/>
                </a:solidFill>
                <a:latin typeface="Calibri"/>
                <a:cs typeface="Calibri"/>
              </a:rPr>
              <a:t>slash</a:t>
            </a:r>
            <a:r>
              <a:rPr lang="en-US" b="1" spc="-10" dirty="0" smtClean="0">
                <a:solidFill>
                  <a:srgbClr val="002060"/>
                </a:solidFill>
                <a:latin typeface="Calibri"/>
                <a:cs typeface="Calibri"/>
              </a:rPr>
              <a:t> sign) </a:t>
            </a:r>
            <a:r>
              <a:rPr b="1" spc="-10" dirty="0" smtClean="0">
                <a:solidFill>
                  <a:srgbClr val="002060"/>
                </a:solidFill>
                <a:latin typeface="Calibri"/>
                <a:cs typeface="Calibri"/>
                <a:hlinkClick r:id="rId2"/>
              </a:rPr>
              <a:t>@</a:t>
            </a:r>
            <a:r>
              <a:rPr b="1" spc="-10" dirty="0">
                <a:solidFill>
                  <a:srgbClr val="002060"/>
                </a:solidFill>
                <a:latin typeface="Calibri"/>
                <a:cs typeface="Calibri"/>
                <a:hlinkClick r:id="rId2"/>
              </a:rPr>
              <a:t>icsi.edu</a:t>
            </a:r>
            <a:endParaRPr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1" y="882206"/>
            <a:ext cx="7086600" cy="5670993"/>
            <a:chOff x="0" y="0"/>
            <a:chExt cx="8292465" cy="67487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292083" cy="67484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5319" y="1528572"/>
              <a:ext cx="5294630" cy="546100"/>
            </a:xfrm>
            <a:custGeom>
              <a:avLst/>
              <a:gdLst/>
              <a:ahLst/>
              <a:cxnLst/>
              <a:rect l="l" t="t" r="r" b="b"/>
              <a:pathLst>
                <a:path w="5294630" h="546100">
                  <a:moveTo>
                    <a:pt x="0" y="545591"/>
                  </a:moveTo>
                  <a:lnTo>
                    <a:pt x="5294376" y="545591"/>
                  </a:lnTo>
                  <a:lnTo>
                    <a:pt x="5294376" y="0"/>
                  </a:lnTo>
                  <a:lnTo>
                    <a:pt x="0" y="0"/>
                  </a:lnTo>
                  <a:lnTo>
                    <a:pt x="0" y="54559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5319" y="1528572"/>
            <a:ext cx="3930650" cy="44195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800" spc="-10" dirty="0">
                <a:latin typeface="Calibri"/>
                <a:cs typeface="Calibri"/>
                <a:hlinkClick r:id="rId4"/>
              </a:rPr>
              <a:t>123456789012345@icsi.edu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6061" y="2486913"/>
            <a:ext cx="8832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2060"/>
                </a:solidFill>
                <a:latin typeface="Arial Black"/>
                <a:cs typeface="Arial Black"/>
              </a:rPr>
              <a:t>Steps</a:t>
            </a:r>
            <a:r>
              <a:rPr sz="4000" spc="-20" dirty="0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002060"/>
                </a:solidFill>
                <a:latin typeface="Arial Black"/>
                <a:cs typeface="Arial Black"/>
              </a:rPr>
              <a:t>to</a:t>
            </a:r>
            <a:r>
              <a:rPr sz="4000" spc="-20" dirty="0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002060"/>
                </a:solidFill>
                <a:latin typeface="Arial Black"/>
                <a:cs typeface="Arial Black"/>
              </a:rPr>
              <a:t>view</a:t>
            </a:r>
            <a:r>
              <a:rPr sz="4000" spc="-5" dirty="0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002060"/>
                </a:solidFill>
                <a:latin typeface="Arial Black"/>
                <a:cs typeface="Arial Black"/>
              </a:rPr>
              <a:t>the</a:t>
            </a:r>
            <a:r>
              <a:rPr sz="4000" spc="-20" dirty="0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002060"/>
                </a:solidFill>
                <a:latin typeface="Arial Black"/>
                <a:cs typeface="Arial Black"/>
              </a:rPr>
              <a:t>Video</a:t>
            </a:r>
            <a:r>
              <a:rPr sz="4000" spc="-20" dirty="0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002060"/>
                </a:solidFill>
                <a:latin typeface="Arial Black"/>
                <a:cs typeface="Arial Black"/>
              </a:rPr>
              <a:t>on </a:t>
            </a:r>
            <a:r>
              <a:rPr sz="4000" spc="-25" dirty="0">
                <a:solidFill>
                  <a:srgbClr val="002060"/>
                </a:solidFill>
                <a:latin typeface="Arial Black"/>
                <a:cs typeface="Arial Black"/>
              </a:rPr>
              <a:t>LMS</a:t>
            </a:r>
            <a:endParaRPr sz="4000" dirty="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3213" y="304800"/>
            <a:ext cx="3319145" cy="270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b="1" u="sng" spc="-10" dirty="0">
                <a:latin typeface="Calibri Light"/>
                <a:cs typeface="Calibri Light"/>
              </a:rPr>
              <a:t>After</a:t>
            </a:r>
            <a:r>
              <a:rPr sz="2400" b="1" u="sng" spc="-100" dirty="0">
                <a:latin typeface="Calibri Light"/>
                <a:cs typeface="Calibri Light"/>
              </a:rPr>
              <a:t> </a:t>
            </a:r>
            <a:r>
              <a:rPr sz="2400" b="1" u="sng" dirty="0">
                <a:latin typeface="Calibri Light"/>
                <a:cs typeface="Calibri Light"/>
              </a:rPr>
              <a:t>login,</a:t>
            </a:r>
            <a:r>
              <a:rPr sz="2400" b="1" u="sng" spc="-95" dirty="0">
                <a:latin typeface="Calibri Light"/>
                <a:cs typeface="Calibri Light"/>
              </a:rPr>
              <a:t> </a:t>
            </a:r>
            <a:r>
              <a:rPr sz="2400" b="1" u="sng" dirty="0">
                <a:latin typeface="Calibri Light"/>
                <a:cs typeface="Calibri Light"/>
              </a:rPr>
              <a:t>click</a:t>
            </a:r>
            <a:r>
              <a:rPr sz="2400" b="1" u="sng" spc="-105" dirty="0">
                <a:latin typeface="Calibri Light"/>
                <a:cs typeface="Calibri Light"/>
              </a:rPr>
              <a:t> </a:t>
            </a:r>
            <a:r>
              <a:rPr sz="2400" b="1" u="sng" dirty="0">
                <a:latin typeface="Calibri Light"/>
                <a:cs typeface="Calibri Light"/>
              </a:rPr>
              <a:t>on</a:t>
            </a:r>
            <a:r>
              <a:rPr sz="2400" b="1" u="sng" spc="-100" dirty="0">
                <a:latin typeface="Calibri Light"/>
                <a:cs typeface="Calibri Light"/>
              </a:rPr>
              <a:t> </a:t>
            </a:r>
            <a:r>
              <a:rPr sz="2400" b="1" u="sng" spc="-10" dirty="0">
                <a:latin typeface="Calibri Light"/>
                <a:cs typeface="Calibri Light"/>
              </a:rPr>
              <a:t>Courses</a:t>
            </a:r>
            <a:endParaRPr sz="2400" b="1" u="sng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610"/>
              </a:spcBef>
            </a:pPr>
            <a:endParaRPr sz="2400" dirty="0">
              <a:latin typeface="Calibri Light"/>
              <a:cs typeface="Calibri Light"/>
            </a:endParaRPr>
          </a:p>
          <a:p>
            <a:pPr marL="96901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Courses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8867" y="1437132"/>
            <a:ext cx="10278110" cy="4798060"/>
            <a:chOff x="848867" y="1437132"/>
            <a:chExt cx="10278110" cy="4798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867" y="1437132"/>
              <a:ext cx="10277856" cy="47975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96923" y="2764536"/>
              <a:ext cx="2217420" cy="711835"/>
            </a:xfrm>
            <a:custGeom>
              <a:avLst/>
              <a:gdLst/>
              <a:ahLst/>
              <a:cxnLst/>
              <a:rect l="l" t="t" r="r" b="b"/>
              <a:pathLst>
                <a:path w="2217420" h="711835">
                  <a:moveTo>
                    <a:pt x="355853" y="0"/>
                  </a:moveTo>
                  <a:lnTo>
                    <a:pt x="0" y="355853"/>
                  </a:lnTo>
                  <a:lnTo>
                    <a:pt x="355853" y="711708"/>
                  </a:lnTo>
                  <a:lnTo>
                    <a:pt x="355853" y="533780"/>
                  </a:lnTo>
                  <a:lnTo>
                    <a:pt x="2217420" y="533780"/>
                  </a:lnTo>
                  <a:lnTo>
                    <a:pt x="2217420" y="177926"/>
                  </a:lnTo>
                  <a:lnTo>
                    <a:pt x="355853" y="177926"/>
                  </a:lnTo>
                  <a:lnTo>
                    <a:pt x="35585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6923" y="2764536"/>
              <a:ext cx="2217420" cy="711835"/>
            </a:xfrm>
            <a:custGeom>
              <a:avLst/>
              <a:gdLst/>
              <a:ahLst/>
              <a:cxnLst/>
              <a:rect l="l" t="t" r="r" b="b"/>
              <a:pathLst>
                <a:path w="2217420" h="711835">
                  <a:moveTo>
                    <a:pt x="0" y="355853"/>
                  </a:moveTo>
                  <a:lnTo>
                    <a:pt x="355853" y="0"/>
                  </a:lnTo>
                  <a:lnTo>
                    <a:pt x="355853" y="177926"/>
                  </a:lnTo>
                  <a:lnTo>
                    <a:pt x="2217420" y="177926"/>
                  </a:lnTo>
                  <a:lnTo>
                    <a:pt x="2217420" y="533780"/>
                  </a:lnTo>
                  <a:lnTo>
                    <a:pt x="355853" y="533780"/>
                  </a:lnTo>
                  <a:lnTo>
                    <a:pt x="355853" y="711708"/>
                  </a:lnTo>
                  <a:lnTo>
                    <a:pt x="0" y="35585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48866" y="914400"/>
            <a:ext cx="10277857" cy="5677280"/>
            <a:chOff x="0" y="338327"/>
            <a:chExt cx="12192000" cy="62306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924" y="3736848"/>
              <a:ext cx="2444496" cy="22235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8327"/>
              <a:ext cx="12192000" cy="62301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56944" y="1802891"/>
              <a:ext cx="2444750" cy="368935"/>
            </a:xfrm>
            <a:custGeom>
              <a:avLst/>
              <a:gdLst/>
              <a:ahLst/>
              <a:cxnLst/>
              <a:rect l="l" t="t" r="r" b="b"/>
              <a:pathLst>
                <a:path w="2444750" h="368935">
                  <a:moveTo>
                    <a:pt x="2444496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444496" y="368808"/>
                  </a:lnTo>
                  <a:lnTo>
                    <a:pt x="2444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19578" y="2258143"/>
            <a:ext cx="1294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Name</a:t>
            </a:r>
            <a:r>
              <a:rPr sz="1800" spc="-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2D050"/>
                </a:solidFill>
                <a:latin typeface="Calibri"/>
                <a:cs typeface="Calibri"/>
              </a:rPr>
              <a:t>Display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08393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271270"/>
          </a:xfrm>
          <a:custGeom>
            <a:avLst/>
            <a:gdLst/>
            <a:ahLst/>
            <a:cxnLst/>
            <a:rect l="l" t="t" r="r" b="b"/>
            <a:pathLst>
              <a:path w="12192000" h="1271270">
                <a:moveTo>
                  <a:pt x="12192000" y="0"/>
                </a:moveTo>
                <a:lnTo>
                  <a:pt x="0" y="0"/>
                </a:lnTo>
                <a:lnTo>
                  <a:pt x="0" y="1271015"/>
                </a:lnTo>
                <a:lnTo>
                  <a:pt x="12192000" y="127101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457200" y="-228600"/>
            <a:ext cx="11850689" cy="1293944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2708275">
              <a:lnSpc>
                <a:spcPct val="100000"/>
              </a:lnSpc>
              <a:spcBef>
                <a:spcPts val="2090"/>
              </a:spcBef>
            </a:pPr>
            <a:r>
              <a:rPr dirty="0">
                <a:solidFill>
                  <a:srgbClr val="002060"/>
                </a:solidFill>
              </a:rPr>
              <a:t>Home</a:t>
            </a:r>
            <a:r>
              <a:rPr spc="-10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Page/Landing</a:t>
            </a:r>
            <a:r>
              <a:rPr spc="-100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Page</a:t>
            </a:r>
          </a:p>
          <a:p>
            <a:pPr marL="1355725" algn="ctr">
              <a:lnSpc>
                <a:spcPct val="100000"/>
              </a:lnSpc>
              <a:spcBef>
                <a:spcPts val="815"/>
              </a:spcBef>
            </a:pPr>
            <a:r>
              <a:rPr sz="1800" dirty="0">
                <a:solidFill>
                  <a:srgbClr val="002060"/>
                </a:solidFill>
                <a:latin typeface="Arial MT"/>
                <a:cs typeface="Arial MT"/>
              </a:rPr>
              <a:t>CLICK</a:t>
            </a:r>
            <a:r>
              <a:rPr sz="1800" spc="-2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060"/>
                </a:solidFill>
                <a:latin typeface="Arial MT"/>
                <a:cs typeface="Arial MT"/>
              </a:rPr>
              <a:t>ON</a:t>
            </a:r>
            <a:r>
              <a:rPr sz="1800" spc="-6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060"/>
                </a:solidFill>
                <a:latin typeface="Arial MT"/>
                <a:cs typeface="Arial MT"/>
              </a:rPr>
              <a:t>THE</a:t>
            </a:r>
            <a:r>
              <a:rPr sz="1800" spc="-4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060"/>
                </a:solidFill>
                <a:latin typeface="Arial MT"/>
                <a:cs typeface="Arial MT"/>
              </a:rPr>
              <a:t>LAUNCH</a:t>
            </a:r>
            <a:r>
              <a:rPr sz="1800" spc="-2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060"/>
                </a:solidFill>
                <a:latin typeface="Arial MT"/>
                <a:cs typeface="Arial MT"/>
              </a:rPr>
              <a:t>BUTTON</a:t>
            </a:r>
            <a:r>
              <a:rPr sz="1800" spc="-8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sz="1800" spc="-25" dirty="0" smtClean="0">
                <a:solidFill>
                  <a:srgbClr val="002060"/>
                </a:solidFill>
                <a:latin typeface="Arial MT"/>
                <a:cs typeface="Arial MT"/>
              </a:rPr>
              <a:t>TO</a:t>
            </a:r>
            <a:endParaRPr sz="180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8991" y="1714498"/>
            <a:ext cx="11117580" cy="5119370"/>
            <a:chOff x="1078991" y="1714498"/>
            <a:chExt cx="11117580" cy="51193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7507" y="1825751"/>
              <a:ext cx="9396983" cy="43510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108435" y="3808475"/>
              <a:ext cx="748665" cy="835025"/>
            </a:xfrm>
            <a:custGeom>
              <a:avLst/>
              <a:gdLst/>
              <a:ahLst/>
              <a:cxnLst/>
              <a:rect l="l" t="t" r="r" b="b"/>
              <a:pathLst>
                <a:path w="748665" h="835025">
                  <a:moveTo>
                    <a:pt x="373632" y="304542"/>
                  </a:moveTo>
                  <a:lnTo>
                    <a:pt x="254694" y="409258"/>
                  </a:lnTo>
                  <a:lnTo>
                    <a:pt x="629539" y="835025"/>
                  </a:lnTo>
                  <a:lnTo>
                    <a:pt x="748411" y="730250"/>
                  </a:lnTo>
                  <a:lnTo>
                    <a:pt x="373632" y="304542"/>
                  </a:lnTo>
                  <a:close/>
                </a:path>
                <a:path w="748665" h="835025">
                  <a:moveTo>
                    <a:pt x="0" y="0"/>
                  </a:moveTo>
                  <a:lnTo>
                    <a:pt x="135763" y="513969"/>
                  </a:lnTo>
                  <a:lnTo>
                    <a:pt x="254694" y="409258"/>
                  </a:lnTo>
                  <a:lnTo>
                    <a:pt x="202311" y="349757"/>
                  </a:lnTo>
                  <a:lnTo>
                    <a:pt x="321310" y="245110"/>
                  </a:lnTo>
                  <a:lnTo>
                    <a:pt x="441136" y="245110"/>
                  </a:lnTo>
                  <a:lnTo>
                    <a:pt x="492633" y="199771"/>
                  </a:lnTo>
                  <a:lnTo>
                    <a:pt x="0" y="0"/>
                  </a:lnTo>
                  <a:close/>
                </a:path>
                <a:path w="748665" h="835025">
                  <a:moveTo>
                    <a:pt x="321310" y="245110"/>
                  </a:moveTo>
                  <a:lnTo>
                    <a:pt x="202311" y="349757"/>
                  </a:lnTo>
                  <a:lnTo>
                    <a:pt x="254694" y="409258"/>
                  </a:lnTo>
                  <a:lnTo>
                    <a:pt x="373632" y="304542"/>
                  </a:lnTo>
                  <a:lnTo>
                    <a:pt x="321310" y="245110"/>
                  </a:lnTo>
                  <a:close/>
                </a:path>
                <a:path w="748665" h="835025">
                  <a:moveTo>
                    <a:pt x="441136" y="245110"/>
                  </a:moveTo>
                  <a:lnTo>
                    <a:pt x="321310" y="245110"/>
                  </a:lnTo>
                  <a:lnTo>
                    <a:pt x="373632" y="304542"/>
                  </a:lnTo>
                  <a:lnTo>
                    <a:pt x="441136" y="24511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147" y="1723642"/>
              <a:ext cx="11007852" cy="51008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79575" y="1719070"/>
              <a:ext cx="11012805" cy="5110480"/>
            </a:xfrm>
            <a:custGeom>
              <a:avLst/>
              <a:gdLst/>
              <a:ahLst/>
              <a:cxnLst/>
              <a:rect l="l" t="t" r="r" b="b"/>
              <a:pathLst>
                <a:path w="11012805" h="5110480">
                  <a:moveTo>
                    <a:pt x="11012424" y="0"/>
                  </a:moveTo>
                  <a:lnTo>
                    <a:pt x="0" y="0"/>
                  </a:lnTo>
                  <a:lnTo>
                    <a:pt x="0" y="5109972"/>
                  </a:lnTo>
                  <a:lnTo>
                    <a:pt x="11012424" y="510997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6544" y="1819655"/>
              <a:ext cx="3383279" cy="6827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3003" y="4515611"/>
              <a:ext cx="3419855" cy="6812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46931" y="6409296"/>
              <a:ext cx="1174750" cy="300355"/>
            </a:xfrm>
            <a:custGeom>
              <a:avLst/>
              <a:gdLst/>
              <a:ahLst/>
              <a:cxnLst/>
              <a:rect l="l" t="t" r="r" b="b"/>
              <a:pathLst>
                <a:path w="1174750" h="300354">
                  <a:moveTo>
                    <a:pt x="933407" y="78326"/>
                  </a:moveTo>
                  <a:lnTo>
                    <a:pt x="0" y="221640"/>
                  </a:lnTo>
                  <a:lnTo>
                    <a:pt x="11938" y="299974"/>
                  </a:lnTo>
                  <a:lnTo>
                    <a:pt x="945428" y="156646"/>
                  </a:lnTo>
                  <a:lnTo>
                    <a:pt x="933407" y="78326"/>
                  </a:lnTo>
                  <a:close/>
                </a:path>
                <a:path w="1174750" h="300354">
                  <a:moveTo>
                    <a:pt x="1146075" y="72313"/>
                  </a:moveTo>
                  <a:lnTo>
                    <a:pt x="972566" y="72313"/>
                  </a:lnTo>
                  <a:lnTo>
                    <a:pt x="984504" y="150647"/>
                  </a:lnTo>
                  <a:lnTo>
                    <a:pt x="945428" y="156646"/>
                  </a:lnTo>
                  <a:lnTo>
                    <a:pt x="957453" y="234988"/>
                  </a:lnTo>
                  <a:lnTo>
                    <a:pt x="1174369" y="81419"/>
                  </a:lnTo>
                  <a:lnTo>
                    <a:pt x="1146075" y="72313"/>
                  </a:lnTo>
                  <a:close/>
                </a:path>
                <a:path w="1174750" h="300354">
                  <a:moveTo>
                    <a:pt x="972566" y="72313"/>
                  </a:moveTo>
                  <a:lnTo>
                    <a:pt x="933407" y="78326"/>
                  </a:lnTo>
                  <a:lnTo>
                    <a:pt x="945428" y="156646"/>
                  </a:lnTo>
                  <a:lnTo>
                    <a:pt x="984504" y="150647"/>
                  </a:lnTo>
                  <a:lnTo>
                    <a:pt x="972566" y="72313"/>
                  </a:lnTo>
                  <a:close/>
                </a:path>
                <a:path w="1174750" h="300354">
                  <a:moveTo>
                    <a:pt x="921385" y="0"/>
                  </a:moveTo>
                  <a:lnTo>
                    <a:pt x="933407" y="78326"/>
                  </a:lnTo>
                  <a:lnTo>
                    <a:pt x="972566" y="72313"/>
                  </a:lnTo>
                  <a:lnTo>
                    <a:pt x="1146075" y="72313"/>
                  </a:lnTo>
                  <a:lnTo>
                    <a:pt x="9213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05415" y="3355847"/>
              <a:ext cx="1420368" cy="4815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80448" y="6262114"/>
              <a:ext cx="1427988" cy="4831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4884" y="3355847"/>
              <a:ext cx="1424939" cy="4815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1511" y="4646675"/>
              <a:ext cx="3592067" cy="6842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78991" y="3502659"/>
              <a:ext cx="1115695" cy="255270"/>
            </a:xfrm>
            <a:custGeom>
              <a:avLst/>
              <a:gdLst/>
              <a:ahLst/>
              <a:cxnLst/>
              <a:rect l="l" t="t" r="r" b="b"/>
              <a:pathLst>
                <a:path w="1115695" h="255270">
                  <a:moveTo>
                    <a:pt x="242824" y="0"/>
                  </a:moveTo>
                  <a:lnTo>
                    <a:pt x="0" y="151510"/>
                  </a:lnTo>
                  <a:lnTo>
                    <a:pt x="266954" y="254888"/>
                  </a:lnTo>
                  <a:lnTo>
                    <a:pt x="259295" y="173989"/>
                  </a:lnTo>
                  <a:lnTo>
                    <a:pt x="216408" y="173989"/>
                  </a:lnTo>
                  <a:lnTo>
                    <a:pt x="208430" y="89280"/>
                  </a:lnTo>
                  <a:lnTo>
                    <a:pt x="208407" y="89026"/>
                  </a:lnTo>
                  <a:lnTo>
                    <a:pt x="250872" y="85018"/>
                  </a:lnTo>
                  <a:lnTo>
                    <a:pt x="242824" y="0"/>
                  </a:lnTo>
                  <a:close/>
                </a:path>
                <a:path w="1115695" h="255270">
                  <a:moveTo>
                    <a:pt x="250872" y="85018"/>
                  </a:moveTo>
                  <a:lnTo>
                    <a:pt x="208407" y="89026"/>
                  </a:lnTo>
                  <a:lnTo>
                    <a:pt x="216408" y="173989"/>
                  </a:lnTo>
                  <a:lnTo>
                    <a:pt x="258916" y="169984"/>
                  </a:lnTo>
                  <a:lnTo>
                    <a:pt x="250872" y="85018"/>
                  </a:lnTo>
                  <a:close/>
                </a:path>
                <a:path w="1115695" h="255270">
                  <a:moveTo>
                    <a:pt x="258916" y="169984"/>
                  </a:moveTo>
                  <a:lnTo>
                    <a:pt x="216408" y="173989"/>
                  </a:lnTo>
                  <a:lnTo>
                    <a:pt x="259295" y="173989"/>
                  </a:lnTo>
                  <a:lnTo>
                    <a:pt x="258916" y="169984"/>
                  </a:lnTo>
                  <a:close/>
                </a:path>
                <a:path w="1115695" h="255270">
                  <a:moveTo>
                    <a:pt x="1107186" y="4190"/>
                  </a:moveTo>
                  <a:lnTo>
                    <a:pt x="250872" y="85018"/>
                  </a:lnTo>
                  <a:lnTo>
                    <a:pt x="258916" y="169984"/>
                  </a:lnTo>
                  <a:lnTo>
                    <a:pt x="1115314" y="89280"/>
                  </a:lnTo>
                  <a:lnTo>
                    <a:pt x="1107186" y="419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66544" y="1819655"/>
              <a:ext cx="3383279" cy="757555"/>
            </a:xfrm>
            <a:custGeom>
              <a:avLst/>
              <a:gdLst/>
              <a:ahLst/>
              <a:cxnLst/>
              <a:rect l="l" t="t" r="r" b="b"/>
              <a:pathLst>
                <a:path w="3383279" h="757555">
                  <a:moveTo>
                    <a:pt x="3383279" y="0"/>
                  </a:moveTo>
                  <a:lnTo>
                    <a:pt x="0" y="0"/>
                  </a:lnTo>
                  <a:lnTo>
                    <a:pt x="0" y="757427"/>
                  </a:lnTo>
                  <a:lnTo>
                    <a:pt x="3383279" y="757427"/>
                  </a:lnTo>
                  <a:lnTo>
                    <a:pt x="33832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8411" y="3724655"/>
            <a:ext cx="198119" cy="11887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066544" y="1819655"/>
            <a:ext cx="3383279" cy="75755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2260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80"/>
              </a:spcBef>
            </a:pPr>
            <a:r>
              <a:rPr sz="1800" spc="-10" dirty="0">
                <a:latin typeface="Calibri"/>
                <a:cs typeface="Calibri"/>
              </a:rPr>
              <a:t>Knowledge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Batch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1668" y="1837944"/>
            <a:ext cx="3785870" cy="33845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Course</a:t>
            </a:r>
            <a:r>
              <a:rPr sz="1600" spc="-7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Arial MT"/>
                <a:cs typeface="Arial MT"/>
              </a:rPr>
              <a:t>Name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7324" y="990600"/>
            <a:ext cx="10375075" cy="5717540"/>
            <a:chOff x="748283" y="241373"/>
            <a:chExt cx="10694035" cy="6250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283" y="241373"/>
              <a:ext cx="10693908" cy="625086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29511" y="1118615"/>
              <a:ext cx="3234055" cy="370840"/>
            </a:xfrm>
            <a:custGeom>
              <a:avLst/>
              <a:gdLst/>
              <a:ahLst/>
              <a:cxnLst/>
              <a:rect l="l" t="t" r="r" b="b"/>
              <a:pathLst>
                <a:path w="3234054" h="370840">
                  <a:moveTo>
                    <a:pt x="3233928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3233928" y="370332"/>
                  </a:lnTo>
                  <a:lnTo>
                    <a:pt x="323392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41302" y="1781835"/>
            <a:ext cx="2791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Knowledge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Batch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760" y="457200"/>
            <a:ext cx="11802503" cy="1345576"/>
          </a:xfrm>
          <a:prstGeom prst="rect">
            <a:avLst/>
          </a:prstGeom>
        </p:spPr>
        <p:txBody>
          <a:bodyPr vert="horz" wrap="square" lIns="0" tIns="570563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0"/>
              </a:spcBef>
            </a:pPr>
            <a:r>
              <a:rPr sz="2800" b="1" spc="-30" dirty="0">
                <a:solidFill>
                  <a:srgbClr val="002060"/>
                </a:solidFill>
              </a:rPr>
              <a:t>Complete</a:t>
            </a:r>
            <a:r>
              <a:rPr sz="2800" b="1" spc="-125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all</a:t>
            </a:r>
            <a:r>
              <a:rPr sz="2800" b="1" spc="-90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the</a:t>
            </a:r>
            <a:r>
              <a:rPr sz="2800" b="1" spc="-114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nodes</a:t>
            </a:r>
            <a:r>
              <a:rPr sz="2800" b="1" spc="-110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after</a:t>
            </a:r>
            <a:r>
              <a:rPr sz="2800" b="1" spc="-114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that</a:t>
            </a:r>
            <a:r>
              <a:rPr sz="2800" b="1" spc="-110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your</a:t>
            </a:r>
            <a:r>
              <a:rPr sz="2800" b="1" spc="-100" dirty="0">
                <a:solidFill>
                  <a:srgbClr val="002060"/>
                </a:solidFill>
              </a:rPr>
              <a:t> </a:t>
            </a:r>
            <a:r>
              <a:rPr sz="2800" b="1" spc="-25" dirty="0">
                <a:solidFill>
                  <a:srgbClr val="002060"/>
                </a:solidFill>
              </a:rPr>
              <a:t>course</a:t>
            </a:r>
            <a:r>
              <a:rPr sz="2800" b="1" spc="-114" dirty="0">
                <a:solidFill>
                  <a:srgbClr val="002060"/>
                </a:solidFill>
              </a:rPr>
              <a:t> </a:t>
            </a:r>
            <a:r>
              <a:rPr sz="2800" b="1" spc="-25" dirty="0">
                <a:solidFill>
                  <a:srgbClr val="002060"/>
                </a:solidFill>
              </a:rPr>
              <a:t>completion</a:t>
            </a:r>
            <a:r>
              <a:rPr sz="2800" b="1" spc="-110" dirty="0">
                <a:solidFill>
                  <a:srgbClr val="002060"/>
                </a:solidFill>
              </a:rPr>
              <a:t> </a:t>
            </a:r>
            <a:r>
              <a:rPr sz="2800" b="1" spc="-35" dirty="0">
                <a:solidFill>
                  <a:srgbClr val="002060"/>
                </a:solidFill>
              </a:rPr>
              <a:t>percentage</a:t>
            </a:r>
            <a:r>
              <a:rPr sz="2800" b="1" spc="-85" dirty="0">
                <a:solidFill>
                  <a:srgbClr val="002060"/>
                </a:solidFill>
              </a:rPr>
              <a:t> </a:t>
            </a:r>
            <a:r>
              <a:rPr sz="2800" b="1" spc="-20" dirty="0">
                <a:solidFill>
                  <a:srgbClr val="002060"/>
                </a:solidFill>
              </a:rPr>
              <a:t>will become</a:t>
            </a:r>
            <a:r>
              <a:rPr sz="2800" b="1" spc="-125" dirty="0">
                <a:solidFill>
                  <a:srgbClr val="002060"/>
                </a:solidFill>
              </a:rPr>
              <a:t> </a:t>
            </a:r>
            <a:r>
              <a:rPr sz="2800" b="1" spc="-20" dirty="0">
                <a:solidFill>
                  <a:srgbClr val="002060"/>
                </a:solidFill>
              </a:rPr>
              <a:t>100%</a:t>
            </a:r>
            <a:endParaRPr sz="2800" b="1" dirty="0">
              <a:solidFill>
                <a:srgbClr val="00206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1976094"/>
            <a:ext cx="11819230" cy="46624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800" y="2054423"/>
            <a:ext cx="3962400" cy="307777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Knowledge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Batch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000" y="667026"/>
            <a:ext cx="9404723" cy="1005356"/>
          </a:xfrm>
          <a:prstGeom prst="rect">
            <a:avLst/>
          </a:prstGeom>
        </p:spPr>
        <p:txBody>
          <a:bodyPr vert="horz" wrap="square" lIns="0" tIns="355553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100"/>
              </a:spcBef>
            </a:pPr>
            <a:r>
              <a:rPr b="1" u="sng" dirty="0">
                <a:solidFill>
                  <a:srgbClr val="002060"/>
                </a:solidFill>
              </a:rPr>
              <a:t>Progress</a:t>
            </a:r>
            <a:r>
              <a:rPr b="1" u="sng" spc="-215" dirty="0">
                <a:solidFill>
                  <a:srgbClr val="002060"/>
                </a:solidFill>
              </a:rPr>
              <a:t> </a:t>
            </a:r>
            <a:r>
              <a:rPr b="1" u="sng" spc="-10" dirty="0">
                <a:solidFill>
                  <a:srgbClr val="002060"/>
                </a:solidFill>
              </a:rPr>
              <a:t>Monitoring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707918"/>
            <a:ext cx="984377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spc="-45" dirty="0">
                <a:latin typeface="Calibri"/>
                <a:cs typeface="Calibri"/>
              </a:rPr>
              <a:t>You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able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Completion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Percentage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green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color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screen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3046" y="2757573"/>
            <a:ext cx="4492753" cy="3059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005356"/>
          </a:xfrm>
          <a:prstGeom prst="rect">
            <a:avLst/>
          </a:prstGeom>
        </p:spPr>
        <p:txBody>
          <a:bodyPr vert="horz" wrap="square" lIns="0" tIns="355553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100"/>
              </a:spcBef>
            </a:pPr>
            <a:r>
              <a:rPr b="1" u="sng" dirty="0">
                <a:solidFill>
                  <a:srgbClr val="002060"/>
                </a:solidFill>
              </a:rPr>
              <a:t>Contact</a:t>
            </a:r>
            <a:r>
              <a:rPr b="1" u="sng" spc="-175" dirty="0">
                <a:solidFill>
                  <a:srgbClr val="002060"/>
                </a:solidFill>
              </a:rPr>
              <a:t> </a:t>
            </a:r>
            <a:r>
              <a:rPr b="1" u="sng" spc="-25" dirty="0">
                <a:solidFill>
                  <a:srgbClr val="002060"/>
                </a:solidFill>
              </a:rPr>
              <a:t>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7970" y="1458074"/>
            <a:ext cx="9882505" cy="290720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endParaRPr sz="2800" dirty="0">
              <a:latin typeface="Calibri"/>
              <a:cs typeface="Calibri"/>
            </a:endParaRPr>
          </a:p>
          <a:p>
            <a:pPr marL="239395" marR="5080" indent="-227329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still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face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difficulty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write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mention 	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login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ID</a:t>
            </a:r>
            <a:endParaRPr lang="en-US" sz="2800" spc="-25" dirty="0" smtClean="0">
              <a:latin typeface="Calibri"/>
              <a:cs typeface="Calibri"/>
            </a:endParaRPr>
          </a:p>
          <a:p>
            <a:pPr marL="12066" marR="5080">
              <a:lnSpc>
                <a:spcPts val="3030"/>
              </a:lnSpc>
              <a:spcBef>
                <a:spcPts val="1045"/>
              </a:spcBef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For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assistance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285750">
              <a:lnSpc>
                <a:spcPct val="100000"/>
              </a:lnSpc>
              <a:spcBef>
                <a:spcPts val="740"/>
              </a:spcBef>
            </a:pPr>
            <a:r>
              <a:rPr sz="2400" dirty="0">
                <a:latin typeface="Calibri"/>
                <a:cs typeface="Calibri"/>
              </a:rPr>
              <a:t>Email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Knowledge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Department: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kod@icsi.edu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97509" y="1095007"/>
            <a:ext cx="11686540" cy="5572746"/>
            <a:chOff x="397509" y="1846833"/>
            <a:chExt cx="11686540" cy="4820920"/>
          </a:xfrm>
        </p:grpSpPr>
        <p:sp>
          <p:nvSpPr>
            <p:cNvPr id="4" name="object 4"/>
            <p:cNvSpPr/>
            <p:nvPr/>
          </p:nvSpPr>
          <p:spPr>
            <a:xfrm>
              <a:off x="403859" y="1853183"/>
              <a:ext cx="11673840" cy="4808220"/>
            </a:xfrm>
            <a:custGeom>
              <a:avLst/>
              <a:gdLst/>
              <a:ahLst/>
              <a:cxnLst/>
              <a:rect l="l" t="t" r="r" b="b"/>
              <a:pathLst>
                <a:path w="11673840" h="4808220">
                  <a:moveTo>
                    <a:pt x="11673840" y="0"/>
                  </a:moveTo>
                  <a:lnTo>
                    <a:pt x="0" y="0"/>
                  </a:lnTo>
                  <a:lnTo>
                    <a:pt x="0" y="4808220"/>
                  </a:lnTo>
                  <a:lnTo>
                    <a:pt x="11673840" y="4808220"/>
                  </a:lnTo>
                  <a:lnTo>
                    <a:pt x="1167384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859" y="1853183"/>
              <a:ext cx="11673840" cy="4808220"/>
            </a:xfrm>
            <a:custGeom>
              <a:avLst/>
              <a:gdLst/>
              <a:ahLst/>
              <a:cxnLst/>
              <a:rect l="l" t="t" r="r" b="b"/>
              <a:pathLst>
                <a:path w="11673840" h="4808220">
                  <a:moveTo>
                    <a:pt x="0" y="4808220"/>
                  </a:moveTo>
                  <a:lnTo>
                    <a:pt x="11673840" y="4808220"/>
                  </a:lnTo>
                  <a:lnTo>
                    <a:pt x="11673840" y="0"/>
                  </a:lnTo>
                  <a:lnTo>
                    <a:pt x="0" y="0"/>
                  </a:lnTo>
                  <a:lnTo>
                    <a:pt x="0" y="480822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8039" y="2532380"/>
            <a:ext cx="828294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71345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URL</a:t>
            </a:r>
            <a:r>
              <a:rPr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Knowledge</a:t>
            </a:r>
            <a:r>
              <a:rPr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Demand</a:t>
            </a:r>
            <a:r>
              <a:rPr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754" y="6792162"/>
            <a:ext cx="10345051" cy="6583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16991" y="4158996"/>
            <a:ext cx="11386185" cy="2426335"/>
            <a:chOff x="316991" y="4158996"/>
            <a:chExt cx="11386185" cy="2426335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403859" y="4165092"/>
              <a:ext cx="11292840" cy="2414270"/>
            </a:xfrm>
            <a:custGeom>
              <a:avLst/>
              <a:gdLst/>
              <a:ahLst/>
              <a:cxnLst/>
              <a:rect l="l" t="t" r="r" b="b"/>
              <a:pathLst>
                <a:path w="11292840" h="2414270">
                  <a:moveTo>
                    <a:pt x="11292840" y="0"/>
                  </a:moveTo>
                  <a:lnTo>
                    <a:pt x="0" y="0"/>
                  </a:lnTo>
                  <a:lnTo>
                    <a:pt x="0" y="2414016"/>
                  </a:lnTo>
                  <a:lnTo>
                    <a:pt x="11292840" y="2414016"/>
                  </a:lnTo>
                  <a:lnTo>
                    <a:pt x="1129284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859" y="4165092"/>
              <a:ext cx="11292840" cy="2414270"/>
            </a:xfrm>
            <a:custGeom>
              <a:avLst/>
              <a:gdLst/>
              <a:ahLst/>
              <a:cxnLst/>
              <a:rect l="l" t="t" r="r" b="b"/>
              <a:pathLst>
                <a:path w="11292840" h="2414270">
                  <a:moveTo>
                    <a:pt x="0" y="2414016"/>
                  </a:moveTo>
                  <a:lnTo>
                    <a:pt x="11292840" y="2414016"/>
                  </a:lnTo>
                  <a:lnTo>
                    <a:pt x="11292840" y="0"/>
                  </a:lnTo>
                  <a:lnTo>
                    <a:pt x="0" y="0"/>
                  </a:lnTo>
                  <a:lnTo>
                    <a:pt x="0" y="2414016"/>
                  </a:lnTo>
                  <a:close/>
                </a:path>
              </a:pathLst>
            </a:custGeom>
            <a:grpFill/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91" y="4300728"/>
              <a:ext cx="530352" cy="562356"/>
            </a:xfrm>
            <a:prstGeom prst="rect">
              <a:avLst/>
            </a:prstGeom>
            <a:grpFill/>
          </p:spPr>
        </p:pic>
      </p:grpSp>
      <p:sp>
        <p:nvSpPr>
          <p:cNvPr id="12" name="object 12"/>
          <p:cNvSpPr txBox="1"/>
          <p:nvPr/>
        </p:nvSpPr>
        <p:spPr>
          <a:xfrm>
            <a:off x="481990" y="4384675"/>
            <a:ext cx="85680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204" indent="224790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237490" algn="l"/>
              </a:tabLst>
            </a:pP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KOD</a:t>
            </a:r>
            <a:r>
              <a:rPr sz="18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students</a:t>
            </a:r>
            <a:r>
              <a:rPr sz="1800" b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across</a:t>
            </a:r>
            <a:r>
              <a:rPr sz="1800" b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13</a:t>
            </a:r>
            <a:r>
              <a:rPr sz="18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Calibri"/>
                <a:cs typeface="Calibri"/>
              </a:rPr>
              <a:t>batches</a:t>
            </a:r>
            <a:r>
              <a:rPr sz="1800" spc="-10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sz="1800" u="sng" spc="-20" dirty="0">
                <a:solidFill>
                  <a:srgbClr val="00206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https://g25.tcsion.com/EForms/configuredHtml/1677/62804/application.html?id=KOD-</a:t>
            </a:r>
            <a:r>
              <a:rPr sz="1800" u="sng" spc="-25" dirty="0">
                <a:solidFill>
                  <a:srgbClr val="00206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FS</a:t>
            </a:r>
            <a:endParaRPr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5080" indent="22796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240665" algn="l"/>
              </a:tabLst>
            </a:pP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KOD</a:t>
            </a:r>
            <a:r>
              <a:rPr sz="18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Annual</a:t>
            </a:r>
            <a:r>
              <a:rPr sz="18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Subscription</a:t>
            </a:r>
            <a:r>
              <a:rPr sz="18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batch</a:t>
            </a:r>
            <a:r>
              <a:rPr sz="1800" b="1" spc="-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sz="1800" u="sng" spc="-20" dirty="0">
                <a:solidFill>
                  <a:srgbClr val="00206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https://g25.tcsion.com/EForms/configuredHtml/1677/62804/application.html?id=KOD-FSAS</a:t>
            </a:r>
            <a:endParaRPr sz="1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09800"/>
            <a:ext cx="6248399" cy="1400530"/>
          </a:xfrm>
        </p:spPr>
        <p:txBody>
          <a:bodyPr/>
          <a:lstStyle/>
          <a:p>
            <a:r>
              <a:rPr lang="en-US" sz="8800" b="1" dirty="0" smtClean="0"/>
              <a:t>Thank You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9296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005356"/>
          </a:xfrm>
          <a:prstGeom prst="rect">
            <a:avLst/>
          </a:prstGeom>
        </p:spPr>
        <p:txBody>
          <a:bodyPr vert="horz" wrap="square" lIns="0" tIns="355553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100"/>
              </a:spcBef>
            </a:pPr>
            <a:r>
              <a:rPr b="1" u="sng" dirty="0">
                <a:solidFill>
                  <a:srgbClr val="002060"/>
                </a:solidFill>
              </a:rPr>
              <a:t>Steps</a:t>
            </a:r>
            <a:r>
              <a:rPr b="1" u="sng" spc="-85" dirty="0">
                <a:solidFill>
                  <a:srgbClr val="002060"/>
                </a:solidFill>
              </a:rPr>
              <a:t> </a:t>
            </a:r>
            <a:r>
              <a:rPr b="1" u="sng" dirty="0">
                <a:solidFill>
                  <a:srgbClr val="002060"/>
                </a:solidFill>
              </a:rPr>
              <a:t>to</a:t>
            </a:r>
            <a:r>
              <a:rPr b="1" u="sng" spc="-90" dirty="0">
                <a:solidFill>
                  <a:srgbClr val="002060"/>
                </a:solidFill>
              </a:rPr>
              <a:t> </a:t>
            </a:r>
            <a:r>
              <a:rPr b="1" u="sng" dirty="0">
                <a:solidFill>
                  <a:srgbClr val="002060"/>
                </a:solidFill>
              </a:rPr>
              <a:t>Fill</a:t>
            </a:r>
            <a:r>
              <a:rPr b="1" u="sng" spc="-80" dirty="0">
                <a:solidFill>
                  <a:srgbClr val="002060"/>
                </a:solidFill>
              </a:rPr>
              <a:t> </a:t>
            </a:r>
            <a:r>
              <a:rPr b="1" u="sng" dirty="0">
                <a:solidFill>
                  <a:srgbClr val="002060"/>
                </a:solidFill>
              </a:rPr>
              <a:t>the</a:t>
            </a:r>
            <a:r>
              <a:rPr b="1" u="sng" spc="-85" dirty="0">
                <a:solidFill>
                  <a:srgbClr val="002060"/>
                </a:solidFill>
              </a:rPr>
              <a:t> </a:t>
            </a:r>
            <a:r>
              <a:rPr b="1" u="sng" spc="-10" dirty="0">
                <a:solidFill>
                  <a:srgbClr val="002060"/>
                </a:solidFill>
              </a:rPr>
              <a:t>Registration</a:t>
            </a:r>
            <a:r>
              <a:rPr b="1" u="sng" spc="-80" dirty="0">
                <a:solidFill>
                  <a:srgbClr val="002060"/>
                </a:solidFill>
              </a:rPr>
              <a:t> </a:t>
            </a:r>
            <a:r>
              <a:rPr b="1" u="sng" spc="-20" dirty="0">
                <a:solidFill>
                  <a:srgbClr val="002060"/>
                </a:solidFill>
              </a:rPr>
              <a:t>Form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103312" y="2052918"/>
            <a:ext cx="8946541" cy="37901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>
                <a:solidFill>
                  <a:srgbClr val="002060"/>
                </a:solidFill>
              </a:rPr>
              <a:t>Select</a:t>
            </a:r>
            <a:r>
              <a:rPr spc="-5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any</a:t>
            </a:r>
            <a:r>
              <a:rPr spc="-6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of</a:t>
            </a:r>
            <a:r>
              <a:rPr spc="-6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the</a:t>
            </a:r>
            <a:r>
              <a:rPr spc="-4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desired</a:t>
            </a:r>
            <a:r>
              <a:rPr spc="-35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topic</a:t>
            </a: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002060"/>
                </a:solidFill>
              </a:rPr>
              <a:t>Select</a:t>
            </a:r>
            <a:r>
              <a:rPr spc="-5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your</a:t>
            </a:r>
            <a:r>
              <a:rPr spc="-4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Category</a:t>
            </a:r>
            <a:r>
              <a:rPr spc="-7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as</a:t>
            </a:r>
            <a:r>
              <a:rPr spc="-45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Student</a:t>
            </a: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>
                <a:solidFill>
                  <a:srgbClr val="002060"/>
                </a:solidFill>
              </a:rPr>
              <a:t>Enter</a:t>
            </a:r>
            <a:r>
              <a:rPr spc="-8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your</a:t>
            </a:r>
            <a:r>
              <a:rPr spc="-60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Registration</a:t>
            </a:r>
            <a:r>
              <a:rPr spc="-8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Number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and</a:t>
            </a:r>
            <a:r>
              <a:rPr spc="-6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Other</a:t>
            </a:r>
            <a:r>
              <a:rPr spc="-75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Details</a:t>
            </a: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>
                <a:solidFill>
                  <a:srgbClr val="002060"/>
                </a:solidFill>
              </a:rPr>
              <a:t>Accept</a:t>
            </a:r>
            <a:r>
              <a:rPr spc="-7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the</a:t>
            </a:r>
            <a:r>
              <a:rPr spc="-8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terms</a:t>
            </a:r>
            <a:r>
              <a:rPr spc="-9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and</a:t>
            </a:r>
            <a:r>
              <a:rPr spc="-8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conditions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and</a:t>
            </a:r>
            <a:r>
              <a:rPr spc="-8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then</a:t>
            </a:r>
            <a:r>
              <a:rPr spc="-8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proceed</a:t>
            </a:r>
            <a:r>
              <a:rPr spc="-6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to</a:t>
            </a:r>
            <a:r>
              <a:rPr spc="-95" dirty="0">
                <a:solidFill>
                  <a:srgbClr val="002060"/>
                </a:solidFill>
              </a:rPr>
              <a:t> </a:t>
            </a:r>
            <a:r>
              <a:rPr spc="-25" dirty="0">
                <a:solidFill>
                  <a:srgbClr val="002060"/>
                </a:solidFill>
              </a:rPr>
              <a:t>pay</a:t>
            </a:r>
          </a:p>
          <a:p>
            <a:pPr marL="239395" marR="1085215" indent="-227329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>
                <a:solidFill>
                  <a:srgbClr val="002060"/>
                </a:solidFill>
              </a:rPr>
              <a:t>Once</a:t>
            </a:r>
            <a:r>
              <a:rPr spc="-4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the</a:t>
            </a:r>
            <a:r>
              <a:rPr spc="-4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payment</a:t>
            </a:r>
            <a:r>
              <a:rPr spc="-3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is</a:t>
            </a:r>
            <a:r>
              <a:rPr spc="-4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successful</a:t>
            </a:r>
            <a:r>
              <a:rPr spc="-2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the</a:t>
            </a:r>
            <a:r>
              <a:rPr spc="-4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screen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will</a:t>
            </a:r>
            <a:r>
              <a:rPr spc="-45" dirty="0">
                <a:solidFill>
                  <a:srgbClr val="002060"/>
                </a:solidFill>
              </a:rPr>
              <a:t> </a:t>
            </a:r>
            <a:r>
              <a:rPr spc="-25" dirty="0">
                <a:solidFill>
                  <a:srgbClr val="002060"/>
                </a:solidFill>
              </a:rPr>
              <a:t>POP-</a:t>
            </a:r>
            <a:r>
              <a:rPr dirty="0">
                <a:solidFill>
                  <a:srgbClr val="002060"/>
                </a:solidFill>
              </a:rPr>
              <a:t>UP</a:t>
            </a:r>
            <a:r>
              <a:rPr spc="-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with</a:t>
            </a:r>
            <a:r>
              <a:rPr spc="-40" dirty="0">
                <a:solidFill>
                  <a:srgbClr val="002060"/>
                </a:solidFill>
              </a:rPr>
              <a:t> </a:t>
            </a:r>
            <a:r>
              <a:rPr spc="-50" dirty="0">
                <a:solidFill>
                  <a:srgbClr val="002060"/>
                </a:solidFill>
              </a:rPr>
              <a:t>a 	</a:t>
            </a:r>
            <a:r>
              <a:rPr spc="-10" dirty="0">
                <a:solidFill>
                  <a:srgbClr val="002060"/>
                </a:solidFill>
              </a:rPr>
              <a:t>message.</a:t>
            </a: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>
                <a:solidFill>
                  <a:srgbClr val="002060"/>
                </a:solidFill>
              </a:rPr>
              <a:t>Please</a:t>
            </a:r>
            <a:r>
              <a:rPr spc="-7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keep</a:t>
            </a:r>
            <a:r>
              <a:rPr spc="-6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screen</a:t>
            </a:r>
            <a:r>
              <a:rPr spc="-6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shot</a:t>
            </a:r>
            <a:r>
              <a:rPr spc="-6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of</a:t>
            </a:r>
            <a:r>
              <a:rPr spc="-7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the</a:t>
            </a:r>
            <a:r>
              <a:rPr spc="-5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message</a:t>
            </a:r>
            <a:r>
              <a:rPr spc="-7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for</a:t>
            </a:r>
            <a:r>
              <a:rPr spc="-7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future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reference.</a:t>
            </a:r>
          </a:p>
          <a:p>
            <a:pPr marL="239395" marR="5080" indent="-227329">
              <a:lnSpc>
                <a:spcPts val="303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>
                <a:solidFill>
                  <a:srgbClr val="002060"/>
                </a:solidFill>
              </a:rPr>
              <a:t>Follow</a:t>
            </a:r>
            <a:r>
              <a:rPr spc="-7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the</a:t>
            </a:r>
            <a:r>
              <a:rPr spc="-7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steps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in</a:t>
            </a:r>
            <a:r>
              <a:rPr spc="-7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following</a:t>
            </a:r>
            <a:r>
              <a:rPr spc="-7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slides</a:t>
            </a:r>
            <a:r>
              <a:rPr spc="-5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to</a:t>
            </a:r>
            <a:r>
              <a:rPr spc="-7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continue</a:t>
            </a:r>
            <a:r>
              <a:rPr spc="-3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the</a:t>
            </a:r>
            <a:r>
              <a:rPr spc="-7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content</a:t>
            </a:r>
            <a:r>
              <a:rPr spc="-6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access</a:t>
            </a:r>
            <a:r>
              <a:rPr spc="-75" dirty="0">
                <a:solidFill>
                  <a:srgbClr val="002060"/>
                </a:solidFill>
              </a:rPr>
              <a:t> </a:t>
            </a:r>
            <a:r>
              <a:rPr spc="-25" dirty="0">
                <a:solidFill>
                  <a:srgbClr val="002060"/>
                </a:solidFill>
              </a:rPr>
              <a:t>on 	LMS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8200" y="299927"/>
            <a:ext cx="147391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060"/>
                </a:solidFill>
              </a:rPr>
              <a:t>Step</a:t>
            </a:r>
            <a:r>
              <a:rPr sz="2400" b="1" spc="-40" dirty="0">
                <a:solidFill>
                  <a:srgbClr val="002060"/>
                </a:solidFill>
              </a:rPr>
              <a:t> </a:t>
            </a:r>
            <a:r>
              <a:rPr sz="2400" b="1" dirty="0">
                <a:solidFill>
                  <a:srgbClr val="002060"/>
                </a:solidFill>
              </a:rPr>
              <a:t>1</a:t>
            </a:r>
            <a:r>
              <a:rPr sz="2400" b="1" spc="-30" dirty="0">
                <a:solidFill>
                  <a:srgbClr val="002060"/>
                </a:solidFill>
              </a:rPr>
              <a:t> </a:t>
            </a:r>
            <a:r>
              <a:rPr sz="2400" b="1" spc="-50" dirty="0">
                <a:solidFill>
                  <a:srgbClr val="002060"/>
                </a:solidFill>
              </a:rPr>
              <a:t>:</a:t>
            </a: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1999" y="1054100"/>
            <a:ext cx="9105900" cy="84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indent="-219075">
              <a:lnSpc>
                <a:spcPts val="2590"/>
              </a:lnSpc>
              <a:spcBef>
                <a:spcPts val="100"/>
              </a:spcBef>
              <a:buChar char="•"/>
              <a:tabLst>
                <a:tab pos="231775" algn="l"/>
              </a:tabLst>
            </a:pPr>
            <a:r>
              <a:rPr sz="2000" b="1" dirty="0">
                <a:latin typeface="Calibri Light"/>
                <a:cs typeface="Calibri Light"/>
              </a:rPr>
              <a:t>Please</a:t>
            </a:r>
            <a:r>
              <a:rPr sz="2000" b="1" spc="-50" dirty="0">
                <a:latin typeface="Calibri Light"/>
                <a:cs typeface="Calibri Light"/>
              </a:rPr>
              <a:t> </a:t>
            </a:r>
            <a:r>
              <a:rPr sz="2000" b="1" dirty="0">
                <a:latin typeface="Calibri Light"/>
                <a:cs typeface="Calibri Light"/>
              </a:rPr>
              <a:t>go</a:t>
            </a:r>
            <a:r>
              <a:rPr sz="2000" b="1" spc="-35" dirty="0">
                <a:latin typeface="Calibri Light"/>
                <a:cs typeface="Calibri Light"/>
              </a:rPr>
              <a:t> </a:t>
            </a:r>
            <a:r>
              <a:rPr sz="2000" b="1" dirty="0">
                <a:latin typeface="Calibri Light"/>
                <a:cs typeface="Calibri Light"/>
              </a:rPr>
              <a:t>to</a:t>
            </a:r>
            <a:r>
              <a:rPr sz="2000" b="1" spc="-35" dirty="0">
                <a:latin typeface="Calibri Light"/>
                <a:cs typeface="Calibri Light"/>
              </a:rPr>
              <a:t> </a:t>
            </a:r>
            <a:r>
              <a:rPr sz="2000" b="1" dirty="0">
                <a:latin typeface="Calibri Light"/>
                <a:cs typeface="Calibri Light"/>
              </a:rPr>
              <a:t>ICSI</a:t>
            </a:r>
            <a:r>
              <a:rPr sz="2000" b="1" spc="-45" dirty="0">
                <a:latin typeface="Calibri Light"/>
                <a:cs typeface="Calibri Light"/>
              </a:rPr>
              <a:t> </a:t>
            </a:r>
            <a:r>
              <a:rPr sz="2000" b="1" dirty="0">
                <a:latin typeface="Calibri Light"/>
                <a:cs typeface="Calibri Light"/>
              </a:rPr>
              <a:t>website</a:t>
            </a:r>
            <a:r>
              <a:rPr sz="2000" b="1" spc="-50" dirty="0">
                <a:latin typeface="Calibri Light"/>
                <a:cs typeface="Calibri Light"/>
              </a:rPr>
              <a:t> </a:t>
            </a:r>
            <a:r>
              <a:rPr sz="2000" b="1" spc="-20" dirty="0">
                <a:latin typeface="Calibri Light"/>
                <a:cs typeface="Calibri Light"/>
              </a:rPr>
              <a:t>(</a:t>
            </a:r>
            <a:r>
              <a:rPr sz="2000" b="1" spc="-20" dirty="0">
                <a:solidFill>
                  <a:srgbClr val="5B9BD4"/>
                </a:solidFill>
                <a:latin typeface="Calibri Light"/>
                <a:cs typeface="Calibri Light"/>
              </a:rPr>
              <a:t>https://</a:t>
            </a:r>
            <a:r>
              <a:rPr sz="2000" b="1" spc="-20" dirty="0">
                <a:solidFill>
                  <a:srgbClr val="5B9BD4"/>
                </a:solidFill>
                <a:latin typeface="Calibri Light"/>
                <a:cs typeface="Calibri Light"/>
                <a:hlinkClick r:id="rId2"/>
              </a:rPr>
              <a:t>www.icsi.edu/home/</a:t>
            </a:r>
            <a:r>
              <a:rPr sz="2000" b="1" spc="-10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2000" b="1" spc="-50" dirty="0">
                <a:latin typeface="Calibri Light"/>
                <a:cs typeface="Calibri Light"/>
              </a:rPr>
              <a:t>)</a:t>
            </a:r>
            <a:endParaRPr sz="2000" b="1" dirty="0">
              <a:latin typeface="Calibri Light"/>
              <a:cs typeface="Calibri Light"/>
            </a:endParaRPr>
          </a:p>
          <a:p>
            <a:pPr marL="231775" indent="-219075">
              <a:lnSpc>
                <a:spcPts val="4510"/>
              </a:lnSpc>
              <a:buChar char="•"/>
              <a:tabLst>
                <a:tab pos="231775" algn="l"/>
              </a:tabLst>
            </a:pPr>
            <a:r>
              <a:rPr sz="2000" b="1" dirty="0">
                <a:latin typeface="Calibri Light"/>
                <a:cs typeface="Calibri Light"/>
              </a:rPr>
              <a:t>Click</a:t>
            </a:r>
            <a:r>
              <a:rPr sz="2000" b="1" spc="-65" dirty="0">
                <a:latin typeface="Calibri Light"/>
                <a:cs typeface="Calibri Light"/>
              </a:rPr>
              <a:t> </a:t>
            </a:r>
            <a:r>
              <a:rPr sz="2000" b="1" dirty="0">
                <a:latin typeface="Calibri Light"/>
                <a:cs typeface="Calibri Light"/>
              </a:rPr>
              <a:t>on</a:t>
            </a:r>
            <a:r>
              <a:rPr sz="2000" b="1" spc="-50" dirty="0">
                <a:latin typeface="Calibri Light"/>
                <a:cs typeface="Calibri Light"/>
              </a:rPr>
              <a:t> </a:t>
            </a:r>
            <a:r>
              <a:rPr sz="2000" b="1" dirty="0">
                <a:latin typeface="Calibri Light"/>
                <a:cs typeface="Calibri Light"/>
              </a:rPr>
              <a:t>knowledge</a:t>
            </a:r>
            <a:r>
              <a:rPr sz="2000" b="1" spc="-60" dirty="0">
                <a:latin typeface="Calibri Light"/>
                <a:cs typeface="Calibri Light"/>
              </a:rPr>
              <a:t> </a:t>
            </a:r>
            <a:r>
              <a:rPr sz="2000" b="1" dirty="0">
                <a:latin typeface="Calibri Light"/>
                <a:cs typeface="Calibri Light"/>
              </a:rPr>
              <a:t>on</a:t>
            </a:r>
            <a:r>
              <a:rPr sz="2000" b="1" spc="-50" dirty="0">
                <a:latin typeface="Calibri Light"/>
                <a:cs typeface="Calibri Light"/>
              </a:rPr>
              <a:t> </a:t>
            </a:r>
            <a:r>
              <a:rPr sz="2000" b="1" dirty="0">
                <a:latin typeface="Calibri Light"/>
                <a:cs typeface="Calibri Light"/>
              </a:rPr>
              <a:t>Demand</a:t>
            </a:r>
            <a:r>
              <a:rPr sz="2000" b="1" spc="-50" dirty="0">
                <a:latin typeface="Calibri Light"/>
                <a:cs typeface="Calibri Light"/>
              </a:rPr>
              <a:t> </a:t>
            </a:r>
            <a:r>
              <a:rPr sz="2000" b="1" dirty="0">
                <a:latin typeface="Calibri Light"/>
                <a:cs typeface="Calibri Light"/>
              </a:rPr>
              <a:t>as</a:t>
            </a:r>
            <a:r>
              <a:rPr sz="2000" b="1" spc="-60" dirty="0">
                <a:latin typeface="Calibri Light"/>
                <a:cs typeface="Calibri Light"/>
              </a:rPr>
              <a:t> </a:t>
            </a:r>
            <a:r>
              <a:rPr sz="2000" b="1" dirty="0">
                <a:latin typeface="Calibri Light"/>
                <a:cs typeface="Calibri Light"/>
              </a:rPr>
              <a:t>per</a:t>
            </a:r>
            <a:r>
              <a:rPr sz="2000" b="1" spc="-70" dirty="0">
                <a:latin typeface="Calibri Light"/>
                <a:cs typeface="Calibri Light"/>
              </a:rPr>
              <a:t> </a:t>
            </a:r>
            <a:r>
              <a:rPr sz="2000" b="1" dirty="0">
                <a:latin typeface="Calibri Light"/>
                <a:cs typeface="Calibri Light"/>
              </a:rPr>
              <a:t>screenshot</a:t>
            </a:r>
            <a:r>
              <a:rPr sz="2000" b="1" spc="-114" dirty="0">
                <a:latin typeface="Calibri Light"/>
                <a:cs typeface="Calibri Light"/>
              </a:rPr>
              <a:t> </a:t>
            </a:r>
            <a:r>
              <a:rPr sz="2000" b="1" spc="-10" dirty="0">
                <a:latin typeface="Calibri Light"/>
                <a:cs typeface="Calibri Light"/>
              </a:rPr>
              <a:t>attached</a:t>
            </a:r>
            <a:endParaRPr sz="2000" b="1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981200"/>
            <a:ext cx="10430698" cy="4761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-76200"/>
            <a:ext cx="9404723" cy="1674129"/>
          </a:xfrm>
          <a:prstGeom prst="rect">
            <a:avLst/>
          </a:prstGeom>
        </p:spPr>
        <p:txBody>
          <a:bodyPr vert="horz" wrap="square" lIns="0" tIns="804498" rIns="0" bIns="0" rtlCol="0">
            <a:spAutoFit/>
          </a:bodyPr>
          <a:lstStyle/>
          <a:p>
            <a:pPr marL="39306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2060"/>
                </a:solidFill>
              </a:rPr>
              <a:t>Select</a:t>
            </a:r>
            <a:r>
              <a:rPr sz="2800" b="1" spc="-135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any</a:t>
            </a:r>
            <a:r>
              <a:rPr sz="2800" b="1" spc="-125" dirty="0">
                <a:solidFill>
                  <a:srgbClr val="002060"/>
                </a:solidFill>
              </a:rPr>
              <a:t> </a:t>
            </a:r>
            <a:r>
              <a:rPr sz="2800" b="1" spc="-25" dirty="0">
                <a:solidFill>
                  <a:srgbClr val="002060"/>
                </a:solidFill>
              </a:rPr>
              <a:t>course</a:t>
            </a:r>
            <a:r>
              <a:rPr sz="2800" b="1" spc="-135" dirty="0">
                <a:solidFill>
                  <a:srgbClr val="002060"/>
                </a:solidFill>
              </a:rPr>
              <a:t> </a:t>
            </a:r>
            <a:r>
              <a:rPr sz="2800" b="1" spc="-20" dirty="0">
                <a:solidFill>
                  <a:srgbClr val="002060"/>
                </a:solidFill>
              </a:rPr>
              <a:t>from</a:t>
            </a:r>
            <a:r>
              <a:rPr sz="2800" b="1" spc="-130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drop</a:t>
            </a:r>
            <a:r>
              <a:rPr sz="2800" b="1" spc="-130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down</a:t>
            </a:r>
            <a:r>
              <a:rPr sz="2800" b="1" spc="-130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option</a:t>
            </a:r>
            <a:r>
              <a:rPr sz="2800" b="1" spc="-140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and</a:t>
            </a:r>
            <a:r>
              <a:rPr sz="2800" b="1" spc="-135" dirty="0">
                <a:solidFill>
                  <a:srgbClr val="002060"/>
                </a:solidFill>
              </a:rPr>
              <a:t> </a:t>
            </a:r>
            <a:r>
              <a:rPr sz="2800" b="1" spc="-20" dirty="0">
                <a:solidFill>
                  <a:srgbClr val="002060"/>
                </a:solidFill>
              </a:rPr>
              <a:t>proceed</a:t>
            </a:r>
            <a:r>
              <a:rPr sz="2800" b="1" spc="-140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for</a:t>
            </a:r>
            <a:r>
              <a:rPr sz="2800" b="1" spc="-105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registration</a:t>
            </a:r>
            <a:endParaRPr sz="2800" b="1" dirty="0">
              <a:solidFill>
                <a:srgbClr val="00206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995" y="1690116"/>
            <a:ext cx="11494008" cy="4924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515600" cy="1761281"/>
          </a:xfrm>
          <a:prstGeom prst="rect">
            <a:avLst/>
          </a:prstGeom>
        </p:spPr>
        <p:txBody>
          <a:bodyPr vert="horz" wrap="square" lIns="0" tIns="768887" rIns="0" bIns="0" rtlCol="0">
            <a:spAutoFit/>
          </a:bodyPr>
          <a:lstStyle/>
          <a:p>
            <a:pPr marL="393065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002060"/>
                </a:solidFill>
              </a:rPr>
              <a:t>Once</a:t>
            </a:r>
            <a:r>
              <a:rPr sz="3200" b="1" spc="-110" dirty="0">
                <a:solidFill>
                  <a:srgbClr val="002060"/>
                </a:solidFill>
              </a:rPr>
              <a:t> </a:t>
            </a:r>
            <a:r>
              <a:rPr sz="3200" b="1" spc="-40" dirty="0">
                <a:solidFill>
                  <a:srgbClr val="002060"/>
                </a:solidFill>
              </a:rPr>
              <a:t>registration</a:t>
            </a:r>
            <a:r>
              <a:rPr sz="3200" b="1" spc="-120" dirty="0">
                <a:solidFill>
                  <a:srgbClr val="002060"/>
                </a:solidFill>
              </a:rPr>
              <a:t> </a:t>
            </a:r>
            <a:r>
              <a:rPr sz="3200" b="1" dirty="0">
                <a:solidFill>
                  <a:srgbClr val="002060"/>
                </a:solidFill>
              </a:rPr>
              <a:t>is</a:t>
            </a:r>
            <a:r>
              <a:rPr sz="3200" b="1" spc="-85" dirty="0">
                <a:solidFill>
                  <a:srgbClr val="002060"/>
                </a:solidFill>
              </a:rPr>
              <a:t> </a:t>
            </a:r>
            <a:r>
              <a:rPr sz="3200" b="1" spc="-40" dirty="0">
                <a:solidFill>
                  <a:srgbClr val="002060"/>
                </a:solidFill>
              </a:rPr>
              <a:t>complete</a:t>
            </a:r>
            <a:r>
              <a:rPr sz="3200" b="1" spc="-114" dirty="0">
                <a:solidFill>
                  <a:srgbClr val="002060"/>
                </a:solidFill>
              </a:rPr>
              <a:t> </a:t>
            </a:r>
            <a:r>
              <a:rPr sz="3200" b="1" dirty="0">
                <a:solidFill>
                  <a:srgbClr val="002060"/>
                </a:solidFill>
              </a:rPr>
              <a:t>a</a:t>
            </a:r>
            <a:r>
              <a:rPr sz="3200" b="1" spc="-85" dirty="0">
                <a:solidFill>
                  <a:srgbClr val="002060"/>
                </a:solidFill>
              </a:rPr>
              <a:t> </a:t>
            </a:r>
            <a:r>
              <a:rPr sz="3200" b="1" spc="-10" dirty="0">
                <a:solidFill>
                  <a:srgbClr val="002060"/>
                </a:solidFill>
              </a:rPr>
              <a:t>popup</a:t>
            </a:r>
            <a:r>
              <a:rPr sz="3200" b="1" spc="-110" dirty="0">
                <a:solidFill>
                  <a:srgbClr val="002060"/>
                </a:solidFill>
              </a:rPr>
              <a:t> </a:t>
            </a:r>
            <a:r>
              <a:rPr sz="3200" b="1" spc="-35" dirty="0">
                <a:solidFill>
                  <a:srgbClr val="002060"/>
                </a:solidFill>
              </a:rPr>
              <a:t>message</a:t>
            </a:r>
            <a:r>
              <a:rPr sz="3200" b="1" spc="-114" dirty="0">
                <a:solidFill>
                  <a:srgbClr val="002060"/>
                </a:solidFill>
              </a:rPr>
              <a:t> </a:t>
            </a:r>
            <a:r>
              <a:rPr sz="3200" b="1" dirty="0">
                <a:solidFill>
                  <a:srgbClr val="002060"/>
                </a:solidFill>
              </a:rPr>
              <a:t>will</a:t>
            </a:r>
            <a:r>
              <a:rPr sz="3200" b="1" spc="-90" dirty="0">
                <a:solidFill>
                  <a:srgbClr val="002060"/>
                </a:solidFill>
              </a:rPr>
              <a:t> </a:t>
            </a:r>
            <a:r>
              <a:rPr sz="3200" b="1" dirty="0">
                <a:solidFill>
                  <a:srgbClr val="002060"/>
                </a:solidFill>
              </a:rPr>
              <a:t>be</a:t>
            </a:r>
            <a:r>
              <a:rPr sz="3200" b="1" spc="-90" dirty="0">
                <a:solidFill>
                  <a:srgbClr val="002060"/>
                </a:solidFill>
              </a:rPr>
              <a:t> </a:t>
            </a:r>
            <a:r>
              <a:rPr sz="3200" b="1" spc="-10" dirty="0">
                <a:solidFill>
                  <a:srgbClr val="002060"/>
                </a:solidFill>
              </a:rPr>
              <a:t>there</a:t>
            </a:r>
            <a:endParaRPr sz="3200" b="1" dirty="0">
              <a:solidFill>
                <a:srgbClr val="00206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10780075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057400"/>
            <a:ext cx="794893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dirty="0">
                <a:solidFill>
                  <a:srgbClr val="002060"/>
                </a:solidFill>
                <a:latin typeface="Calibri"/>
                <a:cs typeface="Calibri"/>
              </a:rPr>
              <a:t>How</a:t>
            </a:r>
            <a:r>
              <a:rPr sz="7200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7200" dirty="0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sz="7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7200" dirty="0">
                <a:solidFill>
                  <a:srgbClr val="002060"/>
                </a:solidFill>
                <a:latin typeface="Calibri"/>
                <a:cs typeface="Calibri"/>
              </a:rPr>
              <a:t>Login</a:t>
            </a:r>
            <a:r>
              <a:rPr sz="72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7200" dirty="0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sz="72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7200" spc="-25" dirty="0">
                <a:solidFill>
                  <a:srgbClr val="002060"/>
                </a:solidFill>
                <a:latin typeface="Calibri"/>
                <a:cs typeface="Calibri"/>
              </a:rPr>
              <a:t>LMS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858" y="190245"/>
            <a:ext cx="4582541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spc="-20" dirty="0">
                <a:solidFill>
                  <a:srgbClr val="002060"/>
                </a:solidFill>
              </a:rPr>
              <a:t>Key</a:t>
            </a:r>
            <a:r>
              <a:rPr sz="3200" b="1" u="sng" spc="-150" dirty="0">
                <a:solidFill>
                  <a:srgbClr val="002060"/>
                </a:solidFill>
              </a:rPr>
              <a:t> </a:t>
            </a:r>
            <a:r>
              <a:rPr sz="3200" b="1" u="sng" spc="-35" dirty="0">
                <a:solidFill>
                  <a:srgbClr val="002060"/>
                </a:solidFill>
              </a:rPr>
              <a:t>Information</a:t>
            </a:r>
            <a:endParaRPr sz="3200" b="1" u="sng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990600"/>
            <a:ext cx="11887200" cy="5786456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97485" indent="-184785" algn="just">
              <a:lnSpc>
                <a:spcPct val="100000"/>
              </a:lnSpc>
              <a:spcBef>
                <a:spcPts val="940"/>
              </a:spcBef>
              <a:buAutoNum type="arabicParenR"/>
              <a:tabLst>
                <a:tab pos="197485" algn="l"/>
              </a:tabLst>
            </a:pPr>
            <a:r>
              <a:rPr lang="en-US"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Website</a:t>
            </a:r>
            <a:r>
              <a:rPr sz="1600" b="1" spc="-40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login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: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https://www.tcsion.com/LX/login#lx</a:t>
            </a:r>
            <a:endParaRPr sz="1600" dirty="0">
              <a:latin typeface="Calibri"/>
              <a:cs typeface="Calibri"/>
            </a:endParaRPr>
          </a:p>
          <a:p>
            <a:pPr marL="12700" marR="1239520" algn="l">
              <a:lnSpc>
                <a:spcPct val="149300"/>
              </a:lnSpc>
              <a:spcBef>
                <a:spcPts val="10"/>
              </a:spcBef>
            </a:pPr>
            <a:r>
              <a:rPr lang="en-US" sz="1600" b="1" dirty="0" smtClean="0">
                <a:latin typeface="Calibri"/>
                <a:cs typeface="Calibri"/>
              </a:rPr>
              <a:t>                            </a:t>
            </a:r>
            <a:r>
              <a:rPr sz="1600" b="1" dirty="0" smtClean="0">
                <a:latin typeface="Calibri"/>
                <a:cs typeface="Calibri"/>
              </a:rPr>
              <a:t>If</a:t>
            </a:r>
            <a:r>
              <a:rPr sz="1600" b="1" spc="-20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are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ICSI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Student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Your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login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will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Registration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number(without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 smtClean="0">
                <a:latin typeface="Calibri"/>
                <a:cs typeface="Calibri"/>
              </a:rPr>
              <a:t>slash</a:t>
            </a:r>
            <a:r>
              <a:rPr lang="en-US" sz="1600" b="1" dirty="0" smtClean="0">
                <a:latin typeface="Calibri"/>
                <a:cs typeface="Calibri"/>
              </a:rPr>
              <a:t> </a:t>
            </a:r>
            <a:r>
              <a:rPr sz="1600" b="1" dirty="0" smtClean="0">
                <a:latin typeface="Calibri"/>
                <a:cs typeface="Calibri"/>
                <a:hlinkClick r:id="rId3"/>
              </a:rPr>
              <a:t>Sign</a:t>
            </a:r>
            <a:r>
              <a:rPr sz="1600" b="1" dirty="0">
                <a:latin typeface="Calibri"/>
                <a:cs typeface="Calibri"/>
                <a:hlinkClick r:id="rId3"/>
              </a:rPr>
              <a:t>)@icsi.edu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lang="en-US" sz="1600" b="1" spc="-20" dirty="0" smtClean="0">
                <a:latin typeface="Calibri"/>
                <a:cs typeface="Calibri"/>
              </a:rPr>
              <a:t> </a:t>
            </a:r>
            <a:br>
              <a:rPr lang="en-US" sz="1600" b="1" spc="-20" dirty="0" smtClean="0">
                <a:latin typeface="Calibri"/>
                <a:cs typeface="Calibri"/>
              </a:rPr>
            </a:br>
            <a:r>
              <a:rPr lang="en-US" sz="1600" b="1" spc="-20" dirty="0" smtClean="0">
                <a:latin typeface="Calibri"/>
                <a:cs typeface="Calibri"/>
              </a:rPr>
              <a:t>                             </a:t>
            </a:r>
            <a:r>
              <a:rPr sz="1600" b="1" dirty="0" smtClean="0">
                <a:latin typeface="Calibri"/>
                <a:cs typeface="Calibri"/>
              </a:rPr>
              <a:t>for</a:t>
            </a:r>
            <a:r>
              <a:rPr sz="1600" b="1" spc="-25" dirty="0" smtClean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example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if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your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registration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number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is </a:t>
            </a:r>
            <a:r>
              <a:rPr sz="1600" b="1" spc="-10" dirty="0">
                <a:latin typeface="Calibri"/>
                <a:cs typeface="Calibri"/>
              </a:rPr>
              <a:t>123456789/02/2020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then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your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Login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Id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 smtClean="0">
                <a:latin typeface="Calibri"/>
                <a:cs typeface="Calibri"/>
              </a:rPr>
              <a:t>is</a:t>
            </a:r>
            <a:r>
              <a:rPr lang="en-US" sz="1600" b="1" spc="5" dirty="0">
                <a:latin typeface="Calibri"/>
                <a:cs typeface="Calibri"/>
              </a:rPr>
              <a:t> </a:t>
            </a:r>
            <a:r>
              <a:rPr sz="1600" b="1" u="sng" spc="-10" dirty="0" smtClean="0">
                <a:solidFill>
                  <a:srgbClr val="00206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123456789022020@icsi.edu</a:t>
            </a:r>
            <a:endParaRPr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39700" lvl="1" indent="-127000" algn="just">
              <a:lnSpc>
                <a:spcPct val="100000"/>
              </a:lnSpc>
              <a:spcBef>
                <a:spcPts val="830"/>
              </a:spcBef>
              <a:buChar char="•"/>
              <a:tabLst>
                <a:tab pos="139700" algn="l"/>
              </a:tabLst>
            </a:pPr>
            <a:r>
              <a:rPr sz="1600" b="1" spc="-10" dirty="0" smtClean="0">
                <a:latin typeface="Calibri"/>
                <a:cs typeface="Calibri"/>
              </a:rPr>
              <a:t>Password: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sz="1600" b="1" dirty="0" smtClean="0">
                <a:latin typeface="Calibri"/>
                <a:cs typeface="Calibri"/>
              </a:rPr>
              <a:t>Existing</a:t>
            </a:r>
            <a:r>
              <a:rPr sz="1600" b="1" spc="-30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users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may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continue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use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password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which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has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been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used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other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courses.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case,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have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lang="en-US" sz="1600" b="1" spc="-25" dirty="0" smtClean="0">
                <a:latin typeface="Calibri"/>
                <a:cs typeface="Calibri"/>
              </a:rPr>
              <a:t/>
            </a:r>
            <a:br>
              <a:rPr lang="en-US" sz="1600" b="1" spc="-25" dirty="0" smtClean="0">
                <a:latin typeface="Calibri"/>
                <a:cs typeface="Calibri"/>
              </a:rPr>
            </a:br>
            <a:r>
              <a:rPr lang="en-US" sz="1600" b="1" spc="-25" dirty="0" smtClean="0">
                <a:latin typeface="Calibri"/>
                <a:cs typeface="Calibri"/>
              </a:rPr>
              <a:t>                       </a:t>
            </a:r>
            <a:r>
              <a:rPr sz="1600" b="1" spc="-10" dirty="0" smtClean="0">
                <a:latin typeface="Calibri"/>
                <a:cs typeface="Calibri"/>
              </a:rPr>
              <a:t>forgotten</a:t>
            </a:r>
            <a:r>
              <a:rPr sz="1600" b="1" spc="-50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password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use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Forget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Password </a:t>
            </a:r>
            <a:r>
              <a:rPr sz="1600" b="1" dirty="0">
                <a:latin typeface="Calibri"/>
                <a:cs typeface="Calibri"/>
              </a:rPr>
              <a:t>option.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password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reset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link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will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sent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your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email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id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registered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ICSI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lang="en-US" sz="1600" b="1" spc="-20" dirty="0" smtClean="0">
                <a:latin typeface="Calibri"/>
                <a:cs typeface="Calibri"/>
              </a:rPr>
              <a:t/>
            </a:r>
            <a:br>
              <a:rPr lang="en-US" sz="1600" b="1" spc="-20" dirty="0" smtClean="0">
                <a:latin typeface="Calibri"/>
                <a:cs typeface="Calibri"/>
              </a:rPr>
            </a:br>
            <a:r>
              <a:rPr lang="en-US" sz="1600" b="1" spc="-20" dirty="0" smtClean="0">
                <a:latin typeface="Calibri"/>
                <a:cs typeface="Calibri"/>
              </a:rPr>
              <a:t>                       </a:t>
            </a:r>
            <a:r>
              <a:rPr sz="1600" b="1" spc="-10" dirty="0" smtClean="0">
                <a:latin typeface="Calibri"/>
                <a:cs typeface="Calibri"/>
              </a:rPr>
              <a:t>records</a:t>
            </a:r>
            <a:r>
              <a:rPr sz="1600" b="1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lang="en-US" sz="1600" b="1" spc="-10" dirty="0" smtClean="0">
                <a:latin typeface="Calibri"/>
                <a:cs typeface="Calibri"/>
              </a:rPr>
              <a:t>             </a:t>
            </a:r>
            <a:r>
              <a:rPr sz="1600" b="1" u="sng" spc="-10" dirty="0" smtClean="0">
                <a:latin typeface="Calibri"/>
                <a:cs typeface="Calibri"/>
              </a:rPr>
              <a:t>Password</a:t>
            </a:r>
            <a:r>
              <a:rPr sz="1600" b="1" u="sng" spc="-55" dirty="0" smtClean="0">
                <a:latin typeface="Calibri"/>
                <a:cs typeface="Calibri"/>
              </a:rPr>
              <a:t> </a:t>
            </a:r>
            <a:r>
              <a:rPr sz="1600" b="1" u="sng" dirty="0">
                <a:latin typeface="Calibri"/>
                <a:cs typeface="Calibri"/>
              </a:rPr>
              <a:t>reset</a:t>
            </a:r>
            <a:r>
              <a:rPr sz="1600" b="1" u="sng" spc="-45" dirty="0">
                <a:latin typeface="Calibri"/>
                <a:cs typeface="Calibri"/>
              </a:rPr>
              <a:t> </a:t>
            </a:r>
            <a:r>
              <a:rPr sz="1600" b="1" u="sng" dirty="0">
                <a:latin typeface="Calibri"/>
                <a:cs typeface="Calibri"/>
              </a:rPr>
              <a:t>link</a:t>
            </a:r>
            <a:r>
              <a:rPr sz="1600" b="1" dirty="0">
                <a:latin typeface="Calibri"/>
                <a:cs typeface="Calibri"/>
              </a:rPr>
              <a:t>: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https://www.tcsion.com/dotcom/PasswordPolicy/forget_pwd.jsp?orgFolder=TCSSMB&amp;loginType=12NaN1</a:t>
            </a:r>
            <a:endParaRPr sz="1600" dirty="0">
              <a:latin typeface="Calibri"/>
              <a:cs typeface="Calibri"/>
            </a:endParaRPr>
          </a:p>
          <a:p>
            <a:pPr marL="52069" algn="just">
              <a:lnSpc>
                <a:spcPct val="100000"/>
              </a:lnSpc>
              <a:spcBef>
                <a:spcPts val="830"/>
              </a:spcBef>
            </a:pPr>
            <a:r>
              <a:rPr lang="en-US" sz="1600" b="1" dirty="0" smtClean="0">
                <a:latin typeface="Calibri"/>
                <a:cs typeface="Calibri"/>
              </a:rPr>
              <a:t>                       </a:t>
            </a:r>
            <a:r>
              <a:rPr sz="1600" b="1" dirty="0" smtClean="0">
                <a:latin typeface="Calibri"/>
                <a:cs typeface="Calibri"/>
              </a:rPr>
              <a:t>New</a:t>
            </a:r>
            <a:r>
              <a:rPr sz="1600" b="1" spc="-35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users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(first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time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users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ICSI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online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course).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first-</a:t>
            </a:r>
            <a:r>
              <a:rPr sz="1600" b="1" dirty="0">
                <a:latin typeface="Calibri"/>
                <a:cs typeface="Calibri"/>
              </a:rPr>
              <a:t>time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password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Learn@1234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(Please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that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first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letter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lang="en-US" sz="1600" b="1" spc="-30" dirty="0" smtClean="0">
                <a:latin typeface="Calibri"/>
                <a:cs typeface="Calibri"/>
              </a:rPr>
              <a:t/>
            </a:r>
            <a:br>
              <a:rPr lang="en-US" sz="1600" b="1" spc="-30" dirty="0" smtClean="0">
                <a:latin typeface="Calibri"/>
                <a:cs typeface="Calibri"/>
              </a:rPr>
            </a:br>
            <a:r>
              <a:rPr lang="en-US" sz="1600" b="1" spc="-30" dirty="0" smtClean="0">
                <a:latin typeface="Calibri"/>
                <a:cs typeface="Calibri"/>
              </a:rPr>
              <a:t>                         </a:t>
            </a:r>
            <a:r>
              <a:rPr sz="1600" b="1" spc="-10" dirty="0" smtClean="0">
                <a:latin typeface="Calibri"/>
                <a:cs typeface="Calibri"/>
              </a:rPr>
              <a:t>Password</a:t>
            </a:r>
            <a:r>
              <a:rPr sz="1600" b="1" spc="-55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Capital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letters</a:t>
            </a:r>
            <a:r>
              <a:rPr sz="1600" b="1" spc="-10" dirty="0" smtClean="0">
                <a:latin typeface="Calibri"/>
                <a:cs typeface="Calibri"/>
              </a:rPr>
              <a:t>)</a:t>
            </a:r>
            <a:endParaRPr lang="en-US" sz="1600" b="1" spc="-10" dirty="0" smtClean="0">
              <a:latin typeface="Calibri"/>
              <a:cs typeface="Calibri"/>
            </a:endParaRPr>
          </a:p>
          <a:p>
            <a:pPr marL="52069" algn="just">
              <a:lnSpc>
                <a:spcPct val="100000"/>
              </a:lnSpc>
              <a:spcBef>
                <a:spcPts val="830"/>
              </a:spcBef>
            </a:pPr>
            <a:endParaRPr sz="1600" dirty="0">
              <a:latin typeface="Calibri"/>
              <a:cs typeface="Calibri"/>
            </a:endParaRPr>
          </a:p>
          <a:p>
            <a:pPr marL="12700" marR="5080" indent="184785" algn="just">
              <a:lnSpc>
                <a:spcPts val="1510"/>
              </a:lnSpc>
              <a:spcBef>
                <a:spcPts val="1030"/>
              </a:spcBef>
              <a:buSzPct val="96428"/>
              <a:buAutoNum type="arabicParenR" startAt="2"/>
              <a:tabLst>
                <a:tab pos="197485" algn="l"/>
              </a:tabLst>
            </a:pPr>
            <a:r>
              <a:rPr lang="en-US" sz="1600" b="1" dirty="0" smtClean="0">
                <a:latin typeface="Calibri"/>
                <a:cs typeface="Calibri"/>
              </a:rPr>
              <a:t> </a:t>
            </a:r>
            <a:r>
              <a:rPr sz="1600" b="1" dirty="0" smtClean="0">
                <a:latin typeface="Calibri"/>
                <a:cs typeface="Calibri"/>
              </a:rPr>
              <a:t>Upon</a:t>
            </a:r>
            <a:r>
              <a:rPr sz="1600" b="1" spc="-45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first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login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will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shown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CHANGE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PASSWORD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PAGE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where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old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password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Default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Password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Learn@1234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.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Please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password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using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capital letters,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small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letters,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special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character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numbers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(for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example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Light@1234).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Detailed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on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Slide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5</a:t>
            </a:r>
            <a:r>
              <a:rPr sz="1600" b="1" spc="-25" dirty="0" smtClean="0">
                <a:latin typeface="Calibri"/>
                <a:cs typeface="Calibri"/>
              </a:rPr>
              <a:t>.</a:t>
            </a:r>
            <a:endParaRPr lang="en-US" sz="1600" b="1" spc="-25" dirty="0" smtClean="0">
              <a:latin typeface="Calibri"/>
              <a:cs typeface="Calibri"/>
            </a:endParaRPr>
          </a:p>
          <a:p>
            <a:pPr marL="12700" marR="5080" algn="just">
              <a:lnSpc>
                <a:spcPts val="1510"/>
              </a:lnSpc>
              <a:spcBef>
                <a:spcPts val="1030"/>
              </a:spcBef>
              <a:buSzPct val="96428"/>
              <a:tabLst>
                <a:tab pos="197485" algn="l"/>
              </a:tabLst>
            </a:pPr>
            <a:endParaRPr sz="1600" dirty="0">
              <a:latin typeface="Calibri"/>
              <a:cs typeface="Calibri"/>
            </a:endParaRPr>
          </a:p>
          <a:p>
            <a:pPr marL="3175" algn="just">
              <a:lnSpc>
                <a:spcPct val="100000"/>
              </a:lnSpc>
              <a:spcBef>
                <a:spcPts val="980"/>
              </a:spcBef>
              <a:buSzPct val="96428"/>
              <a:tabLst>
                <a:tab pos="156845" algn="l"/>
              </a:tabLst>
            </a:pPr>
            <a:r>
              <a:rPr lang="en-US" sz="1600" b="1" dirty="0" smtClean="0">
                <a:latin typeface="Calibri"/>
                <a:cs typeface="Calibri"/>
              </a:rPr>
              <a:t>3) </a:t>
            </a:r>
            <a:r>
              <a:rPr sz="1600" b="1" dirty="0" smtClean="0">
                <a:latin typeface="Calibri"/>
                <a:cs typeface="Calibri"/>
              </a:rPr>
              <a:t>In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case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</a:t>
            </a:r>
            <a:r>
              <a:rPr sz="1600" b="1" spc="-10" dirty="0">
                <a:latin typeface="Calibri"/>
                <a:cs typeface="Calibri"/>
              </a:rPr>
              <a:t> Forgot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password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use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"Forgot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Password"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option</a:t>
            </a:r>
            <a:endParaRPr sz="1600" dirty="0">
              <a:latin typeface="Calibri"/>
              <a:cs typeface="Calibri"/>
            </a:endParaRPr>
          </a:p>
          <a:p>
            <a:pPr marL="12700" marR="638810" algn="just">
              <a:lnSpc>
                <a:spcPct val="100000"/>
              </a:lnSpc>
              <a:spcBef>
                <a:spcPts val="994"/>
              </a:spcBef>
            </a:pPr>
            <a:r>
              <a:rPr lang="en-US" sz="1600" b="1" dirty="0" smtClean="0">
                <a:latin typeface="Calibri"/>
                <a:cs typeface="Calibri"/>
              </a:rPr>
              <a:t>     </a:t>
            </a:r>
            <a:r>
              <a:rPr sz="1600" b="1" dirty="0" smtClean="0">
                <a:latin typeface="Calibri"/>
                <a:cs typeface="Calibri"/>
              </a:rPr>
              <a:t>Where</a:t>
            </a:r>
            <a:r>
              <a:rPr sz="1600" b="1" spc="-40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Login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ID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is same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above.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Use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email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option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reset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password.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email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will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sent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email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id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registered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with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ICSI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lang="en-US" sz="1600" b="1" spc="-20" dirty="0" smtClean="0">
                <a:latin typeface="Calibri"/>
                <a:cs typeface="Calibri"/>
              </a:rPr>
              <a:t> </a:t>
            </a:r>
            <a:br>
              <a:rPr lang="en-US" sz="1600" b="1" spc="-20" dirty="0" smtClean="0">
                <a:latin typeface="Calibri"/>
                <a:cs typeface="Calibri"/>
              </a:rPr>
            </a:br>
            <a:r>
              <a:rPr lang="en-US" sz="1600" b="1" spc="-20" dirty="0" smtClean="0">
                <a:latin typeface="Calibri"/>
                <a:cs typeface="Calibri"/>
              </a:rPr>
              <a:t>      </a:t>
            </a:r>
            <a:r>
              <a:rPr sz="1600" b="1" dirty="0" smtClean="0">
                <a:latin typeface="Calibri"/>
                <a:cs typeface="Calibri"/>
              </a:rPr>
              <a:t>where</a:t>
            </a:r>
            <a:r>
              <a:rPr sz="1600" b="1" spc="-50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can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reset password</a:t>
            </a:r>
            <a:r>
              <a:rPr sz="1600" b="1" spc="-10" dirty="0" smtClean="0">
                <a:latin typeface="Calibri"/>
                <a:cs typeface="Calibri"/>
              </a:rPr>
              <a:t>.</a:t>
            </a:r>
            <a:endParaRPr lang="en-US" sz="1600" b="1" spc="-10" dirty="0" smtClean="0">
              <a:latin typeface="Calibri"/>
              <a:cs typeface="Calibri"/>
            </a:endParaRPr>
          </a:p>
          <a:p>
            <a:pPr marL="12700" marR="638810" algn="just">
              <a:lnSpc>
                <a:spcPct val="100000"/>
              </a:lnSpc>
              <a:spcBef>
                <a:spcPts val="994"/>
              </a:spcBef>
            </a:pPr>
            <a:endParaRPr sz="1600" dirty="0">
              <a:latin typeface="Calibri"/>
              <a:cs typeface="Calibri"/>
            </a:endParaRPr>
          </a:p>
          <a:p>
            <a:pPr marL="197485" indent="-184785" algn="just">
              <a:lnSpc>
                <a:spcPct val="100000"/>
              </a:lnSpc>
              <a:spcBef>
                <a:spcPts val="840"/>
              </a:spcBef>
              <a:buSzPct val="96428"/>
              <a:buAutoNum type="arabicParenR" startAt="4"/>
              <a:tabLst>
                <a:tab pos="197485" algn="l"/>
              </a:tabLst>
            </a:pPr>
            <a:r>
              <a:rPr sz="1600" b="1" spc="-10" dirty="0">
                <a:latin typeface="Calibri"/>
                <a:cs typeface="Calibri"/>
              </a:rPr>
              <a:t>We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recommend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Laptop/Desktop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using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on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e-learning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platform.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6" y="0"/>
            <a:ext cx="12192000" cy="1603375"/>
          </a:xfrm>
          <a:custGeom>
            <a:avLst/>
            <a:gdLst/>
            <a:ahLst/>
            <a:cxnLst/>
            <a:rect l="l" t="t" r="r" b="b"/>
            <a:pathLst>
              <a:path w="12192000" h="1603375">
                <a:moveTo>
                  <a:pt x="12192000" y="0"/>
                </a:moveTo>
                <a:lnTo>
                  <a:pt x="0" y="0"/>
                </a:lnTo>
                <a:lnTo>
                  <a:pt x="0" y="1603248"/>
                </a:lnTo>
                <a:lnTo>
                  <a:pt x="12192000" y="1603248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3853" y="127761"/>
            <a:ext cx="5384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sng" spc="-10" dirty="0">
                <a:solidFill>
                  <a:srgbClr val="002060"/>
                </a:solidFill>
                <a:latin typeface="Calibri"/>
                <a:cs typeface="Calibri"/>
              </a:rPr>
              <a:t>System</a:t>
            </a:r>
            <a:r>
              <a:rPr sz="4800" u="sng" spc="-2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4800" u="sng" spc="-10" dirty="0">
                <a:solidFill>
                  <a:srgbClr val="002060"/>
                </a:solidFill>
                <a:latin typeface="Calibri"/>
                <a:cs typeface="Calibri"/>
              </a:rPr>
              <a:t>Requirements</a:t>
            </a:r>
            <a:endParaRPr sz="4800" u="sng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03247"/>
            <a:ext cx="12192000" cy="5255260"/>
          </a:xfrm>
          <a:custGeom>
            <a:avLst/>
            <a:gdLst/>
            <a:ahLst/>
            <a:cxnLst/>
            <a:rect l="l" t="t" r="r" b="b"/>
            <a:pathLst>
              <a:path w="12192000" h="5255259">
                <a:moveTo>
                  <a:pt x="12192000" y="0"/>
                </a:moveTo>
                <a:lnTo>
                  <a:pt x="0" y="0"/>
                </a:lnTo>
                <a:lnTo>
                  <a:pt x="0" y="5254752"/>
                </a:lnTo>
                <a:lnTo>
                  <a:pt x="12192000" y="52547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5997" y="1012442"/>
            <a:ext cx="11887835" cy="56074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sz="3200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3200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Calibri"/>
                <a:cs typeface="Calibri"/>
              </a:rPr>
              <a:t>better</a:t>
            </a:r>
            <a:r>
              <a:rPr sz="3200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Calibri"/>
                <a:cs typeface="Calibri"/>
              </a:rPr>
              <a:t>experience</a:t>
            </a:r>
            <a:r>
              <a:rPr sz="3200" spc="-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sz="3200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Calibri"/>
                <a:cs typeface="Calibri"/>
              </a:rPr>
              <a:t>using</a:t>
            </a:r>
            <a:r>
              <a:rPr sz="32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Calibri"/>
                <a:cs typeface="Calibri"/>
              </a:rPr>
              <a:t>LMS</a:t>
            </a:r>
            <a:r>
              <a:rPr sz="3200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Calibri"/>
                <a:cs typeface="Calibri"/>
              </a:rPr>
              <a:t>please</a:t>
            </a:r>
            <a:r>
              <a:rPr sz="3200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Calibri"/>
                <a:cs typeface="Calibri"/>
              </a:rPr>
              <a:t>ensure</a:t>
            </a:r>
            <a:r>
              <a:rPr sz="3200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3200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2060"/>
                </a:solidFill>
                <a:latin typeface="Calibri"/>
                <a:cs typeface="Calibri"/>
              </a:rPr>
              <a:t>following:</a:t>
            </a:r>
            <a:endParaRPr sz="3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36550" indent="-323850">
              <a:lnSpc>
                <a:spcPct val="100000"/>
              </a:lnSpc>
              <a:spcBef>
                <a:spcPts val="2535"/>
              </a:spcBef>
              <a:buAutoNum type="arabicPeriod"/>
              <a:tabLst>
                <a:tab pos="3365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Speed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connection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(4MB/s)</a:t>
            </a:r>
            <a:endParaRPr sz="2400" dirty="0">
              <a:latin typeface="Calibri"/>
              <a:cs typeface="Calibri"/>
            </a:endParaRPr>
          </a:p>
          <a:p>
            <a:pPr marL="12700" marR="191770" indent="323850">
              <a:lnSpc>
                <a:spcPct val="110100"/>
              </a:lnSpc>
              <a:spcBef>
                <a:spcPts val="990"/>
              </a:spcBef>
              <a:buAutoNum type="arabicPeriod"/>
              <a:tabLst>
                <a:tab pos="3365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Updated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version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Google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Chrome/Mozilla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Firefox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browsers.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recommend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r>
              <a:rPr sz="24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Explorer</a:t>
            </a:r>
            <a:endParaRPr sz="2400" dirty="0">
              <a:latin typeface="Calibri"/>
              <a:cs typeface="Calibri"/>
            </a:endParaRPr>
          </a:p>
          <a:p>
            <a:pPr marL="336550" indent="-323850">
              <a:lnSpc>
                <a:spcPct val="100000"/>
              </a:lnSpc>
              <a:spcBef>
                <a:spcPts val="1310"/>
              </a:spcBef>
              <a:buAutoNum type="arabicPeriod"/>
              <a:tabLst>
                <a:tab pos="33655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Preferred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Screen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resolution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1366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768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1280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720.</a:t>
            </a:r>
            <a:endParaRPr sz="2400" dirty="0">
              <a:latin typeface="Calibri"/>
              <a:cs typeface="Calibri"/>
            </a:endParaRPr>
          </a:p>
          <a:p>
            <a:pPr marL="337820" indent="-32512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33782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Regular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cleaning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browser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cache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2400" dirty="0">
              <a:latin typeface="Calibri"/>
              <a:cs typeface="Calibri"/>
            </a:endParaRPr>
          </a:p>
          <a:p>
            <a:pPr marL="263525" indent="-263525">
              <a:lnSpc>
                <a:spcPct val="100000"/>
              </a:lnSpc>
              <a:spcBef>
                <a:spcPts val="1310"/>
              </a:spcBef>
              <a:buAutoNum type="arabicPeriod"/>
              <a:tabLst>
                <a:tab pos="26352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Pop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enabled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LMS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endParaRPr sz="2400" dirty="0">
              <a:latin typeface="Calibri"/>
              <a:cs typeface="Calibri"/>
            </a:endParaRPr>
          </a:p>
          <a:p>
            <a:pPr marL="336550" indent="-323850">
              <a:lnSpc>
                <a:spcPct val="100000"/>
              </a:lnSpc>
              <a:spcBef>
                <a:spcPts val="1305"/>
              </a:spcBef>
              <a:buAutoNum type="arabicPeriod"/>
              <a:tabLst>
                <a:tab pos="3365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Zoom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100%.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(You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ctrl+0button)</a:t>
            </a:r>
            <a:endParaRPr sz="2400" dirty="0">
              <a:latin typeface="Calibri"/>
              <a:cs typeface="Calibri"/>
            </a:endParaRPr>
          </a:p>
          <a:p>
            <a:pPr marL="12700" marR="5080" indent="325120">
              <a:lnSpc>
                <a:spcPct val="110000"/>
              </a:lnSpc>
              <a:spcBef>
                <a:spcPts val="1010"/>
              </a:spcBef>
              <a:buAutoNum type="arabicPeriod"/>
              <a:tabLst>
                <a:tab pos="33782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watching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videos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sure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session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idle/not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expired.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buffering,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sure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recommended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bandwidth,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login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again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session.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" y="152400"/>
            <a:ext cx="1171803" cy="7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440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Arial MT</vt:lpstr>
      <vt:lpstr>Calibri</vt:lpstr>
      <vt:lpstr>Calibri Light</vt:lpstr>
      <vt:lpstr>Century Gothic</vt:lpstr>
      <vt:lpstr>Wingdings 3</vt:lpstr>
      <vt:lpstr>Ion</vt:lpstr>
      <vt:lpstr>User Manual                            for Knowledge On               Demand For Students</vt:lpstr>
      <vt:lpstr>Registration URL for Knowledge On Demand for Students</vt:lpstr>
      <vt:lpstr>Steps to Fill the Registration Form</vt:lpstr>
      <vt:lpstr>Step 1 :</vt:lpstr>
      <vt:lpstr>Select any course from drop down option and proceed for registration</vt:lpstr>
      <vt:lpstr>Once registration is complete a popup message will be there</vt:lpstr>
      <vt:lpstr>How to Login on LMS</vt:lpstr>
      <vt:lpstr>Key Information</vt:lpstr>
      <vt:lpstr>System Requirements</vt:lpstr>
      <vt:lpstr>Url to Login: https://www.tcsion.com/LX/login#lx</vt:lpstr>
      <vt:lpstr>PowerPoint Presentation</vt:lpstr>
      <vt:lpstr>Login id :</vt:lpstr>
      <vt:lpstr>Steps to view the Video on LMS</vt:lpstr>
      <vt:lpstr>PowerPoint Presentation</vt:lpstr>
      <vt:lpstr>Home Page/Landing Page CLICK ON THE LAUNCH BUTTON TO</vt:lpstr>
      <vt:lpstr>PowerPoint Presentation</vt:lpstr>
      <vt:lpstr>Complete all the nodes after that your course completion percentage will become 100%</vt:lpstr>
      <vt:lpstr>Progress Monitoring</vt:lpstr>
      <vt:lpstr>Contact Us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Lenovo1</dc:creator>
  <cp:lastModifiedBy>Lenovo</cp:lastModifiedBy>
  <cp:revision>4</cp:revision>
  <dcterms:created xsi:type="dcterms:W3CDTF">2026-03-20T09:28:38Z</dcterms:created>
  <dcterms:modified xsi:type="dcterms:W3CDTF">2026-03-20T10:05:02Z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2026-03-20T00:00:00Z</vt:filetime>
  </property>
  <property fmtid="{D5CDD505-2E9C-101B-9397-08002B2CF9AE}" pid="5" name="Producer">
    <vt:lpwstr>Microsoft® PowerPoint® 2013</vt:lpwstr>
  </property>
</Properties>
</file>