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1"/>
  </p:notesMasterIdLst>
  <p:sldIdLst>
    <p:sldId id="284" r:id="rId2"/>
    <p:sldId id="461" r:id="rId3"/>
    <p:sldId id="462" r:id="rId4"/>
    <p:sldId id="1288" r:id="rId5"/>
    <p:sldId id="261" r:id="rId6"/>
    <p:sldId id="463" r:id="rId7"/>
    <p:sldId id="263" r:id="rId8"/>
    <p:sldId id="1280" r:id="rId9"/>
    <p:sldId id="1285" r:id="rId10"/>
    <p:sldId id="1284" r:id="rId11"/>
    <p:sldId id="279" r:id="rId12"/>
    <p:sldId id="280" r:id="rId13"/>
    <p:sldId id="282" r:id="rId14"/>
    <p:sldId id="283" r:id="rId15"/>
    <p:sldId id="1287" r:id="rId16"/>
    <p:sldId id="464" r:id="rId17"/>
    <p:sldId id="471" r:id="rId18"/>
    <p:sldId id="465" r:id="rId19"/>
    <p:sldId id="472" r:id="rId20"/>
    <p:sldId id="466" r:id="rId21"/>
    <p:sldId id="467" r:id="rId22"/>
    <p:sldId id="468" r:id="rId23"/>
    <p:sldId id="469" r:id="rId24"/>
    <p:sldId id="470" r:id="rId25"/>
    <p:sldId id="1286" r:id="rId26"/>
    <p:sldId id="473" r:id="rId27"/>
    <p:sldId id="1289" r:id="rId28"/>
    <p:sldId id="47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6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E994C-D7EC-4C8F-9AB4-90C399BF26C4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CCA96-DD6A-45DF-A8B7-E3F33778E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5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1BB0-C6DE-49E7-AFFF-B43D43681A8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0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31BB0-C6DE-49E7-AFFF-B43D43681A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7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31BB0-C6DE-49E7-AFFF-B43D43681A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6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5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45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0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1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7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3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6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-19055" y="-12700"/>
            <a:ext cx="12215819" cy="5889625"/>
            <a:chOff x="-19050" y="-13447"/>
            <a:chExt cx="12215532" cy="5889812"/>
          </a:xfrm>
        </p:grpSpPr>
        <p:sp>
          <p:nvSpPr>
            <p:cNvPr id="5" name="Freeform 13"/>
            <p:cNvSpPr>
              <a:spLocks/>
            </p:cNvSpPr>
            <p:nvPr userDrawn="1"/>
          </p:nvSpPr>
          <p:spPr bwMode="auto">
            <a:xfrm>
              <a:off x="0" y="-13447"/>
              <a:ext cx="12196482" cy="5889812"/>
            </a:xfrm>
            <a:custGeom>
              <a:avLst/>
              <a:gdLst>
                <a:gd name="T0" fmla="*/ 0 w 12196482"/>
                <a:gd name="T1" fmla="*/ 0 h 5889812"/>
                <a:gd name="T2" fmla="*/ 0 w 12196482"/>
                <a:gd name="T3" fmla="*/ 2191871 h 5889812"/>
                <a:gd name="T4" fmla="*/ 12196482 w 12196482"/>
                <a:gd name="T5" fmla="*/ 5889812 h 5889812"/>
                <a:gd name="T6" fmla="*/ 12196482 w 12196482"/>
                <a:gd name="T7" fmla="*/ 13447 h 5889812"/>
                <a:gd name="T8" fmla="*/ 0 w 12196482"/>
                <a:gd name="T9" fmla="*/ 0 h 5889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6482" h="5889812">
                  <a:moveTo>
                    <a:pt x="0" y="0"/>
                  </a:moveTo>
                  <a:lnTo>
                    <a:pt x="0" y="2191871"/>
                  </a:lnTo>
                  <a:lnTo>
                    <a:pt x="12196482" y="5889812"/>
                  </a:lnTo>
                  <a:lnTo>
                    <a:pt x="12196482" y="13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-19050" y="2170207"/>
              <a:ext cx="3330016" cy="2236693"/>
              <a:chOff x="4296707" y="4316507"/>
              <a:chExt cx="3368116" cy="2236693"/>
            </a:xfrm>
          </p:grpSpPr>
          <p:sp>
            <p:nvSpPr>
              <p:cNvPr id="7" name="Freeform 17"/>
              <p:cNvSpPr>
                <a:spLocks/>
              </p:cNvSpPr>
              <p:nvPr userDrawn="1"/>
            </p:nvSpPr>
            <p:spPr bwMode="auto">
              <a:xfrm>
                <a:off x="4303058" y="4316507"/>
                <a:ext cx="3361765" cy="2236693"/>
              </a:xfrm>
              <a:custGeom>
                <a:avLst/>
                <a:gdLst>
                  <a:gd name="T0" fmla="*/ 13447 w 3361765"/>
                  <a:gd name="T1" fmla="*/ 0 h 2205317"/>
                  <a:gd name="T2" fmla="*/ 0 w 3361765"/>
                  <a:gd name="T3" fmla="*/ 2236693 h 2205317"/>
                  <a:gd name="T4" fmla="*/ 3361765 w 3361765"/>
                  <a:gd name="T5" fmla="*/ 1009239 h 2205317"/>
                  <a:gd name="T6" fmla="*/ 13447 w 3361765"/>
                  <a:gd name="T7" fmla="*/ 0 h 22053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61765" h="2205317">
                    <a:moveTo>
                      <a:pt x="13447" y="0"/>
                    </a:moveTo>
                    <a:cubicBezTo>
                      <a:pt x="8965" y="735106"/>
                      <a:pt x="4482" y="1470211"/>
                      <a:pt x="0" y="2205317"/>
                    </a:cubicBezTo>
                    <a:lnTo>
                      <a:pt x="3361765" y="995082"/>
                    </a:lnTo>
                    <a:lnTo>
                      <a:pt x="13447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Freeform 18"/>
              <p:cNvSpPr>
                <a:spLocks/>
              </p:cNvSpPr>
              <p:nvPr userDrawn="1"/>
            </p:nvSpPr>
            <p:spPr bwMode="auto">
              <a:xfrm>
                <a:off x="4296707" y="4316507"/>
                <a:ext cx="3361765" cy="1331258"/>
              </a:xfrm>
              <a:custGeom>
                <a:avLst/>
                <a:gdLst>
                  <a:gd name="T0" fmla="*/ 0 w 3361765"/>
                  <a:gd name="T1" fmla="*/ 0 h 1331258"/>
                  <a:gd name="T2" fmla="*/ 53788 w 3361765"/>
                  <a:gd name="T3" fmla="*/ 13447 h 1331258"/>
                  <a:gd name="T4" fmla="*/ 2474259 w 3361765"/>
                  <a:gd name="T5" fmla="*/ 1331258 h 1331258"/>
                  <a:gd name="T6" fmla="*/ 3361765 w 3361765"/>
                  <a:gd name="T7" fmla="*/ 1008529 h 1331258"/>
                  <a:gd name="T8" fmla="*/ 0 w 3361765"/>
                  <a:gd name="T9" fmla="*/ 0 h 1331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61765" h="1331258">
                    <a:moveTo>
                      <a:pt x="0" y="0"/>
                    </a:moveTo>
                    <a:lnTo>
                      <a:pt x="53788" y="13447"/>
                    </a:lnTo>
                    <a:lnTo>
                      <a:pt x="2474259" y="1331258"/>
                    </a:lnTo>
                    <a:lnTo>
                      <a:pt x="3361765" y="1008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24100" y="5022852"/>
            <a:ext cx="6781800" cy="853514"/>
          </a:xfrm>
        </p:spPr>
        <p:txBody>
          <a:bodyPr/>
          <a:lstStyle>
            <a:lvl1pPr algn="l">
              <a:defRPr sz="4000">
                <a:solidFill>
                  <a:srgbClr val="004D93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4069" y="6076950"/>
            <a:ext cx="6724110" cy="444500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Wingdings" pitchFamily="2" charset="2"/>
              <a:buNone/>
              <a:defRPr sz="1800" b="1">
                <a:solidFill>
                  <a:srgbClr val="004D93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71705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92332" y="1360488"/>
            <a:ext cx="10661251" cy="4794250"/>
          </a:xfrm>
          <a:prstGeom prst="rect">
            <a:avLst/>
          </a:prstGeom>
        </p:spPr>
        <p:txBody>
          <a:bodyPr/>
          <a:lstStyle>
            <a:lvl1pPr marL="285750" indent="-285750"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>
              <a:lnSpc>
                <a:spcPct val="100000"/>
              </a:lnSpc>
              <a:spcBef>
                <a:spcPts val="600"/>
              </a:spcBef>
              <a:defRPr/>
            </a:lvl3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ghfjfjfjgfjgjgjg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3925" y="6497641"/>
            <a:ext cx="457319" cy="153987"/>
          </a:xfrm>
        </p:spPr>
        <p:txBody>
          <a:bodyPr/>
          <a:lstStyle>
            <a:lvl1pPr>
              <a:defRPr/>
            </a:lvl1pPr>
          </a:lstStyle>
          <a:p>
            <a:fld id="{11587069-E696-4959-8CB0-553399B3B5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1108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40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925" y="6497641"/>
            <a:ext cx="457319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fld id="{811E841D-5174-433A-8A6C-40EA6EA766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333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92332" y="1360488"/>
            <a:ext cx="10661251" cy="4794250"/>
          </a:xfrm>
          <a:prstGeom prst="rect">
            <a:avLst/>
          </a:prstGeom>
        </p:spPr>
        <p:txBody>
          <a:bodyPr/>
          <a:lstStyle>
            <a:lvl1pPr marL="285750" indent="-285750"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>
              <a:lnSpc>
                <a:spcPct val="100000"/>
              </a:lnSpc>
              <a:spcBef>
                <a:spcPts val="600"/>
              </a:spcBef>
              <a:defRPr/>
            </a:lvl3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ghfjfjfjgfjgjgjg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3925" y="6497641"/>
            <a:ext cx="457319" cy="153987"/>
          </a:xfrm>
        </p:spPr>
        <p:txBody>
          <a:bodyPr/>
          <a:lstStyle>
            <a:lvl1pPr>
              <a:defRPr/>
            </a:lvl1pPr>
          </a:lstStyle>
          <a:p>
            <a:fld id="{11587069-E696-4959-8CB0-553399B3B5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740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92332" y="1360488"/>
            <a:ext cx="10661251" cy="4794250"/>
          </a:xfrm>
          <a:prstGeom prst="rect">
            <a:avLst/>
          </a:prstGeom>
        </p:spPr>
        <p:txBody>
          <a:bodyPr/>
          <a:lstStyle>
            <a:lvl1pPr marL="285750" indent="-285750"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>
              <a:lnSpc>
                <a:spcPct val="100000"/>
              </a:lnSpc>
              <a:spcBef>
                <a:spcPts val="600"/>
              </a:spcBef>
              <a:defRPr/>
            </a:lvl3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ghfjfjfjgfjgjgjg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3925" y="6497641"/>
            <a:ext cx="457319" cy="153987"/>
          </a:xfrm>
        </p:spPr>
        <p:txBody>
          <a:bodyPr/>
          <a:lstStyle>
            <a:lvl1pPr>
              <a:defRPr/>
            </a:lvl1pPr>
          </a:lstStyle>
          <a:p>
            <a:fld id="{11587069-E696-4959-8CB0-553399B3B5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0961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3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3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FFAC1F-288D-4E4B-AF74-64BFF35360CA}" type="datetimeFigureOut">
              <a:rPr lang="en-US" smtClean="0"/>
              <a:t>9/1/2018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24F6CB-BC37-41DA-A1DF-2A881A9A3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1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mohanbhave@ConsultIFRS.com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mohanbhave@ConsultIFRS.com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mohanbhave@gmail.com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hyperlink" Target="mailto:mohanbhavev@gmail.com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6926" y="0"/>
            <a:ext cx="11143730" cy="37170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ICSI Bhubaneswar  1st September </a:t>
            </a:r>
            <a:r>
              <a:rPr lang="en-IN" b="1" dirty="0">
                <a:solidFill>
                  <a:schemeClr val="bg1"/>
                </a:solidFill>
              </a:rPr>
              <a:t>2018 Golden </a:t>
            </a:r>
            <a:r>
              <a:rPr lang="en-IN" b="1">
                <a:solidFill>
                  <a:schemeClr val="bg1"/>
                </a:solidFill>
              </a:rPr>
              <a:t>Jubilee </a:t>
            </a:r>
            <a:r>
              <a:rPr lang="en-IN" b="1" smtClean="0">
                <a:solidFill>
                  <a:schemeClr val="bg1"/>
                </a:solidFill>
              </a:rPr>
              <a:t>46</a:t>
            </a:r>
            <a:r>
              <a:rPr lang="en-IN" b="1" baseline="30000" smtClean="0">
                <a:solidFill>
                  <a:schemeClr val="bg1"/>
                </a:solidFill>
              </a:rPr>
              <a:t>th</a:t>
            </a:r>
            <a:r>
              <a:rPr lang="en-IN" b="1" smtClean="0">
                <a:solidFill>
                  <a:schemeClr val="bg1"/>
                </a:solidFill>
              </a:rPr>
              <a:t> </a:t>
            </a:r>
            <a:r>
              <a:rPr lang="en-IN" b="1" dirty="0">
                <a:solidFill>
                  <a:schemeClr val="bg1"/>
                </a:solidFill>
              </a:rPr>
              <a:t>National Conference &amp; 6</a:t>
            </a:r>
            <a:r>
              <a:rPr lang="en-IN" b="1" baseline="30000" dirty="0">
                <a:solidFill>
                  <a:schemeClr val="bg1"/>
                </a:solidFill>
              </a:rPr>
              <a:t>th</a:t>
            </a:r>
            <a:r>
              <a:rPr lang="en-IN" b="1" dirty="0">
                <a:solidFill>
                  <a:schemeClr val="bg1"/>
                </a:solidFill>
              </a:rPr>
              <a:t> International Conference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9507538" y="6275388"/>
            <a:ext cx="2590800" cy="444500"/>
          </a:xfrm>
        </p:spPr>
        <p:txBody>
          <a:bodyPr/>
          <a:lstStyle/>
          <a:p>
            <a:pPr eaLnBrk="1" hangingPunct="1"/>
            <a:r>
              <a:rPr altLang="en-US" b="0" dirty="0"/>
              <a:t>www.ConsultIFRS.Com </a:t>
            </a:r>
          </a:p>
        </p:txBody>
      </p:sp>
      <p:pic>
        <p:nvPicPr>
          <p:cNvPr id="7172" name="Picture 2" descr="C:\Users\Acer\AppData\Local\Temp\IFRS-High R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5756" r="6488" b="11382"/>
          <a:stretch>
            <a:fillRect/>
          </a:stretch>
        </p:blipFill>
        <p:spPr bwMode="auto">
          <a:xfrm>
            <a:off x="274638" y="4803778"/>
            <a:ext cx="18478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65314" y="6497641"/>
            <a:ext cx="4572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E841D-5174-433A-8A6C-40EA6EA766D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ransition spd="med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F5CF1-99DC-441F-91C2-C626095F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Contribution to ICSI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55E066-ACEA-4079-91BD-EDB79C0A8E37}"/>
              </a:ext>
            </a:extLst>
          </p:cNvPr>
          <p:cNvSpPr/>
          <p:nvPr/>
        </p:nvSpPr>
        <p:spPr>
          <a:xfrm>
            <a:off x="1588" y="952501"/>
            <a:ext cx="120380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Limca</a:t>
            </a:r>
            <a:r>
              <a:rPr lang="en-US" sz="3600" dirty="0"/>
              <a:t> record holder with ICSI on IFRS Webinar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Taught at SMTP &amp; MSOP for last 10 years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Speaker at Golden Jubilee PCS Conference, Mumbai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Panel coordinator at launch of Valuers program</a:t>
            </a:r>
          </a:p>
        </p:txBody>
      </p:sp>
    </p:spTree>
    <p:extLst>
      <p:ext uri="{BB962C8B-B14F-4D97-AF65-F5344CB8AC3E}">
        <p14:creationId xmlns:p14="http://schemas.microsoft.com/office/powerpoint/2010/main" val="34911942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2415654"/>
            <a:ext cx="5704763" cy="26340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ROLE OF VALUATION PROFESSIONAL UNDER INSOLVENCY AND BANKRUPTCY CODE (IBC)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464024"/>
            <a:ext cx="4718686" cy="590948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/>
              <a:t>VALUATION: QUINTESSENTIAL PART OF RESOLUTION PROCESS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/>
              <a:t>VALUER’S APPOINTMENT AND RESPONSIBILITY </a:t>
            </a:r>
          </a:p>
          <a:p>
            <a:pPr algn="just"/>
            <a:endParaRPr lang="en-US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/>
              <a:t>VALUER’S CHALLENGES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796833C-7D6E-4ADB-8E51-09AC1F7B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396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VALUATION: QUINTESSENTIAL PART OF RESOLUTION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5100" dirty="0"/>
              <a:t>Valuation of assets - core features of CIRP</a:t>
            </a:r>
          </a:p>
          <a:p>
            <a:pPr algn="just"/>
            <a:r>
              <a:rPr lang="en-US" sz="5100" dirty="0"/>
              <a:t>Interpreting term 'liquidation value‘ : Clarity needed</a:t>
            </a:r>
          </a:p>
          <a:p>
            <a:pPr algn="just"/>
            <a:r>
              <a:rPr lang="en-US" sz="5100" dirty="0"/>
              <a:t>Multitude - terminology in valuation adds confusion</a:t>
            </a:r>
          </a:p>
          <a:p>
            <a:pPr algn="just"/>
            <a:r>
              <a:rPr lang="en-US" sz="5100" dirty="0"/>
              <a:t>Fair market / realizable / distressed sale value ?</a:t>
            </a:r>
          </a:p>
          <a:p>
            <a:pPr algn="just"/>
            <a:r>
              <a:rPr lang="en-US" sz="5100" dirty="0"/>
              <a:t>Valuation methods accuracy - Key to correct Liquidation Value</a:t>
            </a:r>
          </a:p>
          <a:p>
            <a:pPr algn="just"/>
            <a:r>
              <a:rPr lang="en-US" sz="5100" dirty="0"/>
              <a:t>Errors in Liquidation value may reverse Resolution Plan</a:t>
            </a:r>
          </a:p>
          <a:p>
            <a:pPr algn="just"/>
            <a:r>
              <a:rPr lang="en-US" sz="5100" dirty="0"/>
              <a:t>Evidenced criminal case in private securitization company against</a:t>
            </a:r>
          </a:p>
          <a:p>
            <a:pPr marL="0" indent="0" algn="just">
              <a:buNone/>
            </a:pPr>
            <a:r>
              <a:rPr lang="en-US" sz="5100" dirty="0"/>
              <a:t>		</a:t>
            </a:r>
          </a:p>
          <a:p>
            <a:pPr marL="0" indent="0" algn="just">
              <a:buNone/>
            </a:pPr>
            <a:r>
              <a:rPr lang="en-US" sz="5100" dirty="0"/>
              <a:t>	Officers               Resolution Professionals</a:t>
            </a:r>
          </a:p>
          <a:p>
            <a:pPr marL="0" indent="0" algn="just">
              <a:buNone/>
            </a:pPr>
            <a:r>
              <a:rPr lang="en-US" sz="5100" dirty="0"/>
              <a:t>	(Hotel Gaudavan Private Limited)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99147" y="5186149"/>
            <a:ext cx="1323833" cy="54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10336" y="5186149"/>
            <a:ext cx="914400" cy="53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F4F0F2C-25F4-4307-9CA5-6E508EA5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57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VALUER’S APPOINTMENT AND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Crucial role - Registered Valuers along-with Resolution Professionals</a:t>
            </a:r>
          </a:p>
          <a:p>
            <a:pPr algn="just"/>
            <a:r>
              <a:rPr lang="en-US" sz="2400" dirty="0"/>
              <a:t>Resolution Professional to appoint 2 Registered Valuers</a:t>
            </a:r>
          </a:p>
          <a:p>
            <a:pPr algn="just"/>
            <a:r>
              <a:rPr lang="en-US" sz="2400" dirty="0"/>
              <a:t>Liquidation value – Vital part – Information Memorandum</a:t>
            </a:r>
          </a:p>
          <a:p>
            <a:pPr algn="just"/>
            <a:r>
              <a:rPr lang="en-US" sz="2400" dirty="0"/>
              <a:t>Estimate of liquidation value 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/>
              <a:t>In compliance with Valuation standards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/>
              <a:t>Adequate verification of assets</a:t>
            </a:r>
          </a:p>
          <a:p>
            <a:pPr algn="just"/>
            <a:r>
              <a:rPr lang="en-US" sz="2400" dirty="0"/>
              <a:t>Valuers to submit Estimates to RP</a:t>
            </a:r>
          </a:p>
          <a:p>
            <a:pPr algn="just"/>
            <a:r>
              <a:rPr lang="en-US" sz="2400" dirty="0"/>
              <a:t>Differences in estimates : Appoint third Valuer : RP</a:t>
            </a:r>
          </a:p>
          <a:p>
            <a:pPr algn="just"/>
            <a:r>
              <a:rPr lang="en-US" sz="2400" dirty="0"/>
              <a:t>Average of the two closest estimates as liquidation value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D416A91-EA54-4128-8213-5F9E9385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31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VALUER’S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Procedure to realize assets poses challenge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Auction Sale - Slum / Standalone / set of assets collectively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Private sale : Perishable, deteriorating assets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Notional reserve price :  Applicable in auction sale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Identification of assets : Crucial Stage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78FBD-74B3-4F23-A63F-4ED594CE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cut or bald head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259DCB-135A-4F39-A31D-E563FDB1A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96" y="2363105"/>
            <a:ext cx="6907695" cy="4236478"/>
          </a:xfrm>
        </p:spPr>
      </p:pic>
    </p:spTree>
    <p:extLst>
      <p:ext uri="{BB962C8B-B14F-4D97-AF65-F5344CB8AC3E}">
        <p14:creationId xmlns:p14="http://schemas.microsoft.com/office/powerpoint/2010/main" val="134841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Bhushan steel – Tata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35200 </a:t>
            </a:r>
            <a:r>
              <a:rPr lang="en-US" sz="3200" dirty="0" err="1"/>
              <a:t>cr</a:t>
            </a:r>
            <a:r>
              <a:rPr lang="en-US" sz="3200" dirty="0"/>
              <a:t> purchase price 72.65% shareholding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37.5% hair cut OUT OF O/S LOANs of 56079 </a:t>
            </a:r>
            <a:r>
              <a:rPr lang="en-US" sz="3200" dirty="0" err="1"/>
              <a:t>cr</a:t>
            </a:r>
            <a:endParaRPr lang="en-US" sz="3200" dirty="0"/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Sahibabad plant running started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2000 </a:t>
            </a:r>
            <a:r>
              <a:rPr lang="en-US" sz="3200" dirty="0" err="1"/>
              <a:t>cr</a:t>
            </a:r>
            <a:r>
              <a:rPr lang="en-US" sz="3200" dirty="0"/>
              <a:t> syphoning case by SFIO</a:t>
            </a:r>
          </a:p>
          <a:p>
            <a:pPr algn="just"/>
            <a:endParaRPr lang="en-US" sz="32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82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 err="1"/>
              <a:t>Amtek</a:t>
            </a:r>
            <a:r>
              <a:rPr lang="en-US" sz="3200" b="1" dirty="0"/>
              <a:t> auto – Liberty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/>
          </a:bodyPr>
          <a:lstStyle/>
          <a:p>
            <a:pPr algn="just"/>
            <a:endParaRPr lang="en-US" sz="3200" dirty="0"/>
          </a:p>
          <a:p>
            <a:pPr algn="just"/>
            <a:r>
              <a:rPr lang="en-US" sz="3200" dirty="0"/>
              <a:t>4400 </a:t>
            </a:r>
            <a:r>
              <a:rPr lang="en-US" sz="3200" dirty="0" err="1"/>
              <a:t>cr</a:t>
            </a:r>
            <a:r>
              <a:rPr lang="en-US" sz="3200" dirty="0"/>
              <a:t> purchase price 60% shareholding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65% hair cut OUT OF O/S LOANs of 12600 </a:t>
            </a:r>
            <a:r>
              <a:rPr lang="en-US" sz="3200" dirty="0" err="1"/>
              <a:t>cr</a:t>
            </a:r>
            <a:endParaRPr lang="en-US" sz="3200" dirty="0"/>
          </a:p>
          <a:p>
            <a:pPr algn="just"/>
            <a:endParaRPr lang="en-US" sz="32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96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Alok industries – Reliance JM 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2824"/>
            <a:ext cx="12093505" cy="432634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200" dirty="0"/>
              <a:t>5050 </a:t>
            </a:r>
            <a:r>
              <a:rPr lang="en-US" sz="3200" dirty="0" err="1"/>
              <a:t>cr</a:t>
            </a:r>
            <a:r>
              <a:rPr lang="en-US" sz="3200" dirty="0"/>
              <a:t> purchase price 72.65% shareholding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83% hair cut OR BALD HEAD OUT OF O/S LOANs of 29500 </a:t>
            </a:r>
            <a:r>
              <a:rPr lang="en-US" sz="3200" dirty="0" err="1"/>
              <a:t>cr</a:t>
            </a:r>
            <a:endParaRPr lang="en-US" sz="3200" dirty="0"/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IBC Amendment 75% to 66% lenders approving amendment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Banks officers protesting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39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 err="1"/>
              <a:t>Adhunik</a:t>
            </a:r>
            <a:r>
              <a:rPr lang="en-US" sz="3200" b="1" dirty="0"/>
              <a:t> metallic – Liberty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/>
          </a:bodyPr>
          <a:lstStyle/>
          <a:p>
            <a:pPr algn="just"/>
            <a:endParaRPr lang="en-US" sz="3200" dirty="0"/>
          </a:p>
          <a:p>
            <a:pPr algn="just"/>
            <a:r>
              <a:rPr lang="en-US" sz="3200" dirty="0"/>
              <a:t>410 </a:t>
            </a:r>
            <a:r>
              <a:rPr lang="en-US" sz="3200" dirty="0" err="1"/>
              <a:t>cr</a:t>
            </a:r>
            <a:r>
              <a:rPr lang="en-US" sz="3200" dirty="0"/>
              <a:t> purchase price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92% hair cut OUT OF O/S LOANs of 5370 </a:t>
            </a:r>
            <a:r>
              <a:rPr lang="en-US" sz="3200" dirty="0" err="1"/>
              <a:t>cr</a:t>
            </a:r>
            <a:endParaRPr lang="en-US" sz="3200" dirty="0"/>
          </a:p>
          <a:p>
            <a:pPr algn="just"/>
            <a:endParaRPr lang="en-US" sz="32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92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6" y="0"/>
            <a:ext cx="11881320" cy="37170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Role of Valuation Professionals under IBC</a:t>
            </a:r>
            <a:r>
              <a:rPr lang="en-IN" b="1" dirty="0">
                <a:solidFill>
                  <a:schemeClr val="bg1"/>
                </a:solidFill>
              </a:rPr>
              <a:t/>
            </a:r>
            <a:br>
              <a:rPr lang="en-IN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9507538" y="6275388"/>
            <a:ext cx="2590800" cy="444500"/>
          </a:xfrm>
        </p:spPr>
        <p:txBody>
          <a:bodyPr/>
          <a:lstStyle/>
          <a:p>
            <a:pPr eaLnBrk="1" hangingPunct="1"/>
            <a:r>
              <a:rPr altLang="en-US" b="0" dirty="0"/>
              <a:t>www.ConsultIFRS.Com </a:t>
            </a:r>
          </a:p>
        </p:txBody>
      </p:sp>
      <p:pic>
        <p:nvPicPr>
          <p:cNvPr id="7172" name="Picture 2" descr="C:\Users\Acer\AppData\Local\Temp\IFRS-High R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5756" r="6488" b="11382"/>
          <a:stretch>
            <a:fillRect/>
          </a:stretch>
        </p:blipFill>
        <p:spPr bwMode="auto">
          <a:xfrm>
            <a:off x="274638" y="4803778"/>
            <a:ext cx="18478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65314" y="6497641"/>
            <a:ext cx="4572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E841D-5174-433A-8A6C-40EA6EA766D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157835"/>
      </p:ext>
    </p:ext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Electrosteel</a:t>
            </a:r>
            <a:r>
              <a:rPr lang="en-US" dirty="0"/>
              <a:t> steel - Vedanta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/>
          </a:bodyPr>
          <a:lstStyle/>
          <a:p>
            <a:pPr algn="just"/>
            <a:endParaRPr lang="en-US" sz="3200" dirty="0"/>
          </a:p>
          <a:p>
            <a:pPr algn="just"/>
            <a:r>
              <a:rPr lang="en-US" sz="3200" dirty="0"/>
              <a:t>5050 </a:t>
            </a:r>
            <a:r>
              <a:rPr lang="en-US" sz="3200" dirty="0" err="1"/>
              <a:t>cr</a:t>
            </a:r>
            <a:r>
              <a:rPr lang="en-US" sz="3200" dirty="0"/>
              <a:t> purchase price 72.65% shareholding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60% hair cut OUT OF O/S LOANs of 13175 </a:t>
            </a:r>
            <a:r>
              <a:rPr lang="en-US" sz="3200" dirty="0" err="1"/>
              <a:t>cr</a:t>
            </a:r>
            <a:endParaRPr lang="en-US" sz="32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03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Uttam</a:t>
            </a:r>
            <a:r>
              <a:rPr lang="en-US" dirty="0"/>
              <a:t> Galva - SBI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/>
          </a:bodyPr>
          <a:lstStyle/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3200" dirty="0"/>
              <a:t>50% hair cut OUT OF O/S LOANs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0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Essar steel – </a:t>
            </a:r>
            <a:r>
              <a:rPr lang="en-US" dirty="0" err="1"/>
              <a:t>Numetal</a:t>
            </a:r>
            <a:r>
              <a:rPr lang="en-US" dirty="0"/>
              <a:t> vs Arcelor </a:t>
            </a:r>
            <a:r>
              <a:rPr lang="en-US" dirty="0" err="1"/>
              <a:t>mittal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/>
          </a:bodyPr>
          <a:lstStyle/>
          <a:p>
            <a:pPr algn="just"/>
            <a:endParaRPr lang="en-US" sz="4000" dirty="0"/>
          </a:p>
          <a:p>
            <a:pPr algn="just"/>
            <a:r>
              <a:rPr lang="en-US" sz="4000" dirty="0"/>
              <a:t>Related parties offers – not valid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????</a:t>
            </a:r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75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Monet </a:t>
            </a:r>
            <a:r>
              <a:rPr lang="en-US" dirty="0" err="1"/>
              <a:t>Ispat</a:t>
            </a:r>
            <a:r>
              <a:rPr lang="en-US" dirty="0"/>
              <a:t> – </a:t>
            </a:r>
            <a:r>
              <a:rPr lang="en-US" dirty="0" err="1"/>
              <a:t>Aion</a:t>
            </a:r>
            <a:r>
              <a:rPr lang="en-US" dirty="0"/>
              <a:t> Capital / JSW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/>
          </a:bodyPr>
          <a:lstStyle/>
          <a:p>
            <a:pPr algn="just"/>
            <a:endParaRPr lang="en-US" sz="3200" dirty="0"/>
          </a:p>
          <a:p>
            <a:pPr algn="just"/>
            <a:r>
              <a:rPr lang="en-US" sz="3200" dirty="0"/>
              <a:t>75% hair cut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10440 + 440 </a:t>
            </a:r>
            <a:r>
              <a:rPr lang="en-US" sz="3200" dirty="0" err="1"/>
              <a:t>cr</a:t>
            </a:r>
            <a:r>
              <a:rPr lang="en-US" sz="3200" dirty="0"/>
              <a:t> vs 2850 </a:t>
            </a:r>
            <a:r>
              <a:rPr lang="en-US" sz="3200" dirty="0" err="1"/>
              <a:t>cr</a:t>
            </a:r>
            <a:endParaRPr lang="en-US" sz="32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544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6" y="709684"/>
            <a:ext cx="10015380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after all this ------ BANK’s 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2824"/>
            <a:ext cx="12191999" cy="4326340"/>
          </a:xfrm>
        </p:spPr>
        <p:txBody>
          <a:bodyPr>
            <a:normAutofit/>
          </a:bodyPr>
          <a:lstStyle/>
          <a:p>
            <a:pPr algn="just"/>
            <a:endParaRPr lang="en-US" sz="3200" dirty="0"/>
          </a:p>
          <a:p>
            <a:pPr algn="just"/>
            <a:r>
              <a:rPr lang="en-US" sz="4000" dirty="0"/>
              <a:t>Who will do?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And what will be hair cuts for depositors – common man</a:t>
            </a:r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107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78FBD-74B3-4F23-A63F-4ED594CE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cut or bald head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259DCB-135A-4F39-A31D-E563FDB1A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96" y="2363105"/>
            <a:ext cx="6907695" cy="4236478"/>
          </a:xfrm>
        </p:spPr>
      </p:pic>
    </p:spTree>
    <p:extLst>
      <p:ext uri="{BB962C8B-B14F-4D97-AF65-F5344CB8AC3E}">
        <p14:creationId xmlns:p14="http://schemas.microsoft.com/office/powerpoint/2010/main" val="74760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BUT STILL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2824"/>
            <a:ext cx="12191999" cy="4326340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TURNOVER IS VANITY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PROFIT IS SANITY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CASHFLOW IS REALITY</a:t>
            </a:r>
          </a:p>
          <a:p>
            <a:pPr algn="just"/>
            <a:endParaRPr lang="en-US" sz="32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08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Some pertinent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2824"/>
            <a:ext cx="12191999" cy="4326340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Business valuation will be done by who, after 30</a:t>
            </a:r>
            <a:r>
              <a:rPr lang="en-US" sz="4000" baseline="30000" dirty="0"/>
              <a:t>th</a:t>
            </a:r>
            <a:r>
              <a:rPr lang="en-US" sz="4000" dirty="0"/>
              <a:t> Sept</a:t>
            </a:r>
          </a:p>
          <a:p>
            <a:pPr algn="just"/>
            <a:r>
              <a:rPr lang="en-US" sz="4000" dirty="0"/>
              <a:t>Are there sufficient </a:t>
            </a:r>
            <a:r>
              <a:rPr lang="en-US" sz="4000" dirty="0" err="1"/>
              <a:t>regd</a:t>
            </a:r>
            <a:r>
              <a:rPr lang="en-US" sz="4000" dirty="0"/>
              <a:t> valuers passing out by sept end</a:t>
            </a:r>
          </a:p>
          <a:p>
            <a:pPr algn="just"/>
            <a:r>
              <a:rPr lang="en-US" sz="4000" dirty="0"/>
              <a:t>Can we come up with Valuation issues</a:t>
            </a:r>
          </a:p>
          <a:p>
            <a:pPr algn="just"/>
            <a:endParaRPr lang="en-US" sz="32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32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9684"/>
            <a:ext cx="9476652" cy="12010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Can we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292824"/>
            <a:ext cx="11163867" cy="43263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Infotech created BPOs </a:t>
            </a:r>
          </a:p>
          <a:p>
            <a:pPr algn="just"/>
            <a:r>
              <a:rPr lang="en-US" sz="2400" dirty="0"/>
              <a:t> India is Computer Engineer &amp; consultant of the world </a:t>
            </a:r>
          </a:p>
          <a:p>
            <a:pPr algn="just"/>
            <a:r>
              <a:rPr lang="en-US" sz="2400" dirty="0"/>
              <a:t>80%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IFRS created KPOs, India is now Accountant &amp; CFO of the world</a:t>
            </a:r>
          </a:p>
          <a:p>
            <a:pPr algn="just"/>
            <a:r>
              <a:rPr lang="en-US" sz="2400" dirty="0"/>
              <a:t>So far 30% expected 80%</a:t>
            </a:r>
          </a:p>
          <a:p>
            <a:pPr algn="just"/>
            <a:endParaRPr lang="en-US" sz="2400" dirty="0"/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CAN WE EMBARK ON GLOBAL VALUATIONS &amp; BECOME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GLOBAL VALUERS 80%</a:t>
            </a:r>
          </a:p>
          <a:p>
            <a:pPr algn="just"/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3B64758-3BC5-4FF7-A566-C4892E8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369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581878" y="2805309"/>
            <a:ext cx="7731219" cy="34217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RAMMOHAN BHAVE 9167446744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1D7992A-7A76-42C0-92DB-4D093A4C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74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1588" y="1447800"/>
            <a:ext cx="8554294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878050" y="566533"/>
            <a:ext cx="9038318" cy="1114099"/>
          </a:xfrm>
        </p:spPr>
        <p:txBody>
          <a:bodyPr/>
          <a:lstStyle/>
          <a:p>
            <a:r>
              <a:rPr lang="en-US" altLang="en-US" dirty="0"/>
              <a:t>Faculty Rammohan N. Bhave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0295" y="1703264"/>
            <a:ext cx="6833295" cy="424033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lIns="0" tIns="0" rIns="0" bIns="0"/>
          <a:lstStyle/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Google map	ConsultIFRS</a:t>
            </a:r>
            <a:r>
              <a:rPr lang="en-US" sz="2400" b="1" u="sng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</a:t>
            </a:r>
            <a:r>
              <a:rPr lang="en-US" sz="2400" b="1" u="sng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400" b="1" u="sng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400" b="1" u="sng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Contact &amp; Whatsapp:	+(91) 9167446744 </a:t>
            </a: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endParaRPr lang="en-US" sz="2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Email:	</a:t>
            </a: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mohanbhave@ConsultIFRS.com</a:t>
            </a:r>
            <a:endParaRPr lang="en-US" sz="2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endParaRPr lang="en-US" sz="2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Enquiries:	+(91) 8108557000 </a:t>
            </a: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endParaRPr lang="en-US" sz="2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Facebook: 	34000 friends </a:t>
            </a:r>
            <a:b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LinkedIn:	48000 connections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1" y="1697125"/>
            <a:ext cx="259279" cy="2592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5513" y="2493836"/>
            <a:ext cx="6399190" cy="2911549"/>
            <a:chOff x="1522412" y="2225749"/>
            <a:chExt cx="9447213" cy="29115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22412" y="2225749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22412" y="3529418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22412" y="4086447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22412" y="5137298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2412" y="2763875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1" y="2470740"/>
            <a:ext cx="218336" cy="218336"/>
          </a:xfrm>
          <a:prstGeom prst="rect">
            <a:avLst/>
          </a:prstGeom>
        </p:spPr>
      </p:pic>
      <p:pic>
        <p:nvPicPr>
          <p:cNvPr id="9224" name="Picture 8" descr="Image result for email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2953912"/>
            <a:ext cx="344647" cy="3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16173" y="3783475"/>
            <a:ext cx="196449" cy="236040"/>
            <a:chOff x="-3240088" y="1079500"/>
            <a:chExt cx="2489200" cy="29908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127"/>
            <p:cNvSpPr>
              <a:spLocks/>
            </p:cNvSpPr>
            <p:nvPr/>
          </p:nvSpPr>
          <p:spPr bwMode="auto">
            <a:xfrm>
              <a:off x="-3225801" y="1270000"/>
              <a:ext cx="2152650" cy="2800350"/>
            </a:xfrm>
            <a:custGeom>
              <a:avLst/>
              <a:gdLst>
                <a:gd name="T0" fmla="*/ 0 w 574"/>
                <a:gd name="T1" fmla="*/ 114 h 747"/>
                <a:gd name="T2" fmla="*/ 94 w 574"/>
                <a:gd name="T3" fmla="*/ 40 h 747"/>
                <a:gd name="T4" fmla="*/ 192 w 574"/>
                <a:gd name="T5" fmla="*/ 40 h 747"/>
                <a:gd name="T6" fmla="*/ 197 w 574"/>
                <a:gd name="T7" fmla="*/ 0 h 747"/>
                <a:gd name="T8" fmla="*/ 372 w 574"/>
                <a:gd name="T9" fmla="*/ 0 h 747"/>
                <a:gd name="T10" fmla="*/ 377 w 574"/>
                <a:gd name="T11" fmla="*/ 37 h 747"/>
                <a:gd name="T12" fmla="*/ 409 w 574"/>
                <a:gd name="T13" fmla="*/ 44 h 747"/>
                <a:gd name="T14" fmla="*/ 329 w 574"/>
                <a:gd name="T15" fmla="*/ 124 h 747"/>
                <a:gd name="T16" fmla="*/ 320 w 574"/>
                <a:gd name="T17" fmla="*/ 127 h 747"/>
                <a:gd name="T18" fmla="*/ 199 w 574"/>
                <a:gd name="T19" fmla="*/ 127 h 747"/>
                <a:gd name="T20" fmla="*/ 192 w 574"/>
                <a:gd name="T21" fmla="*/ 99 h 747"/>
                <a:gd name="T22" fmla="*/ 79 w 574"/>
                <a:gd name="T23" fmla="*/ 99 h 747"/>
                <a:gd name="T24" fmla="*/ 53 w 574"/>
                <a:gd name="T25" fmla="*/ 136 h 747"/>
                <a:gd name="T26" fmla="*/ 52 w 574"/>
                <a:gd name="T27" fmla="*/ 282 h 747"/>
                <a:gd name="T28" fmla="*/ 53 w 574"/>
                <a:gd name="T29" fmla="*/ 648 h 747"/>
                <a:gd name="T30" fmla="*/ 98 w 574"/>
                <a:gd name="T31" fmla="*/ 694 h 747"/>
                <a:gd name="T32" fmla="*/ 472 w 574"/>
                <a:gd name="T33" fmla="*/ 694 h 747"/>
                <a:gd name="T34" fmla="*/ 516 w 574"/>
                <a:gd name="T35" fmla="*/ 650 h 747"/>
                <a:gd name="T36" fmla="*/ 516 w 574"/>
                <a:gd name="T37" fmla="*/ 276 h 747"/>
                <a:gd name="T38" fmla="*/ 534 w 574"/>
                <a:gd name="T39" fmla="*/ 234 h 747"/>
                <a:gd name="T40" fmla="*/ 568 w 574"/>
                <a:gd name="T41" fmla="*/ 198 h 747"/>
                <a:gd name="T42" fmla="*/ 572 w 574"/>
                <a:gd name="T43" fmla="*/ 221 h 747"/>
                <a:gd name="T44" fmla="*/ 572 w 574"/>
                <a:gd name="T45" fmla="*/ 655 h 747"/>
                <a:gd name="T46" fmla="*/ 518 w 574"/>
                <a:gd name="T47" fmla="*/ 742 h 747"/>
                <a:gd name="T48" fmla="*/ 512 w 574"/>
                <a:gd name="T49" fmla="*/ 747 h 747"/>
                <a:gd name="T50" fmla="*/ 60 w 574"/>
                <a:gd name="T51" fmla="*/ 747 h 747"/>
                <a:gd name="T52" fmla="*/ 0 w 574"/>
                <a:gd name="T53" fmla="*/ 676 h 747"/>
                <a:gd name="T54" fmla="*/ 0 w 574"/>
                <a:gd name="T55" fmla="*/ 1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4" h="747">
                  <a:moveTo>
                    <a:pt x="0" y="114"/>
                  </a:moveTo>
                  <a:cubicBezTo>
                    <a:pt x="7" y="69"/>
                    <a:pt x="43" y="41"/>
                    <a:pt x="94" y="40"/>
                  </a:cubicBezTo>
                  <a:cubicBezTo>
                    <a:pt x="127" y="40"/>
                    <a:pt x="159" y="40"/>
                    <a:pt x="192" y="40"/>
                  </a:cubicBezTo>
                  <a:cubicBezTo>
                    <a:pt x="199" y="27"/>
                    <a:pt x="193" y="14"/>
                    <a:pt x="197" y="0"/>
                  </a:cubicBezTo>
                  <a:cubicBezTo>
                    <a:pt x="255" y="0"/>
                    <a:pt x="313" y="0"/>
                    <a:pt x="372" y="0"/>
                  </a:cubicBezTo>
                  <a:cubicBezTo>
                    <a:pt x="378" y="12"/>
                    <a:pt x="372" y="25"/>
                    <a:pt x="377" y="37"/>
                  </a:cubicBezTo>
                  <a:cubicBezTo>
                    <a:pt x="386" y="44"/>
                    <a:pt x="398" y="36"/>
                    <a:pt x="409" y="44"/>
                  </a:cubicBezTo>
                  <a:cubicBezTo>
                    <a:pt x="382" y="71"/>
                    <a:pt x="355" y="98"/>
                    <a:pt x="329" y="124"/>
                  </a:cubicBezTo>
                  <a:cubicBezTo>
                    <a:pt x="327" y="127"/>
                    <a:pt x="323" y="127"/>
                    <a:pt x="320" y="127"/>
                  </a:cubicBezTo>
                  <a:cubicBezTo>
                    <a:pt x="279" y="128"/>
                    <a:pt x="239" y="127"/>
                    <a:pt x="199" y="127"/>
                  </a:cubicBezTo>
                  <a:cubicBezTo>
                    <a:pt x="193" y="118"/>
                    <a:pt x="198" y="108"/>
                    <a:pt x="192" y="99"/>
                  </a:cubicBezTo>
                  <a:cubicBezTo>
                    <a:pt x="155" y="99"/>
                    <a:pt x="117" y="97"/>
                    <a:pt x="79" y="99"/>
                  </a:cubicBezTo>
                  <a:cubicBezTo>
                    <a:pt x="59" y="101"/>
                    <a:pt x="53" y="118"/>
                    <a:pt x="53" y="136"/>
                  </a:cubicBezTo>
                  <a:cubicBezTo>
                    <a:pt x="52" y="185"/>
                    <a:pt x="52" y="234"/>
                    <a:pt x="52" y="282"/>
                  </a:cubicBezTo>
                  <a:cubicBezTo>
                    <a:pt x="52" y="404"/>
                    <a:pt x="52" y="526"/>
                    <a:pt x="53" y="648"/>
                  </a:cubicBezTo>
                  <a:cubicBezTo>
                    <a:pt x="53" y="681"/>
                    <a:pt x="65" y="694"/>
                    <a:pt x="98" y="694"/>
                  </a:cubicBezTo>
                  <a:cubicBezTo>
                    <a:pt x="223" y="695"/>
                    <a:pt x="347" y="695"/>
                    <a:pt x="472" y="694"/>
                  </a:cubicBezTo>
                  <a:cubicBezTo>
                    <a:pt x="505" y="694"/>
                    <a:pt x="516" y="682"/>
                    <a:pt x="516" y="650"/>
                  </a:cubicBezTo>
                  <a:cubicBezTo>
                    <a:pt x="517" y="525"/>
                    <a:pt x="517" y="401"/>
                    <a:pt x="516" y="276"/>
                  </a:cubicBezTo>
                  <a:cubicBezTo>
                    <a:pt x="516" y="258"/>
                    <a:pt x="521" y="246"/>
                    <a:pt x="534" y="234"/>
                  </a:cubicBezTo>
                  <a:cubicBezTo>
                    <a:pt x="546" y="224"/>
                    <a:pt x="556" y="211"/>
                    <a:pt x="568" y="198"/>
                  </a:cubicBezTo>
                  <a:cubicBezTo>
                    <a:pt x="574" y="207"/>
                    <a:pt x="572" y="215"/>
                    <a:pt x="572" y="221"/>
                  </a:cubicBezTo>
                  <a:cubicBezTo>
                    <a:pt x="572" y="366"/>
                    <a:pt x="572" y="510"/>
                    <a:pt x="572" y="655"/>
                  </a:cubicBezTo>
                  <a:cubicBezTo>
                    <a:pt x="572" y="696"/>
                    <a:pt x="554" y="725"/>
                    <a:pt x="518" y="742"/>
                  </a:cubicBezTo>
                  <a:cubicBezTo>
                    <a:pt x="516" y="744"/>
                    <a:pt x="514" y="745"/>
                    <a:pt x="512" y="747"/>
                  </a:cubicBezTo>
                  <a:cubicBezTo>
                    <a:pt x="361" y="747"/>
                    <a:pt x="211" y="747"/>
                    <a:pt x="60" y="747"/>
                  </a:cubicBezTo>
                  <a:cubicBezTo>
                    <a:pt x="29" y="733"/>
                    <a:pt x="5" y="712"/>
                    <a:pt x="0" y="676"/>
                  </a:cubicBezTo>
                  <a:cubicBezTo>
                    <a:pt x="0" y="489"/>
                    <a:pt x="0" y="301"/>
                    <a:pt x="0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128"/>
            <p:cNvSpPr>
              <a:spLocks/>
            </p:cNvSpPr>
            <p:nvPr/>
          </p:nvSpPr>
          <p:spPr bwMode="auto">
            <a:xfrm>
              <a:off x="-1230313" y="1079500"/>
              <a:ext cx="479425" cy="487362"/>
            </a:xfrm>
            <a:custGeom>
              <a:avLst/>
              <a:gdLst>
                <a:gd name="T0" fmla="*/ 128 w 128"/>
                <a:gd name="T1" fmla="*/ 114 h 130"/>
                <a:gd name="T2" fmla="*/ 108 w 128"/>
                <a:gd name="T3" fmla="*/ 130 h 130"/>
                <a:gd name="T4" fmla="*/ 0 w 128"/>
                <a:gd name="T5" fmla="*/ 22 h 130"/>
                <a:gd name="T6" fmla="*/ 23 w 128"/>
                <a:gd name="T7" fmla="*/ 0 h 130"/>
                <a:gd name="T8" fmla="*/ 128 w 128"/>
                <a:gd name="T9" fmla="*/ 102 h 130"/>
                <a:gd name="T10" fmla="*/ 128 w 128"/>
                <a:gd name="T11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0">
                  <a:moveTo>
                    <a:pt x="128" y="114"/>
                  </a:moveTo>
                  <a:cubicBezTo>
                    <a:pt x="121" y="120"/>
                    <a:pt x="114" y="126"/>
                    <a:pt x="108" y="130"/>
                  </a:cubicBezTo>
                  <a:cubicBezTo>
                    <a:pt x="72" y="94"/>
                    <a:pt x="37" y="58"/>
                    <a:pt x="0" y="22"/>
                  </a:cubicBezTo>
                  <a:cubicBezTo>
                    <a:pt x="4" y="15"/>
                    <a:pt x="12" y="8"/>
                    <a:pt x="23" y="0"/>
                  </a:cubicBezTo>
                  <a:cubicBezTo>
                    <a:pt x="58" y="34"/>
                    <a:pt x="93" y="68"/>
                    <a:pt x="128" y="102"/>
                  </a:cubicBezTo>
                  <a:cubicBezTo>
                    <a:pt x="128" y="106"/>
                    <a:pt x="128" y="110"/>
                    <a:pt x="128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129"/>
            <p:cNvSpPr>
              <a:spLocks/>
            </p:cNvSpPr>
            <p:nvPr/>
          </p:nvSpPr>
          <p:spPr bwMode="auto">
            <a:xfrm>
              <a:off x="-3240088" y="1697038"/>
              <a:ext cx="14288" cy="2108200"/>
            </a:xfrm>
            <a:custGeom>
              <a:avLst/>
              <a:gdLst>
                <a:gd name="T0" fmla="*/ 4 w 4"/>
                <a:gd name="T1" fmla="*/ 0 h 562"/>
                <a:gd name="T2" fmla="*/ 4 w 4"/>
                <a:gd name="T3" fmla="*/ 562 h 562"/>
                <a:gd name="T4" fmla="*/ 0 w 4"/>
                <a:gd name="T5" fmla="*/ 561 h 562"/>
                <a:gd name="T6" fmla="*/ 0 w 4"/>
                <a:gd name="T7" fmla="*/ 1 h 562"/>
                <a:gd name="T8" fmla="*/ 4 w 4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62">
                  <a:moveTo>
                    <a:pt x="4" y="0"/>
                  </a:moveTo>
                  <a:cubicBezTo>
                    <a:pt x="4" y="187"/>
                    <a:pt x="4" y="375"/>
                    <a:pt x="4" y="562"/>
                  </a:cubicBezTo>
                  <a:cubicBezTo>
                    <a:pt x="2" y="561"/>
                    <a:pt x="1" y="561"/>
                    <a:pt x="0" y="561"/>
                  </a:cubicBezTo>
                  <a:cubicBezTo>
                    <a:pt x="0" y="374"/>
                    <a:pt x="0" y="188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-2205038" y="1277938"/>
              <a:ext cx="1258888" cy="1258887"/>
            </a:xfrm>
            <a:custGeom>
              <a:avLst/>
              <a:gdLst>
                <a:gd name="T0" fmla="*/ 0 w 336"/>
                <a:gd name="T1" fmla="*/ 234 h 336"/>
                <a:gd name="T2" fmla="*/ 234 w 336"/>
                <a:gd name="T3" fmla="*/ 0 h 336"/>
                <a:gd name="T4" fmla="*/ 336 w 336"/>
                <a:gd name="T5" fmla="*/ 102 h 336"/>
                <a:gd name="T6" fmla="*/ 102 w 336"/>
                <a:gd name="T7" fmla="*/ 336 h 336"/>
                <a:gd name="T8" fmla="*/ 0 w 336"/>
                <a:gd name="T9" fmla="*/ 23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0" y="234"/>
                  </a:moveTo>
                  <a:cubicBezTo>
                    <a:pt x="77" y="157"/>
                    <a:pt x="156" y="78"/>
                    <a:pt x="234" y="0"/>
                  </a:cubicBezTo>
                  <a:cubicBezTo>
                    <a:pt x="267" y="34"/>
                    <a:pt x="303" y="69"/>
                    <a:pt x="336" y="102"/>
                  </a:cubicBezTo>
                  <a:cubicBezTo>
                    <a:pt x="258" y="180"/>
                    <a:pt x="179" y="258"/>
                    <a:pt x="102" y="336"/>
                  </a:cubicBezTo>
                  <a:cubicBezTo>
                    <a:pt x="70" y="303"/>
                    <a:pt x="34" y="268"/>
                    <a:pt x="0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132"/>
            <p:cNvSpPr>
              <a:spLocks/>
            </p:cNvSpPr>
            <p:nvPr/>
          </p:nvSpPr>
          <p:spPr bwMode="auto">
            <a:xfrm>
              <a:off x="-2460626" y="2263775"/>
              <a:ext cx="520700" cy="555625"/>
            </a:xfrm>
            <a:custGeom>
              <a:avLst/>
              <a:gdLst>
                <a:gd name="T0" fmla="*/ 139 w 139"/>
                <a:gd name="T1" fmla="*/ 106 h 148"/>
                <a:gd name="T2" fmla="*/ 0 w 139"/>
                <a:gd name="T3" fmla="*/ 148 h 148"/>
                <a:gd name="T4" fmla="*/ 37 w 139"/>
                <a:gd name="T5" fmla="*/ 0 h 148"/>
                <a:gd name="T6" fmla="*/ 139 w 139"/>
                <a:gd name="T7" fmla="*/ 10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8">
                  <a:moveTo>
                    <a:pt x="139" y="106"/>
                  </a:moveTo>
                  <a:cubicBezTo>
                    <a:pt x="97" y="119"/>
                    <a:pt x="50" y="133"/>
                    <a:pt x="0" y="148"/>
                  </a:cubicBezTo>
                  <a:cubicBezTo>
                    <a:pt x="13" y="96"/>
                    <a:pt x="25" y="47"/>
                    <a:pt x="37" y="0"/>
                  </a:cubicBezTo>
                  <a:cubicBezTo>
                    <a:pt x="71" y="35"/>
                    <a:pt x="105" y="71"/>
                    <a:pt x="139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9226" name="Picture 10" descr="Image result for facebook icon png"/>
          <p:cNvPicPr>
            <a:picLocks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5" y="4363448"/>
            <a:ext cx="209346" cy="2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result for linkedin icon png"/>
          <p:cNvPicPr>
            <a:picLocks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5" y="5341144"/>
            <a:ext cx="209346" cy="2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8"/>
          <a:srcRect l="5130" t="10332" r="6282" b="14889"/>
          <a:stretch/>
        </p:blipFill>
        <p:spPr>
          <a:xfrm>
            <a:off x="8648365" y="952500"/>
            <a:ext cx="3477046" cy="554514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5314" y="6497641"/>
            <a:ext cx="457200" cy="1539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fld id="{811E841D-5174-433A-8A6C-40EA6EA766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1560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1588" y="1447800"/>
            <a:ext cx="8554294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878050" y="566533"/>
            <a:ext cx="9038318" cy="1114099"/>
          </a:xfrm>
        </p:spPr>
        <p:txBody>
          <a:bodyPr/>
          <a:lstStyle/>
          <a:p>
            <a:r>
              <a:rPr lang="en-US" altLang="en-US" dirty="0"/>
              <a:t>Faculty Rammohan N. Bhave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0295" y="1703264"/>
            <a:ext cx="6032501" cy="424033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lIns="0" tIns="0" rIns="0" bIns="0"/>
          <a:lstStyle/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Address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	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10, Sundersringar, Gulmohar Road,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Chunabhatti (East), Mumbai- 400 022</a:t>
            </a: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Google map	ConsultIFRS</a:t>
            </a:r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1600" u="sng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Contact &amp; Whatsapp:	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+(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91)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9167446744 </a:t>
            </a: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Email:	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mohanbhave2@gmail.com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mohanbhave@ConsultIFRS.com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Enquiries:	+(91) 8108557000 </a:t>
            </a: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Facebook: 	34000 friends 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mohanbhave2@gmail.com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send friend request to Rammohan Bhave</a:t>
            </a: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200"/>
              </a:spcBef>
              <a:tabLst>
                <a:tab pos="2286000" algn="l"/>
              </a:tabLs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LinkedIn:	Rammohan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Bhave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48000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contacts send connection request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1" y="1697125"/>
            <a:ext cx="259279" cy="2592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5513" y="2493836"/>
            <a:ext cx="6399190" cy="2911549"/>
            <a:chOff x="1522412" y="2225749"/>
            <a:chExt cx="9447213" cy="29115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22412" y="2225749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22412" y="3529418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22412" y="4086447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22412" y="5137298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2412" y="2763875"/>
              <a:ext cx="94472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1" y="2470740"/>
            <a:ext cx="218336" cy="218336"/>
          </a:xfrm>
          <a:prstGeom prst="rect">
            <a:avLst/>
          </a:prstGeom>
        </p:spPr>
      </p:pic>
      <p:pic>
        <p:nvPicPr>
          <p:cNvPr id="9224" name="Picture 8" descr="Image result for email ic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2953912"/>
            <a:ext cx="344647" cy="3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16173" y="3783475"/>
            <a:ext cx="196449" cy="236040"/>
            <a:chOff x="-3240088" y="1079500"/>
            <a:chExt cx="2489200" cy="29908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127"/>
            <p:cNvSpPr>
              <a:spLocks/>
            </p:cNvSpPr>
            <p:nvPr/>
          </p:nvSpPr>
          <p:spPr bwMode="auto">
            <a:xfrm>
              <a:off x="-3225801" y="1270000"/>
              <a:ext cx="2152650" cy="2800350"/>
            </a:xfrm>
            <a:custGeom>
              <a:avLst/>
              <a:gdLst>
                <a:gd name="T0" fmla="*/ 0 w 574"/>
                <a:gd name="T1" fmla="*/ 114 h 747"/>
                <a:gd name="T2" fmla="*/ 94 w 574"/>
                <a:gd name="T3" fmla="*/ 40 h 747"/>
                <a:gd name="T4" fmla="*/ 192 w 574"/>
                <a:gd name="T5" fmla="*/ 40 h 747"/>
                <a:gd name="T6" fmla="*/ 197 w 574"/>
                <a:gd name="T7" fmla="*/ 0 h 747"/>
                <a:gd name="T8" fmla="*/ 372 w 574"/>
                <a:gd name="T9" fmla="*/ 0 h 747"/>
                <a:gd name="T10" fmla="*/ 377 w 574"/>
                <a:gd name="T11" fmla="*/ 37 h 747"/>
                <a:gd name="T12" fmla="*/ 409 w 574"/>
                <a:gd name="T13" fmla="*/ 44 h 747"/>
                <a:gd name="T14" fmla="*/ 329 w 574"/>
                <a:gd name="T15" fmla="*/ 124 h 747"/>
                <a:gd name="T16" fmla="*/ 320 w 574"/>
                <a:gd name="T17" fmla="*/ 127 h 747"/>
                <a:gd name="T18" fmla="*/ 199 w 574"/>
                <a:gd name="T19" fmla="*/ 127 h 747"/>
                <a:gd name="T20" fmla="*/ 192 w 574"/>
                <a:gd name="T21" fmla="*/ 99 h 747"/>
                <a:gd name="T22" fmla="*/ 79 w 574"/>
                <a:gd name="T23" fmla="*/ 99 h 747"/>
                <a:gd name="T24" fmla="*/ 53 w 574"/>
                <a:gd name="T25" fmla="*/ 136 h 747"/>
                <a:gd name="T26" fmla="*/ 52 w 574"/>
                <a:gd name="T27" fmla="*/ 282 h 747"/>
                <a:gd name="T28" fmla="*/ 53 w 574"/>
                <a:gd name="T29" fmla="*/ 648 h 747"/>
                <a:gd name="T30" fmla="*/ 98 w 574"/>
                <a:gd name="T31" fmla="*/ 694 h 747"/>
                <a:gd name="T32" fmla="*/ 472 w 574"/>
                <a:gd name="T33" fmla="*/ 694 h 747"/>
                <a:gd name="T34" fmla="*/ 516 w 574"/>
                <a:gd name="T35" fmla="*/ 650 h 747"/>
                <a:gd name="T36" fmla="*/ 516 w 574"/>
                <a:gd name="T37" fmla="*/ 276 h 747"/>
                <a:gd name="T38" fmla="*/ 534 w 574"/>
                <a:gd name="T39" fmla="*/ 234 h 747"/>
                <a:gd name="T40" fmla="*/ 568 w 574"/>
                <a:gd name="T41" fmla="*/ 198 h 747"/>
                <a:gd name="T42" fmla="*/ 572 w 574"/>
                <a:gd name="T43" fmla="*/ 221 h 747"/>
                <a:gd name="T44" fmla="*/ 572 w 574"/>
                <a:gd name="T45" fmla="*/ 655 h 747"/>
                <a:gd name="T46" fmla="*/ 518 w 574"/>
                <a:gd name="T47" fmla="*/ 742 h 747"/>
                <a:gd name="T48" fmla="*/ 512 w 574"/>
                <a:gd name="T49" fmla="*/ 747 h 747"/>
                <a:gd name="T50" fmla="*/ 60 w 574"/>
                <a:gd name="T51" fmla="*/ 747 h 747"/>
                <a:gd name="T52" fmla="*/ 0 w 574"/>
                <a:gd name="T53" fmla="*/ 676 h 747"/>
                <a:gd name="T54" fmla="*/ 0 w 574"/>
                <a:gd name="T55" fmla="*/ 1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4" h="747">
                  <a:moveTo>
                    <a:pt x="0" y="114"/>
                  </a:moveTo>
                  <a:cubicBezTo>
                    <a:pt x="7" y="69"/>
                    <a:pt x="43" y="41"/>
                    <a:pt x="94" y="40"/>
                  </a:cubicBezTo>
                  <a:cubicBezTo>
                    <a:pt x="127" y="40"/>
                    <a:pt x="159" y="40"/>
                    <a:pt x="192" y="40"/>
                  </a:cubicBezTo>
                  <a:cubicBezTo>
                    <a:pt x="199" y="27"/>
                    <a:pt x="193" y="14"/>
                    <a:pt x="197" y="0"/>
                  </a:cubicBezTo>
                  <a:cubicBezTo>
                    <a:pt x="255" y="0"/>
                    <a:pt x="313" y="0"/>
                    <a:pt x="372" y="0"/>
                  </a:cubicBezTo>
                  <a:cubicBezTo>
                    <a:pt x="378" y="12"/>
                    <a:pt x="372" y="25"/>
                    <a:pt x="377" y="37"/>
                  </a:cubicBezTo>
                  <a:cubicBezTo>
                    <a:pt x="386" y="44"/>
                    <a:pt x="398" y="36"/>
                    <a:pt x="409" y="44"/>
                  </a:cubicBezTo>
                  <a:cubicBezTo>
                    <a:pt x="382" y="71"/>
                    <a:pt x="355" y="98"/>
                    <a:pt x="329" y="124"/>
                  </a:cubicBezTo>
                  <a:cubicBezTo>
                    <a:pt x="327" y="127"/>
                    <a:pt x="323" y="127"/>
                    <a:pt x="320" y="127"/>
                  </a:cubicBezTo>
                  <a:cubicBezTo>
                    <a:pt x="279" y="128"/>
                    <a:pt x="239" y="127"/>
                    <a:pt x="199" y="127"/>
                  </a:cubicBezTo>
                  <a:cubicBezTo>
                    <a:pt x="193" y="118"/>
                    <a:pt x="198" y="108"/>
                    <a:pt x="192" y="99"/>
                  </a:cubicBezTo>
                  <a:cubicBezTo>
                    <a:pt x="155" y="99"/>
                    <a:pt x="117" y="97"/>
                    <a:pt x="79" y="99"/>
                  </a:cubicBezTo>
                  <a:cubicBezTo>
                    <a:pt x="59" y="101"/>
                    <a:pt x="53" y="118"/>
                    <a:pt x="53" y="136"/>
                  </a:cubicBezTo>
                  <a:cubicBezTo>
                    <a:pt x="52" y="185"/>
                    <a:pt x="52" y="234"/>
                    <a:pt x="52" y="282"/>
                  </a:cubicBezTo>
                  <a:cubicBezTo>
                    <a:pt x="52" y="404"/>
                    <a:pt x="52" y="526"/>
                    <a:pt x="53" y="648"/>
                  </a:cubicBezTo>
                  <a:cubicBezTo>
                    <a:pt x="53" y="681"/>
                    <a:pt x="65" y="694"/>
                    <a:pt x="98" y="694"/>
                  </a:cubicBezTo>
                  <a:cubicBezTo>
                    <a:pt x="223" y="695"/>
                    <a:pt x="347" y="695"/>
                    <a:pt x="472" y="694"/>
                  </a:cubicBezTo>
                  <a:cubicBezTo>
                    <a:pt x="505" y="694"/>
                    <a:pt x="516" y="682"/>
                    <a:pt x="516" y="650"/>
                  </a:cubicBezTo>
                  <a:cubicBezTo>
                    <a:pt x="517" y="525"/>
                    <a:pt x="517" y="401"/>
                    <a:pt x="516" y="276"/>
                  </a:cubicBezTo>
                  <a:cubicBezTo>
                    <a:pt x="516" y="258"/>
                    <a:pt x="521" y="246"/>
                    <a:pt x="534" y="234"/>
                  </a:cubicBezTo>
                  <a:cubicBezTo>
                    <a:pt x="546" y="224"/>
                    <a:pt x="556" y="211"/>
                    <a:pt x="568" y="198"/>
                  </a:cubicBezTo>
                  <a:cubicBezTo>
                    <a:pt x="574" y="207"/>
                    <a:pt x="572" y="215"/>
                    <a:pt x="572" y="221"/>
                  </a:cubicBezTo>
                  <a:cubicBezTo>
                    <a:pt x="572" y="366"/>
                    <a:pt x="572" y="510"/>
                    <a:pt x="572" y="655"/>
                  </a:cubicBezTo>
                  <a:cubicBezTo>
                    <a:pt x="572" y="696"/>
                    <a:pt x="554" y="725"/>
                    <a:pt x="518" y="742"/>
                  </a:cubicBezTo>
                  <a:cubicBezTo>
                    <a:pt x="516" y="744"/>
                    <a:pt x="514" y="745"/>
                    <a:pt x="512" y="747"/>
                  </a:cubicBezTo>
                  <a:cubicBezTo>
                    <a:pt x="361" y="747"/>
                    <a:pt x="211" y="747"/>
                    <a:pt x="60" y="747"/>
                  </a:cubicBezTo>
                  <a:cubicBezTo>
                    <a:pt x="29" y="733"/>
                    <a:pt x="5" y="712"/>
                    <a:pt x="0" y="676"/>
                  </a:cubicBezTo>
                  <a:cubicBezTo>
                    <a:pt x="0" y="489"/>
                    <a:pt x="0" y="301"/>
                    <a:pt x="0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128"/>
            <p:cNvSpPr>
              <a:spLocks/>
            </p:cNvSpPr>
            <p:nvPr/>
          </p:nvSpPr>
          <p:spPr bwMode="auto">
            <a:xfrm>
              <a:off x="-1230313" y="1079500"/>
              <a:ext cx="479425" cy="487362"/>
            </a:xfrm>
            <a:custGeom>
              <a:avLst/>
              <a:gdLst>
                <a:gd name="T0" fmla="*/ 128 w 128"/>
                <a:gd name="T1" fmla="*/ 114 h 130"/>
                <a:gd name="T2" fmla="*/ 108 w 128"/>
                <a:gd name="T3" fmla="*/ 130 h 130"/>
                <a:gd name="T4" fmla="*/ 0 w 128"/>
                <a:gd name="T5" fmla="*/ 22 h 130"/>
                <a:gd name="T6" fmla="*/ 23 w 128"/>
                <a:gd name="T7" fmla="*/ 0 h 130"/>
                <a:gd name="T8" fmla="*/ 128 w 128"/>
                <a:gd name="T9" fmla="*/ 102 h 130"/>
                <a:gd name="T10" fmla="*/ 128 w 128"/>
                <a:gd name="T11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0">
                  <a:moveTo>
                    <a:pt x="128" y="114"/>
                  </a:moveTo>
                  <a:cubicBezTo>
                    <a:pt x="121" y="120"/>
                    <a:pt x="114" y="126"/>
                    <a:pt x="108" y="130"/>
                  </a:cubicBezTo>
                  <a:cubicBezTo>
                    <a:pt x="72" y="94"/>
                    <a:pt x="37" y="58"/>
                    <a:pt x="0" y="22"/>
                  </a:cubicBezTo>
                  <a:cubicBezTo>
                    <a:pt x="4" y="15"/>
                    <a:pt x="12" y="8"/>
                    <a:pt x="23" y="0"/>
                  </a:cubicBezTo>
                  <a:cubicBezTo>
                    <a:pt x="58" y="34"/>
                    <a:pt x="93" y="68"/>
                    <a:pt x="128" y="102"/>
                  </a:cubicBezTo>
                  <a:cubicBezTo>
                    <a:pt x="128" y="106"/>
                    <a:pt x="128" y="110"/>
                    <a:pt x="128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129"/>
            <p:cNvSpPr>
              <a:spLocks/>
            </p:cNvSpPr>
            <p:nvPr/>
          </p:nvSpPr>
          <p:spPr bwMode="auto">
            <a:xfrm>
              <a:off x="-3240088" y="1697038"/>
              <a:ext cx="14288" cy="2108200"/>
            </a:xfrm>
            <a:custGeom>
              <a:avLst/>
              <a:gdLst>
                <a:gd name="T0" fmla="*/ 4 w 4"/>
                <a:gd name="T1" fmla="*/ 0 h 562"/>
                <a:gd name="T2" fmla="*/ 4 w 4"/>
                <a:gd name="T3" fmla="*/ 562 h 562"/>
                <a:gd name="T4" fmla="*/ 0 w 4"/>
                <a:gd name="T5" fmla="*/ 561 h 562"/>
                <a:gd name="T6" fmla="*/ 0 w 4"/>
                <a:gd name="T7" fmla="*/ 1 h 562"/>
                <a:gd name="T8" fmla="*/ 4 w 4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62">
                  <a:moveTo>
                    <a:pt x="4" y="0"/>
                  </a:moveTo>
                  <a:cubicBezTo>
                    <a:pt x="4" y="187"/>
                    <a:pt x="4" y="375"/>
                    <a:pt x="4" y="562"/>
                  </a:cubicBezTo>
                  <a:cubicBezTo>
                    <a:pt x="2" y="561"/>
                    <a:pt x="1" y="561"/>
                    <a:pt x="0" y="561"/>
                  </a:cubicBezTo>
                  <a:cubicBezTo>
                    <a:pt x="0" y="374"/>
                    <a:pt x="0" y="188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-2205038" y="1277938"/>
              <a:ext cx="1258888" cy="1258887"/>
            </a:xfrm>
            <a:custGeom>
              <a:avLst/>
              <a:gdLst>
                <a:gd name="T0" fmla="*/ 0 w 336"/>
                <a:gd name="T1" fmla="*/ 234 h 336"/>
                <a:gd name="T2" fmla="*/ 234 w 336"/>
                <a:gd name="T3" fmla="*/ 0 h 336"/>
                <a:gd name="T4" fmla="*/ 336 w 336"/>
                <a:gd name="T5" fmla="*/ 102 h 336"/>
                <a:gd name="T6" fmla="*/ 102 w 336"/>
                <a:gd name="T7" fmla="*/ 336 h 336"/>
                <a:gd name="T8" fmla="*/ 0 w 336"/>
                <a:gd name="T9" fmla="*/ 23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0" y="234"/>
                  </a:moveTo>
                  <a:cubicBezTo>
                    <a:pt x="77" y="157"/>
                    <a:pt x="156" y="78"/>
                    <a:pt x="234" y="0"/>
                  </a:cubicBezTo>
                  <a:cubicBezTo>
                    <a:pt x="267" y="34"/>
                    <a:pt x="303" y="69"/>
                    <a:pt x="336" y="102"/>
                  </a:cubicBezTo>
                  <a:cubicBezTo>
                    <a:pt x="258" y="180"/>
                    <a:pt x="179" y="258"/>
                    <a:pt x="102" y="336"/>
                  </a:cubicBezTo>
                  <a:cubicBezTo>
                    <a:pt x="70" y="303"/>
                    <a:pt x="34" y="268"/>
                    <a:pt x="0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132"/>
            <p:cNvSpPr>
              <a:spLocks/>
            </p:cNvSpPr>
            <p:nvPr/>
          </p:nvSpPr>
          <p:spPr bwMode="auto">
            <a:xfrm>
              <a:off x="-2460626" y="2263775"/>
              <a:ext cx="520700" cy="555625"/>
            </a:xfrm>
            <a:custGeom>
              <a:avLst/>
              <a:gdLst>
                <a:gd name="T0" fmla="*/ 139 w 139"/>
                <a:gd name="T1" fmla="*/ 106 h 148"/>
                <a:gd name="T2" fmla="*/ 0 w 139"/>
                <a:gd name="T3" fmla="*/ 148 h 148"/>
                <a:gd name="T4" fmla="*/ 37 w 139"/>
                <a:gd name="T5" fmla="*/ 0 h 148"/>
                <a:gd name="T6" fmla="*/ 139 w 139"/>
                <a:gd name="T7" fmla="*/ 10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8">
                  <a:moveTo>
                    <a:pt x="139" y="106"/>
                  </a:moveTo>
                  <a:cubicBezTo>
                    <a:pt x="97" y="119"/>
                    <a:pt x="50" y="133"/>
                    <a:pt x="0" y="148"/>
                  </a:cubicBezTo>
                  <a:cubicBezTo>
                    <a:pt x="13" y="96"/>
                    <a:pt x="25" y="47"/>
                    <a:pt x="37" y="0"/>
                  </a:cubicBezTo>
                  <a:cubicBezTo>
                    <a:pt x="71" y="35"/>
                    <a:pt x="105" y="71"/>
                    <a:pt x="139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9226" name="Picture 10" descr="Image result for facebook icon png"/>
          <p:cNvPicPr>
            <a:picLocks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5" y="4363448"/>
            <a:ext cx="209346" cy="2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result for linkedin icon png"/>
          <p:cNvPicPr>
            <a:picLocks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5" y="5341144"/>
            <a:ext cx="209346" cy="2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10"/>
          <a:srcRect l="5130" t="10332" r="6282" b="14889"/>
          <a:stretch/>
        </p:blipFill>
        <p:spPr>
          <a:xfrm>
            <a:off x="8648365" y="952500"/>
            <a:ext cx="3477046" cy="554514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5314" y="6497641"/>
            <a:ext cx="457200" cy="1539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fld id="{811E841D-5174-433A-8A6C-40EA6EA766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97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89" y="1463749"/>
            <a:ext cx="12187819" cy="4480948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1589" y="1463749"/>
            <a:ext cx="12187819" cy="448094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75000"/>
                </a:schemeClr>
              </a:gs>
              <a:gs pos="100000">
                <a:schemeClr val="tx1">
                  <a:alpha val="42000"/>
                </a:schemeClr>
              </a:gs>
            </a:gsLst>
            <a:lin ang="0" scaled="1"/>
            <a:tileRect/>
          </a:gradFill>
        </p:spPr>
        <p:txBody>
          <a:bodyPr wrap="square" anchor="ctr">
            <a:noAutofit/>
          </a:bodyPr>
          <a:lstStyle/>
          <a:p>
            <a:pPr marL="690563" indent="-35083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838200" y="523543"/>
            <a:ext cx="9078167" cy="1157089"/>
          </a:xfrm>
        </p:spPr>
        <p:txBody>
          <a:bodyPr/>
          <a:lstStyle/>
          <a:p>
            <a:r>
              <a:rPr lang="en-US" altLang="en-US" dirty="0"/>
              <a:t>Rammohan N. Bhave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246" y="1908547"/>
            <a:ext cx="451174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Collegian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 Com – 1976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LL.B. (G) – 1981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Professional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 – 1980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CMA – 1984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CS - 1987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695" y="1908547"/>
            <a:ext cx="451174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Strategic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pt-BR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IIM (A) – M &amp; A – 2005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SAP - 2000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IFRS London – 2009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Six Sigma – 2009 </a:t>
            </a:r>
          </a:p>
          <a:p>
            <a:pPr marL="285750" indent="-285750">
              <a:spcBef>
                <a:spcPts val="600"/>
              </a:spcBef>
              <a:buFont typeface="Segoe UI Light" panose="020B0502040204020203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IFRS ICAI – 2009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2342707"/>
            <a:ext cx="265075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4277834"/>
            <a:ext cx="265075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4328" y="2342707"/>
            <a:ext cx="265075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4328" y="4277834"/>
            <a:ext cx="265075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 descr="Image result for college icon 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600200"/>
            <a:ext cx="766320" cy="7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mage result for strategy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72" y="1696282"/>
            <a:ext cx="54768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Image result for business degree icon png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57" y="375152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0" name="Group 10239"/>
          <p:cNvGrpSpPr/>
          <p:nvPr/>
        </p:nvGrpSpPr>
        <p:grpSpPr>
          <a:xfrm>
            <a:off x="6262375" y="3628301"/>
            <a:ext cx="560387" cy="572597"/>
            <a:chOff x="-1627188" y="1812925"/>
            <a:chExt cx="728662" cy="744538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-1498600" y="2014538"/>
              <a:ext cx="504825" cy="542925"/>
            </a:xfrm>
            <a:custGeom>
              <a:avLst/>
              <a:gdLst>
                <a:gd name="T0" fmla="*/ 110 w 1034"/>
                <a:gd name="T1" fmla="*/ 0 h 1113"/>
                <a:gd name="T2" fmla="*/ 411 w 1034"/>
                <a:gd name="T3" fmla="*/ 86 h 1113"/>
                <a:gd name="T4" fmla="*/ 443 w 1034"/>
                <a:gd name="T5" fmla="*/ 95 h 1113"/>
                <a:gd name="T6" fmla="*/ 518 w 1034"/>
                <a:gd name="T7" fmla="*/ 96 h 1113"/>
                <a:gd name="T8" fmla="*/ 843 w 1034"/>
                <a:gd name="T9" fmla="*/ 3 h 1113"/>
                <a:gd name="T10" fmla="*/ 854 w 1034"/>
                <a:gd name="T11" fmla="*/ 0 h 1113"/>
                <a:gd name="T12" fmla="*/ 853 w 1034"/>
                <a:gd name="T13" fmla="*/ 249 h 1113"/>
                <a:gd name="T14" fmla="*/ 877 w 1034"/>
                <a:gd name="T15" fmla="*/ 336 h 1113"/>
                <a:gd name="T16" fmla="*/ 635 w 1034"/>
                <a:gd name="T17" fmla="*/ 1019 h 1113"/>
                <a:gd name="T18" fmla="*/ 27 w 1034"/>
                <a:gd name="T19" fmla="*/ 674 h 1113"/>
                <a:gd name="T20" fmla="*/ 102 w 1034"/>
                <a:gd name="T21" fmla="*/ 312 h 1113"/>
                <a:gd name="T22" fmla="*/ 110 w 1034"/>
                <a:gd name="T23" fmla="*/ 284 h 1113"/>
                <a:gd name="T24" fmla="*/ 110 w 1034"/>
                <a:gd name="T25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4" h="1113">
                  <a:moveTo>
                    <a:pt x="110" y="0"/>
                  </a:moveTo>
                  <a:cubicBezTo>
                    <a:pt x="212" y="29"/>
                    <a:pt x="311" y="57"/>
                    <a:pt x="411" y="86"/>
                  </a:cubicBezTo>
                  <a:cubicBezTo>
                    <a:pt x="422" y="89"/>
                    <a:pt x="433" y="92"/>
                    <a:pt x="443" y="95"/>
                  </a:cubicBezTo>
                  <a:cubicBezTo>
                    <a:pt x="468" y="104"/>
                    <a:pt x="492" y="103"/>
                    <a:pt x="518" y="96"/>
                  </a:cubicBezTo>
                  <a:cubicBezTo>
                    <a:pt x="626" y="64"/>
                    <a:pt x="735" y="34"/>
                    <a:pt x="843" y="3"/>
                  </a:cubicBezTo>
                  <a:cubicBezTo>
                    <a:pt x="846" y="2"/>
                    <a:pt x="849" y="1"/>
                    <a:pt x="854" y="0"/>
                  </a:cubicBezTo>
                  <a:cubicBezTo>
                    <a:pt x="854" y="84"/>
                    <a:pt x="855" y="167"/>
                    <a:pt x="853" y="249"/>
                  </a:cubicBezTo>
                  <a:cubicBezTo>
                    <a:pt x="853" y="281"/>
                    <a:pt x="860" y="308"/>
                    <a:pt x="877" y="336"/>
                  </a:cubicBezTo>
                  <a:cubicBezTo>
                    <a:pt x="1034" y="589"/>
                    <a:pt x="917" y="921"/>
                    <a:pt x="635" y="1019"/>
                  </a:cubicBezTo>
                  <a:cubicBezTo>
                    <a:pt x="365" y="1113"/>
                    <a:pt x="84" y="948"/>
                    <a:pt x="27" y="674"/>
                  </a:cubicBezTo>
                  <a:cubicBezTo>
                    <a:pt x="0" y="544"/>
                    <a:pt x="25" y="422"/>
                    <a:pt x="102" y="312"/>
                  </a:cubicBezTo>
                  <a:cubicBezTo>
                    <a:pt x="108" y="303"/>
                    <a:pt x="110" y="295"/>
                    <a:pt x="110" y="284"/>
                  </a:cubicBezTo>
                  <a:cubicBezTo>
                    <a:pt x="110" y="190"/>
                    <a:pt x="110" y="96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1627188" y="1812925"/>
              <a:ext cx="728662" cy="360363"/>
            </a:xfrm>
            <a:custGeom>
              <a:avLst/>
              <a:gdLst>
                <a:gd name="T0" fmla="*/ 184 w 1491"/>
                <a:gd name="T1" fmla="*/ 327 h 740"/>
                <a:gd name="T2" fmla="*/ 184 w 1491"/>
                <a:gd name="T3" fmla="*/ 526 h 740"/>
                <a:gd name="T4" fmla="*/ 183 w 1491"/>
                <a:gd name="T5" fmla="*/ 544 h 740"/>
                <a:gd name="T6" fmla="*/ 202 w 1491"/>
                <a:gd name="T7" fmla="*/ 588 h 740"/>
                <a:gd name="T8" fmla="*/ 225 w 1491"/>
                <a:gd name="T9" fmla="*/ 677 h 740"/>
                <a:gd name="T10" fmla="*/ 165 w 1491"/>
                <a:gd name="T11" fmla="*/ 733 h 740"/>
                <a:gd name="T12" fmla="*/ 83 w 1491"/>
                <a:gd name="T13" fmla="*/ 690 h 740"/>
                <a:gd name="T14" fmla="*/ 102 w 1491"/>
                <a:gd name="T15" fmla="*/ 586 h 740"/>
                <a:gd name="T16" fmla="*/ 119 w 1491"/>
                <a:gd name="T17" fmla="*/ 548 h 740"/>
                <a:gd name="T18" fmla="*/ 119 w 1491"/>
                <a:gd name="T19" fmla="*/ 324 h 740"/>
                <a:gd name="T20" fmla="*/ 103 w 1491"/>
                <a:gd name="T21" fmla="*/ 302 h 740"/>
                <a:gd name="T22" fmla="*/ 16 w 1491"/>
                <a:gd name="T23" fmla="*/ 278 h 740"/>
                <a:gd name="T24" fmla="*/ 1 w 1491"/>
                <a:gd name="T25" fmla="*/ 259 h 740"/>
                <a:gd name="T26" fmla="*/ 45 w 1491"/>
                <a:gd name="T27" fmla="*/ 199 h 740"/>
                <a:gd name="T28" fmla="*/ 723 w 1491"/>
                <a:gd name="T29" fmla="*/ 5 h 740"/>
                <a:gd name="T30" fmla="*/ 768 w 1491"/>
                <a:gd name="T31" fmla="*/ 5 h 740"/>
                <a:gd name="T32" fmla="*/ 1475 w 1491"/>
                <a:gd name="T33" fmla="*/ 206 h 740"/>
                <a:gd name="T34" fmla="*/ 1491 w 1491"/>
                <a:gd name="T35" fmla="*/ 228 h 740"/>
                <a:gd name="T36" fmla="*/ 1448 w 1491"/>
                <a:gd name="T37" fmla="*/ 285 h 740"/>
                <a:gd name="T38" fmla="*/ 772 w 1491"/>
                <a:gd name="T39" fmla="*/ 479 h 740"/>
                <a:gd name="T40" fmla="*/ 719 w 1491"/>
                <a:gd name="T41" fmla="*/ 479 h 740"/>
                <a:gd name="T42" fmla="*/ 200 w 1491"/>
                <a:gd name="T43" fmla="*/ 330 h 740"/>
                <a:gd name="T44" fmla="*/ 184 w 1491"/>
                <a:gd name="T45" fmla="*/ 32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1" h="740">
                  <a:moveTo>
                    <a:pt x="184" y="327"/>
                  </a:moveTo>
                  <a:cubicBezTo>
                    <a:pt x="184" y="394"/>
                    <a:pt x="184" y="460"/>
                    <a:pt x="184" y="526"/>
                  </a:cubicBezTo>
                  <a:cubicBezTo>
                    <a:pt x="184" y="532"/>
                    <a:pt x="184" y="538"/>
                    <a:pt x="183" y="544"/>
                  </a:cubicBezTo>
                  <a:cubicBezTo>
                    <a:pt x="181" y="562"/>
                    <a:pt x="187" y="575"/>
                    <a:pt x="202" y="588"/>
                  </a:cubicBezTo>
                  <a:cubicBezTo>
                    <a:pt x="229" y="611"/>
                    <a:pt x="235" y="643"/>
                    <a:pt x="225" y="677"/>
                  </a:cubicBezTo>
                  <a:cubicBezTo>
                    <a:pt x="216" y="706"/>
                    <a:pt x="197" y="727"/>
                    <a:pt x="165" y="733"/>
                  </a:cubicBezTo>
                  <a:cubicBezTo>
                    <a:pt x="131" y="740"/>
                    <a:pt x="99" y="723"/>
                    <a:pt x="83" y="690"/>
                  </a:cubicBezTo>
                  <a:cubicBezTo>
                    <a:pt x="66" y="655"/>
                    <a:pt x="72" y="611"/>
                    <a:pt x="102" y="586"/>
                  </a:cubicBezTo>
                  <a:cubicBezTo>
                    <a:pt x="116" y="575"/>
                    <a:pt x="119" y="564"/>
                    <a:pt x="119" y="548"/>
                  </a:cubicBezTo>
                  <a:cubicBezTo>
                    <a:pt x="118" y="473"/>
                    <a:pt x="118" y="398"/>
                    <a:pt x="119" y="324"/>
                  </a:cubicBezTo>
                  <a:cubicBezTo>
                    <a:pt x="119" y="311"/>
                    <a:pt x="115" y="305"/>
                    <a:pt x="103" y="302"/>
                  </a:cubicBezTo>
                  <a:cubicBezTo>
                    <a:pt x="74" y="295"/>
                    <a:pt x="45" y="285"/>
                    <a:pt x="16" y="278"/>
                  </a:cubicBezTo>
                  <a:cubicBezTo>
                    <a:pt x="5" y="275"/>
                    <a:pt x="1" y="271"/>
                    <a:pt x="1" y="259"/>
                  </a:cubicBezTo>
                  <a:cubicBezTo>
                    <a:pt x="0" y="212"/>
                    <a:pt x="0" y="212"/>
                    <a:pt x="45" y="199"/>
                  </a:cubicBezTo>
                  <a:cubicBezTo>
                    <a:pt x="271" y="134"/>
                    <a:pt x="497" y="70"/>
                    <a:pt x="723" y="5"/>
                  </a:cubicBezTo>
                  <a:cubicBezTo>
                    <a:pt x="738" y="1"/>
                    <a:pt x="753" y="0"/>
                    <a:pt x="768" y="5"/>
                  </a:cubicBezTo>
                  <a:cubicBezTo>
                    <a:pt x="1004" y="72"/>
                    <a:pt x="1239" y="139"/>
                    <a:pt x="1475" y="206"/>
                  </a:cubicBezTo>
                  <a:cubicBezTo>
                    <a:pt x="1488" y="210"/>
                    <a:pt x="1491" y="216"/>
                    <a:pt x="1491" y="228"/>
                  </a:cubicBezTo>
                  <a:cubicBezTo>
                    <a:pt x="1491" y="273"/>
                    <a:pt x="1491" y="273"/>
                    <a:pt x="1448" y="285"/>
                  </a:cubicBezTo>
                  <a:cubicBezTo>
                    <a:pt x="1223" y="350"/>
                    <a:pt x="997" y="414"/>
                    <a:pt x="772" y="479"/>
                  </a:cubicBezTo>
                  <a:cubicBezTo>
                    <a:pt x="754" y="484"/>
                    <a:pt x="737" y="484"/>
                    <a:pt x="719" y="479"/>
                  </a:cubicBezTo>
                  <a:cubicBezTo>
                    <a:pt x="546" y="429"/>
                    <a:pt x="373" y="380"/>
                    <a:pt x="200" y="330"/>
                  </a:cubicBezTo>
                  <a:cubicBezTo>
                    <a:pt x="195" y="329"/>
                    <a:pt x="190" y="328"/>
                    <a:pt x="184" y="3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1362075" y="2184400"/>
              <a:ext cx="84137" cy="98425"/>
            </a:xfrm>
            <a:custGeom>
              <a:avLst/>
              <a:gdLst>
                <a:gd name="T0" fmla="*/ 172 w 173"/>
                <a:gd name="T1" fmla="*/ 113 h 199"/>
                <a:gd name="T2" fmla="*/ 173 w 173"/>
                <a:gd name="T3" fmla="*/ 187 h 199"/>
                <a:gd name="T4" fmla="*/ 160 w 173"/>
                <a:gd name="T5" fmla="*/ 199 h 199"/>
                <a:gd name="T6" fmla="*/ 13 w 173"/>
                <a:gd name="T7" fmla="*/ 199 h 199"/>
                <a:gd name="T8" fmla="*/ 1 w 173"/>
                <a:gd name="T9" fmla="*/ 185 h 199"/>
                <a:gd name="T10" fmla="*/ 34 w 173"/>
                <a:gd name="T11" fmla="*/ 13 h 199"/>
                <a:gd name="T12" fmla="*/ 52 w 173"/>
                <a:gd name="T13" fmla="*/ 2 h 199"/>
                <a:gd name="T14" fmla="*/ 159 w 173"/>
                <a:gd name="T15" fmla="*/ 24 h 199"/>
                <a:gd name="T16" fmla="*/ 173 w 173"/>
                <a:gd name="T17" fmla="*/ 41 h 199"/>
                <a:gd name="T18" fmla="*/ 172 w 173"/>
                <a:gd name="T19" fmla="*/ 113 h 199"/>
                <a:gd name="T20" fmla="*/ 172 w 173"/>
                <a:gd name="T21" fmla="*/ 11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99">
                  <a:moveTo>
                    <a:pt x="172" y="113"/>
                  </a:moveTo>
                  <a:cubicBezTo>
                    <a:pt x="172" y="138"/>
                    <a:pt x="172" y="162"/>
                    <a:pt x="173" y="187"/>
                  </a:cubicBezTo>
                  <a:cubicBezTo>
                    <a:pt x="173" y="196"/>
                    <a:pt x="170" y="199"/>
                    <a:pt x="160" y="199"/>
                  </a:cubicBezTo>
                  <a:cubicBezTo>
                    <a:pt x="111" y="199"/>
                    <a:pt x="62" y="199"/>
                    <a:pt x="13" y="199"/>
                  </a:cubicBezTo>
                  <a:cubicBezTo>
                    <a:pt x="1" y="199"/>
                    <a:pt x="0" y="195"/>
                    <a:pt x="1" y="185"/>
                  </a:cubicBezTo>
                  <a:cubicBezTo>
                    <a:pt x="6" y="127"/>
                    <a:pt x="16" y="69"/>
                    <a:pt x="34" y="13"/>
                  </a:cubicBezTo>
                  <a:cubicBezTo>
                    <a:pt x="37" y="4"/>
                    <a:pt x="40" y="0"/>
                    <a:pt x="52" y="2"/>
                  </a:cubicBezTo>
                  <a:cubicBezTo>
                    <a:pt x="87" y="11"/>
                    <a:pt x="123" y="17"/>
                    <a:pt x="159" y="24"/>
                  </a:cubicBezTo>
                  <a:cubicBezTo>
                    <a:pt x="169" y="26"/>
                    <a:pt x="173" y="30"/>
                    <a:pt x="173" y="41"/>
                  </a:cubicBezTo>
                  <a:cubicBezTo>
                    <a:pt x="172" y="65"/>
                    <a:pt x="172" y="89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-1247775" y="2187575"/>
              <a:ext cx="84137" cy="95250"/>
            </a:xfrm>
            <a:custGeom>
              <a:avLst/>
              <a:gdLst>
                <a:gd name="T0" fmla="*/ 87 w 173"/>
                <a:gd name="T1" fmla="*/ 194 h 195"/>
                <a:gd name="T2" fmla="*/ 15 w 173"/>
                <a:gd name="T3" fmla="*/ 194 h 195"/>
                <a:gd name="T4" fmla="*/ 0 w 173"/>
                <a:gd name="T5" fmla="*/ 180 h 195"/>
                <a:gd name="T6" fmla="*/ 0 w 173"/>
                <a:gd name="T7" fmla="*/ 44 h 195"/>
                <a:gd name="T8" fmla="*/ 12 w 173"/>
                <a:gd name="T9" fmla="*/ 28 h 195"/>
                <a:gd name="T10" fmla="*/ 123 w 173"/>
                <a:gd name="T11" fmla="*/ 2 h 195"/>
                <a:gd name="T12" fmla="*/ 139 w 173"/>
                <a:gd name="T13" fmla="*/ 10 h 195"/>
                <a:gd name="T14" fmla="*/ 172 w 173"/>
                <a:gd name="T15" fmla="*/ 184 h 195"/>
                <a:gd name="T16" fmla="*/ 160 w 173"/>
                <a:gd name="T17" fmla="*/ 194 h 195"/>
                <a:gd name="T18" fmla="*/ 87 w 173"/>
                <a:gd name="T19" fmla="*/ 1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95">
                  <a:moveTo>
                    <a:pt x="87" y="194"/>
                  </a:moveTo>
                  <a:cubicBezTo>
                    <a:pt x="63" y="194"/>
                    <a:pt x="39" y="193"/>
                    <a:pt x="15" y="194"/>
                  </a:cubicBezTo>
                  <a:cubicBezTo>
                    <a:pt x="3" y="195"/>
                    <a:pt x="0" y="191"/>
                    <a:pt x="0" y="180"/>
                  </a:cubicBezTo>
                  <a:cubicBezTo>
                    <a:pt x="1" y="134"/>
                    <a:pt x="1" y="89"/>
                    <a:pt x="0" y="44"/>
                  </a:cubicBezTo>
                  <a:cubicBezTo>
                    <a:pt x="0" y="35"/>
                    <a:pt x="2" y="30"/>
                    <a:pt x="12" y="28"/>
                  </a:cubicBezTo>
                  <a:cubicBezTo>
                    <a:pt x="49" y="19"/>
                    <a:pt x="86" y="11"/>
                    <a:pt x="123" y="2"/>
                  </a:cubicBezTo>
                  <a:cubicBezTo>
                    <a:pt x="131" y="0"/>
                    <a:pt x="136" y="0"/>
                    <a:pt x="139" y="10"/>
                  </a:cubicBezTo>
                  <a:cubicBezTo>
                    <a:pt x="157" y="67"/>
                    <a:pt x="167" y="125"/>
                    <a:pt x="172" y="184"/>
                  </a:cubicBezTo>
                  <a:cubicBezTo>
                    <a:pt x="173" y="194"/>
                    <a:pt x="168" y="194"/>
                    <a:pt x="160" y="194"/>
                  </a:cubicBezTo>
                  <a:cubicBezTo>
                    <a:pt x="136" y="194"/>
                    <a:pt x="111" y="194"/>
                    <a:pt x="87" y="1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-1458913" y="2170113"/>
              <a:ext cx="85725" cy="112713"/>
            </a:xfrm>
            <a:custGeom>
              <a:avLst/>
              <a:gdLst>
                <a:gd name="T0" fmla="*/ 68 w 175"/>
                <a:gd name="T1" fmla="*/ 229 h 230"/>
                <a:gd name="T2" fmla="*/ 14 w 175"/>
                <a:gd name="T3" fmla="*/ 229 h 230"/>
                <a:gd name="T4" fmla="*/ 2 w 175"/>
                <a:gd name="T5" fmla="*/ 216 h 230"/>
                <a:gd name="T6" fmla="*/ 89 w 175"/>
                <a:gd name="T7" fmla="*/ 7 h 230"/>
                <a:gd name="T8" fmla="*/ 105 w 175"/>
                <a:gd name="T9" fmla="*/ 2 h 230"/>
                <a:gd name="T10" fmla="*/ 163 w 175"/>
                <a:gd name="T11" fmla="*/ 14 h 230"/>
                <a:gd name="T12" fmla="*/ 172 w 175"/>
                <a:gd name="T13" fmla="*/ 29 h 230"/>
                <a:gd name="T14" fmla="*/ 138 w 175"/>
                <a:gd name="T15" fmla="*/ 214 h 230"/>
                <a:gd name="T16" fmla="*/ 120 w 175"/>
                <a:gd name="T17" fmla="*/ 229 h 230"/>
                <a:gd name="T18" fmla="*/ 68 w 175"/>
                <a:gd name="T19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230">
                  <a:moveTo>
                    <a:pt x="68" y="229"/>
                  </a:moveTo>
                  <a:cubicBezTo>
                    <a:pt x="50" y="229"/>
                    <a:pt x="32" y="228"/>
                    <a:pt x="14" y="229"/>
                  </a:cubicBezTo>
                  <a:cubicBezTo>
                    <a:pt x="4" y="230"/>
                    <a:pt x="0" y="227"/>
                    <a:pt x="2" y="216"/>
                  </a:cubicBezTo>
                  <a:cubicBezTo>
                    <a:pt x="11" y="138"/>
                    <a:pt x="40" y="69"/>
                    <a:pt x="89" y="7"/>
                  </a:cubicBezTo>
                  <a:cubicBezTo>
                    <a:pt x="93" y="2"/>
                    <a:pt x="98" y="0"/>
                    <a:pt x="105" y="2"/>
                  </a:cubicBezTo>
                  <a:cubicBezTo>
                    <a:pt x="124" y="6"/>
                    <a:pt x="144" y="10"/>
                    <a:pt x="163" y="14"/>
                  </a:cubicBezTo>
                  <a:cubicBezTo>
                    <a:pt x="171" y="16"/>
                    <a:pt x="175" y="18"/>
                    <a:pt x="172" y="29"/>
                  </a:cubicBezTo>
                  <a:cubicBezTo>
                    <a:pt x="153" y="89"/>
                    <a:pt x="140" y="151"/>
                    <a:pt x="138" y="214"/>
                  </a:cubicBezTo>
                  <a:cubicBezTo>
                    <a:pt x="137" y="227"/>
                    <a:pt x="132" y="230"/>
                    <a:pt x="120" y="229"/>
                  </a:cubicBezTo>
                  <a:cubicBezTo>
                    <a:pt x="103" y="228"/>
                    <a:pt x="86" y="229"/>
                    <a:pt x="68" y="2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-1150938" y="2168525"/>
              <a:ext cx="84137" cy="114300"/>
            </a:xfrm>
            <a:custGeom>
              <a:avLst/>
              <a:gdLst>
                <a:gd name="T0" fmla="*/ 104 w 174"/>
                <a:gd name="T1" fmla="*/ 232 h 234"/>
                <a:gd name="T2" fmla="*/ 52 w 174"/>
                <a:gd name="T3" fmla="*/ 232 h 234"/>
                <a:gd name="T4" fmla="*/ 36 w 174"/>
                <a:gd name="T5" fmla="*/ 217 h 234"/>
                <a:gd name="T6" fmla="*/ 4 w 174"/>
                <a:gd name="T7" fmla="*/ 37 h 234"/>
                <a:gd name="T8" fmla="*/ 15 w 174"/>
                <a:gd name="T9" fmla="*/ 19 h 234"/>
                <a:gd name="T10" fmla="*/ 51 w 174"/>
                <a:gd name="T11" fmla="*/ 11 h 234"/>
                <a:gd name="T12" fmla="*/ 99 w 174"/>
                <a:gd name="T13" fmla="*/ 29 h 234"/>
                <a:gd name="T14" fmla="*/ 172 w 174"/>
                <a:gd name="T15" fmla="*/ 212 h 234"/>
                <a:gd name="T16" fmla="*/ 154 w 174"/>
                <a:gd name="T17" fmla="*/ 232 h 234"/>
                <a:gd name="T18" fmla="*/ 104 w 174"/>
                <a:gd name="T19" fmla="*/ 232 h 234"/>
                <a:gd name="T20" fmla="*/ 104 w 174"/>
                <a:gd name="T21" fmla="*/ 23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4">
                  <a:moveTo>
                    <a:pt x="104" y="232"/>
                  </a:moveTo>
                  <a:cubicBezTo>
                    <a:pt x="87" y="232"/>
                    <a:pt x="70" y="231"/>
                    <a:pt x="52" y="232"/>
                  </a:cubicBezTo>
                  <a:cubicBezTo>
                    <a:pt x="40" y="233"/>
                    <a:pt x="37" y="228"/>
                    <a:pt x="36" y="217"/>
                  </a:cubicBezTo>
                  <a:cubicBezTo>
                    <a:pt x="34" y="155"/>
                    <a:pt x="22" y="95"/>
                    <a:pt x="4" y="37"/>
                  </a:cubicBezTo>
                  <a:cubicBezTo>
                    <a:pt x="0" y="25"/>
                    <a:pt x="2" y="21"/>
                    <a:pt x="15" y="19"/>
                  </a:cubicBezTo>
                  <a:cubicBezTo>
                    <a:pt x="27" y="18"/>
                    <a:pt x="40" y="16"/>
                    <a:pt x="51" y="11"/>
                  </a:cubicBezTo>
                  <a:cubicBezTo>
                    <a:pt x="75" y="0"/>
                    <a:pt x="87" y="10"/>
                    <a:pt x="99" y="29"/>
                  </a:cubicBezTo>
                  <a:cubicBezTo>
                    <a:pt x="138" y="85"/>
                    <a:pt x="162" y="145"/>
                    <a:pt x="172" y="212"/>
                  </a:cubicBezTo>
                  <a:cubicBezTo>
                    <a:pt x="174" y="227"/>
                    <a:pt x="171" y="234"/>
                    <a:pt x="154" y="232"/>
                  </a:cubicBezTo>
                  <a:cubicBezTo>
                    <a:pt x="138" y="230"/>
                    <a:pt x="121" y="232"/>
                    <a:pt x="104" y="232"/>
                  </a:cubicBezTo>
                  <a:cubicBezTo>
                    <a:pt x="104" y="232"/>
                    <a:pt x="104" y="232"/>
                    <a:pt x="104" y="2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1149350" y="2312988"/>
              <a:ext cx="82550" cy="111125"/>
            </a:xfrm>
            <a:custGeom>
              <a:avLst/>
              <a:gdLst>
                <a:gd name="T0" fmla="*/ 100 w 167"/>
                <a:gd name="T1" fmla="*/ 1 h 227"/>
                <a:gd name="T2" fmla="*/ 154 w 167"/>
                <a:gd name="T3" fmla="*/ 1 h 227"/>
                <a:gd name="T4" fmla="*/ 166 w 167"/>
                <a:gd name="T5" fmla="*/ 15 h 227"/>
                <a:gd name="T6" fmla="*/ 82 w 167"/>
                <a:gd name="T7" fmla="*/ 218 h 227"/>
                <a:gd name="T8" fmla="*/ 65 w 167"/>
                <a:gd name="T9" fmla="*/ 223 h 227"/>
                <a:gd name="T10" fmla="*/ 10 w 167"/>
                <a:gd name="T11" fmla="*/ 197 h 227"/>
                <a:gd name="T12" fmla="*/ 2 w 167"/>
                <a:gd name="T13" fmla="*/ 181 h 227"/>
                <a:gd name="T14" fmla="*/ 31 w 167"/>
                <a:gd name="T15" fmla="*/ 13 h 227"/>
                <a:gd name="T16" fmla="*/ 44 w 167"/>
                <a:gd name="T17" fmla="*/ 1 h 227"/>
                <a:gd name="T18" fmla="*/ 100 w 167"/>
                <a:gd name="T19" fmla="*/ 1 h 227"/>
                <a:gd name="T20" fmla="*/ 100 w 167"/>
                <a:gd name="T21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227">
                  <a:moveTo>
                    <a:pt x="100" y="1"/>
                  </a:moveTo>
                  <a:cubicBezTo>
                    <a:pt x="118" y="1"/>
                    <a:pt x="136" y="2"/>
                    <a:pt x="154" y="1"/>
                  </a:cubicBezTo>
                  <a:cubicBezTo>
                    <a:pt x="166" y="0"/>
                    <a:pt x="167" y="5"/>
                    <a:pt x="166" y="15"/>
                  </a:cubicBezTo>
                  <a:cubicBezTo>
                    <a:pt x="157" y="90"/>
                    <a:pt x="129" y="158"/>
                    <a:pt x="82" y="218"/>
                  </a:cubicBezTo>
                  <a:cubicBezTo>
                    <a:pt x="77" y="224"/>
                    <a:pt x="73" y="227"/>
                    <a:pt x="65" y="223"/>
                  </a:cubicBezTo>
                  <a:cubicBezTo>
                    <a:pt x="47" y="214"/>
                    <a:pt x="28" y="205"/>
                    <a:pt x="10" y="197"/>
                  </a:cubicBezTo>
                  <a:cubicBezTo>
                    <a:pt x="2" y="194"/>
                    <a:pt x="0" y="189"/>
                    <a:pt x="2" y="181"/>
                  </a:cubicBezTo>
                  <a:cubicBezTo>
                    <a:pt x="18" y="126"/>
                    <a:pt x="29" y="70"/>
                    <a:pt x="31" y="13"/>
                  </a:cubicBezTo>
                  <a:cubicBezTo>
                    <a:pt x="31" y="3"/>
                    <a:pt x="35" y="1"/>
                    <a:pt x="44" y="1"/>
                  </a:cubicBezTo>
                  <a:cubicBezTo>
                    <a:pt x="63" y="1"/>
                    <a:pt x="81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-1458913" y="2312988"/>
              <a:ext cx="82550" cy="111125"/>
            </a:xfrm>
            <a:custGeom>
              <a:avLst/>
              <a:gdLst>
                <a:gd name="T0" fmla="*/ 69 w 168"/>
                <a:gd name="T1" fmla="*/ 1 h 227"/>
                <a:gd name="T2" fmla="*/ 121 w 168"/>
                <a:gd name="T3" fmla="*/ 1 h 227"/>
                <a:gd name="T4" fmla="*/ 137 w 168"/>
                <a:gd name="T5" fmla="*/ 16 h 227"/>
                <a:gd name="T6" fmla="*/ 165 w 168"/>
                <a:gd name="T7" fmla="*/ 179 h 227"/>
                <a:gd name="T8" fmla="*/ 157 w 168"/>
                <a:gd name="T9" fmla="*/ 197 h 227"/>
                <a:gd name="T10" fmla="*/ 104 w 168"/>
                <a:gd name="T11" fmla="*/ 222 h 227"/>
                <a:gd name="T12" fmla="*/ 85 w 168"/>
                <a:gd name="T13" fmla="*/ 217 h 227"/>
                <a:gd name="T14" fmla="*/ 2 w 168"/>
                <a:gd name="T15" fmla="*/ 17 h 227"/>
                <a:gd name="T16" fmla="*/ 18 w 168"/>
                <a:gd name="T17" fmla="*/ 1 h 227"/>
                <a:gd name="T18" fmla="*/ 69 w 168"/>
                <a:gd name="T19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27">
                  <a:moveTo>
                    <a:pt x="69" y="1"/>
                  </a:moveTo>
                  <a:cubicBezTo>
                    <a:pt x="87" y="1"/>
                    <a:pt x="104" y="2"/>
                    <a:pt x="121" y="1"/>
                  </a:cubicBezTo>
                  <a:cubicBezTo>
                    <a:pt x="134" y="0"/>
                    <a:pt x="137" y="5"/>
                    <a:pt x="137" y="16"/>
                  </a:cubicBezTo>
                  <a:cubicBezTo>
                    <a:pt x="140" y="72"/>
                    <a:pt x="149" y="126"/>
                    <a:pt x="165" y="179"/>
                  </a:cubicBezTo>
                  <a:cubicBezTo>
                    <a:pt x="168" y="188"/>
                    <a:pt x="166" y="193"/>
                    <a:pt x="157" y="197"/>
                  </a:cubicBezTo>
                  <a:cubicBezTo>
                    <a:pt x="139" y="205"/>
                    <a:pt x="121" y="213"/>
                    <a:pt x="104" y="222"/>
                  </a:cubicBezTo>
                  <a:cubicBezTo>
                    <a:pt x="95" y="227"/>
                    <a:pt x="90" y="224"/>
                    <a:pt x="85" y="217"/>
                  </a:cubicBezTo>
                  <a:cubicBezTo>
                    <a:pt x="39" y="158"/>
                    <a:pt x="12" y="91"/>
                    <a:pt x="2" y="17"/>
                  </a:cubicBezTo>
                  <a:cubicBezTo>
                    <a:pt x="0" y="3"/>
                    <a:pt x="5" y="0"/>
                    <a:pt x="18" y="1"/>
                  </a:cubicBezTo>
                  <a:cubicBezTo>
                    <a:pt x="35" y="2"/>
                    <a:pt x="52" y="1"/>
                    <a:pt x="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1362075" y="2312988"/>
              <a:ext cx="84137" cy="84138"/>
            </a:xfrm>
            <a:custGeom>
              <a:avLst/>
              <a:gdLst>
                <a:gd name="T0" fmla="*/ 86 w 173"/>
                <a:gd name="T1" fmla="*/ 0 h 170"/>
                <a:gd name="T2" fmla="*/ 160 w 173"/>
                <a:gd name="T3" fmla="*/ 0 h 170"/>
                <a:gd name="T4" fmla="*/ 173 w 173"/>
                <a:gd name="T5" fmla="*/ 12 h 170"/>
                <a:gd name="T6" fmla="*/ 173 w 173"/>
                <a:gd name="T7" fmla="*/ 132 h 170"/>
                <a:gd name="T8" fmla="*/ 159 w 173"/>
                <a:gd name="T9" fmla="*/ 145 h 170"/>
                <a:gd name="T10" fmla="*/ 42 w 173"/>
                <a:gd name="T11" fmla="*/ 167 h 170"/>
                <a:gd name="T12" fmla="*/ 25 w 173"/>
                <a:gd name="T13" fmla="*/ 157 h 170"/>
                <a:gd name="T14" fmla="*/ 0 w 173"/>
                <a:gd name="T15" fmla="*/ 12 h 170"/>
                <a:gd name="T16" fmla="*/ 13 w 173"/>
                <a:gd name="T17" fmla="*/ 0 h 170"/>
                <a:gd name="T18" fmla="*/ 86 w 173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0">
                  <a:moveTo>
                    <a:pt x="86" y="0"/>
                  </a:moveTo>
                  <a:cubicBezTo>
                    <a:pt x="111" y="0"/>
                    <a:pt x="136" y="0"/>
                    <a:pt x="160" y="0"/>
                  </a:cubicBezTo>
                  <a:cubicBezTo>
                    <a:pt x="170" y="0"/>
                    <a:pt x="173" y="2"/>
                    <a:pt x="173" y="12"/>
                  </a:cubicBezTo>
                  <a:cubicBezTo>
                    <a:pt x="172" y="52"/>
                    <a:pt x="172" y="92"/>
                    <a:pt x="173" y="132"/>
                  </a:cubicBezTo>
                  <a:cubicBezTo>
                    <a:pt x="173" y="143"/>
                    <a:pt x="169" y="145"/>
                    <a:pt x="159" y="145"/>
                  </a:cubicBezTo>
                  <a:cubicBezTo>
                    <a:pt x="119" y="149"/>
                    <a:pt x="80" y="155"/>
                    <a:pt x="42" y="167"/>
                  </a:cubicBezTo>
                  <a:cubicBezTo>
                    <a:pt x="31" y="170"/>
                    <a:pt x="27" y="166"/>
                    <a:pt x="25" y="157"/>
                  </a:cubicBezTo>
                  <a:cubicBezTo>
                    <a:pt x="13" y="109"/>
                    <a:pt x="5" y="61"/>
                    <a:pt x="0" y="12"/>
                  </a:cubicBezTo>
                  <a:cubicBezTo>
                    <a:pt x="0" y="2"/>
                    <a:pt x="3" y="0"/>
                    <a:pt x="13" y="0"/>
                  </a:cubicBezTo>
                  <a:cubicBezTo>
                    <a:pt x="37" y="0"/>
                    <a:pt x="62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-1247775" y="2312988"/>
              <a:ext cx="84137" cy="84138"/>
            </a:xfrm>
            <a:custGeom>
              <a:avLst/>
              <a:gdLst>
                <a:gd name="T0" fmla="*/ 88 w 173"/>
                <a:gd name="T1" fmla="*/ 1 h 172"/>
                <a:gd name="T2" fmla="*/ 160 w 173"/>
                <a:gd name="T3" fmla="*/ 1 h 172"/>
                <a:gd name="T4" fmla="*/ 172 w 173"/>
                <a:gd name="T5" fmla="*/ 14 h 172"/>
                <a:gd name="T6" fmla="*/ 149 w 173"/>
                <a:gd name="T7" fmla="*/ 156 h 172"/>
                <a:gd name="T8" fmla="*/ 128 w 173"/>
                <a:gd name="T9" fmla="*/ 168 h 172"/>
                <a:gd name="T10" fmla="*/ 15 w 173"/>
                <a:gd name="T11" fmla="*/ 147 h 172"/>
                <a:gd name="T12" fmla="*/ 0 w 173"/>
                <a:gd name="T13" fmla="*/ 132 h 172"/>
                <a:gd name="T14" fmla="*/ 0 w 173"/>
                <a:gd name="T15" fmla="*/ 16 h 172"/>
                <a:gd name="T16" fmla="*/ 16 w 173"/>
                <a:gd name="T17" fmla="*/ 1 h 172"/>
                <a:gd name="T18" fmla="*/ 88 w 173"/>
                <a:gd name="T19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2">
                  <a:moveTo>
                    <a:pt x="88" y="1"/>
                  </a:moveTo>
                  <a:cubicBezTo>
                    <a:pt x="112" y="1"/>
                    <a:pt x="136" y="1"/>
                    <a:pt x="160" y="1"/>
                  </a:cubicBezTo>
                  <a:cubicBezTo>
                    <a:pt x="170" y="0"/>
                    <a:pt x="173" y="3"/>
                    <a:pt x="172" y="14"/>
                  </a:cubicBezTo>
                  <a:cubicBezTo>
                    <a:pt x="168" y="62"/>
                    <a:pt x="160" y="109"/>
                    <a:pt x="149" y="156"/>
                  </a:cubicBezTo>
                  <a:cubicBezTo>
                    <a:pt x="146" y="167"/>
                    <a:pt x="141" y="172"/>
                    <a:pt x="128" y="168"/>
                  </a:cubicBezTo>
                  <a:cubicBezTo>
                    <a:pt x="91" y="156"/>
                    <a:pt x="53" y="150"/>
                    <a:pt x="15" y="147"/>
                  </a:cubicBezTo>
                  <a:cubicBezTo>
                    <a:pt x="5" y="146"/>
                    <a:pt x="0" y="144"/>
                    <a:pt x="0" y="132"/>
                  </a:cubicBezTo>
                  <a:cubicBezTo>
                    <a:pt x="1" y="93"/>
                    <a:pt x="1" y="55"/>
                    <a:pt x="0" y="16"/>
                  </a:cubicBezTo>
                  <a:cubicBezTo>
                    <a:pt x="0" y="3"/>
                    <a:pt x="4" y="0"/>
                    <a:pt x="16" y="1"/>
                  </a:cubicBezTo>
                  <a:cubicBezTo>
                    <a:pt x="40" y="2"/>
                    <a:pt x="64" y="1"/>
                    <a:pt x="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-1338263" y="2416175"/>
              <a:ext cx="60325" cy="77788"/>
            </a:xfrm>
            <a:custGeom>
              <a:avLst/>
              <a:gdLst>
                <a:gd name="T0" fmla="*/ 122 w 123"/>
                <a:gd name="T1" fmla="*/ 79 h 161"/>
                <a:gd name="T2" fmla="*/ 123 w 123"/>
                <a:gd name="T3" fmla="*/ 145 h 161"/>
                <a:gd name="T4" fmla="*/ 107 w 123"/>
                <a:gd name="T5" fmla="*/ 159 h 161"/>
                <a:gd name="T6" fmla="*/ 105 w 123"/>
                <a:gd name="T7" fmla="*/ 159 h 161"/>
                <a:gd name="T8" fmla="*/ 40 w 123"/>
                <a:gd name="T9" fmla="*/ 114 h 161"/>
                <a:gd name="T10" fmla="*/ 4 w 123"/>
                <a:gd name="T11" fmla="*/ 35 h 161"/>
                <a:gd name="T12" fmla="*/ 11 w 123"/>
                <a:gd name="T13" fmla="*/ 19 h 161"/>
                <a:gd name="T14" fmla="*/ 113 w 123"/>
                <a:gd name="T15" fmla="*/ 1 h 161"/>
                <a:gd name="T16" fmla="*/ 122 w 123"/>
                <a:gd name="T17" fmla="*/ 11 h 161"/>
                <a:gd name="T18" fmla="*/ 122 w 123"/>
                <a:gd name="T19" fmla="*/ 79 h 161"/>
                <a:gd name="T20" fmla="*/ 122 w 123"/>
                <a:gd name="T21" fmla="*/ 7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61">
                  <a:moveTo>
                    <a:pt x="122" y="79"/>
                  </a:moveTo>
                  <a:cubicBezTo>
                    <a:pt x="122" y="101"/>
                    <a:pt x="121" y="123"/>
                    <a:pt x="123" y="145"/>
                  </a:cubicBezTo>
                  <a:cubicBezTo>
                    <a:pt x="123" y="159"/>
                    <a:pt x="118" y="161"/>
                    <a:pt x="107" y="159"/>
                  </a:cubicBezTo>
                  <a:cubicBezTo>
                    <a:pt x="106" y="159"/>
                    <a:pt x="105" y="159"/>
                    <a:pt x="105" y="159"/>
                  </a:cubicBezTo>
                  <a:cubicBezTo>
                    <a:pt x="73" y="159"/>
                    <a:pt x="51" y="146"/>
                    <a:pt x="40" y="114"/>
                  </a:cubicBezTo>
                  <a:cubicBezTo>
                    <a:pt x="31" y="87"/>
                    <a:pt x="17" y="61"/>
                    <a:pt x="4" y="35"/>
                  </a:cubicBezTo>
                  <a:cubicBezTo>
                    <a:pt x="0" y="26"/>
                    <a:pt x="1" y="22"/>
                    <a:pt x="11" y="19"/>
                  </a:cubicBezTo>
                  <a:cubicBezTo>
                    <a:pt x="44" y="10"/>
                    <a:pt x="78" y="4"/>
                    <a:pt x="113" y="1"/>
                  </a:cubicBezTo>
                  <a:cubicBezTo>
                    <a:pt x="122" y="0"/>
                    <a:pt x="122" y="5"/>
                    <a:pt x="122" y="11"/>
                  </a:cubicBezTo>
                  <a:cubicBezTo>
                    <a:pt x="122" y="34"/>
                    <a:pt x="122" y="56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-1247775" y="2416175"/>
              <a:ext cx="60325" cy="79375"/>
            </a:xfrm>
            <a:custGeom>
              <a:avLst/>
              <a:gdLst>
                <a:gd name="T0" fmla="*/ 2 w 124"/>
                <a:gd name="T1" fmla="*/ 80 h 165"/>
                <a:gd name="T2" fmla="*/ 1 w 124"/>
                <a:gd name="T3" fmla="*/ 12 h 165"/>
                <a:gd name="T4" fmla="*/ 14 w 124"/>
                <a:gd name="T5" fmla="*/ 1 h 165"/>
                <a:gd name="T6" fmla="*/ 110 w 124"/>
                <a:gd name="T7" fmla="*/ 18 h 165"/>
                <a:gd name="T8" fmla="*/ 119 w 124"/>
                <a:gd name="T9" fmla="*/ 36 h 165"/>
                <a:gd name="T10" fmla="*/ 70 w 124"/>
                <a:gd name="T11" fmla="*/ 140 h 165"/>
                <a:gd name="T12" fmla="*/ 5 w 124"/>
                <a:gd name="T13" fmla="*/ 159 h 165"/>
                <a:gd name="T14" fmla="*/ 2 w 124"/>
                <a:gd name="T15" fmla="*/ 146 h 165"/>
                <a:gd name="T16" fmla="*/ 2 w 124"/>
                <a:gd name="T17" fmla="*/ 80 h 165"/>
                <a:gd name="T18" fmla="*/ 2 w 124"/>
                <a:gd name="T19" fmla="*/ 8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65">
                  <a:moveTo>
                    <a:pt x="2" y="80"/>
                  </a:moveTo>
                  <a:cubicBezTo>
                    <a:pt x="2" y="57"/>
                    <a:pt x="2" y="35"/>
                    <a:pt x="1" y="12"/>
                  </a:cubicBezTo>
                  <a:cubicBezTo>
                    <a:pt x="1" y="3"/>
                    <a:pt x="4" y="0"/>
                    <a:pt x="14" y="1"/>
                  </a:cubicBezTo>
                  <a:cubicBezTo>
                    <a:pt x="46" y="4"/>
                    <a:pt x="78" y="11"/>
                    <a:pt x="110" y="18"/>
                  </a:cubicBezTo>
                  <a:cubicBezTo>
                    <a:pt x="121" y="21"/>
                    <a:pt x="124" y="24"/>
                    <a:pt x="119" y="36"/>
                  </a:cubicBezTo>
                  <a:cubicBezTo>
                    <a:pt x="105" y="71"/>
                    <a:pt x="88" y="106"/>
                    <a:pt x="70" y="140"/>
                  </a:cubicBezTo>
                  <a:cubicBezTo>
                    <a:pt x="64" y="150"/>
                    <a:pt x="13" y="165"/>
                    <a:pt x="5" y="159"/>
                  </a:cubicBezTo>
                  <a:cubicBezTo>
                    <a:pt x="0" y="156"/>
                    <a:pt x="2" y="150"/>
                    <a:pt x="2" y="146"/>
                  </a:cubicBezTo>
                  <a:cubicBezTo>
                    <a:pt x="2" y="124"/>
                    <a:pt x="2" y="102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-1390650" y="2436813"/>
              <a:ext cx="39687" cy="36513"/>
            </a:xfrm>
            <a:custGeom>
              <a:avLst/>
              <a:gdLst>
                <a:gd name="T0" fmla="*/ 0 w 80"/>
                <a:gd name="T1" fmla="*/ 21 h 73"/>
                <a:gd name="T2" fmla="*/ 46 w 80"/>
                <a:gd name="T3" fmla="*/ 2 h 73"/>
                <a:gd name="T4" fmla="*/ 66 w 80"/>
                <a:gd name="T5" fmla="*/ 42 h 73"/>
                <a:gd name="T6" fmla="*/ 80 w 80"/>
                <a:gd name="T7" fmla="*/ 73 h 73"/>
                <a:gd name="T8" fmla="*/ 0 w 80"/>
                <a:gd name="T9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3">
                  <a:moveTo>
                    <a:pt x="0" y="21"/>
                  </a:moveTo>
                  <a:cubicBezTo>
                    <a:pt x="17" y="13"/>
                    <a:pt x="33" y="0"/>
                    <a:pt x="46" y="2"/>
                  </a:cubicBezTo>
                  <a:cubicBezTo>
                    <a:pt x="59" y="5"/>
                    <a:pt x="59" y="29"/>
                    <a:pt x="66" y="42"/>
                  </a:cubicBezTo>
                  <a:cubicBezTo>
                    <a:pt x="71" y="51"/>
                    <a:pt x="74" y="60"/>
                    <a:pt x="80" y="73"/>
                  </a:cubicBezTo>
                  <a:cubicBezTo>
                    <a:pt x="49" y="60"/>
                    <a:pt x="26" y="41"/>
                    <a:pt x="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-1174750" y="2436813"/>
              <a:ext cx="39687" cy="36513"/>
            </a:xfrm>
            <a:custGeom>
              <a:avLst/>
              <a:gdLst>
                <a:gd name="T0" fmla="*/ 79 w 79"/>
                <a:gd name="T1" fmla="*/ 23 h 76"/>
                <a:gd name="T2" fmla="*/ 0 w 79"/>
                <a:gd name="T3" fmla="*/ 76 h 76"/>
                <a:gd name="T4" fmla="*/ 29 w 79"/>
                <a:gd name="T5" fmla="*/ 7 h 76"/>
                <a:gd name="T6" fmla="*/ 40 w 79"/>
                <a:gd name="T7" fmla="*/ 6 h 76"/>
                <a:gd name="T8" fmla="*/ 79 w 79"/>
                <a:gd name="T9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6">
                  <a:moveTo>
                    <a:pt x="79" y="23"/>
                  </a:moveTo>
                  <a:cubicBezTo>
                    <a:pt x="55" y="44"/>
                    <a:pt x="30" y="60"/>
                    <a:pt x="0" y="76"/>
                  </a:cubicBezTo>
                  <a:cubicBezTo>
                    <a:pt x="11" y="51"/>
                    <a:pt x="20" y="29"/>
                    <a:pt x="29" y="7"/>
                  </a:cubicBezTo>
                  <a:cubicBezTo>
                    <a:pt x="32" y="0"/>
                    <a:pt x="37" y="4"/>
                    <a:pt x="40" y="6"/>
                  </a:cubicBezTo>
                  <a:cubicBezTo>
                    <a:pt x="52" y="11"/>
                    <a:pt x="64" y="16"/>
                    <a:pt x="79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-1558925" y="2120900"/>
              <a:ext cx="12700" cy="19050"/>
            </a:xfrm>
            <a:custGeom>
              <a:avLst/>
              <a:gdLst>
                <a:gd name="T0" fmla="*/ 26 w 26"/>
                <a:gd name="T1" fmla="*/ 19 h 38"/>
                <a:gd name="T2" fmla="*/ 14 w 26"/>
                <a:gd name="T3" fmla="*/ 37 h 38"/>
                <a:gd name="T4" fmla="*/ 0 w 26"/>
                <a:gd name="T5" fmla="*/ 19 h 38"/>
                <a:gd name="T6" fmla="*/ 13 w 26"/>
                <a:gd name="T7" fmla="*/ 0 h 38"/>
                <a:gd name="T8" fmla="*/ 26 w 26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6" y="19"/>
                  </a:moveTo>
                  <a:cubicBezTo>
                    <a:pt x="25" y="27"/>
                    <a:pt x="24" y="37"/>
                    <a:pt x="14" y="37"/>
                  </a:cubicBezTo>
                  <a:cubicBezTo>
                    <a:pt x="3" y="38"/>
                    <a:pt x="1" y="27"/>
                    <a:pt x="0" y="19"/>
                  </a:cubicBezTo>
                  <a:cubicBezTo>
                    <a:pt x="0" y="10"/>
                    <a:pt x="3" y="0"/>
                    <a:pt x="13" y="0"/>
                  </a:cubicBezTo>
                  <a:cubicBezTo>
                    <a:pt x="25" y="0"/>
                    <a:pt x="25" y="11"/>
                    <a:pt x="26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182201" y="3352800"/>
            <a:ext cx="4008212" cy="2286000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5103" y="3539399"/>
            <a:ext cx="3375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</a:pP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eaLnBrk="0" hangingPunct="0">
              <a:lnSpc>
                <a:spcPct val="90000"/>
              </a:lnSpc>
            </a:pP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on way to Guinness book Record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1660061" y="2741255"/>
            <a:ext cx="530352" cy="605280"/>
          </a:xfrm>
          <a:prstGeom prst="triangle">
            <a:avLst>
              <a:gd name="adj" fmla="val 100000"/>
            </a:avLst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1" y="3522456"/>
            <a:ext cx="1486713" cy="10020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5314" y="6497641"/>
            <a:ext cx="457200" cy="1539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fld id="{811E841D-5174-433A-8A6C-40EA6EA766D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7E8E81DA-F7EC-4793-92F6-61F66E40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/>
          </p:cNvSpPr>
          <p:nvPr/>
        </p:nvSpPr>
        <p:spPr>
          <a:xfrm>
            <a:off x="1588" y="1447800"/>
            <a:ext cx="12188825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36084" y="229935"/>
            <a:ext cx="9480283" cy="145069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My Journey – Laxmi (M) follows </a:t>
            </a:r>
            <a:r>
              <a:rPr lang="en-US" altLang="en-US" sz="2800" b="1" dirty="0">
                <a:solidFill>
                  <a:schemeClr val="bg1"/>
                </a:solidFill>
              </a:rPr>
              <a:t>Saraswati</a:t>
            </a:r>
          </a:p>
        </p:txBody>
      </p:sp>
      <p:sp>
        <p:nvSpPr>
          <p:cNvPr id="11267" name="Content Placeholder 43"/>
          <p:cNvSpPr>
            <a:spLocks noGrp="1"/>
          </p:cNvSpPr>
          <p:nvPr>
            <p:ph sz="quarter" idx="10"/>
          </p:nvPr>
        </p:nvSpPr>
        <p:spPr>
          <a:xfrm>
            <a:off x="8705452" y="4788696"/>
            <a:ext cx="3105548" cy="984885"/>
          </a:xfr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</a:t>
            </a:r>
            <a:r>
              <a:rPr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years - IFRS/Ind AS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Valuation </a:t>
            </a:r>
            <a:r>
              <a:rPr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Consultant &amp; Faculty, </a:t>
            </a:r>
            <a:br>
              <a:rPr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M&amp;A, ECB, FDI, Listings on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Foreign Stock Exchange</a:t>
            </a:r>
            <a:endParaRPr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>
            <a:spLocks/>
          </p:cNvSpPr>
          <p:nvPr/>
        </p:nvSpPr>
        <p:spPr>
          <a:xfrm>
            <a:off x="1590" y="3556794"/>
            <a:ext cx="12188825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98512" y="3175794"/>
            <a:ext cx="0" cy="609600"/>
          </a:xfrm>
          <a:prstGeom prst="line">
            <a:avLst/>
          </a:prstGeom>
          <a:ln w="44450">
            <a:solidFill>
              <a:srgbClr val="0070C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71800" y="3175794"/>
            <a:ext cx="0" cy="609600"/>
          </a:xfrm>
          <a:prstGeom prst="line">
            <a:avLst/>
          </a:prstGeom>
          <a:ln w="44450">
            <a:solidFill>
              <a:srgbClr val="0070C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3800" y="3175794"/>
            <a:ext cx="0" cy="609600"/>
          </a:xfrm>
          <a:prstGeom prst="line">
            <a:avLst/>
          </a:prstGeom>
          <a:ln w="44450">
            <a:solidFill>
              <a:srgbClr val="0070C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049000" y="3175794"/>
            <a:ext cx="0" cy="609600"/>
          </a:xfrm>
          <a:prstGeom prst="line">
            <a:avLst/>
          </a:prstGeom>
          <a:ln w="44450">
            <a:solidFill>
              <a:srgbClr val="0070C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8955086" y="3950494"/>
            <a:ext cx="0" cy="609600"/>
          </a:xfrm>
          <a:prstGeom prst="line">
            <a:avLst/>
          </a:prstGeom>
          <a:ln w="4445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6743699" y="3950494"/>
            <a:ext cx="0" cy="609600"/>
          </a:xfrm>
          <a:prstGeom prst="line">
            <a:avLst/>
          </a:prstGeom>
          <a:ln w="4445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230288" y="3950494"/>
            <a:ext cx="0" cy="609600"/>
          </a:xfrm>
          <a:prstGeom prst="line">
            <a:avLst/>
          </a:prstGeom>
          <a:ln w="4445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1752600" y="3950494"/>
            <a:ext cx="0" cy="609600"/>
          </a:xfrm>
          <a:prstGeom prst="line">
            <a:avLst/>
          </a:prstGeom>
          <a:ln w="4445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34000" y="3175794"/>
            <a:ext cx="0" cy="609600"/>
          </a:xfrm>
          <a:prstGeom prst="line">
            <a:avLst/>
          </a:prstGeom>
          <a:ln w="44450">
            <a:solidFill>
              <a:srgbClr val="0070C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3"/>
          <p:cNvSpPr txBox="1">
            <a:spLocks/>
          </p:cNvSpPr>
          <p:nvPr/>
        </p:nvSpPr>
        <p:spPr bwMode="auto">
          <a:xfrm>
            <a:off x="8991601" y="1499447"/>
            <a:ext cx="25146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Years of </a:t>
            </a:r>
            <a:b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Industry experience;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8 years of </a:t>
            </a:r>
            <a:b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IFRS, Valuation 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Consulting / training</a:t>
            </a:r>
          </a:p>
        </p:txBody>
      </p:sp>
      <p:sp>
        <p:nvSpPr>
          <p:cNvPr id="19" name="Content Placeholder 43"/>
          <p:cNvSpPr txBox="1">
            <a:spLocks/>
          </p:cNvSpPr>
          <p:nvPr/>
        </p:nvSpPr>
        <p:spPr bwMode="auto">
          <a:xfrm>
            <a:off x="6562408" y="4788694"/>
            <a:ext cx="12882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Gammon India –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2004-06 </a:t>
            </a:r>
          </a:p>
        </p:txBody>
      </p:sp>
      <p:sp>
        <p:nvSpPr>
          <p:cNvPr id="20" name="Content Placeholder 43"/>
          <p:cNvSpPr txBox="1">
            <a:spLocks/>
          </p:cNvSpPr>
          <p:nvPr/>
        </p:nvSpPr>
        <p:spPr bwMode="auto">
          <a:xfrm>
            <a:off x="7092235" y="1920561"/>
            <a:ext cx="191523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Mittal Europe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2006-09 </a:t>
            </a:r>
            <a:b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MD &amp; Chief Finance Director, Europe</a:t>
            </a:r>
          </a:p>
        </p:txBody>
      </p:sp>
      <p:sp>
        <p:nvSpPr>
          <p:cNvPr id="21" name="Content Placeholder 43"/>
          <p:cNvSpPr txBox="1">
            <a:spLocks/>
          </p:cNvSpPr>
          <p:nvPr/>
        </p:nvSpPr>
        <p:spPr bwMode="auto">
          <a:xfrm>
            <a:off x="3962401" y="4788697"/>
            <a:ext cx="23625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Foundation software – USA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Singapore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2001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2002</a:t>
            </a:r>
          </a:p>
        </p:txBody>
      </p:sp>
      <p:sp>
        <p:nvSpPr>
          <p:cNvPr id="22" name="Content Placeholder 43"/>
          <p:cNvSpPr txBox="1">
            <a:spLocks/>
          </p:cNvSpPr>
          <p:nvPr/>
        </p:nvSpPr>
        <p:spPr bwMode="auto">
          <a:xfrm>
            <a:off x="2731370" y="1920561"/>
            <a:ext cx="149891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 Star &amp; Blue Star InfoTech –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1997 – 1999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Mumbai – CFO</a:t>
            </a:r>
          </a:p>
        </p:txBody>
      </p:sp>
      <p:sp>
        <p:nvSpPr>
          <p:cNvPr id="23" name="Content Placeholder 43"/>
          <p:cNvSpPr txBox="1">
            <a:spLocks/>
          </p:cNvSpPr>
          <p:nvPr/>
        </p:nvSpPr>
        <p:spPr bwMode="auto">
          <a:xfrm>
            <a:off x="1408114" y="4788694"/>
            <a:ext cx="21605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Mafatlal –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1991 – 1994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(Surat)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1995- 1996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(Mumbai) </a:t>
            </a:r>
          </a:p>
        </p:txBody>
      </p:sp>
      <p:sp>
        <p:nvSpPr>
          <p:cNvPr id="24" name="Content Placeholder 43"/>
          <p:cNvSpPr txBox="1">
            <a:spLocks/>
          </p:cNvSpPr>
          <p:nvPr/>
        </p:nvSpPr>
        <p:spPr bwMode="auto">
          <a:xfrm>
            <a:off x="5026658" y="1674337"/>
            <a:ext cx="162877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Reliance InfoComm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2002- 2004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Business Controller</a:t>
            </a:r>
          </a:p>
        </p:txBody>
      </p:sp>
      <p:sp>
        <p:nvSpPr>
          <p:cNvPr id="25" name="Content Placeholder 43"/>
          <p:cNvSpPr txBox="1">
            <a:spLocks/>
          </p:cNvSpPr>
          <p:nvPr/>
        </p:nvSpPr>
        <p:spPr bwMode="auto">
          <a:xfrm>
            <a:off x="436084" y="1920561"/>
            <a:ext cx="149891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Crompton Greaves, Nasik -  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1980 to 1990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Started career</a:t>
            </a:r>
          </a:p>
        </p:txBody>
      </p:sp>
      <p:sp>
        <p:nvSpPr>
          <p:cNvPr id="37" name="Freeform 27"/>
          <p:cNvSpPr>
            <a:spLocks noEditPoints="1"/>
          </p:cNvSpPr>
          <p:nvPr/>
        </p:nvSpPr>
        <p:spPr bwMode="auto">
          <a:xfrm>
            <a:off x="8429327" y="229935"/>
            <a:ext cx="578146" cy="506648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38" y="222"/>
              </a:cxn>
              <a:cxn ang="0">
                <a:pos x="38" y="269"/>
              </a:cxn>
              <a:cxn ang="0">
                <a:pos x="38" y="279"/>
              </a:cxn>
              <a:cxn ang="0">
                <a:pos x="47" y="277"/>
              </a:cxn>
              <a:cxn ang="0">
                <a:pos x="75" y="274"/>
              </a:cxn>
              <a:cxn ang="0">
                <a:pos x="75" y="293"/>
              </a:cxn>
              <a:cxn ang="0">
                <a:pos x="0" y="293"/>
              </a:cxn>
              <a:cxn ang="0">
                <a:pos x="22" y="273"/>
              </a:cxn>
              <a:cxn ang="0">
                <a:pos x="0" y="222"/>
              </a:cxn>
              <a:cxn ang="0">
                <a:pos x="71" y="131"/>
              </a:cxn>
              <a:cxn ang="0">
                <a:pos x="143" y="123"/>
              </a:cxn>
              <a:cxn ang="0">
                <a:pos x="146" y="121"/>
              </a:cxn>
              <a:cxn ang="0">
                <a:pos x="150" y="116"/>
              </a:cxn>
              <a:cxn ang="0">
                <a:pos x="150" y="116"/>
              </a:cxn>
              <a:cxn ang="0">
                <a:pos x="183" y="46"/>
              </a:cxn>
              <a:cxn ang="0">
                <a:pos x="193" y="51"/>
              </a:cxn>
              <a:cxn ang="0">
                <a:pos x="160" y="120"/>
              </a:cxn>
              <a:cxn ang="0">
                <a:pos x="160" y="120"/>
              </a:cxn>
              <a:cxn ang="0">
                <a:pos x="153" y="130"/>
              </a:cxn>
              <a:cxn ang="0">
                <a:pos x="147" y="134"/>
              </a:cxn>
              <a:cxn ang="0">
                <a:pos x="146" y="134"/>
              </a:cxn>
              <a:cxn ang="0">
                <a:pos x="145" y="134"/>
              </a:cxn>
              <a:cxn ang="0">
                <a:pos x="72" y="143"/>
              </a:cxn>
              <a:cxn ang="0">
                <a:pos x="71" y="131"/>
              </a:cxn>
              <a:cxn ang="0">
                <a:pos x="388" y="222"/>
              </a:cxn>
              <a:cxn ang="0">
                <a:pos x="351" y="222"/>
              </a:cxn>
              <a:cxn ang="0">
                <a:pos x="351" y="269"/>
              </a:cxn>
              <a:cxn ang="0">
                <a:pos x="351" y="279"/>
              </a:cxn>
              <a:cxn ang="0">
                <a:pos x="341" y="277"/>
              </a:cxn>
              <a:cxn ang="0">
                <a:pos x="313" y="274"/>
              </a:cxn>
              <a:cxn ang="0">
                <a:pos x="313" y="293"/>
              </a:cxn>
              <a:cxn ang="0">
                <a:pos x="388" y="293"/>
              </a:cxn>
              <a:cxn ang="0">
                <a:pos x="367" y="273"/>
              </a:cxn>
              <a:cxn ang="0">
                <a:pos x="388" y="222"/>
              </a:cxn>
              <a:cxn ang="0">
                <a:pos x="46" y="200"/>
              </a:cxn>
              <a:cxn ang="0">
                <a:pos x="46" y="269"/>
              </a:cxn>
              <a:cxn ang="0">
                <a:pos x="343" y="269"/>
              </a:cxn>
              <a:cxn ang="0">
                <a:pos x="343" y="200"/>
              </a:cxn>
              <a:cxn ang="0">
                <a:pos x="46" y="200"/>
              </a:cxn>
              <a:cxn ang="0">
                <a:pos x="195" y="0"/>
              </a:cxn>
              <a:cxn ang="0">
                <a:pos x="139" y="111"/>
              </a:cxn>
              <a:cxn ang="0">
                <a:pos x="16" y="130"/>
              </a:cxn>
              <a:cxn ang="0">
                <a:pos x="75" y="188"/>
              </a:cxn>
              <a:cxn ang="0">
                <a:pos x="315" y="187"/>
              </a:cxn>
              <a:cxn ang="0">
                <a:pos x="374" y="130"/>
              </a:cxn>
              <a:cxn ang="0">
                <a:pos x="250" y="111"/>
              </a:cxn>
              <a:cxn ang="0">
                <a:pos x="195" y="0"/>
              </a:cxn>
              <a:cxn ang="0">
                <a:pos x="294" y="273"/>
              </a:cxn>
              <a:cxn ang="0">
                <a:pos x="305" y="340"/>
              </a:cxn>
              <a:cxn ang="0">
                <a:pos x="195" y="282"/>
              </a:cxn>
              <a:cxn ang="0">
                <a:pos x="84" y="340"/>
              </a:cxn>
              <a:cxn ang="0">
                <a:pos x="95" y="273"/>
              </a:cxn>
              <a:cxn ang="0">
                <a:pos x="294" y="273"/>
              </a:cxn>
            </a:cxnLst>
            <a:rect l="0" t="0" r="r" b="b"/>
            <a:pathLst>
              <a:path w="388" h="340">
                <a:moveTo>
                  <a:pt x="0" y="222"/>
                </a:moveTo>
                <a:cubicBezTo>
                  <a:pt x="38" y="222"/>
                  <a:pt x="38" y="222"/>
                  <a:pt x="38" y="222"/>
                </a:cubicBezTo>
                <a:cubicBezTo>
                  <a:pt x="38" y="269"/>
                  <a:pt x="38" y="269"/>
                  <a:pt x="38" y="269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47" y="277"/>
                  <a:pt x="47" y="277"/>
                  <a:pt x="47" y="277"/>
                </a:cubicBezTo>
                <a:cubicBezTo>
                  <a:pt x="57" y="276"/>
                  <a:pt x="66" y="275"/>
                  <a:pt x="75" y="274"/>
                </a:cubicBezTo>
                <a:cubicBezTo>
                  <a:pt x="75" y="293"/>
                  <a:pt x="75" y="293"/>
                  <a:pt x="75" y="293"/>
                </a:cubicBezTo>
                <a:cubicBezTo>
                  <a:pt x="0" y="293"/>
                  <a:pt x="0" y="293"/>
                  <a:pt x="0" y="293"/>
                </a:cubicBezTo>
                <a:cubicBezTo>
                  <a:pt x="22" y="273"/>
                  <a:pt x="22" y="273"/>
                  <a:pt x="22" y="273"/>
                </a:cubicBezTo>
                <a:cubicBezTo>
                  <a:pt x="0" y="222"/>
                  <a:pt x="0" y="222"/>
                  <a:pt x="0" y="222"/>
                </a:cubicBezTo>
                <a:close/>
                <a:moveTo>
                  <a:pt x="71" y="131"/>
                </a:moveTo>
                <a:cubicBezTo>
                  <a:pt x="143" y="123"/>
                  <a:pt x="143" y="123"/>
                  <a:pt x="143" y="123"/>
                </a:cubicBezTo>
                <a:cubicBezTo>
                  <a:pt x="144" y="122"/>
                  <a:pt x="145" y="122"/>
                  <a:pt x="146" y="121"/>
                </a:cubicBezTo>
                <a:cubicBezTo>
                  <a:pt x="147" y="120"/>
                  <a:pt x="148" y="118"/>
                  <a:pt x="150" y="116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93" y="51"/>
                  <a:pt x="193" y="51"/>
                  <a:pt x="193" y="51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58" y="125"/>
                  <a:pt x="156" y="128"/>
                  <a:pt x="153" y="130"/>
                </a:cubicBezTo>
                <a:cubicBezTo>
                  <a:pt x="151" y="132"/>
                  <a:pt x="149" y="133"/>
                  <a:pt x="147" y="134"/>
                </a:cubicBezTo>
                <a:cubicBezTo>
                  <a:pt x="146" y="134"/>
                  <a:pt x="146" y="134"/>
                  <a:pt x="146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1" y="131"/>
                  <a:pt x="71" y="131"/>
                  <a:pt x="71" y="131"/>
                </a:cubicBezTo>
                <a:close/>
                <a:moveTo>
                  <a:pt x="388" y="222"/>
                </a:moveTo>
                <a:cubicBezTo>
                  <a:pt x="351" y="222"/>
                  <a:pt x="351" y="222"/>
                  <a:pt x="351" y="222"/>
                </a:cubicBezTo>
                <a:cubicBezTo>
                  <a:pt x="351" y="269"/>
                  <a:pt x="351" y="269"/>
                  <a:pt x="351" y="26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41" y="277"/>
                  <a:pt x="341" y="277"/>
                  <a:pt x="341" y="277"/>
                </a:cubicBezTo>
                <a:cubicBezTo>
                  <a:pt x="332" y="276"/>
                  <a:pt x="322" y="275"/>
                  <a:pt x="313" y="274"/>
                </a:cubicBezTo>
                <a:cubicBezTo>
                  <a:pt x="313" y="293"/>
                  <a:pt x="313" y="293"/>
                  <a:pt x="313" y="293"/>
                </a:cubicBezTo>
                <a:cubicBezTo>
                  <a:pt x="388" y="293"/>
                  <a:pt x="388" y="293"/>
                  <a:pt x="388" y="293"/>
                </a:cubicBezTo>
                <a:cubicBezTo>
                  <a:pt x="367" y="273"/>
                  <a:pt x="367" y="273"/>
                  <a:pt x="367" y="273"/>
                </a:cubicBezTo>
                <a:cubicBezTo>
                  <a:pt x="388" y="222"/>
                  <a:pt x="388" y="222"/>
                  <a:pt x="388" y="222"/>
                </a:cubicBezTo>
                <a:close/>
                <a:moveTo>
                  <a:pt x="46" y="200"/>
                </a:moveTo>
                <a:cubicBezTo>
                  <a:pt x="46" y="223"/>
                  <a:pt x="46" y="246"/>
                  <a:pt x="46" y="269"/>
                </a:cubicBezTo>
                <a:cubicBezTo>
                  <a:pt x="142" y="258"/>
                  <a:pt x="241" y="258"/>
                  <a:pt x="343" y="269"/>
                </a:cubicBezTo>
                <a:cubicBezTo>
                  <a:pt x="343" y="246"/>
                  <a:pt x="343" y="223"/>
                  <a:pt x="343" y="200"/>
                </a:cubicBezTo>
                <a:cubicBezTo>
                  <a:pt x="244" y="186"/>
                  <a:pt x="146" y="186"/>
                  <a:pt x="46" y="200"/>
                </a:cubicBezTo>
                <a:close/>
                <a:moveTo>
                  <a:pt x="195" y="0"/>
                </a:moveTo>
                <a:cubicBezTo>
                  <a:pt x="139" y="111"/>
                  <a:pt x="139" y="111"/>
                  <a:pt x="139" y="111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75" y="188"/>
                  <a:pt x="75" y="188"/>
                  <a:pt x="75" y="188"/>
                </a:cubicBezTo>
                <a:cubicBezTo>
                  <a:pt x="155" y="179"/>
                  <a:pt x="235" y="179"/>
                  <a:pt x="315" y="187"/>
                </a:cubicBezTo>
                <a:cubicBezTo>
                  <a:pt x="374" y="130"/>
                  <a:pt x="374" y="130"/>
                  <a:pt x="374" y="130"/>
                </a:cubicBezTo>
                <a:cubicBezTo>
                  <a:pt x="250" y="111"/>
                  <a:pt x="250" y="111"/>
                  <a:pt x="250" y="111"/>
                </a:cubicBezTo>
                <a:cubicBezTo>
                  <a:pt x="195" y="0"/>
                  <a:pt x="195" y="0"/>
                  <a:pt x="195" y="0"/>
                </a:cubicBezTo>
                <a:close/>
                <a:moveTo>
                  <a:pt x="294" y="273"/>
                </a:moveTo>
                <a:cubicBezTo>
                  <a:pt x="305" y="340"/>
                  <a:pt x="305" y="340"/>
                  <a:pt x="305" y="340"/>
                </a:cubicBezTo>
                <a:cubicBezTo>
                  <a:pt x="195" y="282"/>
                  <a:pt x="195" y="282"/>
                  <a:pt x="195" y="282"/>
                </a:cubicBezTo>
                <a:cubicBezTo>
                  <a:pt x="84" y="340"/>
                  <a:pt x="84" y="340"/>
                  <a:pt x="84" y="340"/>
                </a:cubicBezTo>
                <a:cubicBezTo>
                  <a:pt x="95" y="273"/>
                  <a:pt x="95" y="273"/>
                  <a:pt x="95" y="273"/>
                </a:cubicBezTo>
                <a:cubicBezTo>
                  <a:pt x="162" y="268"/>
                  <a:pt x="228" y="268"/>
                  <a:pt x="294" y="273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590" y="3951084"/>
            <a:ext cx="121888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0" y="3791596"/>
            <a:ext cx="121888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5314" y="6497641"/>
            <a:ext cx="457200" cy="1539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fld id="{811E841D-5174-433A-8A6C-40EA6EA766D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55FEE21D-032E-452C-A59E-CA6EE1C1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588" y="1727200"/>
            <a:ext cx="12188825" cy="408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7930" y="0"/>
            <a:ext cx="9578438" cy="1680632"/>
          </a:xfrm>
        </p:spPr>
        <p:txBody>
          <a:bodyPr/>
          <a:lstStyle/>
          <a:p>
            <a:pPr eaLnBrk="1" hangingPunct="1"/>
            <a:r>
              <a:rPr lang="en-US" altLang="en-US" dirty="0"/>
              <a:t>Current achievements</a:t>
            </a:r>
          </a:p>
        </p:txBody>
      </p:sp>
      <p:sp>
        <p:nvSpPr>
          <p:cNvPr id="12291" name="Content Placeholder 45"/>
          <p:cNvSpPr>
            <a:spLocks noGrp="1"/>
          </p:cNvSpPr>
          <p:nvPr>
            <p:ph sz="quarter" idx="10"/>
          </p:nvPr>
        </p:nvSpPr>
        <p:spPr>
          <a:xfrm>
            <a:off x="776288" y="1360488"/>
            <a:ext cx="2728911" cy="1001712"/>
          </a:xfrm>
          <a:solidFill>
            <a:srgbClr val="FFC000"/>
          </a:solidFill>
        </p:spPr>
        <p:txBody>
          <a:bodyPr vert="horz" lIns="54610" tIns="54610" rIns="54610" bIns="54610" rtlCol="0" anchor="ctr">
            <a:normAutofit lnSpcReduction="10000"/>
          </a:bodyPr>
          <a:lstStyle/>
          <a:p>
            <a:pPr marL="0" lvl="1" indent="0" algn="ctr">
              <a:spcBef>
                <a:spcPts val="1200"/>
              </a:spcBef>
              <a:buNone/>
            </a:pPr>
            <a:r>
              <a:rPr altLang="en-US" dirty="0">
                <a:solidFill>
                  <a:schemeClr val="tx1"/>
                </a:solidFill>
              </a:rPr>
              <a:t>Ind AS </a:t>
            </a:r>
            <a:r>
              <a:rPr lang="en-US" altLang="en-US" dirty="0">
                <a:solidFill>
                  <a:schemeClr val="tx1"/>
                </a:solidFill>
              </a:rPr>
              <a:t>Implementation Committee </a:t>
            </a:r>
            <a:r>
              <a:rPr altLang="en-US" dirty="0">
                <a:solidFill>
                  <a:schemeClr val="tx1"/>
                </a:solidFill>
              </a:rPr>
              <a:t>(ICAI) </a:t>
            </a:r>
            <a:r>
              <a:rPr lang="en-US" altLang="en-US" dirty="0">
                <a:solidFill>
                  <a:schemeClr val="tx1"/>
                </a:solidFill>
              </a:rPr>
              <a:t>Member </a:t>
            </a:r>
            <a:r>
              <a:rPr altLang="en-US" dirty="0">
                <a:solidFill>
                  <a:schemeClr val="tx1"/>
                </a:solidFill>
              </a:rPr>
              <a:t>(past</a:t>
            </a:r>
            <a:r>
              <a:rPr lang="en-US" altLang="en-US" dirty="0">
                <a:solidFill>
                  <a:schemeClr val="tx1"/>
                </a:solidFill>
              </a:rPr>
              <a:t> 17/18 16/17</a:t>
            </a:r>
            <a:r>
              <a:rPr altLang="en-US" dirty="0">
                <a:solidFill>
                  <a:schemeClr val="tx1"/>
                </a:solidFill>
              </a:rPr>
              <a:t> 10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altLang="en-US" dirty="0">
                <a:solidFill>
                  <a:schemeClr val="tx1"/>
                </a:solidFill>
              </a:rPr>
              <a:t>11)</a:t>
            </a:r>
            <a:r>
              <a:rPr lang="en-US" altLang="en-US" dirty="0">
                <a:solidFill>
                  <a:schemeClr val="tx1"/>
                </a:solidFill>
              </a:rPr>
              <a:t> 2018-19</a:t>
            </a:r>
            <a:endParaRPr alt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45"/>
          <p:cNvSpPr txBox="1">
            <a:spLocks/>
          </p:cNvSpPr>
          <p:nvPr/>
        </p:nvSpPr>
        <p:spPr bwMode="auto">
          <a:xfrm>
            <a:off x="3674439" y="1360488"/>
            <a:ext cx="1981200" cy="1001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Independent Director </a:t>
            </a:r>
            <a:r>
              <a:rPr lang="en-US" altLang="en-US" dirty="0">
                <a:solidFill>
                  <a:schemeClr val="tx1"/>
                </a:solidFill>
              </a:rPr>
              <a:t>on LIC MF Trustee Co Ltd</a:t>
            </a:r>
          </a:p>
        </p:txBody>
      </p:sp>
      <p:sp>
        <p:nvSpPr>
          <p:cNvPr id="5" name="Content Placeholder 45"/>
          <p:cNvSpPr txBox="1">
            <a:spLocks/>
          </p:cNvSpPr>
          <p:nvPr/>
        </p:nvSpPr>
        <p:spPr bwMode="auto">
          <a:xfrm>
            <a:off x="9394827" y="1360488"/>
            <a:ext cx="2198687" cy="1001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Flag-bearer</a:t>
            </a:r>
            <a:r>
              <a:rPr lang="en-US" altLang="en-US" dirty="0">
                <a:solidFill>
                  <a:schemeClr val="tx1"/>
                </a:solidFill>
              </a:rPr>
              <a:t> of the profession award from ICSI 2015</a:t>
            </a:r>
          </a:p>
        </p:txBody>
      </p:sp>
      <p:sp>
        <p:nvSpPr>
          <p:cNvPr id="6" name="Content Placeholder 45"/>
          <p:cNvSpPr txBox="1">
            <a:spLocks/>
          </p:cNvSpPr>
          <p:nvPr/>
        </p:nvSpPr>
        <p:spPr bwMode="auto">
          <a:xfrm>
            <a:off x="776289" y="2514600"/>
            <a:ext cx="2728911" cy="21336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LECTURE no 1601 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on IFRS/Ind AS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completed in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Aug 2018</a:t>
            </a:r>
          </a:p>
        </p:txBody>
      </p:sp>
      <p:sp>
        <p:nvSpPr>
          <p:cNvPr id="7" name="Content Placeholder 45"/>
          <p:cNvSpPr txBox="1">
            <a:spLocks/>
          </p:cNvSpPr>
          <p:nvPr/>
        </p:nvSpPr>
        <p:spPr bwMode="auto">
          <a:xfrm>
            <a:off x="3674440" y="4756150"/>
            <a:ext cx="5545762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“IFRS simplified“ book </a:t>
            </a:r>
          </a:p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Publisher :</a:t>
            </a:r>
            <a:r>
              <a:rPr lang="en-US" altLang="en-US" dirty="0">
                <a:solidFill>
                  <a:schemeClr val="bg1"/>
                </a:solidFill>
              </a:rPr>
              <a:t> CNBC TV 18 world over </a:t>
            </a:r>
          </a:p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Author Rammohan Bhave &amp;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Dr. Mrs. Anjali Rammohan </a:t>
            </a:r>
            <a:r>
              <a:rPr lang="en-US" altLang="en-US" dirty="0" err="1">
                <a:solidFill>
                  <a:schemeClr val="bg1"/>
                </a:solidFill>
              </a:rPr>
              <a:t>Bhave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Content Placeholder 45"/>
          <p:cNvSpPr txBox="1">
            <a:spLocks/>
          </p:cNvSpPr>
          <p:nvPr/>
        </p:nvSpPr>
        <p:spPr bwMode="auto">
          <a:xfrm>
            <a:off x="9372602" y="2514600"/>
            <a:ext cx="2198687" cy="21336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Empaneled with IVSC (International Valuation standards council) thru BVA – PVA Tie-up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5"/>
          <p:cNvSpPr txBox="1">
            <a:spLocks/>
          </p:cNvSpPr>
          <p:nvPr/>
        </p:nvSpPr>
        <p:spPr bwMode="auto">
          <a:xfrm>
            <a:off x="776289" y="4756150"/>
            <a:ext cx="2728911" cy="144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Valuation Advisory Committee, ICSI</a:t>
            </a:r>
          </a:p>
        </p:txBody>
      </p:sp>
      <p:sp>
        <p:nvSpPr>
          <p:cNvPr id="10" name="Content Placeholder 45"/>
          <p:cNvSpPr txBox="1">
            <a:spLocks/>
          </p:cNvSpPr>
          <p:nvPr/>
        </p:nvSpPr>
        <p:spPr bwMode="auto">
          <a:xfrm>
            <a:off x="5805490" y="1360488"/>
            <a:ext cx="3414713" cy="1001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13  LECTURES IN LAST 2 MONTHS  IN REGD VALUERS COURSE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45"/>
          <p:cNvSpPr txBox="1">
            <a:spLocks/>
          </p:cNvSpPr>
          <p:nvPr/>
        </p:nvSpPr>
        <p:spPr bwMode="auto">
          <a:xfrm>
            <a:off x="9372601" y="4756150"/>
            <a:ext cx="2198687" cy="144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54610" tIns="54610" rIns="54610" bIns="5461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85750" indent="-285750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Segoe UI" pitchFamily="34" charset="0"/>
              <a:buChar char="+"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66738" indent="-276225" algn="l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Students in 25 countries &amp; 101 cities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achievement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40" y="2514600"/>
            <a:ext cx="55457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9"/>
          <p:cNvSpPr>
            <a:spLocks noEditPoints="1"/>
          </p:cNvSpPr>
          <p:nvPr/>
        </p:nvSpPr>
        <p:spPr bwMode="auto">
          <a:xfrm>
            <a:off x="4876800" y="260377"/>
            <a:ext cx="430834" cy="474114"/>
          </a:xfrm>
          <a:custGeom>
            <a:avLst/>
            <a:gdLst/>
            <a:ahLst/>
            <a:cxnLst>
              <a:cxn ang="0">
                <a:pos x="169" y="353"/>
              </a:cxn>
              <a:cxn ang="0">
                <a:pos x="89" y="338"/>
              </a:cxn>
              <a:cxn ang="0">
                <a:pos x="141" y="235"/>
              </a:cxn>
              <a:cxn ang="0">
                <a:pos x="150" y="228"/>
              </a:cxn>
              <a:cxn ang="0">
                <a:pos x="205" y="235"/>
              </a:cxn>
              <a:cxn ang="0">
                <a:pos x="195" y="242"/>
              </a:cxn>
              <a:cxn ang="0">
                <a:pos x="256" y="338"/>
              </a:cxn>
              <a:cxn ang="0">
                <a:pos x="176" y="353"/>
              </a:cxn>
              <a:cxn ang="0">
                <a:pos x="128" y="100"/>
              </a:cxn>
              <a:cxn ang="0">
                <a:pos x="117" y="166"/>
              </a:cxn>
              <a:cxn ang="0">
                <a:pos x="128" y="190"/>
              </a:cxn>
              <a:cxn ang="0">
                <a:pos x="94" y="161"/>
              </a:cxn>
              <a:cxn ang="0">
                <a:pos x="94" y="155"/>
              </a:cxn>
              <a:cxn ang="0">
                <a:pos x="119" y="32"/>
              </a:cxn>
              <a:cxn ang="0">
                <a:pos x="87" y="57"/>
              </a:cxn>
              <a:cxn ang="0">
                <a:pos x="69" y="39"/>
              </a:cxn>
              <a:cxn ang="0">
                <a:pos x="48" y="95"/>
              </a:cxn>
              <a:cxn ang="0">
                <a:pos x="97" y="36"/>
              </a:cxn>
              <a:cxn ang="0">
                <a:pos x="87" y="57"/>
              </a:cxn>
              <a:cxn ang="0">
                <a:pos x="12" y="17"/>
              </a:cxn>
              <a:cxn ang="0">
                <a:pos x="2" y="30"/>
              </a:cxn>
              <a:cxn ang="0">
                <a:pos x="76" y="153"/>
              </a:cxn>
              <a:cxn ang="0">
                <a:pos x="269" y="167"/>
              </a:cxn>
              <a:cxn ang="0">
                <a:pos x="309" y="107"/>
              </a:cxn>
              <a:cxn ang="0">
                <a:pos x="339" y="17"/>
              </a:cxn>
              <a:cxn ang="0">
                <a:pos x="273" y="17"/>
              </a:cxn>
              <a:cxn ang="0">
                <a:pos x="226" y="0"/>
              </a:cxn>
              <a:cxn ang="0">
                <a:pos x="56" y="0"/>
              </a:cxn>
              <a:cxn ang="0">
                <a:pos x="247" y="35"/>
              </a:cxn>
              <a:cxn ang="0">
                <a:pos x="273" y="51"/>
              </a:cxn>
              <a:cxn ang="0">
                <a:pos x="314" y="39"/>
              </a:cxn>
              <a:cxn ang="0">
                <a:pos x="256" y="131"/>
              </a:cxn>
              <a:cxn ang="0">
                <a:pos x="247" y="35"/>
              </a:cxn>
              <a:cxn ang="0">
                <a:pos x="269" y="357"/>
              </a:cxn>
              <a:cxn ang="0">
                <a:pos x="279" y="365"/>
              </a:cxn>
              <a:cxn ang="0">
                <a:pos x="74" y="373"/>
              </a:cxn>
              <a:cxn ang="0">
                <a:pos x="64" y="365"/>
              </a:cxn>
            </a:cxnLst>
            <a:rect l="0" t="0" r="r" b="b"/>
            <a:pathLst>
              <a:path w="339" h="373">
                <a:moveTo>
                  <a:pt x="176" y="353"/>
                </a:moveTo>
                <a:cubicBezTo>
                  <a:pt x="169" y="353"/>
                  <a:pt x="169" y="353"/>
                  <a:pt x="169" y="35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38"/>
                  <a:pt x="89" y="338"/>
                  <a:pt x="89" y="338"/>
                </a:cubicBezTo>
                <a:cubicBezTo>
                  <a:pt x="123" y="313"/>
                  <a:pt x="149" y="280"/>
                  <a:pt x="150" y="242"/>
                </a:cubicBezTo>
                <a:cubicBezTo>
                  <a:pt x="145" y="242"/>
                  <a:pt x="141" y="239"/>
                  <a:pt x="141" y="235"/>
                </a:cubicBezTo>
                <a:cubicBezTo>
                  <a:pt x="141" y="235"/>
                  <a:pt x="141" y="235"/>
                  <a:pt x="141" y="235"/>
                </a:cubicBezTo>
                <a:cubicBezTo>
                  <a:pt x="141" y="231"/>
                  <a:pt x="145" y="228"/>
                  <a:pt x="150" y="228"/>
                </a:cubicBezTo>
                <a:cubicBezTo>
                  <a:pt x="195" y="228"/>
                  <a:pt x="195" y="228"/>
                  <a:pt x="195" y="228"/>
                </a:cubicBezTo>
                <a:cubicBezTo>
                  <a:pt x="201" y="228"/>
                  <a:pt x="205" y="231"/>
                  <a:pt x="205" y="235"/>
                </a:cubicBezTo>
                <a:cubicBezTo>
                  <a:pt x="205" y="235"/>
                  <a:pt x="205" y="235"/>
                  <a:pt x="205" y="235"/>
                </a:cubicBezTo>
                <a:cubicBezTo>
                  <a:pt x="205" y="239"/>
                  <a:pt x="201" y="242"/>
                  <a:pt x="195" y="242"/>
                </a:cubicBezTo>
                <a:cubicBezTo>
                  <a:pt x="195" y="242"/>
                  <a:pt x="195" y="242"/>
                  <a:pt x="195" y="242"/>
                </a:cubicBezTo>
                <a:cubicBezTo>
                  <a:pt x="196" y="280"/>
                  <a:pt x="222" y="313"/>
                  <a:pt x="256" y="338"/>
                </a:cubicBezTo>
                <a:cubicBezTo>
                  <a:pt x="256" y="353"/>
                  <a:pt x="256" y="353"/>
                  <a:pt x="256" y="353"/>
                </a:cubicBezTo>
                <a:cubicBezTo>
                  <a:pt x="176" y="353"/>
                  <a:pt x="176" y="353"/>
                  <a:pt x="176" y="353"/>
                </a:cubicBezTo>
                <a:close/>
                <a:moveTo>
                  <a:pt x="136" y="33"/>
                </a:moveTo>
                <a:cubicBezTo>
                  <a:pt x="135" y="56"/>
                  <a:pt x="133" y="79"/>
                  <a:pt x="128" y="100"/>
                </a:cubicBezTo>
                <a:cubicBezTo>
                  <a:pt x="124" y="121"/>
                  <a:pt x="119" y="140"/>
                  <a:pt x="111" y="159"/>
                </a:cubicBezTo>
                <a:cubicBezTo>
                  <a:pt x="113" y="161"/>
                  <a:pt x="115" y="164"/>
                  <a:pt x="117" y="166"/>
                </a:cubicBezTo>
                <a:cubicBezTo>
                  <a:pt x="122" y="170"/>
                  <a:pt x="128" y="172"/>
                  <a:pt x="133" y="174"/>
                </a:cubicBezTo>
                <a:cubicBezTo>
                  <a:pt x="128" y="190"/>
                  <a:pt x="128" y="190"/>
                  <a:pt x="128" y="190"/>
                </a:cubicBezTo>
                <a:cubicBezTo>
                  <a:pt x="121" y="188"/>
                  <a:pt x="113" y="185"/>
                  <a:pt x="106" y="179"/>
                </a:cubicBezTo>
                <a:cubicBezTo>
                  <a:pt x="101" y="174"/>
                  <a:pt x="96" y="168"/>
                  <a:pt x="94" y="161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102" y="137"/>
                  <a:pt x="108" y="117"/>
                  <a:pt x="112" y="97"/>
                </a:cubicBezTo>
                <a:cubicBezTo>
                  <a:pt x="116" y="76"/>
                  <a:pt x="118" y="55"/>
                  <a:pt x="119" y="32"/>
                </a:cubicBezTo>
                <a:cubicBezTo>
                  <a:pt x="136" y="33"/>
                  <a:pt x="136" y="33"/>
                  <a:pt x="136" y="33"/>
                </a:cubicBezTo>
                <a:close/>
                <a:moveTo>
                  <a:pt x="87" y="57"/>
                </a:moveTo>
                <a:cubicBezTo>
                  <a:pt x="66" y="51"/>
                  <a:pt x="66" y="51"/>
                  <a:pt x="66" y="51"/>
                </a:cubicBezTo>
                <a:cubicBezTo>
                  <a:pt x="69" y="39"/>
                  <a:pt x="69" y="39"/>
                  <a:pt x="69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9" y="60"/>
                  <a:pt x="37" y="79"/>
                  <a:pt x="48" y="95"/>
                </a:cubicBezTo>
                <a:cubicBezTo>
                  <a:pt x="57" y="109"/>
                  <a:pt x="69" y="121"/>
                  <a:pt x="83" y="131"/>
                </a:cubicBezTo>
                <a:cubicBezTo>
                  <a:pt x="91" y="104"/>
                  <a:pt x="96" y="73"/>
                  <a:pt x="97" y="36"/>
                </a:cubicBezTo>
                <a:cubicBezTo>
                  <a:pt x="95" y="36"/>
                  <a:pt x="94" y="35"/>
                  <a:pt x="93" y="35"/>
                </a:cubicBezTo>
                <a:cubicBezTo>
                  <a:pt x="87" y="57"/>
                  <a:pt x="87" y="57"/>
                  <a:pt x="87" y="57"/>
                </a:cubicBezTo>
                <a:close/>
                <a:moveTo>
                  <a:pt x="66" y="17"/>
                </a:moveTo>
                <a:cubicBezTo>
                  <a:pt x="12" y="17"/>
                  <a:pt x="12" y="17"/>
                  <a:pt x="12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2" y="30"/>
                  <a:pt x="2" y="30"/>
                  <a:pt x="2" y="30"/>
                </a:cubicBezTo>
                <a:cubicBezTo>
                  <a:pt x="6" y="59"/>
                  <a:pt x="15" y="85"/>
                  <a:pt x="30" y="107"/>
                </a:cubicBezTo>
                <a:cubicBezTo>
                  <a:pt x="42" y="125"/>
                  <a:pt x="58" y="140"/>
                  <a:pt x="76" y="153"/>
                </a:cubicBezTo>
                <a:cubicBezTo>
                  <a:pt x="74" y="157"/>
                  <a:pt x="72" y="162"/>
                  <a:pt x="70" y="167"/>
                </a:cubicBezTo>
                <a:cubicBezTo>
                  <a:pt x="108" y="239"/>
                  <a:pt x="231" y="239"/>
                  <a:pt x="269" y="167"/>
                </a:cubicBezTo>
                <a:cubicBezTo>
                  <a:pt x="267" y="162"/>
                  <a:pt x="265" y="157"/>
                  <a:pt x="263" y="153"/>
                </a:cubicBezTo>
                <a:cubicBezTo>
                  <a:pt x="281" y="140"/>
                  <a:pt x="297" y="125"/>
                  <a:pt x="309" y="107"/>
                </a:cubicBezTo>
                <a:cubicBezTo>
                  <a:pt x="324" y="85"/>
                  <a:pt x="333" y="59"/>
                  <a:pt x="337" y="30"/>
                </a:cubicBezTo>
                <a:cubicBezTo>
                  <a:pt x="339" y="17"/>
                  <a:pt x="339" y="17"/>
                  <a:pt x="339" y="17"/>
                </a:cubicBezTo>
                <a:cubicBezTo>
                  <a:pt x="327" y="17"/>
                  <a:pt x="327" y="17"/>
                  <a:pt x="327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7" y="13"/>
                  <a:pt x="280" y="7"/>
                  <a:pt x="283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9" y="7"/>
                  <a:pt x="62" y="13"/>
                  <a:pt x="66" y="17"/>
                </a:cubicBezTo>
                <a:close/>
                <a:moveTo>
                  <a:pt x="247" y="35"/>
                </a:moveTo>
                <a:cubicBezTo>
                  <a:pt x="252" y="57"/>
                  <a:pt x="252" y="57"/>
                  <a:pt x="252" y="57"/>
                </a:cubicBezTo>
                <a:cubicBezTo>
                  <a:pt x="273" y="51"/>
                  <a:pt x="273" y="51"/>
                  <a:pt x="273" y="51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314" y="39"/>
                  <a:pt x="314" y="39"/>
                  <a:pt x="314" y="39"/>
                </a:cubicBezTo>
                <a:cubicBezTo>
                  <a:pt x="310" y="60"/>
                  <a:pt x="302" y="79"/>
                  <a:pt x="291" y="95"/>
                </a:cubicBezTo>
                <a:cubicBezTo>
                  <a:pt x="282" y="109"/>
                  <a:pt x="270" y="121"/>
                  <a:pt x="256" y="131"/>
                </a:cubicBezTo>
                <a:cubicBezTo>
                  <a:pt x="248" y="104"/>
                  <a:pt x="243" y="73"/>
                  <a:pt x="242" y="36"/>
                </a:cubicBezTo>
                <a:cubicBezTo>
                  <a:pt x="244" y="36"/>
                  <a:pt x="245" y="35"/>
                  <a:pt x="247" y="35"/>
                </a:cubicBezTo>
                <a:close/>
                <a:moveTo>
                  <a:pt x="74" y="357"/>
                </a:moveTo>
                <a:cubicBezTo>
                  <a:pt x="269" y="357"/>
                  <a:pt x="269" y="357"/>
                  <a:pt x="269" y="357"/>
                </a:cubicBezTo>
                <a:cubicBezTo>
                  <a:pt x="274" y="357"/>
                  <a:pt x="279" y="361"/>
                  <a:pt x="279" y="365"/>
                </a:cubicBezTo>
                <a:cubicBezTo>
                  <a:pt x="279" y="365"/>
                  <a:pt x="279" y="365"/>
                  <a:pt x="279" y="365"/>
                </a:cubicBezTo>
                <a:cubicBezTo>
                  <a:pt x="279" y="369"/>
                  <a:pt x="274" y="373"/>
                  <a:pt x="269" y="373"/>
                </a:cubicBezTo>
                <a:cubicBezTo>
                  <a:pt x="74" y="373"/>
                  <a:pt x="74" y="373"/>
                  <a:pt x="74" y="373"/>
                </a:cubicBezTo>
                <a:cubicBezTo>
                  <a:pt x="68" y="373"/>
                  <a:pt x="64" y="369"/>
                  <a:pt x="64" y="365"/>
                </a:cubicBezTo>
                <a:cubicBezTo>
                  <a:pt x="64" y="365"/>
                  <a:pt x="64" y="365"/>
                  <a:pt x="64" y="365"/>
                </a:cubicBezTo>
                <a:cubicBezTo>
                  <a:pt x="64" y="361"/>
                  <a:pt x="68" y="357"/>
                  <a:pt x="74" y="357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5314" y="6497641"/>
            <a:ext cx="457200" cy="1539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spAutoFit/>
          </a:bodyPr>
          <a:lstStyle>
            <a:lvl1pPr>
              <a:defRPr lang="en-US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ヒラギノ角ゴ Pro W3" pitchFamily="-84" charset="-128"/>
                <a:cs typeface="Segoe UI" pitchFamily="34" charset="0"/>
              </a:defRPr>
            </a:lvl1pPr>
          </a:lstStyle>
          <a:p>
            <a:fld id="{811E841D-5174-433A-8A6C-40EA6EA766D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6276" y="76882"/>
            <a:ext cx="1037229" cy="711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F5CF1-99DC-441F-91C2-C626095F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Contribution to ICSI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55E066-ACEA-4079-91BD-EDB79C0A8E37}"/>
              </a:ext>
            </a:extLst>
          </p:cNvPr>
          <p:cNvSpPr/>
          <p:nvPr/>
        </p:nvSpPr>
        <p:spPr>
          <a:xfrm>
            <a:off x="1588" y="952501"/>
            <a:ext cx="119551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Founder Secretary Nasik chapter 1991</a:t>
            </a:r>
          </a:p>
          <a:p>
            <a:endParaRPr lang="en-US" sz="3600" dirty="0"/>
          </a:p>
          <a:p>
            <a:r>
              <a:rPr lang="en-US" sz="3600" dirty="0"/>
              <a:t>Founder secretary Surat chapter 1992- 1995</a:t>
            </a:r>
          </a:p>
          <a:p>
            <a:endParaRPr lang="en-US" sz="3600" dirty="0"/>
          </a:p>
          <a:p>
            <a:r>
              <a:rPr lang="en-US" sz="3600" dirty="0"/>
              <a:t>SPEAKER at 13 chapters of ICSI Pune, Nasik, Surat,</a:t>
            </a:r>
          </a:p>
          <a:p>
            <a:endParaRPr lang="en-US" sz="3600" dirty="0"/>
          </a:p>
          <a:p>
            <a:r>
              <a:rPr lang="en-US" sz="3600" dirty="0"/>
              <a:t>Vadodara, Kochi, Chennai, Hyderabad, Indore, etc.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0317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F5CF1-99DC-441F-91C2-C626095F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Contribution to ICSI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55E066-ACEA-4079-91BD-EDB79C0A8E37}"/>
              </a:ext>
            </a:extLst>
          </p:cNvPr>
          <p:cNvSpPr/>
          <p:nvPr/>
        </p:nvSpPr>
        <p:spPr>
          <a:xfrm>
            <a:off x="1588" y="952500"/>
            <a:ext cx="116768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Chairman Task force on Valuation</a:t>
            </a:r>
          </a:p>
          <a:p>
            <a:endParaRPr lang="en-US" sz="3600" dirty="0"/>
          </a:p>
          <a:p>
            <a:r>
              <a:rPr lang="en-US" sz="3600" dirty="0"/>
              <a:t>Faculty at </a:t>
            </a:r>
            <a:r>
              <a:rPr lang="en-US" sz="3600" dirty="0" err="1"/>
              <a:t>Regd</a:t>
            </a:r>
            <a:r>
              <a:rPr lang="en-US" sz="3600" dirty="0"/>
              <a:t> Valuers course 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speaker at National conference Hyderabad - 2009</a:t>
            </a:r>
          </a:p>
          <a:p>
            <a:endParaRPr lang="en-US" sz="3600" dirty="0"/>
          </a:p>
          <a:p>
            <a:r>
              <a:rPr lang="en-US" sz="3600" dirty="0"/>
              <a:t>speaker at regional conference Indore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415919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3217</TotalTime>
  <Words>650</Words>
  <Application>Microsoft Office PowerPoint</Application>
  <PresentationFormat>Custom</PresentationFormat>
  <Paragraphs>222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 Boardroom</vt:lpstr>
      <vt:lpstr>ICSI Bhubaneswar  1st September 2018 Golden Jubilee 46th National Conference &amp; 6th International Conference</vt:lpstr>
      <vt:lpstr>Role of Valuation Professionals under IBC </vt:lpstr>
      <vt:lpstr>Faculty Rammohan N. Bhave</vt:lpstr>
      <vt:lpstr>Faculty Rammohan N. Bhave</vt:lpstr>
      <vt:lpstr>Rammohan N. Bhave</vt:lpstr>
      <vt:lpstr>My Journey – Laxmi (M) follows Saraswati</vt:lpstr>
      <vt:lpstr>Current achievements</vt:lpstr>
      <vt:lpstr>Some Contribution to ICSI</vt:lpstr>
      <vt:lpstr>Some Contribution to ICSI</vt:lpstr>
      <vt:lpstr>Some Contribution to ICSI</vt:lpstr>
      <vt:lpstr>ROLE OF VALUATION PROFESSIONAL UNDER INSOLVENCY AND BANKRUPTCY CODE (IBC)</vt:lpstr>
      <vt:lpstr> VALUATION: QUINTESSENTIAL PART OF RESOLUTION PROCESS </vt:lpstr>
      <vt:lpstr> VALUER’S APPOINTMENT AND RESPONSIBILITY</vt:lpstr>
      <vt:lpstr> VALUER’S CHALLENGES </vt:lpstr>
      <vt:lpstr>Hair cut or bald head</vt:lpstr>
      <vt:lpstr> Bhushan steel – Tata steel</vt:lpstr>
      <vt:lpstr> Amtek auto – Liberty House</vt:lpstr>
      <vt:lpstr> Alok industries – Reliance JM Fin</vt:lpstr>
      <vt:lpstr> Adhunik metallic – Liberty House</vt:lpstr>
      <vt:lpstr> Electrosteel steel - Vedanta</vt:lpstr>
      <vt:lpstr> Uttam Galva - SBI</vt:lpstr>
      <vt:lpstr> Essar steel – Numetal vs Arcelor mittal</vt:lpstr>
      <vt:lpstr> Monet Ispat – Aion Capital / JSW</vt:lpstr>
      <vt:lpstr> after all this ------ BANK’s Valuations</vt:lpstr>
      <vt:lpstr>Hair cut or bald head</vt:lpstr>
      <vt:lpstr> BUT STILL</vt:lpstr>
      <vt:lpstr> Some pertinent questions</vt:lpstr>
      <vt:lpstr> Can we be?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VALUATION UNDER INSOLVENCY AND BANKRUPTCY CODE</dc:title>
  <dc:creator>Madhavi Deodhar</dc:creator>
  <cp:lastModifiedBy>LAPTOP02</cp:lastModifiedBy>
  <cp:revision>155</cp:revision>
  <dcterms:created xsi:type="dcterms:W3CDTF">2018-08-28T06:51:15Z</dcterms:created>
  <dcterms:modified xsi:type="dcterms:W3CDTF">2018-09-01T04:38:38Z</dcterms:modified>
</cp:coreProperties>
</file>