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5"/>
    <p:sldMasterId id="2147483756" r:id="rId6"/>
  </p:sldMasterIdLst>
  <p:notesMasterIdLst>
    <p:notesMasterId r:id="rId14"/>
  </p:notesMasterIdLst>
  <p:sldIdLst>
    <p:sldId id="257" r:id="rId7"/>
    <p:sldId id="423" r:id="rId8"/>
    <p:sldId id="424" r:id="rId9"/>
    <p:sldId id="425" r:id="rId10"/>
    <p:sldId id="426" r:id="rId11"/>
    <p:sldId id="427" r:id="rId12"/>
    <p:sldId id="428" r:id="rId13"/>
  </p:sldIdLst>
  <p:sldSz cx="9144000" cy="6858000" type="screen4x3"/>
  <p:notesSz cx="6797675" cy="9928225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748" userDrawn="1">
          <p15:clr>
            <a:srgbClr val="A4A3A4"/>
          </p15:clr>
        </p15:guide>
        <p15:guide id="3" pos="13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8E8E9"/>
    <a:srgbClr val="FC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90909" autoAdjust="0"/>
  </p:normalViewPr>
  <p:slideViewPr>
    <p:cSldViewPr>
      <p:cViewPr>
        <p:scale>
          <a:sx n="52" d="100"/>
          <a:sy n="52" d="100"/>
        </p:scale>
        <p:origin x="-918" y="-66"/>
      </p:cViewPr>
      <p:guideLst>
        <p:guide orient="horz" pos="2160"/>
        <p:guide pos="748"/>
        <p:guide pos="13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614C5-8FBD-4D18-AC5D-5EBE73CDD4C8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311FE-8EE9-4725-93D5-904616A333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5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9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atlas-old\Департамент_по_коммуникациям\Отдел_управления_брендом\Фирменный стиль\Шаблон презентаций\купол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0" t="14957" r="19446" b="9402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pic>
        <p:nvPicPr>
          <p:cNvPr id="1027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5077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63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8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416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SLIDE TITLE GOES HERE: TAHOMA 22 PT LIGHT + BOLD FOR THE TAIL!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000" y="6264000"/>
            <a:ext cx="432048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3703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atlas-old\Департамент_по_коммуникациям\Отдел_управления_брендом\Фирменный стиль\Шаблон презентаций\купол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0" t="14957" r="19446" b="9402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pic>
        <p:nvPicPr>
          <p:cNvPr id="1027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5077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01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office.micex.com\Public\Files\Департамент_по_коммуникациям\Отдел_управления_брендом\Фирменный_стиль\Шаблон_презентаций\Шаблоны с выбором фото\высотка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3" r="185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pic>
        <p:nvPicPr>
          <p:cNvPr id="9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5077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710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80000" y="612000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3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21600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20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31857" y="6265887"/>
            <a:ext cx="432048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17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 Слайд с буллетированным текстом и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8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2000" y="1196752"/>
            <a:ext cx="7416000" cy="4538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174625" indent="-174625" defTabSz="1976438">
              <a:spcBef>
                <a:spcPts val="1800"/>
              </a:spcBef>
              <a:buFont typeface="Wingdings" pitchFamily="2" charset="2"/>
              <a:buChar char="§"/>
              <a:defRPr sz="1200" baseline="0">
                <a:latin typeface="+mn-lt"/>
                <a:ea typeface="Verdana" pitchFamily="34" charset="0"/>
                <a:cs typeface="Verdana" pitchFamily="34" charset="0"/>
              </a:defRPr>
            </a:lvl1pPr>
            <a:lvl2pPr defTabSz="1976438">
              <a:defRPr sz="1200">
                <a:latin typeface="+mn-lt"/>
                <a:ea typeface="Verdana" pitchFamily="34" charset="0"/>
                <a:cs typeface="Verdana" pitchFamily="34" charset="0"/>
              </a:defRPr>
            </a:lvl2pPr>
            <a:lvl3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Bullet point one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  <a:p>
            <a:pPr lvl="0"/>
            <a:r>
              <a:rPr lang="en-US" dirty="0" smtClean="0"/>
              <a:t>Bullet point two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416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2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22 PT LIGHT + BOLD FOR THE TAIL!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344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96854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992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22 PT LIGHT + BOLD FOR THE TAIL!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31857" y="6265887"/>
            <a:ext cx="432048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9671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 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60363" y="539750"/>
            <a:ext cx="7199312" cy="1439863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  <a:defRPr/>
            </a:pPr>
            <a:r>
              <a:rPr lang="en-US" sz="4800" dirty="0" smtClean="0">
                <a:solidFill>
                  <a:srgbClr val="000000"/>
                </a:solidFill>
                <a:latin typeface="Verdana" pitchFamily="34" charset="0"/>
              </a:rPr>
              <a:t>THANK</a:t>
            </a:r>
            <a:endParaRPr lang="ru-RU" sz="48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Verdana" pitchFamily="34" charset="0"/>
              </a:rPr>
              <a:t>YOU</a:t>
            </a:r>
            <a:endParaRPr lang="ru-RU" sz="4800" b="1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5688013"/>
            <a:ext cx="22701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540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4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2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917576" y="269876"/>
            <a:ext cx="8046913" cy="62075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1800" b="1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876" y="269877"/>
            <a:ext cx="647700" cy="63182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63" tIns="51581" rIns="103163" bIns="51581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3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385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5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740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ЗАГОЛОВОК: </a:t>
            </a:r>
            <a:r>
              <a:rPr lang="en-US" dirty="0" smtClean="0"/>
              <a:t>TAHOMA </a:t>
            </a:r>
            <a:r>
              <a:rPr lang="ru-RU" dirty="0" smtClean="0"/>
              <a:t>20 ПТ ОБЫЧНЫЙ, ПОЛУЖИРНЫЙ</a:t>
            </a:r>
            <a:endParaRPr lang="ru-RU" dirty="0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000" y="6264000"/>
            <a:ext cx="434015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341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988000" y="6192000"/>
            <a:ext cx="5328000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4" descr="H:\Moscow Exchange (ex-Micex-RTS) brandbook\MSCW_XCHNG_Master_Logo_Folder\PNG\RUSSIAN\MSCW_XCHNG_RGB_RU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0"/>
            <a:ext cx="166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917575" y="269875"/>
            <a:ext cx="8046913" cy="62075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1800" b="1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11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917574" y="1197152"/>
            <a:ext cx="8046913" cy="360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2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</a:t>
            </a:r>
          </a:p>
        </p:txBody>
      </p:sp>
    </p:spTree>
    <p:extLst>
      <p:ext uri="{BB962C8B-B14F-4D97-AF65-F5344CB8AC3E}">
        <p14:creationId xmlns:p14="http://schemas.microsoft.com/office/powerpoint/2010/main" val="22501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office.micex.com\Public\Files\Департамент_по_коммуникациям\Отдел_управления_брендом\Фирменный_стиль\Шаблон_презентаций\Шаблоны с выбором фото\высотка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3" r="185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pic>
        <p:nvPicPr>
          <p:cNvPr id="9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5077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664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7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0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880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4" descr="H:\Moscow Exchange (ex-Micex-RTS) brandbook\MSCW_XCHNG_Master_Logo_Folder\PNG\RUSSIAN\MSCW_XCHNG_RGB_RU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62"/>
            <a:ext cx="166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884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ЗАГОЛОВОК: </a:t>
            </a:r>
            <a:r>
              <a:rPr lang="en-US" dirty="0" smtClean="0"/>
              <a:t>TAHOMA </a:t>
            </a:r>
            <a:r>
              <a:rPr lang="ru-RU" dirty="0" smtClean="0"/>
              <a:t>2</a:t>
            </a:r>
            <a:r>
              <a:rPr lang="en-US" dirty="0" smtClean="0"/>
              <a:t>2</a:t>
            </a:r>
            <a:r>
              <a:rPr lang="ru-RU" dirty="0" smtClean="0"/>
              <a:t> ПТ ОБЫЧНЫЙ, ОКОНЧАНИЕ − ПОЛУЖИРНЫЙ!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60000" y="6264012"/>
            <a:ext cx="2133600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1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80000" y="612000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3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21600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20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31857" y="6265887"/>
            <a:ext cx="432048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434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 Слайд с буллетированным текстом и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2000" y="1196752"/>
            <a:ext cx="7416000" cy="4538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174625" indent="-174625" defTabSz="1976438">
              <a:spcBef>
                <a:spcPts val="1800"/>
              </a:spcBef>
              <a:buFont typeface="Wingdings" pitchFamily="2" charset="2"/>
              <a:buChar char="§"/>
              <a:defRPr sz="1200" baseline="0">
                <a:latin typeface="+mn-lt"/>
                <a:ea typeface="Verdana" pitchFamily="34" charset="0"/>
                <a:cs typeface="Verdana" pitchFamily="34" charset="0"/>
              </a:defRPr>
            </a:lvl1pPr>
            <a:lvl2pPr defTabSz="1976438">
              <a:defRPr sz="1200">
                <a:latin typeface="+mn-lt"/>
                <a:ea typeface="Verdana" pitchFamily="34" charset="0"/>
                <a:cs typeface="Verdana" pitchFamily="34" charset="0"/>
              </a:defRPr>
            </a:lvl2pPr>
            <a:lvl3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Bullet point one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  <a:p>
            <a:pPr lvl="0"/>
            <a:r>
              <a:rPr lang="en-US" dirty="0" smtClean="0"/>
              <a:t>Bullet point two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416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2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22 PT LIGHT + BOLD FOR THE TAIL!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08484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6067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992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22 PT LIGHT + BOLD FOR THE TAIL!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31857" y="6265887"/>
            <a:ext cx="432048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3055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 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60363" y="539750"/>
            <a:ext cx="7199312" cy="1439863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  <a:defRPr/>
            </a:pPr>
            <a:r>
              <a:rPr lang="en-US" sz="4800" dirty="0" smtClean="0">
                <a:solidFill>
                  <a:srgbClr val="000000"/>
                </a:solidFill>
                <a:latin typeface="Verdana" pitchFamily="34" charset="0"/>
              </a:rPr>
              <a:t>THANK</a:t>
            </a:r>
            <a:endParaRPr lang="ru-RU" sz="48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Verdana" pitchFamily="34" charset="0"/>
              </a:rPr>
              <a:t>YOU</a:t>
            </a:r>
            <a:endParaRPr lang="ru-RU" sz="4800" b="1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5688013"/>
            <a:ext cx="22701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84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69875"/>
            <a:ext cx="7416000" cy="638845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18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ЗАГОЛОВОК: </a:t>
            </a:r>
            <a:r>
              <a:rPr lang="en-US" dirty="0" smtClean="0"/>
              <a:t>TAHOMA 18</a:t>
            </a:r>
            <a:r>
              <a:rPr lang="ru-RU" dirty="0" smtClean="0"/>
              <a:t> ПТ ОБЫЧНЫЙ, ОКОНЧАНИЕ − ПОЛУЖИРНЫЙ!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4" descr="H:\Moscow Exchange (ex-Micex-RTS) brandbook\MSCW_XCHNG_Master_Logo_Folder\PNG\RUSSIAN\MSCW_XCHNG_RGB_RU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163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4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917576" y="269876"/>
            <a:ext cx="8046913" cy="62075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1800" b="1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876" y="269877"/>
            <a:ext cx="647700" cy="63182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63" tIns="51581" rIns="103163" bIns="51581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3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791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7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9880" y="269875"/>
            <a:ext cx="647700" cy="63182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4" descr="H:\Moscow Exchange (ex-Micex-RTS) brandbook\MSCW_XCHNG_Master_Logo_Folder\PNG\RUSSIAN\MSCW_XCHNG_RGB_RU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80"/>
            <a:ext cx="166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288000"/>
            <a:ext cx="7812000" cy="75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0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ЗАГОЛОВОК: </a:t>
            </a:r>
            <a:r>
              <a:rPr lang="en-US" dirty="0" smtClean="0"/>
              <a:t>TAHOMA </a:t>
            </a:r>
            <a:r>
              <a:rPr lang="ru-RU" dirty="0" smtClean="0"/>
              <a:t>2</a:t>
            </a:r>
            <a:r>
              <a:rPr lang="en-US" dirty="0" smtClean="0"/>
              <a:t>2</a:t>
            </a:r>
            <a:r>
              <a:rPr lang="ru-RU" dirty="0" smtClean="0"/>
              <a:t> ПТ ОБЫЧНЫЙ, ОКОНЧАНИЕ − ПОЛУЖИРНЫЙ!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60000" y="6264030"/>
            <a:ext cx="2133600" cy="365125"/>
          </a:xfrm>
        </p:spPr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009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vmlDrawing" Target="../drawings/vmlDrawing4.v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oleObject" Target="../embeddings/oleObject4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82782602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32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32440" y="6356350"/>
            <a:ext cx="432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1335-259E-40F9-B4E1-7E4FDCDF6836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40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78020280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7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7" name="Объект 6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32440" y="6356350"/>
            <a:ext cx="432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1335-259E-40F9-B4E1-7E4FDCDF6836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4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4"/>
          <p:cNvSpPr txBox="1">
            <a:spLocks/>
          </p:cNvSpPr>
          <p:nvPr/>
        </p:nvSpPr>
        <p:spPr>
          <a:xfrm>
            <a:off x="4572000" y="1052736"/>
            <a:ext cx="4464496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Role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orporate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ercretary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creating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responsible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GOLDEN JUBILEE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YEAR NATIONAL CONVENTION OF COMPANY SECRETARIES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AND INTERNATIONAL CONFERENCE,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icsi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US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AUGUST 2018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MAYFAIR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CONVENTION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Speaker: Alexander Kamenskiy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7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188640"/>
            <a:ext cx="7992000" cy="936104"/>
          </a:xfrm>
        </p:spPr>
        <p:txBody>
          <a:bodyPr/>
          <a:lstStyle/>
          <a:p>
            <a:pPr fontAlgn="base"/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 </a:t>
            </a:r>
            <a:b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through responsible business</a:t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340768"/>
            <a:ext cx="7600032" cy="2088232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Doing the right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thing.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It means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playing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responsible business issues that are central to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business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from the quality of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engagement of the company with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communities and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its environmental footprint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59632" y="3717032"/>
            <a:ext cx="7600032" cy="2232120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Being a catalyst for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change.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about using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voice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relationships to work with others and influence activities that make a difference, create change and have a lasting impact on the world around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1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188640"/>
            <a:ext cx="7992000" cy="936104"/>
          </a:xfrm>
        </p:spPr>
        <p:txBody>
          <a:bodyPr/>
          <a:lstStyle/>
          <a:p>
            <a:pPr fontAlgn="base"/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 </a:t>
            </a:r>
            <a:b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elements and instruments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340768"/>
            <a:ext cx="7600032" cy="1224136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Code of Conduct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the way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company does business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59632" y="2924944"/>
            <a:ext cx="7600032" cy="1368152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Transparent way of doing business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client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employees selection and interaction process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client feedback, transparency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9632" y="4653136"/>
            <a:ext cx="7600032" cy="1440160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Promoting responsible leadership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memberships in professional associations, provision of thought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leadership, education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188640"/>
            <a:ext cx="7992000" cy="936104"/>
          </a:xfrm>
        </p:spPr>
        <p:txBody>
          <a:bodyPr/>
          <a:lstStyle/>
          <a:p>
            <a:pPr fontAlgn="base"/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 </a:t>
            </a:r>
            <a:b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Pre-requisites for the company</a:t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4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340768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Mission, vision and values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9632" y="2204864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3068960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People and Workplace Culture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9632" y="3933056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Environmental Stewardship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9632" y="4861731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Community Engagement</a:t>
            </a:r>
          </a:p>
        </p:txBody>
      </p:sp>
    </p:spTree>
    <p:extLst>
      <p:ext uri="{BB962C8B-B14F-4D97-AF65-F5344CB8AC3E}">
        <p14:creationId xmlns:p14="http://schemas.microsoft.com/office/powerpoint/2010/main" val="395377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188640"/>
            <a:ext cx="7992000" cy="936104"/>
          </a:xfrm>
        </p:spPr>
        <p:txBody>
          <a:bodyPr/>
          <a:lstStyle/>
          <a:p>
            <a:pPr fontAlgn="base"/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 </a:t>
            </a:r>
            <a:b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secretary tools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340768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Code of conduct, policies and regulations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9632" y="2204864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Right set of management bodies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3068960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Proper discussion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appropriate items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3933056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Follow up measures and control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59632" y="4797152"/>
            <a:ext cx="7600032" cy="792088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Transparent reporting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1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188640"/>
            <a:ext cx="7992000" cy="936104"/>
          </a:xfrm>
        </p:spPr>
        <p:txBody>
          <a:bodyPr/>
          <a:lstStyle/>
          <a:p>
            <a:pPr fontAlgn="base"/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 </a:t>
            </a:r>
            <a:b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Moscow Exchange example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6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052736"/>
            <a:ext cx="7600032" cy="576064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Code of Business Ethics,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Charity Policy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59632" y="2348880"/>
            <a:ext cx="7600032" cy="576064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Educational Programs Support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2996952"/>
            <a:ext cx="7600032" cy="504056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Aid for Children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9632" y="3573016"/>
            <a:ext cx="7600032" cy="576064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Aid for the Terminally Ill and Their Families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9632" y="4221088"/>
            <a:ext cx="7600032" cy="604639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Rehabilitation after Stroke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59632" y="4912593"/>
            <a:ext cx="7600032" cy="604639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Corporate Volunteer Program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5632673"/>
            <a:ext cx="7600032" cy="604639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Transparent reporting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59632" y="1700808"/>
            <a:ext cx="7600032" cy="576064"/>
          </a:xfrm>
          <a:prstGeom prst="rect">
            <a:avLst/>
          </a:prstGeom>
          <a:solidFill>
            <a:srgbClr val="FCF6F6"/>
          </a:solidFill>
          <a:ln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fontAlgn="base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Special Infrastructure for SME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8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52000" y="2564904"/>
            <a:ext cx="6876384" cy="936104"/>
          </a:xfrm>
        </p:spPr>
        <p:txBody>
          <a:bodyPr/>
          <a:lstStyle/>
          <a:p>
            <a:pPr fontAlgn="base"/>
            <a: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b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216E-DF9B-440D-87FE-D1027DC01F67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7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58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4162&quot;&gt;&lt;version val=&quot;2700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.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1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3.43900000000000005684E+00&quot;&gt;&lt;m_msothmcolidx val=&quot;0&quot;/&gt;&lt;m_rgb r=&quot;CE&quot; g=&quot;11&quot; b=&quot;26&quot;/&gt;&lt;m_nBrightness tagver0=&quot;26206&quot; tagname0=&quot;m_nBrightnessUNRECOGNIZED&quot; val=&quot;0&quot;/&gt;&lt;/elem&gt;&lt;elem m_fUsage=&quot;2.41811559900000050405E+00&quot;&gt;&lt;m_msothmcolidx val=&quot;0&quot;/&gt;&lt;m_rgb r=&quot;CF&quot; g=&quot;7F&quot; b=&quot;7F&quot;/&gt;&lt;m_nBrightness tagver0=&quot;26206&quot; tagname0=&quot;m_nBrightnessUNRECOGNIZED&quot; val=&quot;0&quot;/&gt;&lt;/elem&gt;&lt;elem m_fUsage=&quot;1.00477844009999994768E+00&quot;&gt;&lt;m_msothmcolidx val=&quot;0&quot;/&gt;&lt;m_rgb r=&quot;C8&quot; g=&quot;10&quot; b=&quot;2E&quot;/&gt;&lt;m_nBrightness tagver0=&quot;26206&quot; tagname0=&quot;m_nBrightnessUNRECOGNIZED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Презентация_eng_adapt">
  <a:themeElements>
    <a:clrScheme name="Корпоративный красный">
      <a:dk1>
        <a:srgbClr val="000000"/>
      </a:dk1>
      <a:lt1>
        <a:sysClr val="window" lastClr="FFFFFF"/>
      </a:lt1>
      <a:dk2>
        <a:srgbClr val="CCCCCC"/>
      </a:dk2>
      <a:lt2>
        <a:srgbClr val="E6E6E6"/>
      </a:lt2>
      <a:accent1>
        <a:srgbClr val="C8102E"/>
      </a:accent1>
      <a:accent2>
        <a:srgbClr val="CF7F7F"/>
      </a:accent2>
      <a:accent3>
        <a:srgbClr val="616365"/>
      </a:accent3>
      <a:accent4>
        <a:srgbClr val="51626F"/>
      </a:accent4>
      <a:accent5>
        <a:srgbClr val="6D6F64"/>
      </a:accent5>
      <a:accent6>
        <a:srgbClr val="5D4F4B"/>
      </a:accent6>
      <a:hlink>
        <a:srgbClr val="593160"/>
      </a:hlink>
      <a:folHlink>
        <a:srgbClr val="8D3C1E"/>
      </a:folHlink>
    </a:clrScheme>
    <a:fontScheme name="Moscow Excha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резентация_eng_adapt">
  <a:themeElements>
    <a:clrScheme name="Корпоративный красный">
      <a:dk1>
        <a:srgbClr val="000000"/>
      </a:dk1>
      <a:lt1>
        <a:sysClr val="window" lastClr="FFFFFF"/>
      </a:lt1>
      <a:dk2>
        <a:srgbClr val="CCCCCC"/>
      </a:dk2>
      <a:lt2>
        <a:srgbClr val="E6E6E6"/>
      </a:lt2>
      <a:accent1>
        <a:srgbClr val="C8102E"/>
      </a:accent1>
      <a:accent2>
        <a:srgbClr val="CF7F7F"/>
      </a:accent2>
      <a:accent3>
        <a:srgbClr val="616365"/>
      </a:accent3>
      <a:accent4>
        <a:srgbClr val="51626F"/>
      </a:accent4>
      <a:accent5>
        <a:srgbClr val="6D6F64"/>
      </a:accent5>
      <a:accent6>
        <a:srgbClr val="5D4F4B"/>
      </a:accent6>
      <a:hlink>
        <a:srgbClr val="593160"/>
      </a:hlink>
      <a:folHlink>
        <a:srgbClr val="8D3C1E"/>
      </a:folHlink>
    </a:clrScheme>
    <a:fontScheme name="Moscow Excha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46AE59D714A33448C879F6EED7C13EF" ma:contentTypeVersion="0" ma:contentTypeDescription="Создание документа." ma:contentTypeScope="" ma:versionID="51d16541a83fe4bdd53d9c73fa891021">
  <xsd:schema xmlns:xsd="http://www.w3.org/2001/XMLSchema" xmlns:xs="http://www.w3.org/2001/XMLSchema" xmlns:p="http://schemas.microsoft.com/office/2006/metadata/properties" xmlns:ns2="5c2cd6fe-a789-4745-9d50-c055d8f1627e" targetNamespace="http://schemas.microsoft.com/office/2006/metadata/properties" ma:root="true" ma:fieldsID="eb6df43a550ff08c15757511108e667f" ns2:_="">
    <xsd:import namespace="5c2cd6fe-a789-4745-9d50-c055d8f1627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cd6fe-a789-4745-9d50-c055d8f1627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84B195-81B0-47BA-BC5D-3E16C3C467C7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EB4AFDF-F11F-4D91-A0FC-EA21EA236BF9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5c2cd6fe-a789-4745-9d50-c055d8f1627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C9DB280-BF0D-4545-A0BB-185B304ADE3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9CF180B-8C5A-4A8E-AECD-54572D91BD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2cd6fe-a789-4745-9d50-c055d8f162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13315</TotalTime>
  <Words>242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Презентация_eng_adapt</vt:lpstr>
      <vt:lpstr>1_Презентация_eng_adapt</vt:lpstr>
      <vt:lpstr>think-cell Slide</vt:lpstr>
      <vt:lpstr>PowerPoint Presentation</vt:lpstr>
      <vt:lpstr>Corporate Responsibility  Creating value through responsible business </vt:lpstr>
      <vt:lpstr>Corporate Responsibility  Core elements and instruments </vt:lpstr>
      <vt:lpstr>Corporate Responsibility  Pre-requisites for the company </vt:lpstr>
      <vt:lpstr>Corporate Responsibility  Corporate secretary tools </vt:lpstr>
      <vt:lpstr>Corporate Responsibility  Moscow Exchange example 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Нагорнюк Оксана Константиновна</dc:creator>
  <cp:lastModifiedBy>LAPTOP02</cp:lastModifiedBy>
  <cp:revision>487</cp:revision>
  <cp:lastPrinted>2017-07-07T08:38:12Z</cp:lastPrinted>
  <dcterms:created xsi:type="dcterms:W3CDTF">2013-06-06T12:57:21Z</dcterms:created>
  <dcterms:modified xsi:type="dcterms:W3CDTF">2018-08-31T09:01:10Z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0x010100146AE59D714A33448C879F6EED7C13EF</vt:lpwstr>
  </property>
</Properties>
</file>