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A2087-C71B-4BDC-8B31-7AEBC5336EA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4F72082-18EB-4708-862D-B497A4DB0B37}">
      <dgm:prSet phldrT="[Text]"/>
      <dgm:spPr/>
      <dgm:t>
        <a:bodyPr/>
        <a:lstStyle/>
        <a:p>
          <a:r>
            <a:rPr lang="en-US" dirty="0">
              <a:latin typeface="Book Antiqua" pitchFamily="18" charset="0"/>
            </a:rPr>
            <a:t>1</a:t>
          </a:r>
          <a:r>
            <a:rPr lang="en-US" baseline="30000" dirty="0">
              <a:latin typeface="Book Antiqua" pitchFamily="18" charset="0"/>
            </a:rPr>
            <a:t>st</a:t>
          </a:r>
          <a:r>
            <a:rPr lang="en-US" dirty="0">
              <a:latin typeface="Book Antiqua" pitchFamily="18" charset="0"/>
            </a:rPr>
            <a:t> </a:t>
          </a:r>
        </a:p>
      </dgm:t>
    </dgm:pt>
    <dgm:pt modelId="{A684A69F-F06B-49FC-912D-48A2D386560B}" type="parTrans" cxnId="{CB867FCF-D1A8-440B-B8E9-CD5C0E4765E6}">
      <dgm:prSet/>
      <dgm:spPr/>
      <dgm:t>
        <a:bodyPr/>
        <a:lstStyle/>
        <a:p>
          <a:endParaRPr lang="en-US">
            <a:latin typeface="Book Antiqua" pitchFamily="18" charset="0"/>
          </a:endParaRPr>
        </a:p>
      </dgm:t>
    </dgm:pt>
    <dgm:pt modelId="{C6C89437-9A51-4544-BAB4-DF0C070BD85D}" type="sibTrans" cxnId="{CB867FCF-D1A8-440B-B8E9-CD5C0E4765E6}">
      <dgm:prSet/>
      <dgm:spPr/>
      <dgm:t>
        <a:bodyPr/>
        <a:lstStyle/>
        <a:p>
          <a:endParaRPr lang="en-US">
            <a:latin typeface="Book Antiqua" pitchFamily="18" charset="0"/>
          </a:endParaRPr>
        </a:p>
      </dgm:t>
    </dgm:pt>
    <dgm:pt modelId="{83D01067-D69F-4757-BD6D-55952003914C}">
      <dgm:prSet phldrT="[Text]"/>
      <dgm:spPr/>
      <dgm:t>
        <a:bodyPr/>
        <a:lstStyle/>
        <a:p>
          <a:r>
            <a:rPr lang="en-US" dirty="0">
              <a:latin typeface="Book Antiqua" pitchFamily="18" charset="0"/>
            </a:rPr>
            <a:t>2</a:t>
          </a:r>
          <a:r>
            <a:rPr lang="en-US" baseline="30000" dirty="0">
              <a:latin typeface="Book Antiqua" pitchFamily="18" charset="0"/>
            </a:rPr>
            <a:t>nd</a:t>
          </a:r>
          <a:r>
            <a:rPr lang="en-US" dirty="0">
              <a:latin typeface="Book Antiqua" pitchFamily="18" charset="0"/>
            </a:rPr>
            <a:t> </a:t>
          </a:r>
        </a:p>
      </dgm:t>
    </dgm:pt>
    <dgm:pt modelId="{5E9492F8-DDCB-43D5-B952-395DDCCBFE54}" type="parTrans" cxnId="{D40EE2E7-EE7E-40F4-A816-78C56F65AF66}">
      <dgm:prSet/>
      <dgm:spPr/>
      <dgm:t>
        <a:bodyPr/>
        <a:lstStyle/>
        <a:p>
          <a:endParaRPr lang="en-US">
            <a:latin typeface="Book Antiqua" pitchFamily="18" charset="0"/>
          </a:endParaRPr>
        </a:p>
      </dgm:t>
    </dgm:pt>
    <dgm:pt modelId="{FCEEF20A-C387-4341-BDAF-EB8A59B019FD}" type="sibTrans" cxnId="{D40EE2E7-EE7E-40F4-A816-78C56F65AF66}">
      <dgm:prSet/>
      <dgm:spPr/>
      <dgm:t>
        <a:bodyPr/>
        <a:lstStyle/>
        <a:p>
          <a:endParaRPr lang="en-US">
            <a:latin typeface="Book Antiqua" pitchFamily="18" charset="0"/>
          </a:endParaRPr>
        </a:p>
      </dgm:t>
    </dgm:pt>
    <dgm:pt modelId="{1A246233-6B31-42C2-B914-591D26365E35}">
      <dgm:prSet phldrT="[Text]" custT="1"/>
      <dgm:spPr/>
      <dgm:t>
        <a:bodyPr anchor="ctr"/>
        <a:lstStyle/>
        <a:p>
          <a:pPr algn="ctr"/>
          <a:r>
            <a:rPr lang="en-US" sz="1400" b="0" i="0" u="none" dirty="0">
              <a:latin typeface="Book Antiqua" pitchFamily="18" charset="0"/>
            </a:rPr>
            <a:t>used electric power to create mass production</a:t>
          </a:r>
          <a:endParaRPr lang="en-US" sz="1400" dirty="0">
            <a:latin typeface="Book Antiqua" pitchFamily="18" charset="0"/>
          </a:endParaRPr>
        </a:p>
      </dgm:t>
    </dgm:pt>
    <dgm:pt modelId="{E4FC7B86-AC02-47FA-A694-4D0FFAECABBE}" type="parTrans" cxnId="{68CE40C2-8090-4131-8329-B864E88C555F}">
      <dgm:prSet/>
      <dgm:spPr/>
      <dgm:t>
        <a:bodyPr/>
        <a:lstStyle/>
        <a:p>
          <a:endParaRPr lang="en-US">
            <a:latin typeface="Book Antiqua" pitchFamily="18" charset="0"/>
          </a:endParaRPr>
        </a:p>
      </dgm:t>
    </dgm:pt>
    <dgm:pt modelId="{0DA3F0F6-F926-49A0-B661-F0FC9A301533}" type="sibTrans" cxnId="{68CE40C2-8090-4131-8329-B864E88C555F}">
      <dgm:prSet/>
      <dgm:spPr/>
      <dgm:t>
        <a:bodyPr/>
        <a:lstStyle/>
        <a:p>
          <a:endParaRPr lang="en-US">
            <a:latin typeface="Book Antiqua" pitchFamily="18" charset="0"/>
          </a:endParaRPr>
        </a:p>
      </dgm:t>
    </dgm:pt>
    <dgm:pt modelId="{FEDCA391-D03E-4668-AB42-84B887F54608}">
      <dgm:prSet phldrT="[Text]" custT="1"/>
      <dgm:spPr/>
      <dgm:t>
        <a:bodyPr anchor="ctr"/>
        <a:lstStyle/>
        <a:p>
          <a:pPr algn="ctr"/>
          <a:r>
            <a:rPr lang="en-US" sz="1400" b="0" i="0" u="none" dirty="0">
              <a:latin typeface="Book Antiqua" pitchFamily="18" charset="0"/>
            </a:rPr>
            <a:t>used water and steam to mechanize production</a:t>
          </a:r>
          <a:endParaRPr lang="en-US" sz="1400" dirty="0">
            <a:latin typeface="Book Antiqua" pitchFamily="18" charset="0"/>
          </a:endParaRPr>
        </a:p>
      </dgm:t>
    </dgm:pt>
    <dgm:pt modelId="{532204A5-6090-4E7F-95D1-0BC100E4E6AB}" type="parTrans" cxnId="{2826C93F-E0A0-4E12-8EEE-D7DF72F39026}">
      <dgm:prSet/>
      <dgm:spPr/>
      <dgm:t>
        <a:bodyPr/>
        <a:lstStyle/>
        <a:p>
          <a:endParaRPr lang="en-US">
            <a:latin typeface="Book Antiqua" pitchFamily="18" charset="0"/>
          </a:endParaRPr>
        </a:p>
      </dgm:t>
    </dgm:pt>
    <dgm:pt modelId="{24B9AECA-1850-4E31-93A9-65AD1C90E8BC}" type="sibTrans" cxnId="{2826C93F-E0A0-4E12-8EEE-D7DF72F39026}">
      <dgm:prSet/>
      <dgm:spPr/>
      <dgm:t>
        <a:bodyPr/>
        <a:lstStyle/>
        <a:p>
          <a:endParaRPr lang="en-US">
            <a:latin typeface="Book Antiqua" pitchFamily="18" charset="0"/>
          </a:endParaRPr>
        </a:p>
      </dgm:t>
    </dgm:pt>
    <dgm:pt modelId="{5DF599BC-AD15-4846-8B95-3062E3BA860E}" type="pres">
      <dgm:prSet presAssocID="{45CA2087-C71B-4BDC-8B31-7AEBC5336EA1}" presName="Name0" presStyleCnt="0">
        <dgm:presLayoutVars>
          <dgm:dir/>
          <dgm:animLvl val="lvl"/>
          <dgm:resizeHandles/>
        </dgm:presLayoutVars>
      </dgm:prSet>
      <dgm:spPr/>
      <dgm:t>
        <a:bodyPr/>
        <a:lstStyle/>
        <a:p>
          <a:endParaRPr lang="en-IN"/>
        </a:p>
      </dgm:t>
    </dgm:pt>
    <dgm:pt modelId="{5379D17B-8C6A-4253-8558-0F73BFCD0518}" type="pres">
      <dgm:prSet presAssocID="{C4F72082-18EB-4708-862D-B497A4DB0B37}" presName="linNode" presStyleCnt="0"/>
      <dgm:spPr/>
    </dgm:pt>
    <dgm:pt modelId="{DF3B688A-FDF8-4B17-B92D-371F7D4AF773}" type="pres">
      <dgm:prSet presAssocID="{C4F72082-18EB-4708-862D-B497A4DB0B37}" presName="parentShp" presStyleLbl="node1" presStyleIdx="0" presStyleCnt="2">
        <dgm:presLayoutVars>
          <dgm:bulletEnabled val="1"/>
        </dgm:presLayoutVars>
      </dgm:prSet>
      <dgm:spPr/>
      <dgm:t>
        <a:bodyPr/>
        <a:lstStyle/>
        <a:p>
          <a:endParaRPr lang="en-IN"/>
        </a:p>
      </dgm:t>
    </dgm:pt>
    <dgm:pt modelId="{460FB82E-35C5-40B7-83E5-06884F789E34}" type="pres">
      <dgm:prSet presAssocID="{C4F72082-18EB-4708-862D-B497A4DB0B37}" presName="childShp" presStyleLbl="bgAccFollowNode1" presStyleIdx="0" presStyleCnt="2" custScaleX="73064" custScaleY="73640">
        <dgm:presLayoutVars>
          <dgm:bulletEnabled val="1"/>
        </dgm:presLayoutVars>
      </dgm:prSet>
      <dgm:spPr/>
      <dgm:t>
        <a:bodyPr/>
        <a:lstStyle/>
        <a:p>
          <a:endParaRPr lang="en-IN"/>
        </a:p>
      </dgm:t>
    </dgm:pt>
    <dgm:pt modelId="{2E033881-2DE3-4D38-8354-1566B941EA6E}" type="pres">
      <dgm:prSet presAssocID="{C6C89437-9A51-4544-BAB4-DF0C070BD85D}" presName="spacing" presStyleCnt="0"/>
      <dgm:spPr/>
    </dgm:pt>
    <dgm:pt modelId="{E8C935B9-B7B0-482E-A6B2-E23BA754330E}" type="pres">
      <dgm:prSet presAssocID="{83D01067-D69F-4757-BD6D-55952003914C}" presName="linNode" presStyleCnt="0"/>
      <dgm:spPr/>
    </dgm:pt>
    <dgm:pt modelId="{DCF04F0C-5FD1-4C3B-BB90-478BADC1B6E1}" type="pres">
      <dgm:prSet presAssocID="{83D01067-D69F-4757-BD6D-55952003914C}" presName="parentShp" presStyleLbl="node1" presStyleIdx="1" presStyleCnt="2">
        <dgm:presLayoutVars>
          <dgm:bulletEnabled val="1"/>
        </dgm:presLayoutVars>
      </dgm:prSet>
      <dgm:spPr/>
      <dgm:t>
        <a:bodyPr/>
        <a:lstStyle/>
        <a:p>
          <a:endParaRPr lang="en-IN"/>
        </a:p>
      </dgm:t>
    </dgm:pt>
    <dgm:pt modelId="{939D7FF8-E5B7-4D2F-B452-6FD69B926A05}" type="pres">
      <dgm:prSet presAssocID="{83D01067-D69F-4757-BD6D-55952003914C}" presName="childShp" presStyleLbl="bgAccFollowNode1" presStyleIdx="1" presStyleCnt="2" custScaleX="72222" custScaleY="81335">
        <dgm:presLayoutVars>
          <dgm:bulletEnabled val="1"/>
        </dgm:presLayoutVars>
      </dgm:prSet>
      <dgm:spPr/>
      <dgm:t>
        <a:bodyPr/>
        <a:lstStyle/>
        <a:p>
          <a:endParaRPr lang="en-IN"/>
        </a:p>
      </dgm:t>
    </dgm:pt>
  </dgm:ptLst>
  <dgm:cxnLst>
    <dgm:cxn modelId="{090319A5-4BE7-455F-84CF-4AED2D95D38A}" type="presOf" srcId="{45CA2087-C71B-4BDC-8B31-7AEBC5336EA1}" destId="{5DF599BC-AD15-4846-8B95-3062E3BA860E}" srcOrd="0" destOrd="0" presId="urn:microsoft.com/office/officeart/2005/8/layout/vList6"/>
    <dgm:cxn modelId="{CB867FCF-D1A8-440B-B8E9-CD5C0E4765E6}" srcId="{45CA2087-C71B-4BDC-8B31-7AEBC5336EA1}" destId="{C4F72082-18EB-4708-862D-B497A4DB0B37}" srcOrd="0" destOrd="0" parTransId="{A684A69F-F06B-49FC-912D-48A2D386560B}" sibTransId="{C6C89437-9A51-4544-BAB4-DF0C070BD85D}"/>
    <dgm:cxn modelId="{68CE40C2-8090-4131-8329-B864E88C555F}" srcId="{83D01067-D69F-4757-BD6D-55952003914C}" destId="{1A246233-6B31-42C2-B914-591D26365E35}" srcOrd="0" destOrd="0" parTransId="{E4FC7B86-AC02-47FA-A694-4D0FFAECABBE}" sibTransId="{0DA3F0F6-F926-49A0-B661-F0FC9A301533}"/>
    <dgm:cxn modelId="{920109E0-5163-4176-A4BE-26305C0E344A}" type="presOf" srcId="{1A246233-6B31-42C2-B914-591D26365E35}" destId="{939D7FF8-E5B7-4D2F-B452-6FD69B926A05}" srcOrd="0" destOrd="0" presId="urn:microsoft.com/office/officeart/2005/8/layout/vList6"/>
    <dgm:cxn modelId="{2C0B2292-4F4D-4928-8F01-DEFE87F40B54}" type="presOf" srcId="{83D01067-D69F-4757-BD6D-55952003914C}" destId="{DCF04F0C-5FD1-4C3B-BB90-478BADC1B6E1}" srcOrd="0" destOrd="0" presId="urn:microsoft.com/office/officeart/2005/8/layout/vList6"/>
    <dgm:cxn modelId="{E60F4CCF-0119-401F-B0E1-F01126254E77}" type="presOf" srcId="{FEDCA391-D03E-4668-AB42-84B887F54608}" destId="{460FB82E-35C5-40B7-83E5-06884F789E34}" srcOrd="0" destOrd="0" presId="urn:microsoft.com/office/officeart/2005/8/layout/vList6"/>
    <dgm:cxn modelId="{2826C93F-E0A0-4E12-8EEE-D7DF72F39026}" srcId="{C4F72082-18EB-4708-862D-B497A4DB0B37}" destId="{FEDCA391-D03E-4668-AB42-84B887F54608}" srcOrd="0" destOrd="0" parTransId="{532204A5-6090-4E7F-95D1-0BC100E4E6AB}" sibTransId="{24B9AECA-1850-4E31-93A9-65AD1C90E8BC}"/>
    <dgm:cxn modelId="{221FD573-3645-481B-94AF-546B2F203A71}" type="presOf" srcId="{C4F72082-18EB-4708-862D-B497A4DB0B37}" destId="{DF3B688A-FDF8-4B17-B92D-371F7D4AF773}" srcOrd="0" destOrd="0" presId="urn:microsoft.com/office/officeart/2005/8/layout/vList6"/>
    <dgm:cxn modelId="{D40EE2E7-EE7E-40F4-A816-78C56F65AF66}" srcId="{45CA2087-C71B-4BDC-8B31-7AEBC5336EA1}" destId="{83D01067-D69F-4757-BD6D-55952003914C}" srcOrd="1" destOrd="0" parTransId="{5E9492F8-DDCB-43D5-B952-395DDCCBFE54}" sibTransId="{FCEEF20A-C387-4341-BDAF-EB8A59B019FD}"/>
    <dgm:cxn modelId="{5D88651C-D22E-4C34-B1C2-206D6FA09EC1}" type="presParOf" srcId="{5DF599BC-AD15-4846-8B95-3062E3BA860E}" destId="{5379D17B-8C6A-4253-8558-0F73BFCD0518}" srcOrd="0" destOrd="0" presId="urn:microsoft.com/office/officeart/2005/8/layout/vList6"/>
    <dgm:cxn modelId="{53B4E72C-7EDB-47DD-80E9-9B2BEFBA47E2}" type="presParOf" srcId="{5379D17B-8C6A-4253-8558-0F73BFCD0518}" destId="{DF3B688A-FDF8-4B17-B92D-371F7D4AF773}" srcOrd="0" destOrd="0" presId="urn:microsoft.com/office/officeart/2005/8/layout/vList6"/>
    <dgm:cxn modelId="{5592B6CE-AA82-4C70-9096-37E5C35C4D72}" type="presParOf" srcId="{5379D17B-8C6A-4253-8558-0F73BFCD0518}" destId="{460FB82E-35C5-40B7-83E5-06884F789E34}" srcOrd="1" destOrd="0" presId="urn:microsoft.com/office/officeart/2005/8/layout/vList6"/>
    <dgm:cxn modelId="{5EA0C628-3A37-497A-BC13-A3EC9CBD8F90}" type="presParOf" srcId="{5DF599BC-AD15-4846-8B95-3062E3BA860E}" destId="{2E033881-2DE3-4D38-8354-1566B941EA6E}" srcOrd="1" destOrd="0" presId="urn:microsoft.com/office/officeart/2005/8/layout/vList6"/>
    <dgm:cxn modelId="{8752205B-49C1-4DBD-B029-E657B3B5EA40}" type="presParOf" srcId="{5DF599BC-AD15-4846-8B95-3062E3BA860E}" destId="{E8C935B9-B7B0-482E-A6B2-E23BA754330E}" srcOrd="2" destOrd="0" presId="urn:microsoft.com/office/officeart/2005/8/layout/vList6"/>
    <dgm:cxn modelId="{15575193-9622-4F8E-ABF1-21BFB464BF81}" type="presParOf" srcId="{E8C935B9-B7B0-482E-A6B2-E23BA754330E}" destId="{DCF04F0C-5FD1-4C3B-BB90-478BADC1B6E1}" srcOrd="0" destOrd="0" presId="urn:microsoft.com/office/officeart/2005/8/layout/vList6"/>
    <dgm:cxn modelId="{A323B5DB-7B24-4D42-B612-00D691FA994F}" type="presParOf" srcId="{E8C935B9-B7B0-482E-A6B2-E23BA754330E}" destId="{939D7FF8-E5B7-4D2F-B452-6FD69B926A05}"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CA2087-C71B-4BDC-8B31-7AEBC5336EA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4F72082-18EB-4708-862D-B497A4DB0B37}">
      <dgm:prSet phldrT="[Text]" custT="1"/>
      <dgm:spPr/>
      <dgm:t>
        <a:bodyPr/>
        <a:lstStyle/>
        <a:p>
          <a:r>
            <a:rPr lang="en-US" sz="4800" dirty="0">
              <a:latin typeface="Book Antiqua" pitchFamily="18" charset="0"/>
            </a:rPr>
            <a:t>3</a:t>
          </a:r>
          <a:r>
            <a:rPr lang="en-US" sz="4800" baseline="30000" dirty="0">
              <a:latin typeface="Book Antiqua" pitchFamily="18" charset="0"/>
            </a:rPr>
            <a:t>rd</a:t>
          </a:r>
          <a:r>
            <a:rPr lang="en-US" sz="4800" dirty="0">
              <a:latin typeface="Book Antiqua" pitchFamily="18" charset="0"/>
            </a:rPr>
            <a:t> </a:t>
          </a:r>
        </a:p>
      </dgm:t>
    </dgm:pt>
    <dgm:pt modelId="{A684A69F-F06B-49FC-912D-48A2D386560B}" type="parTrans" cxnId="{CB867FCF-D1A8-440B-B8E9-CD5C0E4765E6}">
      <dgm:prSet/>
      <dgm:spPr/>
      <dgm:t>
        <a:bodyPr/>
        <a:lstStyle/>
        <a:p>
          <a:endParaRPr lang="en-US">
            <a:latin typeface="Book Antiqua" pitchFamily="18" charset="0"/>
          </a:endParaRPr>
        </a:p>
      </dgm:t>
    </dgm:pt>
    <dgm:pt modelId="{C6C89437-9A51-4544-BAB4-DF0C070BD85D}" type="sibTrans" cxnId="{CB867FCF-D1A8-440B-B8E9-CD5C0E4765E6}">
      <dgm:prSet/>
      <dgm:spPr/>
      <dgm:t>
        <a:bodyPr/>
        <a:lstStyle/>
        <a:p>
          <a:endParaRPr lang="en-US">
            <a:latin typeface="Book Antiqua" pitchFamily="18" charset="0"/>
          </a:endParaRPr>
        </a:p>
      </dgm:t>
    </dgm:pt>
    <dgm:pt modelId="{28F57506-E79A-42BA-A325-441C22A4C9BC}">
      <dgm:prSet phldrT="[Text]" custT="1"/>
      <dgm:spPr/>
      <dgm:t>
        <a:bodyPr anchor="ctr"/>
        <a:lstStyle/>
        <a:p>
          <a:pPr algn="ctr"/>
          <a:r>
            <a:rPr lang="en-US" sz="1400" b="0" i="0" u="none" dirty="0">
              <a:latin typeface="Book Antiqua" pitchFamily="18" charset="0"/>
            </a:rPr>
            <a:t>used electronics, IT, &amp; Internet to automate</a:t>
          </a:r>
          <a:endParaRPr lang="en-US" sz="1400" dirty="0">
            <a:latin typeface="Book Antiqua" pitchFamily="18" charset="0"/>
          </a:endParaRPr>
        </a:p>
      </dgm:t>
    </dgm:pt>
    <dgm:pt modelId="{F9D4A8FE-1628-4DBD-9AD2-42616A4A319E}" type="parTrans" cxnId="{1D559156-4FA4-4F31-87CB-E1FD52EDF142}">
      <dgm:prSet/>
      <dgm:spPr/>
      <dgm:t>
        <a:bodyPr/>
        <a:lstStyle/>
        <a:p>
          <a:endParaRPr lang="en-US">
            <a:latin typeface="Book Antiqua" pitchFamily="18" charset="0"/>
          </a:endParaRPr>
        </a:p>
      </dgm:t>
    </dgm:pt>
    <dgm:pt modelId="{49DF4579-27F4-4306-8B71-A363FD7E6A4E}" type="sibTrans" cxnId="{1D559156-4FA4-4F31-87CB-E1FD52EDF142}">
      <dgm:prSet/>
      <dgm:spPr/>
      <dgm:t>
        <a:bodyPr/>
        <a:lstStyle/>
        <a:p>
          <a:endParaRPr lang="en-US">
            <a:latin typeface="Book Antiqua" pitchFamily="18" charset="0"/>
          </a:endParaRPr>
        </a:p>
      </dgm:t>
    </dgm:pt>
    <dgm:pt modelId="{83D01067-D69F-4757-BD6D-55952003914C}">
      <dgm:prSet phldrT="[Text]" custT="1"/>
      <dgm:spPr/>
      <dgm:t>
        <a:bodyPr/>
        <a:lstStyle/>
        <a:p>
          <a:r>
            <a:rPr lang="en-US" sz="4800" dirty="0">
              <a:latin typeface="Book Antiqua" pitchFamily="18" charset="0"/>
            </a:rPr>
            <a:t>4</a:t>
          </a:r>
          <a:r>
            <a:rPr lang="en-US" sz="4800" baseline="30000" dirty="0">
              <a:latin typeface="Book Antiqua" pitchFamily="18" charset="0"/>
            </a:rPr>
            <a:t>th</a:t>
          </a:r>
          <a:r>
            <a:rPr lang="en-US" sz="5300" dirty="0">
              <a:latin typeface="Book Antiqua" pitchFamily="18" charset="0"/>
            </a:rPr>
            <a:t> </a:t>
          </a:r>
        </a:p>
      </dgm:t>
    </dgm:pt>
    <dgm:pt modelId="{5E9492F8-DDCB-43D5-B952-395DDCCBFE54}" type="parTrans" cxnId="{D40EE2E7-EE7E-40F4-A816-78C56F65AF66}">
      <dgm:prSet/>
      <dgm:spPr/>
      <dgm:t>
        <a:bodyPr/>
        <a:lstStyle/>
        <a:p>
          <a:endParaRPr lang="en-US">
            <a:latin typeface="Book Antiqua" pitchFamily="18" charset="0"/>
          </a:endParaRPr>
        </a:p>
      </dgm:t>
    </dgm:pt>
    <dgm:pt modelId="{FCEEF20A-C387-4341-BDAF-EB8A59B019FD}" type="sibTrans" cxnId="{D40EE2E7-EE7E-40F4-A816-78C56F65AF66}">
      <dgm:prSet/>
      <dgm:spPr/>
      <dgm:t>
        <a:bodyPr/>
        <a:lstStyle/>
        <a:p>
          <a:endParaRPr lang="en-US">
            <a:latin typeface="Book Antiqua" pitchFamily="18" charset="0"/>
          </a:endParaRPr>
        </a:p>
      </dgm:t>
    </dgm:pt>
    <dgm:pt modelId="{1A246233-6B31-42C2-B914-591D26365E35}">
      <dgm:prSet phldrT="[Text]" custT="1"/>
      <dgm:spPr/>
      <dgm:t>
        <a:bodyPr anchor="ctr"/>
        <a:lstStyle/>
        <a:p>
          <a:pPr algn="ctr"/>
          <a:r>
            <a:rPr lang="en-US" sz="1400" dirty="0">
              <a:latin typeface="Book Antiqua" pitchFamily="18" charset="0"/>
            </a:rPr>
            <a:t>Emerging Techs like AI, </a:t>
          </a:r>
          <a:r>
            <a:rPr lang="en-US" sz="1400" dirty="0" err="1">
              <a:latin typeface="Book Antiqua" pitchFamily="18" charset="0"/>
            </a:rPr>
            <a:t>IoT</a:t>
          </a:r>
          <a:r>
            <a:rPr lang="en-US" sz="1400" dirty="0">
              <a:latin typeface="Book Antiqua" pitchFamily="18" charset="0"/>
            </a:rPr>
            <a:t>, Blockchain</a:t>
          </a:r>
        </a:p>
      </dgm:t>
    </dgm:pt>
    <dgm:pt modelId="{E4FC7B86-AC02-47FA-A694-4D0FFAECABBE}" type="parTrans" cxnId="{68CE40C2-8090-4131-8329-B864E88C555F}">
      <dgm:prSet/>
      <dgm:spPr/>
      <dgm:t>
        <a:bodyPr/>
        <a:lstStyle/>
        <a:p>
          <a:endParaRPr lang="en-US">
            <a:latin typeface="Book Antiqua" pitchFamily="18" charset="0"/>
          </a:endParaRPr>
        </a:p>
      </dgm:t>
    </dgm:pt>
    <dgm:pt modelId="{0DA3F0F6-F926-49A0-B661-F0FC9A301533}" type="sibTrans" cxnId="{68CE40C2-8090-4131-8329-B864E88C555F}">
      <dgm:prSet/>
      <dgm:spPr/>
      <dgm:t>
        <a:bodyPr/>
        <a:lstStyle/>
        <a:p>
          <a:endParaRPr lang="en-US">
            <a:latin typeface="Book Antiqua" pitchFamily="18" charset="0"/>
          </a:endParaRPr>
        </a:p>
      </dgm:t>
    </dgm:pt>
    <dgm:pt modelId="{5DF599BC-AD15-4846-8B95-3062E3BA860E}" type="pres">
      <dgm:prSet presAssocID="{45CA2087-C71B-4BDC-8B31-7AEBC5336EA1}" presName="Name0" presStyleCnt="0">
        <dgm:presLayoutVars>
          <dgm:dir/>
          <dgm:animLvl val="lvl"/>
          <dgm:resizeHandles/>
        </dgm:presLayoutVars>
      </dgm:prSet>
      <dgm:spPr/>
      <dgm:t>
        <a:bodyPr/>
        <a:lstStyle/>
        <a:p>
          <a:endParaRPr lang="en-IN"/>
        </a:p>
      </dgm:t>
    </dgm:pt>
    <dgm:pt modelId="{5379D17B-8C6A-4253-8558-0F73BFCD0518}" type="pres">
      <dgm:prSet presAssocID="{C4F72082-18EB-4708-862D-B497A4DB0B37}" presName="linNode" presStyleCnt="0"/>
      <dgm:spPr/>
    </dgm:pt>
    <dgm:pt modelId="{DF3B688A-FDF8-4B17-B92D-371F7D4AF773}" type="pres">
      <dgm:prSet presAssocID="{C4F72082-18EB-4708-862D-B497A4DB0B37}" presName="parentShp" presStyleLbl="node1" presStyleIdx="0" presStyleCnt="2">
        <dgm:presLayoutVars>
          <dgm:bulletEnabled val="1"/>
        </dgm:presLayoutVars>
      </dgm:prSet>
      <dgm:spPr/>
      <dgm:t>
        <a:bodyPr/>
        <a:lstStyle/>
        <a:p>
          <a:endParaRPr lang="en-IN"/>
        </a:p>
      </dgm:t>
    </dgm:pt>
    <dgm:pt modelId="{460FB82E-35C5-40B7-83E5-06884F789E34}" type="pres">
      <dgm:prSet presAssocID="{C4F72082-18EB-4708-862D-B497A4DB0B37}" presName="childShp" presStyleLbl="bgAccFollowNode1" presStyleIdx="0" presStyleCnt="2" custScaleX="73219" custScaleY="69359">
        <dgm:presLayoutVars>
          <dgm:bulletEnabled val="1"/>
        </dgm:presLayoutVars>
      </dgm:prSet>
      <dgm:spPr/>
      <dgm:t>
        <a:bodyPr/>
        <a:lstStyle/>
        <a:p>
          <a:endParaRPr lang="en-IN"/>
        </a:p>
      </dgm:t>
    </dgm:pt>
    <dgm:pt modelId="{2E033881-2DE3-4D38-8354-1566B941EA6E}" type="pres">
      <dgm:prSet presAssocID="{C6C89437-9A51-4544-BAB4-DF0C070BD85D}" presName="spacing" presStyleCnt="0"/>
      <dgm:spPr/>
    </dgm:pt>
    <dgm:pt modelId="{E8C935B9-B7B0-482E-A6B2-E23BA754330E}" type="pres">
      <dgm:prSet presAssocID="{83D01067-D69F-4757-BD6D-55952003914C}" presName="linNode" presStyleCnt="0"/>
      <dgm:spPr/>
    </dgm:pt>
    <dgm:pt modelId="{DCF04F0C-5FD1-4C3B-BB90-478BADC1B6E1}" type="pres">
      <dgm:prSet presAssocID="{83D01067-D69F-4757-BD6D-55952003914C}" presName="parentShp" presStyleLbl="node1" presStyleIdx="1" presStyleCnt="2">
        <dgm:presLayoutVars>
          <dgm:bulletEnabled val="1"/>
        </dgm:presLayoutVars>
      </dgm:prSet>
      <dgm:spPr/>
      <dgm:t>
        <a:bodyPr/>
        <a:lstStyle/>
        <a:p>
          <a:endParaRPr lang="en-IN"/>
        </a:p>
      </dgm:t>
    </dgm:pt>
    <dgm:pt modelId="{939D7FF8-E5B7-4D2F-B452-6FD69B926A05}" type="pres">
      <dgm:prSet presAssocID="{83D01067-D69F-4757-BD6D-55952003914C}" presName="childShp" presStyleLbl="bgAccFollowNode1" presStyleIdx="1" presStyleCnt="2" custScaleX="73219" custScaleY="64663">
        <dgm:presLayoutVars>
          <dgm:bulletEnabled val="1"/>
        </dgm:presLayoutVars>
      </dgm:prSet>
      <dgm:spPr/>
      <dgm:t>
        <a:bodyPr/>
        <a:lstStyle/>
        <a:p>
          <a:endParaRPr lang="en-IN"/>
        </a:p>
      </dgm:t>
    </dgm:pt>
  </dgm:ptLst>
  <dgm:cxnLst>
    <dgm:cxn modelId="{E96F2D60-7133-4CD2-84F3-32E939DAF9B1}" type="presOf" srcId="{1A246233-6B31-42C2-B914-591D26365E35}" destId="{939D7FF8-E5B7-4D2F-B452-6FD69B926A05}" srcOrd="0" destOrd="0" presId="urn:microsoft.com/office/officeart/2005/8/layout/vList6"/>
    <dgm:cxn modelId="{A7ACD418-CD6C-4F1B-9948-E437C4104AE3}" type="presOf" srcId="{28F57506-E79A-42BA-A325-441C22A4C9BC}" destId="{460FB82E-35C5-40B7-83E5-06884F789E34}" srcOrd="0" destOrd="0" presId="urn:microsoft.com/office/officeart/2005/8/layout/vList6"/>
    <dgm:cxn modelId="{98A28F10-B7E0-45D8-9F6A-CFB421B7B257}" type="presOf" srcId="{C4F72082-18EB-4708-862D-B497A4DB0B37}" destId="{DF3B688A-FDF8-4B17-B92D-371F7D4AF773}" srcOrd="0" destOrd="0" presId="urn:microsoft.com/office/officeart/2005/8/layout/vList6"/>
    <dgm:cxn modelId="{CB867FCF-D1A8-440B-B8E9-CD5C0E4765E6}" srcId="{45CA2087-C71B-4BDC-8B31-7AEBC5336EA1}" destId="{C4F72082-18EB-4708-862D-B497A4DB0B37}" srcOrd="0" destOrd="0" parTransId="{A684A69F-F06B-49FC-912D-48A2D386560B}" sibTransId="{C6C89437-9A51-4544-BAB4-DF0C070BD85D}"/>
    <dgm:cxn modelId="{68CE40C2-8090-4131-8329-B864E88C555F}" srcId="{83D01067-D69F-4757-BD6D-55952003914C}" destId="{1A246233-6B31-42C2-B914-591D26365E35}" srcOrd="0" destOrd="0" parTransId="{E4FC7B86-AC02-47FA-A694-4D0FFAECABBE}" sibTransId="{0DA3F0F6-F926-49A0-B661-F0FC9A301533}"/>
    <dgm:cxn modelId="{3462BD0C-0823-46F4-8375-73C39347D3F5}" type="presOf" srcId="{45CA2087-C71B-4BDC-8B31-7AEBC5336EA1}" destId="{5DF599BC-AD15-4846-8B95-3062E3BA860E}" srcOrd="0" destOrd="0" presId="urn:microsoft.com/office/officeart/2005/8/layout/vList6"/>
    <dgm:cxn modelId="{D40EE2E7-EE7E-40F4-A816-78C56F65AF66}" srcId="{45CA2087-C71B-4BDC-8B31-7AEBC5336EA1}" destId="{83D01067-D69F-4757-BD6D-55952003914C}" srcOrd="1" destOrd="0" parTransId="{5E9492F8-DDCB-43D5-B952-395DDCCBFE54}" sibTransId="{FCEEF20A-C387-4341-BDAF-EB8A59B019FD}"/>
    <dgm:cxn modelId="{32DA73B6-B825-4719-A6D7-E81B2B2DEE4C}" type="presOf" srcId="{83D01067-D69F-4757-BD6D-55952003914C}" destId="{DCF04F0C-5FD1-4C3B-BB90-478BADC1B6E1}" srcOrd="0" destOrd="0" presId="urn:microsoft.com/office/officeart/2005/8/layout/vList6"/>
    <dgm:cxn modelId="{1D559156-4FA4-4F31-87CB-E1FD52EDF142}" srcId="{C4F72082-18EB-4708-862D-B497A4DB0B37}" destId="{28F57506-E79A-42BA-A325-441C22A4C9BC}" srcOrd="0" destOrd="0" parTransId="{F9D4A8FE-1628-4DBD-9AD2-42616A4A319E}" sibTransId="{49DF4579-27F4-4306-8B71-A363FD7E6A4E}"/>
    <dgm:cxn modelId="{13D70B78-5E9B-416D-B1F2-54169CBACFCE}" type="presParOf" srcId="{5DF599BC-AD15-4846-8B95-3062E3BA860E}" destId="{5379D17B-8C6A-4253-8558-0F73BFCD0518}" srcOrd="0" destOrd="0" presId="urn:microsoft.com/office/officeart/2005/8/layout/vList6"/>
    <dgm:cxn modelId="{F1F903D1-4247-461C-834E-AB06653FC6FF}" type="presParOf" srcId="{5379D17B-8C6A-4253-8558-0F73BFCD0518}" destId="{DF3B688A-FDF8-4B17-B92D-371F7D4AF773}" srcOrd="0" destOrd="0" presId="urn:microsoft.com/office/officeart/2005/8/layout/vList6"/>
    <dgm:cxn modelId="{01CDAE57-5DB2-48EA-B20A-00C7F7E76874}" type="presParOf" srcId="{5379D17B-8C6A-4253-8558-0F73BFCD0518}" destId="{460FB82E-35C5-40B7-83E5-06884F789E34}" srcOrd="1" destOrd="0" presId="urn:microsoft.com/office/officeart/2005/8/layout/vList6"/>
    <dgm:cxn modelId="{788614F4-351A-49FB-81AF-F60B758179E9}" type="presParOf" srcId="{5DF599BC-AD15-4846-8B95-3062E3BA860E}" destId="{2E033881-2DE3-4D38-8354-1566B941EA6E}" srcOrd="1" destOrd="0" presId="urn:microsoft.com/office/officeart/2005/8/layout/vList6"/>
    <dgm:cxn modelId="{4ECC3B62-7ED7-4EE5-9904-ED6C3D5682BA}" type="presParOf" srcId="{5DF599BC-AD15-4846-8B95-3062E3BA860E}" destId="{E8C935B9-B7B0-482E-A6B2-E23BA754330E}" srcOrd="2" destOrd="0" presId="urn:microsoft.com/office/officeart/2005/8/layout/vList6"/>
    <dgm:cxn modelId="{6D4A9B93-BDD9-470B-979C-E947B03E69EB}" type="presParOf" srcId="{E8C935B9-B7B0-482E-A6B2-E23BA754330E}" destId="{DCF04F0C-5FD1-4C3B-BB90-478BADC1B6E1}" srcOrd="0" destOrd="0" presId="urn:microsoft.com/office/officeart/2005/8/layout/vList6"/>
    <dgm:cxn modelId="{E7EA36E8-141E-44EB-803D-7CC355D70919}" type="presParOf" srcId="{E8C935B9-B7B0-482E-A6B2-E23BA754330E}" destId="{939D7FF8-E5B7-4D2F-B452-6FD69B926A05}"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181632-EF75-4B3D-8C92-053E901A200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C8C26656-E7BA-42AA-9532-B00D46308C9A}">
      <dgm:prSet phldrT="[Text]" custT="1"/>
      <dgm:spPr>
        <a:solidFill>
          <a:schemeClr val="accent1">
            <a:lumMod val="60000"/>
            <a:lumOff val="40000"/>
          </a:schemeClr>
        </a:solidFill>
      </dgm:spPr>
      <dgm:t>
        <a:bodyPr/>
        <a:lstStyle/>
        <a:p>
          <a:r>
            <a:rPr lang="en-US" sz="1300" b="1" dirty="0">
              <a:latin typeface="Book Antiqua" pitchFamily="18" charset="0"/>
            </a:rPr>
            <a:t>Deep Learning</a:t>
          </a:r>
        </a:p>
      </dgm:t>
    </dgm:pt>
    <dgm:pt modelId="{53D2807B-7425-4636-9C7D-1ECF9CB851CA}" type="sibTrans" cxnId="{AE1BDADF-AF79-4DE1-B25B-7168525F0F10}">
      <dgm:prSet/>
      <dgm:spPr/>
      <dgm:t>
        <a:bodyPr/>
        <a:lstStyle/>
        <a:p>
          <a:endParaRPr lang="en-US"/>
        </a:p>
      </dgm:t>
    </dgm:pt>
    <dgm:pt modelId="{D1DC5680-A01E-4048-B988-BED7826E0B94}" type="parTrans" cxnId="{AE1BDADF-AF79-4DE1-B25B-7168525F0F10}">
      <dgm:prSet/>
      <dgm:spPr/>
      <dgm:t>
        <a:bodyPr/>
        <a:lstStyle/>
        <a:p>
          <a:endParaRPr lang="en-US"/>
        </a:p>
      </dgm:t>
    </dgm:pt>
    <dgm:pt modelId="{77F96E98-A799-41F5-BF83-9BB409B6977D}">
      <dgm:prSet phldrT="[Text]" custT="1"/>
      <dgm:spPr>
        <a:solidFill>
          <a:schemeClr val="accent1">
            <a:lumMod val="75000"/>
          </a:schemeClr>
        </a:solidFill>
      </dgm:spPr>
      <dgm:t>
        <a:bodyPr/>
        <a:lstStyle/>
        <a:p>
          <a:r>
            <a:rPr lang="en-US" sz="1300" b="1" dirty="0">
              <a:latin typeface="Book Antiqua" pitchFamily="18" charset="0"/>
            </a:rPr>
            <a:t>Machine Learning</a:t>
          </a:r>
        </a:p>
      </dgm:t>
    </dgm:pt>
    <dgm:pt modelId="{99C9ED28-FBF3-45F8-9A34-C9B998AC948D}" type="sibTrans" cxnId="{324E10CF-132E-4F39-BE35-7D83A089D405}">
      <dgm:prSet/>
      <dgm:spPr/>
      <dgm:t>
        <a:bodyPr/>
        <a:lstStyle/>
        <a:p>
          <a:endParaRPr lang="en-US"/>
        </a:p>
      </dgm:t>
    </dgm:pt>
    <dgm:pt modelId="{1483FDE6-FED4-4097-B067-B5E2B4559185}" type="parTrans" cxnId="{324E10CF-132E-4F39-BE35-7D83A089D405}">
      <dgm:prSet/>
      <dgm:spPr/>
      <dgm:t>
        <a:bodyPr/>
        <a:lstStyle/>
        <a:p>
          <a:endParaRPr lang="en-US"/>
        </a:p>
      </dgm:t>
    </dgm:pt>
    <dgm:pt modelId="{0A4C760A-67FF-49C4-B1DA-B6DBAE6DEB4C}">
      <dgm:prSet phldrT="[Text]" custT="1"/>
      <dgm:spPr>
        <a:solidFill>
          <a:schemeClr val="accent1">
            <a:lumMod val="50000"/>
          </a:schemeClr>
        </a:solidFill>
      </dgm:spPr>
      <dgm:t>
        <a:bodyPr/>
        <a:lstStyle/>
        <a:p>
          <a:r>
            <a:rPr lang="en-US" sz="1300" b="1" dirty="0">
              <a:latin typeface="Book Antiqua" pitchFamily="18" charset="0"/>
            </a:rPr>
            <a:t>Artificial Intelligence</a:t>
          </a:r>
        </a:p>
      </dgm:t>
    </dgm:pt>
    <dgm:pt modelId="{4210AAEA-618D-4603-B26D-7C45A0B7FDAF}" type="sibTrans" cxnId="{B6CC2B3F-586B-497E-96A9-054572D8C2EE}">
      <dgm:prSet/>
      <dgm:spPr/>
      <dgm:t>
        <a:bodyPr/>
        <a:lstStyle/>
        <a:p>
          <a:endParaRPr lang="en-US"/>
        </a:p>
      </dgm:t>
    </dgm:pt>
    <dgm:pt modelId="{79B9AE83-B4EF-407E-B159-402979B9BEBA}" type="parTrans" cxnId="{B6CC2B3F-586B-497E-96A9-054572D8C2EE}">
      <dgm:prSet/>
      <dgm:spPr/>
      <dgm:t>
        <a:bodyPr/>
        <a:lstStyle/>
        <a:p>
          <a:endParaRPr lang="en-US"/>
        </a:p>
      </dgm:t>
    </dgm:pt>
    <dgm:pt modelId="{3C0184C5-8DD7-483F-8E5A-70BD56731430}" type="pres">
      <dgm:prSet presAssocID="{A0181632-EF75-4B3D-8C92-053E901A2004}" presName="Name0" presStyleCnt="0">
        <dgm:presLayoutVars>
          <dgm:chMax val="7"/>
          <dgm:resizeHandles val="exact"/>
        </dgm:presLayoutVars>
      </dgm:prSet>
      <dgm:spPr/>
      <dgm:t>
        <a:bodyPr/>
        <a:lstStyle/>
        <a:p>
          <a:endParaRPr lang="en-IN"/>
        </a:p>
      </dgm:t>
    </dgm:pt>
    <dgm:pt modelId="{C8B9D602-ECE6-4FDB-8A45-B80CB611EDB8}" type="pres">
      <dgm:prSet presAssocID="{A0181632-EF75-4B3D-8C92-053E901A2004}" presName="comp1" presStyleCnt="0"/>
      <dgm:spPr/>
    </dgm:pt>
    <dgm:pt modelId="{25244938-BA5F-41C2-A96D-9A3DBC765F6E}" type="pres">
      <dgm:prSet presAssocID="{A0181632-EF75-4B3D-8C92-053E901A2004}" presName="circle1" presStyleLbl="node1" presStyleIdx="0" presStyleCnt="3" custScaleX="108040"/>
      <dgm:spPr/>
      <dgm:t>
        <a:bodyPr/>
        <a:lstStyle/>
        <a:p>
          <a:endParaRPr lang="en-IN"/>
        </a:p>
      </dgm:t>
    </dgm:pt>
    <dgm:pt modelId="{2C9162EE-D00F-4DA6-803B-71B82F42929F}" type="pres">
      <dgm:prSet presAssocID="{A0181632-EF75-4B3D-8C92-053E901A2004}" presName="c1text" presStyleLbl="node1" presStyleIdx="0" presStyleCnt="3">
        <dgm:presLayoutVars>
          <dgm:bulletEnabled val="1"/>
        </dgm:presLayoutVars>
      </dgm:prSet>
      <dgm:spPr/>
      <dgm:t>
        <a:bodyPr/>
        <a:lstStyle/>
        <a:p>
          <a:endParaRPr lang="en-IN"/>
        </a:p>
      </dgm:t>
    </dgm:pt>
    <dgm:pt modelId="{A462B82A-3054-4F51-98CB-A0B54739B2A2}" type="pres">
      <dgm:prSet presAssocID="{A0181632-EF75-4B3D-8C92-053E901A2004}" presName="comp2" presStyleCnt="0"/>
      <dgm:spPr/>
    </dgm:pt>
    <dgm:pt modelId="{C730573C-0479-4AA5-B7EC-83A47B1A97EE}" type="pres">
      <dgm:prSet presAssocID="{A0181632-EF75-4B3D-8C92-053E901A2004}" presName="circle2" presStyleLbl="node1" presStyleIdx="1" presStyleCnt="3" custScaleX="110542"/>
      <dgm:spPr/>
      <dgm:t>
        <a:bodyPr/>
        <a:lstStyle/>
        <a:p>
          <a:endParaRPr lang="en-IN"/>
        </a:p>
      </dgm:t>
    </dgm:pt>
    <dgm:pt modelId="{257A1836-188F-4E4B-8D66-B19A413A29D0}" type="pres">
      <dgm:prSet presAssocID="{A0181632-EF75-4B3D-8C92-053E901A2004}" presName="c2text" presStyleLbl="node1" presStyleIdx="1" presStyleCnt="3">
        <dgm:presLayoutVars>
          <dgm:bulletEnabled val="1"/>
        </dgm:presLayoutVars>
      </dgm:prSet>
      <dgm:spPr/>
      <dgm:t>
        <a:bodyPr/>
        <a:lstStyle/>
        <a:p>
          <a:endParaRPr lang="en-IN"/>
        </a:p>
      </dgm:t>
    </dgm:pt>
    <dgm:pt modelId="{016FAAE2-62C3-4E34-B447-D2D81321FAF9}" type="pres">
      <dgm:prSet presAssocID="{A0181632-EF75-4B3D-8C92-053E901A2004}" presName="comp3" presStyleCnt="0"/>
      <dgm:spPr/>
    </dgm:pt>
    <dgm:pt modelId="{44FD72F3-DE79-4E45-909E-89A48BE5CCE2}" type="pres">
      <dgm:prSet presAssocID="{A0181632-EF75-4B3D-8C92-053E901A2004}" presName="circle3" presStyleLbl="node1" presStyleIdx="2" presStyleCnt="3" custScaleX="113138"/>
      <dgm:spPr/>
      <dgm:t>
        <a:bodyPr/>
        <a:lstStyle/>
        <a:p>
          <a:endParaRPr lang="en-IN"/>
        </a:p>
      </dgm:t>
    </dgm:pt>
    <dgm:pt modelId="{6CBBB372-98A4-4FC0-BE7C-3EA7E3E2C6B2}" type="pres">
      <dgm:prSet presAssocID="{A0181632-EF75-4B3D-8C92-053E901A2004}" presName="c3text" presStyleLbl="node1" presStyleIdx="2" presStyleCnt="3">
        <dgm:presLayoutVars>
          <dgm:bulletEnabled val="1"/>
        </dgm:presLayoutVars>
      </dgm:prSet>
      <dgm:spPr/>
      <dgm:t>
        <a:bodyPr/>
        <a:lstStyle/>
        <a:p>
          <a:endParaRPr lang="en-IN"/>
        </a:p>
      </dgm:t>
    </dgm:pt>
  </dgm:ptLst>
  <dgm:cxnLst>
    <dgm:cxn modelId="{C96EC47D-4D87-48D1-99E8-8294DDCDAC91}" type="presOf" srcId="{A0181632-EF75-4B3D-8C92-053E901A2004}" destId="{3C0184C5-8DD7-483F-8E5A-70BD56731430}" srcOrd="0" destOrd="0" presId="urn:microsoft.com/office/officeart/2005/8/layout/venn2"/>
    <dgm:cxn modelId="{324E10CF-132E-4F39-BE35-7D83A089D405}" srcId="{A0181632-EF75-4B3D-8C92-053E901A2004}" destId="{77F96E98-A799-41F5-BF83-9BB409B6977D}" srcOrd="1" destOrd="0" parTransId="{1483FDE6-FED4-4097-B067-B5E2B4559185}" sibTransId="{99C9ED28-FBF3-45F8-9A34-C9B998AC948D}"/>
    <dgm:cxn modelId="{0B22CD39-5C58-424B-A5CA-58F0275410DE}" type="presOf" srcId="{C8C26656-E7BA-42AA-9532-B00D46308C9A}" destId="{44FD72F3-DE79-4E45-909E-89A48BE5CCE2}" srcOrd="0" destOrd="0" presId="urn:microsoft.com/office/officeart/2005/8/layout/venn2"/>
    <dgm:cxn modelId="{8289F141-DEDA-4DAB-8AB3-55E4A77EFF34}" type="presOf" srcId="{C8C26656-E7BA-42AA-9532-B00D46308C9A}" destId="{6CBBB372-98A4-4FC0-BE7C-3EA7E3E2C6B2}" srcOrd="1" destOrd="0" presId="urn:microsoft.com/office/officeart/2005/8/layout/venn2"/>
    <dgm:cxn modelId="{192F2B48-EB55-46B1-982E-8AC04ED03582}" type="presOf" srcId="{77F96E98-A799-41F5-BF83-9BB409B6977D}" destId="{257A1836-188F-4E4B-8D66-B19A413A29D0}" srcOrd="1" destOrd="0" presId="urn:microsoft.com/office/officeart/2005/8/layout/venn2"/>
    <dgm:cxn modelId="{6F5306B7-3DBA-4FDB-9A65-8C65C0E1E65B}" type="presOf" srcId="{0A4C760A-67FF-49C4-B1DA-B6DBAE6DEB4C}" destId="{2C9162EE-D00F-4DA6-803B-71B82F42929F}" srcOrd="1" destOrd="0" presId="urn:microsoft.com/office/officeart/2005/8/layout/venn2"/>
    <dgm:cxn modelId="{6AD0621A-0A70-43AB-84AB-111487DA1D5F}" type="presOf" srcId="{0A4C760A-67FF-49C4-B1DA-B6DBAE6DEB4C}" destId="{25244938-BA5F-41C2-A96D-9A3DBC765F6E}" srcOrd="0" destOrd="0" presId="urn:microsoft.com/office/officeart/2005/8/layout/venn2"/>
    <dgm:cxn modelId="{D1F6B9CF-5CCC-4748-A93E-0BCC6D6E26D3}" type="presOf" srcId="{77F96E98-A799-41F5-BF83-9BB409B6977D}" destId="{C730573C-0479-4AA5-B7EC-83A47B1A97EE}" srcOrd="0" destOrd="0" presId="urn:microsoft.com/office/officeart/2005/8/layout/venn2"/>
    <dgm:cxn modelId="{B6CC2B3F-586B-497E-96A9-054572D8C2EE}" srcId="{A0181632-EF75-4B3D-8C92-053E901A2004}" destId="{0A4C760A-67FF-49C4-B1DA-B6DBAE6DEB4C}" srcOrd="0" destOrd="0" parTransId="{79B9AE83-B4EF-407E-B159-402979B9BEBA}" sibTransId="{4210AAEA-618D-4603-B26D-7C45A0B7FDAF}"/>
    <dgm:cxn modelId="{AE1BDADF-AF79-4DE1-B25B-7168525F0F10}" srcId="{A0181632-EF75-4B3D-8C92-053E901A2004}" destId="{C8C26656-E7BA-42AA-9532-B00D46308C9A}" srcOrd="2" destOrd="0" parTransId="{D1DC5680-A01E-4048-B988-BED7826E0B94}" sibTransId="{53D2807B-7425-4636-9C7D-1ECF9CB851CA}"/>
    <dgm:cxn modelId="{59E26AD9-B5F4-4C95-8EA1-E8D7E65ABE5B}" type="presParOf" srcId="{3C0184C5-8DD7-483F-8E5A-70BD56731430}" destId="{C8B9D602-ECE6-4FDB-8A45-B80CB611EDB8}" srcOrd="0" destOrd="0" presId="urn:microsoft.com/office/officeart/2005/8/layout/venn2"/>
    <dgm:cxn modelId="{AF97EBB3-E223-4BF1-9DCD-1C5505E15C83}" type="presParOf" srcId="{C8B9D602-ECE6-4FDB-8A45-B80CB611EDB8}" destId="{25244938-BA5F-41C2-A96D-9A3DBC765F6E}" srcOrd="0" destOrd="0" presId="urn:microsoft.com/office/officeart/2005/8/layout/venn2"/>
    <dgm:cxn modelId="{E34983ED-6F7D-4DD7-A0F0-B6D1EF586EF9}" type="presParOf" srcId="{C8B9D602-ECE6-4FDB-8A45-B80CB611EDB8}" destId="{2C9162EE-D00F-4DA6-803B-71B82F42929F}" srcOrd="1" destOrd="0" presId="urn:microsoft.com/office/officeart/2005/8/layout/venn2"/>
    <dgm:cxn modelId="{B6559F06-C6A6-432B-9C90-DCFC3066F3FE}" type="presParOf" srcId="{3C0184C5-8DD7-483F-8E5A-70BD56731430}" destId="{A462B82A-3054-4F51-98CB-A0B54739B2A2}" srcOrd="1" destOrd="0" presId="urn:microsoft.com/office/officeart/2005/8/layout/venn2"/>
    <dgm:cxn modelId="{72743C08-9D7C-416F-BD23-12BDFDDCD48E}" type="presParOf" srcId="{A462B82A-3054-4F51-98CB-A0B54739B2A2}" destId="{C730573C-0479-4AA5-B7EC-83A47B1A97EE}" srcOrd="0" destOrd="0" presId="urn:microsoft.com/office/officeart/2005/8/layout/venn2"/>
    <dgm:cxn modelId="{4C39774A-1761-4845-A2AB-9729206B4C1E}" type="presParOf" srcId="{A462B82A-3054-4F51-98CB-A0B54739B2A2}" destId="{257A1836-188F-4E4B-8D66-B19A413A29D0}" srcOrd="1" destOrd="0" presId="urn:microsoft.com/office/officeart/2005/8/layout/venn2"/>
    <dgm:cxn modelId="{0015FB86-66FD-4036-B15F-7B43DA974983}" type="presParOf" srcId="{3C0184C5-8DD7-483F-8E5A-70BD56731430}" destId="{016FAAE2-62C3-4E34-B447-D2D81321FAF9}" srcOrd="2" destOrd="0" presId="urn:microsoft.com/office/officeart/2005/8/layout/venn2"/>
    <dgm:cxn modelId="{52780156-43E7-4F8E-A951-FB3EC9F2A6CE}" type="presParOf" srcId="{016FAAE2-62C3-4E34-B447-D2D81321FAF9}" destId="{44FD72F3-DE79-4E45-909E-89A48BE5CCE2}" srcOrd="0" destOrd="0" presId="urn:microsoft.com/office/officeart/2005/8/layout/venn2"/>
    <dgm:cxn modelId="{11EE4357-FF75-4657-93F8-A8F2BEE4678E}" type="presParOf" srcId="{016FAAE2-62C3-4E34-B447-D2D81321FAF9}" destId="{6CBBB372-98A4-4FC0-BE7C-3EA7E3E2C6B2}"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D2B194-6CF9-438A-95DB-D1573B00CA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1FA9725-0809-4047-8021-CF84510F5F8E}">
      <dgm:prSet phldrT="[Text]" custT="1"/>
      <dgm:spPr/>
      <dgm:t>
        <a:bodyPr/>
        <a:lstStyle/>
        <a:p>
          <a:r>
            <a:rPr lang="en-US" sz="1400" b="1" dirty="0">
              <a:latin typeface="Book Antiqua" pitchFamily="18" charset="0"/>
            </a:rPr>
            <a:t>NLP</a:t>
          </a:r>
        </a:p>
      </dgm:t>
    </dgm:pt>
    <dgm:pt modelId="{18717564-13A4-4479-A1E0-DB6684514B22}" type="parTrans" cxnId="{A07B7171-14DD-4AAF-A008-8386853706FD}">
      <dgm:prSet/>
      <dgm:spPr/>
      <dgm:t>
        <a:bodyPr/>
        <a:lstStyle/>
        <a:p>
          <a:endParaRPr lang="en-US"/>
        </a:p>
      </dgm:t>
    </dgm:pt>
    <dgm:pt modelId="{9A23491B-82C0-4259-BAC3-D70D334E8F9D}" type="sibTrans" cxnId="{A07B7171-14DD-4AAF-A008-8386853706FD}">
      <dgm:prSet/>
      <dgm:spPr/>
      <dgm:t>
        <a:bodyPr/>
        <a:lstStyle/>
        <a:p>
          <a:endParaRPr lang="en-US"/>
        </a:p>
      </dgm:t>
    </dgm:pt>
    <dgm:pt modelId="{85B39D76-2621-49B0-B227-3D4D03D13E99}">
      <dgm:prSet phldrT="[Text]" custT="1"/>
      <dgm:spPr/>
      <dgm:t>
        <a:bodyPr/>
        <a:lstStyle/>
        <a:p>
          <a:r>
            <a:rPr lang="en-US" sz="1400" b="1" dirty="0">
              <a:latin typeface="Book Antiqua" pitchFamily="18" charset="0"/>
            </a:rPr>
            <a:t>NLG</a:t>
          </a:r>
        </a:p>
      </dgm:t>
    </dgm:pt>
    <dgm:pt modelId="{47767614-5C19-4205-B945-A783D9B614E2}" type="parTrans" cxnId="{087B9889-3A40-4EE0-9898-480CDBCA6A5B}">
      <dgm:prSet/>
      <dgm:spPr/>
      <dgm:t>
        <a:bodyPr/>
        <a:lstStyle/>
        <a:p>
          <a:endParaRPr lang="en-US"/>
        </a:p>
      </dgm:t>
    </dgm:pt>
    <dgm:pt modelId="{23C6AC7F-ADD0-46D1-B325-25CFFB8C068F}" type="sibTrans" cxnId="{087B9889-3A40-4EE0-9898-480CDBCA6A5B}">
      <dgm:prSet/>
      <dgm:spPr/>
      <dgm:t>
        <a:bodyPr/>
        <a:lstStyle/>
        <a:p>
          <a:endParaRPr lang="en-US"/>
        </a:p>
      </dgm:t>
    </dgm:pt>
    <dgm:pt modelId="{98222F5C-703C-46DC-AC5B-509C55E81103}">
      <dgm:prSet phldrT="[Text]" custT="1"/>
      <dgm:spPr/>
      <dgm:t>
        <a:bodyPr/>
        <a:lstStyle/>
        <a:p>
          <a:r>
            <a:rPr lang="en-US" sz="1400" b="1" dirty="0">
              <a:latin typeface="Book Antiqua" pitchFamily="18" charset="0"/>
            </a:rPr>
            <a:t>NLU</a:t>
          </a:r>
        </a:p>
      </dgm:t>
    </dgm:pt>
    <dgm:pt modelId="{FAFC3C5B-5E8D-434F-9C5E-6A94E72768DF}" type="parTrans" cxnId="{BB594ABA-883D-4AD8-96CB-57290B6CA1E1}">
      <dgm:prSet/>
      <dgm:spPr/>
      <dgm:t>
        <a:bodyPr/>
        <a:lstStyle/>
        <a:p>
          <a:endParaRPr lang="en-US"/>
        </a:p>
      </dgm:t>
    </dgm:pt>
    <dgm:pt modelId="{A10EC2B1-2D02-40C9-940F-4BF1A38B29C0}" type="sibTrans" cxnId="{BB594ABA-883D-4AD8-96CB-57290B6CA1E1}">
      <dgm:prSet/>
      <dgm:spPr/>
      <dgm:t>
        <a:bodyPr/>
        <a:lstStyle/>
        <a:p>
          <a:endParaRPr lang="en-US"/>
        </a:p>
      </dgm:t>
    </dgm:pt>
    <dgm:pt modelId="{E854B180-A2A6-4CA2-B6DC-1B5A023DAC17}" type="pres">
      <dgm:prSet presAssocID="{09D2B194-6CF9-438A-95DB-D1573B00CA87}" presName="hierChild1" presStyleCnt="0">
        <dgm:presLayoutVars>
          <dgm:chPref val="1"/>
          <dgm:dir/>
          <dgm:animOne val="branch"/>
          <dgm:animLvl val="lvl"/>
          <dgm:resizeHandles/>
        </dgm:presLayoutVars>
      </dgm:prSet>
      <dgm:spPr/>
      <dgm:t>
        <a:bodyPr/>
        <a:lstStyle/>
        <a:p>
          <a:endParaRPr lang="en-IN"/>
        </a:p>
      </dgm:t>
    </dgm:pt>
    <dgm:pt modelId="{8B768C5C-E4F0-47A4-8FAC-76753BEE0E17}" type="pres">
      <dgm:prSet presAssocID="{91FA9725-0809-4047-8021-CF84510F5F8E}" presName="hierRoot1" presStyleCnt="0"/>
      <dgm:spPr/>
    </dgm:pt>
    <dgm:pt modelId="{377C122A-D4AF-4CC2-B136-CDBE3BEFD776}" type="pres">
      <dgm:prSet presAssocID="{91FA9725-0809-4047-8021-CF84510F5F8E}" presName="composite" presStyleCnt="0"/>
      <dgm:spPr/>
    </dgm:pt>
    <dgm:pt modelId="{FCC26219-C33C-4241-AB0B-8714FC04A06D}" type="pres">
      <dgm:prSet presAssocID="{91FA9725-0809-4047-8021-CF84510F5F8E}" presName="background" presStyleLbl="node0" presStyleIdx="0" presStyleCnt="1"/>
      <dgm:spPr/>
    </dgm:pt>
    <dgm:pt modelId="{A8AC71CD-3889-4446-971C-6A1928FF2590}" type="pres">
      <dgm:prSet presAssocID="{91FA9725-0809-4047-8021-CF84510F5F8E}" presName="text" presStyleLbl="fgAcc0" presStyleIdx="0" presStyleCnt="1">
        <dgm:presLayoutVars>
          <dgm:chPref val="3"/>
        </dgm:presLayoutVars>
      </dgm:prSet>
      <dgm:spPr/>
      <dgm:t>
        <a:bodyPr/>
        <a:lstStyle/>
        <a:p>
          <a:endParaRPr lang="en-IN"/>
        </a:p>
      </dgm:t>
    </dgm:pt>
    <dgm:pt modelId="{482813A6-7A12-499E-932F-1E927084986D}" type="pres">
      <dgm:prSet presAssocID="{91FA9725-0809-4047-8021-CF84510F5F8E}" presName="hierChild2" presStyleCnt="0"/>
      <dgm:spPr/>
    </dgm:pt>
    <dgm:pt modelId="{D5FB1BF3-5286-4A03-A5E6-2CC9BA852674}" type="pres">
      <dgm:prSet presAssocID="{47767614-5C19-4205-B945-A783D9B614E2}" presName="Name10" presStyleLbl="parChTrans1D2" presStyleIdx="0" presStyleCnt="2"/>
      <dgm:spPr/>
      <dgm:t>
        <a:bodyPr/>
        <a:lstStyle/>
        <a:p>
          <a:endParaRPr lang="en-IN"/>
        </a:p>
      </dgm:t>
    </dgm:pt>
    <dgm:pt modelId="{C713879A-0955-4DD7-8EAC-200E7CCCAFA3}" type="pres">
      <dgm:prSet presAssocID="{85B39D76-2621-49B0-B227-3D4D03D13E99}" presName="hierRoot2" presStyleCnt="0"/>
      <dgm:spPr/>
    </dgm:pt>
    <dgm:pt modelId="{0BF0ED90-B824-4884-B5F7-3DBC4FF439C6}" type="pres">
      <dgm:prSet presAssocID="{85B39D76-2621-49B0-B227-3D4D03D13E99}" presName="composite2" presStyleCnt="0"/>
      <dgm:spPr/>
    </dgm:pt>
    <dgm:pt modelId="{63B2003E-6625-4FF9-9EBC-62E4AA71176F}" type="pres">
      <dgm:prSet presAssocID="{85B39D76-2621-49B0-B227-3D4D03D13E99}" presName="background2" presStyleLbl="node2" presStyleIdx="0" presStyleCnt="2"/>
      <dgm:spPr/>
    </dgm:pt>
    <dgm:pt modelId="{61F19A0A-CE0F-4135-A3BF-0F4F9050D48B}" type="pres">
      <dgm:prSet presAssocID="{85B39D76-2621-49B0-B227-3D4D03D13E99}" presName="text2" presStyleLbl="fgAcc2" presStyleIdx="0" presStyleCnt="2">
        <dgm:presLayoutVars>
          <dgm:chPref val="3"/>
        </dgm:presLayoutVars>
      </dgm:prSet>
      <dgm:spPr/>
      <dgm:t>
        <a:bodyPr/>
        <a:lstStyle/>
        <a:p>
          <a:endParaRPr lang="en-IN"/>
        </a:p>
      </dgm:t>
    </dgm:pt>
    <dgm:pt modelId="{8B177DD3-E376-42B8-B809-00F78057D87B}" type="pres">
      <dgm:prSet presAssocID="{85B39D76-2621-49B0-B227-3D4D03D13E99}" presName="hierChild3" presStyleCnt="0"/>
      <dgm:spPr/>
    </dgm:pt>
    <dgm:pt modelId="{3A8989D9-C32F-4C2B-A13A-E1B54335EC97}" type="pres">
      <dgm:prSet presAssocID="{FAFC3C5B-5E8D-434F-9C5E-6A94E72768DF}" presName="Name10" presStyleLbl="parChTrans1D2" presStyleIdx="1" presStyleCnt="2"/>
      <dgm:spPr/>
      <dgm:t>
        <a:bodyPr/>
        <a:lstStyle/>
        <a:p>
          <a:endParaRPr lang="en-IN"/>
        </a:p>
      </dgm:t>
    </dgm:pt>
    <dgm:pt modelId="{6A6571B0-15D1-49BC-859C-369E7B8B6111}" type="pres">
      <dgm:prSet presAssocID="{98222F5C-703C-46DC-AC5B-509C55E81103}" presName="hierRoot2" presStyleCnt="0"/>
      <dgm:spPr/>
    </dgm:pt>
    <dgm:pt modelId="{5F278CE0-3AD3-4529-A164-738BB2538A03}" type="pres">
      <dgm:prSet presAssocID="{98222F5C-703C-46DC-AC5B-509C55E81103}" presName="composite2" presStyleCnt="0"/>
      <dgm:spPr/>
    </dgm:pt>
    <dgm:pt modelId="{7CF16519-0D28-4FC7-BE43-47A999BD5199}" type="pres">
      <dgm:prSet presAssocID="{98222F5C-703C-46DC-AC5B-509C55E81103}" presName="background2" presStyleLbl="node2" presStyleIdx="1" presStyleCnt="2"/>
      <dgm:spPr/>
    </dgm:pt>
    <dgm:pt modelId="{3DCCDF25-35C1-435D-82FC-09F44593D817}" type="pres">
      <dgm:prSet presAssocID="{98222F5C-703C-46DC-AC5B-509C55E81103}" presName="text2" presStyleLbl="fgAcc2" presStyleIdx="1" presStyleCnt="2">
        <dgm:presLayoutVars>
          <dgm:chPref val="3"/>
        </dgm:presLayoutVars>
      </dgm:prSet>
      <dgm:spPr/>
      <dgm:t>
        <a:bodyPr/>
        <a:lstStyle/>
        <a:p>
          <a:endParaRPr lang="en-IN"/>
        </a:p>
      </dgm:t>
    </dgm:pt>
    <dgm:pt modelId="{D9142542-F87D-433A-A648-305F29EA41F4}" type="pres">
      <dgm:prSet presAssocID="{98222F5C-703C-46DC-AC5B-509C55E81103}" presName="hierChild3" presStyleCnt="0"/>
      <dgm:spPr/>
    </dgm:pt>
  </dgm:ptLst>
  <dgm:cxnLst>
    <dgm:cxn modelId="{6E49CD7C-5E87-4E93-943D-B7D2A123856C}" type="presOf" srcId="{85B39D76-2621-49B0-B227-3D4D03D13E99}" destId="{61F19A0A-CE0F-4135-A3BF-0F4F9050D48B}" srcOrd="0" destOrd="0" presId="urn:microsoft.com/office/officeart/2005/8/layout/hierarchy1"/>
    <dgm:cxn modelId="{6503E7FE-F691-48A5-ACDE-05A7868DB6B1}" type="presOf" srcId="{91FA9725-0809-4047-8021-CF84510F5F8E}" destId="{A8AC71CD-3889-4446-971C-6A1928FF2590}" srcOrd="0" destOrd="0" presId="urn:microsoft.com/office/officeart/2005/8/layout/hierarchy1"/>
    <dgm:cxn modelId="{9A90D52C-460F-4A7B-A928-B75FBB81DF32}" type="presOf" srcId="{09D2B194-6CF9-438A-95DB-D1573B00CA87}" destId="{E854B180-A2A6-4CA2-B6DC-1B5A023DAC17}" srcOrd="0" destOrd="0" presId="urn:microsoft.com/office/officeart/2005/8/layout/hierarchy1"/>
    <dgm:cxn modelId="{147D93C6-B54C-45DD-AFCD-E8D878352365}" type="presOf" srcId="{98222F5C-703C-46DC-AC5B-509C55E81103}" destId="{3DCCDF25-35C1-435D-82FC-09F44593D817}" srcOrd="0" destOrd="0" presId="urn:microsoft.com/office/officeart/2005/8/layout/hierarchy1"/>
    <dgm:cxn modelId="{087B9889-3A40-4EE0-9898-480CDBCA6A5B}" srcId="{91FA9725-0809-4047-8021-CF84510F5F8E}" destId="{85B39D76-2621-49B0-B227-3D4D03D13E99}" srcOrd="0" destOrd="0" parTransId="{47767614-5C19-4205-B945-A783D9B614E2}" sibTransId="{23C6AC7F-ADD0-46D1-B325-25CFFB8C068F}"/>
    <dgm:cxn modelId="{FD21DBF3-A39D-4824-9E40-37F3A0B8D0D2}" type="presOf" srcId="{47767614-5C19-4205-B945-A783D9B614E2}" destId="{D5FB1BF3-5286-4A03-A5E6-2CC9BA852674}" srcOrd="0" destOrd="0" presId="urn:microsoft.com/office/officeart/2005/8/layout/hierarchy1"/>
    <dgm:cxn modelId="{BB594ABA-883D-4AD8-96CB-57290B6CA1E1}" srcId="{91FA9725-0809-4047-8021-CF84510F5F8E}" destId="{98222F5C-703C-46DC-AC5B-509C55E81103}" srcOrd="1" destOrd="0" parTransId="{FAFC3C5B-5E8D-434F-9C5E-6A94E72768DF}" sibTransId="{A10EC2B1-2D02-40C9-940F-4BF1A38B29C0}"/>
    <dgm:cxn modelId="{A07B7171-14DD-4AAF-A008-8386853706FD}" srcId="{09D2B194-6CF9-438A-95DB-D1573B00CA87}" destId="{91FA9725-0809-4047-8021-CF84510F5F8E}" srcOrd="0" destOrd="0" parTransId="{18717564-13A4-4479-A1E0-DB6684514B22}" sibTransId="{9A23491B-82C0-4259-BAC3-D70D334E8F9D}"/>
    <dgm:cxn modelId="{8B8DDC7D-D202-402E-9035-6FBA4C68CEFB}" type="presOf" srcId="{FAFC3C5B-5E8D-434F-9C5E-6A94E72768DF}" destId="{3A8989D9-C32F-4C2B-A13A-E1B54335EC97}" srcOrd="0" destOrd="0" presId="urn:microsoft.com/office/officeart/2005/8/layout/hierarchy1"/>
    <dgm:cxn modelId="{47A6BD03-8F38-4D5B-82EF-03EBA7DDB314}" type="presParOf" srcId="{E854B180-A2A6-4CA2-B6DC-1B5A023DAC17}" destId="{8B768C5C-E4F0-47A4-8FAC-76753BEE0E17}" srcOrd="0" destOrd="0" presId="urn:microsoft.com/office/officeart/2005/8/layout/hierarchy1"/>
    <dgm:cxn modelId="{97D695E3-D37B-4640-A78F-CEB69F8F186E}" type="presParOf" srcId="{8B768C5C-E4F0-47A4-8FAC-76753BEE0E17}" destId="{377C122A-D4AF-4CC2-B136-CDBE3BEFD776}" srcOrd="0" destOrd="0" presId="urn:microsoft.com/office/officeart/2005/8/layout/hierarchy1"/>
    <dgm:cxn modelId="{A104399D-9AE3-434B-B479-54C4FF63B7C4}" type="presParOf" srcId="{377C122A-D4AF-4CC2-B136-CDBE3BEFD776}" destId="{FCC26219-C33C-4241-AB0B-8714FC04A06D}" srcOrd="0" destOrd="0" presId="urn:microsoft.com/office/officeart/2005/8/layout/hierarchy1"/>
    <dgm:cxn modelId="{5B95A947-A73F-4317-8F7B-9B1082FC4D1C}" type="presParOf" srcId="{377C122A-D4AF-4CC2-B136-CDBE3BEFD776}" destId="{A8AC71CD-3889-4446-971C-6A1928FF2590}" srcOrd="1" destOrd="0" presId="urn:microsoft.com/office/officeart/2005/8/layout/hierarchy1"/>
    <dgm:cxn modelId="{AB747FBA-7DBA-4D47-AD6E-67322E927C6F}" type="presParOf" srcId="{8B768C5C-E4F0-47A4-8FAC-76753BEE0E17}" destId="{482813A6-7A12-499E-932F-1E927084986D}" srcOrd="1" destOrd="0" presId="urn:microsoft.com/office/officeart/2005/8/layout/hierarchy1"/>
    <dgm:cxn modelId="{0CE3F0EF-BBCE-4779-B129-3CF92A7CF56E}" type="presParOf" srcId="{482813A6-7A12-499E-932F-1E927084986D}" destId="{D5FB1BF3-5286-4A03-A5E6-2CC9BA852674}" srcOrd="0" destOrd="0" presId="urn:microsoft.com/office/officeart/2005/8/layout/hierarchy1"/>
    <dgm:cxn modelId="{166CA058-52EC-4140-A14D-923CE23060E4}" type="presParOf" srcId="{482813A6-7A12-499E-932F-1E927084986D}" destId="{C713879A-0955-4DD7-8EAC-200E7CCCAFA3}" srcOrd="1" destOrd="0" presId="urn:microsoft.com/office/officeart/2005/8/layout/hierarchy1"/>
    <dgm:cxn modelId="{1A32FE32-A9F4-451A-8302-E881E0E9C2E3}" type="presParOf" srcId="{C713879A-0955-4DD7-8EAC-200E7CCCAFA3}" destId="{0BF0ED90-B824-4884-B5F7-3DBC4FF439C6}" srcOrd="0" destOrd="0" presId="urn:microsoft.com/office/officeart/2005/8/layout/hierarchy1"/>
    <dgm:cxn modelId="{59461E2A-0496-4344-8AD5-918D95CDC9FC}" type="presParOf" srcId="{0BF0ED90-B824-4884-B5F7-3DBC4FF439C6}" destId="{63B2003E-6625-4FF9-9EBC-62E4AA71176F}" srcOrd="0" destOrd="0" presId="urn:microsoft.com/office/officeart/2005/8/layout/hierarchy1"/>
    <dgm:cxn modelId="{AADBA5D0-DAA9-4000-8F63-DF1750EC2E07}" type="presParOf" srcId="{0BF0ED90-B824-4884-B5F7-3DBC4FF439C6}" destId="{61F19A0A-CE0F-4135-A3BF-0F4F9050D48B}" srcOrd="1" destOrd="0" presId="urn:microsoft.com/office/officeart/2005/8/layout/hierarchy1"/>
    <dgm:cxn modelId="{F4EC9579-A330-4684-B87B-4635EFB3E57B}" type="presParOf" srcId="{C713879A-0955-4DD7-8EAC-200E7CCCAFA3}" destId="{8B177DD3-E376-42B8-B809-00F78057D87B}" srcOrd="1" destOrd="0" presId="urn:microsoft.com/office/officeart/2005/8/layout/hierarchy1"/>
    <dgm:cxn modelId="{6D036BFB-4D7A-4758-BA6A-1CAC00A4C04F}" type="presParOf" srcId="{482813A6-7A12-499E-932F-1E927084986D}" destId="{3A8989D9-C32F-4C2B-A13A-E1B54335EC97}" srcOrd="2" destOrd="0" presId="urn:microsoft.com/office/officeart/2005/8/layout/hierarchy1"/>
    <dgm:cxn modelId="{1F0334EB-A04D-4E00-BBF9-E7B2008DD786}" type="presParOf" srcId="{482813A6-7A12-499E-932F-1E927084986D}" destId="{6A6571B0-15D1-49BC-859C-369E7B8B6111}" srcOrd="3" destOrd="0" presId="urn:microsoft.com/office/officeart/2005/8/layout/hierarchy1"/>
    <dgm:cxn modelId="{7F2E3FED-92B5-450E-A4A7-C909A64AC1F9}" type="presParOf" srcId="{6A6571B0-15D1-49BC-859C-369E7B8B6111}" destId="{5F278CE0-3AD3-4529-A164-738BB2538A03}" srcOrd="0" destOrd="0" presId="urn:microsoft.com/office/officeart/2005/8/layout/hierarchy1"/>
    <dgm:cxn modelId="{FAC2B6CA-2130-4EBC-A76F-ACA5C59B597D}" type="presParOf" srcId="{5F278CE0-3AD3-4529-A164-738BB2538A03}" destId="{7CF16519-0D28-4FC7-BE43-47A999BD5199}" srcOrd="0" destOrd="0" presId="urn:microsoft.com/office/officeart/2005/8/layout/hierarchy1"/>
    <dgm:cxn modelId="{232CED2C-A30C-4DDA-93C2-7FAD1959902A}" type="presParOf" srcId="{5F278CE0-3AD3-4529-A164-738BB2538A03}" destId="{3DCCDF25-35C1-435D-82FC-09F44593D817}" srcOrd="1" destOrd="0" presId="urn:microsoft.com/office/officeart/2005/8/layout/hierarchy1"/>
    <dgm:cxn modelId="{F19438D7-F332-413F-96D1-C4171C0A390E}" type="presParOf" srcId="{6A6571B0-15D1-49BC-859C-369E7B8B6111}" destId="{D9142542-F87D-433A-A648-305F29EA41F4}" srcOrd="1" destOrd="0" presId="urn:microsoft.com/office/officeart/2005/8/layout/hierarchy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E27BF7-CE78-4D35-8597-74D082F24767}"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n-US"/>
        </a:p>
      </dgm:t>
    </dgm:pt>
    <dgm:pt modelId="{AF16EC05-DC68-405F-9A74-E7C102845388}">
      <dgm:prSet phldrT="[Text]"/>
      <dgm:spPr/>
      <dgm:t>
        <a:bodyPr/>
        <a:lstStyle/>
        <a:p>
          <a:r>
            <a:rPr lang="en-US" b="1" dirty="0">
              <a:latin typeface="Book Antiqua" pitchFamily="18" charset="0"/>
            </a:rPr>
            <a:t>Machine Learning</a:t>
          </a:r>
        </a:p>
      </dgm:t>
    </dgm:pt>
    <dgm:pt modelId="{3BCDF731-BF40-4A28-B4B8-123441D5EB9A}" type="parTrans" cxnId="{0F50DA8D-9D5D-4B7C-993E-1D0E561610C8}">
      <dgm:prSet/>
      <dgm:spPr/>
      <dgm:t>
        <a:bodyPr/>
        <a:lstStyle/>
        <a:p>
          <a:endParaRPr lang="en-US"/>
        </a:p>
      </dgm:t>
    </dgm:pt>
    <dgm:pt modelId="{9FB034C4-4DC3-43A3-BB79-1760DD3A4D9B}" type="sibTrans" cxnId="{0F50DA8D-9D5D-4B7C-993E-1D0E561610C8}">
      <dgm:prSet/>
      <dgm:spPr/>
      <dgm:t>
        <a:bodyPr/>
        <a:lstStyle/>
        <a:p>
          <a:endParaRPr lang="en-US"/>
        </a:p>
      </dgm:t>
    </dgm:pt>
    <dgm:pt modelId="{C1DF8EE2-9328-44F2-A071-A71D51B0A1A4}">
      <dgm:prSet phldrT="[Text]"/>
      <dgm:spPr/>
      <dgm:t>
        <a:bodyPr/>
        <a:lstStyle/>
        <a:p>
          <a:r>
            <a:rPr lang="en-US" b="1" dirty="0">
              <a:latin typeface="Book Antiqua" pitchFamily="18" charset="0"/>
            </a:rPr>
            <a:t>Supervised Learning</a:t>
          </a:r>
        </a:p>
      </dgm:t>
    </dgm:pt>
    <dgm:pt modelId="{05B21E9A-37C3-4571-B9BB-53F9874ED4F1}" type="parTrans" cxnId="{1571F916-BF81-4D26-9FD8-6CAED3E55F0A}">
      <dgm:prSet/>
      <dgm:spPr/>
      <dgm:t>
        <a:bodyPr/>
        <a:lstStyle/>
        <a:p>
          <a:endParaRPr lang="en-US" b="1">
            <a:latin typeface="Book Antiqua" pitchFamily="18" charset="0"/>
          </a:endParaRPr>
        </a:p>
      </dgm:t>
    </dgm:pt>
    <dgm:pt modelId="{36598C3B-AEF1-47A6-9618-6D7DB6C9A130}" type="sibTrans" cxnId="{1571F916-BF81-4D26-9FD8-6CAED3E55F0A}">
      <dgm:prSet/>
      <dgm:spPr/>
      <dgm:t>
        <a:bodyPr/>
        <a:lstStyle/>
        <a:p>
          <a:endParaRPr lang="en-US"/>
        </a:p>
      </dgm:t>
    </dgm:pt>
    <dgm:pt modelId="{7471A7B8-CD27-4E64-89F2-3B350FC9B56B}">
      <dgm:prSet phldrT="[Text]"/>
      <dgm:spPr/>
      <dgm:t>
        <a:bodyPr/>
        <a:lstStyle/>
        <a:p>
          <a:r>
            <a:rPr lang="en-US" b="1" dirty="0">
              <a:latin typeface="Book Antiqua" pitchFamily="18" charset="0"/>
            </a:rPr>
            <a:t>Classification</a:t>
          </a:r>
        </a:p>
      </dgm:t>
    </dgm:pt>
    <dgm:pt modelId="{73CAB40E-2BCF-4133-B6E3-977DB00CB431}" type="parTrans" cxnId="{4A23027C-29F9-4DAC-9901-B50F51326F5A}">
      <dgm:prSet/>
      <dgm:spPr/>
      <dgm:t>
        <a:bodyPr/>
        <a:lstStyle/>
        <a:p>
          <a:endParaRPr lang="en-US" b="1">
            <a:latin typeface="Book Antiqua" pitchFamily="18" charset="0"/>
          </a:endParaRPr>
        </a:p>
      </dgm:t>
    </dgm:pt>
    <dgm:pt modelId="{44CBFA40-7F7D-4C0B-ACB4-C3D6A26DCB9A}" type="sibTrans" cxnId="{4A23027C-29F9-4DAC-9901-B50F51326F5A}">
      <dgm:prSet/>
      <dgm:spPr/>
      <dgm:t>
        <a:bodyPr/>
        <a:lstStyle/>
        <a:p>
          <a:endParaRPr lang="en-US"/>
        </a:p>
      </dgm:t>
    </dgm:pt>
    <dgm:pt modelId="{823C4A44-AD6C-40FF-9673-709C9A2098AA}">
      <dgm:prSet phldrT="[Text]"/>
      <dgm:spPr/>
      <dgm:t>
        <a:bodyPr/>
        <a:lstStyle/>
        <a:p>
          <a:r>
            <a:rPr lang="en-US" b="1" dirty="0">
              <a:latin typeface="Book Antiqua" pitchFamily="18" charset="0"/>
            </a:rPr>
            <a:t>Regression</a:t>
          </a:r>
        </a:p>
      </dgm:t>
    </dgm:pt>
    <dgm:pt modelId="{3400DCDE-89A5-4B11-A689-CBBBE386CAA3}" type="parTrans" cxnId="{54BC3182-E9DD-47B6-A08F-4C48EB2C18FD}">
      <dgm:prSet/>
      <dgm:spPr/>
      <dgm:t>
        <a:bodyPr/>
        <a:lstStyle/>
        <a:p>
          <a:endParaRPr lang="en-US" b="1">
            <a:latin typeface="Book Antiqua" pitchFamily="18" charset="0"/>
          </a:endParaRPr>
        </a:p>
      </dgm:t>
    </dgm:pt>
    <dgm:pt modelId="{50DC6F64-06C3-4165-9614-00D35EC63FE4}" type="sibTrans" cxnId="{54BC3182-E9DD-47B6-A08F-4C48EB2C18FD}">
      <dgm:prSet/>
      <dgm:spPr/>
      <dgm:t>
        <a:bodyPr/>
        <a:lstStyle/>
        <a:p>
          <a:endParaRPr lang="en-US"/>
        </a:p>
      </dgm:t>
    </dgm:pt>
    <dgm:pt modelId="{9FB431D3-6298-4D28-BB6B-9FABC2F38D91}">
      <dgm:prSet phldrT="[Text]"/>
      <dgm:spPr/>
      <dgm:t>
        <a:bodyPr/>
        <a:lstStyle/>
        <a:p>
          <a:r>
            <a:rPr lang="en-US" b="1" dirty="0">
              <a:latin typeface="Book Antiqua" pitchFamily="18" charset="0"/>
            </a:rPr>
            <a:t>Unsupervised Learning</a:t>
          </a:r>
        </a:p>
      </dgm:t>
    </dgm:pt>
    <dgm:pt modelId="{3CE5F9B8-9CE5-429A-9C0A-A4209A00E014}" type="parTrans" cxnId="{D64AC6FF-B3A7-4BF0-90A4-234E22A88CD7}">
      <dgm:prSet/>
      <dgm:spPr/>
      <dgm:t>
        <a:bodyPr/>
        <a:lstStyle/>
        <a:p>
          <a:endParaRPr lang="en-US" b="0">
            <a:latin typeface="Book Antiqua" pitchFamily="18" charset="0"/>
          </a:endParaRPr>
        </a:p>
      </dgm:t>
    </dgm:pt>
    <dgm:pt modelId="{025AC97C-86C6-42CA-80B4-0224027D4165}" type="sibTrans" cxnId="{D64AC6FF-B3A7-4BF0-90A4-234E22A88CD7}">
      <dgm:prSet/>
      <dgm:spPr/>
      <dgm:t>
        <a:bodyPr/>
        <a:lstStyle/>
        <a:p>
          <a:endParaRPr lang="en-US"/>
        </a:p>
      </dgm:t>
    </dgm:pt>
    <dgm:pt modelId="{970EB242-A64F-47D8-A651-0B0C744241C2}">
      <dgm:prSet phldrT="[Text]"/>
      <dgm:spPr/>
      <dgm:t>
        <a:bodyPr/>
        <a:lstStyle/>
        <a:p>
          <a:r>
            <a:rPr lang="en-US" b="1" dirty="0">
              <a:latin typeface="Book Antiqua" pitchFamily="18" charset="0"/>
            </a:rPr>
            <a:t>Clustering</a:t>
          </a:r>
        </a:p>
      </dgm:t>
    </dgm:pt>
    <dgm:pt modelId="{0F97E703-0B9E-4EF5-8655-44CA19BAB6F2}" type="parTrans" cxnId="{5ABE70DF-E1E9-47AC-86D3-CB520F1C43D1}">
      <dgm:prSet/>
      <dgm:spPr/>
      <dgm:t>
        <a:bodyPr/>
        <a:lstStyle/>
        <a:p>
          <a:endParaRPr lang="en-US" b="1">
            <a:latin typeface="Book Antiqua" pitchFamily="18" charset="0"/>
          </a:endParaRPr>
        </a:p>
      </dgm:t>
    </dgm:pt>
    <dgm:pt modelId="{222A1D1F-F4B0-46ED-86F7-5AA896981589}" type="sibTrans" cxnId="{5ABE70DF-E1E9-47AC-86D3-CB520F1C43D1}">
      <dgm:prSet/>
      <dgm:spPr/>
      <dgm:t>
        <a:bodyPr/>
        <a:lstStyle/>
        <a:p>
          <a:endParaRPr lang="en-US"/>
        </a:p>
      </dgm:t>
    </dgm:pt>
    <dgm:pt modelId="{901C8907-6FD5-4D47-9578-5E3C72B5A599}" type="pres">
      <dgm:prSet presAssocID="{D9E27BF7-CE78-4D35-8597-74D082F24767}" presName="diagram" presStyleCnt="0">
        <dgm:presLayoutVars>
          <dgm:chPref val="1"/>
          <dgm:dir/>
          <dgm:animOne val="branch"/>
          <dgm:animLvl val="lvl"/>
          <dgm:resizeHandles val="exact"/>
        </dgm:presLayoutVars>
      </dgm:prSet>
      <dgm:spPr/>
      <dgm:t>
        <a:bodyPr/>
        <a:lstStyle/>
        <a:p>
          <a:endParaRPr lang="en-IN"/>
        </a:p>
      </dgm:t>
    </dgm:pt>
    <dgm:pt modelId="{8D917ACD-70A8-4853-8C9E-7C542129CE91}" type="pres">
      <dgm:prSet presAssocID="{AF16EC05-DC68-405F-9A74-E7C102845388}" presName="root1" presStyleCnt="0"/>
      <dgm:spPr/>
    </dgm:pt>
    <dgm:pt modelId="{D8AC2074-8D06-46A2-8795-19DA037EF42E}" type="pres">
      <dgm:prSet presAssocID="{AF16EC05-DC68-405F-9A74-E7C102845388}" presName="LevelOneTextNode" presStyleLbl="node0" presStyleIdx="0" presStyleCnt="1">
        <dgm:presLayoutVars>
          <dgm:chPref val="3"/>
        </dgm:presLayoutVars>
      </dgm:prSet>
      <dgm:spPr/>
      <dgm:t>
        <a:bodyPr/>
        <a:lstStyle/>
        <a:p>
          <a:endParaRPr lang="en-IN"/>
        </a:p>
      </dgm:t>
    </dgm:pt>
    <dgm:pt modelId="{8FBA5420-00D4-4DCC-957B-AF44E968FDD4}" type="pres">
      <dgm:prSet presAssocID="{AF16EC05-DC68-405F-9A74-E7C102845388}" presName="level2hierChild" presStyleCnt="0"/>
      <dgm:spPr/>
    </dgm:pt>
    <dgm:pt modelId="{39F18E95-362C-403F-811E-74133E397C14}" type="pres">
      <dgm:prSet presAssocID="{05B21E9A-37C3-4571-B9BB-53F9874ED4F1}" presName="conn2-1" presStyleLbl="parChTrans1D2" presStyleIdx="0" presStyleCnt="2"/>
      <dgm:spPr/>
      <dgm:t>
        <a:bodyPr/>
        <a:lstStyle/>
        <a:p>
          <a:endParaRPr lang="en-IN"/>
        </a:p>
      </dgm:t>
    </dgm:pt>
    <dgm:pt modelId="{BB46DBFD-87B1-41AE-90D8-ADF101D10951}" type="pres">
      <dgm:prSet presAssocID="{05B21E9A-37C3-4571-B9BB-53F9874ED4F1}" presName="connTx" presStyleLbl="parChTrans1D2" presStyleIdx="0" presStyleCnt="2"/>
      <dgm:spPr/>
      <dgm:t>
        <a:bodyPr/>
        <a:lstStyle/>
        <a:p>
          <a:endParaRPr lang="en-IN"/>
        </a:p>
      </dgm:t>
    </dgm:pt>
    <dgm:pt modelId="{DAD2BBD5-4C43-4B18-BE75-42B39BB547F7}" type="pres">
      <dgm:prSet presAssocID="{C1DF8EE2-9328-44F2-A071-A71D51B0A1A4}" presName="root2" presStyleCnt="0"/>
      <dgm:spPr/>
    </dgm:pt>
    <dgm:pt modelId="{0EA782B6-CCAA-47C9-AB92-6B2504BEFCC1}" type="pres">
      <dgm:prSet presAssocID="{C1DF8EE2-9328-44F2-A071-A71D51B0A1A4}" presName="LevelTwoTextNode" presStyleLbl="node2" presStyleIdx="0" presStyleCnt="2">
        <dgm:presLayoutVars>
          <dgm:chPref val="3"/>
        </dgm:presLayoutVars>
      </dgm:prSet>
      <dgm:spPr/>
      <dgm:t>
        <a:bodyPr/>
        <a:lstStyle/>
        <a:p>
          <a:endParaRPr lang="en-IN"/>
        </a:p>
      </dgm:t>
    </dgm:pt>
    <dgm:pt modelId="{5B440D17-2528-496C-AB34-57D0655DBFD8}" type="pres">
      <dgm:prSet presAssocID="{C1DF8EE2-9328-44F2-A071-A71D51B0A1A4}" presName="level3hierChild" presStyleCnt="0"/>
      <dgm:spPr/>
    </dgm:pt>
    <dgm:pt modelId="{D3591FF4-29A4-4767-9830-9E78EFB048E4}" type="pres">
      <dgm:prSet presAssocID="{73CAB40E-2BCF-4133-B6E3-977DB00CB431}" presName="conn2-1" presStyleLbl="parChTrans1D3" presStyleIdx="0" presStyleCnt="3"/>
      <dgm:spPr/>
      <dgm:t>
        <a:bodyPr/>
        <a:lstStyle/>
        <a:p>
          <a:endParaRPr lang="en-IN"/>
        </a:p>
      </dgm:t>
    </dgm:pt>
    <dgm:pt modelId="{62DF6E19-BDFC-496D-9138-C35841AD7EA0}" type="pres">
      <dgm:prSet presAssocID="{73CAB40E-2BCF-4133-B6E3-977DB00CB431}" presName="connTx" presStyleLbl="parChTrans1D3" presStyleIdx="0" presStyleCnt="3"/>
      <dgm:spPr/>
      <dgm:t>
        <a:bodyPr/>
        <a:lstStyle/>
        <a:p>
          <a:endParaRPr lang="en-IN"/>
        </a:p>
      </dgm:t>
    </dgm:pt>
    <dgm:pt modelId="{B70C09B6-6D86-4982-BA10-A21DB74E7B30}" type="pres">
      <dgm:prSet presAssocID="{7471A7B8-CD27-4E64-89F2-3B350FC9B56B}" presName="root2" presStyleCnt="0"/>
      <dgm:spPr/>
    </dgm:pt>
    <dgm:pt modelId="{F743CD0A-B1B4-4BF7-AB2A-A724CB83D5A1}" type="pres">
      <dgm:prSet presAssocID="{7471A7B8-CD27-4E64-89F2-3B350FC9B56B}" presName="LevelTwoTextNode" presStyleLbl="node3" presStyleIdx="0" presStyleCnt="3">
        <dgm:presLayoutVars>
          <dgm:chPref val="3"/>
        </dgm:presLayoutVars>
      </dgm:prSet>
      <dgm:spPr/>
      <dgm:t>
        <a:bodyPr/>
        <a:lstStyle/>
        <a:p>
          <a:endParaRPr lang="en-IN"/>
        </a:p>
      </dgm:t>
    </dgm:pt>
    <dgm:pt modelId="{F04CCFB6-5548-41F0-A18D-0182050418B0}" type="pres">
      <dgm:prSet presAssocID="{7471A7B8-CD27-4E64-89F2-3B350FC9B56B}" presName="level3hierChild" presStyleCnt="0"/>
      <dgm:spPr/>
    </dgm:pt>
    <dgm:pt modelId="{32D21C35-A7BC-40EE-83FB-0A14FA63CAA8}" type="pres">
      <dgm:prSet presAssocID="{3400DCDE-89A5-4B11-A689-CBBBE386CAA3}" presName="conn2-1" presStyleLbl="parChTrans1D3" presStyleIdx="1" presStyleCnt="3"/>
      <dgm:spPr/>
      <dgm:t>
        <a:bodyPr/>
        <a:lstStyle/>
        <a:p>
          <a:endParaRPr lang="en-IN"/>
        </a:p>
      </dgm:t>
    </dgm:pt>
    <dgm:pt modelId="{A0DBAC8A-5461-4106-9A35-C1D47C25C62B}" type="pres">
      <dgm:prSet presAssocID="{3400DCDE-89A5-4B11-A689-CBBBE386CAA3}" presName="connTx" presStyleLbl="parChTrans1D3" presStyleIdx="1" presStyleCnt="3"/>
      <dgm:spPr/>
      <dgm:t>
        <a:bodyPr/>
        <a:lstStyle/>
        <a:p>
          <a:endParaRPr lang="en-IN"/>
        </a:p>
      </dgm:t>
    </dgm:pt>
    <dgm:pt modelId="{34DBCEA8-EA90-48F1-9DC9-33B720982C0B}" type="pres">
      <dgm:prSet presAssocID="{823C4A44-AD6C-40FF-9673-709C9A2098AA}" presName="root2" presStyleCnt="0"/>
      <dgm:spPr/>
    </dgm:pt>
    <dgm:pt modelId="{CD9854F2-7BAA-4BCD-96A8-3048846867A0}" type="pres">
      <dgm:prSet presAssocID="{823C4A44-AD6C-40FF-9673-709C9A2098AA}" presName="LevelTwoTextNode" presStyleLbl="node3" presStyleIdx="1" presStyleCnt="3">
        <dgm:presLayoutVars>
          <dgm:chPref val="3"/>
        </dgm:presLayoutVars>
      </dgm:prSet>
      <dgm:spPr/>
      <dgm:t>
        <a:bodyPr/>
        <a:lstStyle/>
        <a:p>
          <a:endParaRPr lang="en-IN"/>
        </a:p>
      </dgm:t>
    </dgm:pt>
    <dgm:pt modelId="{09C5BCAB-BE9F-42B1-A88B-6C23E7F5F035}" type="pres">
      <dgm:prSet presAssocID="{823C4A44-AD6C-40FF-9673-709C9A2098AA}" presName="level3hierChild" presStyleCnt="0"/>
      <dgm:spPr/>
    </dgm:pt>
    <dgm:pt modelId="{52725B61-C6D9-4AE0-89AE-46455B510B76}" type="pres">
      <dgm:prSet presAssocID="{3CE5F9B8-9CE5-429A-9C0A-A4209A00E014}" presName="conn2-1" presStyleLbl="parChTrans1D2" presStyleIdx="1" presStyleCnt="2"/>
      <dgm:spPr/>
      <dgm:t>
        <a:bodyPr/>
        <a:lstStyle/>
        <a:p>
          <a:endParaRPr lang="en-IN"/>
        </a:p>
      </dgm:t>
    </dgm:pt>
    <dgm:pt modelId="{000B2500-A950-4914-865F-49CB7825E88F}" type="pres">
      <dgm:prSet presAssocID="{3CE5F9B8-9CE5-429A-9C0A-A4209A00E014}" presName="connTx" presStyleLbl="parChTrans1D2" presStyleIdx="1" presStyleCnt="2"/>
      <dgm:spPr/>
      <dgm:t>
        <a:bodyPr/>
        <a:lstStyle/>
        <a:p>
          <a:endParaRPr lang="en-IN"/>
        </a:p>
      </dgm:t>
    </dgm:pt>
    <dgm:pt modelId="{2D52874B-1094-492F-920E-4A41A4506928}" type="pres">
      <dgm:prSet presAssocID="{9FB431D3-6298-4D28-BB6B-9FABC2F38D91}" presName="root2" presStyleCnt="0"/>
      <dgm:spPr/>
    </dgm:pt>
    <dgm:pt modelId="{273FF52C-8F63-49B1-80CD-AD384375801A}" type="pres">
      <dgm:prSet presAssocID="{9FB431D3-6298-4D28-BB6B-9FABC2F38D91}" presName="LevelTwoTextNode" presStyleLbl="node2" presStyleIdx="1" presStyleCnt="2">
        <dgm:presLayoutVars>
          <dgm:chPref val="3"/>
        </dgm:presLayoutVars>
      </dgm:prSet>
      <dgm:spPr/>
      <dgm:t>
        <a:bodyPr/>
        <a:lstStyle/>
        <a:p>
          <a:endParaRPr lang="en-IN"/>
        </a:p>
      </dgm:t>
    </dgm:pt>
    <dgm:pt modelId="{1AB24A36-8A8F-4567-B904-28A23814C64A}" type="pres">
      <dgm:prSet presAssocID="{9FB431D3-6298-4D28-BB6B-9FABC2F38D91}" presName="level3hierChild" presStyleCnt="0"/>
      <dgm:spPr/>
    </dgm:pt>
    <dgm:pt modelId="{1D0D94E4-8D49-48F8-B539-89F238073C0E}" type="pres">
      <dgm:prSet presAssocID="{0F97E703-0B9E-4EF5-8655-44CA19BAB6F2}" presName="conn2-1" presStyleLbl="parChTrans1D3" presStyleIdx="2" presStyleCnt="3"/>
      <dgm:spPr/>
      <dgm:t>
        <a:bodyPr/>
        <a:lstStyle/>
        <a:p>
          <a:endParaRPr lang="en-IN"/>
        </a:p>
      </dgm:t>
    </dgm:pt>
    <dgm:pt modelId="{2190E8A7-115B-4A55-A6A6-B041E73DEA9E}" type="pres">
      <dgm:prSet presAssocID="{0F97E703-0B9E-4EF5-8655-44CA19BAB6F2}" presName="connTx" presStyleLbl="parChTrans1D3" presStyleIdx="2" presStyleCnt="3"/>
      <dgm:spPr/>
      <dgm:t>
        <a:bodyPr/>
        <a:lstStyle/>
        <a:p>
          <a:endParaRPr lang="en-IN"/>
        </a:p>
      </dgm:t>
    </dgm:pt>
    <dgm:pt modelId="{CB47FBB3-E955-4585-ADF0-7D805F4DC0F8}" type="pres">
      <dgm:prSet presAssocID="{970EB242-A64F-47D8-A651-0B0C744241C2}" presName="root2" presStyleCnt="0"/>
      <dgm:spPr/>
    </dgm:pt>
    <dgm:pt modelId="{E9DD25D1-A252-4C58-80D3-A2970F2EFE25}" type="pres">
      <dgm:prSet presAssocID="{970EB242-A64F-47D8-A651-0B0C744241C2}" presName="LevelTwoTextNode" presStyleLbl="node3" presStyleIdx="2" presStyleCnt="3">
        <dgm:presLayoutVars>
          <dgm:chPref val="3"/>
        </dgm:presLayoutVars>
      </dgm:prSet>
      <dgm:spPr/>
      <dgm:t>
        <a:bodyPr/>
        <a:lstStyle/>
        <a:p>
          <a:endParaRPr lang="en-IN"/>
        </a:p>
      </dgm:t>
    </dgm:pt>
    <dgm:pt modelId="{7765DAC8-18E5-4204-A533-CF5B5A46E3E7}" type="pres">
      <dgm:prSet presAssocID="{970EB242-A64F-47D8-A651-0B0C744241C2}" presName="level3hierChild" presStyleCnt="0"/>
      <dgm:spPr/>
    </dgm:pt>
  </dgm:ptLst>
  <dgm:cxnLst>
    <dgm:cxn modelId="{D7A67FB2-BDDF-4FD3-9462-3ACC3BE17766}" type="presOf" srcId="{3CE5F9B8-9CE5-429A-9C0A-A4209A00E014}" destId="{000B2500-A950-4914-865F-49CB7825E88F}" srcOrd="1" destOrd="0" presId="urn:microsoft.com/office/officeart/2005/8/layout/hierarchy2"/>
    <dgm:cxn modelId="{1B370343-76B7-4C7A-B5EC-71C8301EE2E9}" type="presOf" srcId="{73CAB40E-2BCF-4133-B6E3-977DB00CB431}" destId="{62DF6E19-BDFC-496D-9138-C35841AD7EA0}" srcOrd="1" destOrd="0" presId="urn:microsoft.com/office/officeart/2005/8/layout/hierarchy2"/>
    <dgm:cxn modelId="{D64AC6FF-B3A7-4BF0-90A4-234E22A88CD7}" srcId="{AF16EC05-DC68-405F-9A74-E7C102845388}" destId="{9FB431D3-6298-4D28-BB6B-9FABC2F38D91}" srcOrd="1" destOrd="0" parTransId="{3CE5F9B8-9CE5-429A-9C0A-A4209A00E014}" sibTransId="{025AC97C-86C6-42CA-80B4-0224027D4165}"/>
    <dgm:cxn modelId="{4812798A-E2E7-4E4C-ADD5-19589E62AC78}" type="presOf" srcId="{05B21E9A-37C3-4571-B9BB-53F9874ED4F1}" destId="{39F18E95-362C-403F-811E-74133E397C14}" srcOrd="0" destOrd="0" presId="urn:microsoft.com/office/officeart/2005/8/layout/hierarchy2"/>
    <dgm:cxn modelId="{98298A0D-0158-4EFB-A3D5-FE2B39E72F34}" type="presOf" srcId="{823C4A44-AD6C-40FF-9673-709C9A2098AA}" destId="{CD9854F2-7BAA-4BCD-96A8-3048846867A0}" srcOrd="0" destOrd="0" presId="urn:microsoft.com/office/officeart/2005/8/layout/hierarchy2"/>
    <dgm:cxn modelId="{54BC3182-E9DD-47B6-A08F-4C48EB2C18FD}" srcId="{C1DF8EE2-9328-44F2-A071-A71D51B0A1A4}" destId="{823C4A44-AD6C-40FF-9673-709C9A2098AA}" srcOrd="1" destOrd="0" parTransId="{3400DCDE-89A5-4B11-A689-CBBBE386CAA3}" sibTransId="{50DC6F64-06C3-4165-9614-00D35EC63FE4}"/>
    <dgm:cxn modelId="{5ABE70DF-E1E9-47AC-86D3-CB520F1C43D1}" srcId="{9FB431D3-6298-4D28-BB6B-9FABC2F38D91}" destId="{970EB242-A64F-47D8-A651-0B0C744241C2}" srcOrd="0" destOrd="0" parTransId="{0F97E703-0B9E-4EF5-8655-44CA19BAB6F2}" sibTransId="{222A1D1F-F4B0-46ED-86F7-5AA896981589}"/>
    <dgm:cxn modelId="{1571F916-BF81-4D26-9FD8-6CAED3E55F0A}" srcId="{AF16EC05-DC68-405F-9A74-E7C102845388}" destId="{C1DF8EE2-9328-44F2-A071-A71D51B0A1A4}" srcOrd="0" destOrd="0" parTransId="{05B21E9A-37C3-4571-B9BB-53F9874ED4F1}" sibTransId="{36598C3B-AEF1-47A6-9618-6D7DB6C9A130}"/>
    <dgm:cxn modelId="{E3932523-2C03-4767-9B16-DBF90C92038E}" type="presOf" srcId="{3400DCDE-89A5-4B11-A689-CBBBE386CAA3}" destId="{32D21C35-A7BC-40EE-83FB-0A14FA63CAA8}" srcOrd="0" destOrd="0" presId="urn:microsoft.com/office/officeart/2005/8/layout/hierarchy2"/>
    <dgm:cxn modelId="{22057478-E232-43A6-B6FA-BCE62BF548F6}" type="presOf" srcId="{3400DCDE-89A5-4B11-A689-CBBBE386CAA3}" destId="{A0DBAC8A-5461-4106-9A35-C1D47C25C62B}" srcOrd="1" destOrd="0" presId="urn:microsoft.com/office/officeart/2005/8/layout/hierarchy2"/>
    <dgm:cxn modelId="{D261CADF-3410-4A66-80B0-A17A6DC1E307}" type="presOf" srcId="{05B21E9A-37C3-4571-B9BB-53F9874ED4F1}" destId="{BB46DBFD-87B1-41AE-90D8-ADF101D10951}" srcOrd="1" destOrd="0" presId="urn:microsoft.com/office/officeart/2005/8/layout/hierarchy2"/>
    <dgm:cxn modelId="{C9A1630C-DC14-4187-A3A7-5CA994D1BB12}" type="presOf" srcId="{C1DF8EE2-9328-44F2-A071-A71D51B0A1A4}" destId="{0EA782B6-CCAA-47C9-AB92-6B2504BEFCC1}" srcOrd="0" destOrd="0" presId="urn:microsoft.com/office/officeart/2005/8/layout/hierarchy2"/>
    <dgm:cxn modelId="{AC3E1A4F-101C-46D9-97D6-3F7E8703D58A}" type="presOf" srcId="{9FB431D3-6298-4D28-BB6B-9FABC2F38D91}" destId="{273FF52C-8F63-49B1-80CD-AD384375801A}" srcOrd="0" destOrd="0" presId="urn:microsoft.com/office/officeart/2005/8/layout/hierarchy2"/>
    <dgm:cxn modelId="{42F6D517-D95E-4D2D-A4C1-5ABA6F7C7F74}" type="presOf" srcId="{D9E27BF7-CE78-4D35-8597-74D082F24767}" destId="{901C8907-6FD5-4D47-9578-5E3C72B5A599}" srcOrd="0" destOrd="0" presId="urn:microsoft.com/office/officeart/2005/8/layout/hierarchy2"/>
    <dgm:cxn modelId="{24206FD6-95D6-4A84-86B6-C1682E8F87FF}" type="presOf" srcId="{73CAB40E-2BCF-4133-B6E3-977DB00CB431}" destId="{D3591FF4-29A4-4767-9830-9E78EFB048E4}" srcOrd="0" destOrd="0" presId="urn:microsoft.com/office/officeart/2005/8/layout/hierarchy2"/>
    <dgm:cxn modelId="{0F50DA8D-9D5D-4B7C-993E-1D0E561610C8}" srcId="{D9E27BF7-CE78-4D35-8597-74D082F24767}" destId="{AF16EC05-DC68-405F-9A74-E7C102845388}" srcOrd="0" destOrd="0" parTransId="{3BCDF731-BF40-4A28-B4B8-123441D5EB9A}" sibTransId="{9FB034C4-4DC3-43A3-BB79-1760DD3A4D9B}"/>
    <dgm:cxn modelId="{6FE48FD0-891F-400A-8418-2EB09EF9DAAE}" type="presOf" srcId="{AF16EC05-DC68-405F-9A74-E7C102845388}" destId="{D8AC2074-8D06-46A2-8795-19DA037EF42E}" srcOrd="0" destOrd="0" presId="urn:microsoft.com/office/officeart/2005/8/layout/hierarchy2"/>
    <dgm:cxn modelId="{5B0A5AC5-94E6-484E-BECA-415A662C10D9}" type="presOf" srcId="{0F97E703-0B9E-4EF5-8655-44CA19BAB6F2}" destId="{2190E8A7-115B-4A55-A6A6-B041E73DEA9E}" srcOrd="1" destOrd="0" presId="urn:microsoft.com/office/officeart/2005/8/layout/hierarchy2"/>
    <dgm:cxn modelId="{750769C1-8BD9-4A5D-8864-362085520907}" type="presOf" srcId="{970EB242-A64F-47D8-A651-0B0C744241C2}" destId="{E9DD25D1-A252-4C58-80D3-A2970F2EFE25}" srcOrd="0" destOrd="0" presId="urn:microsoft.com/office/officeart/2005/8/layout/hierarchy2"/>
    <dgm:cxn modelId="{8CFFCD1B-8622-464D-8C18-04ECA7C26875}" type="presOf" srcId="{0F97E703-0B9E-4EF5-8655-44CA19BAB6F2}" destId="{1D0D94E4-8D49-48F8-B539-89F238073C0E}" srcOrd="0" destOrd="0" presId="urn:microsoft.com/office/officeart/2005/8/layout/hierarchy2"/>
    <dgm:cxn modelId="{E00B5E95-7FCF-482B-B635-86563A9D7BFD}" type="presOf" srcId="{3CE5F9B8-9CE5-429A-9C0A-A4209A00E014}" destId="{52725B61-C6D9-4AE0-89AE-46455B510B76}" srcOrd="0" destOrd="0" presId="urn:microsoft.com/office/officeart/2005/8/layout/hierarchy2"/>
    <dgm:cxn modelId="{74699917-38D5-4294-9638-502BAF09132F}" type="presOf" srcId="{7471A7B8-CD27-4E64-89F2-3B350FC9B56B}" destId="{F743CD0A-B1B4-4BF7-AB2A-A724CB83D5A1}" srcOrd="0" destOrd="0" presId="urn:microsoft.com/office/officeart/2005/8/layout/hierarchy2"/>
    <dgm:cxn modelId="{4A23027C-29F9-4DAC-9901-B50F51326F5A}" srcId="{C1DF8EE2-9328-44F2-A071-A71D51B0A1A4}" destId="{7471A7B8-CD27-4E64-89F2-3B350FC9B56B}" srcOrd="0" destOrd="0" parTransId="{73CAB40E-2BCF-4133-B6E3-977DB00CB431}" sibTransId="{44CBFA40-7F7D-4C0B-ACB4-C3D6A26DCB9A}"/>
    <dgm:cxn modelId="{B4F73A3F-016F-4218-B457-203F37895C37}" type="presParOf" srcId="{901C8907-6FD5-4D47-9578-5E3C72B5A599}" destId="{8D917ACD-70A8-4853-8C9E-7C542129CE91}" srcOrd="0" destOrd="0" presId="urn:microsoft.com/office/officeart/2005/8/layout/hierarchy2"/>
    <dgm:cxn modelId="{5D9D83BE-78F9-468B-B2BE-2824E6ECEEAE}" type="presParOf" srcId="{8D917ACD-70A8-4853-8C9E-7C542129CE91}" destId="{D8AC2074-8D06-46A2-8795-19DA037EF42E}" srcOrd="0" destOrd="0" presId="urn:microsoft.com/office/officeart/2005/8/layout/hierarchy2"/>
    <dgm:cxn modelId="{7A8E124D-4080-466F-98B9-554A3AE6ADC3}" type="presParOf" srcId="{8D917ACD-70A8-4853-8C9E-7C542129CE91}" destId="{8FBA5420-00D4-4DCC-957B-AF44E968FDD4}" srcOrd="1" destOrd="0" presId="urn:microsoft.com/office/officeart/2005/8/layout/hierarchy2"/>
    <dgm:cxn modelId="{0C54ABE9-8037-4062-84FE-3566CEF052C0}" type="presParOf" srcId="{8FBA5420-00D4-4DCC-957B-AF44E968FDD4}" destId="{39F18E95-362C-403F-811E-74133E397C14}" srcOrd="0" destOrd="0" presId="urn:microsoft.com/office/officeart/2005/8/layout/hierarchy2"/>
    <dgm:cxn modelId="{6516145F-9BE6-4FEA-BBD5-FE4D951EEE38}" type="presParOf" srcId="{39F18E95-362C-403F-811E-74133E397C14}" destId="{BB46DBFD-87B1-41AE-90D8-ADF101D10951}" srcOrd="0" destOrd="0" presId="urn:microsoft.com/office/officeart/2005/8/layout/hierarchy2"/>
    <dgm:cxn modelId="{F11F2FF9-3C66-405E-BAD5-0FD577DF881B}" type="presParOf" srcId="{8FBA5420-00D4-4DCC-957B-AF44E968FDD4}" destId="{DAD2BBD5-4C43-4B18-BE75-42B39BB547F7}" srcOrd="1" destOrd="0" presId="urn:microsoft.com/office/officeart/2005/8/layout/hierarchy2"/>
    <dgm:cxn modelId="{8EFC7AB0-938E-4F82-9276-9DE093C064EB}" type="presParOf" srcId="{DAD2BBD5-4C43-4B18-BE75-42B39BB547F7}" destId="{0EA782B6-CCAA-47C9-AB92-6B2504BEFCC1}" srcOrd="0" destOrd="0" presId="urn:microsoft.com/office/officeart/2005/8/layout/hierarchy2"/>
    <dgm:cxn modelId="{B65554F6-8945-46C7-ADEE-99CC98A5D366}" type="presParOf" srcId="{DAD2BBD5-4C43-4B18-BE75-42B39BB547F7}" destId="{5B440D17-2528-496C-AB34-57D0655DBFD8}" srcOrd="1" destOrd="0" presId="urn:microsoft.com/office/officeart/2005/8/layout/hierarchy2"/>
    <dgm:cxn modelId="{2E00F51E-BF95-4BC8-99E4-2C8CC60D22C4}" type="presParOf" srcId="{5B440D17-2528-496C-AB34-57D0655DBFD8}" destId="{D3591FF4-29A4-4767-9830-9E78EFB048E4}" srcOrd="0" destOrd="0" presId="urn:microsoft.com/office/officeart/2005/8/layout/hierarchy2"/>
    <dgm:cxn modelId="{E14BF758-EC64-4C75-9034-03AD99E2B5D5}" type="presParOf" srcId="{D3591FF4-29A4-4767-9830-9E78EFB048E4}" destId="{62DF6E19-BDFC-496D-9138-C35841AD7EA0}" srcOrd="0" destOrd="0" presId="urn:microsoft.com/office/officeart/2005/8/layout/hierarchy2"/>
    <dgm:cxn modelId="{D26B4AD8-B6B0-4D46-B79C-BF6F796758F3}" type="presParOf" srcId="{5B440D17-2528-496C-AB34-57D0655DBFD8}" destId="{B70C09B6-6D86-4982-BA10-A21DB74E7B30}" srcOrd="1" destOrd="0" presId="urn:microsoft.com/office/officeart/2005/8/layout/hierarchy2"/>
    <dgm:cxn modelId="{0852A400-C6F8-4A9A-872D-CBEB97666737}" type="presParOf" srcId="{B70C09B6-6D86-4982-BA10-A21DB74E7B30}" destId="{F743CD0A-B1B4-4BF7-AB2A-A724CB83D5A1}" srcOrd="0" destOrd="0" presId="urn:microsoft.com/office/officeart/2005/8/layout/hierarchy2"/>
    <dgm:cxn modelId="{F35DBBFB-36EC-4165-B4D7-7D7C32065FB7}" type="presParOf" srcId="{B70C09B6-6D86-4982-BA10-A21DB74E7B30}" destId="{F04CCFB6-5548-41F0-A18D-0182050418B0}" srcOrd="1" destOrd="0" presId="urn:microsoft.com/office/officeart/2005/8/layout/hierarchy2"/>
    <dgm:cxn modelId="{79D8632C-CE60-49DB-8355-316ACACEEBB3}" type="presParOf" srcId="{5B440D17-2528-496C-AB34-57D0655DBFD8}" destId="{32D21C35-A7BC-40EE-83FB-0A14FA63CAA8}" srcOrd="2" destOrd="0" presId="urn:microsoft.com/office/officeart/2005/8/layout/hierarchy2"/>
    <dgm:cxn modelId="{8E94D72E-2359-4696-B8FB-CCDBDD9F0271}" type="presParOf" srcId="{32D21C35-A7BC-40EE-83FB-0A14FA63CAA8}" destId="{A0DBAC8A-5461-4106-9A35-C1D47C25C62B}" srcOrd="0" destOrd="0" presId="urn:microsoft.com/office/officeart/2005/8/layout/hierarchy2"/>
    <dgm:cxn modelId="{1B6C0ADC-712F-4FA4-83AF-10C2E1428AA8}" type="presParOf" srcId="{5B440D17-2528-496C-AB34-57D0655DBFD8}" destId="{34DBCEA8-EA90-48F1-9DC9-33B720982C0B}" srcOrd="3" destOrd="0" presId="urn:microsoft.com/office/officeart/2005/8/layout/hierarchy2"/>
    <dgm:cxn modelId="{A9758702-6AEC-4FCB-B68A-9F0F244D506B}" type="presParOf" srcId="{34DBCEA8-EA90-48F1-9DC9-33B720982C0B}" destId="{CD9854F2-7BAA-4BCD-96A8-3048846867A0}" srcOrd="0" destOrd="0" presId="urn:microsoft.com/office/officeart/2005/8/layout/hierarchy2"/>
    <dgm:cxn modelId="{893DAB9C-B6DB-42C6-AE20-92B6195934AF}" type="presParOf" srcId="{34DBCEA8-EA90-48F1-9DC9-33B720982C0B}" destId="{09C5BCAB-BE9F-42B1-A88B-6C23E7F5F035}" srcOrd="1" destOrd="0" presId="urn:microsoft.com/office/officeart/2005/8/layout/hierarchy2"/>
    <dgm:cxn modelId="{A7422909-A8AB-4E09-8E58-B63011E53E65}" type="presParOf" srcId="{8FBA5420-00D4-4DCC-957B-AF44E968FDD4}" destId="{52725B61-C6D9-4AE0-89AE-46455B510B76}" srcOrd="2" destOrd="0" presId="urn:microsoft.com/office/officeart/2005/8/layout/hierarchy2"/>
    <dgm:cxn modelId="{FD7C94FA-9247-4C39-A7E2-761B7F2CAFC6}" type="presParOf" srcId="{52725B61-C6D9-4AE0-89AE-46455B510B76}" destId="{000B2500-A950-4914-865F-49CB7825E88F}" srcOrd="0" destOrd="0" presId="urn:microsoft.com/office/officeart/2005/8/layout/hierarchy2"/>
    <dgm:cxn modelId="{7E5F517C-4754-46BA-88DB-7680438589AC}" type="presParOf" srcId="{8FBA5420-00D4-4DCC-957B-AF44E968FDD4}" destId="{2D52874B-1094-492F-920E-4A41A4506928}" srcOrd="3" destOrd="0" presId="urn:microsoft.com/office/officeart/2005/8/layout/hierarchy2"/>
    <dgm:cxn modelId="{C677E1FC-C628-4A3B-8AE4-1D2811E803E3}" type="presParOf" srcId="{2D52874B-1094-492F-920E-4A41A4506928}" destId="{273FF52C-8F63-49B1-80CD-AD384375801A}" srcOrd="0" destOrd="0" presId="urn:microsoft.com/office/officeart/2005/8/layout/hierarchy2"/>
    <dgm:cxn modelId="{9F37AC69-58D4-4345-BEE7-5887F4B6E891}" type="presParOf" srcId="{2D52874B-1094-492F-920E-4A41A4506928}" destId="{1AB24A36-8A8F-4567-B904-28A23814C64A}" srcOrd="1" destOrd="0" presId="urn:microsoft.com/office/officeart/2005/8/layout/hierarchy2"/>
    <dgm:cxn modelId="{48FBBB82-C71C-462C-9479-91C5FBA2B531}" type="presParOf" srcId="{1AB24A36-8A8F-4567-B904-28A23814C64A}" destId="{1D0D94E4-8D49-48F8-B539-89F238073C0E}" srcOrd="0" destOrd="0" presId="urn:microsoft.com/office/officeart/2005/8/layout/hierarchy2"/>
    <dgm:cxn modelId="{FFE361FF-7ABA-4E58-BABB-B91F003270DD}" type="presParOf" srcId="{1D0D94E4-8D49-48F8-B539-89F238073C0E}" destId="{2190E8A7-115B-4A55-A6A6-B041E73DEA9E}" srcOrd="0" destOrd="0" presId="urn:microsoft.com/office/officeart/2005/8/layout/hierarchy2"/>
    <dgm:cxn modelId="{3E649651-4F10-441C-8B2A-C7F886775983}" type="presParOf" srcId="{1AB24A36-8A8F-4567-B904-28A23814C64A}" destId="{CB47FBB3-E955-4585-ADF0-7D805F4DC0F8}" srcOrd="1" destOrd="0" presId="urn:microsoft.com/office/officeart/2005/8/layout/hierarchy2"/>
    <dgm:cxn modelId="{CF7324F0-B9C6-4C19-A0E7-FA86E35332BC}" type="presParOf" srcId="{CB47FBB3-E955-4585-ADF0-7D805F4DC0F8}" destId="{E9DD25D1-A252-4C58-80D3-A2970F2EFE25}" srcOrd="0" destOrd="0" presId="urn:microsoft.com/office/officeart/2005/8/layout/hierarchy2"/>
    <dgm:cxn modelId="{B0889A20-B018-4173-BFBB-8E3C5145462B}" type="presParOf" srcId="{CB47FBB3-E955-4585-ADF0-7D805F4DC0F8}" destId="{7765DAC8-18E5-4204-A533-CF5B5A46E3E7}"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FB82E-35C5-40B7-83E5-06884F789E34}">
      <dsp:nvSpPr>
        <dsp:cNvPr id="0" name=""/>
        <dsp:cNvSpPr/>
      </dsp:nvSpPr>
      <dsp:spPr>
        <a:xfrm>
          <a:off x="2560340" y="126951"/>
          <a:ext cx="2334428" cy="70793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n-US" sz="1400" b="0" i="0" u="none" kern="1200" dirty="0">
              <a:latin typeface="Book Antiqua" pitchFamily="18" charset="0"/>
            </a:rPr>
            <a:t>used water and steam to mechanize production</a:t>
          </a:r>
          <a:endParaRPr lang="en-US" sz="1400" kern="1200" dirty="0">
            <a:latin typeface="Book Antiqua" pitchFamily="18" charset="0"/>
          </a:endParaRPr>
        </a:p>
      </dsp:txBody>
      <dsp:txXfrm>
        <a:off x="2560340" y="215442"/>
        <a:ext cx="2068954" cy="530949"/>
      </dsp:txXfrm>
    </dsp:sp>
    <dsp:sp modelId="{DF3B688A-FDF8-4B17-B92D-371F7D4AF773}">
      <dsp:nvSpPr>
        <dsp:cNvPr id="0" name=""/>
        <dsp:cNvSpPr/>
      </dsp:nvSpPr>
      <dsp:spPr>
        <a:xfrm>
          <a:off x="430308" y="246"/>
          <a:ext cx="2130031" cy="961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Book Antiqua" pitchFamily="18" charset="0"/>
            </a:rPr>
            <a:t>1</a:t>
          </a:r>
          <a:r>
            <a:rPr lang="en-US" sz="4800" kern="1200" baseline="30000" dirty="0">
              <a:latin typeface="Book Antiqua" pitchFamily="18" charset="0"/>
            </a:rPr>
            <a:t>st</a:t>
          </a:r>
          <a:r>
            <a:rPr lang="en-US" sz="4800" kern="1200" dirty="0">
              <a:latin typeface="Book Antiqua" pitchFamily="18" charset="0"/>
            </a:rPr>
            <a:t> </a:t>
          </a:r>
        </a:p>
      </dsp:txBody>
      <dsp:txXfrm>
        <a:off x="477237" y="47175"/>
        <a:ext cx="2036173" cy="867482"/>
      </dsp:txXfrm>
    </dsp:sp>
    <dsp:sp modelId="{939D7FF8-E5B7-4D2F-B452-6FD69B926A05}">
      <dsp:nvSpPr>
        <dsp:cNvPr id="0" name=""/>
        <dsp:cNvSpPr/>
      </dsp:nvSpPr>
      <dsp:spPr>
        <a:xfrm>
          <a:off x="2573791" y="1147438"/>
          <a:ext cx="2307526" cy="78190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n-US" sz="1400" b="0" i="0" u="none" kern="1200" dirty="0">
              <a:latin typeface="Book Antiqua" pitchFamily="18" charset="0"/>
            </a:rPr>
            <a:t>used electric power to create mass production</a:t>
          </a:r>
          <a:endParaRPr lang="en-US" sz="1400" kern="1200" dirty="0">
            <a:latin typeface="Book Antiqua" pitchFamily="18" charset="0"/>
          </a:endParaRPr>
        </a:p>
      </dsp:txBody>
      <dsp:txXfrm>
        <a:off x="2573791" y="1245176"/>
        <a:ext cx="2014311" cy="586430"/>
      </dsp:txXfrm>
    </dsp:sp>
    <dsp:sp modelId="{DCF04F0C-5FD1-4C3B-BB90-478BADC1B6E1}">
      <dsp:nvSpPr>
        <dsp:cNvPr id="0" name=""/>
        <dsp:cNvSpPr/>
      </dsp:nvSpPr>
      <dsp:spPr>
        <a:xfrm>
          <a:off x="443760" y="1057721"/>
          <a:ext cx="2130031" cy="961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Book Antiqua" pitchFamily="18" charset="0"/>
            </a:rPr>
            <a:t>2</a:t>
          </a:r>
          <a:r>
            <a:rPr lang="en-US" sz="4800" kern="1200" baseline="30000" dirty="0">
              <a:latin typeface="Book Antiqua" pitchFamily="18" charset="0"/>
            </a:rPr>
            <a:t>nd</a:t>
          </a:r>
          <a:r>
            <a:rPr lang="en-US" sz="4800" kern="1200" dirty="0">
              <a:latin typeface="Book Antiqua" pitchFamily="18" charset="0"/>
            </a:rPr>
            <a:t> </a:t>
          </a:r>
        </a:p>
      </dsp:txBody>
      <dsp:txXfrm>
        <a:off x="490689" y="1104650"/>
        <a:ext cx="2036173" cy="867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FB82E-35C5-40B7-83E5-06884F789E34}">
      <dsp:nvSpPr>
        <dsp:cNvPr id="0" name=""/>
        <dsp:cNvSpPr/>
      </dsp:nvSpPr>
      <dsp:spPr>
        <a:xfrm>
          <a:off x="2572689" y="162938"/>
          <a:ext cx="2352940" cy="73642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n-US" sz="1400" b="0" i="0" u="none" kern="1200" dirty="0">
              <a:latin typeface="Book Antiqua" pitchFamily="18" charset="0"/>
            </a:rPr>
            <a:t>used electronics, IT, &amp; Internet to automate</a:t>
          </a:r>
          <a:endParaRPr lang="en-US" sz="1400" kern="1200" dirty="0">
            <a:latin typeface="Book Antiqua" pitchFamily="18" charset="0"/>
          </a:endParaRPr>
        </a:p>
      </dsp:txBody>
      <dsp:txXfrm>
        <a:off x="2572689" y="254991"/>
        <a:ext cx="2076781" cy="552317"/>
      </dsp:txXfrm>
    </dsp:sp>
    <dsp:sp modelId="{DF3B688A-FDF8-4B17-B92D-371F7D4AF773}">
      <dsp:nvSpPr>
        <dsp:cNvPr id="0" name=""/>
        <dsp:cNvSpPr/>
      </dsp:nvSpPr>
      <dsp:spPr>
        <a:xfrm>
          <a:off x="430312" y="272"/>
          <a:ext cx="2142376" cy="10617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Book Antiqua" pitchFamily="18" charset="0"/>
            </a:rPr>
            <a:t>3</a:t>
          </a:r>
          <a:r>
            <a:rPr lang="en-US" sz="4800" kern="1200" baseline="30000" dirty="0">
              <a:latin typeface="Book Antiqua" pitchFamily="18" charset="0"/>
            </a:rPr>
            <a:t>rd</a:t>
          </a:r>
          <a:r>
            <a:rPr lang="en-US" sz="4800" kern="1200" dirty="0">
              <a:latin typeface="Book Antiqua" pitchFamily="18" charset="0"/>
            </a:rPr>
            <a:t> </a:t>
          </a:r>
        </a:p>
      </dsp:txBody>
      <dsp:txXfrm>
        <a:off x="482143" y="52103"/>
        <a:ext cx="2038714" cy="958094"/>
      </dsp:txXfrm>
    </dsp:sp>
    <dsp:sp modelId="{939D7FF8-E5B7-4D2F-B452-6FD69B926A05}">
      <dsp:nvSpPr>
        <dsp:cNvPr id="0" name=""/>
        <dsp:cNvSpPr/>
      </dsp:nvSpPr>
      <dsp:spPr>
        <a:xfrm>
          <a:off x="2572689" y="1355801"/>
          <a:ext cx="2352940" cy="68656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n-US" sz="1400" kern="1200" dirty="0">
              <a:latin typeface="Book Antiqua" pitchFamily="18" charset="0"/>
            </a:rPr>
            <a:t>Emerging Techs like AI, </a:t>
          </a:r>
          <a:r>
            <a:rPr lang="en-US" sz="1400" kern="1200" dirty="0" err="1">
              <a:latin typeface="Book Antiqua" pitchFamily="18" charset="0"/>
            </a:rPr>
            <a:t>IoT</a:t>
          </a:r>
          <a:r>
            <a:rPr lang="en-US" sz="1400" kern="1200" dirty="0">
              <a:latin typeface="Book Antiqua" pitchFamily="18" charset="0"/>
            </a:rPr>
            <a:t>, Blockchain</a:t>
          </a:r>
        </a:p>
      </dsp:txBody>
      <dsp:txXfrm>
        <a:off x="2572689" y="1441621"/>
        <a:ext cx="2095479" cy="514923"/>
      </dsp:txXfrm>
    </dsp:sp>
    <dsp:sp modelId="{DCF04F0C-5FD1-4C3B-BB90-478BADC1B6E1}">
      <dsp:nvSpPr>
        <dsp:cNvPr id="0" name=""/>
        <dsp:cNvSpPr/>
      </dsp:nvSpPr>
      <dsp:spPr>
        <a:xfrm>
          <a:off x="430312" y="1168204"/>
          <a:ext cx="2142376" cy="10617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Book Antiqua" pitchFamily="18" charset="0"/>
            </a:rPr>
            <a:t>4</a:t>
          </a:r>
          <a:r>
            <a:rPr lang="en-US" sz="4800" kern="1200" baseline="30000" dirty="0">
              <a:latin typeface="Book Antiqua" pitchFamily="18" charset="0"/>
            </a:rPr>
            <a:t>th</a:t>
          </a:r>
          <a:r>
            <a:rPr lang="en-US" sz="5300" kern="1200" dirty="0">
              <a:latin typeface="Book Antiqua" pitchFamily="18" charset="0"/>
            </a:rPr>
            <a:t> </a:t>
          </a:r>
        </a:p>
      </dsp:txBody>
      <dsp:txXfrm>
        <a:off x="482143" y="1220035"/>
        <a:ext cx="2038714" cy="958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44938-BA5F-41C2-A96D-9A3DBC765F6E}">
      <dsp:nvSpPr>
        <dsp:cNvPr id="0" name=""/>
        <dsp:cNvSpPr/>
      </dsp:nvSpPr>
      <dsp:spPr>
        <a:xfrm>
          <a:off x="219905" y="0"/>
          <a:ext cx="3217789" cy="2978332"/>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Book Antiqua" pitchFamily="18" charset="0"/>
            </a:rPr>
            <a:t>Artificial Intelligence</a:t>
          </a:r>
        </a:p>
      </dsp:txBody>
      <dsp:txXfrm>
        <a:off x="1266491" y="148916"/>
        <a:ext cx="1124617" cy="446749"/>
      </dsp:txXfrm>
    </dsp:sp>
    <dsp:sp modelId="{C730573C-0479-4AA5-B7EC-83A47B1A97EE}">
      <dsp:nvSpPr>
        <dsp:cNvPr id="0" name=""/>
        <dsp:cNvSpPr/>
      </dsp:nvSpPr>
      <dsp:spPr>
        <a:xfrm>
          <a:off x="594184" y="744582"/>
          <a:ext cx="2469230" cy="2233749"/>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Book Antiqua" pitchFamily="18" charset="0"/>
            </a:rPr>
            <a:t>Machine Learning</a:t>
          </a:r>
        </a:p>
      </dsp:txBody>
      <dsp:txXfrm>
        <a:off x="1253469" y="884192"/>
        <a:ext cx="1150661" cy="418827"/>
      </dsp:txXfrm>
    </dsp:sp>
    <dsp:sp modelId="{44FD72F3-DE79-4E45-909E-89A48BE5CCE2}">
      <dsp:nvSpPr>
        <dsp:cNvPr id="0" name=""/>
        <dsp:cNvSpPr/>
      </dsp:nvSpPr>
      <dsp:spPr>
        <a:xfrm>
          <a:off x="986393" y="1489166"/>
          <a:ext cx="1684812" cy="1489166"/>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Book Antiqua" pitchFamily="18" charset="0"/>
            </a:rPr>
            <a:t>Deep Learning</a:t>
          </a:r>
        </a:p>
      </dsp:txBody>
      <dsp:txXfrm>
        <a:off x="1233128" y="1861457"/>
        <a:ext cx="1191342" cy="7445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989D9-C32F-4C2B-A13A-E1B54335EC97}">
      <dsp:nvSpPr>
        <dsp:cNvPr id="0" name=""/>
        <dsp:cNvSpPr/>
      </dsp:nvSpPr>
      <dsp:spPr>
        <a:xfrm>
          <a:off x="1140304" y="587023"/>
          <a:ext cx="564508" cy="268654"/>
        </a:xfrm>
        <a:custGeom>
          <a:avLst/>
          <a:gdLst/>
          <a:ahLst/>
          <a:cxnLst/>
          <a:rect l="0" t="0" r="0" b="0"/>
          <a:pathLst>
            <a:path>
              <a:moveTo>
                <a:pt x="0" y="0"/>
              </a:moveTo>
              <a:lnTo>
                <a:pt x="0" y="183080"/>
              </a:lnTo>
              <a:lnTo>
                <a:pt x="564508" y="183080"/>
              </a:lnTo>
              <a:lnTo>
                <a:pt x="564508" y="2686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FB1BF3-5286-4A03-A5E6-2CC9BA852674}">
      <dsp:nvSpPr>
        <dsp:cNvPr id="0" name=""/>
        <dsp:cNvSpPr/>
      </dsp:nvSpPr>
      <dsp:spPr>
        <a:xfrm>
          <a:off x="575795" y="587023"/>
          <a:ext cx="564508" cy="268654"/>
        </a:xfrm>
        <a:custGeom>
          <a:avLst/>
          <a:gdLst/>
          <a:ahLst/>
          <a:cxnLst/>
          <a:rect l="0" t="0" r="0" b="0"/>
          <a:pathLst>
            <a:path>
              <a:moveTo>
                <a:pt x="564508" y="0"/>
              </a:moveTo>
              <a:lnTo>
                <a:pt x="564508" y="183080"/>
              </a:lnTo>
              <a:lnTo>
                <a:pt x="0" y="183080"/>
              </a:lnTo>
              <a:lnTo>
                <a:pt x="0" y="2686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C26219-C33C-4241-AB0B-8714FC04A06D}">
      <dsp:nvSpPr>
        <dsp:cNvPr id="0" name=""/>
        <dsp:cNvSpPr/>
      </dsp:nvSpPr>
      <dsp:spPr>
        <a:xfrm>
          <a:off x="678433" y="447"/>
          <a:ext cx="923740" cy="586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C71CD-3889-4446-971C-6A1928FF2590}">
      <dsp:nvSpPr>
        <dsp:cNvPr id="0" name=""/>
        <dsp:cNvSpPr/>
      </dsp:nvSpPr>
      <dsp:spPr>
        <a:xfrm>
          <a:off x="781071" y="97953"/>
          <a:ext cx="923740" cy="5865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Book Antiqua" pitchFamily="18" charset="0"/>
            </a:rPr>
            <a:t>NLP</a:t>
          </a:r>
        </a:p>
      </dsp:txBody>
      <dsp:txXfrm>
        <a:off x="798251" y="115133"/>
        <a:ext cx="889380" cy="552215"/>
      </dsp:txXfrm>
    </dsp:sp>
    <dsp:sp modelId="{63B2003E-6625-4FF9-9EBC-62E4AA71176F}">
      <dsp:nvSpPr>
        <dsp:cNvPr id="0" name=""/>
        <dsp:cNvSpPr/>
      </dsp:nvSpPr>
      <dsp:spPr>
        <a:xfrm>
          <a:off x="113925" y="855677"/>
          <a:ext cx="923740" cy="586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F19A0A-CE0F-4135-A3BF-0F4F9050D48B}">
      <dsp:nvSpPr>
        <dsp:cNvPr id="0" name=""/>
        <dsp:cNvSpPr/>
      </dsp:nvSpPr>
      <dsp:spPr>
        <a:xfrm>
          <a:off x="216563" y="953183"/>
          <a:ext cx="923740" cy="5865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Book Antiqua" pitchFamily="18" charset="0"/>
            </a:rPr>
            <a:t>NLG</a:t>
          </a:r>
        </a:p>
      </dsp:txBody>
      <dsp:txXfrm>
        <a:off x="233743" y="970363"/>
        <a:ext cx="889380" cy="552215"/>
      </dsp:txXfrm>
    </dsp:sp>
    <dsp:sp modelId="{7CF16519-0D28-4FC7-BE43-47A999BD5199}">
      <dsp:nvSpPr>
        <dsp:cNvPr id="0" name=""/>
        <dsp:cNvSpPr/>
      </dsp:nvSpPr>
      <dsp:spPr>
        <a:xfrm>
          <a:off x="1242941" y="855677"/>
          <a:ext cx="923740" cy="586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CCDF25-35C1-435D-82FC-09F44593D817}">
      <dsp:nvSpPr>
        <dsp:cNvPr id="0" name=""/>
        <dsp:cNvSpPr/>
      </dsp:nvSpPr>
      <dsp:spPr>
        <a:xfrm>
          <a:off x="1345579" y="953183"/>
          <a:ext cx="923740" cy="5865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Book Antiqua" pitchFamily="18" charset="0"/>
            </a:rPr>
            <a:t>NLU</a:t>
          </a:r>
        </a:p>
      </dsp:txBody>
      <dsp:txXfrm>
        <a:off x="1362759" y="970363"/>
        <a:ext cx="889380" cy="5522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C2074-8D06-46A2-8795-19DA037EF42E}">
      <dsp:nvSpPr>
        <dsp:cNvPr id="0" name=""/>
        <dsp:cNvSpPr/>
      </dsp:nvSpPr>
      <dsp:spPr>
        <a:xfrm>
          <a:off x="1022508" y="1320331"/>
          <a:ext cx="1834923" cy="917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Book Antiqua" pitchFamily="18" charset="0"/>
            </a:rPr>
            <a:t>Machine Learning</a:t>
          </a:r>
        </a:p>
      </dsp:txBody>
      <dsp:txXfrm>
        <a:off x="1049380" y="1347203"/>
        <a:ext cx="1781179" cy="863717"/>
      </dsp:txXfrm>
    </dsp:sp>
    <dsp:sp modelId="{39F18E95-362C-403F-811E-74133E397C14}">
      <dsp:nvSpPr>
        <dsp:cNvPr id="0" name=""/>
        <dsp:cNvSpPr/>
      </dsp:nvSpPr>
      <dsp:spPr>
        <a:xfrm rot="18770822">
          <a:off x="2684767" y="1356160"/>
          <a:ext cx="1079298" cy="54492"/>
        </a:xfrm>
        <a:custGeom>
          <a:avLst/>
          <a:gdLst/>
          <a:ahLst/>
          <a:cxnLst/>
          <a:rect l="0" t="0" r="0" b="0"/>
          <a:pathLst>
            <a:path>
              <a:moveTo>
                <a:pt x="0" y="27246"/>
              </a:moveTo>
              <a:lnTo>
                <a:pt x="1079298" y="2724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Book Antiqua" pitchFamily="18" charset="0"/>
          </a:endParaRPr>
        </a:p>
      </dsp:txBody>
      <dsp:txXfrm>
        <a:off x="3197434" y="1356424"/>
        <a:ext cx="53964" cy="53964"/>
      </dsp:txXfrm>
    </dsp:sp>
    <dsp:sp modelId="{0EA782B6-CCAA-47C9-AB92-6B2504BEFCC1}">
      <dsp:nvSpPr>
        <dsp:cNvPr id="0" name=""/>
        <dsp:cNvSpPr/>
      </dsp:nvSpPr>
      <dsp:spPr>
        <a:xfrm>
          <a:off x="3591401" y="529020"/>
          <a:ext cx="1834923" cy="917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Book Antiqua" pitchFamily="18" charset="0"/>
            </a:rPr>
            <a:t>Supervised Learning</a:t>
          </a:r>
        </a:p>
      </dsp:txBody>
      <dsp:txXfrm>
        <a:off x="3618273" y="555892"/>
        <a:ext cx="1781179" cy="863717"/>
      </dsp:txXfrm>
    </dsp:sp>
    <dsp:sp modelId="{D3591FF4-29A4-4767-9830-9E78EFB048E4}">
      <dsp:nvSpPr>
        <dsp:cNvPr id="0" name=""/>
        <dsp:cNvSpPr/>
      </dsp:nvSpPr>
      <dsp:spPr>
        <a:xfrm rot="19457599">
          <a:off x="5341367" y="696734"/>
          <a:ext cx="903886" cy="54492"/>
        </a:xfrm>
        <a:custGeom>
          <a:avLst/>
          <a:gdLst/>
          <a:ahLst/>
          <a:cxnLst/>
          <a:rect l="0" t="0" r="0" b="0"/>
          <a:pathLst>
            <a:path>
              <a:moveTo>
                <a:pt x="0" y="27246"/>
              </a:moveTo>
              <a:lnTo>
                <a:pt x="903886" y="2724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Book Antiqua" pitchFamily="18" charset="0"/>
          </a:endParaRPr>
        </a:p>
      </dsp:txBody>
      <dsp:txXfrm>
        <a:off x="5770713" y="701383"/>
        <a:ext cx="45194" cy="45194"/>
      </dsp:txXfrm>
    </dsp:sp>
    <dsp:sp modelId="{F743CD0A-B1B4-4BF7-AB2A-A724CB83D5A1}">
      <dsp:nvSpPr>
        <dsp:cNvPr id="0" name=""/>
        <dsp:cNvSpPr/>
      </dsp:nvSpPr>
      <dsp:spPr>
        <a:xfrm>
          <a:off x="6160295" y="1479"/>
          <a:ext cx="1834923" cy="917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Book Antiqua" pitchFamily="18" charset="0"/>
            </a:rPr>
            <a:t>Classification</a:t>
          </a:r>
        </a:p>
      </dsp:txBody>
      <dsp:txXfrm>
        <a:off x="6187167" y="28351"/>
        <a:ext cx="1781179" cy="863717"/>
      </dsp:txXfrm>
    </dsp:sp>
    <dsp:sp modelId="{32D21C35-A7BC-40EE-83FB-0A14FA63CAA8}">
      <dsp:nvSpPr>
        <dsp:cNvPr id="0" name=""/>
        <dsp:cNvSpPr/>
      </dsp:nvSpPr>
      <dsp:spPr>
        <a:xfrm rot="2142401">
          <a:off x="5341367" y="1224275"/>
          <a:ext cx="903886" cy="54492"/>
        </a:xfrm>
        <a:custGeom>
          <a:avLst/>
          <a:gdLst/>
          <a:ahLst/>
          <a:cxnLst/>
          <a:rect l="0" t="0" r="0" b="0"/>
          <a:pathLst>
            <a:path>
              <a:moveTo>
                <a:pt x="0" y="27246"/>
              </a:moveTo>
              <a:lnTo>
                <a:pt x="903886" y="2724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Book Antiqua" pitchFamily="18" charset="0"/>
          </a:endParaRPr>
        </a:p>
      </dsp:txBody>
      <dsp:txXfrm>
        <a:off x="5770713" y="1228924"/>
        <a:ext cx="45194" cy="45194"/>
      </dsp:txXfrm>
    </dsp:sp>
    <dsp:sp modelId="{CD9854F2-7BAA-4BCD-96A8-3048846867A0}">
      <dsp:nvSpPr>
        <dsp:cNvPr id="0" name=""/>
        <dsp:cNvSpPr/>
      </dsp:nvSpPr>
      <dsp:spPr>
        <a:xfrm>
          <a:off x="6160295" y="1056561"/>
          <a:ext cx="1834923" cy="917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Book Antiqua" pitchFamily="18" charset="0"/>
            </a:rPr>
            <a:t>Regression</a:t>
          </a:r>
        </a:p>
      </dsp:txBody>
      <dsp:txXfrm>
        <a:off x="6187167" y="1083433"/>
        <a:ext cx="1781179" cy="863717"/>
      </dsp:txXfrm>
    </dsp:sp>
    <dsp:sp modelId="{52725B61-C6D9-4AE0-89AE-46455B510B76}">
      <dsp:nvSpPr>
        <dsp:cNvPr id="0" name=""/>
        <dsp:cNvSpPr/>
      </dsp:nvSpPr>
      <dsp:spPr>
        <a:xfrm rot="2829178">
          <a:off x="2684767" y="2147471"/>
          <a:ext cx="1079298" cy="54492"/>
        </a:xfrm>
        <a:custGeom>
          <a:avLst/>
          <a:gdLst/>
          <a:ahLst/>
          <a:cxnLst/>
          <a:rect l="0" t="0" r="0" b="0"/>
          <a:pathLst>
            <a:path>
              <a:moveTo>
                <a:pt x="0" y="27246"/>
              </a:moveTo>
              <a:lnTo>
                <a:pt x="1079298" y="2724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latin typeface="Book Antiqua" pitchFamily="18" charset="0"/>
          </a:endParaRPr>
        </a:p>
      </dsp:txBody>
      <dsp:txXfrm>
        <a:off x="3197434" y="2147735"/>
        <a:ext cx="53964" cy="53964"/>
      </dsp:txXfrm>
    </dsp:sp>
    <dsp:sp modelId="{273FF52C-8F63-49B1-80CD-AD384375801A}">
      <dsp:nvSpPr>
        <dsp:cNvPr id="0" name=""/>
        <dsp:cNvSpPr/>
      </dsp:nvSpPr>
      <dsp:spPr>
        <a:xfrm>
          <a:off x="3591401" y="2111642"/>
          <a:ext cx="1834923" cy="917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Book Antiqua" pitchFamily="18" charset="0"/>
            </a:rPr>
            <a:t>Unsupervised Learning</a:t>
          </a:r>
        </a:p>
      </dsp:txBody>
      <dsp:txXfrm>
        <a:off x="3618273" y="2138514"/>
        <a:ext cx="1781179" cy="863717"/>
      </dsp:txXfrm>
    </dsp:sp>
    <dsp:sp modelId="{1D0D94E4-8D49-48F8-B539-89F238073C0E}">
      <dsp:nvSpPr>
        <dsp:cNvPr id="0" name=""/>
        <dsp:cNvSpPr/>
      </dsp:nvSpPr>
      <dsp:spPr>
        <a:xfrm>
          <a:off x="5426325" y="2543127"/>
          <a:ext cx="733969" cy="54492"/>
        </a:xfrm>
        <a:custGeom>
          <a:avLst/>
          <a:gdLst/>
          <a:ahLst/>
          <a:cxnLst/>
          <a:rect l="0" t="0" r="0" b="0"/>
          <a:pathLst>
            <a:path>
              <a:moveTo>
                <a:pt x="0" y="27246"/>
              </a:moveTo>
              <a:lnTo>
                <a:pt x="733969" y="2724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Book Antiqua" pitchFamily="18" charset="0"/>
          </a:endParaRPr>
        </a:p>
      </dsp:txBody>
      <dsp:txXfrm>
        <a:off x="5774960" y="2552024"/>
        <a:ext cx="36698" cy="36698"/>
      </dsp:txXfrm>
    </dsp:sp>
    <dsp:sp modelId="{E9DD25D1-A252-4C58-80D3-A2970F2EFE25}">
      <dsp:nvSpPr>
        <dsp:cNvPr id="0" name=""/>
        <dsp:cNvSpPr/>
      </dsp:nvSpPr>
      <dsp:spPr>
        <a:xfrm>
          <a:off x="6160295" y="2111642"/>
          <a:ext cx="1834923" cy="917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Book Antiqua" pitchFamily="18" charset="0"/>
            </a:rPr>
            <a:t>Clustering</a:t>
          </a:r>
        </a:p>
      </dsp:txBody>
      <dsp:txXfrm>
        <a:off x="6187167" y="2138514"/>
        <a:ext cx="1781179" cy="86371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8C090-C45A-4421-A09E-E66DB68CD272}" type="datetimeFigureOut">
              <a:rPr lang="en-US" smtClean="0"/>
              <a:pPr/>
              <a:t>7/4/2019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9B338-C3D4-4EF6-8E4B-023B38FACF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21E2F-7062-4C70-937B-6093BB1ED62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21E2F-7062-4C70-937B-6093BB1ED627}" type="slidenum">
              <a:rPr lang="en-US" smtClean="0"/>
              <a:pPr/>
              <a:t>4</a:t>
            </a:fld>
            <a:endParaRPr lang="en-US"/>
          </a:p>
        </p:txBody>
      </p:sp>
    </p:spTree>
    <p:extLst>
      <p:ext uri="{BB962C8B-B14F-4D97-AF65-F5344CB8AC3E}">
        <p14:creationId xmlns:p14="http://schemas.microsoft.com/office/powerpoint/2010/main" xmlns="" val="84307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94FE6-695C-429F-9C76-C524FDC4A8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30B0F9B-56EF-45FB-ADBE-355EA18BD2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CB215B5-E6D3-413A-9DBD-332E1A2A1BDE}"/>
              </a:ext>
            </a:extLst>
          </p:cNvPr>
          <p:cNvSpPr>
            <a:spLocks noGrp="1"/>
          </p:cNvSpPr>
          <p:nvPr>
            <p:ph type="dt" sz="half" idx="10"/>
          </p:nvPr>
        </p:nvSpPr>
        <p:spPr/>
        <p:txBody>
          <a:bodyPr/>
          <a:lstStyle/>
          <a:p>
            <a:fld id="{D968B551-850A-4C42-B2C0-7E53B2DE914E}" type="datetimeFigureOut">
              <a:rPr lang="en-US" smtClean="0"/>
              <a:pPr/>
              <a:t>7/4/2019</a:t>
            </a:fld>
            <a:endParaRPr lang="en-US"/>
          </a:p>
        </p:txBody>
      </p:sp>
      <p:sp>
        <p:nvSpPr>
          <p:cNvPr id="5" name="Footer Placeholder 4">
            <a:extLst>
              <a:ext uri="{FF2B5EF4-FFF2-40B4-BE49-F238E27FC236}">
                <a16:creationId xmlns:a16="http://schemas.microsoft.com/office/drawing/2014/main" xmlns="" id="{F1EBFB45-ABBB-4CC5-BE30-A0AA59DED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563B2C-8508-4C43-ADAE-8F1490FC7590}"/>
              </a:ext>
            </a:extLst>
          </p:cNvPr>
          <p:cNvSpPr>
            <a:spLocks noGrp="1"/>
          </p:cNvSpPr>
          <p:nvPr>
            <p:ph type="sldNum" sz="quarter" idx="12"/>
          </p:nvPr>
        </p:nvSpPr>
        <p:spPr/>
        <p:txBody>
          <a:bodyPr/>
          <a:lstStyle/>
          <a:p>
            <a:fld id="{5B71D7D6-F6D0-404E-9533-EF84E2ACCCD1}" type="slidenum">
              <a:rPr lang="en-US" smtClean="0"/>
              <a:pPr/>
              <a:t>‹#›</a:t>
            </a:fld>
            <a:endParaRPr lang="en-US"/>
          </a:p>
        </p:txBody>
      </p:sp>
    </p:spTree>
    <p:extLst>
      <p:ext uri="{BB962C8B-B14F-4D97-AF65-F5344CB8AC3E}">
        <p14:creationId xmlns:p14="http://schemas.microsoft.com/office/powerpoint/2010/main" xmlns="" val="330260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CBD47-B55B-4D1F-895F-23D7BE2FF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01FE65F-3283-40CA-A2C0-82EDEA2D2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644138C-6FE8-477F-AE12-0DC6C0CD7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BFB0512-70E0-4623-A00C-90A45908383F}"/>
              </a:ext>
            </a:extLst>
          </p:cNvPr>
          <p:cNvSpPr>
            <a:spLocks noGrp="1"/>
          </p:cNvSpPr>
          <p:nvPr>
            <p:ph type="dt" sz="half" idx="10"/>
          </p:nvPr>
        </p:nvSpPr>
        <p:spPr/>
        <p:txBody>
          <a:bodyPr/>
          <a:lstStyle/>
          <a:p>
            <a:fld id="{D968B551-850A-4C42-B2C0-7E53B2DE914E}" type="datetimeFigureOut">
              <a:rPr lang="en-US" smtClean="0"/>
              <a:pPr/>
              <a:t>7/4/2019</a:t>
            </a:fld>
            <a:endParaRPr lang="en-US"/>
          </a:p>
        </p:txBody>
      </p:sp>
      <p:sp>
        <p:nvSpPr>
          <p:cNvPr id="6" name="Footer Placeholder 5">
            <a:extLst>
              <a:ext uri="{FF2B5EF4-FFF2-40B4-BE49-F238E27FC236}">
                <a16:creationId xmlns:a16="http://schemas.microsoft.com/office/drawing/2014/main" xmlns="" id="{9DFEF1FA-18C0-475E-8780-72BB4110D3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75880D-BA0F-47F6-9B2C-0C2E484483F0}"/>
              </a:ext>
            </a:extLst>
          </p:cNvPr>
          <p:cNvSpPr>
            <a:spLocks noGrp="1"/>
          </p:cNvSpPr>
          <p:nvPr>
            <p:ph type="sldNum" sz="quarter" idx="12"/>
          </p:nvPr>
        </p:nvSpPr>
        <p:spPr/>
        <p:txBody>
          <a:bodyPr/>
          <a:lstStyle/>
          <a:p>
            <a:fld id="{5B71D7D6-F6D0-404E-9533-EF84E2ACCCD1}" type="slidenum">
              <a:rPr lang="en-US" smtClean="0"/>
              <a:pPr/>
              <a:t>‹#›</a:t>
            </a:fld>
            <a:endParaRPr lang="en-US"/>
          </a:p>
        </p:txBody>
      </p:sp>
    </p:spTree>
    <p:extLst>
      <p:ext uri="{BB962C8B-B14F-4D97-AF65-F5344CB8AC3E}">
        <p14:creationId xmlns:p14="http://schemas.microsoft.com/office/powerpoint/2010/main" xmlns="" val="315741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41C49-B9C2-4789-9F9A-FC2236CEE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B5372-16D6-4126-BA53-2A6355A8D7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9DF57F-3422-41FB-B864-733B03648748}"/>
              </a:ext>
            </a:extLst>
          </p:cNvPr>
          <p:cNvSpPr>
            <a:spLocks noGrp="1"/>
          </p:cNvSpPr>
          <p:nvPr>
            <p:ph type="dt" sz="half" idx="10"/>
          </p:nvPr>
        </p:nvSpPr>
        <p:spPr/>
        <p:txBody>
          <a:bodyPr/>
          <a:lstStyle/>
          <a:p>
            <a:fld id="{D968B551-850A-4C42-B2C0-7E53B2DE914E}" type="datetimeFigureOut">
              <a:rPr lang="en-US" smtClean="0"/>
              <a:pPr/>
              <a:t>7/4/2019</a:t>
            </a:fld>
            <a:endParaRPr lang="en-US"/>
          </a:p>
        </p:txBody>
      </p:sp>
      <p:sp>
        <p:nvSpPr>
          <p:cNvPr id="5" name="Footer Placeholder 4">
            <a:extLst>
              <a:ext uri="{FF2B5EF4-FFF2-40B4-BE49-F238E27FC236}">
                <a16:creationId xmlns:a16="http://schemas.microsoft.com/office/drawing/2014/main" xmlns="" id="{F3BCB0BF-F07D-455F-BC3D-7DD10A336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4F338E-2694-4F1C-9ABC-A84D60A2EBC1}"/>
              </a:ext>
            </a:extLst>
          </p:cNvPr>
          <p:cNvSpPr>
            <a:spLocks noGrp="1"/>
          </p:cNvSpPr>
          <p:nvPr>
            <p:ph type="sldNum" sz="quarter" idx="12"/>
          </p:nvPr>
        </p:nvSpPr>
        <p:spPr/>
        <p:txBody>
          <a:bodyPr/>
          <a:lstStyle/>
          <a:p>
            <a:fld id="{5B71D7D6-F6D0-404E-9533-EF84E2ACCCD1}" type="slidenum">
              <a:rPr lang="en-US" smtClean="0"/>
              <a:pPr/>
              <a:t>‹#›</a:t>
            </a:fld>
            <a:endParaRPr lang="en-US"/>
          </a:p>
        </p:txBody>
      </p:sp>
    </p:spTree>
    <p:extLst>
      <p:ext uri="{BB962C8B-B14F-4D97-AF65-F5344CB8AC3E}">
        <p14:creationId xmlns:p14="http://schemas.microsoft.com/office/powerpoint/2010/main" xmlns="" val="2966938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461C926-ED21-4D04-A9A3-56BDB75944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ABDC217-A241-4B09-B51B-52C50EDFA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6450CC-2C79-49A1-87AD-8505685C7D35}"/>
              </a:ext>
            </a:extLst>
          </p:cNvPr>
          <p:cNvSpPr>
            <a:spLocks noGrp="1"/>
          </p:cNvSpPr>
          <p:nvPr>
            <p:ph type="dt" sz="half" idx="10"/>
          </p:nvPr>
        </p:nvSpPr>
        <p:spPr/>
        <p:txBody>
          <a:bodyPr/>
          <a:lstStyle/>
          <a:p>
            <a:fld id="{D968B551-850A-4C42-B2C0-7E53B2DE914E}" type="datetimeFigureOut">
              <a:rPr lang="en-US" smtClean="0"/>
              <a:pPr/>
              <a:t>7/4/2019</a:t>
            </a:fld>
            <a:endParaRPr lang="en-US"/>
          </a:p>
        </p:txBody>
      </p:sp>
      <p:sp>
        <p:nvSpPr>
          <p:cNvPr id="5" name="Footer Placeholder 4">
            <a:extLst>
              <a:ext uri="{FF2B5EF4-FFF2-40B4-BE49-F238E27FC236}">
                <a16:creationId xmlns:a16="http://schemas.microsoft.com/office/drawing/2014/main" xmlns="" id="{6D596F88-0FFD-43EE-8E13-A92EB65B6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E0C136-7858-4AB2-9A16-AABADD3F3BC2}"/>
              </a:ext>
            </a:extLst>
          </p:cNvPr>
          <p:cNvSpPr>
            <a:spLocks noGrp="1"/>
          </p:cNvSpPr>
          <p:nvPr>
            <p:ph type="sldNum" sz="quarter" idx="12"/>
          </p:nvPr>
        </p:nvSpPr>
        <p:spPr/>
        <p:txBody>
          <a:bodyPr/>
          <a:lstStyle/>
          <a:p>
            <a:fld id="{5B71D7D6-F6D0-404E-9533-EF84E2ACCCD1}" type="slidenum">
              <a:rPr lang="en-US" smtClean="0"/>
              <a:pPr/>
              <a:t>‹#›</a:t>
            </a:fld>
            <a:endParaRPr lang="en-US"/>
          </a:p>
        </p:txBody>
      </p:sp>
    </p:spTree>
    <p:extLst>
      <p:ext uri="{BB962C8B-B14F-4D97-AF65-F5344CB8AC3E}">
        <p14:creationId xmlns:p14="http://schemas.microsoft.com/office/powerpoint/2010/main" xmlns="" val="29167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94FE6-695C-429F-9C76-C524FDC4A8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30B0F9B-56EF-45FB-ADBE-355EA18BD2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CB215B5-E6D3-413A-9DBD-332E1A2A1BDE}"/>
              </a:ext>
            </a:extLst>
          </p:cNvPr>
          <p:cNvSpPr>
            <a:spLocks noGrp="1"/>
          </p:cNvSpPr>
          <p:nvPr>
            <p:ph type="dt" sz="half" idx="10"/>
          </p:nvPr>
        </p:nvSpPr>
        <p:spPr/>
        <p:txBody>
          <a:bodyPr/>
          <a:lstStyle/>
          <a:p>
            <a:fld id="{D968B551-850A-4C42-B2C0-7E53B2DE914E}" type="datetimeFigureOut">
              <a:rPr lang="en-US" smtClean="0"/>
              <a:pPr/>
              <a:t>7/4/2019</a:t>
            </a:fld>
            <a:endParaRPr lang="en-US"/>
          </a:p>
        </p:txBody>
      </p:sp>
      <p:sp>
        <p:nvSpPr>
          <p:cNvPr id="5" name="Footer Placeholder 4">
            <a:extLst>
              <a:ext uri="{FF2B5EF4-FFF2-40B4-BE49-F238E27FC236}">
                <a16:creationId xmlns:a16="http://schemas.microsoft.com/office/drawing/2014/main" xmlns="" id="{F1EBFB45-ABBB-4CC5-BE30-A0AA59DED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563B2C-8508-4C43-ADAE-8F1490FC7590}"/>
              </a:ext>
            </a:extLst>
          </p:cNvPr>
          <p:cNvSpPr>
            <a:spLocks noGrp="1"/>
          </p:cNvSpPr>
          <p:nvPr>
            <p:ph type="sldNum" sz="quarter" idx="12"/>
          </p:nvPr>
        </p:nvSpPr>
        <p:spPr/>
        <p:txBody>
          <a:bodyPr/>
          <a:lstStyle/>
          <a:p>
            <a:fld id="{5B71D7D6-F6D0-404E-9533-EF84E2ACCCD1}" type="slidenum">
              <a:rPr lang="en-US" smtClean="0"/>
              <a:pPr/>
              <a:t>‹#›</a:t>
            </a:fld>
            <a:endParaRPr lang="en-US"/>
          </a:p>
        </p:txBody>
      </p:sp>
    </p:spTree>
    <p:extLst>
      <p:ext uri="{BB962C8B-B14F-4D97-AF65-F5344CB8AC3E}">
        <p14:creationId xmlns:p14="http://schemas.microsoft.com/office/powerpoint/2010/main" xmlns="" val="330260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5E872C-0353-4C8C-A439-F501F6F912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EAED0E-4A3B-4740-B0F5-BE2BC1ACDB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25A620-AE4D-4068-82C0-B4DF75471156}"/>
              </a:ext>
            </a:extLst>
          </p:cNvPr>
          <p:cNvSpPr>
            <a:spLocks noGrp="1"/>
          </p:cNvSpPr>
          <p:nvPr>
            <p:ph type="dt" sz="half" idx="10"/>
          </p:nvPr>
        </p:nvSpPr>
        <p:spPr/>
        <p:txBody>
          <a:bodyPr/>
          <a:lstStyle/>
          <a:p>
            <a:fld id="{D968B551-850A-4C42-B2C0-7E53B2DE914E}" type="datetimeFigureOut">
              <a:rPr lang="en-US" smtClean="0"/>
              <a:pPr/>
              <a:t>7/4/2019</a:t>
            </a:fld>
            <a:endParaRPr lang="en-US"/>
          </a:p>
        </p:txBody>
      </p:sp>
      <p:sp>
        <p:nvSpPr>
          <p:cNvPr id="5" name="Footer Placeholder 4">
            <a:extLst>
              <a:ext uri="{FF2B5EF4-FFF2-40B4-BE49-F238E27FC236}">
                <a16:creationId xmlns:a16="http://schemas.microsoft.com/office/drawing/2014/main" xmlns="" id="{F2D1896A-1198-4AA7-BFDD-761B0F0B9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6FD2F5-AC46-44E2-8184-DDBCA5FB4F5B}"/>
              </a:ext>
            </a:extLst>
          </p:cNvPr>
          <p:cNvSpPr>
            <a:spLocks noGrp="1"/>
          </p:cNvSpPr>
          <p:nvPr>
            <p:ph type="sldNum" sz="quarter" idx="12"/>
          </p:nvPr>
        </p:nvSpPr>
        <p:spPr/>
        <p:txBody>
          <a:bodyPr/>
          <a:lstStyle/>
          <a:p>
            <a:fld id="{5B71D7D6-F6D0-404E-9533-EF84E2ACCCD1}" type="slidenum">
              <a:rPr lang="en-US" smtClean="0"/>
              <a:pPr/>
              <a:t>‹#›</a:t>
            </a:fld>
            <a:endParaRPr lang="en-US"/>
          </a:p>
        </p:txBody>
      </p:sp>
    </p:spTree>
    <p:extLst>
      <p:ext uri="{BB962C8B-B14F-4D97-AF65-F5344CB8AC3E}">
        <p14:creationId xmlns:p14="http://schemas.microsoft.com/office/powerpoint/2010/main" xmlns="" val="277159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EED854-E837-4B4C-BD36-BD15448D89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FA73787-9C59-4AB9-9957-5B4CA1A7A1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17C8C71-2ABE-4934-AD94-4B7FD61171C3}"/>
              </a:ext>
            </a:extLst>
          </p:cNvPr>
          <p:cNvSpPr>
            <a:spLocks noGrp="1"/>
          </p:cNvSpPr>
          <p:nvPr>
            <p:ph type="dt" sz="half" idx="10"/>
          </p:nvPr>
        </p:nvSpPr>
        <p:spPr/>
        <p:txBody>
          <a:bodyPr/>
          <a:lstStyle/>
          <a:p>
            <a:fld id="{D968B551-850A-4C42-B2C0-7E53B2DE914E}" type="datetimeFigureOut">
              <a:rPr lang="en-US" smtClean="0"/>
              <a:pPr/>
              <a:t>7/4/2019</a:t>
            </a:fld>
            <a:endParaRPr lang="en-US"/>
          </a:p>
        </p:txBody>
      </p:sp>
      <p:sp>
        <p:nvSpPr>
          <p:cNvPr id="5" name="Footer Placeholder 4">
            <a:extLst>
              <a:ext uri="{FF2B5EF4-FFF2-40B4-BE49-F238E27FC236}">
                <a16:creationId xmlns:a16="http://schemas.microsoft.com/office/drawing/2014/main" xmlns="" id="{5B0E22D8-79B5-4635-83BF-407AF2703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003CAE-1976-451D-8EAB-891076B65547}"/>
              </a:ext>
            </a:extLst>
          </p:cNvPr>
          <p:cNvSpPr>
            <a:spLocks noGrp="1"/>
          </p:cNvSpPr>
          <p:nvPr>
            <p:ph type="sldNum" sz="quarter" idx="12"/>
          </p:nvPr>
        </p:nvSpPr>
        <p:spPr/>
        <p:txBody>
          <a:bodyPr/>
          <a:lstStyle/>
          <a:p>
            <a:fld id="{5B71D7D6-F6D0-404E-9533-EF84E2ACCCD1}" type="slidenum">
              <a:rPr lang="en-US" smtClean="0"/>
              <a:pPr/>
              <a:t>‹#›</a:t>
            </a:fld>
            <a:endParaRPr lang="en-US"/>
          </a:p>
        </p:txBody>
      </p:sp>
    </p:spTree>
    <p:extLst>
      <p:ext uri="{BB962C8B-B14F-4D97-AF65-F5344CB8AC3E}">
        <p14:creationId xmlns:p14="http://schemas.microsoft.com/office/powerpoint/2010/main" xmlns="" val="247808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0CC3A1-D338-4DC6-B227-72DD64CAC6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65686C2-3204-4451-ABA3-0EB8E4E917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DA349EF-4BA9-4395-8B63-CBB72A79C0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115A735-6920-4E34-8F9E-52EF73902D34}"/>
              </a:ext>
            </a:extLst>
          </p:cNvPr>
          <p:cNvSpPr>
            <a:spLocks noGrp="1"/>
          </p:cNvSpPr>
          <p:nvPr>
            <p:ph type="dt" sz="half" idx="10"/>
          </p:nvPr>
        </p:nvSpPr>
        <p:spPr/>
        <p:txBody>
          <a:bodyPr/>
          <a:lstStyle/>
          <a:p>
            <a:fld id="{D968B551-850A-4C42-B2C0-7E53B2DE914E}" type="datetimeFigureOut">
              <a:rPr lang="en-US" smtClean="0"/>
              <a:pPr/>
              <a:t>7/4/2019</a:t>
            </a:fld>
            <a:endParaRPr lang="en-US"/>
          </a:p>
        </p:txBody>
      </p:sp>
      <p:sp>
        <p:nvSpPr>
          <p:cNvPr id="6" name="Footer Placeholder 5">
            <a:extLst>
              <a:ext uri="{FF2B5EF4-FFF2-40B4-BE49-F238E27FC236}">
                <a16:creationId xmlns:a16="http://schemas.microsoft.com/office/drawing/2014/main" xmlns="" id="{36DA3915-A71B-4867-987B-229E29A43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E126D1-1204-4B0D-9023-90ED8A70E91B}"/>
              </a:ext>
            </a:extLst>
          </p:cNvPr>
          <p:cNvSpPr>
            <a:spLocks noGrp="1"/>
          </p:cNvSpPr>
          <p:nvPr>
            <p:ph type="sldNum" sz="quarter" idx="12"/>
          </p:nvPr>
        </p:nvSpPr>
        <p:spPr/>
        <p:txBody>
          <a:bodyPr/>
          <a:lstStyle/>
          <a:p>
            <a:fld id="{5B71D7D6-F6D0-404E-9533-EF84E2ACCCD1}" type="slidenum">
              <a:rPr lang="en-US" smtClean="0"/>
              <a:pPr/>
              <a:t>‹#›</a:t>
            </a:fld>
            <a:endParaRPr lang="en-US"/>
          </a:p>
        </p:txBody>
      </p:sp>
    </p:spTree>
    <p:extLst>
      <p:ext uri="{BB962C8B-B14F-4D97-AF65-F5344CB8AC3E}">
        <p14:creationId xmlns:p14="http://schemas.microsoft.com/office/powerpoint/2010/main" xmlns="" val="69295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A7A63-192B-4C01-8A23-4ACD6CE5B4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005C43B-7B31-47AB-9CF0-0B57553DC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9E1ED33-72FB-42AF-B270-A301FCE3C2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64C49DC-0AAF-4C04-B417-58C381204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E2041CB-5932-47B7-AA4B-E13DE2F2D9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43BFC4B-C1DF-4C0C-AE6F-D05C42FAB313}"/>
              </a:ext>
            </a:extLst>
          </p:cNvPr>
          <p:cNvSpPr>
            <a:spLocks noGrp="1"/>
          </p:cNvSpPr>
          <p:nvPr>
            <p:ph type="dt" sz="half" idx="10"/>
          </p:nvPr>
        </p:nvSpPr>
        <p:spPr/>
        <p:txBody>
          <a:bodyPr/>
          <a:lstStyle/>
          <a:p>
            <a:fld id="{D968B551-850A-4C42-B2C0-7E53B2DE914E}" type="datetimeFigureOut">
              <a:rPr lang="en-US" smtClean="0"/>
              <a:pPr/>
              <a:t>7/4/2019</a:t>
            </a:fld>
            <a:endParaRPr lang="en-US"/>
          </a:p>
        </p:txBody>
      </p:sp>
      <p:sp>
        <p:nvSpPr>
          <p:cNvPr id="8" name="Footer Placeholder 7">
            <a:extLst>
              <a:ext uri="{FF2B5EF4-FFF2-40B4-BE49-F238E27FC236}">
                <a16:creationId xmlns:a16="http://schemas.microsoft.com/office/drawing/2014/main" xmlns="" id="{1703C4FD-3512-4F3A-AF22-0059244FAB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A924012-7A7A-47FC-9548-3764170CDFC8}"/>
              </a:ext>
            </a:extLst>
          </p:cNvPr>
          <p:cNvSpPr>
            <a:spLocks noGrp="1"/>
          </p:cNvSpPr>
          <p:nvPr>
            <p:ph type="sldNum" sz="quarter" idx="12"/>
          </p:nvPr>
        </p:nvSpPr>
        <p:spPr/>
        <p:txBody>
          <a:bodyPr/>
          <a:lstStyle/>
          <a:p>
            <a:fld id="{5B71D7D6-F6D0-404E-9533-EF84E2ACCCD1}" type="slidenum">
              <a:rPr lang="en-US" smtClean="0"/>
              <a:pPr/>
              <a:t>‹#›</a:t>
            </a:fld>
            <a:endParaRPr lang="en-US"/>
          </a:p>
        </p:txBody>
      </p:sp>
    </p:spTree>
    <p:extLst>
      <p:ext uri="{BB962C8B-B14F-4D97-AF65-F5344CB8AC3E}">
        <p14:creationId xmlns:p14="http://schemas.microsoft.com/office/powerpoint/2010/main" xmlns="" val="297937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379DC1-4737-4B9B-9372-151A49B5C5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12C2EDE-48C5-4D63-A63E-F2C251007A9A}"/>
              </a:ext>
            </a:extLst>
          </p:cNvPr>
          <p:cNvSpPr>
            <a:spLocks noGrp="1"/>
          </p:cNvSpPr>
          <p:nvPr>
            <p:ph type="dt" sz="half" idx="10"/>
          </p:nvPr>
        </p:nvSpPr>
        <p:spPr/>
        <p:txBody>
          <a:bodyPr/>
          <a:lstStyle/>
          <a:p>
            <a:fld id="{D968B551-850A-4C42-B2C0-7E53B2DE914E}" type="datetimeFigureOut">
              <a:rPr lang="en-US" smtClean="0"/>
              <a:pPr/>
              <a:t>7/4/2019</a:t>
            </a:fld>
            <a:endParaRPr lang="en-US"/>
          </a:p>
        </p:txBody>
      </p:sp>
      <p:sp>
        <p:nvSpPr>
          <p:cNvPr id="4" name="Footer Placeholder 3">
            <a:extLst>
              <a:ext uri="{FF2B5EF4-FFF2-40B4-BE49-F238E27FC236}">
                <a16:creationId xmlns:a16="http://schemas.microsoft.com/office/drawing/2014/main" xmlns="" id="{F3D006E5-4C2C-4C0A-9862-88DFCF0243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1A603B0-729D-4206-914C-643929102F3B}"/>
              </a:ext>
            </a:extLst>
          </p:cNvPr>
          <p:cNvSpPr>
            <a:spLocks noGrp="1"/>
          </p:cNvSpPr>
          <p:nvPr>
            <p:ph type="sldNum" sz="quarter" idx="12"/>
          </p:nvPr>
        </p:nvSpPr>
        <p:spPr/>
        <p:txBody>
          <a:bodyPr/>
          <a:lstStyle/>
          <a:p>
            <a:fld id="{5B71D7D6-F6D0-404E-9533-EF84E2ACCCD1}" type="slidenum">
              <a:rPr lang="en-US" smtClean="0"/>
              <a:pPr/>
              <a:t>‹#›</a:t>
            </a:fld>
            <a:endParaRPr lang="en-US"/>
          </a:p>
        </p:txBody>
      </p:sp>
    </p:spTree>
    <p:extLst>
      <p:ext uri="{BB962C8B-B14F-4D97-AF65-F5344CB8AC3E}">
        <p14:creationId xmlns:p14="http://schemas.microsoft.com/office/powerpoint/2010/main" xmlns="" val="260630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FCF6A40-A483-48FA-BC0B-9673338349BC}"/>
              </a:ext>
            </a:extLst>
          </p:cNvPr>
          <p:cNvSpPr>
            <a:spLocks noGrp="1"/>
          </p:cNvSpPr>
          <p:nvPr>
            <p:ph type="dt" sz="half" idx="10"/>
          </p:nvPr>
        </p:nvSpPr>
        <p:spPr/>
        <p:txBody>
          <a:bodyPr/>
          <a:lstStyle/>
          <a:p>
            <a:fld id="{D968B551-850A-4C42-B2C0-7E53B2DE914E}" type="datetimeFigureOut">
              <a:rPr lang="en-US" smtClean="0"/>
              <a:pPr/>
              <a:t>7/4/2019</a:t>
            </a:fld>
            <a:endParaRPr lang="en-US"/>
          </a:p>
        </p:txBody>
      </p:sp>
      <p:sp>
        <p:nvSpPr>
          <p:cNvPr id="3" name="Footer Placeholder 2">
            <a:extLst>
              <a:ext uri="{FF2B5EF4-FFF2-40B4-BE49-F238E27FC236}">
                <a16:creationId xmlns:a16="http://schemas.microsoft.com/office/drawing/2014/main" xmlns="" id="{D4ED7698-6AD5-4F51-93F4-D7AEFD525A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32A06C5-0BA3-4EF3-B7CC-990F6C07C256}"/>
              </a:ext>
            </a:extLst>
          </p:cNvPr>
          <p:cNvSpPr>
            <a:spLocks noGrp="1"/>
          </p:cNvSpPr>
          <p:nvPr>
            <p:ph type="sldNum" sz="quarter" idx="12"/>
          </p:nvPr>
        </p:nvSpPr>
        <p:spPr/>
        <p:txBody>
          <a:bodyPr/>
          <a:lstStyle/>
          <a:p>
            <a:fld id="{5B71D7D6-F6D0-404E-9533-EF84E2ACCCD1}" type="slidenum">
              <a:rPr lang="en-US" smtClean="0"/>
              <a:pPr/>
              <a:t>‹#›</a:t>
            </a:fld>
            <a:endParaRPr lang="en-US"/>
          </a:p>
        </p:txBody>
      </p:sp>
    </p:spTree>
    <p:extLst>
      <p:ext uri="{BB962C8B-B14F-4D97-AF65-F5344CB8AC3E}">
        <p14:creationId xmlns:p14="http://schemas.microsoft.com/office/powerpoint/2010/main" xmlns="" val="41702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F889EC-1C80-409B-A70A-D3BFBC626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2A8F80C-CAB3-4901-B638-2CCE47523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9DADE01-3D48-4716-AD75-375151DE7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63B587A-60F0-43FD-8184-AFECC2DF3FCE}"/>
              </a:ext>
            </a:extLst>
          </p:cNvPr>
          <p:cNvSpPr>
            <a:spLocks noGrp="1"/>
          </p:cNvSpPr>
          <p:nvPr>
            <p:ph type="dt" sz="half" idx="10"/>
          </p:nvPr>
        </p:nvSpPr>
        <p:spPr/>
        <p:txBody>
          <a:bodyPr/>
          <a:lstStyle/>
          <a:p>
            <a:fld id="{D968B551-850A-4C42-B2C0-7E53B2DE914E}" type="datetimeFigureOut">
              <a:rPr lang="en-US" smtClean="0"/>
              <a:pPr/>
              <a:t>7/4/2019</a:t>
            </a:fld>
            <a:endParaRPr lang="en-US"/>
          </a:p>
        </p:txBody>
      </p:sp>
      <p:sp>
        <p:nvSpPr>
          <p:cNvPr id="6" name="Footer Placeholder 5">
            <a:extLst>
              <a:ext uri="{FF2B5EF4-FFF2-40B4-BE49-F238E27FC236}">
                <a16:creationId xmlns:a16="http://schemas.microsoft.com/office/drawing/2014/main" xmlns="" id="{50D11ADA-B2F8-43D3-80D7-AA6899FC8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762E256-B90A-402F-8C88-381975B11F60}"/>
              </a:ext>
            </a:extLst>
          </p:cNvPr>
          <p:cNvSpPr>
            <a:spLocks noGrp="1"/>
          </p:cNvSpPr>
          <p:nvPr>
            <p:ph type="sldNum" sz="quarter" idx="12"/>
          </p:nvPr>
        </p:nvSpPr>
        <p:spPr/>
        <p:txBody>
          <a:bodyPr/>
          <a:lstStyle/>
          <a:p>
            <a:fld id="{5B71D7D6-F6D0-404E-9533-EF84E2ACCCD1}" type="slidenum">
              <a:rPr lang="en-US" smtClean="0"/>
              <a:pPr/>
              <a:t>‹#›</a:t>
            </a:fld>
            <a:endParaRPr lang="en-US"/>
          </a:p>
        </p:txBody>
      </p:sp>
    </p:spTree>
    <p:extLst>
      <p:ext uri="{BB962C8B-B14F-4D97-AF65-F5344CB8AC3E}">
        <p14:creationId xmlns:p14="http://schemas.microsoft.com/office/powerpoint/2010/main" xmlns="" val="13658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E29363E-4C95-4C9C-B17E-689C30E79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99B08E5-75C9-4649-B8EF-B707E7986C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AF20FC1-BDF2-4F45-823B-42B6956AB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8B551-850A-4C42-B2C0-7E53B2DE914E}" type="datetimeFigureOut">
              <a:rPr lang="en-US" smtClean="0"/>
              <a:pPr/>
              <a:t>7/4/2019</a:t>
            </a:fld>
            <a:endParaRPr lang="en-US"/>
          </a:p>
        </p:txBody>
      </p:sp>
      <p:sp>
        <p:nvSpPr>
          <p:cNvPr id="5" name="Footer Placeholder 4">
            <a:extLst>
              <a:ext uri="{FF2B5EF4-FFF2-40B4-BE49-F238E27FC236}">
                <a16:creationId xmlns:a16="http://schemas.microsoft.com/office/drawing/2014/main" xmlns="" id="{F611C1BD-837C-400D-B361-4AF693E98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9C5997E-68C5-4644-9A0D-F454818E60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1D7D6-F6D0-404E-9533-EF84E2ACCCD1}" type="slidenum">
              <a:rPr lang="en-US" smtClean="0"/>
              <a:pPr/>
              <a:t>‹#›</a:t>
            </a:fld>
            <a:endParaRPr lang="en-US"/>
          </a:p>
        </p:txBody>
      </p:sp>
    </p:spTree>
    <p:extLst>
      <p:ext uri="{BB962C8B-B14F-4D97-AF65-F5344CB8AC3E}">
        <p14:creationId xmlns:p14="http://schemas.microsoft.com/office/powerpoint/2010/main" xmlns="" val="394784134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regbot.net/products/" TargetMode="Externa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hyperlink" Target="https://auditxprt.com/" TargetMode="External"/><Relationship Id="rId1" Type="http://schemas.openxmlformats.org/officeDocument/2006/relationships/slideLayout" Target="../slideLayouts/slideLayout2.xml"/><Relationship Id="rId6" Type="http://schemas.openxmlformats.org/officeDocument/2006/relationships/hyperlink" Target="https://www.onspring.com/videos/compliance-demo/" TargetMode="External"/><Relationship Id="rId11" Type="http://schemas.openxmlformats.org/officeDocument/2006/relationships/image" Target="../media/image26.png"/><Relationship Id="rId5" Type="http://schemas.openxmlformats.org/officeDocument/2006/relationships/image" Target="../media/image23.jpeg"/><Relationship Id="rId10" Type="http://schemas.openxmlformats.org/officeDocument/2006/relationships/hyperlink" Target="https://signzy.com/" TargetMode="External"/><Relationship Id="rId4" Type="http://schemas.openxmlformats.org/officeDocument/2006/relationships/hyperlink" Target="https://www.compliance.ai/" TargetMode="Externa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cygnetise.com/" TargetMode="External"/><Relationship Id="rId13" Type="http://schemas.openxmlformats.org/officeDocument/2006/relationships/image" Target="../media/image34.jpeg"/><Relationship Id="rId18" Type="http://schemas.openxmlformats.org/officeDocument/2006/relationships/image" Target="../media/image36.jpe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hyperlink" Target="https://www.youtube.com/watch?v=xzA6jT3GE3g" TargetMode="External"/><Relationship Id="rId17" Type="http://schemas.openxmlformats.org/officeDocument/2006/relationships/hyperlink" Target="https://www.youtube.com/watch?v=SpcCJR-TDt0" TargetMode="External"/><Relationship Id="rId2" Type="http://schemas.openxmlformats.org/officeDocument/2006/relationships/hyperlink" Target="https://www.mystake.io/" TargetMode="External"/><Relationship Id="rId16" Type="http://schemas.openxmlformats.org/officeDocument/2006/relationships/hyperlink" Target="https://www.youtube.com/watch?v=Rjjj5D5fFxk" TargetMode="External"/><Relationship Id="rId1" Type="http://schemas.openxmlformats.org/officeDocument/2006/relationships/slideLayout" Target="../slideLayouts/slideLayout2.xml"/><Relationship Id="rId6" Type="http://schemas.openxmlformats.org/officeDocument/2006/relationships/hyperlink" Target="https://aws.amazon.com/alexaforbusiness/" TargetMode="External"/><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5.png"/><Relationship Id="rId10" Type="http://schemas.openxmlformats.org/officeDocument/2006/relationships/hyperlink" Target="https://www.youtube.com/watch?v=V0rTncNSOLI" TargetMode="External"/><Relationship Id="rId4" Type="http://schemas.openxmlformats.org/officeDocument/2006/relationships/hyperlink" Target="https://www.tofler.in/" TargetMode="External"/><Relationship Id="rId9" Type="http://schemas.openxmlformats.org/officeDocument/2006/relationships/image" Target="../media/image32.png"/><Relationship Id="rId14" Type="http://schemas.openxmlformats.org/officeDocument/2006/relationships/hyperlink" Target="https://youtu.be/ddb3ZgAp9TA?t=3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crossborder.ai/meet-fiona/" TargetMode="External"/><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hyperlink" Target="https://www.mindbridge.ai/" TargetMode="External"/><Relationship Id="rId1" Type="http://schemas.openxmlformats.org/officeDocument/2006/relationships/slideLayout" Target="../slideLayouts/slideLayout2.xml"/><Relationship Id="rId6" Type="http://schemas.openxmlformats.org/officeDocument/2006/relationships/hyperlink" Target="https://www.taxbot.ai/" TargetMode="External"/><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hyperlink" Target="https://www.youtube.com/watch?v=fjdLAqgwMKA" TargetMode="External"/><Relationship Id="rId4" Type="http://schemas.openxmlformats.org/officeDocument/2006/relationships/hyperlink" Target="https://www.royaltyrange.com/" TargetMode="External"/><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hyperlink" Target="https://www.arria.com/" TargetMode="External"/><Relationship Id="rId13"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hyperlink" Target="https://vimeo.com/233981953" TargetMode="External"/><Relationship Id="rId2" Type="http://schemas.openxmlformats.org/officeDocument/2006/relationships/hyperlink" Target="https://spotdraft.com/" TargetMode="External"/><Relationship Id="rId1" Type="http://schemas.openxmlformats.org/officeDocument/2006/relationships/slideLayout" Target="../slideLayouts/slideLayout3.xml"/><Relationship Id="rId6" Type="http://schemas.openxmlformats.org/officeDocument/2006/relationships/hyperlink" Target="https://www.litera.com/" TargetMode="External"/><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hyperlink" Target="https://www.youtube.com/watch?time_continue=12&amp;v=UbzEItssoRk" TargetMode="External"/><Relationship Id="rId4" Type="http://schemas.openxmlformats.org/officeDocument/2006/relationships/hyperlink" Target="https://www.legalrobot.com/" TargetMode="External"/><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refinitiv.com/perspectives/ai-digitalization/natural-language-processing-adding-value-compliance/" TargetMode="External"/><Relationship Id="rId3" Type="http://schemas.openxmlformats.org/officeDocument/2006/relationships/image" Target="../media/image48.png"/><Relationship Id="rId7" Type="http://schemas.openxmlformats.org/officeDocument/2006/relationships/hyperlink" Target="https://www.apiax.com/app/" TargetMode="External"/><Relationship Id="rId12" Type="http://schemas.openxmlformats.org/officeDocument/2006/relationships/image" Target="../media/image52.png"/><Relationship Id="rId2" Type="http://schemas.openxmlformats.org/officeDocument/2006/relationships/hyperlink" Target="https://otonomos.com/" TargetMode="Externa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hyperlink" Target="https://imanage.com/" TargetMode="External"/><Relationship Id="rId5" Type="http://schemas.openxmlformats.org/officeDocument/2006/relationships/hyperlink" Target="https://polymath.network/" TargetMode="External"/><Relationship Id="rId10" Type="http://schemas.openxmlformats.org/officeDocument/2006/relationships/image" Target="../media/image51.png"/><Relationship Id="rId4" Type="http://schemas.microsoft.com/office/2007/relationships/hdphoto" Target="../media/hdphoto1.wdp"/><Relationship Id="rId9" Type="http://schemas.openxmlformats.org/officeDocument/2006/relationships/hyperlink" Target="http://bpatechnologies.com/rpabpaEn.html" TargetMode="External"/><Relationship Id="rId14"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hyperlink" Target="https://www.bseindia.com/markets/MarketInfo/DispNoticesNCirculars.aspx?Noticeid=%7b88B7806C-49F0-45CD-ADEC-9EFDD6CB5779%7d&amp;noticeno=20190410-5&amp;dt=04/10/2019&amp;icount=5&amp;totcount=29&amp;flag=0" TargetMode="External"/><Relationship Id="rId3" Type="http://schemas.openxmlformats.org/officeDocument/2006/relationships/image" Target="../media/image55.png"/><Relationship Id="rId7" Type="http://schemas.openxmlformats.org/officeDocument/2006/relationships/hyperlink" Target="https://digilocker.gov.in/" TargetMode="External"/><Relationship Id="rId12" Type="http://schemas.openxmlformats.org/officeDocument/2006/relationships/hyperlink" Target="https://rbidocs.rbi.org.in/rdocs/PublicationReport/Pdfs/EFRARESADC108A0A98E146479C6D39D36EA5A76A.PDF" TargetMode="External"/><Relationship Id="rId17" Type="http://schemas.microsoft.com/office/2007/relationships/hdphoto" Target="../media/hdphoto2.wdp"/><Relationship Id="rId2" Type="http://schemas.openxmlformats.org/officeDocument/2006/relationships/image" Target="../media/image54.png"/><Relationship Id="rId16"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hyperlink" Target="https://www.sebi.gov.in/legal/circulars/may-2019/reporting-for-artificial-intelligence-ai-and-machine-learning-ml-applications-and-systems-offered-and-used-by-mutual-funds_42932.html" TargetMode="External"/><Relationship Id="rId5" Type="http://schemas.openxmlformats.org/officeDocument/2006/relationships/hyperlink" Target="https://market.modex.tech/" TargetMode="External"/><Relationship Id="rId15" Type="http://schemas.openxmlformats.org/officeDocument/2006/relationships/hyperlink" Target="https://apixplatform.com/marketplace/landing" TargetMode="External"/><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hyperlink" Target="https://data.gov.in/" TargetMode="External"/><Relationship Id="rId14" Type="http://schemas.openxmlformats.org/officeDocument/2006/relationships/hyperlink" Target="https://www.nseindia.com/archives/fo/monthly/NSE_Market_Pulse.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meity.gov.in/writereaddata/files/Personal_Data_Protection_Bill,2018.pdf" TargetMode="External"/><Relationship Id="rId13" Type="http://schemas.openxmlformats.org/officeDocument/2006/relationships/image" Target="../media/image67.jpeg"/><Relationship Id="rId18" Type="http://schemas.openxmlformats.org/officeDocument/2006/relationships/hyperlink" Target="https://resolutioncloud.io/products/smartsettle-infinity/" TargetMode="External"/><Relationship Id="rId3" Type="http://schemas.openxmlformats.org/officeDocument/2006/relationships/image" Target="../media/image61.png"/><Relationship Id="rId21" Type="http://schemas.openxmlformats.org/officeDocument/2006/relationships/image" Target="../media/image71.jpeg"/><Relationship Id="rId7" Type="http://schemas.openxmlformats.org/officeDocument/2006/relationships/image" Target="../media/image63.png"/><Relationship Id="rId12" Type="http://schemas.openxmlformats.org/officeDocument/2006/relationships/image" Target="../media/image66.jpeg"/><Relationship Id="rId17" Type="http://schemas.openxmlformats.org/officeDocument/2006/relationships/image" Target="../media/image69.png"/><Relationship Id="rId2" Type="http://schemas.openxmlformats.org/officeDocument/2006/relationships/hyperlink" Target="https://www.onetrust.com/" TargetMode="External"/><Relationship Id="rId16" Type="http://schemas.openxmlformats.org/officeDocument/2006/relationships/hyperlink" Target="https://www.ibm.com/blogs/internet-of-things/iot-spotlight-on-lawtech/" TargetMode="External"/><Relationship Id="rId20" Type="http://schemas.openxmlformats.org/officeDocument/2006/relationships/hyperlink" Target="https://smartsettle.com/" TargetMode="External"/><Relationship Id="rId1" Type="http://schemas.openxmlformats.org/officeDocument/2006/relationships/slideLayout" Target="../slideLayouts/slideLayout2.xml"/><Relationship Id="rId6" Type="http://schemas.openxmlformats.org/officeDocument/2006/relationships/hyperlink" Target="https://www.docusign.com/" TargetMode="External"/><Relationship Id="rId11" Type="http://schemas.openxmlformats.org/officeDocument/2006/relationships/image" Target="../media/image65.jpeg"/><Relationship Id="rId5" Type="http://schemas.openxmlformats.org/officeDocument/2006/relationships/image" Target="../media/image62.png"/><Relationship Id="rId15" Type="http://schemas.openxmlformats.org/officeDocument/2006/relationships/image" Target="../media/image68.jpeg"/><Relationship Id="rId23" Type="http://schemas.openxmlformats.org/officeDocument/2006/relationships/image" Target="../media/image72.png"/><Relationship Id="rId10" Type="http://schemas.openxmlformats.org/officeDocument/2006/relationships/hyperlink" Target="https://www.youtube.com/watch?v=7ElgjVWqSHc" TargetMode="External"/><Relationship Id="rId19" Type="http://schemas.openxmlformats.org/officeDocument/2006/relationships/image" Target="../media/image70.png"/><Relationship Id="rId4" Type="http://schemas.openxmlformats.org/officeDocument/2006/relationships/hyperlink" Target="https://eugdpr.org/" TargetMode="External"/><Relationship Id="rId9" Type="http://schemas.openxmlformats.org/officeDocument/2006/relationships/image" Target="../media/image64.jpeg"/><Relationship Id="rId14" Type="http://schemas.openxmlformats.org/officeDocument/2006/relationships/hyperlink" Target="https://www.arbitratorintelligence.org/" TargetMode="External"/><Relationship Id="rId22" Type="http://schemas.openxmlformats.org/officeDocument/2006/relationships/hyperlink" Target="https://leegality.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hyperlink" Target="http://www.hja.lega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diagramData" Target="../diagrams/data2.xml"/><Relationship Id="rId12"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wmf"/><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time_continue=15&amp;v=gG902wsvb40" TargetMode="External"/><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diagramData" Target="../diagrams/data4.xml"/><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openxmlformats.org/officeDocument/2006/relationships/hyperlink" Target="https://youtu.be/dMrX08PxUNY?t=169" TargetMode="Externa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0" name="Rectangle 72">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lated image">
            <a:extLst>
              <a:ext uri="{FF2B5EF4-FFF2-40B4-BE49-F238E27FC236}">
                <a16:creationId xmlns:a16="http://schemas.microsoft.com/office/drawing/2014/main" xmlns="" id="{9D5B8B11-59EC-444C-A73F-58160CA3A302}"/>
              </a:ext>
            </a:extLst>
          </p:cNvPr>
          <p:cNvPicPr/>
          <p:nvPr/>
        </p:nvPicPr>
        <p:blipFill>
          <a:blip r:embed="rId2"/>
          <a:srcRect b="4279"/>
          <a:stretch>
            <a:fillRect/>
          </a:stretch>
        </p:blipFill>
        <p:spPr bwMode="auto">
          <a:xfrm>
            <a:off x="1" y="0"/>
            <a:ext cx="12191999" cy="6866389"/>
          </a:xfrm>
          <a:prstGeom prst="rect">
            <a:avLst/>
          </a:prstGeom>
          <a:noFill/>
          <a:ln w="9525">
            <a:noFill/>
            <a:miter lim="800000"/>
            <a:headEnd/>
            <a:tailEnd/>
          </a:ln>
        </p:spPr>
      </p:pic>
      <p:sp>
        <p:nvSpPr>
          <p:cNvPr id="6" name="Rectangle 5"/>
          <p:cNvSpPr/>
          <p:nvPr/>
        </p:nvSpPr>
        <p:spPr>
          <a:xfrm>
            <a:off x="0" y="0"/>
            <a:ext cx="12192000" cy="1477328"/>
          </a:xfrm>
          <a:prstGeom prst="rect">
            <a:avLst/>
          </a:prstGeom>
        </p:spPr>
        <p:txBody>
          <a:bodyPr wrap="square">
            <a:spAutoFit/>
          </a:bodyPr>
          <a:lstStyle/>
          <a:p>
            <a:pPr algn="ctr"/>
            <a:r>
              <a:rPr lang="en-US" sz="3000" b="1" dirty="0">
                <a:latin typeface="Copperplate Gothic Bold" pitchFamily="34" charset="0"/>
                <a:cs typeface="DaunPenh" panose="01010101010101010101" pitchFamily="2" charset="0"/>
              </a:rPr>
              <a:t>AI &amp; EMERGING TECHNOLOGIES </a:t>
            </a:r>
          </a:p>
          <a:p>
            <a:pPr algn="ctr"/>
            <a:r>
              <a:rPr lang="en-US" sz="3000" b="1" dirty="0">
                <a:latin typeface="Copperplate Gothic Bold" pitchFamily="34" charset="0"/>
                <a:cs typeface="DaunPenh" panose="01010101010101010101" pitchFamily="2" charset="0"/>
              </a:rPr>
              <a:t>VIS-À-VIS </a:t>
            </a:r>
          </a:p>
          <a:p>
            <a:pPr algn="ctr"/>
            <a:r>
              <a:rPr lang="en-US" sz="3000" b="1" dirty="0">
                <a:latin typeface="Copperplate Gothic Bold" pitchFamily="34" charset="0"/>
                <a:cs typeface="DaunPenh" panose="01010101010101010101" pitchFamily="2" charset="0"/>
              </a:rPr>
              <a:t>ROLE OF COMPANY SECRETARIES</a:t>
            </a:r>
          </a:p>
        </p:txBody>
      </p:sp>
      <p:sp>
        <p:nvSpPr>
          <p:cNvPr id="7" name="TextBox 6"/>
          <p:cNvSpPr txBox="1"/>
          <p:nvPr/>
        </p:nvSpPr>
        <p:spPr>
          <a:xfrm>
            <a:off x="8500731" y="5884459"/>
            <a:ext cx="33528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Copperplate Gothic Bold" pitchFamily="34" charset="0"/>
              </a:rPr>
              <a:t>CS Haresh Jani</a:t>
            </a:r>
          </a:p>
        </p:txBody>
      </p:sp>
      <p:sp>
        <p:nvSpPr>
          <p:cNvPr id="8" name="TextBox 7"/>
          <p:cNvSpPr txBox="1"/>
          <p:nvPr/>
        </p:nvSpPr>
        <p:spPr>
          <a:xfrm>
            <a:off x="8307387" y="6335974"/>
            <a:ext cx="3884613" cy="338554"/>
          </a:xfrm>
          <a:prstGeom prst="rect">
            <a:avLst/>
          </a:prstGeom>
          <a:noFill/>
        </p:spPr>
        <p:txBody>
          <a:bodyPr wrap="square" rtlCol="0">
            <a:spAutoFit/>
          </a:bodyPr>
          <a:lstStyle/>
          <a:p>
            <a:r>
              <a:rPr lang="en-IN" sz="1600" dirty="0">
                <a:effectLst>
                  <a:outerShdw blurRad="38100" dist="38100" dir="2700000" algn="tl">
                    <a:srgbClr val="000000">
                      <a:alpha val="43137"/>
                    </a:srgbClr>
                  </a:outerShdw>
                </a:effectLst>
                <a:latin typeface="Copperplate Gothic Bold" pitchFamily="34" charset="0"/>
              </a:rPr>
              <a:t>FCS, LLB, </a:t>
            </a:r>
            <a:r>
              <a:rPr lang="en-IN" sz="1600" dirty="0" err="1">
                <a:effectLst>
                  <a:outerShdw blurRad="38100" dist="38100" dir="2700000" algn="tl">
                    <a:srgbClr val="000000">
                      <a:alpha val="43137"/>
                    </a:srgbClr>
                  </a:outerShdw>
                </a:effectLst>
                <a:latin typeface="Copperplate Gothic Bold" pitchFamily="34" charset="0"/>
              </a:rPr>
              <a:t>Fintech</a:t>
            </a:r>
            <a:r>
              <a:rPr lang="en-IN" sz="1600" dirty="0">
                <a:effectLst>
                  <a:outerShdw blurRad="38100" dist="38100" dir="2700000" algn="tl">
                    <a:srgbClr val="000000">
                      <a:alpha val="43137"/>
                    </a:srgbClr>
                  </a:outerShdw>
                </a:effectLst>
                <a:latin typeface="Copperplate Gothic Bold" pitchFamily="34" charset="0"/>
              </a:rPr>
              <a:t> Professional</a:t>
            </a:r>
            <a:endParaRPr lang="en-US" sz="1600" dirty="0"/>
          </a:p>
        </p:txBody>
      </p:sp>
      <p:sp>
        <p:nvSpPr>
          <p:cNvPr id="9" name="TextBox 8"/>
          <p:cNvSpPr txBox="1"/>
          <p:nvPr/>
        </p:nvSpPr>
        <p:spPr>
          <a:xfrm>
            <a:off x="0" y="6611779"/>
            <a:ext cx="3357349" cy="215444"/>
          </a:xfrm>
          <a:prstGeom prst="rect">
            <a:avLst/>
          </a:prstGeom>
          <a:noFill/>
        </p:spPr>
        <p:txBody>
          <a:bodyPr wrap="square" rtlCol="0">
            <a:spAutoFit/>
          </a:bodyPr>
          <a:lstStyle/>
          <a:p>
            <a:r>
              <a:rPr lang="en-US" sz="800" dirty="0">
                <a:solidFill>
                  <a:srgbClr val="002060"/>
                </a:solidFill>
              </a:rPr>
              <a:t>Image Courtesy: verdict.co.uk</a:t>
            </a:r>
          </a:p>
        </p:txBody>
      </p:sp>
    </p:spTree>
    <p:extLst>
      <p:ext uri="{BB962C8B-B14F-4D97-AF65-F5344CB8AC3E}">
        <p14:creationId xmlns:p14="http://schemas.microsoft.com/office/powerpoint/2010/main" xmlns="" val="2512857342"/>
      </p:ext>
    </p:extLst>
  </p:cSld>
  <p:clrMapOvr>
    <a:overrideClrMapping bg1="dk1" tx1="lt1" bg2="dk2" tx2="lt2" accent1="accent1" accent2="accent2" accent3="accent3" accent4="accent4" accent5="accent5" accent6="accent6" hlink="hlink" folHlink="folHlink"/>
  </p:clrMapOvr>
  <p:transition>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7B08AAE-2461-46F8-8725-147CF1F9089C}"/>
              </a:ext>
            </a:extLst>
          </p:cNvPr>
          <p:cNvSpPr>
            <a:spLocks noGrp="1"/>
          </p:cNvSpPr>
          <p:nvPr>
            <p:ph type="subTitle" idx="1"/>
          </p:nvPr>
        </p:nvSpPr>
        <p:spPr>
          <a:xfrm>
            <a:off x="0" y="815184"/>
            <a:ext cx="12191999" cy="292856"/>
          </a:xfrm>
        </p:spPr>
        <p:txBody>
          <a:bodyPr>
            <a:noAutofit/>
          </a:bodyPr>
          <a:lstStyle/>
          <a:p>
            <a:pPr lvl="1"/>
            <a:r>
              <a:rPr lang="en-US" sz="1800" b="1" dirty="0">
                <a:latin typeface="Book Antiqua" panose="02040602050305030304" pitchFamily="18" charset="0"/>
              </a:rPr>
              <a:t>Regulatory - Form filing, disclosures &amp; submissions</a:t>
            </a:r>
          </a:p>
          <a:p>
            <a:pPr lvl="1" algn="l"/>
            <a:endParaRPr lang="en-US" sz="1800" b="1" dirty="0">
              <a:latin typeface="Book Antiqua" panose="02040602050305030304" pitchFamily="18" charset="0"/>
            </a:endParaRPr>
          </a:p>
          <a:p>
            <a:pPr lvl="1" algn="l"/>
            <a:endParaRPr lang="en-US" sz="1800" b="1" dirty="0">
              <a:latin typeface="Book Antiqua" panose="02040602050305030304" pitchFamily="18" charset="0"/>
            </a:endParaRPr>
          </a:p>
          <a:p>
            <a:pPr lvl="1" algn="l"/>
            <a:endParaRPr lang="en-US" sz="1800" b="1" dirty="0">
              <a:latin typeface="Book Antiqua" panose="02040602050305030304" pitchFamily="18" charset="0"/>
            </a:endParaRPr>
          </a:p>
          <a:p>
            <a:pPr lvl="1" algn="l"/>
            <a:endParaRPr lang="en-US" sz="1800" b="1" dirty="0">
              <a:latin typeface="Book Antiqua" panose="02040602050305030304" pitchFamily="18" charset="0"/>
            </a:endParaRPr>
          </a:p>
          <a:p>
            <a:pPr lvl="1" algn="l"/>
            <a:endParaRPr lang="en-US" sz="1800" b="1" dirty="0">
              <a:latin typeface="Book Antiqua" panose="02040602050305030304" pitchFamily="18" charset="0"/>
            </a:endParaRPr>
          </a:p>
          <a:p>
            <a:pPr lvl="1" algn="l"/>
            <a:endParaRPr lang="en-US" sz="1800" b="1" dirty="0">
              <a:latin typeface="Book Antiqua" panose="02040602050305030304" pitchFamily="18" charset="0"/>
            </a:endParaRPr>
          </a:p>
          <a:p>
            <a:pPr marL="800100" lvl="1" indent="-342900" algn="l"/>
            <a:endParaRPr lang="en-US" sz="1800" b="1" dirty="0">
              <a:latin typeface="Book Antiqua" panose="02040602050305030304" pitchFamily="18" charset="0"/>
            </a:endParaRPr>
          </a:p>
          <a:p>
            <a:pPr lvl="1" algn="l"/>
            <a:endParaRPr lang="en-US" sz="1800" b="1" dirty="0">
              <a:latin typeface="Book Antiqua" panose="02040602050305030304" pitchFamily="18" charset="0"/>
            </a:endParaRPr>
          </a:p>
        </p:txBody>
      </p:sp>
      <p:pic>
        <p:nvPicPr>
          <p:cNvPr id="4" name="Picture 3" descr="C:\Users\Computer\Desktop\download.png">
            <a:hlinkClick r:id="rId2"/>
            <a:extLst>
              <a:ext uri="{FF2B5EF4-FFF2-40B4-BE49-F238E27FC236}">
                <a16:creationId xmlns:a16="http://schemas.microsoft.com/office/drawing/2014/main" xmlns="" id="{774BA19C-CD4C-4C43-BF97-BD79352ADD1D}"/>
              </a:ext>
            </a:extLst>
          </p:cNvPr>
          <p:cNvPicPr/>
          <p:nvPr/>
        </p:nvPicPr>
        <p:blipFill>
          <a:blip r:embed="rId3"/>
          <a:srcRect/>
          <a:stretch>
            <a:fillRect/>
          </a:stretch>
        </p:blipFill>
        <p:spPr bwMode="auto">
          <a:xfrm>
            <a:off x="319724" y="3631821"/>
            <a:ext cx="1830243" cy="796925"/>
          </a:xfrm>
          <a:prstGeom prst="rect">
            <a:avLst/>
          </a:prstGeom>
          <a:noFill/>
          <a:ln w="9525">
            <a:noFill/>
            <a:miter lim="800000"/>
            <a:headEnd/>
            <a:tailEnd/>
          </a:ln>
        </p:spPr>
      </p:pic>
      <p:sp>
        <p:nvSpPr>
          <p:cNvPr id="5" name="Arrow: Pentagon 4">
            <a:extLst>
              <a:ext uri="{FF2B5EF4-FFF2-40B4-BE49-F238E27FC236}">
                <a16:creationId xmlns:a16="http://schemas.microsoft.com/office/drawing/2014/main" xmlns="" id="{409D9A39-0946-4688-AD42-7B23B46CBB28}"/>
              </a:ext>
            </a:extLst>
          </p:cNvPr>
          <p:cNvSpPr/>
          <p:nvPr/>
        </p:nvSpPr>
        <p:spPr>
          <a:xfrm>
            <a:off x="0" y="-39756"/>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anose="02040602050305030304" pitchFamily="18" charset="0"/>
                <a:cs typeface="DaunPenh" panose="01010101010101010101" pitchFamily="2" charset="0"/>
              </a:rPr>
              <a:t>COMPLIANCE &amp; GOVERNANCE</a:t>
            </a:r>
          </a:p>
        </p:txBody>
      </p:sp>
      <p:pic>
        <p:nvPicPr>
          <p:cNvPr id="6" name="Picture 5" descr="C:\Users\Computer\Desktop\download.jpg">
            <a:hlinkClick r:id="rId4"/>
            <a:extLst>
              <a:ext uri="{FF2B5EF4-FFF2-40B4-BE49-F238E27FC236}">
                <a16:creationId xmlns:a16="http://schemas.microsoft.com/office/drawing/2014/main" xmlns="" id="{1117D1B1-406B-427E-8F50-6FF805AAADAB}"/>
              </a:ext>
            </a:extLst>
          </p:cNvPr>
          <p:cNvPicPr/>
          <p:nvPr/>
        </p:nvPicPr>
        <p:blipFill>
          <a:blip r:embed="rId5"/>
          <a:srcRect l="9026" t="21918" b="36986"/>
          <a:stretch>
            <a:fillRect/>
          </a:stretch>
        </p:blipFill>
        <p:spPr bwMode="auto">
          <a:xfrm>
            <a:off x="0" y="1591092"/>
            <a:ext cx="2808514" cy="600349"/>
          </a:xfrm>
          <a:prstGeom prst="rect">
            <a:avLst/>
          </a:prstGeom>
          <a:noFill/>
          <a:ln w="9525">
            <a:noFill/>
            <a:miter lim="800000"/>
            <a:headEnd/>
            <a:tailEnd/>
          </a:ln>
        </p:spPr>
      </p:pic>
      <p:pic>
        <p:nvPicPr>
          <p:cNvPr id="9" name="Picture 8" descr="C:\Users\Computer\Desktop\download (2).png">
            <a:hlinkClick r:id="rId6"/>
            <a:extLst>
              <a:ext uri="{FF2B5EF4-FFF2-40B4-BE49-F238E27FC236}">
                <a16:creationId xmlns:a16="http://schemas.microsoft.com/office/drawing/2014/main" xmlns="" id="{B936E2C6-D2CA-4643-9578-63E4B78D16C9}"/>
              </a:ext>
            </a:extLst>
          </p:cNvPr>
          <p:cNvPicPr/>
          <p:nvPr/>
        </p:nvPicPr>
        <p:blipFill>
          <a:blip r:embed="rId7"/>
          <a:srcRect/>
          <a:stretch>
            <a:fillRect/>
          </a:stretch>
        </p:blipFill>
        <p:spPr bwMode="auto">
          <a:xfrm>
            <a:off x="269248" y="2594167"/>
            <a:ext cx="2015992" cy="538465"/>
          </a:xfrm>
          <a:prstGeom prst="rect">
            <a:avLst/>
          </a:prstGeom>
          <a:noFill/>
          <a:ln w="9525">
            <a:noFill/>
            <a:miter lim="800000"/>
            <a:headEnd/>
            <a:tailEnd/>
          </a:ln>
        </p:spPr>
      </p:pic>
      <p:pic>
        <p:nvPicPr>
          <p:cNvPr id="3080" name="Picture 8" descr="RegBot">
            <a:hlinkClick r:id="rId8"/>
            <a:extLst>
              <a:ext uri="{FF2B5EF4-FFF2-40B4-BE49-F238E27FC236}">
                <a16:creationId xmlns:a16="http://schemas.microsoft.com/office/drawing/2014/main" xmlns="" id="{7531D167-8D3C-4BDF-9434-23E05D35D1A0}"/>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0" y="4737451"/>
            <a:ext cx="2351314" cy="542611"/>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12" descr="Image result for signzy">
            <a:hlinkClick r:id="rId10"/>
            <a:extLst>
              <a:ext uri="{FF2B5EF4-FFF2-40B4-BE49-F238E27FC236}">
                <a16:creationId xmlns:a16="http://schemas.microsoft.com/office/drawing/2014/main" xmlns="" id="{874EBDA0-F36A-40B4-BE8B-AF331F03108C}"/>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77421" y="5665316"/>
            <a:ext cx="2191582" cy="65062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2582090" y="1446859"/>
            <a:ext cx="9609910" cy="830997"/>
          </a:xfrm>
          <a:prstGeom prst="rect">
            <a:avLst/>
          </a:prstGeom>
          <a:noFill/>
        </p:spPr>
        <p:txBody>
          <a:bodyPr wrap="square" rtlCol="0">
            <a:spAutoFit/>
          </a:bodyPr>
          <a:lstStyle/>
          <a:p>
            <a:pPr algn="just"/>
            <a:r>
              <a:rPr lang="en-US" sz="1600" dirty="0">
                <a:latin typeface="Book Antiqua" pitchFamily="18" charset="0"/>
              </a:rPr>
              <a:t>It aims to modernize compliance processes for both the regulators and the regulated entities. It provides Automated, customized and real-time stream of the latest Regulatory Contents, Workflows, Summaries and Reports. </a:t>
            </a:r>
          </a:p>
        </p:txBody>
      </p:sp>
      <p:sp>
        <p:nvSpPr>
          <p:cNvPr id="15" name="TextBox 14"/>
          <p:cNvSpPr txBox="1"/>
          <p:nvPr/>
        </p:nvSpPr>
        <p:spPr>
          <a:xfrm>
            <a:off x="2638697" y="2577609"/>
            <a:ext cx="9553303" cy="830997"/>
          </a:xfrm>
          <a:prstGeom prst="rect">
            <a:avLst/>
          </a:prstGeom>
          <a:noFill/>
        </p:spPr>
        <p:txBody>
          <a:bodyPr wrap="square" rtlCol="0">
            <a:spAutoFit/>
          </a:bodyPr>
          <a:lstStyle/>
          <a:p>
            <a:pPr algn="just"/>
            <a:r>
              <a:rPr lang="en-US" sz="1600" dirty="0">
                <a:latin typeface="Book Antiqua" pitchFamily="18" charset="0"/>
              </a:rPr>
              <a:t>It provides GRC (Governance, Risk Mitigation and Compliance) management solutions like Audit &amp; Assurance, Controls &amp; Compliance, Risk Management </a:t>
            </a:r>
            <a:r>
              <a:rPr lang="en-US" sz="1600" dirty="0" err="1">
                <a:latin typeface="Book Antiqua" pitchFamily="18" charset="0"/>
              </a:rPr>
              <a:t>alongwith</a:t>
            </a:r>
            <a:r>
              <a:rPr lang="en-US" sz="1600" dirty="0">
                <a:latin typeface="Book Antiqua" pitchFamily="18" charset="0"/>
              </a:rPr>
              <a:t> Contract Management and Legal Operations.</a:t>
            </a:r>
          </a:p>
        </p:txBody>
      </p:sp>
      <p:sp>
        <p:nvSpPr>
          <p:cNvPr id="17" name="TextBox 16"/>
          <p:cNvSpPr txBox="1"/>
          <p:nvPr/>
        </p:nvSpPr>
        <p:spPr>
          <a:xfrm>
            <a:off x="2638697" y="3709658"/>
            <a:ext cx="9553303" cy="584775"/>
          </a:xfrm>
          <a:prstGeom prst="rect">
            <a:avLst/>
          </a:prstGeom>
          <a:noFill/>
        </p:spPr>
        <p:txBody>
          <a:bodyPr wrap="square" rtlCol="0">
            <a:spAutoFit/>
          </a:bodyPr>
          <a:lstStyle/>
          <a:p>
            <a:pPr algn="just"/>
            <a:r>
              <a:rPr lang="en-US" sz="1600" dirty="0">
                <a:latin typeface="Book Antiqua" pitchFamily="18" charset="0"/>
              </a:rPr>
              <a:t>AI Powered </a:t>
            </a:r>
            <a:r>
              <a:rPr lang="en-US" sz="1600" b="1" dirty="0" err="1">
                <a:latin typeface="Book Antiqua" pitchFamily="18" charset="0"/>
              </a:rPr>
              <a:t>iXPRT</a:t>
            </a:r>
            <a:r>
              <a:rPr lang="en-US" sz="1600" b="1" dirty="0">
                <a:latin typeface="Book Antiqua" pitchFamily="18" charset="0"/>
              </a:rPr>
              <a:t> Platform </a:t>
            </a:r>
            <a:r>
              <a:rPr lang="en-US" sz="1600" dirty="0">
                <a:latin typeface="Book Antiqua" pitchFamily="18" charset="0"/>
              </a:rPr>
              <a:t>for automated KYC/AML Due Diligence, Regulatory Compliance Assurance and Financial Audit.</a:t>
            </a:r>
          </a:p>
        </p:txBody>
      </p:sp>
      <p:sp>
        <p:nvSpPr>
          <p:cNvPr id="18" name="TextBox 17"/>
          <p:cNvSpPr txBox="1"/>
          <p:nvPr/>
        </p:nvSpPr>
        <p:spPr>
          <a:xfrm>
            <a:off x="2638697" y="4699899"/>
            <a:ext cx="9553303" cy="584775"/>
          </a:xfrm>
          <a:prstGeom prst="rect">
            <a:avLst/>
          </a:prstGeom>
          <a:noFill/>
        </p:spPr>
        <p:txBody>
          <a:bodyPr wrap="square" rtlCol="0">
            <a:spAutoFit/>
          </a:bodyPr>
          <a:lstStyle/>
          <a:p>
            <a:pPr algn="just"/>
            <a:r>
              <a:rPr lang="en-US" sz="1600" dirty="0">
                <a:latin typeface="Book Antiqua" pitchFamily="18" charset="0"/>
              </a:rPr>
              <a:t>It provides Customized Bots besides dedicated Bots for Compliance of Financial Regulations like </a:t>
            </a:r>
            <a:r>
              <a:rPr lang="en-US" sz="1600" dirty="0" err="1">
                <a:latin typeface="Book Antiqua" pitchFamily="18" charset="0"/>
              </a:rPr>
              <a:t>MiFID</a:t>
            </a:r>
            <a:r>
              <a:rPr lang="en-US" sz="1600" dirty="0">
                <a:latin typeface="Book Antiqua" pitchFamily="18" charset="0"/>
              </a:rPr>
              <a:t> II, </a:t>
            </a:r>
            <a:r>
              <a:rPr lang="en-US" sz="1600" dirty="0" err="1">
                <a:latin typeface="Book Antiqua" pitchFamily="18" charset="0"/>
              </a:rPr>
              <a:t>MiFIR</a:t>
            </a:r>
            <a:r>
              <a:rPr lang="en-US" sz="1600" dirty="0">
                <a:latin typeface="Book Antiqua" pitchFamily="18" charset="0"/>
              </a:rPr>
              <a:t> and various Cross Border Regulations.</a:t>
            </a:r>
          </a:p>
        </p:txBody>
      </p:sp>
      <p:sp>
        <p:nvSpPr>
          <p:cNvPr id="19" name="TextBox 18"/>
          <p:cNvSpPr txBox="1"/>
          <p:nvPr/>
        </p:nvSpPr>
        <p:spPr>
          <a:xfrm>
            <a:off x="2638697" y="5700019"/>
            <a:ext cx="9553303" cy="830997"/>
          </a:xfrm>
          <a:prstGeom prst="rect">
            <a:avLst/>
          </a:prstGeom>
          <a:noFill/>
        </p:spPr>
        <p:txBody>
          <a:bodyPr wrap="square" rtlCol="0">
            <a:spAutoFit/>
          </a:bodyPr>
          <a:lstStyle/>
          <a:p>
            <a:pPr algn="just" fontAlgn="base"/>
            <a:r>
              <a:rPr lang="en-US" sz="1600" dirty="0">
                <a:latin typeface="Book Antiqua" pitchFamily="18" charset="0"/>
              </a:rPr>
              <a:t>It offers a digital on-boarding solution for banks, NBFCs and other financial institutions such as API based Bank grade digital KYC in real-time, Algorithmic Risk Intelligence - Due Diligence based on Datasets Intelligence and </a:t>
            </a:r>
            <a:r>
              <a:rPr lang="en-US" sz="1600" dirty="0" err="1">
                <a:latin typeface="Book Antiqua" pitchFamily="18" charset="0"/>
              </a:rPr>
              <a:t>Blockchain</a:t>
            </a:r>
            <a:r>
              <a:rPr lang="en-US" sz="1600" dirty="0">
                <a:latin typeface="Book Antiqua" pitchFamily="18" charset="0"/>
              </a:rPr>
              <a:t> based Secured Digital Contracts enabled by Biometrics.</a:t>
            </a:r>
          </a:p>
        </p:txBody>
      </p:sp>
    </p:spTree>
    <p:extLst>
      <p:ext uri="{BB962C8B-B14F-4D97-AF65-F5344CB8AC3E}">
        <p14:creationId xmlns:p14="http://schemas.microsoft.com/office/powerpoint/2010/main" xmlns="" val="3249183032"/>
      </p:ext>
    </p:extLst>
  </p:cSld>
  <p:clrMapOvr>
    <a:masterClrMapping/>
  </p:clrMapOvr>
  <p:transition>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EE5793B-09DA-4D2C-91A4-1C5178ECB5CA}"/>
              </a:ext>
            </a:extLst>
          </p:cNvPr>
          <p:cNvPicPr>
            <a:picLocks noChangeAspect="1"/>
          </p:cNvPicPr>
          <p:nvPr/>
        </p:nvPicPr>
        <p:blipFill rotWithShape="1">
          <a:blip r:embed="rId2"/>
          <a:srcRect l="514" t="45222"/>
          <a:stretch/>
        </p:blipFill>
        <p:spPr>
          <a:xfrm>
            <a:off x="2189526" y="3521279"/>
            <a:ext cx="8271545" cy="3336721"/>
          </a:xfrm>
          <a:prstGeom prst="rect">
            <a:avLst/>
          </a:prstGeom>
        </p:spPr>
      </p:pic>
      <p:sp>
        <p:nvSpPr>
          <p:cNvPr id="6" name="Arrow: Pentagon 5">
            <a:extLst>
              <a:ext uri="{FF2B5EF4-FFF2-40B4-BE49-F238E27FC236}">
                <a16:creationId xmlns:a16="http://schemas.microsoft.com/office/drawing/2014/main" xmlns="" id="{278CB498-D358-4DE0-9594-EA2E4DC01713}"/>
              </a:ext>
            </a:extLst>
          </p:cNvPr>
          <p:cNvSpPr/>
          <p:nvPr/>
        </p:nvSpPr>
        <p:spPr>
          <a:xfrm>
            <a:off x="0" y="0"/>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anose="02040602050305030304" pitchFamily="18" charset="0"/>
                <a:cs typeface="DaunPenh" panose="01010101010101010101" pitchFamily="2" charset="0"/>
              </a:rPr>
              <a:t>EXPLAINABLE AI</a:t>
            </a:r>
          </a:p>
        </p:txBody>
      </p:sp>
      <p:pic>
        <p:nvPicPr>
          <p:cNvPr id="1026" name="Picture 2" descr="Image result for explainable ai">
            <a:extLst>
              <a:ext uri="{FF2B5EF4-FFF2-40B4-BE49-F238E27FC236}">
                <a16:creationId xmlns:a16="http://schemas.microsoft.com/office/drawing/2014/main" xmlns="" id="{3C62A5B3-82B4-4014-BDCC-3A5B4D76666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37164" y="779244"/>
            <a:ext cx="5715000" cy="3219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455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7B08AAE-2461-46F8-8725-147CF1F9089C}"/>
              </a:ext>
            </a:extLst>
          </p:cNvPr>
          <p:cNvSpPr>
            <a:spLocks noGrp="1"/>
          </p:cNvSpPr>
          <p:nvPr>
            <p:ph type="subTitle" idx="1"/>
          </p:nvPr>
        </p:nvSpPr>
        <p:spPr>
          <a:xfrm>
            <a:off x="0" y="826787"/>
            <a:ext cx="12192000" cy="332509"/>
          </a:xfrm>
        </p:spPr>
        <p:txBody>
          <a:bodyPr>
            <a:noAutofit/>
          </a:bodyPr>
          <a:lstStyle/>
          <a:p>
            <a:pPr lvl="1"/>
            <a:r>
              <a:rPr lang="en-US" sz="1800" b="1" dirty="0">
                <a:latin typeface="Book Antiqua" panose="02040602050305030304" pitchFamily="18" charset="0"/>
              </a:rPr>
              <a:t>Board, Shareholders &amp; Investors</a:t>
            </a:r>
          </a:p>
        </p:txBody>
      </p:sp>
      <p:sp>
        <p:nvSpPr>
          <p:cNvPr id="4" name="Arrow: Pentagon 3">
            <a:extLst>
              <a:ext uri="{FF2B5EF4-FFF2-40B4-BE49-F238E27FC236}">
                <a16:creationId xmlns:a16="http://schemas.microsoft.com/office/drawing/2014/main" xmlns="" id="{AABC4BDF-0FDA-4029-BEDD-077E5EE693F2}"/>
              </a:ext>
            </a:extLst>
          </p:cNvPr>
          <p:cNvSpPr/>
          <p:nvPr/>
        </p:nvSpPr>
        <p:spPr>
          <a:xfrm>
            <a:off x="0" y="0"/>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anose="02040602050305030304" pitchFamily="18" charset="0"/>
                <a:cs typeface="DaunPenh" panose="01010101010101010101" pitchFamily="2" charset="0"/>
              </a:rPr>
              <a:t>COMPLIANCE &amp; GOVERNANCE</a:t>
            </a:r>
          </a:p>
        </p:txBody>
      </p:sp>
      <p:pic>
        <p:nvPicPr>
          <p:cNvPr id="6" name="Picture 5">
            <a:hlinkClick r:id="rId2"/>
            <a:extLst>
              <a:ext uri="{FF2B5EF4-FFF2-40B4-BE49-F238E27FC236}">
                <a16:creationId xmlns:a16="http://schemas.microsoft.com/office/drawing/2014/main" xmlns="" id="{2FB91556-A4A4-4954-A4B7-884041D44558}"/>
              </a:ext>
            </a:extLst>
          </p:cNvPr>
          <p:cNvPicPr>
            <a:picLocks noChangeAspect="1"/>
          </p:cNvPicPr>
          <p:nvPr/>
        </p:nvPicPr>
        <p:blipFill>
          <a:blip r:embed="rId3"/>
          <a:stretch>
            <a:fillRect/>
          </a:stretch>
        </p:blipFill>
        <p:spPr>
          <a:xfrm>
            <a:off x="219429" y="4759647"/>
            <a:ext cx="2132446" cy="698122"/>
          </a:xfrm>
          <a:prstGeom prst="rect">
            <a:avLst/>
          </a:prstGeom>
        </p:spPr>
      </p:pic>
      <p:pic>
        <p:nvPicPr>
          <p:cNvPr id="10" name="Picture 9" descr="C:\Users\Computer\Desktop\download (5).png">
            <a:hlinkClick r:id="rId4"/>
            <a:extLst>
              <a:ext uri="{FF2B5EF4-FFF2-40B4-BE49-F238E27FC236}">
                <a16:creationId xmlns:a16="http://schemas.microsoft.com/office/drawing/2014/main" xmlns="" id="{30362134-8777-468D-8885-D7ABD45DCF8F}"/>
              </a:ext>
            </a:extLst>
          </p:cNvPr>
          <p:cNvPicPr/>
          <p:nvPr/>
        </p:nvPicPr>
        <p:blipFill>
          <a:blip r:embed="rId5"/>
          <a:srcRect t="34024" b="34911"/>
          <a:stretch>
            <a:fillRect/>
          </a:stretch>
        </p:blipFill>
        <p:spPr bwMode="auto">
          <a:xfrm>
            <a:off x="280694" y="5594408"/>
            <a:ext cx="1916596" cy="396958"/>
          </a:xfrm>
          <a:prstGeom prst="rect">
            <a:avLst/>
          </a:prstGeom>
          <a:noFill/>
          <a:ln w="9525">
            <a:noFill/>
            <a:miter lim="800000"/>
            <a:headEnd/>
            <a:tailEnd/>
          </a:ln>
        </p:spPr>
      </p:pic>
      <p:pic>
        <p:nvPicPr>
          <p:cNvPr id="4112" name="Picture 16" descr="Image result for alexa business logo">
            <a:hlinkClick r:id="rId6"/>
            <a:extLst>
              <a:ext uri="{FF2B5EF4-FFF2-40B4-BE49-F238E27FC236}">
                <a16:creationId xmlns:a16="http://schemas.microsoft.com/office/drawing/2014/main" xmlns="" id="{B4F41CEC-A0C1-4B5F-8A3C-EE43CBE3BDC6}"/>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831040"/>
            <a:ext cx="2377440" cy="28092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0" descr="Cygnetise">
            <a:hlinkClick r:id="rId8"/>
            <a:extLst>
              <a:ext uri="{FF2B5EF4-FFF2-40B4-BE49-F238E27FC236}">
                <a16:creationId xmlns:a16="http://schemas.microsoft.com/office/drawing/2014/main" xmlns="" id="{63C591DD-7C79-40B6-8336-1F401A815DD3}"/>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5660" y="6147305"/>
            <a:ext cx="2074460" cy="71069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C:\Users\Computer\Desktop\download (7).png">
            <a:hlinkClick r:id="rId10"/>
            <a:extLst>
              <a:ext uri="{FF2B5EF4-FFF2-40B4-BE49-F238E27FC236}">
                <a16:creationId xmlns:a16="http://schemas.microsoft.com/office/drawing/2014/main" xmlns="" id="{5671205B-90EC-4B32-920A-E552C660A9DC}"/>
              </a:ext>
            </a:extLst>
          </p:cNvPr>
          <p:cNvPicPr/>
          <p:nvPr/>
        </p:nvPicPr>
        <p:blipFill>
          <a:blip r:embed="rId11"/>
          <a:srcRect/>
          <a:stretch>
            <a:fillRect/>
          </a:stretch>
        </p:blipFill>
        <p:spPr bwMode="auto">
          <a:xfrm>
            <a:off x="0" y="3448609"/>
            <a:ext cx="2459586" cy="498832"/>
          </a:xfrm>
          <a:prstGeom prst="rect">
            <a:avLst/>
          </a:prstGeom>
          <a:noFill/>
          <a:ln w="9525">
            <a:noFill/>
            <a:miter lim="800000"/>
            <a:headEnd/>
            <a:tailEnd/>
          </a:ln>
        </p:spPr>
      </p:pic>
      <p:pic>
        <p:nvPicPr>
          <p:cNvPr id="17" name="Picture 16" descr="C:\Users\Computer\Desktop\download (2).jpg">
            <a:hlinkClick r:id="rId12"/>
            <a:extLst>
              <a:ext uri="{FF2B5EF4-FFF2-40B4-BE49-F238E27FC236}">
                <a16:creationId xmlns:a16="http://schemas.microsoft.com/office/drawing/2014/main" xmlns="" id="{D8F0BC74-9290-4C14-9069-5FB92C0048AB}"/>
              </a:ext>
            </a:extLst>
          </p:cNvPr>
          <p:cNvPicPr/>
          <p:nvPr/>
        </p:nvPicPr>
        <p:blipFill>
          <a:blip r:embed="rId13"/>
          <a:srcRect/>
          <a:stretch>
            <a:fillRect/>
          </a:stretch>
        </p:blipFill>
        <p:spPr bwMode="auto">
          <a:xfrm>
            <a:off x="0" y="2461504"/>
            <a:ext cx="2063931" cy="934839"/>
          </a:xfrm>
          <a:prstGeom prst="rect">
            <a:avLst/>
          </a:prstGeom>
          <a:noFill/>
          <a:ln w="9525">
            <a:noFill/>
            <a:miter lim="800000"/>
            <a:headEnd/>
            <a:tailEnd/>
          </a:ln>
        </p:spPr>
      </p:pic>
      <p:sp>
        <p:nvSpPr>
          <p:cNvPr id="12" name="TextBox 11"/>
          <p:cNvSpPr txBox="1"/>
          <p:nvPr/>
        </p:nvSpPr>
        <p:spPr>
          <a:xfrm>
            <a:off x="2582090" y="4703171"/>
            <a:ext cx="9609910" cy="830997"/>
          </a:xfrm>
          <a:prstGeom prst="rect">
            <a:avLst/>
          </a:prstGeom>
          <a:noFill/>
        </p:spPr>
        <p:txBody>
          <a:bodyPr wrap="square" rtlCol="0">
            <a:spAutoFit/>
          </a:bodyPr>
          <a:lstStyle/>
          <a:p>
            <a:pPr algn="just"/>
            <a:r>
              <a:rPr lang="en-US" sz="1600" dirty="0">
                <a:latin typeface="Book Antiqua" pitchFamily="18" charset="0"/>
              </a:rPr>
              <a:t>Digital registry and investor relations platform. It provides Services such as Digital Registry and Investor Relations along with end-to-end Share Tokenization based on </a:t>
            </a:r>
            <a:r>
              <a:rPr lang="en-US" sz="1600" dirty="0" err="1">
                <a:latin typeface="Book Antiqua" pitchFamily="18" charset="0"/>
              </a:rPr>
              <a:t>Blockchain</a:t>
            </a:r>
            <a:r>
              <a:rPr lang="en-US" sz="1600" dirty="0">
                <a:latin typeface="Book Antiqua" pitchFamily="18" charset="0"/>
              </a:rPr>
              <a:t> which handles all aspects of issuance, transfers, and managing custody of security tokens and wallets.</a:t>
            </a:r>
          </a:p>
        </p:txBody>
      </p:sp>
      <p:sp>
        <p:nvSpPr>
          <p:cNvPr id="13" name="TextBox 12"/>
          <p:cNvSpPr txBox="1"/>
          <p:nvPr/>
        </p:nvSpPr>
        <p:spPr>
          <a:xfrm>
            <a:off x="2582090" y="5502713"/>
            <a:ext cx="9609910" cy="584775"/>
          </a:xfrm>
          <a:prstGeom prst="rect">
            <a:avLst/>
          </a:prstGeom>
          <a:noFill/>
        </p:spPr>
        <p:txBody>
          <a:bodyPr wrap="square" rtlCol="0">
            <a:spAutoFit/>
          </a:bodyPr>
          <a:lstStyle/>
          <a:p>
            <a:pPr algn="just"/>
            <a:r>
              <a:rPr lang="en-US" sz="1600" dirty="0">
                <a:latin typeface="Book Antiqua" pitchFamily="18" charset="0"/>
              </a:rPr>
              <a:t>It gives an overview of the Registered Companies </a:t>
            </a:r>
            <a:r>
              <a:rPr lang="en-US" sz="1600" dirty="0" err="1">
                <a:latin typeface="Book Antiqua" pitchFamily="18" charset="0"/>
              </a:rPr>
              <a:t>alongwith</a:t>
            </a:r>
            <a:r>
              <a:rPr lang="en-US" sz="1600" dirty="0">
                <a:latin typeface="Book Antiqua" pitchFamily="18" charset="0"/>
              </a:rPr>
              <a:t> graphic presentation of Connections of Directors which helps to get an idea of Related Parties.</a:t>
            </a:r>
          </a:p>
        </p:txBody>
      </p:sp>
      <p:sp>
        <p:nvSpPr>
          <p:cNvPr id="16" name="TextBox 15"/>
          <p:cNvSpPr txBox="1"/>
          <p:nvPr/>
        </p:nvSpPr>
        <p:spPr>
          <a:xfrm>
            <a:off x="2582090" y="6027003"/>
            <a:ext cx="9609910" cy="830997"/>
          </a:xfrm>
          <a:prstGeom prst="rect">
            <a:avLst/>
          </a:prstGeom>
          <a:noFill/>
        </p:spPr>
        <p:txBody>
          <a:bodyPr wrap="square" rtlCol="0">
            <a:spAutoFit/>
          </a:bodyPr>
          <a:lstStyle/>
          <a:p>
            <a:pPr algn="just"/>
            <a:r>
              <a:rPr lang="en-US" sz="1600" dirty="0">
                <a:latin typeface="Book Antiqua" pitchFamily="18" charset="0"/>
              </a:rPr>
              <a:t>It is a </a:t>
            </a:r>
            <a:r>
              <a:rPr lang="en-US" sz="1600" dirty="0" err="1">
                <a:latin typeface="Book Antiqua" pitchFamily="18" charset="0"/>
              </a:rPr>
              <a:t>blockchain</a:t>
            </a:r>
            <a:r>
              <a:rPr lang="en-US" sz="1600" dirty="0">
                <a:latin typeface="Book Antiqua" pitchFamily="18" charset="0"/>
              </a:rPr>
              <a:t> application that makes managing </a:t>
            </a:r>
            <a:r>
              <a:rPr lang="en-US" sz="1600" dirty="0" err="1">
                <a:latin typeface="Book Antiqua" pitchFamily="18" charset="0"/>
              </a:rPr>
              <a:t>alongwith</a:t>
            </a:r>
            <a:r>
              <a:rPr lang="en-US" sz="1600" dirty="0">
                <a:latin typeface="Book Antiqua" pitchFamily="18" charset="0"/>
              </a:rPr>
              <a:t> auditing and distributing the signatory lists and bank mandates of the Companies secure and efficient, whilst mitigating the risk of signatory fraud.</a:t>
            </a:r>
          </a:p>
        </p:txBody>
      </p:sp>
      <p:sp>
        <p:nvSpPr>
          <p:cNvPr id="19" name="TextBox 18"/>
          <p:cNvSpPr txBox="1"/>
          <p:nvPr/>
        </p:nvSpPr>
        <p:spPr>
          <a:xfrm>
            <a:off x="2582090" y="3273709"/>
            <a:ext cx="9609910" cy="830997"/>
          </a:xfrm>
          <a:prstGeom prst="rect">
            <a:avLst/>
          </a:prstGeom>
          <a:noFill/>
        </p:spPr>
        <p:txBody>
          <a:bodyPr wrap="square" rtlCol="0">
            <a:spAutoFit/>
          </a:bodyPr>
          <a:lstStyle/>
          <a:p>
            <a:pPr algn="just"/>
            <a:r>
              <a:rPr lang="en-US" sz="1600" dirty="0">
                <a:latin typeface="Book Antiqua" pitchFamily="18" charset="0"/>
              </a:rPr>
              <a:t>It provides advanced technology and operations, communications, data and analytics solutions for the financial services industry and businesses. Besides that it Streamlines Shareholder communications and Management and corporate Treasury etc.</a:t>
            </a:r>
          </a:p>
        </p:txBody>
      </p:sp>
      <p:sp>
        <p:nvSpPr>
          <p:cNvPr id="20" name="TextBox 19"/>
          <p:cNvSpPr txBox="1"/>
          <p:nvPr/>
        </p:nvSpPr>
        <p:spPr>
          <a:xfrm>
            <a:off x="2582090" y="2410347"/>
            <a:ext cx="9609910" cy="830997"/>
          </a:xfrm>
          <a:prstGeom prst="rect">
            <a:avLst/>
          </a:prstGeom>
          <a:noFill/>
        </p:spPr>
        <p:txBody>
          <a:bodyPr wrap="square" rtlCol="0">
            <a:spAutoFit/>
          </a:bodyPr>
          <a:lstStyle/>
          <a:p>
            <a:pPr algn="just"/>
            <a:r>
              <a:rPr lang="en-US" sz="1600" dirty="0">
                <a:latin typeface="Book Antiqua" pitchFamily="18" charset="0"/>
              </a:rPr>
              <a:t>Minutes as a Service (</a:t>
            </a:r>
            <a:r>
              <a:rPr lang="en-US" sz="1600" dirty="0" err="1">
                <a:latin typeface="Book Antiqua" pitchFamily="18" charset="0"/>
              </a:rPr>
              <a:t>MaaS</a:t>
            </a:r>
            <a:r>
              <a:rPr lang="en-US" sz="1600" dirty="0">
                <a:latin typeface="Book Antiqua" pitchFamily="18" charset="0"/>
              </a:rPr>
              <a:t>) platform, in which, </a:t>
            </a:r>
            <a:r>
              <a:rPr lang="en-US" sz="1600" dirty="0" err="1">
                <a:latin typeface="Book Antiqua" pitchFamily="18" charset="0"/>
              </a:rPr>
              <a:t>Robo</a:t>
            </a:r>
            <a:r>
              <a:rPr lang="en-US" sz="1600" dirty="0">
                <a:latin typeface="Book Antiqua" pitchFamily="18" charset="0"/>
              </a:rPr>
              <a:t> attends Meeting by whatever means available. It records Meeting, classifies minutes by applying AI algorithms, analyses productivity of Participants using sentiment analysis. Creates minutes and action points using ML and NLP. </a:t>
            </a:r>
          </a:p>
        </p:txBody>
      </p:sp>
      <p:sp>
        <p:nvSpPr>
          <p:cNvPr id="21" name="TextBox 20"/>
          <p:cNvSpPr txBox="1"/>
          <p:nvPr/>
        </p:nvSpPr>
        <p:spPr>
          <a:xfrm>
            <a:off x="2582090" y="1755560"/>
            <a:ext cx="9609910" cy="584775"/>
          </a:xfrm>
          <a:prstGeom prst="rect">
            <a:avLst/>
          </a:prstGeom>
          <a:noFill/>
        </p:spPr>
        <p:txBody>
          <a:bodyPr wrap="square" rtlCol="0">
            <a:spAutoFit/>
          </a:bodyPr>
          <a:lstStyle/>
          <a:p>
            <a:pPr algn="just"/>
            <a:r>
              <a:rPr lang="en-US" sz="1600" dirty="0">
                <a:latin typeface="Book Antiqua" pitchFamily="18" charset="0"/>
              </a:rPr>
              <a:t>Employees can use </a:t>
            </a:r>
            <a:r>
              <a:rPr lang="en-US" sz="1600" dirty="0" err="1">
                <a:latin typeface="Book Antiqua" pitchFamily="18" charset="0"/>
              </a:rPr>
              <a:t>Alexa</a:t>
            </a:r>
            <a:r>
              <a:rPr lang="en-US" sz="1600" dirty="0">
                <a:latin typeface="Book Antiqua" pitchFamily="18" charset="0"/>
              </a:rPr>
              <a:t> as their intelligent assistant to be more productive in meeting rooms, at their desks, and even with the </a:t>
            </a:r>
            <a:r>
              <a:rPr lang="en-US" sz="1600" dirty="0" err="1">
                <a:latin typeface="Book Antiqua" pitchFamily="18" charset="0"/>
              </a:rPr>
              <a:t>Alexa</a:t>
            </a:r>
            <a:r>
              <a:rPr lang="en-US" sz="1600" dirty="0">
                <a:latin typeface="Book Antiqua" pitchFamily="18" charset="0"/>
              </a:rPr>
              <a:t> devices they already have at home.</a:t>
            </a:r>
          </a:p>
        </p:txBody>
      </p:sp>
      <p:sp>
        <p:nvSpPr>
          <p:cNvPr id="23" name="TextBox 22"/>
          <p:cNvSpPr txBox="1"/>
          <p:nvPr/>
        </p:nvSpPr>
        <p:spPr>
          <a:xfrm>
            <a:off x="2582090" y="1116388"/>
            <a:ext cx="9609910" cy="584775"/>
          </a:xfrm>
          <a:prstGeom prst="rect">
            <a:avLst/>
          </a:prstGeom>
          <a:noFill/>
        </p:spPr>
        <p:txBody>
          <a:bodyPr wrap="square" rtlCol="0">
            <a:spAutoFit/>
          </a:bodyPr>
          <a:lstStyle/>
          <a:p>
            <a:pPr algn="just"/>
            <a:r>
              <a:rPr lang="en-US" sz="1600" dirty="0">
                <a:latin typeface="Book Antiqua" pitchFamily="18" charset="0"/>
              </a:rPr>
              <a:t>By using Microsoft Virtual Assistant – </a:t>
            </a:r>
            <a:r>
              <a:rPr lang="en-US" sz="1600" dirty="0" err="1">
                <a:latin typeface="Book Antiqua" pitchFamily="18" charset="0"/>
              </a:rPr>
              <a:t>Cortana</a:t>
            </a:r>
            <a:r>
              <a:rPr lang="en-US" sz="1600" dirty="0">
                <a:latin typeface="Book Antiqua" pitchFamily="18" charset="0"/>
              </a:rPr>
              <a:t>,</a:t>
            </a:r>
            <a:r>
              <a:rPr lang="en-IN" sz="1600" dirty="0">
                <a:latin typeface="Book Antiqua" pitchFamily="18" charset="0"/>
              </a:rPr>
              <a:t> AI, cloud, Microsoft 365, Microsoft Graph API, Holography, </a:t>
            </a:r>
            <a:r>
              <a:rPr lang="en-IN" sz="1600" dirty="0" err="1">
                <a:latin typeface="Book Antiqua" pitchFamily="18" charset="0"/>
              </a:rPr>
              <a:t>IoT</a:t>
            </a:r>
            <a:r>
              <a:rPr lang="en-IN" sz="1600" dirty="0">
                <a:latin typeface="Book Antiqua" pitchFamily="18" charset="0"/>
              </a:rPr>
              <a:t> etc.,</a:t>
            </a:r>
            <a:r>
              <a:rPr lang="en-US" sz="1600" dirty="0">
                <a:latin typeface="Book Antiqua" pitchFamily="18" charset="0"/>
              </a:rPr>
              <a:t> Meetings can be made more productive.</a:t>
            </a:r>
          </a:p>
        </p:txBody>
      </p:sp>
      <p:sp>
        <p:nvSpPr>
          <p:cNvPr id="7170" name="AutoShape 2" descr="Image result for microsof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Image result for microsof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3" name="Picture 5" descr="C:\Users\Computer\Desktop\ICSI_National Conference_Articles\ICSI_NCPCS_Presentation\Logos\microsoft logo.jpg">
            <a:hlinkClick r:id="rId14"/>
          </p:cNvPr>
          <p:cNvPicPr>
            <a:picLocks noChangeAspect="1" noChangeArrowheads="1"/>
          </p:cNvPicPr>
          <p:nvPr/>
        </p:nvPicPr>
        <p:blipFill>
          <a:blip r:embed="rId15"/>
          <a:srcRect l="13042" t="28746" r="12758" b="30179"/>
          <a:stretch>
            <a:fillRect/>
          </a:stretch>
        </p:blipFill>
        <p:spPr bwMode="auto">
          <a:xfrm>
            <a:off x="0" y="1078172"/>
            <a:ext cx="2374710" cy="586854"/>
          </a:xfrm>
          <a:prstGeom prst="rect">
            <a:avLst/>
          </a:prstGeom>
          <a:noFill/>
        </p:spPr>
      </p:pic>
      <p:sp>
        <p:nvSpPr>
          <p:cNvPr id="22" name="TextBox 21"/>
          <p:cNvSpPr txBox="1"/>
          <p:nvPr/>
        </p:nvSpPr>
        <p:spPr>
          <a:xfrm>
            <a:off x="2582090" y="4076498"/>
            <a:ext cx="9609910" cy="584775"/>
          </a:xfrm>
          <a:prstGeom prst="rect">
            <a:avLst/>
          </a:prstGeom>
          <a:noFill/>
        </p:spPr>
        <p:txBody>
          <a:bodyPr wrap="square" rtlCol="0">
            <a:spAutoFit/>
          </a:bodyPr>
          <a:lstStyle/>
          <a:p>
            <a:pPr algn="just"/>
            <a:r>
              <a:rPr lang="en-US" sz="1600" dirty="0">
                <a:latin typeface="Book Antiqua" pitchFamily="18" charset="0"/>
              </a:rPr>
              <a:t>Since Taken Over by Schwab Compliance Technologies, its Personal Trading Compliance Software helps to keep a check on, Detect and Prevent </a:t>
            </a:r>
            <a:r>
              <a:rPr lang="en-US" sz="1600" dirty="0">
                <a:latin typeface="Book Antiqua" pitchFamily="18" charset="0"/>
                <a:hlinkClick r:id="rId16"/>
              </a:rPr>
              <a:t>Insider Trading </a:t>
            </a:r>
            <a:r>
              <a:rPr lang="en-US" sz="1600" dirty="0">
                <a:latin typeface="Book Antiqua" pitchFamily="18" charset="0"/>
              </a:rPr>
              <a:t>as well as Compliance with Code of Conduct.</a:t>
            </a:r>
          </a:p>
        </p:txBody>
      </p:sp>
      <p:pic>
        <p:nvPicPr>
          <p:cNvPr id="1027" name="Picture 3" descr="C:\Users\Computer\Desktop\ICSI_National Conference_Articles\ICSI_NCPCS_Presentation\Logos\compliance-11_Logo.jpg">
            <a:hlinkClick r:id="rId17"/>
          </p:cNvPr>
          <p:cNvPicPr>
            <a:picLocks noChangeAspect="1" noChangeArrowheads="1"/>
          </p:cNvPicPr>
          <p:nvPr/>
        </p:nvPicPr>
        <p:blipFill>
          <a:blip r:embed="rId18"/>
          <a:srcRect/>
          <a:stretch>
            <a:fillRect/>
          </a:stretch>
        </p:blipFill>
        <p:spPr bwMode="auto">
          <a:xfrm>
            <a:off x="249631" y="4053385"/>
            <a:ext cx="2114543" cy="696036"/>
          </a:xfrm>
          <a:prstGeom prst="rect">
            <a:avLst/>
          </a:prstGeom>
          <a:noFill/>
        </p:spPr>
      </p:pic>
    </p:spTree>
    <p:extLst>
      <p:ext uri="{BB962C8B-B14F-4D97-AF65-F5344CB8AC3E}">
        <p14:creationId xmlns:p14="http://schemas.microsoft.com/office/powerpoint/2010/main" xmlns="" val="813021643"/>
      </p:ext>
    </p:extLst>
  </p:cSld>
  <p:clrMapOvr>
    <a:masterClrMapping/>
  </p:clrMapOvr>
  <p:transition>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7B08AAE-2461-46F8-8725-147CF1F9089C}"/>
              </a:ext>
            </a:extLst>
          </p:cNvPr>
          <p:cNvSpPr>
            <a:spLocks noGrp="1"/>
          </p:cNvSpPr>
          <p:nvPr>
            <p:ph type="subTitle" idx="1"/>
          </p:nvPr>
        </p:nvSpPr>
        <p:spPr>
          <a:xfrm>
            <a:off x="1" y="822828"/>
            <a:ext cx="12191999" cy="339766"/>
          </a:xfrm>
        </p:spPr>
        <p:txBody>
          <a:bodyPr>
            <a:normAutofit/>
          </a:bodyPr>
          <a:lstStyle/>
          <a:p>
            <a:r>
              <a:rPr lang="en-US" sz="1800" b="1" dirty="0">
                <a:latin typeface="Book Antiqua" panose="02040602050305030304" pitchFamily="18" charset="0"/>
              </a:rPr>
              <a:t>             Auditing &amp; Certification | Accounting &amp; Reporting | Taxation</a:t>
            </a:r>
          </a:p>
        </p:txBody>
      </p:sp>
      <p:sp>
        <p:nvSpPr>
          <p:cNvPr id="4" name="Arrow: Pentagon 3">
            <a:extLst>
              <a:ext uri="{FF2B5EF4-FFF2-40B4-BE49-F238E27FC236}">
                <a16:creationId xmlns:a16="http://schemas.microsoft.com/office/drawing/2014/main" xmlns="" id="{82F04698-4D58-43D5-9A75-9529227F2A2F}"/>
              </a:ext>
            </a:extLst>
          </p:cNvPr>
          <p:cNvSpPr/>
          <p:nvPr/>
        </p:nvSpPr>
        <p:spPr>
          <a:xfrm>
            <a:off x="0" y="0"/>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anose="02040602050305030304" pitchFamily="18" charset="0"/>
                <a:cs typeface="DaunPenh" panose="01010101010101010101" pitchFamily="2" charset="0"/>
              </a:rPr>
              <a:t>CROSS PROFESSION</a:t>
            </a:r>
          </a:p>
        </p:txBody>
      </p:sp>
      <p:pic>
        <p:nvPicPr>
          <p:cNvPr id="7" name="Picture 6" descr="C:\Users\Computer\Desktop\download (11).png">
            <a:hlinkClick r:id="rId2"/>
            <a:extLst>
              <a:ext uri="{FF2B5EF4-FFF2-40B4-BE49-F238E27FC236}">
                <a16:creationId xmlns:a16="http://schemas.microsoft.com/office/drawing/2014/main" xmlns="" id="{6EF1CF28-652B-4D90-A6B0-A623C3385EB8}"/>
              </a:ext>
            </a:extLst>
          </p:cNvPr>
          <p:cNvPicPr/>
          <p:nvPr/>
        </p:nvPicPr>
        <p:blipFill>
          <a:blip r:embed="rId3"/>
          <a:srcRect/>
          <a:stretch>
            <a:fillRect/>
          </a:stretch>
        </p:blipFill>
        <p:spPr bwMode="auto">
          <a:xfrm>
            <a:off x="196528" y="1419296"/>
            <a:ext cx="2159085" cy="617191"/>
          </a:xfrm>
          <a:prstGeom prst="rect">
            <a:avLst/>
          </a:prstGeom>
          <a:noFill/>
          <a:ln w="9525">
            <a:noFill/>
            <a:miter lim="800000"/>
            <a:headEnd/>
            <a:tailEnd/>
          </a:ln>
        </p:spPr>
      </p:pic>
      <p:pic>
        <p:nvPicPr>
          <p:cNvPr id="8" name="Picture 7">
            <a:hlinkClick r:id="rId4"/>
            <a:extLst>
              <a:ext uri="{FF2B5EF4-FFF2-40B4-BE49-F238E27FC236}">
                <a16:creationId xmlns:a16="http://schemas.microsoft.com/office/drawing/2014/main" xmlns="" id="{D77BF682-D98A-4137-9913-46945358686F}"/>
              </a:ext>
            </a:extLst>
          </p:cNvPr>
          <p:cNvPicPr/>
          <p:nvPr/>
        </p:nvPicPr>
        <p:blipFill>
          <a:blip r:embed="rId5"/>
          <a:stretch>
            <a:fillRect/>
          </a:stretch>
        </p:blipFill>
        <p:spPr>
          <a:xfrm>
            <a:off x="0" y="2591571"/>
            <a:ext cx="2224203" cy="465945"/>
          </a:xfrm>
          <a:prstGeom prst="rect">
            <a:avLst/>
          </a:prstGeom>
        </p:spPr>
      </p:pic>
      <p:pic>
        <p:nvPicPr>
          <p:cNvPr id="10" name="Picture 9">
            <a:hlinkClick r:id="rId6"/>
            <a:extLst>
              <a:ext uri="{FF2B5EF4-FFF2-40B4-BE49-F238E27FC236}">
                <a16:creationId xmlns:a16="http://schemas.microsoft.com/office/drawing/2014/main" xmlns="" id="{99131352-156A-4EC7-80AF-AB080E2F757D}"/>
              </a:ext>
            </a:extLst>
          </p:cNvPr>
          <p:cNvPicPr/>
          <p:nvPr/>
        </p:nvPicPr>
        <p:blipFill>
          <a:blip r:embed="rId7"/>
          <a:stretch>
            <a:fillRect/>
          </a:stretch>
        </p:blipFill>
        <p:spPr>
          <a:xfrm>
            <a:off x="0" y="5546142"/>
            <a:ext cx="2545167" cy="864078"/>
          </a:xfrm>
          <a:prstGeom prst="rect">
            <a:avLst/>
          </a:prstGeom>
        </p:spPr>
      </p:pic>
      <p:pic>
        <p:nvPicPr>
          <p:cNvPr id="21" name="Picture 20" descr="C:\Users\Computer\Desktop\download (10).png">
            <a:hlinkClick r:id="rId8"/>
            <a:extLst>
              <a:ext uri="{FF2B5EF4-FFF2-40B4-BE49-F238E27FC236}">
                <a16:creationId xmlns:a16="http://schemas.microsoft.com/office/drawing/2014/main" xmlns="" id="{5E47069B-856E-409F-9C5F-6590A7877396}"/>
              </a:ext>
            </a:extLst>
          </p:cNvPr>
          <p:cNvPicPr/>
          <p:nvPr/>
        </p:nvPicPr>
        <p:blipFill>
          <a:blip r:embed="rId9"/>
          <a:srcRect t="24000" b="24800"/>
          <a:stretch>
            <a:fillRect/>
          </a:stretch>
        </p:blipFill>
        <p:spPr bwMode="auto">
          <a:xfrm>
            <a:off x="230513" y="3738591"/>
            <a:ext cx="1761090" cy="503168"/>
          </a:xfrm>
          <a:prstGeom prst="rect">
            <a:avLst/>
          </a:prstGeom>
          <a:noFill/>
          <a:ln w="9525">
            <a:noFill/>
            <a:miter lim="800000"/>
            <a:headEnd/>
            <a:tailEnd/>
          </a:ln>
        </p:spPr>
      </p:pic>
      <p:sp>
        <p:nvSpPr>
          <p:cNvPr id="20" name="TextBox 19"/>
          <p:cNvSpPr txBox="1"/>
          <p:nvPr/>
        </p:nvSpPr>
        <p:spPr>
          <a:xfrm>
            <a:off x="2582090" y="1340016"/>
            <a:ext cx="9609910" cy="830997"/>
          </a:xfrm>
          <a:prstGeom prst="rect">
            <a:avLst/>
          </a:prstGeom>
          <a:noFill/>
        </p:spPr>
        <p:txBody>
          <a:bodyPr wrap="square" rtlCol="0">
            <a:spAutoFit/>
          </a:bodyPr>
          <a:lstStyle/>
          <a:p>
            <a:pPr algn="just"/>
            <a:r>
              <a:rPr lang="en-US" sz="1600" dirty="0">
                <a:latin typeface="Book Antiqua" pitchFamily="18" charset="0"/>
              </a:rPr>
              <a:t>AI powered auditing platform which revolutionizes financial analysis Lightning fast, risk-ranked analysis on 100% of transactions, with zero scripting, without risk of missing errors or fraud that may lurk in financial data.</a:t>
            </a:r>
          </a:p>
        </p:txBody>
      </p:sp>
      <p:sp>
        <p:nvSpPr>
          <p:cNvPr id="24" name="TextBox 23"/>
          <p:cNvSpPr txBox="1"/>
          <p:nvPr/>
        </p:nvSpPr>
        <p:spPr>
          <a:xfrm>
            <a:off x="2582090" y="2378740"/>
            <a:ext cx="9609910" cy="861774"/>
          </a:xfrm>
          <a:prstGeom prst="rect">
            <a:avLst/>
          </a:prstGeom>
          <a:noFill/>
        </p:spPr>
        <p:txBody>
          <a:bodyPr wrap="square" rtlCol="0">
            <a:spAutoFit/>
          </a:bodyPr>
          <a:lstStyle/>
          <a:p>
            <a:pPr algn="just"/>
            <a:r>
              <a:rPr lang="en-US" sz="1600" dirty="0">
                <a:latin typeface="Book Antiqua" pitchFamily="18" charset="0"/>
              </a:rPr>
              <a:t>It is a database provider with three professional databases, covering royalty rates, loan interest rates and service fees. It provides High-quality data that complies with the requirements of the OECD BEPS (Base Erosion and Profit Shifting).</a:t>
            </a:r>
          </a:p>
        </p:txBody>
      </p:sp>
      <p:sp>
        <p:nvSpPr>
          <p:cNvPr id="25" name="TextBox 24"/>
          <p:cNvSpPr txBox="1"/>
          <p:nvPr/>
        </p:nvSpPr>
        <p:spPr>
          <a:xfrm>
            <a:off x="2582090" y="3565838"/>
            <a:ext cx="9609910" cy="830997"/>
          </a:xfrm>
          <a:prstGeom prst="rect">
            <a:avLst/>
          </a:prstGeom>
          <a:noFill/>
        </p:spPr>
        <p:txBody>
          <a:bodyPr wrap="square" rtlCol="0">
            <a:spAutoFit/>
          </a:bodyPr>
          <a:lstStyle/>
          <a:p>
            <a:pPr algn="just"/>
            <a:r>
              <a:rPr lang="en-US" sz="1600" dirty="0">
                <a:latin typeface="Book Antiqua" pitchFamily="18" charset="0"/>
              </a:rPr>
              <a:t>Transfer pricing consultancy which simultaneously provides penalty and adjustment protection. It has weaved together it’s transfer pricing expertise with the Amazon </a:t>
            </a:r>
            <a:r>
              <a:rPr lang="en-US" sz="1600" dirty="0" err="1">
                <a:latin typeface="Book Antiqua" pitchFamily="18" charset="0"/>
              </a:rPr>
              <a:t>Alexa</a:t>
            </a:r>
            <a:r>
              <a:rPr lang="en-US" sz="1600" dirty="0">
                <a:latin typeface="Book Antiqua" pitchFamily="18" charset="0"/>
              </a:rPr>
              <a:t> platform to develop </a:t>
            </a:r>
            <a:r>
              <a:rPr lang="en-US" sz="1600" b="1" dirty="0">
                <a:latin typeface="Book Antiqua" pitchFamily="18" charset="0"/>
              </a:rPr>
              <a:t>Fiona</a:t>
            </a:r>
            <a:r>
              <a:rPr lang="en-US" sz="1600" dirty="0">
                <a:latin typeface="Book Antiqua" pitchFamily="18" charset="0"/>
              </a:rPr>
              <a:t>, the AI transfer pricing engine.  </a:t>
            </a:r>
          </a:p>
        </p:txBody>
      </p:sp>
      <p:sp>
        <p:nvSpPr>
          <p:cNvPr id="30" name="TextBox 29"/>
          <p:cNvSpPr txBox="1"/>
          <p:nvPr/>
        </p:nvSpPr>
        <p:spPr>
          <a:xfrm>
            <a:off x="2582090" y="5645428"/>
            <a:ext cx="9609910" cy="584775"/>
          </a:xfrm>
          <a:prstGeom prst="rect">
            <a:avLst/>
          </a:prstGeom>
          <a:noFill/>
        </p:spPr>
        <p:txBody>
          <a:bodyPr wrap="square" rtlCol="0">
            <a:spAutoFit/>
          </a:bodyPr>
          <a:lstStyle/>
          <a:p>
            <a:pPr algn="just"/>
            <a:r>
              <a:rPr lang="en-US" sz="1600" dirty="0">
                <a:latin typeface="Book Antiqua" pitchFamily="18" charset="0"/>
              </a:rPr>
              <a:t>It provides a facility of filing Tax Returns via a </a:t>
            </a:r>
            <a:r>
              <a:rPr lang="en-US" sz="1600" dirty="0" err="1">
                <a:latin typeface="Book Antiqua" pitchFamily="18" charset="0"/>
              </a:rPr>
              <a:t>ChatBot</a:t>
            </a:r>
            <a:r>
              <a:rPr lang="en-US" sz="1600" dirty="0">
                <a:latin typeface="Book Antiqua" pitchFamily="18" charset="0"/>
              </a:rPr>
              <a:t> named </a:t>
            </a:r>
            <a:r>
              <a:rPr lang="en-US" sz="1600" b="1" dirty="0">
                <a:latin typeface="Book Antiqua" pitchFamily="18" charset="0"/>
              </a:rPr>
              <a:t>‘TAXBOT’ </a:t>
            </a:r>
            <a:r>
              <a:rPr lang="en-US" sz="1600" dirty="0">
                <a:latin typeface="Book Antiqua" pitchFamily="18" charset="0"/>
              </a:rPr>
              <a:t>which is a Registered Tax Agent with Australian Taxation Office</a:t>
            </a:r>
            <a:r>
              <a:rPr lang="en-US" sz="1600" b="1" dirty="0">
                <a:latin typeface="Book Antiqua" pitchFamily="18" charset="0"/>
              </a:rPr>
              <a:t>. </a:t>
            </a:r>
            <a:r>
              <a:rPr lang="en-US" sz="1600" dirty="0">
                <a:latin typeface="Book Antiqua" pitchFamily="18" charset="0"/>
              </a:rPr>
              <a:t>The </a:t>
            </a:r>
            <a:r>
              <a:rPr lang="en-US" sz="1600" dirty="0" err="1">
                <a:latin typeface="Book Antiqua" pitchFamily="18" charset="0"/>
              </a:rPr>
              <a:t>Chatbot</a:t>
            </a:r>
            <a:r>
              <a:rPr lang="en-US" sz="1600" dirty="0">
                <a:latin typeface="Book Antiqua" pitchFamily="18" charset="0"/>
              </a:rPr>
              <a:t> is operated via </a:t>
            </a:r>
            <a:r>
              <a:rPr lang="en-US" sz="1600" dirty="0" err="1">
                <a:latin typeface="Book Antiqua" pitchFamily="18" charset="0"/>
              </a:rPr>
              <a:t>Facebook</a:t>
            </a:r>
            <a:r>
              <a:rPr lang="en-US" sz="1600" dirty="0">
                <a:latin typeface="Book Antiqua" pitchFamily="18" charset="0"/>
              </a:rPr>
              <a:t> Messenger. </a:t>
            </a:r>
          </a:p>
        </p:txBody>
      </p:sp>
      <p:pic>
        <p:nvPicPr>
          <p:cNvPr id="5121" name="Picture 1" descr="C:\Users\Computer\Desktop\ICSI_National Conference_Articles\ICSI_NCPCS_Presentation\Logos\uiPath_Logo.jpg">
            <a:hlinkClick r:id="rId10"/>
          </p:cNvPr>
          <p:cNvPicPr>
            <a:picLocks noChangeAspect="1" noChangeArrowheads="1"/>
          </p:cNvPicPr>
          <p:nvPr/>
        </p:nvPicPr>
        <p:blipFill>
          <a:blip r:embed="rId11"/>
          <a:srcRect/>
          <a:stretch>
            <a:fillRect/>
          </a:stretch>
        </p:blipFill>
        <p:spPr bwMode="auto">
          <a:xfrm>
            <a:off x="260804" y="4694829"/>
            <a:ext cx="1805058" cy="641586"/>
          </a:xfrm>
          <a:prstGeom prst="rect">
            <a:avLst/>
          </a:prstGeom>
          <a:noFill/>
        </p:spPr>
      </p:pic>
      <p:sp>
        <p:nvSpPr>
          <p:cNvPr id="19" name="TextBox 18"/>
          <p:cNvSpPr txBox="1"/>
          <p:nvPr/>
        </p:nvSpPr>
        <p:spPr>
          <a:xfrm>
            <a:off x="2582090" y="4620223"/>
            <a:ext cx="9609910" cy="830997"/>
          </a:xfrm>
          <a:prstGeom prst="rect">
            <a:avLst/>
          </a:prstGeom>
          <a:noFill/>
        </p:spPr>
        <p:txBody>
          <a:bodyPr wrap="square" rtlCol="0">
            <a:spAutoFit/>
          </a:bodyPr>
          <a:lstStyle/>
          <a:p>
            <a:pPr algn="just"/>
            <a:r>
              <a:rPr lang="en-US" sz="1600" dirty="0">
                <a:latin typeface="Book Antiqua" pitchFamily="18" charset="0"/>
              </a:rPr>
              <a:t>It delivers rapid automation of manual, rules-based, repetitive processes. It’s been used to automate millions of tasks for business and government organizations for improving productivity, customer experience, and employee job satisfaction.</a:t>
            </a:r>
          </a:p>
        </p:txBody>
      </p:sp>
    </p:spTree>
    <p:extLst>
      <p:ext uri="{BB962C8B-B14F-4D97-AF65-F5344CB8AC3E}">
        <p14:creationId xmlns:p14="http://schemas.microsoft.com/office/powerpoint/2010/main" xmlns="" val="3427656457"/>
      </p:ext>
    </p:extLst>
  </p:cSld>
  <p:clrMapOvr>
    <a:masterClrMapping/>
  </p:clrMapOvr>
  <p:transition>
    <p:pull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rtificial Intelligence for your legal paperwork">
            <a:hlinkClick r:id="rId2"/>
            <a:extLst>
              <a:ext uri="{FF2B5EF4-FFF2-40B4-BE49-F238E27FC236}">
                <a16:creationId xmlns:a16="http://schemas.microsoft.com/office/drawing/2014/main" xmlns="" id="{02704664-FE4F-4126-83CA-58542416704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874623"/>
            <a:ext cx="2455817" cy="69677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638697" y="5916871"/>
            <a:ext cx="9553303" cy="584775"/>
          </a:xfrm>
          <a:prstGeom prst="rect">
            <a:avLst/>
          </a:prstGeom>
          <a:noFill/>
        </p:spPr>
        <p:txBody>
          <a:bodyPr wrap="square" rtlCol="0">
            <a:spAutoFit/>
          </a:bodyPr>
          <a:lstStyle/>
          <a:p>
            <a:pPr algn="just"/>
            <a:r>
              <a:rPr lang="en-US" sz="1600" dirty="0">
                <a:latin typeface="Book Antiqua" pitchFamily="18" charset="0"/>
              </a:rPr>
              <a:t>It is a AI-powered platform which  can draft and sign contracts, send automated reminders, and receive payments in minutes. </a:t>
            </a:r>
          </a:p>
        </p:txBody>
      </p:sp>
      <p:sp>
        <p:nvSpPr>
          <p:cNvPr id="6" name="Subtitle 2">
            <a:extLst>
              <a:ext uri="{FF2B5EF4-FFF2-40B4-BE49-F238E27FC236}">
                <a16:creationId xmlns:a16="http://schemas.microsoft.com/office/drawing/2014/main" xmlns="" id="{77B08AAE-2461-46F8-8725-147CF1F9089C}"/>
              </a:ext>
            </a:extLst>
          </p:cNvPr>
          <p:cNvSpPr txBox="1">
            <a:spLocks/>
          </p:cNvSpPr>
          <p:nvPr/>
        </p:nvSpPr>
        <p:spPr>
          <a:xfrm>
            <a:off x="1" y="822828"/>
            <a:ext cx="12191999" cy="339766"/>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endParaRPr kumimoji="0" lang="en-US" sz="18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endParaRPr>
          </a:p>
        </p:txBody>
      </p:sp>
      <p:sp>
        <p:nvSpPr>
          <p:cNvPr id="7" name="Arrow: Pentagon 3">
            <a:extLst>
              <a:ext uri="{FF2B5EF4-FFF2-40B4-BE49-F238E27FC236}">
                <a16:creationId xmlns:a16="http://schemas.microsoft.com/office/drawing/2014/main" xmlns="" id="{82F04698-4D58-43D5-9A75-9529227F2A2F}"/>
              </a:ext>
            </a:extLst>
          </p:cNvPr>
          <p:cNvSpPr/>
          <p:nvPr/>
        </p:nvSpPr>
        <p:spPr>
          <a:xfrm>
            <a:off x="0" y="0"/>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2800" b="1" dirty="0">
                <a:solidFill>
                  <a:schemeClr val="bg1"/>
                </a:solidFill>
                <a:latin typeface="Book Antiqua" panose="02040602050305030304" pitchFamily="18" charset="0"/>
              </a:rPr>
              <a:t>LEGAL &amp; DRAFTING </a:t>
            </a:r>
            <a:endParaRPr lang="en-US" sz="2800" b="1" dirty="0">
              <a:solidFill>
                <a:schemeClr val="bg1"/>
              </a:solidFill>
              <a:latin typeface="Book Antiqua" panose="02040602050305030304" pitchFamily="18" charset="0"/>
              <a:cs typeface="DaunPenh" panose="01010101010101010101" pitchFamily="2" charset="0"/>
            </a:endParaRPr>
          </a:p>
        </p:txBody>
      </p:sp>
      <p:pic>
        <p:nvPicPr>
          <p:cNvPr id="8" name="Picture 7">
            <a:hlinkClick r:id="rId4"/>
            <a:extLst>
              <a:ext uri="{FF2B5EF4-FFF2-40B4-BE49-F238E27FC236}">
                <a16:creationId xmlns:a16="http://schemas.microsoft.com/office/drawing/2014/main" xmlns="" id="{A932D6B0-B2F3-4D18-95B5-C0AD9D38CA23}"/>
              </a:ext>
            </a:extLst>
          </p:cNvPr>
          <p:cNvPicPr/>
          <p:nvPr/>
        </p:nvPicPr>
        <p:blipFill>
          <a:blip r:embed="rId5"/>
          <a:stretch>
            <a:fillRect/>
          </a:stretch>
        </p:blipFill>
        <p:spPr>
          <a:xfrm>
            <a:off x="0" y="1556795"/>
            <a:ext cx="2545167" cy="397724"/>
          </a:xfrm>
          <a:prstGeom prst="rect">
            <a:avLst/>
          </a:prstGeom>
        </p:spPr>
      </p:pic>
      <p:pic>
        <p:nvPicPr>
          <p:cNvPr id="9" name="Picture 8">
            <a:hlinkClick r:id="rId6"/>
            <a:extLst>
              <a:ext uri="{FF2B5EF4-FFF2-40B4-BE49-F238E27FC236}">
                <a16:creationId xmlns:a16="http://schemas.microsoft.com/office/drawing/2014/main" xmlns="" id="{4F5988AE-3AF8-4377-AA59-5928C4941E71}"/>
              </a:ext>
            </a:extLst>
          </p:cNvPr>
          <p:cNvPicPr/>
          <p:nvPr/>
        </p:nvPicPr>
        <p:blipFill rotWithShape="1">
          <a:blip r:embed="rId7"/>
          <a:srcRect t="24062" r="60678"/>
          <a:stretch/>
        </p:blipFill>
        <p:spPr>
          <a:xfrm>
            <a:off x="0" y="2298088"/>
            <a:ext cx="2259805" cy="617227"/>
          </a:xfrm>
          <a:prstGeom prst="rect">
            <a:avLst/>
          </a:prstGeom>
        </p:spPr>
      </p:pic>
      <p:pic>
        <p:nvPicPr>
          <p:cNvPr id="10" name="Picture 9">
            <a:hlinkClick r:id="rId8"/>
            <a:extLst>
              <a:ext uri="{FF2B5EF4-FFF2-40B4-BE49-F238E27FC236}">
                <a16:creationId xmlns:a16="http://schemas.microsoft.com/office/drawing/2014/main" xmlns="" id="{4B829355-E278-465A-8301-B167981840BC}"/>
              </a:ext>
            </a:extLst>
          </p:cNvPr>
          <p:cNvPicPr/>
          <p:nvPr/>
        </p:nvPicPr>
        <p:blipFill>
          <a:blip r:embed="rId9"/>
          <a:stretch>
            <a:fillRect/>
          </a:stretch>
        </p:blipFill>
        <p:spPr>
          <a:xfrm>
            <a:off x="198783" y="3185978"/>
            <a:ext cx="2046669" cy="655866"/>
          </a:xfrm>
          <a:prstGeom prst="rect">
            <a:avLst/>
          </a:prstGeom>
        </p:spPr>
      </p:pic>
      <p:sp>
        <p:nvSpPr>
          <p:cNvPr id="11" name="TextBox 10"/>
          <p:cNvSpPr txBox="1"/>
          <p:nvPr/>
        </p:nvSpPr>
        <p:spPr>
          <a:xfrm>
            <a:off x="2582090" y="1302973"/>
            <a:ext cx="9609910" cy="861774"/>
          </a:xfrm>
          <a:prstGeom prst="rect">
            <a:avLst/>
          </a:prstGeom>
          <a:noFill/>
        </p:spPr>
        <p:txBody>
          <a:bodyPr wrap="square" rtlCol="0">
            <a:spAutoFit/>
          </a:bodyPr>
          <a:lstStyle/>
          <a:p>
            <a:pPr algn="just"/>
            <a:r>
              <a:rPr lang="en-US" sz="1600" dirty="0">
                <a:latin typeface="Book Antiqua" pitchFamily="18" charset="0"/>
              </a:rPr>
              <a:t>It provides Contract Analytics, DMCA (Digital Millennium Copyright Act) Safe Harbor </a:t>
            </a:r>
            <a:r>
              <a:rPr lang="en-US" sz="1600" dirty="0" err="1">
                <a:latin typeface="Book Antiqua" pitchFamily="18" charset="0"/>
              </a:rPr>
              <a:t>Bot</a:t>
            </a:r>
            <a:r>
              <a:rPr lang="en-US" sz="1600" dirty="0">
                <a:latin typeface="Book Antiqua" pitchFamily="18" charset="0"/>
              </a:rPr>
              <a:t>, DMCA Compliance </a:t>
            </a:r>
            <a:r>
              <a:rPr lang="en-US" sz="1600" dirty="0" err="1">
                <a:latin typeface="Book Antiqua" pitchFamily="18" charset="0"/>
              </a:rPr>
              <a:t>Bot</a:t>
            </a:r>
            <a:r>
              <a:rPr lang="en-US" sz="1600" dirty="0">
                <a:latin typeface="Book Antiqua" pitchFamily="18" charset="0"/>
              </a:rPr>
              <a:t>, Website Term Analyzer, Legal Simplifier which simplifies complex legalese, translate the same and also Create simple visualizations and pictograms of legal language.</a:t>
            </a:r>
          </a:p>
        </p:txBody>
      </p:sp>
      <p:sp>
        <p:nvSpPr>
          <p:cNvPr id="12" name="TextBox 11"/>
          <p:cNvSpPr txBox="1"/>
          <p:nvPr/>
        </p:nvSpPr>
        <p:spPr>
          <a:xfrm>
            <a:off x="2582090" y="2283922"/>
            <a:ext cx="9609910" cy="584775"/>
          </a:xfrm>
          <a:prstGeom prst="rect">
            <a:avLst/>
          </a:prstGeom>
          <a:noFill/>
        </p:spPr>
        <p:txBody>
          <a:bodyPr wrap="square" rtlCol="0">
            <a:spAutoFit/>
          </a:bodyPr>
          <a:lstStyle/>
          <a:p>
            <a:pPr algn="just"/>
            <a:r>
              <a:rPr lang="en-US" sz="1600" dirty="0">
                <a:latin typeface="Book Antiqua" pitchFamily="18" charset="0"/>
              </a:rPr>
              <a:t>Amongst other services, it provides service of Contract Companion which analyses legal documents, quickly reviews defined terms, cross-references and citations and fixes mistakes in the Contract.</a:t>
            </a:r>
          </a:p>
        </p:txBody>
      </p:sp>
      <p:sp>
        <p:nvSpPr>
          <p:cNvPr id="13" name="TextBox 12"/>
          <p:cNvSpPr txBox="1"/>
          <p:nvPr/>
        </p:nvSpPr>
        <p:spPr>
          <a:xfrm>
            <a:off x="2582090" y="3065439"/>
            <a:ext cx="9609910" cy="830997"/>
          </a:xfrm>
          <a:prstGeom prst="rect">
            <a:avLst/>
          </a:prstGeom>
          <a:noFill/>
        </p:spPr>
        <p:txBody>
          <a:bodyPr wrap="square" rtlCol="0">
            <a:spAutoFit/>
          </a:bodyPr>
          <a:lstStyle/>
          <a:p>
            <a:pPr algn="just"/>
            <a:r>
              <a:rPr lang="en-US" sz="1600" dirty="0">
                <a:latin typeface="Book Antiqua" pitchFamily="18" charset="0"/>
              </a:rPr>
              <a:t>It analyzes structured data and describes it in human language. Specializing in the advanced form of AI known as NLG, </a:t>
            </a:r>
            <a:r>
              <a:rPr lang="en-US" sz="1600" dirty="0" err="1">
                <a:latin typeface="Book Antiqua" pitchFamily="18" charset="0"/>
              </a:rPr>
              <a:t>Arria</a:t>
            </a:r>
            <a:r>
              <a:rPr lang="en-US" sz="1600" dirty="0">
                <a:latin typeface="Book Antiqua" pitchFamily="18" charset="0"/>
              </a:rPr>
              <a:t> instantly converts multiple data streams into fluid textual analysis. The insights contained within data are discovered and communicated in real-time for immediate action.</a:t>
            </a:r>
          </a:p>
        </p:txBody>
      </p:sp>
      <p:pic>
        <p:nvPicPr>
          <p:cNvPr id="1025" name="Picture 1" descr="C:\Users\Computer\Desktop\ICSI_National Conference_Articles\ICSI_NCPCS_Presentation\Logos\eBrevia_Logo.jpg">
            <a:hlinkClick r:id="rId10"/>
          </p:cNvPr>
          <p:cNvPicPr>
            <a:picLocks noChangeAspect="1" noChangeArrowheads="1"/>
          </p:cNvPicPr>
          <p:nvPr/>
        </p:nvPicPr>
        <p:blipFill>
          <a:blip r:embed="rId11"/>
          <a:srcRect b="27399"/>
          <a:stretch>
            <a:fillRect/>
          </a:stretch>
        </p:blipFill>
        <p:spPr bwMode="auto">
          <a:xfrm>
            <a:off x="241111" y="4135273"/>
            <a:ext cx="2038830" cy="504967"/>
          </a:xfrm>
          <a:prstGeom prst="rect">
            <a:avLst/>
          </a:prstGeom>
          <a:noFill/>
        </p:spPr>
      </p:pic>
      <p:sp>
        <p:nvSpPr>
          <p:cNvPr id="15" name="TextBox 14"/>
          <p:cNvSpPr txBox="1"/>
          <p:nvPr/>
        </p:nvSpPr>
        <p:spPr>
          <a:xfrm>
            <a:off x="2582090" y="3982114"/>
            <a:ext cx="9609910" cy="830997"/>
          </a:xfrm>
          <a:prstGeom prst="rect">
            <a:avLst/>
          </a:prstGeom>
          <a:noFill/>
        </p:spPr>
        <p:txBody>
          <a:bodyPr wrap="square" rtlCol="0">
            <a:spAutoFit/>
          </a:bodyPr>
          <a:lstStyle/>
          <a:p>
            <a:pPr algn="just"/>
            <a:r>
              <a:rPr lang="en-US" sz="1600" dirty="0">
                <a:latin typeface="Book Antiqua" pitchFamily="18" charset="0"/>
              </a:rPr>
              <a:t>It claims to use natural language processing and machine learning to extract relevant textual data from legal contracts and other documents to guide lawyers in analysis, due diligence and lease abstraction. It reduces burden of reviewing multiple contracts as well as missing out important points.</a:t>
            </a:r>
          </a:p>
        </p:txBody>
      </p:sp>
      <p:sp>
        <p:nvSpPr>
          <p:cNvPr id="1027" name="AutoShape 3" descr="Image result for thoughtRiver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C:\Users\Computer\Desktop\ICSI_National Conference_Articles\ICSI_NCPCS_Presentation\Logos\ThoughtRiver_Logo.jpg">
            <a:hlinkClick r:id="rId12"/>
          </p:cNvPr>
          <p:cNvPicPr>
            <a:picLocks noChangeAspect="1" noChangeArrowheads="1"/>
          </p:cNvPicPr>
          <p:nvPr/>
        </p:nvPicPr>
        <p:blipFill>
          <a:blip r:embed="rId13"/>
          <a:srcRect l="6844" t="31770" r="5682" b="33689"/>
          <a:stretch>
            <a:fillRect/>
          </a:stretch>
        </p:blipFill>
        <p:spPr bwMode="auto">
          <a:xfrm>
            <a:off x="245660" y="5040045"/>
            <a:ext cx="2142699" cy="473649"/>
          </a:xfrm>
          <a:prstGeom prst="rect">
            <a:avLst/>
          </a:prstGeom>
          <a:noFill/>
        </p:spPr>
      </p:pic>
      <p:sp>
        <p:nvSpPr>
          <p:cNvPr id="18" name="TextBox 17"/>
          <p:cNvSpPr txBox="1"/>
          <p:nvPr/>
        </p:nvSpPr>
        <p:spPr>
          <a:xfrm>
            <a:off x="2582090" y="4926083"/>
            <a:ext cx="9609910" cy="830997"/>
          </a:xfrm>
          <a:prstGeom prst="rect">
            <a:avLst/>
          </a:prstGeom>
          <a:noFill/>
        </p:spPr>
        <p:txBody>
          <a:bodyPr wrap="square" rtlCol="0">
            <a:spAutoFit/>
          </a:bodyPr>
          <a:lstStyle/>
          <a:p>
            <a:pPr algn="just"/>
            <a:r>
              <a:rPr lang="en-US" sz="1600" dirty="0">
                <a:latin typeface="Book Antiqua" pitchFamily="18" charset="0"/>
              </a:rPr>
              <a:t>It handles contracts, portfolio reviews and investigations for risk management. It automates summaries of high-volume contract reviews. Users can read content extracts along with the meanings of clauses provided by the AI. The system is capable of flagging risky contracts automatically.</a:t>
            </a:r>
          </a:p>
        </p:txBody>
      </p:sp>
      <p:sp>
        <p:nvSpPr>
          <p:cNvPr id="17" name="Subtitle 2">
            <a:extLst>
              <a:ext uri="{FF2B5EF4-FFF2-40B4-BE49-F238E27FC236}">
                <a16:creationId xmlns:a16="http://schemas.microsoft.com/office/drawing/2014/main" xmlns="" id="{77B08AAE-2461-46F8-8725-147CF1F9089C}"/>
              </a:ext>
            </a:extLst>
          </p:cNvPr>
          <p:cNvSpPr txBox="1">
            <a:spLocks/>
          </p:cNvSpPr>
          <p:nvPr/>
        </p:nvSpPr>
        <p:spPr>
          <a:xfrm>
            <a:off x="0" y="826787"/>
            <a:ext cx="12192000" cy="332509"/>
          </a:xfrm>
          <a:prstGeom prst="rect">
            <a:avLst/>
          </a:prstGeom>
        </p:spPr>
        <p:txBody>
          <a:bodyPr vert="horz" lIns="91440" tIns="45720" rIns="91440" bIns="45720" rtlCol="0">
            <a:noAutofit/>
          </a:bodyPr>
          <a:lstStyle/>
          <a:p>
            <a:pPr marL="685800" marR="0" lvl="1" indent="-228600" algn="ctr" defTabSz="914400" rtl="0" eaLnBrk="1" fontAlgn="auto" latinLnBrk="0" hangingPunct="1">
              <a:lnSpc>
                <a:spcPct val="90000"/>
              </a:lnSpc>
              <a:spcBef>
                <a:spcPts val="500"/>
              </a:spcBef>
              <a:spcAft>
                <a:spcPts val="0"/>
              </a:spcAft>
              <a:buClrTx/>
              <a:buSzTx/>
              <a:tabLst/>
              <a:defRPr/>
            </a:pPr>
            <a:r>
              <a:rPr kumimoji="0" lang="en-US" sz="18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Contract Management</a:t>
            </a:r>
            <a:r>
              <a:rPr kumimoji="0" lang="en-US" sz="1800" b="1" i="0" u="none" strike="noStrike" kern="1200" cap="none" spc="0" normalizeH="0" noProof="0" dirty="0">
                <a:ln>
                  <a:noFill/>
                </a:ln>
                <a:solidFill>
                  <a:schemeClr val="tx1"/>
                </a:solidFill>
                <a:effectLst/>
                <a:uLnTx/>
                <a:uFillTx/>
                <a:latin typeface="Book Antiqua" panose="02040602050305030304" pitchFamily="18" charset="0"/>
                <a:ea typeface="+mn-ea"/>
                <a:cs typeface="+mn-cs"/>
              </a:rPr>
              <a:t> | Drafting | Legal Research &amp; Analysis</a:t>
            </a:r>
            <a:endParaRPr kumimoji="0" lang="en-US" sz="18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7B08AAE-2461-46F8-8725-147CF1F9089C}"/>
              </a:ext>
            </a:extLst>
          </p:cNvPr>
          <p:cNvSpPr>
            <a:spLocks noGrp="1"/>
          </p:cNvSpPr>
          <p:nvPr>
            <p:ph type="subTitle" idx="1"/>
          </p:nvPr>
        </p:nvSpPr>
        <p:spPr>
          <a:xfrm>
            <a:off x="0" y="862677"/>
            <a:ext cx="12192000" cy="380628"/>
          </a:xfrm>
        </p:spPr>
        <p:txBody>
          <a:bodyPr>
            <a:normAutofit/>
          </a:bodyPr>
          <a:lstStyle/>
          <a:p>
            <a:r>
              <a:rPr lang="en-US" sz="1800" b="1" dirty="0">
                <a:latin typeface="Book Antiqua" panose="02040602050305030304" pitchFamily="18" charset="0"/>
              </a:rPr>
              <a:t>Setting up businesses | Fund raising &amp; Due Diligence | Risk Mitigation | Automation</a:t>
            </a:r>
          </a:p>
        </p:txBody>
      </p:sp>
      <p:pic>
        <p:nvPicPr>
          <p:cNvPr id="4" name="Picture 12" descr="Otonomos.com">
            <a:hlinkClick r:id="rId2"/>
            <a:extLst>
              <a:ext uri="{FF2B5EF4-FFF2-40B4-BE49-F238E27FC236}">
                <a16:creationId xmlns:a16="http://schemas.microsoft.com/office/drawing/2014/main" xmlns="" id="{1A2C052D-4DE5-4D7D-8A03-9F4B839CE3B7}"/>
              </a:ext>
            </a:extLst>
          </p:cNvPr>
          <p:cNvPicPr>
            <a:picLocks noChangeAspect="1" noChangeArrowheads="1"/>
          </p:cNvPicPr>
          <p:nvPr/>
        </p:nvPicPr>
        <p:blipFill>
          <a:blip r:embed="rId3">
            <a:duotone>
              <a:prstClr val="black"/>
              <a:schemeClr val="tx1">
                <a:tint val="45000"/>
                <a:satMod val="400000"/>
              </a:schemeClr>
            </a:duotone>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284177" y="1472866"/>
            <a:ext cx="2175093" cy="48831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rrow: Pentagon 4">
            <a:extLst>
              <a:ext uri="{FF2B5EF4-FFF2-40B4-BE49-F238E27FC236}">
                <a16:creationId xmlns:a16="http://schemas.microsoft.com/office/drawing/2014/main" xmlns="" id="{F0196B0F-1008-40E6-8A30-6F8188EB5E10}"/>
              </a:ext>
            </a:extLst>
          </p:cNvPr>
          <p:cNvSpPr/>
          <p:nvPr/>
        </p:nvSpPr>
        <p:spPr>
          <a:xfrm>
            <a:off x="0" y="0"/>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anose="02040602050305030304" pitchFamily="18" charset="0"/>
                <a:cs typeface="DaunPenh" panose="01010101010101010101" pitchFamily="2" charset="0"/>
              </a:rPr>
              <a:t>CONSULTANCY &amp; ADVISORY</a:t>
            </a:r>
          </a:p>
        </p:txBody>
      </p:sp>
      <p:pic>
        <p:nvPicPr>
          <p:cNvPr id="5130" name="Picture 10" descr="Image result for polymath">
            <a:hlinkClick r:id="rId5"/>
            <a:extLst>
              <a:ext uri="{FF2B5EF4-FFF2-40B4-BE49-F238E27FC236}">
                <a16:creationId xmlns:a16="http://schemas.microsoft.com/office/drawing/2014/main" xmlns="" id="{F10C90B9-7E78-4186-A5BD-E3C1259959B0}"/>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5673" y="2267651"/>
            <a:ext cx="1806767" cy="103243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C:\Users\Computer\Desktop\download (8).png">
            <a:hlinkClick r:id="rId7"/>
            <a:extLst>
              <a:ext uri="{FF2B5EF4-FFF2-40B4-BE49-F238E27FC236}">
                <a16:creationId xmlns:a16="http://schemas.microsoft.com/office/drawing/2014/main" xmlns="" id="{2F9CA8D8-5D3F-4DB5-B292-136B978F2237}"/>
              </a:ext>
            </a:extLst>
          </p:cNvPr>
          <p:cNvPicPr/>
          <p:nvPr/>
        </p:nvPicPr>
        <p:blipFill>
          <a:blip r:embed="rId8"/>
          <a:srcRect t="36000" b="36333"/>
          <a:stretch>
            <a:fillRect/>
          </a:stretch>
        </p:blipFill>
        <p:spPr bwMode="auto">
          <a:xfrm>
            <a:off x="311472" y="3474136"/>
            <a:ext cx="1936681" cy="534788"/>
          </a:xfrm>
          <a:prstGeom prst="rect">
            <a:avLst/>
          </a:prstGeom>
          <a:noFill/>
          <a:ln w="9525">
            <a:noFill/>
            <a:miter lim="800000"/>
            <a:headEnd/>
            <a:tailEnd/>
          </a:ln>
        </p:spPr>
      </p:pic>
      <p:pic>
        <p:nvPicPr>
          <p:cNvPr id="5132" name="Picture 12" descr="Image result for rpa logo">
            <a:hlinkClick r:id="rId9"/>
            <a:extLst>
              <a:ext uri="{FF2B5EF4-FFF2-40B4-BE49-F238E27FC236}">
                <a16:creationId xmlns:a16="http://schemas.microsoft.com/office/drawing/2014/main" xmlns="" id="{B983479C-571E-4891-B1A8-D921A426255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05691" y="4242290"/>
            <a:ext cx="1026581" cy="93771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hlinkClick r:id="rId11"/>
            <a:extLst>
              <a:ext uri="{FF2B5EF4-FFF2-40B4-BE49-F238E27FC236}">
                <a16:creationId xmlns:a16="http://schemas.microsoft.com/office/drawing/2014/main" xmlns="" id="{4F426737-7219-4709-A30A-813C211AADCF}"/>
              </a:ext>
            </a:extLst>
          </p:cNvPr>
          <p:cNvPicPr/>
          <p:nvPr/>
        </p:nvPicPr>
        <p:blipFill>
          <a:blip r:embed="rId12"/>
          <a:stretch>
            <a:fillRect/>
          </a:stretch>
        </p:blipFill>
        <p:spPr>
          <a:xfrm>
            <a:off x="0" y="5202942"/>
            <a:ext cx="2596508" cy="704614"/>
          </a:xfrm>
          <a:prstGeom prst="rect">
            <a:avLst/>
          </a:prstGeom>
        </p:spPr>
      </p:pic>
      <p:sp>
        <p:nvSpPr>
          <p:cNvPr id="10" name="TextBox 9"/>
          <p:cNvSpPr txBox="1"/>
          <p:nvPr/>
        </p:nvSpPr>
        <p:spPr>
          <a:xfrm>
            <a:off x="2582090" y="1296734"/>
            <a:ext cx="9609910" cy="830997"/>
          </a:xfrm>
          <a:prstGeom prst="rect">
            <a:avLst/>
          </a:prstGeom>
          <a:noFill/>
        </p:spPr>
        <p:txBody>
          <a:bodyPr wrap="square" rtlCol="0">
            <a:spAutoFit/>
          </a:bodyPr>
          <a:lstStyle/>
          <a:p>
            <a:pPr algn="just"/>
            <a:r>
              <a:rPr lang="en-US" sz="1600" dirty="0">
                <a:latin typeface="Book Antiqua" pitchFamily="18" charset="0"/>
              </a:rPr>
              <a:t>A next-gen formation and filing agent for the crypto and </a:t>
            </a:r>
            <a:r>
              <a:rPr lang="en-US" sz="1600" dirty="0" err="1">
                <a:latin typeface="Book Antiqua" pitchFamily="18" charset="0"/>
              </a:rPr>
              <a:t>blockchain</a:t>
            </a:r>
            <a:r>
              <a:rPr lang="en-US" sz="1600" dirty="0">
                <a:latin typeface="Book Antiqua" pitchFamily="18" charset="0"/>
              </a:rPr>
              <a:t> economy. It incorporates entities in some of the world's most optimized jurisdictions, tokenizes their stock and builds tools to help automate funding and governance.</a:t>
            </a:r>
          </a:p>
        </p:txBody>
      </p:sp>
      <p:sp>
        <p:nvSpPr>
          <p:cNvPr id="12" name="TextBox 11"/>
          <p:cNvSpPr txBox="1"/>
          <p:nvPr/>
        </p:nvSpPr>
        <p:spPr>
          <a:xfrm>
            <a:off x="2534194" y="2179483"/>
            <a:ext cx="9657806" cy="1077218"/>
          </a:xfrm>
          <a:prstGeom prst="rect">
            <a:avLst/>
          </a:prstGeom>
          <a:noFill/>
        </p:spPr>
        <p:txBody>
          <a:bodyPr wrap="square" rtlCol="0">
            <a:spAutoFit/>
          </a:bodyPr>
          <a:lstStyle/>
          <a:p>
            <a:pPr algn="just"/>
            <a:r>
              <a:rPr lang="en-US" sz="1600" dirty="0">
                <a:latin typeface="Book Antiqua" pitchFamily="18" charset="0"/>
              </a:rPr>
              <a:t>A decentralized protocol that makes it easier to raise capital and create security tokens. The Security Token Standards embeds regulatory requirements into the tokens themselves, restricting trading to verified participants only. The protocol simplifies the complex technical challenges of creating a security token and aims to bring the multi-trillion dollar financial securities market to the </a:t>
            </a:r>
            <a:r>
              <a:rPr lang="en-US" sz="1600" dirty="0" err="1">
                <a:latin typeface="Book Antiqua" pitchFamily="18" charset="0"/>
              </a:rPr>
              <a:t>blockchain</a:t>
            </a:r>
            <a:r>
              <a:rPr lang="en-US" sz="1600" dirty="0">
                <a:latin typeface="Book Antiqua" pitchFamily="18" charset="0"/>
              </a:rPr>
              <a:t>.</a:t>
            </a:r>
          </a:p>
        </p:txBody>
      </p:sp>
      <p:sp>
        <p:nvSpPr>
          <p:cNvPr id="13" name="TextBox 12"/>
          <p:cNvSpPr txBox="1"/>
          <p:nvPr/>
        </p:nvSpPr>
        <p:spPr>
          <a:xfrm>
            <a:off x="2534194" y="3374573"/>
            <a:ext cx="9657806" cy="830997"/>
          </a:xfrm>
          <a:prstGeom prst="rect">
            <a:avLst/>
          </a:prstGeom>
          <a:noFill/>
        </p:spPr>
        <p:txBody>
          <a:bodyPr wrap="square" rtlCol="0">
            <a:spAutoFit/>
          </a:bodyPr>
          <a:lstStyle/>
          <a:p>
            <a:pPr algn="just"/>
            <a:r>
              <a:rPr lang="en-US" sz="1600" dirty="0">
                <a:latin typeface="Book Antiqua" pitchFamily="18" charset="0"/>
              </a:rPr>
              <a:t>A </a:t>
            </a:r>
            <a:r>
              <a:rPr lang="en-US" sz="1600" dirty="0" err="1">
                <a:latin typeface="Book Antiqua" pitchFamily="18" charset="0"/>
              </a:rPr>
              <a:t>RegTech</a:t>
            </a:r>
            <a:r>
              <a:rPr lang="en-US" sz="1600" dirty="0">
                <a:latin typeface="Book Antiqua" pitchFamily="18" charset="0"/>
              </a:rPr>
              <a:t> startup which helps to manage complex financial regulations digitally, Answer complex regulatory questions on the go, Integrate digital regulatory rules into systems, Access ready-to-use machine-readable rules and Turn digital rules into actionable intelligence.</a:t>
            </a:r>
          </a:p>
        </p:txBody>
      </p:sp>
      <p:sp>
        <p:nvSpPr>
          <p:cNvPr id="14" name="TextBox 13"/>
          <p:cNvSpPr txBox="1"/>
          <p:nvPr/>
        </p:nvSpPr>
        <p:spPr>
          <a:xfrm>
            <a:off x="2534194" y="4301970"/>
            <a:ext cx="9657806" cy="584775"/>
          </a:xfrm>
          <a:prstGeom prst="rect">
            <a:avLst/>
          </a:prstGeom>
          <a:noFill/>
        </p:spPr>
        <p:txBody>
          <a:bodyPr wrap="square" rtlCol="0">
            <a:spAutoFit/>
          </a:bodyPr>
          <a:lstStyle/>
          <a:p>
            <a:pPr algn="just"/>
            <a:r>
              <a:rPr lang="en-US" sz="1600" dirty="0">
                <a:latin typeface="Book Antiqua" pitchFamily="18" charset="0"/>
              </a:rPr>
              <a:t>RPA is a product of BPA Technologies. By use of Robotic Process Automation, it delivers cost reduction, both direct and indirect through its operational optimization services. It also provides Robot as a Service.</a:t>
            </a:r>
          </a:p>
        </p:txBody>
      </p:sp>
      <p:sp>
        <p:nvSpPr>
          <p:cNvPr id="16" name="TextBox 15"/>
          <p:cNvSpPr txBox="1"/>
          <p:nvPr/>
        </p:nvSpPr>
        <p:spPr>
          <a:xfrm>
            <a:off x="2534194" y="5056041"/>
            <a:ext cx="9657806" cy="830997"/>
          </a:xfrm>
          <a:prstGeom prst="rect">
            <a:avLst/>
          </a:prstGeom>
          <a:noFill/>
        </p:spPr>
        <p:txBody>
          <a:bodyPr wrap="square" rtlCol="0">
            <a:spAutoFit/>
          </a:bodyPr>
          <a:lstStyle/>
          <a:p>
            <a:pPr algn="just"/>
            <a:r>
              <a:rPr lang="en-US" sz="1600" dirty="0">
                <a:latin typeface="Book Antiqua" pitchFamily="18" charset="0"/>
              </a:rPr>
              <a:t>It has launched a product called </a:t>
            </a:r>
            <a:r>
              <a:rPr lang="en-US" sz="1600" b="1" dirty="0">
                <a:latin typeface="Book Antiqua" pitchFamily="18" charset="0"/>
              </a:rPr>
              <a:t>‘RAVN’ </a:t>
            </a:r>
            <a:r>
              <a:rPr lang="en-US" sz="1600" dirty="0">
                <a:latin typeface="Book Antiqua" pitchFamily="18" charset="0"/>
              </a:rPr>
              <a:t>which can Classify, Extract and Understand Documents with AI and it can Automate Document Classification and Extraction. Further, they have Robots for various purposes such as M &amp; A Contracts, Due Diligence, Lease Term Extraction etc.</a:t>
            </a:r>
          </a:p>
        </p:txBody>
      </p:sp>
      <p:pic>
        <p:nvPicPr>
          <p:cNvPr id="17" name="Picture 16" descr="C:\Users\Computer\Desktop\download (3).png">
            <a:hlinkClick r:id="rId13"/>
            <a:extLst>
              <a:ext uri="{FF2B5EF4-FFF2-40B4-BE49-F238E27FC236}">
                <a16:creationId xmlns:a16="http://schemas.microsoft.com/office/drawing/2014/main" xmlns="" id="{8179E4DC-8DF4-438D-8A3D-C96B8E7BD867}"/>
              </a:ext>
            </a:extLst>
          </p:cNvPr>
          <p:cNvPicPr/>
          <p:nvPr/>
        </p:nvPicPr>
        <p:blipFill>
          <a:blip r:embed="rId14"/>
          <a:srcRect/>
          <a:stretch>
            <a:fillRect/>
          </a:stretch>
        </p:blipFill>
        <p:spPr bwMode="auto">
          <a:xfrm>
            <a:off x="772270" y="5921375"/>
            <a:ext cx="936625" cy="936625"/>
          </a:xfrm>
          <a:prstGeom prst="rect">
            <a:avLst/>
          </a:prstGeom>
          <a:noFill/>
          <a:ln w="9525">
            <a:noFill/>
            <a:miter lim="800000"/>
            <a:headEnd/>
            <a:tailEnd/>
          </a:ln>
        </p:spPr>
      </p:pic>
      <p:sp>
        <p:nvSpPr>
          <p:cNvPr id="18" name="TextBox 17"/>
          <p:cNvSpPr txBox="1"/>
          <p:nvPr/>
        </p:nvSpPr>
        <p:spPr>
          <a:xfrm>
            <a:off x="2538484" y="5987142"/>
            <a:ext cx="9653516" cy="830997"/>
          </a:xfrm>
          <a:prstGeom prst="rect">
            <a:avLst/>
          </a:prstGeom>
          <a:noFill/>
        </p:spPr>
        <p:txBody>
          <a:bodyPr wrap="square" rtlCol="0">
            <a:spAutoFit/>
          </a:bodyPr>
          <a:lstStyle/>
          <a:p>
            <a:pPr algn="just" fontAlgn="base"/>
            <a:r>
              <a:rPr lang="en-US" sz="1600" dirty="0">
                <a:latin typeface="Book Antiqua" pitchFamily="18" charset="0"/>
              </a:rPr>
              <a:t>It provides information, insights and technology that drive innovation and performance in global financial markets. It provides Services such as Due Diligence, Data Analytics for various purposes, Risk Management, Trade Execution Management etc.</a:t>
            </a:r>
          </a:p>
        </p:txBody>
      </p:sp>
    </p:spTree>
    <p:extLst>
      <p:ext uri="{BB962C8B-B14F-4D97-AF65-F5344CB8AC3E}">
        <p14:creationId xmlns:p14="http://schemas.microsoft.com/office/powerpoint/2010/main" xmlns="" val="4051785586"/>
      </p:ext>
    </p:extLst>
  </p:cSld>
  <p:clrMapOvr>
    <a:masterClrMapping/>
  </p:clrMapOvr>
  <p:transition>
    <p:pull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7B08AAE-2461-46F8-8725-147CF1F9089C}"/>
              </a:ext>
            </a:extLst>
          </p:cNvPr>
          <p:cNvSpPr>
            <a:spLocks noGrp="1"/>
          </p:cNvSpPr>
          <p:nvPr>
            <p:ph type="subTitle" idx="1"/>
          </p:nvPr>
        </p:nvSpPr>
        <p:spPr>
          <a:xfrm>
            <a:off x="0" y="871913"/>
            <a:ext cx="12192000" cy="411942"/>
          </a:xfrm>
        </p:spPr>
        <p:txBody>
          <a:bodyPr>
            <a:normAutofit/>
          </a:bodyPr>
          <a:lstStyle/>
          <a:p>
            <a:r>
              <a:rPr lang="en-US" sz="1800" b="1" dirty="0">
                <a:latin typeface="Book Antiqua" panose="02040602050305030304" pitchFamily="18" charset="0"/>
              </a:rPr>
              <a:t>Emerging Tech Compliance &amp; Regulations</a:t>
            </a:r>
          </a:p>
        </p:txBody>
      </p:sp>
      <p:sp>
        <p:nvSpPr>
          <p:cNvPr id="4" name="Arrow: Pentagon 3">
            <a:extLst>
              <a:ext uri="{FF2B5EF4-FFF2-40B4-BE49-F238E27FC236}">
                <a16:creationId xmlns:a16="http://schemas.microsoft.com/office/drawing/2014/main" xmlns="" id="{AF817822-40DD-49D6-A019-6AD844D1F33C}"/>
              </a:ext>
            </a:extLst>
          </p:cNvPr>
          <p:cNvSpPr/>
          <p:nvPr/>
        </p:nvSpPr>
        <p:spPr>
          <a:xfrm>
            <a:off x="0" y="0"/>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anose="02040602050305030304" pitchFamily="18" charset="0"/>
                <a:cs typeface="DaunPenh" panose="01010101010101010101" pitchFamily="2" charset="0"/>
              </a:rPr>
              <a:t>NEW OPPORTUNITIES – REGTECH &amp; TECH-STARTUPS</a:t>
            </a:r>
          </a:p>
        </p:txBody>
      </p:sp>
      <p:pic>
        <p:nvPicPr>
          <p:cNvPr id="8196" name="Picture 4" descr="Related image">
            <a:extLst>
              <a:ext uri="{FF2B5EF4-FFF2-40B4-BE49-F238E27FC236}">
                <a16:creationId xmlns:a16="http://schemas.microsoft.com/office/drawing/2014/main" xmlns="" id="{CB4D300D-E52C-45B3-B67F-6818D6D73E22}"/>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 t="9292" r="2895" b="10438"/>
          <a:stretch/>
        </p:blipFill>
        <p:spPr bwMode="auto">
          <a:xfrm>
            <a:off x="2783364" y="1471817"/>
            <a:ext cx="6387931" cy="415882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a:extLst>
              <a:ext uri="{FF2B5EF4-FFF2-40B4-BE49-F238E27FC236}">
                <a16:creationId xmlns:a16="http://schemas.microsoft.com/office/drawing/2014/main" xmlns="" id="{B244159F-DAC8-4204-BFE2-04C34F94B3AD}"/>
              </a:ext>
            </a:extLst>
          </p:cNvPr>
          <p:cNvPicPr>
            <a:picLocks noChangeAspect="1"/>
          </p:cNvPicPr>
          <p:nvPr/>
        </p:nvPicPr>
        <p:blipFill>
          <a:blip r:embed="rId3"/>
          <a:stretch>
            <a:fillRect/>
          </a:stretch>
        </p:blipFill>
        <p:spPr>
          <a:xfrm>
            <a:off x="251703" y="1374182"/>
            <a:ext cx="1813070" cy="885729"/>
          </a:xfrm>
          <a:prstGeom prst="rect">
            <a:avLst/>
          </a:prstGeom>
        </p:spPr>
      </p:pic>
      <p:pic>
        <p:nvPicPr>
          <p:cNvPr id="8206" name="Picture 14" descr="Image result for mifid">
            <a:extLst>
              <a:ext uri="{FF2B5EF4-FFF2-40B4-BE49-F238E27FC236}">
                <a16:creationId xmlns:a16="http://schemas.microsoft.com/office/drawing/2014/main" xmlns="" id="{1AE5AE9E-BB33-47DA-AD72-384C135855C0}"/>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6607" r="16433" b="3650"/>
          <a:stretch/>
        </p:blipFill>
        <p:spPr bwMode="auto">
          <a:xfrm>
            <a:off x="406748" y="4026960"/>
            <a:ext cx="1342675" cy="927356"/>
          </a:xfrm>
          <a:prstGeom prst="rect">
            <a:avLst/>
          </a:prstGeom>
          <a:noFill/>
          <a:extLst>
            <a:ext uri="{909E8E84-426E-40DD-AFC4-6F175D3DCCD1}">
              <a14:hiddenFill xmlns:a14="http://schemas.microsoft.com/office/drawing/2010/main" xmlns="">
                <a:solidFill>
                  <a:srgbClr val="FFFFFF"/>
                </a:solidFill>
              </a14:hiddenFill>
            </a:ext>
          </a:extLst>
        </p:spPr>
      </p:pic>
      <p:pic>
        <p:nvPicPr>
          <p:cNvPr id="8208" name="Picture 16" descr="Image result for smart contract icon">
            <a:hlinkClick r:id="rId5"/>
            <a:extLst>
              <a:ext uri="{FF2B5EF4-FFF2-40B4-BE49-F238E27FC236}">
                <a16:creationId xmlns:a16="http://schemas.microsoft.com/office/drawing/2014/main" xmlns="" id="{A734D7EB-AA9F-4B7B-8BE5-B94E126BCF31}"/>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7421" y="2546477"/>
            <a:ext cx="1044864" cy="112845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hlinkClick r:id="rId7"/>
            <a:extLst>
              <a:ext uri="{FF2B5EF4-FFF2-40B4-BE49-F238E27FC236}">
                <a16:creationId xmlns:a16="http://schemas.microsoft.com/office/drawing/2014/main" xmlns="" id="{91D57700-A16C-4244-A4A3-E6CA9F122061}"/>
              </a:ext>
            </a:extLst>
          </p:cNvPr>
          <p:cNvPicPr>
            <a:picLocks noChangeAspect="1"/>
          </p:cNvPicPr>
          <p:nvPr/>
        </p:nvPicPr>
        <p:blipFill>
          <a:blip r:embed="rId8"/>
          <a:stretch>
            <a:fillRect/>
          </a:stretch>
        </p:blipFill>
        <p:spPr>
          <a:xfrm>
            <a:off x="9848419" y="2598312"/>
            <a:ext cx="2016034" cy="544295"/>
          </a:xfrm>
          <a:prstGeom prst="rect">
            <a:avLst/>
          </a:prstGeom>
        </p:spPr>
      </p:pic>
      <p:pic>
        <p:nvPicPr>
          <p:cNvPr id="7" name="Picture 4" descr="C:\Users\Computer\Desktop\ICSI_National Conference_Articles\ICSI_NCPCS_Presentation\Logos\nov-newsletter-logo-main-oct.png">
            <a:hlinkClick r:id="rId9"/>
          </p:cNvPr>
          <p:cNvPicPr>
            <a:picLocks noChangeAspect="1" noChangeArrowheads="1"/>
          </p:cNvPicPr>
          <p:nvPr/>
        </p:nvPicPr>
        <p:blipFill>
          <a:blip r:embed="rId10"/>
          <a:srcRect b="43608"/>
          <a:stretch>
            <a:fillRect/>
          </a:stretch>
        </p:blipFill>
        <p:spPr bwMode="auto">
          <a:xfrm>
            <a:off x="9808061" y="1674104"/>
            <a:ext cx="2029097" cy="472104"/>
          </a:xfrm>
          <a:prstGeom prst="rect">
            <a:avLst/>
          </a:prstGeom>
          <a:noFill/>
        </p:spPr>
      </p:pic>
      <p:sp>
        <p:nvSpPr>
          <p:cNvPr id="14" name="TextBox 13"/>
          <p:cNvSpPr txBox="1"/>
          <p:nvPr/>
        </p:nvSpPr>
        <p:spPr>
          <a:xfrm>
            <a:off x="9553433" y="3493826"/>
            <a:ext cx="2638567" cy="646331"/>
          </a:xfrm>
          <a:prstGeom prst="rect">
            <a:avLst/>
          </a:prstGeom>
          <a:noFill/>
        </p:spPr>
        <p:txBody>
          <a:bodyPr wrap="square" rtlCol="0">
            <a:spAutoFit/>
          </a:bodyPr>
          <a:lstStyle/>
          <a:p>
            <a:pPr algn="ctr"/>
            <a:r>
              <a:rPr lang="en-US" dirty="0">
                <a:latin typeface="Book Antiqua" pitchFamily="18" charset="0"/>
              </a:rPr>
              <a:t>Regulatory Authorities: </a:t>
            </a:r>
          </a:p>
          <a:p>
            <a:pPr algn="ctr"/>
            <a:r>
              <a:rPr lang="en-US" b="1" dirty="0">
                <a:latin typeface="Book Antiqua" pitchFamily="18" charset="0"/>
                <a:hlinkClick r:id="rId11"/>
              </a:rPr>
              <a:t>SEBI</a:t>
            </a:r>
            <a:r>
              <a:rPr lang="en-US" b="1" dirty="0">
                <a:latin typeface="Book Antiqua" pitchFamily="18" charset="0"/>
              </a:rPr>
              <a:t>, </a:t>
            </a:r>
            <a:r>
              <a:rPr lang="en-US" b="1" dirty="0">
                <a:latin typeface="Book Antiqua" pitchFamily="18" charset="0"/>
                <a:hlinkClick r:id="rId12"/>
              </a:rPr>
              <a:t>RBI</a:t>
            </a:r>
            <a:endParaRPr lang="en-US" b="1" dirty="0">
              <a:latin typeface="Book Antiqua" pitchFamily="18" charset="0"/>
            </a:endParaRPr>
          </a:p>
        </p:txBody>
      </p:sp>
      <p:sp>
        <p:nvSpPr>
          <p:cNvPr id="15" name="TextBox 14"/>
          <p:cNvSpPr txBox="1"/>
          <p:nvPr/>
        </p:nvSpPr>
        <p:spPr>
          <a:xfrm>
            <a:off x="9553433" y="4724399"/>
            <a:ext cx="2638567" cy="646331"/>
          </a:xfrm>
          <a:prstGeom prst="rect">
            <a:avLst/>
          </a:prstGeom>
          <a:noFill/>
        </p:spPr>
        <p:txBody>
          <a:bodyPr wrap="square" rtlCol="0">
            <a:spAutoFit/>
          </a:bodyPr>
          <a:lstStyle/>
          <a:p>
            <a:pPr algn="ctr"/>
            <a:r>
              <a:rPr lang="en-US" dirty="0">
                <a:latin typeface="Book Antiqua" pitchFamily="18" charset="0"/>
              </a:rPr>
              <a:t>Stock Exchanges: </a:t>
            </a:r>
          </a:p>
          <a:p>
            <a:pPr algn="ctr"/>
            <a:r>
              <a:rPr lang="en-US" b="1" dirty="0">
                <a:latin typeface="Book Antiqua" pitchFamily="18" charset="0"/>
                <a:hlinkClick r:id="rId13"/>
              </a:rPr>
              <a:t>BSE</a:t>
            </a:r>
            <a:r>
              <a:rPr lang="en-US" b="1" dirty="0">
                <a:latin typeface="Book Antiqua" pitchFamily="18" charset="0"/>
              </a:rPr>
              <a:t>, </a:t>
            </a:r>
            <a:r>
              <a:rPr lang="en-US" b="1" dirty="0">
                <a:latin typeface="Book Antiqua" pitchFamily="18" charset="0"/>
                <a:hlinkClick r:id="rId14"/>
              </a:rPr>
              <a:t>NSE</a:t>
            </a:r>
            <a:endParaRPr lang="en-US" b="1" dirty="0">
              <a:latin typeface="Book Antiqua" pitchFamily="18" charset="0"/>
            </a:endParaRPr>
          </a:p>
        </p:txBody>
      </p:sp>
      <p:pic>
        <p:nvPicPr>
          <p:cNvPr id="16" name="Picture 10" descr="https://apixplatform.com/marketplace/assets/img/APIX-logo-white.png">
            <a:hlinkClick r:id="rId15"/>
            <a:extLst>
              <a:ext uri="{FF2B5EF4-FFF2-40B4-BE49-F238E27FC236}">
                <a16:creationId xmlns:a16="http://schemas.microsoft.com/office/drawing/2014/main" xmlns="" id="{E1664539-65E3-4655-A1E7-DC8BB01BB9AE}"/>
              </a:ext>
            </a:extLst>
          </p:cNvPr>
          <p:cNvPicPr>
            <a:picLocks noChangeAspect="1" noChangeArrowheads="1"/>
          </p:cNvPicPr>
          <p:nvPr/>
        </p:nvPicPr>
        <p:blipFill>
          <a:blip r:embed="rId16">
            <a:duotone>
              <a:prstClr val="black"/>
              <a:schemeClr val="tx2">
                <a:tint val="45000"/>
                <a:satMod val="400000"/>
              </a:schemeClr>
            </a:duotone>
            <a:extLst>
              <a:ext uri="{BEBA8EAE-BF5A-486C-A8C5-ECC9F3942E4B}">
                <a14:imgProps xmlns:a14="http://schemas.microsoft.com/office/drawing/2010/main" xmlns="">
                  <a14:imgLayer r:embed="rId17">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714947" y="5390978"/>
            <a:ext cx="690187" cy="72019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3835021" y="5923130"/>
            <a:ext cx="4817660" cy="523220"/>
          </a:xfrm>
          <a:prstGeom prst="rect">
            <a:avLst/>
          </a:prstGeom>
          <a:noFill/>
        </p:spPr>
        <p:txBody>
          <a:bodyPr wrap="square" rtlCol="0" anchor="ctr">
            <a:spAutoFit/>
          </a:bodyPr>
          <a:lstStyle/>
          <a:p>
            <a:pPr algn="ctr"/>
            <a:r>
              <a:rPr lang="en-US" sz="2800" b="1" dirty="0">
                <a:latin typeface="Book Antiqua" pitchFamily="18" charset="0"/>
              </a:rPr>
              <a:t>Legal-Tech Startups</a:t>
            </a:r>
          </a:p>
        </p:txBody>
      </p:sp>
    </p:spTree>
    <p:extLst>
      <p:ext uri="{BB962C8B-B14F-4D97-AF65-F5344CB8AC3E}">
        <p14:creationId xmlns:p14="http://schemas.microsoft.com/office/powerpoint/2010/main" xmlns="" val="3226847119"/>
      </p:ext>
    </p:extLst>
  </p:cSld>
  <p:clrMapOvr>
    <a:masterClrMapping/>
  </p:clrMapOvr>
  <p:transition>
    <p:pull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7B08AAE-2461-46F8-8725-147CF1F9089C}"/>
              </a:ext>
            </a:extLst>
          </p:cNvPr>
          <p:cNvSpPr>
            <a:spLocks noGrp="1"/>
          </p:cNvSpPr>
          <p:nvPr>
            <p:ph type="subTitle" idx="1"/>
          </p:nvPr>
        </p:nvSpPr>
        <p:spPr>
          <a:xfrm>
            <a:off x="0" y="871913"/>
            <a:ext cx="12192000" cy="411942"/>
          </a:xfrm>
        </p:spPr>
        <p:txBody>
          <a:bodyPr>
            <a:normAutofit/>
          </a:bodyPr>
          <a:lstStyle/>
          <a:p>
            <a:r>
              <a:rPr lang="en-US" sz="1800" b="1" dirty="0">
                <a:latin typeface="Book Antiqua" panose="02040602050305030304" pitchFamily="18" charset="0"/>
              </a:rPr>
              <a:t>Data protection | Opinion Writing | Dispute Resolution &amp; Litigation | Programmable Equity</a:t>
            </a:r>
          </a:p>
        </p:txBody>
      </p:sp>
      <p:sp>
        <p:nvSpPr>
          <p:cNvPr id="4" name="Arrow: Pentagon 3">
            <a:extLst>
              <a:ext uri="{FF2B5EF4-FFF2-40B4-BE49-F238E27FC236}">
                <a16:creationId xmlns:a16="http://schemas.microsoft.com/office/drawing/2014/main" xmlns="" id="{AF817822-40DD-49D6-A019-6AD844D1F33C}"/>
              </a:ext>
            </a:extLst>
          </p:cNvPr>
          <p:cNvSpPr/>
          <p:nvPr/>
        </p:nvSpPr>
        <p:spPr>
          <a:xfrm>
            <a:off x="0" y="0"/>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anose="02040602050305030304" pitchFamily="18" charset="0"/>
                <a:cs typeface="DaunPenh" panose="01010101010101010101" pitchFamily="2" charset="0"/>
              </a:rPr>
              <a:t>OTHER NEW OPPORTUNITIES</a:t>
            </a:r>
          </a:p>
        </p:txBody>
      </p:sp>
      <p:pic>
        <p:nvPicPr>
          <p:cNvPr id="8200" name="Picture 8" descr="Image result for onetrust logo">
            <a:hlinkClick r:id="rId2"/>
            <a:extLst>
              <a:ext uri="{FF2B5EF4-FFF2-40B4-BE49-F238E27FC236}">
                <a16:creationId xmlns:a16="http://schemas.microsoft.com/office/drawing/2014/main" xmlns="" id="{ABCCAA14-02A6-42C1-9FF4-77972FC7668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2326" y="5690068"/>
            <a:ext cx="1813070" cy="643091"/>
          </a:xfrm>
          <a:prstGeom prst="rect">
            <a:avLst/>
          </a:prstGeom>
          <a:noFill/>
          <a:extLst>
            <a:ext uri="{909E8E84-426E-40DD-AFC4-6F175D3DCCD1}">
              <a14:hiddenFill xmlns:a14="http://schemas.microsoft.com/office/drawing/2010/main" xmlns="">
                <a:solidFill>
                  <a:srgbClr val="FFFFFF"/>
                </a:solidFill>
              </a14:hiddenFill>
            </a:ext>
          </a:extLst>
        </p:spPr>
      </p:pic>
      <p:pic>
        <p:nvPicPr>
          <p:cNvPr id="8204" name="Picture 12" descr="Related image">
            <a:hlinkClick r:id="rId4"/>
            <a:extLst>
              <a:ext uri="{FF2B5EF4-FFF2-40B4-BE49-F238E27FC236}">
                <a16:creationId xmlns:a16="http://schemas.microsoft.com/office/drawing/2014/main" xmlns="" id="{903E3CFD-0B9C-4CF2-A628-92AFA69C4DB7}"/>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44334" y="3603008"/>
            <a:ext cx="2578293" cy="174691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docusign">
            <a:hlinkClick r:id="rId6"/>
            <a:extLst>
              <a:ext uri="{FF2B5EF4-FFF2-40B4-BE49-F238E27FC236}">
                <a16:creationId xmlns:a16="http://schemas.microsoft.com/office/drawing/2014/main" xmlns="" id="{14CA12A6-AB74-40D1-8F8D-334B96047A53}"/>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444881" y="5612964"/>
            <a:ext cx="1977263" cy="720195"/>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Related image">
            <a:hlinkClick r:id="rId8"/>
          </p:cNvPr>
          <p:cNvPicPr>
            <a:picLocks noChangeAspect="1" noChangeArrowheads="1"/>
          </p:cNvPicPr>
          <p:nvPr/>
        </p:nvPicPr>
        <p:blipFill>
          <a:blip r:embed="rId9" cstate="print"/>
          <a:srcRect l="18474" t="21132" r="16575" b="4749"/>
          <a:stretch>
            <a:fillRect/>
          </a:stretch>
        </p:blipFill>
        <p:spPr bwMode="auto">
          <a:xfrm>
            <a:off x="218364" y="3603009"/>
            <a:ext cx="2466942" cy="1729062"/>
          </a:xfrm>
          <a:prstGeom prst="rect">
            <a:avLst/>
          </a:prstGeom>
          <a:noFill/>
        </p:spPr>
      </p:pic>
      <p:sp>
        <p:nvSpPr>
          <p:cNvPr id="32770" name="AutoShape 2" descr="Image result for article forge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1" name="Picture 3" descr="C:\Users\Computer\Desktop\ICSI_National Conference_Articles\ICSI_NCPCS_Presentation\Logos\article forge.jpg">
            <a:hlinkClick r:id="rId10"/>
          </p:cNvPr>
          <p:cNvPicPr>
            <a:picLocks noChangeAspect="1" noChangeArrowheads="1"/>
          </p:cNvPicPr>
          <p:nvPr/>
        </p:nvPicPr>
        <p:blipFill>
          <a:blip r:embed="rId11"/>
          <a:srcRect/>
          <a:stretch>
            <a:fillRect/>
          </a:stretch>
        </p:blipFill>
        <p:spPr bwMode="auto">
          <a:xfrm>
            <a:off x="4640824" y="1726696"/>
            <a:ext cx="2483893" cy="669848"/>
          </a:xfrm>
          <a:prstGeom prst="rect">
            <a:avLst/>
          </a:prstGeom>
          <a:noFill/>
        </p:spPr>
      </p:pic>
      <p:sp>
        <p:nvSpPr>
          <p:cNvPr id="21" name="TextBox 20"/>
          <p:cNvSpPr txBox="1"/>
          <p:nvPr/>
        </p:nvSpPr>
        <p:spPr>
          <a:xfrm>
            <a:off x="232596" y="5365325"/>
            <a:ext cx="2019869" cy="215444"/>
          </a:xfrm>
          <a:prstGeom prst="rect">
            <a:avLst/>
          </a:prstGeom>
          <a:noFill/>
        </p:spPr>
        <p:txBody>
          <a:bodyPr wrap="square" rtlCol="0">
            <a:spAutoFit/>
          </a:bodyPr>
          <a:lstStyle/>
          <a:p>
            <a:r>
              <a:rPr lang="en-US" sz="800" dirty="0"/>
              <a:t>Image Courtesy: Inc42</a:t>
            </a:r>
          </a:p>
        </p:txBody>
      </p:sp>
      <p:pic>
        <p:nvPicPr>
          <p:cNvPr id="32772" name="Picture 4" descr="E:\Ruchira\Sir Work\Fintech\Data Protection\Images\Big Data Protection 3.jpg"/>
          <p:cNvPicPr>
            <a:picLocks noChangeAspect="1" noChangeArrowheads="1"/>
          </p:cNvPicPr>
          <p:nvPr/>
        </p:nvPicPr>
        <p:blipFill>
          <a:blip r:embed="rId12" cstate="print"/>
          <a:srcRect/>
          <a:stretch>
            <a:fillRect/>
          </a:stretch>
        </p:blipFill>
        <p:spPr bwMode="auto">
          <a:xfrm>
            <a:off x="1127274" y="1733266"/>
            <a:ext cx="2646828" cy="1746914"/>
          </a:xfrm>
          <a:prstGeom prst="rect">
            <a:avLst/>
          </a:prstGeom>
          <a:noFill/>
        </p:spPr>
      </p:pic>
      <p:sp>
        <p:nvSpPr>
          <p:cNvPr id="23" name="TextBox 22"/>
          <p:cNvSpPr txBox="1"/>
          <p:nvPr/>
        </p:nvSpPr>
        <p:spPr>
          <a:xfrm>
            <a:off x="1119117" y="3439235"/>
            <a:ext cx="2402006" cy="215444"/>
          </a:xfrm>
          <a:prstGeom prst="rect">
            <a:avLst/>
          </a:prstGeom>
          <a:noFill/>
        </p:spPr>
        <p:txBody>
          <a:bodyPr wrap="square" rtlCol="0">
            <a:spAutoFit/>
          </a:bodyPr>
          <a:lstStyle/>
          <a:p>
            <a:r>
              <a:rPr lang="en-US" sz="800" dirty="0"/>
              <a:t>Image Courtesy: investsize.com</a:t>
            </a:r>
          </a:p>
        </p:txBody>
      </p:sp>
      <p:sp>
        <p:nvSpPr>
          <p:cNvPr id="32774" name="AutoShape 6" descr="Image result for arbitra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5" name="Picture 7" descr="C:\Users\Computer\Desktop\ICSI_National Conference_Articles\ICSI_NCPCS_Presentation\Logos\arbitrator.jpg"/>
          <p:cNvPicPr>
            <a:picLocks noChangeAspect="1" noChangeArrowheads="1"/>
          </p:cNvPicPr>
          <p:nvPr/>
        </p:nvPicPr>
        <p:blipFill>
          <a:blip r:embed="rId13"/>
          <a:srcRect/>
          <a:stretch>
            <a:fillRect/>
          </a:stretch>
        </p:blipFill>
        <p:spPr bwMode="auto">
          <a:xfrm>
            <a:off x="8151909" y="2143909"/>
            <a:ext cx="2657475" cy="1724025"/>
          </a:xfrm>
          <a:prstGeom prst="rect">
            <a:avLst/>
          </a:prstGeom>
          <a:noFill/>
        </p:spPr>
      </p:pic>
      <p:sp>
        <p:nvSpPr>
          <p:cNvPr id="27" name="TextBox 26"/>
          <p:cNvSpPr txBox="1"/>
          <p:nvPr/>
        </p:nvSpPr>
        <p:spPr>
          <a:xfrm>
            <a:off x="8081752" y="3878239"/>
            <a:ext cx="2402006" cy="215444"/>
          </a:xfrm>
          <a:prstGeom prst="rect">
            <a:avLst/>
          </a:prstGeom>
          <a:noFill/>
        </p:spPr>
        <p:txBody>
          <a:bodyPr wrap="square" rtlCol="0">
            <a:spAutoFit/>
          </a:bodyPr>
          <a:lstStyle/>
          <a:p>
            <a:r>
              <a:rPr lang="en-US" sz="800" dirty="0"/>
              <a:t>Image Courtesy: chronicle.co.zw</a:t>
            </a:r>
          </a:p>
        </p:txBody>
      </p:sp>
      <p:sp>
        <p:nvSpPr>
          <p:cNvPr id="17" name="TextBox 16"/>
          <p:cNvSpPr txBox="1"/>
          <p:nvPr/>
        </p:nvSpPr>
        <p:spPr>
          <a:xfrm>
            <a:off x="1514902" y="1419366"/>
            <a:ext cx="1842448" cy="369332"/>
          </a:xfrm>
          <a:prstGeom prst="rect">
            <a:avLst/>
          </a:prstGeom>
          <a:noFill/>
        </p:spPr>
        <p:txBody>
          <a:bodyPr wrap="square" rtlCol="0">
            <a:spAutoFit/>
          </a:bodyPr>
          <a:lstStyle/>
          <a:p>
            <a:r>
              <a:rPr lang="en-US" b="1" dirty="0">
                <a:solidFill>
                  <a:schemeClr val="bg1"/>
                </a:solidFill>
                <a:latin typeface="Book Antiqua" pitchFamily="18" charset="0"/>
              </a:rPr>
              <a:t>Data Protection</a:t>
            </a:r>
          </a:p>
        </p:txBody>
      </p:sp>
      <p:sp>
        <p:nvSpPr>
          <p:cNvPr id="18" name="TextBox 17"/>
          <p:cNvSpPr txBox="1"/>
          <p:nvPr/>
        </p:nvSpPr>
        <p:spPr>
          <a:xfrm>
            <a:off x="8764139" y="1762835"/>
            <a:ext cx="1444388" cy="369332"/>
          </a:xfrm>
          <a:prstGeom prst="rect">
            <a:avLst/>
          </a:prstGeom>
          <a:noFill/>
        </p:spPr>
        <p:txBody>
          <a:bodyPr wrap="square" rtlCol="0">
            <a:spAutoFit/>
          </a:bodyPr>
          <a:lstStyle/>
          <a:p>
            <a:r>
              <a:rPr lang="en-US" b="1" dirty="0">
                <a:latin typeface="Book Antiqua" pitchFamily="18" charset="0"/>
              </a:rPr>
              <a:t>Arbitration</a:t>
            </a:r>
          </a:p>
        </p:txBody>
      </p:sp>
      <p:pic>
        <p:nvPicPr>
          <p:cNvPr id="3073" name="Picture 1" descr="C:\Users\Computer\Desktop\ICSI_National Conference_Articles\ICSI_NCPCS_Presentation\Logos\Arbitrator Intelligence_Logo.jpg">
            <a:hlinkClick r:id="rId14"/>
          </p:cNvPr>
          <p:cNvPicPr>
            <a:picLocks noChangeAspect="1" noChangeArrowheads="1"/>
          </p:cNvPicPr>
          <p:nvPr/>
        </p:nvPicPr>
        <p:blipFill>
          <a:blip r:embed="rId15"/>
          <a:srcRect/>
          <a:stretch>
            <a:fillRect/>
          </a:stretch>
        </p:blipFill>
        <p:spPr bwMode="auto">
          <a:xfrm>
            <a:off x="6957950" y="4103403"/>
            <a:ext cx="2186050" cy="1082746"/>
          </a:xfrm>
          <a:prstGeom prst="rect">
            <a:avLst/>
          </a:prstGeom>
          <a:noFill/>
        </p:spPr>
      </p:pic>
      <p:pic>
        <p:nvPicPr>
          <p:cNvPr id="3074" name="Picture 2" descr="C:\Users\Computer\Desktop\ICSI_National Conference_Articles\ICSI_NCPCS_Presentation\Logos\IBM Logo.jpg">
            <a:hlinkClick r:id="rId16"/>
          </p:cNvPr>
          <p:cNvPicPr>
            <a:picLocks noChangeAspect="1" noChangeArrowheads="1"/>
          </p:cNvPicPr>
          <p:nvPr/>
        </p:nvPicPr>
        <p:blipFill>
          <a:blip r:embed="rId17"/>
          <a:srcRect l="14551" t="35194" r="12216" b="36149"/>
          <a:stretch>
            <a:fillRect/>
          </a:stretch>
        </p:blipFill>
        <p:spPr bwMode="auto">
          <a:xfrm>
            <a:off x="5317947" y="2793694"/>
            <a:ext cx="1569492" cy="614150"/>
          </a:xfrm>
          <a:prstGeom prst="rect">
            <a:avLst/>
          </a:prstGeom>
          <a:noFill/>
        </p:spPr>
      </p:pic>
      <p:pic>
        <p:nvPicPr>
          <p:cNvPr id="3075" name="Picture 3" descr="C:\Users\Computer\Desktop\ICSI_National Conference_Articles\ICSI_NCPCS_Presentation\Logos\ResolutionCloud_Logo.jpg">
            <a:hlinkClick r:id="rId18"/>
          </p:cNvPr>
          <p:cNvPicPr>
            <a:picLocks noChangeAspect="1" noChangeArrowheads="1"/>
          </p:cNvPicPr>
          <p:nvPr/>
        </p:nvPicPr>
        <p:blipFill>
          <a:blip r:embed="rId19"/>
          <a:srcRect/>
          <a:stretch>
            <a:fillRect/>
          </a:stretch>
        </p:blipFill>
        <p:spPr bwMode="auto">
          <a:xfrm>
            <a:off x="9375877" y="4653802"/>
            <a:ext cx="1809049" cy="559644"/>
          </a:xfrm>
          <a:prstGeom prst="rect">
            <a:avLst/>
          </a:prstGeom>
          <a:noFill/>
        </p:spPr>
      </p:pic>
      <p:sp>
        <p:nvSpPr>
          <p:cNvPr id="22" name="TextBox 21"/>
          <p:cNvSpPr txBox="1"/>
          <p:nvPr/>
        </p:nvSpPr>
        <p:spPr>
          <a:xfrm>
            <a:off x="1555845" y="1937981"/>
            <a:ext cx="1842448" cy="369332"/>
          </a:xfrm>
          <a:prstGeom prst="rect">
            <a:avLst/>
          </a:prstGeom>
          <a:noFill/>
        </p:spPr>
        <p:txBody>
          <a:bodyPr wrap="square" rtlCol="0">
            <a:spAutoFit/>
          </a:bodyPr>
          <a:lstStyle/>
          <a:p>
            <a:r>
              <a:rPr lang="en-US" b="1" dirty="0">
                <a:solidFill>
                  <a:srgbClr val="FFFF00"/>
                </a:solidFill>
                <a:latin typeface="Book Antiqua" pitchFamily="18" charset="0"/>
              </a:rPr>
              <a:t>Data Protection</a:t>
            </a:r>
          </a:p>
        </p:txBody>
      </p:sp>
      <p:pic>
        <p:nvPicPr>
          <p:cNvPr id="3076" name="Picture 4" descr="C:\Users\Computer\Desktop\ICSI_National Conference_Articles\ICSI_NCPCS_Presentation\Logos\logo_smartsette_sm.jpg">
            <a:hlinkClick r:id="rId20"/>
          </p:cNvPr>
          <p:cNvPicPr>
            <a:picLocks noChangeAspect="1" noChangeArrowheads="1"/>
          </p:cNvPicPr>
          <p:nvPr/>
        </p:nvPicPr>
        <p:blipFill>
          <a:blip r:embed="rId21"/>
          <a:srcRect/>
          <a:stretch>
            <a:fillRect/>
          </a:stretch>
        </p:blipFill>
        <p:spPr bwMode="auto">
          <a:xfrm>
            <a:off x="9328364" y="4122761"/>
            <a:ext cx="2012926" cy="422847"/>
          </a:xfrm>
          <a:prstGeom prst="rect">
            <a:avLst/>
          </a:prstGeom>
          <a:noFill/>
        </p:spPr>
      </p:pic>
      <p:pic>
        <p:nvPicPr>
          <p:cNvPr id="3077" name="Picture 5" descr="C:\Users\Computer\Desktop\ICSI_National Conference_Articles\ICSI_NCPCS_Presentation\Logos\Leegality_Logo.jpg">
            <a:hlinkClick r:id="rId22"/>
          </p:cNvPr>
          <p:cNvPicPr>
            <a:picLocks noChangeAspect="1" noChangeArrowheads="1"/>
          </p:cNvPicPr>
          <p:nvPr/>
        </p:nvPicPr>
        <p:blipFill>
          <a:blip r:embed="rId23"/>
          <a:srcRect t="30736" b="41244"/>
          <a:stretch>
            <a:fillRect/>
          </a:stretch>
        </p:blipFill>
        <p:spPr bwMode="auto">
          <a:xfrm>
            <a:off x="1571555" y="5650172"/>
            <a:ext cx="2143125" cy="600502"/>
          </a:xfrm>
          <a:prstGeom prst="rect">
            <a:avLst/>
          </a:prstGeom>
          <a:noFill/>
        </p:spPr>
      </p:pic>
    </p:spTree>
    <p:extLst>
      <p:ext uri="{BB962C8B-B14F-4D97-AF65-F5344CB8AC3E}">
        <p14:creationId xmlns:p14="http://schemas.microsoft.com/office/powerpoint/2010/main" xmlns="" val="3226847119"/>
      </p:ext>
    </p:extLst>
  </p:cSld>
  <p:clrMapOvr>
    <a:masterClrMapping/>
  </p:clrMapOvr>
  <p:transition>
    <p:pull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B787ED3-8BAB-43B8-BD86-382B8479793A}"/>
              </a:ext>
            </a:extLst>
          </p:cNvPr>
          <p:cNvSpPr/>
          <p:nvPr/>
        </p:nvSpPr>
        <p:spPr>
          <a:xfrm>
            <a:off x="1543878" y="1197114"/>
            <a:ext cx="9104243" cy="4729436"/>
          </a:xfrm>
          <a:prstGeom prst="rect">
            <a:avLst/>
          </a:prstGeom>
        </p:spPr>
        <p:txBody>
          <a:bodyPr wrap="square">
            <a:spAutoFit/>
          </a:bodyPr>
          <a:lstStyle/>
          <a:p>
            <a:pPr algn="just">
              <a:lnSpc>
                <a:spcPct val="115000"/>
              </a:lnSpc>
              <a:spcAft>
                <a:spcPts val="1000"/>
              </a:spcAft>
            </a:pPr>
            <a:r>
              <a:rPr lang="en-IN" b="1" dirty="0">
                <a:latin typeface="Book Antiqua" panose="02040602050305030304" pitchFamily="18" charset="0"/>
                <a:ea typeface="Times New Roman" panose="02020603050405020304" pitchFamily="18" charset="0"/>
                <a:cs typeface="Times New Roman" panose="02020603050405020304" pitchFamily="18" charset="0"/>
              </a:rPr>
              <a:t>What skills must CS develop or strengthen to be relevant and employable in 2030? </a:t>
            </a:r>
            <a:endParaRPr lang="en-IN" dirty="0">
              <a:latin typeface="Book Antiqua" panose="02040602050305030304"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1000"/>
              </a:spcAft>
              <a:buFont typeface="Arial" panose="020B0604020202020204" pitchFamily="34" charset="0"/>
              <a:buChar char="•"/>
              <a:tabLst>
                <a:tab pos="914400" algn="l"/>
              </a:tabLst>
            </a:pPr>
            <a:r>
              <a:rPr lang="en-IN" b="1" dirty="0">
                <a:latin typeface="Book Antiqua" panose="02040602050305030304" pitchFamily="18" charset="0"/>
                <a:ea typeface="Times New Roman" panose="02020603050405020304" pitchFamily="18" charset="0"/>
                <a:cs typeface="Times New Roman" panose="02020603050405020304" pitchFamily="18" charset="0"/>
              </a:rPr>
              <a:t>Business advisory and Strategic Consultancy:  </a:t>
            </a:r>
            <a:r>
              <a:rPr lang="en-IN" dirty="0">
                <a:latin typeface="Book Antiqua" panose="02040602050305030304" pitchFamily="18" charset="0"/>
                <a:ea typeface="Times New Roman" panose="02020603050405020304" pitchFamily="18" charset="0"/>
                <a:cs typeface="Times New Roman" panose="02020603050405020304" pitchFamily="18" charset="0"/>
              </a:rPr>
              <a:t>AI will do the number crunching and analysis. The CS must be able to use these to help drive long term business strategy and value creation.</a:t>
            </a:r>
          </a:p>
          <a:p>
            <a:pPr marL="742950" lvl="1" indent="-285750" algn="just">
              <a:lnSpc>
                <a:spcPct val="115000"/>
              </a:lnSpc>
              <a:spcAft>
                <a:spcPts val="1000"/>
              </a:spcAft>
              <a:buFont typeface="Arial" panose="020B0604020202020204" pitchFamily="34" charset="0"/>
              <a:buChar char="•"/>
              <a:tabLst>
                <a:tab pos="914400" algn="l"/>
              </a:tabLst>
            </a:pPr>
            <a:r>
              <a:rPr lang="en-IN" b="1" dirty="0">
                <a:latin typeface="Book Antiqua" panose="02040602050305030304" pitchFamily="18" charset="0"/>
                <a:ea typeface="Times New Roman" panose="02020603050405020304" pitchFamily="18" charset="0"/>
                <a:cs typeface="Times New Roman" panose="02020603050405020304" pitchFamily="18" charset="0"/>
              </a:rPr>
              <a:t>Specialization in complex regulatory niches that are fluid and changing:</a:t>
            </a:r>
            <a:r>
              <a:rPr lang="en-IN" dirty="0">
                <a:latin typeface="Book Antiqua" panose="02040602050305030304" pitchFamily="18" charset="0"/>
                <a:ea typeface="Times New Roman" panose="02020603050405020304" pitchFamily="18" charset="0"/>
                <a:cs typeface="Times New Roman" panose="02020603050405020304" pitchFamily="18" charset="0"/>
              </a:rPr>
              <a:t> Not everything can be automated. The importance of Continuing Professional Education (CPE) in staying abreast and remove reliance on tasks that will soon be fully automated.</a:t>
            </a:r>
          </a:p>
          <a:p>
            <a:pPr marL="742950" lvl="1" indent="-285750" algn="just">
              <a:lnSpc>
                <a:spcPct val="115000"/>
              </a:lnSpc>
              <a:spcAft>
                <a:spcPts val="1000"/>
              </a:spcAft>
              <a:buFont typeface="Arial" panose="020B0604020202020204" pitchFamily="34" charset="0"/>
              <a:buChar char="•"/>
              <a:tabLst>
                <a:tab pos="914400" algn="l"/>
              </a:tabLst>
            </a:pPr>
            <a:r>
              <a:rPr lang="en-IN" b="1" dirty="0">
                <a:latin typeface="Book Antiqua" panose="02040602050305030304" pitchFamily="18" charset="0"/>
                <a:ea typeface="Times New Roman" panose="02020603050405020304" pitchFamily="18" charset="0"/>
                <a:cs typeface="Times New Roman" panose="02020603050405020304" pitchFamily="18" charset="0"/>
              </a:rPr>
              <a:t>Understand and Leverage Emerging Technologies &amp; their Use Cases</a:t>
            </a:r>
            <a:r>
              <a:rPr lang="en-IN" dirty="0">
                <a:latin typeface="Book Antiqua" panose="02040602050305030304" pitchFamily="18" charset="0"/>
                <a:ea typeface="Times New Roman" panose="02020603050405020304" pitchFamily="18" charset="0"/>
                <a:cs typeface="Times New Roman" panose="02020603050405020304" pitchFamily="18" charset="0"/>
              </a:rPr>
              <a:t>: Technologies like AI/ML, Big Data, Blockchain, IoT and AR/VR etc. are changing the way business happens and CS must be able to understand and embrace the technologies.</a:t>
            </a:r>
          </a:p>
          <a:p>
            <a:pPr marL="742950" lvl="1" indent="-285750" algn="just">
              <a:lnSpc>
                <a:spcPct val="115000"/>
              </a:lnSpc>
              <a:spcAft>
                <a:spcPts val="1000"/>
              </a:spcAft>
              <a:buFont typeface="Arial" panose="020B0604020202020204" pitchFamily="34" charset="0"/>
              <a:buChar char="•"/>
              <a:tabLst>
                <a:tab pos="914400" algn="l"/>
              </a:tabLst>
            </a:pPr>
            <a:r>
              <a:rPr lang="en-IN" dirty="0">
                <a:latin typeface="Book Antiqua" panose="02040602050305030304" pitchFamily="18" charset="0"/>
                <a:ea typeface="Times New Roman" panose="02020603050405020304" pitchFamily="18" charset="0"/>
              </a:rPr>
              <a:t>Regulatory Compliances using </a:t>
            </a:r>
            <a:r>
              <a:rPr lang="en-IN" b="1" dirty="0" err="1">
                <a:latin typeface="Book Antiqua" panose="02040602050305030304" pitchFamily="18" charset="0"/>
                <a:ea typeface="Times New Roman" panose="02020603050405020304" pitchFamily="18" charset="0"/>
              </a:rPr>
              <a:t>RegTech</a:t>
            </a:r>
            <a:r>
              <a:rPr lang="en-IN" b="1" dirty="0">
                <a:latin typeface="Book Antiqua" panose="02040602050305030304" pitchFamily="18" charset="0"/>
                <a:ea typeface="Times New Roman" panose="02020603050405020304" pitchFamily="18" charset="0"/>
              </a:rPr>
              <a:t>.</a:t>
            </a:r>
            <a:endParaRPr lang="en-IN" dirty="0">
              <a:latin typeface="Book Antiqua" panose="02040602050305030304" pitchFamily="18" charset="0"/>
            </a:endParaRPr>
          </a:p>
        </p:txBody>
      </p:sp>
      <p:sp>
        <p:nvSpPr>
          <p:cNvPr id="5" name="Arrow: Pentagon 4">
            <a:extLst>
              <a:ext uri="{FF2B5EF4-FFF2-40B4-BE49-F238E27FC236}">
                <a16:creationId xmlns:a16="http://schemas.microsoft.com/office/drawing/2014/main" xmlns="" id="{8420E205-158E-4595-A5D2-49099C31F762}"/>
              </a:ext>
            </a:extLst>
          </p:cNvPr>
          <p:cNvSpPr/>
          <p:nvPr/>
        </p:nvSpPr>
        <p:spPr>
          <a:xfrm>
            <a:off x="0" y="0"/>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anose="02040602050305030304" pitchFamily="18" charset="0"/>
                <a:cs typeface="DaunPenh" panose="01010101010101010101" pitchFamily="2" charset="0"/>
              </a:rPr>
              <a:t>HOW TO STAY RELEVANT</a:t>
            </a:r>
          </a:p>
        </p:txBody>
      </p:sp>
    </p:spTree>
    <p:extLst>
      <p:ext uri="{BB962C8B-B14F-4D97-AF65-F5344CB8AC3E}">
        <p14:creationId xmlns:p14="http://schemas.microsoft.com/office/powerpoint/2010/main" xmlns="" val="888619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ompany secretarial">
            <a:extLst>
              <a:ext uri="{FF2B5EF4-FFF2-40B4-BE49-F238E27FC236}">
                <a16:creationId xmlns:a16="http://schemas.microsoft.com/office/drawing/2014/main" xmlns="" id="{A12270BF-0441-4706-B89E-0E8FB71F7F5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xmlns="" val="0"/>
              </a:ext>
            </a:extLst>
          </a:blip>
          <a:srcRect t="2496" b="13234"/>
          <a:stretch/>
        </p:blipFill>
        <p:spPr bwMode="auto">
          <a:xfrm>
            <a:off x="20" y="1"/>
            <a:ext cx="12191980" cy="685799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Ruchira\Festival Wishes\HJA Logo.png"/>
          <p:cNvPicPr>
            <a:picLocks noChangeAspect="1" noChangeArrowheads="1"/>
          </p:cNvPicPr>
          <p:nvPr/>
        </p:nvPicPr>
        <p:blipFill>
          <a:blip r:embed="rId3" cstate="print"/>
          <a:srcRect/>
          <a:stretch>
            <a:fillRect/>
          </a:stretch>
        </p:blipFill>
        <p:spPr bwMode="auto">
          <a:xfrm>
            <a:off x="3114552" y="2578852"/>
            <a:ext cx="848750" cy="838200"/>
          </a:xfrm>
          <a:prstGeom prst="rect">
            <a:avLst/>
          </a:prstGeom>
          <a:noFill/>
        </p:spPr>
      </p:pic>
      <p:sp>
        <p:nvSpPr>
          <p:cNvPr id="6" name="TextBox 5"/>
          <p:cNvSpPr txBox="1"/>
          <p:nvPr/>
        </p:nvSpPr>
        <p:spPr>
          <a:xfrm>
            <a:off x="4002828" y="2463463"/>
            <a:ext cx="5686697" cy="2616101"/>
          </a:xfrm>
          <a:prstGeom prst="rect">
            <a:avLst/>
          </a:prstGeom>
          <a:noFill/>
        </p:spPr>
        <p:txBody>
          <a:bodyPr wrap="square" rtlCol="0">
            <a:spAutoFit/>
          </a:bodyPr>
          <a:lstStyle/>
          <a:p>
            <a:r>
              <a:rPr lang="en-US" sz="3000" b="1" dirty="0">
                <a:solidFill>
                  <a:srgbClr val="002060"/>
                </a:solidFill>
                <a:latin typeface="Copperplate Gothic Bold" pitchFamily="34" charset="0"/>
                <a:cs typeface="Times New Roman" pitchFamily="18" charset="0"/>
              </a:rPr>
              <a:t>Haresh Jani &amp; Associates</a:t>
            </a:r>
          </a:p>
          <a:p>
            <a:r>
              <a:rPr lang="en-US" sz="2200" b="1" dirty="0">
                <a:solidFill>
                  <a:srgbClr val="002060"/>
                </a:solidFill>
                <a:latin typeface="Copperplate Gothic Bold" pitchFamily="34" charset="0"/>
                <a:cs typeface="Times New Roman" pitchFamily="18" charset="0"/>
              </a:rPr>
              <a:t>Company Secretaries</a:t>
            </a:r>
          </a:p>
          <a:p>
            <a:r>
              <a:rPr lang="en-US" b="1" dirty="0">
                <a:solidFill>
                  <a:srgbClr val="002060"/>
                </a:solidFill>
                <a:latin typeface="Book Antiqua" pitchFamily="18" charset="0"/>
                <a:cs typeface="Times New Roman" pitchFamily="18" charset="0"/>
                <a:hlinkClick r:id="rId4"/>
              </a:rPr>
              <a:t>www.hja.legal</a:t>
            </a:r>
            <a:endParaRPr lang="en-US" b="1" dirty="0">
              <a:solidFill>
                <a:srgbClr val="002060"/>
              </a:solidFill>
              <a:latin typeface="Book Antiqua" pitchFamily="18" charset="0"/>
              <a:cs typeface="Times New Roman" pitchFamily="18" charset="0"/>
            </a:endParaRPr>
          </a:p>
          <a:p>
            <a:endParaRPr lang="en-US" sz="3000" b="1" dirty="0">
              <a:solidFill>
                <a:srgbClr val="002060"/>
              </a:solidFill>
              <a:latin typeface="Copperplate Gothic Bold" pitchFamily="34" charset="0"/>
              <a:cs typeface="Times New Roman" pitchFamily="18" charset="0"/>
            </a:endParaRPr>
          </a:p>
          <a:p>
            <a:r>
              <a:rPr lang="en-US" sz="3000" b="1" dirty="0" err="1">
                <a:solidFill>
                  <a:srgbClr val="002060"/>
                </a:solidFill>
                <a:latin typeface="Copperplate Gothic Bold" pitchFamily="34" charset="0"/>
                <a:cs typeface="Times New Roman" pitchFamily="18" charset="0"/>
              </a:rPr>
              <a:t>UniVen</a:t>
            </a:r>
            <a:r>
              <a:rPr lang="en-US" sz="3000" b="1" dirty="0">
                <a:solidFill>
                  <a:srgbClr val="002060"/>
                </a:solidFill>
                <a:latin typeface="Copperplate Gothic Bold" pitchFamily="34" charset="0"/>
                <a:cs typeface="Times New Roman" pitchFamily="18" charset="0"/>
              </a:rPr>
              <a:t> Advisory LLP</a:t>
            </a:r>
          </a:p>
          <a:p>
            <a:r>
              <a:rPr lang="en-US" sz="3000" b="1" dirty="0">
                <a:solidFill>
                  <a:srgbClr val="002060"/>
                </a:solidFill>
                <a:latin typeface="Copperplate Gothic Bold" pitchFamily="34" charset="0"/>
                <a:cs typeface="Times New Roman" pitchFamily="18" charset="0"/>
              </a:rPr>
              <a:t>Creating Unicorns</a:t>
            </a:r>
          </a:p>
        </p:txBody>
      </p:sp>
      <p:sp>
        <p:nvSpPr>
          <p:cNvPr id="7" name="TextBox 6"/>
          <p:cNvSpPr txBox="1"/>
          <p:nvPr/>
        </p:nvSpPr>
        <p:spPr>
          <a:xfrm>
            <a:off x="3390900" y="1447800"/>
            <a:ext cx="5410200" cy="1015663"/>
          </a:xfrm>
          <a:prstGeom prst="rect">
            <a:avLst/>
          </a:prstGeom>
          <a:noFill/>
        </p:spPr>
        <p:txBody>
          <a:bodyPr wrap="square" rtlCol="0" anchor="ctr">
            <a:spAutoFit/>
          </a:bodyPr>
          <a:lstStyle/>
          <a:p>
            <a:pPr algn="ctr"/>
            <a:r>
              <a:rPr lang="en-US" sz="6000" b="1" dirty="0">
                <a:solidFill>
                  <a:srgbClr val="002060"/>
                </a:solidFill>
                <a:latin typeface="Copperplate Gothic Bold" pitchFamily="34" charset="0"/>
                <a:cs typeface="Times New Roman" pitchFamily="18" charset="0"/>
              </a:rPr>
              <a:t>Thank You</a:t>
            </a:r>
          </a:p>
        </p:txBody>
      </p:sp>
      <p:pic>
        <p:nvPicPr>
          <p:cNvPr id="8" name="Picture 7"/>
          <p:cNvPicPr/>
          <p:nvPr/>
        </p:nvPicPr>
        <p:blipFill>
          <a:blip r:embed="rId5">
            <a:clrChange>
              <a:clrFrom>
                <a:srgbClr val="FFFEFE"/>
              </a:clrFrom>
              <a:clrTo>
                <a:srgbClr val="FFFEFE">
                  <a:alpha val="0"/>
                </a:srgbClr>
              </a:clrTo>
            </a:clrChange>
          </a:blip>
          <a:srcRect l="39574" t="55155" r="38438" b="10567"/>
          <a:stretch>
            <a:fillRect/>
          </a:stretch>
        </p:blipFill>
        <p:spPr bwMode="auto">
          <a:xfrm>
            <a:off x="3114552" y="3927073"/>
            <a:ext cx="956901" cy="838200"/>
          </a:xfrm>
          <a:prstGeom prst="rect">
            <a:avLst/>
          </a:prstGeom>
          <a:noFill/>
          <a:ln w="9525">
            <a:noFill/>
            <a:miter lim="800000"/>
            <a:headEnd/>
            <a:tailEnd/>
          </a:ln>
        </p:spPr>
      </p:pic>
      <p:pic>
        <p:nvPicPr>
          <p:cNvPr id="9" name="Picture 8"/>
          <p:cNvPicPr/>
          <p:nvPr/>
        </p:nvPicPr>
        <p:blipFill>
          <a:blip r:embed="rId6" cstate="print">
            <a:clrChange>
              <a:clrFrom>
                <a:srgbClr val="FFFEFE"/>
              </a:clrFrom>
              <a:clrTo>
                <a:srgbClr val="FFFEFE">
                  <a:alpha val="0"/>
                </a:srgbClr>
              </a:clrTo>
            </a:clrChange>
          </a:blip>
          <a:srcRect l="34836" t="44814" r="32913" b="31179"/>
          <a:stretch>
            <a:fillRect/>
          </a:stretch>
        </p:blipFill>
        <p:spPr bwMode="auto">
          <a:xfrm>
            <a:off x="3025239" y="4728023"/>
            <a:ext cx="1046214" cy="314291"/>
          </a:xfrm>
          <a:prstGeom prst="rect">
            <a:avLst/>
          </a:prstGeom>
          <a:noFill/>
          <a:ln w="9525">
            <a:noFill/>
            <a:miter lim="800000"/>
            <a:headEnd/>
            <a:tailEnd/>
          </a:ln>
        </p:spPr>
      </p:pic>
    </p:spTree>
    <p:extLst>
      <p:ext uri="{BB962C8B-B14F-4D97-AF65-F5344CB8AC3E}">
        <p14:creationId xmlns:p14="http://schemas.microsoft.com/office/powerpoint/2010/main" xmlns="" val="1401849460"/>
      </p:ext>
    </p:extLst>
  </p:cSld>
  <p:clrMapOvr>
    <a:masterClrMapping/>
  </p:clrMapOvr>
  <p:transition>
    <p:pull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1">
            <a:extLst>
              <a:ext uri="{FF2B5EF4-FFF2-40B4-BE49-F238E27FC236}">
                <a16:creationId xmlns:a16="http://schemas.microsoft.com/office/drawing/2014/main" xmlns="" id="{8362C53F-03C5-4086-9189-D901FF921B81}"/>
              </a:ext>
            </a:extLst>
          </p:cNvPr>
          <p:cNvSpPr/>
          <p:nvPr/>
        </p:nvSpPr>
        <p:spPr>
          <a:xfrm>
            <a:off x="0" y="-27705"/>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anose="02040602050305030304" pitchFamily="18" charset="0"/>
                <a:cs typeface="DaunPenh" panose="01010101010101010101" pitchFamily="2" charset="0"/>
              </a:rPr>
              <a:t>AGENDA</a:t>
            </a:r>
          </a:p>
        </p:txBody>
      </p:sp>
      <p:sp>
        <p:nvSpPr>
          <p:cNvPr id="13" name="TextBox 12"/>
          <p:cNvSpPr txBox="1"/>
          <p:nvPr/>
        </p:nvSpPr>
        <p:spPr>
          <a:xfrm>
            <a:off x="1291295" y="1472536"/>
            <a:ext cx="5161755" cy="4493538"/>
          </a:xfrm>
          <a:prstGeom prst="rect">
            <a:avLst/>
          </a:prstGeom>
          <a:solidFill>
            <a:schemeClr val="bg1"/>
          </a:solidFill>
        </p:spPr>
        <p:txBody>
          <a:bodyPr wrap="square" rtlCol="0" anchor="ctr">
            <a:spAutoFit/>
          </a:bodyPr>
          <a:lstStyle/>
          <a:p>
            <a:pPr marL="457200" indent="-457200" algn="just">
              <a:buFont typeface="Wingdings" pitchFamily="2" charset="2"/>
              <a:buChar char="Ø"/>
            </a:pPr>
            <a:r>
              <a:rPr lang="en-US" sz="2200" b="1" dirty="0">
                <a:latin typeface="Book Antiqua" pitchFamily="18" charset="0"/>
              </a:rPr>
              <a:t>Background</a:t>
            </a:r>
          </a:p>
          <a:p>
            <a:pPr marL="457200" indent="-457200" algn="just">
              <a:buFont typeface="Wingdings" pitchFamily="2" charset="2"/>
              <a:buChar char="Ø"/>
            </a:pPr>
            <a:r>
              <a:rPr lang="en-US" sz="2200" b="1" dirty="0">
                <a:latin typeface="Book Antiqua" pitchFamily="18" charset="0"/>
              </a:rPr>
              <a:t>World Leaders on AI</a:t>
            </a:r>
          </a:p>
          <a:p>
            <a:pPr marL="457200" indent="-457200" algn="just">
              <a:buFont typeface="Wingdings" pitchFamily="2" charset="2"/>
              <a:buChar char="Ø"/>
            </a:pPr>
            <a:r>
              <a:rPr lang="en-US" sz="2200" b="1" dirty="0">
                <a:latin typeface="Book Antiqua" pitchFamily="18" charset="0"/>
              </a:rPr>
              <a:t>Artificial Intelligence</a:t>
            </a:r>
          </a:p>
          <a:p>
            <a:pPr marL="457200" indent="-457200" algn="just">
              <a:buFont typeface="Wingdings" pitchFamily="2" charset="2"/>
              <a:buChar char="Ø"/>
            </a:pPr>
            <a:r>
              <a:rPr lang="en-US" sz="2200" b="1" dirty="0">
                <a:latin typeface="Book Antiqua" pitchFamily="18" charset="0"/>
              </a:rPr>
              <a:t>Other Emerging Technologies	</a:t>
            </a:r>
          </a:p>
          <a:p>
            <a:pPr marL="457200" indent="-457200" algn="just">
              <a:buFont typeface="Wingdings" pitchFamily="2" charset="2"/>
              <a:buChar char="Ø"/>
            </a:pPr>
            <a:r>
              <a:rPr lang="en-US" sz="2200" b="1" dirty="0">
                <a:latin typeface="Book Antiqua" pitchFamily="18" charset="0"/>
              </a:rPr>
              <a:t>Machine Learning</a:t>
            </a:r>
          </a:p>
          <a:p>
            <a:pPr marL="457200" indent="-457200" algn="just">
              <a:buFont typeface="Wingdings" pitchFamily="2" charset="2"/>
              <a:buChar char="Ø"/>
            </a:pPr>
            <a:r>
              <a:rPr lang="en-US" sz="2200" b="1" dirty="0">
                <a:latin typeface="Book Antiqua" pitchFamily="18" charset="0"/>
              </a:rPr>
              <a:t>Role of a Company Secretary</a:t>
            </a:r>
          </a:p>
          <a:p>
            <a:pPr marL="457200" indent="-457200" algn="just">
              <a:buFont typeface="Wingdings" pitchFamily="2" charset="2"/>
              <a:buChar char="Ø"/>
            </a:pPr>
            <a:r>
              <a:rPr lang="en-US" sz="2200" b="1" dirty="0">
                <a:latin typeface="Book Antiqua" pitchFamily="18" charset="0"/>
              </a:rPr>
              <a:t>Compliance &amp; Governance</a:t>
            </a:r>
          </a:p>
          <a:p>
            <a:pPr marL="457200" indent="-457200" algn="just">
              <a:buFont typeface="Wingdings" pitchFamily="2" charset="2"/>
              <a:buChar char="Ø"/>
            </a:pPr>
            <a:r>
              <a:rPr lang="en-US" sz="2200" b="1" dirty="0">
                <a:latin typeface="Book Antiqua" pitchFamily="18" charset="0"/>
              </a:rPr>
              <a:t>Explainable AI</a:t>
            </a:r>
          </a:p>
          <a:p>
            <a:pPr marL="457200" indent="-457200" algn="just">
              <a:buFont typeface="Wingdings" pitchFamily="2" charset="2"/>
              <a:buChar char="Ø"/>
            </a:pPr>
            <a:r>
              <a:rPr lang="en-US" sz="2200" b="1" dirty="0">
                <a:latin typeface="Book Antiqua" pitchFamily="18" charset="0"/>
              </a:rPr>
              <a:t>Cross Profession</a:t>
            </a:r>
          </a:p>
          <a:p>
            <a:pPr marL="457200" indent="-457200" algn="just">
              <a:buFont typeface="Wingdings" pitchFamily="2" charset="2"/>
              <a:buChar char="Ø"/>
            </a:pPr>
            <a:r>
              <a:rPr lang="en-US" sz="2200" b="1" dirty="0">
                <a:latin typeface="Book Antiqua" pitchFamily="18" charset="0"/>
              </a:rPr>
              <a:t>Legal &amp; Drafting</a:t>
            </a:r>
          </a:p>
          <a:p>
            <a:pPr marL="457200" indent="-457200" algn="just">
              <a:buFont typeface="Wingdings" pitchFamily="2" charset="2"/>
              <a:buChar char="Ø"/>
            </a:pPr>
            <a:r>
              <a:rPr lang="en-US" sz="2200" b="1" dirty="0">
                <a:latin typeface="Book Antiqua" pitchFamily="18" charset="0"/>
              </a:rPr>
              <a:t>Consultancy &amp; Advisory</a:t>
            </a:r>
          </a:p>
          <a:p>
            <a:pPr marL="457200" indent="-457200" algn="just">
              <a:buFont typeface="Wingdings" pitchFamily="2" charset="2"/>
              <a:buChar char="Ø"/>
            </a:pPr>
            <a:r>
              <a:rPr lang="en-US" sz="2200" b="1" dirty="0">
                <a:latin typeface="Book Antiqua" pitchFamily="18" charset="0"/>
              </a:rPr>
              <a:t>New Opportunities</a:t>
            </a:r>
          </a:p>
          <a:p>
            <a:pPr marL="457200" indent="-457200" algn="just">
              <a:buFont typeface="Wingdings" pitchFamily="2" charset="2"/>
              <a:buChar char="Ø"/>
            </a:pPr>
            <a:r>
              <a:rPr lang="en-US" sz="2200" b="1" dirty="0">
                <a:latin typeface="Book Antiqua" pitchFamily="18" charset="0"/>
              </a:rPr>
              <a:t>How to Stay Relevant</a:t>
            </a:r>
          </a:p>
        </p:txBody>
      </p:sp>
      <p:pic>
        <p:nvPicPr>
          <p:cNvPr id="17410" name="Picture 2" descr="Image result for agenda"/>
          <p:cNvPicPr>
            <a:picLocks noChangeAspect="1" noChangeArrowheads="1"/>
          </p:cNvPicPr>
          <p:nvPr/>
        </p:nvPicPr>
        <p:blipFill>
          <a:blip r:embed="rId2"/>
          <a:srcRect/>
          <a:stretch>
            <a:fillRect/>
          </a:stretch>
        </p:blipFill>
        <p:spPr bwMode="auto">
          <a:xfrm>
            <a:off x="7179007" y="2265694"/>
            <a:ext cx="4257817" cy="2838545"/>
          </a:xfrm>
          <a:prstGeom prst="rect">
            <a:avLst/>
          </a:prstGeom>
          <a:noFill/>
        </p:spPr>
      </p:pic>
      <p:sp>
        <p:nvSpPr>
          <p:cNvPr id="6" name="TextBox 5"/>
          <p:cNvSpPr txBox="1"/>
          <p:nvPr/>
        </p:nvSpPr>
        <p:spPr>
          <a:xfrm>
            <a:off x="7178722" y="5186149"/>
            <a:ext cx="4080681" cy="215444"/>
          </a:xfrm>
          <a:prstGeom prst="rect">
            <a:avLst/>
          </a:prstGeom>
          <a:noFill/>
        </p:spPr>
        <p:txBody>
          <a:bodyPr wrap="square" rtlCol="0">
            <a:spAutoFit/>
          </a:bodyPr>
          <a:lstStyle/>
          <a:p>
            <a:r>
              <a:rPr lang="en-US" sz="800" dirty="0"/>
              <a:t>Image Courtesy: </a:t>
            </a:r>
            <a:r>
              <a:rPr lang="en-US" sz="800" dirty="0" err="1"/>
              <a:t>Chawton</a:t>
            </a:r>
            <a:r>
              <a:rPr lang="en-US" sz="800" dirty="0"/>
              <a:t> Parish Council</a:t>
            </a:r>
          </a:p>
        </p:txBody>
      </p:sp>
    </p:spTree>
  </p:cSld>
  <p:clrMapOvr>
    <a:masterClrMapping/>
  </p:clrMapOvr>
  <p:transition>
    <p:pull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35364"/>
            <a:ext cx="12192000" cy="369332"/>
          </a:xfrm>
          <a:prstGeom prst="rect">
            <a:avLst/>
          </a:prstGeom>
          <a:noFill/>
        </p:spPr>
        <p:txBody>
          <a:bodyPr wrap="square" rtlCol="0">
            <a:spAutoFit/>
          </a:bodyPr>
          <a:lstStyle/>
          <a:p>
            <a:pPr algn="ctr"/>
            <a:r>
              <a:rPr lang="en-US" b="1" dirty="0">
                <a:latin typeface="Book Antiqua" pitchFamily="18" charset="0"/>
              </a:rPr>
              <a:t>World is Undergoing 4</a:t>
            </a:r>
            <a:r>
              <a:rPr lang="en-US" b="1" baseline="30000" dirty="0">
                <a:latin typeface="Book Antiqua" pitchFamily="18" charset="0"/>
              </a:rPr>
              <a:t>th</a:t>
            </a:r>
            <a:r>
              <a:rPr lang="en-US" b="1" dirty="0">
                <a:latin typeface="Book Antiqua" pitchFamily="18" charset="0"/>
              </a:rPr>
              <a:t> Industrial Revolution, Driven by Emerging/Digital Technologies </a:t>
            </a:r>
            <a:endParaRPr lang="en-US" dirty="0">
              <a:latin typeface="Book Antiqua" pitchFamily="18" charset="0"/>
            </a:endParaRPr>
          </a:p>
        </p:txBody>
      </p:sp>
      <p:sp>
        <p:nvSpPr>
          <p:cNvPr id="6" name="TextBox 5"/>
          <p:cNvSpPr txBox="1"/>
          <p:nvPr/>
        </p:nvSpPr>
        <p:spPr>
          <a:xfrm>
            <a:off x="6836060" y="1809457"/>
            <a:ext cx="5051140" cy="3970318"/>
          </a:xfrm>
          <a:prstGeom prst="rect">
            <a:avLst/>
          </a:prstGeom>
          <a:noFill/>
        </p:spPr>
        <p:txBody>
          <a:bodyPr wrap="square" rtlCol="0">
            <a:spAutoFit/>
          </a:bodyPr>
          <a:lstStyle/>
          <a:p>
            <a:pPr algn="just"/>
            <a:r>
              <a:rPr lang="en-US" b="1" dirty="0">
                <a:latin typeface="Book Antiqua" pitchFamily="18" charset="0"/>
              </a:rPr>
              <a:t>4th Industrial Revolution has built upon 3</a:t>
            </a:r>
            <a:r>
              <a:rPr lang="en-US" b="1" baseline="30000" dirty="0">
                <a:latin typeface="Book Antiqua" pitchFamily="18" charset="0"/>
              </a:rPr>
              <a:t>rd</a:t>
            </a:r>
            <a:r>
              <a:rPr lang="en-US" b="1" dirty="0">
                <a:latin typeface="Book Antiqua" pitchFamily="18" charset="0"/>
              </a:rPr>
              <a:t> Revolution, that is computer, electronics, internet, &amp; automation, </a:t>
            </a:r>
            <a:r>
              <a:rPr lang="en-US" dirty="0">
                <a:latin typeface="Book Antiqua" pitchFamily="18" charset="0"/>
              </a:rPr>
              <a:t>and</a:t>
            </a:r>
            <a:r>
              <a:rPr lang="en-US" b="1" dirty="0">
                <a:latin typeface="Book Antiqua" pitchFamily="18" charset="0"/>
              </a:rPr>
              <a:t> </a:t>
            </a:r>
            <a:r>
              <a:rPr lang="en-US" dirty="0">
                <a:latin typeface="Book Antiqua" pitchFamily="18" charset="0"/>
              </a:rPr>
              <a:t>is characterized by emerging Technologies. It blurs lines between physical, digital and biological spheres, thereby completely disrupting the way industries, Banking Financial Services and Insurance (BFSI), and other Business and Service Sectors work world over. Their extent and impact are seen transforming entire production, management and governance system world over. To prepare India for the  economic transformation resulting from IR 4.0, Indian Government has setup an AI Task Force.</a:t>
            </a:r>
          </a:p>
        </p:txBody>
      </p:sp>
      <p:sp>
        <p:nvSpPr>
          <p:cNvPr id="7" name="Arrow: Pentagon 1">
            <a:extLst>
              <a:ext uri="{FF2B5EF4-FFF2-40B4-BE49-F238E27FC236}">
                <a16:creationId xmlns:a16="http://schemas.microsoft.com/office/drawing/2014/main" xmlns="" id="{8362C53F-03C5-4086-9189-D901FF921B81}"/>
              </a:ext>
            </a:extLst>
          </p:cNvPr>
          <p:cNvSpPr/>
          <p:nvPr/>
        </p:nvSpPr>
        <p:spPr>
          <a:xfrm>
            <a:off x="0" y="-27705"/>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anose="02040602050305030304" pitchFamily="18" charset="0"/>
                <a:cs typeface="DaunPenh" panose="01010101010101010101" pitchFamily="2" charset="0"/>
              </a:rPr>
              <a:t>BACKGROUND</a:t>
            </a:r>
          </a:p>
        </p:txBody>
      </p:sp>
      <p:graphicFrame>
        <p:nvGraphicFramePr>
          <p:cNvPr id="15" name="Diagram 14"/>
          <p:cNvGraphicFramePr/>
          <p:nvPr/>
        </p:nvGraphicFramePr>
        <p:xfrm>
          <a:off x="0" y="1772959"/>
          <a:ext cx="5325078" cy="2019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p:cNvGraphicFramePr/>
          <p:nvPr/>
        </p:nvGraphicFramePr>
        <p:xfrm>
          <a:off x="0" y="3874343"/>
          <a:ext cx="5355942" cy="22302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030" name="Group 6"/>
          <p:cNvGrpSpPr>
            <a:grpSpLocks/>
          </p:cNvGrpSpPr>
          <p:nvPr/>
        </p:nvGrpSpPr>
        <p:grpSpPr bwMode="auto">
          <a:xfrm>
            <a:off x="5025256" y="1537063"/>
            <a:ext cx="1214435" cy="1188347"/>
            <a:chOff x="1632" y="1248"/>
            <a:chExt cx="2682" cy="2286"/>
          </a:xfrm>
        </p:grpSpPr>
        <p:sp>
          <p:nvSpPr>
            <p:cNvPr id="1031"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US"/>
            </a:p>
          </p:txBody>
        </p:sp>
        <p:sp>
          <p:nvSpPr>
            <p:cNvPr id="1032" name="AutoShape 8"/>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US"/>
            </a:p>
          </p:txBody>
        </p:sp>
        <p:sp>
          <p:nvSpPr>
            <p:cNvPr id="1033" name="AutoShape 9"/>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US"/>
            </a:p>
          </p:txBody>
        </p:sp>
      </p:grpSp>
      <p:sp>
        <p:nvSpPr>
          <p:cNvPr id="1035" name="Litebulb"/>
          <p:cNvSpPr>
            <a:spLocks noEditPoints="1" noChangeArrowheads="1"/>
          </p:cNvSpPr>
          <p:nvPr/>
        </p:nvSpPr>
        <p:spPr bwMode="auto">
          <a:xfrm>
            <a:off x="5168262" y="2955614"/>
            <a:ext cx="981694" cy="874644"/>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8" name="Picture 14" descr="C:\Program Files (x86)\Microsoft Office\MEDIA\CAGCAT10\j0285750.wmf"/>
          <p:cNvPicPr>
            <a:picLocks noChangeAspect="1" noChangeArrowheads="1"/>
          </p:cNvPicPr>
          <p:nvPr/>
        </p:nvPicPr>
        <p:blipFill>
          <a:blip r:embed="rId11"/>
          <a:srcRect/>
          <a:stretch>
            <a:fillRect/>
          </a:stretch>
        </p:blipFill>
        <p:spPr bwMode="auto">
          <a:xfrm>
            <a:off x="4998356" y="3963670"/>
            <a:ext cx="1508462" cy="1032399"/>
          </a:xfrm>
          <a:prstGeom prst="rect">
            <a:avLst/>
          </a:prstGeom>
          <a:noFill/>
        </p:spPr>
      </p:pic>
      <p:pic>
        <p:nvPicPr>
          <p:cNvPr id="1029" name="Picture 5" descr="C:\Program Files (x86)\Microsoft Office\MEDIA\CAGCAT10\j0199805.wmf"/>
          <p:cNvPicPr>
            <a:picLocks noChangeAspect="1" noChangeArrowheads="1"/>
          </p:cNvPicPr>
          <p:nvPr/>
        </p:nvPicPr>
        <p:blipFill>
          <a:blip r:embed="rId12"/>
          <a:srcRect/>
          <a:stretch>
            <a:fillRect/>
          </a:stretch>
        </p:blipFill>
        <p:spPr bwMode="auto">
          <a:xfrm>
            <a:off x="5279636" y="5068389"/>
            <a:ext cx="1218568" cy="1227908"/>
          </a:xfrm>
          <a:prstGeom prst="rect">
            <a:avLst/>
          </a:prstGeom>
          <a:noFill/>
        </p:spPr>
      </p:pic>
    </p:spTree>
  </p:cSld>
  <p:clrMapOvr>
    <a:masterClrMapping/>
  </p:clrMapOvr>
  <p:transition>
    <p:pull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1">
            <a:extLst>
              <a:ext uri="{FF2B5EF4-FFF2-40B4-BE49-F238E27FC236}">
                <a16:creationId xmlns:a16="http://schemas.microsoft.com/office/drawing/2014/main" xmlns="" id="{8362C53F-03C5-4086-9189-D901FF921B81}"/>
              </a:ext>
            </a:extLst>
          </p:cNvPr>
          <p:cNvSpPr/>
          <p:nvPr/>
        </p:nvSpPr>
        <p:spPr>
          <a:xfrm>
            <a:off x="0" y="0"/>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anose="02040602050305030304" pitchFamily="18" charset="0"/>
                <a:cs typeface="DaunPenh" panose="01010101010101010101" pitchFamily="2" charset="0"/>
              </a:rPr>
              <a:t>WORLD LEADERS ON AI</a:t>
            </a:r>
          </a:p>
        </p:txBody>
      </p:sp>
      <p:pic>
        <p:nvPicPr>
          <p:cNvPr id="12" name="Picture 11" descr="C:\Users\Computer\Desktop\ICSI_National Conference_Articles\ICSI_NCPCS_Presentation\Logos\youtube.com.jpg">
            <a:hlinkClick r:id="rId3"/>
            <a:extLst>
              <a:ext uri="{FF2B5EF4-FFF2-40B4-BE49-F238E27FC236}">
                <a16:creationId xmlns:a16="http://schemas.microsoft.com/office/drawing/2014/main" xmlns="" id="{432310A3-E268-4E78-B499-C3576074A2BA}"/>
              </a:ext>
            </a:extLst>
          </p:cNvPr>
          <p:cNvPicPr/>
          <p:nvPr/>
        </p:nvPicPr>
        <p:blipFill>
          <a:blip r:embed="rId4"/>
          <a:srcRect/>
          <a:stretch>
            <a:fillRect/>
          </a:stretch>
        </p:blipFill>
        <p:spPr bwMode="auto">
          <a:xfrm>
            <a:off x="270741" y="1051711"/>
            <a:ext cx="1890568" cy="1634259"/>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0FD83E53-32BE-4B46-9ABD-1F669B404978}"/>
              </a:ext>
            </a:extLst>
          </p:cNvPr>
          <p:cNvSpPr txBox="1"/>
          <p:nvPr/>
        </p:nvSpPr>
        <p:spPr>
          <a:xfrm>
            <a:off x="270741" y="2646214"/>
            <a:ext cx="1613477" cy="215444"/>
          </a:xfrm>
          <a:prstGeom prst="rect">
            <a:avLst/>
          </a:prstGeom>
          <a:noFill/>
        </p:spPr>
        <p:txBody>
          <a:bodyPr wrap="square" rtlCol="0">
            <a:spAutoFit/>
          </a:bodyPr>
          <a:lstStyle/>
          <a:p>
            <a:r>
              <a:rPr lang="en-US" sz="800" dirty="0"/>
              <a:t>Image Courtesy: Youtube.com</a:t>
            </a:r>
            <a:endParaRPr lang="en-IN" sz="800" dirty="0"/>
          </a:p>
        </p:txBody>
      </p:sp>
      <p:pic>
        <p:nvPicPr>
          <p:cNvPr id="14" name="Picture 13" descr="C:\Users\Computer\Desktop\ICSI_National Conference_Articles\ICSI_NCPCS_Presentation\Logos\Wikipedia.jpg">
            <a:extLst>
              <a:ext uri="{FF2B5EF4-FFF2-40B4-BE49-F238E27FC236}">
                <a16:creationId xmlns:a16="http://schemas.microsoft.com/office/drawing/2014/main" xmlns="" id="{50B39EF6-7E83-4F8E-967F-5BD4F85F1C79}"/>
              </a:ext>
            </a:extLst>
          </p:cNvPr>
          <p:cNvPicPr/>
          <p:nvPr/>
        </p:nvPicPr>
        <p:blipFill>
          <a:blip r:embed="rId5"/>
          <a:srcRect/>
          <a:stretch>
            <a:fillRect/>
          </a:stretch>
        </p:blipFill>
        <p:spPr bwMode="auto">
          <a:xfrm>
            <a:off x="6332968" y="925482"/>
            <a:ext cx="1890568" cy="1588198"/>
          </a:xfrm>
          <a:prstGeom prst="rect">
            <a:avLst/>
          </a:prstGeom>
          <a:noFill/>
          <a:ln w="9525">
            <a:noFill/>
            <a:miter lim="800000"/>
            <a:headEnd/>
            <a:tailEnd/>
          </a:ln>
        </p:spPr>
      </p:pic>
      <p:sp>
        <p:nvSpPr>
          <p:cNvPr id="15" name="TextBox 14">
            <a:extLst>
              <a:ext uri="{FF2B5EF4-FFF2-40B4-BE49-F238E27FC236}">
                <a16:creationId xmlns:a16="http://schemas.microsoft.com/office/drawing/2014/main" xmlns="" id="{A1B3FDBE-BF0B-4F97-B379-5ED06502B4C2}"/>
              </a:ext>
            </a:extLst>
          </p:cNvPr>
          <p:cNvSpPr txBox="1"/>
          <p:nvPr/>
        </p:nvSpPr>
        <p:spPr>
          <a:xfrm>
            <a:off x="6332968" y="2494514"/>
            <a:ext cx="1613477" cy="215444"/>
          </a:xfrm>
          <a:prstGeom prst="rect">
            <a:avLst/>
          </a:prstGeom>
          <a:noFill/>
        </p:spPr>
        <p:txBody>
          <a:bodyPr wrap="square" rtlCol="0">
            <a:spAutoFit/>
          </a:bodyPr>
          <a:lstStyle/>
          <a:p>
            <a:r>
              <a:rPr lang="en-US" sz="800" dirty="0"/>
              <a:t>Image Courtesy: </a:t>
            </a:r>
            <a:r>
              <a:rPr lang="en-US" sz="800" dirty="0" err="1"/>
              <a:t>wikipedia</a:t>
            </a:r>
            <a:endParaRPr lang="en-IN" sz="800" dirty="0"/>
          </a:p>
        </p:txBody>
      </p:sp>
      <p:pic>
        <p:nvPicPr>
          <p:cNvPr id="16" name="Picture 15" descr="C:\Users\Computer\Desktop\ICSI_National Conference_Articles\ICSI_NCPCS_Presentation\Logos\time.jpg">
            <a:extLst>
              <a:ext uri="{FF2B5EF4-FFF2-40B4-BE49-F238E27FC236}">
                <a16:creationId xmlns:a16="http://schemas.microsoft.com/office/drawing/2014/main" xmlns="" id="{4E566B4F-FA15-43E1-8992-CA364126952E}"/>
              </a:ext>
            </a:extLst>
          </p:cNvPr>
          <p:cNvPicPr/>
          <p:nvPr/>
        </p:nvPicPr>
        <p:blipFill>
          <a:blip r:embed="rId6"/>
          <a:srcRect/>
          <a:stretch>
            <a:fillRect/>
          </a:stretch>
        </p:blipFill>
        <p:spPr bwMode="auto">
          <a:xfrm>
            <a:off x="251791" y="3846541"/>
            <a:ext cx="1759817" cy="1634259"/>
          </a:xfrm>
          <a:prstGeom prst="rect">
            <a:avLst/>
          </a:prstGeom>
          <a:noFill/>
          <a:ln w="9525">
            <a:noFill/>
            <a:miter lim="800000"/>
            <a:headEnd/>
            <a:tailEnd/>
          </a:ln>
        </p:spPr>
      </p:pic>
      <p:sp>
        <p:nvSpPr>
          <p:cNvPr id="17" name="TextBox 16">
            <a:extLst>
              <a:ext uri="{FF2B5EF4-FFF2-40B4-BE49-F238E27FC236}">
                <a16:creationId xmlns:a16="http://schemas.microsoft.com/office/drawing/2014/main" xmlns="" id="{25529635-0CCA-46F5-AE96-A70FBFCFC594}"/>
              </a:ext>
            </a:extLst>
          </p:cNvPr>
          <p:cNvSpPr txBox="1"/>
          <p:nvPr/>
        </p:nvSpPr>
        <p:spPr>
          <a:xfrm>
            <a:off x="251791" y="5504267"/>
            <a:ext cx="1613477" cy="215444"/>
          </a:xfrm>
          <a:prstGeom prst="rect">
            <a:avLst/>
          </a:prstGeom>
          <a:noFill/>
        </p:spPr>
        <p:txBody>
          <a:bodyPr wrap="square" rtlCol="0">
            <a:spAutoFit/>
          </a:bodyPr>
          <a:lstStyle/>
          <a:p>
            <a:r>
              <a:rPr lang="en-US" sz="800" dirty="0"/>
              <a:t>Image Courtesy: time.com</a:t>
            </a:r>
            <a:endParaRPr lang="en-IN" sz="800" dirty="0"/>
          </a:p>
        </p:txBody>
      </p:sp>
      <p:pic>
        <p:nvPicPr>
          <p:cNvPr id="18" name="Picture 17" descr="C:\Users\Computer\Desktop\ICSI_National Conference_Articles\ICSI_NCPCS_Presentation\Logos\News.sky.com.jpg">
            <a:extLst>
              <a:ext uri="{FF2B5EF4-FFF2-40B4-BE49-F238E27FC236}">
                <a16:creationId xmlns:a16="http://schemas.microsoft.com/office/drawing/2014/main" xmlns="" id="{A22C2C88-177C-45D4-B9D3-A57A3E6DAC65}"/>
              </a:ext>
            </a:extLst>
          </p:cNvPr>
          <p:cNvPicPr/>
          <p:nvPr/>
        </p:nvPicPr>
        <p:blipFill>
          <a:blip r:embed="rId7"/>
          <a:srcRect/>
          <a:stretch>
            <a:fillRect/>
          </a:stretch>
        </p:blipFill>
        <p:spPr bwMode="auto">
          <a:xfrm>
            <a:off x="6234256" y="3660717"/>
            <a:ext cx="1830822" cy="1735283"/>
          </a:xfrm>
          <a:prstGeom prst="rect">
            <a:avLst/>
          </a:prstGeom>
          <a:noFill/>
          <a:ln w="9525">
            <a:noFill/>
            <a:miter lim="800000"/>
            <a:headEnd/>
            <a:tailEnd/>
          </a:ln>
        </p:spPr>
      </p:pic>
      <p:sp>
        <p:nvSpPr>
          <p:cNvPr id="20" name="TextBox 19">
            <a:extLst>
              <a:ext uri="{FF2B5EF4-FFF2-40B4-BE49-F238E27FC236}">
                <a16:creationId xmlns:a16="http://schemas.microsoft.com/office/drawing/2014/main" xmlns="" id="{238A8738-9EF6-437A-940E-CD66C068AFBF}"/>
              </a:ext>
            </a:extLst>
          </p:cNvPr>
          <p:cNvSpPr txBox="1"/>
          <p:nvPr/>
        </p:nvSpPr>
        <p:spPr>
          <a:xfrm>
            <a:off x="6234256" y="5417361"/>
            <a:ext cx="1579708" cy="215444"/>
          </a:xfrm>
          <a:prstGeom prst="rect">
            <a:avLst/>
          </a:prstGeom>
          <a:noFill/>
        </p:spPr>
        <p:txBody>
          <a:bodyPr wrap="square" rtlCol="0">
            <a:spAutoFit/>
          </a:bodyPr>
          <a:lstStyle/>
          <a:p>
            <a:r>
              <a:rPr lang="en-US" sz="800" dirty="0"/>
              <a:t>Image Courtesy: news.sky.com</a:t>
            </a:r>
            <a:endParaRPr lang="en-IN" sz="800" dirty="0"/>
          </a:p>
        </p:txBody>
      </p:sp>
      <p:sp>
        <p:nvSpPr>
          <p:cNvPr id="9" name="TextBox 8">
            <a:extLst>
              <a:ext uri="{FF2B5EF4-FFF2-40B4-BE49-F238E27FC236}">
                <a16:creationId xmlns:a16="http://schemas.microsoft.com/office/drawing/2014/main" xmlns="" id="{33665156-BA2D-45B0-B3F0-D88F781805F7}"/>
              </a:ext>
            </a:extLst>
          </p:cNvPr>
          <p:cNvSpPr txBox="1"/>
          <p:nvPr/>
        </p:nvSpPr>
        <p:spPr>
          <a:xfrm>
            <a:off x="2011608" y="3846541"/>
            <a:ext cx="3927186" cy="1477328"/>
          </a:xfrm>
          <a:prstGeom prst="rect">
            <a:avLst/>
          </a:prstGeom>
          <a:noFill/>
        </p:spPr>
        <p:txBody>
          <a:bodyPr wrap="square" rtlCol="0">
            <a:spAutoFit/>
          </a:bodyPr>
          <a:lstStyle/>
          <a:p>
            <a:pPr algn="just"/>
            <a:r>
              <a:rPr lang="en-US" b="1" dirty="0">
                <a:latin typeface="Book Antiqua" panose="02040602050305030304" pitchFamily="18" charset="0"/>
              </a:rPr>
              <a:t>“China must develop control and use Artificial Intelligence (AI) to secure the country’s future in the next technological and industrial revolution.”</a:t>
            </a:r>
            <a:endParaRPr lang="en-IN" b="1" dirty="0">
              <a:latin typeface="Book Antiqua" panose="02040602050305030304" pitchFamily="18" charset="0"/>
            </a:endParaRPr>
          </a:p>
        </p:txBody>
      </p:sp>
      <p:sp>
        <p:nvSpPr>
          <p:cNvPr id="10" name="Rectangle 9">
            <a:extLst>
              <a:ext uri="{FF2B5EF4-FFF2-40B4-BE49-F238E27FC236}">
                <a16:creationId xmlns:a16="http://schemas.microsoft.com/office/drawing/2014/main" xmlns="" id="{D4F15C00-8C1E-480B-94E7-35B275FC4A61}"/>
              </a:ext>
            </a:extLst>
          </p:cNvPr>
          <p:cNvSpPr/>
          <p:nvPr/>
        </p:nvSpPr>
        <p:spPr>
          <a:xfrm>
            <a:off x="8196410" y="1119416"/>
            <a:ext cx="3795854" cy="1200329"/>
          </a:xfrm>
          <a:prstGeom prst="rect">
            <a:avLst/>
          </a:prstGeom>
        </p:spPr>
        <p:txBody>
          <a:bodyPr wrap="square">
            <a:spAutoFit/>
          </a:bodyPr>
          <a:lstStyle/>
          <a:p>
            <a:pPr algn="just"/>
            <a:r>
              <a:rPr lang="en-US" b="1" dirty="0">
                <a:latin typeface="Book Antiqua" panose="02040602050305030304" pitchFamily="18" charset="0"/>
                <a:ea typeface="Times New Roman" panose="02020603050405020304" pitchFamily="18" charset="0"/>
              </a:rPr>
              <a:t>“continued American leadership in AI is of paramount importance to maintaining the economic and national security of the America.”</a:t>
            </a:r>
            <a:endParaRPr lang="en-IN" b="1" dirty="0">
              <a:latin typeface="Book Antiqua" panose="02040602050305030304" pitchFamily="18" charset="0"/>
            </a:endParaRPr>
          </a:p>
        </p:txBody>
      </p:sp>
      <p:sp>
        <p:nvSpPr>
          <p:cNvPr id="11" name="Rectangle 10">
            <a:extLst>
              <a:ext uri="{FF2B5EF4-FFF2-40B4-BE49-F238E27FC236}">
                <a16:creationId xmlns:a16="http://schemas.microsoft.com/office/drawing/2014/main" xmlns="" id="{92ED3F68-DA2C-41E1-9AE6-3088054AF0E8}"/>
              </a:ext>
            </a:extLst>
          </p:cNvPr>
          <p:cNvSpPr/>
          <p:nvPr/>
        </p:nvSpPr>
        <p:spPr>
          <a:xfrm>
            <a:off x="2161309" y="999610"/>
            <a:ext cx="4072947" cy="1754326"/>
          </a:xfrm>
          <a:prstGeom prst="rect">
            <a:avLst/>
          </a:prstGeom>
        </p:spPr>
        <p:txBody>
          <a:bodyPr wrap="square">
            <a:spAutoFit/>
          </a:bodyPr>
          <a:lstStyle/>
          <a:p>
            <a:pPr algn="just"/>
            <a:r>
              <a:rPr lang="en-US" b="1" dirty="0">
                <a:latin typeface="Book Antiqua" panose="02040602050305030304" pitchFamily="18" charset="0"/>
                <a:ea typeface="Times New Roman" panose="02020603050405020304" pitchFamily="18" charset="0"/>
                <a:cs typeface="Times New Roman" panose="02020603050405020304" pitchFamily="18" charset="0"/>
              </a:rPr>
              <a:t>“Make Artificial Intelligence in India, Make Artificial Intelligence Work for India. </a:t>
            </a:r>
            <a:r>
              <a:rPr lang="en-US" b="1" dirty="0">
                <a:latin typeface="Book Antiqua" panose="02040602050305030304" pitchFamily="18" charset="0"/>
                <a:cs typeface="Times New Roman" panose="02020603050405020304" pitchFamily="18" charset="0"/>
              </a:rPr>
              <a:t>The road ahead for Artificial Intelligence depends on and will be driven by Human Intentions.”</a:t>
            </a:r>
            <a:endParaRPr lang="en-IN" b="1" dirty="0">
              <a:latin typeface="Book Antiqua" panose="0204060205030503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9DE4B6C8-7751-4B7C-BB0A-A8E576833AF9}"/>
              </a:ext>
            </a:extLst>
          </p:cNvPr>
          <p:cNvSpPr/>
          <p:nvPr/>
        </p:nvSpPr>
        <p:spPr>
          <a:xfrm>
            <a:off x="8065078" y="3928193"/>
            <a:ext cx="3927186" cy="1200329"/>
          </a:xfrm>
          <a:prstGeom prst="rect">
            <a:avLst/>
          </a:prstGeom>
        </p:spPr>
        <p:txBody>
          <a:bodyPr wrap="square">
            <a:spAutoFit/>
          </a:bodyPr>
          <a:lstStyle/>
          <a:p>
            <a:pPr algn="just"/>
            <a:r>
              <a:rPr lang="en-US" b="1" dirty="0">
                <a:latin typeface="Book Antiqua" panose="02040602050305030304" pitchFamily="18" charset="0"/>
                <a:ea typeface="Times New Roman" panose="02020603050405020304" pitchFamily="18" charset="0"/>
                <a:cs typeface="Times New Roman" panose="02020603050405020304" pitchFamily="18" charset="0"/>
              </a:rPr>
              <a:t>The Nation which leads in AI will Rule the World. Russia must ensure its technological sovereignty in the field of AI.</a:t>
            </a:r>
            <a:endParaRPr lang="en-IN" b="1" dirty="0">
              <a:latin typeface="Book Antiqua" panose="02040602050305030304" pitchFamily="18" charset="0"/>
            </a:endParaRPr>
          </a:p>
        </p:txBody>
      </p:sp>
    </p:spTree>
    <p:extLst>
      <p:ext uri="{BB962C8B-B14F-4D97-AF65-F5344CB8AC3E}">
        <p14:creationId xmlns:p14="http://schemas.microsoft.com/office/powerpoint/2010/main" xmlns="" val="2095436464"/>
      </p:ext>
    </p:extLst>
  </p:cSld>
  <p:clrMapOvr>
    <a:masterClrMapping/>
  </p:clrMapOvr>
  <p:transition>
    <p:pull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xmlns="" id="{8362C53F-03C5-4086-9189-D901FF921B81}"/>
              </a:ext>
            </a:extLst>
          </p:cNvPr>
          <p:cNvSpPr/>
          <p:nvPr/>
        </p:nvSpPr>
        <p:spPr>
          <a:xfrm>
            <a:off x="0" y="-27705"/>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itchFamily="18" charset="0"/>
                <a:cs typeface="DaunPenh" panose="01010101010101010101" pitchFamily="2" charset="0"/>
              </a:rPr>
              <a:t>Artificial Intelligence</a:t>
            </a:r>
          </a:p>
        </p:txBody>
      </p:sp>
      <p:graphicFrame>
        <p:nvGraphicFramePr>
          <p:cNvPr id="3" name="Diagram 2"/>
          <p:cNvGraphicFramePr/>
          <p:nvPr/>
        </p:nvGraphicFramePr>
        <p:xfrm>
          <a:off x="0" y="796835"/>
          <a:ext cx="3657600" cy="2978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535886" y="4240232"/>
            <a:ext cx="2656114" cy="584775"/>
          </a:xfrm>
          <a:prstGeom prst="rect">
            <a:avLst/>
          </a:prstGeom>
        </p:spPr>
        <p:txBody>
          <a:bodyPr wrap="square">
            <a:spAutoFit/>
          </a:bodyPr>
          <a:lstStyle/>
          <a:p>
            <a:r>
              <a:rPr lang="en-US" sz="1600" b="1" dirty="0">
                <a:latin typeface="Book Antiqua" pitchFamily="18" charset="0"/>
                <a:hlinkClick r:id="rId6"/>
              </a:rPr>
              <a:t>https://youtu.be/dMrX08PxUNY?t=169</a:t>
            </a:r>
            <a:r>
              <a:rPr lang="en-US" sz="1600" b="1" dirty="0">
                <a:latin typeface="Book Antiqua" pitchFamily="18" charset="0"/>
              </a:rPr>
              <a:t> </a:t>
            </a:r>
          </a:p>
        </p:txBody>
      </p:sp>
      <p:sp>
        <p:nvSpPr>
          <p:cNvPr id="6" name="Rectangle 5"/>
          <p:cNvSpPr/>
          <p:nvPr/>
        </p:nvSpPr>
        <p:spPr>
          <a:xfrm>
            <a:off x="0" y="6211669"/>
            <a:ext cx="12192000" cy="646331"/>
          </a:xfrm>
          <a:prstGeom prst="rect">
            <a:avLst/>
          </a:prstGeom>
        </p:spPr>
        <p:txBody>
          <a:bodyPr wrap="square">
            <a:spAutoFit/>
          </a:bodyPr>
          <a:lstStyle/>
          <a:p>
            <a:pPr algn="just"/>
            <a:r>
              <a:rPr lang="en-US" b="1" dirty="0">
                <a:latin typeface="Book Antiqua" pitchFamily="18" charset="0"/>
              </a:rPr>
              <a:t>AI needs Data to Analyze, Interpret, &amp; give Insights &amp; Recommendations for Decisions. AI in collaboration with other technologies like Blockchain &amp; Smart Contracts, Big Data Analytics. IOT, RPA etc. gives a synergetic effect.</a:t>
            </a:r>
            <a:endParaRPr lang="en-US" dirty="0">
              <a:latin typeface="Book Antiqua" pitchFamily="18" charset="0"/>
            </a:endParaRPr>
          </a:p>
        </p:txBody>
      </p:sp>
      <p:sp>
        <p:nvSpPr>
          <p:cNvPr id="12" name="TextBox 11"/>
          <p:cNvSpPr txBox="1"/>
          <p:nvPr/>
        </p:nvSpPr>
        <p:spPr>
          <a:xfrm>
            <a:off x="3696789" y="778897"/>
            <a:ext cx="8495211" cy="584775"/>
          </a:xfrm>
          <a:prstGeom prst="rect">
            <a:avLst/>
          </a:prstGeom>
          <a:noFill/>
        </p:spPr>
        <p:txBody>
          <a:bodyPr wrap="square" rtlCol="0">
            <a:spAutoFit/>
          </a:bodyPr>
          <a:lstStyle/>
          <a:p>
            <a:pPr algn="just"/>
            <a:r>
              <a:rPr lang="en-US" sz="1600" b="1" dirty="0">
                <a:latin typeface="Book Antiqua" pitchFamily="18" charset="0"/>
              </a:rPr>
              <a:t>Artificial intelligence</a:t>
            </a:r>
            <a:r>
              <a:rPr lang="en-US" sz="1600" dirty="0">
                <a:latin typeface="Book Antiqua" pitchFamily="18" charset="0"/>
              </a:rPr>
              <a:t> </a:t>
            </a:r>
            <a:r>
              <a:rPr lang="en-US" sz="1600" b="1" dirty="0">
                <a:latin typeface="Book Antiqua" pitchFamily="18" charset="0"/>
              </a:rPr>
              <a:t>(AI) </a:t>
            </a:r>
            <a:r>
              <a:rPr lang="en-US" sz="1600" dirty="0">
                <a:latin typeface="Book Antiqua" pitchFamily="18" charset="0"/>
              </a:rPr>
              <a:t>is an area of computer science that emphasizes the creation of intelligent machines that work and react like humans.</a:t>
            </a:r>
          </a:p>
        </p:txBody>
      </p:sp>
      <p:sp>
        <p:nvSpPr>
          <p:cNvPr id="13" name="TextBox 12"/>
          <p:cNvSpPr txBox="1"/>
          <p:nvPr/>
        </p:nvSpPr>
        <p:spPr>
          <a:xfrm>
            <a:off x="3696789" y="1310121"/>
            <a:ext cx="8495211" cy="830997"/>
          </a:xfrm>
          <a:prstGeom prst="rect">
            <a:avLst/>
          </a:prstGeom>
          <a:noFill/>
        </p:spPr>
        <p:txBody>
          <a:bodyPr wrap="square" rtlCol="0">
            <a:spAutoFit/>
          </a:bodyPr>
          <a:lstStyle/>
          <a:p>
            <a:pPr algn="just"/>
            <a:r>
              <a:rPr lang="en-US" sz="1600" b="1" dirty="0">
                <a:latin typeface="Book Antiqua" pitchFamily="18" charset="0"/>
              </a:rPr>
              <a:t>Machine learning (ML) </a:t>
            </a:r>
            <a:r>
              <a:rPr lang="en-IN" sz="1600" dirty="0">
                <a:latin typeface="Book Antiqua" pitchFamily="18" charset="0"/>
              </a:rPr>
              <a:t>Machine Learning is the scientific study of algorithms and statistical models that computer systems use to effectively perform a specific task without using explicit instructions, relying on patterns and inference instead.</a:t>
            </a:r>
            <a:endParaRPr lang="en-US" sz="1600" dirty="0">
              <a:latin typeface="Book Antiqua" pitchFamily="18" charset="0"/>
            </a:endParaRPr>
          </a:p>
        </p:txBody>
      </p:sp>
      <p:sp>
        <p:nvSpPr>
          <p:cNvPr id="14" name="TextBox 13"/>
          <p:cNvSpPr txBox="1"/>
          <p:nvPr/>
        </p:nvSpPr>
        <p:spPr>
          <a:xfrm>
            <a:off x="3722914" y="2105468"/>
            <a:ext cx="8456023" cy="615553"/>
          </a:xfrm>
          <a:prstGeom prst="rect">
            <a:avLst/>
          </a:prstGeom>
          <a:noFill/>
        </p:spPr>
        <p:txBody>
          <a:bodyPr wrap="square" rtlCol="0">
            <a:spAutoFit/>
          </a:bodyPr>
          <a:lstStyle/>
          <a:p>
            <a:pPr algn="just"/>
            <a:r>
              <a:rPr lang="en-US" sz="1600" b="1" dirty="0">
                <a:latin typeface="Book Antiqua" pitchFamily="18" charset="0"/>
              </a:rPr>
              <a:t>Deep learning (DL)</a:t>
            </a:r>
            <a:r>
              <a:rPr lang="en-US" sz="1600" dirty="0">
                <a:latin typeface="Book Antiqua" pitchFamily="18" charset="0"/>
              </a:rPr>
              <a:t> </a:t>
            </a:r>
            <a:r>
              <a:rPr lang="en-IN" dirty="0"/>
              <a:t> </a:t>
            </a:r>
            <a:r>
              <a:rPr lang="en-IN" sz="1600" dirty="0">
                <a:latin typeface="Book Antiqua" pitchFamily="18" charset="0"/>
              </a:rPr>
              <a:t>is part of a broader family of machine learning methods based on artificial neural networks. Learning can be supervised, semi-supervised or unsupervised.</a:t>
            </a:r>
            <a:endParaRPr lang="en-US" sz="1600" dirty="0">
              <a:latin typeface="Book Antiqua" pitchFamily="18" charset="0"/>
            </a:endParaRPr>
          </a:p>
        </p:txBody>
      </p:sp>
      <p:sp>
        <p:nvSpPr>
          <p:cNvPr id="16" name="TextBox 15"/>
          <p:cNvSpPr txBox="1"/>
          <p:nvPr/>
        </p:nvSpPr>
        <p:spPr>
          <a:xfrm>
            <a:off x="3722914" y="2718893"/>
            <a:ext cx="6113416" cy="1077218"/>
          </a:xfrm>
          <a:prstGeom prst="rect">
            <a:avLst/>
          </a:prstGeom>
          <a:noFill/>
        </p:spPr>
        <p:txBody>
          <a:bodyPr wrap="square" rtlCol="0">
            <a:spAutoFit/>
          </a:bodyPr>
          <a:lstStyle/>
          <a:p>
            <a:pPr lvl="0" algn="just"/>
            <a:r>
              <a:rPr lang="en-US" sz="1600" b="1" dirty="0">
                <a:latin typeface="Book Antiqua" pitchFamily="18" charset="0"/>
              </a:rPr>
              <a:t>Natural Language Processing (NLP)</a:t>
            </a:r>
            <a:r>
              <a:rPr lang="en-US" sz="1600" dirty="0">
                <a:latin typeface="Book Antiqua" pitchFamily="18" charset="0"/>
              </a:rPr>
              <a:t>: A subset of AI, concerned with the interactions between computers and human (natural) languages, in particular how to program computers to process and analyze large amounts of natural language data.</a:t>
            </a:r>
          </a:p>
        </p:txBody>
      </p:sp>
      <p:sp>
        <p:nvSpPr>
          <p:cNvPr id="17" name="TextBox 16"/>
          <p:cNvSpPr txBox="1"/>
          <p:nvPr/>
        </p:nvSpPr>
        <p:spPr>
          <a:xfrm>
            <a:off x="-1" y="3727561"/>
            <a:ext cx="9588137" cy="1323439"/>
          </a:xfrm>
          <a:prstGeom prst="rect">
            <a:avLst/>
          </a:prstGeom>
          <a:noFill/>
        </p:spPr>
        <p:txBody>
          <a:bodyPr wrap="square" rtlCol="0">
            <a:spAutoFit/>
          </a:bodyPr>
          <a:lstStyle/>
          <a:p>
            <a:pPr lvl="0" algn="just"/>
            <a:r>
              <a:rPr lang="en-US" sz="1600" b="1" dirty="0">
                <a:latin typeface="Book Antiqua" pitchFamily="18" charset="0"/>
              </a:rPr>
              <a:t>Natural Language Generation (NLG)</a:t>
            </a:r>
            <a:r>
              <a:rPr lang="en-US" sz="1600" dirty="0">
                <a:latin typeface="Book Antiqua" pitchFamily="18" charset="0"/>
              </a:rPr>
              <a:t>: A branch of NLP. It is a software process that transforms structured data into plain Natural Language content. It can be used to produce long form content for organizations to automate custom reports, as well as produce custom content for a web or mobile application. It can also be used to generate short blurbs of text in interactive conversations (a </a:t>
            </a:r>
            <a:r>
              <a:rPr lang="en-US" sz="1600" dirty="0" err="1">
                <a:latin typeface="Book Antiqua" pitchFamily="18" charset="0"/>
              </a:rPr>
              <a:t>chatbot</a:t>
            </a:r>
            <a:r>
              <a:rPr lang="en-US" sz="1600" dirty="0">
                <a:latin typeface="Book Antiqua" pitchFamily="18" charset="0"/>
              </a:rPr>
              <a:t>) which might even be read out loud by a text-to-speech system.</a:t>
            </a:r>
          </a:p>
        </p:txBody>
      </p:sp>
      <p:sp>
        <p:nvSpPr>
          <p:cNvPr id="18" name="TextBox 17"/>
          <p:cNvSpPr txBox="1"/>
          <p:nvPr/>
        </p:nvSpPr>
        <p:spPr>
          <a:xfrm>
            <a:off x="-13063" y="4990027"/>
            <a:ext cx="12192000" cy="1323439"/>
          </a:xfrm>
          <a:prstGeom prst="rect">
            <a:avLst/>
          </a:prstGeom>
          <a:noFill/>
        </p:spPr>
        <p:txBody>
          <a:bodyPr wrap="square" rtlCol="0">
            <a:spAutoFit/>
          </a:bodyPr>
          <a:lstStyle/>
          <a:p>
            <a:pPr lvl="0" algn="just"/>
            <a:r>
              <a:rPr lang="en-US" sz="1600" b="1" dirty="0">
                <a:latin typeface="Book Antiqua" pitchFamily="18" charset="0"/>
              </a:rPr>
              <a:t>Natural Language Understanding (NLU)</a:t>
            </a:r>
            <a:r>
              <a:rPr lang="en-US" sz="1600" dirty="0">
                <a:latin typeface="Book Antiqua" pitchFamily="18" charset="0"/>
              </a:rPr>
              <a:t>: </a:t>
            </a:r>
            <a:r>
              <a:rPr lang="en-IN" sz="1600" dirty="0">
                <a:latin typeface="Book Antiqua" pitchFamily="18" charset="0"/>
              </a:rPr>
              <a:t>is a subtopic of natural-language processing in artificial intelligence that deals with machine reading comprehension. Natural-language understanding is considered an AI-hard problem</a:t>
            </a:r>
            <a:r>
              <a:rPr lang="en-US" sz="1600" dirty="0">
                <a:latin typeface="Book Antiqua" pitchFamily="18" charset="0"/>
              </a:rPr>
              <a:t>. </a:t>
            </a:r>
            <a:r>
              <a:rPr lang="en-IN" sz="1600" dirty="0">
                <a:latin typeface="Book Antiqua" pitchFamily="18" charset="0"/>
              </a:rPr>
              <a:t>In the field of artificial intelligence, the most difficult problems are informally known as AI-complete or AI-hard, implying that the difficulty of these computational problems is equivalent to that of solving the central artificial intelligence problem—making computers as intelligent as people, or strong AI.</a:t>
            </a:r>
            <a:endParaRPr lang="en-US" sz="1600" dirty="0">
              <a:latin typeface="Book Antiqua" pitchFamily="18" charset="0"/>
            </a:endParaRPr>
          </a:p>
        </p:txBody>
      </p:sp>
      <p:graphicFrame>
        <p:nvGraphicFramePr>
          <p:cNvPr id="19" name="Diagram 18"/>
          <p:cNvGraphicFramePr/>
          <p:nvPr>
            <p:extLst>
              <p:ext uri="{D42A27DB-BD31-4B8C-83A1-F6EECF244321}">
                <p14:modId xmlns:p14="http://schemas.microsoft.com/office/powerpoint/2010/main" xmlns="" val="817622412"/>
              </p:ext>
            </p:extLst>
          </p:nvPr>
        </p:nvGraphicFramePr>
        <p:xfrm>
          <a:off x="9808754" y="2666144"/>
          <a:ext cx="2383246" cy="15402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1">
            <a:extLst>
              <a:ext uri="{FF2B5EF4-FFF2-40B4-BE49-F238E27FC236}">
                <a16:creationId xmlns:a16="http://schemas.microsoft.com/office/drawing/2014/main" xmlns="" id="{8362C53F-03C5-4086-9189-D901FF921B81}"/>
              </a:ext>
            </a:extLst>
          </p:cNvPr>
          <p:cNvSpPr/>
          <p:nvPr/>
        </p:nvSpPr>
        <p:spPr>
          <a:xfrm>
            <a:off x="0" y="-27705"/>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itchFamily="18" charset="0"/>
                <a:cs typeface="DaunPenh" panose="01010101010101010101" pitchFamily="2" charset="0"/>
              </a:rPr>
              <a:t>OTHER EMERGING TECHNOLOGIES</a:t>
            </a:r>
          </a:p>
        </p:txBody>
      </p:sp>
      <p:pic>
        <p:nvPicPr>
          <p:cNvPr id="22" name="Picture 2" descr="Image result for blockchain">
            <a:extLst>
              <a:ext uri="{FF2B5EF4-FFF2-40B4-BE49-F238E27FC236}">
                <a16:creationId xmlns:a16="http://schemas.microsoft.com/office/drawing/2014/main" xmlns="" id="{F30F5410-37C2-40F4-B88F-24C4070E4953}"/>
              </a:ext>
            </a:extLst>
          </p:cNvPr>
          <p:cNvPicPr>
            <a:picLocks noChangeAspect="1" noChangeArrowheads="1"/>
          </p:cNvPicPr>
          <p:nvPr/>
        </p:nvPicPr>
        <p:blipFill>
          <a:blip r:embed="rId2" cstate="print">
            <a:biLevel thresh="75000"/>
            <a:extLst>
              <a:ext uri="{28A0092B-C50C-407E-A947-70E740481C1C}">
                <a14:useLocalDpi xmlns:a14="http://schemas.microsoft.com/office/drawing/2010/main" xmlns="" val="0"/>
              </a:ext>
            </a:extLst>
          </a:blip>
          <a:srcRect/>
          <a:stretch>
            <a:fillRect/>
          </a:stretch>
        </p:blipFill>
        <p:spPr bwMode="auto">
          <a:xfrm>
            <a:off x="0" y="1355223"/>
            <a:ext cx="2516698" cy="887104"/>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2634017" y="1050196"/>
            <a:ext cx="9557983" cy="1400383"/>
          </a:xfrm>
          <a:prstGeom prst="rect">
            <a:avLst/>
          </a:prstGeom>
          <a:noFill/>
        </p:spPr>
        <p:txBody>
          <a:bodyPr wrap="square" rtlCol="0">
            <a:spAutoFit/>
          </a:bodyPr>
          <a:lstStyle/>
          <a:p>
            <a:pPr lvl="0" algn="just"/>
            <a:r>
              <a:rPr lang="en-US" sz="1700" b="1" dirty="0" err="1">
                <a:latin typeface="Book Antiqua" pitchFamily="18" charset="0"/>
              </a:rPr>
              <a:t>Blockchain</a:t>
            </a:r>
            <a:r>
              <a:rPr lang="en-US" sz="1700" b="1" dirty="0">
                <a:latin typeface="Book Antiqua" pitchFamily="18" charset="0"/>
              </a:rPr>
              <a:t>, Smart Contracts, Cryptography</a:t>
            </a:r>
            <a:r>
              <a:rPr lang="en-US" sz="1700" dirty="0">
                <a:latin typeface="Book Antiqua" pitchFamily="18" charset="0"/>
              </a:rPr>
              <a:t>: </a:t>
            </a:r>
            <a:r>
              <a:rPr lang="en-US" sz="1700" dirty="0" err="1">
                <a:latin typeface="Book Antiqua" pitchFamily="18" charset="0"/>
              </a:rPr>
              <a:t>Blockchain</a:t>
            </a:r>
            <a:r>
              <a:rPr lang="en-US" sz="1700" dirty="0">
                <a:latin typeface="Book Antiqua" pitchFamily="18" charset="0"/>
              </a:rPr>
              <a:t> is a data structure that allows to create a digital ledger of transactions and share it among a distributed  network of Computers. It uses cryptography to allow each participant on the network to manipulate the ledger in a secure way without the need for a central authority. Smart Contracts are verified on the </a:t>
            </a:r>
            <a:r>
              <a:rPr lang="en-US" sz="1700" dirty="0" err="1">
                <a:latin typeface="Book Antiqua" pitchFamily="18" charset="0"/>
              </a:rPr>
              <a:t>Blockchain</a:t>
            </a:r>
            <a:r>
              <a:rPr lang="en-US" sz="1700" dirty="0">
                <a:latin typeface="Book Antiqua" pitchFamily="18" charset="0"/>
              </a:rPr>
              <a:t>, allowing for programmable, self-executing and self-enforcing contracts.</a:t>
            </a:r>
            <a:endParaRPr lang="en-US" sz="1700" dirty="0"/>
          </a:p>
        </p:txBody>
      </p:sp>
      <p:pic>
        <p:nvPicPr>
          <p:cNvPr id="24" name="Picture 6" descr="Image result for big data icon">
            <a:extLst>
              <a:ext uri="{FF2B5EF4-FFF2-40B4-BE49-F238E27FC236}">
                <a16:creationId xmlns:a16="http://schemas.microsoft.com/office/drawing/2014/main" xmlns="" id="{A5930A53-7D8F-4FE8-8C27-8C28D8B6D627}"/>
              </a:ext>
            </a:extLst>
          </p:cNvPr>
          <p:cNvPicPr>
            <a:picLocks noChangeAspect="1" noChangeArrowheads="1"/>
          </p:cNvPicPr>
          <p:nvPr/>
        </p:nvPicPr>
        <p:blipFill>
          <a:blip r:embed="rId3">
            <a:biLevel thresh="75000"/>
            <a:extLst>
              <a:ext uri="{28A0092B-C50C-407E-A947-70E740481C1C}">
                <a14:useLocalDpi xmlns:a14="http://schemas.microsoft.com/office/drawing/2010/main" xmlns="" val="0"/>
              </a:ext>
            </a:extLst>
          </a:blip>
          <a:srcRect/>
          <a:stretch>
            <a:fillRect/>
          </a:stretch>
        </p:blipFill>
        <p:spPr bwMode="auto">
          <a:xfrm>
            <a:off x="0" y="3189284"/>
            <a:ext cx="901147" cy="901147"/>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Rectangle 24">
            <a:extLst>
              <a:ext uri="{FF2B5EF4-FFF2-40B4-BE49-F238E27FC236}">
                <a16:creationId xmlns:a16="http://schemas.microsoft.com/office/drawing/2014/main" xmlns="" id="{C1C39767-2F21-4113-949A-BC1D0BB2B6F0}"/>
              </a:ext>
            </a:extLst>
          </p:cNvPr>
          <p:cNvSpPr/>
          <p:nvPr/>
        </p:nvSpPr>
        <p:spPr>
          <a:xfrm>
            <a:off x="833971" y="3371956"/>
            <a:ext cx="1895581" cy="461665"/>
          </a:xfrm>
          <a:prstGeom prst="rect">
            <a:avLst/>
          </a:prstGeom>
        </p:spPr>
        <p:txBody>
          <a:bodyPr wrap="square">
            <a:spAutoFit/>
          </a:bodyPr>
          <a:lstStyle/>
          <a:p>
            <a:r>
              <a:rPr lang="en-US" sz="2400" b="1" dirty="0">
                <a:latin typeface="Arial Black" panose="020B0A04020102020204" pitchFamily="34" charset="0"/>
                <a:ea typeface="Calibri" charset="0"/>
                <a:cs typeface="Calibri" charset="0"/>
              </a:rPr>
              <a:t>BIG DATA</a:t>
            </a:r>
            <a:endParaRPr lang="en-AU" sz="2400" b="1" dirty="0">
              <a:latin typeface="Arial Black" panose="020B0A04020102020204" pitchFamily="34" charset="0"/>
            </a:endParaRPr>
          </a:p>
        </p:txBody>
      </p:sp>
      <p:sp>
        <p:nvSpPr>
          <p:cNvPr id="26" name="TextBox 25"/>
          <p:cNvSpPr txBox="1"/>
          <p:nvPr/>
        </p:nvSpPr>
        <p:spPr>
          <a:xfrm>
            <a:off x="2634017" y="2960653"/>
            <a:ext cx="9557983" cy="1138773"/>
          </a:xfrm>
          <a:prstGeom prst="rect">
            <a:avLst/>
          </a:prstGeom>
          <a:noFill/>
        </p:spPr>
        <p:txBody>
          <a:bodyPr wrap="square" rtlCol="0">
            <a:spAutoFit/>
          </a:bodyPr>
          <a:lstStyle/>
          <a:p>
            <a:pPr algn="just"/>
            <a:r>
              <a:rPr lang="en-US" sz="1700" b="1" dirty="0">
                <a:latin typeface="Book Antiqua" pitchFamily="18" charset="0"/>
              </a:rPr>
              <a:t>Big Data and Analytics</a:t>
            </a:r>
            <a:r>
              <a:rPr lang="en-US" sz="1700" dirty="0">
                <a:latin typeface="Book Antiqua" pitchFamily="18" charset="0"/>
              </a:rPr>
              <a:t>: The strategy of analyzing large volumes of data gathered from a wide variety of sources, including social networks, videos, digital images, sensors, and banking &amp; sales transaction records. It helps to uncover patterns and connections that might otherwise be invisible, and that might provide valuable insights about the users who created it. </a:t>
            </a:r>
          </a:p>
        </p:txBody>
      </p:sp>
      <p:pic>
        <p:nvPicPr>
          <p:cNvPr id="2050" name="Picture 2"/>
          <p:cNvPicPr>
            <a:picLocks noChangeAspect="1" noChangeArrowheads="1"/>
          </p:cNvPicPr>
          <p:nvPr/>
        </p:nvPicPr>
        <p:blipFill>
          <a:blip r:embed="rId4"/>
          <a:srcRect/>
          <a:stretch>
            <a:fillRect/>
          </a:stretch>
        </p:blipFill>
        <p:spPr bwMode="auto">
          <a:xfrm>
            <a:off x="0" y="4690354"/>
            <a:ext cx="1223425" cy="1018605"/>
          </a:xfrm>
          <a:prstGeom prst="rect">
            <a:avLst/>
          </a:prstGeom>
          <a:noFill/>
          <a:ln w="9525">
            <a:noFill/>
            <a:miter lim="800000"/>
            <a:headEnd/>
            <a:tailEnd/>
          </a:ln>
          <a:effectLst/>
        </p:spPr>
      </p:pic>
      <p:sp>
        <p:nvSpPr>
          <p:cNvPr id="27" name="Rectangle 26">
            <a:extLst>
              <a:ext uri="{FF2B5EF4-FFF2-40B4-BE49-F238E27FC236}">
                <a16:creationId xmlns:a16="http://schemas.microsoft.com/office/drawing/2014/main" xmlns="" id="{C1C39767-2F21-4113-949A-BC1D0BB2B6F0}"/>
              </a:ext>
            </a:extLst>
          </p:cNvPr>
          <p:cNvSpPr/>
          <p:nvPr/>
        </p:nvSpPr>
        <p:spPr>
          <a:xfrm>
            <a:off x="1232033" y="4987272"/>
            <a:ext cx="910668" cy="461665"/>
          </a:xfrm>
          <a:prstGeom prst="rect">
            <a:avLst/>
          </a:prstGeom>
        </p:spPr>
        <p:txBody>
          <a:bodyPr wrap="square">
            <a:spAutoFit/>
          </a:bodyPr>
          <a:lstStyle/>
          <a:p>
            <a:r>
              <a:rPr lang="en-US" sz="2400" b="1" dirty="0">
                <a:latin typeface="Arial Black" panose="020B0A04020102020204" pitchFamily="34" charset="0"/>
                <a:ea typeface="Calibri" charset="0"/>
                <a:cs typeface="Calibri" charset="0"/>
              </a:rPr>
              <a:t>RPA</a:t>
            </a:r>
            <a:endParaRPr lang="en-AU" sz="2400" b="1" dirty="0">
              <a:latin typeface="Arial Black" panose="020B0A04020102020204" pitchFamily="34" charset="0"/>
            </a:endParaRPr>
          </a:p>
        </p:txBody>
      </p:sp>
      <p:sp>
        <p:nvSpPr>
          <p:cNvPr id="28" name="TextBox 27"/>
          <p:cNvSpPr txBox="1"/>
          <p:nvPr/>
        </p:nvSpPr>
        <p:spPr>
          <a:xfrm>
            <a:off x="2674961" y="4752575"/>
            <a:ext cx="9517039" cy="1138773"/>
          </a:xfrm>
          <a:prstGeom prst="rect">
            <a:avLst/>
          </a:prstGeom>
          <a:noFill/>
        </p:spPr>
        <p:txBody>
          <a:bodyPr wrap="square" rtlCol="0">
            <a:spAutoFit/>
          </a:bodyPr>
          <a:lstStyle/>
          <a:p>
            <a:pPr algn="just"/>
            <a:r>
              <a:rPr lang="en-US" sz="1700" b="1" dirty="0">
                <a:latin typeface="Book Antiqua" pitchFamily="18" charset="0"/>
              </a:rPr>
              <a:t>Robotic Process Automation (RPA), Robo Advisory and Chatbots</a:t>
            </a:r>
            <a:r>
              <a:rPr lang="en-US" sz="1700" dirty="0">
                <a:latin typeface="Book Antiqua" pitchFamily="18" charset="0"/>
              </a:rPr>
              <a:t>: is a technology which can be used to automate various repetitive tasks that are currently being performed by humans. Using virtual robots or as they are simply called bots, this tasks can include filling online forms using an existing database excel or other database utilities. </a:t>
            </a:r>
          </a:p>
        </p:txBody>
      </p:sp>
    </p:spTree>
  </p:cSld>
  <p:clrMapOvr>
    <a:masterClrMapping/>
  </p:clrMapOvr>
  <p:transition>
    <p:pull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3075" y="5304482"/>
            <a:ext cx="9598925" cy="1200329"/>
          </a:xfrm>
          <a:prstGeom prst="rect">
            <a:avLst/>
          </a:prstGeom>
          <a:noFill/>
        </p:spPr>
        <p:txBody>
          <a:bodyPr wrap="square" rtlCol="0">
            <a:spAutoFit/>
          </a:bodyPr>
          <a:lstStyle/>
          <a:p>
            <a:pPr lvl="0" algn="just"/>
            <a:r>
              <a:rPr lang="en-US" b="1" dirty="0">
                <a:latin typeface="Book Antiqua" pitchFamily="18" charset="0"/>
              </a:rPr>
              <a:t>Regulatory Technology (</a:t>
            </a:r>
            <a:r>
              <a:rPr lang="en-US" b="1" dirty="0" err="1">
                <a:latin typeface="Book Antiqua" pitchFamily="18" charset="0"/>
              </a:rPr>
              <a:t>RegTech</a:t>
            </a:r>
            <a:r>
              <a:rPr lang="en-US" b="1" dirty="0">
                <a:latin typeface="Book Antiqua" pitchFamily="18" charset="0"/>
              </a:rPr>
              <a:t>)</a:t>
            </a:r>
            <a:r>
              <a:rPr lang="en-US" dirty="0">
                <a:latin typeface="Book Antiqua" pitchFamily="18" charset="0"/>
              </a:rPr>
              <a:t>: A blend word of ‘Regulatory Technology’ that was created to address regulatory challenges in the financial services sector through innovative technology. </a:t>
            </a:r>
            <a:r>
              <a:rPr lang="en-US" dirty="0" err="1">
                <a:latin typeface="Book Antiqua" pitchFamily="18" charset="0"/>
              </a:rPr>
              <a:t>RegTech</a:t>
            </a:r>
            <a:r>
              <a:rPr lang="en-US" dirty="0">
                <a:latin typeface="Book Antiqua" pitchFamily="18" charset="0"/>
              </a:rPr>
              <a:t> consists of a group of companies that use technology to help business comply with regulations efficiently and  inexpensively.</a:t>
            </a:r>
          </a:p>
        </p:txBody>
      </p:sp>
      <p:sp>
        <p:nvSpPr>
          <p:cNvPr id="8" name="Arrow: Pentagon 1">
            <a:extLst>
              <a:ext uri="{FF2B5EF4-FFF2-40B4-BE49-F238E27FC236}">
                <a16:creationId xmlns:a16="http://schemas.microsoft.com/office/drawing/2014/main" xmlns="" id="{8362C53F-03C5-4086-9189-D901FF921B81}"/>
              </a:ext>
            </a:extLst>
          </p:cNvPr>
          <p:cNvSpPr/>
          <p:nvPr/>
        </p:nvSpPr>
        <p:spPr>
          <a:xfrm>
            <a:off x="0" y="-27705"/>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itchFamily="18" charset="0"/>
                <a:cs typeface="DaunPenh" panose="01010101010101010101" pitchFamily="2" charset="0"/>
              </a:rPr>
              <a:t>OTHER EMERGING TECHNOLOGIES</a:t>
            </a:r>
          </a:p>
        </p:txBody>
      </p:sp>
      <p:sp>
        <p:nvSpPr>
          <p:cNvPr id="29" name="Rectangle 28">
            <a:extLst>
              <a:ext uri="{FF2B5EF4-FFF2-40B4-BE49-F238E27FC236}">
                <a16:creationId xmlns:a16="http://schemas.microsoft.com/office/drawing/2014/main" xmlns="" id="{6C991AF1-43ED-41F8-AB65-036AAB712986}"/>
              </a:ext>
            </a:extLst>
          </p:cNvPr>
          <p:cNvSpPr/>
          <p:nvPr/>
        </p:nvSpPr>
        <p:spPr>
          <a:xfrm>
            <a:off x="1264672" y="1359977"/>
            <a:ext cx="1000855" cy="461665"/>
          </a:xfrm>
          <a:prstGeom prst="rect">
            <a:avLst/>
          </a:prstGeom>
        </p:spPr>
        <p:txBody>
          <a:bodyPr wrap="square">
            <a:spAutoFit/>
          </a:bodyPr>
          <a:lstStyle/>
          <a:p>
            <a:r>
              <a:rPr lang="en-US" sz="2400" b="1" dirty="0">
                <a:latin typeface="Arial Black" panose="020B0A04020102020204" pitchFamily="34" charset="0"/>
                <a:cs typeface="Calibri" charset="0"/>
              </a:rPr>
              <a:t>APIs</a:t>
            </a:r>
            <a:endParaRPr lang="en-AU" sz="2400" b="1" dirty="0">
              <a:latin typeface="Arial Black" panose="020B0A04020102020204" pitchFamily="34" charset="0"/>
            </a:endParaRPr>
          </a:p>
        </p:txBody>
      </p:sp>
      <p:pic>
        <p:nvPicPr>
          <p:cNvPr id="30" name="Picture 8" descr="Related image">
            <a:extLst>
              <a:ext uri="{FF2B5EF4-FFF2-40B4-BE49-F238E27FC236}">
                <a16:creationId xmlns:a16="http://schemas.microsoft.com/office/drawing/2014/main" xmlns="" id="{E5016F1C-A3C4-47A4-A145-AD4E07BE3663}"/>
              </a:ext>
            </a:extLst>
          </p:cNvPr>
          <p:cNvPicPr>
            <a:picLocks noChangeAspect="1" noChangeArrowheads="1"/>
          </p:cNvPicPr>
          <p:nvPr/>
        </p:nvPicPr>
        <p:blipFill>
          <a:blip r:embed="rId2">
            <a:biLevel thresh="75000"/>
            <a:extLst>
              <a:ext uri="{28A0092B-C50C-407E-A947-70E740481C1C}">
                <a14:useLocalDpi xmlns:a14="http://schemas.microsoft.com/office/drawing/2010/main" xmlns="" val="0"/>
              </a:ext>
            </a:extLst>
          </a:blip>
          <a:srcRect/>
          <a:stretch>
            <a:fillRect/>
          </a:stretch>
        </p:blipFill>
        <p:spPr bwMode="auto">
          <a:xfrm>
            <a:off x="177422" y="1266252"/>
            <a:ext cx="962025" cy="612539"/>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a:off x="2445223" y="1239705"/>
            <a:ext cx="9746777" cy="923330"/>
          </a:xfrm>
          <a:prstGeom prst="rect">
            <a:avLst/>
          </a:prstGeom>
          <a:noFill/>
        </p:spPr>
        <p:txBody>
          <a:bodyPr wrap="square" rtlCol="0">
            <a:spAutoFit/>
          </a:bodyPr>
          <a:lstStyle/>
          <a:p>
            <a:pPr lvl="0" algn="just"/>
            <a:r>
              <a:rPr lang="en-US" b="1" dirty="0">
                <a:latin typeface="Book Antiqua" pitchFamily="18" charset="0"/>
              </a:rPr>
              <a:t>Application Programming Interface (API)</a:t>
            </a:r>
            <a:r>
              <a:rPr lang="en-US" dirty="0">
                <a:latin typeface="Book Antiqua" pitchFamily="18" charset="0"/>
              </a:rPr>
              <a:t>: It is a set of protocols, routines, functions and/or commands that programmers use to develop software or facilitate interaction between distinct systems. </a:t>
            </a:r>
            <a:endParaRPr lang="en-US" dirty="0"/>
          </a:p>
        </p:txBody>
      </p:sp>
      <p:sp>
        <p:nvSpPr>
          <p:cNvPr id="33" name="Rectangle 32">
            <a:extLst>
              <a:ext uri="{FF2B5EF4-FFF2-40B4-BE49-F238E27FC236}">
                <a16:creationId xmlns:a16="http://schemas.microsoft.com/office/drawing/2014/main" xmlns="" id="{B858F951-F94F-4C1E-B2D9-BD853ED28299}"/>
              </a:ext>
            </a:extLst>
          </p:cNvPr>
          <p:cNvSpPr/>
          <p:nvPr/>
        </p:nvSpPr>
        <p:spPr>
          <a:xfrm>
            <a:off x="1311141" y="2585947"/>
            <a:ext cx="872501" cy="461665"/>
          </a:xfrm>
          <a:prstGeom prst="rect">
            <a:avLst/>
          </a:prstGeom>
        </p:spPr>
        <p:txBody>
          <a:bodyPr wrap="square">
            <a:spAutoFit/>
          </a:bodyPr>
          <a:lstStyle/>
          <a:p>
            <a:r>
              <a:rPr lang="en-US" sz="2400" b="1" dirty="0" err="1">
                <a:latin typeface="Arial Black" panose="020B0A04020102020204" pitchFamily="34" charset="0"/>
                <a:ea typeface="Calibri" charset="0"/>
                <a:cs typeface="Calibri" charset="0"/>
              </a:rPr>
              <a:t>IoT</a:t>
            </a:r>
            <a:endParaRPr lang="en-AU" sz="2400" b="1" dirty="0">
              <a:latin typeface="Arial Black" panose="020B0A04020102020204" pitchFamily="34" charset="0"/>
            </a:endParaRPr>
          </a:p>
        </p:txBody>
      </p:sp>
      <p:pic>
        <p:nvPicPr>
          <p:cNvPr id="2052" name="Picture 4" descr="Image result for IoT logo in black"/>
          <p:cNvPicPr>
            <a:picLocks noChangeAspect="1" noChangeArrowheads="1"/>
          </p:cNvPicPr>
          <p:nvPr/>
        </p:nvPicPr>
        <p:blipFill>
          <a:blip r:embed="rId3" cstate="print"/>
          <a:srcRect t="16491" b="16282"/>
          <a:stretch>
            <a:fillRect/>
          </a:stretch>
        </p:blipFill>
        <p:spPr bwMode="auto">
          <a:xfrm>
            <a:off x="191069" y="2479761"/>
            <a:ext cx="968991" cy="651425"/>
          </a:xfrm>
          <a:prstGeom prst="rect">
            <a:avLst/>
          </a:prstGeom>
          <a:noFill/>
        </p:spPr>
      </p:pic>
      <p:sp>
        <p:nvSpPr>
          <p:cNvPr id="35" name="TextBox 34"/>
          <p:cNvSpPr txBox="1"/>
          <p:nvPr/>
        </p:nvSpPr>
        <p:spPr>
          <a:xfrm>
            <a:off x="2445223" y="2289349"/>
            <a:ext cx="9746777" cy="1200329"/>
          </a:xfrm>
          <a:prstGeom prst="rect">
            <a:avLst/>
          </a:prstGeom>
          <a:noFill/>
        </p:spPr>
        <p:txBody>
          <a:bodyPr wrap="square" rtlCol="0">
            <a:spAutoFit/>
          </a:bodyPr>
          <a:lstStyle/>
          <a:p>
            <a:pPr algn="just"/>
            <a:r>
              <a:rPr lang="en-US" b="1" dirty="0">
                <a:latin typeface="Book Antiqua" pitchFamily="18" charset="0"/>
              </a:rPr>
              <a:t>Internet of Things (IoT)</a:t>
            </a:r>
            <a:r>
              <a:rPr lang="en-US" dirty="0">
                <a:latin typeface="Book Antiqua" pitchFamily="18" charset="0"/>
              </a:rPr>
              <a:t>: It is a system of interrelated computing devices, mechanical and digital machines, objects, animals or people that are provided with unique identifiers and the ability to transfer data over a network without requiring human-to-human or human-to-computer interaction. </a:t>
            </a:r>
            <a:endParaRPr lang="en-US" dirty="0"/>
          </a:p>
        </p:txBody>
      </p:sp>
      <p:pic>
        <p:nvPicPr>
          <p:cNvPr id="19" name="Picture 2" descr="Image result for vr icon">
            <a:extLst>
              <a:ext uri="{FF2B5EF4-FFF2-40B4-BE49-F238E27FC236}">
                <a16:creationId xmlns:a16="http://schemas.microsoft.com/office/drawing/2014/main" xmlns="" id="{05232A7F-B63B-420F-AECF-F91EDD8E9A89}"/>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880547"/>
            <a:ext cx="954477" cy="954477"/>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19">
            <a:extLst>
              <a:ext uri="{FF2B5EF4-FFF2-40B4-BE49-F238E27FC236}">
                <a16:creationId xmlns:a16="http://schemas.microsoft.com/office/drawing/2014/main" xmlns="" id="{38C509A1-F56F-4329-949C-51BADD0D1E78}"/>
              </a:ext>
            </a:extLst>
          </p:cNvPr>
          <p:cNvSpPr/>
          <p:nvPr/>
        </p:nvSpPr>
        <p:spPr>
          <a:xfrm>
            <a:off x="1048808" y="4087938"/>
            <a:ext cx="1582452" cy="461665"/>
          </a:xfrm>
          <a:prstGeom prst="rect">
            <a:avLst/>
          </a:prstGeom>
        </p:spPr>
        <p:txBody>
          <a:bodyPr wrap="square">
            <a:spAutoFit/>
          </a:bodyPr>
          <a:lstStyle/>
          <a:p>
            <a:r>
              <a:rPr lang="en-US" sz="2400" b="1" dirty="0">
                <a:latin typeface="Arial Black" panose="020B0A04020102020204" pitchFamily="34" charset="0"/>
                <a:cs typeface="Calibri" charset="0"/>
              </a:rPr>
              <a:t>AR/VR</a:t>
            </a:r>
            <a:endParaRPr lang="en-AU" sz="2400" b="1" dirty="0">
              <a:latin typeface="Arial Black" panose="020B0A04020102020204" pitchFamily="34" charset="0"/>
            </a:endParaRPr>
          </a:p>
        </p:txBody>
      </p:sp>
      <p:sp>
        <p:nvSpPr>
          <p:cNvPr id="34" name="TextBox 33"/>
          <p:cNvSpPr txBox="1"/>
          <p:nvPr/>
        </p:nvSpPr>
        <p:spPr>
          <a:xfrm>
            <a:off x="2445223" y="3850588"/>
            <a:ext cx="9746777" cy="1200329"/>
          </a:xfrm>
          <a:prstGeom prst="rect">
            <a:avLst/>
          </a:prstGeom>
          <a:noFill/>
        </p:spPr>
        <p:txBody>
          <a:bodyPr wrap="square" rtlCol="0">
            <a:spAutoFit/>
          </a:bodyPr>
          <a:lstStyle/>
          <a:p>
            <a:pPr algn="just"/>
            <a:r>
              <a:rPr lang="en-US" b="1" dirty="0">
                <a:latin typeface="Book Antiqua" pitchFamily="18" charset="0"/>
              </a:rPr>
              <a:t>Augmented Reality, Virtual Reality and Mix Reality (AR/VR/MR)</a:t>
            </a:r>
            <a:r>
              <a:rPr lang="en-US" dirty="0">
                <a:latin typeface="Book Antiqua" pitchFamily="18" charset="0"/>
              </a:rPr>
              <a:t>: </a:t>
            </a:r>
            <a:r>
              <a:rPr lang="en-US" b="1" dirty="0">
                <a:latin typeface="Book Antiqua" pitchFamily="18" charset="0"/>
              </a:rPr>
              <a:t>AR</a:t>
            </a:r>
            <a:r>
              <a:rPr lang="en-US" dirty="0">
                <a:latin typeface="Book Antiqua" pitchFamily="18" charset="0"/>
              </a:rPr>
              <a:t> adds digital elements to a live view often by using the camera on a </a:t>
            </a:r>
            <a:r>
              <a:rPr lang="en-US" dirty="0" err="1">
                <a:latin typeface="Book Antiqua" pitchFamily="18" charset="0"/>
              </a:rPr>
              <a:t>smartphone</a:t>
            </a:r>
            <a:r>
              <a:rPr lang="en-US" dirty="0">
                <a:latin typeface="Book Antiqua" pitchFamily="18" charset="0"/>
              </a:rPr>
              <a:t>. </a:t>
            </a:r>
            <a:r>
              <a:rPr lang="en-US" b="1" dirty="0">
                <a:latin typeface="Book Antiqua" pitchFamily="18" charset="0"/>
              </a:rPr>
              <a:t>VR</a:t>
            </a:r>
            <a:r>
              <a:rPr lang="en-US" dirty="0">
                <a:latin typeface="Book Antiqua" pitchFamily="18" charset="0"/>
              </a:rPr>
              <a:t> implies a complete immersion experience that shuts out the physical world. In </a:t>
            </a:r>
            <a:r>
              <a:rPr lang="en-US" b="1" dirty="0">
                <a:latin typeface="Book Antiqua" pitchFamily="18" charset="0"/>
              </a:rPr>
              <a:t>MR</a:t>
            </a:r>
            <a:r>
              <a:rPr lang="en-US" dirty="0">
                <a:latin typeface="Book Antiqua" pitchFamily="18" charset="0"/>
              </a:rPr>
              <a:t> experience, which combines elements of both AR and VR, real-world and digital objects interact.</a:t>
            </a:r>
          </a:p>
        </p:txBody>
      </p:sp>
      <p:sp>
        <p:nvSpPr>
          <p:cNvPr id="33794" name="AutoShape 2" descr="Image result for judge's hammer logo in bla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5" name="Picture 3" descr="C:\Users\Computer\Desktop\ICSI_National Conference_Articles\ICSI_NCPCS_Presentation\Logos\RegTech_Logo.jpg"/>
          <p:cNvPicPr>
            <a:picLocks noChangeAspect="1" noChangeArrowheads="1"/>
          </p:cNvPicPr>
          <p:nvPr/>
        </p:nvPicPr>
        <p:blipFill>
          <a:blip r:embed="rId5"/>
          <a:srcRect l="20206" t="21314" r="16340" b="35880"/>
          <a:stretch>
            <a:fillRect/>
          </a:stretch>
        </p:blipFill>
        <p:spPr bwMode="auto">
          <a:xfrm>
            <a:off x="0" y="5507260"/>
            <a:ext cx="934303" cy="723331"/>
          </a:xfrm>
          <a:prstGeom prst="rect">
            <a:avLst/>
          </a:prstGeom>
          <a:noFill/>
        </p:spPr>
      </p:pic>
      <p:sp>
        <p:nvSpPr>
          <p:cNvPr id="36" name="Rectangle 35">
            <a:extLst>
              <a:ext uri="{FF2B5EF4-FFF2-40B4-BE49-F238E27FC236}">
                <a16:creationId xmlns:a16="http://schemas.microsoft.com/office/drawing/2014/main" xmlns="" id="{38C509A1-F56F-4329-949C-51BADD0D1E78}"/>
              </a:ext>
            </a:extLst>
          </p:cNvPr>
          <p:cNvSpPr/>
          <p:nvPr/>
        </p:nvSpPr>
        <p:spPr>
          <a:xfrm>
            <a:off x="791775" y="5548767"/>
            <a:ext cx="1664821" cy="461665"/>
          </a:xfrm>
          <a:prstGeom prst="rect">
            <a:avLst/>
          </a:prstGeom>
        </p:spPr>
        <p:txBody>
          <a:bodyPr wrap="square">
            <a:spAutoFit/>
          </a:bodyPr>
          <a:lstStyle/>
          <a:p>
            <a:r>
              <a:rPr lang="en-US" sz="2400" b="1" dirty="0" err="1">
                <a:latin typeface="Arial Black" panose="020B0A04020102020204" pitchFamily="34" charset="0"/>
                <a:cs typeface="Calibri" charset="0"/>
              </a:rPr>
              <a:t>RegTech</a:t>
            </a:r>
            <a:endParaRPr lang="en-AU" sz="2400" b="1" dirty="0">
              <a:latin typeface="Arial Black" panose="020B0A04020102020204" pitchFamily="34" charset="0"/>
            </a:endParaRPr>
          </a:p>
        </p:txBody>
      </p:sp>
    </p:spTree>
  </p:cSld>
  <p:clrMapOvr>
    <a:masterClrMapping/>
  </p:clrMapOvr>
  <p:transition>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xmlns="" id="{8362C53F-03C5-4086-9189-D901FF921B81}"/>
              </a:ext>
            </a:extLst>
          </p:cNvPr>
          <p:cNvSpPr/>
          <p:nvPr/>
        </p:nvSpPr>
        <p:spPr>
          <a:xfrm>
            <a:off x="0" y="-27705"/>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itchFamily="18" charset="0"/>
                <a:cs typeface="DaunPenh" panose="01010101010101010101" pitchFamily="2" charset="0"/>
              </a:rPr>
              <a:t>MACHINE LEARNING</a:t>
            </a:r>
          </a:p>
        </p:txBody>
      </p:sp>
      <p:graphicFrame>
        <p:nvGraphicFramePr>
          <p:cNvPr id="6" name="Diagram 5"/>
          <p:cNvGraphicFramePr/>
          <p:nvPr/>
        </p:nvGraphicFramePr>
        <p:xfrm>
          <a:off x="3471534" y="1025921"/>
          <a:ext cx="9017727" cy="3030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70262" y="996287"/>
            <a:ext cx="5747657" cy="523220"/>
          </a:xfrm>
          <a:prstGeom prst="rect">
            <a:avLst/>
          </a:prstGeom>
          <a:noFill/>
        </p:spPr>
        <p:txBody>
          <a:bodyPr wrap="square" rtlCol="0">
            <a:spAutoFit/>
          </a:bodyPr>
          <a:lstStyle/>
          <a:p>
            <a:r>
              <a:rPr lang="en-US" sz="2800" b="1" dirty="0">
                <a:latin typeface="Book Antiqua" pitchFamily="18" charset="0"/>
              </a:rPr>
              <a:t>Machine Learning Techniques</a:t>
            </a:r>
          </a:p>
        </p:txBody>
      </p:sp>
      <p:sp>
        <p:nvSpPr>
          <p:cNvPr id="5" name="TextBox 4"/>
          <p:cNvSpPr txBox="1"/>
          <p:nvPr/>
        </p:nvSpPr>
        <p:spPr>
          <a:xfrm>
            <a:off x="757063" y="3827742"/>
            <a:ext cx="4297679" cy="523220"/>
          </a:xfrm>
          <a:prstGeom prst="rect">
            <a:avLst/>
          </a:prstGeom>
          <a:noFill/>
        </p:spPr>
        <p:txBody>
          <a:bodyPr wrap="square" rtlCol="0">
            <a:spAutoFit/>
          </a:bodyPr>
          <a:lstStyle/>
          <a:p>
            <a:r>
              <a:rPr lang="en-US" sz="2800" b="1" dirty="0">
                <a:latin typeface="Book Antiqua" pitchFamily="18" charset="0"/>
              </a:rPr>
              <a:t>Typical Steps in ML</a:t>
            </a:r>
          </a:p>
        </p:txBody>
      </p:sp>
      <p:pic>
        <p:nvPicPr>
          <p:cNvPr id="7" name="Picture 2" descr="Image result for machine learning steps">
            <a:extLst>
              <a:ext uri="{FF2B5EF4-FFF2-40B4-BE49-F238E27FC236}">
                <a16:creationId xmlns:a16="http://schemas.microsoft.com/office/drawing/2014/main" xmlns="" id="{50EED36E-C5CE-4430-9129-D30A38A371DE}"/>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77944" y="4523285"/>
            <a:ext cx="10808817" cy="18049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pull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xmlns="" id="{8362C53F-03C5-4086-9189-D901FF921B81}"/>
              </a:ext>
            </a:extLst>
          </p:cNvPr>
          <p:cNvSpPr/>
          <p:nvPr/>
        </p:nvSpPr>
        <p:spPr>
          <a:xfrm>
            <a:off x="0" y="-27705"/>
            <a:ext cx="12192000" cy="812800"/>
          </a:xfrm>
          <a:prstGeom prst="homePlate">
            <a:avLst>
              <a:gd name="adj" fmla="val 0"/>
            </a:avLst>
          </a:prstGeom>
          <a:solidFill>
            <a:schemeClr val="dk1">
              <a:alpha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Book Antiqua" panose="02040602050305030304" pitchFamily="18" charset="0"/>
                <a:cs typeface="DaunPenh" panose="01010101010101010101" pitchFamily="2" charset="0"/>
              </a:rPr>
              <a:t>ROLE OF A COMPANY SECRETARY</a:t>
            </a:r>
          </a:p>
        </p:txBody>
      </p:sp>
      <p:pic>
        <p:nvPicPr>
          <p:cNvPr id="2050" name="Picture 2" descr="Image result for compliance">
            <a:extLst>
              <a:ext uri="{FF2B5EF4-FFF2-40B4-BE49-F238E27FC236}">
                <a16:creationId xmlns:a16="http://schemas.microsoft.com/office/drawing/2014/main" xmlns="" id="{F470172C-0D98-4C83-A919-E13FA53AE59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4535" y="901469"/>
            <a:ext cx="1122218" cy="112221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xmlns="" id="{3215AA1B-AA7B-4972-92EA-8BF75060D7C8}"/>
              </a:ext>
            </a:extLst>
          </p:cNvPr>
          <p:cNvSpPr/>
          <p:nvPr/>
        </p:nvSpPr>
        <p:spPr>
          <a:xfrm>
            <a:off x="1616364" y="901469"/>
            <a:ext cx="6096000" cy="1477328"/>
          </a:xfrm>
          <a:prstGeom prst="rect">
            <a:avLst/>
          </a:prstGeom>
        </p:spPr>
        <p:txBody>
          <a:bodyPr>
            <a:spAutoFit/>
          </a:bodyPr>
          <a:lstStyle/>
          <a:p>
            <a:r>
              <a:rPr lang="en-US" b="1" dirty="0">
                <a:latin typeface="Book Antiqua" panose="02040602050305030304" pitchFamily="18" charset="0"/>
              </a:rPr>
              <a:t>Compliance</a:t>
            </a:r>
          </a:p>
          <a:p>
            <a:pPr marL="800100" lvl="1" indent="-342900">
              <a:buFont typeface="Arial" panose="020B0604020202020204" pitchFamily="34" charset="0"/>
              <a:buChar char="•"/>
            </a:pPr>
            <a:r>
              <a:rPr lang="en-US" dirty="0">
                <a:latin typeface="Book Antiqua" panose="02040602050305030304" pitchFamily="18" charset="0"/>
              </a:rPr>
              <a:t>Regulatory - Form filing, disclosures &amp; submissions</a:t>
            </a:r>
          </a:p>
          <a:p>
            <a:pPr marL="800100" lvl="1" indent="-342900">
              <a:buFont typeface="Arial" panose="020B0604020202020204" pitchFamily="34" charset="0"/>
              <a:buChar char="•"/>
            </a:pPr>
            <a:r>
              <a:rPr lang="en-US" dirty="0">
                <a:latin typeface="Book Antiqua" panose="02040602050305030304" pitchFamily="18" charset="0"/>
              </a:rPr>
              <a:t>Secretarial Compliance Audit</a:t>
            </a:r>
          </a:p>
          <a:p>
            <a:pPr marL="800100" lvl="1" indent="-342900">
              <a:buFont typeface="Arial" panose="020B0604020202020204" pitchFamily="34" charset="0"/>
              <a:buChar char="•"/>
            </a:pPr>
            <a:r>
              <a:rPr lang="en-US" dirty="0">
                <a:latin typeface="Book Antiqua" panose="02040602050305030304" pitchFamily="18" charset="0"/>
              </a:rPr>
              <a:t>CSR</a:t>
            </a:r>
          </a:p>
        </p:txBody>
      </p:sp>
      <p:sp>
        <p:nvSpPr>
          <p:cNvPr id="5" name="Rectangle 4">
            <a:extLst>
              <a:ext uri="{FF2B5EF4-FFF2-40B4-BE49-F238E27FC236}">
                <a16:creationId xmlns:a16="http://schemas.microsoft.com/office/drawing/2014/main" xmlns="" id="{87F523FF-3775-4453-AFC4-47A847C05A37}"/>
              </a:ext>
            </a:extLst>
          </p:cNvPr>
          <p:cNvSpPr/>
          <p:nvPr/>
        </p:nvSpPr>
        <p:spPr>
          <a:xfrm>
            <a:off x="1586676" y="2331177"/>
            <a:ext cx="6096000" cy="1200329"/>
          </a:xfrm>
          <a:prstGeom prst="rect">
            <a:avLst/>
          </a:prstGeom>
        </p:spPr>
        <p:txBody>
          <a:bodyPr>
            <a:spAutoFit/>
          </a:bodyPr>
          <a:lstStyle/>
          <a:p>
            <a:r>
              <a:rPr lang="en-US" b="1" dirty="0">
                <a:latin typeface="Book Antiqua" panose="02040602050305030304" pitchFamily="18" charset="0"/>
              </a:rPr>
              <a:t>Governance</a:t>
            </a:r>
          </a:p>
          <a:p>
            <a:pPr marL="800100" lvl="1" indent="-342900">
              <a:buFont typeface="Arial" panose="020B0604020202020204" pitchFamily="34" charset="0"/>
              <a:buChar char="•"/>
            </a:pPr>
            <a:r>
              <a:rPr lang="en-US" dirty="0">
                <a:latin typeface="Book Antiqua" panose="02040602050305030304" pitchFamily="18" charset="0"/>
              </a:rPr>
              <a:t>Board</a:t>
            </a:r>
          </a:p>
          <a:p>
            <a:pPr marL="800100" lvl="1" indent="-342900">
              <a:buFont typeface="Arial" panose="020B0604020202020204" pitchFamily="34" charset="0"/>
              <a:buChar char="•"/>
            </a:pPr>
            <a:r>
              <a:rPr lang="en-US" dirty="0">
                <a:latin typeface="Book Antiqua" panose="02040602050305030304" pitchFamily="18" charset="0"/>
              </a:rPr>
              <a:t>Shareholders/Investors</a:t>
            </a:r>
          </a:p>
          <a:p>
            <a:pPr marL="800100" lvl="1" indent="-342900">
              <a:buFont typeface="Arial" panose="020B0604020202020204" pitchFamily="34" charset="0"/>
              <a:buChar char="•"/>
            </a:pPr>
            <a:r>
              <a:rPr lang="en-US" dirty="0">
                <a:latin typeface="Book Antiqua" panose="02040602050305030304" pitchFamily="18" charset="0"/>
              </a:rPr>
              <a:t>Other Stakeholders</a:t>
            </a:r>
          </a:p>
        </p:txBody>
      </p:sp>
      <p:sp>
        <p:nvSpPr>
          <p:cNvPr id="6" name="Rectangle 5">
            <a:extLst>
              <a:ext uri="{FF2B5EF4-FFF2-40B4-BE49-F238E27FC236}">
                <a16:creationId xmlns:a16="http://schemas.microsoft.com/office/drawing/2014/main" xmlns="" id="{2C2DB106-F377-42A1-BEEB-E276CF37FAEA}"/>
              </a:ext>
            </a:extLst>
          </p:cNvPr>
          <p:cNvSpPr/>
          <p:nvPr/>
        </p:nvSpPr>
        <p:spPr>
          <a:xfrm>
            <a:off x="1603301" y="3594722"/>
            <a:ext cx="6096000" cy="1477328"/>
          </a:xfrm>
          <a:prstGeom prst="rect">
            <a:avLst/>
          </a:prstGeom>
        </p:spPr>
        <p:txBody>
          <a:bodyPr>
            <a:spAutoFit/>
          </a:bodyPr>
          <a:lstStyle/>
          <a:p>
            <a:r>
              <a:rPr lang="en-US" b="1" dirty="0">
                <a:latin typeface="Book Antiqua" panose="02040602050305030304" pitchFamily="18" charset="0"/>
              </a:rPr>
              <a:t>Consultancy &amp; Advisory</a:t>
            </a:r>
          </a:p>
          <a:p>
            <a:pPr marL="800100" lvl="1" indent="-342900">
              <a:buFont typeface="Arial" panose="020B0604020202020204" pitchFamily="34" charset="0"/>
              <a:buChar char="•"/>
            </a:pPr>
            <a:r>
              <a:rPr lang="en-US" dirty="0">
                <a:latin typeface="Book Antiqua" panose="02040602050305030304" pitchFamily="18" charset="0"/>
              </a:rPr>
              <a:t>Setting up and managing businesses</a:t>
            </a:r>
          </a:p>
          <a:p>
            <a:pPr marL="800100" lvl="1" indent="-342900">
              <a:buFont typeface="Arial" panose="020B0604020202020204" pitchFamily="34" charset="0"/>
              <a:buChar char="•"/>
            </a:pPr>
            <a:r>
              <a:rPr lang="en-US" dirty="0">
                <a:latin typeface="Book Antiqua" panose="02040602050305030304" pitchFamily="18" charset="0"/>
              </a:rPr>
              <a:t>Fund raising &amp; Due diligence </a:t>
            </a:r>
          </a:p>
          <a:p>
            <a:pPr marL="800100" lvl="1" indent="-342900">
              <a:buFont typeface="Arial" panose="020B0604020202020204" pitchFamily="34" charset="0"/>
              <a:buChar char="•"/>
            </a:pPr>
            <a:r>
              <a:rPr lang="en-US" dirty="0">
                <a:latin typeface="Book Antiqua" panose="02040602050305030304" pitchFamily="18" charset="0"/>
              </a:rPr>
              <a:t>Risk Mitigation – AML, FCPA etc.</a:t>
            </a:r>
          </a:p>
          <a:p>
            <a:pPr marL="800100" lvl="1" indent="-342900">
              <a:buFont typeface="Arial" panose="020B0604020202020204" pitchFamily="34" charset="0"/>
              <a:buChar char="•"/>
            </a:pPr>
            <a:r>
              <a:rPr lang="en-US" dirty="0">
                <a:latin typeface="Book Antiqua" panose="02040602050305030304" pitchFamily="18" charset="0"/>
              </a:rPr>
              <a:t>Cross border compliance</a:t>
            </a:r>
          </a:p>
        </p:txBody>
      </p:sp>
      <p:sp>
        <p:nvSpPr>
          <p:cNvPr id="7" name="Rectangle 6">
            <a:extLst>
              <a:ext uri="{FF2B5EF4-FFF2-40B4-BE49-F238E27FC236}">
                <a16:creationId xmlns:a16="http://schemas.microsoft.com/office/drawing/2014/main" xmlns="" id="{8613FC60-8C48-481D-832B-A1F84B538EA7}"/>
              </a:ext>
            </a:extLst>
          </p:cNvPr>
          <p:cNvSpPr/>
          <p:nvPr/>
        </p:nvSpPr>
        <p:spPr>
          <a:xfrm>
            <a:off x="1629427" y="5128207"/>
            <a:ext cx="6096000" cy="1477328"/>
          </a:xfrm>
          <a:prstGeom prst="rect">
            <a:avLst/>
          </a:prstGeom>
        </p:spPr>
        <p:txBody>
          <a:bodyPr>
            <a:spAutoFit/>
          </a:bodyPr>
          <a:lstStyle/>
          <a:p>
            <a:r>
              <a:rPr lang="en-US" b="1" dirty="0">
                <a:latin typeface="Book Antiqua" panose="02040602050305030304" pitchFamily="18" charset="0"/>
              </a:rPr>
              <a:t>Cross Profession</a:t>
            </a:r>
          </a:p>
          <a:p>
            <a:pPr marL="800100" lvl="1" indent="-342900">
              <a:buFont typeface="Arial" panose="020B0604020202020204" pitchFamily="34" charset="0"/>
              <a:buChar char="•"/>
            </a:pPr>
            <a:r>
              <a:rPr lang="en-US" dirty="0">
                <a:latin typeface="Book Antiqua" panose="02040602050305030304" pitchFamily="18" charset="0"/>
              </a:rPr>
              <a:t>Auditing &amp; Certification</a:t>
            </a:r>
          </a:p>
          <a:p>
            <a:pPr marL="800100" lvl="1" indent="-342900">
              <a:buFont typeface="Arial" panose="020B0604020202020204" pitchFamily="34" charset="0"/>
              <a:buChar char="•"/>
            </a:pPr>
            <a:r>
              <a:rPr lang="en-US" dirty="0">
                <a:latin typeface="Book Antiqua" panose="02040602050305030304" pitchFamily="18" charset="0"/>
              </a:rPr>
              <a:t>Accounting &amp; Reporting</a:t>
            </a:r>
          </a:p>
          <a:p>
            <a:pPr marL="800100" lvl="1" indent="-342900">
              <a:buFont typeface="Arial" panose="020B0604020202020204" pitchFamily="34" charset="0"/>
              <a:buChar char="•"/>
            </a:pPr>
            <a:r>
              <a:rPr lang="en-US" dirty="0">
                <a:latin typeface="Book Antiqua" panose="02040602050305030304" pitchFamily="18" charset="0"/>
              </a:rPr>
              <a:t>Legal &amp; Taxation</a:t>
            </a:r>
          </a:p>
          <a:p>
            <a:pPr marL="800100" lvl="1" indent="-342900">
              <a:buFont typeface="Arial" panose="020B0604020202020204" pitchFamily="34" charset="0"/>
              <a:buChar char="•"/>
            </a:pPr>
            <a:r>
              <a:rPr lang="en-US" dirty="0">
                <a:latin typeface="Book Antiqua" panose="02040602050305030304" pitchFamily="18" charset="0"/>
              </a:rPr>
              <a:t>Others</a:t>
            </a:r>
          </a:p>
        </p:txBody>
      </p:sp>
      <p:pic>
        <p:nvPicPr>
          <p:cNvPr id="10244" name="Picture 4" descr="C:\Program Files (x86)\Microsoft Office\MEDIA\CAGCAT10\j0149481.wmf"/>
          <p:cNvPicPr>
            <a:picLocks noChangeAspect="1" noChangeArrowheads="1"/>
          </p:cNvPicPr>
          <p:nvPr/>
        </p:nvPicPr>
        <p:blipFill>
          <a:blip r:embed="rId3"/>
          <a:srcRect/>
          <a:stretch>
            <a:fillRect/>
          </a:stretch>
        </p:blipFill>
        <p:spPr bwMode="auto">
          <a:xfrm>
            <a:off x="7503265" y="2023687"/>
            <a:ext cx="4208750" cy="4276872"/>
          </a:xfrm>
          <a:prstGeom prst="rect">
            <a:avLst/>
          </a:prstGeom>
          <a:noFill/>
        </p:spPr>
      </p:pic>
      <p:sp>
        <p:nvSpPr>
          <p:cNvPr id="18" name="TextBox 17"/>
          <p:cNvSpPr txBox="1"/>
          <p:nvPr/>
        </p:nvSpPr>
        <p:spPr>
          <a:xfrm>
            <a:off x="0" y="6519446"/>
            <a:ext cx="10931857" cy="338554"/>
          </a:xfrm>
          <a:prstGeom prst="rect">
            <a:avLst/>
          </a:prstGeom>
          <a:noFill/>
        </p:spPr>
        <p:txBody>
          <a:bodyPr wrap="square" rtlCol="0">
            <a:spAutoFit/>
          </a:bodyPr>
          <a:lstStyle/>
          <a:p>
            <a:r>
              <a:rPr lang="en-US" sz="800" dirty="0"/>
              <a:t>Image Courtesy: </a:t>
            </a:r>
          </a:p>
          <a:p>
            <a:r>
              <a:rPr lang="en-US" sz="800" dirty="0"/>
              <a:t>Compliance: gb-advisors.com; Governance: Thomas </a:t>
            </a:r>
            <a:r>
              <a:rPr lang="en-US" sz="800" dirty="0" err="1"/>
              <a:t>Pocklington</a:t>
            </a:r>
            <a:r>
              <a:rPr lang="en-US" sz="800" dirty="0"/>
              <a:t> trust; Consultancy: </a:t>
            </a:r>
            <a:r>
              <a:rPr lang="en-US" sz="800" dirty="0" err="1"/>
              <a:t>thinkcode</a:t>
            </a:r>
            <a:r>
              <a:rPr lang="en-US" sz="800" dirty="0"/>
              <a:t>; Cross Profession: </a:t>
            </a:r>
            <a:r>
              <a:rPr lang="en-US" sz="800" dirty="0" err="1"/>
              <a:t>Depositphotos</a:t>
            </a:r>
            <a:r>
              <a:rPr lang="en-US" sz="800" dirty="0"/>
              <a:t>   </a:t>
            </a:r>
          </a:p>
        </p:txBody>
      </p:sp>
      <p:pic>
        <p:nvPicPr>
          <p:cNvPr id="10249" name="Picture 9" descr="Image result for governance images"/>
          <p:cNvPicPr>
            <a:picLocks noChangeAspect="1" noChangeArrowheads="1"/>
          </p:cNvPicPr>
          <p:nvPr/>
        </p:nvPicPr>
        <p:blipFill>
          <a:blip r:embed="rId4"/>
          <a:srcRect/>
          <a:stretch>
            <a:fillRect/>
          </a:stretch>
        </p:blipFill>
        <p:spPr bwMode="auto">
          <a:xfrm>
            <a:off x="264757" y="2306472"/>
            <a:ext cx="1222849" cy="1222850"/>
          </a:xfrm>
          <a:prstGeom prst="rect">
            <a:avLst/>
          </a:prstGeom>
          <a:noFill/>
        </p:spPr>
      </p:pic>
      <p:pic>
        <p:nvPicPr>
          <p:cNvPr id="10251" name="Picture 11" descr="Image result for consultancy"/>
          <p:cNvPicPr>
            <a:picLocks noChangeAspect="1" noChangeArrowheads="1"/>
          </p:cNvPicPr>
          <p:nvPr/>
        </p:nvPicPr>
        <p:blipFill>
          <a:blip r:embed="rId5"/>
          <a:srcRect/>
          <a:stretch>
            <a:fillRect/>
          </a:stretch>
        </p:blipFill>
        <p:spPr bwMode="auto">
          <a:xfrm>
            <a:off x="0" y="3575713"/>
            <a:ext cx="1687205" cy="1502889"/>
          </a:xfrm>
          <a:prstGeom prst="rect">
            <a:avLst/>
          </a:prstGeom>
          <a:noFill/>
        </p:spPr>
      </p:pic>
      <p:pic>
        <p:nvPicPr>
          <p:cNvPr id="10253" name="Picture 13" descr="Image result for multi-professional"/>
          <p:cNvPicPr>
            <a:picLocks noChangeAspect="1" noChangeArrowheads="1"/>
          </p:cNvPicPr>
          <p:nvPr/>
        </p:nvPicPr>
        <p:blipFill>
          <a:blip r:embed="rId6"/>
          <a:srcRect b="10937"/>
          <a:stretch>
            <a:fillRect/>
          </a:stretch>
        </p:blipFill>
        <p:spPr bwMode="auto">
          <a:xfrm>
            <a:off x="0" y="5145202"/>
            <a:ext cx="1722395" cy="1350691"/>
          </a:xfrm>
          <a:prstGeom prst="rect">
            <a:avLst/>
          </a:prstGeom>
          <a:noFill/>
        </p:spPr>
      </p:pic>
    </p:spTree>
    <p:extLst>
      <p:ext uri="{BB962C8B-B14F-4D97-AF65-F5344CB8AC3E}">
        <p14:creationId xmlns:p14="http://schemas.microsoft.com/office/powerpoint/2010/main" xmlns="" val="1585757720"/>
      </p:ext>
    </p:extLst>
  </p:cSld>
  <p:clrMapOvr>
    <a:masterClrMapping/>
  </p:clrMapOvr>
  <p:transition>
    <p:pull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2353</Words>
  <PresentationFormat>Custom</PresentationFormat>
  <Paragraphs>178</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Saurabh Jain</dc:creator>
  <cp:lastModifiedBy>e0405</cp:lastModifiedBy>
  <cp:revision>1</cp:revision>
  <dcterms:modified xsi:type="dcterms:W3CDTF">2019-07-04T16:31:59Z</dcterms:modified>
</cp:coreProperties>
</file>