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65"/>
  </p:notesMasterIdLst>
  <p:handoutMasterIdLst>
    <p:handoutMasterId r:id="rId66"/>
  </p:handoutMasterIdLst>
  <p:sldIdLst>
    <p:sldId id="258" r:id="rId4"/>
    <p:sldId id="507" r:id="rId5"/>
    <p:sldId id="545" r:id="rId6"/>
    <p:sldId id="546" r:id="rId7"/>
    <p:sldId id="490" r:id="rId8"/>
    <p:sldId id="411" r:id="rId9"/>
    <p:sldId id="599" r:id="rId10"/>
    <p:sldId id="600" r:id="rId11"/>
    <p:sldId id="601" r:id="rId12"/>
    <p:sldId id="602" r:id="rId13"/>
    <p:sldId id="537" r:id="rId14"/>
    <p:sldId id="506" r:id="rId15"/>
    <p:sldId id="567" r:id="rId16"/>
    <p:sldId id="568" r:id="rId17"/>
    <p:sldId id="569" r:id="rId18"/>
    <p:sldId id="428" r:id="rId19"/>
    <p:sldId id="587" r:id="rId20"/>
    <p:sldId id="431" r:id="rId21"/>
    <p:sldId id="432" r:id="rId22"/>
    <p:sldId id="433" r:id="rId23"/>
    <p:sldId id="434" r:id="rId24"/>
    <p:sldId id="513" r:id="rId25"/>
    <p:sldId id="531" r:id="rId26"/>
    <p:sldId id="527" r:id="rId27"/>
    <p:sldId id="570" r:id="rId28"/>
    <p:sldId id="435" r:id="rId29"/>
    <p:sldId id="625" r:id="rId30"/>
    <p:sldId id="626" r:id="rId31"/>
    <p:sldId id="627" r:id="rId32"/>
    <p:sldId id="613" r:id="rId33"/>
    <p:sldId id="628" r:id="rId34"/>
    <p:sldId id="636" r:id="rId35"/>
    <p:sldId id="631" r:id="rId36"/>
    <p:sldId id="637" r:id="rId37"/>
    <p:sldId id="614" r:id="rId38"/>
    <p:sldId id="615" r:id="rId39"/>
    <p:sldId id="592" r:id="rId40"/>
    <p:sldId id="616" r:id="rId41"/>
    <p:sldId id="629" r:id="rId42"/>
    <p:sldId id="632" r:id="rId43"/>
    <p:sldId id="556" r:id="rId44"/>
    <p:sldId id="566" r:id="rId45"/>
    <p:sldId id="565" r:id="rId46"/>
    <p:sldId id="608" r:id="rId47"/>
    <p:sldId id="609" r:id="rId48"/>
    <p:sldId id="610" r:id="rId49"/>
    <p:sldId id="611" r:id="rId50"/>
    <p:sldId id="585" r:id="rId51"/>
    <p:sldId id="612" r:id="rId52"/>
    <p:sldId id="561" r:id="rId53"/>
    <p:sldId id="583" r:id="rId54"/>
    <p:sldId id="562" r:id="rId55"/>
    <p:sldId id="564" r:id="rId56"/>
    <p:sldId id="639" r:id="rId57"/>
    <p:sldId id="641" r:id="rId58"/>
    <p:sldId id="603" r:id="rId59"/>
    <p:sldId id="604" r:id="rId60"/>
    <p:sldId id="605" r:id="rId61"/>
    <p:sldId id="606" r:id="rId62"/>
    <p:sldId id="607" r:id="rId63"/>
    <p:sldId id="635" r:id="rId64"/>
  </p:sldIdLst>
  <p:sldSz cx="10826750" cy="8120063" type="B4ISO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B127999F-2768-4ECC-99FE-F6B6AB9092F6}">
          <p14:sldIdLst>
            <p14:sldId id="576"/>
            <p14:sldId id="594"/>
            <p14:sldId id="598"/>
            <p14:sldId id="593"/>
            <p14:sldId id="577"/>
            <p14:sldId id="578"/>
            <p14:sldId id="579"/>
            <p14:sldId id="580"/>
            <p14:sldId id="258"/>
            <p14:sldId id="507"/>
            <p14:sldId id="545"/>
            <p14:sldId id="546"/>
            <p14:sldId id="490"/>
            <p14:sldId id="411"/>
            <p14:sldId id="599"/>
            <p14:sldId id="600"/>
            <p14:sldId id="601"/>
            <p14:sldId id="602"/>
            <p14:sldId id="537"/>
            <p14:sldId id="506"/>
            <p14:sldId id="567"/>
            <p14:sldId id="568"/>
            <p14:sldId id="569"/>
            <p14:sldId id="428"/>
            <p14:sldId id="587"/>
            <p14:sldId id="431"/>
            <p14:sldId id="432"/>
            <p14:sldId id="433"/>
            <p14:sldId id="434"/>
            <p14:sldId id="513"/>
            <p14:sldId id="531"/>
            <p14:sldId id="527"/>
            <p14:sldId id="570"/>
            <p14:sldId id="435"/>
            <p14:sldId id="625"/>
            <p14:sldId id="626"/>
            <p14:sldId id="627"/>
            <p14:sldId id="613"/>
            <p14:sldId id="628"/>
            <p14:sldId id="636"/>
            <p14:sldId id="631"/>
            <p14:sldId id="637"/>
            <p14:sldId id="614"/>
            <p14:sldId id="615"/>
            <p14:sldId id="592"/>
            <p14:sldId id="616"/>
            <p14:sldId id="629"/>
            <p14:sldId id="617"/>
            <p14:sldId id="619"/>
            <p14:sldId id="634"/>
            <p14:sldId id="632"/>
            <p14:sldId id="633"/>
            <p14:sldId id="638"/>
            <p14:sldId id="556"/>
            <p14:sldId id="566"/>
            <p14:sldId id="565"/>
            <p14:sldId id="608"/>
            <p14:sldId id="609"/>
            <p14:sldId id="610"/>
            <p14:sldId id="611"/>
            <p14:sldId id="585"/>
            <p14:sldId id="612"/>
            <p14:sldId id="561"/>
            <p14:sldId id="583"/>
            <p14:sldId id="591"/>
            <p14:sldId id="562"/>
            <p14:sldId id="564"/>
            <p14:sldId id="639"/>
            <p14:sldId id="641"/>
            <p14:sldId id="588"/>
            <p14:sldId id="589"/>
            <p14:sldId id="590"/>
            <p14:sldId id="603"/>
            <p14:sldId id="604"/>
            <p14:sldId id="605"/>
            <p14:sldId id="606"/>
            <p14:sldId id="607"/>
            <p14:sldId id="581"/>
            <p14:sldId id="642"/>
            <p14:sldId id="582"/>
            <p14:sldId id="63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558">
          <p15:clr>
            <a:srgbClr val="A4A3A4"/>
          </p15:clr>
        </p15:guide>
        <p15:guide id="2" pos="34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73143"/>
    <a:srgbClr val="E53341"/>
    <a:srgbClr val="02000D"/>
    <a:srgbClr val="33354A"/>
    <a:srgbClr val="000000"/>
    <a:srgbClr val="E1E1E1"/>
    <a:srgbClr val="0080A2"/>
    <a:srgbClr val="D55D49"/>
    <a:srgbClr val="2F1FFF"/>
    <a:srgbClr val="81933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9" autoAdjust="0"/>
    <p:restoredTop sz="94823" autoAdjust="0"/>
  </p:normalViewPr>
  <p:slideViewPr>
    <p:cSldViewPr snapToGrid="0">
      <p:cViewPr varScale="1">
        <p:scale>
          <a:sx n="56" d="100"/>
          <a:sy n="56" d="100"/>
        </p:scale>
        <p:origin x="-1260" y="-78"/>
      </p:cViewPr>
      <p:guideLst>
        <p:guide orient="horz" pos="2558"/>
        <p:guide pos="34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A4C2D9-D524-4778-B86B-34926EFE64A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F97CB0-1593-412E-B6B5-5812FE4AD717}">
      <dgm:prSet phldrT="[Text]"/>
      <dgm:spPr>
        <a:solidFill>
          <a:srgbClr val="E73143"/>
        </a:solidFill>
      </dgm:spPr>
      <dgm:t>
        <a:bodyPr/>
        <a:lstStyle/>
        <a:p>
          <a:r>
            <a:rPr lang="en-US" dirty="0">
              <a:latin typeface="Agency FB" panose="020B0503020202020204" pitchFamily="34" charset="0"/>
              <a:ea typeface="Calibri" panose="020F0502020204030204" pitchFamily="34" charset="0"/>
              <a:cs typeface="Aharoni" panose="02010803020104030203" pitchFamily="2" charset="-79"/>
            </a:rPr>
            <a:t>Promotion, Forming &amp; Incorporation </a:t>
          </a:r>
          <a:endParaRPr lang="en-US" dirty="0"/>
        </a:p>
      </dgm:t>
    </dgm:pt>
    <dgm:pt modelId="{8DEE4A61-C7C2-43FE-B5A5-5A2E27322013}" type="parTrans" cxnId="{20F5427C-4D9A-4640-BACA-D55C90112AC2}">
      <dgm:prSet/>
      <dgm:spPr/>
      <dgm:t>
        <a:bodyPr/>
        <a:lstStyle/>
        <a:p>
          <a:endParaRPr lang="en-US"/>
        </a:p>
      </dgm:t>
    </dgm:pt>
    <dgm:pt modelId="{E981F4DC-49B4-4E93-82A0-1AC92CA3236A}" type="sibTrans" cxnId="{20F5427C-4D9A-4640-BACA-D55C90112AC2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14B2C2A6-9594-42BE-95F8-46BED40C3BA2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>
            <a:buClr>
              <a:srgbClr val="E73143"/>
            </a:buClr>
            <a:buSzTx/>
            <a:buFont typeface="Wingdings" panose="05000000000000000000" pitchFamily="2" charset="2"/>
            <a:buNone/>
          </a:pPr>
          <a:r>
            <a:rPr lang="en-US" dirty="0">
              <a:latin typeface="Agency FB" panose="020B0503020202020204" pitchFamily="34" charset="0"/>
              <a:ea typeface="Calibri" panose="020F0502020204030204" pitchFamily="34" charset="0"/>
              <a:cs typeface="Aharoni" panose="02010803020104030203" pitchFamily="2" charset="-79"/>
            </a:rPr>
            <a:t>Day to day functioning of Companies </a:t>
          </a:r>
          <a:endParaRPr lang="en-US" dirty="0"/>
        </a:p>
      </dgm:t>
    </dgm:pt>
    <dgm:pt modelId="{AF2C0678-8464-4966-878D-DBA5D268EAB6}" type="parTrans" cxnId="{CD1AD798-E8E3-4DB3-AB8E-947467C5C889}">
      <dgm:prSet/>
      <dgm:spPr/>
      <dgm:t>
        <a:bodyPr/>
        <a:lstStyle/>
        <a:p>
          <a:endParaRPr lang="en-US"/>
        </a:p>
      </dgm:t>
    </dgm:pt>
    <dgm:pt modelId="{8EA41B12-90F7-4689-AF37-343C8FD9EB12}" type="sibTrans" cxnId="{CD1AD798-E8E3-4DB3-AB8E-947467C5C889}">
      <dgm:prSet/>
      <dgm:spPr/>
      <dgm:t>
        <a:bodyPr/>
        <a:lstStyle/>
        <a:p>
          <a:endParaRPr lang="en-US"/>
        </a:p>
      </dgm:t>
    </dgm:pt>
    <dgm:pt modelId="{86C01D21-6B52-4564-A04F-BBCAAB752E06}">
      <dgm:prSet phldrT="[Text]"/>
      <dgm:spPr>
        <a:solidFill>
          <a:srgbClr val="E73143"/>
        </a:solidFill>
      </dgm:spPr>
      <dgm:t>
        <a:bodyPr/>
        <a:lstStyle/>
        <a:p>
          <a:pPr>
            <a:buClr>
              <a:srgbClr val="E73143"/>
            </a:buClr>
            <a:buSzTx/>
            <a:buFont typeface="Wingdings" panose="05000000000000000000" pitchFamily="2" charset="2"/>
            <a:buNone/>
          </a:pPr>
          <a:r>
            <a:rPr lang="en-US" dirty="0">
              <a:latin typeface="Agency FB" panose="020B0503020202020204" pitchFamily="34" charset="0"/>
              <a:ea typeface="Calibri" panose="020F0502020204030204" pitchFamily="34" charset="0"/>
              <a:cs typeface="Aharoni" panose="02010803020104030203" pitchFamily="2" charset="-79"/>
            </a:rPr>
            <a:t>Amalgamation &amp; Reconstruction of Companies</a:t>
          </a:r>
          <a:endParaRPr lang="en-US" dirty="0"/>
        </a:p>
      </dgm:t>
    </dgm:pt>
    <dgm:pt modelId="{BCB780A0-0583-4802-A7C7-C65764500626}" type="parTrans" cxnId="{73C97849-8CF8-4ABA-86B8-EB833E0A1CEC}">
      <dgm:prSet/>
      <dgm:spPr/>
      <dgm:t>
        <a:bodyPr/>
        <a:lstStyle/>
        <a:p>
          <a:endParaRPr lang="en-US"/>
        </a:p>
      </dgm:t>
    </dgm:pt>
    <dgm:pt modelId="{9C163748-295C-4460-BBB0-EA5484507382}" type="sibTrans" cxnId="{73C97849-8CF8-4ABA-86B8-EB833E0A1CEC}">
      <dgm:prSet/>
      <dgm:spPr/>
      <dgm:t>
        <a:bodyPr/>
        <a:lstStyle/>
        <a:p>
          <a:endParaRPr lang="en-US"/>
        </a:p>
      </dgm:t>
    </dgm:pt>
    <dgm:pt modelId="{0271BE1B-827F-45D5-91AE-96A5E6B3D8EA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>
            <a:buClr>
              <a:srgbClr val="E73143"/>
            </a:buClr>
            <a:buSzTx/>
            <a:buFont typeface="Wingdings" panose="05000000000000000000" pitchFamily="2" charset="2"/>
            <a:buNone/>
          </a:pPr>
          <a:r>
            <a:rPr lang="en-US" dirty="0">
              <a:latin typeface="Agency FB" panose="020B0503020202020204" pitchFamily="34" charset="0"/>
              <a:ea typeface="Calibri" panose="020F0502020204030204" pitchFamily="34" charset="0"/>
              <a:cs typeface="Aharoni" panose="02010803020104030203" pitchFamily="2" charset="-79"/>
            </a:rPr>
            <a:t>Reorganization of Companies</a:t>
          </a:r>
          <a:endParaRPr lang="en-US" dirty="0"/>
        </a:p>
      </dgm:t>
    </dgm:pt>
    <dgm:pt modelId="{756478E8-B6DA-4471-BEBA-E91A03959F4C}" type="parTrans" cxnId="{3191494A-77C3-483B-86CB-E2D4F4BB43AF}">
      <dgm:prSet/>
      <dgm:spPr/>
      <dgm:t>
        <a:bodyPr/>
        <a:lstStyle/>
        <a:p>
          <a:endParaRPr lang="en-US"/>
        </a:p>
      </dgm:t>
    </dgm:pt>
    <dgm:pt modelId="{3CE81F4F-1109-4B17-B579-CC178E6EFF66}" type="sibTrans" cxnId="{3191494A-77C3-483B-86CB-E2D4F4BB43AF}">
      <dgm:prSet/>
      <dgm:spPr/>
      <dgm:t>
        <a:bodyPr/>
        <a:lstStyle/>
        <a:p>
          <a:endParaRPr lang="en-US"/>
        </a:p>
      </dgm:t>
    </dgm:pt>
    <dgm:pt modelId="{098110D4-BE82-4433-A276-2B60C4F3374E}">
      <dgm:prSet phldrT="[Text]"/>
      <dgm:spPr>
        <a:solidFill>
          <a:srgbClr val="E73143"/>
        </a:solidFill>
      </dgm:spPr>
      <dgm:t>
        <a:bodyPr/>
        <a:lstStyle/>
        <a:p>
          <a:pPr>
            <a:buClr>
              <a:srgbClr val="E73143"/>
            </a:buClr>
            <a:buSzTx/>
            <a:buFont typeface="Wingdings" panose="05000000000000000000" pitchFamily="2" charset="2"/>
            <a:buNone/>
          </a:pPr>
          <a:r>
            <a:rPr lang="en-US" dirty="0">
              <a:latin typeface="Agency FB" panose="020B0503020202020204" pitchFamily="34" charset="0"/>
              <a:ea typeface="Calibri" panose="020F0502020204030204" pitchFamily="34" charset="0"/>
              <a:cs typeface="Aharoni" panose="02010803020104030203" pitchFamily="2" charset="-79"/>
            </a:rPr>
            <a:t>Winding Up of Companies </a:t>
          </a:r>
          <a:endParaRPr lang="en-US" dirty="0"/>
        </a:p>
      </dgm:t>
    </dgm:pt>
    <dgm:pt modelId="{3205BD6B-62FC-420F-AAE3-C5119077CFAF}" type="parTrans" cxnId="{E75B3259-5413-4C10-9177-01E309A090BE}">
      <dgm:prSet/>
      <dgm:spPr/>
      <dgm:t>
        <a:bodyPr/>
        <a:lstStyle/>
        <a:p>
          <a:endParaRPr lang="en-US"/>
        </a:p>
      </dgm:t>
    </dgm:pt>
    <dgm:pt modelId="{3F7F3ECC-08F5-4C09-A225-EDAC7DCF7307}" type="sibTrans" cxnId="{E75B3259-5413-4C10-9177-01E309A090BE}">
      <dgm:prSet/>
      <dgm:spPr/>
      <dgm:t>
        <a:bodyPr/>
        <a:lstStyle/>
        <a:p>
          <a:endParaRPr lang="en-US"/>
        </a:p>
      </dgm:t>
    </dgm:pt>
    <dgm:pt modelId="{1E892BDD-AD1E-4F60-B7A5-B4116E0F36DB}" type="pres">
      <dgm:prSet presAssocID="{ABA4C2D9-D524-4778-B86B-34926EFE64A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3D61BAA-A651-423B-84D9-77EDBCB74125}" type="pres">
      <dgm:prSet presAssocID="{ABA4C2D9-D524-4778-B86B-34926EFE64A2}" presName="Name1" presStyleCnt="0"/>
      <dgm:spPr/>
    </dgm:pt>
    <dgm:pt modelId="{75143B4E-46C6-4FDA-8936-38A03CE8D243}" type="pres">
      <dgm:prSet presAssocID="{ABA4C2D9-D524-4778-B86B-34926EFE64A2}" presName="cycle" presStyleCnt="0"/>
      <dgm:spPr/>
    </dgm:pt>
    <dgm:pt modelId="{03823530-74BF-4249-A2E5-3F2FB77FC156}" type="pres">
      <dgm:prSet presAssocID="{ABA4C2D9-D524-4778-B86B-34926EFE64A2}" presName="srcNode" presStyleLbl="node1" presStyleIdx="0" presStyleCnt="5"/>
      <dgm:spPr/>
    </dgm:pt>
    <dgm:pt modelId="{F9496E1B-8683-4CB2-B12C-EE5F163A7FF1}" type="pres">
      <dgm:prSet presAssocID="{ABA4C2D9-D524-4778-B86B-34926EFE64A2}" presName="conn" presStyleLbl="parChTrans1D2" presStyleIdx="0" presStyleCnt="1"/>
      <dgm:spPr/>
      <dgm:t>
        <a:bodyPr/>
        <a:lstStyle/>
        <a:p>
          <a:endParaRPr lang="en-US"/>
        </a:p>
      </dgm:t>
    </dgm:pt>
    <dgm:pt modelId="{B18BC180-EE28-4374-869F-F07AF16088BF}" type="pres">
      <dgm:prSet presAssocID="{ABA4C2D9-D524-4778-B86B-34926EFE64A2}" presName="extraNode" presStyleLbl="node1" presStyleIdx="0" presStyleCnt="5"/>
      <dgm:spPr/>
    </dgm:pt>
    <dgm:pt modelId="{954979C0-8EB1-4AE3-A8A3-88EE653FFDD9}" type="pres">
      <dgm:prSet presAssocID="{ABA4C2D9-D524-4778-B86B-34926EFE64A2}" presName="dstNode" presStyleLbl="node1" presStyleIdx="0" presStyleCnt="5"/>
      <dgm:spPr/>
    </dgm:pt>
    <dgm:pt modelId="{4F7991BD-13BA-41FA-9BB6-BA5AFAF31351}" type="pres">
      <dgm:prSet presAssocID="{E0F97CB0-1593-412E-B6B5-5812FE4AD717}" presName="text_1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81FC539-63D4-4323-A7AF-5CA48FB01A16}" type="pres">
      <dgm:prSet presAssocID="{E0F97CB0-1593-412E-B6B5-5812FE4AD717}" presName="accent_1" presStyleCnt="0"/>
      <dgm:spPr/>
    </dgm:pt>
    <dgm:pt modelId="{61ABBC39-35FE-4595-90B3-857085EAEFC3}" type="pres">
      <dgm:prSet presAssocID="{E0F97CB0-1593-412E-B6B5-5812FE4AD717}" presName="accentRepeatNode" presStyleLbl="solidFgAcc1" presStyleIdx="0" presStyleCnt="5"/>
      <dgm:spPr>
        <a:solidFill>
          <a:srgbClr val="02000D"/>
        </a:solidFill>
        <a:ln>
          <a:noFill/>
        </a:ln>
      </dgm:spPr>
    </dgm:pt>
    <dgm:pt modelId="{89F1F87A-6E0C-4FD7-844F-F92B4B67EB73}" type="pres">
      <dgm:prSet presAssocID="{14B2C2A6-9594-42BE-95F8-46BED40C3BA2}" presName="text_2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66D1B5A-4BD4-4D85-8712-DB66CA124B0D}" type="pres">
      <dgm:prSet presAssocID="{14B2C2A6-9594-42BE-95F8-46BED40C3BA2}" presName="accent_2" presStyleCnt="0"/>
      <dgm:spPr/>
    </dgm:pt>
    <dgm:pt modelId="{92BA40AF-9136-4874-B29A-388007C054E6}" type="pres">
      <dgm:prSet presAssocID="{14B2C2A6-9594-42BE-95F8-46BED40C3BA2}" presName="accentRepeatNode" presStyleLbl="solidFgAcc1" presStyleIdx="1" presStyleCnt="5"/>
      <dgm:spPr>
        <a:solidFill>
          <a:schemeClr val="bg2">
            <a:lumMod val="90000"/>
          </a:schemeClr>
        </a:solidFill>
        <a:ln>
          <a:noFill/>
        </a:ln>
      </dgm:spPr>
    </dgm:pt>
    <dgm:pt modelId="{A20A8BDA-A871-44FA-B0E6-7CC0FE9565D3}" type="pres">
      <dgm:prSet presAssocID="{86C01D21-6B52-4564-A04F-BBCAAB752E06}" presName="text_3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DC5ED67-04AD-4354-A47A-7AF59FA4340F}" type="pres">
      <dgm:prSet presAssocID="{86C01D21-6B52-4564-A04F-BBCAAB752E06}" presName="accent_3" presStyleCnt="0"/>
      <dgm:spPr/>
    </dgm:pt>
    <dgm:pt modelId="{C7EC7DA2-160B-4C73-B0EF-1C36B12A5AEA}" type="pres">
      <dgm:prSet presAssocID="{86C01D21-6B52-4564-A04F-BBCAAB752E06}" presName="accentRepeatNode" presStyleLbl="solidFgAcc1" presStyleIdx="2" presStyleCnt="5"/>
      <dgm:spPr>
        <a:solidFill>
          <a:srgbClr val="02000D"/>
        </a:solidFill>
        <a:ln>
          <a:noFill/>
        </a:ln>
      </dgm:spPr>
    </dgm:pt>
    <dgm:pt modelId="{981D4363-BE6B-4A73-83CD-EE1660456010}" type="pres">
      <dgm:prSet presAssocID="{0271BE1B-827F-45D5-91AE-96A5E6B3D8EA}" presName="text_4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F576355-95F3-4796-83D1-5747CACED554}" type="pres">
      <dgm:prSet presAssocID="{0271BE1B-827F-45D5-91AE-96A5E6B3D8EA}" presName="accent_4" presStyleCnt="0"/>
      <dgm:spPr/>
    </dgm:pt>
    <dgm:pt modelId="{E3DA73A4-456B-441F-B1C3-6DA08CA6FDF2}" type="pres">
      <dgm:prSet presAssocID="{0271BE1B-827F-45D5-91AE-96A5E6B3D8EA}" presName="accentRepeatNode" presStyleLbl="solidFgAcc1" presStyleIdx="3" presStyleCnt="5"/>
      <dgm:spPr>
        <a:solidFill>
          <a:schemeClr val="bg2">
            <a:lumMod val="90000"/>
          </a:schemeClr>
        </a:solidFill>
        <a:ln>
          <a:noFill/>
        </a:ln>
      </dgm:spPr>
    </dgm:pt>
    <dgm:pt modelId="{410478AE-315E-4F7A-BC91-D06BDDB52A9C}" type="pres">
      <dgm:prSet presAssocID="{098110D4-BE82-4433-A276-2B60C4F3374E}" presName="text_5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24E520F-C89C-4B07-B0D6-AD3CC40EC40F}" type="pres">
      <dgm:prSet presAssocID="{098110D4-BE82-4433-A276-2B60C4F3374E}" presName="accent_5" presStyleCnt="0"/>
      <dgm:spPr/>
    </dgm:pt>
    <dgm:pt modelId="{7224F59D-1538-4D57-BC0E-FEDB6BF73285}" type="pres">
      <dgm:prSet presAssocID="{098110D4-BE82-4433-A276-2B60C4F3374E}" presName="accentRepeatNode" presStyleLbl="solidFgAcc1" presStyleIdx="4" presStyleCnt="5"/>
      <dgm:spPr>
        <a:solidFill>
          <a:srgbClr val="02000D"/>
        </a:solidFill>
        <a:ln>
          <a:noFill/>
        </a:ln>
      </dgm:spPr>
    </dgm:pt>
  </dgm:ptLst>
  <dgm:cxnLst>
    <dgm:cxn modelId="{DD40CD48-196F-4D64-B228-93F2A760D570}" type="presOf" srcId="{14B2C2A6-9594-42BE-95F8-46BED40C3BA2}" destId="{89F1F87A-6E0C-4FD7-844F-F92B4B67EB73}" srcOrd="0" destOrd="0" presId="urn:microsoft.com/office/officeart/2008/layout/VerticalCurvedList"/>
    <dgm:cxn modelId="{20F5427C-4D9A-4640-BACA-D55C90112AC2}" srcId="{ABA4C2D9-D524-4778-B86B-34926EFE64A2}" destId="{E0F97CB0-1593-412E-B6B5-5812FE4AD717}" srcOrd="0" destOrd="0" parTransId="{8DEE4A61-C7C2-43FE-B5A5-5A2E27322013}" sibTransId="{E981F4DC-49B4-4E93-82A0-1AC92CA3236A}"/>
    <dgm:cxn modelId="{FEC5E947-DF52-4136-8BB6-4C4F3F4F951C}" type="presOf" srcId="{ABA4C2D9-D524-4778-B86B-34926EFE64A2}" destId="{1E892BDD-AD1E-4F60-B7A5-B4116E0F36DB}" srcOrd="0" destOrd="0" presId="urn:microsoft.com/office/officeart/2008/layout/VerticalCurvedList"/>
    <dgm:cxn modelId="{73C97849-8CF8-4ABA-86B8-EB833E0A1CEC}" srcId="{ABA4C2D9-D524-4778-B86B-34926EFE64A2}" destId="{86C01D21-6B52-4564-A04F-BBCAAB752E06}" srcOrd="2" destOrd="0" parTransId="{BCB780A0-0583-4802-A7C7-C65764500626}" sibTransId="{9C163748-295C-4460-BBB0-EA5484507382}"/>
    <dgm:cxn modelId="{5D5B4395-F058-41DA-A033-926B838C6646}" type="presOf" srcId="{0271BE1B-827F-45D5-91AE-96A5E6B3D8EA}" destId="{981D4363-BE6B-4A73-83CD-EE1660456010}" srcOrd="0" destOrd="0" presId="urn:microsoft.com/office/officeart/2008/layout/VerticalCurvedList"/>
    <dgm:cxn modelId="{A55D1550-C5FD-4545-8A25-6DF831B47C6C}" type="presOf" srcId="{86C01D21-6B52-4564-A04F-BBCAAB752E06}" destId="{A20A8BDA-A871-44FA-B0E6-7CC0FE9565D3}" srcOrd="0" destOrd="0" presId="urn:microsoft.com/office/officeart/2008/layout/VerticalCurvedList"/>
    <dgm:cxn modelId="{3191494A-77C3-483B-86CB-E2D4F4BB43AF}" srcId="{ABA4C2D9-D524-4778-B86B-34926EFE64A2}" destId="{0271BE1B-827F-45D5-91AE-96A5E6B3D8EA}" srcOrd="3" destOrd="0" parTransId="{756478E8-B6DA-4471-BEBA-E91A03959F4C}" sibTransId="{3CE81F4F-1109-4B17-B579-CC178E6EFF66}"/>
    <dgm:cxn modelId="{E75B3259-5413-4C10-9177-01E309A090BE}" srcId="{ABA4C2D9-D524-4778-B86B-34926EFE64A2}" destId="{098110D4-BE82-4433-A276-2B60C4F3374E}" srcOrd="4" destOrd="0" parTransId="{3205BD6B-62FC-420F-AAE3-C5119077CFAF}" sibTransId="{3F7F3ECC-08F5-4C09-A225-EDAC7DCF7307}"/>
    <dgm:cxn modelId="{CD1AD798-E8E3-4DB3-AB8E-947467C5C889}" srcId="{ABA4C2D9-D524-4778-B86B-34926EFE64A2}" destId="{14B2C2A6-9594-42BE-95F8-46BED40C3BA2}" srcOrd="1" destOrd="0" parTransId="{AF2C0678-8464-4966-878D-DBA5D268EAB6}" sibTransId="{8EA41B12-90F7-4689-AF37-343C8FD9EB12}"/>
    <dgm:cxn modelId="{858F14A9-7421-4EEE-B5D7-43237CF2B707}" type="presOf" srcId="{E981F4DC-49B4-4E93-82A0-1AC92CA3236A}" destId="{F9496E1B-8683-4CB2-B12C-EE5F163A7FF1}" srcOrd="0" destOrd="0" presId="urn:microsoft.com/office/officeart/2008/layout/VerticalCurvedList"/>
    <dgm:cxn modelId="{B63E4DC0-E81B-4D5F-8019-12E0A264AC52}" type="presOf" srcId="{098110D4-BE82-4433-A276-2B60C4F3374E}" destId="{410478AE-315E-4F7A-BC91-D06BDDB52A9C}" srcOrd="0" destOrd="0" presId="urn:microsoft.com/office/officeart/2008/layout/VerticalCurvedList"/>
    <dgm:cxn modelId="{4E0B6550-9E72-4CB1-89FF-6C565A18F654}" type="presOf" srcId="{E0F97CB0-1593-412E-B6B5-5812FE4AD717}" destId="{4F7991BD-13BA-41FA-9BB6-BA5AFAF31351}" srcOrd="0" destOrd="0" presId="urn:microsoft.com/office/officeart/2008/layout/VerticalCurvedList"/>
    <dgm:cxn modelId="{14FA605D-1A2F-44F5-B497-A80AFA5B9214}" type="presParOf" srcId="{1E892BDD-AD1E-4F60-B7A5-B4116E0F36DB}" destId="{D3D61BAA-A651-423B-84D9-77EDBCB74125}" srcOrd="0" destOrd="0" presId="urn:microsoft.com/office/officeart/2008/layout/VerticalCurvedList"/>
    <dgm:cxn modelId="{23BAD021-A8E0-4877-A2F5-3C4F709B09B9}" type="presParOf" srcId="{D3D61BAA-A651-423B-84D9-77EDBCB74125}" destId="{75143B4E-46C6-4FDA-8936-38A03CE8D243}" srcOrd="0" destOrd="0" presId="urn:microsoft.com/office/officeart/2008/layout/VerticalCurvedList"/>
    <dgm:cxn modelId="{7DC6AB26-F485-4B03-86AE-793D638D3284}" type="presParOf" srcId="{75143B4E-46C6-4FDA-8936-38A03CE8D243}" destId="{03823530-74BF-4249-A2E5-3F2FB77FC156}" srcOrd="0" destOrd="0" presId="urn:microsoft.com/office/officeart/2008/layout/VerticalCurvedList"/>
    <dgm:cxn modelId="{1991D9EA-172B-46FD-836E-3C4E5BFC7939}" type="presParOf" srcId="{75143B4E-46C6-4FDA-8936-38A03CE8D243}" destId="{F9496E1B-8683-4CB2-B12C-EE5F163A7FF1}" srcOrd="1" destOrd="0" presId="urn:microsoft.com/office/officeart/2008/layout/VerticalCurvedList"/>
    <dgm:cxn modelId="{8CC967D7-4771-4099-AEDF-FD480B2D4EAC}" type="presParOf" srcId="{75143B4E-46C6-4FDA-8936-38A03CE8D243}" destId="{B18BC180-EE28-4374-869F-F07AF16088BF}" srcOrd="2" destOrd="0" presId="urn:microsoft.com/office/officeart/2008/layout/VerticalCurvedList"/>
    <dgm:cxn modelId="{43AEBE66-149F-4D09-B8CB-1EFF62B8FBED}" type="presParOf" srcId="{75143B4E-46C6-4FDA-8936-38A03CE8D243}" destId="{954979C0-8EB1-4AE3-A8A3-88EE653FFDD9}" srcOrd="3" destOrd="0" presId="urn:microsoft.com/office/officeart/2008/layout/VerticalCurvedList"/>
    <dgm:cxn modelId="{550AEF62-0B82-4893-98D5-380556D9D496}" type="presParOf" srcId="{D3D61BAA-A651-423B-84D9-77EDBCB74125}" destId="{4F7991BD-13BA-41FA-9BB6-BA5AFAF31351}" srcOrd="1" destOrd="0" presId="urn:microsoft.com/office/officeart/2008/layout/VerticalCurvedList"/>
    <dgm:cxn modelId="{5D697917-C9CD-4127-9B97-15AE1C86DF4E}" type="presParOf" srcId="{D3D61BAA-A651-423B-84D9-77EDBCB74125}" destId="{C81FC539-63D4-4323-A7AF-5CA48FB01A16}" srcOrd="2" destOrd="0" presId="urn:microsoft.com/office/officeart/2008/layout/VerticalCurvedList"/>
    <dgm:cxn modelId="{719BF798-3C99-491E-A2C9-FCBAD9350A6D}" type="presParOf" srcId="{C81FC539-63D4-4323-A7AF-5CA48FB01A16}" destId="{61ABBC39-35FE-4595-90B3-857085EAEFC3}" srcOrd="0" destOrd="0" presId="urn:microsoft.com/office/officeart/2008/layout/VerticalCurvedList"/>
    <dgm:cxn modelId="{9290CC76-38F6-40DD-A1D1-36022F1B9D4F}" type="presParOf" srcId="{D3D61BAA-A651-423B-84D9-77EDBCB74125}" destId="{89F1F87A-6E0C-4FD7-844F-F92B4B67EB73}" srcOrd="3" destOrd="0" presId="urn:microsoft.com/office/officeart/2008/layout/VerticalCurvedList"/>
    <dgm:cxn modelId="{D8CEB8F8-5ADA-4170-A414-7D78791FB085}" type="presParOf" srcId="{D3D61BAA-A651-423B-84D9-77EDBCB74125}" destId="{B66D1B5A-4BD4-4D85-8712-DB66CA124B0D}" srcOrd="4" destOrd="0" presId="urn:microsoft.com/office/officeart/2008/layout/VerticalCurvedList"/>
    <dgm:cxn modelId="{6E21F45E-219A-45EA-BE8C-0FEC12103166}" type="presParOf" srcId="{B66D1B5A-4BD4-4D85-8712-DB66CA124B0D}" destId="{92BA40AF-9136-4874-B29A-388007C054E6}" srcOrd="0" destOrd="0" presId="urn:microsoft.com/office/officeart/2008/layout/VerticalCurvedList"/>
    <dgm:cxn modelId="{7DB6EED2-1235-418D-BF57-F8D89FCF5EF7}" type="presParOf" srcId="{D3D61BAA-A651-423B-84D9-77EDBCB74125}" destId="{A20A8BDA-A871-44FA-B0E6-7CC0FE9565D3}" srcOrd="5" destOrd="0" presId="urn:microsoft.com/office/officeart/2008/layout/VerticalCurvedList"/>
    <dgm:cxn modelId="{572D2423-D376-428D-9913-9DD541C1D485}" type="presParOf" srcId="{D3D61BAA-A651-423B-84D9-77EDBCB74125}" destId="{6DC5ED67-04AD-4354-A47A-7AF59FA4340F}" srcOrd="6" destOrd="0" presId="urn:microsoft.com/office/officeart/2008/layout/VerticalCurvedList"/>
    <dgm:cxn modelId="{EA7B3E95-E0E9-4916-93FF-F77C43FED1D9}" type="presParOf" srcId="{6DC5ED67-04AD-4354-A47A-7AF59FA4340F}" destId="{C7EC7DA2-160B-4C73-B0EF-1C36B12A5AEA}" srcOrd="0" destOrd="0" presId="urn:microsoft.com/office/officeart/2008/layout/VerticalCurvedList"/>
    <dgm:cxn modelId="{C1B98E58-5F3E-4861-8AAD-BEC21679D3BC}" type="presParOf" srcId="{D3D61BAA-A651-423B-84D9-77EDBCB74125}" destId="{981D4363-BE6B-4A73-83CD-EE1660456010}" srcOrd="7" destOrd="0" presId="urn:microsoft.com/office/officeart/2008/layout/VerticalCurvedList"/>
    <dgm:cxn modelId="{5BF1CE23-8A30-42CC-85DF-00392700EE93}" type="presParOf" srcId="{D3D61BAA-A651-423B-84D9-77EDBCB74125}" destId="{1F576355-95F3-4796-83D1-5747CACED554}" srcOrd="8" destOrd="0" presId="urn:microsoft.com/office/officeart/2008/layout/VerticalCurvedList"/>
    <dgm:cxn modelId="{6D81620E-9D21-4257-8871-C1871973C9E4}" type="presParOf" srcId="{1F576355-95F3-4796-83D1-5747CACED554}" destId="{E3DA73A4-456B-441F-B1C3-6DA08CA6FDF2}" srcOrd="0" destOrd="0" presId="urn:microsoft.com/office/officeart/2008/layout/VerticalCurvedList"/>
    <dgm:cxn modelId="{0FC0155D-1EE5-48E7-8FE0-4B515B32BA7B}" type="presParOf" srcId="{D3D61BAA-A651-423B-84D9-77EDBCB74125}" destId="{410478AE-315E-4F7A-BC91-D06BDDB52A9C}" srcOrd="9" destOrd="0" presId="urn:microsoft.com/office/officeart/2008/layout/VerticalCurvedList"/>
    <dgm:cxn modelId="{230D1A6D-4E68-43E6-BB75-35BE3528AD70}" type="presParOf" srcId="{D3D61BAA-A651-423B-84D9-77EDBCB74125}" destId="{E24E520F-C89C-4B07-B0D6-AD3CC40EC40F}" srcOrd="10" destOrd="0" presId="urn:microsoft.com/office/officeart/2008/layout/VerticalCurvedList"/>
    <dgm:cxn modelId="{80FDD8CA-A5EC-4C36-ADC6-CBEF6E609983}" type="presParOf" srcId="{E24E520F-C89C-4B07-B0D6-AD3CC40EC40F}" destId="{7224F59D-1538-4D57-BC0E-FEDB6BF7328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4FE81F-5720-4A9C-8DD8-2CBEAFA62EB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B544AB-703B-4BDA-A587-661C8B9D6883}">
      <dgm:prSet phldrT="[Text]" custT="1"/>
      <dgm:spPr>
        <a:solidFill>
          <a:srgbClr val="E73143"/>
        </a:solidFill>
      </dgm:spPr>
      <dgm:t>
        <a:bodyPr/>
        <a:lstStyle/>
        <a:p>
          <a:r>
            <a:rPr lang="en-US" sz="1800" b="1" kern="1200" dirty="0">
              <a:solidFill>
                <a:schemeClr val="lt1"/>
              </a:solidFill>
              <a:latin typeface="Agency FB" panose="020B0503020202020204" pitchFamily="34" charset="0"/>
              <a:ea typeface="+mn-ea"/>
              <a:cs typeface="+mn-cs"/>
            </a:rPr>
            <a:t>Core</a:t>
          </a:r>
        </a:p>
      </dgm:t>
    </dgm:pt>
    <dgm:pt modelId="{E9DB265C-DBD7-4010-AF6B-BE40E05F225F}" type="parTrans" cxnId="{5CFBE76B-B477-4AFC-AFCE-C7335CE0BBFC}">
      <dgm:prSet/>
      <dgm:spPr/>
      <dgm:t>
        <a:bodyPr/>
        <a:lstStyle/>
        <a:p>
          <a:endParaRPr lang="en-US"/>
        </a:p>
      </dgm:t>
    </dgm:pt>
    <dgm:pt modelId="{2EA6433A-FA45-4CE7-B30B-7A3F59C05FEB}" type="sibTrans" cxnId="{5CFBE76B-B477-4AFC-AFCE-C7335CE0BBFC}">
      <dgm:prSet/>
      <dgm:spPr/>
      <dgm:t>
        <a:bodyPr/>
        <a:lstStyle/>
        <a:p>
          <a:endParaRPr lang="en-US"/>
        </a:p>
      </dgm:t>
    </dgm:pt>
    <dgm:pt modelId="{16EE672F-006F-4017-BEEA-70657C60BF2D}">
      <dgm:prSet phldrT="[Text]" custT="1"/>
      <dgm:spPr>
        <a:solidFill>
          <a:srgbClr val="E73143"/>
        </a:solidFill>
      </dgm:spPr>
      <dgm:t>
        <a:bodyPr/>
        <a:lstStyle/>
        <a:p>
          <a:r>
            <a:rPr lang="en-US" sz="1800" b="1" kern="1200" dirty="0">
              <a:solidFill>
                <a:schemeClr val="lt1"/>
              </a:solidFill>
              <a:latin typeface="Agency FB" panose="020B0503020202020204" pitchFamily="34" charset="0"/>
              <a:ea typeface="+mn-ea"/>
              <a:cs typeface="+mn-cs"/>
            </a:rPr>
            <a:t>Hybrid</a:t>
          </a:r>
        </a:p>
      </dgm:t>
    </dgm:pt>
    <dgm:pt modelId="{01DAC026-DE8A-4F9F-A6D9-F25C1FA996DA}" type="parTrans" cxnId="{AD4047C9-E0D6-40B9-9024-AF59867D0B29}">
      <dgm:prSet/>
      <dgm:spPr/>
      <dgm:t>
        <a:bodyPr/>
        <a:lstStyle/>
        <a:p>
          <a:endParaRPr lang="en-US"/>
        </a:p>
      </dgm:t>
    </dgm:pt>
    <dgm:pt modelId="{33CB1BE5-BDFA-415A-9DEC-9E6042F6B6B7}" type="sibTrans" cxnId="{AD4047C9-E0D6-40B9-9024-AF59867D0B29}">
      <dgm:prSet/>
      <dgm:spPr/>
      <dgm:t>
        <a:bodyPr/>
        <a:lstStyle/>
        <a:p>
          <a:endParaRPr lang="en-US"/>
        </a:p>
      </dgm:t>
    </dgm:pt>
    <dgm:pt modelId="{A48F512A-3550-4E21-B74D-F86D164C56E9}">
      <dgm:prSet phldrT="[Text]" custT="1"/>
      <dgm:spPr>
        <a:solidFill>
          <a:srgbClr val="E73143"/>
        </a:solidFill>
      </dgm:spPr>
      <dgm:t>
        <a:bodyPr/>
        <a:lstStyle/>
        <a:p>
          <a:r>
            <a:rPr lang="en-US" sz="1800" b="1" kern="1200" dirty="0">
              <a:solidFill>
                <a:schemeClr val="lt1"/>
              </a:solidFill>
              <a:latin typeface="Agency FB" panose="020B0503020202020204" pitchFamily="34" charset="0"/>
              <a:ea typeface="+mn-ea"/>
              <a:cs typeface="+mn-cs"/>
            </a:rPr>
            <a:t>Skills directory</a:t>
          </a:r>
        </a:p>
      </dgm:t>
    </dgm:pt>
    <dgm:pt modelId="{094FB369-2200-4A51-86C3-16B7B1403A39}" type="parTrans" cxnId="{57F894F1-722E-4519-80C4-F234495D4514}">
      <dgm:prSet/>
      <dgm:spPr/>
      <dgm:t>
        <a:bodyPr/>
        <a:lstStyle/>
        <a:p>
          <a:endParaRPr lang="en-US"/>
        </a:p>
      </dgm:t>
    </dgm:pt>
    <dgm:pt modelId="{B92E5C4A-B678-4C86-8C49-E740FA2B09C7}" type="sibTrans" cxnId="{57F894F1-722E-4519-80C4-F234495D4514}">
      <dgm:prSet/>
      <dgm:spPr/>
      <dgm:t>
        <a:bodyPr/>
        <a:lstStyle/>
        <a:p>
          <a:endParaRPr lang="en-US"/>
        </a:p>
      </dgm:t>
    </dgm:pt>
    <dgm:pt modelId="{60537E71-9A58-4F69-9131-D5C109E5DD40}">
      <dgm:prSet phldrT="[Text]" custT="1"/>
      <dgm:spPr>
        <a:solidFill>
          <a:srgbClr val="02000D"/>
        </a:solidFill>
      </dgm:spPr>
      <dgm:t>
        <a:bodyPr/>
        <a:lstStyle/>
        <a:p>
          <a:r>
            <a:rPr lang="en-US" sz="1800" b="1" kern="1200" dirty="0">
              <a:solidFill>
                <a:schemeClr val="lt1"/>
              </a:solidFill>
              <a:latin typeface="Agency FB" panose="020B0503020202020204" pitchFamily="34" charset="0"/>
              <a:ea typeface="+mn-ea"/>
              <a:cs typeface="+mn-cs"/>
            </a:rPr>
            <a:t>Areas of Work</a:t>
          </a:r>
        </a:p>
      </dgm:t>
    </dgm:pt>
    <dgm:pt modelId="{80AEDD0B-BED8-4DD6-85DE-B34962C9EAF6}" type="parTrans" cxnId="{F8B5B0E0-B5FD-4FA8-AE67-60EE8AA08E37}">
      <dgm:prSet/>
      <dgm:spPr/>
      <dgm:t>
        <a:bodyPr/>
        <a:lstStyle/>
        <a:p>
          <a:endParaRPr lang="en-US"/>
        </a:p>
      </dgm:t>
    </dgm:pt>
    <dgm:pt modelId="{05289C83-B578-4AE4-979D-F747182B048F}" type="sibTrans" cxnId="{F8B5B0E0-B5FD-4FA8-AE67-60EE8AA08E37}">
      <dgm:prSet/>
      <dgm:spPr/>
      <dgm:t>
        <a:bodyPr/>
        <a:lstStyle/>
        <a:p>
          <a:endParaRPr lang="en-US"/>
        </a:p>
      </dgm:t>
    </dgm:pt>
    <dgm:pt modelId="{11188B23-B146-4216-AA16-285E9D40DAAA}">
      <dgm:prSet phldrT="[Text]" custT="1"/>
      <dgm:spPr>
        <a:solidFill>
          <a:srgbClr val="02000D"/>
        </a:solidFill>
      </dgm:spPr>
      <dgm:t>
        <a:bodyPr/>
        <a:lstStyle/>
        <a:p>
          <a:r>
            <a:rPr lang="en-US" sz="1800" b="1" kern="1200" dirty="0">
              <a:solidFill>
                <a:schemeClr val="lt1"/>
              </a:solidFill>
              <a:latin typeface="Agency FB" panose="020B0503020202020204" pitchFamily="34" charset="0"/>
              <a:ea typeface="+mn-ea"/>
              <a:cs typeface="+mn-cs"/>
            </a:rPr>
            <a:t>Ancillary to Core</a:t>
          </a:r>
        </a:p>
      </dgm:t>
    </dgm:pt>
    <dgm:pt modelId="{BAFA49F1-4129-453B-AB46-3CC5EB64C768}" type="sibTrans" cxnId="{B4B84A3F-68AF-47D7-A83C-B61B87A81676}">
      <dgm:prSet/>
      <dgm:spPr/>
      <dgm:t>
        <a:bodyPr/>
        <a:lstStyle/>
        <a:p>
          <a:endParaRPr lang="en-US"/>
        </a:p>
      </dgm:t>
    </dgm:pt>
    <dgm:pt modelId="{9BA19DA2-BBFB-4E39-A9D8-9E79D30B21E1}" type="parTrans" cxnId="{B4B84A3F-68AF-47D7-A83C-B61B87A81676}">
      <dgm:prSet/>
      <dgm:spPr/>
      <dgm:t>
        <a:bodyPr/>
        <a:lstStyle/>
        <a:p>
          <a:endParaRPr lang="en-US"/>
        </a:p>
      </dgm:t>
    </dgm:pt>
    <dgm:pt modelId="{E2EB17BF-354E-477D-815D-3747ADFCB1C0}" type="pres">
      <dgm:prSet presAssocID="{A04FE81F-5720-4A9C-8DD8-2CBEAFA62EB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5E6E58-7F5B-44E0-B242-96C84026E5E2}" type="pres">
      <dgm:prSet presAssocID="{BFB544AB-703B-4BDA-A587-661C8B9D688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E6A9D-D410-44D3-AD5A-FB9BD4E96CDF}" type="pres">
      <dgm:prSet presAssocID="{BFB544AB-703B-4BDA-A587-661C8B9D6883}" presName="spNode" presStyleCnt="0"/>
      <dgm:spPr/>
    </dgm:pt>
    <dgm:pt modelId="{DF228B1D-E21D-4448-915D-F380A1214F46}" type="pres">
      <dgm:prSet presAssocID="{2EA6433A-FA45-4CE7-B30B-7A3F59C05FEB}" presName="sibTrans" presStyleLbl="sibTrans1D1" presStyleIdx="0" presStyleCnt="5"/>
      <dgm:spPr/>
      <dgm:t>
        <a:bodyPr/>
        <a:lstStyle/>
        <a:p>
          <a:endParaRPr lang="en-US"/>
        </a:p>
      </dgm:t>
    </dgm:pt>
    <dgm:pt modelId="{EAE8B48F-C74F-470D-8B02-45BE2B070933}" type="pres">
      <dgm:prSet presAssocID="{11188B23-B146-4216-AA16-285E9D40DAA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82FF7-8C27-4A8B-8F63-25CA886FEF54}" type="pres">
      <dgm:prSet presAssocID="{11188B23-B146-4216-AA16-285E9D40DAAA}" presName="spNode" presStyleCnt="0"/>
      <dgm:spPr/>
    </dgm:pt>
    <dgm:pt modelId="{FA5498A1-0711-4802-B9BE-8B697A1F9F55}" type="pres">
      <dgm:prSet presAssocID="{BAFA49F1-4129-453B-AB46-3CC5EB64C768}" presName="sibTrans" presStyleLbl="sibTrans1D1" presStyleIdx="1" presStyleCnt="5"/>
      <dgm:spPr/>
      <dgm:t>
        <a:bodyPr/>
        <a:lstStyle/>
        <a:p>
          <a:endParaRPr lang="en-US"/>
        </a:p>
      </dgm:t>
    </dgm:pt>
    <dgm:pt modelId="{BD36EF3C-86E7-44C1-B902-2E05A7A011A4}" type="pres">
      <dgm:prSet presAssocID="{16EE672F-006F-4017-BEEA-70657C60BF2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F316E-033C-47D2-8BCD-905BD0B61427}" type="pres">
      <dgm:prSet presAssocID="{16EE672F-006F-4017-BEEA-70657C60BF2D}" presName="spNode" presStyleCnt="0"/>
      <dgm:spPr/>
    </dgm:pt>
    <dgm:pt modelId="{0D2CE5CF-3A2D-4B0D-B0FC-FA2932BCCFE6}" type="pres">
      <dgm:prSet presAssocID="{33CB1BE5-BDFA-415A-9DEC-9E6042F6B6B7}" presName="sibTrans" presStyleLbl="sibTrans1D1" presStyleIdx="2" presStyleCnt="5"/>
      <dgm:spPr/>
      <dgm:t>
        <a:bodyPr/>
        <a:lstStyle/>
        <a:p>
          <a:endParaRPr lang="en-US"/>
        </a:p>
      </dgm:t>
    </dgm:pt>
    <dgm:pt modelId="{4F00C5D5-BDE4-4642-9B44-D3E4A5497DDE}" type="pres">
      <dgm:prSet presAssocID="{A48F512A-3550-4E21-B74D-F86D164C56E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1F1A8-F1C5-43E2-9ABC-8EBD12432284}" type="pres">
      <dgm:prSet presAssocID="{A48F512A-3550-4E21-B74D-F86D164C56E9}" presName="spNode" presStyleCnt="0"/>
      <dgm:spPr/>
    </dgm:pt>
    <dgm:pt modelId="{827847A8-EECD-4715-B52A-23A33AB2E222}" type="pres">
      <dgm:prSet presAssocID="{B92E5C4A-B678-4C86-8C49-E740FA2B09C7}" presName="sibTrans" presStyleLbl="sibTrans1D1" presStyleIdx="3" presStyleCnt="5"/>
      <dgm:spPr/>
      <dgm:t>
        <a:bodyPr/>
        <a:lstStyle/>
        <a:p>
          <a:endParaRPr lang="en-US"/>
        </a:p>
      </dgm:t>
    </dgm:pt>
    <dgm:pt modelId="{68F3FC7A-1F38-4B3A-8E7A-FEE990951189}" type="pres">
      <dgm:prSet presAssocID="{60537E71-9A58-4F69-9131-D5C109E5DD4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C24B5-E20D-47B8-B8FB-DAFE68960743}" type="pres">
      <dgm:prSet presAssocID="{60537E71-9A58-4F69-9131-D5C109E5DD40}" presName="spNode" presStyleCnt="0"/>
      <dgm:spPr/>
    </dgm:pt>
    <dgm:pt modelId="{9DA95ED0-11A1-439A-B9EC-1D9E7612CCD9}" type="pres">
      <dgm:prSet presAssocID="{05289C83-B578-4AE4-979D-F747182B048F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5CFBE76B-B477-4AFC-AFCE-C7335CE0BBFC}" srcId="{A04FE81F-5720-4A9C-8DD8-2CBEAFA62EB9}" destId="{BFB544AB-703B-4BDA-A587-661C8B9D6883}" srcOrd="0" destOrd="0" parTransId="{E9DB265C-DBD7-4010-AF6B-BE40E05F225F}" sibTransId="{2EA6433A-FA45-4CE7-B30B-7A3F59C05FEB}"/>
    <dgm:cxn modelId="{64DF08D7-3CFE-487E-AD86-4755FE29068A}" type="presOf" srcId="{60537E71-9A58-4F69-9131-D5C109E5DD40}" destId="{68F3FC7A-1F38-4B3A-8E7A-FEE990951189}" srcOrd="0" destOrd="0" presId="urn:microsoft.com/office/officeart/2005/8/layout/cycle6"/>
    <dgm:cxn modelId="{A771155C-9584-4128-B999-7E66D17F718A}" type="presOf" srcId="{A04FE81F-5720-4A9C-8DD8-2CBEAFA62EB9}" destId="{E2EB17BF-354E-477D-815D-3747ADFCB1C0}" srcOrd="0" destOrd="0" presId="urn:microsoft.com/office/officeart/2005/8/layout/cycle6"/>
    <dgm:cxn modelId="{A504DD07-F123-482D-B41A-C3571E97A499}" type="presOf" srcId="{BAFA49F1-4129-453B-AB46-3CC5EB64C768}" destId="{FA5498A1-0711-4802-B9BE-8B697A1F9F55}" srcOrd="0" destOrd="0" presId="urn:microsoft.com/office/officeart/2005/8/layout/cycle6"/>
    <dgm:cxn modelId="{CF1BE61A-AE30-4C92-9F55-A0302C145825}" type="presOf" srcId="{05289C83-B578-4AE4-979D-F747182B048F}" destId="{9DA95ED0-11A1-439A-B9EC-1D9E7612CCD9}" srcOrd="0" destOrd="0" presId="urn:microsoft.com/office/officeart/2005/8/layout/cycle6"/>
    <dgm:cxn modelId="{BFDEFA3A-5873-47E8-BEB3-B3E9540AE8C3}" type="presOf" srcId="{A48F512A-3550-4E21-B74D-F86D164C56E9}" destId="{4F00C5D5-BDE4-4642-9B44-D3E4A5497DDE}" srcOrd="0" destOrd="0" presId="urn:microsoft.com/office/officeart/2005/8/layout/cycle6"/>
    <dgm:cxn modelId="{A3D64391-95F5-4EC9-B870-338504F0C1C3}" type="presOf" srcId="{11188B23-B146-4216-AA16-285E9D40DAAA}" destId="{EAE8B48F-C74F-470D-8B02-45BE2B070933}" srcOrd="0" destOrd="0" presId="urn:microsoft.com/office/officeart/2005/8/layout/cycle6"/>
    <dgm:cxn modelId="{A7EC0FCE-2768-4A2B-A625-108877C5741C}" type="presOf" srcId="{BFB544AB-703B-4BDA-A587-661C8B9D6883}" destId="{015E6E58-7F5B-44E0-B242-96C84026E5E2}" srcOrd="0" destOrd="0" presId="urn:microsoft.com/office/officeart/2005/8/layout/cycle6"/>
    <dgm:cxn modelId="{B11907C7-C296-4C31-B9C5-E88EF1F26DB9}" type="presOf" srcId="{16EE672F-006F-4017-BEEA-70657C60BF2D}" destId="{BD36EF3C-86E7-44C1-B902-2E05A7A011A4}" srcOrd="0" destOrd="0" presId="urn:microsoft.com/office/officeart/2005/8/layout/cycle6"/>
    <dgm:cxn modelId="{B4B84A3F-68AF-47D7-A83C-B61B87A81676}" srcId="{A04FE81F-5720-4A9C-8DD8-2CBEAFA62EB9}" destId="{11188B23-B146-4216-AA16-285E9D40DAAA}" srcOrd="1" destOrd="0" parTransId="{9BA19DA2-BBFB-4E39-A9D8-9E79D30B21E1}" sibTransId="{BAFA49F1-4129-453B-AB46-3CC5EB64C768}"/>
    <dgm:cxn modelId="{921D12BA-C815-41C5-80FD-779D2C23A90A}" type="presOf" srcId="{33CB1BE5-BDFA-415A-9DEC-9E6042F6B6B7}" destId="{0D2CE5CF-3A2D-4B0D-B0FC-FA2932BCCFE6}" srcOrd="0" destOrd="0" presId="urn:microsoft.com/office/officeart/2005/8/layout/cycle6"/>
    <dgm:cxn modelId="{F8B5B0E0-B5FD-4FA8-AE67-60EE8AA08E37}" srcId="{A04FE81F-5720-4A9C-8DD8-2CBEAFA62EB9}" destId="{60537E71-9A58-4F69-9131-D5C109E5DD40}" srcOrd="4" destOrd="0" parTransId="{80AEDD0B-BED8-4DD6-85DE-B34962C9EAF6}" sibTransId="{05289C83-B578-4AE4-979D-F747182B048F}"/>
    <dgm:cxn modelId="{57F894F1-722E-4519-80C4-F234495D4514}" srcId="{A04FE81F-5720-4A9C-8DD8-2CBEAFA62EB9}" destId="{A48F512A-3550-4E21-B74D-F86D164C56E9}" srcOrd="3" destOrd="0" parTransId="{094FB369-2200-4A51-86C3-16B7B1403A39}" sibTransId="{B92E5C4A-B678-4C86-8C49-E740FA2B09C7}"/>
    <dgm:cxn modelId="{AD4047C9-E0D6-40B9-9024-AF59867D0B29}" srcId="{A04FE81F-5720-4A9C-8DD8-2CBEAFA62EB9}" destId="{16EE672F-006F-4017-BEEA-70657C60BF2D}" srcOrd="2" destOrd="0" parTransId="{01DAC026-DE8A-4F9F-A6D9-F25C1FA996DA}" sibTransId="{33CB1BE5-BDFA-415A-9DEC-9E6042F6B6B7}"/>
    <dgm:cxn modelId="{86114816-C88A-4E80-89AC-A815450B5E6D}" type="presOf" srcId="{B92E5C4A-B678-4C86-8C49-E740FA2B09C7}" destId="{827847A8-EECD-4715-B52A-23A33AB2E222}" srcOrd="0" destOrd="0" presId="urn:microsoft.com/office/officeart/2005/8/layout/cycle6"/>
    <dgm:cxn modelId="{14223985-BFA0-4C0E-B81A-52F4F1857A17}" type="presOf" srcId="{2EA6433A-FA45-4CE7-B30B-7A3F59C05FEB}" destId="{DF228B1D-E21D-4448-915D-F380A1214F46}" srcOrd="0" destOrd="0" presId="urn:microsoft.com/office/officeart/2005/8/layout/cycle6"/>
    <dgm:cxn modelId="{F76B081C-7491-4281-88B4-E35E08D8A949}" type="presParOf" srcId="{E2EB17BF-354E-477D-815D-3747ADFCB1C0}" destId="{015E6E58-7F5B-44E0-B242-96C84026E5E2}" srcOrd="0" destOrd="0" presId="urn:microsoft.com/office/officeart/2005/8/layout/cycle6"/>
    <dgm:cxn modelId="{BCBE5CF1-D40B-4B72-B0E2-3D1B4ECEED46}" type="presParOf" srcId="{E2EB17BF-354E-477D-815D-3747ADFCB1C0}" destId="{E39E6A9D-D410-44D3-AD5A-FB9BD4E96CDF}" srcOrd="1" destOrd="0" presId="urn:microsoft.com/office/officeart/2005/8/layout/cycle6"/>
    <dgm:cxn modelId="{483A8678-1676-4685-AC7C-C2179CBD652E}" type="presParOf" srcId="{E2EB17BF-354E-477D-815D-3747ADFCB1C0}" destId="{DF228B1D-E21D-4448-915D-F380A1214F46}" srcOrd="2" destOrd="0" presId="urn:microsoft.com/office/officeart/2005/8/layout/cycle6"/>
    <dgm:cxn modelId="{230F3D5E-9002-4D0B-8623-DA176380D368}" type="presParOf" srcId="{E2EB17BF-354E-477D-815D-3747ADFCB1C0}" destId="{EAE8B48F-C74F-470D-8B02-45BE2B070933}" srcOrd="3" destOrd="0" presId="urn:microsoft.com/office/officeart/2005/8/layout/cycle6"/>
    <dgm:cxn modelId="{BAB3B763-A1C6-44F2-B614-E40A943B0BA7}" type="presParOf" srcId="{E2EB17BF-354E-477D-815D-3747ADFCB1C0}" destId="{8E582FF7-8C27-4A8B-8F63-25CA886FEF54}" srcOrd="4" destOrd="0" presId="urn:microsoft.com/office/officeart/2005/8/layout/cycle6"/>
    <dgm:cxn modelId="{FC8F1A9D-D6E1-4391-9656-92EF9CE4DC80}" type="presParOf" srcId="{E2EB17BF-354E-477D-815D-3747ADFCB1C0}" destId="{FA5498A1-0711-4802-B9BE-8B697A1F9F55}" srcOrd="5" destOrd="0" presId="urn:microsoft.com/office/officeart/2005/8/layout/cycle6"/>
    <dgm:cxn modelId="{BE428CE9-EF78-4057-A138-83B72E2B2580}" type="presParOf" srcId="{E2EB17BF-354E-477D-815D-3747ADFCB1C0}" destId="{BD36EF3C-86E7-44C1-B902-2E05A7A011A4}" srcOrd="6" destOrd="0" presId="urn:microsoft.com/office/officeart/2005/8/layout/cycle6"/>
    <dgm:cxn modelId="{4FB12D6E-2354-4E20-8223-9F2F864EBD4A}" type="presParOf" srcId="{E2EB17BF-354E-477D-815D-3747ADFCB1C0}" destId="{73BF316E-033C-47D2-8BCD-905BD0B61427}" srcOrd="7" destOrd="0" presId="urn:microsoft.com/office/officeart/2005/8/layout/cycle6"/>
    <dgm:cxn modelId="{419DFBC7-96D8-4274-BDF0-486F9EF945BA}" type="presParOf" srcId="{E2EB17BF-354E-477D-815D-3747ADFCB1C0}" destId="{0D2CE5CF-3A2D-4B0D-B0FC-FA2932BCCFE6}" srcOrd="8" destOrd="0" presId="urn:microsoft.com/office/officeart/2005/8/layout/cycle6"/>
    <dgm:cxn modelId="{B792C428-9BA8-4361-B2AB-D8C4AEB0AE2D}" type="presParOf" srcId="{E2EB17BF-354E-477D-815D-3747ADFCB1C0}" destId="{4F00C5D5-BDE4-4642-9B44-D3E4A5497DDE}" srcOrd="9" destOrd="0" presId="urn:microsoft.com/office/officeart/2005/8/layout/cycle6"/>
    <dgm:cxn modelId="{AC97AA14-47A1-417C-8152-0BAD206BA6B7}" type="presParOf" srcId="{E2EB17BF-354E-477D-815D-3747ADFCB1C0}" destId="{B141F1A8-F1C5-43E2-9ABC-8EBD12432284}" srcOrd="10" destOrd="0" presId="urn:microsoft.com/office/officeart/2005/8/layout/cycle6"/>
    <dgm:cxn modelId="{D4C7BB73-B8C1-4A04-8861-FF25D8F257FA}" type="presParOf" srcId="{E2EB17BF-354E-477D-815D-3747ADFCB1C0}" destId="{827847A8-EECD-4715-B52A-23A33AB2E222}" srcOrd="11" destOrd="0" presId="urn:microsoft.com/office/officeart/2005/8/layout/cycle6"/>
    <dgm:cxn modelId="{77AEE695-EB47-413B-8DC7-A2A38FECEB0B}" type="presParOf" srcId="{E2EB17BF-354E-477D-815D-3747ADFCB1C0}" destId="{68F3FC7A-1F38-4B3A-8E7A-FEE990951189}" srcOrd="12" destOrd="0" presId="urn:microsoft.com/office/officeart/2005/8/layout/cycle6"/>
    <dgm:cxn modelId="{8026588C-5F2A-4222-A2CE-8303A45A6A54}" type="presParOf" srcId="{E2EB17BF-354E-477D-815D-3747ADFCB1C0}" destId="{686C24B5-E20D-47B8-B8FB-DAFE68960743}" srcOrd="13" destOrd="0" presId="urn:microsoft.com/office/officeart/2005/8/layout/cycle6"/>
    <dgm:cxn modelId="{192A5387-6E0C-4028-99CE-ADE940F2A19D}" type="presParOf" srcId="{E2EB17BF-354E-477D-815D-3747ADFCB1C0}" destId="{9DA95ED0-11A1-439A-B9EC-1D9E7612CCD9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E1F046-1EAD-4FA2-BC25-D714127FEA7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1DF56C-1ADB-4782-9AE9-3167ACD1CDD0}">
      <dgm:prSet custT="1"/>
      <dgm:spPr>
        <a:solidFill>
          <a:srgbClr val="E73143"/>
        </a:solidFill>
      </dgm:spPr>
      <dgm:t>
        <a:bodyPr/>
        <a:lstStyle/>
        <a:p>
          <a:r>
            <a:rPr lang="en-IN" sz="2800" b="1" dirty="0">
              <a:latin typeface="Agency FB" panose="020B0503020202020204" pitchFamily="34" charset="0"/>
            </a:rPr>
            <a:t>Core Areas</a:t>
          </a:r>
          <a:endParaRPr lang="en-US" sz="2800" dirty="0">
            <a:latin typeface="Agency FB" panose="020B0503020202020204" pitchFamily="34" charset="0"/>
          </a:endParaRPr>
        </a:p>
      </dgm:t>
    </dgm:pt>
    <dgm:pt modelId="{FE5B5D88-A870-4C81-A0C1-C2220B3FA5C0}" type="parTrans" cxnId="{CE6F55A4-3B63-440B-A13D-CD91F5FD2C17}">
      <dgm:prSet/>
      <dgm:spPr/>
      <dgm:t>
        <a:bodyPr/>
        <a:lstStyle/>
        <a:p>
          <a:endParaRPr lang="en-US"/>
        </a:p>
      </dgm:t>
    </dgm:pt>
    <dgm:pt modelId="{7EDBC8AD-D62B-4D7D-A69D-AC4D1152FD82}" type="sibTrans" cxnId="{CE6F55A4-3B63-440B-A13D-CD91F5FD2C17}">
      <dgm:prSet/>
      <dgm:spPr/>
      <dgm:t>
        <a:bodyPr/>
        <a:lstStyle/>
        <a:p>
          <a:endParaRPr lang="en-US"/>
        </a:p>
      </dgm:t>
    </dgm:pt>
    <dgm:pt modelId="{06782CB0-ECC3-48D5-8787-4F69420446E7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IN" sz="2800" b="1" dirty="0">
              <a:latin typeface="Agency FB" panose="020B0503020202020204" pitchFamily="34" charset="0"/>
            </a:rPr>
            <a:t>Ancillary to Core</a:t>
          </a:r>
          <a:endParaRPr lang="en-US" sz="2800" dirty="0">
            <a:latin typeface="Agency FB" panose="020B0503020202020204" pitchFamily="34" charset="0"/>
          </a:endParaRPr>
        </a:p>
      </dgm:t>
    </dgm:pt>
    <dgm:pt modelId="{303D9CAE-1A5E-419A-A940-5B2863F9188E}" type="parTrans" cxnId="{FC1BD924-5858-4AF8-B002-E839A5F53248}">
      <dgm:prSet/>
      <dgm:spPr/>
      <dgm:t>
        <a:bodyPr/>
        <a:lstStyle/>
        <a:p>
          <a:endParaRPr lang="en-US"/>
        </a:p>
      </dgm:t>
    </dgm:pt>
    <dgm:pt modelId="{1A3792EF-5EB2-4DF0-AEF7-516DBAFEF80B}" type="sibTrans" cxnId="{FC1BD924-5858-4AF8-B002-E839A5F53248}">
      <dgm:prSet/>
      <dgm:spPr/>
      <dgm:t>
        <a:bodyPr/>
        <a:lstStyle/>
        <a:p>
          <a:endParaRPr lang="en-US"/>
        </a:p>
      </dgm:t>
    </dgm:pt>
    <dgm:pt modelId="{3B241D09-99AD-4534-9F55-E99CE9460182}">
      <dgm:prSet custT="1"/>
      <dgm:spPr>
        <a:solidFill>
          <a:srgbClr val="E73143"/>
        </a:solidFill>
      </dgm:spPr>
      <dgm:t>
        <a:bodyPr/>
        <a:lstStyle/>
        <a:p>
          <a:r>
            <a:rPr lang="en-IN" sz="2800" b="1" dirty="0">
              <a:latin typeface="Agency FB" panose="020B0503020202020204" pitchFamily="34" charset="0"/>
            </a:rPr>
            <a:t>Hybrid</a:t>
          </a:r>
          <a:endParaRPr lang="en-US" sz="2800" dirty="0">
            <a:latin typeface="Agency FB" panose="020B0503020202020204" pitchFamily="34" charset="0"/>
          </a:endParaRPr>
        </a:p>
      </dgm:t>
    </dgm:pt>
    <dgm:pt modelId="{D1BD0B9B-B37C-4386-BDAF-FFDE9AA4ECA0}" type="parTrans" cxnId="{CFCCD55F-65A2-4B0B-829B-F8A69AA0F34B}">
      <dgm:prSet/>
      <dgm:spPr/>
      <dgm:t>
        <a:bodyPr/>
        <a:lstStyle/>
        <a:p>
          <a:endParaRPr lang="en-US"/>
        </a:p>
      </dgm:t>
    </dgm:pt>
    <dgm:pt modelId="{0623BEF8-BC04-4B9C-87AA-6758A16D3BB1}" type="sibTrans" cxnId="{CFCCD55F-65A2-4B0B-829B-F8A69AA0F34B}">
      <dgm:prSet/>
      <dgm:spPr/>
      <dgm:t>
        <a:bodyPr/>
        <a:lstStyle/>
        <a:p>
          <a:endParaRPr lang="en-US"/>
        </a:p>
      </dgm:t>
    </dgm:pt>
    <dgm:pt modelId="{ED265BB1-7B3E-49B5-A44D-D7386679B308}">
      <dgm:prSet custT="1"/>
      <dgm:spPr>
        <a:solidFill>
          <a:srgbClr val="02000D">
            <a:alpha val="90000"/>
          </a:srgbClr>
        </a:solidFill>
      </dgm:spPr>
      <dgm:t>
        <a:bodyPr/>
        <a:lstStyle/>
        <a:p>
          <a:pPr algn="just"/>
          <a:r>
            <a:rPr lang="en-IN" sz="2000" b="1" dirty="0">
              <a:solidFill>
                <a:schemeClr val="bg1"/>
              </a:solidFill>
              <a:latin typeface="Agency FB" panose="020B0503020202020204" pitchFamily="34" charset="0"/>
            </a:rPr>
            <a:t>Core areas means areas in which each member of ICSI should possess expertise i.e. Company Law, Securities Law , FEMA  and GST;</a:t>
          </a:r>
          <a:endParaRPr lang="en-US" sz="2000" b="1" dirty="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8FB52575-1B04-41FB-BC1B-57968A7B05D5}" type="parTrans" cxnId="{936D7DB7-6560-488B-B3D2-5AD7C3DD7590}">
      <dgm:prSet/>
      <dgm:spPr/>
      <dgm:t>
        <a:bodyPr/>
        <a:lstStyle/>
        <a:p>
          <a:endParaRPr lang="en-US"/>
        </a:p>
      </dgm:t>
    </dgm:pt>
    <dgm:pt modelId="{0C6D1F78-471B-4249-B5A8-4CD902E075F9}" type="sibTrans" cxnId="{936D7DB7-6560-488B-B3D2-5AD7C3DD7590}">
      <dgm:prSet/>
      <dgm:spPr/>
      <dgm:t>
        <a:bodyPr/>
        <a:lstStyle/>
        <a:p>
          <a:endParaRPr lang="en-US"/>
        </a:p>
      </dgm:t>
    </dgm:pt>
    <dgm:pt modelId="{1C2A9197-085F-4371-B4F4-069728765EEC}">
      <dgm:prSet custT="1"/>
      <dgm:spPr>
        <a:solidFill>
          <a:srgbClr val="E73143">
            <a:alpha val="90000"/>
          </a:srgbClr>
        </a:solidFill>
      </dgm:spPr>
      <dgm:t>
        <a:bodyPr/>
        <a:lstStyle/>
        <a:p>
          <a:pPr algn="just"/>
          <a:r>
            <a:rPr lang="en-IN" sz="2000" b="1" dirty="0">
              <a:solidFill>
                <a:schemeClr val="bg1"/>
              </a:solidFill>
              <a:latin typeface="Agency FB" panose="020B0503020202020204" pitchFamily="34" charset="0"/>
            </a:rPr>
            <a:t>Ancillary to core areas means areas in which expertise is not required to be possessed by each member; however working knowledge to support core areas is required for proper understanding and application of core areas i.e. Accounts, Finance &amp; Taxation, Business Laws, General Laws; and</a:t>
          </a:r>
          <a:endParaRPr lang="en-US" sz="2000" b="1" dirty="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F7636911-0D56-4904-93A4-91FD40703AFA}" type="parTrans" cxnId="{C94D507E-6B43-42E2-9FD5-D1EB29D6B07D}">
      <dgm:prSet/>
      <dgm:spPr/>
      <dgm:t>
        <a:bodyPr/>
        <a:lstStyle/>
        <a:p>
          <a:endParaRPr lang="en-US"/>
        </a:p>
      </dgm:t>
    </dgm:pt>
    <dgm:pt modelId="{529CCFEB-0877-457D-8259-768B5C3664DE}" type="sibTrans" cxnId="{C94D507E-6B43-42E2-9FD5-D1EB29D6B07D}">
      <dgm:prSet/>
      <dgm:spPr/>
      <dgm:t>
        <a:bodyPr/>
        <a:lstStyle/>
        <a:p>
          <a:endParaRPr lang="en-US"/>
        </a:p>
      </dgm:t>
    </dgm:pt>
    <dgm:pt modelId="{9D14B70F-E889-4727-AB4C-FF6FEECDE4AA}">
      <dgm:prSet custT="1"/>
      <dgm:spPr>
        <a:solidFill>
          <a:srgbClr val="02000D">
            <a:alpha val="90000"/>
          </a:srgbClr>
        </a:solidFill>
      </dgm:spPr>
      <dgm:t>
        <a:bodyPr/>
        <a:lstStyle/>
        <a:p>
          <a:pPr algn="just"/>
          <a:r>
            <a:rPr lang="en-IN" sz="2000" b="1" dirty="0">
              <a:solidFill>
                <a:schemeClr val="bg1"/>
              </a:solidFill>
              <a:latin typeface="Agency FB" panose="020B0503020202020204" pitchFamily="34" charset="0"/>
            </a:rPr>
            <a:t>Means specialized areas of expertise which require integrated application of several core/ ancillary areas. </a:t>
          </a:r>
          <a:endParaRPr lang="en-US" sz="2000" b="1" dirty="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C00B2652-C3EC-472F-A160-A4D610524CB0}" type="parTrans" cxnId="{F316640F-0D60-4174-8F8C-CB3B2D073F41}">
      <dgm:prSet/>
      <dgm:spPr/>
      <dgm:t>
        <a:bodyPr/>
        <a:lstStyle/>
        <a:p>
          <a:endParaRPr lang="en-US"/>
        </a:p>
      </dgm:t>
    </dgm:pt>
    <dgm:pt modelId="{8B7AD30B-DABC-4AEC-9F6C-4E4E50EAECAD}" type="sibTrans" cxnId="{F316640F-0D60-4174-8F8C-CB3B2D073F41}">
      <dgm:prSet/>
      <dgm:spPr/>
      <dgm:t>
        <a:bodyPr/>
        <a:lstStyle/>
        <a:p>
          <a:endParaRPr lang="en-US"/>
        </a:p>
      </dgm:t>
    </dgm:pt>
    <dgm:pt modelId="{2A79B12C-20F3-4DF0-BFA4-E8595E05EDF0}" type="pres">
      <dgm:prSet presAssocID="{FAE1F046-1EAD-4FA2-BC25-D714127FEA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165830-A97A-45D1-8F3B-DD188079D794}" type="pres">
      <dgm:prSet presAssocID="{3C1DF56C-1ADB-4782-9AE9-3167ACD1CDD0}" presName="linNode" presStyleCnt="0"/>
      <dgm:spPr/>
    </dgm:pt>
    <dgm:pt modelId="{20C2ACB6-3C34-4377-A47F-EA057A64A55E}" type="pres">
      <dgm:prSet presAssocID="{3C1DF56C-1ADB-4782-9AE9-3167ACD1CDD0}" presName="parentText" presStyleLbl="node1" presStyleIdx="0" presStyleCnt="3" custScaleX="87680" custScaleY="796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95815-F5CB-4C6A-877D-C4E40C9D50DA}" type="pres">
      <dgm:prSet presAssocID="{3C1DF56C-1ADB-4782-9AE9-3167ACD1CDD0}" presName="descendantText" presStyleLbl="alignAccFollowNode1" presStyleIdx="0" presStyleCnt="3" custScaleX="106672" custScaleY="86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84E86-EF92-41D1-AB52-99B177D8E834}" type="pres">
      <dgm:prSet presAssocID="{7EDBC8AD-D62B-4D7D-A69D-AC4D1152FD82}" presName="sp" presStyleCnt="0"/>
      <dgm:spPr/>
    </dgm:pt>
    <dgm:pt modelId="{2675A901-5357-4732-AF9D-E6B04ADA0752}" type="pres">
      <dgm:prSet presAssocID="{06782CB0-ECC3-48D5-8787-4F69420446E7}" presName="linNode" presStyleCnt="0"/>
      <dgm:spPr/>
    </dgm:pt>
    <dgm:pt modelId="{442B435F-F390-43A8-A167-15AFB269FFFE}" type="pres">
      <dgm:prSet presAssocID="{06782CB0-ECC3-48D5-8787-4F69420446E7}" presName="parentText" presStyleLbl="node1" presStyleIdx="1" presStyleCnt="3" custScaleX="876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8E793-FAB8-48C9-AB76-CBA718653F0E}" type="pres">
      <dgm:prSet presAssocID="{06782CB0-ECC3-48D5-8787-4F69420446E7}" presName="descendantText" presStyleLbl="alignAccFollowNode1" presStyleIdx="1" presStyleCnt="3" custScaleX="106672" custScaleY="1240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23C88-C471-4852-934C-FD0167F50B45}" type="pres">
      <dgm:prSet presAssocID="{1A3792EF-5EB2-4DF0-AEF7-516DBAFEF80B}" presName="sp" presStyleCnt="0"/>
      <dgm:spPr/>
    </dgm:pt>
    <dgm:pt modelId="{B7F182CD-82E0-4066-BA7E-DED881F4833C}" type="pres">
      <dgm:prSet presAssocID="{3B241D09-99AD-4534-9F55-E99CE9460182}" presName="linNode" presStyleCnt="0"/>
      <dgm:spPr/>
    </dgm:pt>
    <dgm:pt modelId="{7D8CD94E-CC8A-425F-9C08-41085A646582}" type="pres">
      <dgm:prSet presAssocID="{3B241D09-99AD-4534-9F55-E99CE9460182}" presName="parentText" presStyleLbl="node1" presStyleIdx="2" presStyleCnt="3" custScaleX="876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68D05-DC4A-4FB9-97FC-A3A19BD56A42}" type="pres">
      <dgm:prSet presAssocID="{3B241D09-99AD-4534-9F55-E99CE9460182}" presName="descendantText" presStyleLbl="alignAccFollowNode1" presStyleIdx="2" presStyleCnt="3" custScaleX="106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4D507E-6B43-42E2-9FD5-D1EB29D6B07D}" srcId="{06782CB0-ECC3-48D5-8787-4F69420446E7}" destId="{1C2A9197-085F-4371-B4F4-069728765EEC}" srcOrd="0" destOrd="0" parTransId="{F7636911-0D56-4904-93A4-91FD40703AFA}" sibTransId="{529CCFEB-0877-457D-8259-768B5C3664DE}"/>
    <dgm:cxn modelId="{2775F1A1-0534-4DA8-8629-CCEFBB41FAD9}" type="presOf" srcId="{9D14B70F-E889-4727-AB4C-FF6FEECDE4AA}" destId="{FCA68D05-DC4A-4FB9-97FC-A3A19BD56A42}" srcOrd="0" destOrd="0" presId="urn:microsoft.com/office/officeart/2005/8/layout/vList5"/>
    <dgm:cxn modelId="{71609FD6-4CCD-4F7F-9E40-DA15FCF243DA}" type="presOf" srcId="{FAE1F046-1EAD-4FA2-BC25-D714127FEA77}" destId="{2A79B12C-20F3-4DF0-BFA4-E8595E05EDF0}" srcOrd="0" destOrd="0" presId="urn:microsoft.com/office/officeart/2005/8/layout/vList5"/>
    <dgm:cxn modelId="{FC1BD924-5858-4AF8-B002-E839A5F53248}" srcId="{FAE1F046-1EAD-4FA2-BC25-D714127FEA77}" destId="{06782CB0-ECC3-48D5-8787-4F69420446E7}" srcOrd="1" destOrd="0" parTransId="{303D9CAE-1A5E-419A-A940-5B2863F9188E}" sibTransId="{1A3792EF-5EB2-4DF0-AEF7-516DBAFEF80B}"/>
    <dgm:cxn modelId="{CE6F55A4-3B63-440B-A13D-CD91F5FD2C17}" srcId="{FAE1F046-1EAD-4FA2-BC25-D714127FEA77}" destId="{3C1DF56C-1ADB-4782-9AE9-3167ACD1CDD0}" srcOrd="0" destOrd="0" parTransId="{FE5B5D88-A870-4C81-A0C1-C2220B3FA5C0}" sibTransId="{7EDBC8AD-D62B-4D7D-A69D-AC4D1152FD82}"/>
    <dgm:cxn modelId="{936D7DB7-6560-488B-B3D2-5AD7C3DD7590}" srcId="{3C1DF56C-1ADB-4782-9AE9-3167ACD1CDD0}" destId="{ED265BB1-7B3E-49B5-A44D-D7386679B308}" srcOrd="0" destOrd="0" parTransId="{8FB52575-1B04-41FB-BC1B-57968A7B05D5}" sibTransId="{0C6D1F78-471B-4249-B5A8-4CD902E075F9}"/>
    <dgm:cxn modelId="{0FB597C0-CB23-4EF5-8342-71A071C21C9C}" type="presOf" srcId="{1C2A9197-085F-4371-B4F4-069728765EEC}" destId="{8A68E793-FAB8-48C9-AB76-CBA718653F0E}" srcOrd="0" destOrd="0" presId="urn:microsoft.com/office/officeart/2005/8/layout/vList5"/>
    <dgm:cxn modelId="{F316640F-0D60-4174-8F8C-CB3B2D073F41}" srcId="{3B241D09-99AD-4534-9F55-E99CE9460182}" destId="{9D14B70F-E889-4727-AB4C-FF6FEECDE4AA}" srcOrd="0" destOrd="0" parTransId="{C00B2652-C3EC-472F-A160-A4D610524CB0}" sibTransId="{8B7AD30B-DABC-4AEC-9F6C-4E4E50EAECAD}"/>
    <dgm:cxn modelId="{CF66D03C-AB5A-4812-A0B6-7C058770D522}" type="presOf" srcId="{3C1DF56C-1ADB-4782-9AE9-3167ACD1CDD0}" destId="{20C2ACB6-3C34-4377-A47F-EA057A64A55E}" srcOrd="0" destOrd="0" presId="urn:microsoft.com/office/officeart/2005/8/layout/vList5"/>
    <dgm:cxn modelId="{CFCCD55F-65A2-4B0B-829B-F8A69AA0F34B}" srcId="{FAE1F046-1EAD-4FA2-BC25-D714127FEA77}" destId="{3B241D09-99AD-4534-9F55-E99CE9460182}" srcOrd="2" destOrd="0" parTransId="{D1BD0B9B-B37C-4386-BDAF-FFDE9AA4ECA0}" sibTransId="{0623BEF8-BC04-4B9C-87AA-6758A16D3BB1}"/>
    <dgm:cxn modelId="{98F24C6C-C58D-4E12-8DB3-669815048C6E}" type="presOf" srcId="{ED265BB1-7B3E-49B5-A44D-D7386679B308}" destId="{56E95815-F5CB-4C6A-877D-C4E40C9D50DA}" srcOrd="0" destOrd="0" presId="urn:microsoft.com/office/officeart/2005/8/layout/vList5"/>
    <dgm:cxn modelId="{13AD0C08-65FE-421F-8187-F1692C43CDC2}" type="presOf" srcId="{3B241D09-99AD-4534-9F55-E99CE9460182}" destId="{7D8CD94E-CC8A-425F-9C08-41085A646582}" srcOrd="0" destOrd="0" presId="urn:microsoft.com/office/officeart/2005/8/layout/vList5"/>
    <dgm:cxn modelId="{5246CB9D-C9F9-488D-A622-E8A86A8814FC}" type="presOf" srcId="{06782CB0-ECC3-48D5-8787-4F69420446E7}" destId="{442B435F-F390-43A8-A167-15AFB269FFFE}" srcOrd="0" destOrd="0" presId="urn:microsoft.com/office/officeart/2005/8/layout/vList5"/>
    <dgm:cxn modelId="{F5CE0173-4A11-478C-8D19-07862DB49A92}" type="presParOf" srcId="{2A79B12C-20F3-4DF0-BFA4-E8595E05EDF0}" destId="{A0165830-A97A-45D1-8F3B-DD188079D794}" srcOrd="0" destOrd="0" presId="urn:microsoft.com/office/officeart/2005/8/layout/vList5"/>
    <dgm:cxn modelId="{ACC1BCB2-1600-4859-BA0E-92849B9B9279}" type="presParOf" srcId="{A0165830-A97A-45D1-8F3B-DD188079D794}" destId="{20C2ACB6-3C34-4377-A47F-EA057A64A55E}" srcOrd="0" destOrd="0" presId="urn:microsoft.com/office/officeart/2005/8/layout/vList5"/>
    <dgm:cxn modelId="{2D73D861-BE22-4F1F-9E84-95F58FBEB646}" type="presParOf" srcId="{A0165830-A97A-45D1-8F3B-DD188079D794}" destId="{56E95815-F5CB-4C6A-877D-C4E40C9D50DA}" srcOrd="1" destOrd="0" presId="urn:microsoft.com/office/officeart/2005/8/layout/vList5"/>
    <dgm:cxn modelId="{49703B8A-C08B-408C-AC87-D1B737A32907}" type="presParOf" srcId="{2A79B12C-20F3-4DF0-BFA4-E8595E05EDF0}" destId="{B7084E86-EF92-41D1-AB52-99B177D8E834}" srcOrd="1" destOrd="0" presId="urn:microsoft.com/office/officeart/2005/8/layout/vList5"/>
    <dgm:cxn modelId="{8DE7E59D-D3EF-4169-9703-1C2EA1014E48}" type="presParOf" srcId="{2A79B12C-20F3-4DF0-BFA4-E8595E05EDF0}" destId="{2675A901-5357-4732-AF9D-E6B04ADA0752}" srcOrd="2" destOrd="0" presId="urn:microsoft.com/office/officeart/2005/8/layout/vList5"/>
    <dgm:cxn modelId="{47E15A78-2380-4A5E-A3F6-3383988DCFCA}" type="presParOf" srcId="{2675A901-5357-4732-AF9D-E6B04ADA0752}" destId="{442B435F-F390-43A8-A167-15AFB269FFFE}" srcOrd="0" destOrd="0" presId="urn:microsoft.com/office/officeart/2005/8/layout/vList5"/>
    <dgm:cxn modelId="{D95B71B8-104A-4223-B8F0-E1AC9957C0F4}" type="presParOf" srcId="{2675A901-5357-4732-AF9D-E6B04ADA0752}" destId="{8A68E793-FAB8-48C9-AB76-CBA718653F0E}" srcOrd="1" destOrd="0" presId="urn:microsoft.com/office/officeart/2005/8/layout/vList5"/>
    <dgm:cxn modelId="{638FE0B5-64B4-46C9-AA34-2F2A42D58787}" type="presParOf" srcId="{2A79B12C-20F3-4DF0-BFA4-E8595E05EDF0}" destId="{DD823C88-C471-4852-934C-FD0167F50B45}" srcOrd="3" destOrd="0" presId="urn:microsoft.com/office/officeart/2005/8/layout/vList5"/>
    <dgm:cxn modelId="{3EA94427-4C9E-4EB6-8E55-F2510AC3DB04}" type="presParOf" srcId="{2A79B12C-20F3-4DF0-BFA4-E8595E05EDF0}" destId="{B7F182CD-82E0-4066-BA7E-DED881F4833C}" srcOrd="4" destOrd="0" presId="urn:microsoft.com/office/officeart/2005/8/layout/vList5"/>
    <dgm:cxn modelId="{5D197050-072E-4123-90E2-E5E13A74F99D}" type="presParOf" srcId="{B7F182CD-82E0-4066-BA7E-DED881F4833C}" destId="{7D8CD94E-CC8A-425F-9C08-41085A646582}" srcOrd="0" destOrd="0" presId="urn:microsoft.com/office/officeart/2005/8/layout/vList5"/>
    <dgm:cxn modelId="{F361C349-5BAC-4452-9255-4B846C89670C}" type="presParOf" srcId="{B7F182CD-82E0-4066-BA7E-DED881F4833C}" destId="{FCA68D05-DC4A-4FB9-97FC-A3A19BD56A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6EDF7F-C07B-428B-809D-4FD6F4ABF04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8EDE73-EA1A-4CA6-BCAE-4C176E4EE12C}">
      <dgm:prSet custT="1"/>
      <dgm:spPr>
        <a:solidFill>
          <a:srgbClr val="E73143"/>
        </a:solidFill>
      </dgm:spPr>
      <dgm:t>
        <a:bodyPr/>
        <a:lstStyle/>
        <a:p>
          <a:pPr algn="just"/>
          <a:r>
            <a:rPr lang="en-US" sz="2000" b="0" i="0" baseline="0" dirty="0">
              <a:latin typeface="Agency FB" panose="020B0503020202020204" pitchFamily="34" charset="0"/>
            </a:rPr>
            <a:t>Identification of Core, Ancillary &amp; Hybrid areas &amp; 360 degree holistic view</a:t>
          </a:r>
          <a:endParaRPr lang="en-US" sz="2000" dirty="0">
            <a:latin typeface="Agency FB" panose="020B0503020202020204" pitchFamily="34" charset="0"/>
          </a:endParaRPr>
        </a:p>
      </dgm:t>
    </dgm:pt>
    <dgm:pt modelId="{C5D1F9B6-20A5-4F27-AF4E-79D3643C92AA}" type="parTrans" cxnId="{A4011849-174F-4F1C-9203-BB993BEA45F6}">
      <dgm:prSet/>
      <dgm:spPr/>
      <dgm:t>
        <a:bodyPr/>
        <a:lstStyle/>
        <a:p>
          <a:endParaRPr lang="en-US"/>
        </a:p>
      </dgm:t>
    </dgm:pt>
    <dgm:pt modelId="{C96C006B-645F-4BB5-8800-0A98572EE882}" type="sibTrans" cxnId="{A4011849-174F-4F1C-9203-BB993BEA45F6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F07A9080-C3B0-446D-8CB9-A57983775E07}">
      <dgm:prSet custT="1"/>
      <dgm:spPr>
        <a:solidFill>
          <a:srgbClr val="33354A"/>
        </a:solidFill>
      </dgm:spPr>
      <dgm:t>
        <a:bodyPr/>
        <a:lstStyle/>
        <a:p>
          <a:pPr algn="just"/>
          <a:r>
            <a:rPr lang="en-US" sz="2000" b="0" i="0" baseline="0" dirty="0">
              <a:latin typeface="Agency FB" panose="020B0503020202020204" pitchFamily="34" charset="0"/>
            </a:rPr>
            <a:t>Analysis of existing syllabus vis-à-vis New ICSI syllabus</a:t>
          </a:r>
          <a:endParaRPr lang="en-US" sz="2000" dirty="0">
            <a:latin typeface="Agency FB" panose="020B0503020202020204" pitchFamily="34" charset="0"/>
          </a:endParaRPr>
        </a:p>
      </dgm:t>
    </dgm:pt>
    <dgm:pt modelId="{47896F6B-9EED-4541-BAFB-262F639EECDE}" type="parTrans" cxnId="{DF0F9AFB-2588-40CB-9212-593EA799FD57}">
      <dgm:prSet/>
      <dgm:spPr/>
      <dgm:t>
        <a:bodyPr/>
        <a:lstStyle/>
        <a:p>
          <a:endParaRPr lang="en-US"/>
        </a:p>
      </dgm:t>
    </dgm:pt>
    <dgm:pt modelId="{B63F28DA-ACA3-4A3B-B9BA-956B0266D8EC}" type="sibTrans" cxnId="{DF0F9AFB-2588-40CB-9212-593EA799FD57}">
      <dgm:prSet/>
      <dgm:spPr/>
      <dgm:t>
        <a:bodyPr/>
        <a:lstStyle/>
        <a:p>
          <a:endParaRPr lang="en-US"/>
        </a:p>
      </dgm:t>
    </dgm:pt>
    <dgm:pt modelId="{C117CCFD-3346-45EA-87B3-B56783E9CABF}">
      <dgm:prSet custT="1"/>
      <dgm:spPr>
        <a:solidFill>
          <a:srgbClr val="E73143"/>
        </a:solidFill>
      </dgm:spPr>
      <dgm:t>
        <a:bodyPr/>
        <a:lstStyle/>
        <a:p>
          <a:pPr algn="just"/>
          <a:r>
            <a:rPr lang="en-US" sz="2000" b="0" i="0" baseline="0" dirty="0">
              <a:latin typeface="Agency FB" panose="020B0503020202020204" pitchFamily="34" charset="0"/>
            </a:rPr>
            <a:t>Identification of topics from the existing syllabus not covered in the New ICSI syllabus with reasons</a:t>
          </a:r>
          <a:endParaRPr lang="en-US" sz="2000" dirty="0">
            <a:latin typeface="Agency FB" panose="020B0503020202020204" pitchFamily="34" charset="0"/>
          </a:endParaRPr>
        </a:p>
      </dgm:t>
    </dgm:pt>
    <dgm:pt modelId="{77F3882D-951C-476F-95F0-AB81707AF413}" type="parTrans" cxnId="{70B95CB1-2130-4F57-9EA7-44C23D31E81E}">
      <dgm:prSet/>
      <dgm:spPr/>
      <dgm:t>
        <a:bodyPr/>
        <a:lstStyle/>
        <a:p>
          <a:endParaRPr lang="en-US"/>
        </a:p>
      </dgm:t>
    </dgm:pt>
    <dgm:pt modelId="{528B78DB-8F8A-4489-8BF2-ED7C0AD41033}" type="sibTrans" cxnId="{70B95CB1-2130-4F57-9EA7-44C23D31E81E}">
      <dgm:prSet/>
      <dgm:spPr/>
      <dgm:t>
        <a:bodyPr/>
        <a:lstStyle/>
        <a:p>
          <a:endParaRPr lang="en-US"/>
        </a:p>
      </dgm:t>
    </dgm:pt>
    <dgm:pt modelId="{A9E0A526-C5FA-4040-A350-999424AFD291}">
      <dgm:prSet custT="1"/>
      <dgm:spPr>
        <a:solidFill>
          <a:srgbClr val="33354A"/>
        </a:solidFill>
      </dgm:spPr>
      <dgm:t>
        <a:bodyPr/>
        <a:lstStyle/>
        <a:p>
          <a:pPr algn="just"/>
          <a:r>
            <a:rPr lang="en-US" sz="2000" b="0" i="0" baseline="0" dirty="0">
              <a:latin typeface="Agency FB" panose="020B0503020202020204" pitchFamily="34" charset="0"/>
            </a:rPr>
            <a:t>Area wise role of CS</a:t>
          </a:r>
          <a:endParaRPr lang="en-US" sz="2000" dirty="0">
            <a:latin typeface="Agency FB" panose="020B0503020202020204" pitchFamily="34" charset="0"/>
          </a:endParaRPr>
        </a:p>
      </dgm:t>
    </dgm:pt>
    <dgm:pt modelId="{390FF982-12A0-4D5A-9B50-08829C3D45B1}" type="parTrans" cxnId="{BEFE11EB-E5A8-41A1-BAA1-D7A6AD3C25D6}">
      <dgm:prSet/>
      <dgm:spPr/>
      <dgm:t>
        <a:bodyPr/>
        <a:lstStyle/>
        <a:p>
          <a:endParaRPr lang="en-US"/>
        </a:p>
      </dgm:t>
    </dgm:pt>
    <dgm:pt modelId="{1FF043B7-BD6C-4F42-9188-7B9F631A22AA}" type="sibTrans" cxnId="{BEFE11EB-E5A8-41A1-BAA1-D7A6AD3C25D6}">
      <dgm:prSet/>
      <dgm:spPr/>
      <dgm:t>
        <a:bodyPr/>
        <a:lstStyle/>
        <a:p>
          <a:endParaRPr lang="en-US"/>
        </a:p>
      </dgm:t>
    </dgm:pt>
    <dgm:pt modelId="{D888121E-73F9-4D9B-8ED9-E03A5D40FEED}" type="pres">
      <dgm:prSet presAssocID="{6B6EDF7F-C07B-428B-809D-4FD6F4ABF04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2F8A2CC-F812-4CA8-A2E6-EDC55C251717}" type="pres">
      <dgm:prSet presAssocID="{6B6EDF7F-C07B-428B-809D-4FD6F4ABF048}" presName="Name1" presStyleCnt="0"/>
      <dgm:spPr/>
    </dgm:pt>
    <dgm:pt modelId="{FFEF56A0-2722-4FA2-BB1D-69A543BCEBA0}" type="pres">
      <dgm:prSet presAssocID="{6B6EDF7F-C07B-428B-809D-4FD6F4ABF048}" presName="cycle" presStyleCnt="0"/>
      <dgm:spPr/>
    </dgm:pt>
    <dgm:pt modelId="{9EC02CCF-4D77-40EA-A093-09C96876179F}" type="pres">
      <dgm:prSet presAssocID="{6B6EDF7F-C07B-428B-809D-4FD6F4ABF048}" presName="srcNode" presStyleLbl="node1" presStyleIdx="0" presStyleCnt="4"/>
      <dgm:spPr/>
    </dgm:pt>
    <dgm:pt modelId="{8D43DA22-94F0-4D13-B2BE-0486C43C3608}" type="pres">
      <dgm:prSet presAssocID="{6B6EDF7F-C07B-428B-809D-4FD6F4ABF048}" presName="conn" presStyleLbl="parChTrans1D2" presStyleIdx="0" presStyleCnt="1"/>
      <dgm:spPr/>
      <dgm:t>
        <a:bodyPr/>
        <a:lstStyle/>
        <a:p>
          <a:endParaRPr lang="en-US"/>
        </a:p>
      </dgm:t>
    </dgm:pt>
    <dgm:pt modelId="{640CAF2F-98F5-431E-B741-122F6A92C7DD}" type="pres">
      <dgm:prSet presAssocID="{6B6EDF7F-C07B-428B-809D-4FD6F4ABF048}" presName="extraNode" presStyleLbl="node1" presStyleIdx="0" presStyleCnt="4"/>
      <dgm:spPr/>
    </dgm:pt>
    <dgm:pt modelId="{A6991155-B8DE-4BE0-B392-81712BB1900C}" type="pres">
      <dgm:prSet presAssocID="{6B6EDF7F-C07B-428B-809D-4FD6F4ABF048}" presName="dstNode" presStyleLbl="node1" presStyleIdx="0" presStyleCnt="4"/>
      <dgm:spPr/>
    </dgm:pt>
    <dgm:pt modelId="{B30EDEA4-595E-4E36-9164-240D8B3A1F7C}" type="pres">
      <dgm:prSet presAssocID="{CB8EDE73-EA1A-4CA6-BCAE-4C176E4EE12C}" presName="text_1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07EC947-7140-49F4-B703-B94BFD65B448}" type="pres">
      <dgm:prSet presAssocID="{CB8EDE73-EA1A-4CA6-BCAE-4C176E4EE12C}" presName="accent_1" presStyleCnt="0"/>
      <dgm:spPr/>
    </dgm:pt>
    <dgm:pt modelId="{02F76D61-48EB-4E83-B079-4C9B74BA4486}" type="pres">
      <dgm:prSet presAssocID="{CB8EDE73-EA1A-4CA6-BCAE-4C176E4EE12C}" presName="accentRepeatNode" presStyleLbl="solidFgAcc1" presStyleIdx="0" presStyleCnt="4"/>
      <dgm:spPr>
        <a:solidFill>
          <a:srgbClr val="33354A"/>
        </a:solidFill>
        <a:ln>
          <a:noFill/>
        </a:ln>
      </dgm:spPr>
    </dgm:pt>
    <dgm:pt modelId="{F97AFBAA-3870-4B17-B35F-6E954A96C870}" type="pres">
      <dgm:prSet presAssocID="{F07A9080-C3B0-446D-8CB9-A57983775E0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F8438-E089-45BF-AFE7-090E36E8ABB7}" type="pres">
      <dgm:prSet presAssocID="{F07A9080-C3B0-446D-8CB9-A57983775E07}" presName="accent_2" presStyleCnt="0"/>
      <dgm:spPr/>
    </dgm:pt>
    <dgm:pt modelId="{BDC17B72-C017-43A4-9934-018B2CA23A53}" type="pres">
      <dgm:prSet presAssocID="{F07A9080-C3B0-446D-8CB9-A57983775E07}" presName="accentRepeatNode" presStyleLbl="solidFgAcc1" presStyleIdx="1" presStyleCnt="4"/>
      <dgm:spPr>
        <a:solidFill>
          <a:schemeClr val="accent1">
            <a:lumMod val="20000"/>
            <a:lumOff val="80000"/>
          </a:schemeClr>
        </a:solidFill>
        <a:ln>
          <a:noFill/>
        </a:ln>
      </dgm:spPr>
    </dgm:pt>
    <dgm:pt modelId="{CC0914A0-20D2-4360-948A-F59C1EC0482D}" type="pres">
      <dgm:prSet presAssocID="{C117CCFD-3346-45EA-87B3-B56783E9CAB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536CE-D400-48A7-B966-57C287091EB7}" type="pres">
      <dgm:prSet presAssocID="{C117CCFD-3346-45EA-87B3-B56783E9CABF}" presName="accent_3" presStyleCnt="0"/>
      <dgm:spPr/>
    </dgm:pt>
    <dgm:pt modelId="{E4676139-562E-46CA-B7C8-14E42DFA759B}" type="pres">
      <dgm:prSet presAssocID="{C117CCFD-3346-45EA-87B3-B56783E9CABF}" presName="accentRepeatNode" presStyleLbl="solidFgAcc1" presStyleIdx="2" presStyleCnt="4"/>
      <dgm:spPr>
        <a:solidFill>
          <a:srgbClr val="33354A"/>
        </a:solidFill>
        <a:ln>
          <a:noFill/>
        </a:ln>
      </dgm:spPr>
    </dgm:pt>
    <dgm:pt modelId="{75142749-0B76-454D-8E5A-C0C394E45D71}" type="pres">
      <dgm:prSet presAssocID="{A9E0A526-C5FA-4040-A350-999424AFD29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CBD826-4FF8-428B-97AE-D951DDDD66EB}" type="pres">
      <dgm:prSet presAssocID="{A9E0A526-C5FA-4040-A350-999424AFD291}" presName="accent_4" presStyleCnt="0"/>
      <dgm:spPr/>
    </dgm:pt>
    <dgm:pt modelId="{AD68D7CF-E205-409F-94E2-582C64D6D7A3}" type="pres">
      <dgm:prSet presAssocID="{A9E0A526-C5FA-4040-A350-999424AFD291}" presName="accentRepeatNode" presStyleLbl="solidFgAcc1" presStyleIdx="3" presStyleCnt="4"/>
      <dgm:spPr>
        <a:solidFill>
          <a:schemeClr val="accent1">
            <a:lumMod val="20000"/>
            <a:lumOff val="80000"/>
          </a:schemeClr>
        </a:solidFill>
        <a:ln>
          <a:noFill/>
        </a:ln>
      </dgm:spPr>
    </dgm:pt>
  </dgm:ptLst>
  <dgm:cxnLst>
    <dgm:cxn modelId="{98EB41E9-FF87-4CB0-8F39-B7A64EEE6875}" type="presOf" srcId="{C117CCFD-3346-45EA-87B3-B56783E9CABF}" destId="{CC0914A0-20D2-4360-948A-F59C1EC0482D}" srcOrd="0" destOrd="0" presId="urn:microsoft.com/office/officeart/2008/layout/VerticalCurvedList"/>
    <dgm:cxn modelId="{A4011849-174F-4F1C-9203-BB993BEA45F6}" srcId="{6B6EDF7F-C07B-428B-809D-4FD6F4ABF048}" destId="{CB8EDE73-EA1A-4CA6-BCAE-4C176E4EE12C}" srcOrd="0" destOrd="0" parTransId="{C5D1F9B6-20A5-4F27-AF4E-79D3643C92AA}" sibTransId="{C96C006B-645F-4BB5-8800-0A98572EE882}"/>
    <dgm:cxn modelId="{DF0F9AFB-2588-40CB-9212-593EA799FD57}" srcId="{6B6EDF7F-C07B-428B-809D-4FD6F4ABF048}" destId="{F07A9080-C3B0-446D-8CB9-A57983775E07}" srcOrd="1" destOrd="0" parTransId="{47896F6B-9EED-4541-BAFB-262F639EECDE}" sibTransId="{B63F28DA-ACA3-4A3B-B9BA-956B0266D8EC}"/>
    <dgm:cxn modelId="{D4860B80-0D2E-4B10-AD1F-87640CD93B78}" type="presOf" srcId="{A9E0A526-C5FA-4040-A350-999424AFD291}" destId="{75142749-0B76-454D-8E5A-C0C394E45D71}" srcOrd="0" destOrd="0" presId="urn:microsoft.com/office/officeart/2008/layout/VerticalCurvedList"/>
    <dgm:cxn modelId="{4E71E93E-759D-4F1E-B9D5-559089857BE1}" type="presOf" srcId="{CB8EDE73-EA1A-4CA6-BCAE-4C176E4EE12C}" destId="{B30EDEA4-595E-4E36-9164-240D8B3A1F7C}" srcOrd="0" destOrd="0" presId="urn:microsoft.com/office/officeart/2008/layout/VerticalCurvedList"/>
    <dgm:cxn modelId="{69929DA8-47DC-4179-88D5-20071044F8D6}" type="presOf" srcId="{C96C006B-645F-4BB5-8800-0A98572EE882}" destId="{8D43DA22-94F0-4D13-B2BE-0486C43C3608}" srcOrd="0" destOrd="0" presId="urn:microsoft.com/office/officeart/2008/layout/VerticalCurvedList"/>
    <dgm:cxn modelId="{55F32FD6-274D-4A41-B50A-CF5CBF546965}" type="presOf" srcId="{F07A9080-C3B0-446D-8CB9-A57983775E07}" destId="{F97AFBAA-3870-4B17-B35F-6E954A96C870}" srcOrd="0" destOrd="0" presId="urn:microsoft.com/office/officeart/2008/layout/VerticalCurvedList"/>
    <dgm:cxn modelId="{BEFE11EB-E5A8-41A1-BAA1-D7A6AD3C25D6}" srcId="{6B6EDF7F-C07B-428B-809D-4FD6F4ABF048}" destId="{A9E0A526-C5FA-4040-A350-999424AFD291}" srcOrd="3" destOrd="0" parTransId="{390FF982-12A0-4D5A-9B50-08829C3D45B1}" sibTransId="{1FF043B7-BD6C-4F42-9188-7B9F631A22AA}"/>
    <dgm:cxn modelId="{70B95CB1-2130-4F57-9EA7-44C23D31E81E}" srcId="{6B6EDF7F-C07B-428B-809D-4FD6F4ABF048}" destId="{C117CCFD-3346-45EA-87B3-B56783E9CABF}" srcOrd="2" destOrd="0" parTransId="{77F3882D-951C-476F-95F0-AB81707AF413}" sibTransId="{528B78DB-8F8A-4489-8BF2-ED7C0AD41033}"/>
    <dgm:cxn modelId="{D23ACBA6-B6ED-41D6-938B-5C1953E3F6DD}" type="presOf" srcId="{6B6EDF7F-C07B-428B-809D-4FD6F4ABF048}" destId="{D888121E-73F9-4D9B-8ED9-E03A5D40FEED}" srcOrd="0" destOrd="0" presId="urn:microsoft.com/office/officeart/2008/layout/VerticalCurvedList"/>
    <dgm:cxn modelId="{1D7338B6-C1DA-4C7F-9D9C-3CC6596F6CFA}" type="presParOf" srcId="{D888121E-73F9-4D9B-8ED9-E03A5D40FEED}" destId="{92F8A2CC-F812-4CA8-A2E6-EDC55C251717}" srcOrd="0" destOrd="0" presId="urn:microsoft.com/office/officeart/2008/layout/VerticalCurvedList"/>
    <dgm:cxn modelId="{EAE079B3-E1A2-485E-AB63-1840324EA13C}" type="presParOf" srcId="{92F8A2CC-F812-4CA8-A2E6-EDC55C251717}" destId="{FFEF56A0-2722-4FA2-BB1D-69A543BCEBA0}" srcOrd="0" destOrd="0" presId="urn:microsoft.com/office/officeart/2008/layout/VerticalCurvedList"/>
    <dgm:cxn modelId="{51D591E4-A8B9-47B7-A92A-162C2CBFE8E9}" type="presParOf" srcId="{FFEF56A0-2722-4FA2-BB1D-69A543BCEBA0}" destId="{9EC02CCF-4D77-40EA-A093-09C96876179F}" srcOrd="0" destOrd="0" presId="urn:microsoft.com/office/officeart/2008/layout/VerticalCurvedList"/>
    <dgm:cxn modelId="{6AD7F218-9AD3-4FA2-8AD6-D7786AAD81AF}" type="presParOf" srcId="{FFEF56A0-2722-4FA2-BB1D-69A543BCEBA0}" destId="{8D43DA22-94F0-4D13-B2BE-0486C43C3608}" srcOrd="1" destOrd="0" presId="urn:microsoft.com/office/officeart/2008/layout/VerticalCurvedList"/>
    <dgm:cxn modelId="{FCB80139-3F04-43B7-ACEA-CDBD8C6B4936}" type="presParOf" srcId="{FFEF56A0-2722-4FA2-BB1D-69A543BCEBA0}" destId="{640CAF2F-98F5-431E-B741-122F6A92C7DD}" srcOrd="2" destOrd="0" presId="urn:microsoft.com/office/officeart/2008/layout/VerticalCurvedList"/>
    <dgm:cxn modelId="{8B04FAFC-26F4-4759-90B0-4A42ADCF0BA2}" type="presParOf" srcId="{FFEF56A0-2722-4FA2-BB1D-69A543BCEBA0}" destId="{A6991155-B8DE-4BE0-B392-81712BB1900C}" srcOrd="3" destOrd="0" presId="urn:microsoft.com/office/officeart/2008/layout/VerticalCurvedList"/>
    <dgm:cxn modelId="{5E651DB0-7516-482A-9440-A616AEC55F24}" type="presParOf" srcId="{92F8A2CC-F812-4CA8-A2E6-EDC55C251717}" destId="{B30EDEA4-595E-4E36-9164-240D8B3A1F7C}" srcOrd="1" destOrd="0" presId="urn:microsoft.com/office/officeart/2008/layout/VerticalCurvedList"/>
    <dgm:cxn modelId="{0CAC5492-CCA3-40F2-9004-0F6C9942D1E0}" type="presParOf" srcId="{92F8A2CC-F812-4CA8-A2E6-EDC55C251717}" destId="{607EC947-7140-49F4-B703-B94BFD65B448}" srcOrd="2" destOrd="0" presId="urn:microsoft.com/office/officeart/2008/layout/VerticalCurvedList"/>
    <dgm:cxn modelId="{2CDEAF4E-17AB-4120-92FD-741239004111}" type="presParOf" srcId="{607EC947-7140-49F4-B703-B94BFD65B448}" destId="{02F76D61-48EB-4E83-B079-4C9B74BA4486}" srcOrd="0" destOrd="0" presId="urn:microsoft.com/office/officeart/2008/layout/VerticalCurvedList"/>
    <dgm:cxn modelId="{BF3E3914-20D7-43B4-B2A1-DA2E47572692}" type="presParOf" srcId="{92F8A2CC-F812-4CA8-A2E6-EDC55C251717}" destId="{F97AFBAA-3870-4B17-B35F-6E954A96C870}" srcOrd="3" destOrd="0" presId="urn:microsoft.com/office/officeart/2008/layout/VerticalCurvedList"/>
    <dgm:cxn modelId="{AA762603-FAC8-4CA4-BC0A-D8666C572F3E}" type="presParOf" srcId="{92F8A2CC-F812-4CA8-A2E6-EDC55C251717}" destId="{205F8438-E089-45BF-AFE7-090E36E8ABB7}" srcOrd="4" destOrd="0" presId="urn:microsoft.com/office/officeart/2008/layout/VerticalCurvedList"/>
    <dgm:cxn modelId="{0C30554A-58FA-4F26-808A-A93B628EFA2D}" type="presParOf" srcId="{205F8438-E089-45BF-AFE7-090E36E8ABB7}" destId="{BDC17B72-C017-43A4-9934-018B2CA23A53}" srcOrd="0" destOrd="0" presId="urn:microsoft.com/office/officeart/2008/layout/VerticalCurvedList"/>
    <dgm:cxn modelId="{6157971A-AC50-45CA-826A-432D9C699E35}" type="presParOf" srcId="{92F8A2CC-F812-4CA8-A2E6-EDC55C251717}" destId="{CC0914A0-20D2-4360-948A-F59C1EC0482D}" srcOrd="5" destOrd="0" presId="urn:microsoft.com/office/officeart/2008/layout/VerticalCurvedList"/>
    <dgm:cxn modelId="{0834F881-DAEE-4561-A41A-5C3331347C73}" type="presParOf" srcId="{92F8A2CC-F812-4CA8-A2E6-EDC55C251717}" destId="{00D536CE-D400-48A7-B966-57C287091EB7}" srcOrd="6" destOrd="0" presId="urn:microsoft.com/office/officeart/2008/layout/VerticalCurvedList"/>
    <dgm:cxn modelId="{FAAE08CA-4F68-425C-BA30-49B9F5ED020E}" type="presParOf" srcId="{00D536CE-D400-48A7-B966-57C287091EB7}" destId="{E4676139-562E-46CA-B7C8-14E42DFA759B}" srcOrd="0" destOrd="0" presId="urn:microsoft.com/office/officeart/2008/layout/VerticalCurvedList"/>
    <dgm:cxn modelId="{09C09A97-F90E-4D10-BCFD-DB63B3C5AD7C}" type="presParOf" srcId="{92F8A2CC-F812-4CA8-A2E6-EDC55C251717}" destId="{75142749-0B76-454D-8E5A-C0C394E45D71}" srcOrd="7" destOrd="0" presId="urn:microsoft.com/office/officeart/2008/layout/VerticalCurvedList"/>
    <dgm:cxn modelId="{00414700-0B1C-48B6-900B-58B4B24D2136}" type="presParOf" srcId="{92F8A2CC-F812-4CA8-A2E6-EDC55C251717}" destId="{87CBD826-4FF8-428B-97AE-D951DDDD66EB}" srcOrd="8" destOrd="0" presId="urn:microsoft.com/office/officeart/2008/layout/VerticalCurvedList"/>
    <dgm:cxn modelId="{52D43101-85B0-4AE6-94BB-1F517B93C210}" type="presParOf" srcId="{87CBD826-4FF8-428B-97AE-D951DDDD66EB}" destId="{AD68D7CF-E205-409F-94E2-582C64D6D7A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99B3D7-2EB2-4D38-8FBC-310A6EE18584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F5FC36-2935-44B7-A115-89DE914505F1}">
      <dgm:prSet custT="1"/>
      <dgm:spPr>
        <a:solidFill>
          <a:srgbClr val="E73143"/>
        </a:solidFill>
      </dgm:spPr>
      <dgm:t>
        <a:bodyPr/>
        <a:lstStyle/>
        <a:p>
          <a:r>
            <a:rPr lang="en-US" sz="2200" b="1" dirty="0">
              <a:latin typeface="Agency FB" panose="020B0503020202020204" pitchFamily="34" charset="0"/>
            </a:rPr>
            <a:t>Advisory</a:t>
          </a:r>
        </a:p>
      </dgm:t>
    </dgm:pt>
    <dgm:pt modelId="{AAE2A5AD-3CCA-4ADE-A6B5-47B0A2F58BDB}" type="parTrans" cxnId="{3D706D1D-C6DD-476F-A0B8-098829BC82A1}">
      <dgm:prSet/>
      <dgm:spPr/>
      <dgm:t>
        <a:bodyPr/>
        <a:lstStyle/>
        <a:p>
          <a:endParaRPr lang="en-US"/>
        </a:p>
      </dgm:t>
    </dgm:pt>
    <dgm:pt modelId="{915A3069-8944-41F4-8E18-A86B0C9E51F8}" type="sibTrans" cxnId="{3D706D1D-C6DD-476F-A0B8-098829BC82A1}">
      <dgm:prSet/>
      <dgm:spPr/>
      <dgm:t>
        <a:bodyPr/>
        <a:lstStyle/>
        <a:p>
          <a:endParaRPr lang="en-US"/>
        </a:p>
      </dgm:t>
    </dgm:pt>
    <dgm:pt modelId="{52F1695E-F1AA-4487-925C-F9BE1CC216BE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sz="2200" b="1" dirty="0">
              <a:latin typeface="Agency FB" panose="020B0503020202020204" pitchFamily="34" charset="0"/>
            </a:rPr>
            <a:t>Procedure</a:t>
          </a:r>
        </a:p>
      </dgm:t>
    </dgm:pt>
    <dgm:pt modelId="{83628937-C907-47BF-ADDA-0AC8A43EAEC8}" type="parTrans" cxnId="{93606C4D-CF27-43FD-B9C4-2B8955975673}">
      <dgm:prSet/>
      <dgm:spPr/>
      <dgm:t>
        <a:bodyPr/>
        <a:lstStyle/>
        <a:p>
          <a:endParaRPr lang="en-US"/>
        </a:p>
      </dgm:t>
    </dgm:pt>
    <dgm:pt modelId="{46060DCE-E89A-4BA8-AF1C-58DD1FF2349E}" type="sibTrans" cxnId="{93606C4D-CF27-43FD-B9C4-2B8955975673}">
      <dgm:prSet/>
      <dgm:spPr/>
      <dgm:t>
        <a:bodyPr/>
        <a:lstStyle/>
        <a:p>
          <a:endParaRPr lang="en-US"/>
        </a:p>
      </dgm:t>
    </dgm:pt>
    <dgm:pt modelId="{039441ED-EA4A-4B27-BA4D-5ACD4E07E01D}">
      <dgm:prSet custT="1"/>
      <dgm:spPr>
        <a:solidFill>
          <a:srgbClr val="E73143"/>
        </a:solidFill>
      </dgm:spPr>
      <dgm:t>
        <a:bodyPr/>
        <a:lstStyle/>
        <a:p>
          <a:r>
            <a:rPr lang="en-US" sz="2200" b="1" dirty="0">
              <a:latin typeface="Agency FB" panose="020B0503020202020204" pitchFamily="34" charset="0"/>
            </a:rPr>
            <a:t>Compliance</a:t>
          </a:r>
        </a:p>
      </dgm:t>
    </dgm:pt>
    <dgm:pt modelId="{59791049-6D89-4381-83F0-0B15358A5D42}" type="parTrans" cxnId="{A0CDAE7F-E601-41D9-B13A-2C4365B39E36}">
      <dgm:prSet/>
      <dgm:spPr/>
      <dgm:t>
        <a:bodyPr/>
        <a:lstStyle/>
        <a:p>
          <a:endParaRPr lang="en-US"/>
        </a:p>
      </dgm:t>
    </dgm:pt>
    <dgm:pt modelId="{F1A1082F-2B2D-47DB-8A30-CCFBA1E319E4}" type="sibTrans" cxnId="{A0CDAE7F-E601-41D9-B13A-2C4365B39E36}">
      <dgm:prSet/>
      <dgm:spPr/>
      <dgm:t>
        <a:bodyPr/>
        <a:lstStyle/>
        <a:p>
          <a:endParaRPr lang="en-US"/>
        </a:p>
      </dgm:t>
    </dgm:pt>
    <dgm:pt modelId="{2BBEDD3C-64EF-4E0A-B454-B556C73C26B2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sz="2200" b="1" dirty="0">
              <a:latin typeface="Agency FB" panose="020B0503020202020204" pitchFamily="34" charset="0"/>
            </a:rPr>
            <a:t>Certification</a:t>
          </a:r>
        </a:p>
      </dgm:t>
    </dgm:pt>
    <dgm:pt modelId="{B968816A-FAC3-44FE-AFCB-84BF20181C49}" type="parTrans" cxnId="{4C7E473E-E2A8-4B22-8519-28A795BE8B0B}">
      <dgm:prSet/>
      <dgm:spPr/>
      <dgm:t>
        <a:bodyPr/>
        <a:lstStyle/>
        <a:p>
          <a:endParaRPr lang="en-US"/>
        </a:p>
      </dgm:t>
    </dgm:pt>
    <dgm:pt modelId="{098E8732-EFF5-46F0-9E0C-0BE97B4844C6}" type="sibTrans" cxnId="{4C7E473E-E2A8-4B22-8519-28A795BE8B0B}">
      <dgm:prSet/>
      <dgm:spPr/>
      <dgm:t>
        <a:bodyPr/>
        <a:lstStyle/>
        <a:p>
          <a:endParaRPr lang="en-US"/>
        </a:p>
      </dgm:t>
    </dgm:pt>
    <dgm:pt modelId="{E6EDD4A9-9DDF-4D48-8C12-1D53B98FBB61}">
      <dgm:prSet custT="1"/>
      <dgm:spPr>
        <a:solidFill>
          <a:srgbClr val="E73143"/>
        </a:solidFill>
      </dgm:spPr>
      <dgm:t>
        <a:bodyPr/>
        <a:lstStyle/>
        <a:p>
          <a:r>
            <a:rPr lang="en-US" sz="2200" b="1" dirty="0">
              <a:latin typeface="Agency FB" panose="020B0503020202020204" pitchFamily="34" charset="0"/>
            </a:rPr>
            <a:t>Audit</a:t>
          </a:r>
        </a:p>
      </dgm:t>
    </dgm:pt>
    <dgm:pt modelId="{2742CA4A-1738-40B7-9711-F8FCDFF77958}" type="parTrans" cxnId="{968DB7BF-9C35-4A89-A5EB-C4B460AC60AA}">
      <dgm:prSet/>
      <dgm:spPr/>
      <dgm:t>
        <a:bodyPr/>
        <a:lstStyle/>
        <a:p>
          <a:endParaRPr lang="en-US"/>
        </a:p>
      </dgm:t>
    </dgm:pt>
    <dgm:pt modelId="{6534014C-292D-4C38-BEC5-C42CE2C69A29}" type="sibTrans" cxnId="{968DB7BF-9C35-4A89-A5EB-C4B460AC60AA}">
      <dgm:prSet/>
      <dgm:spPr/>
      <dgm:t>
        <a:bodyPr/>
        <a:lstStyle/>
        <a:p>
          <a:endParaRPr lang="en-US"/>
        </a:p>
      </dgm:t>
    </dgm:pt>
    <dgm:pt modelId="{F70DA87D-CF96-455C-BA2B-DC825745A7B1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sz="2200" b="1" dirty="0">
              <a:latin typeface="Agency FB" panose="020B0503020202020204" pitchFamily="34" charset="0"/>
            </a:rPr>
            <a:t>Representation/ Appearance</a:t>
          </a:r>
        </a:p>
      </dgm:t>
    </dgm:pt>
    <dgm:pt modelId="{3043B044-4373-41B2-AAB5-DDBF7B6B94CE}" type="parTrans" cxnId="{1D4DFFFF-1E94-4C34-A448-7D92AEBB44E5}">
      <dgm:prSet/>
      <dgm:spPr/>
      <dgm:t>
        <a:bodyPr/>
        <a:lstStyle/>
        <a:p>
          <a:endParaRPr lang="en-US"/>
        </a:p>
      </dgm:t>
    </dgm:pt>
    <dgm:pt modelId="{59AACE23-8741-47B6-B89B-4F39C59E37B8}" type="sibTrans" cxnId="{1D4DFFFF-1E94-4C34-A448-7D92AEBB44E5}">
      <dgm:prSet/>
      <dgm:spPr/>
      <dgm:t>
        <a:bodyPr/>
        <a:lstStyle/>
        <a:p>
          <a:endParaRPr lang="en-US"/>
        </a:p>
      </dgm:t>
    </dgm:pt>
    <dgm:pt modelId="{DE6C4AC2-91EB-4F2B-B450-DFA11460A324}">
      <dgm:prSet custT="1"/>
      <dgm:spPr>
        <a:solidFill>
          <a:srgbClr val="02000D"/>
        </a:solidFill>
      </dgm:spPr>
      <dgm:t>
        <a:bodyPr/>
        <a:lstStyle/>
        <a:p>
          <a:r>
            <a:rPr lang="en-US" sz="3200" b="1" dirty="0">
              <a:latin typeface="Agency FB" panose="020B0503020202020204" pitchFamily="34" charset="0"/>
            </a:rPr>
            <a:t>Areas of Work </a:t>
          </a:r>
        </a:p>
      </dgm:t>
    </dgm:pt>
    <dgm:pt modelId="{EDCAE894-F370-430B-9795-4F558E25006C}" type="parTrans" cxnId="{95F80D53-5BAF-4BB5-B999-00FB6FAC5A45}">
      <dgm:prSet/>
      <dgm:spPr/>
      <dgm:t>
        <a:bodyPr/>
        <a:lstStyle/>
        <a:p>
          <a:endParaRPr lang="en-US"/>
        </a:p>
      </dgm:t>
    </dgm:pt>
    <dgm:pt modelId="{F42AC9AB-DA93-45BF-BC4C-DC81FC1FF1A8}" type="sibTrans" cxnId="{95F80D53-5BAF-4BB5-B999-00FB6FAC5A45}">
      <dgm:prSet/>
      <dgm:spPr/>
      <dgm:t>
        <a:bodyPr/>
        <a:lstStyle/>
        <a:p>
          <a:endParaRPr lang="en-US"/>
        </a:p>
      </dgm:t>
    </dgm:pt>
    <dgm:pt modelId="{72988A9C-1BAC-46EF-B94D-168F2B6A5692}" type="pres">
      <dgm:prSet presAssocID="{4099B3D7-2EB2-4D38-8FBC-310A6EE1858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298D859-5289-405E-8697-B4A126D4A353}" type="pres">
      <dgm:prSet presAssocID="{DE6C4AC2-91EB-4F2B-B450-DFA11460A324}" presName="Parent" presStyleLbl="node0" presStyleIdx="0" presStyleCnt="1" custScaleX="105358" custScaleY="10237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11C185B9-1531-4408-A2A4-777004553330}" type="pres">
      <dgm:prSet presAssocID="{78F5FC36-2935-44B7-A115-89DE914505F1}" presName="Accent1" presStyleCnt="0"/>
      <dgm:spPr/>
    </dgm:pt>
    <dgm:pt modelId="{FCABBC5D-7B2C-4B33-956E-B2A983125B3C}" type="pres">
      <dgm:prSet presAssocID="{78F5FC36-2935-44B7-A115-89DE914505F1}" presName="Accent" presStyleLbl="bgShp" presStyleIdx="0" presStyleCnt="6"/>
      <dgm:spPr/>
    </dgm:pt>
    <dgm:pt modelId="{3B3587B5-756B-4EE1-B5B5-6E9263EB6AD5}" type="pres">
      <dgm:prSet presAssocID="{78F5FC36-2935-44B7-A115-89DE914505F1}" presName="Child1" presStyleLbl="node1" presStyleIdx="0" presStyleCnt="6" custScaleX="105358" custScaleY="1023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0D298-DC12-49A3-A6FF-9044720CEAD4}" type="pres">
      <dgm:prSet presAssocID="{52F1695E-F1AA-4487-925C-F9BE1CC216BE}" presName="Accent2" presStyleCnt="0"/>
      <dgm:spPr/>
    </dgm:pt>
    <dgm:pt modelId="{DCE02D14-604E-4C1E-AEE4-3E6A2D19031C}" type="pres">
      <dgm:prSet presAssocID="{52F1695E-F1AA-4487-925C-F9BE1CC216BE}" presName="Accent" presStyleLbl="bgShp" presStyleIdx="1" presStyleCnt="6"/>
      <dgm:spPr>
        <a:noFill/>
      </dgm:spPr>
    </dgm:pt>
    <dgm:pt modelId="{143F4E5F-C72B-4627-8184-4AAF1BA30FC0}" type="pres">
      <dgm:prSet presAssocID="{52F1695E-F1AA-4487-925C-F9BE1CC216BE}" presName="Child2" presStyleLbl="node1" presStyleIdx="1" presStyleCnt="6" custScaleX="105358" custScaleY="1023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39BF0-AACB-4C4C-90BE-D0901B778689}" type="pres">
      <dgm:prSet presAssocID="{039441ED-EA4A-4B27-BA4D-5ACD4E07E01D}" presName="Accent3" presStyleCnt="0"/>
      <dgm:spPr/>
    </dgm:pt>
    <dgm:pt modelId="{CB6F109B-0214-43A8-A1C6-849CEF15663E}" type="pres">
      <dgm:prSet presAssocID="{039441ED-EA4A-4B27-BA4D-5ACD4E07E01D}" presName="Accent" presStyleLbl="bgShp" presStyleIdx="2" presStyleCnt="6"/>
      <dgm:spPr>
        <a:noFill/>
      </dgm:spPr>
    </dgm:pt>
    <dgm:pt modelId="{B9D28741-B062-4F0E-9176-1EF1C7F6EC68}" type="pres">
      <dgm:prSet presAssocID="{039441ED-EA4A-4B27-BA4D-5ACD4E07E01D}" presName="Child3" presStyleLbl="node1" presStyleIdx="2" presStyleCnt="6" custScaleX="105358" custScaleY="1023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32DB1-5E21-41A3-B00D-74C67B2E6F3E}" type="pres">
      <dgm:prSet presAssocID="{2BBEDD3C-64EF-4E0A-B454-B556C73C26B2}" presName="Accent4" presStyleCnt="0"/>
      <dgm:spPr/>
    </dgm:pt>
    <dgm:pt modelId="{6E9E3B07-DB49-46C8-B984-DA681BBC21B4}" type="pres">
      <dgm:prSet presAssocID="{2BBEDD3C-64EF-4E0A-B454-B556C73C26B2}" presName="Accent" presStyleLbl="bgShp" presStyleIdx="3" presStyleCnt="6"/>
      <dgm:spPr>
        <a:noFill/>
      </dgm:spPr>
    </dgm:pt>
    <dgm:pt modelId="{E60DA7C7-AA2A-434C-A49C-9203CB7E43E2}" type="pres">
      <dgm:prSet presAssocID="{2BBEDD3C-64EF-4E0A-B454-B556C73C26B2}" presName="Child4" presStyleLbl="node1" presStyleIdx="3" presStyleCnt="6" custScaleX="105358" custScaleY="1023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54F045-99BF-4CC2-B62D-D03B639186A7}" type="pres">
      <dgm:prSet presAssocID="{E6EDD4A9-9DDF-4D48-8C12-1D53B98FBB61}" presName="Accent5" presStyleCnt="0"/>
      <dgm:spPr/>
    </dgm:pt>
    <dgm:pt modelId="{2D05176F-3C1F-49C6-8755-C633EF9EE062}" type="pres">
      <dgm:prSet presAssocID="{E6EDD4A9-9DDF-4D48-8C12-1D53B98FBB61}" presName="Accent" presStyleLbl="bgShp" presStyleIdx="4" presStyleCnt="6"/>
      <dgm:spPr>
        <a:noFill/>
      </dgm:spPr>
    </dgm:pt>
    <dgm:pt modelId="{CD224D1E-8DD3-4676-83ED-5CC0BFDDB4DC}" type="pres">
      <dgm:prSet presAssocID="{E6EDD4A9-9DDF-4D48-8C12-1D53B98FBB61}" presName="Child5" presStyleLbl="node1" presStyleIdx="4" presStyleCnt="6" custScaleX="105358" custScaleY="1023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0D69F-B685-4046-8F3C-A8B8488CC7A7}" type="pres">
      <dgm:prSet presAssocID="{F70DA87D-CF96-455C-BA2B-DC825745A7B1}" presName="Accent6" presStyleCnt="0"/>
      <dgm:spPr/>
    </dgm:pt>
    <dgm:pt modelId="{5350E951-5A65-487C-960A-BBB1A8CE2380}" type="pres">
      <dgm:prSet presAssocID="{F70DA87D-CF96-455C-BA2B-DC825745A7B1}" presName="Accent" presStyleLbl="bgShp" presStyleIdx="5" presStyleCnt="6"/>
      <dgm:spPr>
        <a:noFill/>
      </dgm:spPr>
    </dgm:pt>
    <dgm:pt modelId="{3383BDDC-0A14-4913-A4C3-B5FCBDC535F1}" type="pres">
      <dgm:prSet presAssocID="{F70DA87D-CF96-455C-BA2B-DC825745A7B1}" presName="Child6" presStyleLbl="node1" presStyleIdx="5" presStyleCnt="6" custScaleX="105358" custScaleY="1023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F80D53-5BAF-4BB5-B999-00FB6FAC5A45}" srcId="{4099B3D7-2EB2-4D38-8FBC-310A6EE18584}" destId="{DE6C4AC2-91EB-4F2B-B450-DFA11460A324}" srcOrd="0" destOrd="0" parTransId="{EDCAE894-F370-430B-9795-4F558E25006C}" sibTransId="{F42AC9AB-DA93-45BF-BC4C-DC81FC1FF1A8}"/>
    <dgm:cxn modelId="{AC1A1919-9344-4EED-95CC-7B17FED5934F}" type="presOf" srcId="{DE6C4AC2-91EB-4F2B-B450-DFA11460A324}" destId="{8298D859-5289-405E-8697-B4A126D4A353}" srcOrd="0" destOrd="0" presId="urn:microsoft.com/office/officeart/2011/layout/HexagonRadial"/>
    <dgm:cxn modelId="{3D706D1D-C6DD-476F-A0B8-098829BC82A1}" srcId="{DE6C4AC2-91EB-4F2B-B450-DFA11460A324}" destId="{78F5FC36-2935-44B7-A115-89DE914505F1}" srcOrd="0" destOrd="0" parTransId="{AAE2A5AD-3CCA-4ADE-A6B5-47B0A2F58BDB}" sibTransId="{915A3069-8944-41F4-8E18-A86B0C9E51F8}"/>
    <dgm:cxn modelId="{A217AC02-D8A9-4D7A-9ABB-C3C83BC38DF2}" type="presOf" srcId="{4099B3D7-2EB2-4D38-8FBC-310A6EE18584}" destId="{72988A9C-1BAC-46EF-B94D-168F2B6A5692}" srcOrd="0" destOrd="0" presId="urn:microsoft.com/office/officeart/2011/layout/HexagonRadial"/>
    <dgm:cxn modelId="{90FC24C6-CA5C-42EE-8D1A-F8B1E4E58BB8}" type="presOf" srcId="{52F1695E-F1AA-4487-925C-F9BE1CC216BE}" destId="{143F4E5F-C72B-4627-8184-4AAF1BA30FC0}" srcOrd="0" destOrd="0" presId="urn:microsoft.com/office/officeart/2011/layout/HexagonRadial"/>
    <dgm:cxn modelId="{1B02646D-D831-4AAB-816B-19EF30D61F2F}" type="presOf" srcId="{2BBEDD3C-64EF-4E0A-B454-B556C73C26B2}" destId="{E60DA7C7-AA2A-434C-A49C-9203CB7E43E2}" srcOrd="0" destOrd="0" presId="urn:microsoft.com/office/officeart/2011/layout/HexagonRadial"/>
    <dgm:cxn modelId="{1D4DFFFF-1E94-4C34-A448-7D92AEBB44E5}" srcId="{DE6C4AC2-91EB-4F2B-B450-DFA11460A324}" destId="{F70DA87D-CF96-455C-BA2B-DC825745A7B1}" srcOrd="5" destOrd="0" parTransId="{3043B044-4373-41B2-AAB5-DDBF7B6B94CE}" sibTransId="{59AACE23-8741-47B6-B89B-4F39C59E37B8}"/>
    <dgm:cxn modelId="{90CEFB46-BAB8-4B2E-B248-FC5FA40407C7}" type="presOf" srcId="{78F5FC36-2935-44B7-A115-89DE914505F1}" destId="{3B3587B5-756B-4EE1-B5B5-6E9263EB6AD5}" srcOrd="0" destOrd="0" presId="urn:microsoft.com/office/officeart/2011/layout/HexagonRadial"/>
    <dgm:cxn modelId="{968DB7BF-9C35-4A89-A5EB-C4B460AC60AA}" srcId="{DE6C4AC2-91EB-4F2B-B450-DFA11460A324}" destId="{E6EDD4A9-9DDF-4D48-8C12-1D53B98FBB61}" srcOrd="4" destOrd="0" parTransId="{2742CA4A-1738-40B7-9711-F8FCDFF77958}" sibTransId="{6534014C-292D-4C38-BEC5-C42CE2C69A29}"/>
    <dgm:cxn modelId="{93606C4D-CF27-43FD-B9C4-2B8955975673}" srcId="{DE6C4AC2-91EB-4F2B-B450-DFA11460A324}" destId="{52F1695E-F1AA-4487-925C-F9BE1CC216BE}" srcOrd="1" destOrd="0" parTransId="{83628937-C907-47BF-ADDA-0AC8A43EAEC8}" sibTransId="{46060DCE-E89A-4BA8-AF1C-58DD1FF2349E}"/>
    <dgm:cxn modelId="{4C7E473E-E2A8-4B22-8519-28A795BE8B0B}" srcId="{DE6C4AC2-91EB-4F2B-B450-DFA11460A324}" destId="{2BBEDD3C-64EF-4E0A-B454-B556C73C26B2}" srcOrd="3" destOrd="0" parTransId="{B968816A-FAC3-44FE-AFCB-84BF20181C49}" sibTransId="{098E8732-EFF5-46F0-9E0C-0BE97B4844C6}"/>
    <dgm:cxn modelId="{995854A7-904A-48EA-B454-23D917D52363}" type="presOf" srcId="{F70DA87D-CF96-455C-BA2B-DC825745A7B1}" destId="{3383BDDC-0A14-4913-A4C3-B5FCBDC535F1}" srcOrd="0" destOrd="0" presId="urn:microsoft.com/office/officeart/2011/layout/HexagonRadial"/>
    <dgm:cxn modelId="{CD13547F-9383-42D7-BE45-3D3094F7A2D6}" type="presOf" srcId="{039441ED-EA4A-4B27-BA4D-5ACD4E07E01D}" destId="{B9D28741-B062-4F0E-9176-1EF1C7F6EC68}" srcOrd="0" destOrd="0" presId="urn:microsoft.com/office/officeart/2011/layout/HexagonRadial"/>
    <dgm:cxn modelId="{42F05556-3FFE-472A-858E-61CC1D2B3B50}" type="presOf" srcId="{E6EDD4A9-9DDF-4D48-8C12-1D53B98FBB61}" destId="{CD224D1E-8DD3-4676-83ED-5CC0BFDDB4DC}" srcOrd="0" destOrd="0" presId="urn:microsoft.com/office/officeart/2011/layout/HexagonRadial"/>
    <dgm:cxn modelId="{A0CDAE7F-E601-41D9-B13A-2C4365B39E36}" srcId="{DE6C4AC2-91EB-4F2B-B450-DFA11460A324}" destId="{039441ED-EA4A-4B27-BA4D-5ACD4E07E01D}" srcOrd="2" destOrd="0" parTransId="{59791049-6D89-4381-83F0-0B15358A5D42}" sibTransId="{F1A1082F-2B2D-47DB-8A30-CCFBA1E319E4}"/>
    <dgm:cxn modelId="{C15EF9EB-0D90-4568-90AC-4CED0E008094}" type="presParOf" srcId="{72988A9C-1BAC-46EF-B94D-168F2B6A5692}" destId="{8298D859-5289-405E-8697-B4A126D4A353}" srcOrd="0" destOrd="0" presId="urn:microsoft.com/office/officeart/2011/layout/HexagonRadial"/>
    <dgm:cxn modelId="{4876B88B-DDE3-4741-AC1E-1CD9410012BE}" type="presParOf" srcId="{72988A9C-1BAC-46EF-B94D-168F2B6A5692}" destId="{11C185B9-1531-4408-A2A4-777004553330}" srcOrd="1" destOrd="0" presId="urn:microsoft.com/office/officeart/2011/layout/HexagonRadial"/>
    <dgm:cxn modelId="{9047372B-431E-42C9-BC9A-1AE072D09E5D}" type="presParOf" srcId="{11C185B9-1531-4408-A2A4-777004553330}" destId="{FCABBC5D-7B2C-4B33-956E-B2A983125B3C}" srcOrd="0" destOrd="0" presId="urn:microsoft.com/office/officeart/2011/layout/HexagonRadial"/>
    <dgm:cxn modelId="{F0FF82CC-906F-4419-91B4-187B2F76B3C5}" type="presParOf" srcId="{72988A9C-1BAC-46EF-B94D-168F2B6A5692}" destId="{3B3587B5-756B-4EE1-B5B5-6E9263EB6AD5}" srcOrd="2" destOrd="0" presId="urn:microsoft.com/office/officeart/2011/layout/HexagonRadial"/>
    <dgm:cxn modelId="{29A40AF6-03C4-4D20-8C91-1C2A40BE7D09}" type="presParOf" srcId="{72988A9C-1BAC-46EF-B94D-168F2B6A5692}" destId="{8850D298-DC12-49A3-A6FF-9044720CEAD4}" srcOrd="3" destOrd="0" presId="urn:microsoft.com/office/officeart/2011/layout/HexagonRadial"/>
    <dgm:cxn modelId="{5276DC35-F6C5-40A0-B5A5-0D85D350AD62}" type="presParOf" srcId="{8850D298-DC12-49A3-A6FF-9044720CEAD4}" destId="{DCE02D14-604E-4C1E-AEE4-3E6A2D19031C}" srcOrd="0" destOrd="0" presId="urn:microsoft.com/office/officeart/2011/layout/HexagonRadial"/>
    <dgm:cxn modelId="{B522C893-A561-4067-B914-66472120A07C}" type="presParOf" srcId="{72988A9C-1BAC-46EF-B94D-168F2B6A5692}" destId="{143F4E5F-C72B-4627-8184-4AAF1BA30FC0}" srcOrd="4" destOrd="0" presId="urn:microsoft.com/office/officeart/2011/layout/HexagonRadial"/>
    <dgm:cxn modelId="{6BE306BB-2077-47C3-89AD-781851AD045B}" type="presParOf" srcId="{72988A9C-1BAC-46EF-B94D-168F2B6A5692}" destId="{06839BF0-AACB-4C4C-90BE-D0901B778689}" srcOrd="5" destOrd="0" presId="urn:microsoft.com/office/officeart/2011/layout/HexagonRadial"/>
    <dgm:cxn modelId="{71F2B99A-E8AC-4BF5-B406-1EF5D7DB5510}" type="presParOf" srcId="{06839BF0-AACB-4C4C-90BE-D0901B778689}" destId="{CB6F109B-0214-43A8-A1C6-849CEF15663E}" srcOrd="0" destOrd="0" presId="urn:microsoft.com/office/officeart/2011/layout/HexagonRadial"/>
    <dgm:cxn modelId="{5C8E29EE-13C9-496D-98C7-E64297CF360E}" type="presParOf" srcId="{72988A9C-1BAC-46EF-B94D-168F2B6A5692}" destId="{B9D28741-B062-4F0E-9176-1EF1C7F6EC68}" srcOrd="6" destOrd="0" presId="urn:microsoft.com/office/officeart/2011/layout/HexagonRadial"/>
    <dgm:cxn modelId="{2646D46B-6861-4A06-A9C0-C561514AC247}" type="presParOf" srcId="{72988A9C-1BAC-46EF-B94D-168F2B6A5692}" destId="{D8532DB1-5E21-41A3-B00D-74C67B2E6F3E}" srcOrd="7" destOrd="0" presId="urn:microsoft.com/office/officeart/2011/layout/HexagonRadial"/>
    <dgm:cxn modelId="{F3E848C9-2D40-4B88-821A-629ED0046633}" type="presParOf" srcId="{D8532DB1-5E21-41A3-B00D-74C67B2E6F3E}" destId="{6E9E3B07-DB49-46C8-B984-DA681BBC21B4}" srcOrd="0" destOrd="0" presId="urn:microsoft.com/office/officeart/2011/layout/HexagonRadial"/>
    <dgm:cxn modelId="{48A8ED8C-7571-404D-B3DF-978144D0CCC7}" type="presParOf" srcId="{72988A9C-1BAC-46EF-B94D-168F2B6A5692}" destId="{E60DA7C7-AA2A-434C-A49C-9203CB7E43E2}" srcOrd="8" destOrd="0" presId="urn:microsoft.com/office/officeart/2011/layout/HexagonRadial"/>
    <dgm:cxn modelId="{C605B18B-2EA3-4D9A-B9A1-BF0FB6F5F42E}" type="presParOf" srcId="{72988A9C-1BAC-46EF-B94D-168F2B6A5692}" destId="{8754F045-99BF-4CC2-B62D-D03B639186A7}" srcOrd="9" destOrd="0" presId="urn:microsoft.com/office/officeart/2011/layout/HexagonRadial"/>
    <dgm:cxn modelId="{7C1C0914-D147-4C7C-9120-1B3471C7EB58}" type="presParOf" srcId="{8754F045-99BF-4CC2-B62D-D03B639186A7}" destId="{2D05176F-3C1F-49C6-8755-C633EF9EE062}" srcOrd="0" destOrd="0" presId="urn:microsoft.com/office/officeart/2011/layout/HexagonRadial"/>
    <dgm:cxn modelId="{89BC2734-9FB4-4A18-BCD2-47A289308AE1}" type="presParOf" srcId="{72988A9C-1BAC-46EF-B94D-168F2B6A5692}" destId="{CD224D1E-8DD3-4676-83ED-5CC0BFDDB4DC}" srcOrd="10" destOrd="0" presId="urn:microsoft.com/office/officeart/2011/layout/HexagonRadial"/>
    <dgm:cxn modelId="{FBE0FF98-6067-4E5B-B574-55CDE73F78A1}" type="presParOf" srcId="{72988A9C-1BAC-46EF-B94D-168F2B6A5692}" destId="{2090D69F-B685-4046-8F3C-A8B8488CC7A7}" srcOrd="11" destOrd="0" presId="urn:microsoft.com/office/officeart/2011/layout/HexagonRadial"/>
    <dgm:cxn modelId="{DC98CAC4-EB89-4449-A5E0-3AADBD72E2E9}" type="presParOf" srcId="{2090D69F-B685-4046-8F3C-A8B8488CC7A7}" destId="{5350E951-5A65-487C-960A-BBB1A8CE2380}" srcOrd="0" destOrd="0" presId="urn:microsoft.com/office/officeart/2011/layout/HexagonRadial"/>
    <dgm:cxn modelId="{5C191650-3E9C-43FD-8296-F181B357104F}" type="presParOf" srcId="{72988A9C-1BAC-46EF-B94D-168F2B6A5692}" destId="{3383BDDC-0A14-4913-A4C3-B5FCBDC535F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496E1B-8683-4CB2-B12C-EE5F163A7FF1}">
      <dsp:nvSpPr>
        <dsp:cNvPr id="0" name=""/>
        <dsp:cNvSpPr/>
      </dsp:nvSpPr>
      <dsp:spPr>
        <a:xfrm>
          <a:off x="-4788618" y="-733944"/>
          <a:ext cx="5703610" cy="5703610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7991BD-13BA-41FA-9BB6-BA5AFAF31351}">
      <dsp:nvSpPr>
        <dsp:cNvPr id="0" name=""/>
        <dsp:cNvSpPr/>
      </dsp:nvSpPr>
      <dsp:spPr>
        <a:xfrm>
          <a:off x="400406" y="264647"/>
          <a:ext cx="5433767" cy="529634"/>
        </a:xfrm>
        <a:prstGeom prst="roundRect">
          <a:avLst/>
        </a:prstGeom>
        <a:solidFill>
          <a:srgbClr val="E731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39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Agency FB" panose="020B0503020202020204" pitchFamily="34" charset="0"/>
              <a:ea typeface="Calibri" panose="020F0502020204030204" pitchFamily="34" charset="0"/>
              <a:cs typeface="Aharoni" panose="02010803020104030203" pitchFamily="2" charset="-79"/>
            </a:rPr>
            <a:t>Promotion, Forming &amp; Incorporation </a:t>
          </a:r>
          <a:endParaRPr lang="en-US" sz="2300" kern="1200" dirty="0"/>
        </a:p>
      </dsp:txBody>
      <dsp:txXfrm>
        <a:off x="400406" y="264647"/>
        <a:ext cx="5433767" cy="529634"/>
      </dsp:txXfrm>
    </dsp:sp>
    <dsp:sp modelId="{61ABBC39-35FE-4595-90B3-857085EAEFC3}">
      <dsp:nvSpPr>
        <dsp:cNvPr id="0" name=""/>
        <dsp:cNvSpPr/>
      </dsp:nvSpPr>
      <dsp:spPr>
        <a:xfrm>
          <a:off x="69384" y="198443"/>
          <a:ext cx="662043" cy="662043"/>
        </a:xfrm>
        <a:prstGeom prst="ellipse">
          <a:avLst/>
        </a:prstGeom>
        <a:solidFill>
          <a:srgbClr val="02000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1F87A-6E0C-4FD7-844F-F92B4B67EB73}">
      <dsp:nvSpPr>
        <dsp:cNvPr id="0" name=""/>
        <dsp:cNvSpPr/>
      </dsp:nvSpPr>
      <dsp:spPr>
        <a:xfrm>
          <a:off x="779927" y="1058845"/>
          <a:ext cx="5054247" cy="529634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39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E73143"/>
            </a:buClr>
            <a:buSzTx/>
            <a:buFont typeface="Wingdings" panose="05000000000000000000" pitchFamily="2" charset="2"/>
            <a:buNone/>
          </a:pPr>
          <a:r>
            <a:rPr lang="en-US" sz="2300" kern="1200" dirty="0">
              <a:latin typeface="Agency FB" panose="020B0503020202020204" pitchFamily="34" charset="0"/>
              <a:ea typeface="Calibri" panose="020F0502020204030204" pitchFamily="34" charset="0"/>
              <a:cs typeface="Aharoni" panose="02010803020104030203" pitchFamily="2" charset="-79"/>
            </a:rPr>
            <a:t>Day to day functioning of Companies </a:t>
          </a:r>
          <a:endParaRPr lang="en-US" sz="2300" kern="1200" dirty="0"/>
        </a:p>
      </dsp:txBody>
      <dsp:txXfrm>
        <a:off x="779927" y="1058845"/>
        <a:ext cx="5054247" cy="529634"/>
      </dsp:txXfrm>
    </dsp:sp>
    <dsp:sp modelId="{92BA40AF-9136-4874-B29A-388007C054E6}">
      <dsp:nvSpPr>
        <dsp:cNvPr id="0" name=""/>
        <dsp:cNvSpPr/>
      </dsp:nvSpPr>
      <dsp:spPr>
        <a:xfrm>
          <a:off x="448905" y="992641"/>
          <a:ext cx="662043" cy="662043"/>
        </a:xfrm>
        <a:prstGeom prst="ellipse">
          <a:avLst/>
        </a:prstGeom>
        <a:solidFill>
          <a:schemeClr val="bg2">
            <a:lumMod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A8BDA-A871-44FA-B0E6-7CC0FE9565D3}">
      <dsp:nvSpPr>
        <dsp:cNvPr id="0" name=""/>
        <dsp:cNvSpPr/>
      </dsp:nvSpPr>
      <dsp:spPr>
        <a:xfrm>
          <a:off x="896409" y="1853043"/>
          <a:ext cx="4937764" cy="529634"/>
        </a:xfrm>
        <a:prstGeom prst="roundRect">
          <a:avLst/>
        </a:prstGeom>
        <a:solidFill>
          <a:srgbClr val="E731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39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E73143"/>
            </a:buClr>
            <a:buSzTx/>
            <a:buFont typeface="Wingdings" panose="05000000000000000000" pitchFamily="2" charset="2"/>
            <a:buNone/>
          </a:pPr>
          <a:r>
            <a:rPr lang="en-US" sz="2300" kern="1200" dirty="0">
              <a:latin typeface="Agency FB" panose="020B0503020202020204" pitchFamily="34" charset="0"/>
              <a:ea typeface="Calibri" panose="020F0502020204030204" pitchFamily="34" charset="0"/>
              <a:cs typeface="Aharoni" panose="02010803020104030203" pitchFamily="2" charset="-79"/>
            </a:rPr>
            <a:t>Amalgamation &amp; Reconstruction of Companies</a:t>
          </a:r>
          <a:endParaRPr lang="en-US" sz="2300" kern="1200" dirty="0"/>
        </a:p>
      </dsp:txBody>
      <dsp:txXfrm>
        <a:off x="896409" y="1853043"/>
        <a:ext cx="4937764" cy="529634"/>
      </dsp:txXfrm>
    </dsp:sp>
    <dsp:sp modelId="{C7EC7DA2-160B-4C73-B0EF-1C36B12A5AEA}">
      <dsp:nvSpPr>
        <dsp:cNvPr id="0" name=""/>
        <dsp:cNvSpPr/>
      </dsp:nvSpPr>
      <dsp:spPr>
        <a:xfrm>
          <a:off x="565387" y="1786839"/>
          <a:ext cx="662043" cy="662043"/>
        </a:xfrm>
        <a:prstGeom prst="ellipse">
          <a:avLst/>
        </a:prstGeom>
        <a:solidFill>
          <a:srgbClr val="02000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1D4363-BE6B-4A73-83CD-EE1660456010}">
      <dsp:nvSpPr>
        <dsp:cNvPr id="0" name=""/>
        <dsp:cNvSpPr/>
      </dsp:nvSpPr>
      <dsp:spPr>
        <a:xfrm>
          <a:off x="779927" y="2647241"/>
          <a:ext cx="5054247" cy="529634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39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E73143"/>
            </a:buClr>
            <a:buSzTx/>
            <a:buFont typeface="Wingdings" panose="05000000000000000000" pitchFamily="2" charset="2"/>
            <a:buNone/>
          </a:pPr>
          <a:r>
            <a:rPr lang="en-US" sz="2300" kern="1200" dirty="0">
              <a:latin typeface="Agency FB" panose="020B0503020202020204" pitchFamily="34" charset="0"/>
              <a:ea typeface="Calibri" panose="020F0502020204030204" pitchFamily="34" charset="0"/>
              <a:cs typeface="Aharoni" panose="02010803020104030203" pitchFamily="2" charset="-79"/>
            </a:rPr>
            <a:t>Reorganization of Companies</a:t>
          </a:r>
          <a:endParaRPr lang="en-US" sz="2300" kern="1200" dirty="0"/>
        </a:p>
      </dsp:txBody>
      <dsp:txXfrm>
        <a:off x="779927" y="2647241"/>
        <a:ext cx="5054247" cy="529634"/>
      </dsp:txXfrm>
    </dsp:sp>
    <dsp:sp modelId="{E3DA73A4-456B-441F-B1C3-6DA08CA6FDF2}">
      <dsp:nvSpPr>
        <dsp:cNvPr id="0" name=""/>
        <dsp:cNvSpPr/>
      </dsp:nvSpPr>
      <dsp:spPr>
        <a:xfrm>
          <a:off x="448905" y="2581037"/>
          <a:ext cx="662043" cy="662043"/>
        </a:xfrm>
        <a:prstGeom prst="ellipse">
          <a:avLst/>
        </a:prstGeom>
        <a:solidFill>
          <a:schemeClr val="bg2">
            <a:lumMod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478AE-315E-4F7A-BC91-D06BDDB52A9C}">
      <dsp:nvSpPr>
        <dsp:cNvPr id="0" name=""/>
        <dsp:cNvSpPr/>
      </dsp:nvSpPr>
      <dsp:spPr>
        <a:xfrm>
          <a:off x="400406" y="3441439"/>
          <a:ext cx="5433767" cy="529634"/>
        </a:xfrm>
        <a:prstGeom prst="roundRect">
          <a:avLst/>
        </a:prstGeom>
        <a:solidFill>
          <a:srgbClr val="E731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39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E73143"/>
            </a:buClr>
            <a:buSzTx/>
            <a:buFont typeface="Wingdings" panose="05000000000000000000" pitchFamily="2" charset="2"/>
            <a:buNone/>
          </a:pPr>
          <a:r>
            <a:rPr lang="en-US" sz="2300" kern="1200" dirty="0">
              <a:latin typeface="Agency FB" panose="020B0503020202020204" pitchFamily="34" charset="0"/>
              <a:ea typeface="Calibri" panose="020F0502020204030204" pitchFamily="34" charset="0"/>
              <a:cs typeface="Aharoni" panose="02010803020104030203" pitchFamily="2" charset="-79"/>
            </a:rPr>
            <a:t>Winding Up of Companies </a:t>
          </a:r>
          <a:endParaRPr lang="en-US" sz="2300" kern="1200" dirty="0"/>
        </a:p>
      </dsp:txBody>
      <dsp:txXfrm>
        <a:off x="400406" y="3441439"/>
        <a:ext cx="5433767" cy="529634"/>
      </dsp:txXfrm>
    </dsp:sp>
    <dsp:sp modelId="{7224F59D-1538-4D57-BC0E-FEDB6BF73285}">
      <dsp:nvSpPr>
        <dsp:cNvPr id="0" name=""/>
        <dsp:cNvSpPr/>
      </dsp:nvSpPr>
      <dsp:spPr>
        <a:xfrm>
          <a:off x="69384" y="3375235"/>
          <a:ext cx="662043" cy="662043"/>
        </a:xfrm>
        <a:prstGeom prst="ellipse">
          <a:avLst/>
        </a:prstGeom>
        <a:solidFill>
          <a:srgbClr val="02000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5E6E58-7F5B-44E0-B242-96C84026E5E2}">
      <dsp:nvSpPr>
        <dsp:cNvPr id="0" name=""/>
        <dsp:cNvSpPr/>
      </dsp:nvSpPr>
      <dsp:spPr>
        <a:xfrm>
          <a:off x="3127534" y="2747"/>
          <a:ext cx="1786601" cy="1161291"/>
        </a:xfrm>
        <a:prstGeom prst="roundRect">
          <a:avLst/>
        </a:prstGeom>
        <a:solidFill>
          <a:srgbClr val="E731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lt1"/>
              </a:solidFill>
              <a:latin typeface="Agency FB" panose="020B0503020202020204" pitchFamily="34" charset="0"/>
              <a:ea typeface="+mn-ea"/>
              <a:cs typeface="+mn-cs"/>
            </a:rPr>
            <a:t>Core</a:t>
          </a:r>
        </a:p>
      </dsp:txBody>
      <dsp:txXfrm>
        <a:off x="3127534" y="2747"/>
        <a:ext cx="1786601" cy="1161291"/>
      </dsp:txXfrm>
    </dsp:sp>
    <dsp:sp modelId="{DF228B1D-E21D-4448-915D-F380A1214F46}">
      <dsp:nvSpPr>
        <dsp:cNvPr id="0" name=""/>
        <dsp:cNvSpPr/>
      </dsp:nvSpPr>
      <dsp:spPr>
        <a:xfrm>
          <a:off x="1702464" y="583393"/>
          <a:ext cx="4636741" cy="4636741"/>
        </a:xfrm>
        <a:custGeom>
          <a:avLst/>
          <a:gdLst/>
          <a:ahLst/>
          <a:cxnLst/>
          <a:rect l="0" t="0" r="0" b="0"/>
          <a:pathLst>
            <a:path>
              <a:moveTo>
                <a:pt x="3223922" y="184168"/>
              </a:moveTo>
              <a:arcTo wR="2318370" hR="2318370" stAng="17579504" swAng="195963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8B48F-C74F-470D-8B02-45BE2B070933}">
      <dsp:nvSpPr>
        <dsp:cNvPr id="0" name=""/>
        <dsp:cNvSpPr/>
      </dsp:nvSpPr>
      <dsp:spPr>
        <a:xfrm>
          <a:off x="5332436" y="1604702"/>
          <a:ext cx="1786601" cy="1161291"/>
        </a:xfrm>
        <a:prstGeom prst="roundRect">
          <a:avLst/>
        </a:prstGeom>
        <a:solidFill>
          <a:srgbClr val="02000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lt1"/>
              </a:solidFill>
              <a:latin typeface="Agency FB" panose="020B0503020202020204" pitchFamily="34" charset="0"/>
              <a:ea typeface="+mn-ea"/>
              <a:cs typeface="+mn-cs"/>
            </a:rPr>
            <a:t>Ancillary to Core</a:t>
          </a:r>
        </a:p>
      </dsp:txBody>
      <dsp:txXfrm>
        <a:off x="5332436" y="1604702"/>
        <a:ext cx="1786601" cy="1161291"/>
      </dsp:txXfrm>
    </dsp:sp>
    <dsp:sp modelId="{FA5498A1-0711-4802-B9BE-8B697A1F9F55}">
      <dsp:nvSpPr>
        <dsp:cNvPr id="0" name=""/>
        <dsp:cNvSpPr/>
      </dsp:nvSpPr>
      <dsp:spPr>
        <a:xfrm>
          <a:off x="1702464" y="583393"/>
          <a:ext cx="4636741" cy="4636741"/>
        </a:xfrm>
        <a:custGeom>
          <a:avLst/>
          <a:gdLst/>
          <a:ahLst/>
          <a:cxnLst/>
          <a:rect l="0" t="0" r="0" b="0"/>
          <a:pathLst>
            <a:path>
              <a:moveTo>
                <a:pt x="4633584" y="2197410"/>
              </a:moveTo>
              <a:arcTo wR="2318370" hR="2318370" stAng="21420555" swAng="219483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6EF3C-86E7-44C1-B902-2E05A7A011A4}">
      <dsp:nvSpPr>
        <dsp:cNvPr id="0" name=""/>
        <dsp:cNvSpPr/>
      </dsp:nvSpPr>
      <dsp:spPr>
        <a:xfrm>
          <a:off x="4490238" y="4196720"/>
          <a:ext cx="1786601" cy="1161291"/>
        </a:xfrm>
        <a:prstGeom prst="roundRect">
          <a:avLst/>
        </a:prstGeom>
        <a:solidFill>
          <a:srgbClr val="E731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lt1"/>
              </a:solidFill>
              <a:latin typeface="Agency FB" panose="020B0503020202020204" pitchFamily="34" charset="0"/>
              <a:ea typeface="+mn-ea"/>
              <a:cs typeface="+mn-cs"/>
            </a:rPr>
            <a:t>Hybrid</a:t>
          </a:r>
        </a:p>
      </dsp:txBody>
      <dsp:txXfrm>
        <a:off x="4490238" y="4196720"/>
        <a:ext cx="1786601" cy="1161291"/>
      </dsp:txXfrm>
    </dsp:sp>
    <dsp:sp modelId="{0D2CE5CF-3A2D-4B0D-B0FC-FA2932BCCFE6}">
      <dsp:nvSpPr>
        <dsp:cNvPr id="0" name=""/>
        <dsp:cNvSpPr/>
      </dsp:nvSpPr>
      <dsp:spPr>
        <a:xfrm>
          <a:off x="1702464" y="583393"/>
          <a:ext cx="4636741" cy="4636741"/>
        </a:xfrm>
        <a:custGeom>
          <a:avLst/>
          <a:gdLst/>
          <a:ahLst/>
          <a:cxnLst/>
          <a:rect l="0" t="0" r="0" b="0"/>
          <a:pathLst>
            <a:path>
              <a:moveTo>
                <a:pt x="2778576" y="4590606"/>
              </a:moveTo>
              <a:arcTo wR="2318370" hR="2318370" stAng="4713031" swAng="137393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0C5D5-BDE4-4642-9B44-D3E4A5497DDE}">
      <dsp:nvSpPr>
        <dsp:cNvPr id="0" name=""/>
        <dsp:cNvSpPr/>
      </dsp:nvSpPr>
      <dsp:spPr>
        <a:xfrm>
          <a:off x="1764830" y="4196720"/>
          <a:ext cx="1786601" cy="1161291"/>
        </a:xfrm>
        <a:prstGeom prst="roundRect">
          <a:avLst/>
        </a:prstGeom>
        <a:solidFill>
          <a:srgbClr val="E731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lt1"/>
              </a:solidFill>
              <a:latin typeface="Agency FB" panose="020B0503020202020204" pitchFamily="34" charset="0"/>
              <a:ea typeface="+mn-ea"/>
              <a:cs typeface="+mn-cs"/>
            </a:rPr>
            <a:t>Skills directory</a:t>
          </a:r>
        </a:p>
      </dsp:txBody>
      <dsp:txXfrm>
        <a:off x="1764830" y="4196720"/>
        <a:ext cx="1786601" cy="1161291"/>
      </dsp:txXfrm>
    </dsp:sp>
    <dsp:sp modelId="{827847A8-EECD-4715-B52A-23A33AB2E222}">
      <dsp:nvSpPr>
        <dsp:cNvPr id="0" name=""/>
        <dsp:cNvSpPr/>
      </dsp:nvSpPr>
      <dsp:spPr>
        <a:xfrm>
          <a:off x="1702464" y="583393"/>
          <a:ext cx="4636741" cy="4636741"/>
        </a:xfrm>
        <a:custGeom>
          <a:avLst/>
          <a:gdLst/>
          <a:ahLst/>
          <a:cxnLst/>
          <a:rect l="0" t="0" r="0" b="0"/>
          <a:pathLst>
            <a:path>
              <a:moveTo>
                <a:pt x="387124" y="3600996"/>
              </a:moveTo>
              <a:arcTo wR="2318370" hR="2318370" stAng="8784607" swAng="219483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3FC7A-1F38-4B3A-8E7A-FEE990951189}">
      <dsp:nvSpPr>
        <dsp:cNvPr id="0" name=""/>
        <dsp:cNvSpPr/>
      </dsp:nvSpPr>
      <dsp:spPr>
        <a:xfrm>
          <a:off x="922632" y="1604702"/>
          <a:ext cx="1786601" cy="1161291"/>
        </a:xfrm>
        <a:prstGeom prst="roundRect">
          <a:avLst/>
        </a:prstGeom>
        <a:solidFill>
          <a:srgbClr val="02000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lt1"/>
              </a:solidFill>
              <a:latin typeface="Agency FB" panose="020B0503020202020204" pitchFamily="34" charset="0"/>
              <a:ea typeface="+mn-ea"/>
              <a:cs typeface="+mn-cs"/>
            </a:rPr>
            <a:t>Areas of Work</a:t>
          </a:r>
        </a:p>
      </dsp:txBody>
      <dsp:txXfrm>
        <a:off x="922632" y="1604702"/>
        <a:ext cx="1786601" cy="1161291"/>
      </dsp:txXfrm>
    </dsp:sp>
    <dsp:sp modelId="{9DA95ED0-11A1-439A-B9EC-1D9E7612CCD9}">
      <dsp:nvSpPr>
        <dsp:cNvPr id="0" name=""/>
        <dsp:cNvSpPr/>
      </dsp:nvSpPr>
      <dsp:spPr>
        <a:xfrm>
          <a:off x="1702464" y="583393"/>
          <a:ext cx="4636741" cy="4636741"/>
        </a:xfrm>
        <a:custGeom>
          <a:avLst/>
          <a:gdLst/>
          <a:ahLst/>
          <a:cxnLst/>
          <a:rect l="0" t="0" r="0" b="0"/>
          <a:pathLst>
            <a:path>
              <a:moveTo>
                <a:pt x="404257" y="1010313"/>
              </a:moveTo>
              <a:arcTo wR="2318370" hR="2318370" stAng="12860864" swAng="195963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E95815-F5CB-4C6A-877D-C4E40C9D50DA}">
      <dsp:nvSpPr>
        <dsp:cNvPr id="0" name=""/>
        <dsp:cNvSpPr/>
      </dsp:nvSpPr>
      <dsp:spPr>
        <a:xfrm rot="5400000">
          <a:off x="5818323" y="-2595168"/>
          <a:ext cx="1341556" cy="6734499"/>
        </a:xfrm>
        <a:prstGeom prst="round2SameRect">
          <a:avLst/>
        </a:prstGeom>
        <a:solidFill>
          <a:srgbClr val="02000D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b="1" kern="1200" dirty="0">
              <a:solidFill>
                <a:schemeClr val="bg1"/>
              </a:solidFill>
              <a:latin typeface="Agency FB" panose="020B0503020202020204" pitchFamily="34" charset="0"/>
            </a:rPr>
            <a:t>Core areas means areas in which each member of ICSI should possess expertise i.e. Company Law, Securities Law , FEMA  and GST;</a:t>
          </a:r>
          <a:endParaRPr lang="en-US" sz="2000" b="1" kern="1200" dirty="0">
            <a:solidFill>
              <a:schemeClr val="bg1"/>
            </a:solidFill>
            <a:latin typeface="Agency FB" panose="020B0503020202020204" pitchFamily="34" charset="0"/>
          </a:endParaRPr>
        </a:p>
      </dsp:txBody>
      <dsp:txXfrm rot="5400000">
        <a:off x="5818323" y="-2595168"/>
        <a:ext cx="1341556" cy="6734499"/>
      </dsp:txXfrm>
    </dsp:sp>
    <dsp:sp modelId="{20C2ACB6-3C34-4377-A47F-EA057A64A55E}">
      <dsp:nvSpPr>
        <dsp:cNvPr id="0" name=""/>
        <dsp:cNvSpPr/>
      </dsp:nvSpPr>
      <dsp:spPr>
        <a:xfrm>
          <a:off x="8144" y="675"/>
          <a:ext cx="3113708" cy="1542811"/>
        </a:xfrm>
        <a:prstGeom prst="roundRect">
          <a:avLst/>
        </a:prstGeom>
        <a:solidFill>
          <a:srgbClr val="E731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>
              <a:latin typeface="Agency FB" panose="020B0503020202020204" pitchFamily="34" charset="0"/>
            </a:rPr>
            <a:t>Core Areas</a:t>
          </a:r>
          <a:endParaRPr lang="en-US" sz="2800" kern="1200" dirty="0">
            <a:latin typeface="Agency FB" panose="020B0503020202020204" pitchFamily="34" charset="0"/>
          </a:endParaRPr>
        </a:p>
      </dsp:txBody>
      <dsp:txXfrm>
        <a:off x="8144" y="675"/>
        <a:ext cx="3113708" cy="1542811"/>
      </dsp:txXfrm>
    </dsp:sp>
    <dsp:sp modelId="{8A68E793-FAB8-48C9-AB76-CBA718653F0E}">
      <dsp:nvSpPr>
        <dsp:cNvPr id="0" name=""/>
        <dsp:cNvSpPr/>
      </dsp:nvSpPr>
      <dsp:spPr>
        <a:xfrm rot="5400000">
          <a:off x="5527743" y="-757817"/>
          <a:ext cx="1922718" cy="6734499"/>
        </a:xfrm>
        <a:prstGeom prst="round2SameRect">
          <a:avLst/>
        </a:prstGeom>
        <a:solidFill>
          <a:srgbClr val="E7314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b="1" kern="1200" dirty="0">
              <a:solidFill>
                <a:schemeClr val="bg1"/>
              </a:solidFill>
              <a:latin typeface="Agency FB" panose="020B0503020202020204" pitchFamily="34" charset="0"/>
            </a:rPr>
            <a:t>Ancillary to core areas means areas in which expertise is not required to be possessed by each member; however working knowledge to support core areas is required for proper understanding and application of core areas i.e. Accounts, Finance &amp; Taxation, Business Laws, General Laws; and</a:t>
          </a:r>
          <a:endParaRPr lang="en-US" sz="2000" b="1" kern="1200" dirty="0">
            <a:solidFill>
              <a:schemeClr val="bg1"/>
            </a:solidFill>
            <a:latin typeface="Agency FB" panose="020B0503020202020204" pitchFamily="34" charset="0"/>
          </a:endParaRPr>
        </a:p>
      </dsp:txBody>
      <dsp:txXfrm rot="5400000">
        <a:off x="5527743" y="-757817"/>
        <a:ext cx="1922718" cy="6734499"/>
      </dsp:txXfrm>
    </dsp:sp>
    <dsp:sp modelId="{442B435F-F390-43A8-A167-15AFB269FFFE}">
      <dsp:nvSpPr>
        <dsp:cNvPr id="0" name=""/>
        <dsp:cNvSpPr/>
      </dsp:nvSpPr>
      <dsp:spPr>
        <a:xfrm>
          <a:off x="8144" y="1640390"/>
          <a:ext cx="3113708" cy="1938083"/>
        </a:xfrm>
        <a:prstGeom prst="round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>
              <a:latin typeface="Agency FB" panose="020B0503020202020204" pitchFamily="34" charset="0"/>
            </a:rPr>
            <a:t>Ancillary to Core</a:t>
          </a:r>
          <a:endParaRPr lang="en-US" sz="2800" kern="1200" dirty="0">
            <a:latin typeface="Agency FB" panose="020B0503020202020204" pitchFamily="34" charset="0"/>
          </a:endParaRPr>
        </a:p>
      </dsp:txBody>
      <dsp:txXfrm>
        <a:off x="8144" y="1640390"/>
        <a:ext cx="3113708" cy="1938083"/>
      </dsp:txXfrm>
    </dsp:sp>
    <dsp:sp modelId="{FCA68D05-DC4A-4FB9-97FC-A3A19BD56A42}">
      <dsp:nvSpPr>
        <dsp:cNvPr id="0" name=""/>
        <dsp:cNvSpPr/>
      </dsp:nvSpPr>
      <dsp:spPr>
        <a:xfrm rot="5400000">
          <a:off x="5713868" y="1277170"/>
          <a:ext cx="1550466" cy="6734499"/>
        </a:xfrm>
        <a:prstGeom prst="round2SameRect">
          <a:avLst/>
        </a:prstGeom>
        <a:solidFill>
          <a:srgbClr val="02000D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b="1" kern="1200" dirty="0">
              <a:solidFill>
                <a:schemeClr val="bg1"/>
              </a:solidFill>
              <a:latin typeface="Agency FB" panose="020B0503020202020204" pitchFamily="34" charset="0"/>
            </a:rPr>
            <a:t>Means specialized areas of expertise which require integrated application of several core/ ancillary areas. </a:t>
          </a:r>
          <a:endParaRPr lang="en-US" sz="2000" b="1" kern="1200" dirty="0">
            <a:solidFill>
              <a:schemeClr val="bg1"/>
            </a:solidFill>
            <a:latin typeface="Agency FB" panose="020B0503020202020204" pitchFamily="34" charset="0"/>
          </a:endParaRPr>
        </a:p>
      </dsp:txBody>
      <dsp:txXfrm rot="5400000">
        <a:off x="5713868" y="1277170"/>
        <a:ext cx="1550466" cy="6734499"/>
      </dsp:txXfrm>
    </dsp:sp>
    <dsp:sp modelId="{7D8CD94E-CC8A-425F-9C08-41085A646582}">
      <dsp:nvSpPr>
        <dsp:cNvPr id="0" name=""/>
        <dsp:cNvSpPr/>
      </dsp:nvSpPr>
      <dsp:spPr>
        <a:xfrm>
          <a:off x="8144" y="3675378"/>
          <a:ext cx="3113708" cy="1938083"/>
        </a:xfrm>
        <a:prstGeom prst="roundRect">
          <a:avLst/>
        </a:prstGeom>
        <a:solidFill>
          <a:srgbClr val="E731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>
              <a:latin typeface="Agency FB" panose="020B0503020202020204" pitchFamily="34" charset="0"/>
            </a:rPr>
            <a:t>Hybrid</a:t>
          </a:r>
          <a:endParaRPr lang="en-US" sz="2800" kern="1200" dirty="0">
            <a:latin typeface="Agency FB" panose="020B0503020202020204" pitchFamily="34" charset="0"/>
          </a:endParaRPr>
        </a:p>
      </dsp:txBody>
      <dsp:txXfrm>
        <a:off x="8144" y="3675378"/>
        <a:ext cx="3113708" cy="193808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43DA22-94F0-4D13-B2BE-0486C43C3608}">
      <dsp:nvSpPr>
        <dsp:cNvPr id="0" name=""/>
        <dsp:cNvSpPr/>
      </dsp:nvSpPr>
      <dsp:spPr>
        <a:xfrm>
          <a:off x="-7174837" y="-1096712"/>
          <a:ext cx="8538266" cy="8538266"/>
        </a:xfrm>
        <a:prstGeom prst="blockArc">
          <a:avLst>
            <a:gd name="adj1" fmla="val 18900000"/>
            <a:gd name="adj2" fmla="val 2700000"/>
            <a:gd name="adj3" fmla="val 253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EDEA4-595E-4E36-9164-240D8B3A1F7C}">
      <dsp:nvSpPr>
        <dsp:cNvPr id="0" name=""/>
        <dsp:cNvSpPr/>
      </dsp:nvSpPr>
      <dsp:spPr>
        <a:xfrm>
          <a:off x="713315" y="487791"/>
          <a:ext cx="9059970" cy="976090"/>
        </a:xfrm>
        <a:prstGeom prst="roundRect">
          <a:avLst/>
        </a:prstGeom>
        <a:solidFill>
          <a:srgbClr val="E731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72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baseline="0" dirty="0">
              <a:latin typeface="Agency FB" panose="020B0503020202020204" pitchFamily="34" charset="0"/>
            </a:rPr>
            <a:t>Identification of Core, Ancillary &amp; Hybrid areas &amp; 360 degree holistic view</a:t>
          </a:r>
          <a:endParaRPr lang="en-US" sz="2000" kern="1200" dirty="0">
            <a:latin typeface="Agency FB" panose="020B0503020202020204" pitchFamily="34" charset="0"/>
          </a:endParaRPr>
        </a:p>
      </dsp:txBody>
      <dsp:txXfrm>
        <a:off x="713315" y="487791"/>
        <a:ext cx="9059970" cy="976090"/>
      </dsp:txXfrm>
    </dsp:sp>
    <dsp:sp modelId="{02F76D61-48EB-4E83-B079-4C9B74BA4486}">
      <dsp:nvSpPr>
        <dsp:cNvPr id="0" name=""/>
        <dsp:cNvSpPr/>
      </dsp:nvSpPr>
      <dsp:spPr>
        <a:xfrm>
          <a:off x="103259" y="365780"/>
          <a:ext cx="1220112" cy="1220112"/>
        </a:xfrm>
        <a:prstGeom prst="ellipse">
          <a:avLst/>
        </a:prstGeom>
        <a:solidFill>
          <a:srgbClr val="33354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AFBAA-3870-4B17-B35F-6E954A96C870}">
      <dsp:nvSpPr>
        <dsp:cNvPr id="0" name=""/>
        <dsp:cNvSpPr/>
      </dsp:nvSpPr>
      <dsp:spPr>
        <a:xfrm>
          <a:off x="1272930" y="1952180"/>
          <a:ext cx="8500355" cy="976090"/>
        </a:xfrm>
        <a:prstGeom prst="rect">
          <a:avLst/>
        </a:prstGeom>
        <a:solidFill>
          <a:srgbClr val="3335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72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baseline="0" dirty="0">
              <a:latin typeface="Agency FB" panose="020B0503020202020204" pitchFamily="34" charset="0"/>
            </a:rPr>
            <a:t>Analysis of existing syllabus vis-à-vis New ICSI syllabus</a:t>
          </a:r>
          <a:endParaRPr lang="en-US" sz="2000" kern="1200" dirty="0">
            <a:latin typeface="Agency FB" panose="020B0503020202020204" pitchFamily="34" charset="0"/>
          </a:endParaRPr>
        </a:p>
      </dsp:txBody>
      <dsp:txXfrm>
        <a:off x="1272930" y="1952180"/>
        <a:ext cx="8500355" cy="976090"/>
      </dsp:txXfrm>
    </dsp:sp>
    <dsp:sp modelId="{BDC17B72-C017-43A4-9934-018B2CA23A53}">
      <dsp:nvSpPr>
        <dsp:cNvPr id="0" name=""/>
        <dsp:cNvSpPr/>
      </dsp:nvSpPr>
      <dsp:spPr>
        <a:xfrm>
          <a:off x="662874" y="1830169"/>
          <a:ext cx="1220112" cy="122011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0914A0-20D2-4360-948A-F59C1EC0482D}">
      <dsp:nvSpPr>
        <dsp:cNvPr id="0" name=""/>
        <dsp:cNvSpPr/>
      </dsp:nvSpPr>
      <dsp:spPr>
        <a:xfrm>
          <a:off x="1272930" y="3416569"/>
          <a:ext cx="8500355" cy="976090"/>
        </a:xfrm>
        <a:prstGeom prst="rect">
          <a:avLst/>
        </a:prstGeom>
        <a:solidFill>
          <a:srgbClr val="E731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72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baseline="0" dirty="0">
              <a:latin typeface="Agency FB" panose="020B0503020202020204" pitchFamily="34" charset="0"/>
            </a:rPr>
            <a:t>Identification of topics from the existing syllabus not covered in the New ICSI syllabus with reasons</a:t>
          </a:r>
          <a:endParaRPr lang="en-US" sz="2000" kern="1200" dirty="0">
            <a:latin typeface="Agency FB" panose="020B0503020202020204" pitchFamily="34" charset="0"/>
          </a:endParaRPr>
        </a:p>
      </dsp:txBody>
      <dsp:txXfrm>
        <a:off x="1272930" y="3416569"/>
        <a:ext cx="8500355" cy="976090"/>
      </dsp:txXfrm>
    </dsp:sp>
    <dsp:sp modelId="{E4676139-562E-46CA-B7C8-14E42DFA759B}">
      <dsp:nvSpPr>
        <dsp:cNvPr id="0" name=""/>
        <dsp:cNvSpPr/>
      </dsp:nvSpPr>
      <dsp:spPr>
        <a:xfrm>
          <a:off x="662874" y="3294558"/>
          <a:ext cx="1220112" cy="1220112"/>
        </a:xfrm>
        <a:prstGeom prst="ellipse">
          <a:avLst/>
        </a:prstGeom>
        <a:solidFill>
          <a:srgbClr val="33354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42749-0B76-454D-8E5A-C0C394E45D71}">
      <dsp:nvSpPr>
        <dsp:cNvPr id="0" name=""/>
        <dsp:cNvSpPr/>
      </dsp:nvSpPr>
      <dsp:spPr>
        <a:xfrm>
          <a:off x="713315" y="4880959"/>
          <a:ext cx="9059970" cy="976090"/>
        </a:xfrm>
        <a:prstGeom prst="rect">
          <a:avLst/>
        </a:prstGeom>
        <a:solidFill>
          <a:srgbClr val="3335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72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baseline="0" dirty="0">
              <a:latin typeface="Agency FB" panose="020B0503020202020204" pitchFamily="34" charset="0"/>
            </a:rPr>
            <a:t>Area wise role of CS</a:t>
          </a:r>
          <a:endParaRPr lang="en-US" sz="2000" kern="1200" dirty="0">
            <a:latin typeface="Agency FB" panose="020B0503020202020204" pitchFamily="34" charset="0"/>
          </a:endParaRPr>
        </a:p>
      </dsp:txBody>
      <dsp:txXfrm>
        <a:off x="713315" y="4880959"/>
        <a:ext cx="9059970" cy="976090"/>
      </dsp:txXfrm>
    </dsp:sp>
    <dsp:sp modelId="{AD68D7CF-E205-409F-94E2-582C64D6D7A3}">
      <dsp:nvSpPr>
        <dsp:cNvPr id="0" name=""/>
        <dsp:cNvSpPr/>
      </dsp:nvSpPr>
      <dsp:spPr>
        <a:xfrm>
          <a:off x="103259" y="4758947"/>
          <a:ext cx="1220112" cy="122011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98D859-5289-405E-8697-B4A126D4A353}">
      <dsp:nvSpPr>
        <dsp:cNvPr id="0" name=""/>
        <dsp:cNvSpPr/>
      </dsp:nvSpPr>
      <dsp:spPr>
        <a:xfrm>
          <a:off x="4518625" y="2074064"/>
          <a:ext cx="2814156" cy="2365343"/>
        </a:xfrm>
        <a:prstGeom prst="hexagon">
          <a:avLst>
            <a:gd name="adj" fmla="val 28570"/>
            <a:gd name="vf" fmla="val 115470"/>
          </a:avLst>
        </a:prstGeom>
        <a:solidFill>
          <a:srgbClr val="02000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Agency FB" panose="020B0503020202020204" pitchFamily="34" charset="0"/>
            </a:rPr>
            <a:t>Areas of Work </a:t>
          </a:r>
        </a:p>
      </dsp:txBody>
      <dsp:txXfrm>
        <a:off x="4518625" y="2074064"/>
        <a:ext cx="2814156" cy="2365343"/>
      </dsp:txXfrm>
    </dsp:sp>
    <dsp:sp modelId="{DCE02D14-604E-4C1E-AEE4-3E6A2D19031C}">
      <dsp:nvSpPr>
        <dsp:cNvPr id="0" name=""/>
        <dsp:cNvSpPr/>
      </dsp:nvSpPr>
      <dsp:spPr>
        <a:xfrm>
          <a:off x="6262768" y="996009"/>
          <a:ext cx="1007776" cy="868332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587B5-756B-4EE1-B5B5-6E9263EB6AD5}">
      <dsp:nvSpPr>
        <dsp:cNvPr id="0" name=""/>
        <dsp:cNvSpPr/>
      </dsp:nvSpPr>
      <dsp:spPr>
        <a:xfrm>
          <a:off x="4777584" y="-22449"/>
          <a:ext cx="2306181" cy="1938554"/>
        </a:xfrm>
        <a:prstGeom prst="hexagon">
          <a:avLst>
            <a:gd name="adj" fmla="val 28570"/>
            <a:gd name="vf" fmla="val 115470"/>
          </a:avLst>
        </a:prstGeom>
        <a:solidFill>
          <a:srgbClr val="E731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Agency FB" panose="020B0503020202020204" pitchFamily="34" charset="0"/>
            </a:rPr>
            <a:t>Advisory</a:t>
          </a:r>
        </a:p>
      </dsp:txBody>
      <dsp:txXfrm>
        <a:off x="4777584" y="-22449"/>
        <a:ext cx="2306181" cy="1938554"/>
      </dsp:txXfrm>
    </dsp:sp>
    <dsp:sp modelId="{CB6F109B-0214-43A8-A1C6-849CEF15663E}">
      <dsp:nvSpPr>
        <dsp:cNvPr id="0" name=""/>
        <dsp:cNvSpPr/>
      </dsp:nvSpPr>
      <dsp:spPr>
        <a:xfrm>
          <a:off x="7438922" y="2619329"/>
          <a:ext cx="1007776" cy="868332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F4E5F-C72B-4627-8184-4AAF1BA30FC0}">
      <dsp:nvSpPr>
        <dsp:cNvPr id="0" name=""/>
        <dsp:cNvSpPr/>
      </dsp:nvSpPr>
      <dsp:spPr>
        <a:xfrm>
          <a:off x="6785059" y="1142276"/>
          <a:ext cx="2306181" cy="1938554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Agency FB" panose="020B0503020202020204" pitchFamily="34" charset="0"/>
            </a:rPr>
            <a:t>Procedure</a:t>
          </a:r>
        </a:p>
      </dsp:txBody>
      <dsp:txXfrm>
        <a:off x="6785059" y="1142276"/>
        <a:ext cx="2306181" cy="1938554"/>
      </dsp:txXfrm>
    </dsp:sp>
    <dsp:sp modelId="{6E9E3B07-DB49-46C8-B984-DA681BBC21B4}">
      <dsp:nvSpPr>
        <dsp:cNvPr id="0" name=""/>
        <dsp:cNvSpPr/>
      </dsp:nvSpPr>
      <dsp:spPr>
        <a:xfrm>
          <a:off x="6621890" y="4451752"/>
          <a:ext cx="1007776" cy="868332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28741-B062-4F0E-9176-1EF1C7F6EC68}">
      <dsp:nvSpPr>
        <dsp:cNvPr id="0" name=""/>
        <dsp:cNvSpPr/>
      </dsp:nvSpPr>
      <dsp:spPr>
        <a:xfrm>
          <a:off x="6785059" y="3431990"/>
          <a:ext cx="2306181" cy="1938554"/>
        </a:xfrm>
        <a:prstGeom prst="hexagon">
          <a:avLst>
            <a:gd name="adj" fmla="val 28570"/>
            <a:gd name="vf" fmla="val 115470"/>
          </a:avLst>
        </a:prstGeom>
        <a:solidFill>
          <a:srgbClr val="E731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Agency FB" panose="020B0503020202020204" pitchFamily="34" charset="0"/>
            </a:rPr>
            <a:t>Compliance</a:t>
          </a:r>
        </a:p>
      </dsp:txBody>
      <dsp:txXfrm>
        <a:off x="6785059" y="3431990"/>
        <a:ext cx="2306181" cy="1938554"/>
      </dsp:txXfrm>
    </dsp:sp>
    <dsp:sp modelId="{2D05176F-3C1F-49C6-8755-C633EF9EE062}">
      <dsp:nvSpPr>
        <dsp:cNvPr id="0" name=""/>
        <dsp:cNvSpPr/>
      </dsp:nvSpPr>
      <dsp:spPr>
        <a:xfrm>
          <a:off x="4595153" y="4641964"/>
          <a:ext cx="1007776" cy="868332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DA7C7-AA2A-434C-A49C-9203CB7E43E2}">
      <dsp:nvSpPr>
        <dsp:cNvPr id="0" name=""/>
        <dsp:cNvSpPr/>
      </dsp:nvSpPr>
      <dsp:spPr>
        <a:xfrm>
          <a:off x="4777584" y="4598018"/>
          <a:ext cx="2306181" cy="1938554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Agency FB" panose="020B0503020202020204" pitchFamily="34" charset="0"/>
            </a:rPr>
            <a:t>Certification</a:t>
          </a:r>
        </a:p>
      </dsp:txBody>
      <dsp:txXfrm>
        <a:off x="4777584" y="4598018"/>
        <a:ext cx="2306181" cy="1938554"/>
      </dsp:txXfrm>
    </dsp:sp>
    <dsp:sp modelId="{5350E951-5A65-487C-960A-BBB1A8CE2380}">
      <dsp:nvSpPr>
        <dsp:cNvPr id="0" name=""/>
        <dsp:cNvSpPr/>
      </dsp:nvSpPr>
      <dsp:spPr>
        <a:xfrm>
          <a:off x="3399739" y="3019296"/>
          <a:ext cx="1007776" cy="868332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24D1E-8DD3-4676-83ED-5CC0BFDDB4DC}">
      <dsp:nvSpPr>
        <dsp:cNvPr id="0" name=""/>
        <dsp:cNvSpPr/>
      </dsp:nvSpPr>
      <dsp:spPr>
        <a:xfrm>
          <a:off x="2760788" y="3433293"/>
          <a:ext cx="2306181" cy="1938554"/>
        </a:xfrm>
        <a:prstGeom prst="hexagon">
          <a:avLst>
            <a:gd name="adj" fmla="val 28570"/>
            <a:gd name="vf" fmla="val 115470"/>
          </a:avLst>
        </a:prstGeom>
        <a:solidFill>
          <a:srgbClr val="E731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Agency FB" panose="020B0503020202020204" pitchFamily="34" charset="0"/>
            </a:rPr>
            <a:t>Audit</a:t>
          </a:r>
        </a:p>
      </dsp:txBody>
      <dsp:txXfrm>
        <a:off x="2760788" y="3433293"/>
        <a:ext cx="2306181" cy="1938554"/>
      </dsp:txXfrm>
    </dsp:sp>
    <dsp:sp modelId="{3383BDDC-0A14-4913-A4C3-B5FCBDC535F1}">
      <dsp:nvSpPr>
        <dsp:cNvPr id="0" name=""/>
        <dsp:cNvSpPr/>
      </dsp:nvSpPr>
      <dsp:spPr>
        <a:xfrm>
          <a:off x="2760788" y="1139670"/>
          <a:ext cx="2306181" cy="1938554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Agency FB" panose="020B0503020202020204" pitchFamily="34" charset="0"/>
            </a:rPr>
            <a:t>Representation/ Appearance</a:t>
          </a:r>
        </a:p>
      </dsp:txBody>
      <dsp:txXfrm>
        <a:off x="2760788" y="1139670"/>
        <a:ext cx="2306181" cy="1938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EF13189-237A-4C65-8434-D1919C57E4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FC76779-91B8-46A1-B295-86E80B1CF5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4D4E65-678A-4042-A4B8-81F31ABE2B65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C8714DB-7145-48E8-933E-120B753DDC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8F3CAF0-A2DE-4813-97F2-7F6531F8DE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C42B68-1FFF-40D0-94A5-F6BF4124F3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3918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56B1DE-2929-4A3B-85F6-9DD01E6F9CB3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46143B-AFBF-4367-A3D2-CF774028AF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432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6143B-AFBF-4367-A3D2-CF774028AF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9580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6143B-AFBF-4367-A3D2-CF774028AF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5268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6143B-AFBF-4367-A3D2-CF774028AF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6497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46143B-AFBF-4367-A3D2-CF774028AF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8413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46143B-AFBF-4367-A3D2-CF774028AF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1439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46143B-AFBF-4367-A3D2-CF774028AF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6029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46143B-AFBF-4367-A3D2-CF774028AF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4194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46143B-AFBF-4367-A3D2-CF774028AF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63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46143B-AFBF-4367-A3D2-CF774028AF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5573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46143B-AFBF-4367-A3D2-CF774028AF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7074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46143B-AFBF-4367-A3D2-CF774028AF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1318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46143B-AFBF-4367-A3D2-CF774028AF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529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008" y="1328914"/>
            <a:ext cx="9202738" cy="2826985"/>
          </a:xfrm>
        </p:spPr>
        <p:txBody>
          <a:bodyPr anchor="b"/>
          <a:lstStyle>
            <a:lvl1pPr algn="ctr">
              <a:defRPr sz="710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3345" y="4264913"/>
            <a:ext cx="8120063" cy="1960468"/>
          </a:xfrm>
        </p:spPr>
        <p:txBody>
          <a:bodyPr/>
          <a:lstStyle>
            <a:lvl1pPr marL="0" indent="0" algn="ctr">
              <a:buNone/>
              <a:defRPr sz="2842"/>
            </a:lvl1pPr>
            <a:lvl2pPr marL="541325" indent="0" algn="ctr">
              <a:buNone/>
              <a:defRPr sz="2368"/>
            </a:lvl2pPr>
            <a:lvl3pPr marL="1082650" indent="0" algn="ctr">
              <a:buNone/>
              <a:defRPr sz="2131"/>
            </a:lvl3pPr>
            <a:lvl4pPr marL="1623974" indent="0" algn="ctr">
              <a:buNone/>
              <a:defRPr sz="1894"/>
            </a:lvl4pPr>
            <a:lvl5pPr marL="2165299" indent="0" algn="ctr">
              <a:buNone/>
              <a:defRPr sz="1894"/>
            </a:lvl5pPr>
            <a:lvl6pPr marL="2706624" indent="0" algn="ctr">
              <a:buNone/>
              <a:defRPr sz="1894"/>
            </a:lvl6pPr>
            <a:lvl7pPr marL="3247949" indent="0" algn="ctr">
              <a:buNone/>
              <a:defRPr sz="1894"/>
            </a:lvl7pPr>
            <a:lvl8pPr marL="3789274" indent="0" algn="ctr">
              <a:buNone/>
              <a:defRPr sz="1894"/>
            </a:lvl8pPr>
            <a:lvl9pPr marL="4330598" indent="0" algn="ctr">
              <a:buNone/>
              <a:defRPr sz="18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BF8D-5834-490C-93EE-CD287D028B79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A526-9192-4165-BC65-57E18FCF3F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960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BF8D-5834-490C-93EE-CD287D028B79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A526-9192-4165-BC65-57E18FCF3F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33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7897" y="432318"/>
            <a:ext cx="2334519" cy="68813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341" y="432318"/>
            <a:ext cx="6868220" cy="688137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BF8D-5834-490C-93EE-CD287D028B79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A526-9192-4165-BC65-57E18FCF3F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50463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81A33C-8D9D-4FA6-92A6-1630F9B21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3345" y="1328909"/>
            <a:ext cx="8120063" cy="282698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79E1DD-1D7D-4E71-9EC7-9B5E34F68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3345" y="4264913"/>
            <a:ext cx="8120063" cy="196046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5057274-91F1-4FEA-8F3D-AECD89D9C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B23C-7878-47BE-8411-B2A1D0267865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F572B8-7184-4231-B7F6-2C000FE21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F358FB-45A9-4FE2-941E-EECDCB40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10ED-A1A8-41D6-B1B5-F6380C0E35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6331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1AB20-BD18-4C44-A473-E40A28A0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C5D0D4-082B-40FC-BA4E-AB3DACD35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919D23-DC24-46C2-AA73-021CA7DB5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B23C-7878-47BE-8411-B2A1D0267865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7BD2E3-13C4-45E7-944B-18D32DE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485EF0-1C0D-4E47-99E2-8AA9211F7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10ED-A1A8-41D6-B1B5-F6380C0E35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1167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F2783B-5FA7-453B-9B14-3AF73046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700" y="2024378"/>
            <a:ext cx="9338072" cy="337772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5BD7FFE-1C48-45F7-9B3A-FFF5B822A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700" y="5434054"/>
            <a:ext cx="9338072" cy="17762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96D918-72D5-4ED2-B3BE-4D6D2F4D6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B23C-7878-47BE-8411-B2A1D0267865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315477-BFE8-4628-B3A6-C8727D207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9D6251-BA8B-4A2A-89CB-9854E8618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10ED-A1A8-41D6-B1B5-F6380C0E35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4499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CC4E9-945B-4D90-B8FC-5500E0AB0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FAE24F-624C-4172-8575-DD4CC35D7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340" y="2161591"/>
            <a:ext cx="4601369" cy="5152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C4B8967-2832-4636-B6ED-021C021F9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1042" y="2161591"/>
            <a:ext cx="4601369" cy="5152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D6FC240-5EB4-461E-AEBD-A0F90C9E6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B23C-7878-47BE-8411-B2A1D0267865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06E2B48-6EE0-41CF-A4B4-4743DEE5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6B3DC73-3962-40D3-8279-B6ED1520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10ED-A1A8-41D6-B1B5-F6380C0E35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0430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637DBE-9CC9-4D9B-9C6B-3D40E081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49" y="432320"/>
            <a:ext cx="9338072" cy="15695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8E6397-EF53-4E77-8704-2C87D65B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5751" y="1990545"/>
            <a:ext cx="4580222" cy="9755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D87892-3197-43E4-823B-0404175FB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5751" y="2966078"/>
            <a:ext cx="4580222" cy="43626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2108147-1862-420D-9EB8-BAB194567D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81042" y="1990545"/>
            <a:ext cx="4602779" cy="9755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542839C-3070-4C68-89DC-54CC830292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81042" y="2966078"/>
            <a:ext cx="4602779" cy="43626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0EEED28-5FE9-4B92-9E73-C5CC0D00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B23C-7878-47BE-8411-B2A1D0267865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EFA0151-0716-4610-A5E2-EAA5618F0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B2914D5-FFF4-4BD1-B2EA-D6BCEAF6D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10ED-A1A8-41D6-B1B5-F6380C0E35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272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0DED2F-24DC-4C37-B3E0-CFC276901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E7C0A56-D61F-4DCA-8EF9-AAB8C74F7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B23C-7878-47BE-8411-B2A1D0267865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572D02B-C1FC-4E08-9935-D9E1A7821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EBB99B5-E5A0-445C-894E-3F3CBF2E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10ED-A1A8-41D6-B1B5-F6380C0E35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7337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417F65C-44FC-4312-8420-C6F335752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B23C-7878-47BE-8411-B2A1D0267865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32D148B-B576-4366-A959-1F69FA677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7088E4-8842-4E4D-995A-BA368AA70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10ED-A1A8-41D6-B1B5-F6380C0E35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167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DF6954-8643-47BB-8725-B4C5D5058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51" y="541339"/>
            <a:ext cx="3491908" cy="189468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C5F952-748B-429A-ADC6-67C82FD4A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779" y="1169139"/>
            <a:ext cx="5481042" cy="57705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6F701A3-9EA1-445A-874C-E265057F1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5751" y="2436019"/>
            <a:ext cx="3491908" cy="4513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6F7F87-C022-40A7-8197-C672066D4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B23C-7878-47BE-8411-B2A1D0267865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523BCB5-C107-45F3-A181-BA7FC5C8A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065B731-3DF2-4A12-8FD8-E27F86573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10ED-A1A8-41D6-B1B5-F6380C0E35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9088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BF8D-5834-490C-93EE-CD287D028B79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A526-9192-4165-BC65-57E18FCF3F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5178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874A27-B9E9-4E9B-98F3-E80C986A4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51" y="541339"/>
            <a:ext cx="3491908" cy="189468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E6F346A-F26D-4D2D-AA99-EDB77F33A5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02779" y="1169139"/>
            <a:ext cx="5481042" cy="57705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670B25-35A2-4E7F-AF42-398C811CC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5751" y="2436019"/>
            <a:ext cx="3491908" cy="4513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67A22B3-D9BE-43ED-AF61-E8D556E45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B23C-7878-47BE-8411-B2A1D0267865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12C39AA-6409-4534-8BEE-11171ABF0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BC5FB4-6089-4BD4-A642-2AC2C5D5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10ED-A1A8-41D6-B1B5-F6380C0E35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2735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486853-8505-4991-9795-B584764EF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CE9396-DED0-4278-86E7-F1775097C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91BF8A-461A-424D-BDFD-5F61AC497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B23C-7878-47BE-8411-B2A1D0267865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F53BBB-33E6-4EC2-98EB-28FE5AE1D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50502E-3952-4B2B-9440-E405C3E6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10ED-A1A8-41D6-B1B5-F6380C0E35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5195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A114938-8E90-4A11-AD55-55F94E7E02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47893" y="432318"/>
            <a:ext cx="2334518" cy="68813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BB05047-DA7D-4D86-A052-795FC816D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4340" y="432318"/>
            <a:ext cx="6868220" cy="688137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07210C-2C51-47F1-A982-A9CF87F23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B23C-7878-47BE-8411-B2A1D0267865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BC1436-0993-4745-A138-B3FDF7724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7D6A56-6654-4665-B34E-81C62EA2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10ED-A1A8-41D6-B1B5-F6380C0E35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4457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81A33C-8D9D-4FA6-92A6-1630F9B21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3344" y="1328909"/>
            <a:ext cx="8120063" cy="282698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79E1DD-1D7D-4E71-9EC7-9B5E34F68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3344" y="4264913"/>
            <a:ext cx="8120063" cy="196046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5057274-91F1-4FEA-8F3D-AECD89D9C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B23C-7878-47BE-8411-B2A1D0267865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F572B8-7184-4231-B7F6-2C000FE21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F358FB-45A9-4FE2-941E-EECDCB40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10ED-A1A8-41D6-B1B5-F6380C0E35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6331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1AB20-BD18-4C44-A473-E40A28A0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C5D0D4-082B-40FC-BA4E-AB3DACD35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919D23-DC24-46C2-AA73-021CA7DB5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B23C-7878-47BE-8411-B2A1D0267865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7BD2E3-13C4-45E7-944B-18D32DE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485EF0-1C0D-4E47-99E2-8AA9211F7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10ED-A1A8-41D6-B1B5-F6380C0E35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1167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F2783B-5FA7-453B-9B14-3AF73046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700" y="2024378"/>
            <a:ext cx="9338072" cy="337772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5BD7FFE-1C48-45F7-9B3A-FFF5B822A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700" y="5434053"/>
            <a:ext cx="9338072" cy="17762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96D918-72D5-4ED2-B3BE-4D6D2F4D6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B23C-7878-47BE-8411-B2A1D0267865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315477-BFE8-4628-B3A6-C8727D207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9D6251-BA8B-4A2A-89CB-9854E8618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10ED-A1A8-41D6-B1B5-F6380C0E35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44997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CC4E9-945B-4D90-B8FC-5500E0AB0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FAE24F-624C-4172-8575-DD4CC35D7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339" y="2161591"/>
            <a:ext cx="4601369" cy="5152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C4B8967-2832-4636-B6ED-021C021F9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1042" y="2161591"/>
            <a:ext cx="4601369" cy="5152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D6FC240-5EB4-461E-AEBD-A0F90C9E6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B23C-7878-47BE-8411-B2A1D0267865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06E2B48-6EE0-41CF-A4B4-4743DEE5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6B3DC73-3962-40D3-8279-B6ED1520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10ED-A1A8-41D6-B1B5-F6380C0E35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0430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637DBE-9CC9-4D9B-9C6B-3D40E081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49" y="432319"/>
            <a:ext cx="9338072" cy="15695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8E6397-EF53-4E77-8704-2C87D65B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5750" y="1990544"/>
            <a:ext cx="4580222" cy="9755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D87892-3197-43E4-823B-0404175FB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5750" y="2966078"/>
            <a:ext cx="4580222" cy="43626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2108147-1862-420D-9EB8-BAB194567D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81042" y="1990544"/>
            <a:ext cx="4602779" cy="9755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542839C-3070-4C68-89DC-54CC830292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81042" y="2966078"/>
            <a:ext cx="4602779" cy="43626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0EEED28-5FE9-4B92-9E73-C5CC0D00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B23C-7878-47BE-8411-B2A1D0267865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EFA0151-0716-4610-A5E2-EAA5618F0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B2914D5-FFF4-4BD1-B2EA-D6BCEAF6D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10ED-A1A8-41D6-B1B5-F6380C0E35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272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0DED2F-24DC-4C37-B3E0-CFC276901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E7C0A56-D61F-4DCA-8EF9-AAB8C74F7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B23C-7878-47BE-8411-B2A1D0267865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572D02B-C1FC-4E08-9935-D9E1A7821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EBB99B5-E5A0-445C-894E-3F3CBF2E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10ED-A1A8-41D6-B1B5-F6380C0E35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7337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417F65C-44FC-4312-8420-C6F335752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B23C-7878-47BE-8411-B2A1D0267865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32D148B-B576-4366-A959-1F69FA677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7088E4-8842-4E4D-995A-BA368AA70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10ED-A1A8-41D6-B1B5-F6380C0E35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16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704" y="2024379"/>
            <a:ext cx="9338071" cy="3377720"/>
          </a:xfrm>
        </p:spPr>
        <p:txBody>
          <a:bodyPr anchor="b"/>
          <a:lstStyle>
            <a:lvl1pPr>
              <a:defRPr sz="710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704" y="5434059"/>
            <a:ext cx="9338071" cy="1776263"/>
          </a:xfrm>
        </p:spPr>
        <p:txBody>
          <a:bodyPr/>
          <a:lstStyle>
            <a:lvl1pPr marL="0" indent="0">
              <a:buNone/>
              <a:defRPr sz="2842">
                <a:solidFill>
                  <a:schemeClr val="tx1"/>
                </a:solidFill>
              </a:defRPr>
            </a:lvl1pPr>
            <a:lvl2pPr marL="541325" indent="0">
              <a:buNone/>
              <a:defRPr sz="2368">
                <a:solidFill>
                  <a:schemeClr val="tx1">
                    <a:tint val="75000"/>
                  </a:schemeClr>
                </a:solidFill>
              </a:defRPr>
            </a:lvl2pPr>
            <a:lvl3pPr marL="1082650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 marL="162397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4pPr>
            <a:lvl5pPr marL="2165299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5pPr>
            <a:lvl6pPr marL="270662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6pPr>
            <a:lvl7pPr marL="3247949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7pPr>
            <a:lvl8pPr marL="378927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8pPr>
            <a:lvl9pPr marL="4330598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BF8D-5834-490C-93EE-CD287D028B79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A526-9192-4165-BC65-57E18FCF3F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55372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DF6954-8643-47BB-8725-B4C5D5058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50" y="541338"/>
            <a:ext cx="3491908" cy="189468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C5F952-748B-429A-ADC6-67C82FD4A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779" y="1169139"/>
            <a:ext cx="5481042" cy="57705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6F701A3-9EA1-445A-874C-E265057F1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5750" y="2436019"/>
            <a:ext cx="3491908" cy="4513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6F7F87-C022-40A7-8197-C672066D4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B23C-7878-47BE-8411-B2A1D0267865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523BCB5-C107-45F3-A181-BA7FC5C8A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065B731-3DF2-4A12-8FD8-E27F86573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10ED-A1A8-41D6-B1B5-F6380C0E35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90884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874A27-B9E9-4E9B-98F3-E80C986A4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50" y="541338"/>
            <a:ext cx="3491908" cy="189468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E6F346A-F26D-4D2D-AA99-EDB77F33A5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02779" y="1169139"/>
            <a:ext cx="5481042" cy="57705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670B25-35A2-4E7F-AF42-398C811CC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5750" y="2436019"/>
            <a:ext cx="3491908" cy="4513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67A22B3-D9BE-43ED-AF61-E8D556E45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B23C-7878-47BE-8411-B2A1D0267865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12C39AA-6409-4534-8BEE-11171ABF0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BC5FB4-6089-4BD4-A642-2AC2C5D5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10ED-A1A8-41D6-B1B5-F6380C0E35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2735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486853-8505-4991-9795-B584764EF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CE9396-DED0-4278-86E7-F1775097C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91BF8A-461A-424D-BDFD-5F61AC497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B23C-7878-47BE-8411-B2A1D0267865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F53BBB-33E6-4EC2-98EB-28FE5AE1D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50502E-3952-4B2B-9440-E405C3E6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10ED-A1A8-41D6-B1B5-F6380C0E35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5195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A114938-8E90-4A11-AD55-55F94E7E02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47893" y="432318"/>
            <a:ext cx="2334518" cy="68813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BB05047-DA7D-4D86-A052-795FC816D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4339" y="432318"/>
            <a:ext cx="6868220" cy="688137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07210C-2C51-47F1-A982-A9CF87F23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B23C-7878-47BE-8411-B2A1D0267865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BC1436-0993-4745-A138-B3FDF7724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7D6A56-6654-4665-B34E-81C62EA2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10ED-A1A8-41D6-B1B5-F6380C0E35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445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4342" y="2161596"/>
            <a:ext cx="4601369" cy="5152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1045" y="2161596"/>
            <a:ext cx="4601369" cy="5152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BF8D-5834-490C-93EE-CD287D028B79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A526-9192-4165-BC65-57E18FCF3F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780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50" y="432321"/>
            <a:ext cx="9338071" cy="15695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751" y="1990548"/>
            <a:ext cx="4580222" cy="975535"/>
          </a:xfrm>
        </p:spPr>
        <p:txBody>
          <a:bodyPr anchor="b"/>
          <a:lstStyle>
            <a:lvl1pPr marL="0" indent="0">
              <a:buNone/>
              <a:defRPr sz="2842" b="1"/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751" y="2966082"/>
            <a:ext cx="4580222" cy="43626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1044" y="1990548"/>
            <a:ext cx="4602778" cy="975535"/>
          </a:xfrm>
        </p:spPr>
        <p:txBody>
          <a:bodyPr anchor="b"/>
          <a:lstStyle>
            <a:lvl1pPr marL="0" indent="0">
              <a:buNone/>
              <a:defRPr sz="2842" b="1"/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1044" y="2966082"/>
            <a:ext cx="4602778" cy="43626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BF8D-5834-490C-93EE-CD287D028B79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A526-9192-4165-BC65-57E18FCF3F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152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BF8D-5834-490C-93EE-CD287D028B79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A526-9192-4165-BC65-57E18FCF3F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041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BF8D-5834-490C-93EE-CD287D028B79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A526-9192-4165-BC65-57E18FCF3F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939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49" y="541342"/>
            <a:ext cx="3491909" cy="1894681"/>
          </a:xfrm>
        </p:spPr>
        <p:txBody>
          <a:bodyPr anchor="b"/>
          <a:lstStyle>
            <a:lvl1pPr>
              <a:defRPr sz="37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779" y="1169140"/>
            <a:ext cx="5481042" cy="5770508"/>
          </a:xfrm>
        </p:spPr>
        <p:txBody>
          <a:bodyPr/>
          <a:lstStyle>
            <a:lvl1pPr>
              <a:defRPr sz="3789"/>
            </a:lvl1pPr>
            <a:lvl2pPr>
              <a:defRPr sz="3315"/>
            </a:lvl2pPr>
            <a:lvl3pPr>
              <a:defRPr sz="2842"/>
            </a:lvl3pPr>
            <a:lvl4pPr>
              <a:defRPr sz="2368"/>
            </a:lvl4pPr>
            <a:lvl5pPr>
              <a:defRPr sz="2368"/>
            </a:lvl5pPr>
            <a:lvl6pPr>
              <a:defRPr sz="2368"/>
            </a:lvl6pPr>
            <a:lvl7pPr>
              <a:defRPr sz="2368"/>
            </a:lvl7pPr>
            <a:lvl8pPr>
              <a:defRPr sz="2368"/>
            </a:lvl8pPr>
            <a:lvl9pPr>
              <a:defRPr sz="236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49" y="2436019"/>
            <a:ext cx="3491909" cy="4513026"/>
          </a:xfrm>
        </p:spPr>
        <p:txBody>
          <a:bodyPr/>
          <a:lstStyle>
            <a:lvl1pPr marL="0" indent="0">
              <a:buNone/>
              <a:defRPr sz="1894"/>
            </a:lvl1pPr>
            <a:lvl2pPr marL="541325" indent="0">
              <a:buNone/>
              <a:defRPr sz="1658"/>
            </a:lvl2pPr>
            <a:lvl3pPr marL="1082650" indent="0">
              <a:buNone/>
              <a:defRPr sz="1421"/>
            </a:lvl3pPr>
            <a:lvl4pPr marL="1623974" indent="0">
              <a:buNone/>
              <a:defRPr sz="1184"/>
            </a:lvl4pPr>
            <a:lvl5pPr marL="2165299" indent="0">
              <a:buNone/>
              <a:defRPr sz="1184"/>
            </a:lvl5pPr>
            <a:lvl6pPr marL="2706624" indent="0">
              <a:buNone/>
              <a:defRPr sz="1184"/>
            </a:lvl6pPr>
            <a:lvl7pPr marL="3247949" indent="0">
              <a:buNone/>
              <a:defRPr sz="1184"/>
            </a:lvl7pPr>
            <a:lvl8pPr marL="3789274" indent="0">
              <a:buNone/>
              <a:defRPr sz="1184"/>
            </a:lvl8pPr>
            <a:lvl9pPr marL="4330598" indent="0">
              <a:buNone/>
              <a:defRPr sz="118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BF8D-5834-490C-93EE-CD287D028B79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A526-9192-4165-BC65-57E18FCF3F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06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49" y="541342"/>
            <a:ext cx="3491909" cy="1894681"/>
          </a:xfrm>
        </p:spPr>
        <p:txBody>
          <a:bodyPr anchor="b"/>
          <a:lstStyle>
            <a:lvl1pPr>
              <a:defRPr sz="37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02779" y="1169140"/>
            <a:ext cx="5481042" cy="5770508"/>
          </a:xfrm>
        </p:spPr>
        <p:txBody>
          <a:bodyPr anchor="t"/>
          <a:lstStyle>
            <a:lvl1pPr marL="0" indent="0">
              <a:buNone/>
              <a:defRPr sz="3789"/>
            </a:lvl1pPr>
            <a:lvl2pPr marL="541325" indent="0">
              <a:buNone/>
              <a:defRPr sz="3315"/>
            </a:lvl2pPr>
            <a:lvl3pPr marL="1082650" indent="0">
              <a:buNone/>
              <a:defRPr sz="2842"/>
            </a:lvl3pPr>
            <a:lvl4pPr marL="1623974" indent="0">
              <a:buNone/>
              <a:defRPr sz="2368"/>
            </a:lvl4pPr>
            <a:lvl5pPr marL="2165299" indent="0">
              <a:buNone/>
              <a:defRPr sz="2368"/>
            </a:lvl5pPr>
            <a:lvl6pPr marL="2706624" indent="0">
              <a:buNone/>
              <a:defRPr sz="2368"/>
            </a:lvl6pPr>
            <a:lvl7pPr marL="3247949" indent="0">
              <a:buNone/>
              <a:defRPr sz="2368"/>
            </a:lvl7pPr>
            <a:lvl8pPr marL="3789274" indent="0">
              <a:buNone/>
              <a:defRPr sz="2368"/>
            </a:lvl8pPr>
            <a:lvl9pPr marL="4330598" indent="0">
              <a:buNone/>
              <a:defRPr sz="2368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49" y="2436019"/>
            <a:ext cx="3491909" cy="4513026"/>
          </a:xfrm>
        </p:spPr>
        <p:txBody>
          <a:bodyPr/>
          <a:lstStyle>
            <a:lvl1pPr marL="0" indent="0">
              <a:buNone/>
              <a:defRPr sz="1894"/>
            </a:lvl1pPr>
            <a:lvl2pPr marL="541325" indent="0">
              <a:buNone/>
              <a:defRPr sz="1658"/>
            </a:lvl2pPr>
            <a:lvl3pPr marL="1082650" indent="0">
              <a:buNone/>
              <a:defRPr sz="1421"/>
            </a:lvl3pPr>
            <a:lvl4pPr marL="1623974" indent="0">
              <a:buNone/>
              <a:defRPr sz="1184"/>
            </a:lvl4pPr>
            <a:lvl5pPr marL="2165299" indent="0">
              <a:buNone/>
              <a:defRPr sz="1184"/>
            </a:lvl5pPr>
            <a:lvl6pPr marL="2706624" indent="0">
              <a:buNone/>
              <a:defRPr sz="1184"/>
            </a:lvl6pPr>
            <a:lvl7pPr marL="3247949" indent="0">
              <a:buNone/>
              <a:defRPr sz="1184"/>
            </a:lvl7pPr>
            <a:lvl8pPr marL="3789274" indent="0">
              <a:buNone/>
              <a:defRPr sz="1184"/>
            </a:lvl8pPr>
            <a:lvl9pPr marL="4330598" indent="0">
              <a:buNone/>
              <a:defRPr sz="118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BF8D-5834-490C-93EE-CD287D028B79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A526-9192-4165-BC65-57E18FCF3F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547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341" y="432321"/>
            <a:ext cx="9338071" cy="1569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341" y="2161596"/>
            <a:ext cx="9338071" cy="515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4342" y="7526097"/>
            <a:ext cx="2436019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CBF8D-5834-490C-93EE-CD287D028B79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6364" y="7526097"/>
            <a:ext cx="3654028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6395" y="7526097"/>
            <a:ext cx="2436019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2A526-9192-4165-BC65-57E18FCF3F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3038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82650" rtl="0" eaLnBrk="1" latinLnBrk="0" hangingPunct="1">
        <a:lnSpc>
          <a:spcPct val="90000"/>
        </a:lnSpc>
        <a:spcBef>
          <a:spcPct val="0"/>
        </a:spcBef>
        <a:buNone/>
        <a:defRPr sz="52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662" indent="-270662" algn="l" defTabSz="1082650" rtl="0" eaLnBrk="1" latinLnBrk="0" hangingPunct="1">
        <a:lnSpc>
          <a:spcPct val="90000"/>
        </a:lnSpc>
        <a:spcBef>
          <a:spcPts val="1184"/>
        </a:spcBef>
        <a:buFont typeface="Arial" panose="020B0604020202020204" pitchFamily="34" charset="0"/>
        <a:buChar char="•"/>
        <a:defRPr sz="3315" kern="1200">
          <a:solidFill>
            <a:schemeClr val="tx1"/>
          </a:solidFill>
          <a:latin typeface="+mn-lt"/>
          <a:ea typeface="+mn-ea"/>
          <a:cs typeface="+mn-cs"/>
        </a:defRPr>
      </a:lvl1pPr>
      <a:lvl2pPr marL="811987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842" kern="1200">
          <a:solidFill>
            <a:schemeClr val="tx1"/>
          </a:solidFill>
          <a:latin typeface="+mn-lt"/>
          <a:ea typeface="+mn-ea"/>
          <a:cs typeface="+mn-cs"/>
        </a:defRPr>
      </a:lvl2pPr>
      <a:lvl3pPr marL="1353312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3pPr>
      <a:lvl4pPr marL="1894637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4pPr>
      <a:lvl5pPr marL="2435962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5pPr>
      <a:lvl6pPr marL="2977286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6pPr>
      <a:lvl7pPr marL="3518611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7pPr>
      <a:lvl8pPr marL="4059936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8pPr>
      <a:lvl9pPr marL="4601261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1pPr>
      <a:lvl2pPr marL="541325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2pPr>
      <a:lvl3pPr marL="1082650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3pPr>
      <a:lvl4pPr marL="1623974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4pPr>
      <a:lvl5pPr marL="2165299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5pPr>
      <a:lvl6pPr marL="2706624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6pPr>
      <a:lvl7pPr marL="3247949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7pPr>
      <a:lvl8pPr marL="3789274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8pPr>
      <a:lvl9pPr marL="4330598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F3A0BDC-664A-436A-BBEE-916AD703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39" y="432320"/>
            <a:ext cx="9338072" cy="1569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89198CC-22B4-4DC3-94E1-2D07D28B8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339" y="2161591"/>
            <a:ext cx="9338072" cy="515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209C09-E5C4-4773-8416-53A957D70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4340" y="7526096"/>
            <a:ext cx="2436019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AB23C-7878-47BE-8411-B2A1D0267865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85EFCC-7BAA-46A5-9900-864BC0E04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6361" y="7526096"/>
            <a:ext cx="3654028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4EB7BE-B2C0-493C-BAEF-69CADA4E9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46392" y="7526096"/>
            <a:ext cx="2436019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D10ED-A1A8-41D6-B1B5-F6380C0E35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388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F3A0BDC-664A-436A-BBEE-916AD703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39" y="432319"/>
            <a:ext cx="9338072" cy="1569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89198CC-22B4-4DC3-94E1-2D07D28B8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339" y="2161591"/>
            <a:ext cx="9338072" cy="515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209C09-E5C4-4773-8416-53A957D70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4339" y="7526096"/>
            <a:ext cx="2436019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AB23C-7878-47BE-8411-B2A1D0267865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85EFCC-7BAA-46A5-9900-864BC0E04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6361" y="7526096"/>
            <a:ext cx="3654028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4EB7BE-B2C0-493C-BAEF-69CADA4E9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46392" y="7526096"/>
            <a:ext cx="2436019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D10ED-A1A8-41D6-B1B5-F6380C0E35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388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8DAE095C-9372-4B06-8D22-0F012043179D}"/>
              </a:ext>
            </a:extLst>
          </p:cNvPr>
          <p:cNvSpPr/>
          <p:nvPr/>
        </p:nvSpPr>
        <p:spPr>
          <a:xfrm>
            <a:off x="4441373" y="1734038"/>
            <a:ext cx="6626680" cy="5159131"/>
          </a:xfrm>
          <a:prstGeom prst="roundRect">
            <a:avLst>
              <a:gd name="adj" fmla="val 3947"/>
            </a:avLst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400" b="1" dirty="0">
              <a:solidFill>
                <a:srgbClr val="FE866B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57A9CA2-172E-4473-8871-C97B6BEE9700}"/>
              </a:ext>
            </a:extLst>
          </p:cNvPr>
          <p:cNvSpPr txBox="1"/>
          <p:nvPr/>
        </p:nvSpPr>
        <p:spPr>
          <a:xfrm>
            <a:off x="4604657" y="2326473"/>
            <a:ext cx="622209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53341"/>
                </a:solidFill>
                <a:latin typeface="Agency FB" panose="020B0503020202020204" pitchFamily="34" charset="0"/>
              </a:rPr>
              <a:t>Orientation </a:t>
            </a:r>
            <a:r>
              <a:rPr lang="en-US" sz="6000" b="1" dirty="0" err="1">
                <a:solidFill>
                  <a:srgbClr val="E53341"/>
                </a:solidFill>
                <a:latin typeface="Agency FB" panose="020B0503020202020204" pitchFamily="34" charset="0"/>
              </a:rPr>
              <a:t>Programme</a:t>
            </a:r>
            <a:r>
              <a:rPr lang="en-US" sz="6000" b="1" dirty="0">
                <a:solidFill>
                  <a:srgbClr val="E53341"/>
                </a:solidFill>
                <a:latin typeface="Agency FB" panose="020B0503020202020204" pitchFamily="34" charset="0"/>
              </a:rPr>
              <a:t> on ICSI New Syllabus (2017)</a:t>
            </a:r>
          </a:p>
          <a:p>
            <a:pPr algn="ctr"/>
            <a:endParaRPr lang="en-US" sz="4000" b="1" dirty="0">
              <a:solidFill>
                <a:srgbClr val="33354A"/>
              </a:solidFill>
              <a:latin typeface="Agency FB" panose="020B0503020202020204" pitchFamily="34" charset="0"/>
            </a:endParaRPr>
          </a:p>
          <a:p>
            <a:pPr marL="2400300" indent="-1028700"/>
            <a:r>
              <a:rPr lang="en-US" sz="3200" b="1" dirty="0">
                <a:solidFill>
                  <a:srgbClr val="33354A"/>
                </a:solidFill>
                <a:latin typeface="Agency FB" panose="020B0503020202020204" pitchFamily="34" charset="0"/>
              </a:rPr>
              <a:t>       </a:t>
            </a:r>
          </a:p>
          <a:p>
            <a:pPr marL="2400300" indent="-1028700" algn="r"/>
            <a:r>
              <a:rPr lang="en-US" sz="3200" b="1" dirty="0">
                <a:solidFill>
                  <a:srgbClr val="33354A"/>
                </a:solidFill>
                <a:latin typeface="Agency FB" panose="020B0503020202020204" pitchFamily="34" charset="0"/>
              </a:rPr>
              <a:t>        	</a:t>
            </a:r>
            <a:endParaRPr lang="en-US" sz="2800" b="1" dirty="0">
              <a:solidFill>
                <a:srgbClr val="33354A"/>
              </a:solidFill>
              <a:latin typeface="Agency FB" panose="020B0503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EA49529-33EF-4E25-A041-C7F4F76350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0" y="200353"/>
            <a:ext cx="1537005" cy="15336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2949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97F4513-B251-4569-B753-BBECD38818D2}"/>
              </a:ext>
            </a:extLst>
          </p:cNvPr>
          <p:cNvSpPr/>
          <p:nvPr/>
        </p:nvSpPr>
        <p:spPr>
          <a:xfrm>
            <a:off x="38100" y="1137726"/>
            <a:ext cx="10737850" cy="6944237"/>
          </a:xfrm>
          <a:prstGeom prst="rect">
            <a:avLst/>
          </a:prstGeom>
          <a:noFill/>
          <a:ln w="76200">
            <a:solidFill>
              <a:srgbClr val="E73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393EEAC-129F-4DE3-9A18-A2E6D5BA6794}"/>
              </a:ext>
            </a:extLst>
          </p:cNvPr>
          <p:cNvSpPr txBox="1"/>
          <p:nvPr/>
        </p:nvSpPr>
        <p:spPr>
          <a:xfrm>
            <a:off x="333324" y="2376713"/>
            <a:ext cx="98067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449263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rPr>
              <a:t>New Syllabus bridges the gaps in fulfilling changing expectations of stakeholders;</a:t>
            </a:r>
          </a:p>
          <a:p>
            <a:pPr marL="914400" marR="0" lvl="0" indent="-449263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rPr>
              <a:t>New Syllabus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rPr>
              <a:t> aims at meeting current market dynamics.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981D2425-438E-4F03-8641-F24356222882}"/>
              </a:ext>
            </a:extLst>
          </p:cNvPr>
          <p:cNvGrpSpPr/>
          <p:nvPr/>
        </p:nvGrpSpPr>
        <p:grpSpPr>
          <a:xfrm>
            <a:off x="2" y="0"/>
            <a:ext cx="10826750" cy="1550651"/>
            <a:chOff x="0" y="0"/>
            <a:chExt cx="10826750" cy="1550652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FCD06D27-D49F-4BF6-B51A-098EF89E6CB5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: Rounded Corners 3">
              <a:extLst>
                <a:ext uri="{FF2B5EF4-FFF2-40B4-BE49-F238E27FC236}">
                  <a16:creationId xmlns="" xmlns:a16="http://schemas.microsoft.com/office/drawing/2014/main" id="{880DF01E-45C0-4F4B-A57E-4A23E6849ED8}"/>
                </a:ext>
              </a:extLst>
            </p:cNvPr>
            <p:cNvSpPr/>
            <p:nvPr/>
          </p:nvSpPr>
          <p:spPr>
            <a:xfrm>
              <a:off x="380999" y="279400"/>
              <a:ext cx="10150928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CAA6EDD-567A-41D3-A854-F1B527ACE043}"/>
                </a:ext>
              </a:extLst>
            </p:cNvPr>
            <p:cNvSpPr txBox="1"/>
            <p:nvPr/>
          </p:nvSpPr>
          <p:spPr>
            <a:xfrm>
              <a:off x="545594" y="350322"/>
              <a:ext cx="9774061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53341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New Syllabus on Stakeholders’ Expectations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818801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ACCAD46-5649-4AB0-98CD-94F86552C88B}"/>
              </a:ext>
            </a:extLst>
          </p:cNvPr>
          <p:cNvSpPr/>
          <p:nvPr/>
        </p:nvSpPr>
        <p:spPr>
          <a:xfrm>
            <a:off x="480097" y="3554093"/>
            <a:ext cx="9837345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DB495E"/>
                </a:solidFill>
                <a:effectLst/>
                <a:uLnTx/>
                <a:uFillTx/>
                <a:latin typeface="Agency FB" panose="020B0503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Our approach to </a:t>
            </a:r>
            <a:r>
              <a:rPr lang="en-US" sz="6000" b="1" dirty="0">
                <a:solidFill>
                  <a:srgbClr val="DB495E"/>
                </a:solidFill>
                <a:latin typeface="Agency FB" panose="020B0503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ICSI New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DB495E"/>
                </a:solidFill>
                <a:effectLst/>
                <a:uLnTx/>
                <a:uFillTx/>
                <a:latin typeface="Agency FB" panose="020B0503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Syllabus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B495E"/>
              </a:solidFill>
              <a:effectLst/>
              <a:uLnTx/>
              <a:uFillTx/>
              <a:latin typeface="Agency FB" panose="020B05030202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02DF45-C8C3-4810-A618-BB4823F390B2}"/>
              </a:ext>
            </a:extLst>
          </p:cNvPr>
          <p:cNvSpPr/>
          <p:nvPr/>
        </p:nvSpPr>
        <p:spPr>
          <a:xfrm>
            <a:off x="15240" y="22861"/>
            <a:ext cx="10767060" cy="8054340"/>
          </a:xfrm>
          <a:prstGeom prst="rect">
            <a:avLst/>
          </a:prstGeom>
          <a:noFill/>
          <a:ln w="76200">
            <a:solidFill>
              <a:srgbClr val="E54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7386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A385D52-3FD0-42A2-B759-DC8345861E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817603"/>
            <a:ext cx="4381500" cy="32541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ACCAD46-5649-4AB0-98CD-94F86552C88B}"/>
              </a:ext>
            </a:extLst>
          </p:cNvPr>
          <p:cNvSpPr/>
          <p:nvPr/>
        </p:nvSpPr>
        <p:spPr>
          <a:xfrm>
            <a:off x="606120" y="2088546"/>
            <a:ext cx="10176180" cy="262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gency FB" panose="020B0503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Section 2 (2) of the Companies Secretaries Act, 1980 enumerates that a Company Secretary performs services in relation to:</a:t>
            </a:r>
          </a:p>
          <a:p>
            <a:pPr marL="581025" marR="0" lvl="0" indent="-352425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E73143"/>
              </a:buClr>
              <a:buSzTx/>
              <a:buFont typeface="Wingdings" panose="05000000000000000000" pitchFamily="2" charset="2"/>
              <a:buChar char="@"/>
              <a:tabLst/>
              <a:defRPr/>
            </a:pPr>
            <a:endParaRPr lang="en-US" sz="2700" dirty="0">
              <a:latin typeface="Agency FB" panose="020B05030202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581025" marR="0" lvl="0" indent="-352425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E73143"/>
              </a:buClr>
              <a:buSzTx/>
              <a:buFont typeface="Wingdings" panose="05000000000000000000" pitchFamily="2" charset="2"/>
              <a:buChar char="@"/>
              <a:tabLst/>
              <a:defRPr/>
            </a:pPr>
            <a:endParaRPr lang="en-US" sz="2700" dirty="0">
              <a:latin typeface="Agency FB" panose="020B05030202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581025" marR="0" lvl="0" indent="-352425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E73143"/>
              </a:buClr>
              <a:buSzTx/>
              <a:buFont typeface="Wingdings" panose="05000000000000000000" pitchFamily="2" charset="2"/>
              <a:buChar char="@"/>
              <a:tabLst/>
              <a:defRPr/>
            </a:pPr>
            <a:endParaRPr lang="en-US" sz="2700" dirty="0">
              <a:latin typeface="Agency FB" panose="020B05030202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02DF45-C8C3-4810-A618-BB4823F390B2}"/>
              </a:ext>
            </a:extLst>
          </p:cNvPr>
          <p:cNvSpPr/>
          <p:nvPr/>
        </p:nvSpPr>
        <p:spPr>
          <a:xfrm>
            <a:off x="15240" y="22861"/>
            <a:ext cx="10767060" cy="8054340"/>
          </a:xfrm>
          <a:prstGeom prst="rect">
            <a:avLst/>
          </a:prstGeom>
          <a:noFill/>
          <a:ln w="76200">
            <a:solidFill>
              <a:srgbClr val="E54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9AA312E-FEC8-4F1F-A11A-A6AF8AD2DB66}"/>
              </a:ext>
            </a:extLst>
          </p:cNvPr>
          <p:cNvGrpSpPr/>
          <p:nvPr/>
        </p:nvGrpSpPr>
        <p:grpSpPr>
          <a:xfrm>
            <a:off x="2" y="0"/>
            <a:ext cx="10826750" cy="1346199"/>
            <a:chOff x="0" y="0"/>
            <a:chExt cx="10826750" cy="1346200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D370F70F-E24B-4A83-90C5-63D6760992DC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A7C978E8-C32F-48BE-9415-FD15311C39A5}"/>
                </a:ext>
              </a:extLst>
            </p:cNvPr>
            <p:cNvSpPr/>
            <p:nvPr/>
          </p:nvSpPr>
          <p:spPr>
            <a:xfrm>
              <a:off x="381000" y="279400"/>
              <a:ext cx="6019798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A524060-894B-4F79-954D-D1DE683BBD8A}"/>
                </a:ext>
              </a:extLst>
            </p:cNvPr>
            <p:cNvSpPr txBox="1"/>
            <p:nvPr/>
          </p:nvSpPr>
          <p:spPr>
            <a:xfrm>
              <a:off x="545594" y="350322"/>
              <a:ext cx="5361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E53341"/>
                  </a:solidFill>
                  <a:latin typeface="Agency FB" panose="020B0503020202020204" pitchFamily="34" charset="0"/>
                </a:rPr>
                <a:t>CS at every stage</a:t>
              </a:r>
            </a:p>
          </p:txBody>
        </p:sp>
      </p:grp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C332070A-63AB-4565-8408-037850C90D59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641347061"/>
              </p:ext>
            </p:extLst>
          </p:nvPr>
        </p:nvGraphicFramePr>
        <p:xfrm>
          <a:off x="444864" y="3089076"/>
          <a:ext cx="5892073" cy="4235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262058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139C50-CA62-4609-8D3C-1FEC86477E95}"/>
              </a:ext>
            </a:extLst>
          </p:cNvPr>
          <p:cNvSpPr/>
          <p:nvPr/>
        </p:nvSpPr>
        <p:spPr>
          <a:xfrm>
            <a:off x="38100" y="1137726"/>
            <a:ext cx="10737850" cy="6944237"/>
          </a:xfrm>
          <a:prstGeom prst="rect">
            <a:avLst/>
          </a:prstGeom>
          <a:noFill/>
          <a:ln w="76200">
            <a:solidFill>
              <a:srgbClr val="E73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">
            <a:extLst>
              <a:ext uri="{FF2B5EF4-FFF2-40B4-BE49-F238E27FC236}">
                <a16:creationId xmlns="" xmlns:a16="http://schemas.microsoft.com/office/drawing/2014/main" id="{27AF9D11-7EC5-413A-82F6-8A49A7FC867F}"/>
              </a:ext>
            </a:extLst>
          </p:cNvPr>
          <p:cNvGrpSpPr/>
          <p:nvPr/>
        </p:nvGrpSpPr>
        <p:grpSpPr>
          <a:xfrm>
            <a:off x="2" y="0"/>
            <a:ext cx="10826750" cy="1346199"/>
            <a:chOff x="0" y="0"/>
            <a:chExt cx="10826750" cy="1346200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A90F1E6F-2320-4B9B-9A26-17EF7B7BB441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ABF27157-5DE1-40BF-8A08-CA060FB13795}"/>
                </a:ext>
              </a:extLst>
            </p:cNvPr>
            <p:cNvSpPr/>
            <p:nvPr/>
          </p:nvSpPr>
          <p:spPr>
            <a:xfrm>
              <a:off x="381000" y="279400"/>
              <a:ext cx="7954106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4AFF9F8F-CBC7-4ABB-A134-6AED74D96D81}"/>
                </a:ext>
              </a:extLst>
            </p:cNvPr>
            <p:cNvSpPr txBox="1"/>
            <p:nvPr/>
          </p:nvSpPr>
          <p:spPr>
            <a:xfrm>
              <a:off x="545594" y="350322"/>
              <a:ext cx="7138881" cy="642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811987">
                <a:lnSpc>
                  <a:spcPct val="107000"/>
                </a:lnSpc>
                <a:spcAft>
                  <a:spcPts val="710"/>
                </a:spcAft>
                <a:defRPr/>
              </a:pPr>
              <a:r>
                <a:rPr lang="en-IN" sz="3600" b="1" dirty="0">
                  <a:solidFill>
                    <a:srgbClr val="E53341"/>
                  </a:solidFill>
                  <a:latin typeface="Agency FB" panose="020B0503020202020204" pitchFamily="34" charset="0"/>
                </a:rPr>
                <a:t>New Approach</a:t>
              </a:r>
              <a:endParaRPr lang="en-US" sz="3600" dirty="0">
                <a:solidFill>
                  <a:srgbClr val="E53341"/>
                </a:solidFill>
                <a:latin typeface="Agency FB" panose="020B0503020202020204" pitchFamily="34" charset="0"/>
              </a:endParaRPr>
            </a:p>
          </p:txBody>
        </p:sp>
      </p:grpSp>
      <p:graphicFrame>
        <p:nvGraphicFramePr>
          <p:cNvPr id="14" name="Diagram 13"/>
          <p:cNvGraphicFramePr/>
          <p:nvPr/>
        </p:nvGraphicFramePr>
        <p:xfrm>
          <a:off x="1641172" y="1681843"/>
          <a:ext cx="8041671" cy="5437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347946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CD102D7-6B37-4585-8027-305F28084C4B}"/>
              </a:ext>
            </a:extLst>
          </p:cNvPr>
          <p:cNvSpPr/>
          <p:nvPr/>
        </p:nvSpPr>
        <p:spPr>
          <a:xfrm>
            <a:off x="38100" y="1137726"/>
            <a:ext cx="10737850" cy="6944237"/>
          </a:xfrm>
          <a:prstGeom prst="rect">
            <a:avLst/>
          </a:prstGeom>
          <a:noFill/>
          <a:ln w="76200">
            <a:solidFill>
              <a:srgbClr val="E73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37117FB-1D69-4D52-9932-1E5A166EEC84}"/>
              </a:ext>
            </a:extLst>
          </p:cNvPr>
          <p:cNvGrpSpPr/>
          <p:nvPr/>
        </p:nvGrpSpPr>
        <p:grpSpPr>
          <a:xfrm>
            <a:off x="2" y="0"/>
            <a:ext cx="10826750" cy="1628236"/>
            <a:chOff x="0" y="0"/>
            <a:chExt cx="10826750" cy="1628237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26422F5B-D568-4DC9-BCAC-7C533B8346CC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F85770F7-644D-4A39-93B6-81F70333FB2E}"/>
                </a:ext>
              </a:extLst>
            </p:cNvPr>
            <p:cNvSpPr/>
            <p:nvPr/>
          </p:nvSpPr>
          <p:spPr>
            <a:xfrm>
              <a:off x="380999" y="279400"/>
              <a:ext cx="9321799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E0B6002-7825-4F4B-A118-C094BF81B242}"/>
                </a:ext>
              </a:extLst>
            </p:cNvPr>
            <p:cNvSpPr txBox="1"/>
            <p:nvPr/>
          </p:nvSpPr>
          <p:spPr>
            <a:xfrm>
              <a:off x="545594" y="350322"/>
              <a:ext cx="8954004" cy="1277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811987">
                <a:lnSpc>
                  <a:spcPct val="107000"/>
                </a:lnSpc>
                <a:spcAft>
                  <a:spcPts val="710"/>
                </a:spcAft>
                <a:defRPr/>
              </a:pPr>
              <a:r>
                <a:rPr kumimoji="0" lang="en-I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53341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Broad Coverage of Laws in </a:t>
              </a:r>
              <a:r>
                <a:rPr lang="en-IN" sz="3600" b="1" dirty="0">
                  <a:solidFill>
                    <a:srgbClr val="E53341"/>
                  </a:solidFill>
                  <a:latin typeface="Agency FB" panose="020B0503020202020204" pitchFamily="34" charset="0"/>
                </a:rPr>
                <a:t>ICSI New </a:t>
              </a:r>
              <a:r>
                <a:rPr kumimoji="0" lang="en-I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53341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Syllabus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3341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45596" y="1417121"/>
          <a:ext cx="9794158" cy="64080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06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416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11416">
                  <a:extLst>
                    <a:ext uri="{9D8B030D-6E8A-4147-A177-3AD203B41FA5}">
                      <a16:colId xmlns="" xmlns:a16="http://schemas.microsoft.com/office/drawing/2014/main" val="2157610562"/>
                    </a:ext>
                  </a:extLst>
                </a:gridCol>
              </a:tblGrid>
              <a:tr h="4266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Agency FB"/>
                        </a:rPr>
                        <a:t>S. No. </a:t>
                      </a:r>
                      <a:endParaRPr lang="en-US" sz="1600" b="1" dirty="0"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" marR="10234" marT="36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Agency FB"/>
                        </a:rPr>
                        <a:t>Law </a:t>
                      </a:r>
                      <a:endParaRPr lang="en-US" sz="1600" b="1" dirty="0"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" marR="10234" marT="36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Agency FB"/>
                        </a:rPr>
                        <a:t>Particulars </a:t>
                      </a:r>
                      <a:endParaRPr lang="en-US" sz="1600" b="1" dirty="0"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" marR="10234" marT="36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" marR="10234" marT="36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4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Agency FB"/>
                        </a:rPr>
                        <a:t>1.  </a:t>
                      </a:r>
                      <a:endParaRPr lang="en-US" sz="1600" dirty="0"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" marR="10234" marT="36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Agency FB"/>
                        </a:rPr>
                        <a:t>Corporate Law </a:t>
                      </a:r>
                      <a:endParaRPr lang="en-US" sz="1600" dirty="0"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" marR="10234" marT="36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IN" sz="1600" dirty="0">
                          <a:effectLst/>
                          <a:latin typeface="Agency FB"/>
                        </a:rPr>
                        <a:t>Company Law; </a:t>
                      </a:r>
                      <a:endParaRPr lang="en-US" sz="1600" dirty="0">
                        <a:effectLst/>
                        <a:latin typeface="Agency FB"/>
                      </a:endParaRPr>
                    </a:p>
                    <a:p>
                      <a:pPr marL="5715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IN" sz="1600" dirty="0">
                          <a:effectLst/>
                          <a:latin typeface="Agency FB"/>
                        </a:rPr>
                        <a:t>Insolvency Law; </a:t>
                      </a:r>
                      <a:endParaRPr lang="en-US" sz="1600" dirty="0">
                        <a:effectLst/>
                        <a:latin typeface="Agency FB"/>
                      </a:endParaRPr>
                    </a:p>
                    <a:p>
                      <a:pPr marL="5715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IN" sz="1600" dirty="0">
                          <a:effectLst/>
                          <a:latin typeface="Agency FB"/>
                        </a:rPr>
                        <a:t>LLP </a:t>
                      </a:r>
                      <a:endParaRPr lang="en-US" sz="1600" dirty="0"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" marR="10234" marT="36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en-US" sz="1600" dirty="0"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" marR="10234" marT="361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4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Agency FB"/>
                        </a:rPr>
                        <a:t>2.  </a:t>
                      </a:r>
                      <a:endParaRPr lang="en-US" sz="1600"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" marR="10234" marT="36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Agency FB"/>
                        </a:rPr>
                        <a:t>Securities Law </a:t>
                      </a:r>
                      <a:endParaRPr lang="en-US" sz="1600" dirty="0"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" marR="10234" marT="36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0" marR="0" lvl="0" indent="-342900" algn="l" defTabSz="108265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SEBI Act;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gency FB"/>
                        <a:ea typeface="+mn-ea"/>
                        <a:cs typeface="+mn-cs"/>
                      </a:endParaRPr>
                    </a:p>
                    <a:p>
                      <a:pPr marL="571500" marR="0" lvl="0" indent="-342900" algn="l" defTabSz="108265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SCRA;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gency FB"/>
                        <a:ea typeface="+mn-ea"/>
                        <a:cs typeface="+mn-cs"/>
                      </a:endParaRPr>
                    </a:p>
                    <a:p>
                      <a:pPr marL="571500" marR="0" lvl="0" indent="-342900" algn="l" defTabSz="108265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Depositories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gency FB"/>
                        <a:ea typeface="+mn-ea"/>
                        <a:cs typeface="+mn-cs"/>
                      </a:endParaRPr>
                    </a:p>
                  </a:txBody>
                  <a:tcPr marL="6020" marR="10234" marT="36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0" marR="0" lvl="0" indent="-342900" algn="l" defTabSz="108265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gency FB"/>
                        <a:ea typeface="+mn-ea"/>
                        <a:cs typeface="+mn-cs"/>
                      </a:endParaRPr>
                    </a:p>
                  </a:txBody>
                  <a:tcPr marL="6020" marR="10234" marT="361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75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Agency FB"/>
                        </a:rPr>
                        <a:t>3.  </a:t>
                      </a:r>
                      <a:endParaRPr lang="en-US" sz="1600"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" marR="10234" marT="36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Agency FB"/>
                        </a:rPr>
                        <a:t>Tax Law </a:t>
                      </a:r>
                      <a:endParaRPr lang="en-US" sz="1600" dirty="0"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" marR="10234" marT="36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0" marR="0" lvl="0" indent="-342900" algn="l" defTabSz="108265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Income Tax;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gency FB"/>
                        <a:ea typeface="+mn-ea"/>
                        <a:cs typeface="+mn-cs"/>
                      </a:endParaRPr>
                    </a:p>
                    <a:p>
                      <a:pPr marL="571500" marR="0" lvl="0" indent="-342900" algn="l" defTabSz="108265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GST;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gency FB"/>
                        <a:ea typeface="+mn-ea"/>
                        <a:cs typeface="+mn-cs"/>
                      </a:endParaRPr>
                    </a:p>
                    <a:p>
                      <a:pPr marL="571500" marR="0" lvl="0" indent="-342900" algn="l" defTabSz="108265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Customs;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gency FB"/>
                        <a:ea typeface="+mn-ea"/>
                        <a:cs typeface="+mn-cs"/>
                      </a:endParaRPr>
                    </a:p>
                  </a:txBody>
                  <a:tcPr marL="6020" marR="10234" marT="36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0" marR="0" lvl="0" indent="-342900" algn="l" defTabSz="108265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GAAR; </a:t>
                      </a:r>
                      <a:r>
                        <a:rPr lang="en-IN" sz="1600" kern="1200" dirty="0" err="1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PoEM</a:t>
                      </a: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gency FB"/>
                        <a:ea typeface="+mn-ea"/>
                        <a:cs typeface="+mn-cs"/>
                      </a:endParaRPr>
                    </a:p>
                    <a:p>
                      <a:pPr marL="571500" marR="0" lvl="0" indent="-342900" algn="l" defTabSz="108265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Anti tax Avoidance Treaties;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gency FB"/>
                        <a:ea typeface="+mn-ea"/>
                        <a:cs typeface="+mn-cs"/>
                      </a:endParaRPr>
                    </a:p>
                  </a:txBody>
                  <a:tcPr marL="6020" marR="10234" marT="361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65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Agency FB"/>
                        </a:rPr>
                        <a:t>4.  </a:t>
                      </a:r>
                      <a:endParaRPr lang="en-US" sz="1600"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" marR="10234" marT="36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Agency FB"/>
                        </a:rPr>
                        <a:t>Law relating to other entities </a:t>
                      </a:r>
                      <a:endParaRPr lang="en-US" sz="1600" dirty="0"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" marR="10234" marT="36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0" marR="0" lvl="0" indent="-342900" algn="l" defTabSz="108265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Law relating to Societies;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gency FB"/>
                        <a:ea typeface="+mn-ea"/>
                        <a:cs typeface="+mn-cs"/>
                      </a:endParaRPr>
                    </a:p>
                    <a:p>
                      <a:pPr marL="571500" marR="0" lvl="0" indent="-342900" algn="l" defTabSz="108265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Law relating to Trust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gency FB"/>
                        <a:ea typeface="+mn-ea"/>
                        <a:cs typeface="+mn-cs"/>
                      </a:endParaRPr>
                    </a:p>
                  </a:txBody>
                  <a:tcPr marL="6020" marR="10234" marT="36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0" marR="0" lvl="0" indent="-342900" algn="l" defTabSz="108265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gency FB"/>
                        <a:ea typeface="+mn-ea"/>
                        <a:cs typeface="+mn-cs"/>
                      </a:endParaRPr>
                    </a:p>
                  </a:txBody>
                  <a:tcPr marL="6020" marR="10234" marT="361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14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Agency FB"/>
                        </a:rPr>
                        <a:t>5.  </a:t>
                      </a:r>
                      <a:endParaRPr lang="en-US" sz="1600"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" marR="10234" marT="36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Agency FB"/>
                        </a:rPr>
                        <a:t>Industrial &amp;Labour Law </a:t>
                      </a:r>
                      <a:endParaRPr lang="en-US" sz="1600" dirty="0"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" marR="10234" marT="36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0" marR="0" lvl="0" indent="-342900" algn="l" defTabSz="108265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Labour Law;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gency FB"/>
                        <a:ea typeface="+mn-ea"/>
                        <a:cs typeface="+mn-cs"/>
                      </a:endParaRPr>
                    </a:p>
                    <a:p>
                      <a:pPr marL="571500" marR="0" lvl="0" indent="-342900" algn="l" defTabSz="108265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Industrial Law;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gency FB"/>
                        <a:ea typeface="+mn-ea"/>
                        <a:cs typeface="+mn-cs"/>
                      </a:endParaRPr>
                    </a:p>
                    <a:p>
                      <a:pPr marL="571500" marR="0" lvl="0" indent="-342900" algn="l" defTabSz="108265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Environment Law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gency FB"/>
                        <a:ea typeface="+mn-ea"/>
                        <a:cs typeface="+mn-cs"/>
                      </a:endParaRPr>
                    </a:p>
                  </a:txBody>
                  <a:tcPr marL="6020" marR="10234" marT="36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0" marR="0" lvl="0" indent="-342900" algn="l" defTabSz="108265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gency FB"/>
                        <a:ea typeface="+mn-ea"/>
                        <a:cs typeface="+mn-cs"/>
                      </a:endParaRPr>
                    </a:p>
                  </a:txBody>
                  <a:tcPr marL="6020" marR="10234" marT="361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261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Agency FB"/>
                        </a:rPr>
                        <a:t>6.  </a:t>
                      </a:r>
                      <a:endParaRPr lang="en-US" sz="1600" dirty="0"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" marR="10234" marT="36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Agency FB"/>
                        </a:rPr>
                        <a:t>General Law </a:t>
                      </a:r>
                      <a:endParaRPr lang="en-US" sz="1600" dirty="0"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" marR="10234" marT="36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0" marR="0" lvl="0" indent="-342900" algn="l" defTabSz="108265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Constitution of India;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gency FB"/>
                        <a:ea typeface="+mn-ea"/>
                        <a:cs typeface="+mn-cs"/>
                      </a:endParaRPr>
                    </a:p>
                    <a:p>
                      <a:pPr marL="571500" marR="0" lvl="0" indent="-342900" algn="l" defTabSz="108265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Interpretation of Statutes;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gency FB"/>
                        <a:ea typeface="+mn-ea"/>
                        <a:cs typeface="+mn-cs"/>
                      </a:endParaRPr>
                    </a:p>
                    <a:p>
                      <a:pPr marL="571500" marR="0" lvl="0" indent="-342900" algn="l" defTabSz="108265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Specific Relief;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gency FB"/>
                        <a:ea typeface="+mn-ea"/>
                        <a:cs typeface="+mn-cs"/>
                      </a:endParaRPr>
                    </a:p>
                    <a:p>
                      <a:pPr marL="571500" marR="0" lvl="0" indent="-342900" algn="l" defTabSz="108265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Limitation;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gency FB"/>
                        <a:ea typeface="+mn-ea"/>
                        <a:cs typeface="+mn-cs"/>
                      </a:endParaRPr>
                    </a:p>
                    <a:p>
                      <a:pPr marL="571500" marR="0" lvl="0" indent="-342900" algn="l" defTabSz="108265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Evidence; </a:t>
                      </a:r>
                    </a:p>
                    <a:p>
                      <a:pPr marL="571500" marR="0" lvl="0" indent="-342900" algn="l" defTabSz="108265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Stamp;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gency FB"/>
                        <a:ea typeface="+mn-ea"/>
                        <a:cs typeface="+mn-cs"/>
                      </a:endParaRPr>
                    </a:p>
                    <a:p>
                      <a:pPr marL="571500" marR="0" lvl="0" indent="-342900" algn="l" defTabSz="108265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Registration;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gency FB"/>
                        <a:ea typeface="+mn-ea"/>
                        <a:cs typeface="+mn-cs"/>
                      </a:endParaRPr>
                    </a:p>
                  </a:txBody>
                  <a:tcPr marL="6020" marR="10234" marT="36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0" marR="0" lvl="0" indent="-342900" algn="l" defTabSz="108265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Arbitration and Conciliation;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gency FB"/>
                        <a:ea typeface="+mn-ea"/>
                        <a:cs typeface="+mn-cs"/>
                      </a:endParaRPr>
                    </a:p>
                    <a:p>
                      <a:pPr marL="571500" marR="0" lvl="0" indent="-342900" algn="l" defTabSz="108265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IPC;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gency FB"/>
                        <a:ea typeface="+mn-ea"/>
                        <a:cs typeface="+mn-cs"/>
                      </a:endParaRPr>
                    </a:p>
                    <a:p>
                      <a:pPr marL="571500" marR="0" lvl="0" indent="-342900" algn="l" defTabSz="108265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CPC;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gency FB"/>
                        <a:ea typeface="+mn-ea"/>
                        <a:cs typeface="+mn-cs"/>
                      </a:endParaRPr>
                    </a:p>
                    <a:p>
                      <a:pPr marL="571500" marR="0" lvl="0" indent="-342900" algn="l" defTabSz="108265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IN" sz="1600" kern="1200" dirty="0" err="1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CrPC</a:t>
                      </a: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;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gency FB"/>
                        <a:ea typeface="+mn-ea"/>
                        <a:cs typeface="+mn-cs"/>
                      </a:endParaRPr>
                    </a:p>
                    <a:p>
                      <a:pPr marL="571500" marR="0" lvl="0" indent="-342900" algn="l" defTabSz="108265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RTI;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gency FB"/>
                        <a:ea typeface="+mn-ea"/>
                        <a:cs typeface="+mn-cs"/>
                      </a:endParaRPr>
                    </a:p>
                    <a:p>
                      <a:pPr marL="571500" marR="0" lvl="0" indent="-342900" algn="l" defTabSz="108265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General Clauses Act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gency FB"/>
                        <a:ea typeface="+mn-ea"/>
                        <a:cs typeface="+mn-cs"/>
                      </a:endParaRPr>
                    </a:p>
                  </a:txBody>
                  <a:tcPr marL="6020" marR="10234" marT="361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98970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7F957B5-4390-4A59-9E89-CA0BF30366FB}"/>
              </a:ext>
            </a:extLst>
          </p:cNvPr>
          <p:cNvSpPr/>
          <p:nvPr/>
        </p:nvSpPr>
        <p:spPr>
          <a:xfrm>
            <a:off x="38100" y="1137726"/>
            <a:ext cx="10737850" cy="6944237"/>
          </a:xfrm>
          <a:prstGeom prst="rect">
            <a:avLst/>
          </a:prstGeom>
          <a:noFill/>
          <a:ln w="76200">
            <a:solidFill>
              <a:srgbClr val="E73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37117FB-1D69-4D52-9932-1E5A166EEC84}"/>
              </a:ext>
            </a:extLst>
          </p:cNvPr>
          <p:cNvGrpSpPr/>
          <p:nvPr/>
        </p:nvGrpSpPr>
        <p:grpSpPr>
          <a:xfrm>
            <a:off x="2" y="0"/>
            <a:ext cx="10826750" cy="1628236"/>
            <a:chOff x="0" y="0"/>
            <a:chExt cx="10826750" cy="1628237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26422F5B-D568-4DC9-BCAC-7C533B8346CC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F85770F7-644D-4A39-93B6-81F70333FB2E}"/>
                </a:ext>
              </a:extLst>
            </p:cNvPr>
            <p:cNvSpPr/>
            <p:nvPr/>
          </p:nvSpPr>
          <p:spPr>
            <a:xfrm>
              <a:off x="165099" y="279400"/>
              <a:ext cx="10464800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E0B6002-7825-4F4B-A118-C094BF81B242}"/>
                </a:ext>
              </a:extLst>
            </p:cNvPr>
            <p:cNvSpPr txBox="1"/>
            <p:nvPr/>
          </p:nvSpPr>
          <p:spPr>
            <a:xfrm>
              <a:off x="545594" y="350322"/>
              <a:ext cx="9830304" cy="1277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811987">
                <a:lnSpc>
                  <a:spcPct val="107000"/>
                </a:lnSpc>
                <a:spcAft>
                  <a:spcPts val="710"/>
                </a:spcAft>
                <a:defRPr/>
              </a:pPr>
              <a:r>
                <a:rPr kumimoji="0" lang="en-I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53341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Broad Coverage of Laws in </a:t>
              </a:r>
              <a:r>
                <a:rPr lang="en-IN" sz="3600" b="1" dirty="0">
                  <a:solidFill>
                    <a:srgbClr val="E53341"/>
                  </a:solidFill>
                  <a:latin typeface="Agency FB" panose="020B0503020202020204" pitchFamily="34" charset="0"/>
                </a:rPr>
                <a:t>ICSI New </a:t>
              </a:r>
              <a:r>
                <a:rPr kumimoji="0" lang="en-I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53341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Syllabus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3341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728663" y="1625599"/>
          <a:ext cx="9337675" cy="5966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60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23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284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66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Agency FB"/>
                        </a:rPr>
                        <a:t>S. No. </a:t>
                      </a:r>
                      <a:endParaRPr lang="en-US" sz="1600" b="1" dirty="0"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587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  <a:latin typeface="Agency FB"/>
                        </a:rPr>
                        <a:t>Law </a:t>
                      </a:r>
                      <a:endParaRPr lang="en-US" sz="1600" b="1"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587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Agency FB"/>
                        </a:rPr>
                        <a:t>Particulars </a:t>
                      </a:r>
                      <a:endParaRPr lang="en-US" sz="1600" b="1" dirty="0"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587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159">
                <a:tc>
                  <a:txBody>
                    <a:bodyPr/>
                    <a:lstStyle/>
                    <a:p>
                      <a:pPr marL="52388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7. 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587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2388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Cyber laws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587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· Information Technology Act 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587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62430">
                <a:tc>
                  <a:txBody>
                    <a:bodyPr/>
                    <a:lstStyle/>
                    <a:p>
                      <a:pPr marL="52388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8. 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5875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2388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Economic Law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5875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· FEMA;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· Competition Act;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· Intellectual Property Law;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· Consumer Protection;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gency FB"/>
                      </a:endParaRPr>
                    </a:p>
                    <a:p>
                      <a:pPr marL="6858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Consumer Protection Act;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gency FB"/>
                      </a:endParaRPr>
                    </a:p>
                    <a:p>
                      <a:pPr marL="6858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Essential Commodities;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gency FB"/>
                      </a:endParaRPr>
                    </a:p>
                    <a:p>
                      <a:pPr marL="6858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Weights and Measures;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· Property Law: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gency FB"/>
                      </a:endParaRPr>
                    </a:p>
                    <a:p>
                      <a:pPr marL="6858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Transfer of Property Act;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gency FB"/>
                      </a:endParaRPr>
                    </a:p>
                    <a:p>
                      <a:pPr marL="6858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Real Estate Regulation Act (RERA);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gency FB"/>
                      </a:endParaRPr>
                    </a:p>
                    <a:p>
                      <a:pPr marL="6858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Benami Transaction (Prohibitions) Act;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· SARFAESI;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· DRT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· Money Laundering;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· COFEPOSA;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587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52388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9. 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587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2388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Business Law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587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· Contract Act;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· Partnership;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· Negotiable Instrument;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· Sales of Goods;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587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0705">
                <a:tc>
                  <a:txBody>
                    <a:bodyPr/>
                    <a:lstStyle/>
                    <a:p>
                      <a:pPr marL="52388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10. 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587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2388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Human Rights Law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587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indent="-1143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· Sexual Harassment of Women at Workplace (Prevention, Prohibition and Redressal) Act;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1143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· Anti bribery;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1143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· Disability Law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587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14282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139C50-CA62-4609-8D3C-1FEC86477E95}"/>
              </a:ext>
            </a:extLst>
          </p:cNvPr>
          <p:cNvSpPr/>
          <p:nvPr/>
        </p:nvSpPr>
        <p:spPr>
          <a:xfrm>
            <a:off x="38100" y="1137726"/>
            <a:ext cx="10737850" cy="6944237"/>
          </a:xfrm>
          <a:prstGeom prst="rect">
            <a:avLst/>
          </a:prstGeom>
          <a:noFill/>
          <a:ln w="76200">
            <a:solidFill>
              <a:srgbClr val="E73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C19BB2B1-84A1-4336-A603-3D44ECB0C19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626250609"/>
              </p:ext>
            </p:extLst>
          </p:nvPr>
        </p:nvGraphicFramePr>
        <p:xfrm>
          <a:off x="580765" y="2323148"/>
          <a:ext cx="9864496" cy="5614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7AF9D11-7EC5-413A-82F6-8A49A7FC867F}"/>
              </a:ext>
            </a:extLst>
          </p:cNvPr>
          <p:cNvGrpSpPr/>
          <p:nvPr/>
        </p:nvGrpSpPr>
        <p:grpSpPr>
          <a:xfrm>
            <a:off x="2" y="0"/>
            <a:ext cx="10826750" cy="1628236"/>
            <a:chOff x="0" y="0"/>
            <a:chExt cx="10826750" cy="1628237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A90F1E6F-2320-4B9B-9A26-17EF7B7BB441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ABF27157-5DE1-40BF-8A08-CA060FB13795}"/>
                </a:ext>
              </a:extLst>
            </p:cNvPr>
            <p:cNvSpPr/>
            <p:nvPr/>
          </p:nvSpPr>
          <p:spPr>
            <a:xfrm>
              <a:off x="381000" y="279400"/>
              <a:ext cx="7954106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4AFF9F8F-CBC7-4ABB-A134-6AED74D96D81}"/>
                </a:ext>
              </a:extLst>
            </p:cNvPr>
            <p:cNvSpPr txBox="1"/>
            <p:nvPr/>
          </p:nvSpPr>
          <p:spPr>
            <a:xfrm>
              <a:off x="545594" y="350322"/>
              <a:ext cx="7138881" cy="1277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811987">
                <a:lnSpc>
                  <a:spcPct val="107000"/>
                </a:lnSpc>
                <a:spcAft>
                  <a:spcPts val="710"/>
                </a:spcAft>
                <a:defRPr/>
              </a:pPr>
              <a:r>
                <a:rPr lang="en-IN" sz="3600" b="1" dirty="0">
                  <a:solidFill>
                    <a:srgbClr val="E53341"/>
                  </a:solidFill>
                  <a:latin typeface="Agency FB" panose="020B0503020202020204" pitchFamily="34" charset="0"/>
                </a:rPr>
                <a:t>Broad framework of ICSI New Syllabus</a:t>
              </a:r>
              <a:endParaRPr lang="en-US" sz="3600" dirty="0">
                <a:solidFill>
                  <a:srgbClr val="E5334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E521E0-76C5-4072-9F45-5690E5F3AA82}"/>
              </a:ext>
            </a:extLst>
          </p:cNvPr>
          <p:cNvSpPr/>
          <p:nvPr/>
        </p:nvSpPr>
        <p:spPr>
          <a:xfrm>
            <a:off x="791309" y="1430596"/>
            <a:ext cx="91791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600" b="1" dirty="0">
                <a:latin typeface="Agency FB" panose="020B0503020202020204" pitchFamily="34" charset="0"/>
              </a:rPr>
              <a:t>The curriculum of a Company Secretary program can be divided into the following broad areas:   </a:t>
            </a:r>
            <a:endParaRPr lang="en-US" sz="2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7946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7CBEA29-4B09-47B2-B63E-0DA8FB0BD9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51" t="8662" r="20414" b="12510"/>
          <a:stretch/>
        </p:blipFill>
        <p:spPr>
          <a:xfrm>
            <a:off x="2497017" y="140680"/>
            <a:ext cx="6260122" cy="78847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C0587C-2F82-4B4A-9BC7-1D68254728E4}"/>
              </a:ext>
            </a:extLst>
          </p:cNvPr>
          <p:cNvSpPr/>
          <p:nvPr/>
        </p:nvSpPr>
        <p:spPr>
          <a:xfrm>
            <a:off x="15240" y="22861"/>
            <a:ext cx="10767060" cy="8054340"/>
          </a:xfrm>
          <a:prstGeom prst="rect">
            <a:avLst/>
          </a:prstGeom>
          <a:noFill/>
          <a:ln w="76200">
            <a:solidFill>
              <a:srgbClr val="E54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4556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8D07E50-5237-464E-B71F-DA557C26122C}"/>
              </a:ext>
            </a:extLst>
          </p:cNvPr>
          <p:cNvSpPr/>
          <p:nvPr/>
        </p:nvSpPr>
        <p:spPr>
          <a:xfrm>
            <a:off x="38100" y="1137726"/>
            <a:ext cx="10737850" cy="6944237"/>
          </a:xfrm>
          <a:prstGeom prst="rect">
            <a:avLst/>
          </a:prstGeom>
          <a:noFill/>
          <a:ln w="76200">
            <a:solidFill>
              <a:srgbClr val="E73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37117FB-1D69-4D52-9932-1E5A166EEC84}"/>
              </a:ext>
            </a:extLst>
          </p:cNvPr>
          <p:cNvGrpSpPr/>
          <p:nvPr/>
        </p:nvGrpSpPr>
        <p:grpSpPr>
          <a:xfrm>
            <a:off x="2" y="0"/>
            <a:ext cx="10826750" cy="1346199"/>
            <a:chOff x="0" y="0"/>
            <a:chExt cx="10826750" cy="1346200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26422F5B-D568-4DC9-BCAC-7C533B8346CC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F85770F7-644D-4A39-93B6-81F70333FB2E}"/>
                </a:ext>
              </a:extLst>
            </p:cNvPr>
            <p:cNvSpPr/>
            <p:nvPr/>
          </p:nvSpPr>
          <p:spPr>
            <a:xfrm>
              <a:off x="165099" y="279400"/>
              <a:ext cx="8089899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E0B6002-7825-4F4B-A118-C094BF81B242}"/>
                </a:ext>
              </a:extLst>
            </p:cNvPr>
            <p:cNvSpPr txBox="1"/>
            <p:nvPr/>
          </p:nvSpPr>
          <p:spPr>
            <a:xfrm>
              <a:off x="482347" y="363463"/>
              <a:ext cx="9830304" cy="685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811987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71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53341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Scheme of ICSI New Syllabus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53341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67450331"/>
              </p:ext>
            </p:extLst>
          </p:nvPr>
        </p:nvGraphicFramePr>
        <p:xfrm>
          <a:off x="762000" y="1714500"/>
          <a:ext cx="9228161" cy="6233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20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85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875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7200">
                <a:tc gridSpan="3">
                  <a:txBody>
                    <a:bodyPr/>
                    <a:lstStyle/>
                    <a:p>
                      <a:pPr marL="66675" marR="104775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bg1"/>
                          </a:solidFill>
                          <a:effectLst/>
                          <a:latin typeface="Agency FB"/>
                        </a:rPr>
                        <a:t>Executive Programme: Module 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6675" marR="104775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0042">
                <a:tc gridSpan="2">
                  <a:txBody>
                    <a:bodyPr/>
                    <a:lstStyle/>
                    <a:p>
                      <a:pPr marL="57150" marR="104775" indent="-635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Paper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25" marR="57150" indent="-635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Coverage 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3940">
                <a:tc>
                  <a:txBody>
                    <a:bodyPr/>
                    <a:lstStyle/>
                    <a:p>
                      <a:pPr marL="57150" marR="589280" indent="-635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Agency FB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7625" marR="104775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Jurisprudence, Interpretation and General Laws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4295" marR="114300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Constitution of India, Law of Torts, Interpretation of Statutes &amp; Other General Laws (Limitation, Specific Relief, Evidence, Stamp, Registration, General Clauses, CPC, </a:t>
                      </a:r>
                      <a:r>
                        <a:rPr lang="en-IN" sz="1800" dirty="0" err="1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CrPC</a:t>
                      </a: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, Arbitration, RTI)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3879">
                <a:tc>
                  <a:txBody>
                    <a:bodyPr/>
                    <a:lstStyle/>
                    <a:p>
                      <a:pPr marL="57150" marR="589280" indent="-635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2.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7625" marR="104775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Company Law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4295" marR="114300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Part I: </a:t>
                      </a: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Company Law, Principles and Concepts - Companies Act, 2013 except areas covered in Paper 3 (</a:t>
                      </a:r>
                      <a:r>
                        <a:rPr lang="en-IN" sz="1800" b="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50 Marks</a:t>
                      </a: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gency FB"/>
                      </a:endParaRPr>
                    </a:p>
                    <a:p>
                      <a:pPr marL="74295" marR="114300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Part II: </a:t>
                      </a: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Company Administration and Meetings - Law and Practices (Directors, KMP, Board and General Meetings, Secretarial Standards) (40 Marks)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gency FB"/>
                      </a:endParaRPr>
                    </a:p>
                    <a:p>
                      <a:pPr marL="74295" marR="114300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Part III: </a:t>
                      </a: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Company Secretary as a profession (10 Marks)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73838">
                <a:tc>
                  <a:txBody>
                    <a:bodyPr/>
                    <a:lstStyle/>
                    <a:p>
                      <a:pPr marL="57150" marR="589280" indent="-635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3.</a:t>
                      </a:r>
                    </a:p>
                  </a:txBody>
                  <a:tcPr marL="7011" marR="7011" marT="7011" marB="7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7625" marR="104775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Setting up of Business Entities &amp; Closure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4775" marR="114300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Part A: </a:t>
                      </a: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Setting up of Business (40 Marks)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gency FB"/>
                      </a:endParaRPr>
                    </a:p>
                    <a:p>
                      <a:pPr marL="504825" marR="114300" indent="-4000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1) Setting up of various types of business &amp; other Entities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gency FB"/>
                      </a:endParaRPr>
                    </a:p>
                    <a:p>
                      <a:pPr marL="504825" marR="114300" indent="-4000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2) Setting up of professional firms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gency FB"/>
                      </a:endParaRPr>
                    </a:p>
                    <a:p>
                      <a:pPr marL="504825" marR="114300" indent="-4000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3) Setting up of business outside India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gency FB"/>
                      </a:endParaRPr>
                    </a:p>
                    <a:p>
                      <a:pPr marL="104775" marR="114300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gency FB"/>
                      </a:endParaRPr>
                    </a:p>
                    <a:p>
                      <a:pPr marL="104775" marR="114300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Part B: </a:t>
                      </a: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Registration, Licenses &amp; Compliances (35 Marks)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gency FB"/>
                      </a:endParaRPr>
                    </a:p>
                    <a:p>
                      <a:pPr marL="104775" marR="114300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gency FB"/>
                      </a:endParaRPr>
                    </a:p>
                    <a:p>
                      <a:pPr marL="104775" marR="114300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Part C:</a:t>
                      </a: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 Insolvency, Winding up &amp; Closure of Business (25 Marks)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3940">
                <a:tc>
                  <a:txBody>
                    <a:bodyPr/>
                    <a:lstStyle/>
                    <a:p>
                      <a:pPr marL="57150" marR="589280" indent="-635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 4.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7625" marR="104775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Tax Laws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114300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Part A:</a:t>
                      </a: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 Direct Taxes (50 marks)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gency FB"/>
                      </a:endParaRPr>
                    </a:p>
                    <a:p>
                      <a:pPr marL="114300" marR="114300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Part B:</a:t>
                      </a: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 Indirect Taxes - Goods and Services Tax, Customs Act (50 Marks)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42374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29016FC-A7CB-4EA4-B0EC-79A46E8E5769}"/>
              </a:ext>
            </a:extLst>
          </p:cNvPr>
          <p:cNvSpPr/>
          <p:nvPr/>
        </p:nvSpPr>
        <p:spPr>
          <a:xfrm>
            <a:off x="38100" y="1137726"/>
            <a:ext cx="10737850" cy="6944237"/>
          </a:xfrm>
          <a:prstGeom prst="rect">
            <a:avLst/>
          </a:prstGeom>
          <a:noFill/>
          <a:ln w="76200">
            <a:solidFill>
              <a:srgbClr val="E73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37117FB-1D69-4D52-9932-1E5A166EEC84}"/>
              </a:ext>
            </a:extLst>
          </p:cNvPr>
          <p:cNvGrpSpPr/>
          <p:nvPr/>
        </p:nvGrpSpPr>
        <p:grpSpPr>
          <a:xfrm>
            <a:off x="2" y="0"/>
            <a:ext cx="10826750" cy="1346199"/>
            <a:chOff x="0" y="0"/>
            <a:chExt cx="10826750" cy="1346200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26422F5B-D568-4DC9-BCAC-7C533B8346CC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F85770F7-644D-4A39-93B6-81F70333FB2E}"/>
                </a:ext>
              </a:extLst>
            </p:cNvPr>
            <p:cNvSpPr/>
            <p:nvPr/>
          </p:nvSpPr>
          <p:spPr>
            <a:xfrm>
              <a:off x="165099" y="279400"/>
              <a:ext cx="8310684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E0B6002-7825-4F4B-A118-C094BF81B242}"/>
                </a:ext>
              </a:extLst>
            </p:cNvPr>
            <p:cNvSpPr txBox="1"/>
            <p:nvPr/>
          </p:nvSpPr>
          <p:spPr>
            <a:xfrm>
              <a:off x="482347" y="363463"/>
              <a:ext cx="7811419" cy="642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811987">
                <a:lnSpc>
                  <a:spcPct val="107000"/>
                </a:lnSpc>
                <a:spcAft>
                  <a:spcPts val="710"/>
                </a:spcAft>
                <a:defRPr/>
              </a:pPr>
              <a:r>
                <a:rPr kumimoji="0" lang="en-I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53341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Scheme of </a:t>
              </a:r>
              <a:r>
                <a:rPr lang="en-IN" sz="3600" b="1" dirty="0">
                  <a:solidFill>
                    <a:srgbClr val="E53341"/>
                  </a:solidFill>
                  <a:latin typeface="Agency FB" panose="020B0503020202020204" pitchFamily="34" charset="0"/>
                </a:rPr>
                <a:t>ICSI New Syllabus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53341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15037655"/>
              </p:ext>
            </p:extLst>
          </p:nvPr>
        </p:nvGraphicFramePr>
        <p:xfrm>
          <a:off x="904875" y="1970412"/>
          <a:ext cx="9004300" cy="4641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94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288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9505">
                <a:tc gridSpan="3">
                  <a:txBody>
                    <a:bodyPr/>
                    <a:lstStyle/>
                    <a:p>
                      <a:pPr marL="66675" marR="104775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chemeClr val="bg1"/>
                          </a:solidFill>
                          <a:effectLst/>
                          <a:latin typeface="Agency FB"/>
                        </a:rPr>
                        <a:t>Executive Programme: Module 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318">
                <a:tc gridSpan="2">
                  <a:txBody>
                    <a:bodyPr/>
                    <a:lstStyle/>
                    <a:p>
                      <a:pPr marL="57150" marR="104775" indent="-635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Paper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25" marR="57150" indent="-635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Coverage 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1892">
                <a:tc>
                  <a:txBody>
                    <a:bodyPr/>
                    <a:lstStyle/>
                    <a:p>
                      <a:pPr marL="112713" marR="589280" indent="-635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5.  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4775" marR="104775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Corporate &amp; Management Accounting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114300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Part I: </a:t>
                      </a: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Corporate Accounting (60 Marks)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114300" marR="114300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Part II: </a:t>
                      </a:r>
                      <a:r>
                        <a:rPr lang="en-IN" sz="1800" b="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Management Accounting and Valuation </a:t>
                      </a: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(40 Marks)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114300" marR="114300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8870">
                <a:tc>
                  <a:txBody>
                    <a:bodyPr/>
                    <a:lstStyle/>
                    <a:p>
                      <a:pPr marL="112713" marR="589280" indent="-635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6.  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7625" marR="104775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Securities Laws &amp; Capital Markets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0"/>
                      <a:r>
                        <a:rPr lang="en-IN" sz="1800" b="1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Part I: </a:t>
                      </a: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Securities Laws (70 Marks)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Agency FB"/>
                        <a:ea typeface="+mn-ea"/>
                        <a:cs typeface="+mn-cs"/>
                      </a:endParaRPr>
                    </a:p>
                    <a:p>
                      <a:pPr marL="114300" indent="0"/>
                      <a:r>
                        <a:rPr lang="en-IN" sz="1800" b="1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Part II: </a:t>
                      </a: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Capital Markets &amp; Intermediaries (30 Marks)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3589">
                <a:tc>
                  <a:txBody>
                    <a:bodyPr/>
                    <a:lstStyle/>
                    <a:p>
                      <a:pPr marL="112713" marR="589280" indent="-635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7.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7625" marR="104775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gency FB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Economic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Agency FB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, Business and Commercial Laws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0"/>
                      <a:r>
                        <a:rPr lang="en-IN" sz="1800" b="1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Part I: </a:t>
                      </a: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Foreign Exchange Management &amp; NBFCs (40 Marks)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Agency FB"/>
                        <a:ea typeface="+mn-ea"/>
                        <a:cs typeface="+mn-cs"/>
                      </a:endParaRPr>
                    </a:p>
                    <a:p>
                      <a:pPr marL="114300" indent="0"/>
                      <a:r>
                        <a:rPr lang="en-IN" sz="1800" b="1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Part II: </a:t>
                      </a: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Competition Law (25 marks)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Agency FB"/>
                        <a:ea typeface="+mn-ea"/>
                        <a:cs typeface="+mn-cs"/>
                      </a:endParaRPr>
                    </a:p>
                    <a:p>
                      <a:pPr marL="114300" indent="0"/>
                      <a:r>
                        <a:rPr lang="en-IN" sz="1800" b="1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Part III:</a:t>
                      </a: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 Business and Commercial Laws (35 Marks)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46550">
                <a:tc>
                  <a:txBody>
                    <a:bodyPr/>
                    <a:lstStyle/>
                    <a:p>
                      <a:pPr marL="112713" marR="589280" indent="-635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8.  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7625" marR="104775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Agency FB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Financial and Strategic Management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0"/>
                      <a:r>
                        <a:rPr lang="en-IN" sz="1800" b="1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Part I: </a:t>
                      </a: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Financial Management (60 Marks)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Agency FB"/>
                        <a:ea typeface="+mn-ea"/>
                        <a:cs typeface="+mn-cs"/>
                      </a:endParaRPr>
                    </a:p>
                    <a:p>
                      <a:pPr marL="114300" indent="0"/>
                      <a:r>
                        <a:rPr lang="en-IN" sz="1800" b="1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Part II: </a:t>
                      </a: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Strategic Management (40 Marks)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Agency FB"/>
                        <a:ea typeface="+mn-ea"/>
                        <a:cs typeface="+mn-cs"/>
                      </a:endParaRPr>
                    </a:p>
                  </a:txBody>
                  <a:tcPr marL="7011" marR="7011" marT="7011" marB="7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2094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82FE338-9060-40BD-ABCA-682C450FB0EF}"/>
              </a:ext>
            </a:extLst>
          </p:cNvPr>
          <p:cNvSpPr/>
          <p:nvPr/>
        </p:nvSpPr>
        <p:spPr>
          <a:xfrm>
            <a:off x="38100" y="0"/>
            <a:ext cx="10737850" cy="8081963"/>
          </a:xfrm>
          <a:prstGeom prst="rect">
            <a:avLst/>
          </a:prstGeom>
          <a:noFill/>
          <a:ln w="76200">
            <a:solidFill>
              <a:srgbClr val="E73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29D59BF-B54B-4FDA-B499-A50137589863}"/>
              </a:ext>
            </a:extLst>
          </p:cNvPr>
          <p:cNvSpPr/>
          <p:nvPr/>
        </p:nvSpPr>
        <p:spPr>
          <a:xfrm>
            <a:off x="2901216" y="5062357"/>
            <a:ext cx="76141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571500" algn="r">
              <a:lnSpc>
                <a:spcPct val="150000"/>
              </a:lnSpc>
              <a:buClr>
                <a:srgbClr val="E53341"/>
              </a:buClr>
              <a:buFontTx/>
              <a:buChar char="-"/>
            </a:pPr>
            <a:r>
              <a:rPr lang="en-US" sz="3600" b="1" dirty="0">
                <a:solidFill>
                  <a:srgbClr val="E73143"/>
                </a:solidFill>
                <a:latin typeface="Agency FB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By P. Shiva Shankar</a:t>
            </a:r>
          </a:p>
          <a:p>
            <a:pPr marL="114300" lvl="1" algn="r">
              <a:lnSpc>
                <a:spcPct val="150000"/>
              </a:lnSpc>
              <a:buClr>
                <a:srgbClr val="E53341"/>
              </a:buClr>
            </a:pPr>
            <a:r>
              <a:rPr lang="en-US" sz="3600" b="1" dirty="0">
                <a:solidFill>
                  <a:srgbClr val="E73143"/>
                </a:solidFill>
                <a:latin typeface="Agency FB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(The then Union Law Minister)</a:t>
            </a:r>
          </a:p>
          <a:p>
            <a:pPr marL="114300" lvl="1" algn="r">
              <a:lnSpc>
                <a:spcPct val="150000"/>
              </a:lnSpc>
              <a:buClr>
                <a:srgbClr val="E53341"/>
              </a:buClr>
            </a:pPr>
            <a:r>
              <a:rPr lang="en-US" sz="2400" b="1" dirty="0">
                <a:latin typeface="Agency FB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While introducing Company Secretaries Bill, 1980 in Parliament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2E7AC9C-C5C3-47B7-B53A-06A2FCA9F6B5}"/>
              </a:ext>
            </a:extLst>
          </p:cNvPr>
          <p:cNvSpPr/>
          <p:nvPr/>
        </p:nvSpPr>
        <p:spPr>
          <a:xfrm>
            <a:off x="738555" y="1390762"/>
            <a:ext cx="9161584" cy="300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algn="ctr">
              <a:lnSpc>
                <a:spcPct val="150000"/>
              </a:lnSpc>
              <a:buClr>
                <a:srgbClr val="E53341"/>
              </a:buClr>
            </a:pPr>
            <a:r>
              <a:rPr lang="en-US" sz="4400" b="1" i="1" dirty="0">
                <a:latin typeface="Agency FB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“The Profession of CS has an important role to play in introducing of Professionalism in area of Corporate Management” </a:t>
            </a:r>
          </a:p>
        </p:txBody>
      </p:sp>
    </p:spTree>
    <p:extLst>
      <p:ext uri="{BB962C8B-B14F-4D97-AF65-F5344CB8AC3E}">
        <p14:creationId xmlns="" xmlns:p14="http://schemas.microsoft.com/office/powerpoint/2010/main" val="4257813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A5351AC-E57E-4DD6-ACA3-88A39577943B}"/>
              </a:ext>
            </a:extLst>
          </p:cNvPr>
          <p:cNvSpPr/>
          <p:nvPr/>
        </p:nvSpPr>
        <p:spPr>
          <a:xfrm>
            <a:off x="38100" y="1137726"/>
            <a:ext cx="10737850" cy="6944237"/>
          </a:xfrm>
          <a:prstGeom prst="rect">
            <a:avLst/>
          </a:prstGeom>
          <a:noFill/>
          <a:ln w="76200">
            <a:solidFill>
              <a:srgbClr val="E73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7179880"/>
              </p:ext>
            </p:extLst>
          </p:nvPr>
        </p:nvGraphicFramePr>
        <p:xfrm>
          <a:off x="884921" y="1946728"/>
          <a:ext cx="9046478" cy="4873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01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88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27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27830">
                <a:tc gridSpan="3">
                  <a:txBody>
                    <a:bodyPr/>
                    <a:lstStyle/>
                    <a:p>
                      <a:pPr marL="66675" marR="104775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b="1" kern="1200" dirty="0">
                          <a:solidFill>
                            <a:schemeClr val="bg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Professional Programme: </a:t>
                      </a:r>
                      <a:r>
                        <a:rPr lang="en-IN" sz="2400" dirty="0">
                          <a:solidFill>
                            <a:schemeClr val="bg1"/>
                          </a:solidFill>
                          <a:effectLst/>
                          <a:latin typeface="Agency FB"/>
                        </a:rPr>
                        <a:t>Module 1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397">
                <a:tc gridSpan="2">
                  <a:txBody>
                    <a:bodyPr/>
                    <a:lstStyle/>
                    <a:p>
                      <a:pPr marL="57150" marR="104775" indent="-635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Paper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25" marR="57150" indent="-635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Coverage 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81202">
                <a:tc>
                  <a:txBody>
                    <a:bodyPr/>
                    <a:lstStyle/>
                    <a:p>
                      <a:pPr marL="174625" marR="589280" indent="-635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1.  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4775" marR="104775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Governance, Risk Management, Compliance and Ethics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114300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Part I: </a:t>
                      </a: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Governance (50 Marks)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114300" marR="114300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Part II: </a:t>
                      </a: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Risk Management (20 Marks)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114300" marR="114300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Part III: </a:t>
                      </a: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Compliance (20 Marks)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114300" marR="114300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Part IV: </a:t>
                      </a: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Ethics &amp; Sustainability(10 Marks)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8923">
                <a:tc>
                  <a:txBody>
                    <a:bodyPr/>
                    <a:lstStyle/>
                    <a:p>
                      <a:pPr marL="174625" marR="589280" indent="-635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2.  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4775" marR="104775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Advanced Tax Laws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114300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Part I:</a:t>
                      </a: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 Indirect Taxes (70 marks)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114300" marR="114300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Part II: </a:t>
                      </a: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Direct Tax and International Taxation (30 Marks)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34819">
                <a:tc>
                  <a:txBody>
                    <a:bodyPr/>
                    <a:lstStyle/>
                    <a:p>
                      <a:pPr marL="174625" marR="589280" indent="-635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3.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4775" marR="104775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Drafting, Pleadings and Appearances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114300" lvl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800" dirty="0">
                          <a:effectLst/>
                          <a:latin typeface="Agency FB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Drafting and Pleadings</a:t>
                      </a:r>
                      <a:endParaRPr lang="en-US" sz="1800" dirty="0"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14300" lvl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800" dirty="0">
                          <a:effectLst/>
                          <a:latin typeface="Agency FB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Appearing before NCLT/ NCLAT/ SAT/ CCI/ ROC/ RD/ RBI/ Stock Exchange/ SEBI/ RERA and other Tribunals/ Authorities</a:t>
                      </a:r>
                      <a:endParaRPr lang="en-US" sz="1800" dirty="0"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14300" lvl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800" dirty="0">
                          <a:effectLst/>
                          <a:latin typeface="Agency FB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 of Advocacy</a:t>
                      </a:r>
                      <a:endParaRPr lang="en-US" sz="1800" dirty="0">
                        <a:effectLst/>
                        <a:latin typeface="Agency FB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997923A-83B6-45A5-B7AE-64837931D2D1}"/>
              </a:ext>
            </a:extLst>
          </p:cNvPr>
          <p:cNvGrpSpPr/>
          <p:nvPr/>
        </p:nvGrpSpPr>
        <p:grpSpPr>
          <a:xfrm>
            <a:off x="2" y="0"/>
            <a:ext cx="10826750" cy="1346199"/>
            <a:chOff x="0" y="0"/>
            <a:chExt cx="10826750" cy="1346200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3E745914-7AA9-44EB-AD30-3F107CB48E0C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62FA8ECA-3721-43CA-9A90-1B21C760D5BB}"/>
                </a:ext>
              </a:extLst>
            </p:cNvPr>
            <p:cNvSpPr/>
            <p:nvPr/>
          </p:nvSpPr>
          <p:spPr>
            <a:xfrm>
              <a:off x="165099" y="279400"/>
              <a:ext cx="8310684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E1E34327-49BB-491F-B753-A2566CDDF284}"/>
                </a:ext>
              </a:extLst>
            </p:cNvPr>
            <p:cNvSpPr txBox="1"/>
            <p:nvPr/>
          </p:nvSpPr>
          <p:spPr>
            <a:xfrm>
              <a:off x="482347" y="363463"/>
              <a:ext cx="7573080" cy="642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811987">
                <a:lnSpc>
                  <a:spcPct val="107000"/>
                </a:lnSpc>
                <a:spcAft>
                  <a:spcPts val="710"/>
                </a:spcAft>
                <a:defRPr/>
              </a:pPr>
              <a:r>
                <a:rPr kumimoji="0" lang="en-I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53341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Scheme of </a:t>
              </a:r>
              <a:r>
                <a:rPr lang="en-IN" sz="3600" b="1" dirty="0">
                  <a:solidFill>
                    <a:srgbClr val="E53341"/>
                  </a:solidFill>
                  <a:latin typeface="Agency FB" panose="020B0503020202020204" pitchFamily="34" charset="0"/>
                </a:rPr>
                <a:t>ICSI New </a:t>
              </a:r>
              <a:r>
                <a:rPr kumimoji="0" lang="en-I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53341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Syllabus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53341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9054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A85F847-83F6-46F7-8276-801EEDF45349}"/>
              </a:ext>
            </a:extLst>
          </p:cNvPr>
          <p:cNvSpPr/>
          <p:nvPr/>
        </p:nvSpPr>
        <p:spPr>
          <a:xfrm>
            <a:off x="38100" y="1137726"/>
            <a:ext cx="10737850" cy="6944237"/>
          </a:xfrm>
          <a:prstGeom prst="rect">
            <a:avLst/>
          </a:prstGeom>
          <a:noFill/>
          <a:ln w="76200">
            <a:solidFill>
              <a:srgbClr val="E73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0805281"/>
              </p:ext>
            </p:extLst>
          </p:nvPr>
        </p:nvGraphicFramePr>
        <p:xfrm>
          <a:off x="827312" y="1714500"/>
          <a:ext cx="9107995" cy="4683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06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130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443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26261">
                <a:tc gridSpan="3">
                  <a:txBody>
                    <a:bodyPr/>
                    <a:lstStyle/>
                    <a:p>
                      <a:pPr marL="66675" marR="104775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b="1" kern="1200" dirty="0">
                          <a:solidFill>
                            <a:schemeClr val="bg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Professional Programme: </a:t>
                      </a:r>
                      <a:r>
                        <a:rPr lang="en-IN" sz="2400" dirty="0">
                          <a:solidFill>
                            <a:schemeClr val="bg1"/>
                          </a:solidFill>
                          <a:effectLst/>
                          <a:latin typeface="Agency FB"/>
                        </a:rPr>
                        <a:t>Module 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6469">
                <a:tc gridSpan="2">
                  <a:txBody>
                    <a:bodyPr/>
                    <a:lstStyle/>
                    <a:p>
                      <a:pPr marL="57150" marR="104775" indent="-635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Paper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25" marR="57150" indent="-635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Coverage 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15321">
                <a:tc>
                  <a:txBody>
                    <a:bodyPr/>
                    <a:lstStyle/>
                    <a:p>
                      <a:pPr marL="174625" marR="589280" indent="-635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4.  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4775" marR="104775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Secretarial Audit, Compliance Management and Due Diligence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114300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Part I: </a:t>
                      </a: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Compliance Management (40 Marks)</a:t>
                      </a:r>
                      <a:endParaRPr lang="en-IN" sz="1800" b="1" dirty="0">
                        <a:solidFill>
                          <a:srgbClr val="000000"/>
                        </a:solidFill>
                        <a:effectLst/>
                        <a:latin typeface="Agency FB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  <a:p>
                      <a:pPr marL="114300" marR="114300" lvl="0" indent="-6350" algn="just" defTabSz="1082650" rtl="0" eaLnBrk="1" fontAlgn="auto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Part II: </a:t>
                      </a: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Secretarial Audit &amp; Due Diligence (60 marks)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87736455"/>
                  </a:ext>
                </a:extLst>
              </a:tr>
              <a:tr h="1115321">
                <a:tc>
                  <a:txBody>
                    <a:bodyPr/>
                    <a:lstStyle/>
                    <a:p>
                      <a:pPr marL="115888" marR="589280" indent="-635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 5.  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4775" marR="104775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Corporate Restructuring, Insolvency,  Liquidation  &amp; Winding up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114300" indent="-14288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Part I: </a:t>
                      </a: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Corporate Restructuring (50 Marks)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114300" marR="114300" indent="-14288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Part II: </a:t>
                      </a: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Insolvency, Liquidation (50 Marks)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1633">
                <a:tc>
                  <a:txBody>
                    <a:bodyPr/>
                    <a:lstStyle/>
                    <a:p>
                      <a:pPr marL="115888" marR="589280" indent="-635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6.  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4775" marR="104775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Resolution of Corporate Disputes, Non– Compliances &amp; Remedies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114300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Oppression &amp; mis-management, frauds, Class Action Suits, Inquiries, Inspection &amp; Investigation, Compounding/ Consents/ Adjudication under various Corporate &amp; allied laws, Arbitration, Mediation and Conciliation, Prevention of Money Laundering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CC9C6FE-349A-41A9-BCB2-AE068C936A8B}"/>
              </a:ext>
            </a:extLst>
          </p:cNvPr>
          <p:cNvGrpSpPr/>
          <p:nvPr/>
        </p:nvGrpSpPr>
        <p:grpSpPr>
          <a:xfrm>
            <a:off x="2" y="0"/>
            <a:ext cx="10826750" cy="1346199"/>
            <a:chOff x="0" y="0"/>
            <a:chExt cx="10826750" cy="1346200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00A82581-0C25-43CD-945B-7AF8B7868EAB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8976A786-A9E6-469D-9813-11587F287175}"/>
                </a:ext>
              </a:extLst>
            </p:cNvPr>
            <p:cNvSpPr/>
            <p:nvPr/>
          </p:nvSpPr>
          <p:spPr>
            <a:xfrm>
              <a:off x="165099" y="279400"/>
              <a:ext cx="8310684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9F440540-88AD-471B-A4C3-471A143C7F95}"/>
                </a:ext>
              </a:extLst>
            </p:cNvPr>
            <p:cNvSpPr txBox="1"/>
            <p:nvPr/>
          </p:nvSpPr>
          <p:spPr>
            <a:xfrm>
              <a:off x="482347" y="363463"/>
              <a:ext cx="7369880" cy="642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811987">
                <a:lnSpc>
                  <a:spcPct val="107000"/>
                </a:lnSpc>
                <a:spcAft>
                  <a:spcPts val="710"/>
                </a:spcAft>
                <a:defRPr/>
              </a:pPr>
              <a:r>
                <a:rPr kumimoji="0" lang="en-I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53341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Scheme of </a:t>
              </a:r>
              <a:r>
                <a:rPr lang="en-IN" sz="3600" b="1" dirty="0">
                  <a:solidFill>
                    <a:srgbClr val="E53341"/>
                  </a:solidFill>
                  <a:latin typeface="Agency FB" panose="020B0503020202020204" pitchFamily="34" charset="0"/>
                </a:rPr>
                <a:t>ICSI New Syllabus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53341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77703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A85F847-83F6-46F7-8276-801EEDF45349}"/>
              </a:ext>
            </a:extLst>
          </p:cNvPr>
          <p:cNvSpPr/>
          <p:nvPr/>
        </p:nvSpPr>
        <p:spPr>
          <a:xfrm>
            <a:off x="38100" y="1137726"/>
            <a:ext cx="10737850" cy="6944237"/>
          </a:xfrm>
          <a:prstGeom prst="rect">
            <a:avLst/>
          </a:prstGeom>
          <a:noFill/>
          <a:ln w="76200">
            <a:solidFill>
              <a:srgbClr val="E73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02425187"/>
              </p:ext>
            </p:extLst>
          </p:nvPr>
        </p:nvGraphicFramePr>
        <p:xfrm>
          <a:off x="827312" y="1714500"/>
          <a:ext cx="9107995" cy="5194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06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130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443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26261">
                <a:tc gridSpan="3">
                  <a:txBody>
                    <a:bodyPr/>
                    <a:lstStyle/>
                    <a:p>
                      <a:pPr marL="66675" marR="104775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b="1" kern="1200" dirty="0">
                          <a:solidFill>
                            <a:schemeClr val="bg1"/>
                          </a:solidFill>
                          <a:effectLst/>
                          <a:latin typeface="Agency FB"/>
                          <a:ea typeface="+mn-ea"/>
                          <a:cs typeface="+mn-cs"/>
                        </a:rPr>
                        <a:t>Professional Programme: </a:t>
                      </a:r>
                      <a:r>
                        <a:rPr lang="en-IN" sz="2400" dirty="0">
                          <a:solidFill>
                            <a:schemeClr val="bg1"/>
                          </a:solidFill>
                          <a:effectLst/>
                          <a:latin typeface="Agency FB"/>
                        </a:rPr>
                        <a:t>Module 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6469">
                <a:tc gridSpan="2">
                  <a:txBody>
                    <a:bodyPr/>
                    <a:lstStyle/>
                    <a:p>
                      <a:pPr marL="57150" marR="104775" indent="-635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Paper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25" marR="57150" indent="-635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Coverage 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3208">
                <a:tc>
                  <a:txBody>
                    <a:bodyPr/>
                    <a:lstStyle/>
                    <a:p>
                      <a:pPr marL="115888" marR="589280" indent="-635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7.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4775" marR="104775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Corporate Funding &amp; Listing in Stock Exchanges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114300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Part A: </a:t>
                      </a: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Corporate Funding (60 Marks)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114300" marR="114300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Part B: </a:t>
                      </a: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Listing - National and International (40 Marks)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25688">
                <a:tc>
                  <a:txBody>
                    <a:bodyPr/>
                    <a:lstStyle/>
                    <a:p>
                      <a:pPr marL="115888" marR="589280" indent="-635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Agency FB"/>
                        </a:rPr>
                        <a:t>8.  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011" marR="7011" marT="7011" marB="7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4775" marR="104775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Multidisciplinary Case Studies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114300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Comprehensive and integrated application of knowledge involving multiple areas including corporate &amp; economic  laws, taxation and Valuation etc. 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gency FB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2137">
                <a:tc>
                  <a:txBody>
                    <a:bodyPr/>
                    <a:lstStyle/>
                    <a:p>
                      <a:pPr marL="6350" marR="589280" indent="-635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gency FB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9.</a:t>
                      </a:r>
                    </a:p>
                  </a:txBody>
                  <a:tcPr marL="7011" marR="7011" marT="7011" marB="7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4775" marR="104775" indent="-635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Elective Papers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290513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1.    Banking – Law and Practice</a:t>
                      </a:r>
                    </a:p>
                    <a:p>
                      <a:pPr marL="457200" indent="-290513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2.   Insurance– Law and Practice</a:t>
                      </a:r>
                    </a:p>
                    <a:p>
                      <a:pPr marL="457200" indent="-290513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3.   Intellectual Property Rights– Laws and Practices</a:t>
                      </a:r>
                    </a:p>
                    <a:p>
                      <a:pPr marL="457200" indent="-290513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4.   Forensic Audit</a:t>
                      </a:r>
                    </a:p>
                    <a:p>
                      <a:pPr marL="457200" indent="-290513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5.   Direct Tax Law and Practice</a:t>
                      </a:r>
                    </a:p>
                    <a:p>
                      <a:pPr marL="457200" indent="-290513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6.   Labour Laws and Practice</a:t>
                      </a:r>
                    </a:p>
                    <a:p>
                      <a:pPr marL="457200" indent="-290513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7.   Valuations &amp; Business Modelling</a:t>
                      </a:r>
                    </a:p>
                    <a:p>
                      <a:pPr marL="457200" indent="-290513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8.   Insolvency– Law and Practice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88394216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CC9C6FE-349A-41A9-BCB2-AE068C936A8B}"/>
              </a:ext>
            </a:extLst>
          </p:cNvPr>
          <p:cNvGrpSpPr/>
          <p:nvPr/>
        </p:nvGrpSpPr>
        <p:grpSpPr>
          <a:xfrm>
            <a:off x="2" y="0"/>
            <a:ext cx="10826750" cy="1346199"/>
            <a:chOff x="0" y="0"/>
            <a:chExt cx="10826750" cy="1346200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00A82581-0C25-43CD-945B-7AF8B7868EAB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8976A786-A9E6-469D-9813-11587F287175}"/>
                </a:ext>
              </a:extLst>
            </p:cNvPr>
            <p:cNvSpPr/>
            <p:nvPr/>
          </p:nvSpPr>
          <p:spPr>
            <a:xfrm>
              <a:off x="165099" y="279400"/>
              <a:ext cx="8310684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9F440540-88AD-471B-A4C3-471A143C7F95}"/>
                </a:ext>
              </a:extLst>
            </p:cNvPr>
            <p:cNvSpPr txBox="1"/>
            <p:nvPr/>
          </p:nvSpPr>
          <p:spPr>
            <a:xfrm>
              <a:off x="482347" y="363463"/>
              <a:ext cx="7369880" cy="642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811987">
                <a:lnSpc>
                  <a:spcPct val="107000"/>
                </a:lnSpc>
                <a:spcAft>
                  <a:spcPts val="710"/>
                </a:spcAft>
                <a:defRPr/>
              </a:pPr>
              <a:r>
                <a:rPr kumimoji="0" lang="en-I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53341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Scheme of </a:t>
              </a:r>
              <a:r>
                <a:rPr lang="en-IN" sz="3600" b="1" dirty="0">
                  <a:solidFill>
                    <a:srgbClr val="E53341"/>
                  </a:solidFill>
                  <a:latin typeface="Agency FB" panose="020B0503020202020204" pitchFamily="34" charset="0"/>
                </a:rPr>
                <a:t>ICSI New Syllabus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53341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740705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>
            <a:extLst>
              <a:ext uri="{FF2B5EF4-FFF2-40B4-BE49-F238E27FC236}">
                <a16:creationId xmlns="" xmlns:a16="http://schemas.microsoft.com/office/drawing/2014/main" id="{0F88C567-45B3-43EA-9B77-E64A8CA8F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7682" y="2006883"/>
            <a:ext cx="2492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7" name="AutoShape 2">
            <a:extLst>
              <a:ext uri="{FF2B5EF4-FFF2-40B4-BE49-F238E27FC236}">
                <a16:creationId xmlns="" xmlns:a16="http://schemas.microsoft.com/office/drawing/2014/main" id="{DDB9FCFD-DF94-43F7-A3A0-8161DD624C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3032" y="2373596"/>
            <a:ext cx="3238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139C50-CA62-4609-8D3C-1FEC86477E95}"/>
              </a:ext>
            </a:extLst>
          </p:cNvPr>
          <p:cNvSpPr/>
          <p:nvPr/>
        </p:nvSpPr>
        <p:spPr>
          <a:xfrm>
            <a:off x="38100" y="1137728"/>
            <a:ext cx="10737850" cy="6944237"/>
          </a:xfrm>
          <a:prstGeom prst="rect">
            <a:avLst/>
          </a:prstGeom>
          <a:noFill/>
          <a:ln w="76200">
            <a:solidFill>
              <a:srgbClr val="E73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7AF9D11-7EC5-413A-82F6-8A49A7FC867F}"/>
              </a:ext>
            </a:extLst>
          </p:cNvPr>
          <p:cNvGrpSpPr/>
          <p:nvPr/>
        </p:nvGrpSpPr>
        <p:grpSpPr>
          <a:xfrm>
            <a:off x="2" y="2"/>
            <a:ext cx="10826750" cy="1346199"/>
            <a:chOff x="0" y="0"/>
            <a:chExt cx="10826750" cy="1346200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A90F1E6F-2320-4B9B-9A26-17EF7B7BB441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ABF27157-5DE1-40BF-8A08-CA060FB13795}"/>
                </a:ext>
              </a:extLst>
            </p:cNvPr>
            <p:cNvSpPr/>
            <p:nvPr/>
          </p:nvSpPr>
          <p:spPr>
            <a:xfrm>
              <a:off x="381000" y="279400"/>
              <a:ext cx="7954106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4AFF9F8F-CBC7-4ABB-A134-6AED74D96D81}"/>
                </a:ext>
              </a:extLst>
            </p:cNvPr>
            <p:cNvSpPr txBox="1"/>
            <p:nvPr/>
          </p:nvSpPr>
          <p:spPr>
            <a:xfrm>
              <a:off x="545594" y="350322"/>
              <a:ext cx="7138881" cy="685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811987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71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53341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Subjects Assessment Cycle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53341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5129D4CB-9FBE-4A99-A5B5-8C7AB64ACC8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1002" y="1843847"/>
          <a:ext cx="1440180" cy="752226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440180">
                  <a:extLst>
                    <a:ext uri="{9D8B030D-6E8A-4147-A177-3AD203B41FA5}">
                      <a16:colId xmlns="" xmlns:a16="http://schemas.microsoft.com/office/drawing/2014/main" val="4233464160"/>
                    </a:ext>
                  </a:extLst>
                </a:gridCol>
              </a:tblGrid>
              <a:tr h="203586">
                <a:tc>
                  <a:txBody>
                    <a:bodyPr/>
                    <a:lstStyle/>
                    <a:p>
                      <a:pPr marL="292100" marR="0" lvl="0" indent="-2921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</a:rPr>
                        <a:t>1. Open a new company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5897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</a:rPr>
                        <a:t>Setting up of Business Entities and Closure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29755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</a:rPr>
                        <a:t>Executive </a:t>
                      </a:r>
                      <a:r>
                        <a:rPr lang="en-US" sz="1200" dirty="0" err="1">
                          <a:effectLst/>
                          <a:latin typeface="Agency FB" panose="020B0503020202020204" pitchFamily="34" charset="0"/>
                        </a:rPr>
                        <a:t>Programme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9488119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99EFE375-C172-4FD5-8F3E-C725BB1975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29778" y="1843847"/>
          <a:ext cx="1668780" cy="91440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668780">
                  <a:extLst>
                    <a:ext uri="{9D8B030D-6E8A-4147-A177-3AD203B41FA5}">
                      <a16:colId xmlns="" xmlns:a16="http://schemas.microsoft.com/office/drawing/2014/main" val="13275326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</a:rPr>
                        <a:t>2. Management in company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1810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</a:rPr>
                        <a:t>Governance, Risk Management, Compliances and Ethics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22316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</a:rPr>
                        <a:t>Professional </a:t>
                      </a:r>
                      <a:r>
                        <a:rPr lang="en-US" sz="1200" dirty="0" err="1">
                          <a:effectLst/>
                          <a:latin typeface="Agency FB" panose="020B0503020202020204" pitchFamily="34" charset="0"/>
                        </a:rPr>
                        <a:t>Programme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4242094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24246425-CA3A-4169-87E1-3603629FB0C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07154" y="1843847"/>
          <a:ext cx="1383030" cy="109728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383030">
                  <a:extLst>
                    <a:ext uri="{9D8B030D-6E8A-4147-A177-3AD203B41FA5}">
                      <a16:colId xmlns="" xmlns:a16="http://schemas.microsoft.com/office/drawing/2014/main" val="612141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28600" marR="0" lvl="0" indent="-22860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</a:rPr>
                        <a:t>3. Organic Growth of the company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5027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</a:rPr>
                        <a:t>Corporate Funding &amp; Listings in S.E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00792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</a:rPr>
                        <a:t>Professional </a:t>
                      </a:r>
                      <a:r>
                        <a:rPr lang="en-US" sz="1200" dirty="0" err="1">
                          <a:effectLst/>
                          <a:latin typeface="Agency FB" panose="020B0503020202020204" pitchFamily="34" charset="0"/>
                        </a:rPr>
                        <a:t>Programme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78325402"/>
                  </a:ext>
                </a:extLst>
              </a:tr>
            </a:tbl>
          </a:graphicData>
        </a:graphic>
      </p:graphicFrame>
      <p:sp>
        <p:nvSpPr>
          <p:cNvPr id="18" name="AutoShape 3">
            <a:extLst>
              <a:ext uri="{FF2B5EF4-FFF2-40B4-BE49-F238E27FC236}">
                <a16:creationId xmlns="" xmlns:a16="http://schemas.microsoft.com/office/drawing/2014/main" id="{0165D25D-40F2-4355-A7D1-420DF2B5F74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3760" y="2373596"/>
            <a:ext cx="3238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="" xmlns:a16="http://schemas.microsoft.com/office/drawing/2014/main" id="{66E2BFFB-0B50-4923-B356-38148EE907C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557610" y="1843847"/>
          <a:ext cx="2415888" cy="1456169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347141">
                  <a:extLst>
                    <a:ext uri="{9D8B030D-6E8A-4147-A177-3AD203B41FA5}">
                      <a16:colId xmlns="" xmlns:a16="http://schemas.microsoft.com/office/drawing/2014/main" val="2554428220"/>
                    </a:ext>
                  </a:extLst>
                </a:gridCol>
                <a:gridCol w="1068747">
                  <a:extLst>
                    <a:ext uri="{9D8B030D-6E8A-4147-A177-3AD203B41FA5}">
                      <a16:colId xmlns="" xmlns:a16="http://schemas.microsoft.com/office/drawing/2014/main" val="4259899156"/>
                    </a:ext>
                  </a:extLst>
                </a:gridCol>
              </a:tblGrid>
              <a:tr h="358889">
                <a:tc gridSpan="2"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</a:rPr>
                        <a:t>5. Corporate Actions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1785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Secretarial Audit, Compliance Management and Due Diligence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Resolution of Corporate Disputes, Non-Compliances &amp; Remedies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703507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</a:rPr>
                        <a:t>Professional </a:t>
                      </a:r>
                      <a:r>
                        <a:rPr lang="en-US" sz="1200" dirty="0" err="1">
                          <a:effectLst/>
                          <a:latin typeface="Agency FB" panose="020B0503020202020204" pitchFamily="34" charset="0"/>
                        </a:rPr>
                        <a:t>Programme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194774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="" xmlns:a16="http://schemas.microsoft.com/office/drawing/2014/main" id="{CC33559E-2989-4290-B013-CF020B8FE6F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64260" y="3655975"/>
          <a:ext cx="8698230" cy="51379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673225">
                  <a:extLst>
                    <a:ext uri="{9D8B030D-6E8A-4147-A177-3AD203B41FA5}">
                      <a16:colId xmlns="" xmlns:a16="http://schemas.microsoft.com/office/drawing/2014/main" val="3067411687"/>
                    </a:ext>
                  </a:extLst>
                </a:gridCol>
                <a:gridCol w="2052955">
                  <a:extLst>
                    <a:ext uri="{9D8B030D-6E8A-4147-A177-3AD203B41FA5}">
                      <a16:colId xmlns="" xmlns:a16="http://schemas.microsoft.com/office/drawing/2014/main" val="574109621"/>
                    </a:ext>
                  </a:extLst>
                </a:gridCol>
                <a:gridCol w="2114550">
                  <a:extLst>
                    <a:ext uri="{9D8B030D-6E8A-4147-A177-3AD203B41FA5}">
                      <a16:colId xmlns="" xmlns:a16="http://schemas.microsoft.com/office/drawing/2014/main" val="4069712620"/>
                    </a:ext>
                  </a:extLst>
                </a:gridCol>
                <a:gridCol w="2857500">
                  <a:extLst>
                    <a:ext uri="{9D8B030D-6E8A-4147-A177-3AD203B41FA5}">
                      <a16:colId xmlns="" xmlns:a16="http://schemas.microsoft.com/office/drawing/2014/main" val="1072189950"/>
                    </a:ext>
                  </a:extLst>
                </a:gridCol>
              </a:tblGrid>
              <a:tr h="27432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</a:rPr>
                        <a:t>Principal Subjects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</a:rPr>
                        <a:t>Company Law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</a:rPr>
                        <a:t>Securities Laws &amp; Capital Markets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</a:rPr>
                        <a:t>Economic, Business and Commercial Laws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92340603"/>
                  </a:ext>
                </a:extLst>
              </a:tr>
              <a:tr h="239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</a:rPr>
                        <a:t>Executive </a:t>
                      </a:r>
                      <a:r>
                        <a:rPr lang="en-US" sz="1200" dirty="0" err="1">
                          <a:effectLst/>
                          <a:latin typeface="Agency FB" panose="020B0503020202020204" pitchFamily="34" charset="0"/>
                        </a:rPr>
                        <a:t>Programme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975871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="" xmlns:a16="http://schemas.microsoft.com/office/drawing/2014/main" id="{C0C14A18-3B5F-47A9-A366-4AD1E23AC3B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64260" y="4871466"/>
          <a:ext cx="8698230" cy="635508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531563">
                  <a:extLst>
                    <a:ext uri="{9D8B030D-6E8A-4147-A177-3AD203B41FA5}">
                      <a16:colId xmlns="" xmlns:a16="http://schemas.microsoft.com/office/drawing/2014/main" val="1639293435"/>
                    </a:ext>
                  </a:extLst>
                </a:gridCol>
                <a:gridCol w="2615572">
                  <a:extLst>
                    <a:ext uri="{9D8B030D-6E8A-4147-A177-3AD203B41FA5}">
                      <a16:colId xmlns="" xmlns:a16="http://schemas.microsoft.com/office/drawing/2014/main" val="3003336125"/>
                    </a:ext>
                  </a:extLst>
                </a:gridCol>
                <a:gridCol w="1935523">
                  <a:extLst>
                    <a:ext uri="{9D8B030D-6E8A-4147-A177-3AD203B41FA5}">
                      <a16:colId xmlns="" xmlns:a16="http://schemas.microsoft.com/office/drawing/2014/main" val="2745776052"/>
                    </a:ext>
                  </a:extLst>
                </a:gridCol>
                <a:gridCol w="2615572">
                  <a:extLst>
                    <a:ext uri="{9D8B030D-6E8A-4147-A177-3AD203B41FA5}">
                      <a16:colId xmlns="" xmlns:a16="http://schemas.microsoft.com/office/drawing/2014/main" val="32588340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</a:rPr>
                        <a:t>Skills Related Subjects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</a:rPr>
                        <a:t>Financial &amp; Strategic Management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</a:rPr>
                        <a:t>Jurisprudence, Interpretation &amp; General Laws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</a:rPr>
                        <a:t>Drafting, Pleadings and Appearances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8351186"/>
                  </a:ext>
                </a:extLst>
              </a:tr>
              <a:tr h="2697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</a:rPr>
                        <a:t>Executive </a:t>
                      </a:r>
                      <a:r>
                        <a:rPr lang="en-US" sz="1200" dirty="0" err="1">
                          <a:effectLst/>
                          <a:latin typeface="Agency FB" panose="020B0503020202020204" pitchFamily="34" charset="0"/>
                        </a:rPr>
                        <a:t>Programme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</a:rPr>
                        <a:t>Professional </a:t>
                      </a:r>
                      <a:r>
                        <a:rPr lang="en-US" sz="1200" dirty="0" err="1">
                          <a:effectLst/>
                          <a:latin typeface="Agency FB" panose="020B0503020202020204" pitchFamily="34" charset="0"/>
                        </a:rPr>
                        <a:t>Programme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19168548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="" xmlns:a16="http://schemas.microsoft.com/office/drawing/2014/main" id="{DB279F19-79C9-4D63-996B-091823723FA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25842" y="6162728"/>
          <a:ext cx="8698230" cy="552677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531563">
                  <a:extLst>
                    <a:ext uri="{9D8B030D-6E8A-4147-A177-3AD203B41FA5}">
                      <a16:colId xmlns="" xmlns:a16="http://schemas.microsoft.com/office/drawing/2014/main" val="1639293435"/>
                    </a:ext>
                  </a:extLst>
                </a:gridCol>
                <a:gridCol w="2615572">
                  <a:extLst>
                    <a:ext uri="{9D8B030D-6E8A-4147-A177-3AD203B41FA5}">
                      <a16:colId xmlns="" xmlns:a16="http://schemas.microsoft.com/office/drawing/2014/main" val="3003336125"/>
                    </a:ext>
                  </a:extLst>
                </a:gridCol>
                <a:gridCol w="1935523">
                  <a:extLst>
                    <a:ext uri="{9D8B030D-6E8A-4147-A177-3AD203B41FA5}">
                      <a16:colId xmlns="" xmlns:a16="http://schemas.microsoft.com/office/drawing/2014/main" val="2745776052"/>
                    </a:ext>
                  </a:extLst>
                </a:gridCol>
                <a:gridCol w="2615572">
                  <a:extLst>
                    <a:ext uri="{9D8B030D-6E8A-4147-A177-3AD203B41FA5}">
                      <a16:colId xmlns="" xmlns:a16="http://schemas.microsoft.com/office/drawing/2014/main" val="325883407"/>
                    </a:ext>
                  </a:extLst>
                </a:gridCol>
              </a:tblGrid>
              <a:tr h="272362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</a:rPr>
                        <a:t>Ancillary Subjects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Corporate &amp; Management Accounting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Tax Laws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Advanced Tax Laws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8351186"/>
                  </a:ext>
                </a:extLst>
              </a:tr>
              <a:tr h="2803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</a:rPr>
                        <a:t>Executive </a:t>
                      </a:r>
                      <a:r>
                        <a:rPr lang="en-US" sz="1200" dirty="0" err="1">
                          <a:effectLst/>
                          <a:latin typeface="Agency FB" panose="020B0503020202020204" pitchFamily="34" charset="0"/>
                        </a:rPr>
                        <a:t>Programme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</a:rPr>
                        <a:t>Professional </a:t>
                      </a:r>
                      <a:r>
                        <a:rPr lang="en-US" sz="1200" dirty="0" err="1">
                          <a:effectLst/>
                          <a:latin typeface="Agency FB" panose="020B0503020202020204" pitchFamily="34" charset="0"/>
                        </a:rPr>
                        <a:t>Programme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1916854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8C7DB606-FF09-4F4B-9294-AF9B36AE1A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45930" y="1867737"/>
          <a:ext cx="1725930" cy="109728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725930">
                  <a:extLst>
                    <a:ext uri="{9D8B030D-6E8A-4147-A177-3AD203B41FA5}">
                      <a16:colId xmlns="" xmlns:a16="http://schemas.microsoft.com/office/drawing/2014/main" val="30254091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</a:rPr>
                        <a:t>4. Inorganic Growth of the company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423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</a:rPr>
                        <a:t>Corporate Restructuring, Insolvency, Liquidations &amp; Winding-up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13915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</a:rPr>
                        <a:t>Professional </a:t>
                      </a:r>
                      <a:r>
                        <a:rPr lang="en-US" sz="1200" dirty="0" err="1">
                          <a:effectLst/>
                          <a:latin typeface="Agency FB" panose="020B0503020202020204" pitchFamily="34" charset="0"/>
                        </a:rPr>
                        <a:t>Programme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18048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6730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70A36E1-153A-42BD-96D4-D55E8670A04A}"/>
              </a:ext>
            </a:extLst>
          </p:cNvPr>
          <p:cNvSpPr/>
          <p:nvPr/>
        </p:nvSpPr>
        <p:spPr>
          <a:xfrm>
            <a:off x="38100" y="1137728"/>
            <a:ext cx="10737850" cy="6944237"/>
          </a:xfrm>
          <a:prstGeom prst="rect">
            <a:avLst/>
          </a:prstGeom>
          <a:noFill/>
          <a:ln w="76200">
            <a:solidFill>
              <a:srgbClr val="E73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37117FB-1D69-4D52-9932-1E5A166EEC84}"/>
              </a:ext>
            </a:extLst>
          </p:cNvPr>
          <p:cNvGrpSpPr/>
          <p:nvPr/>
        </p:nvGrpSpPr>
        <p:grpSpPr>
          <a:xfrm>
            <a:off x="2" y="2"/>
            <a:ext cx="10826750" cy="1346199"/>
            <a:chOff x="0" y="0"/>
            <a:chExt cx="10826750" cy="1346200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26422F5B-D568-4DC9-BCAC-7C533B8346CC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F85770F7-644D-4A39-93B6-81F70333FB2E}"/>
                </a:ext>
              </a:extLst>
            </p:cNvPr>
            <p:cNvSpPr/>
            <p:nvPr/>
          </p:nvSpPr>
          <p:spPr>
            <a:xfrm>
              <a:off x="165099" y="279400"/>
              <a:ext cx="7746999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E0B6002-7825-4F4B-A118-C094BF81B242}"/>
                </a:ext>
              </a:extLst>
            </p:cNvPr>
            <p:cNvSpPr txBox="1"/>
            <p:nvPr/>
          </p:nvSpPr>
          <p:spPr>
            <a:xfrm>
              <a:off x="482347" y="363463"/>
              <a:ext cx="9830304" cy="632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811987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71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53341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Coverage of Subjects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461B6B96-8908-48C6-8BEE-077931334D27}"/>
              </a:ext>
            </a:extLst>
          </p:cNvPr>
          <p:cNvGrpSpPr/>
          <p:nvPr/>
        </p:nvGrpSpPr>
        <p:grpSpPr>
          <a:xfrm>
            <a:off x="2161136" y="1417128"/>
            <a:ext cx="10893425" cy="5953125"/>
            <a:chOff x="-66675" y="0"/>
            <a:chExt cx="10893425" cy="5953125"/>
          </a:xfrm>
        </p:grpSpPr>
        <p:sp>
          <p:nvSpPr>
            <p:cNvPr id="12" name="Oval 30">
              <a:extLst>
                <a:ext uri="{FF2B5EF4-FFF2-40B4-BE49-F238E27FC236}">
                  <a16:creationId xmlns="" xmlns:a16="http://schemas.microsoft.com/office/drawing/2014/main" id="{7A357FAB-F23B-41D1-8801-B0BD6975B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6675" y="552450"/>
              <a:ext cx="6267450" cy="5400675"/>
            </a:xfrm>
            <a:prstGeom prst="ellipse">
              <a:avLst/>
            </a:prstGeom>
            <a:solidFill>
              <a:srgbClr val="E5334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54A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29">
              <a:extLst>
                <a:ext uri="{FF2B5EF4-FFF2-40B4-BE49-F238E27FC236}">
                  <a16:creationId xmlns="" xmlns:a16="http://schemas.microsoft.com/office/drawing/2014/main" id="{D069DF69-470A-4E5A-BAC4-50E8C4772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3025" y="1714500"/>
              <a:ext cx="3533775" cy="2971800"/>
            </a:xfrm>
            <a:prstGeom prst="ellipse">
              <a:avLst/>
            </a:prstGeom>
            <a:solidFill>
              <a:srgbClr val="33354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                   </a:t>
              </a:r>
              <a:endPara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                       </a:t>
              </a:r>
              <a:endPara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endPara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AutoShape 28">
              <a:extLst>
                <a:ext uri="{FF2B5EF4-FFF2-40B4-BE49-F238E27FC236}">
                  <a16:creationId xmlns="" xmlns:a16="http://schemas.microsoft.com/office/drawing/2014/main" id="{2D353CD3-1532-4937-B61D-860F868B3E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575" y="1714500"/>
              <a:ext cx="0" cy="297180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AutoShape 27">
              <a:extLst>
                <a:ext uri="{FF2B5EF4-FFF2-40B4-BE49-F238E27FC236}">
                  <a16:creationId xmlns="" xmlns:a16="http://schemas.microsoft.com/office/drawing/2014/main" id="{FCD23891-0064-4084-8A83-D6FF821AD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650" y="2400300"/>
              <a:ext cx="666750" cy="3143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E5334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Legal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AutoShape 26">
              <a:extLst>
                <a:ext uri="{FF2B5EF4-FFF2-40B4-BE49-F238E27FC236}">
                  <a16:creationId xmlns="" xmlns:a16="http://schemas.microsoft.com/office/drawing/2014/main" id="{08A74898-6133-4720-9F1A-DC74E3AD7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575" y="1904999"/>
              <a:ext cx="666750" cy="3143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E5334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Drafting</a:t>
              </a: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AutoShape 25">
              <a:extLst>
                <a:ext uri="{FF2B5EF4-FFF2-40B4-BE49-F238E27FC236}">
                  <a16:creationId xmlns="" xmlns:a16="http://schemas.microsoft.com/office/drawing/2014/main" id="{DE3035EC-2895-4416-BF23-9B95C6B35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798" y="3829049"/>
              <a:ext cx="952500" cy="44767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E5334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Strategic Management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AutoShape 24">
              <a:extLst>
                <a:ext uri="{FF2B5EF4-FFF2-40B4-BE49-F238E27FC236}">
                  <a16:creationId xmlns="" xmlns:a16="http://schemas.microsoft.com/office/drawing/2014/main" id="{B1A803E1-AE52-4585-A647-01F9744DE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225" y="3038475"/>
              <a:ext cx="952500" cy="44767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E5334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Financial Management</a:t>
              </a: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AutoShape 23">
              <a:extLst>
                <a:ext uri="{FF2B5EF4-FFF2-40B4-BE49-F238E27FC236}">
                  <a16:creationId xmlns="" xmlns:a16="http://schemas.microsoft.com/office/drawing/2014/main" id="{C386603A-F9AA-4398-9BC3-57D4A7202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0" y="2095499"/>
              <a:ext cx="723900" cy="3143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E5334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Accounts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AutoShape 22">
              <a:extLst>
                <a:ext uri="{FF2B5EF4-FFF2-40B4-BE49-F238E27FC236}">
                  <a16:creationId xmlns="" xmlns:a16="http://schemas.microsoft.com/office/drawing/2014/main" id="{55234D7E-7604-4991-99B5-32393F1B9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3340667"/>
              <a:ext cx="666750" cy="3143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E5334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GST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AutoShape 21">
              <a:extLst>
                <a:ext uri="{FF2B5EF4-FFF2-40B4-BE49-F238E27FC236}">
                  <a16:creationId xmlns="" xmlns:a16="http://schemas.microsoft.com/office/drawing/2014/main" id="{F94B6944-7DF3-4729-978F-5C89E73FF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0" y="3981450"/>
              <a:ext cx="866775" cy="3143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E5334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Other Laws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Oval 20">
              <a:extLst>
                <a:ext uri="{FF2B5EF4-FFF2-40B4-BE49-F238E27FC236}">
                  <a16:creationId xmlns="" xmlns:a16="http://schemas.microsoft.com/office/drawing/2014/main" id="{BDDA8753-D0D3-47E7-A835-0C54FEBF4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19374"/>
              <a:ext cx="1371600" cy="11525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E5334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E53341"/>
                  </a:solidFill>
                  <a:effectLst/>
                  <a:uLnTx/>
                  <a:uFillTx/>
                  <a:latin typeface="Agency FB" panose="020B05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Company Law</a:t>
              </a:r>
              <a:endPara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53341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E53341"/>
                  </a:solidFill>
                  <a:effectLst/>
                  <a:uLnTx/>
                  <a:uFillTx/>
                  <a:latin typeface="Agency FB" panose="020B05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Securities Law</a:t>
              </a:r>
              <a:endPara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53341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E53341"/>
                  </a:solidFill>
                  <a:effectLst/>
                  <a:uLnTx/>
                  <a:uFillTx/>
                  <a:latin typeface="Agency FB" panose="020B05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FEMA</a:t>
              </a:r>
              <a:endPara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53341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E53341"/>
                  </a:solidFill>
                  <a:effectLst/>
                  <a:uLnTx/>
                  <a:uFillTx/>
                  <a:latin typeface="Agency FB" panose="020B05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GST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53341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AutoShape 19">
              <a:extLst>
                <a:ext uri="{FF2B5EF4-FFF2-40B4-BE49-F238E27FC236}">
                  <a16:creationId xmlns="" xmlns:a16="http://schemas.microsoft.com/office/drawing/2014/main" id="{DD9BED56-2424-4BF5-8E33-72C0F57AF5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575" y="552450"/>
              <a:ext cx="0" cy="116205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AutoShape 18">
              <a:extLst>
                <a:ext uri="{FF2B5EF4-FFF2-40B4-BE49-F238E27FC236}">
                  <a16:creationId xmlns="" xmlns:a16="http://schemas.microsoft.com/office/drawing/2014/main" id="{600EB26F-23CA-46A8-A0B3-B9A3606F5D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18823" y="3619500"/>
              <a:ext cx="1229552" cy="458788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AutoShape 17">
              <a:extLst>
                <a:ext uri="{FF2B5EF4-FFF2-40B4-BE49-F238E27FC236}">
                  <a16:creationId xmlns="" xmlns:a16="http://schemas.microsoft.com/office/drawing/2014/main" id="{1903A294-452C-4A15-A10F-CC3B782F5F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6325" y="4352925"/>
              <a:ext cx="933450" cy="1000125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AutoShape 16">
              <a:extLst>
                <a:ext uri="{FF2B5EF4-FFF2-40B4-BE49-F238E27FC236}">
                  <a16:creationId xmlns="" xmlns:a16="http://schemas.microsoft.com/office/drawing/2014/main" id="{F88F1E47-7840-416F-8AAC-5BCFFD8412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66675" y="3230563"/>
              <a:ext cx="1409700" cy="5715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15">
              <a:extLst>
                <a:ext uri="{FF2B5EF4-FFF2-40B4-BE49-F238E27FC236}">
                  <a16:creationId xmlns="" xmlns:a16="http://schemas.microsoft.com/office/drawing/2014/main" id="{D0FB0C8F-C9CF-4AE7-A711-2ADDF54A2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2050" y="2638425"/>
              <a:ext cx="1095375" cy="561975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F243E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33354A"/>
                  </a:solidFill>
                  <a:effectLst/>
                  <a:uLnTx/>
                  <a:uFillTx/>
                  <a:latin typeface="Agency FB" panose="020B05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Setting up of Business Entities and Closure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54A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AutoShape 14">
              <a:extLst>
                <a:ext uri="{FF2B5EF4-FFF2-40B4-BE49-F238E27FC236}">
                  <a16:creationId xmlns="" xmlns:a16="http://schemas.microsoft.com/office/drawing/2014/main" id="{08DF725A-9E0F-4BD7-ACD7-340C770611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95800" y="1590675"/>
              <a:ext cx="1028700" cy="70485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13">
              <a:extLst>
                <a:ext uri="{FF2B5EF4-FFF2-40B4-BE49-F238E27FC236}">
                  <a16:creationId xmlns="" xmlns:a16="http://schemas.microsoft.com/office/drawing/2014/main" id="{F981E2E3-B967-4F34-9E1E-ED2D5AFBE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75" y="3848100"/>
              <a:ext cx="933450" cy="838200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F243E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54A"/>
                  </a:solidFill>
                  <a:effectLst/>
                  <a:uLnTx/>
                  <a:uFillTx/>
                  <a:latin typeface="Agency FB" panose="020B05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Governance, Risk Management, Compliances and Ethics</a:t>
              </a: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54A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Rectangle 12">
              <a:extLst>
                <a:ext uri="{FF2B5EF4-FFF2-40B4-BE49-F238E27FC236}">
                  <a16:creationId xmlns="" xmlns:a16="http://schemas.microsoft.com/office/drawing/2014/main" id="{2E84F44D-CA07-4961-8AE4-5E50C025F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049" y="1133474"/>
              <a:ext cx="1095375" cy="4857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33354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54A"/>
                  </a:solidFill>
                  <a:effectLst/>
                  <a:uLnTx/>
                  <a:uFillTx/>
                  <a:latin typeface="Agency FB" panose="020B05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Drafting, Pleadings and Appearances</a:t>
              </a: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54A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Rectangle 11">
              <a:extLst>
                <a:ext uri="{FF2B5EF4-FFF2-40B4-BE49-F238E27FC236}">
                  <a16:creationId xmlns="" xmlns:a16="http://schemas.microsoft.com/office/drawing/2014/main" id="{5F6361A7-CE3A-4270-B8D8-4ED361AD4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726" y="4352925"/>
              <a:ext cx="1065760" cy="714375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F243E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33354A"/>
                  </a:solidFill>
                  <a:effectLst/>
                  <a:uLnTx/>
                  <a:uFillTx/>
                  <a:latin typeface="Agency FB" panose="020B05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Secretarial Audit, Compliance Management and Due Diligence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54A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Rectangle 10">
              <a:extLst>
                <a:ext uri="{FF2B5EF4-FFF2-40B4-BE49-F238E27FC236}">
                  <a16:creationId xmlns="" xmlns:a16="http://schemas.microsoft.com/office/drawing/2014/main" id="{00D4B2CE-EE14-46FC-911A-48C6EB2C4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425" y="4819650"/>
              <a:ext cx="962025" cy="895350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F243E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33354A"/>
                  </a:solidFill>
                  <a:effectLst/>
                  <a:uLnTx/>
                  <a:uFillTx/>
                  <a:latin typeface="Agency FB" panose="020B05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Corporate Restructuring, Insolvency, Liquidations &amp; Winding-up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54A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Rectangle 9">
              <a:extLst>
                <a:ext uri="{FF2B5EF4-FFF2-40B4-BE49-F238E27FC236}">
                  <a16:creationId xmlns="" xmlns:a16="http://schemas.microsoft.com/office/drawing/2014/main" id="{BA356D70-59EC-4B14-BD84-DFA80C90C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875" y="1143540"/>
              <a:ext cx="1028700" cy="500574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F243E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33354A"/>
                  </a:solidFill>
                  <a:effectLst/>
                  <a:uLnTx/>
                  <a:uFillTx/>
                  <a:latin typeface="Agency FB" panose="020B05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Corporate Funding &amp; Listings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54A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Rectangle 8">
              <a:extLst>
                <a:ext uri="{FF2B5EF4-FFF2-40B4-BE49-F238E27FC236}">
                  <a16:creationId xmlns="" xmlns:a16="http://schemas.microsoft.com/office/drawing/2014/main" id="{EF5CA2C8-4BFB-4FA9-AD80-9B569FB56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50" y="2219325"/>
              <a:ext cx="1095375" cy="695325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F243E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54A"/>
                  </a:solidFill>
                  <a:effectLst/>
                  <a:uLnTx/>
                  <a:uFillTx/>
                  <a:latin typeface="Agency FB" panose="020B05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Corporate Disputes, Non-Compliances &amp; Remedies</a:t>
              </a: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54A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AutoShape 7">
              <a:extLst>
                <a:ext uri="{FF2B5EF4-FFF2-40B4-BE49-F238E27FC236}">
                  <a16:creationId xmlns="" xmlns:a16="http://schemas.microsoft.com/office/drawing/2014/main" id="{54CEDF78-D929-4B56-803A-76691ED775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45184" y="4600574"/>
              <a:ext cx="474390" cy="1190625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AutoShape 6">
              <a:extLst>
                <a:ext uri="{FF2B5EF4-FFF2-40B4-BE49-F238E27FC236}">
                  <a16:creationId xmlns="" xmlns:a16="http://schemas.microsoft.com/office/drawing/2014/main" id="{E5A3B7DB-3A4D-4043-9BAE-A261E54521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7700" y="1543050"/>
              <a:ext cx="1190625" cy="62865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AutoShape 5">
              <a:extLst>
                <a:ext uri="{FF2B5EF4-FFF2-40B4-BE49-F238E27FC236}">
                  <a16:creationId xmlns="" xmlns:a16="http://schemas.microsoft.com/office/drawing/2014/main" id="{D684E376-2AB4-4D07-B260-97D214288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9050" y="2714625"/>
              <a:ext cx="866775" cy="3143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E5334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Income Tax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Rectangle 31">
              <a:extLst>
                <a:ext uri="{FF2B5EF4-FFF2-40B4-BE49-F238E27FC236}">
                  <a16:creationId xmlns="" xmlns:a16="http://schemas.microsoft.com/office/drawing/2014/main" id="{F2072082-E6E0-484B-BB81-6388F1E28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8267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49">
              <a:extLst>
                <a:ext uri="{FF2B5EF4-FFF2-40B4-BE49-F238E27FC236}">
                  <a16:creationId xmlns="" xmlns:a16="http://schemas.microsoft.com/office/drawing/2014/main" id="{9D684E5B-69DE-4378-85C9-840113B22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7200"/>
              <a:ext cx="108267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76914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F5E4B83-A0C0-49F2-8980-1F93BCE40037}"/>
              </a:ext>
            </a:extLst>
          </p:cNvPr>
          <p:cNvSpPr/>
          <p:nvPr/>
        </p:nvSpPr>
        <p:spPr>
          <a:xfrm>
            <a:off x="38100" y="1137726"/>
            <a:ext cx="10737850" cy="6944237"/>
          </a:xfrm>
          <a:prstGeom prst="rect">
            <a:avLst/>
          </a:prstGeom>
          <a:noFill/>
          <a:ln w="76200">
            <a:solidFill>
              <a:srgbClr val="E73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37117FB-1D69-4D52-9932-1E5A166EEC84}"/>
              </a:ext>
            </a:extLst>
          </p:cNvPr>
          <p:cNvGrpSpPr/>
          <p:nvPr/>
        </p:nvGrpSpPr>
        <p:grpSpPr>
          <a:xfrm>
            <a:off x="2" y="0"/>
            <a:ext cx="10826750" cy="1346199"/>
            <a:chOff x="0" y="0"/>
            <a:chExt cx="10826750" cy="1346200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26422F5B-D568-4DC9-BCAC-7C533B8346CC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F85770F7-644D-4A39-93B6-81F70333FB2E}"/>
                </a:ext>
              </a:extLst>
            </p:cNvPr>
            <p:cNvSpPr/>
            <p:nvPr/>
          </p:nvSpPr>
          <p:spPr>
            <a:xfrm>
              <a:off x="380999" y="279400"/>
              <a:ext cx="6098625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E0B6002-7825-4F4B-A118-C094BF81B242}"/>
                </a:ext>
              </a:extLst>
            </p:cNvPr>
            <p:cNvSpPr txBox="1"/>
            <p:nvPr/>
          </p:nvSpPr>
          <p:spPr>
            <a:xfrm>
              <a:off x="545594" y="350322"/>
              <a:ext cx="51869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solidFill>
                    <a:srgbClr val="DB495E"/>
                  </a:solidFill>
                  <a:latin typeface="Agency FB" panose="020B0503020202020204" pitchFamily="34" charset="0"/>
                  <a:ea typeface="Calibri" panose="020F0502020204030204" pitchFamily="34" charset="0"/>
                  <a:cs typeface="Aharoni" panose="02010803020104030203" pitchFamily="2" charset="-79"/>
                </a:rPr>
                <a:t>Existing ICSI Syllabus (2013)</a:t>
              </a:r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61A59FD4-0ECB-4D8A-B89D-C3D7A1F96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08936871"/>
              </p:ext>
            </p:extLst>
          </p:nvPr>
        </p:nvGraphicFramePr>
        <p:xfrm>
          <a:off x="545596" y="2490951"/>
          <a:ext cx="9600959" cy="27134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4120">
                  <a:extLst>
                    <a:ext uri="{9D8B030D-6E8A-4147-A177-3AD203B41FA5}">
                      <a16:colId xmlns="" xmlns:a16="http://schemas.microsoft.com/office/drawing/2014/main" val="2488389254"/>
                    </a:ext>
                  </a:extLst>
                </a:gridCol>
                <a:gridCol w="941927">
                  <a:extLst>
                    <a:ext uri="{9D8B030D-6E8A-4147-A177-3AD203B41FA5}">
                      <a16:colId xmlns="" xmlns:a16="http://schemas.microsoft.com/office/drawing/2014/main" val="2771850214"/>
                    </a:ext>
                  </a:extLst>
                </a:gridCol>
                <a:gridCol w="866140">
                  <a:extLst>
                    <a:ext uri="{9D8B030D-6E8A-4147-A177-3AD203B41FA5}">
                      <a16:colId xmlns="" xmlns:a16="http://schemas.microsoft.com/office/drawing/2014/main" val="1508886150"/>
                    </a:ext>
                  </a:extLst>
                </a:gridCol>
                <a:gridCol w="909447">
                  <a:extLst>
                    <a:ext uri="{9D8B030D-6E8A-4147-A177-3AD203B41FA5}">
                      <a16:colId xmlns="" xmlns:a16="http://schemas.microsoft.com/office/drawing/2014/main" val="1084549653"/>
                    </a:ext>
                  </a:extLst>
                </a:gridCol>
                <a:gridCol w="801180">
                  <a:extLst>
                    <a:ext uri="{9D8B030D-6E8A-4147-A177-3AD203B41FA5}">
                      <a16:colId xmlns="" xmlns:a16="http://schemas.microsoft.com/office/drawing/2014/main" val="339227464"/>
                    </a:ext>
                  </a:extLst>
                </a:gridCol>
                <a:gridCol w="866140">
                  <a:extLst>
                    <a:ext uri="{9D8B030D-6E8A-4147-A177-3AD203B41FA5}">
                      <a16:colId xmlns="" xmlns:a16="http://schemas.microsoft.com/office/drawing/2014/main" val="222954940"/>
                    </a:ext>
                  </a:extLst>
                </a:gridCol>
                <a:gridCol w="812005">
                  <a:extLst>
                    <a:ext uri="{9D8B030D-6E8A-4147-A177-3AD203B41FA5}">
                      <a16:colId xmlns="" xmlns:a16="http://schemas.microsoft.com/office/drawing/2014/main" val="3226143321"/>
                    </a:ext>
                  </a:extLst>
                </a:gridCol>
              </a:tblGrid>
              <a:tr h="48406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" algn="l"/>
                          <a:tab pos="2971800" algn="ctr"/>
                        </a:tabLs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gency FB"/>
                        <a:ea typeface="Blogger Sans Light" panose="0200050603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" algn="l"/>
                          <a:tab pos="2971800" algn="ctr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gency FB"/>
                          <a:ea typeface="Blogger Sans Light" panose="02000506030000020004" pitchFamily="2" charset="0"/>
                        </a:rPr>
                        <a:t>EXECUTIVE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gency FB"/>
                        <a:ea typeface="Blogger Sans Light" panose="0200050603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" algn="l"/>
                          <a:tab pos="2971800" algn="ctr"/>
                        </a:tabLs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Agency FB"/>
                          <a:ea typeface="Blogger Sans Light" panose="02000506030000020004" pitchFamily="2" charset="0"/>
                        </a:rPr>
                        <a:t>PROFESSIONAL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gency FB"/>
                        <a:ea typeface="Blogger Sans Light" panose="0200050603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" algn="l"/>
                          <a:tab pos="2971800" algn="ctr"/>
                        </a:tabLs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gency FB"/>
                          <a:ea typeface="Blogger Sans Light" panose="02000506030000020004" pitchFamily="2" charset="0"/>
                        </a:rPr>
                        <a:t>TOTAL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gency FB"/>
                        <a:ea typeface="Blogger Sans Light" panose="0200050603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5987515"/>
                  </a:ext>
                </a:extLst>
              </a:tr>
              <a:tr h="726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" algn="l"/>
                          <a:tab pos="2971800" algn="ctr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gency FB"/>
                          <a:ea typeface="Blogger Sans Light" panose="02000506030000020004" pitchFamily="2" charset="0"/>
                        </a:rPr>
                        <a:t>Marks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gency FB"/>
                        <a:ea typeface="Blogger Sans Light" panose="0200050603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" algn="l"/>
                          <a:tab pos="2971800" algn="ctr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gency FB"/>
                          <a:ea typeface="Blogger Sans Light" panose="02000506030000020004" pitchFamily="2" charset="0"/>
                        </a:rPr>
                        <a:t>%Age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gency FB"/>
                        <a:ea typeface="Blogger Sans Light" panose="0200050603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" algn="l"/>
                          <a:tab pos="2971800" algn="ctr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gency FB"/>
                          <a:ea typeface="Blogger Sans Light" panose="02000506030000020004" pitchFamily="2" charset="0"/>
                        </a:rPr>
                        <a:t>Marks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gency FB"/>
                        <a:ea typeface="Blogger Sans Light" panose="0200050603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" algn="l"/>
                          <a:tab pos="2971800" algn="ctr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gency FB"/>
                          <a:ea typeface="Blogger Sans Light" panose="02000506030000020004" pitchFamily="2" charset="0"/>
                        </a:rPr>
                        <a:t>%Age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gency FB"/>
                        <a:ea typeface="Blogger Sans Light" panose="0200050603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" algn="l"/>
                          <a:tab pos="2971800" algn="ctr"/>
                        </a:tabLs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gency FB"/>
                          <a:ea typeface="Blogger Sans Light" panose="02000506030000020004" pitchFamily="2" charset="0"/>
                        </a:rPr>
                        <a:t>Marks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gency FB"/>
                        <a:ea typeface="Blogger Sans Light" panose="0200050603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" algn="l"/>
                          <a:tab pos="2971800" algn="ctr"/>
                        </a:tabLs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gency FB"/>
                          <a:ea typeface="Blogger Sans Light" panose="02000506030000020004" pitchFamily="2" charset="0"/>
                        </a:rPr>
                        <a:t>%Age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gency FB"/>
                        <a:ea typeface="Blogger Sans Light" panose="0200050603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0726197"/>
                  </a:ext>
                </a:extLst>
              </a:tr>
              <a:tr h="4840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" algn="l"/>
                          <a:tab pos="2971800" algn="ctr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gency FB"/>
                          <a:ea typeface="Blogger Sans Light" panose="02000506030000020004" pitchFamily="2" charset="0"/>
                        </a:rPr>
                        <a:t>Core Area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gency FB"/>
                        <a:ea typeface="Blogger Sans Light" panose="0200050603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" algn="l"/>
                          <a:tab pos="2971800" algn="ctr"/>
                        </a:tabLs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gency FB"/>
                          <a:ea typeface="Blogger Sans Light" panose="02000506030000020004" pitchFamily="2" charset="0"/>
                          <a:cs typeface="Times New Roman" panose="02020603050405020304" pitchFamily="18" charset="0"/>
                        </a:rPr>
                        <a:t>270</a:t>
                      </a: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" algn="l"/>
                          <a:tab pos="2971800" algn="ct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gency FB"/>
                          <a:ea typeface="Blogger Sans Light" panose="02000506030000020004" pitchFamily="2" charset="0"/>
                          <a:cs typeface="Times New Roman" panose="02020603050405020304" pitchFamily="18" charset="0"/>
                        </a:rPr>
                        <a:t>38.57%</a:t>
                      </a: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" algn="l"/>
                          <a:tab pos="2971800" algn="ct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gency FB"/>
                          <a:ea typeface="Blogger Sans Light" panose="02000506030000020004" pitchFamily="2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" algn="l"/>
                          <a:tab pos="2971800" algn="ct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gency FB"/>
                          <a:ea typeface="Blogger Sans Light" panose="02000506030000020004" pitchFamily="2" charset="0"/>
                          <a:cs typeface="Times New Roman" panose="02020603050405020304" pitchFamily="18" charset="0"/>
                        </a:rPr>
                        <a:t>55.56%</a:t>
                      </a: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" algn="l"/>
                          <a:tab pos="2971800" algn="ctr"/>
                        </a:tabLs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gency FB"/>
                          <a:ea typeface="Blogger Sans Light" panose="02000506030000020004" pitchFamily="2" charset="0"/>
                          <a:cs typeface="Times New Roman" panose="02020603050405020304" pitchFamily="18" charset="0"/>
                        </a:rPr>
                        <a:t>770</a:t>
                      </a: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" algn="l"/>
                          <a:tab pos="2971800" algn="ctr"/>
                        </a:tabLs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gency FB"/>
                          <a:ea typeface="Blogger Sans Light" panose="02000506030000020004" pitchFamily="2" charset="0"/>
                          <a:cs typeface="Times New Roman" panose="02020603050405020304" pitchFamily="18" charset="0"/>
                        </a:rPr>
                        <a:t>48.13%</a:t>
                      </a: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8835050"/>
                  </a:ext>
                </a:extLst>
              </a:tr>
              <a:tr h="4840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" algn="l"/>
                          <a:tab pos="2971800" algn="ctr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gency FB"/>
                          <a:ea typeface="Blogger Sans Light" panose="02000506030000020004" pitchFamily="2" charset="0"/>
                          <a:cs typeface="Times New Roman" panose="02020603050405020304" pitchFamily="18" charset="0"/>
                        </a:rPr>
                        <a:t>Ancillary</a:t>
                      </a: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" algn="l"/>
                          <a:tab pos="2971800" algn="ctr"/>
                        </a:tabLs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gency FB"/>
                          <a:ea typeface="Blogger Sans Light" panose="02000506030000020004" pitchFamily="2" charset="0"/>
                          <a:cs typeface="Times New Roman" panose="02020603050405020304" pitchFamily="18" charset="0"/>
                        </a:rPr>
                        <a:t>430</a:t>
                      </a: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" algn="l"/>
                          <a:tab pos="2971800" algn="ctr"/>
                        </a:tabLs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gency FB"/>
                          <a:ea typeface="Blogger Sans Light" panose="02000506030000020004" pitchFamily="2" charset="0"/>
                          <a:cs typeface="Times New Roman" panose="02020603050405020304" pitchFamily="18" charset="0"/>
                        </a:rPr>
                        <a:t>61.43%</a:t>
                      </a: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" algn="l"/>
                          <a:tab pos="2971800" algn="ctr"/>
                        </a:tabLs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gency FB"/>
                          <a:ea typeface="Blogger Sans Light" panose="02000506030000020004" pitchFamily="2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" algn="l"/>
                          <a:tab pos="2971800" algn="ct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gency FB"/>
                          <a:ea typeface="Blogger Sans Light" panose="02000506030000020004" pitchFamily="2" charset="0"/>
                          <a:cs typeface="Times New Roman" panose="02020603050405020304" pitchFamily="18" charset="0"/>
                        </a:rPr>
                        <a:t>44.44%</a:t>
                      </a: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" algn="l"/>
                          <a:tab pos="2971800" algn="ctr"/>
                        </a:tabLs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gency FB"/>
                          <a:ea typeface="Blogger Sans Light" panose="02000506030000020004" pitchFamily="2" charset="0"/>
                          <a:cs typeface="Times New Roman" panose="02020603050405020304" pitchFamily="18" charset="0"/>
                        </a:rPr>
                        <a:t>830</a:t>
                      </a: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" algn="l"/>
                          <a:tab pos="2971800" algn="ctr"/>
                        </a:tabLs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gency FB"/>
                          <a:ea typeface="Blogger Sans Light" panose="02000506030000020004" pitchFamily="2" charset="0"/>
                          <a:cs typeface="Times New Roman" panose="02020603050405020304" pitchFamily="18" charset="0"/>
                        </a:rPr>
                        <a:t>51.87%</a:t>
                      </a: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3892960"/>
                  </a:ext>
                </a:extLst>
              </a:tr>
              <a:tr h="535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" algn="l"/>
                          <a:tab pos="2971800" algn="ctr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gency FB"/>
                          <a:ea typeface="Blogger Sans Light" panose="02000506030000020004" pitchFamily="2" charset="0"/>
                        </a:rPr>
                        <a:t>TOTAL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gency FB"/>
                        <a:ea typeface="Blogger Sans Light" panose="0200050603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" algn="l"/>
                          <a:tab pos="2971800" algn="ctr"/>
                        </a:tabLs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Agency FB"/>
                          <a:ea typeface="Blogger Sans Light" panose="02000506030000020004" pitchFamily="2" charset="0"/>
                          <a:cs typeface="Times New Roman" panose="02020603050405020304" pitchFamily="18" charset="0"/>
                        </a:rPr>
                        <a:t>700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gency FB"/>
                        <a:ea typeface="Blogger Sans Light" panose="0200050603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" algn="l"/>
                          <a:tab pos="2971800" algn="ctr"/>
                        </a:tabLs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Agency FB"/>
                          <a:ea typeface="Blogger Sans Light" panose="02000506030000020004" pitchFamily="2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gency FB"/>
                        <a:ea typeface="Blogger Sans Light" panose="0200050603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" algn="l"/>
                          <a:tab pos="2971800" algn="ctr"/>
                        </a:tabLs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Agency FB"/>
                          <a:ea typeface="Blogger Sans Light" panose="02000506030000020004" pitchFamily="2" charset="0"/>
                          <a:cs typeface="Times New Roman" panose="02020603050405020304" pitchFamily="18" charset="0"/>
                        </a:rPr>
                        <a:t>900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gency FB"/>
                        <a:ea typeface="Blogger Sans Light" panose="0200050603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" algn="l"/>
                          <a:tab pos="2971800" algn="ctr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gency FB"/>
                          <a:ea typeface="Blogger Sans Light" panose="02000506030000020004" pitchFamily="2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gency FB"/>
                        <a:ea typeface="Blogger Sans Light" panose="0200050603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" algn="l"/>
                          <a:tab pos="2971800" algn="ctr"/>
                        </a:tabLs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gency FB"/>
                          <a:ea typeface="Blogger Sans Light" panose="02000506030000020004" pitchFamily="2" charset="0"/>
                          <a:cs typeface="Times New Roman" panose="02020603050405020304" pitchFamily="18" charset="0"/>
                        </a:rPr>
                        <a:t>1600</a:t>
                      </a: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" algn="l"/>
                          <a:tab pos="2971800" algn="ctr"/>
                        </a:tabLs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gency FB"/>
                          <a:ea typeface="Blogger Sans Light" panose="02000506030000020004" pitchFamily="2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4887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19157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70A36E1-153A-42BD-96D4-D55E8670A04A}"/>
              </a:ext>
            </a:extLst>
          </p:cNvPr>
          <p:cNvSpPr/>
          <p:nvPr/>
        </p:nvSpPr>
        <p:spPr>
          <a:xfrm>
            <a:off x="38100" y="1137726"/>
            <a:ext cx="10737850" cy="6944237"/>
          </a:xfrm>
          <a:prstGeom prst="rect">
            <a:avLst/>
          </a:prstGeom>
          <a:noFill/>
          <a:ln w="76200">
            <a:solidFill>
              <a:srgbClr val="E73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37117FB-1D69-4D52-9932-1E5A166EEC84}"/>
              </a:ext>
            </a:extLst>
          </p:cNvPr>
          <p:cNvGrpSpPr/>
          <p:nvPr/>
        </p:nvGrpSpPr>
        <p:grpSpPr>
          <a:xfrm>
            <a:off x="2" y="0"/>
            <a:ext cx="10826750" cy="1346199"/>
            <a:chOff x="0" y="0"/>
            <a:chExt cx="10826750" cy="1346200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26422F5B-D568-4DC9-BCAC-7C533B8346CC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F85770F7-644D-4A39-93B6-81F70333FB2E}"/>
                </a:ext>
              </a:extLst>
            </p:cNvPr>
            <p:cNvSpPr/>
            <p:nvPr/>
          </p:nvSpPr>
          <p:spPr>
            <a:xfrm>
              <a:off x="165099" y="279400"/>
              <a:ext cx="7746999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E0B6002-7825-4F4B-A118-C094BF81B242}"/>
                </a:ext>
              </a:extLst>
            </p:cNvPr>
            <p:cNvSpPr txBox="1"/>
            <p:nvPr/>
          </p:nvSpPr>
          <p:spPr>
            <a:xfrm>
              <a:off x="319062" y="363463"/>
              <a:ext cx="9830304" cy="685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811987">
                <a:lnSpc>
                  <a:spcPct val="107000"/>
                </a:lnSpc>
                <a:spcAft>
                  <a:spcPts val="710"/>
                </a:spcAft>
              </a:pPr>
              <a:r>
                <a:rPr lang="en-US" sz="3600" b="1" dirty="0">
                  <a:solidFill>
                    <a:srgbClr val="E53341"/>
                  </a:solidFill>
                  <a:latin typeface="Agency FB" panose="020B0503020202020204" pitchFamily="34" charset="0"/>
                </a:rPr>
                <a:t>ICSI New Syllabus focusing on Core</a:t>
              </a: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92945952"/>
              </p:ext>
            </p:extLst>
          </p:nvPr>
        </p:nvGraphicFramePr>
        <p:xfrm>
          <a:off x="482349" y="1625599"/>
          <a:ext cx="9830304" cy="4805479"/>
        </p:xfrm>
        <a:graphic>
          <a:graphicData uri="http://schemas.openxmlformats.org/drawingml/2006/table">
            <a:tbl>
              <a:tblPr/>
              <a:tblGrid>
                <a:gridCol w="22046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26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34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42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036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0316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084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17272">
                <a:tc rowSpan="2">
                  <a:txBody>
                    <a:bodyPr/>
                    <a:lstStyle/>
                    <a:p>
                      <a:pPr marL="0" marR="127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Agency FB" panose="020B0503020202020204" pitchFamily="34" charset="0"/>
                          <a:ea typeface="Cambria"/>
                          <a:cs typeface="Cambria"/>
                        </a:rPr>
                        <a:t>  </a:t>
                      </a:r>
                      <a:endParaRPr lang="en-US" sz="1200" dirty="0">
                        <a:solidFill>
                          <a:srgbClr val="000000"/>
                        </a:solidFill>
                        <a:latin typeface="Agency FB" panose="020B0503020202020204" pitchFamily="34" charset="0"/>
                        <a:ea typeface="Cambria"/>
                        <a:cs typeface="Cambria"/>
                      </a:endParaRPr>
                    </a:p>
                    <a:p>
                      <a:pPr marL="0" marR="127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Agency FB" panose="020B0503020202020204" pitchFamily="34" charset="0"/>
                          <a:ea typeface="Cambria"/>
                          <a:cs typeface="Cambria"/>
                        </a:rPr>
                        <a:t>  </a:t>
                      </a:r>
                      <a:endParaRPr lang="en-US" sz="1200" dirty="0">
                        <a:solidFill>
                          <a:srgbClr val="000000"/>
                        </a:solidFill>
                        <a:latin typeface="Agency FB" panose="020B0503020202020204" pitchFamily="34" charset="0"/>
                        <a:ea typeface="Cambria"/>
                        <a:cs typeface="Cambria"/>
                      </a:endParaRPr>
                    </a:p>
                  </a:txBody>
                  <a:tcPr marL="41910" marR="8890" marT="412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3175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Agency FB" panose="020B0503020202020204" pitchFamily="34" charset="0"/>
                          <a:ea typeface="Cambria"/>
                          <a:cs typeface="Cambria"/>
                        </a:rPr>
                        <a:t>Executive</a:t>
                      </a:r>
                      <a:r>
                        <a:rPr lang="en-IN" sz="2000" dirty="0">
                          <a:solidFill>
                            <a:srgbClr val="000000"/>
                          </a:solidFill>
                          <a:latin typeface="Agency FB" panose="020B0503020202020204" pitchFamily="34" charset="0"/>
                          <a:ea typeface="Cambria"/>
                          <a:cs typeface="Cambria"/>
                        </a:rPr>
                        <a:t> </a:t>
                      </a:r>
                      <a:endParaRPr lang="en-US" sz="2000" dirty="0">
                        <a:solidFill>
                          <a:srgbClr val="000000"/>
                        </a:solidFill>
                        <a:latin typeface="Agency FB" panose="020B0503020202020204" pitchFamily="34" charset="0"/>
                        <a:ea typeface="Cambria"/>
                        <a:cs typeface="Cambria"/>
                      </a:endParaRPr>
                    </a:p>
                  </a:txBody>
                  <a:tcPr marL="41910" marR="8890" marT="41275" marB="0" anchor="ctr">
                    <a:lnL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3175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Agency FB" panose="020B0503020202020204" pitchFamily="34" charset="0"/>
                          <a:ea typeface="Cambria"/>
                          <a:cs typeface="Cambria"/>
                        </a:rPr>
                        <a:t>Professional</a:t>
                      </a:r>
                      <a:r>
                        <a:rPr lang="en-IN" sz="2000" dirty="0">
                          <a:solidFill>
                            <a:srgbClr val="000000"/>
                          </a:solidFill>
                          <a:latin typeface="Agency FB" panose="020B0503020202020204" pitchFamily="34" charset="0"/>
                          <a:ea typeface="Cambria"/>
                          <a:cs typeface="Cambria"/>
                        </a:rPr>
                        <a:t> </a:t>
                      </a:r>
                      <a:endParaRPr lang="en-US" sz="2000" dirty="0">
                        <a:solidFill>
                          <a:srgbClr val="000000"/>
                        </a:solidFill>
                        <a:latin typeface="Agency FB" panose="020B0503020202020204" pitchFamily="34" charset="0"/>
                        <a:ea typeface="Cambria"/>
                        <a:cs typeface="Cambria"/>
                      </a:endParaRPr>
                    </a:p>
                  </a:txBody>
                  <a:tcPr marL="41910" marR="8890" marT="41275" marB="0" anchor="ctr">
                    <a:lnL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304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Agency FB" panose="020B0503020202020204" pitchFamily="34" charset="0"/>
                          <a:ea typeface="Cambria"/>
                          <a:cs typeface="Cambria"/>
                        </a:rPr>
                        <a:t>Total</a:t>
                      </a:r>
                      <a:r>
                        <a:rPr lang="en-IN" sz="2000" dirty="0">
                          <a:solidFill>
                            <a:srgbClr val="000000"/>
                          </a:solidFill>
                          <a:latin typeface="Agency FB" panose="020B0503020202020204" pitchFamily="34" charset="0"/>
                          <a:ea typeface="Cambria"/>
                          <a:cs typeface="Cambria"/>
                        </a:rPr>
                        <a:t> </a:t>
                      </a:r>
                      <a:endParaRPr lang="en-US" sz="2000" dirty="0">
                        <a:solidFill>
                          <a:srgbClr val="000000"/>
                        </a:solidFill>
                        <a:latin typeface="Agency FB" panose="020B0503020202020204" pitchFamily="34" charset="0"/>
                        <a:ea typeface="Cambria"/>
                        <a:cs typeface="Cambria"/>
                      </a:endParaRPr>
                    </a:p>
                  </a:txBody>
                  <a:tcPr marL="41910" marR="8890" marT="41275" marB="0" anchor="ctr">
                    <a:lnL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2202">
                <a:tc vMerge="1">
                  <a:txBody>
                    <a:bodyPr/>
                    <a:lstStyle/>
                    <a:p>
                      <a:pPr marL="0" marR="127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Agency FB" panose="020B0503020202020204" pitchFamily="34" charset="0"/>
                        <a:ea typeface="Cambria"/>
                        <a:cs typeface="Cambria"/>
                      </a:endParaRPr>
                    </a:p>
                  </a:txBody>
                  <a:tcPr marL="41910" marR="8890" marT="41275" marB="0" anchor="ctr">
                    <a:lnL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49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Agency FB" panose="020B0503020202020204" pitchFamily="34" charset="0"/>
                          <a:ea typeface="Cambria"/>
                          <a:cs typeface="Cambria"/>
                        </a:rPr>
                        <a:t>Marks</a:t>
                      </a:r>
                      <a:r>
                        <a:rPr lang="en-IN" sz="2000" dirty="0">
                          <a:solidFill>
                            <a:srgbClr val="000000"/>
                          </a:solidFill>
                          <a:latin typeface="Agency FB" panose="020B0503020202020204" pitchFamily="34" charset="0"/>
                          <a:ea typeface="Cambria"/>
                          <a:cs typeface="Cambria"/>
                        </a:rPr>
                        <a:t> </a:t>
                      </a:r>
                      <a:endParaRPr lang="en-US" sz="2000" dirty="0">
                        <a:solidFill>
                          <a:srgbClr val="000000"/>
                        </a:solidFill>
                        <a:latin typeface="Agency FB" panose="020B0503020202020204" pitchFamily="34" charset="0"/>
                        <a:ea typeface="Cambria"/>
                        <a:cs typeface="Cambria"/>
                      </a:endParaRPr>
                    </a:p>
                  </a:txBody>
                  <a:tcPr marL="41910" marR="8890" marT="41275" marB="0" anchor="ctr">
                    <a:lnL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446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Agency FB" panose="020B0503020202020204" pitchFamily="34" charset="0"/>
                          <a:ea typeface="Cambria"/>
                          <a:cs typeface="Cambria"/>
                        </a:rPr>
                        <a:t>%Age</a:t>
                      </a:r>
                      <a:r>
                        <a:rPr lang="en-IN" sz="2000" dirty="0">
                          <a:solidFill>
                            <a:srgbClr val="000000"/>
                          </a:solidFill>
                          <a:latin typeface="Agency FB" panose="020B0503020202020204" pitchFamily="34" charset="0"/>
                          <a:ea typeface="Cambria"/>
                          <a:cs typeface="Cambria"/>
                        </a:rPr>
                        <a:t> </a:t>
                      </a:r>
                      <a:endParaRPr lang="en-US" sz="2000" dirty="0">
                        <a:solidFill>
                          <a:srgbClr val="000000"/>
                        </a:solidFill>
                        <a:latin typeface="Agency FB" panose="020B0503020202020204" pitchFamily="34" charset="0"/>
                        <a:ea typeface="Cambria"/>
                        <a:cs typeface="Cambria"/>
                      </a:endParaRPr>
                    </a:p>
                  </a:txBody>
                  <a:tcPr marL="41910" marR="8890" marT="41275" marB="0" anchor="ctr">
                    <a:lnL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Agency FB" panose="020B0503020202020204" pitchFamily="34" charset="0"/>
                          <a:ea typeface="Cambria"/>
                          <a:cs typeface="Cambria"/>
                        </a:rPr>
                        <a:t>Marks</a:t>
                      </a:r>
                      <a:r>
                        <a:rPr lang="en-IN" sz="2000" dirty="0">
                          <a:solidFill>
                            <a:srgbClr val="000000"/>
                          </a:solidFill>
                          <a:latin typeface="Agency FB" panose="020B0503020202020204" pitchFamily="34" charset="0"/>
                          <a:ea typeface="Cambria"/>
                          <a:cs typeface="Cambria"/>
                        </a:rPr>
                        <a:t> </a:t>
                      </a:r>
                      <a:endParaRPr lang="en-US" sz="2000" dirty="0">
                        <a:solidFill>
                          <a:srgbClr val="000000"/>
                        </a:solidFill>
                        <a:latin typeface="Agency FB" panose="020B0503020202020204" pitchFamily="34" charset="0"/>
                        <a:ea typeface="Cambria"/>
                        <a:cs typeface="Cambria"/>
                      </a:endParaRPr>
                    </a:p>
                  </a:txBody>
                  <a:tcPr marL="41910" marR="8890" marT="41275" marB="0" anchor="ctr">
                    <a:lnL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Agency FB" panose="020B0503020202020204" pitchFamily="34" charset="0"/>
                          <a:ea typeface="Cambria"/>
                          <a:cs typeface="Cambria"/>
                        </a:rPr>
                        <a:t>%Age</a:t>
                      </a:r>
                      <a:r>
                        <a:rPr lang="en-IN" sz="2000" dirty="0">
                          <a:solidFill>
                            <a:srgbClr val="000000"/>
                          </a:solidFill>
                          <a:latin typeface="Agency FB" panose="020B0503020202020204" pitchFamily="34" charset="0"/>
                          <a:ea typeface="Cambria"/>
                          <a:cs typeface="Cambria"/>
                        </a:rPr>
                        <a:t> </a:t>
                      </a:r>
                      <a:endParaRPr lang="en-US" sz="2000" dirty="0">
                        <a:solidFill>
                          <a:srgbClr val="000000"/>
                        </a:solidFill>
                        <a:latin typeface="Agency FB" panose="020B0503020202020204" pitchFamily="34" charset="0"/>
                        <a:ea typeface="Cambria"/>
                        <a:cs typeface="Cambria"/>
                      </a:endParaRPr>
                    </a:p>
                  </a:txBody>
                  <a:tcPr marL="41910" marR="8890" marT="41275" marB="0" anchor="ctr">
                    <a:lnL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Agency FB" panose="020B0503020202020204" pitchFamily="34" charset="0"/>
                          <a:ea typeface="Cambria"/>
                          <a:cs typeface="Cambria"/>
                        </a:rPr>
                        <a:t>Marks</a:t>
                      </a:r>
                      <a:r>
                        <a:rPr lang="en-IN" sz="2000" dirty="0">
                          <a:solidFill>
                            <a:srgbClr val="000000"/>
                          </a:solidFill>
                          <a:latin typeface="Agency FB" panose="020B0503020202020204" pitchFamily="34" charset="0"/>
                          <a:ea typeface="Cambria"/>
                          <a:cs typeface="Cambria"/>
                        </a:rPr>
                        <a:t> </a:t>
                      </a:r>
                      <a:endParaRPr lang="en-US" sz="2000" dirty="0">
                        <a:solidFill>
                          <a:srgbClr val="000000"/>
                        </a:solidFill>
                        <a:latin typeface="Agency FB" panose="020B0503020202020204" pitchFamily="34" charset="0"/>
                        <a:ea typeface="Cambria"/>
                        <a:cs typeface="Cambria"/>
                      </a:endParaRPr>
                    </a:p>
                  </a:txBody>
                  <a:tcPr marL="41910" marR="8890" marT="41275" marB="0" anchor="ctr">
                    <a:lnL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04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Agency FB" panose="020B0503020202020204" pitchFamily="34" charset="0"/>
                          <a:ea typeface="Cambria"/>
                          <a:cs typeface="Cambria"/>
                        </a:rPr>
                        <a:t>%Age</a:t>
                      </a:r>
                      <a:r>
                        <a:rPr lang="en-IN" sz="2000" dirty="0">
                          <a:solidFill>
                            <a:srgbClr val="000000"/>
                          </a:solidFill>
                          <a:latin typeface="Agency FB" panose="020B0503020202020204" pitchFamily="34" charset="0"/>
                          <a:ea typeface="Cambria"/>
                          <a:cs typeface="Cambria"/>
                        </a:rPr>
                        <a:t> </a:t>
                      </a:r>
                      <a:endParaRPr lang="en-US" sz="2000" dirty="0">
                        <a:solidFill>
                          <a:srgbClr val="000000"/>
                        </a:solidFill>
                        <a:latin typeface="Agency FB" panose="020B0503020202020204" pitchFamily="34" charset="0"/>
                        <a:ea typeface="Cambria"/>
                        <a:cs typeface="Cambria"/>
                      </a:endParaRPr>
                    </a:p>
                  </a:txBody>
                  <a:tcPr marL="41910" marR="8890" marT="41275" marB="0" anchor="ctr">
                    <a:lnL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2202">
                <a:tc>
                  <a:txBody>
                    <a:bodyPr/>
                    <a:lstStyle/>
                    <a:p>
                      <a:pPr marL="8826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Agency FB" panose="020B0503020202020204" pitchFamily="34" charset="0"/>
                          <a:ea typeface="Cambria"/>
                          <a:cs typeface="Cambria"/>
                        </a:rPr>
                        <a:t>Core &amp; Hybrid</a:t>
                      </a:r>
                      <a:r>
                        <a:rPr lang="en-IN" sz="2000" dirty="0">
                          <a:solidFill>
                            <a:srgbClr val="000000"/>
                          </a:solidFill>
                          <a:latin typeface="Agency FB" panose="020B0503020202020204" pitchFamily="34" charset="0"/>
                          <a:ea typeface="Cambria"/>
                          <a:cs typeface="Cambria"/>
                        </a:rPr>
                        <a:t> </a:t>
                      </a:r>
                      <a:endParaRPr lang="en-US" sz="2000" dirty="0">
                        <a:solidFill>
                          <a:srgbClr val="000000"/>
                        </a:solidFill>
                        <a:latin typeface="Agency FB" panose="020B0503020202020204" pitchFamily="34" charset="0"/>
                        <a:ea typeface="Cambria"/>
                        <a:cs typeface="Cambria"/>
                      </a:endParaRPr>
                    </a:p>
                  </a:txBody>
                  <a:tcPr marL="41910" marR="8890" marT="41275" marB="0" anchor="ctr">
                    <a:lnL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556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415</a:t>
                      </a:r>
                      <a:endParaRPr lang="en-US" sz="1600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 marL="41910" marR="8890" marT="41275" marB="0" anchor="ctr">
                    <a:lnL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83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51.88% </a:t>
                      </a:r>
                      <a:endParaRPr lang="en-US" sz="1600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 marL="41910" marR="8890" marT="41275" marB="0" anchor="ctr">
                    <a:lnL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770 </a:t>
                      </a:r>
                      <a:endParaRPr lang="en-US" sz="1600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 marL="41910" marR="8890" marT="41275" marB="0" anchor="ctr">
                    <a:lnL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85.56% </a:t>
                      </a:r>
                      <a:endParaRPr lang="en-US" sz="1600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 marL="41910" marR="8890" marT="41275" marB="0" anchor="ctr">
                    <a:lnL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1,185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 marL="41910" marR="8890" marT="41275" marB="0" anchor="ctr">
                    <a:lnL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69.71%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 marL="41910" marR="8890" marT="41275" marB="0" anchor="ctr">
                    <a:lnL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9326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Agency FB" panose="020B0503020202020204" pitchFamily="34" charset="0"/>
                          <a:ea typeface="Cambria"/>
                          <a:cs typeface="Cambria"/>
                        </a:rPr>
                        <a:t>Ancillary to Core</a:t>
                      </a:r>
                      <a:r>
                        <a:rPr lang="en-IN" sz="2000" dirty="0">
                          <a:solidFill>
                            <a:srgbClr val="000000"/>
                          </a:solidFill>
                          <a:latin typeface="Agency FB" panose="020B0503020202020204" pitchFamily="34" charset="0"/>
                          <a:ea typeface="Cambria"/>
                          <a:cs typeface="Cambria"/>
                        </a:rPr>
                        <a:t> </a:t>
                      </a:r>
                      <a:endParaRPr lang="en-US" sz="2000" dirty="0">
                        <a:solidFill>
                          <a:srgbClr val="000000"/>
                        </a:solidFill>
                        <a:latin typeface="Agency FB" panose="020B0503020202020204" pitchFamily="34" charset="0"/>
                        <a:ea typeface="Cambria"/>
                        <a:cs typeface="Cambria"/>
                      </a:endParaRPr>
                    </a:p>
                  </a:txBody>
                  <a:tcPr marL="41910" marR="8890" marT="41275" marB="0" anchor="ctr">
                    <a:lnL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556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385 </a:t>
                      </a:r>
                      <a:endParaRPr lang="en-US" sz="1600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 marL="41910" marR="8890" marT="41275" marB="0" anchor="ctr">
                    <a:lnL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83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48.12% </a:t>
                      </a:r>
                      <a:endParaRPr lang="en-US" sz="1600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 marL="41910" marR="8890" marT="41275" marB="0" anchor="ctr">
                    <a:lnL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365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130 </a:t>
                      </a:r>
                      <a:endParaRPr lang="en-US" sz="1600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 marL="41910" marR="8890" marT="41275" marB="0" anchor="ctr">
                    <a:lnL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14.44%</a:t>
                      </a:r>
                      <a:endParaRPr lang="en-US" sz="1600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 marL="41910" marR="8890" marT="41275" marB="0" anchor="ctr">
                    <a:lnL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515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 marL="41910" marR="8890" marT="41275" marB="0" anchor="ctr">
                    <a:lnL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30.29%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 marL="41910" marR="8890" marT="41275" marB="0" anchor="ctr">
                    <a:lnL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0542">
                <a:tc>
                  <a:txBody>
                    <a:bodyPr/>
                    <a:lstStyle/>
                    <a:p>
                      <a:pPr marL="0" marR="3492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Agency FB" panose="020B0503020202020204" pitchFamily="34" charset="0"/>
                          <a:ea typeface="Cambria"/>
                          <a:cs typeface="Cambria"/>
                        </a:rPr>
                        <a:t>TOTAL</a:t>
                      </a:r>
                      <a:r>
                        <a:rPr lang="en-IN" sz="2000" dirty="0">
                          <a:solidFill>
                            <a:srgbClr val="000000"/>
                          </a:solidFill>
                          <a:latin typeface="Agency FB" panose="020B0503020202020204" pitchFamily="34" charset="0"/>
                          <a:ea typeface="Cambria"/>
                          <a:cs typeface="Cambria"/>
                        </a:rPr>
                        <a:t> </a:t>
                      </a:r>
                      <a:endParaRPr lang="en-US" sz="2000" dirty="0">
                        <a:solidFill>
                          <a:srgbClr val="000000"/>
                        </a:solidFill>
                        <a:latin typeface="Agency FB" panose="020B0503020202020204" pitchFamily="34" charset="0"/>
                        <a:ea typeface="Cambria"/>
                        <a:cs typeface="Cambria"/>
                      </a:endParaRPr>
                    </a:p>
                  </a:txBody>
                  <a:tcPr marL="41910" marR="8890" marT="41275" marB="0" anchor="ctr">
                    <a:lnL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556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800 </a:t>
                      </a:r>
                      <a:endParaRPr lang="en-US" sz="1600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 marL="41910" marR="8890" marT="41275" marB="0" anchor="ctr">
                    <a:lnL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492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100% </a:t>
                      </a:r>
                      <a:endParaRPr lang="en-US" sz="160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 marL="41910" marR="8890" marT="41275" marB="0" anchor="ctr">
                    <a:lnL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900 </a:t>
                      </a:r>
                      <a:endParaRPr lang="en-US" sz="1600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 marL="41910" marR="8890" marT="41275" marB="0" anchor="ctr">
                    <a:lnL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302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100% </a:t>
                      </a:r>
                      <a:endParaRPr lang="en-US" sz="1600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 marL="41910" marR="8890" marT="41275" marB="0" anchor="ctr">
                    <a:lnL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1,700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 marL="41910" marR="8890" marT="41275" marB="0" anchor="ctr">
                    <a:lnL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100%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 marL="41910" marR="8890" marT="41275" marB="0" anchor="ctr">
                    <a:lnL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52579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ACCAD46-5649-4AB0-98CD-94F86552C88B}"/>
              </a:ext>
            </a:extLst>
          </p:cNvPr>
          <p:cNvSpPr/>
          <p:nvPr/>
        </p:nvSpPr>
        <p:spPr>
          <a:xfrm>
            <a:off x="480097" y="3025901"/>
            <a:ext cx="9837345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DB495E"/>
                </a:solidFill>
                <a:effectLst/>
                <a:uLnTx/>
                <a:uFillTx/>
                <a:latin typeface="Agency FB" panose="020B0503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Where is Advanced Company Law in the Professional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DB495E"/>
                </a:solidFill>
                <a:effectLst/>
                <a:uLnTx/>
                <a:uFillTx/>
                <a:latin typeface="Agency FB" panose="020B0503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Programme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DB495E"/>
                </a:solidFill>
                <a:effectLst/>
                <a:uLnTx/>
                <a:uFillTx/>
                <a:latin typeface="Agency FB" panose="020B0503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B495E"/>
              </a:solidFill>
              <a:effectLst/>
              <a:uLnTx/>
              <a:uFillTx/>
              <a:latin typeface="Agency FB" panose="020B05030202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02DF45-C8C3-4810-A618-BB4823F390B2}"/>
              </a:ext>
            </a:extLst>
          </p:cNvPr>
          <p:cNvSpPr/>
          <p:nvPr/>
        </p:nvSpPr>
        <p:spPr>
          <a:xfrm>
            <a:off x="15240" y="22861"/>
            <a:ext cx="10767060" cy="8054340"/>
          </a:xfrm>
          <a:prstGeom prst="rect">
            <a:avLst/>
          </a:prstGeom>
          <a:noFill/>
          <a:ln w="76200">
            <a:solidFill>
              <a:srgbClr val="E54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9518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ShapeType="1"/>
          </p:cNvSpPr>
          <p:nvPr/>
        </p:nvSpPr>
        <p:spPr bwMode="auto">
          <a:xfrm>
            <a:off x="5572125" y="882650"/>
            <a:ext cx="0" cy="171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/>
              <a:ea typeface="+mn-ea"/>
              <a:cs typeface="+mn-cs"/>
            </a:endParaRPr>
          </a:p>
        </p:txBody>
      </p:sp>
      <p:sp>
        <p:nvSpPr>
          <p:cNvPr id="5" name="AutoShape 17"/>
          <p:cNvSpPr>
            <a:spLocks noChangeShapeType="1"/>
          </p:cNvSpPr>
          <p:nvPr/>
        </p:nvSpPr>
        <p:spPr bwMode="auto">
          <a:xfrm flipV="1">
            <a:off x="1638299" y="1031240"/>
            <a:ext cx="7815263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/>
              <a:ea typeface="+mn-ea"/>
              <a:cs typeface="+mn-cs"/>
            </a:endParaRPr>
          </a:p>
        </p:txBody>
      </p:sp>
      <p:sp>
        <p:nvSpPr>
          <p:cNvPr id="6" name="AutoShape 6"/>
          <p:cNvSpPr>
            <a:spLocks noChangeShapeType="1"/>
          </p:cNvSpPr>
          <p:nvPr/>
        </p:nvSpPr>
        <p:spPr bwMode="auto">
          <a:xfrm>
            <a:off x="1638299" y="1076959"/>
            <a:ext cx="1" cy="21526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/>
              <a:ea typeface="+mn-ea"/>
              <a:cs typeface="+mn-cs"/>
            </a:endParaRP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860427" y="1290638"/>
            <a:ext cx="1581150" cy="819150"/>
          </a:xfrm>
          <a:prstGeom prst="ellipse">
            <a:avLst/>
          </a:prstGeom>
          <a:solidFill>
            <a:srgbClr val="E7314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1. Setting-up of business &amp; closure</a:t>
            </a:r>
            <a:endParaRPr kumimoji="0" lang="en-US" altLang="en-US" sz="13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/>
            </a:endParaRPr>
          </a:p>
        </p:txBody>
      </p:sp>
      <p:sp>
        <p:nvSpPr>
          <p:cNvPr id="8" name="AutoShape 2"/>
          <p:cNvSpPr>
            <a:spLocks noChangeShapeType="1"/>
          </p:cNvSpPr>
          <p:nvPr/>
        </p:nvSpPr>
        <p:spPr bwMode="auto">
          <a:xfrm flipH="1">
            <a:off x="1617981" y="2109787"/>
            <a:ext cx="45719" cy="27352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/>
              <a:ea typeface="+mn-ea"/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42953" y="4845051"/>
            <a:ext cx="3110767" cy="3124200"/>
          </a:xfrm>
          <a:prstGeom prst="rect">
            <a:avLst/>
          </a:prstGeom>
          <a:solidFill>
            <a:srgbClr val="33354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6213" marR="0" lvl="0" indent="-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Chapter-2 (Sections 3 to 22): Incorporation of Company and matters incidental thereto;</a:t>
            </a:r>
            <a:endParaRPr kumimoji="0" lang="en-US" altLang="en-US" sz="12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/>
            </a:endParaRPr>
          </a:p>
          <a:p>
            <a:pPr marL="176213" marR="0" lvl="0" indent="-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Chapter-18 (Sections 248 to 252): Removal of names of companies from the register of companies</a:t>
            </a:r>
            <a:endParaRPr kumimoji="0" lang="en-US" altLang="en-US" sz="12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/>
            </a:endParaRPr>
          </a:p>
          <a:p>
            <a:pPr marL="176213" marR="0" lvl="0" indent="-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Chapter-21: Part-1 (Sections 366 to 374) Companies Authorised to register under this Act;</a:t>
            </a:r>
            <a:endParaRPr kumimoji="0" lang="en-US" altLang="en-US" sz="12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/>
            </a:endParaRPr>
          </a:p>
          <a:p>
            <a:pPr marL="176213" marR="0" lvl="0" indent="-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Chapter-22 (Sections 379 to </a:t>
            </a:r>
            <a:r>
              <a:rPr kumimoji="0" lang="en-US" altLang="en-US" sz="125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386</a:t>
            </a:r>
            <a:r>
              <a:rPr kumimoji="0" lang="en-US" altLang="en-US" sz="12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): Companies Incorporate outside India;</a:t>
            </a:r>
            <a:endParaRPr kumimoji="0" lang="en-US" altLang="en-US" sz="12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/>
            </a:endParaRPr>
          </a:p>
          <a:p>
            <a:pPr marL="176213" marR="0" lvl="0" indent="-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Chapter-26 (Section 406): Power to modify Act in its application to </a:t>
            </a:r>
            <a:r>
              <a:rPr kumimoji="0" lang="en-US" altLang="en-US" sz="125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Nidhis</a:t>
            </a:r>
            <a:r>
              <a:rPr kumimoji="0" lang="en-US" altLang="en-US" sz="12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kumimoji="0" lang="en-US" altLang="en-US" sz="12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/>
            </a:endParaRPr>
          </a:p>
          <a:p>
            <a:pPr marL="176213" marR="0" lvl="0" indent="-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Others:</a:t>
            </a:r>
            <a:endParaRPr kumimoji="0" lang="en-US" altLang="en-US" sz="12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/>
            </a:endParaRPr>
          </a:p>
          <a:p>
            <a:pPr marL="176213" marR="0" lvl="0" indent="-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Chapter-29 (Section 455) Miscellaneous- Dormant Company;</a:t>
            </a:r>
            <a:endParaRPr kumimoji="0" lang="en-US" altLang="en-US" sz="12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/>
            </a:endParaRPr>
          </a:p>
        </p:txBody>
      </p:sp>
      <p:sp>
        <p:nvSpPr>
          <p:cNvPr id="10" name="AutoShape 8"/>
          <p:cNvSpPr>
            <a:spLocks noChangeShapeType="1"/>
          </p:cNvSpPr>
          <p:nvPr/>
        </p:nvSpPr>
        <p:spPr bwMode="auto">
          <a:xfrm>
            <a:off x="3324225" y="1054100"/>
            <a:ext cx="0" cy="238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/>
              <a:ea typeface="+mn-ea"/>
              <a:cs typeface="+mn-cs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2557463" y="1318420"/>
            <a:ext cx="1581150" cy="647700"/>
          </a:xfrm>
          <a:prstGeom prst="ellipse">
            <a:avLst/>
          </a:prstGeom>
          <a:solidFill>
            <a:srgbClr val="33354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2. Accounts and Audits</a:t>
            </a:r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/>
            </a:endParaRPr>
          </a:p>
        </p:txBody>
      </p:sp>
      <p:sp>
        <p:nvSpPr>
          <p:cNvPr id="12" name="AutoShape 10"/>
          <p:cNvSpPr>
            <a:spLocks noChangeShapeType="1"/>
          </p:cNvSpPr>
          <p:nvPr/>
        </p:nvSpPr>
        <p:spPr bwMode="auto">
          <a:xfrm>
            <a:off x="3324225" y="1978025"/>
            <a:ext cx="0" cy="238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/>
              <a:ea typeface="+mn-ea"/>
              <a:cs typeface="+mn-cs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117726" y="2252663"/>
            <a:ext cx="2828925" cy="2486026"/>
          </a:xfrm>
          <a:prstGeom prst="rect">
            <a:avLst/>
          </a:prstGeom>
          <a:solidFill>
            <a:srgbClr val="E7314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Chapter-8 (Sections 123 to 127): Declaration and payment of dividend;</a:t>
            </a:r>
            <a:endParaRPr kumimoji="0" lang="en-US" altLang="en-US" sz="12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/>
            </a:endParaRPr>
          </a:p>
          <a:p>
            <a:pPr marL="176213" marR="0" lvl="0" indent="-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Chapter-9 (Sections 128 to 138): Accounts of Companies;</a:t>
            </a:r>
            <a:endParaRPr kumimoji="0" lang="en-US" altLang="en-US" sz="12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/>
            </a:endParaRPr>
          </a:p>
          <a:p>
            <a:pPr marL="176213" marR="0" lvl="0" indent="-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Chapter-10 (Sections 139 to 148): Audit and Auditors;</a:t>
            </a:r>
            <a:endParaRPr kumimoji="0" lang="en-US" altLang="en-US" sz="12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/>
            </a:endParaRPr>
          </a:p>
          <a:p>
            <a:pPr marL="176213" marR="0" lvl="0" indent="-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Chapter 23 (Sections 394 &amp; 395): Government Companies</a:t>
            </a:r>
            <a:endParaRPr kumimoji="0" lang="en-US" altLang="en-US" sz="12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/>
            </a:endParaRPr>
          </a:p>
          <a:p>
            <a:pPr marL="176213" marR="0" lvl="0" indent="-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Chapter 29 (Sections 447 &amp; 448): Miscellaneous- only fraud;</a:t>
            </a:r>
            <a:endParaRPr kumimoji="0" lang="en-US" altLang="en-US" sz="12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/>
            </a:endParaRPr>
          </a:p>
          <a:p>
            <a:pPr marL="176213" marR="0" lvl="0" indent="-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Chapter-22 (Section 381): Companies Incorporate outside India- Accounts;</a:t>
            </a:r>
            <a:endParaRPr kumimoji="0" lang="en-US" altLang="en-US" sz="12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/>
            </a:endParaRPr>
          </a:p>
        </p:txBody>
      </p:sp>
      <p:sp>
        <p:nvSpPr>
          <p:cNvPr id="14" name="AutoShape 13"/>
          <p:cNvSpPr>
            <a:spLocks noChangeShapeType="1"/>
          </p:cNvSpPr>
          <p:nvPr/>
        </p:nvSpPr>
        <p:spPr bwMode="auto">
          <a:xfrm>
            <a:off x="7515225" y="1054100"/>
            <a:ext cx="0" cy="238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/>
              <a:ea typeface="+mn-ea"/>
              <a:cs typeface="+mn-cs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534150" y="1292225"/>
            <a:ext cx="1905000" cy="885825"/>
          </a:xfrm>
          <a:prstGeom prst="ellipse">
            <a:avLst/>
          </a:prstGeom>
          <a:solidFill>
            <a:srgbClr val="33354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4. Corporate Re-organisation &amp; winding up</a:t>
            </a:r>
            <a:endParaRPr kumimoji="0" lang="en-US" altLang="en-US" sz="13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/>
            </a:endParaRPr>
          </a:p>
        </p:txBody>
      </p:sp>
      <p:sp>
        <p:nvSpPr>
          <p:cNvPr id="16" name="AutoShape 15"/>
          <p:cNvSpPr>
            <a:spLocks noChangeShapeType="1"/>
          </p:cNvSpPr>
          <p:nvPr/>
        </p:nvSpPr>
        <p:spPr bwMode="auto">
          <a:xfrm>
            <a:off x="7515225" y="2178050"/>
            <a:ext cx="0" cy="238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/>
              <a:ea typeface="+mn-ea"/>
              <a:cs typeface="+mn-cs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100762" y="2397125"/>
            <a:ext cx="2828925" cy="3220917"/>
          </a:xfrm>
          <a:prstGeom prst="rect">
            <a:avLst/>
          </a:prstGeom>
          <a:solidFill>
            <a:srgbClr val="E7314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6213" marR="0" lvl="0" indent="-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Chapter-15 (Sections 230 to 240): Compromises, Arrangements and Amalgamations;</a:t>
            </a:r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/>
            </a:endParaRPr>
          </a:p>
          <a:p>
            <a:pPr marL="176213" marR="0" lvl="0" indent="-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Chapter 17 (Section 247): Registered Valuers;</a:t>
            </a:r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/>
            </a:endParaRPr>
          </a:p>
          <a:p>
            <a:pPr marL="176213" marR="0" lvl="0" indent="-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Chapter-20 (Sections 270 to 365): Winding Up;</a:t>
            </a:r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/>
            </a:endParaRPr>
          </a:p>
          <a:p>
            <a:pPr marL="176213" marR="0" lvl="0" indent="-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Chapter-21: Part-2 (Sections 375 to 378): Winding up of unregistered companies;</a:t>
            </a:r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/>
            </a:endParaRPr>
          </a:p>
          <a:p>
            <a:pPr marL="176213" marR="0" lvl="0" indent="-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Chapter-27 (Sections 407 to 434): NCLT &amp; NCLAT;</a:t>
            </a:r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/>
            </a:endParaRPr>
          </a:p>
          <a:p>
            <a:pPr marL="176213" marR="0" lvl="0" indent="-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Others:</a:t>
            </a:r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/>
            </a:endParaRPr>
          </a:p>
          <a:p>
            <a:pPr marL="176213" marR="0" lvl="0" indent="-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Chapter-4 (Sections 66 to 70): Share Capital and Debentures- only Buy-back &amp; Reduction;</a:t>
            </a:r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/>
            </a:endParaRPr>
          </a:p>
        </p:txBody>
      </p:sp>
      <p:sp>
        <p:nvSpPr>
          <p:cNvPr id="18" name="AutoShape 11"/>
          <p:cNvSpPr>
            <a:spLocks noChangeShapeType="1"/>
          </p:cNvSpPr>
          <p:nvPr/>
        </p:nvSpPr>
        <p:spPr bwMode="auto">
          <a:xfrm>
            <a:off x="5572125" y="1054100"/>
            <a:ext cx="0" cy="238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/>
              <a:ea typeface="+mn-ea"/>
              <a:cs typeface="+mn-cs"/>
            </a:endParaRPr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4752975" y="1292225"/>
            <a:ext cx="1581150" cy="647700"/>
          </a:xfrm>
          <a:prstGeom prst="ellipse">
            <a:avLst/>
          </a:prstGeom>
          <a:solidFill>
            <a:srgbClr val="E7314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3. Funding/ SEBI</a:t>
            </a:r>
            <a:endParaRPr kumimoji="0" lang="en-US" altLang="en-US" sz="13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/>
            </a:endParaRPr>
          </a:p>
        </p:txBody>
      </p:sp>
      <p:sp>
        <p:nvSpPr>
          <p:cNvPr id="20" name="AutoShape 21"/>
          <p:cNvSpPr>
            <a:spLocks noChangeShapeType="1"/>
          </p:cNvSpPr>
          <p:nvPr/>
        </p:nvSpPr>
        <p:spPr bwMode="auto">
          <a:xfrm>
            <a:off x="5543550" y="1960563"/>
            <a:ext cx="9525" cy="365748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/>
              <a:ea typeface="+mn-ea"/>
              <a:cs typeface="+mn-cs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4159253" y="5736471"/>
            <a:ext cx="3050439" cy="2232779"/>
          </a:xfrm>
          <a:prstGeom prst="rect">
            <a:avLst/>
          </a:prstGeom>
          <a:solidFill>
            <a:srgbClr val="33354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6213" marR="0" lvl="0" indent="-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Chapter-3 (Sections 23 to 42): Prospectus and Allotment of Securities;</a:t>
            </a:r>
            <a:endParaRPr kumimoji="0" lang="en-US" altLang="en-US" sz="12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/>
            </a:endParaRPr>
          </a:p>
          <a:p>
            <a:pPr marL="176213" marR="0" lvl="0" indent="-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Chapter-4 (Sections 43 to 72): Share Capital and Debentures except Buy-back &amp; Reduction;</a:t>
            </a:r>
            <a:endParaRPr kumimoji="0" lang="en-US" altLang="en-US" sz="12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/>
            </a:endParaRPr>
          </a:p>
          <a:p>
            <a:pPr marL="176213" marR="0" lvl="0" indent="-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Chapter-5 (Sections 73 to 76A): Acceptance of Deposits by Companies;</a:t>
            </a:r>
            <a:endParaRPr kumimoji="0" lang="en-US" altLang="en-US" sz="12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/>
            </a:endParaRPr>
          </a:p>
          <a:p>
            <a:pPr marL="176213" marR="0" lvl="0" indent="-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Chapter-6 (Sections 77 to 87): Registration of Charges;</a:t>
            </a:r>
            <a:endParaRPr kumimoji="0" lang="en-US" altLang="en-US" sz="12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/>
            </a:endParaRPr>
          </a:p>
          <a:p>
            <a:pPr marL="176213" marR="0" lvl="0" indent="-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Chapter-22 (Sections 387 to 391): Companies Incorporate outside India;</a:t>
            </a:r>
            <a:endParaRPr kumimoji="0" lang="en-US" altLang="en-US" sz="12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/>
            </a:endParaRPr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8553450" y="1292225"/>
            <a:ext cx="1819275" cy="819150"/>
          </a:xfrm>
          <a:prstGeom prst="ellipse">
            <a:avLst/>
          </a:prstGeom>
          <a:solidFill>
            <a:srgbClr val="E7314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5. Management of Companies &amp; Board Structure</a:t>
            </a:r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/>
            </a:endParaRPr>
          </a:p>
        </p:txBody>
      </p:sp>
      <p:sp>
        <p:nvSpPr>
          <p:cNvPr id="24" name="AutoShape 22"/>
          <p:cNvSpPr>
            <a:spLocks noChangeShapeType="1"/>
          </p:cNvSpPr>
          <p:nvPr/>
        </p:nvSpPr>
        <p:spPr bwMode="auto">
          <a:xfrm>
            <a:off x="9517062" y="2109787"/>
            <a:ext cx="0" cy="367713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/>
              <a:ea typeface="+mn-ea"/>
              <a:cs typeface="+mn-cs"/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7515225" y="5789492"/>
            <a:ext cx="3031639" cy="2179758"/>
          </a:xfrm>
          <a:prstGeom prst="rect">
            <a:avLst/>
          </a:prstGeom>
          <a:solidFill>
            <a:srgbClr val="33354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6213" marR="0" lvl="0" indent="-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Chapter-7 (Sections 88 to 122): Management and Administration;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/>
            </a:endParaRPr>
          </a:p>
          <a:p>
            <a:pPr marL="176213" marR="0" lvl="0" indent="-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Chapter-11 (Sections 149 to 172): Appointment and Qualification of directors;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/>
            </a:endParaRPr>
          </a:p>
          <a:p>
            <a:pPr marL="176213" marR="0" lvl="0" indent="-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Chapter-12 (Sections 173 to 195): Meeting of Board and its Powers;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/>
            </a:endParaRPr>
          </a:p>
          <a:p>
            <a:pPr marL="176213" marR="0" lvl="0" indent="-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/>
                <a:ea typeface="Calibri" panose="020F0502020204030204" pitchFamily="34" charset="0"/>
                <a:cs typeface="Times New Roman" panose="02020603050405020304" pitchFamily="18" charset="0"/>
              </a:rPr>
              <a:t>Chapter-13 (Sections 196 to 205): Appointment  and Remuneration of managerial Personnel;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1447800" y="847094"/>
            <a:ext cx="18473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/>
              <a:ea typeface="+mn-ea"/>
              <a:cs typeface="+mn-cs"/>
            </a:endParaRP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1447800" y="1532894"/>
            <a:ext cx="18473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/>
              <a:ea typeface="+mn-ea"/>
              <a:cs typeface="+mn-cs"/>
            </a:endParaRPr>
          </a:p>
        </p:txBody>
      </p:sp>
      <p:sp>
        <p:nvSpPr>
          <p:cNvPr id="30" name="AutoShape 16"/>
          <p:cNvSpPr>
            <a:spLocks noChangeShapeType="1"/>
          </p:cNvSpPr>
          <p:nvPr/>
        </p:nvSpPr>
        <p:spPr bwMode="auto">
          <a:xfrm>
            <a:off x="9467849" y="1015048"/>
            <a:ext cx="0" cy="238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20790" y="466844"/>
            <a:ext cx="23026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/>
                <a:ea typeface="+mn-ea"/>
                <a:cs typeface="+mn-cs"/>
              </a:rPr>
              <a:t>Companies Act, 2013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C25AFA2C-427D-4434-B4E4-C18956E179B9}"/>
              </a:ext>
            </a:extLst>
          </p:cNvPr>
          <p:cNvSpPr/>
          <p:nvPr/>
        </p:nvSpPr>
        <p:spPr>
          <a:xfrm>
            <a:off x="38100" y="0"/>
            <a:ext cx="10737850" cy="8081963"/>
          </a:xfrm>
          <a:prstGeom prst="rect">
            <a:avLst/>
          </a:prstGeom>
          <a:noFill/>
          <a:ln w="76200">
            <a:solidFill>
              <a:srgbClr val="E73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2313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1447800" y="847094"/>
            <a:ext cx="18473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/>
              <a:ea typeface="+mn-ea"/>
              <a:cs typeface="+mn-cs"/>
            </a:endParaRP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1447800" y="1532894"/>
            <a:ext cx="18473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62040" y="547012"/>
            <a:ext cx="2735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/>
                <a:ea typeface="+mn-ea"/>
                <a:cs typeface="+mn-cs"/>
              </a:rPr>
              <a:t>Companies Act, 2013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C25AFA2C-427D-4434-B4E4-C18956E179B9}"/>
              </a:ext>
            </a:extLst>
          </p:cNvPr>
          <p:cNvSpPr/>
          <p:nvPr/>
        </p:nvSpPr>
        <p:spPr>
          <a:xfrm>
            <a:off x="38100" y="0"/>
            <a:ext cx="10737850" cy="8081963"/>
          </a:xfrm>
          <a:prstGeom prst="rect">
            <a:avLst/>
          </a:prstGeom>
          <a:noFill/>
          <a:ln w="76200">
            <a:solidFill>
              <a:srgbClr val="E73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="" xmlns:a16="http://schemas.microsoft.com/office/drawing/2014/main" id="{C445EA31-7EF3-4E20-824C-536ED816E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14836791"/>
              </p:ext>
            </p:extLst>
          </p:nvPr>
        </p:nvGraphicFramePr>
        <p:xfrm>
          <a:off x="841971" y="1590839"/>
          <a:ext cx="9575797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57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3233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gency FB"/>
                          <a:ea typeface="+mn-ea"/>
                          <a:cs typeface="Times New Roman" panose="02020603050405020304" pitchFamily="18" charset="0"/>
                        </a:rPr>
                        <a:t>6. Corporate Disputes, Non-Compliances &amp; Remedies</a:t>
                      </a:r>
                      <a:endParaRPr kumimoji="0" lang="en-U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gency FB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54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51066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gency FB"/>
                          <a:ea typeface="+mn-ea"/>
                          <a:cs typeface="Times New Roman" panose="02020603050405020304" pitchFamily="18" charset="0"/>
                        </a:rPr>
                        <a:t>Chapter 14 (Sections 206 to 229): Inspection, Inquiry and Investigation;</a:t>
                      </a:r>
                      <a:endParaRPr kumimoji="0" lang="en-IN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gency FB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gency FB"/>
                          <a:ea typeface="+mn-ea"/>
                          <a:cs typeface="Times New Roman" panose="02020603050405020304" pitchFamily="18" charset="0"/>
                        </a:rPr>
                        <a:t>Chapter 16 (Sections 241 to 246): Prevention of Oppression and Mismanagement;</a:t>
                      </a:r>
                      <a:endParaRPr kumimoji="0" lang="en-IN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gency FB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gency FB"/>
                          <a:ea typeface="+mn-ea"/>
                          <a:cs typeface="Times New Roman" panose="02020603050405020304" pitchFamily="18" charset="0"/>
                        </a:rPr>
                        <a:t>Chapter 24 (Sections 396 to 404): Registration offices and fees;</a:t>
                      </a:r>
                      <a:endParaRPr kumimoji="0" lang="en-IN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gency FB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gency FB"/>
                          <a:ea typeface="+mn-ea"/>
                          <a:cs typeface="Times New Roman" panose="02020603050405020304" pitchFamily="18" charset="0"/>
                        </a:rPr>
                        <a:t>Chapter 25 (Section 405): Companies to furnish information or statistics;</a:t>
                      </a:r>
                      <a:endParaRPr kumimoji="0" lang="en-IN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gency FB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gency FB"/>
                          <a:ea typeface="+mn-ea"/>
                          <a:cs typeface="Times New Roman" panose="02020603050405020304" pitchFamily="18" charset="0"/>
                        </a:rPr>
                        <a:t>Chapter 28 (Sections 435 to 446): Special Courts;</a:t>
                      </a:r>
                      <a:endParaRPr kumimoji="0" lang="en-IN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gency FB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gency FB"/>
                          <a:ea typeface="+mn-ea"/>
                          <a:cs typeface="Times New Roman" panose="02020603050405020304" pitchFamily="18" charset="0"/>
                        </a:rPr>
                        <a:t>Chapter 28 (Section 442): Mediation and Conciliation Panel</a:t>
                      </a:r>
                      <a:endParaRPr kumimoji="0" lang="en-IN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gency FB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gency FB"/>
                          <a:ea typeface="+mn-ea"/>
                          <a:cs typeface="Times New Roman" panose="02020603050405020304" pitchFamily="18" charset="0"/>
                        </a:rPr>
                        <a:t>Chapter 29 (Sections 447 to 454): Miscellaneous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3C14437-64D6-48DC-BD92-9F4432F4A16C}"/>
              </a:ext>
            </a:extLst>
          </p:cNvPr>
          <p:cNvSpPr/>
          <p:nvPr/>
        </p:nvSpPr>
        <p:spPr>
          <a:xfrm>
            <a:off x="841971" y="4974743"/>
            <a:ext cx="7540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gency FB"/>
                <a:cs typeface="Times New Roman" panose="02020603050405020304" pitchFamily="18" charset="0"/>
              </a:rPr>
              <a:t>Note: </a:t>
            </a:r>
            <a:r>
              <a:rPr lang="en-US" sz="2400" dirty="0">
                <a:latin typeface="Agency FB"/>
                <a:cs typeface="Times New Roman" panose="02020603050405020304" pitchFamily="18" charset="0"/>
              </a:rPr>
              <a:t>Chapter-1 (Section 2): Definitions shall lie in every topic.</a:t>
            </a:r>
            <a:endParaRPr lang="en-IN" sz="2400" dirty="0">
              <a:latin typeface="Agency FB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9514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ACCAD46-5649-4AB0-98CD-94F86552C88B}"/>
              </a:ext>
            </a:extLst>
          </p:cNvPr>
          <p:cNvSpPr/>
          <p:nvPr/>
        </p:nvSpPr>
        <p:spPr>
          <a:xfrm>
            <a:off x="480097" y="3554093"/>
            <a:ext cx="9837345" cy="99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DB495E"/>
                </a:solidFill>
                <a:effectLst/>
                <a:uLnTx/>
                <a:uFillTx/>
                <a:latin typeface="Agency FB" panose="020B0503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Why this New Syllabus?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B495E"/>
              </a:solidFill>
              <a:effectLst/>
              <a:uLnTx/>
              <a:uFillTx/>
              <a:latin typeface="Agency FB" panose="020B05030202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02DF45-C8C3-4810-A618-BB4823F390B2}"/>
              </a:ext>
            </a:extLst>
          </p:cNvPr>
          <p:cNvSpPr/>
          <p:nvPr/>
        </p:nvSpPr>
        <p:spPr>
          <a:xfrm>
            <a:off x="15240" y="22861"/>
            <a:ext cx="10767060" cy="8054340"/>
          </a:xfrm>
          <a:prstGeom prst="rect">
            <a:avLst/>
          </a:prstGeom>
          <a:noFill/>
          <a:ln w="76200">
            <a:solidFill>
              <a:srgbClr val="E54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88675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A2EDC3E-C5A5-49BB-ACAD-A62104E46AF4}"/>
              </a:ext>
            </a:extLst>
          </p:cNvPr>
          <p:cNvSpPr/>
          <p:nvPr/>
        </p:nvSpPr>
        <p:spPr>
          <a:xfrm>
            <a:off x="38100" y="1137726"/>
            <a:ext cx="10737850" cy="6944237"/>
          </a:xfrm>
          <a:prstGeom prst="rect">
            <a:avLst/>
          </a:prstGeom>
          <a:noFill/>
          <a:ln w="76200">
            <a:solidFill>
              <a:srgbClr val="E73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3FE89E3C-5567-41EF-BC07-98D6282124A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088013177"/>
              </p:ext>
            </p:extLst>
          </p:nvPr>
        </p:nvGraphicFramePr>
        <p:xfrm>
          <a:off x="545596" y="1550651"/>
          <a:ext cx="9864496" cy="6344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8">
            <a:extLst>
              <a:ext uri="{FF2B5EF4-FFF2-40B4-BE49-F238E27FC236}">
                <a16:creationId xmlns="" xmlns:a16="http://schemas.microsoft.com/office/drawing/2014/main" id="{58A61997-B38C-47E5-A334-EAB064B0F166}"/>
              </a:ext>
            </a:extLst>
          </p:cNvPr>
          <p:cNvGrpSpPr/>
          <p:nvPr/>
        </p:nvGrpSpPr>
        <p:grpSpPr>
          <a:xfrm>
            <a:off x="2" y="0"/>
            <a:ext cx="10826750" cy="2043093"/>
            <a:chOff x="0" y="0"/>
            <a:chExt cx="10826750" cy="2043094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9908B6D4-FEAD-439F-B021-D5525C4C1D31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EBB8563B-EA99-4B4E-924C-790ABE896FCA}"/>
                </a:ext>
              </a:extLst>
            </p:cNvPr>
            <p:cNvSpPr/>
            <p:nvPr/>
          </p:nvSpPr>
          <p:spPr>
            <a:xfrm>
              <a:off x="381000" y="279400"/>
              <a:ext cx="8534398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2BF89A7-5889-4E7F-B704-11B87D05279B}"/>
                </a:ext>
              </a:extLst>
            </p:cNvPr>
            <p:cNvSpPr txBox="1"/>
            <p:nvPr/>
          </p:nvSpPr>
          <p:spPr>
            <a:xfrm>
              <a:off x="545594" y="350322"/>
              <a:ext cx="8246711" cy="169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400" b="1" dirty="0">
                  <a:solidFill>
                    <a:srgbClr val="E53341"/>
                  </a:solidFill>
                  <a:latin typeface="Agency FB" panose="020B0503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Various tests applied for developing ICSI New Syllabus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3341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14663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ACCAD46-5649-4AB0-98CD-94F86552C88B}"/>
              </a:ext>
            </a:extLst>
          </p:cNvPr>
          <p:cNvSpPr/>
          <p:nvPr/>
        </p:nvSpPr>
        <p:spPr>
          <a:xfrm>
            <a:off x="529083" y="3254501"/>
            <a:ext cx="9837345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DB495E"/>
                </a:solidFill>
                <a:effectLst/>
                <a:uLnTx/>
                <a:uFillTx/>
                <a:latin typeface="Agency FB" panose="020B0503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Duplication of topics in New ICSI Syllabus with rationale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02DF45-C8C3-4810-A618-BB4823F390B2}"/>
              </a:ext>
            </a:extLst>
          </p:cNvPr>
          <p:cNvSpPr/>
          <p:nvPr/>
        </p:nvSpPr>
        <p:spPr>
          <a:xfrm>
            <a:off x="15240" y="22861"/>
            <a:ext cx="10767060" cy="8054340"/>
          </a:xfrm>
          <a:prstGeom prst="rect">
            <a:avLst/>
          </a:prstGeom>
          <a:noFill/>
          <a:ln w="76200">
            <a:solidFill>
              <a:srgbClr val="E54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58A61997-B38C-47E5-A334-EAB064B0F166}"/>
              </a:ext>
            </a:extLst>
          </p:cNvPr>
          <p:cNvGrpSpPr/>
          <p:nvPr/>
        </p:nvGrpSpPr>
        <p:grpSpPr>
          <a:xfrm>
            <a:off x="2" y="0"/>
            <a:ext cx="10826750" cy="2043093"/>
            <a:chOff x="0" y="0"/>
            <a:chExt cx="10826750" cy="2043094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9908B6D4-FEAD-439F-B021-D5525C4C1D31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: Rounded Corners 10">
              <a:extLst>
                <a:ext uri="{FF2B5EF4-FFF2-40B4-BE49-F238E27FC236}">
                  <a16:creationId xmlns="" xmlns:a16="http://schemas.microsoft.com/office/drawing/2014/main" id="{EBB8563B-EA99-4B4E-924C-790ABE896FCA}"/>
                </a:ext>
              </a:extLst>
            </p:cNvPr>
            <p:cNvSpPr/>
            <p:nvPr/>
          </p:nvSpPr>
          <p:spPr>
            <a:xfrm>
              <a:off x="381000" y="279400"/>
              <a:ext cx="8534398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2BF89A7-5889-4E7F-B704-11B87D05279B}"/>
                </a:ext>
              </a:extLst>
            </p:cNvPr>
            <p:cNvSpPr txBox="1"/>
            <p:nvPr/>
          </p:nvSpPr>
          <p:spPr>
            <a:xfrm>
              <a:off x="545594" y="350322"/>
              <a:ext cx="8246711" cy="169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400" b="1" dirty="0">
                  <a:solidFill>
                    <a:srgbClr val="E53341"/>
                  </a:solidFill>
                  <a:latin typeface="Agency FB" panose="020B0503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Various tests applied for developing ICSI New Syllabus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3341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99518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02DF45-C8C3-4810-A618-BB4823F390B2}"/>
              </a:ext>
            </a:extLst>
          </p:cNvPr>
          <p:cNvSpPr/>
          <p:nvPr/>
        </p:nvSpPr>
        <p:spPr>
          <a:xfrm>
            <a:off x="15240" y="22861"/>
            <a:ext cx="10767060" cy="8054340"/>
          </a:xfrm>
          <a:prstGeom prst="rect">
            <a:avLst/>
          </a:prstGeom>
          <a:noFill/>
          <a:ln w="76200">
            <a:solidFill>
              <a:srgbClr val="E54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58A61997-B38C-47E5-A334-EAB064B0F166}"/>
              </a:ext>
            </a:extLst>
          </p:cNvPr>
          <p:cNvGrpSpPr/>
          <p:nvPr/>
        </p:nvGrpSpPr>
        <p:grpSpPr>
          <a:xfrm>
            <a:off x="2" y="0"/>
            <a:ext cx="10826750" cy="1550651"/>
            <a:chOff x="0" y="0"/>
            <a:chExt cx="10826750" cy="1550652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9908B6D4-FEAD-439F-B021-D5525C4C1D31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: Rounded Corners 10">
              <a:extLst>
                <a:ext uri="{FF2B5EF4-FFF2-40B4-BE49-F238E27FC236}">
                  <a16:creationId xmlns="" xmlns:a16="http://schemas.microsoft.com/office/drawing/2014/main" id="{EBB8563B-EA99-4B4E-924C-790ABE896FCA}"/>
                </a:ext>
              </a:extLst>
            </p:cNvPr>
            <p:cNvSpPr/>
            <p:nvPr/>
          </p:nvSpPr>
          <p:spPr>
            <a:xfrm>
              <a:off x="381000" y="279400"/>
              <a:ext cx="8534398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2BF89A7-5889-4E7F-B704-11B87D05279B}"/>
                </a:ext>
              </a:extLst>
            </p:cNvPr>
            <p:cNvSpPr txBox="1"/>
            <p:nvPr/>
          </p:nvSpPr>
          <p:spPr>
            <a:xfrm>
              <a:off x="545594" y="350322"/>
              <a:ext cx="8246711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>
                  <a:solidFill>
                    <a:srgbClr val="DB495E"/>
                  </a:solidFill>
                  <a:latin typeface="Agency FB" panose="020B0503020202020204" pitchFamily="34" charset="0"/>
                  <a:ea typeface="Calibri" panose="020F0502020204030204" pitchFamily="34" charset="0"/>
                  <a:cs typeface="Aharoni" panose="02010803020104030203" pitchFamily="2" charset="-79"/>
                </a:rPr>
                <a:t>Duplication of topics (Illustrative list)</a:t>
              </a:r>
              <a:endParaRPr lang="en-US" sz="3400" b="1" dirty="0">
                <a:solidFill>
                  <a:srgbClr val="E53341"/>
                </a:solidFill>
                <a:latin typeface="Agency FB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3341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16067731"/>
              </p:ext>
            </p:extLst>
          </p:nvPr>
        </p:nvGraphicFramePr>
        <p:xfrm>
          <a:off x="678873" y="1747157"/>
          <a:ext cx="9444841" cy="5757317"/>
        </p:xfrm>
        <a:graphic>
          <a:graphicData uri="http://schemas.openxmlformats.org/drawingml/2006/table">
            <a:tbl>
              <a:tblPr/>
              <a:tblGrid>
                <a:gridCol w="1982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312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655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657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02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kern="1200" baseline="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Topics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kern="1200" baseline="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Papers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kern="1200" baseline="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Purpose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6051"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baseline="0" dirty="0">
                          <a:latin typeface="Agency FB" panose="020B0503020202020204" pitchFamily="34" charset="0"/>
                        </a:rPr>
                        <a:t>Insolvency and Bankruptcy Code, 2016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latin typeface="Agency FB" panose="020B0503020202020204" pitchFamily="34" charset="0"/>
                        </a:rPr>
                        <a:t>Paper 3: Setting up of Business Entities and Closure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latin typeface="Agency FB" panose="020B0503020202020204" pitchFamily="34" charset="0"/>
                        </a:rPr>
                        <a:t>Principle &amp; Overview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latin typeface="Agency FB" panose="020B0503020202020204" pitchFamily="34" charset="0"/>
                        </a:rPr>
                        <a:t>Overview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60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latin typeface="Agency FB" panose="020B0503020202020204" pitchFamily="34" charset="0"/>
                        </a:rPr>
                        <a:t>Paper 13: Corporate Restructuring, Insolvency, Liquidation &amp; Winding-up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latin typeface="Agency FB" panose="020B0503020202020204" pitchFamily="34" charset="0"/>
                        </a:rPr>
                        <a:t>Procedural &amp; Practical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latin typeface="Agency FB" panose="020B0503020202020204" pitchFamily="34" charset="0"/>
                        </a:rPr>
                        <a:t>In depth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8683">
                <a:tc row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baseline="0" dirty="0">
                          <a:latin typeface="Agency FB" panose="020B0503020202020204" pitchFamily="34" charset="0"/>
                        </a:rPr>
                        <a:t>Income Tax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latin typeface="Agency FB" panose="020B0503020202020204" pitchFamily="34" charset="0"/>
                        </a:rPr>
                        <a:t>Paper 4: Tax Laws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latin typeface="Agency FB" panose="020B0503020202020204" pitchFamily="34" charset="0"/>
                        </a:rPr>
                        <a:t>Principle 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latin typeface="Agency FB" panose="020B0503020202020204" pitchFamily="34" charset="0"/>
                        </a:rPr>
                        <a:t>In depth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4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latin typeface="Agency FB" panose="020B0503020202020204" pitchFamily="34" charset="0"/>
                        </a:rPr>
                        <a:t>Paper 10: Advanced Tax Laws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latin typeface="Agency FB" panose="020B0503020202020204" pitchFamily="34" charset="0"/>
                        </a:rPr>
                        <a:t>Procedural, Practical &amp; representation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latin typeface="Agency FB" panose="020B0503020202020204" pitchFamily="34" charset="0"/>
                        </a:rPr>
                        <a:t>Main focus on International taxation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60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latin typeface="Agency FB" panose="020B0503020202020204" pitchFamily="34" charset="0"/>
                        </a:rPr>
                        <a:t>Paper 13: Corporate Restructuring, Insolvency, Liquidation &amp; Winding-up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latin typeface="Agency FB" panose="020B0503020202020204" pitchFamily="34" charset="0"/>
                        </a:rPr>
                        <a:t>Application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latin typeface="Agency FB" panose="020B0503020202020204" pitchFamily="34" charset="0"/>
                        </a:rPr>
                        <a:t>Provisions relating to restructuring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8683"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baseline="0" dirty="0">
                          <a:latin typeface="Agency FB" panose="020B0503020202020204" pitchFamily="34" charset="0"/>
                        </a:rPr>
                        <a:t>GST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latin typeface="Agency FB" panose="020B0503020202020204" pitchFamily="34" charset="0"/>
                        </a:rPr>
                        <a:t>Paper 4: Tax Laws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latin typeface="Agency FB" panose="020B0503020202020204" pitchFamily="34" charset="0"/>
                        </a:rPr>
                        <a:t>Principle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latin typeface="Agency FB" panose="020B0503020202020204" pitchFamily="34" charset="0"/>
                        </a:rPr>
                        <a:t>In depth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960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latin typeface="Agency FB" panose="020B0503020202020204" pitchFamily="34" charset="0"/>
                        </a:rPr>
                        <a:t>Paper 10: Advanced Tax Laws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latin typeface="Agency FB" panose="020B0503020202020204" pitchFamily="34" charset="0"/>
                        </a:rPr>
                        <a:t>Procedural, Practical &amp; representation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latin typeface="Agency FB" panose="020B0503020202020204" pitchFamily="34" charset="0"/>
                        </a:rPr>
                        <a:t>In depth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96051">
                <a:tc row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baseline="0" dirty="0">
                          <a:latin typeface="Agency FB" panose="020B0503020202020204" pitchFamily="34" charset="0"/>
                        </a:rPr>
                        <a:t>FEMA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latin typeface="Agency FB" panose="020B0503020202020204" pitchFamily="34" charset="0"/>
                        </a:rPr>
                        <a:t>Paper 7: Economic, Business and Commercial Laws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latin typeface="Agency FB" panose="020B0503020202020204" pitchFamily="34" charset="0"/>
                        </a:rPr>
                        <a:t>Principle &amp; Compliance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latin typeface="Agency FB" panose="020B0503020202020204" pitchFamily="34" charset="0"/>
                        </a:rPr>
                        <a:t>Knowledge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960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latin typeface="Agency FB" panose="020B0503020202020204" pitchFamily="34" charset="0"/>
                        </a:rPr>
                        <a:t>Paper 12: Secretarial Audit, Compliance Management and Due Diligence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latin typeface="Agency FB" panose="020B0503020202020204" pitchFamily="34" charset="0"/>
                        </a:rPr>
                        <a:t>Advisory &amp; Audit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latin typeface="Agency FB" panose="020B0503020202020204" pitchFamily="34" charset="0"/>
                        </a:rPr>
                        <a:t>Audit purpose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960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latin typeface="Agency FB" panose="020B0503020202020204" pitchFamily="34" charset="0"/>
                        </a:rPr>
                        <a:t>Paper 15: Resolution of Corporate Disputes, Non-Compliances &amp; Remedies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latin typeface="Agency FB" panose="020B0503020202020204" pitchFamily="34" charset="0"/>
                        </a:rPr>
                        <a:t>Default Resolution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latin typeface="Agency FB" panose="020B0503020202020204" pitchFamily="34" charset="0"/>
                        </a:rPr>
                        <a:t>Prosecution, compounding related</a:t>
                      </a:r>
                    </a:p>
                  </a:txBody>
                  <a:tcPr marL="64445" marR="6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99518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ACCAD46-5649-4AB0-98CD-94F86552C88B}"/>
              </a:ext>
            </a:extLst>
          </p:cNvPr>
          <p:cNvSpPr/>
          <p:nvPr/>
        </p:nvSpPr>
        <p:spPr>
          <a:xfrm>
            <a:off x="529083" y="2405415"/>
            <a:ext cx="9837345" cy="420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DB495E"/>
                </a:solidFill>
                <a:effectLst/>
                <a:uLnTx/>
                <a:uFillTx/>
                <a:latin typeface="Agency FB" panose="020B0503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Area-wise analysis for paper- Advisory, Procedure,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DB495E"/>
                </a:solidFill>
                <a:effectLst/>
                <a:uLnTx/>
                <a:uFillTx/>
                <a:latin typeface="Agency FB" panose="020B0503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Compliance, Certification, Audit, Appointment &amp; Appearance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DB495E"/>
                </a:solidFill>
                <a:effectLst/>
                <a:uLnTx/>
                <a:uFillTx/>
                <a:latin typeface="Agency FB" panose="020B0503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02DF45-C8C3-4810-A618-BB4823F390B2}"/>
              </a:ext>
            </a:extLst>
          </p:cNvPr>
          <p:cNvSpPr/>
          <p:nvPr/>
        </p:nvSpPr>
        <p:spPr>
          <a:xfrm>
            <a:off x="15240" y="22861"/>
            <a:ext cx="10767060" cy="8054340"/>
          </a:xfrm>
          <a:prstGeom prst="rect">
            <a:avLst/>
          </a:prstGeom>
          <a:noFill/>
          <a:ln w="76200">
            <a:solidFill>
              <a:srgbClr val="E54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58A61997-B38C-47E5-A334-EAB064B0F166}"/>
              </a:ext>
            </a:extLst>
          </p:cNvPr>
          <p:cNvGrpSpPr/>
          <p:nvPr/>
        </p:nvGrpSpPr>
        <p:grpSpPr>
          <a:xfrm>
            <a:off x="2" y="0"/>
            <a:ext cx="10826750" cy="2043093"/>
            <a:chOff x="0" y="0"/>
            <a:chExt cx="10826750" cy="2043094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9908B6D4-FEAD-439F-B021-D5525C4C1D31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: Rounded Corners 10">
              <a:extLst>
                <a:ext uri="{FF2B5EF4-FFF2-40B4-BE49-F238E27FC236}">
                  <a16:creationId xmlns="" xmlns:a16="http://schemas.microsoft.com/office/drawing/2014/main" id="{EBB8563B-EA99-4B4E-924C-790ABE896FCA}"/>
                </a:ext>
              </a:extLst>
            </p:cNvPr>
            <p:cNvSpPr/>
            <p:nvPr/>
          </p:nvSpPr>
          <p:spPr>
            <a:xfrm>
              <a:off x="381000" y="279400"/>
              <a:ext cx="8534398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2BF89A7-5889-4E7F-B704-11B87D05279B}"/>
                </a:ext>
              </a:extLst>
            </p:cNvPr>
            <p:cNvSpPr txBox="1"/>
            <p:nvPr/>
          </p:nvSpPr>
          <p:spPr>
            <a:xfrm>
              <a:off x="545594" y="350322"/>
              <a:ext cx="8246711" cy="169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400" b="1" dirty="0">
                  <a:solidFill>
                    <a:srgbClr val="E53341"/>
                  </a:solidFill>
                  <a:latin typeface="Agency FB" panose="020B0503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Various tests applied for developing ICSI New Syllabus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3341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99518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02DF45-C8C3-4810-A618-BB4823F390B2}"/>
              </a:ext>
            </a:extLst>
          </p:cNvPr>
          <p:cNvSpPr/>
          <p:nvPr/>
        </p:nvSpPr>
        <p:spPr>
          <a:xfrm>
            <a:off x="15240" y="22861"/>
            <a:ext cx="10767060" cy="8054340"/>
          </a:xfrm>
          <a:prstGeom prst="rect">
            <a:avLst/>
          </a:prstGeom>
          <a:noFill/>
          <a:ln w="76200">
            <a:solidFill>
              <a:srgbClr val="E54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58A61997-B38C-47E5-A334-EAB064B0F166}"/>
              </a:ext>
            </a:extLst>
          </p:cNvPr>
          <p:cNvGrpSpPr/>
          <p:nvPr/>
        </p:nvGrpSpPr>
        <p:grpSpPr>
          <a:xfrm>
            <a:off x="2" y="0"/>
            <a:ext cx="10826750" cy="1550651"/>
            <a:chOff x="0" y="0"/>
            <a:chExt cx="10826750" cy="1550652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9908B6D4-FEAD-439F-B021-D5525C4C1D31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: Rounded Corners 10">
              <a:extLst>
                <a:ext uri="{FF2B5EF4-FFF2-40B4-BE49-F238E27FC236}">
                  <a16:creationId xmlns="" xmlns:a16="http://schemas.microsoft.com/office/drawing/2014/main" id="{EBB8563B-EA99-4B4E-924C-790ABE896FCA}"/>
                </a:ext>
              </a:extLst>
            </p:cNvPr>
            <p:cNvSpPr/>
            <p:nvPr/>
          </p:nvSpPr>
          <p:spPr>
            <a:xfrm>
              <a:off x="381000" y="279400"/>
              <a:ext cx="8534398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2BF89A7-5889-4E7F-B704-11B87D05279B}"/>
                </a:ext>
              </a:extLst>
            </p:cNvPr>
            <p:cNvSpPr txBox="1"/>
            <p:nvPr/>
          </p:nvSpPr>
          <p:spPr>
            <a:xfrm>
              <a:off x="545594" y="350322"/>
              <a:ext cx="8246711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>
                  <a:solidFill>
                    <a:srgbClr val="DB495E"/>
                  </a:solidFill>
                  <a:latin typeface="Agency FB" panose="020B0503020202020204" pitchFamily="34" charset="0"/>
                  <a:ea typeface="Calibri" panose="020F0502020204030204" pitchFamily="34" charset="0"/>
                  <a:cs typeface="Aharoni" panose="02010803020104030203" pitchFamily="2" charset="-79"/>
                </a:rPr>
                <a:t>Area-wise analysis (Illustrative list) </a:t>
              </a:r>
              <a:endParaRPr lang="en-US" sz="3400" b="1" dirty="0">
                <a:solidFill>
                  <a:srgbClr val="E53341"/>
                </a:solidFill>
                <a:latin typeface="Agency FB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3341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88854076"/>
              </p:ext>
            </p:extLst>
          </p:nvPr>
        </p:nvGraphicFramePr>
        <p:xfrm>
          <a:off x="310242" y="1552888"/>
          <a:ext cx="10140043" cy="6167060"/>
        </p:xfrm>
        <a:graphic>
          <a:graphicData uri="http://schemas.openxmlformats.org/drawingml/2006/table">
            <a:tbl>
              <a:tblPr/>
              <a:tblGrid>
                <a:gridCol w="13914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48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48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48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73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2482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2482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9983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9983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3735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9044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Paper Name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Principle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Practical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Advisory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Procedure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Compliance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Certification/ Declaration/ Reports/ Signing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Audit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Representation/ Appearance Services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Appointment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4372">
                <a:tc>
                  <a:txBody>
                    <a:bodyPr/>
                    <a:lstStyle/>
                    <a:p>
                      <a:pPr marL="155575" marR="100330" algn="ctr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Jurisprudence, Interpretation</a:t>
                      </a:r>
                      <a:r>
                        <a:rPr lang="en-US" sz="1400" b="1" dirty="0">
                          <a:latin typeface="Times New Roman"/>
                          <a:ea typeface="Arial"/>
                          <a:cs typeface="Times New Roman"/>
                        </a:rPr>
                        <a:t> &amp; General Laws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767">
                <a:tc>
                  <a:txBody>
                    <a:bodyPr/>
                    <a:lstStyle/>
                    <a:p>
                      <a:pPr marL="155575" marR="1003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Company Law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4417">
                <a:tc>
                  <a:txBody>
                    <a:bodyPr/>
                    <a:lstStyle/>
                    <a:p>
                      <a:pPr marL="155575" marR="1003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Setting up of Business Entities and Closure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1767">
                <a:tc>
                  <a:txBody>
                    <a:bodyPr/>
                    <a:lstStyle/>
                    <a:p>
                      <a:pPr marL="47625" marR="1047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Tax Laws: </a:t>
                      </a:r>
                      <a:r>
                        <a:rPr lang="en-US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Direct Tax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1767">
                <a:tc>
                  <a:txBody>
                    <a:bodyPr/>
                    <a:lstStyle/>
                    <a:p>
                      <a:pPr marL="47625" marR="1047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Tax Laws: </a:t>
                      </a:r>
                      <a:r>
                        <a:rPr lang="en-US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GST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3534">
                <a:tc>
                  <a:txBody>
                    <a:bodyPr/>
                    <a:lstStyle/>
                    <a:p>
                      <a:pPr marL="47625" marR="1047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Corporate Accounting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3067">
                <a:tc>
                  <a:txBody>
                    <a:bodyPr/>
                    <a:lstStyle/>
                    <a:p>
                      <a:pPr marL="47625" marR="1047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Management Accounting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23534">
                <a:tc>
                  <a:txBody>
                    <a:bodyPr/>
                    <a:lstStyle/>
                    <a:p>
                      <a:pPr marL="47625" marR="1047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Securities Laws &amp; Capital Markets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(Compliance Officer)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99518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ACCAD46-5649-4AB0-98CD-94F86552C88B}"/>
              </a:ext>
            </a:extLst>
          </p:cNvPr>
          <p:cNvSpPr/>
          <p:nvPr/>
        </p:nvSpPr>
        <p:spPr>
          <a:xfrm>
            <a:off x="494702" y="2985669"/>
            <a:ext cx="9837345" cy="4148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DB495E"/>
                </a:solidFill>
                <a:effectLst/>
                <a:uLnTx/>
                <a:uFillTx/>
                <a:latin typeface="Agency FB" panose="020B0503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Rationale for division of papers into Executive &amp; Professional based on ensuring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DB495E"/>
                </a:solidFill>
                <a:effectLst/>
                <a:uLnTx/>
                <a:uFillTx/>
                <a:latin typeface="Agency FB" panose="020B0503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employability of executive passed students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DB495E"/>
              </a:solidFill>
              <a:effectLst/>
              <a:uLnTx/>
              <a:uFillTx/>
              <a:latin typeface="Agency FB" panose="020B05030202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02DF45-C8C3-4810-A618-BB4823F390B2}"/>
              </a:ext>
            </a:extLst>
          </p:cNvPr>
          <p:cNvSpPr/>
          <p:nvPr/>
        </p:nvSpPr>
        <p:spPr>
          <a:xfrm>
            <a:off x="15240" y="22861"/>
            <a:ext cx="10767060" cy="8054340"/>
          </a:xfrm>
          <a:prstGeom prst="rect">
            <a:avLst/>
          </a:prstGeom>
          <a:noFill/>
          <a:ln w="76200">
            <a:solidFill>
              <a:srgbClr val="E54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8A61997-B38C-47E5-A334-EAB064B0F166}"/>
              </a:ext>
            </a:extLst>
          </p:cNvPr>
          <p:cNvGrpSpPr/>
          <p:nvPr/>
        </p:nvGrpSpPr>
        <p:grpSpPr>
          <a:xfrm>
            <a:off x="2" y="0"/>
            <a:ext cx="10826750" cy="2043093"/>
            <a:chOff x="0" y="0"/>
            <a:chExt cx="10826750" cy="2043094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9908B6D4-FEAD-439F-B021-D5525C4C1D31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: Rounded Corners 10">
              <a:extLst>
                <a:ext uri="{FF2B5EF4-FFF2-40B4-BE49-F238E27FC236}">
                  <a16:creationId xmlns="" xmlns:a16="http://schemas.microsoft.com/office/drawing/2014/main" id="{EBB8563B-EA99-4B4E-924C-790ABE896FCA}"/>
                </a:ext>
              </a:extLst>
            </p:cNvPr>
            <p:cNvSpPr/>
            <p:nvPr/>
          </p:nvSpPr>
          <p:spPr>
            <a:xfrm>
              <a:off x="381000" y="279400"/>
              <a:ext cx="8534398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2BF89A7-5889-4E7F-B704-11B87D05279B}"/>
                </a:ext>
              </a:extLst>
            </p:cNvPr>
            <p:cNvSpPr txBox="1"/>
            <p:nvPr/>
          </p:nvSpPr>
          <p:spPr>
            <a:xfrm>
              <a:off x="545594" y="350322"/>
              <a:ext cx="8246711" cy="169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400" b="1" dirty="0">
                  <a:solidFill>
                    <a:srgbClr val="E53341"/>
                  </a:solidFill>
                  <a:latin typeface="Agency FB" panose="020B0503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Various tests applied for developing ICSI New Syllabus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3341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995185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5236183-742B-435B-BE56-1D2B1FCD93B1}"/>
              </a:ext>
            </a:extLst>
          </p:cNvPr>
          <p:cNvSpPr/>
          <p:nvPr/>
        </p:nvSpPr>
        <p:spPr>
          <a:xfrm>
            <a:off x="38100" y="1137726"/>
            <a:ext cx="10737850" cy="6944237"/>
          </a:xfrm>
          <a:prstGeom prst="rect">
            <a:avLst/>
          </a:prstGeom>
          <a:noFill/>
          <a:ln w="76200">
            <a:solidFill>
              <a:srgbClr val="E73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6CE326E-E044-44D9-925A-F1959824DC00}"/>
              </a:ext>
            </a:extLst>
          </p:cNvPr>
          <p:cNvSpPr/>
          <p:nvPr/>
        </p:nvSpPr>
        <p:spPr>
          <a:xfrm>
            <a:off x="1141781" y="2556731"/>
            <a:ext cx="8719036" cy="1169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lvl="3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53341"/>
                </a:solidFill>
                <a:effectLst/>
                <a:uLnTx/>
                <a:uFillTx/>
                <a:latin typeface="Agency FB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Secretarial Executive Certificate</a:t>
            </a:r>
          </a:p>
        </p:txBody>
      </p:sp>
      <p:grpSp>
        <p:nvGrpSpPr>
          <p:cNvPr id="5" name="Group 6">
            <a:extLst>
              <a:ext uri="{FF2B5EF4-FFF2-40B4-BE49-F238E27FC236}">
                <a16:creationId xmlns="" xmlns:a16="http://schemas.microsoft.com/office/drawing/2014/main" id="{C6F48250-ABA9-48C1-9436-F4B200A64ED2}"/>
              </a:ext>
            </a:extLst>
          </p:cNvPr>
          <p:cNvGrpSpPr/>
          <p:nvPr/>
        </p:nvGrpSpPr>
        <p:grpSpPr>
          <a:xfrm>
            <a:off x="2" y="0"/>
            <a:ext cx="10826750" cy="1346199"/>
            <a:chOff x="0" y="0"/>
            <a:chExt cx="10826750" cy="1346200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DA5E497F-C5C9-48CC-BB89-97B64F15FF9C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E0AEDB7F-6D77-4C5E-9D3E-15A78FF3CE33}"/>
                </a:ext>
              </a:extLst>
            </p:cNvPr>
            <p:cNvSpPr/>
            <p:nvPr/>
          </p:nvSpPr>
          <p:spPr>
            <a:xfrm>
              <a:off x="381000" y="279400"/>
              <a:ext cx="8678332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355C4F2B-AFFF-4615-9F98-DCC51E171EBB}"/>
                </a:ext>
              </a:extLst>
            </p:cNvPr>
            <p:cNvSpPr txBox="1"/>
            <p:nvPr/>
          </p:nvSpPr>
          <p:spPr>
            <a:xfrm>
              <a:off x="545595" y="350322"/>
              <a:ext cx="76840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53341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Secretarial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E53341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 Executive Certificate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3341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709CAE2-22DA-48AA-A724-4CB78DD1A5A9}"/>
              </a:ext>
            </a:extLst>
          </p:cNvPr>
          <p:cNvSpPr txBox="1"/>
          <p:nvPr/>
        </p:nvSpPr>
        <p:spPr>
          <a:xfrm>
            <a:off x="917333" y="4258963"/>
            <a:ext cx="7690335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Clr>
                <a:srgbClr val="E73143"/>
              </a:buClr>
              <a:buFont typeface="Wingdings" panose="05000000000000000000" pitchFamily="2" charset="2"/>
              <a:buChar char="@"/>
            </a:pPr>
            <a:r>
              <a:rPr lang="en-US" sz="3200" dirty="0">
                <a:latin typeface="Agency FB" panose="020B0503020202020204" pitchFamily="34" charset="0"/>
              </a:rPr>
              <a:t>For those who have-</a:t>
            </a:r>
          </a:p>
          <a:p>
            <a:pPr marL="914400" indent="-461963">
              <a:buFont typeface="Wingdings" panose="05000000000000000000" pitchFamily="2" charset="2"/>
              <a:buChar char="q"/>
            </a:pPr>
            <a:r>
              <a:rPr lang="en-US" sz="2400" dirty="0">
                <a:latin typeface="Agency FB" panose="020B0503020202020204" pitchFamily="34" charset="0"/>
              </a:rPr>
              <a:t>Qualified Executive Programme </a:t>
            </a:r>
          </a:p>
          <a:p>
            <a:pPr marL="914400" indent="-461963"/>
            <a:r>
              <a:rPr lang="en-US" sz="4800" dirty="0">
                <a:latin typeface="Agency FB" panose="020B0503020202020204" pitchFamily="34" charset="0"/>
              </a:rPr>
              <a:t>            +</a:t>
            </a:r>
          </a:p>
          <a:p>
            <a:pPr marL="914400" indent="-461963">
              <a:buFont typeface="Wingdings" panose="05000000000000000000" pitchFamily="2" charset="2"/>
              <a:buChar char="q"/>
            </a:pPr>
            <a:r>
              <a:rPr lang="en-US" sz="2400" dirty="0">
                <a:latin typeface="Agency FB" panose="020B0503020202020204" pitchFamily="34" charset="0"/>
              </a:rPr>
              <a:t>Completed Practical Training</a:t>
            </a:r>
          </a:p>
          <a:p>
            <a:pPr marL="452438" defTabSz="280988"/>
            <a:endParaRPr lang="en-US" sz="2400" dirty="0">
              <a:latin typeface="Agency FB" panose="020B0503020202020204" pitchFamily="34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="" xmlns:a16="http://schemas.microsoft.com/office/drawing/2014/main" id="{DB013BFD-5B20-432E-A0A2-CC07B53E1FC1}"/>
              </a:ext>
            </a:extLst>
          </p:cNvPr>
          <p:cNvSpPr/>
          <p:nvPr/>
        </p:nvSpPr>
        <p:spPr>
          <a:xfrm>
            <a:off x="5049594" y="5224686"/>
            <a:ext cx="357431" cy="1125404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6739EFB-AEC9-484D-AF5B-D2AD8360AEA6}"/>
              </a:ext>
            </a:extLst>
          </p:cNvPr>
          <p:cNvSpPr txBox="1"/>
          <p:nvPr/>
        </p:nvSpPr>
        <p:spPr>
          <a:xfrm>
            <a:off x="5583236" y="5539392"/>
            <a:ext cx="4659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gency FB" panose="020B0503020202020204" pitchFamily="34" charset="0"/>
              </a:rPr>
              <a:t>But yet to qualify Professional Programme </a:t>
            </a:r>
          </a:p>
        </p:txBody>
      </p:sp>
    </p:spTree>
    <p:extLst>
      <p:ext uri="{BB962C8B-B14F-4D97-AF65-F5344CB8AC3E}">
        <p14:creationId xmlns="" xmlns:p14="http://schemas.microsoft.com/office/powerpoint/2010/main" val="2738720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ACCAD46-5649-4AB0-98CD-94F86552C88B}"/>
              </a:ext>
            </a:extLst>
          </p:cNvPr>
          <p:cNvSpPr/>
          <p:nvPr/>
        </p:nvSpPr>
        <p:spPr>
          <a:xfrm>
            <a:off x="480097" y="3554093"/>
            <a:ext cx="9837345" cy="1008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DB495E"/>
                </a:solidFill>
                <a:effectLst/>
                <a:uLnTx/>
                <a:uFillTx/>
                <a:latin typeface="Agency FB" panose="020B0503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Unique features (USP)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B495E"/>
              </a:solidFill>
              <a:effectLst/>
              <a:uLnTx/>
              <a:uFillTx/>
              <a:latin typeface="Agency FB" panose="020B05030202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02DF45-C8C3-4810-A618-BB4823F390B2}"/>
              </a:ext>
            </a:extLst>
          </p:cNvPr>
          <p:cNvSpPr/>
          <p:nvPr/>
        </p:nvSpPr>
        <p:spPr>
          <a:xfrm>
            <a:off x="15240" y="22861"/>
            <a:ext cx="10767060" cy="8054340"/>
          </a:xfrm>
          <a:prstGeom prst="rect">
            <a:avLst/>
          </a:prstGeom>
          <a:noFill/>
          <a:ln w="76200">
            <a:solidFill>
              <a:srgbClr val="E54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7386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02DF45-C8C3-4810-A618-BB4823F390B2}"/>
              </a:ext>
            </a:extLst>
          </p:cNvPr>
          <p:cNvSpPr/>
          <p:nvPr/>
        </p:nvSpPr>
        <p:spPr>
          <a:xfrm>
            <a:off x="15240" y="22861"/>
            <a:ext cx="10767060" cy="8054340"/>
          </a:xfrm>
          <a:prstGeom prst="rect">
            <a:avLst/>
          </a:prstGeom>
          <a:noFill/>
          <a:ln w="76200">
            <a:solidFill>
              <a:srgbClr val="E54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">
            <a:extLst>
              <a:ext uri="{FF2B5EF4-FFF2-40B4-BE49-F238E27FC236}">
                <a16:creationId xmlns="" xmlns:a16="http://schemas.microsoft.com/office/drawing/2014/main" id="{99AA312E-FEC8-4F1F-A11A-A6AF8AD2DB66}"/>
              </a:ext>
            </a:extLst>
          </p:cNvPr>
          <p:cNvGrpSpPr/>
          <p:nvPr/>
        </p:nvGrpSpPr>
        <p:grpSpPr>
          <a:xfrm>
            <a:off x="2" y="0"/>
            <a:ext cx="10826750" cy="1346199"/>
            <a:chOff x="0" y="0"/>
            <a:chExt cx="10826750" cy="1346200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D370F70F-E24B-4A83-90C5-63D6760992DC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A7C978E8-C32F-48BE-9415-FD15311C39A5}"/>
                </a:ext>
              </a:extLst>
            </p:cNvPr>
            <p:cNvSpPr/>
            <p:nvPr/>
          </p:nvSpPr>
          <p:spPr>
            <a:xfrm>
              <a:off x="380999" y="279400"/>
              <a:ext cx="7489369" cy="787399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A524060-894B-4F79-954D-D1DE683BBD8A}"/>
                </a:ext>
              </a:extLst>
            </p:cNvPr>
            <p:cNvSpPr txBox="1"/>
            <p:nvPr/>
          </p:nvSpPr>
          <p:spPr>
            <a:xfrm>
              <a:off x="545594" y="350322"/>
              <a:ext cx="6263418" cy="642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811987">
                <a:lnSpc>
                  <a:spcPct val="107000"/>
                </a:lnSpc>
                <a:spcAft>
                  <a:spcPts val="710"/>
                </a:spcAft>
                <a:defRPr/>
              </a:pPr>
              <a:r>
                <a:rPr lang="en-IN" sz="3600" b="1" dirty="0">
                  <a:solidFill>
                    <a:srgbClr val="E53341"/>
                  </a:solidFill>
                  <a:latin typeface="Agency FB" panose="020B0503020202020204" pitchFamily="34" charset="0"/>
                </a:rPr>
                <a:t>Elective Paper</a:t>
              </a:r>
              <a:endParaRPr lang="en-US" sz="3600" dirty="0">
                <a:solidFill>
                  <a:srgbClr val="E53341"/>
                </a:solidFill>
                <a:latin typeface="Agency FB" panose="020B0503020202020204" pitchFamily="34" charset="0"/>
              </a:endParaRP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83770" y="2519501"/>
          <a:ext cx="9290958" cy="3382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051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Elective</a:t>
                      </a:r>
                      <a:r>
                        <a:rPr lang="en-US" baseline="0" dirty="0"/>
                        <a:t> Paper (1 paper out of below 8 papers)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Banking – Law &amp; Practice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Insurance– Law &amp; Practice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Intellectual Property Rights– Laws and Practices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Forensic Audit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Direct Tax Law &amp; Practice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6.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Labour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 Laws &amp; Practice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7.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Valuations &amp; Business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Modelling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Agency FB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8.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gency FB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Insolvency – Law and Practice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620586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02DF45-C8C3-4810-A618-BB4823F390B2}"/>
              </a:ext>
            </a:extLst>
          </p:cNvPr>
          <p:cNvSpPr/>
          <p:nvPr/>
        </p:nvSpPr>
        <p:spPr>
          <a:xfrm>
            <a:off x="15240" y="22861"/>
            <a:ext cx="10767060" cy="8054340"/>
          </a:xfrm>
          <a:prstGeom prst="rect">
            <a:avLst/>
          </a:prstGeom>
          <a:noFill/>
          <a:ln w="76200">
            <a:solidFill>
              <a:srgbClr val="E54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">
            <a:extLst>
              <a:ext uri="{FF2B5EF4-FFF2-40B4-BE49-F238E27FC236}">
                <a16:creationId xmlns="" xmlns:a16="http://schemas.microsoft.com/office/drawing/2014/main" id="{99AA312E-FEC8-4F1F-A11A-A6AF8AD2DB66}"/>
              </a:ext>
            </a:extLst>
          </p:cNvPr>
          <p:cNvGrpSpPr/>
          <p:nvPr/>
        </p:nvGrpSpPr>
        <p:grpSpPr>
          <a:xfrm>
            <a:off x="2" y="0"/>
            <a:ext cx="10826750" cy="1346199"/>
            <a:chOff x="0" y="0"/>
            <a:chExt cx="10826750" cy="1346200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D370F70F-E24B-4A83-90C5-63D6760992DC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A7C978E8-C32F-48BE-9415-FD15311C39A5}"/>
                </a:ext>
              </a:extLst>
            </p:cNvPr>
            <p:cNvSpPr/>
            <p:nvPr/>
          </p:nvSpPr>
          <p:spPr>
            <a:xfrm>
              <a:off x="380999" y="279400"/>
              <a:ext cx="9024255" cy="787399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A524060-894B-4F79-954D-D1DE683BBD8A}"/>
                </a:ext>
              </a:extLst>
            </p:cNvPr>
            <p:cNvSpPr txBox="1"/>
            <p:nvPr/>
          </p:nvSpPr>
          <p:spPr>
            <a:xfrm>
              <a:off x="545594" y="350322"/>
              <a:ext cx="8565747" cy="685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811987">
                <a:lnSpc>
                  <a:spcPct val="107000"/>
                </a:lnSpc>
                <a:spcAft>
                  <a:spcPts val="710"/>
                </a:spcAft>
                <a:defRPr/>
              </a:pPr>
              <a:r>
                <a:rPr lang="en-IN" sz="3600" b="1" dirty="0">
                  <a:solidFill>
                    <a:srgbClr val="E53341"/>
                  </a:solidFill>
                  <a:latin typeface="Agency FB" panose="020B0503020202020204" pitchFamily="34" charset="0"/>
                </a:rPr>
                <a:t>USP of Elective Paper</a:t>
              </a:r>
              <a:endParaRPr lang="en-US" sz="3600" dirty="0">
                <a:solidFill>
                  <a:srgbClr val="E5334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45432" y="2449542"/>
            <a:ext cx="95358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600" b="1" dirty="0">
                <a:solidFill>
                  <a:srgbClr val="E53341"/>
                </a:solidFill>
                <a:latin typeface="Agency FB" panose="020B0503020202020204" pitchFamily="34" charset="0"/>
              </a:rPr>
              <a:t>Where a student wants to make career in different field like banking, Insurance etc. he/ she can select any one paper out of 8 elective papers</a:t>
            </a:r>
          </a:p>
          <a:p>
            <a:pPr algn="just">
              <a:buFont typeface="Wingdings" pitchFamily="2" charset="2"/>
              <a:buChar char="Ø"/>
            </a:pPr>
            <a:endParaRPr lang="en-US" sz="3600" b="1" dirty="0">
              <a:solidFill>
                <a:srgbClr val="E53341"/>
              </a:solidFill>
              <a:latin typeface="Agency FB" panose="020B050302020202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600" b="1" dirty="0">
                <a:solidFill>
                  <a:srgbClr val="E53341"/>
                </a:solidFill>
                <a:latin typeface="Agency FB" panose="020B0503020202020204" pitchFamily="34" charset="0"/>
              </a:rPr>
              <a:t>The syllabus for each elective paper has been designed keeping in view the concerned industries requirements</a:t>
            </a:r>
          </a:p>
        </p:txBody>
      </p:sp>
    </p:spTree>
    <p:extLst>
      <p:ext uri="{BB962C8B-B14F-4D97-AF65-F5344CB8AC3E}">
        <p14:creationId xmlns="" xmlns:p14="http://schemas.microsoft.com/office/powerpoint/2010/main" val="2262058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02DF45-C8C3-4810-A618-BB4823F390B2}"/>
              </a:ext>
            </a:extLst>
          </p:cNvPr>
          <p:cNvSpPr/>
          <p:nvPr/>
        </p:nvSpPr>
        <p:spPr>
          <a:xfrm>
            <a:off x="15240" y="22861"/>
            <a:ext cx="10767060" cy="8054340"/>
          </a:xfrm>
          <a:prstGeom prst="rect">
            <a:avLst/>
          </a:prstGeom>
          <a:noFill/>
          <a:ln w="76200">
            <a:solidFill>
              <a:srgbClr val="E54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1F5E4F09-3E43-428D-9AED-E9D974D38811}"/>
              </a:ext>
            </a:extLst>
          </p:cNvPr>
          <p:cNvSpPr/>
          <p:nvPr/>
        </p:nvSpPr>
        <p:spPr>
          <a:xfrm>
            <a:off x="1443296" y="5541817"/>
            <a:ext cx="8670521" cy="19119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Agency FB" panose="020B05030202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Agency FB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only constant thing in the world is ‘change’. The New Syllabus has taken utmost care to encompass the contemporary knowledge.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23630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ED4FED4-06CA-40F4-BFFD-4ADA5D7248B1}"/>
              </a:ext>
            </a:extLst>
          </p:cNvPr>
          <p:cNvSpPr/>
          <p:nvPr/>
        </p:nvSpPr>
        <p:spPr>
          <a:xfrm>
            <a:off x="38100" y="1137728"/>
            <a:ext cx="10737850" cy="6944237"/>
          </a:xfrm>
          <a:prstGeom prst="rect">
            <a:avLst/>
          </a:prstGeom>
          <a:noFill/>
          <a:ln w="76200">
            <a:solidFill>
              <a:srgbClr val="E73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9">
            <a:extLst>
              <a:ext uri="{FF2B5EF4-FFF2-40B4-BE49-F238E27FC236}">
                <a16:creationId xmlns="" xmlns:a16="http://schemas.microsoft.com/office/drawing/2014/main" id="{3BE9367B-ABF1-4712-853F-3AD059F0FFBE}"/>
              </a:ext>
            </a:extLst>
          </p:cNvPr>
          <p:cNvGrpSpPr/>
          <p:nvPr/>
        </p:nvGrpSpPr>
        <p:grpSpPr>
          <a:xfrm>
            <a:off x="2" y="2"/>
            <a:ext cx="10826750" cy="1346199"/>
            <a:chOff x="0" y="0"/>
            <a:chExt cx="10826750" cy="1346200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83B0B9CE-AAA7-47F6-AF92-7CBE3F7744C2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1FA57CBA-939F-4740-ABB2-C43DC7790729}"/>
                </a:ext>
              </a:extLst>
            </p:cNvPr>
            <p:cNvSpPr/>
            <p:nvPr/>
          </p:nvSpPr>
          <p:spPr>
            <a:xfrm>
              <a:off x="381000" y="279400"/>
              <a:ext cx="6318736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7ABBBB80-6843-49AF-8922-E2C26BB7AE1F}"/>
                </a:ext>
              </a:extLst>
            </p:cNvPr>
            <p:cNvSpPr txBox="1"/>
            <p:nvPr/>
          </p:nvSpPr>
          <p:spPr>
            <a:xfrm>
              <a:off x="545594" y="247751"/>
              <a:ext cx="68223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3500" lvl="2" algn="just">
                <a:lnSpc>
                  <a:spcPct val="150000"/>
                </a:lnSpc>
                <a:defRPr/>
              </a:pPr>
              <a:r>
                <a:rPr lang="en-US" sz="3600" b="1" dirty="0">
                  <a:solidFill>
                    <a:srgbClr val="E53341"/>
                  </a:solidFill>
                  <a:latin typeface="Agency FB" panose="020B0503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Segment wise role of CS (Illustrative)</a:t>
              </a:r>
              <a:endParaRPr lang="en-US" sz="3600" dirty="0">
                <a:solidFill>
                  <a:prstClr val="black"/>
                </a:solidFill>
                <a:latin typeface="Agency FB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6586000F-1915-4B5E-80F6-E44E26AD2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27281140"/>
              </p:ext>
            </p:extLst>
          </p:nvPr>
        </p:nvGraphicFramePr>
        <p:xfrm>
          <a:off x="512346" y="1417130"/>
          <a:ext cx="9864496" cy="6250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0404">
                  <a:extLst>
                    <a:ext uri="{9D8B030D-6E8A-4147-A177-3AD203B41FA5}">
                      <a16:colId xmlns="" xmlns:a16="http://schemas.microsoft.com/office/drawing/2014/main" val="3892419288"/>
                    </a:ext>
                  </a:extLst>
                </a:gridCol>
                <a:gridCol w="3454400">
                  <a:extLst>
                    <a:ext uri="{9D8B030D-6E8A-4147-A177-3AD203B41FA5}">
                      <a16:colId xmlns="" xmlns:a16="http://schemas.microsoft.com/office/drawing/2014/main" val="3417207757"/>
                    </a:ext>
                  </a:extLst>
                </a:gridCol>
                <a:gridCol w="3399692">
                  <a:extLst>
                    <a:ext uri="{9D8B030D-6E8A-4147-A177-3AD203B41FA5}">
                      <a16:colId xmlns="" xmlns:a16="http://schemas.microsoft.com/office/drawing/2014/main" val="905176619"/>
                    </a:ext>
                  </a:extLst>
                </a:gridCol>
              </a:tblGrid>
              <a:tr h="345168">
                <a:tc gridSpan="2">
                  <a:txBody>
                    <a:bodyPr/>
                    <a:lstStyle/>
                    <a:p>
                      <a:pPr marL="160020" marR="589280" indent="-635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kern="1200" dirty="0">
                          <a:solidFill>
                            <a:schemeClr val="bg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Common</a:t>
                      </a:r>
                      <a:endParaRPr lang="en-US" sz="2000" b="1" kern="1200" dirty="0">
                        <a:solidFill>
                          <a:schemeClr val="bg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</a:txBody>
                  <a:tcPr marL="28139" marR="281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93115" marR="589280" indent="-635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kern="1200" dirty="0">
                          <a:solidFill>
                            <a:schemeClr val="bg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Specific</a:t>
                      </a:r>
                      <a:endParaRPr lang="en-US" sz="2000" b="1" kern="1200" dirty="0">
                        <a:solidFill>
                          <a:schemeClr val="bg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</a:txBody>
                  <a:tcPr marL="28139" marR="281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6821979"/>
                  </a:ext>
                </a:extLst>
              </a:tr>
              <a:tr h="5905721">
                <a:tc>
                  <a:txBody>
                    <a:bodyPr/>
                    <a:lstStyle/>
                    <a:p>
                      <a:pPr marL="445770" marR="589280" indent="-34290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u="sng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Area of work</a:t>
                      </a:r>
                      <a:endParaRPr lang="en-US" sz="1400" b="1" u="sng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465138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Advisory</a:t>
                      </a:r>
                    </a:p>
                    <a:p>
                      <a:pPr marL="465138" marR="4572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Procedural</a:t>
                      </a:r>
                    </a:p>
                    <a:p>
                      <a:pPr marL="465138" marR="4572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Compliance</a:t>
                      </a:r>
                    </a:p>
                    <a:p>
                      <a:pPr marL="465138" marR="4572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Certification</a:t>
                      </a:r>
                    </a:p>
                    <a:p>
                      <a:pPr marL="465138" marR="4572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Audit</a:t>
                      </a:r>
                    </a:p>
                    <a:p>
                      <a:pPr marL="465138" marR="4572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Repr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esentation</a:t>
                      </a:r>
                      <a:b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</a:b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445770" marR="589280" indent="-342900" algn="just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u="sng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Type of Organisation</a:t>
                      </a:r>
                      <a:endParaRPr lang="en-US" sz="1400" u="sng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465138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Listed Public Companies</a:t>
                      </a:r>
                    </a:p>
                    <a:p>
                      <a:pPr marL="465138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Unlisted Public Companies</a:t>
                      </a:r>
                    </a:p>
                    <a:p>
                      <a:pPr marL="465138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Private Limited Companies</a:t>
                      </a:r>
                    </a:p>
                    <a:p>
                      <a:pPr marL="465138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Public Sector Undertakings</a:t>
                      </a:r>
                    </a:p>
                    <a:p>
                      <a:pPr marL="465138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LLPs/Partnership Firms /</a:t>
                      </a:r>
                    </a:p>
                    <a:p>
                      <a:pPr marL="465138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Others</a:t>
                      </a:r>
                    </a:p>
                  </a:txBody>
                  <a:tcPr marL="28139" marR="281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marR="4572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US" sz="1400" b="1" u="sng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Major type of Industry</a:t>
                      </a:r>
                    </a:p>
                    <a:p>
                      <a:pPr marL="465138" marR="4572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Manufacturing</a:t>
                      </a:r>
                    </a:p>
                    <a:p>
                      <a:pPr marL="465138" marR="4572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Trading</a:t>
                      </a:r>
                    </a:p>
                    <a:p>
                      <a:pPr marL="465138" marR="4572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Service</a:t>
                      </a:r>
                    </a:p>
                    <a:p>
                      <a:pPr marL="465138" marR="4572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E-Commerce</a:t>
                      </a:r>
                    </a:p>
                    <a:p>
                      <a:pPr marL="465138" marR="4572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Mines</a:t>
                      </a:r>
                    </a:p>
                    <a:p>
                      <a:pPr marL="307340" marR="4572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478790" marR="45720" indent="-4000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Specific Industry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465138" marR="4572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Automobile</a:t>
                      </a:r>
                    </a:p>
                    <a:p>
                      <a:pPr marL="465138" marR="4572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Biotechnology</a:t>
                      </a:r>
                    </a:p>
                    <a:p>
                      <a:pPr marL="465138" marR="4572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Banking and NBFCs</a:t>
                      </a:r>
                    </a:p>
                    <a:p>
                      <a:pPr marL="465138" marR="4572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Capital Markets and its Intermediaries</a:t>
                      </a:r>
                    </a:p>
                    <a:p>
                      <a:pPr marL="465138" marR="4572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Defence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 Equipment</a:t>
                      </a:r>
                    </a:p>
                    <a:p>
                      <a:pPr marL="465138" marR="4572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Financial Services</a:t>
                      </a:r>
                    </a:p>
                    <a:p>
                      <a:pPr marL="465138" marR="4572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Food Processing </a:t>
                      </a:r>
                    </a:p>
                    <a:p>
                      <a:pPr marL="465138" marR="4572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FMCG</a:t>
                      </a:r>
                    </a:p>
                    <a:p>
                      <a:pPr marL="465138" marR="4572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Infrastructure, Power and Telecom</a:t>
                      </a:r>
                    </a:p>
                    <a:p>
                      <a:pPr marL="465138" marR="4572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IT Solutions</a:t>
                      </a:r>
                    </a:p>
                    <a:p>
                      <a:pPr marL="465138" marR="4572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IT Enabled Services and BPO</a:t>
                      </a:r>
                    </a:p>
                    <a:p>
                      <a:pPr marL="465138" marR="4572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Media and Entertainment </a:t>
                      </a:r>
                    </a:p>
                    <a:p>
                      <a:pPr marL="465138" marR="4572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Pharma and Healthcare</a:t>
                      </a:r>
                    </a:p>
                    <a:p>
                      <a:pPr marL="465138" marR="4572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Real estate </a:t>
                      </a:r>
                    </a:p>
                    <a:p>
                      <a:pPr marL="465138" marR="4572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Textile</a:t>
                      </a:r>
                    </a:p>
                    <a:p>
                      <a:pPr marL="465138" marR="4572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Tourism and Hotel</a:t>
                      </a:r>
                    </a:p>
                  </a:txBody>
                  <a:tcPr marL="28139" marR="281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" marR="102870" indent="0" algn="l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Example of Segment Specific Module</a:t>
                      </a: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IN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en-IN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" marR="102870" indent="0" algn="l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Industry Segment Module will broadly cover:</a:t>
                      </a:r>
                      <a:b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</a:br>
                      <a:endParaRPr lang="en-IN" sz="1400" b="1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45720" marR="102870" indent="0" algn="l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Industry Profile</a:t>
                      </a:r>
                      <a:br>
                        <a:rPr lang="en-IN" sz="1400" b="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</a:b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342900" marR="102870" lvl="0" indent="-29368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Services Provided by Companies</a:t>
                      </a:r>
                    </a:p>
                    <a:p>
                      <a:pPr marL="342900" marR="102870" lvl="0" indent="-29368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Business Scenario Both Domestic and International</a:t>
                      </a:r>
                    </a:p>
                    <a:p>
                      <a:pPr marL="342900" marR="102870" lvl="0" indent="-29368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Stock Exchange Analysis Report</a:t>
                      </a:r>
                    </a:p>
                    <a:p>
                      <a:pPr marL="342900" marR="102870" lvl="0" indent="-29368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Scales of Operation</a:t>
                      </a:r>
                    </a:p>
                    <a:p>
                      <a:pPr marL="342900" marR="102870" lvl="0" indent="-29368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Specialty About Industry – Production process &amp; its raw material</a:t>
                      </a:r>
                    </a:p>
                    <a:p>
                      <a:pPr marL="342900" marR="102870" lvl="0" indent="-2936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Research Report</a:t>
                      </a:r>
                    </a:p>
                    <a:p>
                      <a:pPr marL="45720" marR="102870" indent="0" algn="l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 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45720" marR="102870" indent="0" algn="l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u="sng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Legal Framework</a:t>
                      </a:r>
                      <a:endParaRPr lang="en-US" sz="1400" b="1" u="sng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342900" marR="102870" lvl="0" indent="-2936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Organisation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 Type (Constitution)</a:t>
                      </a:r>
                    </a:p>
                    <a:p>
                      <a:pPr marL="342900" marR="102870" lvl="0" indent="-2936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Applicable Laws: </a:t>
                      </a:r>
                    </a:p>
                    <a:p>
                      <a:pPr marL="565150" marR="10287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Common: Company Law, Income tax law etc.</a:t>
                      </a:r>
                    </a:p>
                    <a:p>
                      <a:pPr marL="565150" marR="10287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Segment: Manufacturing, Trading, Services, e-commerce, mines, Construction;</a:t>
                      </a:r>
                    </a:p>
                    <a:p>
                      <a:pPr marL="565150" marR="10287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Industry: IT, FMCG, Telecom;</a:t>
                      </a:r>
                    </a:p>
                    <a:p>
                      <a:pPr marL="565150" marR="10287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Activity: IPR, Export, Import</a:t>
                      </a:r>
                    </a:p>
                    <a:p>
                      <a:pPr marL="565150" marR="10287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State Law: Shop &amp; Establishment</a:t>
                      </a:r>
                    </a:p>
                    <a:p>
                      <a:pPr marL="27432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8139" marR="281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14163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394294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02DF45-C8C3-4810-A618-BB4823F390B2}"/>
              </a:ext>
            </a:extLst>
          </p:cNvPr>
          <p:cNvSpPr/>
          <p:nvPr/>
        </p:nvSpPr>
        <p:spPr>
          <a:xfrm>
            <a:off x="15240" y="22861"/>
            <a:ext cx="10767060" cy="8054340"/>
          </a:xfrm>
          <a:prstGeom prst="rect">
            <a:avLst/>
          </a:prstGeom>
          <a:noFill/>
          <a:ln w="76200">
            <a:solidFill>
              <a:srgbClr val="E54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">
            <a:extLst>
              <a:ext uri="{FF2B5EF4-FFF2-40B4-BE49-F238E27FC236}">
                <a16:creationId xmlns="" xmlns:a16="http://schemas.microsoft.com/office/drawing/2014/main" id="{99AA312E-FEC8-4F1F-A11A-A6AF8AD2DB66}"/>
              </a:ext>
            </a:extLst>
          </p:cNvPr>
          <p:cNvGrpSpPr/>
          <p:nvPr/>
        </p:nvGrpSpPr>
        <p:grpSpPr>
          <a:xfrm>
            <a:off x="2" y="0"/>
            <a:ext cx="10826750" cy="1346199"/>
            <a:chOff x="0" y="0"/>
            <a:chExt cx="10826750" cy="1346200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D370F70F-E24B-4A83-90C5-63D6760992DC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A7C978E8-C32F-48BE-9415-FD15311C39A5}"/>
                </a:ext>
              </a:extLst>
            </p:cNvPr>
            <p:cNvSpPr/>
            <p:nvPr/>
          </p:nvSpPr>
          <p:spPr>
            <a:xfrm>
              <a:off x="380999" y="279400"/>
              <a:ext cx="7489369" cy="787399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A524060-894B-4F79-954D-D1DE683BBD8A}"/>
                </a:ext>
              </a:extLst>
            </p:cNvPr>
            <p:cNvSpPr txBox="1"/>
            <p:nvPr/>
          </p:nvSpPr>
          <p:spPr>
            <a:xfrm>
              <a:off x="545594" y="350322"/>
              <a:ext cx="6263418" cy="68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811987">
                <a:lnSpc>
                  <a:spcPct val="107000"/>
                </a:lnSpc>
                <a:spcAft>
                  <a:spcPts val="710"/>
                </a:spcAft>
                <a:defRPr/>
              </a:pPr>
              <a:r>
                <a:rPr lang="en-IN" sz="3600" b="1" dirty="0">
                  <a:solidFill>
                    <a:srgbClr val="E53341"/>
                  </a:solidFill>
                  <a:latin typeface="Agency FB" panose="020B0503020202020204" pitchFamily="34" charset="0"/>
                </a:rPr>
                <a:t>USP- Focus on core areas</a:t>
              </a:r>
              <a:endParaRPr lang="en-US" sz="3600" dirty="0">
                <a:solidFill>
                  <a:srgbClr val="E5334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502228" y="5034485"/>
            <a:ext cx="78703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 dirty="0">
                <a:solidFill>
                  <a:srgbClr val="DB495E"/>
                </a:solidFill>
                <a:latin typeface="Agency FB" panose="020B0503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Focus on core areas of specialization where the stakeholders expect the Company Secretaries to be experts</a:t>
            </a:r>
            <a:endParaRPr lang="en-US" sz="3000" b="1" dirty="0">
              <a:latin typeface="Agency FB" panose="020B0503020202020204" pitchFamily="34" charset="0"/>
            </a:endParaRPr>
          </a:p>
        </p:txBody>
      </p:sp>
      <p:pic>
        <p:nvPicPr>
          <p:cNvPr id="13" name="Picture 12" descr="Exper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5627" y="1839344"/>
            <a:ext cx="3848576" cy="27489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20586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02DF45-C8C3-4810-A618-BB4823F390B2}"/>
              </a:ext>
            </a:extLst>
          </p:cNvPr>
          <p:cNvSpPr/>
          <p:nvPr/>
        </p:nvSpPr>
        <p:spPr>
          <a:xfrm>
            <a:off x="15240" y="22861"/>
            <a:ext cx="10767060" cy="8054340"/>
          </a:xfrm>
          <a:prstGeom prst="rect">
            <a:avLst/>
          </a:prstGeom>
          <a:noFill/>
          <a:ln w="76200">
            <a:solidFill>
              <a:srgbClr val="E54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">
            <a:extLst>
              <a:ext uri="{FF2B5EF4-FFF2-40B4-BE49-F238E27FC236}">
                <a16:creationId xmlns="" xmlns:a16="http://schemas.microsoft.com/office/drawing/2014/main" id="{99AA312E-FEC8-4F1F-A11A-A6AF8AD2DB66}"/>
              </a:ext>
            </a:extLst>
          </p:cNvPr>
          <p:cNvGrpSpPr/>
          <p:nvPr/>
        </p:nvGrpSpPr>
        <p:grpSpPr>
          <a:xfrm>
            <a:off x="2" y="0"/>
            <a:ext cx="10826750" cy="1346199"/>
            <a:chOff x="0" y="0"/>
            <a:chExt cx="10826750" cy="1346200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D370F70F-E24B-4A83-90C5-63D6760992DC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A7C978E8-C32F-48BE-9415-FD15311C39A5}"/>
                </a:ext>
              </a:extLst>
            </p:cNvPr>
            <p:cNvSpPr/>
            <p:nvPr/>
          </p:nvSpPr>
          <p:spPr>
            <a:xfrm>
              <a:off x="380999" y="279400"/>
              <a:ext cx="9759041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A524060-894B-4F79-954D-D1DE683BBD8A}"/>
                </a:ext>
              </a:extLst>
            </p:cNvPr>
            <p:cNvSpPr txBox="1"/>
            <p:nvPr/>
          </p:nvSpPr>
          <p:spPr>
            <a:xfrm>
              <a:off x="545594" y="350322"/>
              <a:ext cx="9267875" cy="68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811987">
                <a:lnSpc>
                  <a:spcPct val="107000"/>
                </a:lnSpc>
                <a:spcAft>
                  <a:spcPts val="710"/>
                </a:spcAft>
                <a:defRPr/>
              </a:pPr>
              <a:r>
                <a:rPr lang="en-IN" sz="3600" b="1" dirty="0">
                  <a:solidFill>
                    <a:srgbClr val="E53341"/>
                  </a:solidFill>
                  <a:latin typeface="Agency FB" panose="020B0503020202020204" pitchFamily="34" charset="0"/>
                </a:rPr>
                <a:t>USP- Progressive paper-wise scheme</a:t>
              </a:r>
              <a:endParaRPr lang="en-US" sz="3600" dirty="0">
                <a:solidFill>
                  <a:srgbClr val="E5334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75558" y="3254670"/>
            <a:ext cx="60089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 dirty="0">
                <a:solidFill>
                  <a:srgbClr val="DB495E"/>
                </a:solidFill>
                <a:latin typeface="Agency FB" panose="020B0503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Progressive paper-wise scheme so that the students to acquire step-by- step knowledge</a:t>
            </a:r>
          </a:p>
          <a:p>
            <a:pPr lvl="0" algn="ctr"/>
            <a:r>
              <a:rPr lang="en-US" sz="3000" b="1" dirty="0">
                <a:solidFill>
                  <a:srgbClr val="DB495E"/>
                </a:solidFill>
                <a:latin typeface="Agency FB" panose="020B0503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as they move on from one module to the next module in the both the </a:t>
            </a:r>
            <a:r>
              <a:rPr lang="en-US" sz="3000" b="1" dirty="0" err="1">
                <a:solidFill>
                  <a:srgbClr val="DB495E"/>
                </a:solidFill>
                <a:latin typeface="Agency FB" panose="020B0503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programmes</a:t>
            </a:r>
            <a:endParaRPr lang="en-US" sz="3000" b="1" dirty="0">
              <a:latin typeface="Agency FB" panose="020B0503020202020204" pitchFamily="34" charset="0"/>
            </a:endParaRPr>
          </a:p>
        </p:txBody>
      </p:sp>
      <p:pic>
        <p:nvPicPr>
          <p:cNvPr id="11" name="Picture 10" descr="6c16f95e5837b7a15cc22a32eb72fad8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7785" y="3444988"/>
            <a:ext cx="3787320" cy="25637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20586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02DF45-C8C3-4810-A618-BB4823F390B2}"/>
              </a:ext>
            </a:extLst>
          </p:cNvPr>
          <p:cNvSpPr/>
          <p:nvPr/>
        </p:nvSpPr>
        <p:spPr>
          <a:xfrm>
            <a:off x="15240" y="22861"/>
            <a:ext cx="10767060" cy="8054340"/>
          </a:xfrm>
          <a:prstGeom prst="rect">
            <a:avLst/>
          </a:prstGeom>
          <a:noFill/>
          <a:ln w="76200">
            <a:solidFill>
              <a:srgbClr val="E54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">
            <a:extLst>
              <a:ext uri="{FF2B5EF4-FFF2-40B4-BE49-F238E27FC236}">
                <a16:creationId xmlns="" xmlns:a16="http://schemas.microsoft.com/office/drawing/2014/main" id="{99AA312E-FEC8-4F1F-A11A-A6AF8AD2DB66}"/>
              </a:ext>
            </a:extLst>
          </p:cNvPr>
          <p:cNvGrpSpPr/>
          <p:nvPr/>
        </p:nvGrpSpPr>
        <p:grpSpPr>
          <a:xfrm>
            <a:off x="2" y="0"/>
            <a:ext cx="10826750" cy="1346199"/>
            <a:chOff x="0" y="0"/>
            <a:chExt cx="10826750" cy="1346200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D370F70F-E24B-4A83-90C5-63D6760992DC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A7C978E8-C32F-48BE-9415-FD15311C39A5}"/>
                </a:ext>
              </a:extLst>
            </p:cNvPr>
            <p:cNvSpPr/>
            <p:nvPr/>
          </p:nvSpPr>
          <p:spPr>
            <a:xfrm>
              <a:off x="380999" y="279400"/>
              <a:ext cx="7766955" cy="787399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A524060-894B-4F79-954D-D1DE683BBD8A}"/>
                </a:ext>
              </a:extLst>
            </p:cNvPr>
            <p:cNvSpPr txBox="1"/>
            <p:nvPr/>
          </p:nvSpPr>
          <p:spPr>
            <a:xfrm>
              <a:off x="545594" y="350322"/>
              <a:ext cx="6851247" cy="685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811987">
                <a:lnSpc>
                  <a:spcPct val="107000"/>
                </a:lnSpc>
                <a:spcAft>
                  <a:spcPts val="710"/>
                </a:spcAft>
                <a:defRPr/>
              </a:pPr>
              <a:r>
                <a:rPr lang="en-IN" sz="3600" b="1" dirty="0">
                  <a:solidFill>
                    <a:srgbClr val="E53341"/>
                  </a:solidFill>
                  <a:latin typeface="Agency FB" panose="020B0503020202020204" pitchFamily="34" charset="0"/>
                </a:rPr>
                <a:t>Every thing at one place- M &amp; A</a:t>
              </a:r>
              <a:endParaRPr lang="en-US" sz="3600" dirty="0">
                <a:solidFill>
                  <a:srgbClr val="E5334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96043" y="3662886"/>
            <a:ext cx="91603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>
                <a:solidFill>
                  <a:srgbClr val="DB495E"/>
                </a:solidFill>
                <a:latin typeface="Agency FB" panose="020B0503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Holistic approach through study of all related laws at one place. </a:t>
            </a:r>
          </a:p>
          <a:p>
            <a:pPr lvl="0" algn="ctr"/>
            <a:endParaRPr lang="en-US" sz="2200" b="1" dirty="0">
              <a:solidFill>
                <a:srgbClr val="DB495E"/>
              </a:solidFill>
              <a:latin typeface="Agency FB" panose="020B05030202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lvl="0" algn="ctr"/>
            <a:r>
              <a:rPr lang="en-US" sz="2200" b="1" dirty="0">
                <a:solidFill>
                  <a:srgbClr val="DB495E"/>
                </a:solidFill>
                <a:latin typeface="Agency FB" panose="020B0503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For Example: M &amp; A- All practical aspects covered at one place.</a:t>
            </a:r>
            <a:endParaRPr lang="en-US" sz="2200" b="1" dirty="0">
              <a:latin typeface="Agency FB" panose="020B0503020202020204" pitchFamily="34" charset="0"/>
            </a:endParaRPr>
          </a:p>
        </p:txBody>
      </p:sp>
      <p:pic>
        <p:nvPicPr>
          <p:cNvPr id="13" name="Picture 12" descr="approa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5186" y="1526925"/>
            <a:ext cx="3114311" cy="2035657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63165034"/>
              </p:ext>
            </p:extLst>
          </p:nvPr>
        </p:nvGraphicFramePr>
        <p:xfrm>
          <a:off x="685800" y="5083087"/>
          <a:ext cx="93726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474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Corporate Restructuring,</a:t>
                      </a:r>
                      <a:r>
                        <a:rPr lang="en-US" sz="1600" baseline="0" dirty="0"/>
                        <a:t> Insolvency, Liquidation &amp; Winding-up (Paper 5 of Professional </a:t>
                      </a:r>
                      <a:r>
                        <a:rPr lang="en-US" sz="1600" baseline="0" dirty="0" err="1"/>
                        <a:t>Programme</a:t>
                      </a:r>
                      <a:r>
                        <a:rPr lang="en-US" sz="1600" baseline="0" dirty="0"/>
                        <a:t>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Legal Aspects: Companies Act, 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Valuation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SEBI: Listing Regulations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Documentation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Competition Aspects: Competition 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Approvals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Accounting Aspects: Accounting Standard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Stamp duty Aspects: Stamp 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Taxation Aspects: Income Tax 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kern="1200" dirty="0">
                        <a:solidFill>
                          <a:schemeClr val="tx1"/>
                        </a:solidFill>
                        <a:latin typeface="Agency FB" panose="020B0503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62058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02DF45-C8C3-4810-A618-BB4823F390B2}"/>
              </a:ext>
            </a:extLst>
          </p:cNvPr>
          <p:cNvSpPr/>
          <p:nvPr/>
        </p:nvSpPr>
        <p:spPr>
          <a:xfrm>
            <a:off x="15240" y="22861"/>
            <a:ext cx="10767060" cy="8054340"/>
          </a:xfrm>
          <a:prstGeom prst="rect">
            <a:avLst/>
          </a:prstGeom>
          <a:noFill/>
          <a:ln w="76200">
            <a:solidFill>
              <a:srgbClr val="E54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">
            <a:extLst>
              <a:ext uri="{FF2B5EF4-FFF2-40B4-BE49-F238E27FC236}">
                <a16:creationId xmlns="" xmlns:a16="http://schemas.microsoft.com/office/drawing/2014/main" id="{99AA312E-FEC8-4F1F-A11A-A6AF8AD2DB66}"/>
              </a:ext>
            </a:extLst>
          </p:cNvPr>
          <p:cNvGrpSpPr/>
          <p:nvPr/>
        </p:nvGrpSpPr>
        <p:grpSpPr>
          <a:xfrm>
            <a:off x="0" y="0"/>
            <a:ext cx="10826750" cy="1346199"/>
            <a:chOff x="0" y="0"/>
            <a:chExt cx="10826750" cy="1346200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D370F70F-E24B-4A83-90C5-63D6760992DC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A7C978E8-C32F-48BE-9415-FD15311C39A5}"/>
                </a:ext>
              </a:extLst>
            </p:cNvPr>
            <p:cNvSpPr/>
            <p:nvPr/>
          </p:nvSpPr>
          <p:spPr>
            <a:xfrm>
              <a:off x="380999" y="279400"/>
              <a:ext cx="9775372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A524060-894B-4F79-954D-D1DE683BBD8A}"/>
                </a:ext>
              </a:extLst>
            </p:cNvPr>
            <p:cNvSpPr txBox="1"/>
            <p:nvPr/>
          </p:nvSpPr>
          <p:spPr>
            <a:xfrm>
              <a:off x="545592" y="350322"/>
              <a:ext cx="8598407" cy="68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811987">
                <a:lnSpc>
                  <a:spcPct val="107000"/>
                </a:lnSpc>
                <a:spcAft>
                  <a:spcPts val="710"/>
                </a:spcAft>
                <a:defRPr/>
              </a:pPr>
              <a:r>
                <a:rPr lang="en-IN" sz="3600" b="1" dirty="0">
                  <a:solidFill>
                    <a:srgbClr val="E53341"/>
                  </a:solidFill>
                  <a:latin typeface="Agency FB" panose="020B0503020202020204" pitchFamily="34" charset="0"/>
                </a:rPr>
                <a:t>Every thing at one place- Setting up of Business Entity</a:t>
              </a:r>
              <a:endParaRPr lang="en-US" sz="3600" dirty="0">
                <a:solidFill>
                  <a:srgbClr val="E5334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12175" y="2906487"/>
            <a:ext cx="91603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2200" b="1" dirty="0">
              <a:solidFill>
                <a:srgbClr val="DB495E"/>
              </a:solidFill>
              <a:latin typeface="Agency FB" panose="020B05030202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lvl="0" algn="ctr"/>
            <a:r>
              <a:rPr lang="en-US" sz="2200" b="1" dirty="0">
                <a:solidFill>
                  <a:srgbClr val="DB495E"/>
                </a:solidFill>
                <a:latin typeface="Agency FB" panose="020B0503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Setting up of Business Entity- All practical aspects from setting up of Business Entity to its closure covered at one place.</a:t>
            </a:r>
            <a:endParaRPr lang="en-US" sz="2200" b="1" dirty="0">
              <a:latin typeface="Agency FB" panose="020B0503020202020204" pitchFamily="34" charset="0"/>
            </a:endParaRPr>
          </a:p>
        </p:txBody>
      </p:sp>
      <p:pic>
        <p:nvPicPr>
          <p:cNvPr id="13" name="Picture 12" descr="appro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5184" y="1436366"/>
            <a:ext cx="3114311" cy="1727237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14715669"/>
              </p:ext>
            </p:extLst>
          </p:nvPr>
        </p:nvGraphicFramePr>
        <p:xfrm>
          <a:off x="380999" y="4060031"/>
          <a:ext cx="10148456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84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Setting up of Business</a:t>
                      </a:r>
                      <a:r>
                        <a:rPr lang="en-US" sz="1600" baseline="0" dirty="0"/>
                        <a:t> Entities and Closure (Paper 3 of Executive </a:t>
                      </a:r>
                      <a:r>
                        <a:rPr lang="en-US" sz="1600" baseline="0" dirty="0" err="1"/>
                        <a:t>Programme</a:t>
                      </a:r>
                      <a:r>
                        <a:rPr lang="en-US" sz="1600" baseline="0" dirty="0"/>
                        <a:t>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Choice of Business Organization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Formation of Business Entity: Company, LLP, Partnership Firm, Trust, Society, Nidhi, Producer Company, HUF, Multi state co-operative society, Asset reconstruction company, Housing Finance Company, NBFC, Micro-finance Institutions, Liaison office, Branch Office and Project Office, SPV, JV etc.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Setting up of Business outside India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3441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Various Initial Registrations and Licenses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Maintenance of Registers and Records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Closure of Business Entity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620586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02DF45-C8C3-4810-A618-BB4823F390B2}"/>
              </a:ext>
            </a:extLst>
          </p:cNvPr>
          <p:cNvSpPr/>
          <p:nvPr/>
        </p:nvSpPr>
        <p:spPr>
          <a:xfrm>
            <a:off x="15240" y="22861"/>
            <a:ext cx="10767060" cy="8054340"/>
          </a:xfrm>
          <a:prstGeom prst="rect">
            <a:avLst/>
          </a:prstGeom>
          <a:noFill/>
          <a:ln w="76200">
            <a:solidFill>
              <a:srgbClr val="E54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">
            <a:extLst>
              <a:ext uri="{FF2B5EF4-FFF2-40B4-BE49-F238E27FC236}">
                <a16:creationId xmlns="" xmlns:a16="http://schemas.microsoft.com/office/drawing/2014/main" id="{99AA312E-FEC8-4F1F-A11A-A6AF8AD2DB66}"/>
              </a:ext>
            </a:extLst>
          </p:cNvPr>
          <p:cNvGrpSpPr/>
          <p:nvPr/>
        </p:nvGrpSpPr>
        <p:grpSpPr>
          <a:xfrm>
            <a:off x="2" y="0"/>
            <a:ext cx="10826750" cy="1346199"/>
            <a:chOff x="0" y="0"/>
            <a:chExt cx="10826750" cy="1346200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D370F70F-E24B-4A83-90C5-63D6760992DC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A7C978E8-C32F-48BE-9415-FD15311C39A5}"/>
                </a:ext>
              </a:extLst>
            </p:cNvPr>
            <p:cNvSpPr/>
            <p:nvPr/>
          </p:nvSpPr>
          <p:spPr>
            <a:xfrm>
              <a:off x="381000" y="279400"/>
              <a:ext cx="9900152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A524060-894B-4F79-954D-D1DE683BBD8A}"/>
                </a:ext>
              </a:extLst>
            </p:cNvPr>
            <p:cNvSpPr txBox="1"/>
            <p:nvPr/>
          </p:nvSpPr>
          <p:spPr>
            <a:xfrm>
              <a:off x="545594" y="350322"/>
              <a:ext cx="8695386" cy="68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811987">
                <a:lnSpc>
                  <a:spcPct val="107000"/>
                </a:lnSpc>
                <a:spcAft>
                  <a:spcPts val="710"/>
                </a:spcAft>
                <a:defRPr/>
              </a:pPr>
              <a:r>
                <a:rPr lang="en-IN" sz="3600" b="1" dirty="0">
                  <a:solidFill>
                    <a:srgbClr val="E53341"/>
                  </a:solidFill>
                  <a:latin typeface="Agency FB" panose="020B0503020202020204" pitchFamily="34" charset="0"/>
                </a:rPr>
                <a:t>Every thing at one place- Corporate Funding &amp; Listing</a:t>
              </a:r>
              <a:endParaRPr lang="en-US" sz="3600" dirty="0">
                <a:solidFill>
                  <a:srgbClr val="E5334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96043" y="3662886"/>
            <a:ext cx="9160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>
                <a:solidFill>
                  <a:srgbClr val="DB495E"/>
                </a:solidFill>
                <a:latin typeface="Agency FB" panose="020B0503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Corporate Funding- All means of finance available to corporates along with practical aspects covered at one place.</a:t>
            </a:r>
            <a:endParaRPr lang="en-US" sz="2200" b="1" dirty="0">
              <a:latin typeface="Agency FB" panose="020B0503020202020204" pitchFamily="34" charset="0"/>
            </a:endParaRPr>
          </a:p>
        </p:txBody>
      </p:sp>
      <p:pic>
        <p:nvPicPr>
          <p:cNvPr id="13" name="Picture 12" descr="appro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5186" y="1526925"/>
            <a:ext cx="3114311" cy="2035657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83745702"/>
              </p:ext>
            </p:extLst>
          </p:nvPr>
        </p:nvGraphicFramePr>
        <p:xfrm>
          <a:off x="685800" y="4936129"/>
          <a:ext cx="937260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474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Corporate Funding &amp; Listings in Stock</a:t>
                      </a:r>
                      <a:r>
                        <a:rPr lang="en-US" sz="1600" baseline="0" dirty="0"/>
                        <a:t> Exchanges (Paper 7 of Professional </a:t>
                      </a:r>
                      <a:r>
                        <a:rPr lang="en-US" sz="1600" baseline="0" dirty="0" err="1"/>
                        <a:t>Programme</a:t>
                      </a:r>
                      <a:r>
                        <a:rPr lang="en-US" sz="1600" baseline="0" dirty="0"/>
                        <a:t>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Indian Equity- Private as well public funding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Listing on Indian Stock Exchanges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Debt funding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International Listing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Foreign funding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IPO &amp; FPO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Other borrowing tools: Inter-corporate loans, deposits etc.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Documentation &amp; Compliances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620586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02DF45-C8C3-4810-A618-BB4823F390B2}"/>
              </a:ext>
            </a:extLst>
          </p:cNvPr>
          <p:cNvSpPr/>
          <p:nvPr/>
        </p:nvSpPr>
        <p:spPr>
          <a:xfrm>
            <a:off x="15240" y="22861"/>
            <a:ext cx="10767060" cy="8054340"/>
          </a:xfrm>
          <a:prstGeom prst="rect">
            <a:avLst/>
          </a:prstGeom>
          <a:noFill/>
          <a:ln w="76200">
            <a:solidFill>
              <a:srgbClr val="E54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">
            <a:extLst>
              <a:ext uri="{FF2B5EF4-FFF2-40B4-BE49-F238E27FC236}">
                <a16:creationId xmlns="" xmlns:a16="http://schemas.microsoft.com/office/drawing/2014/main" id="{99AA312E-FEC8-4F1F-A11A-A6AF8AD2DB66}"/>
              </a:ext>
            </a:extLst>
          </p:cNvPr>
          <p:cNvGrpSpPr/>
          <p:nvPr/>
        </p:nvGrpSpPr>
        <p:grpSpPr>
          <a:xfrm>
            <a:off x="2" y="0"/>
            <a:ext cx="10826750" cy="1346199"/>
            <a:chOff x="0" y="0"/>
            <a:chExt cx="10826750" cy="1346200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D370F70F-E24B-4A83-90C5-63D6760992DC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A7C978E8-C32F-48BE-9415-FD15311C39A5}"/>
                </a:ext>
              </a:extLst>
            </p:cNvPr>
            <p:cNvSpPr/>
            <p:nvPr/>
          </p:nvSpPr>
          <p:spPr>
            <a:xfrm>
              <a:off x="381000" y="279400"/>
              <a:ext cx="8707580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A524060-894B-4F79-954D-D1DE683BBD8A}"/>
                </a:ext>
              </a:extLst>
            </p:cNvPr>
            <p:cNvSpPr txBox="1"/>
            <p:nvPr/>
          </p:nvSpPr>
          <p:spPr>
            <a:xfrm>
              <a:off x="545594" y="350322"/>
              <a:ext cx="7587022" cy="68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811987">
                <a:lnSpc>
                  <a:spcPct val="107000"/>
                </a:lnSpc>
                <a:spcAft>
                  <a:spcPts val="710"/>
                </a:spcAft>
                <a:defRPr/>
              </a:pPr>
              <a:r>
                <a:rPr lang="en-IN" sz="3600" b="1" dirty="0">
                  <a:solidFill>
                    <a:srgbClr val="E53341"/>
                  </a:solidFill>
                  <a:latin typeface="Agency FB" panose="020B0503020202020204" pitchFamily="34" charset="0"/>
                </a:rPr>
                <a:t>Every thing at one place- Corporate disputes</a:t>
              </a:r>
              <a:endParaRPr lang="en-US" sz="3600" dirty="0">
                <a:solidFill>
                  <a:srgbClr val="E5334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96043" y="3662886"/>
            <a:ext cx="9160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>
                <a:solidFill>
                  <a:srgbClr val="DB495E"/>
                </a:solidFill>
                <a:latin typeface="Agency FB" panose="020B0503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Corporate disputes- Various kinds of corporate disputes and their resolutions covered at one place.</a:t>
            </a:r>
            <a:endParaRPr lang="en-US" sz="2200" b="1" dirty="0">
              <a:latin typeface="Agency FB" panose="020B0503020202020204" pitchFamily="34" charset="0"/>
            </a:endParaRPr>
          </a:p>
        </p:txBody>
      </p:sp>
      <p:pic>
        <p:nvPicPr>
          <p:cNvPr id="13" name="Picture 12" descr="appro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5186" y="1526925"/>
            <a:ext cx="3114311" cy="2035657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75369641"/>
              </p:ext>
            </p:extLst>
          </p:nvPr>
        </p:nvGraphicFramePr>
        <p:xfrm>
          <a:off x="685800" y="4936129"/>
          <a:ext cx="937260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474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Resolution of Corporate Disputes, Non-Compliances &amp; Remedies</a:t>
                      </a:r>
                      <a:r>
                        <a:rPr lang="en-US" sz="1600" baseline="0" dirty="0"/>
                        <a:t> (Paper 6 of Professional </a:t>
                      </a:r>
                      <a:r>
                        <a:rPr lang="en-US" sz="1600" baseline="0" dirty="0" err="1"/>
                        <a:t>Programme</a:t>
                      </a:r>
                      <a:r>
                        <a:rPr lang="en-US" sz="1600" baseline="0" dirty="0"/>
                        <a:t>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Shareholders’ Democracy &amp; Rights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Regulatory 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Various Corporate Disputes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Fines, Penalties &amp; Punishment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Fraud under Companies Act &amp; IPC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Relief &amp; Remedies: Compounding; Mediation &amp; Conciliation etc.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Misrepresentation &amp; Malpractices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Professional Liability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620586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02DF45-C8C3-4810-A618-BB4823F390B2}"/>
              </a:ext>
            </a:extLst>
          </p:cNvPr>
          <p:cNvSpPr/>
          <p:nvPr/>
        </p:nvSpPr>
        <p:spPr>
          <a:xfrm>
            <a:off x="15240" y="22861"/>
            <a:ext cx="10767060" cy="8054340"/>
          </a:xfrm>
          <a:prstGeom prst="rect">
            <a:avLst/>
          </a:prstGeom>
          <a:noFill/>
          <a:ln w="76200">
            <a:solidFill>
              <a:srgbClr val="E54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">
            <a:extLst>
              <a:ext uri="{FF2B5EF4-FFF2-40B4-BE49-F238E27FC236}">
                <a16:creationId xmlns="" xmlns:a16="http://schemas.microsoft.com/office/drawing/2014/main" id="{99AA312E-FEC8-4F1F-A11A-A6AF8AD2DB66}"/>
              </a:ext>
            </a:extLst>
          </p:cNvPr>
          <p:cNvGrpSpPr/>
          <p:nvPr/>
        </p:nvGrpSpPr>
        <p:grpSpPr>
          <a:xfrm>
            <a:off x="2" y="0"/>
            <a:ext cx="10826750" cy="1346199"/>
            <a:chOff x="0" y="0"/>
            <a:chExt cx="10826750" cy="1346200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D370F70F-E24B-4A83-90C5-63D6760992DC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A7C978E8-C32F-48BE-9415-FD15311C39A5}"/>
                </a:ext>
              </a:extLst>
            </p:cNvPr>
            <p:cNvSpPr/>
            <p:nvPr/>
          </p:nvSpPr>
          <p:spPr>
            <a:xfrm>
              <a:off x="380999" y="279400"/>
              <a:ext cx="7807035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A524060-894B-4F79-954D-D1DE683BBD8A}"/>
                </a:ext>
              </a:extLst>
            </p:cNvPr>
            <p:cNvSpPr txBox="1"/>
            <p:nvPr/>
          </p:nvSpPr>
          <p:spPr>
            <a:xfrm>
              <a:off x="545594" y="350322"/>
              <a:ext cx="6977422" cy="68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811987">
                <a:lnSpc>
                  <a:spcPct val="107000"/>
                </a:lnSpc>
                <a:spcAft>
                  <a:spcPts val="710"/>
                </a:spcAft>
                <a:defRPr/>
              </a:pPr>
              <a:r>
                <a:rPr lang="en-IN" sz="3600" b="1" dirty="0">
                  <a:solidFill>
                    <a:srgbClr val="E53341"/>
                  </a:solidFill>
                  <a:latin typeface="Agency FB" panose="020B0503020202020204" pitchFamily="34" charset="0"/>
                </a:rPr>
                <a:t>Every thing at one place- Secretarial Audit</a:t>
              </a:r>
              <a:endParaRPr lang="en-US" sz="3600" dirty="0">
                <a:solidFill>
                  <a:srgbClr val="E5334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96043" y="3662886"/>
            <a:ext cx="9160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>
                <a:solidFill>
                  <a:srgbClr val="DB495E"/>
                </a:solidFill>
                <a:latin typeface="Agency FB" panose="020B0503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Secretarial Audit- All aspects relating to Secretarial Audit &amp; Due Diligence covered at one place.</a:t>
            </a:r>
            <a:endParaRPr lang="en-US" sz="2200" b="1" dirty="0">
              <a:latin typeface="Agency FB" panose="020B0503020202020204" pitchFamily="34" charset="0"/>
            </a:endParaRPr>
          </a:p>
        </p:txBody>
      </p:sp>
      <p:pic>
        <p:nvPicPr>
          <p:cNvPr id="13" name="Picture 12" descr="appro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5186" y="1526925"/>
            <a:ext cx="3114311" cy="2035657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34102917"/>
              </p:ext>
            </p:extLst>
          </p:nvPr>
        </p:nvGraphicFramePr>
        <p:xfrm>
          <a:off x="712470" y="4532631"/>
          <a:ext cx="9372600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8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641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Secretarial Audit, Compliance Management and Due Diligence (Paper 4 of Professional </a:t>
                      </a:r>
                      <a:r>
                        <a:rPr lang="en-US" sz="1600" baseline="0" dirty="0" err="1"/>
                        <a:t>Programme</a:t>
                      </a:r>
                      <a:r>
                        <a:rPr lang="en-US" sz="1600" baseline="0" dirty="0"/>
                        <a:t>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1082650" rtl="0" eaLnBrk="1" latinLnBrk="0" hangingPunct="1"/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Compliance Framework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Secretarial Audit: Scope &amp; Practices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1082650" rtl="0" eaLnBrk="1" latinLnBrk="0" hangingPunct="1"/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Entity wise Compliance, Activity wise Compliance, Sector wise Compliance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082650" rtl="0" eaLnBrk="1" latinLnBrk="0" hangingPunct="1"/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Other Audits: Internal Audit, CSR Audit, Takeover Audit, Corporate Governance Audit etc.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1082650" rtl="0" eaLnBrk="1" latinLnBrk="0" hangingPunct="1"/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Documentation and maintenance of Records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082650" rtl="0" eaLnBrk="1" latinLnBrk="0" hangingPunct="1"/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Audit Engagement, Audit Process and Documentation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1082650" rtl="0" eaLnBrk="1" latinLnBrk="0" hangingPunct="1"/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Segment wise Role of Company Secretaries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082650" rtl="0" eaLnBrk="1" latinLnBrk="0" hangingPunct="1"/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gency FB" panose="020B0503020202020204"/>
                          <a:ea typeface="+mn-ea"/>
                          <a:cs typeface="+mn-cs"/>
                        </a:rPr>
                        <a:t>Due Diligence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3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620586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02DF45-C8C3-4810-A618-BB4823F390B2}"/>
              </a:ext>
            </a:extLst>
          </p:cNvPr>
          <p:cNvSpPr/>
          <p:nvPr/>
        </p:nvSpPr>
        <p:spPr>
          <a:xfrm>
            <a:off x="15240" y="22861"/>
            <a:ext cx="10767060" cy="8054340"/>
          </a:xfrm>
          <a:prstGeom prst="rect">
            <a:avLst/>
          </a:prstGeom>
          <a:noFill/>
          <a:ln w="76200">
            <a:solidFill>
              <a:srgbClr val="E54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">
            <a:extLst>
              <a:ext uri="{FF2B5EF4-FFF2-40B4-BE49-F238E27FC236}">
                <a16:creationId xmlns="" xmlns:a16="http://schemas.microsoft.com/office/drawing/2014/main" id="{99AA312E-FEC8-4F1F-A11A-A6AF8AD2DB66}"/>
              </a:ext>
            </a:extLst>
          </p:cNvPr>
          <p:cNvGrpSpPr/>
          <p:nvPr/>
        </p:nvGrpSpPr>
        <p:grpSpPr>
          <a:xfrm>
            <a:off x="2" y="0"/>
            <a:ext cx="10826750" cy="1628236"/>
            <a:chOff x="0" y="0"/>
            <a:chExt cx="10826750" cy="1628237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D370F70F-E24B-4A83-90C5-63D6760992DC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A7C978E8-C32F-48BE-9415-FD15311C39A5}"/>
                </a:ext>
              </a:extLst>
            </p:cNvPr>
            <p:cNvSpPr/>
            <p:nvPr/>
          </p:nvSpPr>
          <p:spPr>
            <a:xfrm>
              <a:off x="380999" y="279400"/>
              <a:ext cx="9024255" cy="787399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A524060-894B-4F79-954D-D1DE683BBD8A}"/>
                </a:ext>
              </a:extLst>
            </p:cNvPr>
            <p:cNvSpPr txBox="1"/>
            <p:nvPr/>
          </p:nvSpPr>
          <p:spPr>
            <a:xfrm>
              <a:off x="545594" y="350322"/>
              <a:ext cx="7259461" cy="1277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811987">
                <a:lnSpc>
                  <a:spcPct val="107000"/>
                </a:lnSpc>
                <a:spcAft>
                  <a:spcPts val="710"/>
                </a:spcAft>
                <a:defRPr/>
              </a:pPr>
              <a:r>
                <a:rPr lang="en-IN" sz="3600" b="1" dirty="0">
                  <a:solidFill>
                    <a:srgbClr val="E53341"/>
                  </a:solidFill>
                  <a:latin typeface="Agency FB" panose="020B0503020202020204" pitchFamily="34" charset="0"/>
                </a:rPr>
                <a:t>Multidisciplinary Case Studies (open book)</a:t>
              </a:r>
              <a:endParaRPr lang="en-US" sz="3600" dirty="0">
                <a:solidFill>
                  <a:srgbClr val="E5334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20485" y="2220686"/>
            <a:ext cx="93562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b="1" dirty="0">
                <a:solidFill>
                  <a:srgbClr val="E53341"/>
                </a:solidFill>
                <a:latin typeface="Agency FB" panose="020B0503020202020204" pitchFamily="34" charset="0"/>
              </a:rPr>
              <a:t>Situation with real life context</a:t>
            </a:r>
          </a:p>
          <a:p>
            <a:pPr>
              <a:buFont typeface="Arial" pitchFamily="34" charset="0"/>
              <a:buChar char="•"/>
            </a:pPr>
            <a:endParaRPr lang="en-US" sz="3000" b="1" dirty="0">
              <a:solidFill>
                <a:srgbClr val="E53341"/>
              </a:solidFill>
              <a:latin typeface="Agency FB" panose="020B0503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b="1" dirty="0">
                <a:solidFill>
                  <a:srgbClr val="E53341"/>
                </a:solidFill>
                <a:latin typeface="Agency FB" panose="020B0503020202020204" pitchFamily="34" charset="0"/>
              </a:rPr>
              <a:t>Information from multiple sources</a:t>
            </a:r>
          </a:p>
          <a:p>
            <a:pPr>
              <a:buFont typeface="Arial" pitchFamily="34" charset="0"/>
              <a:buChar char="•"/>
            </a:pPr>
            <a:endParaRPr lang="en-US" sz="3000" b="1" dirty="0">
              <a:solidFill>
                <a:srgbClr val="E53341"/>
              </a:solidFill>
              <a:latin typeface="Agency FB" panose="020B0503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b="1" dirty="0">
                <a:solidFill>
                  <a:srgbClr val="E53341"/>
                </a:solidFill>
                <a:latin typeface="Agency FB" panose="020B0503020202020204" pitchFamily="34" charset="0"/>
              </a:rPr>
              <a:t>Multiple solutions possible</a:t>
            </a:r>
          </a:p>
          <a:p>
            <a:pPr>
              <a:buFont typeface="Arial" pitchFamily="34" charset="0"/>
              <a:buChar char="•"/>
            </a:pPr>
            <a:endParaRPr lang="en-US" sz="3000" b="1" dirty="0">
              <a:solidFill>
                <a:srgbClr val="E53341"/>
              </a:solidFill>
              <a:latin typeface="Agency FB" panose="020B0503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b="1" dirty="0">
                <a:solidFill>
                  <a:srgbClr val="E53341"/>
                </a:solidFill>
                <a:latin typeface="Agency FB" panose="020B0503020202020204" pitchFamily="34" charset="0"/>
              </a:rPr>
              <a:t>Application of multiple laws and subjects</a:t>
            </a:r>
          </a:p>
          <a:p>
            <a:pPr>
              <a:buFont typeface="Arial" pitchFamily="34" charset="0"/>
              <a:buChar char="•"/>
            </a:pPr>
            <a:endParaRPr lang="en-US" sz="3000" b="1" dirty="0">
              <a:solidFill>
                <a:srgbClr val="E53341"/>
              </a:solidFill>
              <a:latin typeface="Agency FB" panose="020B0503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b="1" dirty="0">
                <a:solidFill>
                  <a:srgbClr val="E53341"/>
                </a:solidFill>
                <a:latin typeface="Agency FB" panose="020B0503020202020204" pitchFamily="34" charset="0"/>
              </a:rPr>
              <a:t>Analysis of precedents/ decided cases</a:t>
            </a:r>
          </a:p>
          <a:p>
            <a:pPr>
              <a:buFont typeface="Arial" pitchFamily="34" charset="0"/>
              <a:buChar char="•"/>
            </a:pPr>
            <a:endParaRPr lang="en-US" sz="3000" b="1" dirty="0">
              <a:solidFill>
                <a:srgbClr val="E53341"/>
              </a:solidFill>
              <a:latin typeface="Agency FB" panose="020B0503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b="1" dirty="0">
                <a:solidFill>
                  <a:srgbClr val="E53341"/>
                </a:solidFill>
                <a:latin typeface="Agency FB" panose="020B0503020202020204" pitchFamily="34" charset="0"/>
              </a:rPr>
              <a:t> Opportunity for innovation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2620586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02DF45-C8C3-4810-A618-BB4823F390B2}"/>
              </a:ext>
            </a:extLst>
          </p:cNvPr>
          <p:cNvSpPr/>
          <p:nvPr/>
        </p:nvSpPr>
        <p:spPr>
          <a:xfrm>
            <a:off x="15240" y="22861"/>
            <a:ext cx="10767060" cy="8054340"/>
          </a:xfrm>
          <a:prstGeom prst="rect">
            <a:avLst/>
          </a:prstGeom>
          <a:noFill/>
          <a:ln w="76200">
            <a:solidFill>
              <a:srgbClr val="E54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">
            <a:extLst>
              <a:ext uri="{FF2B5EF4-FFF2-40B4-BE49-F238E27FC236}">
                <a16:creationId xmlns="" xmlns:a16="http://schemas.microsoft.com/office/drawing/2014/main" id="{99AA312E-FEC8-4F1F-A11A-A6AF8AD2DB66}"/>
              </a:ext>
            </a:extLst>
          </p:cNvPr>
          <p:cNvGrpSpPr/>
          <p:nvPr/>
        </p:nvGrpSpPr>
        <p:grpSpPr>
          <a:xfrm>
            <a:off x="2" y="0"/>
            <a:ext cx="10826750" cy="1346199"/>
            <a:chOff x="0" y="0"/>
            <a:chExt cx="10826750" cy="1346200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D370F70F-E24B-4A83-90C5-63D6760992DC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A7C978E8-C32F-48BE-9415-FD15311C39A5}"/>
                </a:ext>
              </a:extLst>
            </p:cNvPr>
            <p:cNvSpPr/>
            <p:nvPr/>
          </p:nvSpPr>
          <p:spPr>
            <a:xfrm>
              <a:off x="380999" y="279400"/>
              <a:ext cx="9024255" cy="787399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A524060-894B-4F79-954D-D1DE683BBD8A}"/>
                </a:ext>
              </a:extLst>
            </p:cNvPr>
            <p:cNvSpPr txBox="1"/>
            <p:nvPr/>
          </p:nvSpPr>
          <p:spPr>
            <a:xfrm>
              <a:off x="545594" y="350322"/>
              <a:ext cx="8565747" cy="68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811987">
                <a:lnSpc>
                  <a:spcPct val="107000"/>
                </a:lnSpc>
                <a:spcAft>
                  <a:spcPts val="710"/>
                </a:spcAft>
                <a:defRPr/>
              </a:pPr>
              <a:r>
                <a:rPr lang="en-IN" sz="3600" b="1" dirty="0">
                  <a:solidFill>
                    <a:srgbClr val="E53341"/>
                  </a:solidFill>
                  <a:latin typeface="Agency FB" panose="020B0503020202020204" pitchFamily="34" charset="0"/>
                </a:rPr>
                <a:t>USP of Multidisciplinary Case Studies</a:t>
              </a:r>
              <a:endParaRPr lang="en-US" sz="3600" dirty="0">
                <a:solidFill>
                  <a:srgbClr val="E5334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36813" y="2694215"/>
            <a:ext cx="9356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E53341"/>
                </a:solidFill>
                <a:latin typeface="Agency FB" panose="020B0503020202020204" pitchFamily="34" charset="0"/>
              </a:rPr>
              <a:t>The aim of the paper is to develop skills and abilities of a student to be able to take a complete picture of the problem by addressing multiple subjects simultaneously through creative and innovative ideas.</a:t>
            </a:r>
          </a:p>
        </p:txBody>
      </p:sp>
    </p:spTree>
    <p:extLst>
      <p:ext uri="{BB962C8B-B14F-4D97-AF65-F5344CB8AC3E}">
        <p14:creationId xmlns="" xmlns:p14="http://schemas.microsoft.com/office/powerpoint/2010/main" val="226205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5E6F69EF-EDFE-4061-97AC-4A01B11F916C}"/>
              </a:ext>
            </a:extLst>
          </p:cNvPr>
          <p:cNvSpPr/>
          <p:nvPr/>
        </p:nvSpPr>
        <p:spPr>
          <a:xfrm>
            <a:off x="4308231" y="3051209"/>
            <a:ext cx="6759822" cy="2857500"/>
          </a:xfrm>
          <a:prstGeom prst="roundRect">
            <a:avLst>
              <a:gd name="adj" fmla="val 4957"/>
            </a:avLst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400" b="1" dirty="0">
              <a:solidFill>
                <a:srgbClr val="FE866B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D9C1417-A400-45F9-AF77-B90DCABD343A}"/>
              </a:ext>
            </a:extLst>
          </p:cNvPr>
          <p:cNvSpPr txBox="1"/>
          <p:nvPr/>
        </p:nvSpPr>
        <p:spPr>
          <a:xfrm>
            <a:off x="4308231" y="3037354"/>
            <a:ext cx="63853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algn="ctr"/>
            <a:r>
              <a:rPr lang="en-US" sz="6000" b="1" dirty="0">
                <a:solidFill>
                  <a:srgbClr val="E73143"/>
                </a:solidFill>
                <a:latin typeface="Agency FB" panose="020B0503020202020204" pitchFamily="34" charset="0"/>
              </a:rPr>
              <a:t>Changing Stakeholders’ Expectations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39950332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02DF45-C8C3-4810-A618-BB4823F390B2}"/>
              </a:ext>
            </a:extLst>
          </p:cNvPr>
          <p:cNvSpPr/>
          <p:nvPr/>
        </p:nvSpPr>
        <p:spPr>
          <a:xfrm>
            <a:off x="15240" y="22861"/>
            <a:ext cx="10767060" cy="8054340"/>
          </a:xfrm>
          <a:prstGeom prst="rect">
            <a:avLst/>
          </a:prstGeom>
          <a:noFill/>
          <a:ln w="76200">
            <a:solidFill>
              <a:srgbClr val="E54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">
            <a:extLst>
              <a:ext uri="{FF2B5EF4-FFF2-40B4-BE49-F238E27FC236}">
                <a16:creationId xmlns="" xmlns:a16="http://schemas.microsoft.com/office/drawing/2014/main" id="{99AA312E-FEC8-4F1F-A11A-A6AF8AD2DB66}"/>
              </a:ext>
            </a:extLst>
          </p:cNvPr>
          <p:cNvGrpSpPr/>
          <p:nvPr/>
        </p:nvGrpSpPr>
        <p:grpSpPr>
          <a:xfrm>
            <a:off x="2" y="0"/>
            <a:ext cx="10826750" cy="1346199"/>
            <a:chOff x="0" y="0"/>
            <a:chExt cx="10826750" cy="1346200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D370F70F-E24B-4A83-90C5-63D6760992DC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A7C978E8-C32F-48BE-9415-FD15311C39A5}"/>
                </a:ext>
              </a:extLst>
            </p:cNvPr>
            <p:cNvSpPr/>
            <p:nvPr/>
          </p:nvSpPr>
          <p:spPr>
            <a:xfrm>
              <a:off x="381000" y="279400"/>
              <a:ext cx="10020298" cy="787399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A524060-894B-4F79-954D-D1DE683BBD8A}"/>
                </a:ext>
              </a:extLst>
            </p:cNvPr>
            <p:cNvSpPr txBox="1"/>
            <p:nvPr/>
          </p:nvSpPr>
          <p:spPr>
            <a:xfrm>
              <a:off x="545594" y="350322"/>
              <a:ext cx="9382175" cy="550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811987">
                <a:lnSpc>
                  <a:spcPct val="107000"/>
                </a:lnSpc>
                <a:spcAft>
                  <a:spcPts val="710"/>
                </a:spcAft>
                <a:defRPr/>
              </a:pPr>
              <a:r>
                <a:rPr lang="en-IN" sz="3000" b="1" dirty="0">
                  <a:solidFill>
                    <a:srgbClr val="E53341"/>
                  </a:solidFill>
                  <a:latin typeface="Agency FB" panose="020B0503020202020204" pitchFamily="34" charset="0"/>
                </a:rPr>
                <a:t>USP: </a:t>
              </a:r>
              <a:r>
                <a:rPr lang="en-US" sz="3000" b="1" dirty="0">
                  <a:solidFill>
                    <a:srgbClr val="DB495E"/>
                  </a:solidFill>
                  <a:latin typeface="Agency FB" panose="020B0503020202020204" pitchFamily="34" charset="0"/>
                  <a:ea typeface="Calibri" panose="020F0502020204030204" pitchFamily="34" charset="0"/>
                  <a:cs typeface="Aharoni" panose="02010803020104030203" pitchFamily="2" charset="-79"/>
                </a:rPr>
                <a:t>Acquire competence and professional skills</a:t>
              </a:r>
              <a:r>
                <a:rPr lang="en-IN" sz="3000" b="1" dirty="0">
                  <a:solidFill>
                    <a:srgbClr val="E53341"/>
                  </a:solidFill>
                  <a:latin typeface="Agency FB" panose="020B0503020202020204" pitchFamily="34" charset="0"/>
                </a:rPr>
                <a:t> </a:t>
              </a:r>
              <a:endParaRPr lang="en-US" sz="3000" dirty="0">
                <a:solidFill>
                  <a:srgbClr val="E5334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75557" y="3875157"/>
            <a:ext cx="711925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DB495E"/>
                </a:solidFill>
                <a:latin typeface="Agency FB" panose="020B0503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Enable students to acquire competence and professional skills to develop themselves into ‘Corporate Managers’/ ‘Corporate Advisors’</a:t>
            </a:r>
          </a:p>
          <a:p>
            <a:pPr lvl="0"/>
            <a:endParaRPr lang="en-US" sz="3000" b="1" dirty="0">
              <a:latin typeface="Agency FB" panose="020B0503020202020204" pitchFamily="34" charset="0"/>
            </a:endParaRPr>
          </a:p>
        </p:txBody>
      </p:sp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32105" y="3571534"/>
            <a:ext cx="2722704" cy="22087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20586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ACCAD46-5649-4AB0-98CD-94F86552C88B}"/>
              </a:ext>
            </a:extLst>
          </p:cNvPr>
          <p:cNvSpPr/>
          <p:nvPr/>
        </p:nvSpPr>
        <p:spPr>
          <a:xfrm>
            <a:off x="480097" y="3025901"/>
            <a:ext cx="9837345" cy="1008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DB495E"/>
                </a:solidFill>
                <a:effectLst/>
                <a:uLnTx/>
                <a:uFillTx/>
                <a:latin typeface="Agency FB" panose="020B0503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NEW INITIATIVES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B495E"/>
              </a:solidFill>
              <a:effectLst/>
              <a:uLnTx/>
              <a:uFillTx/>
              <a:latin typeface="Agency FB" panose="020B05030202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02DF45-C8C3-4810-A618-BB4823F390B2}"/>
              </a:ext>
            </a:extLst>
          </p:cNvPr>
          <p:cNvSpPr/>
          <p:nvPr/>
        </p:nvSpPr>
        <p:spPr>
          <a:xfrm>
            <a:off x="15240" y="22861"/>
            <a:ext cx="10767060" cy="8054340"/>
          </a:xfrm>
          <a:prstGeom prst="rect">
            <a:avLst/>
          </a:prstGeom>
          <a:noFill/>
          <a:ln w="76200">
            <a:solidFill>
              <a:srgbClr val="E54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95185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02DF45-C8C3-4810-A618-BB4823F390B2}"/>
              </a:ext>
            </a:extLst>
          </p:cNvPr>
          <p:cNvSpPr/>
          <p:nvPr/>
        </p:nvSpPr>
        <p:spPr>
          <a:xfrm>
            <a:off x="15240" y="22861"/>
            <a:ext cx="10767060" cy="8054340"/>
          </a:xfrm>
          <a:prstGeom prst="rect">
            <a:avLst/>
          </a:prstGeom>
          <a:noFill/>
          <a:ln w="76200">
            <a:solidFill>
              <a:srgbClr val="E54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">
            <a:extLst>
              <a:ext uri="{FF2B5EF4-FFF2-40B4-BE49-F238E27FC236}">
                <a16:creationId xmlns="" xmlns:a16="http://schemas.microsoft.com/office/drawing/2014/main" id="{99AA312E-FEC8-4F1F-A11A-A6AF8AD2DB66}"/>
              </a:ext>
            </a:extLst>
          </p:cNvPr>
          <p:cNvGrpSpPr/>
          <p:nvPr/>
        </p:nvGrpSpPr>
        <p:grpSpPr>
          <a:xfrm>
            <a:off x="2" y="0"/>
            <a:ext cx="10826750" cy="1346199"/>
            <a:chOff x="0" y="0"/>
            <a:chExt cx="10826750" cy="1346200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D370F70F-E24B-4A83-90C5-63D6760992DC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A7C978E8-C32F-48BE-9415-FD15311C39A5}"/>
                </a:ext>
              </a:extLst>
            </p:cNvPr>
            <p:cNvSpPr/>
            <p:nvPr/>
          </p:nvSpPr>
          <p:spPr>
            <a:xfrm>
              <a:off x="381000" y="279400"/>
              <a:ext cx="7734298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A524060-894B-4F79-954D-D1DE683BBD8A}"/>
                </a:ext>
              </a:extLst>
            </p:cNvPr>
            <p:cNvSpPr txBox="1"/>
            <p:nvPr/>
          </p:nvSpPr>
          <p:spPr>
            <a:xfrm>
              <a:off x="545594" y="350322"/>
              <a:ext cx="6802261" cy="68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811987">
                <a:lnSpc>
                  <a:spcPct val="107000"/>
                </a:lnSpc>
                <a:spcAft>
                  <a:spcPts val="710"/>
                </a:spcAft>
                <a:defRPr/>
              </a:pPr>
              <a:r>
                <a:rPr lang="en-US" sz="3600" b="1" dirty="0">
                  <a:solidFill>
                    <a:srgbClr val="DB495E"/>
                  </a:solidFill>
                  <a:latin typeface="Agency FB" panose="020B0503020202020204" pitchFamily="34" charset="0"/>
                  <a:ea typeface="Calibri" panose="020F0502020204030204" pitchFamily="34" charset="0"/>
                  <a:cs typeface="Aharoni" panose="02010803020104030203" pitchFamily="2" charset="-79"/>
                </a:rPr>
                <a:t>Online Pre-Examination Test</a:t>
              </a:r>
              <a:endParaRPr lang="en-US" sz="3600" dirty="0">
                <a:solidFill>
                  <a:srgbClr val="E5334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22515" y="3385300"/>
            <a:ext cx="60415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DB495E"/>
                </a:solidFill>
                <a:latin typeface="Agency FB" panose="020B0503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Online Pre-Examination Test for enabling the students to assess their preparedness for the examination of Executive and Professional </a:t>
            </a:r>
            <a:r>
              <a:rPr lang="en-US" sz="3000" b="1" dirty="0" err="1">
                <a:solidFill>
                  <a:srgbClr val="DB495E"/>
                </a:solidFill>
                <a:latin typeface="Agency FB" panose="020B0503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Programmes</a:t>
            </a:r>
            <a:endParaRPr lang="en-US" sz="3000" b="1" dirty="0">
              <a:solidFill>
                <a:srgbClr val="DB495E"/>
              </a:solidFill>
              <a:latin typeface="Agency FB" panose="020B05030202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lvl="0"/>
            <a:endParaRPr lang="en-US" sz="3000" b="1" dirty="0">
              <a:latin typeface="Agency FB" panose="020B0503020202020204" pitchFamily="34" charset="0"/>
            </a:endParaRPr>
          </a:p>
        </p:txBody>
      </p:sp>
      <p:pic>
        <p:nvPicPr>
          <p:cNvPr id="13" name="Picture 12" descr="live-t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6357" y="3531166"/>
            <a:ext cx="3560989" cy="2412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20586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02DF45-C8C3-4810-A618-BB4823F390B2}"/>
              </a:ext>
            </a:extLst>
          </p:cNvPr>
          <p:cNvSpPr/>
          <p:nvPr/>
        </p:nvSpPr>
        <p:spPr>
          <a:xfrm>
            <a:off x="15240" y="22861"/>
            <a:ext cx="10767060" cy="8054340"/>
          </a:xfrm>
          <a:prstGeom prst="rect">
            <a:avLst/>
          </a:prstGeom>
          <a:noFill/>
          <a:ln w="76200">
            <a:solidFill>
              <a:srgbClr val="E54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">
            <a:extLst>
              <a:ext uri="{FF2B5EF4-FFF2-40B4-BE49-F238E27FC236}">
                <a16:creationId xmlns="" xmlns:a16="http://schemas.microsoft.com/office/drawing/2014/main" id="{99AA312E-FEC8-4F1F-A11A-A6AF8AD2DB66}"/>
              </a:ext>
            </a:extLst>
          </p:cNvPr>
          <p:cNvGrpSpPr/>
          <p:nvPr/>
        </p:nvGrpSpPr>
        <p:grpSpPr>
          <a:xfrm>
            <a:off x="2" y="0"/>
            <a:ext cx="10826750" cy="1346199"/>
            <a:chOff x="0" y="0"/>
            <a:chExt cx="10826750" cy="1346200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D370F70F-E24B-4A83-90C5-63D6760992DC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A7C978E8-C32F-48BE-9415-FD15311C39A5}"/>
                </a:ext>
              </a:extLst>
            </p:cNvPr>
            <p:cNvSpPr/>
            <p:nvPr/>
          </p:nvSpPr>
          <p:spPr>
            <a:xfrm>
              <a:off x="381000" y="279400"/>
              <a:ext cx="8371112" cy="787399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A524060-894B-4F79-954D-D1DE683BBD8A}"/>
                </a:ext>
              </a:extLst>
            </p:cNvPr>
            <p:cNvSpPr txBox="1"/>
            <p:nvPr/>
          </p:nvSpPr>
          <p:spPr>
            <a:xfrm>
              <a:off x="545594" y="350322"/>
              <a:ext cx="7128833" cy="685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811987">
                <a:lnSpc>
                  <a:spcPct val="107000"/>
                </a:lnSpc>
                <a:spcAft>
                  <a:spcPts val="710"/>
                </a:spcAft>
                <a:defRPr/>
              </a:pPr>
              <a:r>
                <a:rPr lang="en-US" sz="3600" b="1" dirty="0">
                  <a:solidFill>
                    <a:srgbClr val="DB495E"/>
                  </a:solidFill>
                  <a:latin typeface="Agency FB" panose="020B0503020202020204" pitchFamily="34" charset="0"/>
                  <a:ea typeface="Calibri" panose="020F0502020204030204" pitchFamily="34" charset="0"/>
                  <a:cs typeface="Aharoni" panose="02010803020104030203" pitchFamily="2" charset="-79"/>
                </a:rPr>
                <a:t>No OMR based Examination</a:t>
              </a:r>
              <a:endParaRPr lang="en-US" sz="3600" dirty="0">
                <a:solidFill>
                  <a:srgbClr val="E5334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44929" y="4120085"/>
            <a:ext cx="59272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DB495E"/>
                </a:solidFill>
                <a:latin typeface="Agency FB" panose="020B0503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No OMR based Examination in Executive and Professional </a:t>
            </a:r>
            <a:r>
              <a:rPr lang="en-US" sz="3000" b="1" dirty="0" err="1">
                <a:solidFill>
                  <a:srgbClr val="DB495E"/>
                </a:solidFill>
                <a:latin typeface="Agency FB" panose="020B0503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Programme</a:t>
            </a:r>
            <a:endParaRPr lang="en-US" sz="3000" b="1" dirty="0">
              <a:latin typeface="Agency FB" panose="020B0503020202020204" pitchFamily="34" charset="0"/>
            </a:endParaRPr>
          </a:p>
        </p:txBody>
      </p:sp>
      <p:pic>
        <p:nvPicPr>
          <p:cNvPr id="13" name="Picture 12" descr="main-qimg-bef35054c944b9b05e759b1d3076bfc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5875" y="1998548"/>
            <a:ext cx="3810000" cy="497205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rot="16200000" flipH="1">
            <a:off x="6188528" y="2759527"/>
            <a:ext cx="4278087" cy="3559629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131379" y="2751364"/>
            <a:ext cx="4457700" cy="352697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20586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02DF45-C8C3-4810-A618-BB4823F390B2}"/>
              </a:ext>
            </a:extLst>
          </p:cNvPr>
          <p:cNvSpPr/>
          <p:nvPr/>
        </p:nvSpPr>
        <p:spPr>
          <a:xfrm>
            <a:off x="15240" y="22861"/>
            <a:ext cx="10767060" cy="8054340"/>
          </a:xfrm>
          <a:prstGeom prst="rect">
            <a:avLst/>
          </a:prstGeom>
          <a:noFill/>
          <a:ln w="76200">
            <a:solidFill>
              <a:srgbClr val="E54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">
            <a:extLst>
              <a:ext uri="{FF2B5EF4-FFF2-40B4-BE49-F238E27FC236}">
                <a16:creationId xmlns="" xmlns:a16="http://schemas.microsoft.com/office/drawing/2014/main" id="{99AA312E-FEC8-4F1F-A11A-A6AF8AD2DB66}"/>
              </a:ext>
            </a:extLst>
          </p:cNvPr>
          <p:cNvGrpSpPr/>
          <p:nvPr/>
        </p:nvGrpSpPr>
        <p:grpSpPr>
          <a:xfrm>
            <a:off x="2" y="0"/>
            <a:ext cx="10826750" cy="1628236"/>
            <a:chOff x="0" y="0"/>
            <a:chExt cx="10826750" cy="1628237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D370F70F-E24B-4A83-90C5-63D6760992DC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A7C978E8-C32F-48BE-9415-FD15311C39A5}"/>
                </a:ext>
              </a:extLst>
            </p:cNvPr>
            <p:cNvSpPr/>
            <p:nvPr/>
          </p:nvSpPr>
          <p:spPr>
            <a:xfrm>
              <a:off x="380999" y="279400"/>
              <a:ext cx="9563099" cy="787398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A524060-894B-4F79-954D-D1DE683BBD8A}"/>
                </a:ext>
              </a:extLst>
            </p:cNvPr>
            <p:cNvSpPr txBox="1"/>
            <p:nvPr/>
          </p:nvSpPr>
          <p:spPr>
            <a:xfrm>
              <a:off x="545594" y="350322"/>
              <a:ext cx="8875990" cy="1277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811987">
                <a:lnSpc>
                  <a:spcPct val="107000"/>
                </a:lnSpc>
                <a:spcAft>
                  <a:spcPts val="710"/>
                </a:spcAft>
                <a:defRPr/>
              </a:pPr>
              <a:r>
                <a:rPr lang="en-US" sz="3600" b="1" dirty="0">
                  <a:solidFill>
                    <a:srgbClr val="DB495E"/>
                  </a:solidFill>
                  <a:latin typeface="Agency FB" panose="020B0503020202020204" pitchFamily="34" charset="0"/>
                  <a:ea typeface="Calibri" panose="020F0502020204030204" pitchFamily="34" charset="0"/>
                  <a:cs typeface="Aharoni" panose="02010803020104030203" pitchFamily="2" charset="-79"/>
                </a:rPr>
                <a:t>Comprehensive Refurbished Study Material</a:t>
              </a:r>
              <a:endParaRPr lang="en-US" sz="3600" dirty="0">
                <a:solidFill>
                  <a:srgbClr val="E5334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73529" y="1730829"/>
            <a:ext cx="1005839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latin typeface="Agency FB" panose="020B0503020202020204"/>
              </a:rPr>
              <a:t>Learning objectives (Paper/Chapter-wise)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Agency FB" panose="020B0503020202020204"/>
              </a:rPr>
              <a:t>If the subject matter involves any Act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>
                <a:latin typeface="Agency FB" panose="020B0503020202020204"/>
              </a:rPr>
              <a:t>Objects and reasons of the Act, Background/Committee Report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>
                <a:latin typeface="Agency FB" panose="020B0503020202020204"/>
              </a:rPr>
              <a:t>Jurisprudence of the law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>
                <a:latin typeface="Agency FB" panose="020B0503020202020204"/>
              </a:rPr>
              <a:t>Act – Rules -Regulations – Notifications – Clarifications – Forms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>
                <a:latin typeface="Agency FB" panose="020B0503020202020204"/>
              </a:rPr>
              <a:t>Family tree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Agency FB" panose="020B0503020202020204"/>
              </a:rPr>
              <a:t>Principles involved and Relevant Judicial Pronouncements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Agency FB" panose="020B0503020202020204"/>
              </a:rPr>
              <a:t>Flow chart/ Graphical/ Tabular/ Pictorial Representation Practical examples/ exercises/ illustrations/ FAQs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Agency FB" panose="020B0503020202020204"/>
              </a:rPr>
              <a:t>Procedures and practices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Agency FB" panose="020B0503020202020204"/>
              </a:rPr>
              <a:t>Subject knowledge – expert, working, overview, application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Agency FB" panose="020B0503020202020204"/>
              </a:rPr>
              <a:t>Area of work: Advisory, Compliance, Procedural, Audit, Appearance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Agency FB" panose="020B0503020202020204"/>
              </a:rPr>
              <a:t>Glossary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Agency FB" panose="020B0503020202020204"/>
              </a:rPr>
              <a:t>Summary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Agency FB" panose="020B0503020202020204"/>
              </a:rPr>
              <a:t> List of Readings for further study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Agency FB" panose="020B0503020202020204"/>
            </a:endParaRPr>
          </a:p>
        </p:txBody>
      </p:sp>
      <p:pic>
        <p:nvPicPr>
          <p:cNvPr id="14" name="Picture 13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5384" y="1631157"/>
            <a:ext cx="2752725" cy="1657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20586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02DF45-C8C3-4810-A618-BB4823F390B2}"/>
              </a:ext>
            </a:extLst>
          </p:cNvPr>
          <p:cNvSpPr/>
          <p:nvPr/>
        </p:nvSpPr>
        <p:spPr>
          <a:xfrm>
            <a:off x="15240" y="22861"/>
            <a:ext cx="10767060" cy="8054340"/>
          </a:xfrm>
          <a:prstGeom prst="rect">
            <a:avLst/>
          </a:prstGeom>
          <a:noFill/>
          <a:ln w="76200">
            <a:solidFill>
              <a:srgbClr val="E54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5">
            <a:extLst>
              <a:ext uri="{FF2B5EF4-FFF2-40B4-BE49-F238E27FC236}">
                <a16:creationId xmlns="" xmlns:a16="http://schemas.microsoft.com/office/drawing/2014/main" id="{99AA312E-FEC8-4F1F-A11A-A6AF8AD2DB66}"/>
              </a:ext>
            </a:extLst>
          </p:cNvPr>
          <p:cNvGrpSpPr/>
          <p:nvPr/>
        </p:nvGrpSpPr>
        <p:grpSpPr>
          <a:xfrm>
            <a:off x="2" y="0"/>
            <a:ext cx="10826750" cy="1628236"/>
            <a:chOff x="0" y="0"/>
            <a:chExt cx="10826750" cy="1628237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D370F70F-E24B-4A83-90C5-63D6760992DC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A7C978E8-C32F-48BE-9415-FD15311C39A5}"/>
                </a:ext>
              </a:extLst>
            </p:cNvPr>
            <p:cNvSpPr/>
            <p:nvPr/>
          </p:nvSpPr>
          <p:spPr>
            <a:xfrm>
              <a:off x="380999" y="279400"/>
              <a:ext cx="9563099" cy="787398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A524060-894B-4F79-954D-D1DE683BBD8A}"/>
                </a:ext>
              </a:extLst>
            </p:cNvPr>
            <p:cNvSpPr txBox="1"/>
            <p:nvPr/>
          </p:nvSpPr>
          <p:spPr>
            <a:xfrm>
              <a:off x="545594" y="350322"/>
              <a:ext cx="8875990" cy="1277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811987">
                <a:lnSpc>
                  <a:spcPct val="107000"/>
                </a:lnSpc>
                <a:spcAft>
                  <a:spcPts val="710"/>
                </a:spcAft>
                <a:defRPr/>
              </a:pPr>
              <a:r>
                <a:rPr lang="en-US" sz="3600" b="1" dirty="0">
                  <a:solidFill>
                    <a:srgbClr val="DB495E"/>
                  </a:solidFill>
                  <a:latin typeface="Agency FB" panose="020B0503020202020204" pitchFamily="34" charset="0"/>
                  <a:ea typeface="Calibri" panose="020F0502020204030204" pitchFamily="34" charset="0"/>
                  <a:cs typeface="Aharoni" panose="02010803020104030203" pitchFamily="2" charset="-79"/>
                </a:rPr>
                <a:t>REVAMPED EXAMINATION AND EVALUATION SYSTEM</a:t>
              </a:r>
              <a:endParaRPr lang="en-US" sz="3600" dirty="0">
                <a:solidFill>
                  <a:srgbClr val="E5334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04159" y="2129177"/>
            <a:ext cx="96338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000" dirty="0">
                <a:latin typeface="Agency FB" panose="020B0503020202020204"/>
              </a:rPr>
              <a:t> Quality</a:t>
            </a:r>
            <a:r>
              <a:rPr lang="en-US" sz="3000" dirty="0"/>
              <a:t> </a:t>
            </a:r>
            <a:r>
              <a:rPr lang="en-US" sz="3000" dirty="0">
                <a:latin typeface="Agency FB" panose="020B0503020202020204"/>
              </a:rPr>
              <a:t>question papers in terms of coverage and desired level of knowledge;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000" dirty="0">
                <a:latin typeface="Agency FB" panose="020B0503020202020204"/>
              </a:rPr>
              <a:t> Proper combination of theory with practice, analytics, case-laws, case studies and problem solving approach questions;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000" dirty="0">
                <a:latin typeface="Agency FB" panose="020B0503020202020204"/>
              </a:rPr>
              <a:t> Effective and efficient evaluation system</a:t>
            </a:r>
          </a:p>
        </p:txBody>
      </p:sp>
      <p:pic>
        <p:nvPicPr>
          <p:cNvPr id="11" name="Picture 10" descr="examin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982" y="5343185"/>
            <a:ext cx="8953500" cy="1809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20586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A546FF1-096F-47E3-BADD-A0443F6C7A13}"/>
              </a:ext>
            </a:extLst>
          </p:cNvPr>
          <p:cNvSpPr/>
          <p:nvPr/>
        </p:nvSpPr>
        <p:spPr>
          <a:xfrm>
            <a:off x="38100" y="1137726"/>
            <a:ext cx="10737850" cy="6944237"/>
          </a:xfrm>
          <a:prstGeom prst="rect">
            <a:avLst/>
          </a:prstGeom>
          <a:noFill/>
          <a:ln w="76200">
            <a:solidFill>
              <a:srgbClr val="E73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45597" y="1896046"/>
          <a:ext cx="9829326" cy="5832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77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03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810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902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2361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gency FB" panose="020B0503020202020204"/>
                        </a:rPr>
                        <a:t>Skill Sets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gency FB" panose="020B0503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29" marR="3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56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Agency FB" panose="020B0503020202020204"/>
                        </a:rPr>
                        <a:t>Communication Skills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gency FB" panose="020B0503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29" marR="3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gency FB" panose="020B0503020202020204"/>
                        </a:rPr>
                        <a:t>Legal Skills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gency FB" panose="020B0503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29" marR="3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gency FB" panose="020B0503020202020204"/>
                        </a:rPr>
                        <a:t>Management Skills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gency FB" panose="020B0503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29" marR="3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gency FB" panose="020B0503020202020204"/>
                        </a:rPr>
                        <a:t>IT Skills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gency FB" panose="020B0503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29" marR="3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13636">
                <a:tc>
                  <a:txBody>
                    <a:bodyPr/>
                    <a:lstStyle/>
                    <a:p>
                      <a:pPr marL="352425" marR="0" lvl="0" indent="-352425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73143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Verbal and Written skills</a:t>
                      </a:r>
                    </a:p>
                    <a:p>
                      <a:pPr marL="6858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gency FB" panose="020B0503020202020204" pitchFamily="34" charset="0"/>
                        <a:buChar char="−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Ability to communicate</a:t>
                      </a:r>
                    </a:p>
                    <a:p>
                      <a:pPr marL="6858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gency FB" panose="020B0503020202020204" pitchFamily="34" charset="0"/>
                        <a:buChar char="−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Power to express</a:t>
                      </a:r>
                    </a:p>
                    <a:p>
                      <a:pPr marL="6858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gency FB" panose="020B0503020202020204" pitchFamily="34" charset="0"/>
                        <a:buChar char="−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Ability to listen &amp; understand </a:t>
                      </a:r>
                    </a:p>
                  </a:txBody>
                  <a:tcPr marL="37329" marR="373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73143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Legal drafting;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73143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Court Craft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73143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Interpretation abilities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73143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Pleadings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73143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Representative and appearance capabilities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73143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Art of Advocacy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73143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Knowledge of Applicable   Laws, Rules and Regulations 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73143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Application and implementation of Law 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73143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Understand Compliances Systems and Procedures</a:t>
                      </a:r>
                    </a:p>
                  </a:txBody>
                  <a:tcPr marL="37329" marR="373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73143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Business skills- Commercial and Business Acumen. 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73143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Analytical approach, sound business sense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73143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Management-Decision making, Team work, analytical skills and creativity.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73143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Strategic and corporate planning.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73143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Leadership-Board management, Coordination with regulators, stakeholders management, Stress Management, Team Building,  Equation Analysis and understand various Push and Pull Factors,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73143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Risk assessment and identify action to be taken to mitigate risks.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73143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Collaborations 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73143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Leading Edge- Build and maintain relationships </a:t>
                      </a:r>
                    </a:p>
                  </a:txBody>
                  <a:tcPr marL="37329" marR="373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E73143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>
                          <a:effectLst/>
                          <a:latin typeface="Agency FB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 graphic;</a:t>
                      </a:r>
                    </a:p>
                    <a:p>
                      <a:pPr marL="342900" marR="0" lvl="0" indent="-3429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E73143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>
                          <a:effectLst/>
                          <a:latin typeface="Agency FB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 Media;;</a:t>
                      </a:r>
                    </a:p>
                    <a:p>
                      <a:pPr marL="342900" marR="0" lvl="0" indent="-3429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E73143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>
                          <a:effectLst/>
                          <a:latin typeface="Agency FB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Digitalization;</a:t>
                      </a:r>
                    </a:p>
                    <a:p>
                      <a:pPr marL="342900" marR="0" lvl="0" indent="-3429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E73143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>
                          <a:effectLst/>
                          <a:latin typeface="Agency FB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Filing Procedure</a:t>
                      </a:r>
                    </a:p>
                    <a:p>
                      <a:pPr marL="342900" marR="0" lvl="0" indent="-3429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E73143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>
                          <a:effectLst/>
                          <a:latin typeface="Agency FB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Effective use of Technology for enhancement of performance such as PPT, Excel, Word etc. </a:t>
                      </a:r>
                    </a:p>
                    <a:p>
                      <a:pPr marL="342900" indent="-342900" algn="l">
                        <a:buClr>
                          <a:srgbClr val="E73143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>
                          <a:effectLst/>
                          <a:latin typeface="Agency FB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Updation of skill and understanding new technology used by the business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29" marR="373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" name="Group 8">
            <a:extLst>
              <a:ext uri="{FF2B5EF4-FFF2-40B4-BE49-F238E27FC236}">
                <a16:creationId xmlns="" xmlns:a16="http://schemas.microsoft.com/office/drawing/2014/main" id="{872DAD14-491B-4C57-BCBD-D5993DA62749}"/>
              </a:ext>
            </a:extLst>
          </p:cNvPr>
          <p:cNvGrpSpPr/>
          <p:nvPr/>
        </p:nvGrpSpPr>
        <p:grpSpPr>
          <a:xfrm>
            <a:off x="2" y="0"/>
            <a:ext cx="10826750" cy="1550651"/>
            <a:chOff x="0" y="0"/>
            <a:chExt cx="10826750" cy="1550652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6D666440-9675-45A7-A6C4-1760FF386F54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8A34D29C-4AC2-4328-AC35-D43EBF5E2FC9}"/>
                </a:ext>
              </a:extLst>
            </p:cNvPr>
            <p:cNvSpPr/>
            <p:nvPr/>
          </p:nvSpPr>
          <p:spPr>
            <a:xfrm>
              <a:off x="381000" y="279400"/>
              <a:ext cx="5588000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26432051-45B1-493F-8119-0F4D8EBA44A5}"/>
                </a:ext>
              </a:extLst>
            </p:cNvPr>
            <p:cNvSpPr txBox="1"/>
            <p:nvPr/>
          </p:nvSpPr>
          <p:spPr>
            <a:xfrm>
              <a:off x="545595" y="350322"/>
              <a:ext cx="4001006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>
                  <a:solidFill>
                    <a:srgbClr val="E53341"/>
                  </a:solidFill>
                  <a:latin typeface="Agency FB" panose="020B0503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Skill directory </a:t>
              </a:r>
              <a:endParaRPr lang="en-US" sz="3200" dirty="0">
                <a:solidFill>
                  <a:prstClr val="black"/>
                </a:solidFill>
                <a:latin typeface="Agency FB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3341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381342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D5E9C66-6DD0-48E3-BE8D-8FD954D1AA4E}"/>
              </a:ext>
            </a:extLst>
          </p:cNvPr>
          <p:cNvSpPr/>
          <p:nvPr/>
        </p:nvSpPr>
        <p:spPr>
          <a:xfrm>
            <a:off x="38100" y="1137726"/>
            <a:ext cx="10737850" cy="6944237"/>
          </a:xfrm>
          <a:prstGeom prst="rect">
            <a:avLst/>
          </a:prstGeom>
          <a:noFill/>
          <a:ln w="76200">
            <a:solidFill>
              <a:srgbClr val="E73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016B6B24-C201-4914-851F-720E5EE28537}"/>
              </a:ext>
            </a:extLst>
          </p:cNvPr>
          <p:cNvGraphicFramePr/>
          <p:nvPr>
            <p:extLst/>
          </p:nvPr>
        </p:nvGraphicFramePr>
        <p:xfrm>
          <a:off x="-474784" y="1417121"/>
          <a:ext cx="11852030" cy="6514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9">
            <a:extLst>
              <a:ext uri="{FF2B5EF4-FFF2-40B4-BE49-F238E27FC236}">
                <a16:creationId xmlns="" xmlns:a16="http://schemas.microsoft.com/office/drawing/2014/main" id="{496D9455-661A-4E43-92EB-FD9DD1A5560F}"/>
              </a:ext>
            </a:extLst>
          </p:cNvPr>
          <p:cNvGrpSpPr/>
          <p:nvPr/>
        </p:nvGrpSpPr>
        <p:grpSpPr>
          <a:xfrm>
            <a:off x="2" y="0"/>
            <a:ext cx="10826750" cy="1550651"/>
            <a:chOff x="0" y="0"/>
            <a:chExt cx="10826750" cy="1550652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4A502BB2-D2E5-4683-B79F-E7BDECA9663D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AD2A6502-570F-4E8C-B9AF-4DB434A2ADCF}"/>
                </a:ext>
              </a:extLst>
            </p:cNvPr>
            <p:cNvSpPr/>
            <p:nvPr/>
          </p:nvSpPr>
          <p:spPr>
            <a:xfrm>
              <a:off x="381000" y="279400"/>
              <a:ext cx="5588000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1530B4B-59BD-43DA-986F-7EA208EE5077}"/>
                </a:ext>
              </a:extLst>
            </p:cNvPr>
            <p:cNvSpPr txBox="1"/>
            <p:nvPr/>
          </p:nvSpPr>
          <p:spPr>
            <a:xfrm>
              <a:off x="545595" y="350322"/>
              <a:ext cx="4001006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>
                  <a:solidFill>
                    <a:srgbClr val="E53341"/>
                  </a:solidFill>
                  <a:latin typeface="Agency FB" panose="020B0503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Areas of work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3341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1538787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ED4FED4-06CA-40F4-BFFD-4ADA5D7248B1}"/>
              </a:ext>
            </a:extLst>
          </p:cNvPr>
          <p:cNvSpPr/>
          <p:nvPr/>
        </p:nvSpPr>
        <p:spPr>
          <a:xfrm>
            <a:off x="38100" y="1137726"/>
            <a:ext cx="10737850" cy="6944237"/>
          </a:xfrm>
          <a:prstGeom prst="rect">
            <a:avLst/>
          </a:prstGeom>
          <a:noFill/>
          <a:ln w="76200">
            <a:solidFill>
              <a:srgbClr val="E73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45596" y="1946983"/>
          <a:ext cx="9688649" cy="5534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49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623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10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802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gency FB" panose="020B0503020202020204"/>
                        </a:rPr>
                        <a:t>Areas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gency FB" panose="020B0503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7" marR="50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gency FB" panose="020B0503020202020204"/>
                        </a:rPr>
                        <a:t>Company Law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gency FB" panose="020B0503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7" marR="50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gency FB" panose="020B0503020202020204"/>
                        </a:rPr>
                        <a:t>Securities Law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gency FB" panose="020B0503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7" marR="50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gency FB" panose="020B0503020202020204"/>
                        </a:rPr>
                        <a:t>FEMA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gency FB" panose="020B0503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7" marR="50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810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gency FB" panose="020B0503020202020204"/>
                        </a:rPr>
                        <a:t>Advisory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gency FB" panose="020B0503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7" marR="508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4813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Group Structure;</a:t>
                      </a:r>
                    </a:p>
                    <a:p>
                      <a:pPr marL="404813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Mergers and Amalgamations;</a:t>
                      </a:r>
                    </a:p>
                    <a:p>
                      <a:pPr marL="404813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Transactions;</a:t>
                      </a:r>
                    </a:p>
                    <a:p>
                      <a:pPr marL="404813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Capital Structure;</a:t>
                      </a:r>
                    </a:p>
                    <a:p>
                      <a:pPr marL="404813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Financial Structure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7" marR="50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4813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Further Allotment;</a:t>
                      </a:r>
                    </a:p>
                    <a:p>
                      <a:pPr marL="404813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Takeover;</a:t>
                      </a:r>
                    </a:p>
                    <a:p>
                      <a:pPr marL="404813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Insider Trading;</a:t>
                      </a:r>
                    </a:p>
                    <a:p>
                      <a:pPr marL="404813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Listing/ Delisting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7" marR="50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4813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FDI/ Portfolio Investment;</a:t>
                      </a:r>
                    </a:p>
                    <a:p>
                      <a:pPr marL="404813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ODI/ Liberalized Remittance Scheme (LRS);</a:t>
                      </a:r>
                    </a:p>
                    <a:p>
                      <a:pPr marL="404813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ECB;</a:t>
                      </a:r>
                    </a:p>
                    <a:p>
                      <a:pPr marL="404813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BO/ PO/ LO;</a:t>
                      </a:r>
                    </a:p>
                    <a:p>
                      <a:pPr marL="404813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NRI;</a:t>
                      </a:r>
                    </a:p>
                    <a:p>
                      <a:pPr marL="404813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Export-Import</a:t>
                      </a:r>
                    </a:p>
                  </a:txBody>
                  <a:tcPr marL="50837" marR="50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109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gency FB" panose="020B0503020202020204"/>
                        </a:rPr>
                        <a:t>Procedure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gency FB" panose="020B0503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7" marR="508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4813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Incorporation/ formation of Companies;</a:t>
                      </a:r>
                    </a:p>
                    <a:p>
                      <a:pPr marL="404813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Alteration in MOA &amp; AOA;</a:t>
                      </a:r>
                    </a:p>
                    <a:p>
                      <a:pPr marL="404813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Change in Capital Structure;</a:t>
                      </a:r>
                    </a:p>
                    <a:p>
                      <a:pPr marL="404813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M &amp; A including fast track merger;</a:t>
                      </a:r>
                    </a:p>
                    <a:p>
                      <a:pPr marL="404813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Closure of Companies</a:t>
                      </a:r>
                    </a:p>
                  </a:txBody>
                  <a:tcPr marL="50837" marR="50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4813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ICDR;</a:t>
                      </a:r>
                    </a:p>
                    <a:p>
                      <a:pPr marL="404813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LODR;</a:t>
                      </a:r>
                    </a:p>
                    <a:p>
                      <a:pPr marL="404813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SAST;</a:t>
                      </a:r>
                    </a:p>
                    <a:p>
                      <a:pPr marL="404813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PIT;</a:t>
                      </a:r>
                    </a:p>
                    <a:p>
                      <a:pPr marL="404813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Delisting;</a:t>
                      </a:r>
                    </a:p>
                    <a:p>
                      <a:pPr marL="404813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Buy-back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7" marR="50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------Do------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7" marR="50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229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gency FB" panose="020B0503020202020204"/>
                        </a:rPr>
                        <a:t>Compliance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gency FB" panose="020B0503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7" marR="508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4813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Annual base Compliances;</a:t>
                      </a:r>
                    </a:p>
                    <a:p>
                      <a:pPr marL="404813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Event base Compliances;</a:t>
                      </a:r>
                    </a:p>
                    <a:p>
                      <a:pPr marL="404813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Ongoing Compliances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7" marR="50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------Do------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7" marR="50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4813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FCGPR/ FCTRS;</a:t>
                      </a:r>
                    </a:p>
                    <a:p>
                      <a:pPr marL="404813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Annual Returns (FDI);</a:t>
                      </a:r>
                    </a:p>
                    <a:p>
                      <a:pPr marL="404813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BO/ PO/ LO- filings;</a:t>
                      </a:r>
                    </a:p>
                    <a:p>
                      <a:pPr marL="404813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Export-Import Papers;</a:t>
                      </a:r>
                    </a:p>
                    <a:p>
                      <a:pPr marL="404813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ECB Papers;</a:t>
                      </a:r>
                    </a:p>
                    <a:p>
                      <a:pPr marL="404813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ODI Forms;</a:t>
                      </a:r>
                    </a:p>
                    <a:p>
                      <a:pPr marL="404813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</a:rPr>
                        <a:t>Liberalized Remittance Scheme (LRS)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7" marR="50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oup 9">
            <a:extLst>
              <a:ext uri="{FF2B5EF4-FFF2-40B4-BE49-F238E27FC236}">
                <a16:creationId xmlns="" xmlns:a16="http://schemas.microsoft.com/office/drawing/2014/main" id="{3BE9367B-ABF1-4712-853F-3AD059F0FFBE}"/>
              </a:ext>
            </a:extLst>
          </p:cNvPr>
          <p:cNvGrpSpPr/>
          <p:nvPr/>
        </p:nvGrpSpPr>
        <p:grpSpPr>
          <a:xfrm>
            <a:off x="2" y="0"/>
            <a:ext cx="10826750" cy="1346199"/>
            <a:chOff x="0" y="0"/>
            <a:chExt cx="10826750" cy="1346200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83B0B9CE-AAA7-47F6-AF92-7CBE3F7744C2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1FA57CBA-939F-4740-ABB2-C43DC7790729}"/>
                </a:ext>
              </a:extLst>
            </p:cNvPr>
            <p:cNvSpPr/>
            <p:nvPr/>
          </p:nvSpPr>
          <p:spPr>
            <a:xfrm>
              <a:off x="381000" y="279400"/>
              <a:ext cx="6318736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7ABBBB80-6843-49AF-8922-E2C26BB7AE1F}"/>
                </a:ext>
              </a:extLst>
            </p:cNvPr>
            <p:cNvSpPr txBox="1"/>
            <p:nvPr/>
          </p:nvSpPr>
          <p:spPr>
            <a:xfrm>
              <a:off x="545594" y="247751"/>
              <a:ext cx="55562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3500" lvl="2" algn="just">
                <a:lnSpc>
                  <a:spcPct val="150000"/>
                </a:lnSpc>
                <a:defRPr/>
              </a:pPr>
              <a:r>
                <a:rPr lang="en-US" sz="3600" b="1" dirty="0">
                  <a:solidFill>
                    <a:srgbClr val="E53341"/>
                  </a:solidFill>
                  <a:latin typeface="Agency FB" panose="020B0503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Areas of work (Illustrative)</a:t>
              </a:r>
              <a:endParaRPr lang="en-US" sz="3600" dirty="0">
                <a:solidFill>
                  <a:prstClr val="black"/>
                </a:solidFill>
                <a:latin typeface="Agency FB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145878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ED4FED4-06CA-40F4-BFFD-4ADA5D7248B1}"/>
              </a:ext>
            </a:extLst>
          </p:cNvPr>
          <p:cNvSpPr/>
          <p:nvPr/>
        </p:nvSpPr>
        <p:spPr>
          <a:xfrm>
            <a:off x="38100" y="1137726"/>
            <a:ext cx="10737850" cy="6944237"/>
          </a:xfrm>
          <a:prstGeom prst="rect">
            <a:avLst/>
          </a:prstGeom>
          <a:noFill/>
          <a:ln w="76200">
            <a:solidFill>
              <a:srgbClr val="E73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3124494"/>
              </p:ext>
            </p:extLst>
          </p:nvPr>
        </p:nvGraphicFramePr>
        <p:xfrm>
          <a:off x="569050" y="1450480"/>
          <a:ext cx="9688649" cy="6290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49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623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10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802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gency FB" panose="020B0503020202020204"/>
                        </a:rPr>
                        <a:t>Areas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gency FB" panose="020B0503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7" marR="50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gency FB" panose="020B0503020202020204"/>
                        </a:rPr>
                        <a:t>Company Law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gency FB" panose="020B0503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7" marR="50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gency FB" panose="020B0503020202020204"/>
                        </a:rPr>
                        <a:t>Securities Law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gency FB" panose="020B0503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7" marR="50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gency FB" panose="020B0503020202020204"/>
                        </a:rPr>
                        <a:t>FEMA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gency FB" panose="020B0503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7" marR="50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810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Certification/ Declaration/ Reports/ Signing</a:t>
                      </a:r>
                    </a:p>
                  </a:txBody>
                  <a:tcPr marL="50837" marR="508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1913" marR="0" lvl="0" indent="0" algn="just" defTabSz="10826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CS in Practice:</a:t>
                      </a:r>
                      <a:endParaRPr lang="en-IN" sz="1500" b="1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404813" marR="0" lvl="0" indent="-342900" algn="just" defTabSz="10826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Annual Return;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404813" marR="0" lvl="0" indent="-342900" algn="just" defTabSz="10826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Certification of Annual Return;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404813" marR="0" lvl="0" indent="-342900" algn="just" defTabSz="10826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Pre-certification of e-forms;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404813" marR="0" lvl="0" indent="-342900" algn="just" defTabSz="10826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Scrutinizer Report;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404813" marR="0" lvl="0" indent="-342900" algn="just" defTabSz="10826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Secretarial Audit Report;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404813" marR="0" lvl="0" indent="-342900" algn="just" defTabSz="10826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Return for change in stake;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404813" marR="0" lvl="0" indent="-342900" algn="just" defTabSz="10826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Declaration at the time of incorporation/ formation of Companies;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404813" marR="0" lvl="0" indent="-342900" algn="just" defTabSz="10826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Filing of statement with ROC at the time of merger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61913" marR="0" lvl="0" indent="0" algn="just" defTabSz="10826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15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61913" marR="0" lvl="0" indent="0" algn="just" defTabSz="10826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CS in Employment:</a:t>
                      </a:r>
                      <a:endParaRPr lang="en-IN" sz="1500" b="1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404813" marR="0" lvl="0" indent="-342900" algn="just" defTabSz="10826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Pre-certification of e-forms as an officer of the Company;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404813" marR="0" lvl="0" indent="-342900" algn="just" defTabSz="10826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Signing of Financial Statement;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404813" marR="0" lvl="0" indent="-342900" algn="just" defTabSz="10826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Annual Return as an officer of the Company;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404813" marR="0" lvl="0" indent="-342900" algn="just" defTabSz="10826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Report on AGM by listed company 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1913" marR="0" lvl="0" indent="0" algn="just" defTabSz="10826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CS in Practice:</a:t>
                      </a:r>
                      <a:endParaRPr lang="en-IN" sz="1500" b="1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404813" marR="0" lvl="0" indent="-342900" algn="just" defTabSz="10826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Certification under LODR (Reg. 40, 56 &amp; Sch. V);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404813" marR="0" lvl="0" indent="-342900" algn="just" defTabSz="10826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Compliance Certificate for listing on BSE SME Platform;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404813" marR="0" lvl="0" indent="-342900" algn="just" defTabSz="10826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Certification in case of offer of securities to more than 49 and up to 200 members 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61913" marR="0" lvl="0" indent="0" algn="just" defTabSz="10826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61913" marR="0" lvl="0" indent="0" algn="just" defTabSz="10826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CS in Employment:</a:t>
                      </a:r>
                      <a:endParaRPr lang="en-IN" sz="1500" b="1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404813" marR="0" lvl="0" indent="-342900" algn="just" defTabSz="10826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Compliance Certificate under Reg. 7 of LODR;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404813" marR="0" lvl="0" indent="-342900" algn="just" defTabSz="10826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Compliance report on Corporate Governance under Reg. 27 of LODR;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1913" marR="0" lvl="0" indent="0" algn="just" defTabSz="10826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CS in Practice:</a:t>
                      </a:r>
                      <a:endParaRPr lang="en-IN" sz="1500" b="1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404813" marR="0" lvl="0" indent="-342900" algn="just" defTabSz="10826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Compliance Certificate in FDI i.e. FCGPR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810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Agency FB" panose="020B0503020202020204"/>
                        </a:rPr>
                        <a:t>Audit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gency FB" panose="020B0503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7" marR="508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Secretarial Audit;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Internal Audit;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Compliance Audit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Compliance Audit under LODR &amp; ICDR 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FEMA Audit;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FDI/ PI Audit;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ODI Audit;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ECB Audit;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BO/ PO/ LO Audit;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 Export/ Import Audit 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47659517"/>
                  </a:ext>
                </a:extLst>
              </a:tr>
            </a:tbl>
          </a:graphicData>
        </a:graphic>
      </p:graphicFrame>
      <p:grpSp>
        <p:nvGrpSpPr>
          <p:cNvPr id="2" name="Group 9">
            <a:extLst>
              <a:ext uri="{FF2B5EF4-FFF2-40B4-BE49-F238E27FC236}">
                <a16:creationId xmlns="" xmlns:a16="http://schemas.microsoft.com/office/drawing/2014/main" id="{3BE9367B-ABF1-4712-853F-3AD059F0FFBE}"/>
              </a:ext>
            </a:extLst>
          </p:cNvPr>
          <p:cNvGrpSpPr/>
          <p:nvPr/>
        </p:nvGrpSpPr>
        <p:grpSpPr>
          <a:xfrm>
            <a:off x="2" y="0"/>
            <a:ext cx="10826750" cy="1346199"/>
            <a:chOff x="0" y="0"/>
            <a:chExt cx="10826750" cy="1346200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83B0B9CE-AAA7-47F6-AF92-7CBE3F7744C2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1FA57CBA-939F-4740-ABB2-C43DC7790729}"/>
                </a:ext>
              </a:extLst>
            </p:cNvPr>
            <p:cNvSpPr/>
            <p:nvPr/>
          </p:nvSpPr>
          <p:spPr>
            <a:xfrm>
              <a:off x="381000" y="279400"/>
              <a:ext cx="6318736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7ABBBB80-6843-49AF-8922-E2C26BB7AE1F}"/>
                </a:ext>
              </a:extLst>
            </p:cNvPr>
            <p:cNvSpPr txBox="1"/>
            <p:nvPr/>
          </p:nvSpPr>
          <p:spPr>
            <a:xfrm>
              <a:off x="545594" y="247751"/>
              <a:ext cx="55562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3500" marR="0" lvl="2" indent="0" algn="just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53341"/>
                  </a:solidFill>
                  <a:effectLst/>
                  <a:uLnTx/>
                  <a:uFillTx/>
                  <a:latin typeface="Agency FB" panose="020B0503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Areas of work (Illustrative)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69143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9B5055B-F6BC-4C55-B930-D544655CC3EF}"/>
              </a:ext>
            </a:extLst>
          </p:cNvPr>
          <p:cNvSpPr/>
          <p:nvPr/>
        </p:nvSpPr>
        <p:spPr>
          <a:xfrm>
            <a:off x="38100" y="1137726"/>
            <a:ext cx="10737850" cy="6944237"/>
          </a:xfrm>
          <a:prstGeom prst="rect">
            <a:avLst/>
          </a:prstGeom>
          <a:noFill/>
          <a:ln w="76200">
            <a:solidFill>
              <a:srgbClr val="E73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393EEAC-129F-4DE3-9A18-A2E6D5BA6794}"/>
              </a:ext>
            </a:extLst>
          </p:cNvPr>
          <p:cNvSpPr txBox="1"/>
          <p:nvPr/>
        </p:nvSpPr>
        <p:spPr>
          <a:xfrm>
            <a:off x="545597" y="1625599"/>
            <a:ext cx="9049406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3143"/>
                </a:solidFill>
                <a:effectLst/>
                <a:uLnTx/>
                <a:uFillTx/>
                <a:latin typeface="Agency FB" panose="020B0503020202020204" pitchFamily="34" charset="0"/>
              </a:rPr>
              <a:t>Expectations of Trade and Industry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>
                <a:solidFill>
                  <a:prstClr val="black"/>
                </a:solidFill>
                <a:latin typeface="Agency FB" panose="020B0503020202020204" pitchFamily="34" charset="0"/>
              </a:rPr>
              <a:t>Expand to new and emerging areas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>
                <a:solidFill>
                  <a:prstClr val="black"/>
                </a:solidFill>
                <a:latin typeface="Agency FB" panose="020B0503020202020204" pitchFamily="34" charset="0"/>
              </a:rPr>
              <a:t>Focus on advisory and advocacy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>
                <a:solidFill>
                  <a:prstClr val="black"/>
                </a:solidFill>
                <a:latin typeface="Agency FB" panose="020B0503020202020204" pitchFamily="34" charset="0"/>
              </a:rPr>
              <a:t>Develop soft skills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>
                <a:solidFill>
                  <a:prstClr val="black"/>
                </a:solidFill>
                <a:latin typeface="Agency FB" panose="020B0503020202020204" pitchFamily="34" charset="0"/>
              </a:rPr>
              <a:t>Develop business orientation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981D2425-438E-4F03-8641-F24356222882}"/>
              </a:ext>
            </a:extLst>
          </p:cNvPr>
          <p:cNvGrpSpPr/>
          <p:nvPr/>
        </p:nvGrpSpPr>
        <p:grpSpPr>
          <a:xfrm>
            <a:off x="2" y="0"/>
            <a:ext cx="10826750" cy="1346199"/>
            <a:chOff x="0" y="0"/>
            <a:chExt cx="10826750" cy="1346200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FCD06D27-D49F-4BF6-B51A-098EF89E6CB5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: Rounded Corners 3">
              <a:extLst>
                <a:ext uri="{FF2B5EF4-FFF2-40B4-BE49-F238E27FC236}">
                  <a16:creationId xmlns="" xmlns:a16="http://schemas.microsoft.com/office/drawing/2014/main" id="{880DF01E-45C0-4F4B-A57E-4A23E6849ED8}"/>
                </a:ext>
              </a:extLst>
            </p:cNvPr>
            <p:cNvSpPr/>
            <p:nvPr/>
          </p:nvSpPr>
          <p:spPr>
            <a:xfrm>
              <a:off x="381000" y="279400"/>
              <a:ext cx="6756400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CAA6EDD-567A-41D3-A854-F1B527ACE043}"/>
                </a:ext>
              </a:extLst>
            </p:cNvPr>
            <p:cNvSpPr txBox="1"/>
            <p:nvPr/>
          </p:nvSpPr>
          <p:spPr>
            <a:xfrm>
              <a:off x="545595" y="350322"/>
              <a:ext cx="63886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53341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Stakeholders’ Expectations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A98E73B-922C-4B67-A7E0-4FA3BACA82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289" y="4117842"/>
            <a:ext cx="2435713" cy="24357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49062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ED4FED4-06CA-40F4-BFFD-4ADA5D7248B1}"/>
              </a:ext>
            </a:extLst>
          </p:cNvPr>
          <p:cNvSpPr/>
          <p:nvPr/>
        </p:nvSpPr>
        <p:spPr>
          <a:xfrm>
            <a:off x="38100" y="1137726"/>
            <a:ext cx="10737850" cy="6944237"/>
          </a:xfrm>
          <a:prstGeom prst="rect">
            <a:avLst/>
          </a:prstGeom>
          <a:noFill/>
          <a:ln w="76200">
            <a:solidFill>
              <a:srgbClr val="E73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95292875"/>
              </p:ext>
            </p:extLst>
          </p:nvPr>
        </p:nvGraphicFramePr>
        <p:xfrm>
          <a:off x="562700" y="1842746"/>
          <a:ext cx="9688649" cy="5534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49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623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10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802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gency FB" panose="020B0503020202020204"/>
                        </a:rPr>
                        <a:t>Areas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gency FB" panose="020B0503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7" marR="50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gency FB" panose="020B0503020202020204"/>
                        </a:rPr>
                        <a:t>Company Law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gency FB" panose="020B0503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7" marR="50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gency FB" panose="020B0503020202020204"/>
                        </a:rPr>
                        <a:t>Securities Law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gency FB" panose="020B0503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7" marR="50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gency FB" panose="020B0503020202020204"/>
                        </a:rPr>
                        <a:t>FEMA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gency FB" panose="020B0503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7" marR="50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14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109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Appointment</a:t>
                      </a:r>
                    </a:p>
                  </a:txBody>
                  <a:tcPr marL="50837" marR="508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CS in Practice:</a:t>
                      </a:r>
                      <a:endParaRPr lang="en-IN" sz="1600" b="1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Secretarial Auditor;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Scrutinizer;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Expert;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Valuer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;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Liquidator;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Legal Representative;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Advisor;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Technical member in NCLT;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Member of Mediation &amp; Conciliation Panel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 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CS in Employment: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KMP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  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CS in Practice:</a:t>
                      </a:r>
                      <a:endParaRPr lang="en-IN" sz="1600" b="1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Legal Representative;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Advisor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 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CS in Employment: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Compliance Officer;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 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CS in Practice:</a:t>
                      </a:r>
                      <a:endParaRPr lang="en-IN" sz="1600" b="1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Legal Representative;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Advisor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109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Regulatory Approvals/ Appearance</a:t>
                      </a:r>
                    </a:p>
                  </a:txBody>
                  <a:tcPr marL="50837" marR="508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ROC;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RD;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NCLT;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NCLAT;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Central Government (MCA)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SEBI;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SAT;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Adjudicating Authority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RBI;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GOI (Concerned Ministry);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ED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 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/>
                          <a:ea typeface="+mn-ea"/>
                          <a:cs typeface="+mn-cs"/>
                        </a:rPr>
                        <a:t> 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gency FB" panose="020B0503020202020204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65285867"/>
                  </a:ext>
                </a:extLst>
              </a:tr>
            </a:tbl>
          </a:graphicData>
        </a:graphic>
      </p:graphicFrame>
      <p:grpSp>
        <p:nvGrpSpPr>
          <p:cNvPr id="2" name="Group 9">
            <a:extLst>
              <a:ext uri="{FF2B5EF4-FFF2-40B4-BE49-F238E27FC236}">
                <a16:creationId xmlns="" xmlns:a16="http://schemas.microsoft.com/office/drawing/2014/main" id="{3BE9367B-ABF1-4712-853F-3AD059F0FFBE}"/>
              </a:ext>
            </a:extLst>
          </p:cNvPr>
          <p:cNvGrpSpPr/>
          <p:nvPr/>
        </p:nvGrpSpPr>
        <p:grpSpPr>
          <a:xfrm>
            <a:off x="2" y="0"/>
            <a:ext cx="10826750" cy="1346199"/>
            <a:chOff x="0" y="0"/>
            <a:chExt cx="10826750" cy="1346200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83B0B9CE-AAA7-47F6-AF92-7CBE3F7744C2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1FA57CBA-939F-4740-ABB2-C43DC7790729}"/>
                </a:ext>
              </a:extLst>
            </p:cNvPr>
            <p:cNvSpPr/>
            <p:nvPr/>
          </p:nvSpPr>
          <p:spPr>
            <a:xfrm>
              <a:off x="381000" y="279400"/>
              <a:ext cx="6318736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7ABBBB80-6843-49AF-8922-E2C26BB7AE1F}"/>
                </a:ext>
              </a:extLst>
            </p:cNvPr>
            <p:cNvSpPr txBox="1"/>
            <p:nvPr/>
          </p:nvSpPr>
          <p:spPr>
            <a:xfrm>
              <a:off x="545594" y="247751"/>
              <a:ext cx="55562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3500" marR="0" lvl="2" indent="0" algn="just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53341"/>
                  </a:solidFill>
                  <a:effectLst/>
                  <a:uLnTx/>
                  <a:uFillTx/>
                  <a:latin typeface="Agency FB" panose="020B0503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Areas of work (Illustrative)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654429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2B406DF-E3A7-4FF3-8470-D7FDBA4F149F}"/>
              </a:ext>
            </a:extLst>
          </p:cNvPr>
          <p:cNvSpPr txBox="1"/>
          <p:nvPr/>
        </p:nvSpPr>
        <p:spPr>
          <a:xfrm>
            <a:off x="1166532" y="3193037"/>
            <a:ext cx="84936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E73143"/>
                </a:solidFill>
                <a:latin typeface="Agency FB" panose="020B0503020202020204" pitchFamily="34" charset="0"/>
              </a:rPr>
              <a:t>Thank You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7FB5102C-BB5E-414C-BA55-2AB0F6F6B2F8}"/>
              </a:ext>
            </a:extLst>
          </p:cNvPr>
          <p:cNvCxnSpPr>
            <a:cxnSpLocks/>
          </p:cNvCxnSpPr>
          <p:nvPr/>
        </p:nvCxnSpPr>
        <p:spPr>
          <a:xfrm>
            <a:off x="-17583" y="8063167"/>
            <a:ext cx="10861918" cy="0"/>
          </a:xfrm>
          <a:prstGeom prst="line">
            <a:avLst/>
          </a:prstGeom>
          <a:ln w="101600">
            <a:solidFill>
              <a:srgbClr val="DC1D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5633EE2-FB9C-4794-9ADD-77E48A5198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88" y="538898"/>
            <a:ext cx="2257975" cy="22530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4886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9B5055B-F6BC-4C55-B930-D544655CC3EF}"/>
              </a:ext>
            </a:extLst>
          </p:cNvPr>
          <p:cNvSpPr/>
          <p:nvPr/>
        </p:nvSpPr>
        <p:spPr>
          <a:xfrm>
            <a:off x="38100" y="1137726"/>
            <a:ext cx="10737850" cy="6944237"/>
          </a:xfrm>
          <a:prstGeom prst="rect">
            <a:avLst/>
          </a:prstGeom>
          <a:noFill/>
          <a:ln w="76200">
            <a:solidFill>
              <a:srgbClr val="E73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393EEAC-129F-4DE3-9A18-A2E6D5BA6794}"/>
              </a:ext>
            </a:extLst>
          </p:cNvPr>
          <p:cNvSpPr txBox="1"/>
          <p:nvPr/>
        </p:nvSpPr>
        <p:spPr>
          <a:xfrm>
            <a:off x="545597" y="1625599"/>
            <a:ext cx="9049406" cy="5489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E73143"/>
                </a:solidFill>
                <a:effectLst/>
                <a:uLnTx/>
                <a:uFillTx/>
                <a:latin typeface="Agency FB" panose="020B0503020202020204" pitchFamily="34" charset="0"/>
              </a:rPr>
              <a:t>Expectations of Government and Regulators</a:t>
            </a:r>
          </a:p>
          <a:p>
            <a:pPr marL="914400" marR="0" lvl="1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rPr>
              <a:t>Compliance management</a:t>
            </a:r>
          </a:p>
          <a:p>
            <a:pPr marL="914400" marR="0" lvl="1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rPr>
              <a:t>Reliance on certification and audits </a:t>
            </a:r>
          </a:p>
          <a:p>
            <a:pPr marL="914400" marR="0" lvl="1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rPr>
              <a:t>Support in </a:t>
            </a:r>
            <a:r>
              <a:rPr lang="en-US" sz="3400" dirty="0">
                <a:solidFill>
                  <a:prstClr val="black"/>
                </a:solidFill>
                <a:latin typeface="Agency FB" panose="020B0503020202020204" pitchFamily="34" charset="0"/>
              </a:rPr>
              <a:t>their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rPr>
              <a:t>new initiatives and policies </a:t>
            </a:r>
          </a:p>
          <a:p>
            <a:pPr marL="914400" marR="0" lvl="1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rPr>
              <a:t>Values, ethics and Professional Conduct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981D2425-438E-4F03-8641-F24356222882}"/>
              </a:ext>
            </a:extLst>
          </p:cNvPr>
          <p:cNvGrpSpPr/>
          <p:nvPr/>
        </p:nvGrpSpPr>
        <p:grpSpPr>
          <a:xfrm>
            <a:off x="2" y="0"/>
            <a:ext cx="10826750" cy="1346199"/>
            <a:chOff x="0" y="0"/>
            <a:chExt cx="10826750" cy="1346200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FCD06D27-D49F-4BF6-B51A-098EF89E6CB5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: Rounded Corners 3">
              <a:extLst>
                <a:ext uri="{FF2B5EF4-FFF2-40B4-BE49-F238E27FC236}">
                  <a16:creationId xmlns="" xmlns:a16="http://schemas.microsoft.com/office/drawing/2014/main" id="{880DF01E-45C0-4F4B-A57E-4A23E6849ED8}"/>
                </a:ext>
              </a:extLst>
            </p:cNvPr>
            <p:cNvSpPr/>
            <p:nvPr/>
          </p:nvSpPr>
          <p:spPr>
            <a:xfrm>
              <a:off x="381000" y="279400"/>
              <a:ext cx="6756400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CAA6EDD-567A-41D3-A854-F1B527ACE043}"/>
                </a:ext>
              </a:extLst>
            </p:cNvPr>
            <p:cNvSpPr txBox="1"/>
            <p:nvPr/>
          </p:nvSpPr>
          <p:spPr>
            <a:xfrm>
              <a:off x="545595" y="350322"/>
              <a:ext cx="63886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53341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Stakeholders’ Expectations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2C1D00B-3F73-4AD9-AFDB-0A6444F3AE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598" y="3991120"/>
            <a:ext cx="1568872" cy="15244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72C12ED-85D7-4E39-88F7-52BF0A952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44" y="2595541"/>
            <a:ext cx="3533775" cy="723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4906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97F4513-B251-4569-B753-BBECD38818D2}"/>
              </a:ext>
            </a:extLst>
          </p:cNvPr>
          <p:cNvSpPr/>
          <p:nvPr/>
        </p:nvSpPr>
        <p:spPr>
          <a:xfrm>
            <a:off x="38100" y="1137726"/>
            <a:ext cx="10737850" cy="6944237"/>
          </a:xfrm>
          <a:prstGeom prst="rect">
            <a:avLst/>
          </a:prstGeom>
          <a:noFill/>
          <a:ln w="76200">
            <a:solidFill>
              <a:srgbClr val="E73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393EEAC-129F-4DE3-9A18-A2E6D5BA6794}"/>
              </a:ext>
            </a:extLst>
          </p:cNvPr>
          <p:cNvSpPr txBox="1"/>
          <p:nvPr/>
        </p:nvSpPr>
        <p:spPr>
          <a:xfrm>
            <a:off x="545597" y="1625599"/>
            <a:ext cx="9049406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3143"/>
                </a:solidFill>
                <a:effectLst/>
                <a:uLnTx/>
                <a:uFillTx/>
                <a:latin typeface="Agency FB" panose="020B0503020202020204" pitchFamily="34" charset="0"/>
              </a:rPr>
              <a:t>Expectations of the Students</a:t>
            </a:r>
          </a:p>
          <a:p>
            <a:pPr marL="914400" marR="0" lvl="0" indent="-449263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rPr>
              <a:t>Quality syllabus, education and training</a:t>
            </a:r>
          </a:p>
          <a:p>
            <a:pPr marL="914400" marR="0" lvl="0" indent="-449263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rPr>
              <a:t>Employability at comparable salary</a:t>
            </a:r>
          </a:p>
          <a:p>
            <a:pPr marL="914400" marR="0" lvl="0" indent="-449263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rPr>
              <a:t>Practice opportunity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981D2425-438E-4F03-8641-F24356222882}"/>
              </a:ext>
            </a:extLst>
          </p:cNvPr>
          <p:cNvGrpSpPr/>
          <p:nvPr/>
        </p:nvGrpSpPr>
        <p:grpSpPr>
          <a:xfrm>
            <a:off x="2" y="0"/>
            <a:ext cx="10826750" cy="1346199"/>
            <a:chOff x="0" y="0"/>
            <a:chExt cx="10826750" cy="1346200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FCD06D27-D49F-4BF6-B51A-098EF89E6CB5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: Rounded Corners 3">
              <a:extLst>
                <a:ext uri="{FF2B5EF4-FFF2-40B4-BE49-F238E27FC236}">
                  <a16:creationId xmlns="" xmlns:a16="http://schemas.microsoft.com/office/drawing/2014/main" id="{880DF01E-45C0-4F4B-A57E-4A23E6849ED8}"/>
                </a:ext>
              </a:extLst>
            </p:cNvPr>
            <p:cNvSpPr/>
            <p:nvPr/>
          </p:nvSpPr>
          <p:spPr>
            <a:xfrm>
              <a:off x="381000" y="279400"/>
              <a:ext cx="6756400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CAA6EDD-567A-41D3-A854-F1B527ACE043}"/>
                </a:ext>
              </a:extLst>
            </p:cNvPr>
            <p:cNvSpPr txBox="1"/>
            <p:nvPr/>
          </p:nvSpPr>
          <p:spPr>
            <a:xfrm>
              <a:off x="545595" y="350322"/>
              <a:ext cx="63886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53341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Stakeholders’ Expectations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5457F40-F850-4220-BFAB-1914A34A8C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400" y="3565180"/>
            <a:ext cx="2523023" cy="25118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8801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97F4513-B251-4569-B753-BBECD38818D2}"/>
              </a:ext>
            </a:extLst>
          </p:cNvPr>
          <p:cNvSpPr/>
          <p:nvPr/>
        </p:nvSpPr>
        <p:spPr>
          <a:xfrm>
            <a:off x="38100" y="1137726"/>
            <a:ext cx="10737850" cy="6944237"/>
          </a:xfrm>
          <a:prstGeom prst="rect">
            <a:avLst/>
          </a:prstGeom>
          <a:noFill/>
          <a:ln w="76200">
            <a:solidFill>
              <a:srgbClr val="E73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393EEAC-129F-4DE3-9A18-A2E6D5BA6794}"/>
              </a:ext>
            </a:extLst>
          </p:cNvPr>
          <p:cNvSpPr txBox="1"/>
          <p:nvPr/>
        </p:nvSpPr>
        <p:spPr>
          <a:xfrm>
            <a:off x="545597" y="1625599"/>
            <a:ext cx="9049406" cy="4854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3143"/>
                </a:solidFill>
                <a:effectLst/>
                <a:uLnTx/>
                <a:uFillTx/>
                <a:latin typeface="Agency FB" panose="020B0503020202020204" pitchFamily="34" charset="0"/>
              </a:rPr>
              <a:t>Expectations of the Members</a:t>
            </a:r>
          </a:p>
          <a:p>
            <a:pPr marL="914400" marR="0" lvl="0" indent="-449263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rPr>
              <a:t>Positioning as Corporate Managers / Corporate Advisors;</a:t>
            </a:r>
          </a:p>
          <a:p>
            <a:pPr marL="914400" marR="0" lvl="0" indent="-449263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rPr>
              <a:t>Enhanced opportunities </a:t>
            </a:r>
          </a:p>
          <a:p>
            <a:pPr marL="914400" marR="0" lvl="0" indent="-449263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rPr>
              <a:t>Create Brand Equity for the Profession and Visibility</a:t>
            </a:r>
          </a:p>
          <a:p>
            <a:pPr marL="914400" marR="0" lvl="0" indent="-449263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rPr>
              <a:t>Globalization of the Profession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981D2425-438E-4F03-8641-F24356222882}"/>
              </a:ext>
            </a:extLst>
          </p:cNvPr>
          <p:cNvGrpSpPr/>
          <p:nvPr/>
        </p:nvGrpSpPr>
        <p:grpSpPr>
          <a:xfrm>
            <a:off x="2" y="0"/>
            <a:ext cx="10826750" cy="1346199"/>
            <a:chOff x="0" y="0"/>
            <a:chExt cx="10826750" cy="1346200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FCD06D27-D49F-4BF6-B51A-098EF89E6CB5}"/>
                </a:ext>
              </a:extLst>
            </p:cNvPr>
            <p:cNvSpPr/>
            <p:nvPr/>
          </p:nvSpPr>
          <p:spPr>
            <a:xfrm>
              <a:off x="0" y="0"/>
              <a:ext cx="10826750" cy="1346200"/>
            </a:xfrm>
            <a:prstGeom prst="rect">
              <a:avLst/>
            </a:prstGeom>
            <a:solidFill>
              <a:srgbClr val="33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: Rounded Corners 3">
              <a:extLst>
                <a:ext uri="{FF2B5EF4-FFF2-40B4-BE49-F238E27FC236}">
                  <a16:creationId xmlns="" xmlns:a16="http://schemas.microsoft.com/office/drawing/2014/main" id="{880DF01E-45C0-4F4B-A57E-4A23E6849ED8}"/>
                </a:ext>
              </a:extLst>
            </p:cNvPr>
            <p:cNvSpPr/>
            <p:nvPr/>
          </p:nvSpPr>
          <p:spPr>
            <a:xfrm>
              <a:off x="381000" y="279400"/>
              <a:ext cx="6756400" cy="787400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CAA6EDD-567A-41D3-A854-F1B527ACE043}"/>
                </a:ext>
              </a:extLst>
            </p:cNvPr>
            <p:cNvSpPr txBox="1"/>
            <p:nvPr/>
          </p:nvSpPr>
          <p:spPr>
            <a:xfrm>
              <a:off x="545595" y="350322"/>
              <a:ext cx="63886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53341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Stakeholders’ Expectations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44C11D5-1FD0-41EE-92BA-AA3232635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187" y="5467834"/>
            <a:ext cx="3045313" cy="20793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8801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2884</TotalTime>
  <Words>4096</Words>
  <Application>Microsoft Office PowerPoint</Application>
  <PresentationFormat>B4 (ISO) Paper (250x353 mm)</PresentationFormat>
  <Paragraphs>901</Paragraphs>
  <Slides>61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64" baseType="lpstr">
      <vt:lpstr>Office Theme</vt:lpstr>
      <vt:lpstr>2_Office Theme</vt:lpstr>
      <vt:lpstr>3_Office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Vivek</dc:creator>
  <cp:lastModifiedBy>e0771</cp:lastModifiedBy>
  <cp:revision>868</cp:revision>
  <cp:lastPrinted>2018-03-05T14:13:29Z</cp:lastPrinted>
  <dcterms:created xsi:type="dcterms:W3CDTF">2017-09-23T10:24:34Z</dcterms:created>
  <dcterms:modified xsi:type="dcterms:W3CDTF">2018-03-16T09:47:20Z</dcterms:modified>
</cp:coreProperties>
</file>