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76" r:id="rId3"/>
    <p:sldId id="256" r:id="rId4"/>
    <p:sldId id="262" r:id="rId5"/>
    <p:sldId id="268" r:id="rId6"/>
    <p:sldId id="27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FB57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3" d="100"/>
          <a:sy n="63" d="100"/>
        </p:scale>
        <p:origin x="-126" y="-21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2C736B-EA02-4BCF-A148-A7A0FB673A49}" type="datetimeFigureOut">
              <a:rPr lang="en-US" smtClean="0"/>
              <a:pPr/>
              <a:t>3/5/2020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66B382-4DF0-4B06-B19B-3D4985B80BCB}" type="slidenum">
              <a:rPr lang="en-US" smtClean="0"/>
              <a:pPr/>
              <a:t>‹#›</a:t>
            </a:fld>
            <a:endParaRPr lang="en-US"/>
          </a:p>
        </p:txBody>
      </p:sp>
    </p:spTree>
    <p:extLst>
      <p:ext uri="{BB962C8B-B14F-4D97-AF65-F5344CB8AC3E}">
        <p14:creationId xmlns:p14="http://schemas.microsoft.com/office/powerpoint/2010/main" xmlns="" val="1635943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2C736B-EA02-4BCF-A148-A7A0FB673A49}" type="datetimeFigureOut">
              <a:rPr lang="en-US" smtClean="0"/>
              <a:pPr/>
              <a:t>3/5/2020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66B382-4DF0-4B06-B19B-3D4985B80BCB}" type="slidenum">
              <a:rPr lang="en-US" smtClean="0"/>
              <a:pPr/>
              <a:t>‹#›</a:t>
            </a:fld>
            <a:endParaRPr lang="en-US"/>
          </a:p>
        </p:txBody>
      </p:sp>
    </p:spTree>
    <p:extLst>
      <p:ext uri="{BB962C8B-B14F-4D97-AF65-F5344CB8AC3E}">
        <p14:creationId xmlns:p14="http://schemas.microsoft.com/office/powerpoint/2010/main" xmlns="" val="1295069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2C736B-EA02-4BCF-A148-A7A0FB673A49}" type="datetimeFigureOut">
              <a:rPr lang="en-US" smtClean="0"/>
              <a:pPr/>
              <a:t>3/5/2020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66B382-4DF0-4B06-B19B-3D4985B80BCB}" type="slidenum">
              <a:rPr lang="en-US" smtClean="0"/>
              <a:pPr/>
              <a:t>‹#›</a:t>
            </a:fld>
            <a:endParaRPr lang="en-US"/>
          </a:p>
        </p:txBody>
      </p:sp>
    </p:spTree>
    <p:extLst>
      <p:ext uri="{BB962C8B-B14F-4D97-AF65-F5344CB8AC3E}">
        <p14:creationId xmlns:p14="http://schemas.microsoft.com/office/powerpoint/2010/main" xmlns="" val="3881918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2C736B-EA02-4BCF-A148-A7A0FB673A49}" type="datetimeFigureOut">
              <a:rPr lang="en-US" smtClean="0"/>
              <a:pPr/>
              <a:t>3/5/2020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66B382-4DF0-4B06-B19B-3D4985B80BCB}" type="slidenum">
              <a:rPr lang="en-US" smtClean="0"/>
              <a:pPr/>
              <a:t>‹#›</a:t>
            </a:fld>
            <a:endParaRPr lang="en-US"/>
          </a:p>
        </p:txBody>
      </p:sp>
    </p:spTree>
    <p:extLst>
      <p:ext uri="{BB962C8B-B14F-4D97-AF65-F5344CB8AC3E}">
        <p14:creationId xmlns:p14="http://schemas.microsoft.com/office/powerpoint/2010/main" xmlns="" val="526825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2C736B-EA02-4BCF-A148-A7A0FB673A49}" type="datetimeFigureOut">
              <a:rPr lang="en-US" smtClean="0"/>
              <a:pPr/>
              <a:t>3/5/2020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66B382-4DF0-4B06-B19B-3D4985B80BCB}" type="slidenum">
              <a:rPr lang="en-US" smtClean="0"/>
              <a:pPr/>
              <a:t>‹#›</a:t>
            </a:fld>
            <a:endParaRPr lang="en-US"/>
          </a:p>
        </p:txBody>
      </p:sp>
    </p:spTree>
    <p:extLst>
      <p:ext uri="{BB962C8B-B14F-4D97-AF65-F5344CB8AC3E}">
        <p14:creationId xmlns:p14="http://schemas.microsoft.com/office/powerpoint/2010/main" xmlns="" val="3923250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2C736B-EA02-4BCF-A148-A7A0FB673A49}" type="datetimeFigureOut">
              <a:rPr lang="en-US" smtClean="0"/>
              <a:pPr/>
              <a:t>3/5/2020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66B382-4DF0-4B06-B19B-3D4985B80BCB}" type="slidenum">
              <a:rPr lang="en-US" smtClean="0"/>
              <a:pPr/>
              <a:t>‹#›</a:t>
            </a:fld>
            <a:endParaRPr lang="en-US"/>
          </a:p>
        </p:txBody>
      </p:sp>
    </p:spTree>
    <p:extLst>
      <p:ext uri="{BB962C8B-B14F-4D97-AF65-F5344CB8AC3E}">
        <p14:creationId xmlns:p14="http://schemas.microsoft.com/office/powerpoint/2010/main" xmlns="" val="748147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2C736B-EA02-4BCF-A148-A7A0FB673A49}" type="datetimeFigureOut">
              <a:rPr lang="en-US" smtClean="0"/>
              <a:pPr/>
              <a:t>3/5/2020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66B382-4DF0-4B06-B19B-3D4985B80BCB}" type="slidenum">
              <a:rPr lang="en-US" smtClean="0"/>
              <a:pPr/>
              <a:t>‹#›</a:t>
            </a:fld>
            <a:endParaRPr lang="en-US"/>
          </a:p>
        </p:txBody>
      </p:sp>
    </p:spTree>
    <p:extLst>
      <p:ext uri="{BB962C8B-B14F-4D97-AF65-F5344CB8AC3E}">
        <p14:creationId xmlns:p14="http://schemas.microsoft.com/office/powerpoint/2010/main" xmlns="" val="3434220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2C736B-EA02-4BCF-A148-A7A0FB673A49}" type="datetimeFigureOut">
              <a:rPr lang="en-US" smtClean="0"/>
              <a:pPr/>
              <a:t>3/5/2020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66B382-4DF0-4B06-B19B-3D4985B80BCB}" type="slidenum">
              <a:rPr lang="en-US" smtClean="0"/>
              <a:pPr/>
              <a:t>‹#›</a:t>
            </a:fld>
            <a:endParaRPr lang="en-US"/>
          </a:p>
        </p:txBody>
      </p:sp>
    </p:spTree>
    <p:extLst>
      <p:ext uri="{BB962C8B-B14F-4D97-AF65-F5344CB8AC3E}">
        <p14:creationId xmlns:p14="http://schemas.microsoft.com/office/powerpoint/2010/main" xmlns="" val="353417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2C736B-EA02-4BCF-A148-A7A0FB673A49}" type="datetimeFigureOut">
              <a:rPr lang="en-US" smtClean="0"/>
              <a:pPr/>
              <a:t>3/5/2020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66B382-4DF0-4B06-B19B-3D4985B80BCB}" type="slidenum">
              <a:rPr lang="en-US" smtClean="0"/>
              <a:pPr/>
              <a:t>‹#›</a:t>
            </a:fld>
            <a:endParaRPr lang="en-US"/>
          </a:p>
        </p:txBody>
      </p:sp>
    </p:spTree>
    <p:extLst>
      <p:ext uri="{BB962C8B-B14F-4D97-AF65-F5344CB8AC3E}">
        <p14:creationId xmlns:p14="http://schemas.microsoft.com/office/powerpoint/2010/main" xmlns="" val="3931690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2C736B-EA02-4BCF-A148-A7A0FB673A49}" type="datetimeFigureOut">
              <a:rPr lang="en-US" smtClean="0"/>
              <a:pPr/>
              <a:t>3/5/2020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66B382-4DF0-4B06-B19B-3D4985B80BCB}" type="slidenum">
              <a:rPr lang="en-US" smtClean="0"/>
              <a:pPr/>
              <a:t>‹#›</a:t>
            </a:fld>
            <a:endParaRPr lang="en-US"/>
          </a:p>
        </p:txBody>
      </p:sp>
    </p:spTree>
    <p:extLst>
      <p:ext uri="{BB962C8B-B14F-4D97-AF65-F5344CB8AC3E}">
        <p14:creationId xmlns:p14="http://schemas.microsoft.com/office/powerpoint/2010/main" xmlns="" val="3109054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2C736B-EA02-4BCF-A148-A7A0FB673A49}" type="datetimeFigureOut">
              <a:rPr lang="en-US" smtClean="0"/>
              <a:pPr/>
              <a:t>3/5/2020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66B382-4DF0-4B06-B19B-3D4985B80BCB}" type="slidenum">
              <a:rPr lang="en-US" smtClean="0"/>
              <a:pPr/>
              <a:t>‹#›</a:t>
            </a:fld>
            <a:endParaRPr lang="en-US"/>
          </a:p>
        </p:txBody>
      </p:sp>
    </p:spTree>
    <p:extLst>
      <p:ext uri="{BB962C8B-B14F-4D97-AF65-F5344CB8AC3E}">
        <p14:creationId xmlns:p14="http://schemas.microsoft.com/office/powerpoint/2010/main" xmlns="" val="2429524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2C736B-EA02-4BCF-A148-A7A0FB673A49}" type="datetimeFigureOut">
              <a:rPr lang="en-US" smtClean="0"/>
              <a:pPr/>
              <a:t>3/5/2020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66B382-4DF0-4B06-B19B-3D4985B80BCB}" type="slidenum">
              <a:rPr lang="en-US" smtClean="0"/>
              <a:pPr/>
              <a:t>‹#›</a:t>
            </a:fld>
            <a:endParaRPr lang="en-US"/>
          </a:p>
        </p:txBody>
      </p:sp>
    </p:spTree>
    <p:extLst>
      <p:ext uri="{BB962C8B-B14F-4D97-AF65-F5344CB8AC3E}">
        <p14:creationId xmlns:p14="http://schemas.microsoft.com/office/powerpoint/2010/main" xmlns="" val="711967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tcsion.com/LX/logi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l="11049" t="2384" r="13456" b="63905"/>
          <a:stretch/>
        </p:blipFill>
        <p:spPr>
          <a:xfrm>
            <a:off x="403762" y="0"/>
            <a:ext cx="5070764" cy="1698171"/>
          </a:xfrm>
          <a:prstGeom prst="rect">
            <a:avLst/>
          </a:prstGeom>
        </p:spPr>
      </p:pic>
      <p:sp>
        <p:nvSpPr>
          <p:cNvPr id="5" name="Rectangle 4"/>
          <p:cNvSpPr/>
          <p:nvPr/>
        </p:nvSpPr>
        <p:spPr>
          <a:xfrm>
            <a:off x="1294410" y="1698171"/>
            <a:ext cx="9512135" cy="4904510"/>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t>User Manual for Certificate Courses</a:t>
            </a:r>
            <a:endParaRPr lang="en-US" sz="4400" dirty="0"/>
          </a:p>
        </p:txBody>
      </p:sp>
    </p:spTree>
    <p:extLst>
      <p:ext uri="{BB962C8B-B14F-4D97-AF65-F5344CB8AC3E}">
        <p14:creationId xmlns:p14="http://schemas.microsoft.com/office/powerpoint/2010/main" xmlns="" val="3319608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Login Information</a:t>
            </a:r>
            <a:endParaRPr lang="en-US" dirty="0"/>
          </a:p>
        </p:txBody>
      </p:sp>
      <p:sp>
        <p:nvSpPr>
          <p:cNvPr id="3" name="Content Placeholder 2"/>
          <p:cNvSpPr>
            <a:spLocks noGrp="1"/>
          </p:cNvSpPr>
          <p:nvPr>
            <p:ph idx="1"/>
          </p:nvPr>
        </p:nvSpPr>
        <p:spPr/>
        <p:txBody>
          <a:bodyPr>
            <a:normAutofit fontScale="85000" lnSpcReduction="20000"/>
          </a:bodyPr>
          <a:lstStyle/>
          <a:p>
            <a:pPr>
              <a:buFont typeface="Wingdings" panose="05000000000000000000" pitchFamily="2" charset="2"/>
              <a:buChar char="à"/>
            </a:pPr>
            <a:r>
              <a:rPr lang="en-US" dirty="0" smtClean="0"/>
              <a:t>  </a:t>
            </a:r>
            <a:r>
              <a:rPr lang="en-US" dirty="0"/>
              <a:t>Website to login </a:t>
            </a:r>
            <a:r>
              <a:rPr lang="en-US" dirty="0">
                <a:solidFill>
                  <a:schemeClr val="bg1"/>
                </a:solidFill>
                <a:hlinkClick r:id="rId2"/>
              </a:rPr>
              <a:t>https://</a:t>
            </a:r>
            <a:r>
              <a:rPr lang="en-US" dirty="0" smtClean="0">
                <a:solidFill>
                  <a:schemeClr val="bg1"/>
                </a:solidFill>
                <a:hlinkClick r:id="rId2"/>
              </a:rPr>
              <a:t>www.tcsion.com/LX/login#lx</a:t>
            </a:r>
            <a:endParaRPr lang="en-US" dirty="0" smtClean="0">
              <a:solidFill>
                <a:schemeClr val="bg1"/>
              </a:solidFill>
            </a:endParaRPr>
          </a:p>
          <a:p>
            <a:pPr>
              <a:buFont typeface="Wingdings" panose="05000000000000000000" pitchFamily="2" charset="2"/>
              <a:buChar char="à"/>
            </a:pPr>
            <a:endParaRPr lang="en-US" dirty="0">
              <a:solidFill>
                <a:schemeClr val="bg1"/>
              </a:solidFill>
              <a:sym typeface="Wingdings" panose="05000000000000000000" pitchFamily="2" charset="2"/>
            </a:endParaRPr>
          </a:p>
          <a:p>
            <a:pPr marL="0" indent="0">
              <a:buNone/>
            </a:pPr>
            <a:r>
              <a:rPr lang="en-US" dirty="0" smtClean="0">
                <a:sym typeface="Wingdings" panose="05000000000000000000" pitchFamily="2" charset="2"/>
              </a:rPr>
              <a:t></a:t>
            </a:r>
            <a:r>
              <a:rPr lang="en-US" dirty="0" smtClean="0"/>
              <a:t>Login </a:t>
            </a:r>
            <a:r>
              <a:rPr lang="en-US" dirty="0"/>
              <a:t>id and password has been sent to your email id shared with ICSI</a:t>
            </a:r>
          </a:p>
          <a:p>
            <a:endParaRPr lang="en-US" dirty="0"/>
          </a:p>
          <a:p>
            <a:pPr marL="0" indent="0">
              <a:buNone/>
            </a:pPr>
            <a:r>
              <a:rPr lang="en-US" dirty="0" smtClean="0">
                <a:sym typeface="Wingdings" panose="05000000000000000000" pitchFamily="2" charset="2"/>
              </a:rPr>
              <a:t></a:t>
            </a:r>
            <a:r>
              <a:rPr lang="en-US" dirty="0" smtClean="0"/>
              <a:t> </a:t>
            </a:r>
            <a:r>
              <a:rPr lang="en-US" dirty="0"/>
              <a:t>Upon first login you will be shown EXPIRED PASSWORD PAGE where old password is the password shared with you over email. Please set you password using capital letters, small letters, special character and numbers (for example Sky@1234)</a:t>
            </a:r>
          </a:p>
          <a:p>
            <a:endParaRPr lang="en-US" dirty="0"/>
          </a:p>
          <a:p>
            <a:pPr marL="0" indent="0">
              <a:buNone/>
            </a:pPr>
            <a:r>
              <a:rPr lang="en-US" dirty="0" smtClean="0">
                <a:sym typeface="Wingdings" panose="05000000000000000000" pitchFamily="2" charset="2"/>
              </a:rPr>
              <a:t></a:t>
            </a:r>
            <a:r>
              <a:rPr lang="en-US" dirty="0" smtClean="0"/>
              <a:t>  </a:t>
            </a:r>
            <a:r>
              <a:rPr lang="en-US" dirty="0"/>
              <a:t>In case you Forgot password use the "Forgot Password" option</a:t>
            </a:r>
          </a:p>
          <a:p>
            <a:pPr marL="0" indent="0">
              <a:buNone/>
            </a:pPr>
            <a:r>
              <a:rPr lang="en-US" dirty="0"/>
              <a:t>Where Login Id  is same as above (for example ABCD45678012020@icsi.edu). Use email option .An email will be sent to your email id registered with ICSI where you can reset the password</a:t>
            </a:r>
            <a:r>
              <a:rPr lang="en-US" dirty="0" smtClean="0"/>
              <a:t>.</a:t>
            </a:r>
          </a:p>
          <a:p>
            <a:pPr marL="0" indent="0">
              <a:buNone/>
            </a:pPr>
            <a:endParaRPr lang="en-US" dirty="0" smtClean="0">
              <a:sym typeface="Wingdings" panose="05000000000000000000" pitchFamily="2" charset="2"/>
            </a:endParaRPr>
          </a:p>
        </p:txBody>
      </p:sp>
    </p:spTree>
    <p:extLst>
      <p:ext uri="{BB962C8B-B14F-4D97-AF65-F5344CB8AC3E}">
        <p14:creationId xmlns:p14="http://schemas.microsoft.com/office/powerpoint/2010/main" xmlns="" val="655668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srcRect l="29221" t="11664" r="14912" b="9758"/>
          <a:stretch/>
        </p:blipFill>
        <p:spPr>
          <a:xfrm>
            <a:off x="703384" y="560723"/>
            <a:ext cx="7811223" cy="6174152"/>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xmlns="" val="797201673"/>
              </p:ext>
            </p:extLst>
          </p:nvPr>
        </p:nvGraphicFramePr>
        <p:xfrm>
          <a:off x="8514607" y="560723"/>
          <a:ext cx="3677393" cy="6174152"/>
        </p:xfrm>
        <a:graphic>
          <a:graphicData uri="http://schemas.openxmlformats.org/drawingml/2006/table">
            <a:tbl>
              <a:tblPr firstRow="1" bandRow="1">
                <a:tableStyleId>{5C22544A-7EE6-4342-B048-85BDC9FD1C3A}</a:tableStyleId>
              </a:tblPr>
              <a:tblGrid>
                <a:gridCol w="3677393"/>
              </a:tblGrid>
              <a:tr h="6174152">
                <a:tc>
                  <a:txBody>
                    <a:bodyPr/>
                    <a:lstStyle/>
                    <a:p>
                      <a:r>
                        <a:rPr lang="en-US" sz="4000" b="1" i="0" kern="1200" dirty="0" smtClean="0">
                          <a:solidFill>
                            <a:schemeClr val="bg1"/>
                          </a:solidFill>
                          <a:effectLst/>
                          <a:latin typeface="+mn-lt"/>
                          <a:ea typeface="+mn-ea"/>
                          <a:cs typeface="+mn-cs"/>
                        </a:rPr>
                        <a:t>Alphanumerical with minimum One capital , One small, one number and one special character. Example Ace@1234</a:t>
                      </a:r>
                      <a:endParaRPr lang="en-US" sz="4000" b="1" dirty="0">
                        <a:solidFill>
                          <a:schemeClr val="bg1"/>
                        </a:solidFill>
                      </a:endParaRPr>
                    </a:p>
                  </a:txBody>
                  <a:tcPr>
                    <a:solidFill>
                      <a:srgbClr val="002060"/>
                    </a:solidFill>
                  </a:tcPr>
                </a:tc>
              </a:tr>
            </a:tbl>
          </a:graphicData>
        </a:graphic>
      </p:graphicFrame>
      <p:sp>
        <p:nvSpPr>
          <p:cNvPr id="2" name="TextBox 1"/>
          <p:cNvSpPr txBox="1"/>
          <p:nvPr/>
        </p:nvSpPr>
        <p:spPr>
          <a:xfrm>
            <a:off x="1392702" y="0"/>
            <a:ext cx="7751298" cy="369332"/>
          </a:xfrm>
          <a:prstGeom prst="rect">
            <a:avLst/>
          </a:prstGeom>
          <a:noFill/>
        </p:spPr>
        <p:txBody>
          <a:bodyPr wrap="square" rtlCol="0">
            <a:spAutoFit/>
          </a:bodyPr>
          <a:lstStyle/>
          <a:p>
            <a:r>
              <a:rPr lang="en-US" dirty="0" smtClean="0"/>
              <a:t>PAGE AFTER FIRST LOGIN</a:t>
            </a:r>
            <a:endParaRPr lang="en-US" dirty="0"/>
          </a:p>
        </p:txBody>
      </p:sp>
    </p:spTree>
    <p:extLst>
      <p:ext uri="{BB962C8B-B14F-4D97-AF65-F5344CB8AC3E}">
        <p14:creationId xmlns:p14="http://schemas.microsoft.com/office/powerpoint/2010/main" xmlns="" val="24393669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l="3717" r="6093" b="959"/>
          <a:stretch/>
        </p:blipFill>
        <p:spPr>
          <a:xfrm>
            <a:off x="0" y="0"/>
            <a:ext cx="12192000" cy="6858000"/>
          </a:xfrm>
          <a:prstGeom prst="rect">
            <a:avLst/>
          </a:prstGeom>
        </p:spPr>
      </p:pic>
    </p:spTree>
    <p:extLst>
      <p:ext uri="{BB962C8B-B14F-4D97-AF65-F5344CB8AC3E}">
        <p14:creationId xmlns:p14="http://schemas.microsoft.com/office/powerpoint/2010/main" xmlns="" val="9742049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947553"/>
          </a:xfrm>
          <a:solidFill>
            <a:srgbClr val="002060"/>
          </a:solidFill>
        </p:spPr>
        <p:txBody>
          <a:bodyPr>
            <a:normAutofit fontScale="90000"/>
          </a:bodyPr>
          <a:lstStyle/>
          <a:p>
            <a:pPr algn="ctr"/>
            <a:r>
              <a:rPr lang="en-US" dirty="0" smtClean="0"/>
              <a:t/>
            </a:r>
            <a:br>
              <a:rPr lang="en-US" dirty="0" smtClean="0"/>
            </a:br>
            <a:r>
              <a:rPr lang="en-US" dirty="0" smtClean="0"/>
              <a:t/>
            </a:r>
            <a:br>
              <a:rPr lang="en-US" dirty="0" smtClean="0"/>
            </a:br>
            <a:r>
              <a:rPr lang="en-US" sz="5300" dirty="0">
                <a:solidFill>
                  <a:schemeClr val="bg1"/>
                </a:solidFill>
                <a:latin typeface="+mn-lt"/>
                <a:ea typeface="+mn-ea"/>
                <a:cs typeface="+mn-cs"/>
              </a:rPr>
              <a:t>System Requirements</a:t>
            </a:r>
            <a:br>
              <a:rPr lang="en-US" sz="5300" dirty="0">
                <a:solidFill>
                  <a:schemeClr val="bg1"/>
                </a:solidFill>
                <a:latin typeface="+mn-lt"/>
                <a:ea typeface="+mn-ea"/>
                <a:cs typeface="+mn-cs"/>
              </a:rPr>
            </a:br>
            <a:r>
              <a:rPr lang="en-IN" sz="4000" dirty="0">
                <a:solidFill>
                  <a:schemeClr val="bg1"/>
                </a:solidFill>
                <a:latin typeface="+mn-lt"/>
                <a:ea typeface="+mn-ea"/>
                <a:cs typeface="+mn-cs"/>
              </a:rPr>
              <a:t>For a better experience on using LMS please ensure the following: </a:t>
            </a:r>
            <a:r>
              <a:rPr lang="en-US" sz="4000" dirty="0">
                <a:solidFill>
                  <a:schemeClr val="bg1"/>
                </a:solidFill>
                <a:latin typeface="+mn-lt"/>
                <a:ea typeface="+mn-ea"/>
                <a:cs typeface="+mn-cs"/>
              </a:rPr>
              <a:t/>
            </a:r>
            <a:br>
              <a:rPr lang="en-US" sz="4000" dirty="0">
                <a:solidFill>
                  <a:schemeClr val="bg1"/>
                </a:solidFill>
                <a:latin typeface="+mn-lt"/>
                <a:ea typeface="+mn-ea"/>
                <a:cs typeface="+mn-cs"/>
              </a:rPr>
            </a:br>
            <a:r>
              <a:rPr lang="en-US" dirty="0" smtClean="0"/>
              <a:t/>
            </a:r>
            <a:br>
              <a:rPr lang="en-US" dirty="0" smtClean="0"/>
            </a:br>
            <a:endParaRPr lang="en-US" dirty="0"/>
          </a:p>
        </p:txBody>
      </p:sp>
      <p:sp>
        <p:nvSpPr>
          <p:cNvPr id="3" name="Content Placeholder 2"/>
          <p:cNvSpPr>
            <a:spLocks noGrp="1"/>
          </p:cNvSpPr>
          <p:nvPr>
            <p:ph idx="1"/>
          </p:nvPr>
        </p:nvSpPr>
        <p:spPr>
          <a:xfrm>
            <a:off x="0" y="1947551"/>
            <a:ext cx="12192000" cy="4910449"/>
          </a:xfrm>
          <a:solidFill>
            <a:srgbClr val="002060"/>
          </a:solidFill>
        </p:spPr>
        <p:txBody>
          <a:bodyPr>
            <a:normAutofit fontScale="92500" lnSpcReduction="10000"/>
          </a:bodyPr>
          <a:lstStyle/>
          <a:p>
            <a:pPr marL="514350" indent="-514350">
              <a:buAutoNum type="arabicPeriod"/>
            </a:pPr>
            <a:endParaRPr lang="en-IN" dirty="0" smtClean="0"/>
          </a:p>
          <a:p>
            <a:pPr marL="514350" indent="-514350">
              <a:buAutoNum type="arabicPeriod"/>
            </a:pPr>
            <a:r>
              <a:rPr lang="en-IN" dirty="0" smtClean="0">
                <a:solidFill>
                  <a:schemeClr val="bg1"/>
                </a:solidFill>
              </a:rPr>
              <a:t>Good </a:t>
            </a:r>
            <a:r>
              <a:rPr lang="en-IN" dirty="0">
                <a:solidFill>
                  <a:schemeClr val="bg1"/>
                </a:solidFill>
              </a:rPr>
              <a:t>Speed internet connection (4MB/s</a:t>
            </a:r>
            <a:r>
              <a:rPr lang="en-IN" dirty="0" smtClean="0">
                <a:solidFill>
                  <a:schemeClr val="bg1"/>
                </a:solidFill>
              </a:rPr>
              <a:t>)</a:t>
            </a:r>
          </a:p>
          <a:p>
            <a:pPr marL="0" indent="0">
              <a:buNone/>
            </a:pPr>
            <a:endParaRPr lang="en-US" dirty="0">
              <a:solidFill>
                <a:schemeClr val="bg1"/>
              </a:solidFill>
            </a:endParaRPr>
          </a:p>
          <a:p>
            <a:pPr marL="0" indent="0">
              <a:buNone/>
            </a:pPr>
            <a:r>
              <a:rPr lang="en-IN" dirty="0" smtClean="0">
                <a:solidFill>
                  <a:schemeClr val="bg1"/>
                </a:solidFill>
              </a:rPr>
              <a:t>2. </a:t>
            </a:r>
            <a:r>
              <a:rPr lang="en-IN" dirty="0">
                <a:solidFill>
                  <a:schemeClr val="bg1"/>
                </a:solidFill>
              </a:rPr>
              <a:t>Updated version of Google Chrome/Mozilla Firefox browsers. We do not   recommend Internet </a:t>
            </a:r>
            <a:r>
              <a:rPr lang="en-IN" dirty="0" smtClean="0">
                <a:solidFill>
                  <a:schemeClr val="bg1"/>
                </a:solidFill>
              </a:rPr>
              <a:t>Explorer</a:t>
            </a:r>
          </a:p>
          <a:p>
            <a:pPr marL="0" indent="0">
              <a:buNone/>
            </a:pPr>
            <a:endParaRPr lang="en-US" dirty="0">
              <a:solidFill>
                <a:schemeClr val="bg1"/>
              </a:solidFill>
            </a:endParaRPr>
          </a:p>
          <a:p>
            <a:pPr marL="0" indent="0">
              <a:buNone/>
            </a:pPr>
            <a:r>
              <a:rPr lang="en-IN" dirty="0">
                <a:solidFill>
                  <a:schemeClr val="bg1"/>
                </a:solidFill>
              </a:rPr>
              <a:t>3. Preferred Screen resolution - 1366 x 768 / 1280 x 720.</a:t>
            </a:r>
            <a:endParaRPr lang="en-US" dirty="0">
              <a:solidFill>
                <a:schemeClr val="bg1"/>
              </a:solidFill>
            </a:endParaRPr>
          </a:p>
          <a:p>
            <a:endParaRPr lang="en-IN" dirty="0" smtClean="0">
              <a:solidFill>
                <a:schemeClr val="bg1"/>
              </a:solidFill>
            </a:endParaRPr>
          </a:p>
          <a:p>
            <a:pPr marL="0" indent="0">
              <a:buNone/>
            </a:pPr>
            <a:r>
              <a:rPr lang="en-IN" dirty="0" smtClean="0">
                <a:solidFill>
                  <a:schemeClr val="bg1"/>
                </a:solidFill>
              </a:rPr>
              <a:t>4</a:t>
            </a:r>
            <a:r>
              <a:rPr lang="en-IN" dirty="0">
                <a:solidFill>
                  <a:schemeClr val="bg1"/>
                </a:solidFill>
              </a:rPr>
              <a:t>. Regular cleaning of browser cache </a:t>
            </a:r>
            <a:r>
              <a:rPr lang="en-IN" dirty="0" smtClean="0">
                <a:solidFill>
                  <a:schemeClr val="bg1"/>
                </a:solidFill>
              </a:rPr>
              <a:t>memory</a:t>
            </a:r>
          </a:p>
          <a:p>
            <a:pPr marL="0" indent="0">
              <a:buNone/>
            </a:pPr>
            <a:endParaRPr lang="en-IN" dirty="0" smtClean="0">
              <a:solidFill>
                <a:schemeClr val="bg1"/>
              </a:solidFill>
            </a:endParaRPr>
          </a:p>
          <a:p>
            <a:pPr marL="0" indent="0">
              <a:buNone/>
            </a:pPr>
            <a:r>
              <a:rPr lang="en-IN" dirty="0" smtClean="0">
                <a:solidFill>
                  <a:schemeClr val="bg1"/>
                </a:solidFill>
              </a:rPr>
              <a:t>5.Pop up enabled from LMS website</a:t>
            </a:r>
            <a:endParaRPr lang="en-US" dirty="0">
              <a:solidFill>
                <a:schemeClr val="bg1"/>
              </a:solidFill>
            </a:endParaRPr>
          </a:p>
          <a:p>
            <a:endParaRPr lang="en-US" dirty="0"/>
          </a:p>
        </p:txBody>
      </p:sp>
    </p:spTree>
    <p:extLst>
      <p:ext uri="{BB962C8B-B14F-4D97-AF65-F5344CB8AC3E}">
        <p14:creationId xmlns:p14="http://schemas.microsoft.com/office/powerpoint/2010/main" xmlns="" val="19551701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947553"/>
          </a:xfrm>
          <a:solidFill>
            <a:srgbClr val="002060"/>
          </a:solidFill>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a:xfrm>
            <a:off x="0" y="1947551"/>
            <a:ext cx="12192000" cy="4910449"/>
          </a:xfrm>
          <a:solidFill>
            <a:srgbClr val="002060"/>
          </a:solidFill>
        </p:spPr>
        <p:txBody>
          <a:bodyPr>
            <a:normAutofit/>
          </a:bodyPr>
          <a:lstStyle/>
          <a:p>
            <a:pPr marL="514350" indent="-514350" algn="ctr">
              <a:buNone/>
            </a:pPr>
            <a:r>
              <a:rPr lang="en-US" sz="9600" i="1" dirty="0" smtClean="0">
                <a:solidFill>
                  <a:schemeClr val="bg1"/>
                </a:solidFill>
              </a:rPr>
              <a:t>Thank you</a:t>
            </a:r>
            <a:endParaRPr lang="en-US" sz="9600" i="1" dirty="0">
              <a:solidFill>
                <a:schemeClr val="bg1"/>
              </a:solidFill>
            </a:endParaRPr>
          </a:p>
          <a:p>
            <a:endParaRPr lang="en-US" dirty="0"/>
          </a:p>
        </p:txBody>
      </p:sp>
    </p:spTree>
    <p:extLst>
      <p:ext uri="{BB962C8B-B14F-4D97-AF65-F5344CB8AC3E}">
        <p14:creationId xmlns:p14="http://schemas.microsoft.com/office/powerpoint/2010/main" xmlns="" val="19551701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391</TotalTime>
  <Words>164</Words>
  <Application>Microsoft Office PowerPoint</Application>
  <PresentationFormat>Custom</PresentationFormat>
  <Paragraphs>25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Login Information</vt:lpstr>
      <vt:lpstr>Slide 3</vt:lpstr>
      <vt:lpstr>Slide 4</vt:lpstr>
      <vt:lpstr>  System Requirements For a better experience on using LMS please ensure the following:   </vt:lpstr>
      <vt:lpstr>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Nilesh Neelmani</dc:creator>
  <cp:lastModifiedBy>e0759</cp:lastModifiedBy>
  <cp:revision>54</cp:revision>
  <dcterms:created xsi:type="dcterms:W3CDTF">2019-09-04T04:21:07Z</dcterms:created>
  <dcterms:modified xsi:type="dcterms:W3CDTF">2020-03-05T08:25:36Z</dcterms:modified>
  <cp:contentStatus/>
</cp:coreProperties>
</file>