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77" r:id="rId1"/>
  </p:sldMasterIdLst>
  <p:notesMasterIdLst>
    <p:notesMasterId r:id="rId21"/>
  </p:notesMasterIdLst>
  <p:sldIdLst>
    <p:sldId id="256" r:id="rId2"/>
    <p:sldId id="258" r:id="rId3"/>
    <p:sldId id="285" r:id="rId4"/>
    <p:sldId id="292" r:id="rId5"/>
    <p:sldId id="286" r:id="rId6"/>
    <p:sldId id="260" r:id="rId7"/>
    <p:sldId id="259" r:id="rId8"/>
    <p:sldId id="261" r:id="rId9"/>
    <p:sldId id="272" r:id="rId10"/>
    <p:sldId id="263" r:id="rId11"/>
    <p:sldId id="265" r:id="rId12"/>
    <p:sldId id="266" r:id="rId13"/>
    <p:sldId id="268" r:id="rId14"/>
    <p:sldId id="269" r:id="rId15"/>
    <p:sldId id="283" r:id="rId16"/>
    <p:sldId id="290" r:id="rId17"/>
    <p:sldId id="295" r:id="rId18"/>
    <p:sldId id="293" r:id="rId19"/>
    <p:sldId id="291" r:id="rId20"/>
  </p:sldIdLst>
  <p:sldSz cx="12192000" cy="6858000"/>
  <p:notesSz cx="7099300" cy="102346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00"/>
    <a:srgbClr val="8B4135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118" autoAdjust="0"/>
    <p:restoredTop sz="94660"/>
  </p:normalViewPr>
  <p:slideViewPr>
    <p:cSldViewPr snapToGrid="0">
      <p:cViewPr>
        <p:scale>
          <a:sx n="80" d="100"/>
          <a:sy n="80" d="100"/>
        </p:scale>
        <p:origin x="-324" y="19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3508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3508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D477A1FE-E03B-4787-9E94-9F76EA494819}" type="datetimeFigureOut">
              <a:rPr lang="en-IN" smtClean="0"/>
              <a:pPr/>
              <a:t>01-09-2018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79425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930" y="4925407"/>
            <a:ext cx="5679440" cy="4029879"/>
          </a:xfrm>
          <a:prstGeom prst="rect">
            <a:avLst/>
          </a:prstGeom>
        </p:spPr>
        <p:txBody>
          <a:bodyPr vert="horz" lIns="99048" tIns="49524" rIns="99048" bIns="49524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107"/>
            <a:ext cx="3076363" cy="513507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1294" y="9721107"/>
            <a:ext cx="3076363" cy="513507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D6DE334B-E946-47E5-B00C-92A94E5F5842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23291221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DE334B-E946-47E5-B00C-92A94E5F5842}" type="slidenum">
              <a:rPr lang="en-IN" smtClean="0"/>
              <a:pPr/>
              <a:t>1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22998229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7200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61872" y="4800600"/>
            <a:ext cx="9418320" cy="1691640"/>
          </a:xfrm>
        </p:spPr>
        <p:txBody>
          <a:bodyPr>
            <a:normAutofit/>
          </a:bodyPr>
          <a:lstStyle>
            <a:lvl1pPr marL="0" indent="0" algn="l">
              <a:buNone/>
              <a:defRPr sz="2200" spc="30" baseline="0">
                <a:solidFill>
                  <a:schemeClr val="tx1">
                    <a:lumMod val="75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CD83E-FCD7-401F-9A83-501565A17574}" type="datetime1">
              <a:rPr lang="en-US" smtClean="0"/>
              <a:pPr/>
              <a:t>9/1/2018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APAC &amp; Associates</a:t>
            </a:r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68204797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F16CE7-F4A3-47FB-BDCC-4C99B61E3BDC}" type="datetime1">
              <a:rPr lang="en-US" smtClean="0"/>
              <a:pPr/>
              <a:t>9/1/2018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APAC &amp; Associates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="" xmlns:p14="http://schemas.microsoft.com/office/powerpoint/2010/main" val="904009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48700" y="381000"/>
            <a:ext cx="2476500" cy="58975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381000"/>
            <a:ext cx="7734300" cy="58975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01AC3-0B7B-49AE-9FFF-ADC0BBF83A2F}" type="datetime1">
              <a:rPr lang="en-US" smtClean="0"/>
              <a:pPr/>
              <a:t>9/1/2018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APAC &amp; Associates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="" xmlns:p14="http://schemas.microsoft.com/office/powerpoint/2010/main" val="1307417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1783C-CC97-4861-A844-5A8CDD79A126}" type="datetime1">
              <a:rPr lang="en-US" smtClean="0"/>
              <a:pPr/>
              <a:t>9/1/2018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APAC &amp; Associates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="" xmlns:p14="http://schemas.microsoft.com/office/powerpoint/2010/main" val="29273050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7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4800600"/>
            <a:ext cx="9418320" cy="1691640"/>
          </a:xfrm>
        </p:spPr>
        <p:txBody>
          <a:bodyPr anchor="t">
            <a:normAutofit/>
          </a:bodyPr>
          <a:lstStyle>
            <a:lvl1pPr marL="0" indent="0">
              <a:buNone/>
              <a:defRPr sz="2200" spc="30" baseline="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488D3-834E-4AF1-91F7-504B51DD8E8B}" type="datetime1">
              <a:rPr lang="en-US" smtClean="0"/>
              <a:pPr/>
              <a:t>9/1/2018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APAC &amp; Associates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="" xmlns:p14="http://schemas.microsoft.com/office/powerpoint/2010/main" val="7337599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61872" y="1828800"/>
            <a:ext cx="4480560" cy="4351337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26480" y="1828800"/>
            <a:ext cx="4480560" cy="4351337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374F6-FCD5-45FA-9481-38272FB88409}" type="datetime1">
              <a:rPr lang="en-US" smtClean="0"/>
              <a:pPr/>
              <a:t>9/1/2018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APAC &amp; Associates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="" xmlns:p14="http://schemas.microsoft.com/office/powerpoint/2010/main" val="41804038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61872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26480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lnSpc>
                <a:spcPct val="95000"/>
              </a:lnSpc>
              <a:spcBef>
                <a:spcPts val="0"/>
              </a:spcBef>
              <a:buNone/>
              <a:defRPr lang="en-US" sz="2000" b="0" kern="12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2000"/>
              </a:spcBef>
              <a:buFontTx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26480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B6A4F-E4E8-4172-8CD6-501940B3C11E}" type="datetime1">
              <a:rPr lang="en-US" smtClean="0"/>
              <a:pPr/>
              <a:t>9/1/2018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APAC &amp; Associates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="" xmlns:p14="http://schemas.microsoft.com/office/powerpoint/2010/main" val="5324747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5BE76-38F0-47B4-B00D-2F16A7121F2F}" type="datetime1">
              <a:rPr lang="en-US" smtClean="0"/>
              <a:pPr/>
              <a:t>9/1/2018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APAC &amp; Associates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="" xmlns:p14="http://schemas.microsoft.com/office/powerpoint/2010/main" val="13401566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C1EEC-198B-4654-A9DA-1E72F52BFB3D}" type="datetime1">
              <a:rPr lang="en-US" smtClean="0"/>
              <a:pPr/>
              <a:t>9/1/2018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APAC &amp; Associates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="" xmlns:p14="http://schemas.microsoft.com/office/powerpoint/2010/main" val="10737136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200400" cy="1600197"/>
          </a:xfrm>
        </p:spPr>
        <p:txBody>
          <a:bodyPr anchor="b">
            <a:normAutofit/>
          </a:bodyPr>
          <a:lstStyle>
            <a:lvl1pPr>
              <a:defRPr sz="2800" b="1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04267" y="685800"/>
            <a:ext cx="6079066" cy="54864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99734"/>
            <a:ext cx="3200400" cy="3810001"/>
          </a:xfrm>
        </p:spPr>
        <p:txBody>
          <a:bodyPr>
            <a:normAutofit/>
          </a:bodyPr>
          <a:lstStyle>
            <a:lvl1pPr marL="0" indent="0">
              <a:lnSpc>
                <a:spcPct val="114000"/>
              </a:lnSpc>
              <a:spcBef>
                <a:spcPts val="800"/>
              </a:spcBef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F27AB-D71D-4DFA-8D36-D9CB6E4D0D48}" type="datetime1">
              <a:rPr lang="en-US" smtClean="0"/>
              <a:pPr/>
              <a:t>9/1/2018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APAC &amp; Associates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5797240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105400"/>
            <a:ext cx="11292840" cy="1752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257800"/>
            <a:ext cx="9982200" cy="914400"/>
          </a:xfrm>
        </p:spPr>
        <p:txBody>
          <a:bodyPr anchor="b">
            <a:normAutofit/>
          </a:bodyPr>
          <a:lstStyle>
            <a:lvl1pPr>
              <a:defRPr sz="2800" b="1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1292840" cy="512892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6108589"/>
            <a:ext cx="9982200" cy="59701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400" baseline="0">
                <a:solidFill>
                  <a:schemeClr val="bg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9120B-1694-4F97-BCED-1998D45DC9CE}" type="datetime1">
              <a:rPr lang="en-US" smtClean="0"/>
              <a:pPr/>
              <a:t>9/1/2018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APAC &amp; Associates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3983877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1292840" y="0"/>
            <a:ext cx="9144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61872" y="294198"/>
            <a:ext cx="9692640" cy="1397124"/>
          </a:xfrm>
          <a:prstGeom prst="rect">
            <a:avLst/>
          </a:prstGeom>
        </p:spPr>
        <p:txBody>
          <a:bodyPr vert="horz" lIns="91440" tIns="27432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828800"/>
            <a:ext cx="859536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10797542" y="998537"/>
            <a:ext cx="1904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 b="0">
                <a:solidFill>
                  <a:schemeClr val="accent1">
                    <a:lumMod val="40000"/>
                    <a:lumOff val="60000"/>
                  </a:schemeClr>
                </a:solidFill>
              </a:defRPr>
            </a:lvl1pPr>
          </a:lstStyle>
          <a:p>
            <a:fld id="{C9052723-348E-447E-BA46-62D5FC05654B}" type="datetime1">
              <a:rPr lang="en-US" smtClean="0"/>
              <a:pPr/>
              <a:t>9/1/2018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9959341" y="4046537"/>
            <a:ext cx="358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accent1">
                    <a:lumMod val="40000"/>
                    <a:lumOff val="60000"/>
                  </a:schemeClr>
                </a:solidFill>
              </a:defRPr>
            </a:lvl1pPr>
          </a:lstStyle>
          <a:p>
            <a:r>
              <a:rPr lang="en-US" smtClean="0"/>
              <a:t>APAC &amp; Associates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92840" y="6172200"/>
            <a:ext cx="914400" cy="593725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>
            <a:lvl1pPr algn="ctr">
              <a:defRPr sz="3600">
                <a:solidFill>
                  <a:schemeClr val="accent1">
                    <a:lumMod val="60000"/>
                    <a:lumOff val="40000"/>
                  </a:schemeClr>
                </a:solidFill>
                <a:latin typeface="+mj-lt"/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1257660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8" r:id="rId1"/>
    <p:sldLayoutId id="2147483879" r:id="rId2"/>
    <p:sldLayoutId id="2147483880" r:id="rId3"/>
    <p:sldLayoutId id="2147483881" r:id="rId4"/>
    <p:sldLayoutId id="2147483882" r:id="rId5"/>
    <p:sldLayoutId id="2147483883" r:id="rId6"/>
    <p:sldLayoutId id="2147483884" r:id="rId7"/>
    <p:sldLayoutId id="2147483885" r:id="rId8"/>
    <p:sldLayoutId id="2147483886" r:id="rId9"/>
    <p:sldLayoutId id="2147483887" r:id="rId10"/>
    <p:sldLayoutId id="2147483888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 spc="-5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5000"/>
        </a:lnSpc>
        <a:spcBef>
          <a:spcPts val="1400"/>
        </a:spcBef>
        <a:spcAft>
          <a:spcPts val="200"/>
        </a:spcAft>
        <a:buClr>
          <a:schemeClr val="accent1"/>
        </a:buClr>
        <a:buSzPct val="80000"/>
        <a:buFont typeface="Arial" pitchFamily="34" charset="0"/>
        <a:buChar char="•"/>
        <a:defRPr sz="2000" kern="1200" spc="1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33153" y="483324"/>
            <a:ext cx="9785268" cy="5335585"/>
          </a:xfr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>
            <a:normAutofit/>
          </a:bodyPr>
          <a:lstStyle/>
          <a:p>
            <a:pPr algn="ctr"/>
            <a:r>
              <a:rPr lang="en-IN" sz="5400" dirty="0" smtClean="0">
                <a:latin typeface="Cambria" pitchFamily="18" charset="0"/>
              </a:rPr>
              <a:t>Insolvency </a:t>
            </a:r>
            <a:r>
              <a:rPr lang="en-IN" sz="5400" dirty="0" smtClean="0">
                <a:latin typeface="Cambria" pitchFamily="18" charset="0"/>
              </a:rPr>
              <a:t>and Bankruptcy Code, 2016 </a:t>
            </a:r>
            <a:r>
              <a:rPr lang="en-IN" sz="5400" dirty="0" smtClean="0">
                <a:latin typeface="Cambria" pitchFamily="18" charset="0"/>
              </a:rPr>
              <a:t>– A Macro View</a:t>
            </a:r>
            <a:br>
              <a:rPr lang="en-IN" sz="5400" dirty="0" smtClean="0">
                <a:latin typeface="Cambria" pitchFamily="18" charset="0"/>
              </a:rPr>
            </a:br>
            <a:r>
              <a:rPr lang="en-IN" sz="5400" dirty="0" smtClean="0">
                <a:latin typeface="Cambria" pitchFamily="18" charset="0"/>
              </a:rPr>
              <a:t/>
            </a:r>
            <a:br>
              <a:rPr lang="en-IN" sz="5400" dirty="0" smtClean="0">
                <a:latin typeface="Cambria" pitchFamily="18" charset="0"/>
              </a:rPr>
            </a:br>
            <a:r>
              <a:rPr lang="en-IN" sz="5400" dirty="0" smtClean="0">
                <a:latin typeface="Cambria" pitchFamily="18" charset="0"/>
              </a:rPr>
              <a:t/>
            </a:r>
            <a:br>
              <a:rPr lang="en-IN" sz="5400" dirty="0" smtClean="0">
                <a:latin typeface="Cambria" pitchFamily="18" charset="0"/>
              </a:rPr>
            </a:br>
            <a:r>
              <a:rPr lang="en-IN" sz="5400" dirty="0" smtClean="0">
                <a:latin typeface="Cambria" pitchFamily="18" charset="0"/>
              </a:rPr>
              <a:t>					</a:t>
            </a:r>
            <a:r>
              <a:rPr lang="en-IN" sz="4000" dirty="0" smtClean="0">
                <a:latin typeface="Cambria" pitchFamily="18" charset="0"/>
              </a:rPr>
              <a:t>CS </a:t>
            </a:r>
            <a:r>
              <a:rPr lang="en-IN" sz="4000" dirty="0" err="1" smtClean="0">
                <a:latin typeface="Cambria" pitchFamily="18" charset="0"/>
              </a:rPr>
              <a:t>Alka</a:t>
            </a:r>
            <a:r>
              <a:rPr lang="en-IN" sz="4000" dirty="0" smtClean="0">
                <a:latin typeface="Cambria" pitchFamily="18" charset="0"/>
              </a:rPr>
              <a:t> </a:t>
            </a:r>
            <a:r>
              <a:rPr lang="en-IN" sz="4000" dirty="0" err="1" smtClean="0">
                <a:latin typeface="Cambria" pitchFamily="18" charset="0"/>
              </a:rPr>
              <a:t>K</a:t>
            </a:r>
            <a:r>
              <a:rPr lang="en-IN" sz="4000" dirty="0" err="1" smtClean="0">
                <a:latin typeface="Cambria" pitchFamily="18" charset="0"/>
              </a:rPr>
              <a:t>apoor</a:t>
            </a:r>
            <a:r>
              <a:rPr lang="en-IN" sz="4000" dirty="0" smtClean="0">
                <a:latin typeface="Cambria" pitchFamily="18" charset="0"/>
              </a:rPr>
              <a:t/>
            </a:r>
            <a:br>
              <a:rPr lang="en-IN" sz="4000" dirty="0" smtClean="0">
                <a:latin typeface="Cambria" pitchFamily="18" charset="0"/>
              </a:rPr>
            </a:br>
            <a:r>
              <a:rPr lang="en-IN" sz="4000" dirty="0" smtClean="0">
                <a:latin typeface="Cambria" pitchFamily="18" charset="0"/>
              </a:rPr>
              <a:t>					</a:t>
            </a:r>
            <a:r>
              <a:rPr lang="en-IN" sz="4000" dirty="0" smtClean="0">
                <a:latin typeface="Cambria" pitchFamily="18" charset="0"/>
              </a:rPr>
              <a:t>CEO, ICSI IIP</a:t>
            </a:r>
            <a:endParaRPr lang="en-IN" sz="4000" dirty="0">
              <a:latin typeface="Cambria" pitchFamily="18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16200000">
            <a:off x="9373691" y="4074840"/>
            <a:ext cx="4831080" cy="365125"/>
          </a:xfrm>
        </p:spPr>
        <p:txBody>
          <a:bodyPr/>
          <a:lstStyle/>
          <a:p>
            <a:r>
              <a:rPr lang="en-US" sz="1800" b="1" dirty="0" smtClean="0">
                <a:latin typeface="Cambria" panose="02040503050406030204" pitchFamily="18" charset="0"/>
              </a:rPr>
              <a:t>ICSI Institute of Insolvency Professionals</a:t>
            </a:r>
            <a:endParaRPr lang="en-US" sz="1800" b="1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196793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1261872" y="294198"/>
            <a:ext cx="9692640" cy="1181905"/>
          </a:xfrm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txBody>
          <a:bodyPr>
            <a:normAutofit fontScale="90000"/>
          </a:bodyPr>
          <a:lstStyle/>
          <a:p>
            <a:pPr algn="ctr"/>
            <a:r>
              <a:rPr lang="en-IN" dirty="0" smtClean="0">
                <a:solidFill>
                  <a:srgbClr val="002060"/>
                </a:solidFill>
              </a:rPr>
              <a:t/>
            </a:r>
            <a:br>
              <a:rPr lang="en-IN" dirty="0" smtClean="0">
                <a:solidFill>
                  <a:srgbClr val="002060"/>
                </a:solidFill>
              </a:rPr>
            </a:br>
            <a:r>
              <a:rPr lang="en-IN" dirty="0" smtClean="0">
                <a:solidFill>
                  <a:srgbClr val="002060"/>
                </a:solidFill>
              </a:rPr>
              <a:t/>
            </a:r>
            <a:br>
              <a:rPr lang="en-IN" dirty="0" smtClean="0">
                <a:solidFill>
                  <a:srgbClr val="002060"/>
                </a:solidFill>
              </a:rPr>
            </a:br>
            <a:r>
              <a:rPr lang="en-IN" dirty="0" smtClean="0">
                <a:solidFill>
                  <a:srgbClr val="002060"/>
                </a:solidFill>
              </a:rPr>
              <a:t/>
            </a:r>
            <a:br>
              <a:rPr lang="en-IN" dirty="0" smtClean="0">
                <a:solidFill>
                  <a:srgbClr val="002060"/>
                </a:solidFill>
              </a:rPr>
            </a:br>
            <a:r>
              <a:rPr lang="en-IN" dirty="0" smtClean="0">
                <a:solidFill>
                  <a:srgbClr val="002060"/>
                </a:solidFill>
              </a:rPr>
              <a:t/>
            </a:r>
            <a:br>
              <a:rPr lang="en-IN" dirty="0" smtClean="0">
                <a:solidFill>
                  <a:srgbClr val="002060"/>
                </a:solidFill>
              </a:rPr>
            </a:br>
            <a:r>
              <a:rPr lang="en-IN" dirty="0" smtClean="0">
                <a:solidFill>
                  <a:srgbClr val="002060"/>
                </a:solidFill>
              </a:rPr>
              <a:t/>
            </a:r>
            <a:br>
              <a:rPr lang="en-IN" dirty="0" smtClean="0">
                <a:solidFill>
                  <a:srgbClr val="002060"/>
                </a:solidFill>
              </a:rPr>
            </a:br>
            <a:r>
              <a:rPr lang="en-IN" sz="3100" u="sng" dirty="0" smtClean="0">
                <a:solidFill>
                  <a:srgbClr val="002060"/>
                </a:solidFill>
                <a:latin typeface="Cambria" pitchFamily="18" charset="0"/>
              </a:rPr>
              <a:t>Broad Issues Settled Through Recent Amendments </a:t>
            </a:r>
            <a:r>
              <a:rPr lang="en-IN" sz="3100" u="sng" dirty="0" smtClean="0">
                <a:solidFill>
                  <a:srgbClr val="002060"/>
                </a:solidFill>
                <a:latin typeface="Cambria" pitchFamily="18" charset="0"/>
              </a:rPr>
              <a:t>to the Code</a:t>
            </a:r>
            <a:endParaRPr lang="en-IN" u="sng" dirty="0">
              <a:solidFill>
                <a:srgbClr val="002060"/>
              </a:solidFill>
              <a:latin typeface="Cambri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01059" y="1959428"/>
            <a:ext cx="9632551" cy="3605349"/>
          </a:xfrm>
        </p:spPr>
        <p:txBody>
          <a:bodyPr>
            <a:normAutofit lnSpcReduction="10000"/>
          </a:bodyPr>
          <a:lstStyle/>
          <a:p>
            <a:pPr algn="just">
              <a:buFont typeface="Wingdings" pitchFamily="2" charset="2"/>
              <a:buChar char="q"/>
            </a:pPr>
            <a:r>
              <a:rPr lang="en-IN" dirty="0" smtClean="0">
                <a:solidFill>
                  <a:schemeClr val="tx1"/>
                </a:solidFill>
                <a:latin typeface="Cambria" pitchFamily="18" charset="0"/>
              </a:rPr>
              <a:t>  </a:t>
            </a:r>
            <a:r>
              <a:rPr lang="en-IN" sz="2800" dirty="0" smtClean="0">
                <a:solidFill>
                  <a:schemeClr val="tx1"/>
                </a:solidFill>
                <a:latin typeface="Cambria" pitchFamily="18" charset="0"/>
              </a:rPr>
              <a:t>Section 21(6A) has been introduced enabling classes of creditors to appoint their authorised representatives in the COC Meetings. </a:t>
            </a:r>
            <a:r>
              <a:rPr lang="en-IN" sz="2800" dirty="0" smtClean="0">
                <a:solidFill>
                  <a:schemeClr val="tx1"/>
                </a:solidFill>
                <a:latin typeface="Cambria" pitchFamily="18" charset="0"/>
              </a:rPr>
              <a:t>The CIRP regulations provides for </a:t>
            </a:r>
            <a:r>
              <a:rPr lang="en-IN" sz="2800" dirty="0" smtClean="0">
                <a:solidFill>
                  <a:schemeClr val="tx1"/>
                </a:solidFill>
                <a:latin typeface="Cambria" pitchFamily="18" charset="0"/>
              </a:rPr>
              <a:t>Each </a:t>
            </a:r>
            <a:r>
              <a:rPr lang="en-IN" sz="2800" dirty="0" smtClean="0">
                <a:solidFill>
                  <a:schemeClr val="tx1"/>
                </a:solidFill>
                <a:latin typeface="Cambria" pitchFamily="18" charset="0"/>
              </a:rPr>
              <a:t>Class of Creditors can appoint their authorised representatives from three choices of insolvency professionals provided by the </a:t>
            </a:r>
            <a:r>
              <a:rPr lang="en-IN" sz="2800" dirty="0" smtClean="0">
                <a:solidFill>
                  <a:schemeClr val="tx1"/>
                </a:solidFill>
                <a:latin typeface="Cambria" pitchFamily="18" charset="0"/>
              </a:rPr>
              <a:t>IRP</a:t>
            </a:r>
          </a:p>
          <a:p>
            <a:pPr algn="just">
              <a:buFont typeface="Wingdings" pitchFamily="2" charset="2"/>
              <a:buChar char="q"/>
            </a:pPr>
            <a:r>
              <a:rPr lang="en-IN" sz="2800" b="1" dirty="0" smtClean="0">
                <a:solidFill>
                  <a:schemeClr val="tx1"/>
                </a:solidFill>
                <a:latin typeface="Cambria" pitchFamily="18" charset="0"/>
              </a:rPr>
              <a:t>Section 235A </a:t>
            </a:r>
            <a:r>
              <a:rPr lang="en-IN" sz="2800" dirty="0" smtClean="0">
                <a:solidFill>
                  <a:schemeClr val="tx1"/>
                </a:solidFill>
                <a:latin typeface="Cambria" pitchFamily="18" charset="0"/>
              </a:rPr>
              <a:t>has been introduced to levy general penalty of </a:t>
            </a:r>
            <a:r>
              <a:rPr lang="en-IN" sz="2800" b="1" dirty="0" smtClean="0">
                <a:solidFill>
                  <a:schemeClr val="tx1"/>
                </a:solidFill>
                <a:latin typeface="Cambria" pitchFamily="18" charset="0"/>
              </a:rPr>
              <a:t>1 lakh-2 </a:t>
            </a:r>
            <a:r>
              <a:rPr lang="en-IN" sz="2800" b="1" dirty="0" err="1" smtClean="0">
                <a:solidFill>
                  <a:schemeClr val="tx1"/>
                </a:solidFill>
                <a:latin typeface="Cambria" pitchFamily="18" charset="0"/>
              </a:rPr>
              <a:t>Crore</a:t>
            </a:r>
            <a:r>
              <a:rPr lang="en-IN" sz="2800" b="1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IN" sz="2800" dirty="0" smtClean="0">
                <a:solidFill>
                  <a:schemeClr val="tx1"/>
                </a:solidFill>
                <a:latin typeface="Cambria" pitchFamily="18" charset="0"/>
              </a:rPr>
              <a:t>where no specific penalty or punishment is provided.</a:t>
            </a:r>
            <a:endParaRPr lang="en-IN" sz="2800" dirty="0" smtClean="0">
              <a:solidFill>
                <a:schemeClr val="tx1"/>
              </a:solidFill>
              <a:latin typeface="Cambria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q"/>
            </a:pPr>
            <a:endParaRPr lang="en-IN" sz="2800" dirty="0" smtClean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6" name="Footer Placeholder 6"/>
          <p:cNvSpPr>
            <a:spLocks noGrp="1"/>
          </p:cNvSpPr>
          <p:nvPr>
            <p:ph type="ftr" sz="quarter" idx="11"/>
          </p:nvPr>
        </p:nvSpPr>
        <p:spPr>
          <a:xfrm rot="16200000">
            <a:off x="9556570" y="3643766"/>
            <a:ext cx="4386943" cy="365125"/>
          </a:xfrm>
        </p:spPr>
        <p:txBody>
          <a:bodyPr vert="horz" lIns="91440" tIns="45720" rIns="91440" bIns="45720" rtlCol="0" anchor="ctr"/>
          <a:lstStyle/>
          <a:p>
            <a:r>
              <a:rPr lang="en-US" sz="1600" b="1" dirty="0" smtClean="0">
                <a:latin typeface="Cambria" panose="02040503050406030204" pitchFamily="18" charset="0"/>
              </a:rPr>
              <a:t>ICSI Institute of Insolvency Professionals</a:t>
            </a:r>
            <a:endParaRPr lang="en-US" sz="1600" b="1" dirty="0">
              <a:latin typeface="Cambria" panose="020405030504060302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1336687" y="273132"/>
            <a:ext cx="9692640" cy="1371600"/>
          </a:xfr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>
            <a:normAutofit fontScale="90000"/>
          </a:bodyPr>
          <a:lstStyle/>
          <a:p>
            <a:pPr algn="ctr">
              <a:spcAft>
                <a:spcPts val="1200"/>
              </a:spcAft>
            </a:pPr>
            <a:r>
              <a:rPr lang="en-IN" sz="2700" dirty="0" smtClean="0">
                <a:latin typeface="Cambria" pitchFamily="18" charset="0"/>
              </a:rPr>
              <a:t/>
            </a:r>
            <a:br>
              <a:rPr lang="en-IN" sz="2700" dirty="0" smtClean="0">
                <a:latin typeface="Cambria" pitchFamily="18" charset="0"/>
              </a:rPr>
            </a:br>
            <a:r>
              <a:rPr lang="en-IN" sz="3100" u="sng" dirty="0" smtClean="0">
                <a:latin typeface="Cambria" pitchFamily="18" charset="0"/>
              </a:rPr>
              <a:t>Broad Issues Settled Through Pronouncements</a:t>
            </a:r>
            <a:br>
              <a:rPr lang="en-IN" sz="3100" u="sng" dirty="0" smtClean="0">
                <a:latin typeface="Cambria" pitchFamily="18" charset="0"/>
              </a:rPr>
            </a:br>
            <a:r>
              <a:rPr lang="en-IN" sz="3100" u="sng" dirty="0" smtClean="0">
                <a:latin typeface="Cambria" pitchFamily="18" charset="0"/>
              </a:rPr>
              <a:t>(</a:t>
            </a:r>
            <a:r>
              <a:rPr lang="en-IN" sz="3100" i="1" u="sng" dirty="0" smtClean="0">
                <a:latin typeface="Cambria" pitchFamily="18" charset="0"/>
              </a:rPr>
              <a:t>Supreme Court, High Court, NCLAT &amp; NCLT)</a:t>
            </a:r>
            <a:r>
              <a:rPr lang="en-IN" sz="2700" u="sng" dirty="0" smtClean="0">
                <a:solidFill>
                  <a:schemeClr val="accent2">
                    <a:lumMod val="50000"/>
                  </a:schemeClr>
                </a:solidFill>
                <a:latin typeface="Cambria" pitchFamily="18" charset="0"/>
              </a:rPr>
              <a:t/>
            </a:r>
            <a:br>
              <a:rPr lang="en-IN" sz="2700" u="sng" dirty="0" smtClean="0">
                <a:solidFill>
                  <a:schemeClr val="accent2">
                    <a:lumMod val="50000"/>
                  </a:schemeClr>
                </a:solidFill>
                <a:latin typeface="Cambria" pitchFamily="18" charset="0"/>
              </a:rPr>
            </a:br>
            <a:endParaRPr lang="en-IN" sz="2700" u="sng" dirty="0">
              <a:solidFill>
                <a:schemeClr val="accent2">
                  <a:lumMod val="50000"/>
                </a:schemeClr>
              </a:solidFill>
              <a:latin typeface="Cambria" pitchFamily="18" charset="0"/>
            </a:endParaRPr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391887" y="1410789"/>
            <a:ext cx="10737668" cy="4681253"/>
          </a:xfrm>
        </p:spPr>
        <p:txBody>
          <a:bodyPr>
            <a:normAutofit lnSpcReduction="10000"/>
          </a:bodyPr>
          <a:lstStyle/>
          <a:p>
            <a:pPr lvl="1" algn="just">
              <a:spcBef>
                <a:spcPts val="0"/>
              </a:spcBef>
              <a:buNone/>
            </a:pPr>
            <a:r>
              <a:rPr lang="en-IN" i="1" dirty="0" smtClean="0">
                <a:solidFill>
                  <a:schemeClr val="accent2"/>
                </a:solidFill>
              </a:rPr>
              <a:t>	</a:t>
            </a:r>
            <a:endParaRPr lang="en-IN" i="1" dirty="0" smtClean="0">
              <a:solidFill>
                <a:schemeClr val="accent2"/>
              </a:solidFill>
              <a:latin typeface="Cambria" pitchFamily="18" charset="0"/>
            </a:endParaRPr>
          </a:p>
          <a:p>
            <a:pPr lvl="2" algn="just">
              <a:spcBef>
                <a:spcPts val="0"/>
              </a:spcBef>
              <a:buFont typeface="Wingdings" pitchFamily="2" charset="2"/>
              <a:buChar char="q"/>
            </a:pPr>
            <a:r>
              <a:rPr lang="en-IN" sz="2400" dirty="0" smtClean="0">
                <a:solidFill>
                  <a:schemeClr val="tx1"/>
                </a:solidFill>
                <a:latin typeface="Cambria" pitchFamily="18" charset="0"/>
              </a:rPr>
              <a:t>The </a:t>
            </a:r>
            <a:r>
              <a:rPr lang="en-IN" sz="2400" b="1" dirty="0" smtClean="0">
                <a:solidFill>
                  <a:schemeClr val="tx1"/>
                </a:solidFill>
                <a:latin typeface="Cambria" pitchFamily="18" charset="0"/>
              </a:rPr>
              <a:t>definition of dispute is inclusive </a:t>
            </a:r>
            <a:r>
              <a:rPr lang="en-IN" sz="2400" dirty="0" smtClean="0">
                <a:solidFill>
                  <a:schemeClr val="tx1"/>
                </a:solidFill>
                <a:latin typeface="Cambria" pitchFamily="18" charset="0"/>
              </a:rPr>
              <a:t>and cannot be restricted to pending suits or arbitral proceedings.(</a:t>
            </a:r>
            <a:r>
              <a:rPr lang="en-IN" sz="2400" dirty="0" err="1" smtClean="0">
                <a:solidFill>
                  <a:schemeClr val="tx1"/>
                </a:solidFill>
                <a:latin typeface="Cambria" pitchFamily="18" charset="0"/>
              </a:rPr>
              <a:t>Mobilox</a:t>
            </a:r>
            <a:r>
              <a:rPr lang="en-IN" sz="2400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IN" sz="2400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IN" sz="2400" dirty="0" smtClean="0">
                <a:solidFill>
                  <a:schemeClr val="tx1"/>
                </a:solidFill>
                <a:latin typeface="Cambria" pitchFamily="18" charset="0"/>
              </a:rPr>
              <a:t>Innovations Private Limited Vs </a:t>
            </a:r>
            <a:r>
              <a:rPr lang="en-IN" sz="2400" dirty="0" err="1" smtClean="0">
                <a:solidFill>
                  <a:schemeClr val="tx1"/>
                </a:solidFill>
                <a:latin typeface="Cambria" pitchFamily="18" charset="0"/>
              </a:rPr>
              <a:t>Kirusa</a:t>
            </a:r>
            <a:r>
              <a:rPr lang="en-IN" sz="2400" dirty="0" smtClean="0">
                <a:solidFill>
                  <a:schemeClr val="tx1"/>
                </a:solidFill>
                <a:latin typeface="Cambria" pitchFamily="18" charset="0"/>
              </a:rPr>
              <a:t> Software Private Limited(Supreme Court)(already amended)</a:t>
            </a:r>
          </a:p>
          <a:p>
            <a:pPr lvl="2" algn="just">
              <a:spcBef>
                <a:spcPts val="0"/>
              </a:spcBef>
              <a:buFont typeface="Wingdings" pitchFamily="2" charset="2"/>
              <a:buChar char="q"/>
            </a:pPr>
            <a:endParaRPr lang="en-IN" sz="2400" dirty="0" smtClean="0">
              <a:solidFill>
                <a:schemeClr val="tx1"/>
              </a:solidFill>
              <a:latin typeface="Cambria" pitchFamily="18" charset="0"/>
            </a:endParaRPr>
          </a:p>
          <a:p>
            <a:pPr lvl="2" algn="just">
              <a:spcBef>
                <a:spcPts val="0"/>
              </a:spcBef>
              <a:buFont typeface="Wingdings" pitchFamily="2" charset="2"/>
              <a:buChar char="q"/>
            </a:pPr>
            <a:r>
              <a:rPr lang="en-IN" sz="2400" dirty="0" smtClean="0">
                <a:solidFill>
                  <a:schemeClr val="tx1"/>
                </a:solidFill>
                <a:latin typeface="Cambria" pitchFamily="18" charset="0"/>
              </a:rPr>
              <a:t>The </a:t>
            </a:r>
            <a:r>
              <a:rPr lang="en-IN" sz="2400" b="1" dirty="0" smtClean="0">
                <a:solidFill>
                  <a:schemeClr val="tx1"/>
                </a:solidFill>
                <a:latin typeface="Cambria" pitchFamily="18" charset="0"/>
              </a:rPr>
              <a:t>Code shall prevail over the state laws</a:t>
            </a:r>
            <a:r>
              <a:rPr lang="en-IN" sz="2400" dirty="0" smtClean="0">
                <a:solidFill>
                  <a:schemeClr val="tx1"/>
                </a:solidFill>
                <a:latin typeface="Cambria" pitchFamily="18" charset="0"/>
              </a:rPr>
              <a:t> in view of Section 238 of the Code relating to non-obstante clause, </a:t>
            </a:r>
            <a:r>
              <a:rPr lang="en-IN" sz="2400" b="1" dirty="0" smtClean="0">
                <a:solidFill>
                  <a:schemeClr val="tx1"/>
                </a:solidFill>
                <a:latin typeface="Cambria" pitchFamily="18" charset="0"/>
              </a:rPr>
              <a:t>in case of inconsistency </a:t>
            </a:r>
            <a:r>
              <a:rPr lang="en-IN" sz="2400" dirty="0" smtClean="0">
                <a:solidFill>
                  <a:schemeClr val="tx1"/>
                </a:solidFill>
                <a:latin typeface="Cambria" pitchFamily="18" charset="0"/>
              </a:rPr>
              <a:t>(</a:t>
            </a:r>
            <a:r>
              <a:rPr lang="en-IN" sz="2400" dirty="0" err="1" smtClean="0">
                <a:solidFill>
                  <a:schemeClr val="tx1"/>
                </a:solidFill>
                <a:latin typeface="Cambria" pitchFamily="18" charset="0"/>
              </a:rPr>
              <a:t>Innoventive</a:t>
            </a:r>
            <a:r>
              <a:rPr lang="en-IN" sz="2400" dirty="0" smtClean="0">
                <a:solidFill>
                  <a:schemeClr val="tx1"/>
                </a:solidFill>
                <a:latin typeface="Cambria" pitchFamily="18" charset="0"/>
              </a:rPr>
              <a:t> Industries Limited Vs ICICI Bank)(Supreme Court)</a:t>
            </a:r>
          </a:p>
          <a:p>
            <a:pPr lvl="2" algn="just">
              <a:spcBef>
                <a:spcPts val="0"/>
              </a:spcBef>
              <a:buNone/>
            </a:pPr>
            <a:endParaRPr lang="en-IN" sz="2400" dirty="0" smtClean="0">
              <a:solidFill>
                <a:schemeClr val="tx1"/>
              </a:solidFill>
              <a:latin typeface="Cambria" pitchFamily="18" charset="0"/>
            </a:endParaRPr>
          </a:p>
          <a:p>
            <a:pPr lvl="2" algn="just">
              <a:spcBef>
                <a:spcPts val="0"/>
              </a:spcBef>
              <a:buFont typeface="Wingdings" pitchFamily="2" charset="2"/>
              <a:buChar char="q"/>
            </a:pPr>
            <a:r>
              <a:rPr lang="en-IN" sz="2400" dirty="0" smtClean="0">
                <a:solidFill>
                  <a:schemeClr val="tx1"/>
                </a:solidFill>
                <a:latin typeface="Cambria" pitchFamily="18" charset="0"/>
              </a:rPr>
              <a:t>Proceeding  under Section 138 of Negotiable Instruments Act, is not covered under Section 14, </a:t>
            </a:r>
            <a:r>
              <a:rPr lang="en-IN" sz="2400" dirty="0" err="1" smtClean="0">
                <a:solidFill>
                  <a:schemeClr val="tx1"/>
                </a:solidFill>
                <a:latin typeface="Cambria" pitchFamily="18" charset="0"/>
              </a:rPr>
              <a:t>i.e</a:t>
            </a:r>
            <a:r>
              <a:rPr lang="en-IN" sz="2400" dirty="0" smtClean="0">
                <a:solidFill>
                  <a:schemeClr val="tx1"/>
                </a:solidFill>
                <a:latin typeface="Cambria" pitchFamily="18" charset="0"/>
              </a:rPr>
              <a:t> moratorium shield (</a:t>
            </a:r>
            <a:r>
              <a:rPr lang="en-IN" sz="2400" i="1" dirty="0" smtClean="0">
                <a:solidFill>
                  <a:schemeClr val="tx1"/>
                </a:solidFill>
                <a:latin typeface="Cambria" pitchFamily="18" charset="0"/>
              </a:rPr>
              <a:t>Shah Brothers </a:t>
            </a:r>
            <a:r>
              <a:rPr lang="en-IN" sz="2400" i="1" dirty="0" err="1" smtClean="0">
                <a:solidFill>
                  <a:schemeClr val="tx1"/>
                </a:solidFill>
                <a:latin typeface="Cambria" pitchFamily="18" charset="0"/>
              </a:rPr>
              <a:t>Ispat</a:t>
            </a:r>
            <a:r>
              <a:rPr lang="en-IN" sz="2400" i="1" dirty="0" smtClean="0">
                <a:solidFill>
                  <a:schemeClr val="tx1"/>
                </a:solidFill>
                <a:latin typeface="Cambria" pitchFamily="18" charset="0"/>
              </a:rPr>
              <a:t> Pvt. Ltd. vs. P. </a:t>
            </a:r>
            <a:r>
              <a:rPr lang="en-IN" sz="2400" i="1" dirty="0" err="1" smtClean="0">
                <a:solidFill>
                  <a:schemeClr val="tx1"/>
                </a:solidFill>
                <a:latin typeface="Cambria" pitchFamily="18" charset="0"/>
              </a:rPr>
              <a:t>Mohanraj</a:t>
            </a:r>
            <a:r>
              <a:rPr lang="en-IN" sz="2400" i="1" dirty="0" smtClean="0">
                <a:solidFill>
                  <a:schemeClr val="tx1"/>
                </a:solidFill>
                <a:latin typeface="Cambria" pitchFamily="18" charset="0"/>
              </a:rPr>
              <a:t> &amp; 	Ors [</a:t>
            </a:r>
            <a:r>
              <a:rPr lang="en-IN" sz="2400" i="1" dirty="0" smtClean="0">
                <a:solidFill>
                  <a:schemeClr val="tx1"/>
                </a:solidFill>
                <a:latin typeface="Cambria" pitchFamily="18" charset="0"/>
              </a:rPr>
              <a:t>31.07.2018</a:t>
            </a:r>
            <a:r>
              <a:rPr lang="en-IN" sz="2400" i="1" dirty="0" smtClean="0">
                <a:solidFill>
                  <a:schemeClr val="tx1"/>
                </a:solidFill>
                <a:latin typeface="Cambria" pitchFamily="18" charset="0"/>
              </a:rPr>
              <a:t>]) (NCLAT)</a:t>
            </a:r>
            <a:endParaRPr lang="en-IN" sz="2400" i="1" dirty="0" smtClean="0">
              <a:solidFill>
                <a:schemeClr val="tx1"/>
              </a:solidFill>
              <a:latin typeface="Cambria" pitchFamily="18" charset="0"/>
            </a:endParaRPr>
          </a:p>
          <a:p>
            <a:pPr lvl="1" algn="just">
              <a:buNone/>
            </a:pPr>
            <a:r>
              <a:rPr lang="en-IN" sz="3800" i="1" dirty="0" smtClean="0">
                <a:solidFill>
                  <a:schemeClr val="accent2"/>
                </a:solidFill>
              </a:rPr>
              <a:t>		</a:t>
            </a:r>
          </a:p>
          <a:p>
            <a:pPr lvl="2" algn="just">
              <a:spcAft>
                <a:spcPts val="1800"/>
              </a:spcAft>
              <a:buFont typeface="Wingdings" pitchFamily="2" charset="2"/>
              <a:buChar char="q"/>
            </a:pPr>
            <a:endParaRPr lang="en-IN" sz="1800" dirty="0" smtClean="0"/>
          </a:p>
          <a:p>
            <a:pPr lvl="1" algn="just">
              <a:buFont typeface="Wingdings" pitchFamily="2" charset="2"/>
              <a:buChar char="q"/>
            </a:pPr>
            <a:endParaRPr lang="en-IN" dirty="0" smtClean="0"/>
          </a:p>
          <a:p>
            <a:pPr lvl="1" algn="just">
              <a:buFont typeface="Wingdings" pitchFamily="2" charset="2"/>
              <a:buChar char="q"/>
            </a:pPr>
            <a:endParaRPr lang="en-IN" dirty="0" smtClean="0"/>
          </a:p>
        </p:txBody>
      </p:sp>
      <p:sp>
        <p:nvSpPr>
          <p:cNvPr id="14" name="Footer Placeholder 6"/>
          <p:cNvSpPr>
            <a:spLocks noGrp="1"/>
          </p:cNvSpPr>
          <p:nvPr>
            <p:ph type="ftr" sz="quarter" idx="11"/>
          </p:nvPr>
        </p:nvSpPr>
        <p:spPr>
          <a:xfrm rot="16200000">
            <a:off x="9556570" y="3643766"/>
            <a:ext cx="4386943" cy="365125"/>
          </a:xfrm>
        </p:spPr>
        <p:txBody>
          <a:bodyPr vert="horz" lIns="91440" tIns="45720" rIns="91440" bIns="45720" rtlCol="0" anchor="ctr"/>
          <a:lstStyle/>
          <a:p>
            <a:r>
              <a:rPr lang="en-US" sz="1600" b="1" dirty="0" smtClean="0">
                <a:latin typeface="Cambria" panose="02040503050406030204" pitchFamily="18" charset="0"/>
              </a:rPr>
              <a:t>ICSI Institute of Insolvency Professionals</a:t>
            </a:r>
            <a:endParaRPr lang="en-US" sz="1600" b="1" dirty="0">
              <a:latin typeface="Cambria" panose="02040503050406030204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8347166" y="6204857"/>
            <a:ext cx="2481942" cy="40494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IN" i="1" dirty="0" smtClean="0">
                <a:solidFill>
                  <a:schemeClr val="tx1"/>
                </a:solidFill>
              </a:rPr>
              <a:t>continued</a:t>
            </a:r>
            <a:endParaRPr lang="en-IN" i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843148" y="1997838"/>
            <a:ext cx="10247218" cy="22159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algn="just">
              <a:buFont typeface="Wingdings" pitchFamily="2" charset="2"/>
              <a:buChar char="q"/>
            </a:pPr>
            <a:r>
              <a:rPr lang="en-IN" sz="2000" b="1" dirty="0" smtClean="0">
                <a:latin typeface="Cambria" pitchFamily="18" charset="0"/>
              </a:rPr>
              <a:t>Limitation period for initiation of IBC proceedings starts</a:t>
            </a:r>
            <a:r>
              <a:rPr lang="en-IN" sz="2000" dirty="0" smtClean="0">
                <a:latin typeface="Cambria" pitchFamily="18" charset="0"/>
              </a:rPr>
              <a:t> from1st </a:t>
            </a:r>
            <a:r>
              <a:rPr lang="en-IN" sz="2000" dirty="0" smtClean="0">
                <a:latin typeface="Cambria" pitchFamily="18" charset="0"/>
              </a:rPr>
              <a:t>December, 2016, when ‘I&amp;B Code’ came into force. (</a:t>
            </a:r>
            <a:r>
              <a:rPr lang="en-IN" sz="2000" i="1" dirty="0" smtClean="0">
                <a:latin typeface="Cambria" pitchFamily="18" charset="0"/>
              </a:rPr>
              <a:t>Mr. </a:t>
            </a:r>
            <a:r>
              <a:rPr lang="en-IN" sz="2000" i="1" dirty="0" err="1" smtClean="0">
                <a:latin typeface="Cambria" pitchFamily="18" charset="0"/>
              </a:rPr>
              <a:t>Brijesh</a:t>
            </a:r>
            <a:r>
              <a:rPr lang="en-IN" sz="2000" i="1" dirty="0" smtClean="0">
                <a:latin typeface="Cambria" pitchFamily="18" charset="0"/>
              </a:rPr>
              <a:t> Kumar </a:t>
            </a:r>
            <a:r>
              <a:rPr lang="en-IN" sz="2000" i="1" dirty="0" err="1" smtClean="0">
                <a:latin typeface="Cambria" pitchFamily="18" charset="0"/>
              </a:rPr>
              <a:t>Agarwal</a:t>
            </a:r>
            <a:r>
              <a:rPr lang="en-IN" sz="2000" i="1" dirty="0" smtClean="0">
                <a:latin typeface="Cambria" pitchFamily="18" charset="0"/>
              </a:rPr>
              <a:t> v/s Punjab National Bank &amp; </a:t>
            </a:r>
            <a:r>
              <a:rPr lang="en-IN" sz="2000" i="1" dirty="0" err="1" smtClean="0">
                <a:latin typeface="Cambria" pitchFamily="18" charset="0"/>
              </a:rPr>
              <a:t>Anr</a:t>
            </a:r>
            <a:r>
              <a:rPr lang="en-IN" sz="2000" i="1" dirty="0" smtClean="0">
                <a:latin typeface="Cambria" pitchFamily="18" charset="0"/>
              </a:rPr>
              <a:t>. </a:t>
            </a:r>
            <a:r>
              <a:rPr lang="en-IN" sz="2000" i="1" dirty="0" smtClean="0">
                <a:latin typeface="Cambria" pitchFamily="18" charset="0"/>
              </a:rPr>
              <a:t>(NCLAT)</a:t>
            </a:r>
          </a:p>
          <a:p>
            <a:pPr lvl="1" algn="just">
              <a:buFont typeface="Wingdings" pitchFamily="2" charset="2"/>
              <a:buChar char="q"/>
            </a:pPr>
            <a:endParaRPr lang="en-IN" sz="2000" i="1" dirty="0" smtClean="0">
              <a:latin typeface="Cambria" pitchFamily="18" charset="0"/>
            </a:endParaRPr>
          </a:p>
          <a:p>
            <a:pPr lvl="1" algn="just">
              <a:buFont typeface="Wingdings" pitchFamily="2" charset="2"/>
              <a:buChar char="q"/>
            </a:pPr>
            <a:r>
              <a:rPr lang="en-IN" sz="2000" dirty="0" smtClean="0">
                <a:latin typeface="Cambria" pitchFamily="18" charset="0"/>
              </a:rPr>
              <a:t>Corporate Debtor undergoing CIRP can initiate CIRP against its debtors as FC or OC(Jai </a:t>
            </a:r>
            <a:r>
              <a:rPr lang="en-IN" sz="2000" dirty="0" err="1" smtClean="0">
                <a:latin typeface="Cambria" pitchFamily="18" charset="0"/>
              </a:rPr>
              <a:t>Ambe</a:t>
            </a:r>
            <a:r>
              <a:rPr lang="en-IN" sz="2000" dirty="0" smtClean="0">
                <a:latin typeface="Cambria" pitchFamily="18" charset="0"/>
              </a:rPr>
              <a:t> Enterprises Vs S  N Plumbing Private Limited)(NCLT)</a:t>
            </a:r>
          </a:p>
          <a:p>
            <a:pPr lvl="2" algn="just">
              <a:spcAft>
                <a:spcPts val="1800"/>
              </a:spcAft>
            </a:pPr>
            <a:endParaRPr lang="en-IN" i="1" dirty="0" smtClean="0"/>
          </a:p>
        </p:txBody>
      </p:sp>
      <p:sp>
        <p:nvSpPr>
          <p:cNvPr id="7" name="Rectangle 6"/>
          <p:cNvSpPr/>
          <p:nvPr/>
        </p:nvSpPr>
        <p:spPr>
          <a:xfrm>
            <a:off x="8347166" y="6204857"/>
            <a:ext cx="2481942" cy="40494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IN" i="1" dirty="0" smtClean="0">
                <a:solidFill>
                  <a:schemeClr val="tx1"/>
                </a:solidFill>
              </a:rPr>
              <a:t>Continued</a:t>
            </a:r>
            <a:endParaRPr lang="en-IN" i="1" dirty="0">
              <a:solidFill>
                <a:schemeClr val="tx1"/>
              </a:solidFill>
            </a:endParaRPr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1144306" y="457200"/>
            <a:ext cx="9692640" cy="1371600"/>
          </a:xfrm>
          <a:prstGeom prst="rect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vert="horz" lIns="91440" tIns="27432" rIns="91440" bIns="45720" rtlCol="0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2800" b="1" i="0" u="none" strike="noStrike" kern="1200" cap="none" spc="-5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mbria" pitchFamily="18" charset="0"/>
                <a:ea typeface="+mj-ea"/>
                <a:cs typeface="+mj-cs"/>
              </a:rPr>
              <a:t/>
            </a:r>
            <a:br>
              <a:rPr kumimoji="0" lang="en-IN" sz="2800" b="1" i="0" u="none" strike="noStrike" kern="1200" cap="none" spc="-5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mbria" pitchFamily="18" charset="0"/>
                <a:ea typeface="+mj-ea"/>
                <a:cs typeface="+mj-cs"/>
              </a:rPr>
            </a:br>
            <a:r>
              <a:rPr kumimoji="0" lang="en-IN" sz="2800" b="1" i="0" u="sng" strike="noStrike" kern="1200" cap="none" spc="-5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mbria" pitchFamily="18" charset="0"/>
                <a:ea typeface="+mj-ea"/>
                <a:cs typeface="+mj-cs"/>
              </a:rPr>
              <a:t>Broad issues settled through Pronouncements</a:t>
            </a:r>
            <a:br>
              <a:rPr kumimoji="0" lang="en-IN" sz="2800" b="1" i="0" u="sng" strike="noStrike" kern="1200" cap="none" spc="-5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mbria" pitchFamily="18" charset="0"/>
                <a:ea typeface="+mj-ea"/>
                <a:cs typeface="+mj-cs"/>
              </a:rPr>
            </a:br>
            <a:r>
              <a:rPr kumimoji="0" lang="en-IN" sz="2800" b="1" i="0" u="sng" strike="noStrike" kern="1200" cap="none" spc="-5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mbria" pitchFamily="18" charset="0"/>
                <a:ea typeface="+mj-ea"/>
                <a:cs typeface="+mj-cs"/>
              </a:rPr>
              <a:t>(</a:t>
            </a:r>
            <a:r>
              <a:rPr kumimoji="0" lang="en-IN" sz="2800" b="1" i="1" u="sng" strike="noStrike" kern="1200" cap="none" spc="-5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mbria" pitchFamily="18" charset="0"/>
                <a:ea typeface="+mj-ea"/>
                <a:cs typeface="+mj-cs"/>
              </a:rPr>
              <a:t>Supreme Court, High Court, NCLAT &amp; NCLT)</a:t>
            </a:r>
            <a:r>
              <a:rPr kumimoji="0" lang="en-IN" sz="2800" b="1" i="0" u="sng" strike="noStrike" kern="1200" cap="none" spc="-50" normalizeH="0" baseline="0" noProof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uLnTx/>
                <a:uFillTx/>
                <a:latin typeface="Cambria" pitchFamily="18" charset="0"/>
                <a:ea typeface="+mj-ea"/>
                <a:cs typeface="+mj-cs"/>
              </a:rPr>
              <a:t/>
            </a:r>
            <a:br>
              <a:rPr kumimoji="0" lang="en-IN" sz="2800" b="1" i="0" u="sng" strike="noStrike" kern="1200" cap="none" spc="-50" normalizeH="0" baseline="0" noProof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uLnTx/>
                <a:uFillTx/>
                <a:latin typeface="Cambria" pitchFamily="18" charset="0"/>
                <a:ea typeface="+mj-ea"/>
                <a:cs typeface="+mj-cs"/>
              </a:rPr>
            </a:br>
            <a:endParaRPr kumimoji="0" lang="en-IN" sz="2800" b="1" i="0" u="sng" strike="noStrike" kern="1200" cap="none" spc="-50" normalizeH="0" baseline="0" noProof="0" dirty="0">
              <a:ln>
                <a:noFill/>
              </a:ln>
              <a:solidFill>
                <a:schemeClr val="accent2">
                  <a:lumMod val="50000"/>
                </a:schemeClr>
              </a:solidFill>
              <a:effectLst/>
              <a:uLnTx/>
              <a:uFillTx/>
              <a:latin typeface="Cambria" pitchFamily="18" charset="0"/>
              <a:ea typeface="+mj-ea"/>
              <a:cs typeface="+mj-cs"/>
            </a:endParaRPr>
          </a:p>
        </p:txBody>
      </p:sp>
      <p:sp>
        <p:nvSpPr>
          <p:cNvPr id="11" name="Footer Placeholder 6"/>
          <p:cNvSpPr>
            <a:spLocks noGrp="1"/>
          </p:cNvSpPr>
          <p:nvPr>
            <p:ph type="ftr" sz="quarter" idx="11"/>
          </p:nvPr>
        </p:nvSpPr>
        <p:spPr>
          <a:xfrm rot="16200000">
            <a:off x="9556570" y="3643766"/>
            <a:ext cx="4386943" cy="365125"/>
          </a:xfrm>
        </p:spPr>
        <p:txBody>
          <a:bodyPr vert="horz" lIns="91440" tIns="45720" rIns="91440" bIns="45720" rtlCol="0" anchor="ctr"/>
          <a:lstStyle/>
          <a:p>
            <a:r>
              <a:rPr lang="en-US" sz="1600" b="1" dirty="0" smtClean="0">
                <a:latin typeface="Cambria" panose="02040503050406030204" pitchFamily="18" charset="0"/>
              </a:rPr>
              <a:t>ICSI Institute of Insolvency Professionals</a:t>
            </a:r>
            <a:endParaRPr lang="en-US" sz="1600" b="1" dirty="0">
              <a:latin typeface="Cambria" panose="020405030504060302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1872" y="294198"/>
            <a:ext cx="9692640" cy="1181905"/>
          </a:xfrm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txBody>
          <a:bodyPr>
            <a:normAutofit fontScale="90000"/>
          </a:bodyPr>
          <a:lstStyle/>
          <a:p>
            <a:pPr algn="ctr"/>
            <a:r>
              <a:rPr lang="en-IN" dirty="0" smtClean="0"/>
              <a:t/>
            </a:r>
            <a:br>
              <a:rPr lang="en-IN" dirty="0" smtClean="0"/>
            </a:br>
            <a:r>
              <a:rPr lang="en-IN" sz="3600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/>
            </a:r>
            <a:br>
              <a:rPr lang="en-IN" sz="3600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</a:br>
            <a:r>
              <a:rPr lang="en-IN" sz="3600" u="sng" spc="0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mbria" pitchFamily="18" charset="0"/>
              </a:rPr>
              <a:t>Pronouncements of NCLT</a:t>
            </a:r>
            <a:r>
              <a:rPr lang="en-IN" sz="3600" u="sng" spc="0" dirty="0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mbria" pitchFamily="18" charset="0"/>
              </a:rPr>
              <a:t> </a:t>
            </a:r>
            <a:r>
              <a:rPr lang="en-IN" sz="3600" u="sng" spc="0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mbria" pitchFamily="18" charset="0"/>
              </a:rPr>
              <a:t>advising</a:t>
            </a:r>
            <a:r>
              <a:rPr lang="en-IN" sz="3600" u="sng" spc="0" dirty="0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mbria" pitchFamily="18" charset="0"/>
              </a:rPr>
              <a:t> </a:t>
            </a:r>
            <a:r>
              <a:rPr lang="en-IN" sz="3600" u="sng" spc="0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mbria" pitchFamily="18" charset="0"/>
              </a:rPr>
              <a:t>Insolvency  Professionals</a:t>
            </a:r>
            <a:endParaRPr lang="en-IN" sz="3600" u="sng" dirty="0">
              <a:latin typeface="Cambri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75658" y="1674421"/>
            <a:ext cx="9744890" cy="4073235"/>
          </a:xfrm>
        </p:spPr>
        <p:txBody>
          <a:bodyPr>
            <a:normAutofit fontScale="92500" lnSpcReduction="20000"/>
          </a:bodyPr>
          <a:lstStyle/>
          <a:p>
            <a:pPr algn="just">
              <a:buFont typeface="Wingdings" pitchFamily="2" charset="2"/>
              <a:buChar char="q"/>
            </a:pPr>
            <a:r>
              <a:rPr lang="en-IN" sz="2400" dirty="0" smtClean="0">
                <a:solidFill>
                  <a:schemeClr val="tx1"/>
                </a:solidFill>
                <a:latin typeface="Cambria" pitchFamily="18" charset="0"/>
              </a:rPr>
              <a:t>NCLT Hyderabad changed the IRP and </a:t>
            </a:r>
            <a:r>
              <a:rPr lang="en-IN" sz="2400" b="1" dirty="0" smtClean="0">
                <a:solidFill>
                  <a:schemeClr val="tx1"/>
                </a:solidFill>
                <a:latin typeface="Cambria" pitchFamily="18" charset="0"/>
              </a:rPr>
              <a:t>refrained him from taking too many assignments. </a:t>
            </a:r>
            <a:r>
              <a:rPr lang="en-IN" sz="2400" i="1" dirty="0" smtClean="0">
                <a:solidFill>
                  <a:schemeClr val="tx1"/>
                </a:solidFill>
                <a:latin typeface="Cambria" pitchFamily="18" charset="0"/>
              </a:rPr>
              <a:t>[IDBI Bank Ltd v/s </a:t>
            </a:r>
            <a:r>
              <a:rPr lang="en-IN" sz="2400" i="1" dirty="0" err="1" smtClean="0">
                <a:solidFill>
                  <a:schemeClr val="tx1"/>
                </a:solidFill>
                <a:latin typeface="Cambria" pitchFamily="18" charset="0"/>
              </a:rPr>
              <a:t>Lanco</a:t>
            </a:r>
            <a:r>
              <a:rPr lang="en-IN" sz="2400" i="1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IN" sz="2400" i="1" dirty="0" err="1" smtClean="0">
                <a:solidFill>
                  <a:schemeClr val="tx1"/>
                </a:solidFill>
                <a:latin typeface="Cambria" pitchFamily="18" charset="0"/>
              </a:rPr>
              <a:t>Infratech</a:t>
            </a:r>
            <a:r>
              <a:rPr lang="en-IN" sz="2400" i="1" dirty="0" smtClean="0">
                <a:solidFill>
                  <a:schemeClr val="tx1"/>
                </a:solidFill>
                <a:latin typeface="Cambria" pitchFamily="18" charset="0"/>
              </a:rPr>
              <a:t> Ltd ]</a:t>
            </a:r>
          </a:p>
          <a:p>
            <a:pPr algn="just">
              <a:buFont typeface="Wingdings" pitchFamily="2" charset="2"/>
              <a:buChar char="q"/>
            </a:pPr>
            <a:r>
              <a:rPr lang="en-IN" sz="2400" dirty="0" smtClean="0">
                <a:solidFill>
                  <a:schemeClr val="tx1"/>
                </a:solidFill>
                <a:latin typeface="Cambria" pitchFamily="18" charset="0"/>
              </a:rPr>
              <a:t>NCLT observed that </a:t>
            </a:r>
            <a:r>
              <a:rPr lang="en-IN" sz="2400" b="1" dirty="0" smtClean="0">
                <a:solidFill>
                  <a:schemeClr val="tx1"/>
                </a:solidFill>
                <a:latin typeface="Cambria" pitchFamily="18" charset="0"/>
              </a:rPr>
              <a:t>Insolvency Professional should not outsource all his </a:t>
            </a:r>
            <a:r>
              <a:rPr lang="en-IN" sz="2400" b="1" dirty="0" smtClean="0">
                <a:solidFill>
                  <a:schemeClr val="tx1"/>
                </a:solidFill>
                <a:latin typeface="Cambria" pitchFamily="18" charset="0"/>
              </a:rPr>
              <a:t>work, specially his responsibilities.</a:t>
            </a:r>
            <a:r>
              <a:rPr lang="en-IN" sz="2400" dirty="0" smtClean="0">
                <a:solidFill>
                  <a:schemeClr val="tx1"/>
                </a:solidFill>
                <a:latin typeface="Cambria" pitchFamily="18" charset="0"/>
              </a:rPr>
              <a:t>  </a:t>
            </a:r>
            <a:r>
              <a:rPr lang="en-IN" sz="2400" i="1" dirty="0" smtClean="0">
                <a:solidFill>
                  <a:schemeClr val="tx1"/>
                </a:solidFill>
                <a:latin typeface="Cambria" pitchFamily="18" charset="0"/>
              </a:rPr>
              <a:t>[Bank of Baroda (FC) and </a:t>
            </a:r>
            <a:r>
              <a:rPr lang="en-IN" sz="2400" i="1" dirty="0" err="1" smtClean="0">
                <a:solidFill>
                  <a:schemeClr val="tx1"/>
                </a:solidFill>
                <a:latin typeface="Cambria" pitchFamily="18" charset="0"/>
              </a:rPr>
              <a:t>Binani</a:t>
            </a:r>
            <a:r>
              <a:rPr lang="en-IN" sz="2400" i="1" dirty="0" smtClean="0">
                <a:solidFill>
                  <a:schemeClr val="tx1"/>
                </a:solidFill>
                <a:latin typeface="Cambria" pitchFamily="18" charset="0"/>
              </a:rPr>
              <a:t> Cement Limited (CD) v/s Mr. </a:t>
            </a:r>
            <a:r>
              <a:rPr lang="en-IN" sz="2400" i="1" dirty="0" err="1" smtClean="0">
                <a:solidFill>
                  <a:schemeClr val="tx1"/>
                </a:solidFill>
                <a:latin typeface="Cambria" pitchFamily="18" charset="0"/>
              </a:rPr>
              <a:t>Vijaykumar</a:t>
            </a:r>
            <a:r>
              <a:rPr lang="en-IN" sz="2400" i="1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IN" sz="2400" i="1" dirty="0" err="1" smtClean="0">
                <a:solidFill>
                  <a:schemeClr val="tx1"/>
                </a:solidFill>
                <a:latin typeface="Cambria" pitchFamily="18" charset="0"/>
              </a:rPr>
              <a:t>Iyer</a:t>
            </a:r>
            <a:r>
              <a:rPr lang="en-IN" sz="2400" i="1" dirty="0" smtClean="0">
                <a:solidFill>
                  <a:schemeClr val="tx1"/>
                </a:solidFill>
                <a:latin typeface="Cambria" pitchFamily="18" charset="0"/>
              </a:rPr>
              <a:t> (RP))</a:t>
            </a:r>
          </a:p>
          <a:p>
            <a:pPr algn="just">
              <a:buFont typeface="Wingdings" pitchFamily="2" charset="2"/>
              <a:buChar char="q"/>
            </a:pPr>
            <a:r>
              <a:rPr lang="en-IN" sz="2400" dirty="0" smtClean="0">
                <a:solidFill>
                  <a:schemeClr val="tx1"/>
                </a:solidFill>
                <a:latin typeface="Cambria" pitchFamily="18" charset="0"/>
              </a:rPr>
              <a:t>NCLT warned the IRPs not to be a part of  cases wherein the parties are not in a position to meet even the basic cost of public announcement, fee payable to  IRP. </a:t>
            </a:r>
            <a:r>
              <a:rPr lang="en-IN" sz="2400" i="1" dirty="0" smtClean="0">
                <a:solidFill>
                  <a:schemeClr val="tx1"/>
                </a:solidFill>
                <a:latin typeface="Cambria" pitchFamily="18" charset="0"/>
              </a:rPr>
              <a:t>(Energy </a:t>
            </a:r>
            <a:r>
              <a:rPr lang="en-IN" sz="2400" i="1" dirty="0" err="1" smtClean="0">
                <a:solidFill>
                  <a:schemeClr val="tx1"/>
                </a:solidFill>
                <a:latin typeface="Cambria" pitchFamily="18" charset="0"/>
              </a:rPr>
              <a:t>Infraconsulting</a:t>
            </a:r>
            <a:r>
              <a:rPr lang="en-IN" sz="2400" i="1" dirty="0" smtClean="0">
                <a:solidFill>
                  <a:schemeClr val="tx1"/>
                </a:solidFill>
                <a:latin typeface="Cambria" pitchFamily="18" charset="0"/>
              </a:rPr>
              <a:t> India Private Limited v/s Athena Chhattisgarh Power Limited) </a:t>
            </a:r>
          </a:p>
          <a:p>
            <a:pPr algn="just">
              <a:buFont typeface="Wingdings" pitchFamily="2" charset="2"/>
              <a:buChar char="q"/>
            </a:pPr>
            <a:r>
              <a:rPr lang="en-IN" sz="2400" dirty="0" smtClean="0">
                <a:solidFill>
                  <a:schemeClr val="tx1"/>
                </a:solidFill>
                <a:latin typeface="Cambria" pitchFamily="18" charset="0"/>
              </a:rPr>
              <a:t>NCLT directed the IRP to continue beyond 30 days as COC had not come up with the name of Resolution Professional </a:t>
            </a:r>
            <a:r>
              <a:rPr lang="en-IN" dirty="0" smtClean="0">
                <a:solidFill>
                  <a:schemeClr val="tx1"/>
                </a:solidFill>
              </a:rPr>
              <a:t>(</a:t>
            </a:r>
            <a:r>
              <a:rPr lang="en-IN" sz="2400" i="1" dirty="0" smtClean="0">
                <a:solidFill>
                  <a:schemeClr val="tx1"/>
                </a:solidFill>
                <a:latin typeface="Cambria" pitchFamily="18" charset="0"/>
              </a:rPr>
              <a:t>Burn Standard Company Ltd.; NCLT Kolkata) (Now the same concept has been adopted in the Code also through amendment in tenure of IRP as per Sec 16(5).</a:t>
            </a:r>
          </a:p>
        </p:txBody>
      </p:sp>
      <p:sp>
        <p:nvSpPr>
          <p:cNvPr id="6" name="Footer Placeholder 6"/>
          <p:cNvSpPr>
            <a:spLocks noGrp="1"/>
          </p:cNvSpPr>
          <p:nvPr>
            <p:ph type="ftr" sz="quarter" idx="11"/>
          </p:nvPr>
        </p:nvSpPr>
        <p:spPr>
          <a:xfrm rot="16200000">
            <a:off x="9556570" y="3643766"/>
            <a:ext cx="4386943" cy="365125"/>
          </a:xfrm>
        </p:spPr>
        <p:txBody>
          <a:bodyPr vert="horz" lIns="91440" tIns="45720" rIns="91440" bIns="45720" rtlCol="0" anchor="ctr"/>
          <a:lstStyle/>
          <a:p>
            <a:r>
              <a:rPr lang="en-US" sz="1600" b="1" dirty="0" smtClean="0">
                <a:latin typeface="Cambria" panose="02040503050406030204" pitchFamily="18" charset="0"/>
              </a:rPr>
              <a:t>ICSI Institute of Insolvency Professionals</a:t>
            </a:r>
            <a:endParaRPr lang="en-US" sz="1600" b="1" dirty="0">
              <a:latin typeface="Cambria" panose="020405030504060302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347166" y="6204857"/>
            <a:ext cx="2481942" cy="40494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IN" i="1" dirty="0" smtClean="0">
              <a:solidFill>
                <a:schemeClr val="tx1"/>
              </a:solidFill>
            </a:endParaRPr>
          </a:p>
          <a:p>
            <a:pPr algn="r"/>
            <a:endParaRPr lang="en-IN" i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1261872" y="294198"/>
            <a:ext cx="9692640" cy="1181905"/>
          </a:xfrm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txBody>
          <a:bodyPr>
            <a:normAutofit fontScale="90000"/>
          </a:bodyPr>
          <a:lstStyle/>
          <a:p>
            <a:pPr algn="ctr"/>
            <a:r>
              <a:rPr lang="en-IN" dirty="0" smtClean="0"/>
              <a:t/>
            </a:r>
            <a:br>
              <a:rPr lang="en-IN" dirty="0" smtClean="0"/>
            </a:br>
            <a:r>
              <a:rPr lang="en-IN" dirty="0" smtClean="0"/>
              <a:t/>
            </a:r>
            <a:br>
              <a:rPr lang="en-IN" dirty="0" smtClean="0"/>
            </a:br>
            <a:r>
              <a:rPr lang="en-IN" sz="3100" u="sng" dirty="0" smtClean="0">
                <a:latin typeface="Cambria" pitchFamily="18" charset="0"/>
              </a:rPr>
              <a:t>Pronouncements of NCLT and NCLAT Supporting Insolvency  Professional</a:t>
            </a:r>
            <a:endParaRPr lang="en-IN" sz="3100" u="sng" dirty="0">
              <a:latin typeface="Cambria" pitchFamily="18" charset="0"/>
            </a:endParaRPr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1163782" y="1591294"/>
            <a:ext cx="9717578" cy="4588843"/>
          </a:xfrm>
        </p:spPr>
        <p:txBody>
          <a:bodyPr>
            <a:normAutofit fontScale="92500" lnSpcReduction="10000"/>
          </a:bodyPr>
          <a:lstStyle/>
          <a:p>
            <a:pPr algn="just">
              <a:buFont typeface="Wingdings" pitchFamily="2" charset="2"/>
              <a:buChar char="q"/>
            </a:pPr>
            <a:r>
              <a:rPr lang="en-IN" b="1" dirty="0" smtClean="0">
                <a:solidFill>
                  <a:schemeClr val="tx1"/>
                </a:solidFill>
                <a:latin typeface="Cambria" pitchFamily="18" charset="0"/>
              </a:rPr>
              <a:t>Police was directed to give assistance to IRP </a:t>
            </a:r>
            <a:r>
              <a:rPr lang="en-IN" dirty="0" smtClean="0">
                <a:solidFill>
                  <a:schemeClr val="tx1"/>
                </a:solidFill>
                <a:latin typeface="Cambria" pitchFamily="18" charset="0"/>
              </a:rPr>
              <a:t>and directed CD to furnish the book of account, list of financial and operational creditors and assets to the IRP. [</a:t>
            </a:r>
            <a:r>
              <a:rPr lang="en-IN" i="1" dirty="0" smtClean="0">
                <a:solidFill>
                  <a:schemeClr val="tx1"/>
                </a:solidFill>
                <a:latin typeface="Cambria" pitchFamily="18" charset="0"/>
              </a:rPr>
              <a:t>Central Bank of India and SBI v/s Ashok Magnetics ; NCLT Chennai]</a:t>
            </a:r>
            <a:endParaRPr lang="en-IN" dirty="0" smtClean="0">
              <a:solidFill>
                <a:schemeClr val="tx1"/>
              </a:solidFill>
              <a:latin typeface="Cambria" pitchFamily="18" charset="0"/>
            </a:endParaRPr>
          </a:p>
          <a:p>
            <a:pPr algn="just">
              <a:buFont typeface="Wingdings" pitchFamily="2" charset="2"/>
              <a:buChar char="q"/>
            </a:pPr>
            <a:r>
              <a:rPr lang="en-IN" dirty="0" smtClean="0">
                <a:solidFill>
                  <a:schemeClr val="tx1"/>
                </a:solidFill>
                <a:latin typeface="Cambria" pitchFamily="18" charset="0"/>
              </a:rPr>
              <a:t>IRP was directed to ensure that the company remains ongoing and if so necessary may </a:t>
            </a:r>
            <a:r>
              <a:rPr lang="en-IN" b="1" dirty="0" smtClean="0">
                <a:solidFill>
                  <a:schemeClr val="tx1"/>
                </a:solidFill>
                <a:latin typeface="Cambria" pitchFamily="18" charset="0"/>
              </a:rPr>
              <a:t>take assistance of (suspended) Board of Directors</a:t>
            </a:r>
            <a:r>
              <a:rPr lang="en-IN" dirty="0" smtClean="0">
                <a:solidFill>
                  <a:schemeClr val="tx1"/>
                </a:solidFill>
                <a:latin typeface="Cambria" pitchFamily="18" charset="0"/>
              </a:rPr>
              <a:t>. Authorization of the Resolution Professional is necessary for the person authorized to sign the bank cheques. [</a:t>
            </a:r>
            <a:r>
              <a:rPr lang="en-IN" i="1" dirty="0" err="1" smtClean="0">
                <a:solidFill>
                  <a:schemeClr val="tx1"/>
                </a:solidFill>
                <a:latin typeface="Cambria" pitchFamily="18" charset="0"/>
              </a:rPr>
              <a:t>K.Kesava</a:t>
            </a:r>
            <a:r>
              <a:rPr lang="en-IN" i="1" dirty="0" smtClean="0">
                <a:solidFill>
                  <a:schemeClr val="tx1"/>
                </a:solidFill>
                <a:latin typeface="Cambria" pitchFamily="18" charset="0"/>
              </a:rPr>
              <a:t> v/s Ajay </a:t>
            </a:r>
            <a:r>
              <a:rPr lang="en-IN" i="1" dirty="0" err="1" smtClean="0">
                <a:solidFill>
                  <a:schemeClr val="tx1"/>
                </a:solidFill>
                <a:latin typeface="Cambria" pitchFamily="18" charset="0"/>
              </a:rPr>
              <a:t>Gopaldas</a:t>
            </a:r>
            <a:r>
              <a:rPr lang="en-IN" i="1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IN" i="1" dirty="0" err="1" smtClean="0">
                <a:solidFill>
                  <a:schemeClr val="tx1"/>
                </a:solidFill>
                <a:latin typeface="Cambria" pitchFamily="18" charset="0"/>
              </a:rPr>
              <a:t>Samat</a:t>
            </a:r>
            <a:r>
              <a:rPr lang="en-IN" i="1" dirty="0" smtClean="0">
                <a:solidFill>
                  <a:schemeClr val="tx1"/>
                </a:solidFill>
                <a:latin typeface="Cambria" pitchFamily="18" charset="0"/>
              </a:rPr>
              <a:t> (HUF) &amp; Ors.]</a:t>
            </a:r>
          </a:p>
          <a:p>
            <a:pPr algn="just">
              <a:buFont typeface="Wingdings" pitchFamily="2" charset="2"/>
              <a:buChar char="q"/>
            </a:pPr>
            <a:r>
              <a:rPr lang="en-IN" dirty="0" smtClean="0">
                <a:solidFill>
                  <a:schemeClr val="tx1"/>
                </a:solidFill>
                <a:latin typeface="Cambria" pitchFamily="18" charset="0"/>
              </a:rPr>
              <a:t>Property was sealed by Municipal Corporation of Faridabad AA ordered </a:t>
            </a:r>
            <a:r>
              <a:rPr lang="en-IN" b="1" dirty="0" smtClean="0">
                <a:solidFill>
                  <a:schemeClr val="tx1"/>
                </a:solidFill>
                <a:latin typeface="Cambria" pitchFamily="18" charset="0"/>
              </a:rPr>
              <a:t>Municipal Corporation Faridabad to de seal the property and surrenders its possession to RP.</a:t>
            </a:r>
            <a:r>
              <a:rPr lang="en-IN" dirty="0" smtClean="0">
                <a:solidFill>
                  <a:schemeClr val="tx1"/>
                </a:solidFill>
                <a:latin typeface="Cambria" pitchFamily="18" charset="0"/>
              </a:rPr>
              <a:t> [</a:t>
            </a:r>
            <a:r>
              <a:rPr lang="en-IN" i="1" dirty="0" err="1" smtClean="0">
                <a:solidFill>
                  <a:schemeClr val="tx1"/>
                </a:solidFill>
                <a:latin typeface="Cambria" pitchFamily="18" charset="0"/>
              </a:rPr>
              <a:t>Indiabulls</a:t>
            </a:r>
            <a:r>
              <a:rPr lang="en-IN" i="1" dirty="0" smtClean="0">
                <a:solidFill>
                  <a:schemeClr val="tx1"/>
                </a:solidFill>
                <a:latin typeface="Cambria" pitchFamily="18" charset="0"/>
              </a:rPr>
              <a:t> Housing Finance Ltd. v/s M/s Forging </a:t>
            </a:r>
            <a:r>
              <a:rPr lang="en-IN" i="1" dirty="0" err="1" smtClean="0">
                <a:solidFill>
                  <a:schemeClr val="tx1"/>
                </a:solidFill>
                <a:latin typeface="Cambria" pitchFamily="18" charset="0"/>
              </a:rPr>
              <a:t>pvt</a:t>
            </a:r>
            <a:r>
              <a:rPr lang="en-IN" i="1" dirty="0" smtClean="0">
                <a:solidFill>
                  <a:schemeClr val="tx1"/>
                </a:solidFill>
                <a:latin typeface="Cambria" pitchFamily="18" charset="0"/>
              </a:rPr>
              <a:t>. Ltd.; NCLT, New Delhi Principal Bench]</a:t>
            </a:r>
          </a:p>
          <a:p>
            <a:pPr algn="just">
              <a:buFont typeface="Wingdings" pitchFamily="2" charset="2"/>
              <a:buChar char="q"/>
            </a:pPr>
            <a:r>
              <a:rPr lang="en-IN" dirty="0" smtClean="0">
                <a:solidFill>
                  <a:schemeClr val="tx1"/>
                </a:solidFill>
                <a:latin typeface="Cambria" pitchFamily="18" charset="0"/>
              </a:rPr>
              <a:t>NCLAT had set aside the observations made by the Adjudicating Authority against RP as those were uncalled for stating and held that </a:t>
            </a:r>
            <a:r>
              <a:rPr lang="en-IN" b="1" dirty="0" smtClean="0">
                <a:solidFill>
                  <a:schemeClr val="tx1"/>
                </a:solidFill>
                <a:latin typeface="Cambria" pitchFamily="18" charset="0"/>
              </a:rPr>
              <a:t>“The Insolvency and Bankruptcy Code, 2016” being a new Code, every person dealing with the subject including RP’s, Liquidators, Lawyers, AA and even the members of Appellate Tribunal are trying to understand the provisions of Law</a:t>
            </a:r>
            <a:r>
              <a:rPr lang="en-IN" i="1" dirty="0" smtClean="0">
                <a:solidFill>
                  <a:schemeClr val="tx1"/>
                </a:solidFill>
                <a:latin typeface="Cambria" pitchFamily="18" charset="0"/>
              </a:rPr>
              <a:t>. [</a:t>
            </a:r>
            <a:r>
              <a:rPr lang="en-IN" i="1" dirty="0" err="1" smtClean="0">
                <a:solidFill>
                  <a:schemeClr val="tx1"/>
                </a:solidFill>
                <a:latin typeface="Cambria" pitchFamily="18" charset="0"/>
              </a:rPr>
              <a:t>Jitendra</a:t>
            </a:r>
            <a:r>
              <a:rPr lang="en-IN" i="1" dirty="0" smtClean="0">
                <a:solidFill>
                  <a:schemeClr val="tx1"/>
                </a:solidFill>
                <a:latin typeface="Cambria" pitchFamily="18" charset="0"/>
              </a:rPr>
              <a:t> Kumar Jain; NCLAT, New Delhi]</a:t>
            </a:r>
            <a:endParaRPr lang="en-IN" dirty="0" smtClean="0">
              <a:solidFill>
                <a:schemeClr val="tx1"/>
              </a:solidFill>
              <a:latin typeface="Cambria" pitchFamily="18" charset="0"/>
            </a:endParaRPr>
          </a:p>
          <a:p>
            <a:pPr algn="just">
              <a:buFont typeface="Wingdings" pitchFamily="2" charset="2"/>
              <a:buChar char="q"/>
            </a:pPr>
            <a:endParaRPr lang="en-IN" dirty="0" smtClean="0"/>
          </a:p>
          <a:p>
            <a:pPr algn="just">
              <a:buFont typeface="Wingdings" pitchFamily="2" charset="2"/>
              <a:buChar char="q"/>
            </a:pPr>
            <a:endParaRPr lang="en-IN" b="1" i="1" dirty="0"/>
          </a:p>
        </p:txBody>
      </p:sp>
      <p:sp>
        <p:nvSpPr>
          <p:cNvPr id="11" name="Footer Placeholder 6"/>
          <p:cNvSpPr>
            <a:spLocks noGrp="1"/>
          </p:cNvSpPr>
          <p:nvPr>
            <p:ph type="ftr" sz="quarter" idx="11"/>
          </p:nvPr>
        </p:nvSpPr>
        <p:spPr>
          <a:xfrm rot="16200000">
            <a:off x="9556570" y="3643766"/>
            <a:ext cx="4386943" cy="365125"/>
          </a:xfrm>
        </p:spPr>
        <p:txBody>
          <a:bodyPr vert="horz" lIns="91440" tIns="45720" rIns="91440" bIns="45720" rtlCol="0" anchor="ctr"/>
          <a:lstStyle/>
          <a:p>
            <a:r>
              <a:rPr lang="en-US" sz="1600" b="1" dirty="0" smtClean="0">
                <a:latin typeface="Cambria" panose="02040503050406030204" pitchFamily="18" charset="0"/>
              </a:rPr>
              <a:t>ICSI Institute of Insolvency Professionals</a:t>
            </a:r>
            <a:endParaRPr lang="en-US" sz="1600" b="1" dirty="0">
              <a:latin typeface="Cambria" panose="020405030504060302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>
                <a:latin typeface="Cambria" pitchFamily="18" charset="0"/>
              </a:rPr>
              <a:t>Regulatory mandates for IPAs and the Journey of ICSI </a:t>
            </a:r>
            <a:r>
              <a:rPr lang="en-IN" dirty="0" smtClean="0">
                <a:latin typeface="Cambria" pitchFamily="18" charset="0"/>
              </a:rPr>
              <a:t>IIP</a:t>
            </a:r>
            <a:endParaRPr lang="en-IN" dirty="0">
              <a:latin typeface="Cambri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41882" y="2369127"/>
            <a:ext cx="9509047" cy="3687289"/>
          </a:xfrm>
        </p:spPr>
        <p:txBody>
          <a:bodyPr>
            <a:normAutofit/>
          </a:bodyPr>
          <a:lstStyle/>
          <a:p>
            <a:pPr algn="just"/>
            <a:r>
              <a:rPr lang="en-IN" dirty="0" smtClean="0">
                <a:solidFill>
                  <a:schemeClr val="tx1"/>
                </a:solidFill>
                <a:latin typeface="Cambria" pitchFamily="18" charset="0"/>
              </a:rPr>
              <a:t>IPAs are to </a:t>
            </a:r>
            <a:r>
              <a:rPr lang="en-IN" b="1" dirty="0" err="1" smtClean="0">
                <a:solidFill>
                  <a:schemeClr val="tx1"/>
                </a:solidFill>
                <a:latin typeface="Cambria" pitchFamily="18" charset="0"/>
              </a:rPr>
              <a:t>enroll</a:t>
            </a:r>
            <a:r>
              <a:rPr lang="en-IN" b="1" dirty="0" smtClean="0">
                <a:solidFill>
                  <a:schemeClr val="tx1"/>
                </a:solidFill>
                <a:latin typeface="Cambria" pitchFamily="18" charset="0"/>
              </a:rPr>
              <a:t>, educate, develop, monitor and </a:t>
            </a:r>
            <a:r>
              <a:rPr lang="en-IN" b="1" dirty="0" smtClean="0">
                <a:solidFill>
                  <a:schemeClr val="tx1"/>
                </a:solidFill>
                <a:latin typeface="Cambria" pitchFamily="18" charset="0"/>
              </a:rPr>
              <a:t>regulate</a:t>
            </a:r>
            <a:r>
              <a:rPr lang="en-IN" b="1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IN" dirty="0" smtClean="0">
                <a:solidFill>
                  <a:schemeClr val="tx1"/>
                </a:solidFill>
                <a:latin typeface="Cambria" pitchFamily="18" charset="0"/>
              </a:rPr>
              <a:t>the insolvency professionals.</a:t>
            </a:r>
          </a:p>
          <a:p>
            <a:pPr algn="just"/>
            <a:r>
              <a:rPr lang="en-IN" dirty="0" smtClean="0">
                <a:solidFill>
                  <a:schemeClr val="tx1"/>
                </a:solidFill>
                <a:latin typeface="Cambria" pitchFamily="18" charset="0"/>
              </a:rPr>
              <a:t>ICSI IIP has </a:t>
            </a:r>
            <a:r>
              <a:rPr lang="en-IN" dirty="0" smtClean="0">
                <a:solidFill>
                  <a:schemeClr val="tx1"/>
                </a:solidFill>
                <a:latin typeface="Cambria" pitchFamily="18" charset="0"/>
              </a:rPr>
              <a:t>over </a:t>
            </a:r>
            <a:r>
              <a:rPr lang="en-IN" dirty="0" smtClean="0">
                <a:solidFill>
                  <a:schemeClr val="tx1"/>
                </a:solidFill>
                <a:latin typeface="Cambria" pitchFamily="18" charset="0"/>
              </a:rPr>
              <a:t>700 </a:t>
            </a:r>
            <a:r>
              <a:rPr lang="en-IN" dirty="0" smtClean="0">
                <a:solidFill>
                  <a:schemeClr val="tx1"/>
                </a:solidFill>
                <a:latin typeface="Cambria" pitchFamily="18" charset="0"/>
              </a:rPr>
              <a:t>members.</a:t>
            </a:r>
            <a:endParaRPr lang="en-IN" dirty="0" smtClean="0">
              <a:solidFill>
                <a:schemeClr val="tx1"/>
              </a:solidFill>
              <a:latin typeface="Cambria" pitchFamily="18" charset="0"/>
            </a:endParaRPr>
          </a:p>
          <a:p>
            <a:pPr algn="just"/>
            <a:r>
              <a:rPr lang="en-IN" dirty="0" smtClean="0">
                <a:solidFill>
                  <a:schemeClr val="tx1"/>
                </a:solidFill>
                <a:latin typeface="Cambria" pitchFamily="18" charset="0"/>
              </a:rPr>
              <a:t>The governing </a:t>
            </a:r>
            <a:r>
              <a:rPr lang="en-IN" dirty="0" smtClean="0">
                <a:solidFill>
                  <a:schemeClr val="tx1"/>
                </a:solidFill>
                <a:latin typeface="Cambria" pitchFamily="18" charset="0"/>
              </a:rPr>
              <a:t>Board </a:t>
            </a:r>
            <a:r>
              <a:rPr lang="en-IN" dirty="0" smtClean="0">
                <a:solidFill>
                  <a:schemeClr val="tx1"/>
                </a:solidFill>
                <a:latin typeface="Cambria" pitchFamily="18" charset="0"/>
              </a:rPr>
              <a:t>comprises </a:t>
            </a:r>
            <a:r>
              <a:rPr lang="en-IN" dirty="0" smtClean="0">
                <a:solidFill>
                  <a:schemeClr val="tx1"/>
                </a:solidFill>
                <a:latin typeface="Cambria" pitchFamily="18" charset="0"/>
              </a:rPr>
              <a:t>of </a:t>
            </a:r>
            <a:r>
              <a:rPr lang="en-IN" dirty="0" smtClean="0">
                <a:solidFill>
                  <a:schemeClr val="tx1"/>
                </a:solidFill>
                <a:latin typeface="Cambria" pitchFamily="18" charset="0"/>
              </a:rPr>
              <a:t>eminent Independent Directors.</a:t>
            </a:r>
            <a:endParaRPr lang="en-IN" dirty="0" smtClean="0">
              <a:solidFill>
                <a:schemeClr val="tx1"/>
              </a:solidFill>
              <a:latin typeface="Cambria" pitchFamily="18" charset="0"/>
            </a:endParaRPr>
          </a:p>
          <a:p>
            <a:pPr algn="just"/>
            <a:r>
              <a:rPr lang="en-IN" dirty="0" smtClean="0">
                <a:solidFill>
                  <a:schemeClr val="tx1"/>
                </a:solidFill>
                <a:latin typeface="Cambria" pitchFamily="18" charset="0"/>
              </a:rPr>
              <a:t>It has </a:t>
            </a:r>
            <a:r>
              <a:rPr lang="en-IN" dirty="0" smtClean="0">
                <a:solidFill>
                  <a:schemeClr val="tx1"/>
                </a:solidFill>
                <a:latin typeface="Cambria" pitchFamily="18" charset="0"/>
              </a:rPr>
              <a:t>various committees: Monitoring, Disciplinary, Membership, </a:t>
            </a:r>
            <a:r>
              <a:rPr lang="en-IN" dirty="0" smtClean="0">
                <a:solidFill>
                  <a:schemeClr val="tx1"/>
                </a:solidFill>
                <a:latin typeface="Cambria" pitchFamily="18" charset="0"/>
              </a:rPr>
              <a:t>Grievance Redressel</a:t>
            </a:r>
            <a:r>
              <a:rPr lang="en-IN" dirty="0" smtClean="0">
                <a:solidFill>
                  <a:schemeClr val="tx1"/>
                </a:solidFill>
                <a:latin typeface="Cambria" pitchFamily="18" charset="0"/>
              </a:rPr>
              <a:t>, </a:t>
            </a:r>
            <a:r>
              <a:rPr lang="en-IN" dirty="0" smtClean="0">
                <a:solidFill>
                  <a:schemeClr val="tx1"/>
                </a:solidFill>
                <a:latin typeface="Cambria" pitchFamily="18" charset="0"/>
              </a:rPr>
              <a:t>Advisory, </a:t>
            </a:r>
            <a:r>
              <a:rPr lang="en-IN" dirty="0" err="1" smtClean="0">
                <a:solidFill>
                  <a:schemeClr val="tx1"/>
                </a:solidFill>
                <a:latin typeface="Cambria" pitchFamily="18" charset="0"/>
              </a:rPr>
              <a:t>Appelant</a:t>
            </a:r>
            <a:r>
              <a:rPr lang="en-IN" dirty="0" smtClean="0">
                <a:solidFill>
                  <a:schemeClr val="tx1"/>
                </a:solidFill>
                <a:latin typeface="Cambria" pitchFamily="18" charset="0"/>
              </a:rPr>
              <a:t> Panel.</a:t>
            </a:r>
          </a:p>
          <a:p>
            <a:pPr algn="just">
              <a:buNone/>
            </a:pPr>
            <a:endParaRPr lang="en-IN" dirty="0" smtClean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5" name="Footer Placeholder 6"/>
          <p:cNvSpPr>
            <a:spLocks noGrp="1"/>
          </p:cNvSpPr>
          <p:nvPr>
            <p:ph type="ftr" sz="quarter" idx="11"/>
          </p:nvPr>
        </p:nvSpPr>
        <p:spPr>
          <a:xfrm rot="16200000">
            <a:off x="9556570" y="3643766"/>
            <a:ext cx="4386943" cy="365125"/>
          </a:xfrm>
        </p:spPr>
        <p:txBody>
          <a:bodyPr vert="horz" lIns="91440" tIns="45720" rIns="91440" bIns="45720" rtlCol="0" anchor="ctr"/>
          <a:lstStyle/>
          <a:p>
            <a:r>
              <a:rPr lang="en-US" sz="1600" b="1" dirty="0" smtClean="0">
                <a:latin typeface="Cambria" panose="02040503050406030204" pitchFamily="18" charset="0"/>
              </a:rPr>
              <a:t>ICSI Institute of Insolvency Professionals</a:t>
            </a:r>
            <a:endParaRPr lang="en-US" sz="1600" b="1" dirty="0">
              <a:latin typeface="Cambria" panose="02040503050406030204" pitchFamily="18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1872" y="294198"/>
            <a:ext cx="9692640" cy="857708"/>
          </a:xfrm>
        </p:spPr>
        <p:txBody>
          <a:bodyPr>
            <a:normAutofit/>
          </a:bodyPr>
          <a:lstStyle/>
          <a:p>
            <a:r>
              <a:rPr lang="en-IN" sz="2800" dirty="0" smtClean="0">
                <a:latin typeface="Cambria" pitchFamily="18" charset="0"/>
              </a:rPr>
              <a:t>Regulatory mandates for IPAs and the Journey of ICSI IIP</a:t>
            </a:r>
            <a:endParaRPr lang="en-IN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0002" y="1407226"/>
            <a:ext cx="9568424" cy="4518562"/>
          </a:xfrm>
        </p:spPr>
        <p:txBody>
          <a:bodyPr>
            <a:noAutofit/>
          </a:bodyPr>
          <a:lstStyle/>
          <a:p>
            <a:pPr algn="just"/>
            <a:r>
              <a:rPr lang="en-IN" b="1" dirty="0" smtClean="0">
                <a:solidFill>
                  <a:schemeClr val="tx1"/>
                </a:solidFill>
                <a:latin typeface="Cambria" pitchFamily="18" charset="0"/>
              </a:rPr>
              <a:t>To build the capacities of </a:t>
            </a:r>
            <a:r>
              <a:rPr lang="en-IN" b="1" dirty="0" smtClean="0">
                <a:solidFill>
                  <a:schemeClr val="tx1"/>
                </a:solidFill>
                <a:latin typeface="Cambria" pitchFamily="18" charset="0"/>
              </a:rPr>
              <a:t>IPs:</a:t>
            </a:r>
            <a:endParaRPr lang="en-IN" b="1" dirty="0" smtClean="0">
              <a:solidFill>
                <a:schemeClr val="tx1"/>
              </a:solidFill>
              <a:latin typeface="Cambria" pitchFamily="18" charset="0"/>
            </a:endParaRPr>
          </a:p>
          <a:p>
            <a:pPr algn="just">
              <a:buNone/>
            </a:pPr>
            <a:r>
              <a:rPr lang="en-IN" dirty="0" smtClean="0">
                <a:solidFill>
                  <a:schemeClr val="tx1"/>
                </a:solidFill>
                <a:latin typeface="Cambria" pitchFamily="18" charset="0"/>
              </a:rPr>
              <a:t>		-	</a:t>
            </a:r>
            <a:r>
              <a:rPr lang="en-IN" b="1" dirty="0" smtClean="0">
                <a:solidFill>
                  <a:schemeClr val="tx1"/>
                </a:solidFill>
                <a:latin typeface="Cambria" pitchFamily="18" charset="0"/>
              </a:rPr>
              <a:t>Conducts training programmes</a:t>
            </a:r>
          </a:p>
          <a:p>
            <a:pPr algn="just">
              <a:buNone/>
            </a:pPr>
            <a:r>
              <a:rPr lang="en-IN" dirty="0" smtClean="0">
                <a:solidFill>
                  <a:schemeClr val="tx1"/>
                </a:solidFill>
                <a:latin typeface="Cambria" pitchFamily="18" charset="0"/>
              </a:rPr>
              <a:t>		-	</a:t>
            </a:r>
            <a:r>
              <a:rPr lang="en-IN" b="1" dirty="0" smtClean="0">
                <a:solidFill>
                  <a:schemeClr val="tx1"/>
                </a:solidFill>
                <a:latin typeface="Cambria" pitchFamily="18" charset="0"/>
              </a:rPr>
              <a:t>Intensive training </a:t>
            </a:r>
            <a:r>
              <a:rPr lang="en-IN" b="1" dirty="0" smtClean="0">
                <a:solidFill>
                  <a:schemeClr val="tx1"/>
                </a:solidFill>
                <a:latin typeface="Cambria" pitchFamily="18" charset="0"/>
              </a:rPr>
              <a:t>workshops</a:t>
            </a:r>
          </a:p>
          <a:p>
            <a:pPr algn="just">
              <a:buNone/>
            </a:pPr>
            <a:r>
              <a:rPr lang="en-IN" b="1" dirty="0" smtClean="0">
                <a:solidFill>
                  <a:schemeClr val="tx1"/>
                </a:solidFill>
                <a:latin typeface="Cambria" pitchFamily="18" charset="0"/>
              </a:rPr>
              <a:t>		-	Certificate Programs</a:t>
            </a:r>
            <a:endParaRPr lang="en-IN" b="1" dirty="0" smtClean="0">
              <a:solidFill>
                <a:schemeClr val="tx1"/>
              </a:solidFill>
              <a:latin typeface="Cambria" pitchFamily="18" charset="0"/>
            </a:endParaRPr>
          </a:p>
          <a:p>
            <a:pPr algn="just">
              <a:buNone/>
            </a:pPr>
            <a:r>
              <a:rPr lang="en-IN" dirty="0" smtClean="0">
                <a:solidFill>
                  <a:schemeClr val="tx1"/>
                </a:solidFill>
                <a:latin typeface="Cambria" pitchFamily="18" charset="0"/>
              </a:rPr>
              <a:t>		-	</a:t>
            </a:r>
            <a:r>
              <a:rPr lang="en-IN" b="1" dirty="0" smtClean="0">
                <a:solidFill>
                  <a:schemeClr val="tx1"/>
                </a:solidFill>
                <a:latin typeface="Cambria" pitchFamily="18" charset="0"/>
              </a:rPr>
              <a:t>50 hours pre registration training program</a:t>
            </a:r>
          </a:p>
          <a:p>
            <a:pPr algn="just">
              <a:buNone/>
            </a:pPr>
            <a:r>
              <a:rPr lang="en-IN" dirty="0" smtClean="0">
                <a:solidFill>
                  <a:schemeClr val="tx1"/>
                </a:solidFill>
                <a:latin typeface="Cambria" pitchFamily="18" charset="0"/>
              </a:rPr>
              <a:t>		-	</a:t>
            </a:r>
            <a:r>
              <a:rPr lang="en-IN" b="1" dirty="0" smtClean="0">
                <a:solidFill>
                  <a:schemeClr val="tx1"/>
                </a:solidFill>
                <a:latin typeface="Cambria" pitchFamily="18" charset="0"/>
              </a:rPr>
              <a:t>Webinars</a:t>
            </a:r>
          </a:p>
          <a:p>
            <a:pPr algn="just">
              <a:buNone/>
            </a:pPr>
            <a:r>
              <a:rPr lang="en-IN" b="1" dirty="0" smtClean="0">
                <a:solidFill>
                  <a:schemeClr val="tx1"/>
                </a:solidFill>
                <a:latin typeface="Cambria" pitchFamily="18" charset="0"/>
              </a:rPr>
              <a:t>		-	</a:t>
            </a:r>
            <a:r>
              <a:rPr lang="en-IN" dirty="0" smtClean="0">
                <a:solidFill>
                  <a:schemeClr val="tx1"/>
                </a:solidFill>
                <a:latin typeface="Cambria" pitchFamily="18" charset="0"/>
              </a:rPr>
              <a:t> First Organisation to bring out </a:t>
            </a:r>
            <a:r>
              <a:rPr lang="en-IN" b="1" dirty="0" smtClean="0">
                <a:solidFill>
                  <a:schemeClr val="tx1"/>
                </a:solidFill>
                <a:latin typeface="Cambria" pitchFamily="18" charset="0"/>
              </a:rPr>
              <a:t>Monthly Journal</a:t>
            </a:r>
          </a:p>
          <a:p>
            <a:pPr algn="just">
              <a:buNone/>
            </a:pPr>
            <a:r>
              <a:rPr lang="en-IN" b="1" dirty="0" smtClean="0">
                <a:solidFill>
                  <a:schemeClr val="tx1"/>
                </a:solidFill>
                <a:latin typeface="Cambria" pitchFamily="18" charset="0"/>
              </a:rPr>
              <a:t>		-	Regular knowledge updates</a:t>
            </a:r>
          </a:p>
          <a:p>
            <a:pPr algn="just">
              <a:buNone/>
            </a:pPr>
            <a:endParaRPr lang="en-IN" dirty="0" smtClean="0">
              <a:solidFill>
                <a:schemeClr val="tx1"/>
              </a:solidFill>
              <a:latin typeface="Cambria" pitchFamily="18" charset="0"/>
            </a:endParaRPr>
          </a:p>
          <a:p>
            <a:endParaRPr lang="en-IN" sz="1800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5" name="Footer Placeholder 6"/>
          <p:cNvSpPr>
            <a:spLocks noGrp="1"/>
          </p:cNvSpPr>
          <p:nvPr>
            <p:ph type="ftr" sz="quarter" idx="11"/>
          </p:nvPr>
        </p:nvSpPr>
        <p:spPr>
          <a:xfrm rot="16200000">
            <a:off x="9556570" y="3643766"/>
            <a:ext cx="4386943" cy="365125"/>
          </a:xfrm>
        </p:spPr>
        <p:txBody>
          <a:bodyPr vert="horz" lIns="91440" tIns="45720" rIns="91440" bIns="45720" rtlCol="0" anchor="ctr"/>
          <a:lstStyle/>
          <a:p>
            <a:r>
              <a:rPr lang="en-US" sz="1600" b="1" dirty="0" smtClean="0">
                <a:latin typeface="Cambria" panose="02040503050406030204" pitchFamily="18" charset="0"/>
              </a:rPr>
              <a:t>ICSI Institute of Insolvency Professionals</a:t>
            </a:r>
            <a:endParaRPr lang="en-US" sz="1600" b="1" dirty="0">
              <a:latin typeface="Cambria" panose="02040503050406030204" pitchFamily="18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1872" y="294198"/>
            <a:ext cx="9692640" cy="857708"/>
          </a:xfrm>
        </p:spPr>
        <p:txBody>
          <a:bodyPr>
            <a:normAutofit/>
          </a:bodyPr>
          <a:lstStyle/>
          <a:p>
            <a:r>
              <a:rPr lang="en-IN" sz="2800" dirty="0" smtClean="0">
                <a:latin typeface="Cambria" pitchFamily="18" charset="0"/>
              </a:rPr>
              <a:t>Regulatory mandates for IPAs and the Journey of ICSI IIP</a:t>
            </a:r>
            <a:endParaRPr lang="en-IN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92501" y="1828800"/>
            <a:ext cx="9568424" cy="4251366"/>
          </a:xfrm>
        </p:spPr>
        <p:txBody>
          <a:bodyPr>
            <a:noAutofit/>
          </a:bodyPr>
          <a:lstStyle/>
          <a:p>
            <a:pPr algn="just"/>
            <a:r>
              <a:rPr lang="en-IN" sz="1800" b="1" dirty="0" smtClean="0">
                <a:solidFill>
                  <a:schemeClr val="tx1"/>
                </a:solidFill>
                <a:latin typeface="Cambria" pitchFamily="18" charset="0"/>
              </a:rPr>
              <a:t>To build the capacities of </a:t>
            </a:r>
            <a:r>
              <a:rPr lang="en-IN" sz="1800" b="1" dirty="0" smtClean="0">
                <a:solidFill>
                  <a:schemeClr val="tx1"/>
                </a:solidFill>
                <a:latin typeface="Cambria" pitchFamily="18" charset="0"/>
              </a:rPr>
              <a:t>IPs:</a:t>
            </a:r>
            <a:endParaRPr lang="en-IN" sz="1800" b="1" dirty="0" smtClean="0">
              <a:solidFill>
                <a:schemeClr val="tx1"/>
              </a:solidFill>
              <a:latin typeface="Cambria" pitchFamily="18" charset="0"/>
            </a:endParaRPr>
          </a:p>
          <a:p>
            <a:pPr algn="just">
              <a:buNone/>
            </a:pPr>
            <a:r>
              <a:rPr lang="en-IN" sz="1800" dirty="0" smtClean="0">
                <a:solidFill>
                  <a:schemeClr val="tx1"/>
                </a:solidFill>
                <a:latin typeface="Cambria" pitchFamily="18" charset="0"/>
              </a:rPr>
              <a:t>		-	</a:t>
            </a:r>
            <a:r>
              <a:rPr lang="en-IN" sz="1800" b="1" dirty="0" smtClean="0">
                <a:solidFill>
                  <a:schemeClr val="tx1"/>
                </a:solidFill>
                <a:latin typeface="Cambria" pitchFamily="18" charset="0"/>
              </a:rPr>
              <a:t>Publications</a:t>
            </a:r>
            <a:r>
              <a:rPr lang="en-IN" sz="1800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endParaRPr lang="en-IN" sz="1800" dirty="0" smtClean="0">
              <a:solidFill>
                <a:schemeClr val="tx1"/>
              </a:solidFill>
              <a:latin typeface="Cambria" pitchFamily="18" charset="0"/>
            </a:endParaRPr>
          </a:p>
          <a:p>
            <a:pPr algn="just">
              <a:buNone/>
            </a:pPr>
            <a:r>
              <a:rPr lang="en-IN" sz="1800" dirty="0" smtClean="0">
                <a:solidFill>
                  <a:schemeClr val="tx1"/>
                </a:solidFill>
                <a:latin typeface="Cambria" pitchFamily="18" charset="0"/>
              </a:rPr>
              <a:t>	</a:t>
            </a:r>
            <a:r>
              <a:rPr lang="en-IN" sz="1800" dirty="0" smtClean="0">
                <a:solidFill>
                  <a:schemeClr val="tx1"/>
                </a:solidFill>
                <a:latin typeface="Cambria" pitchFamily="18" charset="0"/>
              </a:rPr>
              <a:t>		-	Case Law </a:t>
            </a:r>
            <a:r>
              <a:rPr lang="en-IN" sz="1800" dirty="0" err="1" smtClean="0">
                <a:solidFill>
                  <a:schemeClr val="tx1"/>
                </a:solidFill>
                <a:latin typeface="Cambria" pitchFamily="18" charset="0"/>
              </a:rPr>
              <a:t>Compeddium</a:t>
            </a:r>
            <a:r>
              <a:rPr lang="en-IN" sz="1800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endParaRPr lang="en-IN" sz="1800" dirty="0" smtClean="0">
              <a:solidFill>
                <a:schemeClr val="tx1"/>
              </a:solidFill>
              <a:latin typeface="Cambria" pitchFamily="18" charset="0"/>
            </a:endParaRPr>
          </a:p>
          <a:p>
            <a:pPr algn="just">
              <a:buNone/>
            </a:pPr>
            <a:r>
              <a:rPr lang="en-IN" sz="1800" dirty="0" smtClean="0">
                <a:solidFill>
                  <a:schemeClr val="tx1"/>
                </a:solidFill>
                <a:latin typeface="Cambria" pitchFamily="18" charset="0"/>
              </a:rPr>
              <a:t>	</a:t>
            </a:r>
            <a:r>
              <a:rPr lang="en-IN" sz="1800" dirty="0" smtClean="0">
                <a:solidFill>
                  <a:schemeClr val="tx1"/>
                </a:solidFill>
                <a:latin typeface="Cambria" pitchFamily="18" charset="0"/>
              </a:rPr>
              <a:t>		-	</a:t>
            </a:r>
            <a:r>
              <a:rPr lang="en-IN" sz="1800" spc="10" dirty="0" smtClean="0">
                <a:solidFill>
                  <a:schemeClr val="tx1"/>
                </a:solidFill>
                <a:latin typeface="Cambria" pitchFamily="18" charset="0"/>
              </a:rPr>
              <a:t>Judicial </a:t>
            </a:r>
            <a:r>
              <a:rPr lang="en-IN" sz="1800" spc="10" dirty="0" smtClean="0">
                <a:solidFill>
                  <a:schemeClr val="tx1"/>
                </a:solidFill>
                <a:latin typeface="Cambria" pitchFamily="18" charset="0"/>
              </a:rPr>
              <a:t>Pronouncements under the Code: An issue </a:t>
            </a:r>
            <a:r>
              <a:rPr lang="en-IN" sz="1800" spc="10" dirty="0" smtClean="0">
                <a:solidFill>
                  <a:schemeClr val="tx1"/>
                </a:solidFill>
                <a:latin typeface="Cambria" pitchFamily="18" charset="0"/>
              </a:rPr>
              <a:t>analysis</a:t>
            </a:r>
            <a:endParaRPr lang="en-IN" sz="1800" spc="10" dirty="0" smtClean="0">
              <a:solidFill>
                <a:schemeClr val="tx1"/>
              </a:solidFill>
              <a:latin typeface="Cambria" pitchFamily="18" charset="0"/>
            </a:endParaRPr>
          </a:p>
          <a:p>
            <a:pPr algn="just">
              <a:buNone/>
            </a:pPr>
            <a:r>
              <a:rPr lang="en-IN" sz="1800" dirty="0" smtClean="0">
                <a:solidFill>
                  <a:schemeClr val="tx1"/>
                </a:solidFill>
                <a:latin typeface="Cambria" pitchFamily="18" charset="0"/>
              </a:rPr>
              <a:t>			-	Practical </a:t>
            </a:r>
            <a:r>
              <a:rPr lang="en-IN" sz="1800" dirty="0" smtClean="0">
                <a:solidFill>
                  <a:schemeClr val="tx1"/>
                </a:solidFill>
                <a:latin typeface="Cambria" pitchFamily="18" charset="0"/>
              </a:rPr>
              <a:t>aspects of Insolvency Code (three editions have 	</a:t>
            </a:r>
            <a:r>
              <a:rPr lang="en-IN" sz="1800" dirty="0" smtClean="0">
                <a:solidFill>
                  <a:schemeClr val="tx1"/>
                </a:solidFill>
                <a:latin typeface="Cambria" pitchFamily="18" charset="0"/>
              </a:rPr>
              <a:t>			come </a:t>
            </a:r>
            <a:r>
              <a:rPr lang="en-IN" sz="1800" dirty="0" smtClean="0">
                <a:solidFill>
                  <a:schemeClr val="tx1"/>
                </a:solidFill>
                <a:latin typeface="Cambria" pitchFamily="18" charset="0"/>
              </a:rPr>
              <a:t>so far)</a:t>
            </a:r>
          </a:p>
          <a:p>
            <a:pPr algn="just">
              <a:buNone/>
            </a:pPr>
            <a:r>
              <a:rPr lang="en-IN" sz="1800" dirty="0" smtClean="0">
                <a:solidFill>
                  <a:schemeClr val="tx1"/>
                </a:solidFill>
                <a:latin typeface="Cambria" pitchFamily="18" charset="0"/>
              </a:rPr>
              <a:t>			-	Interim </a:t>
            </a:r>
            <a:r>
              <a:rPr lang="en-IN" sz="1800" dirty="0" smtClean="0">
                <a:solidFill>
                  <a:schemeClr val="tx1"/>
                </a:solidFill>
                <a:latin typeface="Cambria" pitchFamily="18" charset="0"/>
              </a:rPr>
              <a:t>Resolution Professional: A handbook (two </a:t>
            </a:r>
            <a:r>
              <a:rPr lang="en-IN" sz="1800" dirty="0" smtClean="0">
                <a:solidFill>
                  <a:schemeClr val="tx1"/>
                </a:solidFill>
                <a:latin typeface="Cambria" pitchFamily="18" charset="0"/>
              </a:rPr>
              <a:t>					editions have </a:t>
            </a:r>
            <a:r>
              <a:rPr lang="en-IN" sz="1800" dirty="0" smtClean="0">
                <a:solidFill>
                  <a:schemeClr val="tx1"/>
                </a:solidFill>
                <a:latin typeface="Cambria" pitchFamily="18" charset="0"/>
              </a:rPr>
              <a:t>come so </a:t>
            </a:r>
            <a:r>
              <a:rPr lang="en-IN" sz="1800" dirty="0" smtClean="0">
                <a:solidFill>
                  <a:schemeClr val="tx1"/>
                </a:solidFill>
                <a:latin typeface="Cambria" pitchFamily="18" charset="0"/>
              </a:rPr>
              <a:t>far</a:t>
            </a:r>
          </a:p>
          <a:p>
            <a:pPr algn="just">
              <a:buNone/>
            </a:pPr>
            <a:r>
              <a:rPr lang="en-IN" sz="1800" spc="10" dirty="0" smtClean="0">
                <a:solidFill>
                  <a:schemeClr val="tx1"/>
                </a:solidFill>
                <a:latin typeface="Cambria" pitchFamily="18" charset="0"/>
              </a:rPr>
              <a:t>	</a:t>
            </a:r>
            <a:r>
              <a:rPr lang="en-IN" sz="1800" spc="10" dirty="0" smtClean="0">
                <a:solidFill>
                  <a:schemeClr val="tx1"/>
                </a:solidFill>
                <a:latin typeface="Cambria" pitchFamily="18" charset="0"/>
              </a:rPr>
              <a:t>		-	Voluntary Liquidation: A handbook etc.</a:t>
            </a:r>
          </a:p>
          <a:p>
            <a:pPr algn="just"/>
            <a:endParaRPr lang="en-IN" sz="1800" dirty="0" smtClean="0">
              <a:solidFill>
                <a:schemeClr val="tx1"/>
              </a:solidFill>
              <a:latin typeface="Cambria" pitchFamily="18" charset="0"/>
            </a:endParaRPr>
          </a:p>
          <a:p>
            <a:pPr algn="just"/>
            <a:endParaRPr lang="en-IN" sz="1800" dirty="0" smtClean="0">
              <a:solidFill>
                <a:schemeClr val="tx1"/>
              </a:solidFill>
              <a:latin typeface="Cambria" pitchFamily="18" charset="0"/>
            </a:endParaRPr>
          </a:p>
          <a:p>
            <a:endParaRPr lang="en-IN" sz="1800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5" name="Footer Placeholder 6"/>
          <p:cNvSpPr>
            <a:spLocks noGrp="1"/>
          </p:cNvSpPr>
          <p:nvPr>
            <p:ph type="ftr" sz="quarter" idx="11"/>
          </p:nvPr>
        </p:nvSpPr>
        <p:spPr>
          <a:xfrm rot="16200000">
            <a:off x="9556570" y="3643766"/>
            <a:ext cx="4386943" cy="365125"/>
          </a:xfrm>
        </p:spPr>
        <p:txBody>
          <a:bodyPr vert="horz" lIns="91440" tIns="45720" rIns="91440" bIns="45720" rtlCol="0" anchor="ctr"/>
          <a:lstStyle/>
          <a:p>
            <a:r>
              <a:rPr lang="en-US" sz="1600" b="1" dirty="0" smtClean="0">
                <a:latin typeface="Cambria" panose="02040503050406030204" pitchFamily="18" charset="0"/>
              </a:rPr>
              <a:t>ICSI Institute of Insolvency Professionals</a:t>
            </a:r>
            <a:endParaRPr lang="en-US" sz="1600" b="1" dirty="0">
              <a:latin typeface="Cambria" panose="02040503050406030204" pitchFamily="18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>
                <a:latin typeface="Cambria" pitchFamily="18" charset="0"/>
              </a:rPr>
              <a:t>Regulatory mandates for IPAs and the Journey of ICSI IIP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61872" y="1828800"/>
            <a:ext cx="9568424" cy="4351337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n-IN" b="1" dirty="0" smtClean="0">
                <a:solidFill>
                  <a:schemeClr val="tx1"/>
                </a:solidFill>
                <a:latin typeface="Cambria" pitchFamily="18" charset="0"/>
              </a:rPr>
              <a:t>Support by ICSI IIP in the development of the Code</a:t>
            </a:r>
            <a:r>
              <a:rPr lang="en-IN" dirty="0" smtClean="0">
                <a:solidFill>
                  <a:schemeClr val="tx1"/>
                </a:solidFill>
                <a:latin typeface="Cambria" pitchFamily="18" charset="0"/>
              </a:rPr>
              <a:t>: </a:t>
            </a:r>
          </a:p>
          <a:p>
            <a:pPr algn="just">
              <a:buNone/>
            </a:pPr>
            <a:r>
              <a:rPr lang="en-IN" dirty="0" smtClean="0">
                <a:solidFill>
                  <a:schemeClr val="tx1"/>
                </a:solidFill>
                <a:latin typeface="Cambria" pitchFamily="18" charset="0"/>
              </a:rPr>
              <a:t>	</a:t>
            </a:r>
            <a:r>
              <a:rPr lang="en-IN" dirty="0" smtClean="0">
                <a:solidFill>
                  <a:schemeClr val="tx1"/>
                </a:solidFill>
                <a:latin typeface="Cambria" pitchFamily="18" charset="0"/>
              </a:rPr>
              <a:t>	-	to </a:t>
            </a:r>
            <a:r>
              <a:rPr lang="en-IN" dirty="0" smtClean="0">
                <a:solidFill>
                  <a:schemeClr val="tx1"/>
                </a:solidFill>
                <a:latin typeface="Cambria" pitchFamily="18" charset="0"/>
              </a:rPr>
              <a:t>the working groups involved in the development of </a:t>
            </a:r>
            <a:r>
              <a:rPr lang="en-IN" b="1" dirty="0" smtClean="0">
                <a:solidFill>
                  <a:schemeClr val="tx1"/>
                </a:solidFill>
                <a:latin typeface="Cambria" pitchFamily="18" charset="0"/>
              </a:rPr>
              <a:t>delegated </a:t>
            </a:r>
            <a:r>
              <a:rPr lang="en-IN" b="1" dirty="0" smtClean="0">
                <a:solidFill>
                  <a:schemeClr val="tx1"/>
                </a:solidFill>
                <a:latin typeface="Cambria" pitchFamily="18" charset="0"/>
              </a:rPr>
              <a:t>			legislations</a:t>
            </a:r>
            <a:r>
              <a:rPr lang="en-IN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IN" dirty="0" smtClean="0">
                <a:solidFill>
                  <a:schemeClr val="tx1"/>
                </a:solidFill>
                <a:latin typeface="Cambria" pitchFamily="18" charset="0"/>
              </a:rPr>
              <a:t>under the Code </a:t>
            </a:r>
            <a:endParaRPr lang="en-IN" dirty="0" smtClean="0">
              <a:solidFill>
                <a:schemeClr val="tx1"/>
              </a:solidFill>
              <a:latin typeface="Cambria" pitchFamily="18" charset="0"/>
            </a:endParaRPr>
          </a:p>
          <a:p>
            <a:pPr algn="just">
              <a:buNone/>
            </a:pPr>
            <a:r>
              <a:rPr lang="en-IN" b="1" dirty="0" smtClean="0">
                <a:solidFill>
                  <a:schemeClr val="tx1"/>
                </a:solidFill>
                <a:latin typeface="Cambria" pitchFamily="18" charset="0"/>
              </a:rPr>
              <a:t>	</a:t>
            </a:r>
            <a:r>
              <a:rPr lang="en-IN" b="1" dirty="0" smtClean="0">
                <a:solidFill>
                  <a:schemeClr val="tx1"/>
                </a:solidFill>
                <a:latin typeface="Cambria" pitchFamily="18" charset="0"/>
              </a:rPr>
              <a:t>	-	to Insolvency Law Committee</a:t>
            </a:r>
            <a:r>
              <a:rPr lang="en-IN" dirty="0" smtClean="0">
                <a:solidFill>
                  <a:schemeClr val="tx1"/>
                </a:solidFill>
                <a:latin typeface="Cambria" pitchFamily="18" charset="0"/>
              </a:rPr>
              <a:t> in terms of making suggestions for 			various 	amendments in the code taking into consideration the 			difficulties being faced by IPs at ground level.</a:t>
            </a:r>
          </a:p>
          <a:p>
            <a:pPr algn="just">
              <a:buNone/>
            </a:pPr>
            <a:r>
              <a:rPr lang="en-IN" dirty="0" smtClean="0">
                <a:solidFill>
                  <a:schemeClr val="tx1"/>
                </a:solidFill>
                <a:latin typeface="Cambria" pitchFamily="18" charset="0"/>
              </a:rPr>
              <a:t>	</a:t>
            </a:r>
            <a:r>
              <a:rPr lang="en-IN" dirty="0" smtClean="0">
                <a:solidFill>
                  <a:schemeClr val="tx1"/>
                </a:solidFill>
                <a:latin typeface="Cambria" pitchFamily="18" charset="0"/>
              </a:rPr>
              <a:t>	-	to IBBI in terms of inputs to the </a:t>
            </a:r>
            <a:r>
              <a:rPr lang="en-IN" b="1" dirty="0" smtClean="0">
                <a:solidFill>
                  <a:schemeClr val="tx1"/>
                </a:solidFill>
                <a:latin typeface="Cambria" pitchFamily="18" charset="0"/>
              </a:rPr>
              <a:t>advisory committees of IBBI</a:t>
            </a:r>
            <a:r>
              <a:rPr lang="en-IN" dirty="0" smtClean="0">
                <a:solidFill>
                  <a:schemeClr val="tx1"/>
                </a:solidFill>
                <a:latin typeface="Cambria" pitchFamily="18" charset="0"/>
              </a:rPr>
              <a:t>, 	</a:t>
            </a:r>
            <a:r>
              <a:rPr lang="en-IN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IN" dirty="0" smtClean="0">
                <a:solidFill>
                  <a:schemeClr val="tx1"/>
                </a:solidFill>
                <a:latin typeface="Cambria" pitchFamily="18" charset="0"/>
              </a:rPr>
              <a:t>		International best practices on monitoring,  Cost of CIRP, Fees to RP, 			treatment of contingent Liabilities in a Resolution Plan, Inputs on 			revision of Limited Insolvency Examination, Graduate Insolvency 			Program.</a:t>
            </a:r>
          </a:p>
          <a:p>
            <a:pPr algn="just">
              <a:buNone/>
            </a:pPr>
            <a:r>
              <a:rPr lang="en-IN" dirty="0" smtClean="0">
                <a:solidFill>
                  <a:schemeClr val="tx1"/>
                </a:solidFill>
                <a:latin typeface="Cambria" pitchFamily="18" charset="0"/>
              </a:rPr>
              <a:t>	</a:t>
            </a:r>
            <a:r>
              <a:rPr lang="en-IN" dirty="0" smtClean="0">
                <a:solidFill>
                  <a:schemeClr val="tx1"/>
                </a:solidFill>
                <a:latin typeface="Cambria" pitchFamily="18" charset="0"/>
              </a:rPr>
              <a:t>	-	</a:t>
            </a:r>
            <a:r>
              <a:rPr lang="en-IN" b="1" dirty="0" smtClean="0">
                <a:solidFill>
                  <a:schemeClr val="tx1"/>
                </a:solidFill>
                <a:latin typeface="Cambria" pitchFamily="18" charset="0"/>
              </a:rPr>
              <a:t>MCA/IBBI</a:t>
            </a:r>
            <a:r>
              <a:rPr lang="en-IN" dirty="0" smtClean="0">
                <a:solidFill>
                  <a:schemeClr val="tx1"/>
                </a:solidFill>
                <a:latin typeface="Cambria" pitchFamily="18" charset="0"/>
              </a:rPr>
              <a:t> on conducting roundtables of stakeholders on matters 			including individual insolvency regulations, Provisions of Cross 			Border Insolvency under IBC, amendments to the Code.</a:t>
            </a:r>
          </a:p>
          <a:p>
            <a:pPr algn="just"/>
            <a:endParaRPr lang="en-IN" dirty="0" smtClean="0">
              <a:solidFill>
                <a:schemeClr val="tx1"/>
              </a:solidFill>
              <a:latin typeface="Cambria" pitchFamily="18" charset="0"/>
            </a:endParaRPr>
          </a:p>
          <a:p>
            <a:endParaRPr lang="en-IN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5" name="Footer Placeholder 6"/>
          <p:cNvSpPr>
            <a:spLocks noGrp="1"/>
          </p:cNvSpPr>
          <p:nvPr>
            <p:ph type="ftr" sz="quarter" idx="11"/>
          </p:nvPr>
        </p:nvSpPr>
        <p:spPr>
          <a:xfrm rot="16200000">
            <a:off x="9556570" y="3643766"/>
            <a:ext cx="4386943" cy="365125"/>
          </a:xfrm>
        </p:spPr>
        <p:txBody>
          <a:bodyPr vert="horz" lIns="91440" tIns="45720" rIns="91440" bIns="45720" rtlCol="0" anchor="ctr"/>
          <a:lstStyle/>
          <a:p>
            <a:r>
              <a:rPr lang="en-US" sz="1600" b="1" dirty="0" smtClean="0">
                <a:latin typeface="Cambria" panose="02040503050406030204" pitchFamily="18" charset="0"/>
              </a:rPr>
              <a:t>ICSI Institute of Insolvency Professionals</a:t>
            </a:r>
            <a:endParaRPr lang="en-US" sz="1600" b="1" dirty="0">
              <a:latin typeface="Cambria" panose="02040503050406030204" pitchFamily="18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ctr">
              <a:buNone/>
            </a:pPr>
            <a:endParaRPr lang="en-IN" sz="6000" b="1" dirty="0" smtClean="0">
              <a:solidFill>
                <a:srgbClr val="002060"/>
              </a:solidFill>
            </a:endParaRPr>
          </a:p>
          <a:p>
            <a:pPr algn="ctr">
              <a:buNone/>
            </a:pPr>
            <a:r>
              <a:rPr lang="en-IN" sz="7200" b="1" u="sng" dirty="0" smtClean="0">
                <a:solidFill>
                  <a:srgbClr val="002060"/>
                </a:solidFill>
              </a:rPr>
              <a:t>THANK YOU !</a:t>
            </a:r>
            <a:endParaRPr lang="en-IN" sz="7200" b="1" u="sng" dirty="0">
              <a:solidFill>
                <a:srgbClr val="002060"/>
              </a:solidFill>
            </a:endParaRPr>
          </a:p>
        </p:txBody>
      </p:sp>
      <p:sp>
        <p:nvSpPr>
          <p:cNvPr id="5" name="Footer Placeholder 6"/>
          <p:cNvSpPr>
            <a:spLocks noGrp="1"/>
          </p:cNvSpPr>
          <p:nvPr>
            <p:ph type="ftr" sz="quarter" idx="11"/>
          </p:nvPr>
        </p:nvSpPr>
        <p:spPr>
          <a:xfrm rot="16200000">
            <a:off x="9556570" y="3643766"/>
            <a:ext cx="4386943" cy="365125"/>
          </a:xfrm>
        </p:spPr>
        <p:txBody>
          <a:bodyPr vert="horz" lIns="91440" tIns="45720" rIns="91440" bIns="45720" rtlCol="0" anchor="ctr"/>
          <a:lstStyle/>
          <a:p>
            <a:r>
              <a:rPr lang="en-US" sz="1600" b="1" dirty="0" smtClean="0">
                <a:latin typeface="Cambria" panose="02040503050406030204" pitchFamily="18" charset="0"/>
              </a:rPr>
              <a:t>ICSI Institute of Insolvency Professionals</a:t>
            </a:r>
            <a:endParaRPr lang="en-US" sz="1600" b="1" dirty="0">
              <a:latin typeface="Cambria" panose="02040503050406030204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995082" y="294199"/>
            <a:ext cx="9870142" cy="727080"/>
          </a:xfrm>
          <a:noFill/>
          <a:ln>
            <a:noFill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normAutofit/>
          </a:bodyPr>
          <a:lstStyle/>
          <a:p>
            <a:pPr algn="ctr"/>
            <a:r>
              <a:rPr lang="en-IN" sz="4000" u="sng" spc="0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mbria" panose="02040503050406030204" pitchFamily="18" charset="0"/>
              </a:rPr>
              <a:t>IBC – THE GENESIS</a:t>
            </a:r>
            <a:endParaRPr lang="en-IN" sz="4000" u="sng" spc="0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Cambria" panose="02040503050406030204" pitchFamily="18" charset="0"/>
            </a:endParaRP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496389" y="1267096"/>
          <a:ext cx="10476411" cy="54449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33179"/>
                <a:gridCol w="2843232"/>
              </a:tblGrid>
              <a:tr h="25963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400" b="1" dirty="0">
                          <a:latin typeface="Cambria" pitchFamily="18" charset="0"/>
                          <a:ea typeface="Calibri"/>
                          <a:cs typeface="Times New Roman"/>
                        </a:rPr>
                        <a:t>Particulars</a:t>
                      </a:r>
                      <a:endParaRPr lang="en-IN" sz="11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400" b="1" dirty="0">
                          <a:latin typeface="Cambria" pitchFamily="18" charset="0"/>
                          <a:ea typeface="Calibri"/>
                          <a:cs typeface="Times New Roman"/>
                        </a:rPr>
                        <a:t>Data</a:t>
                      </a:r>
                      <a:endParaRPr lang="en-IN" sz="11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1083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600" dirty="0" smtClean="0">
                          <a:latin typeface="Cambria" pitchFamily="18" charset="0"/>
                          <a:ea typeface="Times New Roman"/>
                          <a:cs typeface="Times New Roman"/>
                        </a:rPr>
                        <a:t>Constitution of BLRC</a:t>
                      </a:r>
                      <a:endParaRPr lang="en-IN" sz="2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600" kern="1200" dirty="0" smtClean="0">
                          <a:solidFill>
                            <a:schemeClr val="dk1"/>
                          </a:solidFill>
                          <a:latin typeface="Cambria" pitchFamily="18" charset="0"/>
                          <a:ea typeface="Calibri"/>
                          <a:cs typeface="Times New Roman"/>
                        </a:rPr>
                        <a:t>2014</a:t>
                      </a:r>
                      <a:endParaRPr lang="en-IN" sz="2600" kern="1200" dirty="0">
                        <a:solidFill>
                          <a:schemeClr val="dk1"/>
                        </a:solidFill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5809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600" dirty="0" smtClean="0">
                          <a:latin typeface="Cambria" pitchFamily="18" charset="0"/>
                          <a:ea typeface="Calibri"/>
                          <a:cs typeface="Times New Roman"/>
                        </a:rPr>
                        <a:t>Date of enactment of</a:t>
                      </a:r>
                      <a:r>
                        <a:rPr lang="en-IN" sz="2600" baseline="0" dirty="0" smtClean="0">
                          <a:latin typeface="Cambria" pitchFamily="18" charset="0"/>
                          <a:ea typeface="Calibri"/>
                          <a:cs typeface="Times New Roman"/>
                        </a:rPr>
                        <a:t> the Code</a:t>
                      </a:r>
                      <a:endParaRPr lang="en-IN" sz="2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600" kern="1200" dirty="0" smtClean="0">
                          <a:solidFill>
                            <a:schemeClr val="dk1"/>
                          </a:solidFill>
                          <a:latin typeface="Cambria" pitchFamily="18" charset="0"/>
                          <a:ea typeface="Calibri"/>
                          <a:cs typeface="Times New Roman"/>
                        </a:rPr>
                        <a:t>May 28, 2016</a:t>
                      </a:r>
                      <a:endParaRPr lang="en-IN" sz="2600" kern="1200" dirty="0">
                        <a:solidFill>
                          <a:schemeClr val="dk1"/>
                        </a:solidFill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5809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600" dirty="0" smtClean="0">
                          <a:latin typeface="Cambria" pitchFamily="18" charset="0"/>
                          <a:ea typeface="Calibri"/>
                          <a:cs typeface="Times New Roman"/>
                        </a:rPr>
                        <a:t>Date of notification of CIRP </a:t>
                      </a:r>
                      <a:r>
                        <a:rPr lang="en-IN" sz="2600" dirty="0" smtClean="0">
                          <a:latin typeface="Cambria" pitchFamily="18" charset="0"/>
                          <a:ea typeface="Calibri"/>
                          <a:cs typeface="Times New Roman"/>
                        </a:rPr>
                        <a:t>Regulations, Regulations relating to IPs and IPAs</a:t>
                      </a:r>
                      <a:endParaRPr lang="en-IN" sz="2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600" kern="1200" dirty="0" smtClean="0">
                          <a:solidFill>
                            <a:schemeClr val="dk1"/>
                          </a:solidFill>
                          <a:latin typeface="Cambria" pitchFamily="18" charset="0"/>
                          <a:ea typeface="Calibri"/>
                          <a:cs typeface="Times New Roman"/>
                        </a:rPr>
                        <a:t>December 01,2016</a:t>
                      </a:r>
                      <a:endParaRPr lang="en-IN" sz="2600" kern="1200" dirty="0">
                        <a:solidFill>
                          <a:schemeClr val="dk1"/>
                        </a:solidFill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58091">
                <a:tc>
                  <a:txBody>
                    <a:bodyPr/>
                    <a:lstStyle/>
                    <a:p>
                      <a:pPr marL="0" algn="just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600" kern="1200" dirty="0" smtClean="0">
                          <a:solidFill>
                            <a:schemeClr val="dk1"/>
                          </a:solidFill>
                          <a:latin typeface="Cambria" pitchFamily="18" charset="0"/>
                          <a:ea typeface="Calibri"/>
                          <a:cs typeface="Times New Roman"/>
                        </a:rPr>
                        <a:t>Date of Commencement of Liquidation Regulations</a:t>
                      </a:r>
                      <a:endParaRPr lang="en-IN" sz="2600" kern="1200" dirty="0">
                        <a:solidFill>
                          <a:schemeClr val="dk1"/>
                        </a:solidFill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IN" sz="2600" dirty="0" smtClean="0">
                          <a:latin typeface="Cambria" pitchFamily="18" charset="0"/>
                        </a:rPr>
                        <a:t>December,</a:t>
                      </a:r>
                      <a:r>
                        <a:rPr lang="en-IN" sz="2600" baseline="0" dirty="0" smtClean="0">
                          <a:latin typeface="Cambria" pitchFamily="18" charset="0"/>
                        </a:rPr>
                        <a:t> 15, 2016</a:t>
                      </a:r>
                      <a:endParaRPr lang="en-IN" sz="2600" dirty="0">
                        <a:latin typeface="Cambria" pitchFamily="18" charset="0"/>
                      </a:endParaRPr>
                    </a:p>
                  </a:txBody>
                  <a:tcPr/>
                </a:tc>
              </a:tr>
              <a:tr h="658091">
                <a:tc>
                  <a:txBody>
                    <a:bodyPr/>
                    <a:lstStyle/>
                    <a:p>
                      <a:pPr marL="0" algn="just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600" kern="1200" dirty="0">
                          <a:solidFill>
                            <a:schemeClr val="dk1"/>
                          </a:solidFill>
                          <a:latin typeface="Cambria" pitchFamily="18" charset="0"/>
                          <a:ea typeface="Calibri"/>
                          <a:cs typeface="Times New Roman"/>
                        </a:rPr>
                        <a:t>No. of Amendments to the Code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IN" sz="2600" dirty="0" smtClean="0">
                          <a:latin typeface="Cambria" pitchFamily="18" charset="0"/>
                        </a:rPr>
                        <a:t>2</a:t>
                      </a:r>
                      <a:endParaRPr lang="en-IN" sz="2600" dirty="0">
                        <a:latin typeface="Cambria" pitchFamily="18" charset="0"/>
                      </a:endParaRPr>
                    </a:p>
                  </a:txBody>
                  <a:tcPr/>
                </a:tc>
              </a:tr>
              <a:tr h="435132">
                <a:tc>
                  <a:txBody>
                    <a:bodyPr/>
                    <a:lstStyle/>
                    <a:p>
                      <a:pPr marL="0" algn="just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600" kern="1200" dirty="0">
                          <a:solidFill>
                            <a:schemeClr val="dk1"/>
                          </a:solidFill>
                          <a:latin typeface="Cambria" pitchFamily="18" charset="0"/>
                          <a:ea typeface="Calibri"/>
                          <a:cs typeface="Times New Roman"/>
                        </a:rPr>
                        <a:t>No. of Amendments to CIRP Regulations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IN" sz="2600" dirty="0" smtClean="0">
                          <a:latin typeface="Cambria" pitchFamily="18" charset="0"/>
                        </a:rPr>
                        <a:t>7</a:t>
                      </a:r>
                      <a:endParaRPr lang="en-IN" sz="2600" dirty="0">
                        <a:latin typeface="Cambria" pitchFamily="18" charset="0"/>
                      </a:endParaRPr>
                    </a:p>
                  </a:txBody>
                  <a:tcPr/>
                </a:tc>
              </a:tr>
              <a:tr h="445947">
                <a:tc>
                  <a:txBody>
                    <a:bodyPr/>
                    <a:lstStyle/>
                    <a:p>
                      <a:pPr marL="0" algn="just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600" kern="1200" dirty="0">
                          <a:solidFill>
                            <a:schemeClr val="dk1"/>
                          </a:solidFill>
                          <a:latin typeface="Cambria" pitchFamily="18" charset="0"/>
                          <a:ea typeface="Calibri"/>
                          <a:cs typeface="Times New Roman"/>
                        </a:rPr>
                        <a:t>No. of Amendments to </a:t>
                      </a:r>
                      <a:r>
                        <a:rPr lang="en-IN" sz="2600" kern="1200" dirty="0" smtClean="0">
                          <a:solidFill>
                            <a:schemeClr val="dk1"/>
                          </a:solidFill>
                          <a:latin typeface="Cambria" pitchFamily="18" charset="0"/>
                          <a:ea typeface="Calibri"/>
                          <a:cs typeface="Times New Roman"/>
                        </a:rPr>
                        <a:t>Liquidation Regulations</a:t>
                      </a:r>
                      <a:endParaRPr lang="en-IN" sz="2600" kern="1200" dirty="0">
                        <a:solidFill>
                          <a:schemeClr val="dk1"/>
                        </a:solidFill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IN" sz="2600" dirty="0" smtClean="0">
                          <a:latin typeface="Cambria" pitchFamily="18" charset="0"/>
                        </a:rPr>
                        <a:t>1</a:t>
                      </a:r>
                      <a:endParaRPr lang="en-IN" sz="2600" dirty="0">
                        <a:latin typeface="Cambria" pitchFamily="18" charset="0"/>
                      </a:endParaRPr>
                    </a:p>
                  </a:txBody>
                  <a:tcPr/>
                </a:tc>
              </a:tr>
              <a:tr h="435132">
                <a:tc>
                  <a:txBody>
                    <a:bodyPr/>
                    <a:lstStyle/>
                    <a:p>
                      <a:pPr marL="0" algn="just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600" kern="1200" dirty="0">
                          <a:solidFill>
                            <a:schemeClr val="dk1"/>
                          </a:solidFill>
                          <a:latin typeface="Cambria" pitchFamily="18" charset="0"/>
                          <a:ea typeface="Calibri"/>
                          <a:cs typeface="Times New Roman"/>
                        </a:rPr>
                        <a:t>No. of </a:t>
                      </a:r>
                      <a:r>
                        <a:rPr lang="en-IN" sz="2600" kern="1200" dirty="0" smtClean="0">
                          <a:solidFill>
                            <a:schemeClr val="dk1"/>
                          </a:solidFill>
                          <a:latin typeface="Cambria" pitchFamily="18" charset="0"/>
                          <a:ea typeface="Calibri"/>
                          <a:cs typeface="Times New Roman"/>
                        </a:rPr>
                        <a:t>Circulars </a:t>
                      </a:r>
                      <a:r>
                        <a:rPr lang="en-IN" sz="2600" kern="1200" dirty="0">
                          <a:solidFill>
                            <a:schemeClr val="dk1"/>
                          </a:solidFill>
                          <a:latin typeface="Cambria" pitchFamily="18" charset="0"/>
                          <a:ea typeface="Calibri"/>
                          <a:cs typeface="Times New Roman"/>
                        </a:rPr>
                        <a:t>by IBBI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IN" sz="2600" dirty="0" smtClean="0">
                          <a:latin typeface="Cambria" pitchFamily="18" charset="0"/>
                        </a:rPr>
                        <a:t>16</a:t>
                      </a:r>
                      <a:endParaRPr lang="en-IN" sz="2600" dirty="0">
                        <a:latin typeface="Cambria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16200000">
            <a:off x="9706793" y="3793989"/>
            <a:ext cx="4086497" cy="365125"/>
          </a:xfrm>
        </p:spPr>
        <p:txBody>
          <a:bodyPr vert="horz" lIns="91440" tIns="45720" rIns="91440" bIns="45720" rtlCol="0" anchor="ctr"/>
          <a:lstStyle/>
          <a:p>
            <a:r>
              <a:rPr lang="en-US" sz="1600" b="1" dirty="0" smtClean="0">
                <a:latin typeface="Cambria" panose="02040503050406030204" pitchFamily="18" charset="0"/>
              </a:rPr>
              <a:t>ICSI Institute of Insolvency Professionals</a:t>
            </a:r>
            <a:endParaRPr lang="en-US" sz="1600" b="1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91618368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995082" y="294198"/>
            <a:ext cx="9870142" cy="916037"/>
          </a:xfrm>
          <a:ln>
            <a:noFill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normAutofit/>
          </a:bodyPr>
          <a:lstStyle/>
          <a:p>
            <a:r>
              <a:rPr lang="en-IN" sz="4000" u="sng" spc="0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mbria" panose="02040503050406030204" pitchFamily="18" charset="0"/>
              </a:rPr>
              <a:t>Cases Referred Under IBC: An Update</a:t>
            </a:r>
            <a:endParaRPr lang="en-IN" sz="4000" u="sng" spc="0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Cambria" panose="02040503050406030204" pitchFamily="18" charset="0"/>
            </a:endParaRP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522742" y="1358536"/>
          <a:ext cx="10659065" cy="493776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759110"/>
                <a:gridCol w="2899955"/>
              </a:tblGrid>
              <a:tr h="48032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400" b="1" dirty="0">
                          <a:latin typeface="Cambria" pitchFamily="18" charset="0"/>
                          <a:ea typeface="Calibri"/>
                          <a:cs typeface="Times New Roman"/>
                        </a:rPr>
                        <a:t>Particulars</a:t>
                      </a:r>
                      <a:endParaRPr lang="en-IN" sz="11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400" b="1" dirty="0">
                          <a:latin typeface="Cambria" pitchFamily="18" charset="0"/>
                          <a:ea typeface="Calibri"/>
                          <a:cs typeface="Times New Roman"/>
                        </a:rPr>
                        <a:t>Data</a:t>
                      </a:r>
                      <a:endParaRPr lang="en-IN" sz="11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21748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400" dirty="0">
                          <a:latin typeface="Cambria" pitchFamily="18" charset="0"/>
                          <a:ea typeface="Calibri"/>
                          <a:cs typeface="Times New Roman"/>
                        </a:rPr>
                        <a:t>Number of Corporates undergoing Insolvency Resolution Process (Admitted cases)</a:t>
                      </a:r>
                      <a:endParaRPr lang="en-IN" sz="24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400" kern="1200" dirty="0" smtClean="0">
                          <a:solidFill>
                            <a:schemeClr val="dk1"/>
                          </a:solidFill>
                          <a:latin typeface="Cambria" pitchFamily="18" charset="0"/>
                          <a:ea typeface="Calibri"/>
                          <a:cs typeface="Times New Roman"/>
                        </a:rPr>
                        <a:t>More than 1,100</a:t>
                      </a:r>
                    </a:p>
                  </a:txBody>
                  <a:tcPr marL="68580" marR="68580" marT="0" marB="0"/>
                </a:tc>
              </a:tr>
              <a:tr h="121748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400" dirty="0" smtClean="0">
                          <a:latin typeface="Cambria" pitchFamily="18" charset="0"/>
                          <a:ea typeface="Calibri"/>
                          <a:cs typeface="Times New Roman"/>
                        </a:rPr>
                        <a:t>Number of </a:t>
                      </a:r>
                      <a:r>
                        <a:rPr lang="en-IN" sz="2400" dirty="0" err="1" smtClean="0">
                          <a:latin typeface="Cambria" pitchFamily="18" charset="0"/>
                          <a:ea typeface="Calibri"/>
                          <a:cs typeface="Times New Roman"/>
                        </a:rPr>
                        <a:t>Corporates</a:t>
                      </a:r>
                      <a:r>
                        <a:rPr lang="en-IN" sz="2400" dirty="0" smtClean="0">
                          <a:latin typeface="Cambria" pitchFamily="18" charset="0"/>
                          <a:ea typeface="Calibri"/>
                          <a:cs typeface="Times New Roman"/>
                        </a:rPr>
                        <a:t> undergoing Liquidation Process</a:t>
                      </a:r>
                      <a:endParaRPr lang="en-IN" sz="24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400" kern="1200" dirty="0" smtClean="0">
                          <a:solidFill>
                            <a:schemeClr val="dk1"/>
                          </a:solidFill>
                          <a:latin typeface="Cambria" pitchFamily="18" charset="0"/>
                          <a:ea typeface="Calibri"/>
                          <a:cs typeface="Times New Roman"/>
                        </a:rPr>
                        <a:t>More than175</a:t>
                      </a:r>
                    </a:p>
                  </a:txBody>
                  <a:tcPr marL="68580" marR="68580" marT="0" marB="0"/>
                </a:tc>
              </a:tr>
              <a:tr h="121748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400" dirty="0" smtClean="0">
                          <a:latin typeface="Cambria" pitchFamily="18" charset="0"/>
                          <a:ea typeface="Calibri"/>
                          <a:cs typeface="Times New Roman"/>
                        </a:rPr>
                        <a:t> Number of </a:t>
                      </a:r>
                      <a:r>
                        <a:rPr lang="en-IN" sz="2400" dirty="0" err="1" smtClean="0">
                          <a:latin typeface="Cambria" pitchFamily="18" charset="0"/>
                          <a:ea typeface="Calibri"/>
                          <a:cs typeface="Times New Roman"/>
                        </a:rPr>
                        <a:t>Corporates</a:t>
                      </a:r>
                      <a:r>
                        <a:rPr lang="en-IN" sz="2400" dirty="0" smtClean="0">
                          <a:latin typeface="Cambria" pitchFamily="18" charset="0"/>
                          <a:ea typeface="Calibri"/>
                          <a:cs typeface="Times New Roman"/>
                        </a:rPr>
                        <a:t> undergoing Voluntary Liquidation  Process </a:t>
                      </a:r>
                      <a:endParaRPr lang="en-IN" sz="24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400" kern="1200" dirty="0" smtClean="0">
                          <a:solidFill>
                            <a:schemeClr val="dk1"/>
                          </a:solidFill>
                          <a:latin typeface="Cambria" pitchFamily="18" charset="0"/>
                          <a:ea typeface="Calibri"/>
                          <a:cs typeface="Times New Roman"/>
                        </a:rPr>
                        <a:t>More than 250</a:t>
                      </a:r>
                    </a:p>
                    <a:p>
                      <a:pPr marL="0" algn="just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IN" sz="2400" kern="1200" dirty="0">
                        <a:solidFill>
                          <a:schemeClr val="dk1"/>
                        </a:solidFill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80500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400" dirty="0">
                          <a:latin typeface="Cambria" pitchFamily="18" charset="0"/>
                          <a:ea typeface="Calibri"/>
                          <a:cs typeface="Times New Roman"/>
                        </a:rPr>
                        <a:t>Number of Companies resolved</a:t>
                      </a:r>
                      <a:endParaRPr lang="en-IN" sz="24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400" kern="1200" dirty="0" smtClean="0">
                          <a:solidFill>
                            <a:schemeClr val="dk1"/>
                          </a:solidFill>
                          <a:latin typeface="Cambria" pitchFamily="18" charset="0"/>
                          <a:ea typeface="Calibri"/>
                          <a:cs typeface="Times New Roman"/>
                        </a:rPr>
                        <a:t>Around 50</a:t>
                      </a:r>
                      <a:endParaRPr lang="en-IN" sz="2400" kern="1200" dirty="0">
                        <a:solidFill>
                          <a:schemeClr val="dk1"/>
                        </a:solidFill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16200000">
            <a:off x="9706793" y="3793989"/>
            <a:ext cx="4086497" cy="365125"/>
          </a:xfrm>
        </p:spPr>
        <p:txBody>
          <a:bodyPr vert="horz" lIns="91440" tIns="45720" rIns="91440" bIns="45720" rtlCol="0" anchor="ctr"/>
          <a:lstStyle/>
          <a:p>
            <a:r>
              <a:rPr lang="en-US" sz="1600" b="1" dirty="0" smtClean="0">
                <a:latin typeface="Cambria" panose="02040503050406030204" pitchFamily="18" charset="0"/>
              </a:rPr>
              <a:t>ICSI Institute of Insolvency Professionals</a:t>
            </a:r>
            <a:endParaRPr lang="en-US" sz="1600" b="1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916183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995082" y="294198"/>
            <a:ext cx="9870142" cy="916037"/>
          </a:xfrm>
          <a:ln>
            <a:noFill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normAutofit/>
          </a:bodyPr>
          <a:lstStyle/>
          <a:p>
            <a:r>
              <a:rPr lang="en-IN" sz="4000" u="sng" spc="0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mbria" panose="02040503050406030204" pitchFamily="18" charset="0"/>
              </a:rPr>
              <a:t>Cases Referred Under IBC: An Update</a:t>
            </a:r>
            <a:endParaRPr lang="en-IN" sz="4000" u="sng" spc="0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Cambria" panose="02040503050406030204" pitchFamily="18" charset="0"/>
            </a:endParaRP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1187532" y="1833550"/>
          <a:ext cx="9559636" cy="47964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388924"/>
                <a:gridCol w="3170712"/>
              </a:tblGrid>
              <a:tr h="48032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400" b="1" dirty="0">
                          <a:latin typeface="Cambria" pitchFamily="18" charset="0"/>
                          <a:ea typeface="Calibri"/>
                          <a:cs typeface="Times New Roman"/>
                        </a:rPr>
                        <a:t>Particulars</a:t>
                      </a:r>
                      <a:endParaRPr lang="en-IN" sz="11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400" b="1" dirty="0">
                          <a:latin typeface="Cambria" pitchFamily="18" charset="0"/>
                          <a:ea typeface="Calibri"/>
                          <a:cs typeface="Times New Roman"/>
                        </a:rPr>
                        <a:t>Data</a:t>
                      </a:r>
                      <a:endParaRPr lang="en-IN" sz="11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90587"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1200"/>
                        </a:spcAft>
                      </a:pPr>
                      <a:r>
                        <a:rPr lang="en-IN" sz="2400" dirty="0" smtClean="0">
                          <a:solidFill>
                            <a:schemeClr val="tx1"/>
                          </a:solidFill>
                          <a:latin typeface="Cambria" pitchFamily="18" charset="0"/>
                        </a:rPr>
                        <a:t>First Admission of Corporate Insolvency Resolution Process- by NCLT Mumbai  Bench.</a:t>
                      </a:r>
                    </a:p>
                    <a:p>
                      <a:pPr algn="just">
                        <a:spcBef>
                          <a:spcPts val="600"/>
                        </a:spcBef>
                        <a:spcAft>
                          <a:spcPts val="1200"/>
                        </a:spcAft>
                      </a:pPr>
                      <a:endParaRPr lang="en-IN" sz="2400" dirty="0" smtClean="0">
                        <a:solidFill>
                          <a:schemeClr val="tx1"/>
                        </a:solidFill>
                        <a:latin typeface="Cambria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800" dirty="0" smtClean="0">
                          <a:solidFill>
                            <a:schemeClr val="tx1"/>
                          </a:solidFill>
                          <a:latin typeface="Cambria" pitchFamily="18" charset="0"/>
                        </a:rPr>
                        <a:t>January 17, 2017 </a:t>
                      </a:r>
                      <a:endParaRPr lang="en-IN" sz="2800" kern="1200" dirty="0">
                        <a:solidFill>
                          <a:schemeClr val="dk1"/>
                        </a:solidFill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76002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400" dirty="0" smtClean="0">
                          <a:solidFill>
                            <a:schemeClr val="tx1"/>
                          </a:solidFill>
                          <a:latin typeface="Cambria" pitchFamily="18" charset="0"/>
                        </a:rPr>
                        <a:t>First NCLT order approving Resolution </a:t>
                      </a:r>
                      <a:r>
                        <a:rPr lang="en-IN" sz="2400" dirty="0" smtClean="0">
                          <a:solidFill>
                            <a:schemeClr val="tx1"/>
                          </a:solidFill>
                          <a:latin typeface="Cambria" pitchFamily="18" charset="0"/>
                        </a:rPr>
                        <a:t>Plan-</a:t>
                      </a:r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Cambria" pitchFamily="18" charset="0"/>
                        </a:rPr>
                        <a:t>by </a:t>
                      </a:r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Cambria" pitchFamily="18" charset="0"/>
                        </a:rPr>
                        <a:t>NCLT, Hyderabad</a:t>
                      </a:r>
                    </a:p>
                    <a:p>
                      <a:endParaRPr lang="en-IN" sz="2400" dirty="0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solidFill>
                            <a:schemeClr val="tx1"/>
                          </a:solidFill>
                          <a:latin typeface="Cambria" pitchFamily="18" charset="0"/>
                        </a:rPr>
                        <a:t>August 02, 2017</a:t>
                      </a:r>
                      <a:endParaRPr lang="en-IN" sz="2800" kern="1200" dirty="0">
                        <a:solidFill>
                          <a:schemeClr val="dk1"/>
                        </a:solidFill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795647"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1200"/>
                        </a:spcAft>
                      </a:pPr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Cambria" pitchFamily="18" charset="0"/>
                        </a:rPr>
                        <a:t>First Liquidation order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Cambria" pitchFamily="18" charset="0"/>
                        </a:rPr>
                        <a:t> </a:t>
                      </a:r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Cambria" pitchFamily="18" charset="0"/>
                        </a:rPr>
                        <a:t>by NCLT, Mumbai Bench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solidFill>
                            <a:schemeClr val="tx1"/>
                          </a:solidFill>
                          <a:latin typeface="Cambria" pitchFamily="18" charset="0"/>
                        </a:rPr>
                        <a:t>July 17, 2017 </a:t>
                      </a:r>
                      <a:endParaRPr lang="en-IN" sz="2800" kern="1200" dirty="0">
                        <a:solidFill>
                          <a:schemeClr val="dk1"/>
                        </a:solidFill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805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Cambria" pitchFamily="18" charset="0"/>
                        </a:rPr>
                        <a:t>First Voluntary Liquidation under Section 59 of the Code</a:t>
                      </a:r>
                    </a:p>
                    <a:p>
                      <a:endParaRPr lang="en-IN" sz="2400" dirty="0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solidFill>
                            <a:schemeClr val="tx1"/>
                          </a:solidFill>
                          <a:latin typeface="Cambria" pitchFamily="18" charset="0"/>
                        </a:rPr>
                        <a:t>April 07 2017</a:t>
                      </a:r>
                      <a:endParaRPr lang="en-IN" sz="2800" kern="1200" dirty="0">
                        <a:solidFill>
                          <a:schemeClr val="dk1"/>
                        </a:solidFill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16200000">
            <a:off x="9706793" y="3793989"/>
            <a:ext cx="4086497" cy="365125"/>
          </a:xfrm>
        </p:spPr>
        <p:txBody>
          <a:bodyPr vert="horz" lIns="91440" tIns="45720" rIns="91440" bIns="45720" rtlCol="0" anchor="ctr"/>
          <a:lstStyle/>
          <a:p>
            <a:r>
              <a:rPr lang="en-US" sz="1600" b="1" dirty="0" smtClean="0">
                <a:latin typeface="Cambria" panose="02040503050406030204" pitchFamily="18" charset="0"/>
              </a:rPr>
              <a:t>ICSI Institute of Insolvency Professionals</a:t>
            </a:r>
            <a:endParaRPr lang="en-US" sz="1600" b="1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916183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1872" y="294197"/>
            <a:ext cx="8652837" cy="1338659"/>
          </a:xfrm>
        </p:spPr>
        <p:txBody>
          <a:bodyPr>
            <a:normAutofit/>
          </a:bodyPr>
          <a:lstStyle/>
          <a:p>
            <a:pPr algn="ctr"/>
            <a:r>
              <a:rPr lang="en-IN" sz="4000" u="sng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1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Cambria" pitchFamily="18" charset="0"/>
              </a:rPr>
              <a:t>FIRST 12 </a:t>
            </a:r>
            <a:r>
              <a:rPr lang="en-IN" sz="4000" u="sng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1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Cambria" pitchFamily="18" charset="0"/>
              </a:rPr>
              <a:t>NPA </a:t>
            </a:r>
            <a:r>
              <a:rPr lang="en-IN" sz="4000" u="sng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1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Cambria" pitchFamily="18" charset="0"/>
              </a:rPr>
              <a:t>ACCOUNTS REFERRED BY RBI</a:t>
            </a:r>
            <a:r>
              <a:rPr lang="en-IN" sz="4000" u="sng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1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Cambria" pitchFamily="18" charset="0"/>
              </a:rPr>
              <a:t>- STATUS</a:t>
            </a:r>
            <a:endParaRPr lang="en-IN" sz="4000" u="sng" cap="all" spc="0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accent1">
                  <a:lumMod val="75000"/>
                </a:schemeClr>
              </a:solidFill>
              <a:effectLst>
                <a:reflection blurRad="12700" stA="28000" endPos="45000" dist="1000" dir="5400000" sy="-100000" algn="bl" rotWithShape="0"/>
              </a:effectLst>
              <a:latin typeface="Cambria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 rot="16200000">
            <a:off x="9550039" y="3637234"/>
            <a:ext cx="4400006" cy="365125"/>
          </a:xfrm>
        </p:spPr>
        <p:txBody>
          <a:bodyPr/>
          <a:lstStyle/>
          <a:p>
            <a:r>
              <a:rPr lang="en-US" sz="1600" b="1" dirty="0" smtClean="0">
                <a:latin typeface="Cambria" panose="02040503050406030204" pitchFamily="18" charset="0"/>
              </a:rPr>
              <a:t>ICSI Institute of Insolvency Professionals</a:t>
            </a:r>
          </a:p>
          <a:p>
            <a:endParaRPr lang="en-US" sz="1600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2232562" y="1983178"/>
          <a:ext cx="7220197" cy="4328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90816"/>
                <a:gridCol w="4529381"/>
              </a:tblGrid>
              <a:tr h="342562">
                <a:tc>
                  <a:txBody>
                    <a:bodyPr/>
                    <a:lstStyle/>
                    <a:p>
                      <a:r>
                        <a:rPr lang="en-IN" sz="2000" dirty="0" smtClean="0">
                          <a:latin typeface="Cambria" pitchFamily="18" charset="0"/>
                        </a:rPr>
                        <a:t>Status</a:t>
                      </a:r>
                      <a:r>
                        <a:rPr lang="en-IN" sz="2000" baseline="0" dirty="0" smtClean="0">
                          <a:latin typeface="Cambria" pitchFamily="18" charset="0"/>
                        </a:rPr>
                        <a:t>  </a:t>
                      </a:r>
                      <a:endParaRPr lang="en-IN" sz="2000" dirty="0">
                        <a:latin typeface="Cambria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000" dirty="0" smtClean="0">
                          <a:latin typeface="Cambria" pitchFamily="18" charset="0"/>
                        </a:rPr>
                        <a:t>Names</a:t>
                      </a:r>
                      <a:endParaRPr lang="en-IN" sz="2000" dirty="0">
                        <a:latin typeface="Cambria" pitchFamily="18" charset="0"/>
                      </a:endParaRPr>
                    </a:p>
                  </a:txBody>
                  <a:tcPr/>
                </a:tc>
              </a:tr>
              <a:tr h="1113325">
                <a:tc>
                  <a:txBody>
                    <a:bodyPr/>
                    <a:lstStyle/>
                    <a:p>
                      <a:r>
                        <a:rPr lang="en-IN" sz="2000" dirty="0" smtClean="0">
                          <a:latin typeface="Cambria" pitchFamily="18" charset="0"/>
                        </a:rPr>
                        <a:t>Resolved Cases</a:t>
                      </a:r>
                      <a:endParaRPr lang="en-IN" sz="2000" dirty="0">
                        <a:latin typeface="Cambria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IN" sz="2000" b="0" dirty="0" err="1" smtClean="0">
                          <a:solidFill>
                            <a:schemeClr val="tx1"/>
                          </a:solidFill>
                          <a:latin typeface="Cambria" pitchFamily="18" charset="0"/>
                        </a:rPr>
                        <a:t>Bhushan</a:t>
                      </a:r>
                      <a:r>
                        <a:rPr lang="en-IN" sz="2000" b="0" dirty="0" smtClean="0">
                          <a:solidFill>
                            <a:schemeClr val="tx1"/>
                          </a:solidFill>
                          <a:latin typeface="Cambria" pitchFamily="18" charset="0"/>
                        </a:rPr>
                        <a:t> Steel</a:t>
                      </a:r>
                    </a:p>
                    <a:p>
                      <a:pPr algn="just"/>
                      <a:r>
                        <a:rPr lang="en-IN" sz="2000" b="0" dirty="0" err="1" smtClean="0">
                          <a:solidFill>
                            <a:schemeClr val="tx1"/>
                          </a:solidFill>
                          <a:latin typeface="Cambria" pitchFamily="18" charset="0"/>
                        </a:rPr>
                        <a:t>Electrosteel</a:t>
                      </a:r>
                      <a:r>
                        <a:rPr lang="en-IN" sz="2000" b="0" dirty="0" smtClean="0">
                          <a:solidFill>
                            <a:schemeClr val="tx1"/>
                          </a:solidFill>
                          <a:latin typeface="Cambria" pitchFamily="18" charset="0"/>
                        </a:rPr>
                        <a:t> Steels</a:t>
                      </a:r>
                    </a:p>
                    <a:p>
                      <a:pPr algn="just"/>
                      <a:r>
                        <a:rPr lang="en-IN" sz="2000" b="0" dirty="0" err="1" smtClean="0">
                          <a:solidFill>
                            <a:schemeClr val="tx1"/>
                          </a:solidFill>
                          <a:latin typeface="Cambria" pitchFamily="18" charset="0"/>
                        </a:rPr>
                        <a:t>Amtek</a:t>
                      </a:r>
                      <a:r>
                        <a:rPr lang="en-IN" sz="2000" b="0" dirty="0" smtClean="0">
                          <a:solidFill>
                            <a:schemeClr val="tx1"/>
                          </a:solidFill>
                          <a:latin typeface="Cambria" pitchFamily="18" charset="0"/>
                        </a:rPr>
                        <a:t> Auto</a:t>
                      </a:r>
                    </a:p>
                    <a:p>
                      <a:pPr algn="just"/>
                      <a:r>
                        <a:rPr lang="en-IN" sz="2000" b="0" dirty="0" smtClean="0">
                          <a:solidFill>
                            <a:schemeClr val="tx1"/>
                          </a:solidFill>
                          <a:latin typeface="Cambria" pitchFamily="18" charset="0"/>
                        </a:rPr>
                        <a:t>Monnet </a:t>
                      </a:r>
                      <a:r>
                        <a:rPr lang="en-IN" sz="2000" b="0" dirty="0" err="1" smtClean="0">
                          <a:solidFill>
                            <a:schemeClr val="tx1"/>
                          </a:solidFill>
                          <a:latin typeface="Cambria" pitchFamily="18" charset="0"/>
                        </a:rPr>
                        <a:t>Ispat</a:t>
                      </a:r>
                      <a:r>
                        <a:rPr lang="en-IN" sz="2000" b="0" dirty="0" smtClean="0">
                          <a:solidFill>
                            <a:schemeClr val="tx1"/>
                          </a:solidFill>
                          <a:latin typeface="Cambria" pitchFamily="18" charset="0"/>
                        </a:rPr>
                        <a:t> &amp; Energy</a:t>
                      </a:r>
                      <a:endParaRPr lang="en-IN" sz="2000" b="0" dirty="0">
                        <a:latin typeface="Cambria" pitchFamily="18" charset="0"/>
                      </a:endParaRPr>
                    </a:p>
                  </a:txBody>
                  <a:tcPr/>
                </a:tc>
              </a:tr>
              <a:tr h="599483">
                <a:tc>
                  <a:txBody>
                    <a:bodyPr/>
                    <a:lstStyle/>
                    <a:p>
                      <a:r>
                        <a:rPr lang="en-IN" sz="2000" dirty="0" smtClean="0">
                          <a:latin typeface="Cambria" pitchFamily="18" charset="0"/>
                        </a:rPr>
                        <a:t>Cases on verge</a:t>
                      </a:r>
                      <a:r>
                        <a:rPr lang="en-IN" sz="2000" baseline="0" dirty="0" smtClean="0">
                          <a:latin typeface="Cambria" pitchFamily="18" charset="0"/>
                        </a:rPr>
                        <a:t> of Liquidation</a:t>
                      </a:r>
                      <a:endParaRPr lang="en-IN" sz="2000" dirty="0">
                        <a:latin typeface="Cambria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IN" sz="2000" b="0" dirty="0" err="1" smtClean="0">
                          <a:solidFill>
                            <a:schemeClr val="tx1"/>
                          </a:solidFill>
                          <a:latin typeface="Cambria" pitchFamily="18" charset="0"/>
                        </a:rPr>
                        <a:t>Jyoti</a:t>
                      </a:r>
                      <a:r>
                        <a:rPr lang="en-IN" sz="2000" b="0" dirty="0" smtClean="0">
                          <a:solidFill>
                            <a:schemeClr val="tx1"/>
                          </a:solidFill>
                          <a:latin typeface="Cambria" pitchFamily="18" charset="0"/>
                        </a:rPr>
                        <a:t> Structures</a:t>
                      </a:r>
                    </a:p>
                    <a:p>
                      <a:pPr algn="just"/>
                      <a:r>
                        <a:rPr lang="en-IN" sz="2000" b="0" dirty="0" err="1" smtClean="0">
                          <a:solidFill>
                            <a:schemeClr val="tx1"/>
                          </a:solidFill>
                          <a:latin typeface="Cambria" pitchFamily="18" charset="0"/>
                        </a:rPr>
                        <a:t>Lanco</a:t>
                      </a:r>
                      <a:r>
                        <a:rPr lang="en-IN" sz="2000" b="0" dirty="0" smtClean="0">
                          <a:solidFill>
                            <a:schemeClr val="tx1"/>
                          </a:solidFill>
                          <a:latin typeface="Cambria" pitchFamily="18" charset="0"/>
                        </a:rPr>
                        <a:t> </a:t>
                      </a:r>
                      <a:r>
                        <a:rPr lang="en-IN" sz="2000" b="0" dirty="0" err="1" smtClean="0">
                          <a:solidFill>
                            <a:schemeClr val="tx1"/>
                          </a:solidFill>
                          <a:latin typeface="Cambria" pitchFamily="18" charset="0"/>
                        </a:rPr>
                        <a:t>Infratech</a:t>
                      </a:r>
                      <a:endParaRPr lang="en-IN" sz="2000" b="0" dirty="0">
                        <a:latin typeface="Cambria" pitchFamily="18" charset="0"/>
                      </a:endParaRPr>
                    </a:p>
                  </a:txBody>
                  <a:tcPr/>
                </a:tc>
              </a:tr>
              <a:tr h="1627168">
                <a:tc>
                  <a:txBody>
                    <a:bodyPr/>
                    <a:lstStyle/>
                    <a:p>
                      <a:r>
                        <a:rPr lang="en-IN" sz="2000" dirty="0" smtClean="0">
                          <a:latin typeface="Cambria" pitchFamily="18" charset="0"/>
                        </a:rPr>
                        <a:t>Admitted</a:t>
                      </a:r>
                      <a:r>
                        <a:rPr lang="en-IN" sz="2000" baseline="0" dirty="0" smtClean="0">
                          <a:latin typeface="Cambria" pitchFamily="18" charset="0"/>
                        </a:rPr>
                        <a:t> and at different stages</a:t>
                      </a:r>
                      <a:endParaRPr lang="en-IN" sz="2000" dirty="0">
                        <a:latin typeface="Cambria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000" b="0" dirty="0" smtClean="0">
                          <a:solidFill>
                            <a:schemeClr val="tx1"/>
                          </a:solidFill>
                          <a:latin typeface="Cambria" pitchFamily="18" charset="0"/>
                        </a:rPr>
                        <a:t>ABG Shipyard</a:t>
                      </a:r>
                    </a:p>
                    <a:p>
                      <a:r>
                        <a:rPr lang="en-IN" sz="2000" b="0" dirty="0" smtClean="0">
                          <a:solidFill>
                            <a:schemeClr val="tx1"/>
                          </a:solidFill>
                          <a:latin typeface="Cambria" pitchFamily="18" charset="0"/>
                        </a:rPr>
                        <a:t>Era Infra Engineering</a:t>
                      </a:r>
                    </a:p>
                    <a:p>
                      <a:r>
                        <a:rPr lang="en-IN" sz="2000" b="0" dirty="0" err="1" smtClean="0">
                          <a:solidFill>
                            <a:schemeClr val="tx1"/>
                          </a:solidFill>
                          <a:latin typeface="Cambria" pitchFamily="18" charset="0"/>
                        </a:rPr>
                        <a:t>Essar</a:t>
                      </a:r>
                      <a:r>
                        <a:rPr lang="en-IN" sz="2000" b="0" dirty="0" smtClean="0">
                          <a:solidFill>
                            <a:schemeClr val="tx1"/>
                          </a:solidFill>
                          <a:latin typeface="Cambria" pitchFamily="18" charset="0"/>
                        </a:rPr>
                        <a:t> Steel</a:t>
                      </a:r>
                    </a:p>
                    <a:p>
                      <a:r>
                        <a:rPr lang="en-IN" sz="2000" b="0" dirty="0" err="1" smtClean="0">
                          <a:solidFill>
                            <a:schemeClr val="tx1"/>
                          </a:solidFill>
                          <a:latin typeface="Cambria" pitchFamily="18" charset="0"/>
                        </a:rPr>
                        <a:t>Jaypee</a:t>
                      </a:r>
                      <a:r>
                        <a:rPr lang="en-IN" sz="2000" b="0" dirty="0" smtClean="0">
                          <a:solidFill>
                            <a:schemeClr val="tx1"/>
                          </a:solidFill>
                          <a:latin typeface="Cambria" pitchFamily="18" charset="0"/>
                        </a:rPr>
                        <a:t> </a:t>
                      </a:r>
                      <a:r>
                        <a:rPr lang="en-IN" sz="2000" b="0" dirty="0" err="1" smtClean="0">
                          <a:solidFill>
                            <a:schemeClr val="tx1"/>
                          </a:solidFill>
                          <a:latin typeface="Cambria" pitchFamily="18" charset="0"/>
                        </a:rPr>
                        <a:t>Infratech</a:t>
                      </a:r>
                      <a:endParaRPr lang="en-IN" sz="2000" b="0" dirty="0" smtClean="0">
                        <a:solidFill>
                          <a:schemeClr val="tx1"/>
                        </a:solidFill>
                        <a:latin typeface="Cambria" pitchFamily="18" charset="0"/>
                      </a:endParaRPr>
                    </a:p>
                    <a:p>
                      <a:r>
                        <a:rPr lang="en-IN" sz="2000" b="0" dirty="0" err="1" smtClean="0">
                          <a:solidFill>
                            <a:schemeClr val="tx1"/>
                          </a:solidFill>
                          <a:latin typeface="Cambria" pitchFamily="18" charset="0"/>
                        </a:rPr>
                        <a:t>Alok</a:t>
                      </a:r>
                      <a:r>
                        <a:rPr lang="en-IN" sz="2000" b="0" dirty="0" smtClean="0">
                          <a:solidFill>
                            <a:schemeClr val="tx1"/>
                          </a:solidFill>
                          <a:latin typeface="Cambria" pitchFamily="18" charset="0"/>
                        </a:rPr>
                        <a:t> Industries</a:t>
                      </a:r>
                    </a:p>
                    <a:p>
                      <a:r>
                        <a:rPr lang="en-IN" sz="2000" b="0" dirty="0" err="1" smtClean="0">
                          <a:solidFill>
                            <a:schemeClr val="tx1"/>
                          </a:solidFill>
                          <a:latin typeface="Cambria" pitchFamily="18" charset="0"/>
                        </a:rPr>
                        <a:t>Bhushan</a:t>
                      </a:r>
                      <a:r>
                        <a:rPr lang="en-IN" sz="2000" b="0" dirty="0" smtClean="0">
                          <a:solidFill>
                            <a:schemeClr val="tx1"/>
                          </a:solidFill>
                          <a:latin typeface="Cambria" pitchFamily="18" charset="0"/>
                        </a:rPr>
                        <a:t> Power &amp; Steel</a:t>
                      </a:r>
                      <a:endParaRPr lang="en-IN" sz="2000" b="0" dirty="0">
                        <a:latin typeface="Cambria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 rot="16200000">
            <a:off x="9608822" y="3696017"/>
            <a:ext cx="4282440" cy="365125"/>
          </a:xfrm>
        </p:spPr>
        <p:txBody>
          <a:bodyPr vert="horz" lIns="91440" tIns="45720" rIns="91440" bIns="45720" rtlCol="0" anchor="ctr"/>
          <a:lstStyle/>
          <a:p>
            <a:r>
              <a:rPr lang="en-US" sz="1600" b="1" dirty="0" smtClean="0">
                <a:latin typeface="Cambria" panose="02040503050406030204" pitchFamily="18" charset="0"/>
              </a:rPr>
              <a:t>ICSI Institute of Insolvency Professionals</a:t>
            </a:r>
            <a:endParaRPr lang="en-US" sz="1600" b="1" dirty="0">
              <a:latin typeface="Cambria" panose="02040503050406030204" pitchFamily="18" charset="0"/>
            </a:endParaRP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770709" y="294199"/>
            <a:ext cx="10094515" cy="698578"/>
          </a:xfrm>
          <a:prstGeom prst="rect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2600" b="1" i="0" u="sng" strike="noStrike" kern="1200" normalizeH="0" baseline="0" noProof="0" dirty="0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Cambria" pitchFamily="18" charset="0"/>
                <a:ea typeface="+mj-ea"/>
                <a:cs typeface="+mj-cs"/>
              </a:rPr>
              <a:t>Judicial Pronouncements by Supreme Court /NCLT/NCLAT/IBBI under IBC</a:t>
            </a:r>
            <a:endParaRPr kumimoji="0" lang="en-IN" sz="2600" b="1" i="0" u="sng" strike="noStrike" kern="1200" normalizeH="0" baseline="0" noProof="0" dirty="0">
              <a:ln w="1905"/>
              <a:solidFill>
                <a:srgbClr val="00206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uLnTx/>
              <a:uFillTx/>
              <a:latin typeface="Cambria" pitchFamily="18" charset="0"/>
              <a:ea typeface="+mj-ea"/>
              <a:cs typeface="+mj-cs"/>
            </a:endParaRPr>
          </a:p>
        </p:txBody>
      </p:sp>
      <p:graphicFrame>
        <p:nvGraphicFramePr>
          <p:cNvPr id="5" name="Content Placeholder 5"/>
          <p:cNvGraphicFramePr>
            <a:graphicFrameLocks/>
          </p:cNvGraphicFramePr>
          <p:nvPr/>
        </p:nvGraphicFramePr>
        <p:xfrm>
          <a:off x="692331" y="1201782"/>
          <a:ext cx="10058400" cy="55818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47703"/>
                <a:gridCol w="7210697"/>
              </a:tblGrid>
              <a:tr h="225662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400" b="1" dirty="0" smtClean="0">
                          <a:latin typeface="Cambria" pitchFamily="18" charset="0"/>
                          <a:ea typeface="Calibri"/>
                          <a:cs typeface="Times New Roman"/>
                        </a:rPr>
                        <a:t>Particulars,</a:t>
                      </a:r>
                      <a:endParaRPr lang="en-IN" sz="11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400" b="1" dirty="0">
                          <a:latin typeface="Cambria" pitchFamily="18" charset="0"/>
                          <a:ea typeface="Calibri"/>
                          <a:cs typeface="Times New Roman"/>
                        </a:rPr>
                        <a:t>Data</a:t>
                      </a:r>
                      <a:endParaRPr lang="en-IN" sz="11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71168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800" b="1" kern="1200" dirty="0" smtClean="0">
                          <a:solidFill>
                            <a:schemeClr val="dk1"/>
                          </a:solidFill>
                          <a:latin typeface="Cambria" pitchFamily="18" charset="0"/>
                          <a:ea typeface="+mn-ea"/>
                          <a:cs typeface="+mn-cs"/>
                        </a:rPr>
                        <a:t>Orders by Supreme Court </a:t>
                      </a:r>
                      <a:endParaRPr lang="en-IN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000" b="1" kern="1200" dirty="0" smtClean="0">
                          <a:solidFill>
                            <a:schemeClr val="dk1"/>
                          </a:solidFill>
                          <a:latin typeface="Cambria" pitchFamily="18" charset="0"/>
                          <a:ea typeface="+mn-ea"/>
                          <a:cs typeface="+mn-cs"/>
                        </a:rPr>
                        <a:t>More than 50</a:t>
                      </a:r>
                    </a:p>
                    <a:p>
                      <a:pPr marL="342900" lvl="0" indent="-342900" algn="just">
                        <a:buFont typeface="Wingdings" pitchFamily="2" charset="2"/>
                        <a:buChar char="q"/>
                      </a:pPr>
                      <a:r>
                        <a:rPr lang="en-IN" sz="2000" kern="1200" dirty="0" smtClean="0">
                          <a:solidFill>
                            <a:schemeClr val="dk1"/>
                          </a:solidFill>
                          <a:latin typeface="Cambria" pitchFamily="18" charset="0"/>
                          <a:ea typeface="+mn-ea"/>
                          <a:cs typeface="+mn-cs"/>
                        </a:rPr>
                        <a:t>More than 30 relates to withdrawal of petition under Article </a:t>
                      </a:r>
                      <a:r>
                        <a:rPr lang="en-IN" sz="2000" kern="1200" dirty="0" smtClean="0">
                          <a:solidFill>
                            <a:schemeClr val="dk1"/>
                          </a:solidFill>
                          <a:latin typeface="Cambria" pitchFamily="18" charset="0"/>
                          <a:ea typeface="+mn-ea"/>
                          <a:cs typeface="+mn-cs"/>
                        </a:rPr>
                        <a:t>142.</a:t>
                      </a:r>
                    </a:p>
                    <a:p>
                      <a:pPr marL="342900" lvl="0" indent="-342900" algn="just">
                        <a:buFont typeface="Wingdings" pitchFamily="2" charset="2"/>
                        <a:buChar char="q"/>
                      </a:pPr>
                      <a:r>
                        <a:rPr lang="en-IN" sz="2000" kern="1200" dirty="0" smtClean="0">
                          <a:solidFill>
                            <a:schemeClr val="dk1"/>
                          </a:solidFill>
                          <a:latin typeface="Cambria" pitchFamily="18" charset="0"/>
                          <a:ea typeface="+mn-ea"/>
                          <a:cs typeface="+mn-cs"/>
                        </a:rPr>
                        <a:t>12A</a:t>
                      </a:r>
                      <a:r>
                        <a:rPr lang="en-IN" sz="2000" kern="1200" baseline="0" dirty="0" smtClean="0">
                          <a:solidFill>
                            <a:schemeClr val="dk1"/>
                          </a:solidFill>
                          <a:latin typeface="Cambria" pitchFamily="18" charset="0"/>
                          <a:ea typeface="+mn-ea"/>
                          <a:cs typeface="+mn-cs"/>
                        </a:rPr>
                        <a:t> has been introduced- providing for withdrawal of application with 90% COC approval, so that each withdrawal case is not required to go to Supreme Court</a:t>
                      </a:r>
                      <a:endParaRPr lang="en-IN" sz="2000" kern="1200" dirty="0" smtClean="0">
                        <a:solidFill>
                          <a:schemeClr val="dk1"/>
                        </a:solidFill>
                        <a:latin typeface="Cambria" pitchFamily="18" charset="0"/>
                        <a:ea typeface="+mn-ea"/>
                        <a:cs typeface="+mn-cs"/>
                      </a:endParaRPr>
                    </a:p>
                    <a:p>
                      <a:pPr marL="342900" lvl="0" indent="-342900" algn="just">
                        <a:buFont typeface="Wingdings" pitchFamily="2" charset="2"/>
                        <a:buChar char="q"/>
                      </a:pPr>
                      <a:r>
                        <a:rPr lang="en-IN" sz="2000" kern="1200" dirty="0" smtClean="0">
                          <a:solidFill>
                            <a:schemeClr val="dk1"/>
                          </a:solidFill>
                          <a:latin typeface="Cambria" pitchFamily="18" charset="0"/>
                          <a:ea typeface="+mn-ea"/>
                          <a:cs typeface="+mn-cs"/>
                        </a:rPr>
                        <a:t>Home</a:t>
                      </a:r>
                      <a:r>
                        <a:rPr lang="en-IN" sz="2000" kern="1200" baseline="0" dirty="0" smtClean="0">
                          <a:solidFill>
                            <a:schemeClr val="dk1"/>
                          </a:solidFill>
                          <a:latin typeface="Cambria" pitchFamily="18" charset="0"/>
                          <a:ea typeface="+mn-ea"/>
                          <a:cs typeface="+mn-cs"/>
                        </a:rPr>
                        <a:t> Buyers recognised as Financial Creditors </a:t>
                      </a:r>
                      <a:endParaRPr lang="en-IN" sz="2000" kern="1200" dirty="0" smtClean="0">
                        <a:solidFill>
                          <a:schemeClr val="dk1"/>
                        </a:solidFill>
                        <a:latin typeface="Cambria" pitchFamily="18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</a:tr>
              <a:tr h="127081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800" b="1" kern="1200" dirty="0" smtClean="0">
                          <a:solidFill>
                            <a:schemeClr val="dk1"/>
                          </a:solidFill>
                          <a:latin typeface="Cambria" pitchFamily="18" charset="0"/>
                          <a:ea typeface="+mn-ea"/>
                          <a:cs typeface="+mn-cs"/>
                        </a:rPr>
                        <a:t>Orders by NCLAT</a:t>
                      </a:r>
                      <a:endParaRPr lang="en-IN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000" b="1" kern="1200" dirty="0" smtClean="0">
                          <a:solidFill>
                            <a:schemeClr val="dk1"/>
                          </a:solidFill>
                          <a:latin typeface="Cambria" pitchFamily="18" charset="0"/>
                          <a:ea typeface="+mn-ea"/>
                          <a:cs typeface="+mn-cs"/>
                        </a:rPr>
                        <a:t>More than 450 orders </a:t>
                      </a:r>
                      <a:r>
                        <a:rPr lang="en-IN" sz="2000" kern="1200" dirty="0" smtClean="0">
                          <a:solidFill>
                            <a:schemeClr val="dk1"/>
                          </a:solidFill>
                          <a:latin typeface="Cambria" pitchFamily="18" charset="0"/>
                          <a:ea typeface="+mn-ea"/>
                          <a:cs typeface="+mn-cs"/>
                        </a:rPr>
                        <a:t>providing for </a:t>
                      </a:r>
                      <a:r>
                        <a:rPr lang="en-IN" sz="2000" kern="1200" baseline="0" dirty="0" smtClean="0">
                          <a:solidFill>
                            <a:schemeClr val="dk1"/>
                          </a:solidFill>
                          <a:latin typeface="Cambria" pitchFamily="18" charset="0"/>
                          <a:ea typeface="+mn-ea"/>
                          <a:cs typeface="+mn-cs"/>
                        </a:rPr>
                        <a:t> Interpretation of the Code, dismissing the admission of CIRP, supporting IP, directing IP, directions to </a:t>
                      </a:r>
                      <a:r>
                        <a:rPr lang="en-IN" sz="2000" kern="1200" baseline="0" dirty="0" err="1" smtClean="0">
                          <a:solidFill>
                            <a:schemeClr val="dk1"/>
                          </a:solidFill>
                          <a:latin typeface="Cambria" pitchFamily="18" charset="0"/>
                          <a:ea typeface="+mn-ea"/>
                          <a:cs typeface="+mn-cs"/>
                        </a:rPr>
                        <a:t>CoC</a:t>
                      </a:r>
                      <a:r>
                        <a:rPr lang="en-IN" sz="2000" kern="1200" baseline="0" dirty="0" smtClean="0">
                          <a:solidFill>
                            <a:schemeClr val="dk1"/>
                          </a:solidFill>
                          <a:latin typeface="Cambria" pitchFamily="18" charset="0"/>
                          <a:ea typeface="+mn-ea"/>
                          <a:cs typeface="+mn-cs"/>
                        </a:rPr>
                        <a:t> , </a:t>
                      </a:r>
                      <a:r>
                        <a:rPr lang="en-IN" sz="2000" kern="1200" baseline="0" dirty="0" smtClean="0">
                          <a:solidFill>
                            <a:schemeClr val="dk1"/>
                          </a:solidFill>
                          <a:latin typeface="Cambria" pitchFamily="18" charset="0"/>
                          <a:ea typeface="+mn-ea"/>
                          <a:cs typeface="+mn-cs"/>
                        </a:rPr>
                        <a:t>directions </a:t>
                      </a:r>
                      <a:r>
                        <a:rPr lang="en-IN" sz="2000" kern="1200" baseline="0" dirty="0" smtClean="0">
                          <a:solidFill>
                            <a:schemeClr val="dk1"/>
                          </a:solidFill>
                          <a:latin typeface="Cambria" pitchFamily="18" charset="0"/>
                          <a:ea typeface="+mn-ea"/>
                          <a:cs typeface="+mn-cs"/>
                        </a:rPr>
                        <a:t>to suspended Directors etc.</a:t>
                      </a:r>
                    </a:p>
                  </a:txBody>
                  <a:tcPr marL="68580" marR="68580" marT="0" marB="0"/>
                </a:tc>
              </a:tr>
              <a:tr h="1886360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600" b="1" kern="1200" dirty="0" smtClean="0">
                          <a:solidFill>
                            <a:schemeClr val="dk1"/>
                          </a:solidFill>
                          <a:latin typeface="Cambria" pitchFamily="18" charset="0"/>
                          <a:ea typeface="+mn-ea"/>
                          <a:cs typeface="+mn-cs"/>
                        </a:rPr>
                        <a:t>Orders by NCLT</a:t>
                      </a:r>
                      <a:endParaRPr lang="en-IN" sz="1400" kern="1200" dirty="0" smtClean="0">
                        <a:solidFill>
                          <a:schemeClr val="dk1"/>
                        </a:solidFill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IN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000" b="1" kern="1200" baseline="0" dirty="0" smtClean="0">
                          <a:solidFill>
                            <a:schemeClr val="dk1"/>
                          </a:solidFill>
                          <a:latin typeface="Cambria" pitchFamily="18" charset="0"/>
                          <a:ea typeface="+mn-ea"/>
                          <a:cs typeface="+mn-cs"/>
                        </a:rPr>
                        <a:t>More than 3000 orders </a:t>
                      </a:r>
                      <a:r>
                        <a:rPr lang="en-IN" sz="2000" kern="1200" baseline="0" dirty="0" smtClean="0">
                          <a:solidFill>
                            <a:schemeClr val="dk1"/>
                          </a:solidFill>
                          <a:latin typeface="Cambria" pitchFamily="18" charset="0"/>
                          <a:ea typeface="+mn-ea"/>
                          <a:cs typeface="+mn-cs"/>
                        </a:rPr>
                        <a:t>by various benches of NCLT, including </a:t>
                      </a:r>
                      <a:r>
                        <a:rPr lang="en-IN" sz="2000" kern="1200" baseline="0" dirty="0" smtClean="0">
                          <a:solidFill>
                            <a:schemeClr val="dk1"/>
                          </a:solidFill>
                          <a:latin typeface="Cambria" pitchFamily="18" charset="0"/>
                          <a:ea typeface="+mn-ea"/>
                          <a:cs typeface="+mn-cs"/>
                        </a:rPr>
                        <a:t>directions </a:t>
                      </a:r>
                      <a:r>
                        <a:rPr lang="en-IN" sz="2000" kern="1200" baseline="0" dirty="0" smtClean="0">
                          <a:solidFill>
                            <a:schemeClr val="dk1"/>
                          </a:solidFill>
                          <a:latin typeface="Cambria" pitchFamily="18" charset="0"/>
                          <a:ea typeface="+mn-ea"/>
                          <a:cs typeface="+mn-cs"/>
                        </a:rPr>
                        <a:t>to police authorities, municipal authorities to support, Payment of fee to resolution professional, Directions to essential supply provider, Applicability of moratorium etc.</a:t>
                      </a: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7850777" y="6309360"/>
            <a:ext cx="2939143" cy="3135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IN" sz="1400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463125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5"/>
          <p:cNvGraphicFramePr>
            <a:graphicFrameLocks noGrp="1"/>
          </p:cNvGraphicFramePr>
          <p:nvPr>
            <p:ph idx="1"/>
          </p:nvPr>
        </p:nvGraphicFramePr>
        <p:xfrm>
          <a:off x="927689" y="2063933"/>
          <a:ext cx="9605723" cy="256402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16633"/>
                <a:gridCol w="6489090"/>
              </a:tblGrid>
              <a:tr h="25537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b="1" dirty="0">
                          <a:latin typeface="Cambria" pitchFamily="18" charset="0"/>
                          <a:ea typeface="Calibri"/>
                          <a:cs typeface="Times New Roman"/>
                        </a:rPr>
                        <a:t>Particulars</a:t>
                      </a:r>
                      <a:endParaRPr lang="en-IN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b="1" dirty="0">
                          <a:latin typeface="Cambria" pitchFamily="18" charset="0"/>
                          <a:ea typeface="Calibri"/>
                          <a:cs typeface="Times New Roman"/>
                        </a:rPr>
                        <a:t>Data</a:t>
                      </a:r>
                      <a:endParaRPr lang="en-IN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21350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800" b="1" kern="1200" dirty="0" smtClean="0">
                          <a:solidFill>
                            <a:schemeClr val="dk1"/>
                          </a:solidFill>
                          <a:latin typeface="Cambria" pitchFamily="18" charset="0"/>
                          <a:ea typeface="+mn-ea"/>
                          <a:cs typeface="+mn-cs"/>
                        </a:rPr>
                        <a:t>Orders by IBBI</a:t>
                      </a:r>
                      <a:endParaRPr lang="en-IN" sz="24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IN" sz="2400" b="1" kern="1200" baseline="0" dirty="0" smtClean="0">
                          <a:solidFill>
                            <a:schemeClr val="dk1"/>
                          </a:solidFill>
                          <a:latin typeface="Cambria" pitchFamily="18" charset="0"/>
                          <a:ea typeface="+mn-ea"/>
                          <a:cs typeface="+mn-cs"/>
                        </a:rPr>
                        <a:t>28 orders  </a:t>
                      </a:r>
                      <a:r>
                        <a:rPr lang="en-IN" sz="2400" kern="1200" baseline="0" dirty="0" smtClean="0">
                          <a:solidFill>
                            <a:schemeClr val="dk1"/>
                          </a:solidFill>
                          <a:latin typeface="Cambria" pitchFamily="18" charset="0"/>
                          <a:ea typeface="+mn-ea"/>
                          <a:cs typeface="+mn-cs"/>
                        </a:rPr>
                        <a:t>on various aspects including rejecting application for registration as insolvency professional, </a:t>
                      </a:r>
                    </a:p>
                    <a:p>
                      <a:pPr lvl="0" algn="just"/>
                      <a:r>
                        <a:rPr lang="en-IN" sz="2400" kern="1200" baseline="0" dirty="0" smtClean="0">
                          <a:solidFill>
                            <a:schemeClr val="dk1"/>
                          </a:solidFill>
                          <a:latin typeface="Cambria" pitchFamily="18" charset="0"/>
                          <a:ea typeface="+mn-ea"/>
                          <a:cs typeface="+mn-cs"/>
                        </a:rPr>
                        <a:t>Disciplinary grounds(Suspending/cancelling the registration number) De recognition of IPE, RTI matters etc.</a:t>
                      </a: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 rot="16200000">
            <a:off x="9556570" y="3643766"/>
            <a:ext cx="4386943" cy="365125"/>
          </a:xfrm>
        </p:spPr>
        <p:txBody>
          <a:bodyPr vert="horz" lIns="91440" tIns="45720" rIns="91440" bIns="45720" rtlCol="0" anchor="ctr"/>
          <a:lstStyle/>
          <a:p>
            <a:r>
              <a:rPr lang="en-US" sz="1600" b="1" dirty="0" smtClean="0">
                <a:latin typeface="Cambria" panose="02040503050406030204" pitchFamily="18" charset="0"/>
              </a:rPr>
              <a:t>ICSI Institute of Insolvency Professionals</a:t>
            </a:r>
            <a:endParaRPr lang="en-US" sz="1600" b="1" dirty="0">
              <a:latin typeface="Cambria" panose="02040503050406030204" pitchFamily="18" charset="0"/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770709" y="686085"/>
            <a:ext cx="10094515" cy="698578"/>
          </a:xfrm>
          <a:prstGeom prst="rect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>
            <a:noAutofit/>
          </a:bodyPr>
          <a:lstStyle/>
          <a:p>
            <a:pPr algn="ctr" defTabSz="914400">
              <a:lnSpc>
                <a:spcPct val="90000"/>
              </a:lnSpc>
              <a:spcBef>
                <a:spcPct val="0"/>
              </a:spcBef>
              <a:defRPr/>
            </a:pPr>
            <a:r>
              <a:rPr lang="en-IN" sz="2600" b="1" u="sng" dirty="0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mbria" pitchFamily="18" charset="0"/>
              </a:rPr>
              <a:t>Judicial Pronouncements by Supreme Court /NCLT/NCLAT/IBBI under IBC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N" sz="2600" b="1" i="0" u="sng" strike="noStrike" kern="1200" cap="none" spc="-50" normalizeH="0" baseline="0" noProof="0" dirty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uLnTx/>
              <a:uFillTx/>
              <a:latin typeface="Cambria" pitchFamily="18" charset="0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838495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2684" y="352695"/>
            <a:ext cx="9692640" cy="1005841"/>
          </a:xfrm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txBody>
          <a:bodyPr>
            <a:normAutofit fontScale="90000"/>
          </a:bodyPr>
          <a:lstStyle/>
          <a:p>
            <a:pPr algn="ctr"/>
            <a:r>
              <a:rPr lang="en-IN" dirty="0" smtClean="0">
                <a:solidFill>
                  <a:srgbClr val="002060"/>
                </a:solidFill>
              </a:rPr>
              <a:t/>
            </a:r>
            <a:br>
              <a:rPr lang="en-IN" dirty="0" smtClean="0">
                <a:solidFill>
                  <a:srgbClr val="002060"/>
                </a:solidFill>
              </a:rPr>
            </a:br>
            <a:r>
              <a:rPr lang="en-IN" dirty="0" smtClean="0">
                <a:solidFill>
                  <a:srgbClr val="002060"/>
                </a:solidFill>
              </a:rPr>
              <a:t/>
            </a:r>
            <a:br>
              <a:rPr lang="en-IN" dirty="0" smtClean="0">
                <a:solidFill>
                  <a:srgbClr val="002060"/>
                </a:solidFill>
              </a:rPr>
            </a:br>
            <a:r>
              <a:rPr lang="en-IN" dirty="0" smtClean="0">
                <a:solidFill>
                  <a:srgbClr val="002060"/>
                </a:solidFill>
              </a:rPr>
              <a:t/>
            </a:r>
            <a:br>
              <a:rPr lang="en-IN" dirty="0" smtClean="0">
                <a:solidFill>
                  <a:srgbClr val="002060"/>
                </a:solidFill>
              </a:rPr>
            </a:br>
            <a:r>
              <a:rPr lang="en-IN" dirty="0" smtClean="0">
                <a:solidFill>
                  <a:srgbClr val="002060"/>
                </a:solidFill>
              </a:rPr>
              <a:t/>
            </a:r>
            <a:br>
              <a:rPr lang="en-IN" dirty="0" smtClean="0">
                <a:solidFill>
                  <a:srgbClr val="002060"/>
                </a:solidFill>
              </a:rPr>
            </a:br>
            <a:r>
              <a:rPr lang="en-IN" dirty="0" smtClean="0">
                <a:solidFill>
                  <a:srgbClr val="002060"/>
                </a:solidFill>
              </a:rPr>
              <a:t/>
            </a:r>
            <a:br>
              <a:rPr lang="en-IN" dirty="0" smtClean="0">
                <a:solidFill>
                  <a:srgbClr val="002060"/>
                </a:solidFill>
              </a:rPr>
            </a:br>
            <a:r>
              <a:rPr lang="en-IN" dirty="0" smtClean="0">
                <a:solidFill>
                  <a:srgbClr val="002060"/>
                </a:solidFill>
              </a:rPr>
              <a:t/>
            </a:r>
            <a:br>
              <a:rPr lang="en-IN" dirty="0" smtClean="0">
                <a:solidFill>
                  <a:srgbClr val="002060"/>
                </a:solidFill>
              </a:rPr>
            </a:br>
            <a:r>
              <a:rPr lang="en-IN" u="sng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12700" stA="28000" endPos="45000" dist="1000" dir="5400000" sy="-100000" algn="bl" rotWithShape="0"/>
                </a:effectLst>
                <a:latin typeface="Cambria" pitchFamily="18" charset="0"/>
              </a:rPr>
              <a:t> </a:t>
            </a:r>
            <a:r>
              <a:rPr lang="en-IN" u="sng" spc="0" dirty="0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mbria" pitchFamily="18" charset="0"/>
              </a:rPr>
              <a:t>Broad Issues Settled Through Recent Amendments In The </a:t>
            </a:r>
            <a:r>
              <a:rPr lang="en-IN" u="sng" spc="0" dirty="0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mbria" pitchFamily="18" charset="0"/>
              </a:rPr>
              <a:t>Code</a:t>
            </a:r>
            <a:endParaRPr lang="en-IN" u="sng" dirty="0">
              <a:solidFill>
                <a:srgbClr val="002060"/>
              </a:solidFill>
              <a:latin typeface="Cambri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96556" y="1502230"/>
            <a:ext cx="9567237" cy="4637314"/>
          </a:xfrm>
        </p:spPr>
        <p:txBody>
          <a:bodyPr>
            <a:normAutofit/>
          </a:bodyPr>
          <a:lstStyle/>
          <a:p>
            <a:pPr lvl="0" algn="just">
              <a:buFont typeface="Wingdings" pitchFamily="2" charset="2"/>
              <a:buChar char="q"/>
            </a:pPr>
            <a:r>
              <a:rPr lang="en-IN" dirty="0" smtClean="0">
                <a:solidFill>
                  <a:schemeClr val="tx1"/>
                </a:solidFill>
              </a:rPr>
              <a:t>  </a:t>
            </a:r>
            <a:r>
              <a:rPr lang="en-IN" b="1" dirty="0" smtClean="0">
                <a:solidFill>
                  <a:schemeClr val="tx1"/>
                </a:solidFill>
                <a:latin typeface="Cambria" pitchFamily="18" charset="0"/>
              </a:rPr>
              <a:t>Section </a:t>
            </a:r>
            <a:r>
              <a:rPr lang="en-IN" b="1" dirty="0" smtClean="0">
                <a:solidFill>
                  <a:schemeClr val="tx1"/>
                </a:solidFill>
                <a:latin typeface="Cambria" pitchFamily="18" charset="0"/>
              </a:rPr>
              <a:t>29A,  </a:t>
            </a:r>
            <a:r>
              <a:rPr lang="en-IN" dirty="0" smtClean="0">
                <a:solidFill>
                  <a:schemeClr val="tx1"/>
                </a:solidFill>
                <a:latin typeface="Cambria" pitchFamily="18" charset="0"/>
              </a:rPr>
              <a:t>barring wilful defaulters(Promoters) </a:t>
            </a:r>
            <a:r>
              <a:rPr lang="en-IN" dirty="0" smtClean="0">
                <a:solidFill>
                  <a:schemeClr val="tx1"/>
                </a:solidFill>
                <a:latin typeface="Cambria" pitchFamily="18" charset="0"/>
              </a:rPr>
              <a:t>from </a:t>
            </a:r>
            <a:r>
              <a:rPr lang="en-IN" dirty="0" smtClean="0">
                <a:solidFill>
                  <a:schemeClr val="tx1"/>
                </a:solidFill>
                <a:latin typeface="Cambria" pitchFamily="18" charset="0"/>
              </a:rPr>
              <a:t>being a resolution applicant.</a:t>
            </a:r>
            <a:r>
              <a:rPr lang="en-IN" b="1" dirty="0" smtClean="0">
                <a:solidFill>
                  <a:schemeClr val="tx1"/>
                </a:solidFill>
                <a:latin typeface="Cambria" pitchFamily="18" charset="0"/>
              </a:rPr>
              <a:t> Section 240A p</a:t>
            </a:r>
            <a:r>
              <a:rPr lang="en-IN" dirty="0" smtClean="0">
                <a:solidFill>
                  <a:schemeClr val="tx1"/>
                </a:solidFill>
                <a:latin typeface="Cambria" pitchFamily="18" charset="0"/>
              </a:rPr>
              <a:t>rovides </a:t>
            </a:r>
            <a:r>
              <a:rPr lang="en-IN" dirty="0" smtClean="0">
                <a:solidFill>
                  <a:schemeClr val="tx1"/>
                </a:solidFill>
                <a:latin typeface="Cambria" pitchFamily="18" charset="0"/>
              </a:rPr>
              <a:t>exemptions  </a:t>
            </a:r>
            <a:r>
              <a:rPr lang="en-IN" dirty="0" smtClean="0">
                <a:solidFill>
                  <a:schemeClr val="tx1"/>
                </a:solidFill>
                <a:latin typeface="Cambria" pitchFamily="18" charset="0"/>
              </a:rPr>
              <a:t>to promoters of </a:t>
            </a:r>
            <a:r>
              <a:rPr lang="en-IN" dirty="0" smtClean="0">
                <a:solidFill>
                  <a:schemeClr val="tx1"/>
                </a:solidFill>
                <a:latin typeface="Cambria" pitchFamily="18" charset="0"/>
              </a:rPr>
              <a:t>MSMEs from Section 29A,  enabling them to submit a resolution plan.</a:t>
            </a:r>
            <a:endParaRPr lang="en-IN" dirty="0" smtClean="0">
              <a:solidFill>
                <a:schemeClr val="tx1"/>
              </a:solidFill>
              <a:latin typeface="Cambria" pitchFamily="18" charset="0"/>
            </a:endParaRPr>
          </a:p>
          <a:p>
            <a:pPr lvl="0" algn="just">
              <a:buFont typeface="Wingdings" pitchFamily="2" charset="2"/>
              <a:buChar char="q"/>
            </a:pPr>
            <a:r>
              <a:rPr lang="en-IN" dirty="0" smtClean="0">
                <a:solidFill>
                  <a:schemeClr val="tx1"/>
                </a:solidFill>
                <a:latin typeface="Cambria" pitchFamily="18" charset="0"/>
              </a:rPr>
              <a:t>  </a:t>
            </a:r>
            <a:r>
              <a:rPr lang="en-IN" b="1" dirty="0" smtClean="0">
                <a:solidFill>
                  <a:schemeClr val="tx1"/>
                </a:solidFill>
                <a:latin typeface="Cambria" pitchFamily="18" charset="0"/>
              </a:rPr>
              <a:t>Section 12A </a:t>
            </a:r>
            <a:r>
              <a:rPr lang="en-IN" dirty="0" smtClean="0">
                <a:solidFill>
                  <a:schemeClr val="tx1"/>
                </a:solidFill>
                <a:latin typeface="Cambria" pitchFamily="18" charset="0"/>
              </a:rPr>
              <a:t>enabling withdrawal of CIRP with the consent of 90% approval of COC.(Earlier withdrawal of applications was through Supreme Court under Article 142)</a:t>
            </a:r>
          </a:p>
          <a:p>
            <a:pPr lvl="0" algn="just">
              <a:buFont typeface="Wingdings" pitchFamily="2" charset="2"/>
              <a:buChar char="q"/>
            </a:pPr>
            <a:r>
              <a:rPr lang="en-IN" b="1" dirty="0" smtClean="0">
                <a:solidFill>
                  <a:schemeClr val="tx1"/>
                </a:solidFill>
                <a:latin typeface="Cambria" pitchFamily="18" charset="0"/>
              </a:rPr>
              <a:t> Home Buyers </a:t>
            </a:r>
            <a:r>
              <a:rPr lang="en-IN" dirty="0" smtClean="0">
                <a:solidFill>
                  <a:schemeClr val="tx1"/>
                </a:solidFill>
                <a:latin typeface="Cambria" pitchFamily="18" charset="0"/>
              </a:rPr>
              <a:t>got the status of Financial Creditors under the IBC.(The definition of financial debt amended and JP </a:t>
            </a:r>
            <a:r>
              <a:rPr lang="en-IN" dirty="0" err="1" smtClean="0">
                <a:solidFill>
                  <a:schemeClr val="tx1"/>
                </a:solidFill>
                <a:latin typeface="Cambria" pitchFamily="18" charset="0"/>
              </a:rPr>
              <a:t>infratech</a:t>
            </a:r>
            <a:r>
              <a:rPr lang="en-IN" dirty="0" smtClean="0">
                <a:solidFill>
                  <a:schemeClr val="tx1"/>
                </a:solidFill>
                <a:latin typeface="Cambria" pitchFamily="18" charset="0"/>
              </a:rPr>
              <a:t> Limited case </a:t>
            </a:r>
            <a:r>
              <a:rPr lang="en-IN" dirty="0" smtClean="0">
                <a:solidFill>
                  <a:schemeClr val="tx1"/>
                </a:solidFill>
                <a:latin typeface="Cambria" pitchFamily="18" charset="0"/>
              </a:rPr>
              <a:t>was instrumental for this change)</a:t>
            </a:r>
          </a:p>
          <a:p>
            <a:pPr algn="just">
              <a:buFont typeface="Wingdings" pitchFamily="2" charset="2"/>
              <a:buChar char="q"/>
            </a:pPr>
            <a:r>
              <a:rPr lang="en-IN" b="1" dirty="0" smtClean="0">
                <a:solidFill>
                  <a:schemeClr val="tx1"/>
                </a:solidFill>
                <a:latin typeface="Cambria" pitchFamily="18" charset="0"/>
              </a:rPr>
              <a:t>Amendment to Section 14(3) -</a:t>
            </a:r>
            <a:r>
              <a:rPr lang="en-IN" b="1" dirty="0" smtClean="0">
                <a:solidFill>
                  <a:schemeClr val="tx1"/>
                </a:solidFill>
                <a:latin typeface="Cambria" pitchFamily="18" charset="0"/>
              </a:rPr>
              <a:t>Moratorium </a:t>
            </a:r>
            <a:r>
              <a:rPr lang="en-IN" b="1" dirty="0" smtClean="0">
                <a:solidFill>
                  <a:schemeClr val="tx1"/>
                </a:solidFill>
                <a:latin typeface="Cambria" pitchFamily="18" charset="0"/>
              </a:rPr>
              <a:t>not applicable for </a:t>
            </a:r>
            <a:r>
              <a:rPr lang="en-IN" dirty="0" smtClean="0">
                <a:solidFill>
                  <a:schemeClr val="tx1"/>
                </a:solidFill>
                <a:latin typeface="Cambria" pitchFamily="18" charset="0"/>
              </a:rPr>
              <a:t>surety in a contract of guarantee to a corporate </a:t>
            </a:r>
            <a:r>
              <a:rPr lang="en-IN" dirty="0" smtClean="0">
                <a:solidFill>
                  <a:schemeClr val="tx1"/>
                </a:solidFill>
                <a:latin typeface="Cambria" pitchFamily="18" charset="0"/>
              </a:rPr>
              <a:t>debtor enabling creditors to recover the money from surety.</a:t>
            </a:r>
            <a:endParaRPr lang="en-IN" dirty="0" smtClean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5" name="Footer Placeholder 6"/>
          <p:cNvSpPr>
            <a:spLocks noGrp="1"/>
          </p:cNvSpPr>
          <p:nvPr>
            <p:ph type="ftr" sz="quarter" idx="11"/>
          </p:nvPr>
        </p:nvSpPr>
        <p:spPr>
          <a:xfrm rot="16200000">
            <a:off x="9556570" y="3643766"/>
            <a:ext cx="4386943" cy="365125"/>
          </a:xfrm>
        </p:spPr>
        <p:txBody>
          <a:bodyPr vert="horz" lIns="91440" tIns="45720" rIns="91440" bIns="45720" rtlCol="0" anchor="ctr"/>
          <a:lstStyle/>
          <a:p>
            <a:r>
              <a:rPr lang="en-US" sz="1600" b="1" dirty="0" smtClean="0">
                <a:latin typeface="Cambria" panose="02040503050406030204" pitchFamily="18" charset="0"/>
              </a:rPr>
              <a:t>ICSI Institute of Insolvency Professionals</a:t>
            </a:r>
            <a:endParaRPr lang="en-US" sz="1600" b="1" dirty="0">
              <a:latin typeface="Cambria" panose="020405030504060302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8347166" y="6204857"/>
            <a:ext cx="2481942" cy="40494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IN" i="1" dirty="0" smtClean="0">
                <a:solidFill>
                  <a:schemeClr val="tx1"/>
                </a:solidFill>
              </a:rPr>
              <a:t>Continued</a:t>
            </a:r>
            <a:endParaRPr lang="en-IN" i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1131243" y="308758"/>
            <a:ext cx="9692640" cy="1168808"/>
          </a:xfrm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txBody>
          <a:bodyPr>
            <a:normAutofit fontScale="90000"/>
          </a:bodyPr>
          <a:lstStyle/>
          <a:p>
            <a:pPr algn="ctr"/>
            <a:r>
              <a:rPr lang="en-IN" sz="3600" dirty="0" smtClean="0">
                <a:solidFill>
                  <a:srgbClr val="002060"/>
                </a:solidFill>
              </a:rPr>
              <a:t/>
            </a:r>
            <a:br>
              <a:rPr lang="en-IN" sz="3600" dirty="0" smtClean="0">
                <a:solidFill>
                  <a:srgbClr val="002060"/>
                </a:solidFill>
              </a:rPr>
            </a:br>
            <a:r>
              <a:rPr lang="en-IN" sz="3600" dirty="0" smtClean="0">
                <a:solidFill>
                  <a:srgbClr val="002060"/>
                </a:solidFill>
              </a:rPr>
              <a:t/>
            </a:r>
            <a:br>
              <a:rPr lang="en-IN" sz="3600" dirty="0" smtClean="0">
                <a:solidFill>
                  <a:srgbClr val="002060"/>
                </a:solidFill>
              </a:rPr>
            </a:br>
            <a:r>
              <a:rPr lang="en-IN" sz="3600" dirty="0" smtClean="0">
                <a:solidFill>
                  <a:srgbClr val="002060"/>
                </a:solidFill>
              </a:rPr>
              <a:t/>
            </a:r>
            <a:br>
              <a:rPr lang="en-IN" sz="3600" dirty="0" smtClean="0">
                <a:solidFill>
                  <a:srgbClr val="002060"/>
                </a:solidFill>
              </a:rPr>
            </a:br>
            <a:r>
              <a:rPr lang="en-IN" sz="3600" dirty="0" smtClean="0">
                <a:solidFill>
                  <a:srgbClr val="002060"/>
                </a:solidFill>
              </a:rPr>
              <a:t/>
            </a:r>
            <a:br>
              <a:rPr lang="en-IN" sz="3600" dirty="0" smtClean="0">
                <a:solidFill>
                  <a:srgbClr val="002060"/>
                </a:solidFill>
              </a:rPr>
            </a:br>
            <a:r>
              <a:rPr lang="en-IN" sz="3600" dirty="0" smtClean="0">
                <a:solidFill>
                  <a:srgbClr val="002060"/>
                </a:solidFill>
              </a:rPr>
              <a:t/>
            </a:r>
            <a:br>
              <a:rPr lang="en-IN" sz="3600" dirty="0" smtClean="0">
                <a:solidFill>
                  <a:srgbClr val="002060"/>
                </a:solidFill>
              </a:rPr>
            </a:br>
            <a:r>
              <a:rPr lang="en-IN" sz="3600" dirty="0" smtClean="0">
                <a:solidFill>
                  <a:srgbClr val="002060"/>
                </a:solidFill>
              </a:rPr>
              <a:t/>
            </a:r>
            <a:br>
              <a:rPr lang="en-IN" sz="3600" dirty="0" smtClean="0">
                <a:solidFill>
                  <a:srgbClr val="002060"/>
                </a:solidFill>
              </a:rPr>
            </a:br>
            <a:r>
              <a:rPr lang="en-IN" sz="3600" u="sng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12700" stA="28000" endPos="45000" dist="1000" dir="5400000" sy="-100000" algn="bl" rotWithShape="0"/>
                </a:effectLst>
                <a:latin typeface="Cambria" pitchFamily="18" charset="0"/>
              </a:rPr>
              <a:t> </a:t>
            </a:r>
            <a:r>
              <a:rPr lang="en-IN" sz="3600" u="sng" spc="0" dirty="0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mbria" pitchFamily="18" charset="0"/>
              </a:rPr>
              <a:t>Broad Issues Settled Through Recent Amendments In The Code</a:t>
            </a:r>
            <a:endParaRPr lang="en-IN" sz="3600" u="sng" dirty="0">
              <a:latin typeface="Cambria" pitchFamily="18" charset="0"/>
            </a:endParaRPr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1318161" y="1603170"/>
            <a:ext cx="9576261" cy="4484122"/>
          </a:xfrm>
        </p:spPr>
        <p:txBody>
          <a:bodyPr>
            <a:normAutofit fontScale="92500" lnSpcReduction="10000"/>
          </a:bodyPr>
          <a:lstStyle/>
          <a:p>
            <a:pPr algn="just">
              <a:buFont typeface="Wingdings" pitchFamily="2" charset="2"/>
              <a:buChar char="q"/>
            </a:pPr>
            <a:r>
              <a:rPr lang="en-IN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IN" b="1" dirty="0" smtClean="0">
                <a:solidFill>
                  <a:schemeClr val="tx1"/>
                </a:solidFill>
                <a:latin typeface="Cambria" pitchFamily="18" charset="0"/>
              </a:rPr>
              <a:t>Section 196 </a:t>
            </a:r>
            <a:r>
              <a:rPr lang="en-IN" dirty="0" smtClean="0">
                <a:solidFill>
                  <a:schemeClr val="tx1"/>
                </a:solidFill>
                <a:latin typeface="Cambria" pitchFamily="18" charset="0"/>
              </a:rPr>
              <a:t>(Power &amp; Functions of Board) has been amended to incorporate the role of development and regulation of IPs, IPAs, IUs etc </a:t>
            </a:r>
          </a:p>
          <a:p>
            <a:pPr algn="just">
              <a:buFont typeface="Wingdings" pitchFamily="2" charset="2"/>
              <a:buChar char="q"/>
            </a:pPr>
            <a:r>
              <a:rPr lang="en-IN" dirty="0" smtClean="0">
                <a:solidFill>
                  <a:schemeClr val="tx1"/>
                </a:solidFill>
                <a:latin typeface="Cambria" pitchFamily="18" charset="0"/>
              </a:rPr>
              <a:t>Change in threshold limits for approval </a:t>
            </a:r>
            <a:r>
              <a:rPr lang="en-IN" dirty="0" smtClean="0">
                <a:solidFill>
                  <a:schemeClr val="tx1"/>
                </a:solidFill>
                <a:latin typeface="Cambria" pitchFamily="18" charset="0"/>
              </a:rPr>
              <a:t>of COC for critical decisions under CIRP reduced to 66% from 75%</a:t>
            </a:r>
          </a:p>
          <a:p>
            <a:pPr lvl="0" algn="just">
              <a:buFont typeface="Wingdings" pitchFamily="2" charset="2"/>
              <a:buChar char="q"/>
            </a:pPr>
            <a:r>
              <a:rPr lang="en-IN" sz="2400" b="1" dirty="0" smtClean="0">
                <a:solidFill>
                  <a:schemeClr val="tx1"/>
                </a:solidFill>
                <a:latin typeface="Cambria" pitchFamily="18" charset="0"/>
                <a:cs typeface="Times New Roman" pitchFamily="18" charset="0"/>
              </a:rPr>
              <a:t>Section </a:t>
            </a:r>
            <a:r>
              <a:rPr lang="en-IN" sz="2400" b="1" dirty="0" smtClean="0">
                <a:solidFill>
                  <a:schemeClr val="tx1"/>
                </a:solidFill>
                <a:latin typeface="Cambria" pitchFamily="18" charset="0"/>
                <a:cs typeface="Times New Roman" pitchFamily="18" charset="0"/>
              </a:rPr>
              <a:t>16(5) </a:t>
            </a:r>
            <a:r>
              <a:rPr lang="en-IN" sz="2400" b="1" dirty="0" smtClean="0">
                <a:solidFill>
                  <a:schemeClr val="tx1"/>
                </a:solidFill>
                <a:latin typeface="Cambria" pitchFamily="18" charset="0"/>
                <a:cs typeface="Times New Roman" pitchFamily="18" charset="0"/>
              </a:rPr>
              <a:t>amended, </a:t>
            </a:r>
            <a:r>
              <a:rPr lang="en-US" sz="2400" dirty="0" smtClean="0">
                <a:solidFill>
                  <a:schemeClr val="tx1"/>
                </a:solidFill>
                <a:latin typeface="Cambria" pitchFamily="18" charset="0"/>
                <a:cs typeface="Times New Roman" pitchFamily="18" charset="0"/>
              </a:rPr>
              <a:t>term </a:t>
            </a:r>
            <a:r>
              <a:rPr lang="en-US" sz="2400" dirty="0" smtClean="0">
                <a:solidFill>
                  <a:schemeClr val="tx1"/>
                </a:solidFill>
                <a:latin typeface="Cambria" pitchFamily="18" charset="0"/>
                <a:cs typeface="Times New Roman" pitchFamily="18" charset="0"/>
              </a:rPr>
              <a:t>of the IRP shall continue till the date of the appointment of the RP under Section 22 (Prior to Amendment - Term of IRP not to exceed 30 days from the date of his appointment)</a:t>
            </a:r>
            <a:endParaRPr lang="en-IN" sz="2400" dirty="0" smtClean="0">
              <a:solidFill>
                <a:schemeClr val="tx1"/>
              </a:solidFill>
              <a:latin typeface="Cambria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q"/>
            </a:pPr>
            <a:r>
              <a:rPr lang="en-IN" sz="2400" dirty="0" smtClean="0">
                <a:solidFill>
                  <a:schemeClr val="tx1"/>
                </a:solidFill>
                <a:latin typeface="Cambria" pitchFamily="18" charset="0"/>
                <a:cs typeface="Times New Roman" pitchFamily="18" charset="0"/>
              </a:rPr>
              <a:t>  The insolvency commencement date to be from the date of appointment of IRP, if he is not appointed on the day of admission of </a:t>
            </a:r>
            <a:r>
              <a:rPr lang="en-IN" sz="2400" dirty="0" smtClean="0">
                <a:solidFill>
                  <a:schemeClr val="tx1"/>
                </a:solidFill>
                <a:latin typeface="Cambria" pitchFamily="18" charset="0"/>
                <a:cs typeface="Times New Roman" pitchFamily="18" charset="0"/>
              </a:rPr>
              <a:t>CIRP. </a:t>
            </a:r>
          </a:p>
          <a:p>
            <a:pPr algn="just">
              <a:buNone/>
            </a:pPr>
            <a:r>
              <a:rPr lang="en-IN" sz="2400" b="1" dirty="0" smtClean="0">
                <a:solidFill>
                  <a:schemeClr val="tx1"/>
                </a:solidFill>
                <a:latin typeface="Cambria" pitchFamily="18" charset="0"/>
                <a:cs typeface="Times New Roman" pitchFamily="18" charset="0"/>
              </a:rPr>
              <a:t>	The calculation of timelines is still unclear -when the date of receipt of order by IRP is later than the date of order appointing an IRP, as there are varied judicial pronouncements.  </a:t>
            </a: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 rot="16200000">
            <a:off x="9556570" y="3643766"/>
            <a:ext cx="4386943" cy="365125"/>
          </a:xfrm>
        </p:spPr>
        <p:txBody>
          <a:bodyPr vert="horz" lIns="91440" tIns="45720" rIns="91440" bIns="45720" rtlCol="0" anchor="ctr"/>
          <a:lstStyle/>
          <a:p>
            <a:r>
              <a:rPr lang="en-US" sz="1600" b="1" dirty="0" smtClean="0">
                <a:latin typeface="Cambria" panose="02040503050406030204" pitchFamily="18" charset="0"/>
              </a:rPr>
              <a:t>ICSI Institute of Insolvency Professionals</a:t>
            </a:r>
            <a:endParaRPr lang="en-US" sz="1600" b="1" dirty="0">
              <a:latin typeface="Cambria" panose="020405030504060302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ie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View">
      <a:majorFont>
        <a:latin typeface="Century Schoolbook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View">
      <a:fillStyleLst>
        <a:solidFill>
          <a:schemeClr val="phClr"/>
        </a:solidFill>
        <a:solidFill>
          <a:schemeClr val="phClr">
            <a:tint val="60000"/>
            <a:satMod val="120000"/>
          </a:schemeClr>
        </a:solidFill>
        <a:solidFill>
          <a:schemeClr val="phClr">
            <a:shade val="75000"/>
            <a:satMod val="13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3970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95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240" dir="5400000" algn="tl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9525" prstMaterial="flat">
            <a:bevelT w="0" h="0" prst="coolSlant"/>
            <a:contourClr>
              <a:schemeClr val="phClr">
                <a:shade val="35000"/>
                <a:satMod val="130000"/>
              </a:schemeClr>
            </a:contourClr>
          </a:sp3d>
        </a:effectStyle>
        <a:effectStyle>
          <a:effectLst>
            <a:outerShdw blurRad="76200" dist="25400" dir="5400000" algn="tl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9050" prstMaterial="flat">
            <a:bevelT w="0" h="0" prst="coolSlant"/>
            <a:contourClr>
              <a:schemeClr val="phClr">
                <a:shade val="25000"/>
                <a:satMod val="14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4000"/>
                <a:shade val="98000"/>
                <a:satMod val="130000"/>
                <a:lumMod val="102000"/>
              </a:schemeClr>
            </a:gs>
            <a:gs pos="100000">
              <a:schemeClr val="phClr">
                <a:tint val="98000"/>
                <a:shade val="78000"/>
                <a:satMod val="14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View" id="{BA0EB5A6-F2D4-4F82-977B-64ADEE4A2A69}" vid="{7B713C7F-58B7-4AE9-B361-B13EB9EC4C0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1769</TotalTime>
  <Words>1403</Words>
  <Application>Microsoft Office PowerPoint</Application>
  <PresentationFormat>Custom</PresentationFormat>
  <Paragraphs>169</Paragraphs>
  <Slides>19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View</vt:lpstr>
      <vt:lpstr>Insolvency and Bankruptcy Code, 2016 – A Macro View        CS Alka Kapoor      CEO, ICSI IIP</vt:lpstr>
      <vt:lpstr>IBC – THE GENESIS</vt:lpstr>
      <vt:lpstr>Cases Referred Under IBC: An Update</vt:lpstr>
      <vt:lpstr>Cases Referred Under IBC: An Update</vt:lpstr>
      <vt:lpstr>FIRST 12 NPA ACCOUNTS REFERRED BY RBI- STATUS</vt:lpstr>
      <vt:lpstr>Slide 6</vt:lpstr>
      <vt:lpstr>Slide 7</vt:lpstr>
      <vt:lpstr>       Broad Issues Settled Through Recent Amendments In The Code</vt:lpstr>
      <vt:lpstr>       Broad Issues Settled Through Recent Amendments In The Code</vt:lpstr>
      <vt:lpstr>     Broad Issues Settled Through Recent Amendments to the Code</vt:lpstr>
      <vt:lpstr> Broad Issues Settled Through Pronouncements (Supreme Court, High Court, NCLAT &amp; NCLT) </vt:lpstr>
      <vt:lpstr>Slide 12</vt:lpstr>
      <vt:lpstr>  Pronouncements of NCLT advising Insolvency  Professionals</vt:lpstr>
      <vt:lpstr>  Pronouncements of NCLT and NCLAT Supporting Insolvency  Professional</vt:lpstr>
      <vt:lpstr>Regulatory mandates for IPAs and the Journey of ICSI IIP</vt:lpstr>
      <vt:lpstr>Regulatory mandates for IPAs and the Journey of ICSI IIP</vt:lpstr>
      <vt:lpstr>Regulatory mandates for IPAs and the Journey of ICSI IIP</vt:lpstr>
      <vt:lpstr>Regulatory mandates for IPAs and the Journey of ICSI IIP</vt:lpstr>
      <vt:lpstr>Slide 19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SEARCH REPORT</dc:title>
  <dc:creator>dell</dc:creator>
  <cp:lastModifiedBy>jai_bala@hotmail.com</cp:lastModifiedBy>
  <cp:revision>212</cp:revision>
  <dcterms:created xsi:type="dcterms:W3CDTF">2015-08-21T08:05:01Z</dcterms:created>
  <dcterms:modified xsi:type="dcterms:W3CDTF">2018-09-01T05:29:04Z</dcterms:modified>
</cp:coreProperties>
</file>