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6" r:id="rId2"/>
    <p:sldId id="282" r:id="rId3"/>
    <p:sldId id="270" r:id="rId4"/>
    <p:sldId id="283" r:id="rId5"/>
    <p:sldId id="259" r:id="rId6"/>
    <p:sldId id="274" r:id="rId7"/>
    <p:sldId id="261" r:id="rId8"/>
    <p:sldId id="273" r:id="rId9"/>
    <p:sldId id="287" r:id="rId10"/>
    <p:sldId id="288" r:id="rId11"/>
    <p:sldId id="275" r:id="rId12"/>
    <p:sldId id="276" r:id="rId13"/>
    <p:sldId id="277" r:id="rId14"/>
    <p:sldId id="278" r:id="rId15"/>
    <p:sldId id="281" r:id="rId16"/>
    <p:sldId id="279" r:id="rId17"/>
    <p:sldId id="280" r:id="rId18"/>
    <p:sldId id="285" r:id="rId19"/>
    <p:sldId id="28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30AF38-E994-43F9-8196-A5B0097E753F}" type="datetimeFigureOut">
              <a:rPr lang="en-US" smtClean="0"/>
              <a:pPr/>
              <a:t>9/5/2018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CB0B03-85E3-4AF3-99B8-18C13BF7DEC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2"/>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bg>
      <p:bgPr>
        <a:blipFill dpi="0" rotWithShape="1">
          <a:blip r:embed="rId2" cstate="print">
            <a:lum/>
          </a:blip>
          <a:srcRect/>
          <a:tile tx="0" ty="0" sx="100000" sy="93000" flip="none" algn="tl"/>
        </a:blipFill>
        <a:effectLst/>
      </p:bgPr>
    </p:bg>
    <p:spTree>
      <p:nvGrpSpPr>
        <p:cNvPr id="1" name=""/>
        <p:cNvGrpSpPr/>
        <p:nvPr/>
      </p:nvGrpSpPr>
      <p:grpSpPr>
        <a:xfrm>
          <a:off x="0" y="0"/>
          <a:ext cx="0" cy="0"/>
          <a:chOff x="0" y="0"/>
          <a:chExt cx="0" cy="0"/>
        </a:xfrm>
      </p:grpSpPr>
      <p:pic>
        <p:nvPicPr>
          <p:cNvPr id="18" name="Picture 3" descr="C:\Users\VaanamEmp\Desktop\Themes\KSR Title Page Light Logo.png"/>
          <p:cNvPicPr>
            <a:picLocks noChangeAspect="1" noChangeArrowheads="1"/>
          </p:cNvPicPr>
          <p:nvPr userDrawn="1"/>
        </p:nvPicPr>
        <p:blipFill>
          <a:blip r:embed="rId3" cstate="print"/>
          <a:srcRect/>
          <a:stretch>
            <a:fillRect/>
          </a:stretch>
        </p:blipFill>
        <p:spPr bwMode="auto">
          <a:xfrm>
            <a:off x="7839108" y="5628273"/>
            <a:ext cx="1447800" cy="1444067"/>
          </a:xfrm>
          <a:prstGeom prst="rect">
            <a:avLst/>
          </a:prstGeom>
          <a:noFill/>
        </p:spPr>
      </p:pic>
      <p:sp>
        <p:nvSpPr>
          <p:cNvPr id="11" name="Slide Number Placeholder 5"/>
          <p:cNvSpPr>
            <a:spLocks noGrp="1"/>
          </p:cNvSpPr>
          <p:nvPr>
            <p:ph type="sldNum" sz="quarter" idx="4"/>
          </p:nvPr>
        </p:nvSpPr>
        <p:spPr>
          <a:xfrm>
            <a:off x="76200" y="6477000"/>
            <a:ext cx="457200" cy="228600"/>
          </a:xfrm>
          <a:prstGeom prst="rect">
            <a:avLst/>
          </a:prstGeom>
        </p:spPr>
        <p:txBody>
          <a:bodyPr/>
          <a:lstStyle>
            <a:lvl1pPr algn="ctr">
              <a:defRPr sz="1200"/>
            </a:lvl1pPr>
          </a:lstStyle>
          <a:p>
            <a:fld id="{FAED2B6F-B669-4067-A420-B3BFE23925E1}" type="slidenum">
              <a:rPr lang="en-US" smtClean="0"/>
              <a:pPr/>
              <a:t>‹#›</a:t>
            </a:fld>
            <a:endParaRPr lang="en-US" dirty="0"/>
          </a:p>
        </p:txBody>
      </p:sp>
      <p:sp>
        <p:nvSpPr>
          <p:cNvPr id="12" name="Date Placeholder 16"/>
          <p:cNvSpPr>
            <a:spLocks noGrp="1"/>
          </p:cNvSpPr>
          <p:nvPr>
            <p:ph type="dt" sz="half" idx="14"/>
          </p:nvPr>
        </p:nvSpPr>
        <p:spPr>
          <a:xfrm>
            <a:off x="723888" y="6421464"/>
            <a:ext cx="2133600" cy="365125"/>
          </a:xfrm>
          <a:prstGeom prst="rect">
            <a:avLst/>
          </a:prstGeom>
        </p:spPr>
        <p:txBody>
          <a:bodyPr vert="horz" lIns="91440" tIns="45720" rIns="91440" bIns="45720" rtlCol="0" anchor="ctr"/>
          <a:lstStyle>
            <a:lvl1pPr algn="l">
              <a:defRPr sz="1200">
                <a:solidFill>
                  <a:srgbClr val="003C64"/>
                </a:solidFill>
              </a:defRPr>
            </a:lvl1pPr>
          </a:lstStyle>
          <a:p>
            <a:fld id="{13D060F6-BFE5-4D3A-9B60-E18E26267E32}" type="datetime5">
              <a:rPr lang="en-US" smtClean="0"/>
              <a:pPr/>
              <a:t>5-Sep-18</a:t>
            </a:fld>
            <a:endParaRPr lang="en-US" dirty="0"/>
          </a:p>
        </p:txBody>
      </p:sp>
      <p:sp>
        <p:nvSpPr>
          <p:cNvPr id="13" name="Text Placeholder 2"/>
          <p:cNvSpPr>
            <a:spLocks noGrp="1"/>
          </p:cNvSpPr>
          <p:nvPr>
            <p:ph type="body" idx="13" hasCustomPrompt="1"/>
          </p:nvPr>
        </p:nvSpPr>
        <p:spPr>
          <a:xfrm>
            <a:off x="76200" y="152400"/>
            <a:ext cx="7391400" cy="685800"/>
          </a:xfrm>
        </p:spPr>
        <p:txBody>
          <a:bodyPr anchor="ctr">
            <a:normAutofit/>
          </a:bodyPr>
          <a:lstStyle>
            <a:lvl1pPr marL="0" indent="0">
              <a:buNone/>
              <a:defRPr sz="2600" baseline="0">
                <a:solidFill>
                  <a:schemeClr val="bg1"/>
                </a:solidFill>
                <a:latin typeface="HandelGothic" pitchFamily="2"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title</a:t>
            </a:r>
          </a:p>
        </p:txBody>
      </p:sp>
      <p:sp>
        <p:nvSpPr>
          <p:cNvPr id="8" name="Content Placeholder 2"/>
          <p:cNvSpPr>
            <a:spLocks noGrp="1"/>
          </p:cNvSpPr>
          <p:nvPr>
            <p:ph idx="1"/>
          </p:nvPr>
        </p:nvSpPr>
        <p:spPr>
          <a:xfrm>
            <a:off x="76200" y="1095379"/>
            <a:ext cx="8305800" cy="5076825"/>
          </a:xfrm>
        </p:spPr>
        <p:txBody>
          <a:bodyPr/>
          <a:lstStyle>
            <a:lvl1pPr>
              <a:defRPr sz="2800"/>
            </a:lvl1pPr>
            <a:lvl2pPr>
              <a:defRPr sz="2600"/>
            </a:lvl2pPr>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 </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3"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0"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10"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43"/>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9/5/2018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E:\Rajs\Client Works\KSR &amp; Co\Files\2018\Presentation\2-01.png"/>
          <p:cNvPicPr>
            <a:picLocks noChangeAspect="1" noChangeArrowheads="1"/>
          </p:cNvPicPr>
          <p:nvPr/>
        </p:nvPicPr>
        <p:blipFill>
          <a:blip r:embed="rId2" cstate="print"/>
          <a:srcRect/>
          <a:stretch>
            <a:fillRect/>
          </a:stretch>
        </p:blipFill>
        <p:spPr bwMode="auto">
          <a:xfrm>
            <a:off x="0" y="6477000"/>
            <a:ext cx="9144000" cy="381000"/>
          </a:xfrm>
          <a:prstGeom prst="rect">
            <a:avLst/>
          </a:prstGeom>
          <a:noFill/>
          <a:ln w="9525">
            <a:noFill/>
            <a:miter lim="800000"/>
            <a:headEnd/>
            <a:tailEnd/>
          </a:ln>
        </p:spPr>
      </p:pic>
      <p:pic>
        <p:nvPicPr>
          <p:cNvPr id="1028" name="Picture 4" descr="E:\Rajs\Client Works\KSR &amp; Co\Files\2018\Presentation\3-01.png"/>
          <p:cNvPicPr>
            <a:picLocks noChangeAspect="1" noChangeArrowheads="1"/>
          </p:cNvPicPr>
          <p:nvPr/>
        </p:nvPicPr>
        <p:blipFill>
          <a:blip r:embed="rId3" cstate="print"/>
          <a:srcRect/>
          <a:stretch>
            <a:fillRect/>
          </a:stretch>
        </p:blipFill>
        <p:spPr bwMode="auto">
          <a:xfrm>
            <a:off x="0" y="-25398"/>
            <a:ext cx="9144000" cy="124884"/>
          </a:xfrm>
          <a:prstGeom prst="rect">
            <a:avLst/>
          </a:prstGeom>
          <a:noFill/>
          <a:ln w="9525">
            <a:noFill/>
            <a:miter lim="800000"/>
            <a:headEnd/>
            <a:tailEnd/>
          </a:ln>
        </p:spPr>
      </p:pic>
      <p:sp>
        <p:nvSpPr>
          <p:cNvPr id="7" name="Rectangle 6"/>
          <p:cNvSpPr>
            <a:spLocks noChangeArrowheads="1"/>
          </p:cNvSpPr>
          <p:nvPr/>
        </p:nvSpPr>
        <p:spPr bwMode="auto">
          <a:xfrm>
            <a:off x="6400808" y="381000"/>
            <a:ext cx="2111475" cy="400110"/>
          </a:xfrm>
          <a:prstGeom prst="rect">
            <a:avLst/>
          </a:prstGeom>
          <a:noFill/>
          <a:ln w="9525">
            <a:noFill/>
            <a:miter lim="800000"/>
            <a:headEnd/>
            <a:tailEnd/>
          </a:ln>
        </p:spPr>
        <p:txBody>
          <a:bodyPr wrap="none">
            <a:spAutoFit/>
          </a:bodyPr>
          <a:lstStyle/>
          <a:p>
            <a:r>
              <a:rPr lang="en-US" sz="2000" b="1">
                <a:solidFill>
                  <a:srgbClr val="FF0000"/>
                </a:solidFill>
                <a:latin typeface="Montserrat"/>
              </a:rPr>
              <a:t>R</a:t>
            </a:r>
            <a:r>
              <a:rPr lang="en-US" sz="2000" b="1">
                <a:solidFill>
                  <a:srgbClr val="00B0F0"/>
                </a:solidFill>
                <a:latin typeface="Montserrat"/>
              </a:rPr>
              <a:t>ARING </a:t>
            </a:r>
            <a:r>
              <a:rPr lang="en-US" sz="2000" b="1">
                <a:solidFill>
                  <a:srgbClr val="FF0000"/>
                </a:solidFill>
                <a:latin typeface="Montserrat"/>
              </a:rPr>
              <a:t>S</a:t>
            </a:r>
            <a:r>
              <a:rPr lang="en-US" sz="2000" b="1">
                <a:solidFill>
                  <a:srgbClr val="00B0F0"/>
                </a:solidFill>
                <a:latin typeface="Montserrat"/>
              </a:rPr>
              <a:t>TEPS</a:t>
            </a:r>
          </a:p>
        </p:txBody>
      </p:sp>
      <p:pic>
        <p:nvPicPr>
          <p:cNvPr id="1031" name="Picture 7" descr="E:\Rajs\Client Works\KSR &amp; Co\Files\2018\Presentation\6-01.png"/>
          <p:cNvPicPr>
            <a:picLocks noChangeAspect="1" noChangeArrowheads="1"/>
          </p:cNvPicPr>
          <p:nvPr/>
        </p:nvPicPr>
        <p:blipFill>
          <a:blip r:embed="rId4" cstate="print"/>
          <a:srcRect/>
          <a:stretch>
            <a:fillRect/>
          </a:stretch>
        </p:blipFill>
        <p:spPr bwMode="auto">
          <a:xfrm>
            <a:off x="1803400" y="177800"/>
            <a:ext cx="5664200" cy="6299200"/>
          </a:xfrm>
          <a:prstGeom prst="rect">
            <a:avLst/>
          </a:prstGeom>
          <a:noFill/>
          <a:ln w="9525">
            <a:noFill/>
            <a:miter lim="800000"/>
            <a:headEnd/>
            <a:tailEnd/>
          </a:ln>
        </p:spPr>
      </p:pic>
      <p:pic>
        <p:nvPicPr>
          <p:cNvPr id="13" name="Picture 12"/>
          <p:cNvPicPr>
            <a:picLocks noChangeAspect="1" noChangeArrowheads="1"/>
          </p:cNvPicPr>
          <p:nvPr/>
        </p:nvPicPr>
        <p:blipFill>
          <a:blip r:embed="rId5" cstate="print"/>
          <a:srcRect l="31854" t="36963" r="31575" b="37064"/>
          <a:stretch>
            <a:fillRect/>
          </a:stretch>
        </p:blipFill>
        <p:spPr bwMode="auto">
          <a:xfrm>
            <a:off x="3952879" y="3022601"/>
            <a:ext cx="1304925" cy="1100667"/>
          </a:xfrm>
          <a:prstGeom prst="rect">
            <a:avLst/>
          </a:prstGeom>
          <a:noFill/>
          <a:ln w="9525">
            <a:noFill/>
            <a:miter lim="800000"/>
            <a:headEnd/>
            <a:tailEnd/>
          </a:ln>
        </p:spPr>
      </p:pic>
      <p:sp>
        <p:nvSpPr>
          <p:cNvPr id="8" name="Rectangle 7"/>
          <p:cNvSpPr>
            <a:spLocks noChangeArrowheads="1"/>
          </p:cNvSpPr>
          <p:nvPr/>
        </p:nvSpPr>
        <p:spPr bwMode="auto">
          <a:xfrm>
            <a:off x="152409" y="381000"/>
            <a:ext cx="2709653" cy="400110"/>
          </a:xfrm>
          <a:prstGeom prst="rect">
            <a:avLst/>
          </a:prstGeom>
          <a:noFill/>
          <a:ln w="9525">
            <a:noFill/>
            <a:miter lim="800000"/>
            <a:headEnd/>
            <a:tailEnd/>
          </a:ln>
        </p:spPr>
        <p:txBody>
          <a:bodyPr wrap="none">
            <a:spAutoFit/>
          </a:bodyPr>
          <a:lstStyle/>
          <a:p>
            <a:r>
              <a:rPr lang="en-US" sz="2000" b="1">
                <a:solidFill>
                  <a:srgbClr val="FF0000"/>
                </a:solidFill>
                <a:latin typeface="Montserrat"/>
              </a:rPr>
              <a:t>R</a:t>
            </a:r>
            <a:r>
              <a:rPr lang="en-US" sz="2000" b="1">
                <a:solidFill>
                  <a:srgbClr val="00B0F0"/>
                </a:solidFill>
                <a:latin typeface="Montserrat"/>
              </a:rPr>
              <a:t>EWARDING </a:t>
            </a:r>
            <a:r>
              <a:rPr lang="en-US" sz="2000" b="1">
                <a:solidFill>
                  <a:srgbClr val="FF0000"/>
                </a:solidFill>
                <a:latin typeface="Montserrat"/>
              </a:rPr>
              <a:t>I</a:t>
            </a:r>
            <a:r>
              <a:rPr lang="en-US" sz="2000" b="1">
                <a:solidFill>
                  <a:srgbClr val="00B0F0"/>
                </a:solidFill>
                <a:latin typeface="Montserrat"/>
              </a:rPr>
              <a:t>DEAS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heel(4)">
                                      <p:cBhvr>
                                        <p:cTn id="7" dur="500"/>
                                        <p:tgtEl>
                                          <p:spTgt spid="13"/>
                                        </p:tgtEl>
                                      </p:cBhvr>
                                    </p:animEffect>
                                  </p:childTnLst>
                                </p:cTn>
                              </p:par>
                              <p:par>
                                <p:cTn id="8" presetID="10" presetClass="entr" presetSubtype="0" fill="hold" nodeType="withEffect">
                                  <p:stCondLst>
                                    <p:cond delay="0"/>
                                  </p:stCondLst>
                                  <p:childTnLst>
                                    <p:set>
                                      <p:cBhvr>
                                        <p:cTn id="9" dur="1" fill="hold">
                                          <p:stCondLst>
                                            <p:cond delay="0"/>
                                          </p:stCondLst>
                                        </p:cTn>
                                        <p:tgtEl>
                                          <p:spTgt spid="1031"/>
                                        </p:tgtEl>
                                        <p:attrNameLst>
                                          <p:attrName>style.visibility</p:attrName>
                                        </p:attrNameLst>
                                      </p:cBhvr>
                                      <p:to>
                                        <p:strVal val="visible"/>
                                      </p:to>
                                    </p:set>
                                    <p:animEffect transition="in" filter="fade">
                                      <p:cBhvr>
                                        <p:cTn id="10" dur="1000"/>
                                        <p:tgtEl>
                                          <p:spTgt spid="1031"/>
                                        </p:tgtEl>
                                      </p:cBhvr>
                                    </p:animEffect>
                                  </p:childTnLst>
                                </p:cTn>
                              </p:par>
                            </p:childTnLst>
                          </p:cTn>
                        </p:par>
                        <p:par>
                          <p:cTn id="11" fill="hold">
                            <p:stCondLst>
                              <p:cond delay="1000"/>
                            </p:stCondLst>
                            <p:childTnLst>
                              <p:par>
                                <p:cTn id="12" presetID="10" presetClass="entr" presetSubtype="0" fill="hold" nodeType="afterEffect">
                                  <p:stCondLst>
                                    <p:cond delay="0"/>
                                  </p:stCondLst>
                                  <p:childTnLst>
                                    <p:set>
                                      <p:cBhvr>
                                        <p:cTn id="13" dur="1" fill="hold">
                                          <p:stCondLst>
                                            <p:cond delay="0"/>
                                          </p:stCondLst>
                                        </p:cTn>
                                        <p:tgtEl>
                                          <p:spTgt spid="1027"/>
                                        </p:tgtEl>
                                        <p:attrNameLst>
                                          <p:attrName>style.visibility</p:attrName>
                                        </p:attrNameLst>
                                      </p:cBhvr>
                                      <p:to>
                                        <p:strVal val="visible"/>
                                      </p:to>
                                    </p:set>
                                    <p:animEffect transition="in" filter="fade">
                                      <p:cBhvr>
                                        <p:cTn id="14" dur="500"/>
                                        <p:tgtEl>
                                          <p:spTgt spid="1027"/>
                                        </p:tgtEl>
                                      </p:cBhvr>
                                    </p:animEffect>
                                  </p:childTnLst>
                                </p:cTn>
                              </p:par>
                            </p:childTnLst>
                          </p:cTn>
                        </p:par>
                        <p:par>
                          <p:cTn id="15" fill="hold">
                            <p:stCondLst>
                              <p:cond delay="1500"/>
                            </p:stCondLst>
                            <p:childTnLst>
                              <p:par>
                                <p:cTn id="16" presetID="10" presetClass="entr" presetSubtype="0" fill="hold" nodeType="afterEffect">
                                  <p:stCondLst>
                                    <p:cond delay="0"/>
                                  </p:stCondLst>
                                  <p:childTnLst>
                                    <p:set>
                                      <p:cBhvr>
                                        <p:cTn id="17" dur="1" fill="hold">
                                          <p:stCondLst>
                                            <p:cond delay="0"/>
                                          </p:stCondLst>
                                        </p:cTn>
                                        <p:tgtEl>
                                          <p:spTgt spid="1028"/>
                                        </p:tgtEl>
                                        <p:attrNameLst>
                                          <p:attrName>style.visibility</p:attrName>
                                        </p:attrNameLst>
                                      </p:cBhvr>
                                      <p:to>
                                        <p:strVal val="visible"/>
                                      </p:to>
                                    </p:set>
                                    <p:animEffect transition="in" filter="fade">
                                      <p:cBhvr>
                                        <p:cTn id="18" dur="500"/>
                                        <p:tgtEl>
                                          <p:spTgt spid="1028"/>
                                        </p:tgtEl>
                                      </p:cBhvr>
                                    </p:animEffect>
                                  </p:childTnLst>
                                </p:cTn>
                              </p:par>
                            </p:childTnLst>
                          </p:cTn>
                        </p:par>
                        <p:par>
                          <p:cTn id="19" fill="hold">
                            <p:stCondLst>
                              <p:cond delay="2000"/>
                            </p:stCondLst>
                            <p:childTnLst>
                              <p:par>
                                <p:cTn id="20" presetID="27" presetClass="entr" presetSubtype="0" fill="hold" grpId="0" nodeType="afterEffect">
                                  <p:stCondLst>
                                    <p:cond delay="0"/>
                                  </p:stCondLst>
                                  <p:iterate type="lt">
                                    <p:tmPct val="50000"/>
                                  </p:iterate>
                                  <p:childTnLst>
                                    <p:set>
                                      <p:cBhvr>
                                        <p:cTn id="21" dur="1" fill="hold">
                                          <p:stCondLst>
                                            <p:cond delay="0"/>
                                          </p:stCondLst>
                                        </p:cTn>
                                        <p:tgtEl>
                                          <p:spTgt spid="8"/>
                                        </p:tgtEl>
                                        <p:attrNameLst>
                                          <p:attrName>style.visibility</p:attrName>
                                        </p:attrNameLst>
                                      </p:cBhvr>
                                      <p:to>
                                        <p:strVal val="visible"/>
                                      </p:to>
                                    </p:set>
                                    <p:anim calcmode="discrete" valueType="clr">
                                      <p:cBhvr override="childStyle">
                                        <p:cTn id="22"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8"/>
                                        </p:tgtEl>
                                        <p:attrNameLst>
                                          <p:attrName>fillcolor</p:attrName>
                                        </p:attrNameLst>
                                      </p:cBhvr>
                                      <p:tavLst>
                                        <p:tav tm="0">
                                          <p:val>
                                            <p:clrVal>
                                              <a:schemeClr val="accent2"/>
                                            </p:clrVal>
                                          </p:val>
                                        </p:tav>
                                        <p:tav tm="50000">
                                          <p:val>
                                            <p:clrVal>
                                              <a:schemeClr val="hlink"/>
                                            </p:clrVal>
                                          </p:val>
                                        </p:tav>
                                      </p:tavLst>
                                    </p:anim>
                                    <p:set>
                                      <p:cBhvr>
                                        <p:cTn id="24" dur="80"/>
                                        <p:tgtEl>
                                          <p:spTgt spid="8"/>
                                        </p:tgtEl>
                                        <p:attrNameLst>
                                          <p:attrName>fill.type</p:attrName>
                                        </p:attrNameLst>
                                      </p:cBhvr>
                                      <p:to>
                                        <p:strVal val="solid"/>
                                      </p:to>
                                    </p:set>
                                  </p:childTnLst>
                                </p:cTn>
                              </p:par>
                            </p:childTnLst>
                          </p:cTn>
                        </p:par>
                        <p:par>
                          <p:cTn id="25" fill="hold">
                            <p:stCondLst>
                              <p:cond delay="2600"/>
                            </p:stCondLst>
                            <p:childTnLst>
                              <p:par>
                                <p:cTn id="26" presetID="27" presetClass="entr" presetSubtype="0" fill="hold" grpId="0" nodeType="afterEffect">
                                  <p:stCondLst>
                                    <p:cond delay="0"/>
                                  </p:stCondLst>
                                  <p:iterate type="lt">
                                    <p:tmPct val="50000"/>
                                  </p:iterate>
                                  <p:childTnLst>
                                    <p:set>
                                      <p:cBhvr>
                                        <p:cTn id="27" dur="1" fill="hold">
                                          <p:stCondLst>
                                            <p:cond delay="0"/>
                                          </p:stCondLst>
                                        </p:cTn>
                                        <p:tgtEl>
                                          <p:spTgt spid="7"/>
                                        </p:tgtEl>
                                        <p:attrNameLst>
                                          <p:attrName>style.visibility</p:attrName>
                                        </p:attrNameLst>
                                      </p:cBhvr>
                                      <p:to>
                                        <p:strVal val="visible"/>
                                      </p:to>
                                    </p:set>
                                    <p:anim calcmode="discrete" valueType="clr">
                                      <p:cBhvr override="childStyle">
                                        <p:cTn id="28"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7"/>
                                        </p:tgtEl>
                                        <p:attrNameLst>
                                          <p:attrName>fillcolor</p:attrName>
                                        </p:attrNameLst>
                                      </p:cBhvr>
                                      <p:tavLst>
                                        <p:tav tm="0">
                                          <p:val>
                                            <p:clrVal>
                                              <a:schemeClr val="accent2"/>
                                            </p:clrVal>
                                          </p:val>
                                        </p:tav>
                                        <p:tav tm="50000">
                                          <p:val>
                                            <p:clrVal>
                                              <a:schemeClr val="hlink"/>
                                            </p:clrVal>
                                          </p:val>
                                        </p:tav>
                                      </p:tavLst>
                                    </p:anim>
                                    <p:set>
                                      <p:cBhvr>
                                        <p:cTn id="30"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Rajs\Client Works\KSR &amp; Co\Files\2018\Presentation\Presentation-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Rectangle 2"/>
          <p:cNvSpPr/>
          <p:nvPr/>
        </p:nvSpPr>
        <p:spPr>
          <a:xfrm>
            <a:off x="381005" y="279403"/>
            <a:ext cx="8431219" cy="584775"/>
          </a:xfrm>
          <a:prstGeom prst="rect">
            <a:avLst/>
          </a:prstGeom>
        </p:spPr>
        <p:txBody>
          <a:bodyPr wrap="none">
            <a:spAutoFit/>
          </a:bodyPr>
          <a:lstStyle/>
          <a:p>
            <a:pPr algn="ctr"/>
            <a:r>
              <a:rPr lang="en-IN" sz="3200" b="1" u="sng" dirty="0" smtClean="0">
                <a:solidFill>
                  <a:schemeClr val="tx2"/>
                </a:solidFill>
              </a:rPr>
              <a:t>RISK PROFILING FOR COMPLIANCES UNDER RPTs</a:t>
            </a:r>
            <a:endParaRPr lang="en-US" sz="3200" u="sng" dirty="0">
              <a:solidFill>
                <a:schemeClr val="tx2"/>
              </a:solidFill>
            </a:endParaRPr>
          </a:p>
        </p:txBody>
      </p:sp>
      <p:cxnSp>
        <p:nvCxnSpPr>
          <p:cNvPr id="13" name="Straight Connector 12"/>
          <p:cNvCxnSpPr/>
          <p:nvPr/>
        </p:nvCxnSpPr>
        <p:spPr>
          <a:xfrm>
            <a:off x="2057400" y="1600200"/>
            <a:ext cx="2133600" cy="162560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267200" y="3327400"/>
            <a:ext cx="2209800" cy="172720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2057400" y="3327400"/>
            <a:ext cx="2209800" cy="17272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4267200" y="1600200"/>
            <a:ext cx="2209800" cy="17272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nvGrpSpPr>
          <p:cNvPr id="2" name="Group 85"/>
          <p:cNvGrpSpPr/>
          <p:nvPr/>
        </p:nvGrpSpPr>
        <p:grpSpPr>
          <a:xfrm>
            <a:off x="2057400" y="1193800"/>
            <a:ext cx="4495800" cy="4775200"/>
            <a:chOff x="2057400" y="742950"/>
            <a:chExt cx="4495800" cy="3581400"/>
          </a:xfrm>
        </p:grpSpPr>
        <p:sp>
          <p:nvSpPr>
            <p:cNvPr id="56" name="Right Triangle 55"/>
            <p:cNvSpPr/>
            <p:nvPr/>
          </p:nvSpPr>
          <p:spPr>
            <a:xfrm rot="5400000">
              <a:off x="2286000" y="2343150"/>
              <a:ext cx="1828800" cy="2133600"/>
            </a:xfrm>
            <a:prstGeom prst="rtTriangle">
              <a:avLst/>
            </a:prstGeom>
            <a:solidFill>
              <a:schemeClr val="accent3">
                <a:lumMod val="75000"/>
              </a:schemeClr>
            </a:solidFill>
            <a:scene3d>
              <a:camera prst="orthographicFront"/>
              <a:lightRig rig="threePt" dir="t"/>
            </a:scene3d>
            <a:sp3d prstMaterial="softEdge">
              <a:bevelT w="0"/>
              <a:bevelB w="3810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84"/>
            <p:cNvGrpSpPr/>
            <p:nvPr/>
          </p:nvGrpSpPr>
          <p:grpSpPr>
            <a:xfrm>
              <a:off x="2057400" y="742950"/>
              <a:ext cx="4495800" cy="3581400"/>
              <a:chOff x="2076116" y="1276350"/>
              <a:chExt cx="3391568" cy="2590800"/>
            </a:xfrm>
          </p:grpSpPr>
          <p:grpSp>
            <p:nvGrpSpPr>
              <p:cNvPr id="5" name="Group 82"/>
              <p:cNvGrpSpPr/>
              <p:nvPr/>
            </p:nvGrpSpPr>
            <p:grpSpPr>
              <a:xfrm>
                <a:off x="2076116" y="1276350"/>
                <a:ext cx="3391568" cy="2590800"/>
                <a:chOff x="2914316" y="1276350"/>
                <a:chExt cx="3391568" cy="2590800"/>
              </a:xfrm>
            </p:grpSpPr>
            <p:sp>
              <p:nvSpPr>
                <p:cNvPr id="59" name="Right Triangle 58"/>
                <p:cNvSpPr/>
                <p:nvPr/>
              </p:nvSpPr>
              <p:spPr>
                <a:xfrm rot="16200000">
                  <a:off x="4724400" y="1123950"/>
                  <a:ext cx="1295400" cy="1600200"/>
                </a:xfrm>
                <a:prstGeom prst="rtTriangle">
                  <a:avLst/>
                </a:prstGeom>
                <a:solidFill>
                  <a:srgbClr val="FF0000"/>
                </a:solidFill>
                <a:scene3d>
                  <a:camera prst="orthographicFront"/>
                  <a:lightRig rig="threePt" dir="t"/>
                </a:scene3d>
                <a:sp3d prstMaterial="softEdge">
                  <a:bevelT w="0"/>
                  <a:bevelB w="3810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ight Triangle 60"/>
                <p:cNvSpPr/>
                <p:nvPr/>
              </p:nvSpPr>
              <p:spPr>
                <a:xfrm>
                  <a:off x="2971800" y="1276350"/>
                  <a:ext cx="1600200" cy="1295400"/>
                </a:xfrm>
                <a:prstGeom prst="rtTriangle">
                  <a:avLst/>
                </a:prstGeom>
                <a:gradFill flip="none" rotWithShape="1">
                  <a:gsLst>
                    <a:gs pos="27000">
                      <a:srgbClr val="FF0000"/>
                    </a:gs>
                    <a:gs pos="50000">
                      <a:srgbClr val="9CB86E"/>
                    </a:gs>
                    <a:gs pos="100000">
                      <a:srgbClr val="156B13"/>
                    </a:gs>
                  </a:gsLst>
                  <a:lin ang="18600000" scaled="0"/>
                  <a:tileRect/>
                </a:gradFill>
                <a:scene3d>
                  <a:camera prst="orthographicFront"/>
                  <a:lightRig rig="threePt" dir="t"/>
                </a:scene3d>
                <a:sp3d prstMaterial="softEdge">
                  <a:bevelT w="0"/>
                  <a:bevelB w="3810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81"/>
                <p:cNvGrpSpPr/>
                <p:nvPr/>
              </p:nvGrpSpPr>
              <p:grpSpPr>
                <a:xfrm>
                  <a:off x="2914316" y="1276350"/>
                  <a:ext cx="3391568" cy="2590800"/>
                  <a:chOff x="2914316" y="1276350"/>
                  <a:chExt cx="3391568" cy="2590800"/>
                </a:xfrm>
              </p:grpSpPr>
              <p:sp>
                <p:nvSpPr>
                  <p:cNvPr id="55" name="Right Triangle 54"/>
                  <p:cNvSpPr/>
                  <p:nvPr/>
                </p:nvSpPr>
                <p:spPr>
                  <a:xfrm rot="16200000">
                    <a:off x="3124200" y="2419350"/>
                    <a:ext cx="1295400" cy="1600200"/>
                  </a:xfrm>
                  <a:prstGeom prst="rtTriangle">
                    <a:avLst/>
                  </a:prstGeom>
                  <a:solidFill>
                    <a:schemeClr val="accent3">
                      <a:lumMod val="75000"/>
                    </a:schemeClr>
                  </a:solidFill>
                  <a:scene3d>
                    <a:camera prst="orthographicFront"/>
                    <a:lightRig rig="threePt" dir="t"/>
                  </a:scene3d>
                  <a:sp3d prstMaterial="softEdge">
                    <a:bevelT w="0"/>
                    <a:bevelB w="3810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ight Triangle 59"/>
                  <p:cNvSpPr/>
                  <p:nvPr/>
                </p:nvSpPr>
                <p:spPr>
                  <a:xfrm rot="5400000">
                    <a:off x="4724400" y="1123950"/>
                    <a:ext cx="1295400" cy="1600200"/>
                  </a:xfrm>
                  <a:prstGeom prst="rtTriangle">
                    <a:avLst/>
                  </a:prstGeom>
                  <a:solidFill>
                    <a:srgbClr val="FF0000"/>
                  </a:solidFill>
                  <a:scene3d>
                    <a:camera prst="orthographicFront"/>
                    <a:lightRig rig="threePt" dir="t"/>
                  </a:scene3d>
                  <a:sp3d prstMaterial="softEdge">
                    <a:bevelT w="0"/>
                    <a:bevelB w="3810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ight Triangle 61"/>
                  <p:cNvSpPr/>
                  <p:nvPr/>
                </p:nvSpPr>
                <p:spPr>
                  <a:xfrm rot="10800000">
                    <a:off x="2971800" y="1276350"/>
                    <a:ext cx="1600200" cy="1295400"/>
                  </a:xfrm>
                  <a:prstGeom prst="rtTriangle">
                    <a:avLst/>
                  </a:prstGeom>
                  <a:solidFill>
                    <a:srgbClr val="FF0000"/>
                  </a:solidFill>
                  <a:scene3d>
                    <a:camera prst="orthographicFront"/>
                    <a:lightRig rig="threePt" dir="t"/>
                  </a:scene3d>
                  <a:sp3d extrusionH="76200" contourW="12700" prstMaterial="softEdge">
                    <a:bevelT w="0"/>
                    <a:bevelB w="38100" h="107950"/>
                    <a:extrusionClr>
                      <a:srgbClr val="FF0000"/>
                    </a:extrusionClr>
                    <a:contourClr>
                      <a:schemeClr val="accent3">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ight Triangle 65"/>
                  <p:cNvSpPr/>
                  <p:nvPr/>
                </p:nvSpPr>
                <p:spPr>
                  <a:xfrm>
                    <a:off x="4572000" y="2571750"/>
                    <a:ext cx="1600200" cy="1295400"/>
                  </a:xfrm>
                  <a:prstGeom prst="rtTriangle">
                    <a:avLst/>
                  </a:prstGeom>
                  <a:gradFill flip="none" rotWithShape="1">
                    <a:gsLst>
                      <a:gs pos="19000">
                        <a:srgbClr val="FF0000"/>
                      </a:gs>
                      <a:gs pos="50000">
                        <a:srgbClr val="9CB86E"/>
                      </a:gs>
                      <a:gs pos="100000">
                        <a:srgbClr val="156B13"/>
                      </a:gs>
                    </a:gsLst>
                    <a:lin ang="5400000" scaled="0"/>
                    <a:tileRect/>
                  </a:gradFill>
                  <a:scene3d>
                    <a:camera prst="orthographicFront"/>
                    <a:lightRig rig="threePt" dir="t"/>
                  </a:scene3d>
                  <a:sp3d prstMaterial="softEdge">
                    <a:bevelT w="0"/>
                    <a:bevelB w="3810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ight Triangle 66"/>
                  <p:cNvSpPr/>
                  <p:nvPr/>
                </p:nvSpPr>
                <p:spPr>
                  <a:xfrm rot="10800000">
                    <a:off x="4572000" y="2571750"/>
                    <a:ext cx="1600200" cy="1295400"/>
                  </a:xfrm>
                  <a:prstGeom prst="rtTriangle">
                    <a:avLst/>
                  </a:prstGeom>
                  <a:solidFill>
                    <a:schemeClr val="accent3">
                      <a:lumMod val="75000"/>
                    </a:schemeClr>
                  </a:solidFill>
                  <a:scene3d>
                    <a:camera prst="orthographicFront"/>
                    <a:lightRig rig="threePt" dir="t"/>
                  </a:scene3d>
                  <a:sp3d prstMaterial="softEdge">
                    <a:bevelT w="0"/>
                    <a:bevelB w="3810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3858127" y="1456870"/>
                    <a:ext cx="838200" cy="350669"/>
                  </a:xfrm>
                  <a:prstGeom prst="rect">
                    <a:avLst/>
                  </a:prstGeom>
                  <a:noFill/>
                  <a:scene3d>
                    <a:camera prst="orthographicFront"/>
                    <a:lightRig rig="threePt" dir="t"/>
                  </a:scene3d>
                  <a:sp3d prstMaterial="softEdge">
                    <a:bevelT w="0"/>
                    <a:bevelB w="38100" h="107950"/>
                  </a:sp3d>
                </p:spPr>
                <p:txBody>
                  <a:bodyPr wrap="square" rtlCol="0">
                    <a:spAutoFit/>
                  </a:bodyPr>
                  <a:lstStyle/>
                  <a:p>
                    <a:r>
                      <a:rPr lang="en-IN" b="1" dirty="0" smtClean="0"/>
                      <a:t>Arms</a:t>
                    </a:r>
                  </a:p>
                  <a:p>
                    <a:r>
                      <a:rPr lang="en-IN" b="1" dirty="0" smtClean="0"/>
                      <a:t>Length</a:t>
                    </a:r>
                    <a:endParaRPr lang="en-US" b="1" dirty="0"/>
                  </a:p>
                </p:txBody>
              </p:sp>
              <p:sp>
                <p:nvSpPr>
                  <p:cNvPr id="32" name="TextBox 31"/>
                  <p:cNvSpPr txBox="1"/>
                  <p:nvPr/>
                </p:nvSpPr>
                <p:spPr>
                  <a:xfrm>
                    <a:off x="2971800" y="1937831"/>
                    <a:ext cx="13716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IN" b="1" dirty="0" smtClean="0"/>
                      <a:t>Disclosures</a:t>
                    </a:r>
                    <a:endParaRPr lang="en-US" b="1" dirty="0"/>
                  </a:p>
                </p:txBody>
              </p:sp>
              <p:sp>
                <p:nvSpPr>
                  <p:cNvPr id="30" name="TextBox 29"/>
                  <p:cNvSpPr txBox="1"/>
                  <p:nvPr/>
                </p:nvSpPr>
                <p:spPr>
                  <a:xfrm>
                    <a:off x="4572000" y="1513376"/>
                    <a:ext cx="13716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IN" b="1" dirty="0" smtClean="0"/>
                      <a:t>Disclosures</a:t>
                    </a:r>
                    <a:endParaRPr lang="en-US" b="1" dirty="0"/>
                  </a:p>
                </p:txBody>
              </p:sp>
              <p:sp>
                <p:nvSpPr>
                  <p:cNvPr id="25" name="TextBox 24"/>
                  <p:cNvSpPr txBox="1"/>
                  <p:nvPr/>
                </p:nvSpPr>
                <p:spPr>
                  <a:xfrm>
                    <a:off x="5334000" y="1885950"/>
                    <a:ext cx="914400" cy="350669"/>
                  </a:xfrm>
                  <a:prstGeom prst="rect">
                    <a:avLst/>
                  </a:prstGeom>
                  <a:noFill/>
                  <a:scene3d>
                    <a:camera prst="orthographicFront"/>
                    <a:lightRig rig="threePt" dir="t"/>
                  </a:scene3d>
                  <a:sp3d prstMaterial="softEdge">
                    <a:bevelT w="0"/>
                    <a:bevelB w="38100" h="107950"/>
                  </a:sp3d>
                </p:spPr>
                <p:txBody>
                  <a:bodyPr wrap="square" rtlCol="0">
                    <a:spAutoFit/>
                  </a:bodyPr>
                  <a:lstStyle/>
                  <a:p>
                    <a:r>
                      <a:rPr lang="en-IN" b="1" dirty="0" smtClean="0"/>
                      <a:t>Arms </a:t>
                    </a:r>
                  </a:p>
                  <a:p>
                    <a:r>
                      <a:rPr lang="en-IN" b="1" dirty="0" smtClean="0"/>
                      <a:t>Length</a:t>
                    </a:r>
                    <a:endParaRPr lang="en-US" b="1" dirty="0"/>
                  </a:p>
                </p:txBody>
              </p:sp>
              <p:sp>
                <p:nvSpPr>
                  <p:cNvPr id="15" name="TextBox 14"/>
                  <p:cNvSpPr txBox="1"/>
                  <p:nvPr/>
                </p:nvSpPr>
                <p:spPr>
                  <a:xfrm>
                    <a:off x="3733800" y="3181350"/>
                    <a:ext cx="914400" cy="350669"/>
                  </a:xfrm>
                  <a:prstGeom prst="rect">
                    <a:avLst/>
                  </a:prstGeom>
                  <a:noFill/>
                  <a:scene3d>
                    <a:camera prst="orthographicFront"/>
                    <a:lightRig rig="threePt" dir="t"/>
                  </a:scene3d>
                  <a:sp3d prstMaterial="softEdge">
                    <a:bevelT w="0"/>
                    <a:bevelB w="38100" h="107950"/>
                  </a:sp3d>
                </p:spPr>
                <p:txBody>
                  <a:bodyPr wrap="square" rtlCol="0">
                    <a:spAutoFit/>
                  </a:bodyPr>
                  <a:lstStyle/>
                  <a:p>
                    <a:r>
                      <a:rPr lang="en-IN" b="1" dirty="0" smtClean="0"/>
                      <a:t>Arms </a:t>
                    </a:r>
                  </a:p>
                  <a:p>
                    <a:r>
                      <a:rPr lang="en-IN" b="1" dirty="0" smtClean="0"/>
                      <a:t>Length</a:t>
                    </a:r>
                    <a:endParaRPr lang="en-US" b="1" dirty="0"/>
                  </a:p>
                </p:txBody>
              </p:sp>
              <p:sp>
                <p:nvSpPr>
                  <p:cNvPr id="23" name="TextBox 22"/>
                  <p:cNvSpPr txBox="1"/>
                  <p:nvPr/>
                </p:nvSpPr>
                <p:spPr>
                  <a:xfrm>
                    <a:off x="5467684" y="2764682"/>
                    <a:ext cx="838200" cy="350669"/>
                  </a:xfrm>
                  <a:prstGeom prst="rect">
                    <a:avLst/>
                  </a:prstGeom>
                  <a:noFill/>
                  <a:scene3d>
                    <a:camera prst="orthographicFront"/>
                    <a:lightRig rig="threePt" dir="t"/>
                  </a:scene3d>
                  <a:sp3d prstMaterial="softEdge">
                    <a:bevelT w="0"/>
                    <a:bevelB w="38100" h="107950"/>
                  </a:sp3d>
                </p:spPr>
                <p:txBody>
                  <a:bodyPr wrap="square" rtlCol="0">
                    <a:spAutoFit/>
                  </a:bodyPr>
                  <a:lstStyle/>
                  <a:p>
                    <a:r>
                      <a:rPr lang="en-IN" b="1" dirty="0" smtClean="0"/>
                      <a:t>Arms </a:t>
                    </a:r>
                  </a:p>
                  <a:p>
                    <a:r>
                      <a:rPr lang="en-IN" b="1" dirty="0" smtClean="0"/>
                      <a:t>Length</a:t>
                    </a:r>
                    <a:endParaRPr lang="en-US" b="1" dirty="0"/>
                  </a:p>
                </p:txBody>
              </p:sp>
              <p:sp>
                <p:nvSpPr>
                  <p:cNvPr id="31" name="TextBox 30"/>
                  <p:cNvSpPr txBox="1"/>
                  <p:nvPr/>
                </p:nvSpPr>
                <p:spPr>
                  <a:xfrm>
                    <a:off x="2914316" y="2930052"/>
                    <a:ext cx="13716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IN" b="1" dirty="0" smtClean="0"/>
                      <a:t>Disclosures</a:t>
                    </a:r>
                    <a:endParaRPr lang="en-US" b="1" dirty="0"/>
                  </a:p>
                </p:txBody>
              </p:sp>
              <p:sp>
                <p:nvSpPr>
                  <p:cNvPr id="69" name="TextBox 68"/>
                  <p:cNvSpPr txBox="1"/>
                  <p:nvPr/>
                </p:nvSpPr>
                <p:spPr>
                  <a:xfrm>
                    <a:off x="4699000" y="2891461"/>
                    <a:ext cx="4572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US" dirty="0" smtClean="0">
                        <a:sym typeface="Wingdings"/>
                      </a:rPr>
                      <a:t></a:t>
                    </a:r>
                    <a:endParaRPr lang="en-US" dirty="0"/>
                  </a:p>
                </p:txBody>
              </p:sp>
            </p:grpSp>
            <p:sp>
              <p:nvSpPr>
                <p:cNvPr id="70" name="TextBox 69"/>
                <p:cNvSpPr txBox="1"/>
                <p:nvPr/>
              </p:nvSpPr>
              <p:spPr>
                <a:xfrm>
                  <a:off x="5043905" y="2670967"/>
                  <a:ext cx="4572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US" dirty="0" smtClean="0">
                      <a:sym typeface="Wingdings"/>
                    </a:rPr>
                    <a:t></a:t>
                  </a:r>
                  <a:endParaRPr lang="en-US" dirty="0"/>
                </a:p>
              </p:txBody>
            </p:sp>
            <p:sp>
              <p:nvSpPr>
                <p:cNvPr id="71" name="TextBox 70"/>
                <p:cNvSpPr txBox="1"/>
                <p:nvPr/>
              </p:nvSpPr>
              <p:spPr>
                <a:xfrm>
                  <a:off x="3836737" y="2654435"/>
                  <a:ext cx="4572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US" dirty="0" smtClean="0">
                      <a:sym typeface="Wingdings"/>
                    </a:rPr>
                    <a:t></a:t>
                  </a:r>
                  <a:endParaRPr lang="en-US" dirty="0"/>
                </a:p>
              </p:txBody>
            </p:sp>
            <p:sp>
              <p:nvSpPr>
                <p:cNvPr id="72" name="TextBox 71"/>
                <p:cNvSpPr txBox="1"/>
                <p:nvPr/>
              </p:nvSpPr>
              <p:spPr>
                <a:xfrm>
                  <a:off x="3489158" y="2158324"/>
                  <a:ext cx="4572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US" dirty="0" smtClean="0">
                      <a:sym typeface="Wingdings"/>
                    </a:rPr>
                    <a:t></a:t>
                  </a:r>
                  <a:endParaRPr lang="en-US" dirty="0"/>
                </a:p>
              </p:txBody>
            </p:sp>
            <p:sp>
              <p:nvSpPr>
                <p:cNvPr id="74" name="TextBox 73"/>
                <p:cNvSpPr txBox="1"/>
                <p:nvPr/>
              </p:nvSpPr>
              <p:spPr>
                <a:xfrm>
                  <a:off x="4114800" y="2952750"/>
                  <a:ext cx="4572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US" dirty="0" smtClean="0">
                      <a:sym typeface="Wingdings"/>
                    </a:rPr>
                    <a:t></a:t>
                  </a:r>
                  <a:endParaRPr lang="en-US" dirty="0"/>
                </a:p>
              </p:txBody>
            </p:sp>
            <p:sp>
              <p:nvSpPr>
                <p:cNvPr id="78" name="TextBox 77"/>
                <p:cNvSpPr txBox="1"/>
                <p:nvPr/>
              </p:nvSpPr>
              <p:spPr>
                <a:xfrm>
                  <a:off x="4953000" y="2190750"/>
                  <a:ext cx="4572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US" dirty="0" smtClean="0">
                      <a:sym typeface="Wingdings"/>
                    </a:rPr>
                    <a:t></a:t>
                  </a:r>
                  <a:endParaRPr lang="en-US" dirty="0"/>
                </a:p>
              </p:txBody>
            </p:sp>
            <p:sp>
              <p:nvSpPr>
                <p:cNvPr id="79" name="TextBox 78"/>
                <p:cNvSpPr txBox="1"/>
                <p:nvPr/>
              </p:nvSpPr>
              <p:spPr>
                <a:xfrm>
                  <a:off x="4648200" y="1882707"/>
                  <a:ext cx="4572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US" dirty="0" smtClean="0">
                      <a:sym typeface="Wingdings"/>
                    </a:rPr>
                    <a:t></a:t>
                  </a:r>
                  <a:endParaRPr lang="en-US" dirty="0"/>
                </a:p>
              </p:txBody>
            </p:sp>
            <p:sp>
              <p:nvSpPr>
                <p:cNvPr id="80" name="TextBox 79"/>
                <p:cNvSpPr txBox="1"/>
                <p:nvPr/>
              </p:nvSpPr>
              <p:spPr>
                <a:xfrm>
                  <a:off x="4121484" y="1937831"/>
                  <a:ext cx="4572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US" dirty="0" smtClean="0">
                      <a:sym typeface="Wingdings"/>
                    </a:rPr>
                    <a:t></a:t>
                  </a:r>
                  <a:endParaRPr lang="en-US" dirty="0"/>
                </a:p>
              </p:txBody>
            </p:sp>
            <p:sp>
              <p:nvSpPr>
                <p:cNvPr id="81" name="Rectangle 80"/>
                <p:cNvSpPr/>
                <p:nvPr/>
              </p:nvSpPr>
              <p:spPr>
                <a:xfrm>
                  <a:off x="4343400" y="2343150"/>
                  <a:ext cx="609600" cy="381000"/>
                </a:xfrm>
                <a:prstGeom prst="rect">
                  <a:avLst/>
                </a:prstGeom>
                <a:solidFill>
                  <a:schemeClr val="bg1"/>
                </a:solidFill>
                <a:scene3d>
                  <a:camera prst="orthographicFront"/>
                  <a:lightRig rig="threePt" dir="t"/>
                </a:scene3d>
                <a:sp3d prstMaterial="softEdge">
                  <a:bevelT w="0"/>
                  <a:bevelB w="38100" h="1079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RPT</a:t>
                  </a:r>
                  <a:endParaRPr lang="en-US" b="1" dirty="0">
                    <a:solidFill>
                      <a:schemeClr val="tx1"/>
                    </a:solidFill>
                  </a:endParaRPr>
                </a:p>
              </p:txBody>
            </p:sp>
          </p:grpSp>
          <p:sp>
            <p:nvSpPr>
              <p:cNvPr id="16" name="TextBox 15"/>
              <p:cNvSpPr txBox="1"/>
              <p:nvPr/>
            </p:nvSpPr>
            <p:spPr>
              <a:xfrm>
                <a:off x="3733800" y="3333750"/>
                <a:ext cx="1371600" cy="200382"/>
              </a:xfrm>
              <a:prstGeom prst="rect">
                <a:avLst/>
              </a:prstGeom>
              <a:noFill/>
              <a:scene3d>
                <a:camera prst="orthographicFront"/>
                <a:lightRig rig="threePt" dir="t"/>
              </a:scene3d>
              <a:sp3d prstMaterial="softEdge">
                <a:bevelT w="0"/>
                <a:bevelB w="38100" h="107950"/>
              </a:sp3d>
            </p:spPr>
            <p:txBody>
              <a:bodyPr wrap="square" rtlCol="0">
                <a:spAutoFit/>
              </a:bodyPr>
              <a:lstStyle/>
              <a:p>
                <a:r>
                  <a:rPr lang="en-IN" b="1" dirty="0" smtClean="0"/>
                  <a:t>Disclosures</a:t>
                </a:r>
                <a:endParaRPr lang="en-US" b="1" dirty="0"/>
              </a:p>
            </p:txBody>
          </p:sp>
        </p:grpSp>
      </p:grpSp>
      <p:sp>
        <p:nvSpPr>
          <p:cNvPr id="37" name="TextBox 36"/>
          <p:cNvSpPr txBox="1"/>
          <p:nvPr/>
        </p:nvSpPr>
        <p:spPr>
          <a:xfrm>
            <a:off x="685800" y="2108200"/>
            <a:ext cx="1447800" cy="369332"/>
          </a:xfrm>
          <a:prstGeom prst="rect">
            <a:avLst/>
          </a:prstGeom>
          <a:noFill/>
        </p:spPr>
        <p:txBody>
          <a:bodyPr wrap="square" rtlCol="0">
            <a:spAutoFit/>
          </a:bodyPr>
          <a:lstStyle/>
          <a:p>
            <a:r>
              <a:rPr lang="en-IN" dirty="0" smtClean="0"/>
              <a:t>GRADIENT III</a:t>
            </a:r>
            <a:endParaRPr lang="en-US" dirty="0"/>
          </a:p>
        </p:txBody>
      </p:sp>
      <p:sp>
        <p:nvSpPr>
          <p:cNvPr id="38" name="TextBox 37"/>
          <p:cNvSpPr txBox="1"/>
          <p:nvPr/>
        </p:nvSpPr>
        <p:spPr>
          <a:xfrm>
            <a:off x="6477000" y="2006600"/>
            <a:ext cx="1447800" cy="369332"/>
          </a:xfrm>
          <a:prstGeom prst="rect">
            <a:avLst/>
          </a:prstGeom>
          <a:noFill/>
        </p:spPr>
        <p:txBody>
          <a:bodyPr wrap="square" rtlCol="0">
            <a:spAutoFit/>
          </a:bodyPr>
          <a:lstStyle/>
          <a:p>
            <a:r>
              <a:rPr lang="en-IN" dirty="0" smtClean="0"/>
              <a:t>GRADIENT IV</a:t>
            </a:r>
            <a:endParaRPr lang="en-US" dirty="0"/>
          </a:p>
        </p:txBody>
      </p:sp>
      <p:sp>
        <p:nvSpPr>
          <p:cNvPr id="39" name="TextBox 38"/>
          <p:cNvSpPr txBox="1"/>
          <p:nvPr/>
        </p:nvSpPr>
        <p:spPr>
          <a:xfrm>
            <a:off x="6477000" y="4546600"/>
            <a:ext cx="1524000" cy="369332"/>
          </a:xfrm>
          <a:prstGeom prst="rect">
            <a:avLst/>
          </a:prstGeom>
          <a:noFill/>
        </p:spPr>
        <p:txBody>
          <a:bodyPr wrap="square" rtlCol="0">
            <a:spAutoFit/>
          </a:bodyPr>
          <a:lstStyle/>
          <a:p>
            <a:r>
              <a:rPr lang="en-IN" dirty="0" smtClean="0"/>
              <a:t>GRADIENT II</a:t>
            </a:r>
            <a:endParaRPr lang="en-US" dirty="0"/>
          </a:p>
        </p:txBody>
      </p:sp>
      <p:sp>
        <p:nvSpPr>
          <p:cNvPr id="40" name="TextBox 39"/>
          <p:cNvSpPr txBox="1"/>
          <p:nvPr/>
        </p:nvSpPr>
        <p:spPr>
          <a:xfrm>
            <a:off x="685800" y="4445000"/>
            <a:ext cx="1295400" cy="369332"/>
          </a:xfrm>
          <a:prstGeom prst="rect">
            <a:avLst/>
          </a:prstGeom>
          <a:noFill/>
        </p:spPr>
        <p:txBody>
          <a:bodyPr wrap="square" rtlCol="0">
            <a:spAutoFit/>
          </a:bodyPr>
          <a:lstStyle/>
          <a:p>
            <a:r>
              <a:rPr lang="en-IN" dirty="0" smtClean="0"/>
              <a:t>GRADIENT I</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3"/>
          </p:nvPr>
        </p:nvSpPr>
        <p:spPr/>
        <p:txBody>
          <a:bodyPr/>
          <a:lstStyle/>
          <a:p>
            <a:r>
              <a:rPr lang="en-IN" b="1" dirty="0" smtClean="0">
                <a:solidFill>
                  <a:srgbClr val="FF0000"/>
                </a:solidFill>
              </a:rPr>
              <a:t>RUSSIAN LAW</a:t>
            </a:r>
            <a:endParaRPr lang="en-US" b="1" dirty="0">
              <a:solidFill>
                <a:srgbClr val="FF0000"/>
              </a:solidFill>
            </a:endParaRPr>
          </a:p>
        </p:txBody>
      </p:sp>
      <p:sp>
        <p:nvSpPr>
          <p:cNvPr id="3" name="Content Placeholder 2"/>
          <p:cNvSpPr>
            <a:spLocks noGrp="1"/>
          </p:cNvSpPr>
          <p:nvPr>
            <p:ph idx="1"/>
          </p:nvPr>
        </p:nvSpPr>
        <p:spPr/>
        <p:txBody>
          <a:bodyPr/>
          <a:lstStyle/>
          <a:p>
            <a:pPr>
              <a:buNone/>
            </a:pPr>
            <a:r>
              <a:rPr lang="en-GB" dirty="0" smtClean="0"/>
              <a:t>Interested party transactions require approval only if such approval is demanded by: </a:t>
            </a:r>
            <a:endParaRPr lang="en-US" dirty="0" smtClean="0"/>
          </a:p>
          <a:p>
            <a:pPr lvl="0"/>
            <a:r>
              <a:rPr lang="en-GB" dirty="0" smtClean="0"/>
              <a:t>the general director of the company;</a:t>
            </a:r>
            <a:endParaRPr lang="en-US" dirty="0" smtClean="0"/>
          </a:p>
          <a:p>
            <a:pPr lvl="0"/>
            <a:r>
              <a:rPr lang="en-GB" dirty="0" smtClean="0"/>
              <a:t>a member of the collective executive body or the board of directors; or</a:t>
            </a:r>
            <a:endParaRPr lang="en-US" dirty="0" smtClean="0"/>
          </a:p>
          <a:p>
            <a:pPr lvl="0"/>
            <a:r>
              <a:rPr lang="en-GB" dirty="0" smtClean="0"/>
              <a:t>a shareholder holding at least 1% of the shares in the company.</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3"/>
          </p:nvPr>
        </p:nvSpPr>
        <p:spPr/>
        <p:txBody>
          <a:bodyPr/>
          <a:lstStyle/>
          <a:p>
            <a:r>
              <a:rPr lang="en-IN" b="1" dirty="0" smtClean="0">
                <a:solidFill>
                  <a:srgbClr val="FF0000"/>
                </a:solidFill>
              </a:rPr>
              <a:t>Ordinary course of Business – Russian law </a:t>
            </a:r>
            <a:endParaRPr lang="en-US" b="1" dirty="0">
              <a:solidFill>
                <a:srgbClr val="FF0000"/>
              </a:solidFill>
            </a:endParaRPr>
          </a:p>
        </p:txBody>
      </p:sp>
      <p:sp>
        <p:nvSpPr>
          <p:cNvPr id="3" name="Content Placeholder 2"/>
          <p:cNvSpPr>
            <a:spLocks noGrp="1"/>
          </p:cNvSpPr>
          <p:nvPr>
            <p:ph idx="1"/>
          </p:nvPr>
        </p:nvSpPr>
        <p:spPr/>
        <p:txBody>
          <a:bodyPr>
            <a:normAutofit lnSpcReduction="10000"/>
          </a:bodyPr>
          <a:lstStyle/>
          <a:p>
            <a:pPr algn="just"/>
            <a:r>
              <a:rPr lang="en-GB" dirty="0" smtClean="0"/>
              <a:t>Transactions belonging to a company's ordinary course of business (which are exempted from the applicability of the requirements to interested party and material transactions) have been defined </a:t>
            </a:r>
            <a:r>
              <a:rPr lang="en-GB" b="1" i="1" dirty="0" smtClean="0"/>
              <a:t>“as transactions which belong to the activity of the respective company and other businesses conducting analogous types of activity – regardless of whether the company has executed such transactions previously – provided that the transactions do not lead to the termination, amendment of the type or substantial amendment of the scale of the company's activities”</a:t>
            </a:r>
            <a:r>
              <a:rPr lang="en-GB" dirty="0" smtClean="0"/>
              <a:t>.</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3"/>
          </p:nvPr>
        </p:nvSpPr>
        <p:spPr/>
        <p:txBody>
          <a:bodyPr/>
          <a:lstStyle/>
          <a:p>
            <a:r>
              <a:rPr lang="en-IN" b="1" dirty="0" smtClean="0">
                <a:solidFill>
                  <a:srgbClr val="FF0000"/>
                </a:solidFill>
              </a:rPr>
              <a:t>Material Transactions under Russian law </a:t>
            </a:r>
            <a:endParaRPr lang="en-US" b="1" dirty="0">
              <a:solidFill>
                <a:srgbClr val="FF0000"/>
              </a:solidFill>
            </a:endParaRPr>
          </a:p>
        </p:txBody>
      </p:sp>
      <p:sp>
        <p:nvSpPr>
          <p:cNvPr id="3" name="Content Placeholder 2"/>
          <p:cNvSpPr>
            <a:spLocks noGrp="1"/>
          </p:cNvSpPr>
          <p:nvPr>
            <p:ph idx="1"/>
          </p:nvPr>
        </p:nvSpPr>
        <p:spPr/>
        <p:txBody>
          <a:bodyPr>
            <a:noAutofit/>
          </a:bodyPr>
          <a:lstStyle/>
          <a:p>
            <a:pPr>
              <a:buNone/>
            </a:pPr>
            <a:r>
              <a:rPr lang="en-GB" sz="2100" b="1" dirty="0" smtClean="0"/>
              <a:t>A transaction is 'material' if its subject is the acquisition or potential alienation of assets with a value of at least 25% of the balance value of the respective company's assets as of the last accounting period. </a:t>
            </a:r>
          </a:p>
          <a:p>
            <a:pPr>
              <a:buNone/>
            </a:pPr>
            <a:r>
              <a:rPr lang="en-GB" sz="2100" b="1" dirty="0" smtClean="0">
                <a:solidFill>
                  <a:srgbClr val="FF0000"/>
                </a:solidFill>
              </a:rPr>
              <a:t>The following transactions also qualify as material:</a:t>
            </a:r>
            <a:endParaRPr lang="en-US" sz="2100" b="1" dirty="0" smtClean="0">
              <a:solidFill>
                <a:srgbClr val="FF0000"/>
              </a:solidFill>
            </a:endParaRPr>
          </a:p>
          <a:p>
            <a:pPr lvl="0"/>
            <a:r>
              <a:rPr lang="en-GB" sz="2100" b="1" dirty="0" smtClean="0"/>
              <a:t>loans, bank credits, pledges and </a:t>
            </a:r>
            <a:r>
              <a:rPr lang="en-GB" sz="2100" b="1" dirty="0" err="1" smtClean="0"/>
              <a:t>suretyship</a:t>
            </a:r>
            <a:r>
              <a:rPr lang="en-GB" sz="2100" b="1" dirty="0" smtClean="0"/>
              <a:t> agreements under which assets with a value of at least 25% of the balance value of the company's assets will be acquired or actually or potentially alienated;</a:t>
            </a:r>
            <a:endParaRPr lang="en-US" sz="2100" b="1" dirty="0" smtClean="0"/>
          </a:p>
          <a:p>
            <a:pPr lvl="0"/>
            <a:r>
              <a:rPr lang="en-GB" sz="2100" b="1" dirty="0" smtClean="0"/>
              <a:t>purchases of shares in a public joint stock company which result in the company holding more than 30%, 50% or 75% of the shares in the public joint stock company and therefore becoming obliged to purchase its other shares, provided that the price for the other shares complies with the value of at least 25% of the company's assets; and</a:t>
            </a:r>
            <a:endParaRPr lang="en-US" sz="2100" b="1" dirty="0" smtClean="0"/>
          </a:p>
          <a:p>
            <a:r>
              <a:rPr lang="en-US" sz="2100" b="1" dirty="0" smtClean="0"/>
              <a:t>obligations to grant the temporary possession or use of assets, or a </a:t>
            </a:r>
            <a:r>
              <a:rPr lang="en-US" sz="2100" b="1" dirty="0" err="1" smtClean="0"/>
              <a:t>licence</a:t>
            </a:r>
            <a:r>
              <a:rPr lang="en-US" sz="2100" b="1" dirty="0" smtClean="0"/>
              <a:t> to use an IP right, to a third person if the balance value of the assets or IP right is at least 25% of the company's assets.</a:t>
            </a:r>
            <a:endParaRPr lang="en-US" sz="21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3"/>
          </p:nvPr>
        </p:nvSpPr>
        <p:spPr/>
        <p:txBody>
          <a:bodyPr/>
          <a:lstStyle/>
          <a:p>
            <a:r>
              <a:rPr lang="en-IN" b="1" dirty="0" smtClean="0">
                <a:solidFill>
                  <a:srgbClr val="FF0000"/>
                </a:solidFill>
              </a:rPr>
              <a:t>Approval requirements under Russian law</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a:buNone/>
            </a:pPr>
            <a:r>
              <a:rPr lang="en-GB" b="1" dirty="0" smtClean="0"/>
              <a:t>Non-interested shareholders</a:t>
            </a:r>
            <a:r>
              <a:rPr lang="en-GB" dirty="0" smtClean="0"/>
              <a:t> of a joint stock company's general meeting must approve a transaction if:</a:t>
            </a:r>
            <a:endParaRPr lang="en-US" dirty="0" smtClean="0"/>
          </a:p>
          <a:p>
            <a:pPr lvl="0"/>
            <a:r>
              <a:rPr lang="en-GB" dirty="0" smtClean="0"/>
              <a:t>the subject of the transaction is assets with a value equal to or exceeding 10% of the </a:t>
            </a:r>
            <a:r>
              <a:rPr lang="en-GB" b="1" dirty="0" smtClean="0"/>
              <a:t>balance value</a:t>
            </a:r>
            <a:r>
              <a:rPr lang="en-GB" dirty="0" smtClean="0"/>
              <a:t> of the company's assets;</a:t>
            </a:r>
            <a:endParaRPr lang="en-US" dirty="0" smtClean="0"/>
          </a:p>
          <a:p>
            <a:pPr lvl="0"/>
            <a:r>
              <a:rPr lang="en-GB" dirty="0" smtClean="0"/>
              <a:t>the subject of the transaction is 2% of the ordinary shares of the company or of privileged shares forming 2% of all of the company's shares, unless the bylaws provide for a lower number of shares;</a:t>
            </a:r>
            <a:endParaRPr lang="en-US" dirty="0" smtClean="0"/>
          </a:p>
          <a:p>
            <a:pPr lvl="0"/>
            <a:r>
              <a:rPr lang="en-GB" b="1" i="1" dirty="0" smtClean="0"/>
              <a:t>the board of directors cannot take a resolution on the consent, as the number of non-interested directors is less than the quorum for conducting a meeting of the board of directors.</a:t>
            </a:r>
            <a:endParaRPr lang="en-US" dirty="0" smtClean="0"/>
          </a:p>
          <a:p>
            <a:pPr>
              <a:buNone/>
            </a:pPr>
            <a:r>
              <a:rPr lang="en-GB" b="1" dirty="0" smtClean="0">
                <a:solidFill>
                  <a:srgbClr val="FF0000"/>
                </a:solidFill>
              </a:rPr>
              <a:t>Otherwise, approval must be granted by the joint stock company's board of directors.</a:t>
            </a:r>
            <a:endParaRPr lang="en-US" b="1" dirty="0" smtClean="0">
              <a:solidFill>
                <a:srgbClr val="FF0000"/>
              </a:solidFill>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3"/>
          </p:nvPr>
        </p:nvSpPr>
        <p:spPr/>
        <p:txBody>
          <a:bodyPr/>
          <a:lstStyle/>
          <a:p>
            <a:r>
              <a:rPr lang="en-IN" b="1" dirty="0" smtClean="0">
                <a:solidFill>
                  <a:srgbClr val="C00000"/>
                </a:solidFill>
              </a:rPr>
              <a:t>UK LAW – Interested Transactions </a:t>
            </a:r>
            <a:endParaRPr lang="en-US" b="1" dirty="0">
              <a:solidFill>
                <a:srgbClr val="C00000"/>
              </a:solidFill>
            </a:endParaRPr>
          </a:p>
        </p:txBody>
      </p:sp>
      <p:sp>
        <p:nvSpPr>
          <p:cNvPr id="3" name="Content Placeholder 2"/>
          <p:cNvSpPr>
            <a:spLocks noGrp="1"/>
          </p:cNvSpPr>
          <p:nvPr>
            <p:ph idx="1"/>
          </p:nvPr>
        </p:nvSpPr>
        <p:spPr/>
        <p:txBody>
          <a:bodyPr>
            <a:normAutofit fontScale="62500" lnSpcReduction="20000"/>
          </a:bodyPr>
          <a:lstStyle/>
          <a:p>
            <a:r>
              <a:rPr lang="en-IN" dirty="0" smtClean="0"/>
              <a:t>Section 175 – Duty to avoid conflicts of interests</a:t>
            </a:r>
          </a:p>
          <a:p>
            <a:r>
              <a:rPr lang="en-US" dirty="0" smtClean="0"/>
              <a:t>Section 177 - Duty to declare interest in proposed transaction or arrangement</a:t>
            </a:r>
          </a:p>
          <a:p>
            <a:r>
              <a:rPr lang="en-IN" dirty="0" smtClean="0"/>
              <a:t>Section 203 - </a:t>
            </a:r>
            <a:r>
              <a:rPr lang="en-US" dirty="0" smtClean="0"/>
              <a:t>Related arrangements: requirement of members’ approval</a:t>
            </a:r>
          </a:p>
          <a:p>
            <a:r>
              <a:rPr lang="en-US" dirty="0" smtClean="0"/>
              <a:t>A company may not—</a:t>
            </a:r>
          </a:p>
          <a:p>
            <a:pPr>
              <a:buNone/>
            </a:pPr>
            <a:r>
              <a:rPr lang="en-US" dirty="0" smtClean="0"/>
              <a:t>	(a) take part in an arrangement under which—</a:t>
            </a:r>
          </a:p>
          <a:p>
            <a:pPr>
              <a:buNone/>
            </a:pPr>
            <a:r>
              <a:rPr lang="en-US" dirty="0" smtClean="0"/>
              <a:t>	(</a:t>
            </a:r>
            <a:r>
              <a:rPr lang="en-US" dirty="0" err="1" smtClean="0"/>
              <a:t>i</a:t>
            </a:r>
            <a:r>
              <a:rPr lang="en-US" dirty="0" smtClean="0"/>
              <a:t>) another person enters into a transaction that, if it had been entered into by the company, would have required approval under section 197, 198, 200 or 201, and</a:t>
            </a:r>
          </a:p>
          <a:p>
            <a:pPr>
              <a:buNone/>
            </a:pPr>
            <a:r>
              <a:rPr lang="en-US" dirty="0" smtClean="0"/>
              <a:t>	(ii) that person, in pursuance of the arrangement, obtains a benefit from the company or a body corporate associated with it, or</a:t>
            </a:r>
          </a:p>
          <a:p>
            <a:pPr>
              <a:buNone/>
            </a:pPr>
            <a:r>
              <a:rPr lang="en-US" dirty="0" smtClean="0"/>
              <a:t>	(b) arrange for the assignment to it, or assumption by it, of any rights, obligations or liabilities under a transaction that, if it had been entered into by the company, would have required such approval, </a:t>
            </a:r>
          </a:p>
          <a:p>
            <a:pPr>
              <a:buNone/>
            </a:pPr>
            <a:r>
              <a:rPr lang="en-US" b="1" u="sng" dirty="0" smtClean="0"/>
              <a:t>unless the arrangement in question has been approved by a resolution of the members of the company.</a:t>
            </a:r>
          </a:p>
          <a:p>
            <a:r>
              <a:rPr lang="en-US" b="1" dirty="0" smtClean="0"/>
              <a:t>197 Loans to directors: requirement of members’ approval</a:t>
            </a:r>
          </a:p>
          <a:p>
            <a:r>
              <a:rPr lang="en-IN" b="1" dirty="0" smtClean="0"/>
              <a:t>198 </a:t>
            </a:r>
            <a:r>
              <a:rPr lang="en-US" b="1" dirty="0" smtClean="0"/>
              <a:t>Quasi-loans to directors: requirement of members’ approval</a:t>
            </a:r>
          </a:p>
          <a:p>
            <a:r>
              <a:rPr lang="en-US" b="1" dirty="0" smtClean="0"/>
              <a:t>200 Loans or quasi-loans to persons connected with directors: requirement of members’ approval</a:t>
            </a:r>
          </a:p>
          <a:p>
            <a:r>
              <a:rPr lang="en-US" b="1" dirty="0" smtClean="0"/>
              <a:t>201 Credit transactions: requirement of members’ approval</a:t>
            </a: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3"/>
          </p:nvPr>
        </p:nvSpPr>
        <p:spPr/>
        <p:txBody>
          <a:bodyPr/>
          <a:lstStyle/>
          <a:p>
            <a:r>
              <a:rPr lang="en-IN" b="1" dirty="0" smtClean="0">
                <a:solidFill>
                  <a:srgbClr val="FF0000"/>
                </a:solidFill>
              </a:rPr>
              <a:t>Contrasting UK and US Laws</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The UK laws focus more on the internal front than the external approvals when compared to USA, </a:t>
            </a:r>
          </a:p>
          <a:p>
            <a:r>
              <a:rPr lang="en-US" dirty="0" smtClean="0"/>
              <a:t> In UK law board approval emerged very quickly in the nineteenth century because the English courts accepted that the ‘no conflict’ principle was a default rule, out of which the shareholders could contract via appropriate provisions in the articles.</a:t>
            </a:r>
          </a:p>
          <a:p>
            <a:r>
              <a:rPr lang="en-US" dirty="0" smtClean="0"/>
              <a:t> In the US board approval emerged more as a result of judicial and legislative development of fiduciary doctrine than through private ordering, though private ordering played a subordinate role in the US as well.</a:t>
            </a:r>
          </a:p>
          <a:p>
            <a:r>
              <a:rPr lang="en-US" dirty="0" smtClean="0"/>
              <a:t> Now that the Companies Act 2006 in the UK has endorsed board approval, the two systems seem even closer in terms of functional result.</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3"/>
          </p:nvPr>
        </p:nvSpPr>
        <p:spPr/>
        <p:txBody>
          <a:bodyPr>
            <a:normAutofit fontScale="85000" lnSpcReduction="20000"/>
          </a:bodyPr>
          <a:lstStyle/>
          <a:p>
            <a:r>
              <a:rPr lang="en-IN" b="1" dirty="0" smtClean="0">
                <a:solidFill>
                  <a:srgbClr val="FF0000"/>
                </a:solidFill>
              </a:rPr>
              <a:t>Contrasting with UK, US and Indian Laws – </a:t>
            </a:r>
            <a:r>
              <a:rPr lang="en-IN" sz="3000" b="1" dirty="0" smtClean="0">
                <a:solidFill>
                  <a:srgbClr val="7030A0"/>
                </a:solidFill>
              </a:rPr>
              <a:t>development of the fiduciary doctrine!  </a:t>
            </a:r>
            <a:endParaRPr lang="en-US" sz="3000" b="1" dirty="0">
              <a:solidFill>
                <a:srgbClr val="7030A0"/>
              </a:solidFill>
            </a:endParaRPr>
          </a:p>
        </p:txBody>
      </p:sp>
      <p:sp>
        <p:nvSpPr>
          <p:cNvPr id="3" name="Content Placeholder 2"/>
          <p:cNvSpPr>
            <a:spLocks noGrp="1"/>
          </p:cNvSpPr>
          <p:nvPr>
            <p:ph idx="1"/>
          </p:nvPr>
        </p:nvSpPr>
        <p:spPr/>
        <p:txBody>
          <a:bodyPr>
            <a:normAutofit fontScale="77500" lnSpcReduction="20000"/>
          </a:bodyPr>
          <a:lstStyle/>
          <a:p>
            <a:pPr>
              <a:buNone/>
            </a:pPr>
            <a:r>
              <a:rPr lang="en-US" b="1" dirty="0" smtClean="0"/>
              <a:t>The significant difference lies in the manner in which the two systems respond to the risks of inadequate scrutiny under a board approval mechanism</a:t>
            </a:r>
            <a:endParaRPr lang="en-US" dirty="0" smtClean="0"/>
          </a:p>
          <a:p>
            <a:r>
              <a:rPr lang="en-US" dirty="0" smtClean="0"/>
              <a:t>In the general UK law, the main mechanism is prior shareholder approval of conflicted transactions. This is done for classes of transaction where the legislature has perceived the risks of inadequate board scrutiny to be substantial. </a:t>
            </a:r>
          </a:p>
          <a:p>
            <a:r>
              <a:rPr lang="en-IN" dirty="0" smtClean="0"/>
              <a:t>In India, as well as in UK and USA, Board approval by a disinterested quorum was a default requirement </a:t>
            </a:r>
            <a:endParaRPr lang="en-US" dirty="0" smtClean="0"/>
          </a:p>
          <a:p>
            <a:r>
              <a:rPr lang="en-US" dirty="0" smtClean="0"/>
              <a:t>In UK law for long controlling shareholders fell outside the doctrinal scope of UK law, and so the law developed, rather slowly, a number of piecemeal and incomplete mechanisms for dealing with this category of RPT.</a:t>
            </a:r>
          </a:p>
          <a:p>
            <a:r>
              <a:rPr lang="en-IN" dirty="0" smtClean="0"/>
              <a:t>So was the position in India too.</a:t>
            </a:r>
            <a:endParaRPr lang="en-US" dirty="0" smtClean="0"/>
          </a:p>
          <a:p>
            <a:pPr algn="just"/>
            <a:r>
              <a:rPr lang="en-US" dirty="0" smtClean="0"/>
              <a:t>In contrast, in USA on the other hand brought controlling shareholders within the fiduciary fold.</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Rajs\Client Works\KSR &amp; Co\Files\2018\Presentation\Presentation-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Rectangle 2"/>
          <p:cNvSpPr/>
          <p:nvPr/>
        </p:nvSpPr>
        <p:spPr>
          <a:xfrm>
            <a:off x="4" y="177802"/>
            <a:ext cx="9220199" cy="830997"/>
          </a:xfrm>
          <a:prstGeom prst="rect">
            <a:avLst/>
          </a:prstGeom>
        </p:spPr>
        <p:txBody>
          <a:bodyPr wrap="square">
            <a:spAutoFit/>
          </a:bodyPr>
          <a:lstStyle/>
          <a:p>
            <a:pPr algn="ctr"/>
            <a:r>
              <a:rPr lang="en-IN" sz="2400" b="1" u="sng" dirty="0" smtClean="0">
                <a:solidFill>
                  <a:schemeClr val="tx2"/>
                </a:solidFill>
              </a:rPr>
              <a:t>YOU ARE THE BEST JUDGE OF YOUR INTERESTS </a:t>
            </a:r>
          </a:p>
          <a:p>
            <a:pPr algn="ctr"/>
            <a:r>
              <a:rPr lang="en-IN" sz="2400" b="1" u="sng" dirty="0" smtClean="0">
                <a:solidFill>
                  <a:schemeClr val="tx2"/>
                </a:solidFill>
              </a:rPr>
              <a:t>IGNORING COMMON INTERESTS FOR SELF INTEREST IS AN OFFENCE</a:t>
            </a:r>
          </a:p>
        </p:txBody>
      </p:sp>
      <p:sp>
        <p:nvSpPr>
          <p:cNvPr id="4" name="Subtitle 2"/>
          <p:cNvSpPr txBox="1">
            <a:spLocks/>
          </p:cNvSpPr>
          <p:nvPr/>
        </p:nvSpPr>
        <p:spPr>
          <a:xfrm>
            <a:off x="228600" y="1193800"/>
            <a:ext cx="8763000" cy="4775200"/>
          </a:xfrm>
          <a:prstGeom prst="rect">
            <a:avLst/>
          </a:prstGeom>
        </p:spPr>
        <p:txBody>
          <a:bodyPr vert="horz" lIns="91440" tIns="45720" rIns="91440" bIns="45720" rtlCol="0">
            <a:normAutofit/>
          </a:bodyPr>
          <a:lstStyle/>
          <a:p>
            <a:pPr marL="342900" lvl="1" indent="15875" algn="just">
              <a:spcBef>
                <a:spcPct val="20000"/>
              </a:spcBef>
              <a:defRPr/>
            </a:pPr>
            <a:endParaRPr lang="en-GB" sz="3200" dirty="0" smtClean="0">
              <a:solidFill>
                <a:srgbClr val="FF0000"/>
              </a:solidFill>
            </a:endParaRPr>
          </a:p>
        </p:txBody>
      </p:sp>
      <p:sp>
        <p:nvSpPr>
          <p:cNvPr id="5" name="Subtitle 2"/>
          <p:cNvSpPr txBox="1">
            <a:spLocks/>
          </p:cNvSpPr>
          <p:nvPr/>
        </p:nvSpPr>
        <p:spPr>
          <a:xfrm>
            <a:off x="381000" y="1397000"/>
            <a:ext cx="8763000" cy="4775200"/>
          </a:xfrm>
          <a:prstGeom prst="rect">
            <a:avLst/>
          </a:prstGeom>
        </p:spPr>
        <p:txBody>
          <a:bodyPr vert="horz" lIns="91440" tIns="45720" rIns="91440" bIns="45720" rtlCol="0">
            <a:normAutofit/>
          </a:bodyPr>
          <a:lstStyle/>
          <a:p>
            <a:pPr marL="342900" lvl="1" indent="15875" algn="just">
              <a:spcBef>
                <a:spcPct val="20000"/>
              </a:spcBef>
              <a:defRPr/>
            </a:pPr>
            <a:endParaRPr lang="en-GB" sz="3200" dirty="0" smtClean="0">
              <a:solidFill>
                <a:srgbClr val="FF0000"/>
              </a:solidFill>
            </a:endParaRPr>
          </a:p>
        </p:txBody>
      </p:sp>
      <p:sp>
        <p:nvSpPr>
          <p:cNvPr id="6" name="Rectangle 5"/>
          <p:cNvSpPr/>
          <p:nvPr/>
        </p:nvSpPr>
        <p:spPr>
          <a:xfrm>
            <a:off x="457200" y="1986441"/>
            <a:ext cx="8305800" cy="3139321"/>
          </a:xfrm>
          <a:prstGeom prst="rect">
            <a:avLst/>
          </a:prstGeom>
        </p:spPr>
        <p:txBody>
          <a:bodyPr wrap="square">
            <a:spAutoFit/>
          </a:bodyPr>
          <a:lstStyle/>
          <a:p>
            <a:pPr algn="ctr"/>
            <a:r>
              <a:rPr lang="en-IN" sz="4000" b="1" dirty="0" smtClean="0"/>
              <a:t>MORALITY IS </a:t>
            </a:r>
          </a:p>
          <a:p>
            <a:pPr algn="ctr"/>
            <a:endParaRPr lang="en-IN" sz="2000" b="1" dirty="0" smtClean="0"/>
          </a:p>
          <a:p>
            <a:pPr algn="ctr"/>
            <a:r>
              <a:rPr lang="en-IN" sz="2300" dirty="0" smtClean="0"/>
              <a:t>JUDGEMENT TO DISTINGUISH RIGHT FROM WRONG</a:t>
            </a:r>
          </a:p>
          <a:p>
            <a:pPr algn="ctr"/>
            <a:r>
              <a:rPr lang="en-IN" sz="2300" dirty="0" smtClean="0"/>
              <a:t>VISION TO SEE THE TRUTH</a:t>
            </a:r>
          </a:p>
          <a:p>
            <a:pPr algn="ctr"/>
            <a:r>
              <a:rPr lang="en-IN" sz="2300" dirty="0" smtClean="0"/>
              <a:t>COURAGE TO ACT UPON IT</a:t>
            </a:r>
          </a:p>
          <a:p>
            <a:pPr algn="ctr"/>
            <a:r>
              <a:rPr lang="en-IN" sz="2300" dirty="0" smtClean="0"/>
              <a:t>DEDICATION TO THAT WHICH IS GOOD</a:t>
            </a:r>
          </a:p>
          <a:p>
            <a:pPr algn="ctr"/>
            <a:r>
              <a:rPr lang="en-IN" sz="2300" dirty="0" smtClean="0"/>
              <a:t>INTEGRITY TO STAND BY THE GOOD AT ANY PRICE	</a:t>
            </a:r>
            <a:endParaRPr lang="en-US" sz="2300" dirty="0" smtClean="0"/>
          </a:p>
          <a:p>
            <a:pPr algn="just">
              <a:buFont typeface="Arial" pitchFamily="34" charset="0"/>
              <a:buChar char="•"/>
            </a:pPr>
            <a:endParaRPr lang="en-US" sz="23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3175"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Rajs\Client Works\KSR &amp; Co\Files\2018\Presentation\Presentation-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Rectangle 2"/>
          <p:cNvSpPr/>
          <p:nvPr/>
        </p:nvSpPr>
        <p:spPr>
          <a:xfrm>
            <a:off x="228600" y="381006"/>
            <a:ext cx="8686800" cy="3170099"/>
          </a:xfrm>
          <a:prstGeom prst="rect">
            <a:avLst/>
          </a:prstGeom>
        </p:spPr>
        <p:txBody>
          <a:bodyPr wrap="square">
            <a:spAutoFit/>
          </a:bodyPr>
          <a:lstStyle/>
          <a:p>
            <a:pPr lvl="0" algn="ctr"/>
            <a:endParaRPr lang="en-IN" sz="4000" b="1" u="sng" dirty="0" smtClean="0">
              <a:solidFill>
                <a:schemeClr val="tx2">
                  <a:lumMod val="75000"/>
                </a:schemeClr>
              </a:solidFill>
            </a:endParaRPr>
          </a:p>
          <a:p>
            <a:pPr lvl="0" algn="ctr"/>
            <a:r>
              <a:rPr lang="en-IN" sz="4000" b="1" u="sng" dirty="0" smtClean="0">
                <a:solidFill>
                  <a:schemeClr val="tx2">
                    <a:lumMod val="75000"/>
                  </a:schemeClr>
                </a:solidFill>
              </a:rPr>
              <a:t>INDEPENDENCE AND TRANSPARENCY </a:t>
            </a:r>
          </a:p>
          <a:p>
            <a:pPr lvl="0" algn="ctr"/>
            <a:r>
              <a:rPr lang="en-IN" sz="4000" b="1" u="sng" dirty="0" smtClean="0">
                <a:solidFill>
                  <a:schemeClr val="tx2">
                    <a:lumMod val="75000"/>
                  </a:schemeClr>
                </a:solidFill>
              </a:rPr>
              <a:t>IN</a:t>
            </a:r>
          </a:p>
          <a:p>
            <a:pPr algn="ctr"/>
            <a:r>
              <a:rPr lang="en-US" sz="4000" b="1" u="sng" dirty="0" smtClean="0">
                <a:solidFill>
                  <a:schemeClr val="tx2">
                    <a:lumMod val="75000"/>
                  </a:schemeClr>
                </a:solidFill>
              </a:rPr>
              <a:t>RELATED PARTY TRANSACTIONS</a:t>
            </a:r>
          </a:p>
          <a:p>
            <a:endParaRPr lang="en-US" sz="4000" b="1" u="sng" dirty="0" smtClean="0"/>
          </a:p>
        </p:txBody>
      </p:sp>
      <p:sp>
        <p:nvSpPr>
          <p:cNvPr id="4" name="Subtitle 2"/>
          <p:cNvSpPr txBox="1">
            <a:spLocks/>
          </p:cNvSpPr>
          <p:nvPr/>
        </p:nvSpPr>
        <p:spPr>
          <a:xfrm>
            <a:off x="914400" y="4749800"/>
            <a:ext cx="7010400" cy="16256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IN" sz="2400" b="1" i="0" u="none" strike="noStrike" kern="1200" cap="none" spc="0" normalizeH="0" baseline="0" noProof="0" dirty="0" smtClean="0">
                <a:ln>
                  <a:noFill/>
                </a:ln>
                <a:solidFill>
                  <a:schemeClr val="accent6">
                    <a:lumMod val="75000"/>
                  </a:schemeClr>
                </a:solidFill>
                <a:effectLst/>
                <a:uLnTx/>
                <a:uFillTx/>
                <a:latin typeface="+mj-lt"/>
              </a:rPr>
              <a:t>NATIONAL</a:t>
            </a:r>
            <a:r>
              <a:rPr kumimoji="0" lang="en-IN" sz="2400" b="1" i="0" u="none" strike="noStrike" kern="1200" cap="none" spc="0" normalizeH="0" noProof="0" dirty="0" smtClean="0">
                <a:ln>
                  <a:noFill/>
                </a:ln>
                <a:solidFill>
                  <a:schemeClr val="accent6">
                    <a:lumMod val="75000"/>
                  </a:schemeClr>
                </a:solidFill>
                <a:effectLst/>
                <a:uLnTx/>
                <a:uFillTx/>
                <a:latin typeface="+mj-lt"/>
              </a:rPr>
              <a:t> CONVENTION OF COMPANY SECRETARIES AT BHUBANESWAR</a:t>
            </a:r>
          </a:p>
          <a:p>
            <a:pPr marL="342900" marR="0" lvl="0" indent="-342900" algn="ctr" defTabSz="914400" rtl="0" eaLnBrk="1" fontAlgn="auto" latinLnBrk="0" hangingPunct="1">
              <a:lnSpc>
                <a:spcPct val="100000"/>
              </a:lnSpc>
              <a:spcBef>
                <a:spcPct val="20000"/>
              </a:spcBef>
              <a:spcAft>
                <a:spcPts val="0"/>
              </a:spcAft>
              <a:buClrTx/>
              <a:buSzTx/>
              <a:tabLst/>
              <a:defRPr/>
            </a:pPr>
            <a:r>
              <a:rPr lang="en-IN" sz="2400" b="1" dirty="0" smtClean="0">
                <a:solidFill>
                  <a:schemeClr val="tx2">
                    <a:lumMod val="60000"/>
                    <a:lumOff val="40000"/>
                  </a:schemeClr>
                </a:solidFill>
                <a:latin typeface="+mj-lt"/>
              </a:rPr>
              <a:t>30 August 2018</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FF0000"/>
                </a:solidFill>
              </a:rPr>
              <a:t>RPTs – focus perspective</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en-IN" b="1" dirty="0" smtClean="0"/>
              <a:t>Companies Act, 2013 </a:t>
            </a:r>
          </a:p>
          <a:p>
            <a:pPr lvl="1"/>
            <a:r>
              <a:rPr lang="en-IN" b="1" dirty="0" smtClean="0"/>
              <a:t>Compliances</a:t>
            </a:r>
          </a:p>
          <a:p>
            <a:pPr lvl="1"/>
            <a:r>
              <a:rPr lang="en-IN" b="1" dirty="0" smtClean="0"/>
              <a:t>Disclosures</a:t>
            </a:r>
          </a:p>
          <a:p>
            <a:pPr lvl="1"/>
            <a:r>
              <a:rPr lang="en-IN" b="1" dirty="0" smtClean="0"/>
              <a:t>Ease of doing Business</a:t>
            </a:r>
          </a:p>
          <a:p>
            <a:r>
              <a:rPr lang="en-IN" b="1" dirty="0" smtClean="0"/>
              <a:t>LODR</a:t>
            </a:r>
          </a:p>
          <a:p>
            <a:pPr lvl="1"/>
            <a:r>
              <a:rPr lang="en-IN" b="1" dirty="0" smtClean="0"/>
              <a:t>Governance </a:t>
            </a:r>
          </a:p>
          <a:p>
            <a:pPr lvl="1"/>
            <a:r>
              <a:rPr lang="en-IN" b="1" dirty="0" smtClean="0"/>
              <a:t>Checks and balances – approvals and reviews</a:t>
            </a:r>
          </a:p>
          <a:p>
            <a:pPr lvl="1"/>
            <a:r>
              <a:rPr lang="en-IN" b="1" dirty="0" smtClean="0"/>
              <a:t>Investor Protection</a:t>
            </a:r>
          </a:p>
          <a:p>
            <a:r>
              <a:rPr lang="en-IN" b="1" dirty="0" err="1" smtClean="0"/>
              <a:t>Ind</a:t>
            </a:r>
            <a:r>
              <a:rPr lang="en-IN" b="1" dirty="0" smtClean="0"/>
              <a:t> AS</a:t>
            </a:r>
          </a:p>
          <a:p>
            <a:pPr lvl="1"/>
            <a:r>
              <a:rPr lang="en-IN" b="1" dirty="0" smtClean="0"/>
              <a:t>Disclosures in financial statements</a:t>
            </a:r>
          </a:p>
          <a:p>
            <a:pPr lvl="1"/>
            <a:r>
              <a:rPr lang="en-IN" b="1" dirty="0" smtClean="0"/>
              <a:t>Risk Management</a:t>
            </a:r>
          </a:p>
          <a:p>
            <a:pPr lvl="1"/>
            <a:r>
              <a:rPr lang="en-IN" b="1" dirty="0" smtClean="0"/>
              <a:t>Investor Protection</a:t>
            </a:r>
          </a:p>
          <a:p>
            <a:pPr lvl="1"/>
            <a:r>
              <a:rPr lang="en-IN" b="1" dirty="0" smtClean="0"/>
              <a:t>Independent Professional Scrutiny</a:t>
            </a:r>
          </a:p>
          <a:p>
            <a:pPr lvl="1"/>
            <a:r>
              <a:rPr lang="en-IN" b="1" dirty="0" smtClean="0"/>
              <a:t>Information to Regulators </a:t>
            </a:r>
            <a:endParaRPr lang="en-US" b="1" dirty="0"/>
          </a:p>
        </p:txBody>
      </p:sp>
      <p:pic>
        <p:nvPicPr>
          <p:cNvPr id="5" name="Picture 4"/>
          <p:cNvPicPr>
            <a:picLocks noChangeAspect="1" noChangeArrowheads="1"/>
          </p:cNvPicPr>
          <p:nvPr/>
        </p:nvPicPr>
        <p:blipFill>
          <a:blip r:embed="rId2" cstate="print"/>
          <a:srcRect l="31854" t="36963" r="31575" b="37064"/>
          <a:stretch>
            <a:fillRect/>
          </a:stretch>
        </p:blipFill>
        <p:spPr bwMode="auto">
          <a:xfrm>
            <a:off x="7762885" y="5604933"/>
            <a:ext cx="1304925" cy="110066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4)">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5400"/>
            <a:ext cx="8686800" cy="1143000"/>
          </a:xfrm>
        </p:spPr>
        <p:txBody>
          <a:bodyPr>
            <a:noAutofit/>
          </a:bodyPr>
          <a:lstStyle/>
          <a:p>
            <a:r>
              <a:rPr lang="en-IN" sz="3200" b="1" u="sng" dirty="0" smtClean="0">
                <a:solidFill>
                  <a:schemeClr val="tx2"/>
                </a:solidFill>
                <a:latin typeface="+mn-lt"/>
              </a:rPr>
              <a:t>KINDS OF CONFLICT OF INTEREST</a:t>
            </a:r>
            <a:endParaRPr lang="en-US" sz="3200" b="1" u="sng" dirty="0">
              <a:solidFill>
                <a:schemeClr val="tx2"/>
              </a:solidFill>
              <a:latin typeface="+mn-lt"/>
            </a:endParaRPr>
          </a:p>
        </p:txBody>
      </p:sp>
      <p:sp>
        <p:nvSpPr>
          <p:cNvPr id="3" name="Content Placeholder 2"/>
          <p:cNvSpPr>
            <a:spLocks noGrp="1"/>
          </p:cNvSpPr>
          <p:nvPr>
            <p:ph idx="1"/>
          </p:nvPr>
        </p:nvSpPr>
        <p:spPr>
          <a:xfrm>
            <a:off x="152400" y="787403"/>
            <a:ext cx="8991600" cy="4932364"/>
          </a:xfrm>
        </p:spPr>
        <p:txBody>
          <a:bodyPr>
            <a:noAutofit/>
          </a:bodyPr>
          <a:lstStyle/>
          <a:p>
            <a:r>
              <a:rPr lang="en-IN" sz="1800" b="1" dirty="0" smtClean="0"/>
              <a:t>ACTUAL INTEREST – </a:t>
            </a:r>
            <a:r>
              <a:rPr lang="en-IN" sz="1800" dirty="0" smtClean="0"/>
              <a:t>Being influenced by conflicting interest</a:t>
            </a:r>
          </a:p>
          <a:p>
            <a:pPr lvl="1"/>
            <a:r>
              <a:rPr lang="en-IN" sz="1800" dirty="0" smtClean="0"/>
              <a:t>Regulations capture this interest </a:t>
            </a:r>
          </a:p>
          <a:p>
            <a:pPr lvl="1"/>
            <a:r>
              <a:rPr lang="en-IN" sz="1800" dirty="0" err="1" smtClean="0"/>
              <a:t>Eg</a:t>
            </a:r>
            <a:r>
              <a:rPr lang="en-IN" sz="1800" dirty="0" smtClean="0"/>
              <a:t>: Spending CSR funds on an NGO where a ‘distant relative’ is housed or employed</a:t>
            </a:r>
          </a:p>
          <a:p>
            <a:r>
              <a:rPr lang="en-IN" sz="1800" b="1" dirty="0" smtClean="0"/>
              <a:t>POTENTIAL INTEREST – </a:t>
            </a:r>
            <a:r>
              <a:rPr lang="en-IN" sz="1800" dirty="0" smtClean="0"/>
              <a:t>Might be influenced by conflicting interest</a:t>
            </a:r>
          </a:p>
          <a:p>
            <a:pPr lvl="1"/>
            <a:r>
              <a:rPr lang="en-IN" sz="1800" dirty="0" smtClean="0"/>
              <a:t>To some extent the regulation capture this interest</a:t>
            </a:r>
          </a:p>
          <a:p>
            <a:pPr lvl="1"/>
            <a:r>
              <a:rPr lang="en-IN" sz="1800" dirty="0" err="1" smtClean="0"/>
              <a:t>Eg</a:t>
            </a:r>
            <a:r>
              <a:rPr lang="en-IN" sz="1800" dirty="0" smtClean="0"/>
              <a:t>: As a director of the bank in order to secure a benefit from the third party for his partner, granting loan to a third party</a:t>
            </a:r>
          </a:p>
          <a:p>
            <a:r>
              <a:rPr lang="en-IN" sz="1800" b="1" dirty="0" smtClean="0"/>
              <a:t>PERCEIVED INTEREST – </a:t>
            </a:r>
            <a:r>
              <a:rPr lang="en-IN" sz="1800" dirty="0" smtClean="0"/>
              <a:t>Might appear to be influenced by conflicting interest when there might not be any</a:t>
            </a:r>
          </a:p>
          <a:p>
            <a:pPr lvl="1"/>
            <a:r>
              <a:rPr lang="en-IN" sz="1800" dirty="0" smtClean="0"/>
              <a:t>Not captured by regulations</a:t>
            </a:r>
          </a:p>
          <a:p>
            <a:pPr lvl="1"/>
            <a:r>
              <a:rPr lang="en-IN" sz="1800" dirty="0" err="1" smtClean="0"/>
              <a:t>Eg</a:t>
            </a:r>
            <a:r>
              <a:rPr lang="en-IN" sz="1800" dirty="0" smtClean="0"/>
              <a:t>: Providing employment in a key position to an old friend’s son who is highly qualified at a high pay but without adequate experience as is generally demanded by the job for other candidates. Here though the friend’s son may have true abilities to perform still this may be perceived as a conflict of interest.</a:t>
            </a:r>
          </a:p>
        </p:txBody>
      </p:sp>
      <p:pic>
        <p:nvPicPr>
          <p:cNvPr id="4" name="Picture 3"/>
          <p:cNvPicPr>
            <a:picLocks noChangeAspect="1" noChangeArrowheads="1"/>
          </p:cNvPicPr>
          <p:nvPr/>
        </p:nvPicPr>
        <p:blipFill>
          <a:blip r:embed="rId2" cstate="print"/>
          <a:srcRect l="31854" t="36963" r="31575" b="37064"/>
          <a:stretch>
            <a:fillRect/>
          </a:stretch>
        </p:blipFill>
        <p:spPr bwMode="auto">
          <a:xfrm>
            <a:off x="7762885" y="5604933"/>
            <a:ext cx="1304925" cy="110066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3"/>
          </p:nvPr>
        </p:nvSpPr>
        <p:spPr>
          <a:xfrm>
            <a:off x="76200" y="152400"/>
            <a:ext cx="8610600" cy="685800"/>
          </a:xfrm>
        </p:spPr>
        <p:txBody>
          <a:bodyPr>
            <a:normAutofit fontScale="92500"/>
          </a:bodyPr>
          <a:lstStyle/>
          <a:p>
            <a:pPr algn="ctr"/>
            <a:r>
              <a:rPr lang="en-US" b="1" dirty="0" smtClean="0">
                <a:solidFill>
                  <a:srgbClr val="FF0000"/>
                </a:solidFill>
              </a:rPr>
              <a:t>Interested Directors (as per S184(2)) – is this sufficient? </a:t>
            </a:r>
            <a:endParaRPr lang="en-US" b="1" dirty="0">
              <a:solidFill>
                <a:srgbClr val="FF0000"/>
              </a:solidFill>
            </a:endParaRPr>
          </a:p>
        </p:txBody>
      </p:sp>
      <p:sp>
        <p:nvSpPr>
          <p:cNvPr id="3" name="Content Placeholder 2"/>
          <p:cNvSpPr>
            <a:spLocks noGrp="1"/>
          </p:cNvSpPr>
          <p:nvPr>
            <p:ph idx="1"/>
          </p:nvPr>
        </p:nvSpPr>
        <p:spPr>
          <a:xfrm>
            <a:off x="76200" y="1095379"/>
            <a:ext cx="8610600" cy="5076825"/>
          </a:xfrm>
        </p:spPr>
        <p:txBody>
          <a:bodyPr>
            <a:normAutofit fontScale="77500" lnSpcReduction="20000"/>
          </a:bodyPr>
          <a:lstStyle/>
          <a:p>
            <a:r>
              <a:rPr lang="en-US" sz="3200" b="1" dirty="0" smtClean="0">
                <a:solidFill>
                  <a:srgbClr val="002060"/>
                </a:solidFill>
              </a:rPr>
              <a:t>“Interested director” means a director </a:t>
            </a:r>
            <a:r>
              <a:rPr lang="en-US" sz="3200" b="1" dirty="0" smtClean="0">
                <a:solidFill>
                  <a:srgbClr val="FF0000"/>
                </a:solidFill>
              </a:rPr>
              <a:t>who is in any way</a:t>
            </a:r>
            <a:r>
              <a:rPr lang="en-US" sz="3200" b="1" dirty="0" smtClean="0">
                <a:solidFill>
                  <a:srgbClr val="002060"/>
                </a:solidFill>
              </a:rPr>
              <a:t>, </a:t>
            </a:r>
            <a:r>
              <a:rPr lang="en-US" sz="3200" dirty="0" smtClean="0"/>
              <a:t>whether directly or indirectly, concerned or interested in a contract or arrangement or proposed contract or arrangement entered into or to be entered into—</a:t>
            </a:r>
            <a:endParaRPr lang="en-US" sz="3200" b="1" dirty="0" smtClean="0">
              <a:solidFill>
                <a:srgbClr val="002060"/>
              </a:solidFill>
            </a:endParaRPr>
          </a:p>
          <a:p>
            <a:r>
              <a:rPr lang="en-US" sz="3200" dirty="0" smtClean="0"/>
              <a:t>a) with a body corporate in which such director or such director in association with any other director, </a:t>
            </a:r>
            <a:r>
              <a:rPr lang="en-US" sz="3200" b="1" dirty="0" smtClean="0"/>
              <a:t>holds more than 2%</a:t>
            </a:r>
            <a:r>
              <a:rPr lang="en-US" sz="3200" dirty="0" smtClean="0"/>
              <a:t> shareholding of that body corporate, or is a promoter, manager, Chief Executive Officer of that body corporate; or</a:t>
            </a:r>
          </a:p>
          <a:p>
            <a:r>
              <a:rPr lang="en-US" sz="3200" dirty="0" smtClean="0"/>
              <a:t>(b) with a firm or other entity in which, such director is a partner, owner or member, as the case may be, shall disclose the nature of his concern or interest at the meeting of the Board in which the contract or arrangement is discussed and shall not participate in such meeting:</a:t>
            </a:r>
          </a:p>
          <a:p>
            <a:pPr algn="just"/>
            <a:endParaRPr lang="en-US" sz="3200" b="1" dirty="0" smtClean="0">
              <a:solidFill>
                <a:srgbClr val="00206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3"/>
          </p:nvPr>
        </p:nvSpPr>
        <p:spPr/>
        <p:txBody>
          <a:bodyPr>
            <a:normAutofit/>
          </a:bodyPr>
          <a:lstStyle/>
          <a:p>
            <a:r>
              <a:rPr lang="en-IN" sz="3600" b="1" dirty="0" smtClean="0">
                <a:solidFill>
                  <a:srgbClr val="FF0000"/>
                </a:solidFill>
              </a:rPr>
              <a:t>What is concerned?</a:t>
            </a:r>
            <a:endParaRPr lang="en-US" sz="3600" b="1" dirty="0">
              <a:solidFill>
                <a:srgbClr val="FF0000"/>
              </a:solidFill>
            </a:endParaRPr>
          </a:p>
        </p:txBody>
      </p:sp>
      <p:sp>
        <p:nvSpPr>
          <p:cNvPr id="3" name="Content Placeholder 2"/>
          <p:cNvSpPr>
            <a:spLocks noGrp="1"/>
          </p:cNvSpPr>
          <p:nvPr>
            <p:ph idx="1"/>
          </p:nvPr>
        </p:nvSpPr>
        <p:spPr/>
        <p:txBody>
          <a:bodyPr>
            <a:normAutofit lnSpcReduction="10000"/>
          </a:bodyPr>
          <a:lstStyle/>
          <a:p>
            <a:r>
              <a:rPr lang="en-GB" dirty="0" smtClean="0"/>
              <a:t>Why does Section 184 say concerned or interested – definitely the word “concerned” is not synonymous of the word “interested”. </a:t>
            </a:r>
          </a:p>
          <a:p>
            <a:r>
              <a:rPr lang="en-GB" dirty="0" smtClean="0"/>
              <a:t>A director who is concerned in any contract or arrangement should also disclose and distance. </a:t>
            </a:r>
          </a:p>
          <a:p>
            <a:r>
              <a:rPr lang="en-GB" dirty="0" smtClean="0"/>
              <a:t>Certainly an Independent director may not be concerned in the contract or arrangement; but he may be concerned about the interests of the company. </a:t>
            </a:r>
          </a:p>
          <a:p>
            <a:r>
              <a:rPr lang="en-GB" dirty="0" smtClean="0"/>
              <a:t>In such a case, he would impartially analyse the need, the terms and conditions and express his approval or dissent.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3"/>
          </p:nvPr>
        </p:nvSpPr>
        <p:spPr/>
        <p:txBody>
          <a:bodyPr>
            <a:normAutofit fontScale="92500" lnSpcReduction="20000"/>
          </a:bodyPr>
          <a:lstStyle/>
          <a:p>
            <a:r>
              <a:rPr lang="en-US" b="1" dirty="0" smtClean="0">
                <a:solidFill>
                  <a:srgbClr val="FF0000"/>
                </a:solidFill>
              </a:rPr>
              <a:t>OCB and Arms Length – Are they </a:t>
            </a:r>
            <a:r>
              <a:rPr lang="en-US" b="1" dirty="0" err="1" smtClean="0">
                <a:solidFill>
                  <a:srgbClr val="FF0000"/>
                </a:solidFill>
              </a:rPr>
              <a:t>suffiicent</a:t>
            </a:r>
            <a:r>
              <a:rPr lang="en-US" b="1" dirty="0" smtClean="0">
                <a:solidFill>
                  <a:srgbClr val="FF0000"/>
                </a:solidFill>
              </a:rPr>
              <a:t> criteria?</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marL="342900" lvl="1" indent="-342900" algn="just">
              <a:buFont typeface="Arial" pitchFamily="34" charset="0"/>
              <a:buChar char="•"/>
            </a:pPr>
            <a:r>
              <a:rPr lang="en-US" sz="2800" dirty="0" smtClean="0"/>
              <a:t>Before availing the benefit of exemption granted by Section 188 to transactions with Related Parties which are arm’s length transactions entered into in the ordinary course of business, the burden is upon the Board of Directors of the company to be satisfied that the transaction concerned meets both the above ingredients. </a:t>
            </a:r>
          </a:p>
          <a:p>
            <a:pPr marL="342900" lvl="1" indent="-342900" algn="just">
              <a:buFont typeface="Arial" pitchFamily="34" charset="0"/>
              <a:buChar char="•"/>
            </a:pPr>
            <a:r>
              <a:rPr lang="en-US" sz="2800" b="1" dirty="0" smtClean="0">
                <a:solidFill>
                  <a:srgbClr val="FF0000"/>
                </a:solidFill>
              </a:rPr>
              <a:t>Audit Committee / Board of Directors owes a duty to study these aspects and decide requirements as to the levels of approvals required before putting through or giving effect to a transaction or contract or arrangement which falls within any of the description of specified related party transactions.</a:t>
            </a:r>
          </a:p>
          <a:p>
            <a:pPr marL="342900" lvl="1" indent="-342900" algn="just">
              <a:buFont typeface="Arial" pitchFamily="34" charset="0"/>
              <a:buChar char="•"/>
            </a:pPr>
            <a:r>
              <a:rPr lang="en-IN" sz="2800" b="1" dirty="0" smtClean="0"/>
              <a:t>There must be a proper policy to fix </a:t>
            </a:r>
            <a:r>
              <a:rPr lang="en-IN" sz="2800" b="1" dirty="0" err="1" smtClean="0"/>
              <a:t>repsonsibility</a:t>
            </a:r>
            <a:r>
              <a:rPr lang="en-IN" sz="2800" b="1" dirty="0" smtClean="0"/>
              <a:t> upon the senior management to determine (a) materiality; (b) significance (could be on the basis of materiality or criticality; (c ) arm’s length basis; and (d) in the ordinary course of business.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3"/>
          </p:nvPr>
        </p:nvSpPr>
        <p:spPr/>
        <p:txBody>
          <a:bodyPr/>
          <a:lstStyle/>
          <a:p>
            <a:r>
              <a:rPr lang="en-IN" b="1" dirty="0" smtClean="0">
                <a:solidFill>
                  <a:srgbClr val="FF0000"/>
                </a:solidFill>
              </a:rPr>
              <a:t>Policy Level high Points</a:t>
            </a:r>
            <a:endParaRPr lang="en-US" b="1" dirty="0">
              <a:solidFill>
                <a:srgbClr val="FF0000"/>
              </a:solidFill>
            </a:endParaRPr>
          </a:p>
        </p:txBody>
      </p:sp>
      <p:sp>
        <p:nvSpPr>
          <p:cNvPr id="3" name="Content Placeholder 2"/>
          <p:cNvSpPr>
            <a:spLocks noGrp="1"/>
          </p:cNvSpPr>
          <p:nvPr>
            <p:ph idx="1"/>
          </p:nvPr>
        </p:nvSpPr>
        <p:spPr/>
        <p:txBody>
          <a:bodyPr/>
          <a:lstStyle/>
          <a:p>
            <a:r>
              <a:rPr lang="en-IN" b="1" dirty="0" smtClean="0"/>
              <a:t>Objectives </a:t>
            </a:r>
          </a:p>
          <a:p>
            <a:r>
              <a:rPr lang="en-IN" b="1" dirty="0" smtClean="0"/>
              <a:t>Risk / Governance Aspects </a:t>
            </a:r>
          </a:p>
          <a:p>
            <a:r>
              <a:rPr lang="en-IN" b="1" dirty="0" smtClean="0"/>
              <a:t>Board Process </a:t>
            </a:r>
          </a:p>
          <a:p>
            <a:r>
              <a:rPr lang="en-IN" b="1" dirty="0" smtClean="0"/>
              <a:t>Focus on right time and complete disclosures </a:t>
            </a:r>
          </a:p>
          <a:p>
            <a:r>
              <a:rPr lang="en-IN" b="1" dirty="0" smtClean="0"/>
              <a:t>Materiality and Significant Transactions </a:t>
            </a:r>
          </a:p>
          <a:p>
            <a:r>
              <a:rPr lang="en-IN" b="1" dirty="0" smtClean="0"/>
              <a:t>Promoter Control </a:t>
            </a:r>
          </a:p>
          <a:p>
            <a:r>
              <a:rPr lang="en-IN" b="1" dirty="0" smtClean="0"/>
              <a:t>Role of KMPs / senior management </a:t>
            </a:r>
          </a:p>
          <a:p>
            <a:r>
              <a:rPr lang="en-IN" b="1" dirty="0" smtClean="0"/>
              <a:t>OCB / Arm’s length</a:t>
            </a:r>
          </a:p>
          <a:p>
            <a:endParaRPr lang="en-US" b="1" dirty="0"/>
          </a:p>
        </p:txBody>
      </p:sp>
      <p:pic>
        <p:nvPicPr>
          <p:cNvPr id="4" name="Picture 3"/>
          <p:cNvPicPr>
            <a:picLocks noChangeAspect="1" noChangeArrowheads="1"/>
          </p:cNvPicPr>
          <p:nvPr/>
        </p:nvPicPr>
        <p:blipFill>
          <a:blip r:embed="rId2" cstate="print"/>
          <a:srcRect l="31854" t="36963" r="31575" b="37064"/>
          <a:stretch>
            <a:fillRect/>
          </a:stretch>
        </p:blipFill>
        <p:spPr bwMode="auto">
          <a:xfrm>
            <a:off x="66680" y="5715001"/>
            <a:ext cx="1304925" cy="110066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Rajs\Client Works\KSR &amp; Co\Files\2018\Presentation\Presentation-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Rectangle 2"/>
          <p:cNvSpPr/>
          <p:nvPr/>
        </p:nvSpPr>
        <p:spPr>
          <a:xfrm>
            <a:off x="496467" y="76200"/>
            <a:ext cx="8336448" cy="523220"/>
          </a:xfrm>
          <a:prstGeom prst="rect">
            <a:avLst/>
          </a:prstGeom>
        </p:spPr>
        <p:txBody>
          <a:bodyPr wrap="none">
            <a:spAutoFit/>
          </a:bodyPr>
          <a:lstStyle/>
          <a:p>
            <a:pPr algn="ctr"/>
            <a:r>
              <a:rPr lang="en-IN" sz="2800" b="1" dirty="0" smtClean="0">
                <a:solidFill>
                  <a:schemeClr val="tx2"/>
                </a:solidFill>
              </a:rPr>
              <a:t>PENAL ACTIONS THAT MAY RESULT FROM VIOLATIONS </a:t>
            </a:r>
            <a:endParaRPr lang="en-US" sz="2800" b="1" u="sng" dirty="0">
              <a:solidFill>
                <a:schemeClr val="tx2"/>
              </a:solidFill>
            </a:endParaRPr>
          </a:p>
        </p:txBody>
      </p:sp>
      <p:sp>
        <p:nvSpPr>
          <p:cNvPr id="4" name="Subtitle 2"/>
          <p:cNvSpPr txBox="1">
            <a:spLocks/>
          </p:cNvSpPr>
          <p:nvPr/>
        </p:nvSpPr>
        <p:spPr>
          <a:xfrm>
            <a:off x="228600" y="1193800"/>
            <a:ext cx="8763000" cy="4775200"/>
          </a:xfrm>
          <a:prstGeom prst="rect">
            <a:avLst/>
          </a:prstGeom>
        </p:spPr>
        <p:txBody>
          <a:bodyPr vert="horz" lIns="91440" tIns="45720" rIns="91440" bIns="45720" rtlCol="0">
            <a:normAutofit/>
          </a:bodyPr>
          <a:lstStyle/>
          <a:p>
            <a:pPr marL="342900" lvl="1" indent="15875" algn="just">
              <a:spcBef>
                <a:spcPct val="20000"/>
              </a:spcBef>
              <a:defRPr/>
            </a:pPr>
            <a:endParaRPr lang="en-GB" sz="3200" dirty="0" smtClean="0">
              <a:solidFill>
                <a:srgbClr val="FF0000"/>
              </a:solidFill>
            </a:endParaRPr>
          </a:p>
        </p:txBody>
      </p:sp>
      <p:sp>
        <p:nvSpPr>
          <p:cNvPr id="5" name="Subtitle 2"/>
          <p:cNvSpPr txBox="1">
            <a:spLocks/>
          </p:cNvSpPr>
          <p:nvPr/>
        </p:nvSpPr>
        <p:spPr>
          <a:xfrm>
            <a:off x="381000" y="1397000"/>
            <a:ext cx="8763000" cy="4775200"/>
          </a:xfrm>
          <a:prstGeom prst="rect">
            <a:avLst/>
          </a:prstGeom>
        </p:spPr>
        <p:txBody>
          <a:bodyPr vert="horz" lIns="91440" tIns="45720" rIns="91440" bIns="45720" rtlCol="0">
            <a:normAutofit/>
          </a:bodyPr>
          <a:lstStyle/>
          <a:p>
            <a:pPr marL="342900" lvl="1" indent="15875" algn="just">
              <a:spcBef>
                <a:spcPct val="20000"/>
              </a:spcBef>
              <a:defRPr/>
            </a:pPr>
            <a:endParaRPr lang="en-GB" sz="3200" dirty="0" smtClean="0">
              <a:solidFill>
                <a:srgbClr val="FF0000"/>
              </a:solidFill>
            </a:endParaRPr>
          </a:p>
        </p:txBody>
      </p:sp>
      <p:sp>
        <p:nvSpPr>
          <p:cNvPr id="6" name="Rectangle 5"/>
          <p:cNvSpPr/>
          <p:nvPr/>
        </p:nvSpPr>
        <p:spPr>
          <a:xfrm>
            <a:off x="304800" y="1066800"/>
            <a:ext cx="8382000" cy="5293757"/>
          </a:xfrm>
          <a:prstGeom prst="rect">
            <a:avLst/>
          </a:prstGeom>
        </p:spPr>
        <p:txBody>
          <a:bodyPr wrap="square">
            <a:spAutoFit/>
          </a:bodyPr>
          <a:lstStyle/>
          <a:p>
            <a:pPr algn="just">
              <a:buFont typeface="Arial" pitchFamily="34" charset="0"/>
              <a:buChar char="•"/>
            </a:pPr>
            <a:r>
              <a:rPr lang="en-IN" sz="2600" b="1" dirty="0" smtClean="0">
                <a:solidFill>
                  <a:srgbClr val="C00000"/>
                </a:solidFill>
                <a:latin typeface="Albertus" pitchFamily="34" charset="0"/>
              </a:rPr>
              <a:t>Voidable nature of Transaction </a:t>
            </a:r>
          </a:p>
          <a:p>
            <a:pPr algn="just">
              <a:buFont typeface="Arial" pitchFamily="34" charset="0"/>
              <a:buChar char="•"/>
            </a:pPr>
            <a:r>
              <a:rPr lang="en-IN" sz="2600" b="1" dirty="0" smtClean="0">
                <a:solidFill>
                  <a:srgbClr val="C00000"/>
                </a:solidFill>
                <a:latin typeface="Albertus" pitchFamily="34" charset="0"/>
              </a:rPr>
              <a:t>Consequences of breach of contracts</a:t>
            </a:r>
          </a:p>
          <a:p>
            <a:pPr algn="just">
              <a:buFont typeface="Arial" pitchFamily="34" charset="0"/>
              <a:buChar char="•"/>
            </a:pPr>
            <a:r>
              <a:rPr lang="en-IN" sz="2600" b="1" dirty="0" smtClean="0">
                <a:solidFill>
                  <a:srgbClr val="C00000"/>
                </a:solidFill>
                <a:latin typeface="Albertus" pitchFamily="34" charset="0"/>
              </a:rPr>
              <a:t>Investigation under Section 213</a:t>
            </a:r>
          </a:p>
          <a:p>
            <a:pPr algn="just">
              <a:buFont typeface="Arial" pitchFamily="34" charset="0"/>
              <a:buChar char="•"/>
            </a:pPr>
            <a:r>
              <a:rPr lang="en-IN" sz="2600" b="1" dirty="0" smtClean="0">
                <a:solidFill>
                  <a:srgbClr val="C00000"/>
                </a:solidFill>
                <a:latin typeface="Albertus" pitchFamily="34" charset="0"/>
              </a:rPr>
              <a:t>Action under Section 241 of Companies Act, 2013 for oppression and mismanagement</a:t>
            </a:r>
          </a:p>
          <a:p>
            <a:pPr algn="just">
              <a:buFont typeface="Arial" pitchFamily="34" charset="0"/>
              <a:buChar char="•"/>
            </a:pPr>
            <a:r>
              <a:rPr lang="en-IN" sz="2600" b="1" dirty="0" smtClean="0">
                <a:solidFill>
                  <a:srgbClr val="C00000"/>
                </a:solidFill>
                <a:latin typeface="Albertus" pitchFamily="34" charset="0"/>
              </a:rPr>
              <a:t>Action under Section 245 of Companies Act, 2013 for class action suits</a:t>
            </a:r>
          </a:p>
          <a:p>
            <a:pPr algn="just">
              <a:buFont typeface="Arial" pitchFamily="34" charset="0"/>
              <a:buChar char="•"/>
            </a:pPr>
            <a:r>
              <a:rPr lang="en-IN" sz="2600" b="1" dirty="0" smtClean="0">
                <a:solidFill>
                  <a:srgbClr val="C00000"/>
                </a:solidFill>
                <a:latin typeface="Albertus" pitchFamily="34" charset="0"/>
              </a:rPr>
              <a:t>Action under Section 447 of Companies Act, 2013 for fraud </a:t>
            </a:r>
          </a:p>
          <a:p>
            <a:pPr algn="just">
              <a:buFont typeface="Arial" pitchFamily="34" charset="0"/>
              <a:buChar char="•"/>
            </a:pPr>
            <a:r>
              <a:rPr lang="en-IN" sz="2600" b="1" dirty="0" smtClean="0">
                <a:solidFill>
                  <a:srgbClr val="C00000"/>
                </a:solidFill>
                <a:latin typeface="Albertus" pitchFamily="34" charset="0"/>
              </a:rPr>
              <a:t>Enquiry into transactions under Insolvency and Bankruptcy Code, 2016 or any other law for malfeasance, or entering into undervalued or fraudulent preference transactions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TotalTime>
  <Words>1543</Words>
  <Application>Microsoft Office PowerPoint</Application>
  <PresentationFormat>On-screen Show (4:3)</PresentationFormat>
  <Paragraphs>143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Slide 2</vt:lpstr>
      <vt:lpstr>RPTs – focus perspective</vt:lpstr>
      <vt:lpstr>KINDS OF CONFLICT OF INTEREST</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KSR</dc:creator>
  <cp:lastModifiedBy>e0473</cp:lastModifiedBy>
  <cp:revision>43</cp:revision>
  <dcterms:created xsi:type="dcterms:W3CDTF">2006-08-16T00:00:00Z</dcterms:created>
  <dcterms:modified xsi:type="dcterms:W3CDTF">2018-09-05T06:59:25Z</dcterms:modified>
  <cp:category>Presentations</cp:category>
</cp:coreProperties>
</file>