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4491-15EF-4461-9EC2-5A0F13820734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A1EE-FA73-478B-A875-C32BDD59B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47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4491-15EF-4461-9EC2-5A0F13820734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A1EE-FA73-478B-A875-C32BDD59B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20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4491-15EF-4461-9EC2-5A0F13820734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A1EE-FA73-478B-A875-C32BDD59B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80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4491-15EF-4461-9EC2-5A0F13820734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A1EE-FA73-478B-A875-C32BDD59B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5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4491-15EF-4461-9EC2-5A0F13820734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A1EE-FA73-478B-A875-C32BDD59B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29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4491-15EF-4461-9EC2-5A0F13820734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A1EE-FA73-478B-A875-C32BDD59B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84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4491-15EF-4461-9EC2-5A0F13820734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A1EE-FA73-478B-A875-C32BDD59B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34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4491-15EF-4461-9EC2-5A0F13820734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A1EE-FA73-478B-A875-C32BDD59B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53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4491-15EF-4461-9EC2-5A0F13820734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A1EE-FA73-478B-A875-C32BDD59B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35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4491-15EF-4461-9EC2-5A0F13820734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A1EE-FA73-478B-A875-C32BDD59B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87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4491-15EF-4461-9EC2-5A0F13820734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0A1EE-FA73-478B-A875-C32BDD59B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3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14491-15EF-4461-9EC2-5A0F13820734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0A1EE-FA73-478B-A875-C32BDD59B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70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962653"/>
            <a:ext cx="7772400" cy="523876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Governance, Risk Management and Compliance</a:t>
            </a:r>
            <a:br>
              <a:rPr lang="en-US" sz="3200" dirty="0" smtClean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-Indian Perspective</a:t>
            </a:r>
            <a:endParaRPr lang="en-US" sz="32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0600"/>
            <a:ext cx="6400800" cy="134112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Parvatheesam Kanchinadham [PK]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National Convention of Company Secretaries, Bhubaneswar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August 31, 2018</a:t>
            </a:r>
            <a:endParaRPr lang="en-US" sz="2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4" descr="C:\Users\162474\Desktop\IR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587" y="1600201"/>
            <a:ext cx="2590800" cy="181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162474\Desktop\IR\C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387" y="1598827"/>
            <a:ext cx="2150306" cy="183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162474\Desktop\IR\blast furna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1781"/>
            <a:ext cx="2650587" cy="181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C:\Users\162474\Desktop\IR\download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693" y="1601849"/>
            <a:ext cx="1752307" cy="181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198" y="228500"/>
            <a:ext cx="1007604" cy="125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78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Why GRC?</a:t>
            </a:r>
            <a:endParaRPr lang="en-US" sz="40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906963"/>
          </a:xfrm>
        </p:spPr>
        <p:txBody>
          <a:bodyPr>
            <a:normAutofit/>
          </a:bodyPr>
          <a:lstStyle/>
          <a:p>
            <a:pPr lvl="0"/>
            <a:endParaRPr lang="en-US" sz="2800" dirty="0" smtClean="0">
              <a:latin typeface="Arial Narrow" panose="020B0606020202030204" pitchFamily="34" charset="0"/>
            </a:endParaRPr>
          </a:p>
          <a:p>
            <a:pPr lvl="0"/>
            <a:r>
              <a:rPr lang="en-US" sz="2800" dirty="0" smtClean="0">
                <a:latin typeface="Arial Narrow" panose="020B0606020202030204" pitchFamily="34" charset="0"/>
              </a:rPr>
              <a:t>Reduce </a:t>
            </a:r>
            <a:r>
              <a:rPr lang="en-US" sz="2800" dirty="0">
                <a:latin typeface="Arial Narrow" panose="020B0606020202030204" pitchFamily="34" charset="0"/>
              </a:rPr>
              <a:t>the negative effects of the agency </a:t>
            </a:r>
            <a:r>
              <a:rPr lang="en-US" sz="2800" dirty="0" smtClean="0">
                <a:latin typeface="Arial Narrow" panose="020B0606020202030204" pitchFamily="34" charset="0"/>
              </a:rPr>
              <a:t>problems.  </a:t>
            </a:r>
            <a:endParaRPr lang="en-US" sz="2800" dirty="0">
              <a:latin typeface="Arial Narrow" panose="020B0606020202030204" pitchFamily="34" charset="0"/>
            </a:endParaRPr>
          </a:p>
          <a:p>
            <a:pPr lvl="0"/>
            <a:endParaRPr lang="en-US" sz="2800" dirty="0" smtClean="0">
              <a:latin typeface="Arial Narrow" panose="020B0606020202030204" pitchFamily="34" charset="0"/>
            </a:endParaRPr>
          </a:p>
          <a:p>
            <a:pPr lvl="0"/>
            <a:r>
              <a:rPr lang="en-US" sz="2800" dirty="0" smtClean="0">
                <a:latin typeface="Arial Narrow" panose="020B0606020202030204" pitchFamily="34" charset="0"/>
              </a:rPr>
              <a:t>Enable </a:t>
            </a:r>
            <a:r>
              <a:rPr lang="en-US" sz="2800" dirty="0">
                <a:latin typeface="Arial Narrow" panose="020B0606020202030204" pitchFamily="34" charset="0"/>
              </a:rPr>
              <a:t>the Board of Directors to effectively discharge their fiduciary </a:t>
            </a:r>
            <a:r>
              <a:rPr lang="en-US" sz="2800" dirty="0" smtClean="0">
                <a:latin typeface="Arial Narrow" panose="020B0606020202030204" pitchFamily="34" charset="0"/>
              </a:rPr>
              <a:t>duties.</a:t>
            </a:r>
            <a:endParaRPr lang="en-US" sz="2800" dirty="0">
              <a:latin typeface="Arial Narrow" panose="020B0606020202030204" pitchFamily="34" charset="0"/>
            </a:endParaRPr>
          </a:p>
          <a:p>
            <a:pPr marL="0" lvl="0" indent="0" algn="ctr">
              <a:buNone/>
            </a:pPr>
            <a:endParaRPr lang="en-US" sz="2800" dirty="0" smtClean="0">
              <a:latin typeface="Arial Narrow" panose="020B0606020202030204" pitchFamily="34" charset="0"/>
            </a:endParaRPr>
          </a:p>
          <a:p>
            <a:pPr marL="0" lvl="0" indent="0" algn="ctr">
              <a:buNone/>
            </a:pPr>
            <a:r>
              <a:rPr lang="en-US" sz="2800" dirty="0" smtClean="0">
                <a:latin typeface="Arial Narrow" panose="020B0606020202030204" pitchFamily="34" charset="0"/>
              </a:rPr>
              <a:t>GRC </a:t>
            </a:r>
            <a:r>
              <a:rPr lang="en-US" sz="2800" dirty="0">
                <a:latin typeface="Arial Narrow" panose="020B0606020202030204" pitchFamily="34" charset="0"/>
              </a:rPr>
              <a:t>is now integral to </a:t>
            </a:r>
            <a:r>
              <a:rPr lang="en-US" sz="2800" dirty="0" smtClean="0">
                <a:latin typeface="Arial Narrow" panose="020B0606020202030204" pitchFamily="34" charset="0"/>
              </a:rPr>
              <a:t>organizations.  </a:t>
            </a:r>
            <a:br>
              <a:rPr lang="en-US" sz="2800" dirty="0" smtClean="0">
                <a:latin typeface="Arial Narrow" panose="020B0606020202030204" pitchFamily="34" charset="0"/>
              </a:rPr>
            </a:br>
            <a:r>
              <a:rPr lang="en-US" sz="2800" dirty="0" smtClean="0">
                <a:latin typeface="Arial Narrow" panose="020B0606020202030204" pitchFamily="34" charset="0"/>
              </a:rPr>
              <a:t>Enables </a:t>
            </a:r>
            <a:r>
              <a:rPr lang="en-US" sz="2800" dirty="0" smtClean="0">
                <a:latin typeface="Arial Narrow" panose="020B0606020202030204" pitchFamily="34" charset="0"/>
              </a:rPr>
              <a:t>achieving strategic objectives.  </a:t>
            </a:r>
            <a:endParaRPr lang="en-US" sz="2800" dirty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8600"/>
            <a:ext cx="101123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73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Importance of GRC</a:t>
            </a:r>
            <a:endParaRPr lang="en-US" sz="40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79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800" b="1" dirty="0">
                <a:latin typeface="Arial Narrow" panose="020B0606020202030204" pitchFamily="34" charset="0"/>
              </a:rPr>
              <a:t>Governance</a:t>
            </a:r>
          </a:p>
          <a:p>
            <a:pPr marL="0" indent="0">
              <a:buNone/>
            </a:pPr>
            <a:r>
              <a:rPr lang="en-US" sz="3800" dirty="0">
                <a:latin typeface="Arial Narrow" panose="020B0606020202030204" pitchFamily="34" charset="0"/>
              </a:rPr>
              <a:t> </a:t>
            </a:r>
          </a:p>
          <a:p>
            <a:pPr lvl="0"/>
            <a:r>
              <a:rPr lang="en-IN" sz="3800" dirty="0" smtClean="0">
                <a:latin typeface="Arial Narrow" panose="020B0606020202030204" pitchFamily="34" charset="0"/>
              </a:rPr>
              <a:t>Enhanced awareness </a:t>
            </a:r>
            <a:r>
              <a:rPr lang="en-IN" sz="3800" dirty="0">
                <a:latin typeface="Arial Narrow" panose="020B0606020202030204" pitchFamily="34" charset="0"/>
              </a:rPr>
              <a:t>of the influence that companies have on politics, policy and </a:t>
            </a:r>
            <a:r>
              <a:rPr lang="en-IN" sz="3800" dirty="0" smtClean="0">
                <a:latin typeface="Arial Narrow" panose="020B0606020202030204" pitchFamily="34" charset="0"/>
              </a:rPr>
              <a:t>lives of stakeholders.</a:t>
            </a:r>
            <a:endParaRPr lang="en-US" sz="3800" dirty="0">
              <a:latin typeface="Arial Narrow" panose="020B0606020202030204" pitchFamily="34" charset="0"/>
            </a:endParaRPr>
          </a:p>
          <a:p>
            <a:pPr lvl="0"/>
            <a:r>
              <a:rPr lang="en-IN" sz="3800" dirty="0" smtClean="0">
                <a:latin typeface="Arial Narrow" panose="020B0606020202030204" pitchFamily="34" charset="0"/>
              </a:rPr>
              <a:t>Sharp </a:t>
            </a:r>
            <a:r>
              <a:rPr lang="en-IN" sz="3800" dirty="0">
                <a:latin typeface="Arial Narrow" panose="020B0606020202030204" pitchFamily="34" charset="0"/>
              </a:rPr>
              <a:t>rise in cross-border investing</a:t>
            </a:r>
            <a:endParaRPr lang="en-US" sz="3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3800" b="1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3800" b="1" dirty="0" smtClean="0">
                <a:latin typeface="Arial Narrow" panose="020B0606020202030204" pitchFamily="34" charset="0"/>
              </a:rPr>
              <a:t>Compliance</a:t>
            </a:r>
            <a:endParaRPr lang="en-US" sz="38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3800" b="1" dirty="0">
                <a:latin typeface="Arial Narrow" panose="020B0606020202030204" pitchFamily="34" charset="0"/>
              </a:rPr>
              <a:t> </a:t>
            </a:r>
            <a:endParaRPr lang="en-US" sz="3800" dirty="0">
              <a:latin typeface="Arial Narrow" panose="020B0606020202030204" pitchFamily="34" charset="0"/>
            </a:endParaRPr>
          </a:p>
          <a:p>
            <a:pPr lvl="0"/>
            <a:r>
              <a:rPr lang="en-IN" sz="3800" dirty="0">
                <a:latin typeface="Arial Narrow" panose="020B0606020202030204" pitchFamily="34" charset="0"/>
              </a:rPr>
              <a:t>Awareness among governments that economic growth requires a proactive regulatory approach. </a:t>
            </a:r>
            <a:endParaRPr lang="en-US" sz="3800" dirty="0">
              <a:latin typeface="Arial Narrow" panose="020B0606020202030204" pitchFamily="34" charset="0"/>
            </a:endParaRPr>
          </a:p>
          <a:p>
            <a:pPr lvl="1"/>
            <a:r>
              <a:rPr lang="en-IN" sz="3800" dirty="0">
                <a:latin typeface="Arial Narrow" panose="020B0606020202030204" pitchFamily="34" charset="0"/>
              </a:rPr>
              <a:t>Governments’ role in ensuring high-integrity oversight of business activity. </a:t>
            </a:r>
            <a:endParaRPr lang="en-US" sz="3800" dirty="0">
              <a:latin typeface="Arial Narrow" panose="020B0606020202030204" pitchFamily="34" charset="0"/>
            </a:endParaRPr>
          </a:p>
          <a:p>
            <a:pPr lvl="1"/>
            <a:r>
              <a:rPr lang="en-IN" sz="3800" dirty="0">
                <a:latin typeface="Arial Narrow" panose="020B0606020202030204" pitchFamily="34" charset="0"/>
              </a:rPr>
              <a:t>Company stewardship and country stewardship are increasingly being linked.</a:t>
            </a:r>
            <a:endParaRPr lang="en-US" sz="3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3800" b="1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3800" b="1" dirty="0" smtClean="0">
                <a:latin typeface="Arial Narrow" panose="020B0606020202030204" pitchFamily="34" charset="0"/>
              </a:rPr>
              <a:t>Risk </a:t>
            </a:r>
            <a:r>
              <a:rPr lang="en-US" sz="3800" b="1" dirty="0">
                <a:latin typeface="Arial Narrow" panose="020B0606020202030204" pitchFamily="34" charset="0"/>
              </a:rPr>
              <a:t>Management</a:t>
            </a:r>
          </a:p>
          <a:p>
            <a:pPr marL="0" indent="0">
              <a:buNone/>
            </a:pPr>
            <a:r>
              <a:rPr lang="en-IN" sz="3800" b="1" dirty="0">
                <a:latin typeface="Arial Narrow" panose="020B0606020202030204" pitchFamily="34" charset="0"/>
              </a:rPr>
              <a:t> </a:t>
            </a:r>
            <a:endParaRPr lang="en-US" sz="3800" dirty="0">
              <a:latin typeface="Arial Narrow" panose="020B0606020202030204" pitchFamily="34" charset="0"/>
            </a:endParaRPr>
          </a:p>
          <a:p>
            <a:pPr lvl="0"/>
            <a:r>
              <a:rPr lang="en-IN" sz="3800" dirty="0" smtClean="0">
                <a:latin typeface="Arial Narrow" panose="020B0606020202030204" pitchFamily="34" charset="0"/>
              </a:rPr>
              <a:t>Welcome the VUCA world! </a:t>
            </a:r>
            <a:endParaRPr lang="en-IN" sz="3800" dirty="0">
              <a:latin typeface="Arial Narrow" panose="020B0606020202030204" pitchFamily="34" charset="0"/>
            </a:endParaRPr>
          </a:p>
          <a:p>
            <a:pPr lvl="0"/>
            <a:r>
              <a:rPr lang="en-IN" sz="3800" dirty="0" smtClean="0">
                <a:latin typeface="Arial Narrow" panose="020B0606020202030204" pitchFamily="34" charset="0"/>
              </a:rPr>
              <a:t>Fundamental </a:t>
            </a:r>
            <a:r>
              <a:rPr lang="en-IN" sz="3800" dirty="0">
                <a:latin typeface="Arial Narrow" panose="020B0606020202030204" pitchFamily="34" charset="0"/>
              </a:rPr>
              <a:t>driving force in business. </a:t>
            </a:r>
            <a:r>
              <a:rPr lang="en-IN" sz="3800" dirty="0" smtClean="0">
                <a:latin typeface="Arial Narrow" panose="020B0606020202030204" pitchFamily="34" charset="0"/>
              </a:rPr>
              <a:t> Unique </a:t>
            </a:r>
            <a:r>
              <a:rPr lang="en-IN" sz="3800" dirty="0">
                <a:latin typeface="Arial Narrow" panose="020B0606020202030204" pitchFamily="34" charset="0"/>
              </a:rPr>
              <a:t>differentiator between companies who thrive and those who merely survive or otherwise. </a:t>
            </a:r>
          </a:p>
          <a:p>
            <a:pPr lvl="0"/>
            <a:r>
              <a:rPr lang="en-IN" sz="3800" dirty="0" smtClean="0">
                <a:latin typeface="Arial Narrow" panose="020B0606020202030204" pitchFamily="34" charset="0"/>
              </a:rPr>
              <a:t>Neither just operational nor just compliance driven.  Becoming more strategic!</a:t>
            </a:r>
            <a:endParaRPr lang="en-US" sz="3800" dirty="0">
              <a:latin typeface="Arial Narrow" panose="020B0606020202030204" pitchFamily="34" charset="0"/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IN" dirty="0"/>
              <a:t> 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101123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15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Regulatory Regime in India</a:t>
            </a:r>
            <a:endParaRPr lang="en-US" sz="40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6886" y="1544049"/>
            <a:ext cx="1937124" cy="14477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 Narrow" panose="020B0606020202030204" pitchFamily="34" charset="0"/>
              </a:rPr>
              <a:t>1992</a:t>
            </a:r>
          </a:p>
          <a:p>
            <a:pPr algn="ctr"/>
            <a:r>
              <a:rPr lang="en-US" sz="1600" dirty="0" smtClean="0">
                <a:latin typeface="Arial Narrow" panose="020B0606020202030204" pitchFamily="34" charset="0"/>
              </a:rPr>
              <a:t>Cadbury Committee</a:t>
            </a:r>
          </a:p>
          <a:p>
            <a:pPr algn="ctr"/>
            <a:r>
              <a:rPr lang="en-US" sz="1600" dirty="0" smtClean="0">
                <a:latin typeface="Arial Narrow" panose="020B0606020202030204" pitchFamily="34" charset="0"/>
              </a:rPr>
              <a:t>Code of best practices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66463" y="1544049"/>
            <a:ext cx="1937124" cy="14477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 Narrow" panose="020B0606020202030204" pitchFamily="34" charset="0"/>
              </a:rPr>
              <a:t>1995</a:t>
            </a:r>
          </a:p>
          <a:p>
            <a:pPr algn="ctr"/>
            <a:r>
              <a:rPr lang="en-US" sz="1600" dirty="0" smtClean="0">
                <a:latin typeface="Arial Narrow" panose="020B0606020202030204" pitchFamily="34" charset="0"/>
              </a:rPr>
              <a:t>Greenbury Report</a:t>
            </a:r>
          </a:p>
          <a:p>
            <a:pPr algn="ctr"/>
            <a:r>
              <a:rPr lang="en-US" sz="1600" dirty="0" smtClean="0">
                <a:latin typeface="Arial Narrow" panose="020B0606020202030204" pitchFamily="34" charset="0"/>
              </a:rPr>
              <a:t>Remuneration Committee, policy, disclosures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67966" y="1544050"/>
            <a:ext cx="1937124" cy="14477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 Narrow" panose="020B0606020202030204" pitchFamily="34" charset="0"/>
              </a:rPr>
              <a:t>1998</a:t>
            </a:r>
          </a:p>
          <a:p>
            <a:pPr algn="ctr"/>
            <a:r>
              <a:rPr lang="en-US" sz="1600" dirty="0" smtClean="0">
                <a:latin typeface="Arial Narrow" panose="020B0606020202030204" pitchFamily="34" charset="0"/>
              </a:rPr>
              <a:t>Hample Report</a:t>
            </a:r>
          </a:p>
          <a:p>
            <a:pPr algn="ctr"/>
            <a:r>
              <a:rPr lang="en-US" sz="1600" dirty="0" smtClean="0">
                <a:latin typeface="Arial Narrow" panose="020B0606020202030204" pitchFamily="34" charset="0"/>
              </a:rPr>
              <a:t>Combined code attached to LSE Listing Rules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37384" y="1536029"/>
            <a:ext cx="1937124" cy="14477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 Narrow" panose="020B0606020202030204" pitchFamily="34" charset="0"/>
              </a:rPr>
              <a:t>1999</a:t>
            </a:r>
          </a:p>
          <a:p>
            <a:pPr algn="ctr"/>
            <a:r>
              <a:rPr lang="en-US" sz="1600" dirty="0" smtClean="0">
                <a:latin typeface="Arial Narrow" panose="020B0606020202030204" pitchFamily="34" charset="0"/>
              </a:rPr>
              <a:t>Blue Ribbon Report</a:t>
            </a:r>
          </a:p>
          <a:p>
            <a:pPr algn="ctr"/>
            <a:r>
              <a:rPr lang="en-US" sz="1600" dirty="0" smtClean="0">
                <a:latin typeface="Arial Narrow" panose="020B0606020202030204" pitchFamily="34" charset="0"/>
              </a:rPr>
              <a:t>Adopted by NYSE &amp; Nasdaq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6887" y="3148250"/>
            <a:ext cx="1937124" cy="144779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 Narrow" panose="020B0606020202030204" pitchFamily="34" charset="0"/>
              </a:rPr>
              <a:t>2000</a:t>
            </a:r>
          </a:p>
          <a:p>
            <a:pPr algn="ctr"/>
            <a:r>
              <a:rPr lang="en-US" sz="1600" dirty="0" smtClean="0">
                <a:latin typeface="Arial Narrow" panose="020B0606020202030204" pitchFamily="34" charset="0"/>
              </a:rPr>
              <a:t>KM Birla Committee</a:t>
            </a:r>
          </a:p>
          <a:p>
            <a:pPr algn="ctr"/>
            <a:r>
              <a:rPr lang="en-US" sz="1600" dirty="0" smtClean="0">
                <a:latin typeface="Arial Narrow" panose="020B0606020202030204" pitchFamily="34" charset="0"/>
              </a:rPr>
              <a:t>Clause 49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66464" y="3148250"/>
            <a:ext cx="1937124" cy="144779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 Narrow" panose="020B0606020202030204" pitchFamily="34" charset="0"/>
              </a:rPr>
              <a:t>2002</a:t>
            </a:r>
          </a:p>
          <a:p>
            <a:pPr algn="ctr"/>
            <a:r>
              <a:rPr lang="en-US" sz="1600" dirty="0" smtClean="0">
                <a:latin typeface="Arial Narrow" panose="020B0606020202030204" pitchFamily="34" charset="0"/>
              </a:rPr>
              <a:t>Naresh Chandra Committee Report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67967" y="3148251"/>
            <a:ext cx="1937124" cy="14477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 Narrow" panose="020B0606020202030204" pitchFamily="34" charset="0"/>
              </a:rPr>
              <a:t>2002</a:t>
            </a:r>
          </a:p>
          <a:p>
            <a:pPr algn="ctr"/>
            <a:r>
              <a:rPr lang="en-US" sz="1600" dirty="0" smtClean="0">
                <a:latin typeface="Arial Narrow" panose="020B0606020202030204" pitchFamily="34" charset="0"/>
              </a:rPr>
              <a:t>Sarbanes Oxley</a:t>
            </a:r>
          </a:p>
          <a:p>
            <a:pPr algn="ctr"/>
            <a:r>
              <a:rPr lang="en-US" sz="1600" dirty="0" smtClean="0">
                <a:latin typeface="Arial Narrow" panose="020B0606020202030204" pitchFamily="34" charset="0"/>
              </a:rPr>
              <a:t>Sweeping changes in governance norms for US Public Cos.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637385" y="3140230"/>
            <a:ext cx="1937124" cy="144779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 Narrow" panose="020B0606020202030204" pitchFamily="34" charset="0"/>
              </a:rPr>
              <a:t>2003</a:t>
            </a:r>
          </a:p>
          <a:p>
            <a:pPr algn="ctr"/>
            <a:r>
              <a:rPr lang="en-US" sz="1600" dirty="0" smtClean="0">
                <a:latin typeface="Arial Narrow" panose="020B0606020202030204" pitchFamily="34" charset="0"/>
              </a:rPr>
              <a:t>Narayana Murthy Committee Report</a:t>
            </a:r>
          </a:p>
          <a:p>
            <a:pPr algn="ctr"/>
            <a:r>
              <a:rPr lang="en-US" sz="1600" dirty="0" smtClean="0">
                <a:latin typeface="Arial Narrow" panose="020B0606020202030204" pitchFamily="34" charset="0"/>
              </a:rPr>
              <a:t>Revision in Clause 49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6888" y="4728388"/>
            <a:ext cx="1937124" cy="14477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 Narrow" panose="020B0606020202030204" pitchFamily="34" charset="0"/>
              </a:rPr>
              <a:t>2003</a:t>
            </a:r>
          </a:p>
          <a:p>
            <a:pPr algn="ctr"/>
            <a:r>
              <a:rPr lang="en-US" sz="1600" dirty="0" smtClean="0">
                <a:latin typeface="Arial Narrow" panose="020B0606020202030204" pitchFamily="34" charset="0"/>
              </a:rPr>
              <a:t>Combined code. replaces </a:t>
            </a:r>
            <a:r>
              <a:rPr lang="en-US" sz="1600" dirty="0" err="1" smtClean="0">
                <a:latin typeface="Arial Narrow" panose="020B0606020202030204" pitchFamily="34" charset="0"/>
              </a:rPr>
              <a:t>Hample</a:t>
            </a:r>
            <a:r>
              <a:rPr lang="en-US" sz="1600" dirty="0" smtClean="0">
                <a:latin typeface="Arial Narrow" panose="020B0606020202030204" pitchFamily="34" charset="0"/>
              </a:rPr>
              <a:t> Committee Report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66465" y="4728388"/>
            <a:ext cx="1937124" cy="144779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 Narrow" panose="020B0606020202030204" pitchFamily="34" charset="0"/>
              </a:rPr>
              <a:t>2013</a:t>
            </a:r>
          </a:p>
          <a:p>
            <a:pPr algn="ctr"/>
            <a:r>
              <a:rPr lang="en-US" sz="1600" dirty="0" smtClean="0">
                <a:latin typeface="Arial Narrow" panose="020B0606020202030204" pitchFamily="34" charset="0"/>
              </a:rPr>
              <a:t>Enactment of Companies Act, 2013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67968" y="4728389"/>
            <a:ext cx="1937124" cy="144779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 Narrow" panose="020B0606020202030204" pitchFamily="34" charset="0"/>
              </a:rPr>
              <a:t>2015</a:t>
            </a:r>
          </a:p>
          <a:p>
            <a:pPr algn="ctr"/>
            <a:r>
              <a:rPr lang="en-US" sz="1600" dirty="0" smtClean="0">
                <a:latin typeface="Arial Narrow" panose="020B0606020202030204" pitchFamily="34" charset="0"/>
              </a:rPr>
              <a:t>SEBI Listing Regulations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629366" y="4728390"/>
            <a:ext cx="1937124" cy="144779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 Narrow" panose="020B0606020202030204" pitchFamily="34" charset="0"/>
              </a:rPr>
              <a:t>2017</a:t>
            </a:r>
          </a:p>
          <a:p>
            <a:pPr algn="ctr"/>
            <a:r>
              <a:rPr lang="en-US" sz="1600" dirty="0" smtClean="0">
                <a:latin typeface="Arial Narrow" panose="020B0606020202030204" pitchFamily="34" charset="0"/>
              </a:rPr>
              <a:t>Kotak Committee Report on Corporate Governance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890" y="76200"/>
            <a:ext cx="101123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7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5538" y="1351559"/>
            <a:ext cx="8069178" cy="5237721"/>
            <a:chOff x="617622" y="1118950"/>
            <a:chExt cx="8069178" cy="5237721"/>
          </a:xfrm>
        </p:grpSpPr>
        <p:sp>
          <p:nvSpPr>
            <p:cNvPr id="4" name="Rounded Rectangle 3"/>
            <p:cNvSpPr/>
            <p:nvPr/>
          </p:nvSpPr>
          <p:spPr>
            <a:xfrm>
              <a:off x="617622" y="2021305"/>
              <a:ext cx="3822002" cy="1604207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 smtClean="0">
                <a:latin typeface="Arial Narrow" panose="020B0606020202030204" pitchFamily="34" charset="0"/>
              </a:endParaRPr>
            </a:p>
            <a:p>
              <a:pPr algn="ctr"/>
              <a:r>
                <a:rPr lang="en-US" sz="2000" b="1" dirty="0" smtClean="0">
                  <a:latin typeface="Arial Narrow" panose="020B0606020202030204" pitchFamily="34" charset="0"/>
                </a:rPr>
                <a:t>Board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latin typeface="Arial Narrow" panose="020B0606020202030204" pitchFamily="34" charset="0"/>
                </a:rPr>
                <a:t>Structure and Composition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latin typeface="Arial Narrow" panose="020B0606020202030204" pitchFamily="34" charset="0"/>
                </a:rPr>
                <a:t>Duty and Liability</a:t>
              </a:r>
            </a:p>
            <a:p>
              <a:endParaRPr lang="en-US" sz="2000" dirty="0">
                <a:latin typeface="Arial Narrow" panose="020B060602020203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800600" y="2021306"/>
              <a:ext cx="3822002" cy="160420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 smtClean="0">
                <a:latin typeface="Arial Narrow" panose="020B0606020202030204" pitchFamily="34" charset="0"/>
              </a:endParaRPr>
            </a:p>
            <a:p>
              <a:pPr algn="ctr"/>
              <a:endParaRPr lang="en-US" sz="2000" b="1" dirty="0" smtClean="0">
                <a:latin typeface="Arial Narrow" panose="020B0606020202030204" pitchFamily="34" charset="0"/>
              </a:endParaRPr>
            </a:p>
            <a:p>
              <a:pPr algn="ctr"/>
              <a:r>
                <a:rPr lang="en-US" sz="2000" b="1" dirty="0" smtClean="0">
                  <a:latin typeface="Arial Narrow" panose="020B0606020202030204" pitchFamily="34" charset="0"/>
                </a:rPr>
                <a:t>Processes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latin typeface="Arial Narrow" panose="020B0606020202030204" pitchFamily="34" charset="0"/>
                </a:rPr>
                <a:t>Incentives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latin typeface="Arial Narrow" panose="020B0606020202030204" pitchFamily="34" charset="0"/>
                </a:rPr>
                <a:t>Audit, Risk and Compliance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000" dirty="0" smtClean="0">
                <a:latin typeface="Arial Narrow" panose="020B0606020202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000" dirty="0">
                <a:latin typeface="Arial Narrow" panose="020B060602020203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17622" y="1118950"/>
              <a:ext cx="8069178" cy="749956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 smtClean="0">
                <a:latin typeface="Arial Narrow" panose="020B0606020202030204" pitchFamily="34" charset="0"/>
              </a:endParaRPr>
            </a:p>
            <a:p>
              <a:pPr algn="ctr"/>
              <a:r>
                <a:rPr lang="en-US" sz="2000" b="1" dirty="0" smtClean="0">
                  <a:latin typeface="Arial Narrow" panose="020B0606020202030204" pitchFamily="34" charset="0"/>
                </a:rPr>
                <a:t>Purpose of Corporation</a:t>
              </a:r>
            </a:p>
            <a:p>
              <a:pPr algn="ctr"/>
              <a:r>
                <a:rPr lang="en-US" sz="2000" dirty="0" smtClean="0">
                  <a:latin typeface="Arial Narrow" panose="020B0606020202030204" pitchFamily="34" charset="0"/>
                </a:rPr>
                <a:t>Wealth creation for shareholders vs Societal Interests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000" dirty="0">
                <a:latin typeface="Arial Narrow" panose="020B060602020203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17622" y="3741820"/>
              <a:ext cx="3822002" cy="168040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 smtClean="0">
                <a:latin typeface="Arial Narrow" panose="020B0606020202030204" pitchFamily="34" charset="0"/>
              </a:endParaRPr>
            </a:p>
            <a:p>
              <a:pPr algn="ctr"/>
              <a:endParaRPr lang="en-US" sz="2000" b="1" dirty="0" smtClean="0">
                <a:latin typeface="Arial Narrow" panose="020B0606020202030204" pitchFamily="34" charset="0"/>
              </a:endParaRPr>
            </a:p>
            <a:p>
              <a:pPr algn="ctr"/>
              <a:r>
                <a:rPr lang="en-US" sz="2000" b="1" dirty="0" smtClean="0">
                  <a:latin typeface="Arial Narrow" panose="020B0606020202030204" pitchFamily="34" charset="0"/>
                </a:rPr>
                <a:t>Shareholders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latin typeface="Arial Narrow" panose="020B0606020202030204" pitchFamily="34" charset="0"/>
                </a:rPr>
                <a:t>Proxy and Takeover Wars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latin typeface="Arial Narrow" panose="020B0606020202030204" pitchFamily="34" charset="0"/>
                </a:rPr>
                <a:t>Activism and Plaintiff Bar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000" dirty="0" smtClean="0">
                <a:latin typeface="Arial Narrow" panose="020B0606020202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000" dirty="0" smtClean="0">
                <a:latin typeface="Arial Narrow" panose="020B0606020202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000" dirty="0">
                <a:latin typeface="Arial Narrow" panose="020B060602020203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17622" y="5606715"/>
              <a:ext cx="8069178" cy="749956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 smtClean="0">
                <a:latin typeface="Arial Narrow" panose="020B0606020202030204" pitchFamily="34" charset="0"/>
              </a:endParaRPr>
            </a:p>
            <a:p>
              <a:pPr algn="ctr"/>
              <a:r>
                <a:rPr lang="en-US" sz="2000" b="1" dirty="0" smtClean="0">
                  <a:latin typeface="Arial Narrow" panose="020B0606020202030204" pitchFamily="34" charset="0"/>
                </a:rPr>
                <a:t>Global Governance Issues</a:t>
              </a:r>
            </a:p>
            <a:p>
              <a:pPr algn="ctr"/>
              <a:r>
                <a:rPr lang="en-US" sz="2000" dirty="0" smtClean="0">
                  <a:latin typeface="Arial Narrow" panose="020B0606020202030204" pitchFamily="34" charset="0"/>
                </a:rPr>
                <a:t>Short-term vs Long-term;  Financial vs Non-Financial Metrics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000" dirty="0">
                <a:latin typeface="Arial Narrow" panose="020B060602020203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800601" y="3737801"/>
              <a:ext cx="3822002" cy="16844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dirty="0" smtClean="0">
                <a:latin typeface="Arial Narrow" panose="020B0606020202030204" pitchFamily="34" charset="0"/>
              </a:endParaRPr>
            </a:p>
            <a:p>
              <a:pPr algn="ctr"/>
              <a:r>
                <a:rPr lang="en-US" sz="2000" b="1" dirty="0" smtClean="0">
                  <a:latin typeface="Arial Narrow" panose="020B0606020202030204" pitchFamily="34" charset="0"/>
                </a:rPr>
                <a:t>Ownership of Governance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latin typeface="Arial Narrow" panose="020B0606020202030204" pitchFamily="34" charset="0"/>
                </a:rPr>
                <a:t>Board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smtClean="0">
                  <a:latin typeface="Arial Narrow" panose="020B0606020202030204" pitchFamily="34" charset="0"/>
                </a:rPr>
                <a:t>Shareholders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000" dirty="0" smtClean="0">
                <a:latin typeface="Arial Narrow" panose="020B0606020202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0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Contemporary Challenges</a:t>
            </a:r>
            <a:endParaRPr lang="en-US" sz="40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6200"/>
            <a:ext cx="101123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18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10200"/>
            <a:ext cx="7772400" cy="914401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2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25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78</TotalTime>
  <Words>208</Words>
  <Application>Microsoft Office PowerPoint</Application>
  <PresentationFormat>On-screen Show (4:3)</PresentationFormat>
  <Paragraphs>89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Narrow</vt:lpstr>
      <vt:lpstr>Calibri</vt:lpstr>
      <vt:lpstr>Office Theme</vt:lpstr>
      <vt:lpstr>Governance, Risk Management and Compliance -Indian Perspective</vt:lpstr>
      <vt:lpstr>Why GRC?</vt:lpstr>
      <vt:lpstr>Importance of GRC</vt:lpstr>
      <vt:lpstr>Regulatory Regime in India</vt:lpstr>
      <vt:lpstr>Contemporary Challenges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Governance, Risk Management and Compliance</dc:title>
  <dc:creator>Kanchinadham Parvatheesam</dc:creator>
  <cp:lastModifiedBy>DREAM AUDIO</cp:lastModifiedBy>
  <cp:revision>27</cp:revision>
  <dcterms:created xsi:type="dcterms:W3CDTF">2018-08-31T01:46:07Z</dcterms:created>
  <dcterms:modified xsi:type="dcterms:W3CDTF">2018-08-31T10:56:53Z</dcterms:modified>
</cp:coreProperties>
</file>