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2" r:id="rId1"/>
  </p:sldMasterIdLst>
  <p:handoutMasterIdLst>
    <p:handoutMasterId r:id="rId12"/>
  </p:handoutMasterIdLst>
  <p:sldIdLst>
    <p:sldId id="256" r:id="rId2"/>
    <p:sldId id="276" r:id="rId3"/>
    <p:sldId id="278" r:id="rId4"/>
    <p:sldId id="265" r:id="rId5"/>
    <p:sldId id="268" r:id="rId6"/>
    <p:sldId id="269" r:id="rId7"/>
    <p:sldId id="271" r:id="rId8"/>
    <p:sldId id="274" r:id="rId9"/>
    <p:sldId id="267" r:id="rId10"/>
    <p:sldId id="279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4194"/>
    <a:srgbClr val="9D9D9C"/>
    <a:srgbClr val="008BD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578"/>
    <p:restoredTop sz="94599"/>
  </p:normalViewPr>
  <p:slideViewPr>
    <p:cSldViewPr snapToGrid="0" snapToObjects="1">
      <p:cViewPr>
        <p:scale>
          <a:sx n="53" d="100"/>
          <a:sy n="53" d="100"/>
        </p:scale>
        <p:origin x="-630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85" d="100"/>
          <a:sy n="85" d="100"/>
        </p:scale>
        <p:origin x="3168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oleObject" Target="file:///C:\Users\Medina_A\AppData\Local\Microsoft\Windows\Temporary%20Internet%20Files\Content.Outlook\BNDFWJDR\Data%20for%20report%20as%20of%20April%202018.xlsx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I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29258901097006"/>
          <c:y val="0.23018882837756999"/>
          <c:w val="0.84206375948983803"/>
          <c:h val="0.75985095514551104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'q_7 (oecd)'!$E$27</c:f>
              <c:strCache>
                <c:ptCount val="1"/>
                <c:pt idx="0">
                  <c:v>Individual meeting </c:v>
                </c:pt>
              </c:strCache>
            </c:strRef>
          </c:tx>
          <c:spPr>
            <a:solidFill>
              <a:srgbClr val="037BC1"/>
            </a:solidFill>
            <a:ln>
              <a:noFill/>
              <a:round/>
            </a:ln>
            <a:effectLst/>
            <a:extLst>
              <a:ext uri="{91240B29-F687-4F45-9708-019B960494DF}">
                <a14:hiddenLine xmlns:a14="http://schemas.microsoft.com/office/drawing/2010/main">
                  <a:noFill/>
                  <a:round/>
                </a14:hiddenLine>
              </a:ext>
            </a:extLst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pPr>
                      <a:defRPr sz="800" b="0" i="0">
                        <a:solidFill>
                          <a:schemeClr val="bg1"/>
                        </a:solidFill>
                        <a:latin typeface="Arial Narrow"/>
                      </a:defRPr>
                    </a:pPr>
                    <a:r>
                      <a:rPr lang="en-US" sz="800" b="0" i="0" dirty="0">
                        <a:solidFill>
                          <a:schemeClr val="bg1"/>
                        </a:solidFill>
                        <a:latin typeface="Arial Narrow"/>
                      </a:rPr>
                      <a:t>8%</a:t>
                    </a:r>
                    <a:endParaRPr lang="en-US" sz="800" b="0" i="0" dirty="0">
                      <a:solidFill>
                        <a:srgbClr val="000000"/>
                      </a:solidFill>
                      <a:latin typeface="Arial Narrow"/>
                    </a:endParaRPr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4CAC-4A08-86B5-24A0EF77CD26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pPr>
                      <a:defRPr sz="800" b="0" i="0">
                        <a:solidFill>
                          <a:schemeClr val="bg1"/>
                        </a:solidFill>
                        <a:latin typeface="Arial Narrow"/>
                      </a:defRPr>
                    </a:pPr>
                    <a:r>
                      <a:rPr lang="en-US" sz="800" b="0" i="0" dirty="0">
                        <a:solidFill>
                          <a:schemeClr val="bg1"/>
                        </a:solidFill>
                        <a:latin typeface="Arial Narrow"/>
                      </a:rPr>
                      <a:t>9%</a:t>
                    </a:r>
                    <a:endParaRPr lang="en-US" sz="800" b="0" i="0" dirty="0">
                      <a:solidFill>
                        <a:srgbClr val="000000"/>
                      </a:solidFill>
                      <a:latin typeface="Arial Narrow"/>
                    </a:endParaRPr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4CAC-4A08-86B5-24A0EF77CD26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pPr>
                      <a:defRPr sz="800" b="0" i="0">
                        <a:solidFill>
                          <a:schemeClr val="bg1"/>
                        </a:solidFill>
                        <a:latin typeface="Arial Narrow"/>
                      </a:defRPr>
                    </a:pPr>
                    <a:r>
                      <a:rPr lang="en-US" sz="800" b="0" i="0" dirty="0">
                        <a:solidFill>
                          <a:schemeClr val="bg1"/>
                        </a:solidFill>
                        <a:latin typeface="Arial Narrow"/>
                      </a:rPr>
                      <a:t>9%</a:t>
                    </a:r>
                    <a:endParaRPr lang="en-US" sz="800" b="0" i="0" dirty="0">
                      <a:solidFill>
                        <a:srgbClr val="000000"/>
                      </a:solidFill>
                      <a:latin typeface="Arial Narrow"/>
                    </a:endParaRPr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4CAC-4A08-86B5-24A0EF77CD26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pPr>
                      <a:defRPr sz="800" b="0" i="0">
                        <a:solidFill>
                          <a:schemeClr val="bg1"/>
                        </a:solidFill>
                        <a:latin typeface="Arial Narrow"/>
                      </a:defRPr>
                    </a:pPr>
                    <a:r>
                      <a:rPr lang="en-US" sz="800" b="0" i="0" dirty="0">
                        <a:solidFill>
                          <a:schemeClr val="bg1"/>
                        </a:solidFill>
                        <a:latin typeface="Arial Narrow"/>
                      </a:rPr>
                      <a:t>10%</a:t>
                    </a:r>
                    <a:endParaRPr lang="en-US" sz="800" b="0" i="0" dirty="0">
                      <a:solidFill>
                        <a:srgbClr val="000000"/>
                      </a:solidFill>
                      <a:latin typeface="Arial Narrow"/>
                    </a:endParaRPr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4CAC-4A08-86B5-24A0EF77CD26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'q_7 (oecd)'!$F$25:$I$26</c:f>
              <c:multiLvlStrCache>
                <c:ptCount val="4"/>
                <c:lvl>
                  <c:pt idx="0">
                    <c:v>5 years ago</c:v>
                  </c:pt>
                  <c:pt idx="1">
                    <c:v>Now</c:v>
                  </c:pt>
                  <c:pt idx="2">
                    <c:v>5 years ago</c:v>
                  </c:pt>
                  <c:pt idx="3">
                    <c:v>Now</c:v>
                  </c:pt>
                </c:lvl>
                <c:lvl>
                  <c:pt idx="0">
                    <c:v>Emerging (320)</c:v>
                  </c:pt>
                  <c:pt idx="2">
                    <c:v>Developed (734)</c:v>
                  </c:pt>
                </c:lvl>
              </c:multiLvlStrCache>
            </c:multiLvlStrRef>
          </c:cat>
          <c:val>
            <c:numRef>
              <c:f>'q_7 (oecd)'!$F$27:$I$27</c:f>
              <c:numCache>
                <c:formatCode>0%</c:formatCode>
                <c:ptCount val="4"/>
                <c:pt idx="0">
                  <c:v>7.8125E-2</c:v>
                </c:pt>
                <c:pt idx="1">
                  <c:v>8.7499999999999994E-2</c:v>
                </c:pt>
                <c:pt idx="2">
                  <c:v>8.7193460490463198E-2</c:v>
                </c:pt>
                <c:pt idx="3">
                  <c:v>0.10217983651226201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4CAC-4A08-86B5-24A0EF77CD26}"/>
            </c:ext>
          </c:extLst>
        </c:ser>
        <c:ser>
          <c:idx val="1"/>
          <c:order val="1"/>
          <c:tx>
            <c:strRef>
              <c:f>'q_7 (oecd)'!$E$28</c:f>
              <c:strCache>
                <c:ptCount val="1"/>
                <c:pt idx="0">
                  <c:v>Telephone</c:v>
                </c:pt>
              </c:strCache>
            </c:strRef>
          </c:tx>
          <c:spPr>
            <a:solidFill>
              <a:srgbClr val="808080"/>
            </a:solidFill>
            <a:ln>
              <a:noFill/>
              <a:round/>
            </a:ln>
            <a:effectLst/>
            <a:extLst>
              <a:ext uri="{91240B29-F687-4F45-9708-019B960494DF}">
                <a14:hiddenLine xmlns:a14="http://schemas.microsoft.com/office/drawing/2010/main">
                  <a:noFill/>
                  <a:round/>
                </a14:hiddenLine>
              </a:ext>
            </a:extLst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pPr>
                      <a:defRPr sz="800" b="0" i="0">
                        <a:solidFill>
                          <a:schemeClr val="bg1"/>
                        </a:solidFill>
                        <a:latin typeface="Arial Narrow"/>
                      </a:defRPr>
                    </a:pPr>
                    <a:r>
                      <a:rPr lang="en-US" sz="800" b="0" i="0" dirty="0">
                        <a:solidFill>
                          <a:schemeClr val="bg1"/>
                        </a:solidFill>
                        <a:latin typeface="Arial Narrow"/>
                      </a:rPr>
                      <a:t>8%</a:t>
                    </a:r>
                    <a:endParaRPr lang="en-US" sz="800" b="0" i="0" dirty="0">
                      <a:solidFill>
                        <a:srgbClr val="000000"/>
                      </a:solidFill>
                      <a:latin typeface="Arial Narrow"/>
                    </a:endParaRPr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4CAC-4A08-86B5-24A0EF77CD26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pPr>
                      <a:defRPr sz="800" b="0" i="0">
                        <a:solidFill>
                          <a:schemeClr val="bg1"/>
                        </a:solidFill>
                        <a:latin typeface="Arial Narrow"/>
                      </a:defRPr>
                    </a:pPr>
                    <a:r>
                      <a:rPr lang="en-US" sz="800" b="0" i="0" dirty="0">
                        <a:solidFill>
                          <a:schemeClr val="bg1"/>
                        </a:solidFill>
                        <a:latin typeface="Arial Narrow"/>
                      </a:rPr>
                      <a:t>8%</a:t>
                    </a:r>
                    <a:endParaRPr lang="en-US" sz="800" b="0" i="0" dirty="0">
                      <a:solidFill>
                        <a:srgbClr val="000000"/>
                      </a:solidFill>
                      <a:latin typeface="Arial Narrow"/>
                    </a:endParaRPr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4CAC-4A08-86B5-24A0EF77CD26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pPr>
                      <a:defRPr sz="800" b="0" i="0">
                        <a:solidFill>
                          <a:schemeClr val="bg1"/>
                        </a:solidFill>
                        <a:latin typeface="Arial Narrow"/>
                      </a:defRPr>
                    </a:pPr>
                    <a:r>
                      <a:rPr lang="en-US" sz="800" b="0" i="0" dirty="0">
                        <a:solidFill>
                          <a:schemeClr val="bg1"/>
                        </a:solidFill>
                        <a:latin typeface="Arial Narrow"/>
                      </a:rPr>
                      <a:t>9%</a:t>
                    </a:r>
                    <a:endParaRPr lang="en-US" sz="800" b="0" i="0" dirty="0">
                      <a:solidFill>
                        <a:srgbClr val="000000"/>
                      </a:solidFill>
                      <a:latin typeface="Arial Narrow"/>
                    </a:endParaRPr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4CAC-4A08-86B5-24A0EF77CD26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pPr>
                      <a:defRPr sz="800" b="0" i="0">
                        <a:solidFill>
                          <a:schemeClr val="bg1"/>
                        </a:solidFill>
                        <a:latin typeface="Arial Narrow"/>
                      </a:defRPr>
                    </a:pPr>
                    <a:r>
                      <a:rPr lang="en-US" sz="800" b="0" i="0" dirty="0">
                        <a:solidFill>
                          <a:schemeClr val="bg1"/>
                        </a:solidFill>
                        <a:latin typeface="Arial Narrow"/>
                      </a:rPr>
                      <a:t>10%</a:t>
                    </a:r>
                    <a:endParaRPr lang="en-US" sz="800" b="0" i="0" dirty="0">
                      <a:solidFill>
                        <a:srgbClr val="000000"/>
                      </a:solidFill>
                      <a:latin typeface="Arial Narrow"/>
                    </a:endParaRPr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8-4CAC-4A08-86B5-24A0EF77CD26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'q_7 (oecd)'!$F$25:$I$26</c:f>
              <c:multiLvlStrCache>
                <c:ptCount val="4"/>
                <c:lvl>
                  <c:pt idx="0">
                    <c:v>5 years ago</c:v>
                  </c:pt>
                  <c:pt idx="1">
                    <c:v>Now</c:v>
                  </c:pt>
                  <c:pt idx="2">
                    <c:v>5 years ago</c:v>
                  </c:pt>
                  <c:pt idx="3">
                    <c:v>Now</c:v>
                  </c:pt>
                </c:lvl>
                <c:lvl>
                  <c:pt idx="0">
                    <c:v>Emerging (320)</c:v>
                  </c:pt>
                  <c:pt idx="2">
                    <c:v>Developed (734)</c:v>
                  </c:pt>
                </c:lvl>
              </c:multiLvlStrCache>
            </c:multiLvlStrRef>
          </c:cat>
          <c:val>
            <c:numRef>
              <c:f>'q_7 (oecd)'!$F$28:$I$28</c:f>
              <c:numCache>
                <c:formatCode>0%</c:formatCode>
                <c:ptCount val="4"/>
                <c:pt idx="0">
                  <c:v>8.1250000000000003E-2</c:v>
                </c:pt>
                <c:pt idx="1">
                  <c:v>7.8125E-2</c:v>
                </c:pt>
                <c:pt idx="2">
                  <c:v>8.7193460490463198E-2</c:v>
                </c:pt>
                <c:pt idx="3">
                  <c:v>9.5367847411444107E-2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9-4CAC-4A08-86B5-24A0EF77CD26}"/>
            </c:ext>
          </c:extLst>
        </c:ser>
        <c:ser>
          <c:idx val="2"/>
          <c:order val="2"/>
          <c:tx>
            <c:strRef>
              <c:f>'q_7 (oecd)'!$E$29</c:f>
              <c:strCache>
                <c:ptCount val="1"/>
                <c:pt idx="0">
                  <c:v>Email</c:v>
                </c:pt>
              </c:strCache>
            </c:strRef>
          </c:tx>
          <c:spPr>
            <a:solidFill>
              <a:srgbClr val="8CC841"/>
            </a:solidFill>
            <a:ln>
              <a:noFill/>
              <a:round/>
            </a:ln>
            <a:effectLst/>
            <a:extLst>
              <a:ext uri="{91240B29-F687-4F45-9708-019B960494DF}">
                <a14:hiddenLine xmlns:a14="http://schemas.microsoft.com/office/drawing/2010/main">
                  <a:noFill/>
                  <a:round/>
                </a14:hiddenLine>
              </a:ext>
            </a:extLst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pPr>
                      <a:defRPr sz="800" b="0" i="0">
                        <a:solidFill>
                          <a:srgbClr val="000000"/>
                        </a:solidFill>
                        <a:latin typeface="Arial Narrow"/>
                      </a:defRPr>
                    </a:pPr>
                    <a:r>
                      <a:rPr lang="en-US" sz="800" b="0" i="0" dirty="0">
                        <a:solidFill>
                          <a:srgbClr val="000000"/>
                        </a:solidFill>
                        <a:latin typeface="Arial Narrow"/>
                      </a:rPr>
                      <a:t>8%</a:t>
                    </a:r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A-4CAC-4A08-86B5-24A0EF77CD26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pPr>
                      <a:defRPr sz="800" b="0" i="0">
                        <a:solidFill>
                          <a:srgbClr val="000000"/>
                        </a:solidFill>
                        <a:latin typeface="Arial Narrow"/>
                      </a:defRPr>
                    </a:pPr>
                    <a:r>
                      <a:rPr lang="en-US" sz="800" b="0" i="0" dirty="0">
                        <a:solidFill>
                          <a:srgbClr val="000000"/>
                        </a:solidFill>
                        <a:latin typeface="Arial Narrow"/>
                      </a:rPr>
                      <a:t>8%</a:t>
                    </a:r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B-4CAC-4A08-86B5-24A0EF77CD26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pPr>
                      <a:defRPr sz="800" b="0" i="0">
                        <a:solidFill>
                          <a:srgbClr val="000000"/>
                        </a:solidFill>
                        <a:latin typeface="Arial Narrow"/>
                      </a:defRPr>
                    </a:pPr>
                    <a:r>
                      <a:rPr lang="en-US" sz="800" b="0" i="0" dirty="0">
                        <a:solidFill>
                          <a:srgbClr val="000000"/>
                        </a:solidFill>
                        <a:latin typeface="Arial Narrow"/>
                      </a:rPr>
                      <a:t>7%</a:t>
                    </a:r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C-4CAC-4A08-86B5-24A0EF77CD26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pPr>
                      <a:defRPr sz="800" b="0" i="0">
                        <a:solidFill>
                          <a:srgbClr val="000000"/>
                        </a:solidFill>
                        <a:latin typeface="Arial Narrow"/>
                      </a:defRPr>
                    </a:pPr>
                    <a:r>
                      <a:rPr lang="en-US" sz="800" b="0" i="0" dirty="0">
                        <a:solidFill>
                          <a:srgbClr val="000000"/>
                        </a:solidFill>
                        <a:latin typeface="Arial Narrow"/>
                      </a:rPr>
                      <a:t>9%</a:t>
                    </a:r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D-4CAC-4A08-86B5-24A0EF77CD26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'q_7 (oecd)'!$F$25:$I$26</c:f>
              <c:multiLvlStrCache>
                <c:ptCount val="4"/>
                <c:lvl>
                  <c:pt idx="0">
                    <c:v>5 years ago</c:v>
                  </c:pt>
                  <c:pt idx="1">
                    <c:v>Now</c:v>
                  </c:pt>
                  <c:pt idx="2">
                    <c:v>5 years ago</c:v>
                  </c:pt>
                  <c:pt idx="3">
                    <c:v>Now</c:v>
                  </c:pt>
                </c:lvl>
                <c:lvl>
                  <c:pt idx="0">
                    <c:v>Emerging (320)</c:v>
                  </c:pt>
                  <c:pt idx="2">
                    <c:v>Developed (734)</c:v>
                  </c:pt>
                </c:lvl>
              </c:multiLvlStrCache>
            </c:multiLvlStrRef>
          </c:cat>
          <c:val>
            <c:numRef>
              <c:f>'q_7 (oecd)'!$F$29:$I$29</c:f>
              <c:numCache>
                <c:formatCode>0%</c:formatCode>
                <c:ptCount val="4"/>
                <c:pt idx="0">
                  <c:v>7.4999999999999997E-2</c:v>
                </c:pt>
                <c:pt idx="1">
                  <c:v>8.4375000000000006E-2</c:v>
                </c:pt>
                <c:pt idx="2">
                  <c:v>7.0844686648501395E-2</c:v>
                </c:pt>
                <c:pt idx="3">
                  <c:v>9.1280653950953694E-2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E-4CAC-4A08-86B5-24A0EF77CD26}"/>
            </c:ext>
          </c:extLst>
        </c:ser>
        <c:ser>
          <c:idx val="3"/>
          <c:order val="3"/>
          <c:tx>
            <c:strRef>
              <c:f>'q_7 (oecd)'!$E$30</c:f>
              <c:strCache>
                <c:ptCount val="1"/>
                <c:pt idx="0">
                  <c:v>General meetings</c:v>
                </c:pt>
              </c:strCache>
            </c:strRef>
          </c:tx>
          <c:spPr>
            <a:solidFill>
              <a:srgbClr val="F47920"/>
            </a:solidFill>
            <a:ln>
              <a:noFill/>
              <a:round/>
            </a:ln>
            <a:effectLst/>
            <a:extLst>
              <a:ext uri="{91240B29-F687-4F45-9708-019B960494DF}">
                <a14:hiddenLine xmlns:a14="http://schemas.microsoft.com/office/drawing/2010/main">
                  <a:noFill/>
                  <a:round/>
                </a14:hiddenLine>
              </a:ext>
            </a:extLst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pPr>
                      <a:defRPr sz="800" b="0" i="0">
                        <a:solidFill>
                          <a:srgbClr val="000000"/>
                        </a:solidFill>
                        <a:latin typeface="Arial Narrow"/>
                      </a:defRPr>
                    </a:pPr>
                    <a:r>
                      <a:rPr lang="en-US" sz="800" b="0" i="0" dirty="0">
                        <a:solidFill>
                          <a:srgbClr val="000000"/>
                        </a:solidFill>
                        <a:latin typeface="Arial Narrow"/>
                      </a:rPr>
                      <a:t>6%</a:t>
                    </a:r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F-4CAC-4A08-86B5-24A0EF77CD26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pPr>
                      <a:defRPr sz="800" b="0" i="0">
                        <a:solidFill>
                          <a:srgbClr val="000000"/>
                        </a:solidFill>
                        <a:latin typeface="Arial Narrow"/>
                      </a:defRPr>
                    </a:pPr>
                    <a:r>
                      <a:rPr lang="en-US" sz="800" b="0" i="0" dirty="0">
                        <a:solidFill>
                          <a:srgbClr val="000000"/>
                        </a:solidFill>
                        <a:latin typeface="Arial Narrow"/>
                      </a:rPr>
                      <a:t>6%</a:t>
                    </a:r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0-4CAC-4A08-86B5-24A0EF77CD26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pPr>
                      <a:defRPr sz="800" b="0" i="0">
                        <a:solidFill>
                          <a:srgbClr val="000000"/>
                        </a:solidFill>
                        <a:latin typeface="Arial Narrow"/>
                      </a:defRPr>
                    </a:pPr>
                    <a:r>
                      <a:rPr lang="en-US" sz="800" b="0" i="0" dirty="0">
                        <a:solidFill>
                          <a:srgbClr val="000000"/>
                        </a:solidFill>
                        <a:latin typeface="Arial Narrow"/>
                      </a:rPr>
                      <a:t>5%</a:t>
                    </a:r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1-4CAC-4A08-86B5-24A0EF77CD26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pPr>
                      <a:defRPr sz="800" b="0" i="0">
                        <a:solidFill>
                          <a:srgbClr val="000000"/>
                        </a:solidFill>
                        <a:latin typeface="Arial Narrow"/>
                      </a:defRPr>
                    </a:pPr>
                    <a:r>
                      <a:rPr lang="en-US" sz="800" b="0" i="0" dirty="0">
                        <a:solidFill>
                          <a:srgbClr val="000000"/>
                        </a:solidFill>
                        <a:latin typeface="Arial Narrow"/>
                      </a:rPr>
                      <a:t>5%</a:t>
                    </a:r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2-4CAC-4A08-86B5-24A0EF77CD26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'q_7 (oecd)'!$F$25:$I$26</c:f>
              <c:multiLvlStrCache>
                <c:ptCount val="4"/>
                <c:lvl>
                  <c:pt idx="0">
                    <c:v>5 years ago</c:v>
                  </c:pt>
                  <c:pt idx="1">
                    <c:v>Now</c:v>
                  </c:pt>
                  <c:pt idx="2">
                    <c:v>5 years ago</c:v>
                  </c:pt>
                  <c:pt idx="3">
                    <c:v>Now</c:v>
                  </c:pt>
                </c:lvl>
                <c:lvl>
                  <c:pt idx="0">
                    <c:v>Emerging (320)</c:v>
                  </c:pt>
                  <c:pt idx="2">
                    <c:v>Developed (734)</c:v>
                  </c:pt>
                </c:lvl>
              </c:multiLvlStrCache>
            </c:multiLvlStrRef>
          </c:cat>
          <c:val>
            <c:numRef>
              <c:f>'q_7 (oecd)'!$F$30:$I$30</c:f>
              <c:numCache>
                <c:formatCode>0%</c:formatCode>
                <c:ptCount val="4"/>
                <c:pt idx="0">
                  <c:v>5.6250000000000001E-2</c:v>
                </c:pt>
                <c:pt idx="1">
                  <c:v>6.25E-2</c:v>
                </c:pt>
                <c:pt idx="2">
                  <c:v>5.1771117166212501E-2</c:v>
                </c:pt>
                <c:pt idx="3">
                  <c:v>5.4495912806539502E-2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3-4CAC-4A08-86B5-24A0EF77CD26}"/>
            </c:ext>
          </c:extLst>
        </c:ser>
        <c:ser>
          <c:idx val="4"/>
          <c:order val="4"/>
          <c:tx>
            <c:strRef>
              <c:f>'q_7 (oecd)'!$E$31</c:f>
              <c:strCache>
                <c:ptCount val="1"/>
                <c:pt idx="0">
                  <c:v>Collective engagement</c:v>
                </c:pt>
              </c:strCache>
            </c:strRef>
          </c:tx>
          <c:spPr>
            <a:solidFill>
              <a:srgbClr val="000000"/>
            </a:solidFill>
            <a:ln>
              <a:noFill/>
              <a:round/>
            </a:ln>
            <a:effectLst/>
            <a:extLst>
              <a:ext uri="{91240B29-F687-4F45-9708-019B960494DF}">
                <a14:hiddenLine xmlns:a14="http://schemas.microsoft.com/office/drawing/2010/main">
                  <a:noFill/>
                  <a:round/>
                </a14:hiddenLine>
              </a:ext>
            </a:extLst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pPr>
                      <a:defRPr sz="800" b="0" i="0">
                        <a:solidFill>
                          <a:srgbClr val="FFFFFF"/>
                        </a:solidFill>
                        <a:latin typeface="Arial Narrow"/>
                      </a:defRPr>
                    </a:pPr>
                    <a:r>
                      <a:rPr lang="en-US" sz="800" b="0" i="0" dirty="0">
                        <a:solidFill>
                          <a:srgbClr val="FFFFFF"/>
                        </a:solidFill>
                        <a:latin typeface="Arial Narrow"/>
                      </a:rPr>
                      <a:t>4%</a:t>
                    </a:r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4-4CAC-4A08-86B5-24A0EF77CD26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pPr>
                      <a:defRPr sz="800" b="0" i="0">
                        <a:solidFill>
                          <a:srgbClr val="FFFFFF"/>
                        </a:solidFill>
                        <a:latin typeface="Arial Narrow"/>
                      </a:defRPr>
                    </a:pPr>
                    <a:r>
                      <a:rPr lang="en-US" sz="800" b="0" i="0" dirty="0">
                        <a:solidFill>
                          <a:srgbClr val="FFFFFF"/>
                        </a:solidFill>
                        <a:latin typeface="Arial Narrow"/>
                      </a:rPr>
                      <a:t>5%</a:t>
                    </a:r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5-4CAC-4A08-86B5-24A0EF77CD26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pPr>
                      <a:defRPr sz="800" b="0" i="0">
                        <a:solidFill>
                          <a:srgbClr val="FFFFFF"/>
                        </a:solidFill>
                        <a:latin typeface="Arial Narrow"/>
                      </a:defRPr>
                    </a:pPr>
                    <a:r>
                      <a:rPr lang="en-US" sz="800" b="0" i="0" dirty="0">
                        <a:solidFill>
                          <a:srgbClr val="FFFFFF"/>
                        </a:solidFill>
                        <a:latin typeface="Arial Narrow"/>
                      </a:rPr>
                      <a:t>3%</a:t>
                    </a:r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6-4CAC-4A08-86B5-24A0EF77CD26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pPr>
                      <a:defRPr sz="800" b="0" i="0">
                        <a:solidFill>
                          <a:srgbClr val="FFFFFF"/>
                        </a:solidFill>
                        <a:latin typeface="Arial Narrow"/>
                      </a:defRPr>
                    </a:pPr>
                    <a:r>
                      <a:rPr lang="en-US" sz="800" b="0" i="0" dirty="0">
                        <a:solidFill>
                          <a:srgbClr val="FFFFFF"/>
                        </a:solidFill>
                        <a:latin typeface="Arial Narrow"/>
                      </a:rPr>
                      <a:t>5%</a:t>
                    </a:r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7-4CAC-4A08-86B5-24A0EF77CD26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'q_7 (oecd)'!$F$25:$I$26</c:f>
              <c:multiLvlStrCache>
                <c:ptCount val="4"/>
                <c:lvl>
                  <c:pt idx="0">
                    <c:v>5 years ago</c:v>
                  </c:pt>
                  <c:pt idx="1">
                    <c:v>Now</c:v>
                  </c:pt>
                  <c:pt idx="2">
                    <c:v>5 years ago</c:v>
                  </c:pt>
                  <c:pt idx="3">
                    <c:v>Now</c:v>
                  </c:pt>
                </c:lvl>
                <c:lvl>
                  <c:pt idx="0">
                    <c:v>Emerging (320)</c:v>
                  </c:pt>
                  <c:pt idx="2">
                    <c:v>Developed (734)</c:v>
                  </c:pt>
                </c:lvl>
              </c:multiLvlStrCache>
            </c:multiLvlStrRef>
          </c:cat>
          <c:val>
            <c:numRef>
              <c:f>'q_7 (oecd)'!$F$31:$I$31</c:f>
              <c:numCache>
                <c:formatCode>0%</c:formatCode>
                <c:ptCount val="4"/>
                <c:pt idx="0">
                  <c:v>3.7499999999999999E-2</c:v>
                </c:pt>
                <c:pt idx="1">
                  <c:v>4.6875E-2</c:v>
                </c:pt>
                <c:pt idx="2">
                  <c:v>3.4059945504087197E-2</c:v>
                </c:pt>
                <c:pt idx="3">
                  <c:v>4.7683923705722102E-2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8-4CAC-4A08-86B5-24A0EF77CD26}"/>
            </c:ext>
          </c:extLst>
        </c:ser>
        <c:ser>
          <c:idx val="5"/>
          <c:order val="5"/>
          <c:tx>
            <c:strRef>
              <c:f>'q_7 (oecd)'!$E$32</c:f>
              <c:strCache>
                <c:ptCount val="1"/>
                <c:pt idx="0">
                  <c:v>Analyst roadshow</c:v>
                </c:pt>
              </c:strCache>
            </c:strRef>
          </c:tx>
          <c:spPr>
            <a:pattFill prst="dkDnDiag">
              <a:fgClr>
                <a:srgbClr val="037BC1"/>
              </a:fgClr>
              <a:bgClr>
                <a:srgbClr val="FFFFFF"/>
              </a:bgClr>
            </a:pattFill>
            <a:ln w="6350" cmpd="sng">
              <a:solidFill>
                <a:srgbClr val="037BC1"/>
              </a:solidFill>
              <a:round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pPr>
                      <a:defRPr sz="800" b="0" i="0">
                        <a:solidFill>
                          <a:srgbClr val="000000"/>
                        </a:solidFill>
                        <a:latin typeface="Arial Narrow"/>
                      </a:defRPr>
                    </a:pPr>
                    <a:r>
                      <a:rPr lang="en-US" sz="800" b="0" i="0" dirty="0">
                        <a:solidFill>
                          <a:srgbClr val="000000"/>
                        </a:solidFill>
                        <a:latin typeface="Arial Narrow"/>
                      </a:rPr>
                      <a:t>7%</a:t>
                    </a:r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9-4CAC-4A08-86B5-24A0EF77CD26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pPr>
                      <a:defRPr sz="800" b="0" i="0">
                        <a:solidFill>
                          <a:srgbClr val="000000"/>
                        </a:solidFill>
                        <a:latin typeface="Arial Narrow"/>
                      </a:defRPr>
                    </a:pPr>
                    <a:r>
                      <a:rPr lang="en-US" sz="800" b="0" i="0" dirty="0">
                        <a:solidFill>
                          <a:srgbClr val="000000"/>
                        </a:solidFill>
                        <a:latin typeface="Arial Narrow"/>
                      </a:rPr>
                      <a:t>9%</a:t>
                    </a:r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A-4CAC-4A08-86B5-24A0EF77CD26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pPr>
                      <a:defRPr sz="800" b="0" i="0">
                        <a:solidFill>
                          <a:srgbClr val="000000"/>
                        </a:solidFill>
                        <a:latin typeface="Arial Narrow"/>
                      </a:defRPr>
                    </a:pPr>
                    <a:r>
                      <a:rPr lang="en-US" sz="800" b="0" i="0" dirty="0">
                        <a:solidFill>
                          <a:srgbClr val="000000"/>
                        </a:solidFill>
                        <a:latin typeface="Arial Narrow"/>
                      </a:rPr>
                      <a:t>8%</a:t>
                    </a:r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B-4CAC-4A08-86B5-24A0EF77CD26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pPr>
                      <a:defRPr sz="800" b="0" i="0">
                        <a:solidFill>
                          <a:srgbClr val="000000"/>
                        </a:solidFill>
                        <a:latin typeface="Arial Narrow"/>
                      </a:defRPr>
                    </a:pPr>
                    <a:r>
                      <a:rPr lang="en-US" sz="800" b="0" i="0" dirty="0">
                        <a:solidFill>
                          <a:srgbClr val="000000"/>
                        </a:solidFill>
                        <a:latin typeface="Arial Narrow"/>
                      </a:rPr>
                      <a:t>9%</a:t>
                    </a:r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C-4CAC-4A08-86B5-24A0EF77CD26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'q_7 (oecd)'!$F$25:$I$26</c:f>
              <c:multiLvlStrCache>
                <c:ptCount val="4"/>
                <c:lvl>
                  <c:pt idx="0">
                    <c:v>5 years ago</c:v>
                  </c:pt>
                  <c:pt idx="1">
                    <c:v>Now</c:v>
                  </c:pt>
                  <c:pt idx="2">
                    <c:v>5 years ago</c:v>
                  </c:pt>
                  <c:pt idx="3">
                    <c:v>Now</c:v>
                  </c:pt>
                </c:lvl>
                <c:lvl>
                  <c:pt idx="0">
                    <c:v>Emerging (320)</c:v>
                  </c:pt>
                  <c:pt idx="2">
                    <c:v>Developed (734)</c:v>
                  </c:pt>
                </c:lvl>
              </c:multiLvlStrCache>
            </c:multiLvlStrRef>
          </c:cat>
          <c:val>
            <c:numRef>
              <c:f>'q_7 (oecd)'!$F$32:$I$32</c:f>
              <c:numCache>
                <c:formatCode>0%</c:formatCode>
                <c:ptCount val="4"/>
                <c:pt idx="0">
                  <c:v>6.8750000000000006E-2</c:v>
                </c:pt>
                <c:pt idx="1">
                  <c:v>8.7499999999999994E-2</c:v>
                </c:pt>
                <c:pt idx="2">
                  <c:v>8.1743869209809195E-2</c:v>
                </c:pt>
                <c:pt idx="3">
                  <c:v>9.2643051771117105E-2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D-4CAC-4A08-86B5-24A0EF77CD26}"/>
            </c:ext>
          </c:extLst>
        </c:ser>
        <c:ser>
          <c:idx val="6"/>
          <c:order val="6"/>
          <c:tx>
            <c:strRef>
              <c:f>'q_7 (oecd)'!$E$33</c:f>
              <c:strCache>
                <c:ptCount val="1"/>
                <c:pt idx="0">
                  <c:v>Proxy solicitor</c:v>
                </c:pt>
              </c:strCache>
            </c:strRef>
          </c:tx>
          <c:spPr>
            <a:pattFill prst="dkDnDiag">
              <a:fgClr>
                <a:srgbClr val="808080"/>
              </a:fgClr>
              <a:bgClr>
                <a:srgbClr val="FFFFFF"/>
              </a:bgClr>
            </a:pattFill>
            <a:ln w="6350" cmpd="sng">
              <a:solidFill>
                <a:srgbClr val="666666"/>
              </a:solidFill>
              <a:round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pPr>
                      <a:defRPr sz="800" b="0" i="0">
                        <a:solidFill>
                          <a:srgbClr val="000000"/>
                        </a:solidFill>
                        <a:latin typeface="Arial Narrow"/>
                      </a:defRPr>
                    </a:pPr>
                    <a:r>
                      <a:rPr lang="en-US" sz="800" b="0" i="0" dirty="0">
                        <a:solidFill>
                          <a:srgbClr val="000000"/>
                        </a:solidFill>
                        <a:latin typeface="Arial Narrow"/>
                      </a:rPr>
                      <a:t>3%</a:t>
                    </a:r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E-4CAC-4A08-86B5-24A0EF77CD26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pPr>
                      <a:defRPr sz="800" b="0" i="0">
                        <a:solidFill>
                          <a:srgbClr val="000000"/>
                        </a:solidFill>
                        <a:latin typeface="Arial Narrow"/>
                      </a:defRPr>
                    </a:pPr>
                    <a:r>
                      <a:rPr lang="en-US" sz="800" b="0" i="0" dirty="0">
                        <a:solidFill>
                          <a:srgbClr val="000000"/>
                        </a:solidFill>
                        <a:latin typeface="Arial Narrow"/>
                      </a:rPr>
                      <a:t>4%</a:t>
                    </a:r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F-4CAC-4A08-86B5-24A0EF77CD26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pPr>
                      <a:defRPr sz="800" b="0" i="0">
                        <a:solidFill>
                          <a:srgbClr val="000000"/>
                        </a:solidFill>
                        <a:latin typeface="Arial Narrow"/>
                      </a:defRPr>
                    </a:pPr>
                    <a:r>
                      <a:rPr lang="en-US" sz="800" b="0" i="0" dirty="0">
                        <a:solidFill>
                          <a:srgbClr val="000000"/>
                        </a:solidFill>
                        <a:latin typeface="Arial Narrow"/>
                      </a:rPr>
                      <a:t>1%</a:t>
                    </a:r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0-4CAC-4A08-86B5-24A0EF77CD26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pPr>
                      <a:defRPr sz="800" b="0" i="0">
                        <a:solidFill>
                          <a:srgbClr val="000000"/>
                        </a:solidFill>
                        <a:latin typeface="Arial Narrow"/>
                      </a:defRPr>
                    </a:pPr>
                    <a:r>
                      <a:rPr lang="en-US" sz="800" b="0" i="0" dirty="0">
                        <a:solidFill>
                          <a:srgbClr val="000000"/>
                        </a:solidFill>
                        <a:latin typeface="Arial Narrow"/>
                      </a:rPr>
                      <a:t>3%</a:t>
                    </a:r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1-4CAC-4A08-86B5-24A0EF77CD26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'q_7 (oecd)'!$F$25:$I$26</c:f>
              <c:multiLvlStrCache>
                <c:ptCount val="4"/>
                <c:lvl>
                  <c:pt idx="0">
                    <c:v>5 years ago</c:v>
                  </c:pt>
                  <c:pt idx="1">
                    <c:v>Now</c:v>
                  </c:pt>
                  <c:pt idx="2">
                    <c:v>5 years ago</c:v>
                  </c:pt>
                  <c:pt idx="3">
                    <c:v>Now</c:v>
                  </c:pt>
                </c:lvl>
                <c:lvl>
                  <c:pt idx="0">
                    <c:v>Emerging (320)</c:v>
                  </c:pt>
                  <c:pt idx="2">
                    <c:v>Developed (734)</c:v>
                  </c:pt>
                </c:lvl>
              </c:multiLvlStrCache>
            </c:multiLvlStrRef>
          </c:cat>
          <c:val>
            <c:numRef>
              <c:f>'q_7 (oecd)'!$F$33:$I$33</c:f>
              <c:numCache>
                <c:formatCode>0%</c:formatCode>
                <c:ptCount val="4"/>
                <c:pt idx="0">
                  <c:v>2.8125000000000001E-2</c:v>
                </c:pt>
                <c:pt idx="1">
                  <c:v>4.3749999999999997E-2</c:v>
                </c:pt>
                <c:pt idx="2">
                  <c:v>1.4986376021798401E-2</c:v>
                </c:pt>
                <c:pt idx="3">
                  <c:v>2.5885558583106299E-2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2-4CAC-4A08-86B5-24A0EF77CD26}"/>
            </c:ext>
          </c:extLst>
        </c:ser>
        <c:ser>
          <c:idx val="7"/>
          <c:order val="7"/>
          <c:tx>
            <c:strRef>
              <c:f>'q_7 (oecd)'!$E$34</c:f>
              <c:strCache>
                <c:ptCount val="1"/>
                <c:pt idx="0">
                  <c:v>Proxy advisor</c:v>
                </c:pt>
              </c:strCache>
            </c:strRef>
          </c:tx>
          <c:spPr>
            <a:pattFill prst="dkDnDiag">
              <a:fgClr>
                <a:srgbClr val="8CC841"/>
              </a:fgClr>
              <a:bgClr>
                <a:srgbClr val="FFFFFF"/>
              </a:bgClr>
            </a:pattFill>
            <a:ln w="6350" cmpd="sng">
              <a:solidFill>
                <a:srgbClr val="8CC841"/>
              </a:solidFill>
              <a:round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pPr>
                      <a:defRPr sz="800" b="0" i="0">
                        <a:solidFill>
                          <a:srgbClr val="000000"/>
                        </a:solidFill>
                        <a:latin typeface="Arial Narrow"/>
                      </a:defRPr>
                    </a:pPr>
                    <a:r>
                      <a:rPr lang="en-US" sz="800" b="0" i="0" dirty="0">
                        <a:solidFill>
                          <a:srgbClr val="000000"/>
                        </a:solidFill>
                        <a:latin typeface="Arial Narrow"/>
                      </a:rPr>
                      <a:t>3%</a:t>
                    </a:r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3-4CAC-4A08-86B5-24A0EF77CD26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pPr>
                      <a:defRPr sz="800" b="0" i="0">
                        <a:solidFill>
                          <a:srgbClr val="000000"/>
                        </a:solidFill>
                        <a:latin typeface="Arial Narrow"/>
                      </a:defRPr>
                    </a:pPr>
                    <a:r>
                      <a:rPr lang="en-US" sz="800" b="0" i="0" dirty="0">
                        <a:solidFill>
                          <a:srgbClr val="000000"/>
                        </a:solidFill>
                        <a:latin typeface="Arial Narrow"/>
                      </a:rPr>
                      <a:t>5%</a:t>
                    </a:r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4-4CAC-4A08-86B5-24A0EF77CD26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pPr>
                      <a:defRPr sz="800" b="0" i="0">
                        <a:solidFill>
                          <a:srgbClr val="000000"/>
                        </a:solidFill>
                        <a:latin typeface="Arial Narrow"/>
                      </a:defRPr>
                    </a:pPr>
                    <a:r>
                      <a:rPr lang="en-US" sz="800" b="0" i="0" dirty="0">
                        <a:solidFill>
                          <a:srgbClr val="000000"/>
                        </a:solidFill>
                        <a:latin typeface="Arial Narrow"/>
                      </a:rPr>
                      <a:t>2%</a:t>
                    </a:r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5-4CAC-4A08-86B5-24A0EF77CD26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pPr>
                      <a:defRPr sz="800" b="0" i="0">
                        <a:solidFill>
                          <a:srgbClr val="000000"/>
                        </a:solidFill>
                        <a:latin typeface="Arial Narrow"/>
                      </a:defRPr>
                    </a:pPr>
                    <a:r>
                      <a:rPr lang="en-US" sz="800" b="0" i="0" dirty="0">
                        <a:solidFill>
                          <a:srgbClr val="000000"/>
                        </a:solidFill>
                        <a:latin typeface="Arial Narrow"/>
                      </a:rPr>
                      <a:t>4%</a:t>
                    </a:r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26-4CAC-4A08-86B5-24A0EF77CD26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'q_7 (oecd)'!$F$25:$I$26</c:f>
              <c:multiLvlStrCache>
                <c:ptCount val="4"/>
                <c:lvl>
                  <c:pt idx="0">
                    <c:v>5 years ago</c:v>
                  </c:pt>
                  <c:pt idx="1">
                    <c:v>Now</c:v>
                  </c:pt>
                  <c:pt idx="2">
                    <c:v>5 years ago</c:v>
                  </c:pt>
                  <c:pt idx="3">
                    <c:v>Now</c:v>
                  </c:pt>
                </c:lvl>
                <c:lvl>
                  <c:pt idx="0">
                    <c:v>Emerging (320)</c:v>
                  </c:pt>
                  <c:pt idx="2">
                    <c:v>Developed (734)</c:v>
                  </c:pt>
                </c:lvl>
              </c:multiLvlStrCache>
            </c:multiLvlStrRef>
          </c:cat>
          <c:val>
            <c:numRef>
              <c:f>'q_7 (oecd)'!$F$34:$I$34</c:f>
              <c:numCache>
                <c:formatCode>0%</c:formatCode>
                <c:ptCount val="4"/>
                <c:pt idx="0">
                  <c:v>3.125E-2</c:v>
                </c:pt>
                <c:pt idx="1">
                  <c:v>5.3124999999999999E-2</c:v>
                </c:pt>
                <c:pt idx="2">
                  <c:v>2.31607629427793E-2</c:v>
                </c:pt>
                <c:pt idx="3">
                  <c:v>3.9509536784741103E-2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7-4CAC-4A08-86B5-24A0EF77CD2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27286912"/>
        <c:axId val="27300992"/>
      </c:barChart>
      <c:catAx>
        <c:axId val="27286912"/>
        <c:scaling>
          <c:orientation val="maxMin"/>
        </c:scaling>
        <c:delete val="0"/>
        <c:axPos val="l"/>
        <c:majorGridlines>
          <c:spPr>
            <a:ln w="9525" cmpd="sng">
              <a:solidFill>
                <a:srgbClr val="FFFFFF"/>
              </a:solidFill>
              <a:prstDash val="solid"/>
            </a:ln>
          </c:spPr>
        </c:majorGridlines>
        <c:numFmt formatCode="General" sourceLinked="0"/>
        <c:majorTickMark val="none"/>
        <c:minorTickMark val="none"/>
        <c:tickLblPos val="low"/>
        <c:spPr>
          <a:noFill/>
          <a:ln w="9525">
            <a:solidFill>
              <a:srgbClr val="000000"/>
            </a:solidFill>
            <a:prstDash val="soli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c:spPr>
        <c:txPr>
          <a:bodyPr rot="-60000000" vert="horz"/>
          <a:lstStyle/>
          <a:p>
            <a:pPr>
              <a:defRPr sz="800" b="0" i="0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endParaRPr lang="en-US"/>
          </a:p>
        </c:txPr>
        <c:crossAx val="27300992"/>
        <c:crosses val="autoZero"/>
        <c:auto val="1"/>
        <c:lblAlgn val="ctr"/>
        <c:lblOffset val="0"/>
        <c:tickLblSkip val="1"/>
        <c:noMultiLvlLbl val="0"/>
      </c:catAx>
      <c:valAx>
        <c:axId val="27300992"/>
        <c:scaling>
          <c:orientation val="minMax"/>
        </c:scaling>
        <c:delete val="0"/>
        <c:axPos val="t"/>
        <c:majorGridlines>
          <c:spPr>
            <a:ln w="9525" cmpd="sng">
              <a:solidFill>
                <a:srgbClr val="FFFFFF"/>
              </a:solidFill>
              <a:prstDash val="solid"/>
            </a:ln>
          </c:spPr>
        </c:majorGridlines>
        <c:numFmt formatCode="0%" sourceLinked="1"/>
        <c:majorTickMark val="in"/>
        <c:minorTickMark val="none"/>
        <c:tickLblPos val="nextTo"/>
        <c:spPr>
          <a:noFill/>
          <a:ln w="9525">
            <a:solidFill>
              <a:srgbClr val="000000"/>
            </a:solidFill>
            <a:prstDash val="soli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c:spPr>
        <c:txPr>
          <a:bodyPr rot="-60000000" vert="horz"/>
          <a:lstStyle/>
          <a:p>
            <a:pPr>
              <a:defRPr sz="800" b="0" i="0">
                <a:solidFill>
                  <a:srgbClr val="000000"/>
                </a:solidFill>
                <a:latin typeface="Arial Narrow"/>
                <a:ea typeface="Arial Narrow"/>
                <a:cs typeface="Arial Narrow"/>
              </a:defRPr>
            </a:pPr>
            <a:endParaRPr lang="en-US"/>
          </a:p>
        </c:txPr>
        <c:crossAx val="27286912"/>
        <c:crosses val="autoZero"/>
        <c:crossBetween val="between"/>
      </c:valAx>
      <c:spPr>
        <a:solidFill>
          <a:srgbClr val="EAEAEA"/>
        </a:solidFill>
        <a:ln>
          <a:noFill/>
          <a:round/>
        </a:ln>
        <a:effectLst/>
        <a:extLst>
          <a:ext uri="{91240B29-F687-4F45-9708-019B960494DF}">
            <a14:hiddenLine xmlns:a14="http://schemas.microsoft.com/office/drawing/2010/main">
              <a:noFill/>
              <a:round/>
            </a14:hiddenLine>
          </a:ext>
        </a:extLst>
      </c:spPr>
    </c:plotArea>
    <c:legend>
      <c:legendPos val="r"/>
      <c:layout>
        <c:manualLayout>
          <c:xMode val="edge"/>
          <c:yMode val="edge"/>
          <c:x val="0.12424274608718799"/>
          <c:y val="1.9920803043647701E-2"/>
          <c:w val="0.84610228438371304"/>
          <c:h val="0.13366871034615599"/>
        </c:manualLayout>
      </c:layout>
      <c:overlay val="1"/>
      <c:spPr>
        <a:solidFill>
          <a:srgbClr val="EAEAEA"/>
        </a:solidFill>
        <a:ln>
          <a:noFill/>
          <a:round/>
        </a:ln>
        <a:effectLst/>
        <a:extLst>
          <a:ext uri="{91240B29-F687-4F45-9708-019B960494DF}">
            <a14:hiddenLine xmlns:a14="http://schemas.microsoft.com/office/drawing/2010/main">
              <a:noFill/>
              <a:round/>
            </a14:hiddenLine>
          </a:ext>
        </a:extLst>
      </c:spPr>
      <c:txPr>
        <a:bodyPr/>
        <a:lstStyle/>
        <a:p>
          <a:pPr>
            <a:defRPr sz="800" b="0" i="0">
              <a:solidFill>
                <a:srgbClr val="000000"/>
              </a:solidFill>
              <a:latin typeface="Arial Narrow"/>
              <a:ea typeface="Arial Narrow"/>
              <a:cs typeface="Arial Narrow"/>
            </a:defRPr>
          </a:pPr>
          <a:endParaRPr lang="en-US"/>
        </a:p>
      </c:txPr>
    </c:legend>
    <c:plotVisOnly val="1"/>
    <c:dispBlanksAs val="gap"/>
    <c:showDLblsOverMax val="1"/>
  </c:chart>
  <c:spPr>
    <a:noFill/>
    <a:ln w="9525" cap="flat" cmpd="sng" algn="ctr">
      <a:noFill/>
      <a:prstDash val="solid"/>
      <a:round/>
    </a:ln>
    <a:effectLst/>
    <a:extLst>
      <a:ext uri="{909E8E84-426E-40DD-AFC4-6F175D3DCCD1}">
        <a14:hiddenFill xmlns:a14="http://schemas.microsoft.com/office/drawing/2010/main">
          <a:solidFill>
            <a:sysClr val="window" lastClr="FFFFFF"/>
          </a:solidFill>
        </a14:hiddenFill>
      </a:ext>
      <a:ext uri="{91240B29-F687-4F45-9708-019B960494DF}">
        <a14:hiddenLine xmlns:a14="http://schemas.microsoft.com/office/drawing/2010/main" w="9525" cap="flat" cmpd="sng" algn="ctr">
          <a:solidFill>
            <a:sysClr val="windowText" lastClr="000000">
              <a:tint val="75000"/>
              <a:shade val="95000"/>
              <a:satMod val="105000"/>
            </a:sysClr>
          </a:solidFill>
          <a:prstDash val="solid"/>
          <a:round/>
        </a14:hiddenLine>
      </a:ext>
    </a:extLst>
  </c:spPr>
  <c:externalData r:id="rId2">
    <c:autoUpdate val="0"/>
  </c:externalData>
  <c:userShapes r:id="rId3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0.14985</cdr:x>
      <cdr:y>0.03991</cdr:y>
    </cdr:from>
    <cdr:to>
      <cdr:x>0.16314</cdr:x>
      <cdr:y>0.07017</cdr:y>
    </cdr:to>
    <cdr:sp macro="" textlink="">
      <cdr:nvSpPr>
        <cdr:cNvPr id="98" name="xlamShapesMarker"/>
        <cdr:cNvSpPr/>
      </cdr:nvSpPr>
      <cdr:spPr>
        <a:xfrm xmlns:a="http://schemas.openxmlformats.org/drawingml/2006/main">
          <a:off x="870551" y="101774"/>
          <a:ext cx="77178" cy="77178"/>
        </a:xfrm>
        <a:prstGeom xmlns:a="http://schemas.openxmlformats.org/drawingml/2006/main" prst="rect">
          <a:avLst/>
        </a:prstGeom>
        <a:solidFill xmlns:a="http://schemas.openxmlformats.org/drawingml/2006/main">
          <a:srgbClr val="EAEAEA"/>
        </a:solidFill>
        <a:ln xmlns:a="http://schemas.openxmlformats.org/drawingml/2006/main" w="6350" cap="flat" cmpd="sng" algn="ctr">
          <a:noFill/>
          <a:prstDash val="solid"/>
        </a:ln>
        <a:effectLst xmlns:a="http://schemas.openxmlformats.org/drawingml/2006/main"/>
        <a:extLst xmlns:a="http://schemas.openxmlformats.org/drawingml/2006/main">
          <a:ext uri="{91240B29-F687-4F45-9708-019B960494DF}">
            <a14:hiddenLine xmlns:a14="http://schemas.microsoft.com/office/drawing/2010/main" w="6350" cap="flat" cmpd="sng" algn="ctr">
              <a:solidFill>
                <a:srgbClr val="EAEAEA"/>
              </a:solidFill>
              <a:prstDash val="solid"/>
            </a14:hiddenLine>
          </a:ext>
        </a:extLst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 dirty="0"/>
        </a:p>
      </cdr:txBody>
    </cdr:sp>
  </cdr:relSizeAnchor>
  <cdr:relSizeAnchor xmlns:cdr="http://schemas.openxmlformats.org/drawingml/2006/chartDrawing">
    <cdr:from>
      <cdr:x>0.1279</cdr:x>
      <cdr:y>0.03723</cdr:y>
    </cdr:from>
    <cdr:to>
      <cdr:x>0.15269</cdr:x>
      <cdr:y>0.06546</cdr:y>
    </cdr:to>
    <cdr:sp macro="" textlink="">
      <cdr:nvSpPr>
        <cdr:cNvPr id="99" name="xlamShapesMarker"/>
        <cdr:cNvSpPr/>
      </cdr:nvSpPr>
      <cdr:spPr>
        <a:xfrm xmlns:a="http://schemas.openxmlformats.org/drawingml/2006/main">
          <a:off x="743009" y="94935"/>
          <a:ext cx="144000" cy="72000"/>
        </a:xfrm>
        <a:prstGeom xmlns:a="http://schemas.openxmlformats.org/drawingml/2006/main" prst="rect">
          <a:avLst/>
        </a:prstGeom>
        <a:solidFill xmlns:a="http://schemas.openxmlformats.org/drawingml/2006/main">
          <a:srgbClr val="037BC1"/>
        </a:solidFill>
        <a:ln xmlns:a="http://schemas.openxmlformats.org/drawingml/2006/main" w="3175" cap="flat" cmpd="sng" algn="ctr">
          <a:noFill/>
          <a:prstDash val="solid"/>
        </a:ln>
        <a:effectLst xmlns:a="http://schemas.openxmlformats.org/drawingml/2006/main"/>
        <a:extLst xmlns:a="http://schemas.openxmlformats.org/drawingml/2006/main">
          <a:ext uri="{91240B29-F687-4F45-9708-019B960494DF}">
            <a14:hiddenLine xmlns:a14="http://schemas.microsoft.com/office/drawing/2010/main" w="3175" cap="flat" cmpd="sng" algn="ctr">
              <a:solidFill>
                <a:schemeClr val="accent1">
                  <a:shade val="50000"/>
                </a:schemeClr>
              </a:solidFill>
              <a:prstDash val="solid"/>
            </a14:hiddenLine>
          </a:ext>
        </a:extLst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 dirty="0"/>
        </a:p>
      </cdr:txBody>
    </cdr:sp>
  </cdr:relSizeAnchor>
  <cdr:relSizeAnchor xmlns:cdr="http://schemas.openxmlformats.org/drawingml/2006/chartDrawing">
    <cdr:from>
      <cdr:x>0.36138</cdr:x>
      <cdr:y>0.03991</cdr:y>
    </cdr:from>
    <cdr:to>
      <cdr:x>0.37466</cdr:x>
      <cdr:y>0.07017</cdr:y>
    </cdr:to>
    <cdr:sp macro="" textlink="">
      <cdr:nvSpPr>
        <cdr:cNvPr id="100" name="xlamShapesMarker"/>
        <cdr:cNvSpPr/>
      </cdr:nvSpPr>
      <cdr:spPr>
        <a:xfrm xmlns:a="http://schemas.openxmlformats.org/drawingml/2006/main">
          <a:off x="2099368" y="101774"/>
          <a:ext cx="77178" cy="77178"/>
        </a:xfrm>
        <a:prstGeom xmlns:a="http://schemas.openxmlformats.org/drawingml/2006/main" prst="rect">
          <a:avLst/>
        </a:prstGeom>
        <a:solidFill xmlns:a="http://schemas.openxmlformats.org/drawingml/2006/main">
          <a:srgbClr val="EAEAEA"/>
        </a:solidFill>
        <a:ln xmlns:a="http://schemas.openxmlformats.org/drawingml/2006/main" w="6350" cap="flat" cmpd="sng" algn="ctr">
          <a:noFill/>
          <a:prstDash val="solid"/>
        </a:ln>
        <a:effectLst xmlns:a="http://schemas.openxmlformats.org/drawingml/2006/main"/>
        <a:extLst xmlns:a="http://schemas.openxmlformats.org/drawingml/2006/main">
          <a:ext uri="{91240B29-F687-4F45-9708-019B960494DF}">
            <a14:hiddenLine xmlns:a14="http://schemas.microsoft.com/office/drawing/2010/main" w="6350" cap="flat" cmpd="sng" algn="ctr">
              <a:solidFill>
                <a:srgbClr val="EAEAEA"/>
              </a:solidFill>
              <a:prstDash val="solid"/>
            </a14:hiddenLine>
          </a:ext>
        </a:extLst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 dirty="0"/>
        </a:p>
      </cdr:txBody>
    </cdr:sp>
  </cdr:relSizeAnchor>
  <cdr:relSizeAnchor xmlns:cdr="http://schemas.openxmlformats.org/drawingml/2006/chartDrawing">
    <cdr:from>
      <cdr:x>0.33942</cdr:x>
      <cdr:y>0.03723</cdr:y>
    </cdr:from>
    <cdr:to>
      <cdr:x>0.36421</cdr:x>
      <cdr:y>0.06546</cdr:y>
    </cdr:to>
    <cdr:sp macro="" textlink="">
      <cdr:nvSpPr>
        <cdr:cNvPr id="101" name="xlamShapesMarker"/>
        <cdr:cNvSpPr/>
      </cdr:nvSpPr>
      <cdr:spPr>
        <a:xfrm xmlns:a="http://schemas.openxmlformats.org/drawingml/2006/main">
          <a:off x="1971826" y="94935"/>
          <a:ext cx="144000" cy="72000"/>
        </a:xfrm>
        <a:prstGeom xmlns:a="http://schemas.openxmlformats.org/drawingml/2006/main" prst="rect">
          <a:avLst/>
        </a:prstGeom>
        <a:solidFill xmlns:a="http://schemas.openxmlformats.org/drawingml/2006/main">
          <a:srgbClr val="808080"/>
        </a:solidFill>
        <a:ln xmlns:a="http://schemas.openxmlformats.org/drawingml/2006/main" w="3175" cap="flat" cmpd="sng" algn="ctr">
          <a:noFill/>
          <a:prstDash val="solid"/>
        </a:ln>
        <a:effectLst xmlns:a="http://schemas.openxmlformats.org/drawingml/2006/main"/>
        <a:extLst xmlns:a="http://schemas.openxmlformats.org/drawingml/2006/main">
          <a:ext uri="{91240B29-F687-4F45-9708-019B960494DF}">
            <a14:hiddenLine xmlns:a14="http://schemas.microsoft.com/office/drawing/2010/main" w="3175" cap="flat" cmpd="sng" algn="ctr">
              <a:solidFill>
                <a:schemeClr val="accent1">
                  <a:shade val="50000"/>
                </a:schemeClr>
              </a:solidFill>
              <a:prstDash val="solid"/>
            </a14:hiddenLine>
          </a:ext>
        </a:extLst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 dirty="0"/>
        </a:p>
      </cdr:txBody>
    </cdr:sp>
  </cdr:relSizeAnchor>
  <cdr:relSizeAnchor xmlns:cdr="http://schemas.openxmlformats.org/drawingml/2006/chartDrawing">
    <cdr:from>
      <cdr:x>0.57291</cdr:x>
      <cdr:y>0.03991</cdr:y>
    </cdr:from>
    <cdr:to>
      <cdr:x>0.58619</cdr:x>
      <cdr:y>0.07017</cdr:y>
    </cdr:to>
    <cdr:sp macro="" textlink="">
      <cdr:nvSpPr>
        <cdr:cNvPr id="102" name="xlamShapesMarker"/>
        <cdr:cNvSpPr/>
      </cdr:nvSpPr>
      <cdr:spPr>
        <a:xfrm xmlns:a="http://schemas.openxmlformats.org/drawingml/2006/main">
          <a:off x="3328185" y="101774"/>
          <a:ext cx="77178" cy="77178"/>
        </a:xfrm>
        <a:prstGeom xmlns:a="http://schemas.openxmlformats.org/drawingml/2006/main" prst="rect">
          <a:avLst/>
        </a:prstGeom>
        <a:solidFill xmlns:a="http://schemas.openxmlformats.org/drawingml/2006/main">
          <a:srgbClr val="EAEAEA"/>
        </a:solidFill>
        <a:ln xmlns:a="http://schemas.openxmlformats.org/drawingml/2006/main" w="6350" cap="flat" cmpd="sng" algn="ctr">
          <a:noFill/>
          <a:prstDash val="solid"/>
        </a:ln>
        <a:effectLst xmlns:a="http://schemas.openxmlformats.org/drawingml/2006/main"/>
        <a:extLst xmlns:a="http://schemas.openxmlformats.org/drawingml/2006/main">
          <a:ext uri="{91240B29-F687-4F45-9708-019B960494DF}">
            <a14:hiddenLine xmlns:a14="http://schemas.microsoft.com/office/drawing/2010/main" w="6350" cap="flat" cmpd="sng" algn="ctr">
              <a:solidFill>
                <a:srgbClr val="EAEAEA"/>
              </a:solidFill>
              <a:prstDash val="solid"/>
            </a14:hiddenLine>
          </a:ext>
        </a:extLst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 dirty="0"/>
        </a:p>
      </cdr:txBody>
    </cdr:sp>
  </cdr:relSizeAnchor>
  <cdr:relSizeAnchor xmlns:cdr="http://schemas.openxmlformats.org/drawingml/2006/chartDrawing">
    <cdr:from>
      <cdr:x>0.55095</cdr:x>
      <cdr:y>0.03723</cdr:y>
    </cdr:from>
    <cdr:to>
      <cdr:x>0.57574</cdr:x>
      <cdr:y>0.06546</cdr:y>
    </cdr:to>
    <cdr:sp macro="" textlink="">
      <cdr:nvSpPr>
        <cdr:cNvPr id="103" name="xlamShapesMarker"/>
        <cdr:cNvSpPr/>
      </cdr:nvSpPr>
      <cdr:spPr>
        <a:xfrm xmlns:a="http://schemas.openxmlformats.org/drawingml/2006/main">
          <a:off x="3200643" y="94935"/>
          <a:ext cx="144000" cy="72000"/>
        </a:xfrm>
        <a:prstGeom xmlns:a="http://schemas.openxmlformats.org/drawingml/2006/main" prst="rect">
          <a:avLst/>
        </a:prstGeom>
        <a:solidFill xmlns:a="http://schemas.openxmlformats.org/drawingml/2006/main">
          <a:srgbClr val="8CC841"/>
        </a:solidFill>
        <a:ln xmlns:a="http://schemas.openxmlformats.org/drawingml/2006/main" w="3175" cap="flat" cmpd="sng" algn="ctr">
          <a:noFill/>
          <a:prstDash val="solid"/>
        </a:ln>
        <a:effectLst xmlns:a="http://schemas.openxmlformats.org/drawingml/2006/main"/>
        <a:extLst xmlns:a="http://schemas.openxmlformats.org/drawingml/2006/main">
          <a:ext uri="{91240B29-F687-4F45-9708-019B960494DF}">
            <a14:hiddenLine xmlns:a14="http://schemas.microsoft.com/office/drawing/2010/main" w="3175" cap="flat" cmpd="sng" algn="ctr">
              <a:solidFill>
                <a:schemeClr val="accent1">
                  <a:shade val="50000"/>
                </a:schemeClr>
              </a:solidFill>
              <a:prstDash val="solid"/>
            </a14:hiddenLine>
          </a:ext>
        </a:extLst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 dirty="0"/>
        </a:p>
      </cdr:txBody>
    </cdr:sp>
  </cdr:relSizeAnchor>
  <cdr:relSizeAnchor xmlns:cdr="http://schemas.openxmlformats.org/drawingml/2006/chartDrawing">
    <cdr:from>
      <cdr:x>0.78443</cdr:x>
      <cdr:y>0.03991</cdr:y>
    </cdr:from>
    <cdr:to>
      <cdr:x>0.79772</cdr:x>
      <cdr:y>0.07017</cdr:y>
    </cdr:to>
    <cdr:sp macro="" textlink="">
      <cdr:nvSpPr>
        <cdr:cNvPr id="104" name="xlamShapesMarker"/>
        <cdr:cNvSpPr/>
      </cdr:nvSpPr>
      <cdr:spPr>
        <a:xfrm xmlns:a="http://schemas.openxmlformats.org/drawingml/2006/main">
          <a:off x="4557002" y="101774"/>
          <a:ext cx="77178" cy="77178"/>
        </a:xfrm>
        <a:prstGeom xmlns:a="http://schemas.openxmlformats.org/drawingml/2006/main" prst="rect">
          <a:avLst/>
        </a:prstGeom>
        <a:solidFill xmlns:a="http://schemas.openxmlformats.org/drawingml/2006/main">
          <a:srgbClr val="EAEAEA"/>
        </a:solidFill>
        <a:ln xmlns:a="http://schemas.openxmlformats.org/drawingml/2006/main" w="6350" cap="flat" cmpd="sng" algn="ctr">
          <a:noFill/>
          <a:prstDash val="solid"/>
        </a:ln>
        <a:effectLst xmlns:a="http://schemas.openxmlformats.org/drawingml/2006/main"/>
        <a:extLst xmlns:a="http://schemas.openxmlformats.org/drawingml/2006/main">
          <a:ext uri="{91240B29-F687-4F45-9708-019B960494DF}">
            <a14:hiddenLine xmlns:a14="http://schemas.microsoft.com/office/drawing/2010/main" w="6350" cap="flat" cmpd="sng" algn="ctr">
              <a:solidFill>
                <a:srgbClr val="EAEAEA"/>
              </a:solidFill>
              <a:prstDash val="solid"/>
            </a14:hiddenLine>
          </a:ext>
        </a:extLst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 dirty="0"/>
        </a:p>
      </cdr:txBody>
    </cdr:sp>
  </cdr:relSizeAnchor>
  <cdr:relSizeAnchor xmlns:cdr="http://schemas.openxmlformats.org/drawingml/2006/chartDrawing">
    <cdr:from>
      <cdr:x>0.76248</cdr:x>
      <cdr:y>0.03723</cdr:y>
    </cdr:from>
    <cdr:to>
      <cdr:x>0.78726</cdr:x>
      <cdr:y>0.06546</cdr:y>
    </cdr:to>
    <cdr:sp macro="" textlink="">
      <cdr:nvSpPr>
        <cdr:cNvPr id="105" name="xlamShapesMarker"/>
        <cdr:cNvSpPr/>
      </cdr:nvSpPr>
      <cdr:spPr>
        <a:xfrm xmlns:a="http://schemas.openxmlformats.org/drawingml/2006/main">
          <a:off x="4429460" y="94935"/>
          <a:ext cx="144000" cy="72000"/>
        </a:xfrm>
        <a:prstGeom xmlns:a="http://schemas.openxmlformats.org/drawingml/2006/main" prst="rect">
          <a:avLst/>
        </a:prstGeom>
        <a:solidFill xmlns:a="http://schemas.openxmlformats.org/drawingml/2006/main">
          <a:srgbClr val="F47920"/>
        </a:solidFill>
        <a:ln xmlns:a="http://schemas.openxmlformats.org/drawingml/2006/main" w="3175" cap="flat" cmpd="sng" algn="ctr">
          <a:noFill/>
          <a:prstDash val="solid"/>
        </a:ln>
        <a:effectLst xmlns:a="http://schemas.openxmlformats.org/drawingml/2006/main"/>
        <a:extLst xmlns:a="http://schemas.openxmlformats.org/drawingml/2006/main">
          <a:ext uri="{91240B29-F687-4F45-9708-019B960494DF}">
            <a14:hiddenLine xmlns:a14="http://schemas.microsoft.com/office/drawing/2010/main" w="3175" cap="flat" cmpd="sng" algn="ctr">
              <a:solidFill>
                <a:schemeClr val="accent1">
                  <a:shade val="50000"/>
                </a:schemeClr>
              </a:solidFill>
              <a:prstDash val="solid"/>
            </a14:hiddenLine>
          </a:ext>
        </a:extLst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 dirty="0"/>
        </a:p>
      </cdr:txBody>
    </cdr:sp>
  </cdr:relSizeAnchor>
  <cdr:relSizeAnchor xmlns:cdr="http://schemas.openxmlformats.org/drawingml/2006/chartDrawing">
    <cdr:from>
      <cdr:x>0.14985</cdr:x>
      <cdr:y>0.10674</cdr:y>
    </cdr:from>
    <cdr:to>
      <cdr:x>0.16314</cdr:x>
      <cdr:y>0.13701</cdr:y>
    </cdr:to>
    <cdr:sp macro="" textlink="">
      <cdr:nvSpPr>
        <cdr:cNvPr id="106" name="xlamShapesMarker"/>
        <cdr:cNvSpPr/>
      </cdr:nvSpPr>
      <cdr:spPr>
        <a:xfrm xmlns:a="http://schemas.openxmlformats.org/drawingml/2006/main">
          <a:off x="870551" y="272207"/>
          <a:ext cx="77178" cy="77178"/>
        </a:xfrm>
        <a:prstGeom xmlns:a="http://schemas.openxmlformats.org/drawingml/2006/main" prst="rect">
          <a:avLst/>
        </a:prstGeom>
        <a:solidFill xmlns:a="http://schemas.openxmlformats.org/drawingml/2006/main">
          <a:srgbClr val="EAEAEA"/>
        </a:solidFill>
        <a:ln xmlns:a="http://schemas.openxmlformats.org/drawingml/2006/main" w="6350" cap="flat" cmpd="sng" algn="ctr">
          <a:noFill/>
          <a:prstDash val="solid"/>
        </a:ln>
        <a:effectLst xmlns:a="http://schemas.openxmlformats.org/drawingml/2006/main"/>
        <a:extLst xmlns:a="http://schemas.openxmlformats.org/drawingml/2006/main">
          <a:ext uri="{91240B29-F687-4F45-9708-019B960494DF}">
            <a14:hiddenLine xmlns:a14="http://schemas.microsoft.com/office/drawing/2010/main" w="6350" cap="flat" cmpd="sng" algn="ctr">
              <a:solidFill>
                <a:srgbClr val="EAEAEA"/>
              </a:solidFill>
              <a:prstDash val="solid"/>
            </a14:hiddenLine>
          </a:ext>
        </a:extLst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 dirty="0"/>
        </a:p>
      </cdr:txBody>
    </cdr:sp>
  </cdr:relSizeAnchor>
  <cdr:relSizeAnchor xmlns:cdr="http://schemas.openxmlformats.org/drawingml/2006/chartDrawing">
    <cdr:from>
      <cdr:x>0.1279</cdr:x>
      <cdr:y>0.10406</cdr:y>
    </cdr:from>
    <cdr:to>
      <cdr:x>0.15269</cdr:x>
      <cdr:y>0.1323</cdr:y>
    </cdr:to>
    <cdr:sp macro="" textlink="">
      <cdr:nvSpPr>
        <cdr:cNvPr id="107" name="xlamShapesMarker"/>
        <cdr:cNvSpPr/>
      </cdr:nvSpPr>
      <cdr:spPr>
        <a:xfrm xmlns:a="http://schemas.openxmlformats.org/drawingml/2006/main">
          <a:off x="743009" y="265368"/>
          <a:ext cx="144000" cy="72000"/>
        </a:xfrm>
        <a:prstGeom xmlns:a="http://schemas.openxmlformats.org/drawingml/2006/main" prst="rect">
          <a:avLst/>
        </a:prstGeom>
        <a:solidFill xmlns:a="http://schemas.openxmlformats.org/drawingml/2006/main">
          <a:srgbClr val="000000"/>
        </a:solidFill>
        <a:ln xmlns:a="http://schemas.openxmlformats.org/drawingml/2006/main" w="3175" cap="flat" cmpd="sng" algn="ctr">
          <a:noFill/>
          <a:prstDash val="solid"/>
        </a:ln>
        <a:effectLst xmlns:a="http://schemas.openxmlformats.org/drawingml/2006/main"/>
        <a:extLst xmlns:a="http://schemas.openxmlformats.org/drawingml/2006/main">
          <a:ext uri="{91240B29-F687-4F45-9708-019B960494DF}">
            <a14:hiddenLine xmlns:a14="http://schemas.microsoft.com/office/drawing/2010/main" w="3175" cap="flat" cmpd="sng" algn="ctr">
              <a:solidFill>
                <a:schemeClr val="accent1">
                  <a:shade val="50000"/>
                </a:schemeClr>
              </a:solidFill>
              <a:prstDash val="solid"/>
            </a14:hiddenLine>
          </a:ext>
        </a:extLst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 dirty="0"/>
        </a:p>
      </cdr:txBody>
    </cdr:sp>
  </cdr:relSizeAnchor>
  <cdr:relSizeAnchor xmlns:cdr="http://schemas.openxmlformats.org/drawingml/2006/chartDrawing">
    <cdr:from>
      <cdr:x>0.36138</cdr:x>
      <cdr:y>0.10674</cdr:y>
    </cdr:from>
    <cdr:to>
      <cdr:x>0.37466</cdr:x>
      <cdr:y>0.13701</cdr:y>
    </cdr:to>
    <cdr:sp macro="" textlink="">
      <cdr:nvSpPr>
        <cdr:cNvPr id="108" name="xlamShapesMarker"/>
        <cdr:cNvSpPr/>
      </cdr:nvSpPr>
      <cdr:spPr>
        <a:xfrm xmlns:a="http://schemas.openxmlformats.org/drawingml/2006/main">
          <a:off x="2099368" y="272207"/>
          <a:ext cx="77178" cy="77178"/>
        </a:xfrm>
        <a:prstGeom xmlns:a="http://schemas.openxmlformats.org/drawingml/2006/main" prst="rect">
          <a:avLst/>
        </a:prstGeom>
        <a:solidFill xmlns:a="http://schemas.openxmlformats.org/drawingml/2006/main">
          <a:srgbClr val="EAEAEA"/>
        </a:solidFill>
        <a:ln xmlns:a="http://schemas.openxmlformats.org/drawingml/2006/main" w="6350" cap="flat" cmpd="sng" algn="ctr">
          <a:noFill/>
          <a:prstDash val="solid"/>
        </a:ln>
        <a:effectLst xmlns:a="http://schemas.openxmlformats.org/drawingml/2006/main"/>
        <a:extLst xmlns:a="http://schemas.openxmlformats.org/drawingml/2006/main">
          <a:ext uri="{91240B29-F687-4F45-9708-019B960494DF}">
            <a14:hiddenLine xmlns:a14="http://schemas.microsoft.com/office/drawing/2010/main" w="6350" cap="flat" cmpd="sng" algn="ctr">
              <a:solidFill>
                <a:srgbClr val="EAEAEA"/>
              </a:solidFill>
              <a:prstDash val="solid"/>
            </a14:hiddenLine>
          </a:ext>
        </a:extLst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 dirty="0"/>
        </a:p>
      </cdr:txBody>
    </cdr:sp>
  </cdr:relSizeAnchor>
  <cdr:relSizeAnchor xmlns:cdr="http://schemas.openxmlformats.org/drawingml/2006/chartDrawing">
    <cdr:from>
      <cdr:x>0.33942</cdr:x>
      <cdr:y>0.10406</cdr:y>
    </cdr:from>
    <cdr:to>
      <cdr:x>0.36421</cdr:x>
      <cdr:y>0.1323</cdr:y>
    </cdr:to>
    <cdr:sp macro="" textlink="">
      <cdr:nvSpPr>
        <cdr:cNvPr id="109" name="xlamShapesMarker"/>
        <cdr:cNvSpPr/>
      </cdr:nvSpPr>
      <cdr:spPr>
        <a:xfrm xmlns:a="http://schemas.openxmlformats.org/drawingml/2006/main">
          <a:off x="1971826" y="265368"/>
          <a:ext cx="144000" cy="72000"/>
        </a:xfrm>
        <a:prstGeom xmlns:a="http://schemas.openxmlformats.org/drawingml/2006/main" prst="rect">
          <a:avLst/>
        </a:prstGeom>
        <a:pattFill xmlns:a="http://schemas.openxmlformats.org/drawingml/2006/main" prst="dkDnDiag">
          <a:fgClr>
            <a:srgbClr val="037BC1"/>
          </a:fgClr>
          <a:bgClr>
            <a:srgbClr val="FFFFFF"/>
          </a:bgClr>
        </a:pattFill>
        <a:ln xmlns:a="http://schemas.openxmlformats.org/drawingml/2006/main" w="6350" cap="flat" cmpd="sng" algn="ctr">
          <a:solidFill>
            <a:srgbClr val="037BC1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 dirty="0"/>
        </a:p>
      </cdr:txBody>
    </cdr:sp>
  </cdr:relSizeAnchor>
  <cdr:relSizeAnchor xmlns:cdr="http://schemas.openxmlformats.org/drawingml/2006/chartDrawing">
    <cdr:from>
      <cdr:x>0.57291</cdr:x>
      <cdr:y>0.10674</cdr:y>
    </cdr:from>
    <cdr:to>
      <cdr:x>0.58619</cdr:x>
      <cdr:y>0.13701</cdr:y>
    </cdr:to>
    <cdr:sp macro="" textlink="">
      <cdr:nvSpPr>
        <cdr:cNvPr id="110" name="xlamShapesMarker"/>
        <cdr:cNvSpPr/>
      </cdr:nvSpPr>
      <cdr:spPr>
        <a:xfrm xmlns:a="http://schemas.openxmlformats.org/drawingml/2006/main">
          <a:off x="3328185" y="272207"/>
          <a:ext cx="77178" cy="77178"/>
        </a:xfrm>
        <a:prstGeom xmlns:a="http://schemas.openxmlformats.org/drawingml/2006/main" prst="rect">
          <a:avLst/>
        </a:prstGeom>
        <a:solidFill xmlns:a="http://schemas.openxmlformats.org/drawingml/2006/main">
          <a:srgbClr val="EAEAEA"/>
        </a:solidFill>
        <a:ln xmlns:a="http://schemas.openxmlformats.org/drawingml/2006/main" w="6350" cap="flat" cmpd="sng" algn="ctr">
          <a:noFill/>
          <a:prstDash val="solid"/>
        </a:ln>
        <a:effectLst xmlns:a="http://schemas.openxmlformats.org/drawingml/2006/main"/>
        <a:extLst xmlns:a="http://schemas.openxmlformats.org/drawingml/2006/main">
          <a:ext uri="{91240B29-F687-4F45-9708-019B960494DF}">
            <a14:hiddenLine xmlns:a14="http://schemas.microsoft.com/office/drawing/2010/main" w="6350" cap="flat" cmpd="sng" algn="ctr">
              <a:solidFill>
                <a:srgbClr val="EAEAEA"/>
              </a:solidFill>
              <a:prstDash val="solid"/>
            </a14:hiddenLine>
          </a:ext>
        </a:extLst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 dirty="0"/>
        </a:p>
      </cdr:txBody>
    </cdr:sp>
  </cdr:relSizeAnchor>
  <cdr:relSizeAnchor xmlns:cdr="http://schemas.openxmlformats.org/drawingml/2006/chartDrawing">
    <cdr:from>
      <cdr:x>0.55095</cdr:x>
      <cdr:y>0.10406</cdr:y>
    </cdr:from>
    <cdr:to>
      <cdr:x>0.57574</cdr:x>
      <cdr:y>0.1323</cdr:y>
    </cdr:to>
    <cdr:sp macro="" textlink="">
      <cdr:nvSpPr>
        <cdr:cNvPr id="111" name="xlamShapesMarker"/>
        <cdr:cNvSpPr/>
      </cdr:nvSpPr>
      <cdr:spPr>
        <a:xfrm xmlns:a="http://schemas.openxmlformats.org/drawingml/2006/main">
          <a:off x="3200643" y="265368"/>
          <a:ext cx="144000" cy="72000"/>
        </a:xfrm>
        <a:prstGeom xmlns:a="http://schemas.openxmlformats.org/drawingml/2006/main" prst="rect">
          <a:avLst/>
        </a:prstGeom>
        <a:pattFill xmlns:a="http://schemas.openxmlformats.org/drawingml/2006/main" prst="dkDnDiag">
          <a:fgClr>
            <a:srgbClr val="808080"/>
          </a:fgClr>
          <a:bgClr>
            <a:srgbClr val="FFFFFF"/>
          </a:bgClr>
        </a:pattFill>
        <a:ln xmlns:a="http://schemas.openxmlformats.org/drawingml/2006/main" w="6350" cap="flat" cmpd="sng" algn="ctr">
          <a:solidFill>
            <a:srgbClr val="666666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 dirty="0"/>
        </a:p>
      </cdr:txBody>
    </cdr:sp>
  </cdr:relSizeAnchor>
  <cdr:relSizeAnchor xmlns:cdr="http://schemas.openxmlformats.org/drawingml/2006/chartDrawing">
    <cdr:from>
      <cdr:x>0.78443</cdr:x>
      <cdr:y>0.10674</cdr:y>
    </cdr:from>
    <cdr:to>
      <cdr:x>0.79772</cdr:x>
      <cdr:y>0.13701</cdr:y>
    </cdr:to>
    <cdr:sp macro="" textlink="">
      <cdr:nvSpPr>
        <cdr:cNvPr id="112" name="xlamShapesMarker"/>
        <cdr:cNvSpPr/>
      </cdr:nvSpPr>
      <cdr:spPr>
        <a:xfrm xmlns:a="http://schemas.openxmlformats.org/drawingml/2006/main">
          <a:off x="4557002" y="272207"/>
          <a:ext cx="77178" cy="77178"/>
        </a:xfrm>
        <a:prstGeom xmlns:a="http://schemas.openxmlformats.org/drawingml/2006/main" prst="rect">
          <a:avLst/>
        </a:prstGeom>
        <a:solidFill xmlns:a="http://schemas.openxmlformats.org/drawingml/2006/main">
          <a:srgbClr val="EAEAEA"/>
        </a:solidFill>
        <a:ln xmlns:a="http://schemas.openxmlformats.org/drawingml/2006/main" w="6350" cap="flat" cmpd="sng" algn="ctr">
          <a:noFill/>
          <a:prstDash val="solid"/>
        </a:ln>
        <a:effectLst xmlns:a="http://schemas.openxmlformats.org/drawingml/2006/main"/>
        <a:extLst xmlns:a="http://schemas.openxmlformats.org/drawingml/2006/main">
          <a:ext uri="{91240B29-F687-4F45-9708-019B960494DF}">
            <a14:hiddenLine xmlns:a14="http://schemas.microsoft.com/office/drawing/2010/main" w="6350" cap="flat" cmpd="sng" algn="ctr">
              <a:solidFill>
                <a:srgbClr val="EAEAEA"/>
              </a:solidFill>
              <a:prstDash val="solid"/>
            </a14:hiddenLine>
          </a:ext>
        </a:extLst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 dirty="0"/>
        </a:p>
      </cdr:txBody>
    </cdr:sp>
  </cdr:relSizeAnchor>
  <cdr:relSizeAnchor xmlns:cdr="http://schemas.openxmlformats.org/drawingml/2006/chartDrawing">
    <cdr:from>
      <cdr:x>0.76248</cdr:x>
      <cdr:y>0.10406</cdr:y>
    </cdr:from>
    <cdr:to>
      <cdr:x>0.78726</cdr:x>
      <cdr:y>0.1323</cdr:y>
    </cdr:to>
    <cdr:sp macro="" textlink="">
      <cdr:nvSpPr>
        <cdr:cNvPr id="113" name="xlamShapesMarker"/>
        <cdr:cNvSpPr/>
      </cdr:nvSpPr>
      <cdr:spPr>
        <a:xfrm xmlns:a="http://schemas.openxmlformats.org/drawingml/2006/main">
          <a:off x="4429460" y="265368"/>
          <a:ext cx="144000" cy="72000"/>
        </a:xfrm>
        <a:prstGeom xmlns:a="http://schemas.openxmlformats.org/drawingml/2006/main" prst="rect">
          <a:avLst/>
        </a:prstGeom>
        <a:pattFill xmlns:a="http://schemas.openxmlformats.org/drawingml/2006/main" prst="dkDnDiag">
          <a:fgClr>
            <a:srgbClr val="8CC841"/>
          </a:fgClr>
          <a:bgClr>
            <a:srgbClr val="FFFFFF"/>
          </a:bgClr>
        </a:pattFill>
        <a:ln xmlns:a="http://schemas.openxmlformats.org/drawingml/2006/main" w="6350" cap="flat" cmpd="sng" algn="ctr">
          <a:solidFill>
            <a:srgbClr val="8CC841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BF5050-0181-448D-849C-BCDF4D15DA53}" type="datetimeFigureOut">
              <a:rPr lang="en-GB" smtClean="0"/>
              <a:t>31/08/2018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392735-AE4A-4AD5-8F8C-6249EFFDA8D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968375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641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856" y="1333111"/>
            <a:ext cx="3697354" cy="1454697"/>
          </a:xfrm>
          <a:prstGeom prst="rect">
            <a:avLst/>
          </a:prstGeom>
        </p:spPr>
      </p:pic>
      <p:sp>
        <p:nvSpPr>
          <p:cNvPr id="11" name="Title 1"/>
          <p:cNvSpPr>
            <a:spLocks noGrp="1"/>
          </p:cNvSpPr>
          <p:nvPr>
            <p:ph type="ctrTitle" idx="4294967295"/>
          </p:nvPr>
        </p:nvSpPr>
        <p:spPr>
          <a:xfrm>
            <a:off x="495300" y="3898340"/>
            <a:ext cx="8083549" cy="670901"/>
          </a:xfrm>
        </p:spPr>
        <p:txBody>
          <a:bodyPr>
            <a:noAutofit/>
          </a:bodyPr>
          <a:lstStyle>
            <a:lvl1pPr algn="ctr">
              <a:defRPr>
                <a:solidFill>
                  <a:schemeClr val="bg2"/>
                </a:solidFill>
              </a:defRPr>
            </a:lvl1pPr>
          </a:lstStyle>
          <a:p>
            <a:pPr algn="ctr"/>
            <a:endParaRPr lang="en-US" sz="4800" cap="none" dirty="0">
              <a:solidFill>
                <a:schemeClr val="bg1"/>
              </a:solidFill>
              <a:latin typeface="Montserrat" charset="0"/>
              <a:ea typeface="Montserrat" charset="0"/>
              <a:cs typeface="Montserrat" charset="0"/>
            </a:endParaRPr>
          </a:p>
        </p:txBody>
      </p:sp>
      <p:sp>
        <p:nvSpPr>
          <p:cNvPr id="12" name="Subtitle 2"/>
          <p:cNvSpPr>
            <a:spLocks noGrp="1"/>
          </p:cNvSpPr>
          <p:nvPr>
            <p:ph type="subTitle" idx="4294967295"/>
          </p:nvPr>
        </p:nvSpPr>
        <p:spPr>
          <a:xfrm>
            <a:off x="495301" y="4840023"/>
            <a:ext cx="8083548" cy="907445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2"/>
                </a:solidFill>
              </a:defRPr>
            </a:lvl1pPr>
          </a:lstStyle>
          <a:p>
            <a:pPr algn="ctr"/>
            <a:endParaRPr lang="en-US" cap="none" dirty="0">
              <a:solidFill>
                <a:schemeClr val="bg1"/>
              </a:solidFill>
              <a:latin typeface="Montserrat" charset="0"/>
              <a:ea typeface="Montserrat" charset="0"/>
              <a:cs typeface="Montserra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14795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mplat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0648" b="25522"/>
          <a:stretch/>
        </p:blipFill>
        <p:spPr>
          <a:xfrm>
            <a:off x="6832601" y="3304942"/>
            <a:ext cx="2311400" cy="3499556"/>
          </a:xfrm>
          <a:prstGeom prst="rect">
            <a:avLst/>
          </a:prstGeom>
          <a:solidFill>
            <a:schemeClr val="bg2"/>
          </a:solidFill>
          <a:effectLst>
            <a:glow rad="127000">
              <a:schemeClr val="accent1">
                <a:alpha val="0"/>
              </a:schemeClr>
            </a:glow>
            <a:outerShdw blurRad="50800" dist="50800" dir="5400000" algn="ctr" rotWithShape="0">
              <a:srgbClr val="000000">
                <a:alpha val="0"/>
              </a:srgbClr>
            </a:outerShdw>
            <a:reflection endPos="0" dist="50800" dir="5400000" sy="-100000" algn="bl" rotWithShape="0"/>
            <a:softEdge rad="0"/>
          </a:effectLst>
        </p:spPr>
      </p:pic>
      <p:sp>
        <p:nvSpPr>
          <p:cNvPr id="7" name="Title 7"/>
          <p:cNvSpPr>
            <a:spLocks noGrp="1"/>
          </p:cNvSpPr>
          <p:nvPr>
            <p:ph type="title"/>
          </p:nvPr>
        </p:nvSpPr>
        <p:spPr>
          <a:xfrm>
            <a:off x="578757" y="342154"/>
            <a:ext cx="6571343" cy="1049235"/>
          </a:xfrm>
        </p:spPr>
        <p:txBody>
          <a:bodyPr/>
          <a:lstStyle>
            <a:lvl1pPr>
              <a:defRPr>
                <a:solidFill>
                  <a:srgbClr val="164194"/>
                </a:solidFill>
              </a:defRPr>
            </a:lvl1pPr>
          </a:lstStyle>
          <a:p>
            <a:endParaRPr lang="en-US" cap="none" dirty="0">
              <a:solidFill>
                <a:srgbClr val="164194"/>
              </a:solidFill>
              <a:latin typeface="Montserrat" charset="0"/>
              <a:ea typeface="Montserrat" charset="0"/>
              <a:cs typeface="Montserrat" charset="0"/>
            </a:endParaRPr>
          </a:p>
        </p:txBody>
      </p:sp>
      <p:pic>
        <p:nvPicPr>
          <p:cNvPr id="8" name="Content Placeholder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9200" y="342154"/>
            <a:ext cx="1226341" cy="482439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0" y="-123"/>
            <a:ext cx="9144000" cy="88900"/>
          </a:xfrm>
          <a:prstGeom prst="rect">
            <a:avLst/>
          </a:prstGeom>
          <a:solidFill>
            <a:srgbClr val="008B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578757" y="1652703"/>
            <a:ext cx="8074176" cy="4438271"/>
          </a:xfrm>
        </p:spPr>
        <p:txBody>
          <a:bodyPr/>
          <a:lstStyle>
            <a:lvl1pPr>
              <a:defRPr>
                <a:latin typeface="Montserrat" panose="02000505000000020004" pitchFamily="2" charset="0"/>
              </a:defRPr>
            </a:lvl1pPr>
            <a:lvl2pPr>
              <a:defRPr>
                <a:latin typeface="Montserrat" panose="02000505000000020004" pitchFamily="2" charset="0"/>
              </a:defRPr>
            </a:lvl2pPr>
            <a:lvl3pPr>
              <a:defRPr>
                <a:latin typeface="Montserrat" panose="02000505000000020004" pitchFamily="2" charset="0"/>
              </a:defRPr>
            </a:lvl3pPr>
            <a:lvl4pPr>
              <a:defRPr>
                <a:latin typeface="Montserrat" panose="02000505000000020004" pitchFamily="2" charset="0"/>
              </a:defRPr>
            </a:lvl4pPr>
            <a:lvl5pPr>
              <a:defRPr>
                <a:latin typeface="Montserrat" panose="02000505000000020004" pitchFamily="2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Rectangle 4"/>
          <p:cNvSpPr/>
          <p:nvPr userDrawn="1"/>
        </p:nvSpPr>
        <p:spPr>
          <a:xfrm>
            <a:off x="6604000" y="2964864"/>
            <a:ext cx="2540000" cy="3928533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n>
                <a:noFill/>
              </a:ln>
              <a:noFill/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0" y="6804497"/>
            <a:ext cx="9144000" cy="88900"/>
          </a:xfrm>
          <a:prstGeom prst="rect">
            <a:avLst/>
          </a:prstGeom>
          <a:solidFill>
            <a:srgbClr val="1641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93485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3686" y="247103"/>
            <a:ext cx="1411123" cy="555196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ctrTitle" idx="4294967295"/>
          </p:nvPr>
        </p:nvSpPr>
        <p:spPr>
          <a:xfrm>
            <a:off x="351619" y="2319949"/>
            <a:ext cx="4682108" cy="1661501"/>
          </a:xfrm>
        </p:spPr>
        <p:txBody>
          <a:bodyPr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sz="4800" cap="none" dirty="0">
              <a:solidFill>
                <a:schemeClr val="bg1"/>
              </a:solidFill>
              <a:latin typeface="Montserrat" charset="0"/>
              <a:ea typeface="Montserrat" charset="0"/>
              <a:cs typeface="Montserrat" charset="0"/>
            </a:endParaRPr>
          </a:p>
        </p:txBody>
      </p:sp>
      <p:sp>
        <p:nvSpPr>
          <p:cNvPr id="10" name="Subtitle 2"/>
          <p:cNvSpPr>
            <a:spLocks noGrp="1"/>
          </p:cNvSpPr>
          <p:nvPr>
            <p:ph type="subTitle" idx="4294967295"/>
          </p:nvPr>
        </p:nvSpPr>
        <p:spPr>
          <a:xfrm>
            <a:off x="351619" y="4337655"/>
            <a:ext cx="4023531" cy="977621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endParaRPr lang="en-US" cap="none" dirty="0">
              <a:solidFill>
                <a:schemeClr val="bg1"/>
              </a:solidFill>
              <a:latin typeface="Montserrat" charset="0"/>
              <a:ea typeface="Montserrat" charset="0"/>
              <a:cs typeface="Montserra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60491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3491" y="804520"/>
            <a:ext cx="6571343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5733"/>
            <a:ext cx="6571343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6542" y="330370"/>
            <a:ext cx="2368292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8/31/2018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3491" y="329308"/>
            <a:ext cx="403400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725" y="798973"/>
            <a:ext cx="795746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39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cap="none"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Montserrat" panose="02000505000000020004" pitchFamily="2" charset="0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Montserrat" panose="02000505000000020004" pitchFamily="2" charset="0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Montserrat" panose="02000505000000020004" pitchFamily="2" charset="0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Montserrat" panose="02000505000000020004" pitchFamily="2" charset="0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Montserrat" panose="02000505000000020004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1602354" y="3014320"/>
            <a:ext cx="6571343" cy="1049235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The Institute of Company</a:t>
            </a:r>
            <a:br>
              <a:rPr lang="en-US" dirty="0" smtClean="0"/>
            </a:br>
            <a:r>
              <a:rPr lang="en-US" dirty="0" smtClean="0"/>
              <a:t>Secretaries of India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602354" y="4063556"/>
            <a:ext cx="6465434" cy="2426144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r>
              <a:rPr lang="en-US" sz="8800" dirty="0" smtClean="0">
                <a:solidFill>
                  <a:schemeClr val="bg1"/>
                </a:solidFill>
              </a:rPr>
              <a:t>Governance, risk management and compliance: Global perspective</a:t>
            </a:r>
          </a:p>
          <a:p>
            <a:pPr marL="0" indent="0" algn="ctr">
              <a:buNone/>
            </a:pPr>
            <a:r>
              <a:rPr lang="en-US" sz="8000" dirty="0" smtClean="0">
                <a:solidFill>
                  <a:schemeClr val="bg1"/>
                </a:solidFill>
              </a:rPr>
              <a:t>Gearing up for global interface</a:t>
            </a:r>
          </a:p>
          <a:p>
            <a:pPr marL="0" indent="0" algn="ctr"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US" sz="7200" dirty="0" smtClean="0">
                <a:solidFill>
                  <a:schemeClr val="bg1"/>
                </a:solidFill>
              </a:rPr>
              <a:t>31 August 2018</a:t>
            </a:r>
          </a:p>
          <a:p>
            <a:pPr marL="0" indent="0">
              <a:buNone/>
            </a:pPr>
            <a:r>
              <a:rPr lang="en-US" sz="5600" dirty="0" smtClean="0">
                <a:solidFill>
                  <a:schemeClr val="bg1"/>
                </a:solidFill>
              </a:rPr>
              <a:t>Tim Sheehy</a:t>
            </a:r>
          </a:p>
          <a:p>
            <a:pPr marL="0" indent="0">
              <a:buNone/>
            </a:pPr>
            <a:r>
              <a:rPr lang="en-US" sz="5600" dirty="0" smtClean="0">
                <a:solidFill>
                  <a:schemeClr val="bg1"/>
                </a:solidFill>
              </a:rPr>
              <a:t>Director General, ICSA</a:t>
            </a:r>
          </a:p>
          <a:p>
            <a:pPr marL="0" indent="0">
              <a:buNone/>
            </a:pPr>
            <a:endParaRPr lang="en-US" sz="64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sz="7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9265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The corporate secretary in the driver’s seat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AU" dirty="0" smtClean="0"/>
              <a:t>Issuers and investors engage via the company secretary in many companies</a:t>
            </a:r>
          </a:p>
          <a:p>
            <a:r>
              <a:rPr lang="en-AU" dirty="0" smtClean="0"/>
              <a:t>Institutional investors, aside from performance, focus on the governance of who they invest it…and often turn to the chair and company </a:t>
            </a:r>
            <a:r>
              <a:rPr lang="en-AU" dirty="0"/>
              <a:t>s</a:t>
            </a:r>
            <a:r>
              <a:rPr lang="en-AU" dirty="0" smtClean="0"/>
              <a:t>ecretary for insight</a:t>
            </a:r>
          </a:p>
          <a:p>
            <a:r>
              <a:rPr lang="en-AU" dirty="0" smtClean="0"/>
              <a:t>The company secretary occupies that unique position as the link between the board, management and shareholders</a:t>
            </a:r>
          </a:p>
          <a:p>
            <a:r>
              <a:rPr lang="en-AU" dirty="0" smtClean="0"/>
              <a:t>The company secretary is best placed to be </a:t>
            </a:r>
            <a:r>
              <a:rPr lang="en-AU" smtClean="0"/>
              <a:t>the champion of good governance within their organisation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3082749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8757" y="342154"/>
            <a:ext cx="6876143" cy="1049235"/>
          </a:xfrm>
        </p:spPr>
        <p:txBody>
          <a:bodyPr>
            <a:normAutofit/>
          </a:bodyPr>
          <a:lstStyle/>
          <a:p>
            <a:r>
              <a:rPr lang="en-AU" dirty="0" smtClean="0"/>
              <a:t>Governance practices are global - the drivers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AU" sz="2400" dirty="0" smtClean="0"/>
              <a:t>Growth in worldwide pensions - </a:t>
            </a:r>
            <a:r>
              <a:rPr lang="en-US" sz="2400" dirty="0" smtClean="0"/>
              <a:t>(US$26bn </a:t>
            </a:r>
            <a:r>
              <a:rPr lang="en-US" sz="2400" dirty="0"/>
              <a:t>in 2007 to </a:t>
            </a:r>
            <a:r>
              <a:rPr lang="en-US" sz="2400" dirty="0" smtClean="0"/>
              <a:t>US$41bn </a:t>
            </a:r>
            <a:r>
              <a:rPr lang="en-US" sz="2400" dirty="0"/>
              <a:t>in </a:t>
            </a:r>
            <a:r>
              <a:rPr lang="en-US" sz="2400" dirty="0" smtClean="0"/>
              <a:t>2017) has put pressure on funds to ensure sustained growth through good governance</a:t>
            </a:r>
          </a:p>
          <a:p>
            <a:pPr marL="0" indent="0">
              <a:buNone/>
            </a:pPr>
            <a:endParaRPr lang="en-AU" sz="800" dirty="0" smtClean="0"/>
          </a:p>
          <a:p>
            <a:r>
              <a:rPr lang="en-AU" sz="2400" dirty="0" smtClean="0"/>
              <a:t>Organised institutional investors through stewardship codes are defining engagement in the major capital markets</a:t>
            </a:r>
          </a:p>
          <a:p>
            <a:pPr marL="0" indent="0">
              <a:buNone/>
            </a:pPr>
            <a:endParaRPr lang="en-AU" sz="800" dirty="0" smtClean="0"/>
          </a:p>
          <a:p>
            <a:r>
              <a:rPr lang="en-AU" sz="2400" dirty="0" smtClean="0"/>
              <a:t>Sustainability and the social contract to operate are the key issues</a:t>
            </a:r>
          </a:p>
          <a:p>
            <a:endParaRPr lang="en-AU" sz="800" dirty="0" smtClean="0"/>
          </a:p>
          <a:p>
            <a:r>
              <a:rPr lang="en-AU" sz="2400" dirty="0" smtClean="0"/>
              <a:t>Corporate secretaries can be in the driver’s seat</a:t>
            </a:r>
            <a:endParaRPr lang="en-AU" sz="2400" dirty="0"/>
          </a:p>
        </p:txBody>
      </p:sp>
    </p:spTree>
    <p:extLst>
      <p:ext uri="{BB962C8B-B14F-4D97-AF65-F5344CB8AC3E}">
        <p14:creationId xmlns:p14="http://schemas.microsoft.com/office/powerpoint/2010/main" val="888426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Issues for pension funds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sz="5000" b="1" dirty="0"/>
              <a:t>Pension design, towards a </a:t>
            </a:r>
            <a:r>
              <a:rPr lang="en-US" sz="5000" b="1" dirty="0" smtClean="0"/>
              <a:t>direct contribution </a:t>
            </a:r>
            <a:r>
              <a:rPr lang="en-US" sz="5000" b="1" dirty="0"/>
              <a:t>model </a:t>
            </a:r>
            <a:endParaRPr lang="en-US" sz="5000" dirty="0"/>
          </a:p>
          <a:p>
            <a:r>
              <a:rPr lang="en-US" sz="5000" b="1" dirty="0">
                <a:solidFill>
                  <a:srgbClr val="FF0000"/>
                </a:solidFill>
              </a:rPr>
              <a:t>Bigger impact from evolved regulations </a:t>
            </a:r>
            <a:endParaRPr lang="en-US" sz="5000" dirty="0">
              <a:solidFill>
                <a:srgbClr val="FF0000"/>
              </a:solidFill>
            </a:endParaRPr>
          </a:p>
          <a:p>
            <a:r>
              <a:rPr lang="en-US" sz="5000" b="1" dirty="0">
                <a:solidFill>
                  <a:srgbClr val="FF0000"/>
                </a:solidFill>
              </a:rPr>
              <a:t>Governance issues are challenging </a:t>
            </a:r>
            <a:endParaRPr lang="en-US" sz="5000" dirty="0">
              <a:solidFill>
                <a:srgbClr val="FF0000"/>
              </a:solidFill>
            </a:endParaRPr>
          </a:p>
          <a:p>
            <a:r>
              <a:rPr lang="en-US" sz="5000" b="1" dirty="0">
                <a:solidFill>
                  <a:srgbClr val="FF0000"/>
                </a:solidFill>
              </a:rPr>
              <a:t>Culture makes a difference </a:t>
            </a:r>
            <a:endParaRPr lang="en-US" sz="5000" dirty="0">
              <a:solidFill>
                <a:srgbClr val="FF0000"/>
              </a:solidFill>
            </a:endParaRPr>
          </a:p>
          <a:p>
            <a:r>
              <a:rPr lang="en-US" sz="5000" b="1" dirty="0">
                <a:solidFill>
                  <a:srgbClr val="FF0000"/>
                </a:solidFill>
              </a:rPr>
              <a:t>Sustainability and long- horizon investing </a:t>
            </a:r>
            <a:endParaRPr lang="en-US" sz="5000" dirty="0">
              <a:solidFill>
                <a:srgbClr val="FF0000"/>
              </a:solidFill>
            </a:endParaRPr>
          </a:p>
          <a:p>
            <a:r>
              <a:rPr lang="en-US" sz="5000" b="1" dirty="0"/>
              <a:t>Technology </a:t>
            </a:r>
            <a:r>
              <a:rPr lang="en-US" sz="5000" b="1" dirty="0" smtClean="0"/>
              <a:t>rising</a:t>
            </a:r>
          </a:p>
          <a:p>
            <a:pPr marL="0" indent="0">
              <a:buNone/>
            </a:pPr>
            <a:endParaRPr lang="en-US" sz="5000" dirty="0"/>
          </a:p>
          <a:p>
            <a:r>
              <a:rPr lang="en-US" dirty="0"/>
              <a:t>© 2018 Willis Towers Watson. </a:t>
            </a:r>
          </a:p>
        </p:txBody>
      </p:sp>
    </p:spTree>
    <p:extLst>
      <p:ext uri="{BB962C8B-B14F-4D97-AF65-F5344CB8AC3E}">
        <p14:creationId xmlns:p14="http://schemas.microsoft.com/office/powerpoint/2010/main" val="529622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8757" y="342154"/>
            <a:ext cx="6876143" cy="1049235"/>
          </a:xfrm>
        </p:spPr>
        <p:txBody>
          <a:bodyPr/>
          <a:lstStyle/>
          <a:p>
            <a:r>
              <a:rPr lang="en-US" dirty="0" smtClean="0"/>
              <a:t>Organised institutional investors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sz="2200" dirty="0"/>
              <a:t>Large institutional investors (pension funds, </a:t>
            </a:r>
            <a:r>
              <a:rPr lang="en-US" sz="2200" dirty="0" smtClean="0"/>
              <a:t>sovereign </a:t>
            </a:r>
            <a:r>
              <a:rPr lang="en-US" sz="2200" dirty="0"/>
              <a:t>wealth funds) </a:t>
            </a:r>
            <a:r>
              <a:rPr lang="en-US" sz="2200" dirty="0" smtClean="0"/>
              <a:t>now exert significant pressure </a:t>
            </a:r>
            <a:r>
              <a:rPr lang="en-US" sz="2200" dirty="0"/>
              <a:t>for better </a:t>
            </a:r>
            <a:r>
              <a:rPr lang="en-US" sz="2200" dirty="0" smtClean="0"/>
              <a:t>governance - Calipers</a:t>
            </a:r>
            <a:r>
              <a:rPr lang="en-US" sz="2200" dirty="0"/>
              <a:t>, ACSI, Blackrock, Canadian Pension plan</a:t>
            </a:r>
          </a:p>
          <a:p>
            <a:r>
              <a:rPr lang="en-US" sz="2200" dirty="0" smtClean="0"/>
              <a:t>30-year </a:t>
            </a:r>
            <a:r>
              <a:rPr lang="en-US" sz="2200" dirty="0"/>
              <a:t>horizon and cannot sell out of large </a:t>
            </a:r>
            <a:r>
              <a:rPr lang="en-US" sz="2200" dirty="0" smtClean="0"/>
              <a:t>companies</a:t>
            </a:r>
          </a:p>
          <a:p>
            <a:r>
              <a:rPr lang="en-US" sz="2200" dirty="0" smtClean="0"/>
              <a:t>Driving force behind the emergence of Stewardship Codes – UK, Italy, Japan, Brazil, Canada, EU, Kenya, Malaysia, Singapore – 14 in all</a:t>
            </a:r>
          </a:p>
        </p:txBody>
      </p:sp>
    </p:spTree>
    <p:extLst>
      <p:ext uri="{BB962C8B-B14F-4D97-AF65-F5344CB8AC3E}">
        <p14:creationId xmlns:p14="http://schemas.microsoft.com/office/powerpoint/2010/main" val="1196874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Current trends in engagement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Autofit/>
          </a:bodyPr>
          <a:lstStyle/>
          <a:p>
            <a:r>
              <a:rPr lang="en-AU" sz="2400" dirty="0" smtClean="0"/>
              <a:t>High expectations for companies to engage with their institutional investors </a:t>
            </a:r>
          </a:p>
          <a:p>
            <a:r>
              <a:rPr lang="en-AU" sz="2400" dirty="0" smtClean="0"/>
              <a:t>Investors want access to the Chair and a regular dialogue</a:t>
            </a:r>
          </a:p>
          <a:p>
            <a:r>
              <a:rPr lang="en-AU" sz="2400" dirty="0" smtClean="0"/>
              <a:t>ESG is the growth topic as is risk management and cyber risk</a:t>
            </a:r>
          </a:p>
          <a:p>
            <a:r>
              <a:rPr lang="en-AU" sz="2400" dirty="0" smtClean="0"/>
              <a:t>Trends are the same whether in developed or developing markets</a:t>
            </a:r>
            <a:endParaRPr lang="en-AU" sz="2400" dirty="0"/>
          </a:p>
        </p:txBody>
      </p:sp>
    </p:spTree>
    <p:extLst>
      <p:ext uri="{BB962C8B-B14F-4D97-AF65-F5344CB8AC3E}">
        <p14:creationId xmlns:p14="http://schemas.microsoft.com/office/powerpoint/2010/main" val="109331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Methods of engagement: </a:t>
            </a:r>
            <a:r>
              <a:rPr lang="en-AU" sz="2400" dirty="0" smtClean="0"/>
              <a:t>ICSA/OECD research</a:t>
            </a:r>
            <a:endParaRPr lang="en-AU" sz="24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 algn="ctr">
              <a:buNone/>
            </a:pPr>
            <a:endParaRPr lang="en-AU" dirty="0" smtClean="0"/>
          </a:p>
          <a:p>
            <a:pPr marL="0" indent="0" algn="ctr">
              <a:buNone/>
            </a:pPr>
            <a:endParaRPr lang="en-AU" dirty="0"/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780385110"/>
              </p:ext>
            </p:extLst>
          </p:nvPr>
        </p:nvGraphicFramePr>
        <p:xfrm>
          <a:off x="749300" y="1391389"/>
          <a:ext cx="7903633" cy="48570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20848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Topics discussed: </a:t>
            </a:r>
            <a:r>
              <a:rPr lang="en-AU" sz="2400" dirty="0" smtClean="0"/>
              <a:t>ICSA/OECD research</a:t>
            </a:r>
            <a:endParaRPr lang="en-AU" sz="24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578757" y="1989137"/>
            <a:ext cx="8074176" cy="4101837"/>
          </a:xfrm>
        </p:spPr>
        <p:txBody>
          <a:bodyPr/>
          <a:lstStyle/>
          <a:p>
            <a:endParaRPr lang="en-AU" dirty="0" smtClean="0"/>
          </a:p>
          <a:p>
            <a:endParaRPr lang="en-AU" dirty="0"/>
          </a:p>
        </p:txBody>
      </p:sp>
      <p:pic>
        <p:nvPicPr>
          <p:cNvPr id="4" name="Picture 3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94" t="7102" r="8145"/>
          <a:stretch/>
        </p:blipFill>
        <p:spPr bwMode="auto">
          <a:xfrm>
            <a:off x="723900" y="1391390"/>
            <a:ext cx="7785100" cy="514911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142231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dirty="0" smtClean="0"/>
              <a:t>Engagement and social contract: today’s governance ‘issue’.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AU" dirty="0"/>
              <a:t>Social impact, climate change, and </a:t>
            </a:r>
            <a:r>
              <a:rPr lang="en-AU" dirty="0" smtClean="0"/>
              <a:t>diversity…are </a:t>
            </a:r>
            <a:r>
              <a:rPr lang="en-AU" dirty="0"/>
              <a:t>among the phrases and issues being raised by today’s major institutional </a:t>
            </a:r>
            <a:r>
              <a:rPr lang="en-AU" dirty="0" smtClean="0"/>
              <a:t>investors. </a:t>
            </a:r>
            <a:r>
              <a:rPr lang="en-AU" sz="1600" b="1" i="1" dirty="0" smtClean="0"/>
              <a:t>Forbes magazine</a:t>
            </a:r>
          </a:p>
          <a:p>
            <a:r>
              <a:rPr lang="en-AU" dirty="0" smtClean="0"/>
              <a:t>“</a:t>
            </a:r>
            <a:r>
              <a:rPr lang="en-AU" dirty="0"/>
              <a:t>The large influx of capital into passive index funds–now [comprising] 42 percent of all publically traded funds–has put </a:t>
            </a:r>
            <a:r>
              <a:rPr lang="en-AU" dirty="0" smtClean="0"/>
              <a:t>more </a:t>
            </a:r>
            <a:r>
              <a:rPr lang="en-AU" dirty="0"/>
              <a:t>pressure on the BlackRocks, the </a:t>
            </a:r>
            <a:r>
              <a:rPr lang="en-AU" dirty="0" smtClean="0"/>
              <a:t>Vanguards…to </a:t>
            </a:r>
            <a:r>
              <a:rPr lang="en-AU" dirty="0"/>
              <a:t>align themselves </a:t>
            </a:r>
            <a:r>
              <a:rPr lang="en-AU" dirty="0" smtClean="0"/>
              <a:t>with…long-term </a:t>
            </a:r>
            <a:r>
              <a:rPr lang="en-AU" dirty="0"/>
              <a:t>strategic investment </a:t>
            </a:r>
            <a:r>
              <a:rPr lang="en-AU" dirty="0" smtClean="0"/>
              <a:t>as </a:t>
            </a:r>
            <a:r>
              <a:rPr lang="en-AU" dirty="0"/>
              <a:t>opposed to short-termism</a:t>
            </a:r>
            <a:r>
              <a:rPr lang="en-AU" dirty="0" smtClean="0"/>
              <a:t>.”</a:t>
            </a:r>
            <a:r>
              <a:rPr lang="en-AU" b="1" i="1" dirty="0"/>
              <a:t> </a:t>
            </a:r>
            <a:r>
              <a:rPr lang="en-AU" sz="1600" b="1" i="1" dirty="0"/>
              <a:t>Forbes magazine </a:t>
            </a:r>
            <a:endParaRPr lang="en-AU" sz="1600" b="1" i="1" dirty="0" smtClean="0"/>
          </a:p>
          <a:p>
            <a:pPr>
              <a:spcBef>
                <a:spcPts val="400"/>
              </a:spcBef>
            </a:pPr>
            <a:r>
              <a:rPr lang="en-AU" dirty="0" smtClean="0"/>
              <a:t>3 </a:t>
            </a:r>
            <a:r>
              <a:rPr lang="en-AU" dirty="0"/>
              <a:t>Ways </a:t>
            </a:r>
            <a:r>
              <a:rPr lang="en-AU" dirty="0" smtClean="0"/>
              <a:t>Shareholder </a:t>
            </a:r>
            <a:r>
              <a:rPr lang="en-AU" dirty="0"/>
              <a:t>Engagement Has </a:t>
            </a:r>
            <a:r>
              <a:rPr lang="en-AU" dirty="0" smtClean="0"/>
              <a:t>Evolved </a:t>
            </a:r>
            <a:r>
              <a:rPr lang="en-AU" sz="1700" b="1" i="1" dirty="0" smtClean="0"/>
              <a:t>PwC</a:t>
            </a:r>
          </a:p>
          <a:p>
            <a:pPr marL="677863" indent="-314325">
              <a:spcBef>
                <a:spcPts val="400"/>
              </a:spcBef>
              <a:buFont typeface="+mj-lt"/>
              <a:buAutoNum type="arabicPeriod"/>
            </a:pPr>
            <a:r>
              <a:rPr lang="en-AU" dirty="0" smtClean="0"/>
              <a:t>Investors expect direct engagement with the board</a:t>
            </a:r>
          </a:p>
          <a:p>
            <a:pPr marL="677863" indent="-314325">
              <a:spcBef>
                <a:spcPts val="400"/>
              </a:spcBef>
              <a:buFont typeface="+mj-lt"/>
              <a:buAutoNum type="arabicPeriod"/>
            </a:pPr>
            <a:r>
              <a:rPr lang="en-AU" dirty="0" smtClean="0"/>
              <a:t>Long-termism has become the golden standard</a:t>
            </a:r>
          </a:p>
          <a:p>
            <a:pPr marL="677863" indent="-314325">
              <a:spcBef>
                <a:spcPts val="400"/>
              </a:spcBef>
              <a:buFont typeface="+mj-lt"/>
              <a:buAutoNum type="arabicPeriod"/>
            </a:pPr>
            <a:r>
              <a:rPr lang="en-AU" dirty="0" smtClean="0"/>
              <a:t>Best practices guidelines for engagement are everywhere</a:t>
            </a:r>
          </a:p>
          <a:p>
            <a:pPr marL="457200" indent="-457200">
              <a:buFont typeface="+mj-lt"/>
              <a:buAutoNum type="arabicPeriod"/>
            </a:pP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941160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ASX Principles – just one example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Principle 3: return of the social </a:t>
            </a:r>
            <a:r>
              <a:rPr lang="en-US" sz="3200" dirty="0" smtClean="0"/>
              <a:t>contract?</a:t>
            </a:r>
          </a:p>
          <a:p>
            <a:r>
              <a:rPr lang="en-US" sz="2400" b="1" dirty="0" smtClean="0"/>
              <a:t>Current:</a:t>
            </a:r>
            <a:r>
              <a:rPr lang="en-US" sz="2400" dirty="0" smtClean="0"/>
              <a:t> A listed entity should act ethically and responsibly”</a:t>
            </a:r>
            <a:endParaRPr lang="en-US" sz="2400" dirty="0"/>
          </a:p>
          <a:p>
            <a:r>
              <a:rPr lang="en-US" sz="2400" b="1" dirty="0" smtClean="0"/>
              <a:t>Proposed:</a:t>
            </a:r>
            <a:r>
              <a:rPr lang="en-US" sz="2400" dirty="0" smtClean="0"/>
              <a:t> A listed entity should instill and continually reinforce a culture across the organisation of acting lawfully, ethically and in a socially responsible manner.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06512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Gallery">
  <a:themeElements>
    <a:clrScheme name="ICSA Colours">
      <a:dk1>
        <a:srgbClr val="164194"/>
      </a:dk1>
      <a:lt1>
        <a:srgbClr val="FFFFFF"/>
      </a:lt1>
      <a:dk2>
        <a:srgbClr val="164194"/>
      </a:dk2>
      <a:lt2>
        <a:srgbClr val="FFFFFF"/>
      </a:lt2>
      <a:accent1>
        <a:srgbClr val="008BD2"/>
      </a:accent1>
      <a:accent2>
        <a:srgbClr val="9D9D9C"/>
      </a:accent2>
      <a:accent3>
        <a:srgbClr val="9D9D9C"/>
      </a:accent3>
      <a:accent4>
        <a:srgbClr val="9D9D9C"/>
      </a:accent4>
      <a:accent5>
        <a:srgbClr val="9D9D9C"/>
      </a:accent5>
      <a:accent6>
        <a:srgbClr val="9D9D9C"/>
      </a:accent6>
      <a:hlink>
        <a:srgbClr val="008BD2"/>
      </a:hlink>
      <a:folHlink>
        <a:srgbClr val="008BD2"/>
      </a:folHlink>
    </a:clrScheme>
    <a:fontScheme name="ICSA">
      <a:majorFont>
        <a:latin typeface="Montserrat"/>
        <a:ea typeface=""/>
        <a:cs typeface=""/>
      </a:majorFont>
      <a:minorFont>
        <a:latin typeface="Montserrat"/>
        <a:ea typeface=""/>
        <a:cs typeface="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1023</TotalTime>
  <Words>469</Words>
  <Application>Microsoft Office PowerPoint</Application>
  <PresentationFormat>On-screen Show (4:3)</PresentationFormat>
  <Paragraphs>83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1_Gallery</vt:lpstr>
      <vt:lpstr>The Institute of Company Secretaries of India</vt:lpstr>
      <vt:lpstr>Governance practices are global - the drivers</vt:lpstr>
      <vt:lpstr>Issues for pension funds</vt:lpstr>
      <vt:lpstr>Organised institutional investors</vt:lpstr>
      <vt:lpstr>Current trends in engagement</vt:lpstr>
      <vt:lpstr>Methods of engagement: ICSA/OECD research</vt:lpstr>
      <vt:lpstr>Topics discussed: ICSA/OECD research</vt:lpstr>
      <vt:lpstr>Engagement and social contract: today’s governance ‘issue’.</vt:lpstr>
      <vt:lpstr>ASX Principles – just one example</vt:lpstr>
      <vt:lpstr>The corporate secretary in the driver’s seat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Ben Chapman (MCI Petersfield/London)</dc:creator>
  <cp:lastModifiedBy>LAPTOP02</cp:lastModifiedBy>
  <cp:revision>76</cp:revision>
  <dcterms:created xsi:type="dcterms:W3CDTF">2016-05-03T08:25:31Z</dcterms:created>
  <dcterms:modified xsi:type="dcterms:W3CDTF">2018-08-31T08:59:00Z</dcterms:modified>
</cp:coreProperties>
</file>