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83" r:id="rId2"/>
    <p:sldId id="299" r:id="rId3"/>
    <p:sldId id="286" r:id="rId4"/>
    <p:sldId id="293" r:id="rId5"/>
    <p:sldId id="291" r:id="rId6"/>
    <p:sldId id="258" r:id="rId7"/>
    <p:sldId id="265" r:id="rId8"/>
    <p:sldId id="259" r:id="rId9"/>
    <p:sldId id="260" r:id="rId10"/>
    <p:sldId id="261" r:id="rId11"/>
    <p:sldId id="262" r:id="rId12"/>
    <p:sldId id="263" r:id="rId13"/>
    <p:sldId id="264" r:id="rId14"/>
    <p:sldId id="285" r:id="rId15"/>
    <p:sldId id="296" r:id="rId16"/>
    <p:sldId id="303" r:id="rId17"/>
    <p:sldId id="287" r:id="rId18"/>
    <p:sldId id="302" r:id="rId19"/>
    <p:sldId id="305" r:id="rId20"/>
    <p:sldId id="301" r:id="rId21"/>
    <p:sldId id="256" r:id="rId22"/>
    <p:sldId id="306" r:id="rId23"/>
    <p:sldId id="307" r:id="rId24"/>
    <p:sldId id="308" r:id="rId25"/>
    <p:sldId id="309" r:id="rId26"/>
    <p:sldId id="310" r:id="rId27"/>
    <p:sldId id="311" r:id="rId28"/>
    <p:sldId id="312" r:id="rId29"/>
    <p:sldId id="313" r:id="rId30"/>
    <p:sldId id="314" r:id="rId31"/>
    <p:sldId id="315" r:id="rId32"/>
    <p:sldId id="316" r:id="rId33"/>
    <p:sldId id="318" r:id="rId34"/>
    <p:sldId id="317" r:id="rId35"/>
    <p:sldId id="320" r:id="rId36"/>
    <p:sldId id="271" r:id="rId37"/>
    <p:sldId id="276" r:id="rId38"/>
    <p:sldId id="279" r:id="rId39"/>
    <p:sldId id="278" r:id="rId40"/>
    <p:sldId id="284" r:id="rId41"/>
    <p:sldId id="281" r:id="rId42"/>
    <p:sldId id="31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66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474FF0-4D55-4EA9-8167-65491A34C361}" type="datetimeFigureOut">
              <a:rPr lang="en-IN" smtClean="0"/>
              <a:pPr/>
              <a:t>17-05-2018</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1B378E-5901-4D4A-8A1A-87C17A709358}" type="slidenum">
              <a:rPr lang="en-IN" smtClean="0"/>
              <a:pPr/>
              <a:t>‹#›</a:t>
            </a:fld>
            <a:endParaRPr lang="en-IN"/>
          </a:p>
        </p:txBody>
      </p:sp>
    </p:spTree>
    <p:extLst>
      <p:ext uri="{BB962C8B-B14F-4D97-AF65-F5344CB8AC3E}">
        <p14:creationId xmlns:p14="http://schemas.microsoft.com/office/powerpoint/2010/main" val="2768407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E6F07-F2DF-4D33-AD4B-534B3BD210F8}"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E6F07-F2DF-4D33-AD4B-534B3BD210F8}"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E6F07-F2DF-4D33-AD4B-534B3BD210F8}"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E6F07-F2DF-4D33-AD4B-534B3BD210F8}"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E6F07-F2DF-4D33-AD4B-534B3BD210F8}"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E6F07-F2DF-4D33-AD4B-534B3BD210F8}"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E6F07-F2DF-4D33-AD4B-534B3BD210F8}" type="datetimeFigureOut">
              <a:rPr lang="en-US" smtClean="0"/>
              <a:pPr/>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E6F07-F2DF-4D33-AD4B-534B3BD210F8}" type="datetimeFigureOut">
              <a:rPr lang="en-US" smtClean="0"/>
              <a:pPr/>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E6F07-F2DF-4D33-AD4B-534B3BD210F8}" type="datetimeFigureOut">
              <a:rPr lang="en-US" smtClean="0"/>
              <a:pPr/>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E6F07-F2DF-4D33-AD4B-534B3BD210F8}"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E6F07-F2DF-4D33-AD4B-534B3BD210F8}"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5B57E-ED4F-41AC-9D2E-4A2646EA6D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chemeClr val="accent6">
                <a:lumMod val="40000"/>
                <a:lumOff val="60000"/>
                <a:alpha val="87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E6F07-F2DF-4D33-AD4B-534B3BD210F8}" type="datetimeFigureOut">
              <a:rPr lang="en-US" smtClean="0"/>
              <a:pPr/>
              <a:t>5/17/2018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95B57E-ED4F-41AC-9D2E-4A2646EA6D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ykgupta64@yahoo.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ykgupta64@yahoo.co.i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143000" y="284203"/>
            <a:ext cx="67056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DE</a:t>
            </a:r>
            <a:r>
              <a:rPr lang="en-US" sz="2800" b="1" dirty="0" smtClean="0">
                <a:latin typeface="Andalus" pitchFamily="18" charset="-78"/>
                <a:ea typeface="Calibri" pitchFamily="34" charset="0"/>
                <a:cs typeface="Andalus" pitchFamily="18" charset="-78"/>
              </a:rPr>
              <a:t>CODING </a:t>
            </a:r>
            <a:endParaRPr lang="en-US" sz="2800" b="1" dirty="0" smtClean="0">
              <a:latin typeface="Andalus" pitchFamily="18" charset="-78"/>
              <a:ea typeface="Calibri" pitchFamily="34" charset="0"/>
              <a:cs typeface="Andalus" pitchFamily="18" charset="-78"/>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800" b="1" dirty="0" smtClean="0">
              <a:latin typeface="Andalus" pitchFamily="18" charset="-78"/>
              <a:ea typeface="Calibri" pitchFamily="34" charset="0"/>
              <a:cs typeface="Andalus" pitchFamily="18" charset="-78"/>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2800" b="1" dirty="0" smtClean="0">
                <a:latin typeface="Andalus" pitchFamily="18" charset="-78"/>
                <a:ea typeface="Calibri" pitchFamily="34" charset="0"/>
                <a:cs typeface="Andalus" pitchFamily="18" charset="-78"/>
              </a:rPr>
              <a:t>THE </a:t>
            </a:r>
            <a:r>
              <a:rPr lang="en-US" sz="2800" b="1" dirty="0" smtClean="0">
                <a:latin typeface="Andalus" pitchFamily="18" charset="-78"/>
                <a:ea typeface="Calibri" pitchFamily="34" charset="0"/>
                <a:cs typeface="Andalus" pitchFamily="18" charset="-78"/>
              </a:rPr>
              <a:t>COMPANIES (REGISTERED </a:t>
            </a:r>
            <a:r>
              <a:rPr lang="en-US" sz="2800" b="1" dirty="0" smtClean="0">
                <a:latin typeface="Andalus" pitchFamily="18" charset="-78"/>
                <a:ea typeface="Calibri" pitchFamily="34" charset="0"/>
                <a:cs typeface="Andalus" pitchFamily="18" charset="-78"/>
              </a:rPr>
              <a:t>VALUER &amp; </a:t>
            </a:r>
            <a:r>
              <a:rPr lang="en-US" sz="2800" b="1" dirty="0" smtClean="0">
                <a:latin typeface="Andalus" pitchFamily="18" charset="-78"/>
                <a:ea typeface="Calibri" pitchFamily="34" charset="0"/>
                <a:cs typeface="Andalus" pitchFamily="18" charset="-78"/>
              </a:rPr>
              <a:t>VALUATION)  RULES </a:t>
            </a:r>
            <a:r>
              <a:rPr lang="en-US" sz="2800" b="1" dirty="0" smtClean="0">
                <a:latin typeface="Andalus" pitchFamily="18" charset="-78"/>
                <a:ea typeface="Calibri" pitchFamily="34" charset="0"/>
                <a:cs typeface="Andalus" pitchFamily="18" charset="-78"/>
              </a:rPr>
              <a:t>2017</a:t>
            </a:r>
            <a:endParaRPr kumimoji="0" lang="en-US" sz="2800" b="0" i="0" u="none" strike="noStrike" cap="none" normalizeH="0" baseline="0" dirty="0" smtClean="0">
              <a:ln>
                <a:noFill/>
              </a:ln>
              <a:solidFill>
                <a:schemeClr val="tx1"/>
              </a:solidFill>
              <a:effectLst/>
              <a:latin typeface="Andalus" pitchFamily="18" charset="-78"/>
              <a:cs typeface="Andalus" pitchFamily="18" charset="-78"/>
            </a:endParaRPr>
          </a:p>
        </p:txBody>
      </p:sp>
      <p:sp>
        <p:nvSpPr>
          <p:cNvPr id="5" name="TextBox 4"/>
          <p:cNvSpPr txBox="1"/>
          <p:nvPr/>
        </p:nvSpPr>
        <p:spPr>
          <a:xfrm>
            <a:off x="3733800" y="4267200"/>
            <a:ext cx="4572000" cy="2031325"/>
          </a:xfrm>
          <a:prstGeom prst="rect">
            <a:avLst/>
          </a:prstGeom>
          <a:noFill/>
        </p:spPr>
        <p:txBody>
          <a:bodyPr wrap="square" rtlCol="0">
            <a:spAutoFit/>
          </a:bodyPr>
          <a:lstStyle/>
          <a:p>
            <a:r>
              <a:rPr lang="en-US" sz="2100" b="1" dirty="0" smtClean="0">
                <a:latin typeface="Andalus" pitchFamily="18" charset="-78"/>
                <a:cs typeface="Andalus" pitchFamily="18" charset="-78"/>
              </a:rPr>
              <a:t>Yogesh </a:t>
            </a:r>
            <a:r>
              <a:rPr lang="en-US" sz="2100" b="1" dirty="0" smtClean="0">
                <a:latin typeface="Andalus" pitchFamily="18" charset="-78"/>
                <a:cs typeface="Andalus" pitchFamily="18" charset="-78"/>
              </a:rPr>
              <a:t>Gupta</a:t>
            </a:r>
            <a:endParaRPr lang="en-US" sz="2100" b="1" dirty="0" smtClean="0">
              <a:latin typeface="Andalus" pitchFamily="18" charset="-78"/>
              <a:cs typeface="Andalus" pitchFamily="18" charset="-78"/>
            </a:endParaRPr>
          </a:p>
          <a:p>
            <a:r>
              <a:rPr lang="en-US" sz="2100" b="1" dirty="0" smtClean="0">
                <a:latin typeface="Andalus" pitchFamily="18" charset="-78"/>
                <a:cs typeface="Andalus" pitchFamily="18" charset="-78"/>
              </a:rPr>
              <a:t>FCS, FCMA, I.P</a:t>
            </a:r>
            <a:r>
              <a:rPr lang="en-US" sz="2100" dirty="0" smtClean="0">
                <a:latin typeface="Andalus" pitchFamily="18" charset="-78"/>
                <a:cs typeface="Andalus" pitchFamily="18" charset="-78"/>
              </a:rPr>
              <a:t>., </a:t>
            </a:r>
            <a:r>
              <a:rPr lang="en-US" sz="2100" b="1" dirty="0" smtClean="0">
                <a:latin typeface="Andalus" pitchFamily="18" charset="-78"/>
                <a:cs typeface="Andalus" pitchFamily="18" charset="-78"/>
              </a:rPr>
              <a:t>PGDFM, DIM, LIII</a:t>
            </a:r>
          </a:p>
          <a:p>
            <a:r>
              <a:rPr lang="en-US" sz="2100" b="1" dirty="0" smtClean="0">
                <a:latin typeface="Andalus" pitchFamily="18" charset="-78"/>
                <a:cs typeface="Andalus" pitchFamily="18" charset="-78"/>
              </a:rPr>
              <a:t>VYAS Advisors </a:t>
            </a:r>
            <a:r>
              <a:rPr lang="en-US" sz="2100" b="1" dirty="0" err="1" smtClean="0">
                <a:latin typeface="Andalus" pitchFamily="18" charset="-78"/>
                <a:cs typeface="Andalus" pitchFamily="18" charset="-78"/>
              </a:rPr>
              <a:t>Pvt</a:t>
            </a:r>
            <a:r>
              <a:rPr lang="en-US" sz="2100" b="1" dirty="0" smtClean="0">
                <a:latin typeface="Andalus" pitchFamily="18" charset="-78"/>
                <a:cs typeface="Andalus" pitchFamily="18" charset="-78"/>
              </a:rPr>
              <a:t> Ltd</a:t>
            </a:r>
          </a:p>
          <a:p>
            <a:r>
              <a:rPr lang="en-US" sz="2100" b="1" dirty="0" smtClean="0">
                <a:latin typeface="Andalus" pitchFamily="18" charset="-78"/>
                <a:cs typeface="Andalus" pitchFamily="18" charset="-78"/>
                <a:hlinkClick r:id="rId2"/>
              </a:rPr>
              <a:t>ykgupta64@yahoo.co.in</a:t>
            </a:r>
            <a:endParaRPr lang="en-US" sz="2100" b="1" dirty="0" smtClean="0">
              <a:latin typeface="Andalus" pitchFamily="18" charset="-78"/>
              <a:cs typeface="Andalus" pitchFamily="18" charset="-78"/>
            </a:endParaRPr>
          </a:p>
          <a:p>
            <a:r>
              <a:rPr lang="en-US" sz="2100" b="1" dirty="0" smtClean="0">
                <a:latin typeface="Andalus" pitchFamily="18" charset="-78"/>
                <a:cs typeface="Andalus" pitchFamily="18" charset="-78"/>
              </a:rPr>
              <a:t>9810030521 </a:t>
            </a:r>
            <a:endParaRPr lang="en-US" sz="2100" b="1" dirty="0" smtClean="0">
              <a:latin typeface="Andalus" pitchFamily="18" charset="-78"/>
              <a:cs typeface="Andalus" pitchFamily="18" charset="-78"/>
            </a:endParaRPr>
          </a:p>
          <a:p>
            <a:endParaRPr lang="en-US" sz="21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09600" y="228600"/>
          <a:ext cx="8153401" cy="6311713"/>
        </p:xfrm>
        <a:graphic>
          <a:graphicData uri="http://schemas.openxmlformats.org/drawingml/2006/table">
            <a:tbl>
              <a:tblPr firstRow="1" bandRow="1">
                <a:tableStyleId>{5C22544A-7EE6-4342-B048-85BDC9FD1C3A}</a:tableStyleId>
              </a:tblPr>
              <a:tblGrid>
                <a:gridCol w="1426845"/>
                <a:gridCol w="5605463"/>
                <a:gridCol w="1121093"/>
              </a:tblGrid>
              <a:tr h="3103057">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c>
                  <a:txBody>
                    <a:bodyPr/>
                    <a:lstStyle/>
                    <a:p>
                      <a:r>
                        <a:rPr lang="en-US" sz="1400" b="1" kern="1200" baseline="0" dirty="0" smtClean="0">
                          <a:solidFill>
                            <a:schemeClr val="tx1"/>
                          </a:solidFill>
                          <a:latin typeface="+mn-lt"/>
                          <a:ea typeface="+mn-ea"/>
                          <a:cs typeface="+mn-cs"/>
                        </a:rPr>
                        <a:t>• Indian Stamps Act, 1899 </a:t>
                      </a:r>
                    </a:p>
                    <a:p>
                      <a:r>
                        <a:rPr lang="en-US" sz="1400" b="0" kern="1200" baseline="0" dirty="0" smtClean="0">
                          <a:solidFill>
                            <a:schemeClr val="tx1"/>
                          </a:solidFill>
                          <a:latin typeface="+mn-lt"/>
                          <a:ea typeface="+mn-ea"/>
                          <a:cs typeface="+mn-cs"/>
                        </a:rPr>
                        <a:t>- Basics of Indian Stamp Act </a:t>
                      </a:r>
                    </a:p>
                    <a:p>
                      <a:r>
                        <a:rPr lang="en-US" sz="1400" b="0" kern="1200" baseline="0" dirty="0" smtClean="0">
                          <a:solidFill>
                            <a:schemeClr val="tx1"/>
                          </a:solidFill>
                          <a:latin typeface="+mn-lt"/>
                          <a:ea typeface="+mn-ea"/>
                          <a:cs typeface="+mn-cs"/>
                        </a:rPr>
                        <a:t>- Valuation for Duty </a:t>
                      </a:r>
                    </a:p>
                    <a:p>
                      <a:r>
                        <a:rPr lang="en-US" sz="1400" b="0" kern="1200" baseline="0" dirty="0" smtClean="0">
                          <a:solidFill>
                            <a:schemeClr val="tx1"/>
                          </a:solidFill>
                          <a:latin typeface="+mn-lt"/>
                          <a:ea typeface="+mn-ea"/>
                          <a:cs typeface="+mn-cs"/>
                        </a:rPr>
                        <a:t>- Instruments on which duty is levied </a:t>
                      </a:r>
                    </a:p>
                    <a:p>
                      <a:r>
                        <a:rPr lang="en-US" sz="1400" b="1" kern="1200" baseline="0" dirty="0" smtClean="0">
                          <a:solidFill>
                            <a:schemeClr val="tx1"/>
                          </a:solidFill>
                          <a:latin typeface="+mn-lt"/>
                          <a:ea typeface="+mn-ea"/>
                          <a:cs typeface="+mn-cs"/>
                        </a:rPr>
                        <a:t>• Income Tax Act, 1961 </a:t>
                      </a:r>
                    </a:p>
                    <a:p>
                      <a:r>
                        <a:rPr lang="en-US" sz="1400" b="0" kern="1200" baseline="0" dirty="0" smtClean="0">
                          <a:solidFill>
                            <a:schemeClr val="tx1"/>
                          </a:solidFill>
                          <a:latin typeface="+mn-lt"/>
                          <a:ea typeface="+mn-ea"/>
                          <a:cs typeface="+mn-cs"/>
                        </a:rPr>
                        <a:t>- Taxes on Individuals </a:t>
                      </a:r>
                    </a:p>
                    <a:p>
                      <a:r>
                        <a:rPr lang="en-US" sz="1400" b="0" kern="1200" baseline="0" dirty="0" smtClean="0">
                          <a:solidFill>
                            <a:schemeClr val="tx1"/>
                          </a:solidFill>
                          <a:latin typeface="+mn-lt"/>
                          <a:ea typeface="+mn-ea"/>
                          <a:cs typeface="+mn-cs"/>
                        </a:rPr>
                        <a:t>- Taxes on Companies and other entities </a:t>
                      </a:r>
                    </a:p>
                    <a:p>
                      <a:r>
                        <a:rPr lang="en-US" sz="1400" b="0" kern="1200" baseline="0" dirty="0" smtClean="0">
                          <a:solidFill>
                            <a:schemeClr val="tx1"/>
                          </a:solidFill>
                          <a:latin typeface="+mn-lt"/>
                          <a:ea typeface="+mn-ea"/>
                          <a:cs typeface="+mn-cs"/>
                        </a:rPr>
                        <a:t>- Heads of Income- Salary, House Property, Business Income, Capital gain and Income from other sources </a:t>
                      </a:r>
                    </a:p>
                    <a:p>
                      <a:r>
                        <a:rPr lang="en-US" sz="1400" b="0" kern="1200" baseline="0" dirty="0" smtClean="0">
                          <a:solidFill>
                            <a:schemeClr val="tx1"/>
                          </a:solidFill>
                          <a:latin typeface="+mn-lt"/>
                          <a:ea typeface="+mn-ea"/>
                          <a:cs typeface="+mn-cs"/>
                        </a:rPr>
                        <a:t>- Clubbing and Set off provisions </a:t>
                      </a:r>
                      <a:endParaRPr lang="en-US" sz="1400" b="1" kern="1200" baseline="0" dirty="0" smtClean="0">
                        <a:solidFill>
                          <a:schemeClr val="tx1"/>
                        </a:solidFill>
                        <a:latin typeface="+mn-lt"/>
                        <a:ea typeface="+mn-ea"/>
                        <a:cs typeface="+mn-cs"/>
                      </a:endParaRPr>
                    </a:p>
                    <a:p>
                      <a:r>
                        <a:rPr lang="en-US" sz="1400" b="1" kern="1200" baseline="0" dirty="0" smtClean="0">
                          <a:solidFill>
                            <a:schemeClr val="tx1"/>
                          </a:solidFill>
                          <a:latin typeface="+mn-lt"/>
                          <a:ea typeface="+mn-ea"/>
                          <a:cs typeface="+mn-cs"/>
                        </a:rPr>
                        <a:t>• Insolvency and Bankruptcy Code, 2016 </a:t>
                      </a:r>
                    </a:p>
                    <a:p>
                      <a:r>
                        <a:rPr lang="en-US" sz="1400" b="0" kern="1200" baseline="0" dirty="0" smtClean="0">
                          <a:solidFill>
                            <a:schemeClr val="tx1"/>
                          </a:solidFill>
                          <a:latin typeface="+mn-lt"/>
                          <a:ea typeface="+mn-ea"/>
                          <a:cs typeface="+mn-cs"/>
                        </a:rPr>
                        <a:t>- Corporate Insolvency Resolution –Chapter -II</a:t>
                      </a:r>
                    </a:p>
                    <a:p>
                      <a:r>
                        <a:rPr lang="en-US" sz="1400" b="0" kern="1200" baseline="0" dirty="0" smtClean="0">
                          <a:solidFill>
                            <a:schemeClr val="tx1"/>
                          </a:solidFill>
                          <a:latin typeface="+mn-lt"/>
                          <a:ea typeface="+mn-ea"/>
                          <a:cs typeface="+mn-cs"/>
                        </a:rPr>
                        <a:t>- Corporate Liquidation  –Chapter -III</a:t>
                      </a:r>
                    </a:p>
                    <a:p>
                      <a:r>
                        <a:rPr lang="en-US" sz="1400" b="1" kern="1200" baseline="0" dirty="0" smtClean="0">
                          <a:solidFill>
                            <a:schemeClr val="tx1"/>
                          </a:solidFill>
                          <a:latin typeface="+mn-lt"/>
                          <a:ea typeface="+mn-ea"/>
                          <a:cs typeface="+mn-cs"/>
                        </a:rPr>
                        <a:t>• Judicial Pronouncements </a:t>
                      </a:r>
                    </a:p>
                    <a:p>
                      <a:r>
                        <a:rPr lang="en-US" sz="1400" b="0" kern="1200" baseline="0" dirty="0" smtClean="0">
                          <a:solidFill>
                            <a:schemeClr val="tx1"/>
                          </a:solidFill>
                          <a:latin typeface="+mn-lt"/>
                          <a:ea typeface="+mn-ea"/>
                          <a:cs typeface="+mn-cs"/>
                        </a:rPr>
                        <a:t>- Important Judicial Precedents of Valuation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r>
              <a:tr h="1695189">
                <a:tc>
                  <a:txBody>
                    <a:bodyPr/>
                    <a:lstStyle/>
                    <a:p>
                      <a:r>
                        <a:rPr lang="en-US" dirty="0" smtClean="0"/>
                        <a:t>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baseline="0" dirty="0" smtClean="0">
                          <a:solidFill>
                            <a:schemeClr val="dk1"/>
                          </a:solidFill>
                          <a:latin typeface="Times New Roman" pitchFamily="18" charset="0"/>
                          <a:ea typeface="+mn-ea"/>
                          <a:cs typeface="Times New Roman" pitchFamily="18" charset="0"/>
                        </a:rPr>
                        <a:t>Overview of Valuation </a:t>
                      </a:r>
                    </a:p>
                    <a:p>
                      <a:r>
                        <a:rPr lang="en-US" sz="1400" kern="1200" baseline="0" dirty="0" smtClean="0">
                          <a:solidFill>
                            <a:schemeClr val="dk1"/>
                          </a:solidFill>
                          <a:latin typeface="Times New Roman" pitchFamily="18" charset="0"/>
                          <a:ea typeface="+mn-ea"/>
                          <a:cs typeface="Times New Roman" pitchFamily="18" charset="0"/>
                        </a:rPr>
                        <a:t>- Meaning of Value </a:t>
                      </a:r>
                    </a:p>
                    <a:p>
                      <a:r>
                        <a:rPr lang="en-US" sz="1400" kern="1200" baseline="0" dirty="0" smtClean="0">
                          <a:solidFill>
                            <a:schemeClr val="dk1"/>
                          </a:solidFill>
                          <a:latin typeface="Times New Roman" pitchFamily="18" charset="0"/>
                          <a:ea typeface="+mn-ea"/>
                          <a:cs typeface="Times New Roman" pitchFamily="18" charset="0"/>
                        </a:rPr>
                        <a:t>- Premise of Valuation </a:t>
                      </a:r>
                    </a:p>
                    <a:p>
                      <a:r>
                        <a:rPr lang="en-US" sz="1400" kern="1200" baseline="0" dirty="0" smtClean="0">
                          <a:solidFill>
                            <a:schemeClr val="dk1"/>
                          </a:solidFill>
                          <a:latin typeface="Times New Roman" pitchFamily="18" charset="0"/>
                          <a:ea typeface="+mn-ea"/>
                          <a:cs typeface="Times New Roman" pitchFamily="18" charset="0"/>
                        </a:rPr>
                        <a:t>- Purpose of Valuation </a:t>
                      </a:r>
                    </a:p>
                    <a:p>
                      <a:r>
                        <a:rPr lang="en-US" sz="1400" kern="1200" baseline="0" dirty="0" smtClean="0">
                          <a:solidFill>
                            <a:schemeClr val="dk1"/>
                          </a:solidFill>
                          <a:latin typeface="Times New Roman" pitchFamily="18" charset="0"/>
                          <a:ea typeface="+mn-ea"/>
                          <a:cs typeface="Times New Roman" pitchFamily="18" charset="0"/>
                        </a:rPr>
                        <a:t>- Valuation Engagements </a:t>
                      </a:r>
                    </a:p>
                    <a:p>
                      <a:r>
                        <a:rPr lang="en-US" sz="1400" kern="1200" baseline="0" dirty="0" smtClean="0">
                          <a:solidFill>
                            <a:schemeClr val="dk1"/>
                          </a:solidFill>
                          <a:latin typeface="Times New Roman" pitchFamily="18" charset="0"/>
                          <a:ea typeface="+mn-ea"/>
                          <a:cs typeface="Times New Roman" pitchFamily="18" charset="0"/>
                        </a:rPr>
                        <a:t>- Valuation Process </a:t>
                      </a:r>
                    </a:p>
                    <a:p>
                      <a:r>
                        <a:rPr lang="en-US" sz="1400" kern="1200" baseline="0" dirty="0" smtClean="0">
                          <a:solidFill>
                            <a:schemeClr val="dk1"/>
                          </a:solidFill>
                          <a:latin typeface="Times New Roman" pitchFamily="18" charset="0"/>
                          <a:ea typeface="+mn-ea"/>
                          <a:cs typeface="Times New Roman" pitchFamily="18" charset="0"/>
                        </a:rPr>
                        <a:t>- Valuation Report </a:t>
                      </a:r>
                    </a:p>
                    <a:p>
                      <a:r>
                        <a:rPr lang="en-US" sz="1400" kern="1200" baseline="0" dirty="0" smtClean="0">
                          <a:solidFill>
                            <a:schemeClr val="dk1"/>
                          </a:solidFill>
                          <a:latin typeface="Times New Roman" pitchFamily="18" charset="0"/>
                          <a:ea typeface="+mn-ea"/>
                          <a:cs typeface="Times New Roman" pitchFamily="18" charset="0"/>
                        </a:rPr>
                        <a:t>- Documentation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21553">
                <a:tc>
                  <a:txBody>
                    <a:bodyPr/>
                    <a:lstStyle/>
                    <a:p>
                      <a:r>
                        <a:rPr lang="en-US" dirty="0" smtClean="0"/>
                        <a:t>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baseline="0" dirty="0" smtClean="0">
                          <a:solidFill>
                            <a:schemeClr val="dk1"/>
                          </a:solidFill>
                          <a:latin typeface="Times New Roman" pitchFamily="18" charset="0"/>
                          <a:ea typeface="+mn-ea"/>
                          <a:cs typeface="Times New Roman" pitchFamily="18" charset="0"/>
                        </a:rPr>
                        <a:t>Valuation Approaches and Methodologies </a:t>
                      </a:r>
                    </a:p>
                    <a:p>
                      <a:r>
                        <a:rPr lang="en-US" sz="1400" kern="1200" baseline="0" dirty="0" smtClean="0">
                          <a:solidFill>
                            <a:schemeClr val="dk1"/>
                          </a:solidFill>
                          <a:latin typeface="Times New Roman" pitchFamily="18" charset="0"/>
                          <a:ea typeface="+mn-ea"/>
                          <a:cs typeface="Times New Roman" pitchFamily="18" charset="0"/>
                        </a:rPr>
                        <a:t>- Income Approach </a:t>
                      </a:r>
                    </a:p>
                    <a:p>
                      <a:r>
                        <a:rPr lang="en-US" sz="1400" kern="1200" baseline="0" dirty="0" smtClean="0">
                          <a:solidFill>
                            <a:schemeClr val="dk1"/>
                          </a:solidFill>
                          <a:latin typeface="Times New Roman" pitchFamily="18" charset="0"/>
                          <a:ea typeface="+mn-ea"/>
                          <a:cs typeface="Times New Roman" pitchFamily="18" charset="0"/>
                        </a:rPr>
                        <a:t>- Market Approach </a:t>
                      </a:r>
                    </a:p>
                    <a:p>
                      <a:r>
                        <a:rPr lang="en-US" sz="1400" kern="1200" baseline="0" dirty="0" smtClean="0">
                          <a:solidFill>
                            <a:schemeClr val="dk1"/>
                          </a:solidFill>
                          <a:latin typeface="Times New Roman" pitchFamily="18" charset="0"/>
                          <a:ea typeface="+mn-ea"/>
                          <a:cs typeface="Times New Roman" pitchFamily="18" charset="0"/>
                        </a:rPr>
                        <a:t>- Cost Approach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59735897"/>
              </p:ext>
            </p:extLst>
          </p:nvPr>
        </p:nvGraphicFramePr>
        <p:xfrm>
          <a:off x="228600" y="152400"/>
          <a:ext cx="8534400" cy="6248400"/>
        </p:xfrm>
        <a:graphic>
          <a:graphicData uri="http://schemas.openxmlformats.org/drawingml/2006/table">
            <a:tbl>
              <a:tblPr firstRow="1" bandRow="1">
                <a:tableStyleId>{5C22544A-7EE6-4342-B048-85BDC9FD1C3A}</a:tableStyleId>
              </a:tblPr>
              <a:tblGrid>
                <a:gridCol w="1386841"/>
                <a:gridCol w="5867399"/>
                <a:gridCol w="1280160"/>
              </a:tblGrid>
              <a:tr h="6248400">
                <a:tc>
                  <a:txBody>
                    <a:bodyPr/>
                    <a:lstStyle/>
                    <a:p>
                      <a:r>
                        <a:rPr lang="en-US" dirty="0" smtClean="0">
                          <a:solidFill>
                            <a:schemeClr val="tx1"/>
                          </a:solidFill>
                        </a:rPr>
                        <a:t>h</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1" kern="1200" baseline="0" dirty="0" smtClean="0">
                          <a:solidFill>
                            <a:schemeClr val="tx1"/>
                          </a:solidFill>
                          <a:latin typeface="Times New Roman" pitchFamily="18" charset="0"/>
                          <a:ea typeface="+mn-ea"/>
                          <a:cs typeface="Times New Roman" pitchFamily="18" charset="0"/>
                        </a:rPr>
                        <a:t>Valuation Application</a:t>
                      </a:r>
                      <a:r>
                        <a:rPr lang="en-US" sz="1400" b="0" kern="1200" baseline="0" dirty="0" smtClean="0">
                          <a:solidFill>
                            <a:schemeClr val="tx1"/>
                          </a:solidFill>
                          <a:latin typeface="Times New Roman" pitchFamily="18" charset="0"/>
                          <a:ea typeface="+mn-ea"/>
                          <a:cs typeface="Times New Roman" pitchFamily="18" charset="0"/>
                        </a:rPr>
                        <a:t> </a:t>
                      </a:r>
                    </a:p>
                    <a:p>
                      <a:r>
                        <a:rPr lang="en-US" sz="1400" b="1" kern="1200" baseline="0" dirty="0" smtClean="0">
                          <a:solidFill>
                            <a:schemeClr val="tx1"/>
                          </a:solidFill>
                          <a:latin typeface="Times New Roman" pitchFamily="18" charset="0"/>
                          <a:ea typeface="+mn-ea"/>
                          <a:cs typeface="Times New Roman" pitchFamily="18" charset="0"/>
                        </a:rPr>
                        <a:t>• Equity / Business Valuation </a:t>
                      </a:r>
                    </a:p>
                    <a:p>
                      <a:r>
                        <a:rPr lang="en-US" sz="1400" b="0" kern="1200" baseline="0" dirty="0" smtClean="0">
                          <a:solidFill>
                            <a:schemeClr val="tx1"/>
                          </a:solidFill>
                          <a:latin typeface="Times New Roman" pitchFamily="18" charset="0"/>
                          <a:ea typeface="+mn-ea"/>
                          <a:cs typeface="Times New Roman" pitchFamily="18" charset="0"/>
                        </a:rPr>
                        <a:t>- Analysis of Business Environment </a:t>
                      </a:r>
                    </a:p>
                    <a:p>
                      <a:r>
                        <a:rPr lang="en-US" sz="1400" b="0" kern="1200" baseline="0" dirty="0" smtClean="0">
                          <a:solidFill>
                            <a:schemeClr val="tx1"/>
                          </a:solidFill>
                          <a:latin typeface="Times New Roman" pitchFamily="18" charset="0"/>
                          <a:ea typeface="+mn-ea"/>
                          <a:cs typeface="Times New Roman" pitchFamily="18" charset="0"/>
                        </a:rPr>
                        <a:t>- Entity’s Business Strategy Analysis </a:t>
                      </a:r>
                    </a:p>
                    <a:p>
                      <a:r>
                        <a:rPr lang="en-US" sz="1400" b="0" kern="1200" baseline="0" dirty="0" smtClean="0">
                          <a:solidFill>
                            <a:schemeClr val="tx1"/>
                          </a:solidFill>
                          <a:latin typeface="Times New Roman" pitchFamily="18" charset="0"/>
                          <a:ea typeface="+mn-ea"/>
                          <a:cs typeface="Times New Roman" pitchFamily="18" charset="0"/>
                        </a:rPr>
                        <a:t>- Business Combination- Amalgamation, Merger, Demerger, Arrangement &amp; Restructuring </a:t>
                      </a:r>
                    </a:p>
                    <a:p>
                      <a:r>
                        <a:rPr lang="en-US" sz="1400" b="0" kern="1200" baseline="0" dirty="0" smtClean="0">
                          <a:solidFill>
                            <a:schemeClr val="tx1"/>
                          </a:solidFill>
                          <a:latin typeface="Times New Roman" pitchFamily="18" charset="0"/>
                          <a:ea typeface="+mn-ea"/>
                          <a:cs typeface="Times New Roman" pitchFamily="18" charset="0"/>
                        </a:rPr>
                        <a:t>- Forecasting </a:t>
                      </a:r>
                    </a:p>
                    <a:p>
                      <a:r>
                        <a:rPr lang="en-US" sz="1400" b="0" kern="1200" baseline="0" dirty="0" smtClean="0">
                          <a:solidFill>
                            <a:schemeClr val="tx1"/>
                          </a:solidFill>
                          <a:latin typeface="Times New Roman" pitchFamily="18" charset="0"/>
                          <a:ea typeface="+mn-ea"/>
                          <a:cs typeface="Times New Roman" pitchFamily="18" charset="0"/>
                        </a:rPr>
                        <a:t>- Cash flow Analysis </a:t>
                      </a:r>
                    </a:p>
                    <a:p>
                      <a:r>
                        <a:rPr lang="en-US" sz="1400" b="0" kern="1200" baseline="0" dirty="0" smtClean="0">
                          <a:solidFill>
                            <a:schemeClr val="tx1"/>
                          </a:solidFill>
                          <a:latin typeface="Times New Roman" pitchFamily="18" charset="0"/>
                          <a:ea typeface="+mn-ea"/>
                          <a:cs typeface="Times New Roman" pitchFamily="18" charset="0"/>
                        </a:rPr>
                        <a:t>- Appropriate Cost of Capital / Rate of Return </a:t>
                      </a:r>
                    </a:p>
                    <a:p>
                      <a:r>
                        <a:rPr lang="en-US" sz="1400" b="0" kern="1200" baseline="0" dirty="0" smtClean="0">
                          <a:solidFill>
                            <a:schemeClr val="tx1"/>
                          </a:solidFill>
                          <a:latin typeface="Times New Roman" pitchFamily="18" charset="0"/>
                          <a:ea typeface="+mn-ea"/>
                          <a:cs typeface="Times New Roman" pitchFamily="18" charset="0"/>
                        </a:rPr>
                        <a:t>- Valuation Adjustments </a:t>
                      </a:r>
                    </a:p>
                    <a:p>
                      <a:r>
                        <a:rPr lang="en-US" sz="1400" b="1" kern="1200" baseline="0" dirty="0" smtClean="0">
                          <a:solidFill>
                            <a:schemeClr val="tx1"/>
                          </a:solidFill>
                          <a:latin typeface="Times New Roman" pitchFamily="18" charset="0"/>
                          <a:ea typeface="+mn-ea"/>
                          <a:cs typeface="Times New Roman" pitchFamily="18" charset="0"/>
                        </a:rPr>
                        <a:t>• Fixed Income Securities</a:t>
                      </a:r>
                      <a:r>
                        <a:rPr lang="en-US" sz="1400" b="0" kern="1200" baseline="0" dirty="0" smtClean="0">
                          <a:solidFill>
                            <a:schemeClr val="tx1"/>
                          </a:solidFill>
                          <a:latin typeface="Times New Roman" pitchFamily="18" charset="0"/>
                          <a:ea typeface="+mn-ea"/>
                          <a:cs typeface="Times New Roman" pitchFamily="18" charset="0"/>
                        </a:rPr>
                        <a:t> </a:t>
                      </a:r>
                    </a:p>
                    <a:p>
                      <a:r>
                        <a:rPr lang="en-US" sz="1400" b="0" kern="1200" baseline="0" dirty="0" smtClean="0">
                          <a:solidFill>
                            <a:schemeClr val="tx1"/>
                          </a:solidFill>
                          <a:latin typeface="Times New Roman" pitchFamily="18" charset="0"/>
                          <a:ea typeface="+mn-ea"/>
                          <a:cs typeface="Times New Roman" pitchFamily="18" charset="0"/>
                        </a:rPr>
                        <a:t>- Types of Fixed Income Securities </a:t>
                      </a:r>
                    </a:p>
                    <a:p>
                      <a:r>
                        <a:rPr lang="en-US" sz="1400" b="0" kern="1200" baseline="0" dirty="0" smtClean="0">
                          <a:solidFill>
                            <a:schemeClr val="tx1"/>
                          </a:solidFill>
                          <a:latin typeface="Times New Roman" pitchFamily="18" charset="0"/>
                          <a:ea typeface="+mn-ea"/>
                          <a:cs typeface="Times New Roman" pitchFamily="18" charset="0"/>
                        </a:rPr>
                        <a:t>- Types of Different Debt Instruments </a:t>
                      </a:r>
                    </a:p>
                    <a:p>
                      <a:r>
                        <a:rPr lang="en-US" sz="1400" b="0" kern="1200" baseline="0" dirty="0" smtClean="0">
                          <a:solidFill>
                            <a:schemeClr val="tx1"/>
                          </a:solidFill>
                          <a:latin typeface="Times New Roman" pitchFamily="18" charset="0"/>
                          <a:ea typeface="+mn-ea"/>
                          <a:cs typeface="Times New Roman" pitchFamily="18" charset="0"/>
                        </a:rPr>
                        <a:t>- Terms used in Fixed Income Securities </a:t>
                      </a:r>
                    </a:p>
                    <a:p>
                      <a:r>
                        <a:rPr lang="en-US" sz="1400" b="0" kern="1200" baseline="0" dirty="0" smtClean="0">
                          <a:solidFill>
                            <a:schemeClr val="tx1"/>
                          </a:solidFill>
                          <a:latin typeface="Times New Roman" pitchFamily="18" charset="0"/>
                          <a:ea typeface="+mn-ea"/>
                          <a:cs typeface="Times New Roman" pitchFamily="18" charset="0"/>
                        </a:rPr>
                        <a:t>- Credit Rating of Bonds </a:t>
                      </a:r>
                    </a:p>
                    <a:p>
                      <a:r>
                        <a:rPr lang="en-US" sz="1400" b="0" kern="1200" baseline="0" dirty="0" smtClean="0">
                          <a:solidFill>
                            <a:schemeClr val="tx1"/>
                          </a:solidFill>
                          <a:latin typeface="Times New Roman" pitchFamily="18" charset="0"/>
                          <a:ea typeface="+mn-ea"/>
                          <a:cs typeface="Times New Roman" pitchFamily="18" charset="0"/>
                        </a:rPr>
                        <a:t>- Embedded Options </a:t>
                      </a:r>
                    </a:p>
                    <a:p>
                      <a:r>
                        <a:rPr lang="en-US" sz="1400" b="0" kern="1200" baseline="0" dirty="0" smtClean="0">
                          <a:solidFill>
                            <a:schemeClr val="tx1"/>
                          </a:solidFill>
                          <a:latin typeface="Times New Roman" pitchFamily="18" charset="0"/>
                          <a:ea typeface="+mn-ea"/>
                          <a:cs typeface="Times New Roman" pitchFamily="18" charset="0"/>
                        </a:rPr>
                        <a:t>- Interest Rate Derivative Products </a:t>
                      </a:r>
                    </a:p>
                    <a:p>
                      <a:r>
                        <a:rPr lang="en-US" sz="1400" b="0" kern="1200" baseline="0" dirty="0" smtClean="0">
                          <a:solidFill>
                            <a:schemeClr val="tx1"/>
                          </a:solidFill>
                          <a:latin typeface="Times New Roman" pitchFamily="18" charset="0"/>
                          <a:ea typeface="+mn-ea"/>
                          <a:cs typeface="Times New Roman" pitchFamily="18" charset="0"/>
                        </a:rPr>
                        <a:t>- Related FIMMDA Circulars </a:t>
                      </a:r>
                      <a:r>
                        <a:rPr lang="en-US" sz="1400" b="0" kern="1200" baseline="0" dirty="0" smtClean="0">
                          <a:solidFill>
                            <a:schemeClr val="tx1"/>
                          </a:solidFill>
                          <a:latin typeface="Times New Roman" pitchFamily="18" charset="0"/>
                          <a:ea typeface="+mn-ea"/>
                          <a:cs typeface="Times New Roman" pitchFamily="18" charset="0"/>
                        </a:rPr>
                        <a:t>( Fixed Income Money market and Derivative Association of India)</a:t>
                      </a:r>
                      <a:endParaRPr lang="en-US" sz="1400" b="0" kern="1200" baseline="0" dirty="0" smtClean="0">
                        <a:solidFill>
                          <a:schemeClr val="tx1"/>
                        </a:solidFill>
                        <a:latin typeface="Times New Roman" pitchFamily="18" charset="0"/>
                        <a:ea typeface="+mn-ea"/>
                        <a:cs typeface="Times New Roman" pitchFamily="18" charset="0"/>
                      </a:endParaRPr>
                    </a:p>
                    <a:p>
                      <a:r>
                        <a:rPr lang="en-US" sz="1800" b="1" kern="1200" baseline="0" dirty="0" smtClean="0">
                          <a:solidFill>
                            <a:schemeClr val="tx1"/>
                          </a:solidFill>
                          <a:latin typeface="+mn-lt"/>
                          <a:ea typeface="+mn-ea"/>
                          <a:cs typeface="+mn-cs"/>
                        </a:rPr>
                        <a:t>	</a:t>
                      </a:r>
                    </a:p>
                    <a:p>
                      <a:r>
                        <a:rPr lang="en-US" sz="1400" b="1" kern="1200" baseline="0" dirty="0" smtClean="0">
                          <a:solidFill>
                            <a:schemeClr val="tx1"/>
                          </a:solidFill>
                          <a:latin typeface="Times New Roman" pitchFamily="18" charset="0"/>
                          <a:ea typeface="+mn-ea"/>
                          <a:cs typeface="Times New Roman" pitchFamily="18" charset="0"/>
                        </a:rPr>
                        <a:t>• Option Valuation</a:t>
                      </a:r>
                      <a:r>
                        <a:rPr lang="en-US" sz="1400" b="0" kern="1200" baseline="0" dirty="0" smtClean="0">
                          <a:solidFill>
                            <a:schemeClr val="tx1"/>
                          </a:solidFill>
                          <a:latin typeface="Times New Roman" pitchFamily="18" charset="0"/>
                          <a:ea typeface="+mn-ea"/>
                          <a:cs typeface="Times New Roman" pitchFamily="18" charset="0"/>
                        </a:rPr>
                        <a:t> </a:t>
                      </a:r>
                    </a:p>
                    <a:p>
                      <a:r>
                        <a:rPr lang="en-US" sz="1400" b="0" kern="1200" baseline="0" dirty="0" smtClean="0">
                          <a:solidFill>
                            <a:schemeClr val="tx1"/>
                          </a:solidFill>
                          <a:latin typeface="Times New Roman" pitchFamily="18" charset="0"/>
                          <a:ea typeface="+mn-ea"/>
                          <a:cs typeface="Times New Roman" pitchFamily="18" charset="0"/>
                        </a:rPr>
                        <a:t>- General Principles </a:t>
                      </a:r>
                    </a:p>
                    <a:p>
                      <a:r>
                        <a:rPr lang="en-US" sz="1400" b="0" kern="1200" baseline="0" dirty="0" smtClean="0">
                          <a:solidFill>
                            <a:schemeClr val="tx1"/>
                          </a:solidFill>
                          <a:latin typeface="Times New Roman" pitchFamily="18" charset="0"/>
                          <a:ea typeface="+mn-ea"/>
                          <a:cs typeface="Times New Roman" pitchFamily="18" charset="0"/>
                        </a:rPr>
                        <a:t>- Option Valuation Models – Black and </a:t>
                      </a:r>
                      <a:r>
                        <a:rPr lang="en-US" sz="1400" b="0" kern="1200" baseline="0" dirty="0" err="1" smtClean="0">
                          <a:solidFill>
                            <a:schemeClr val="tx1"/>
                          </a:solidFill>
                          <a:latin typeface="Times New Roman" pitchFamily="18" charset="0"/>
                          <a:ea typeface="+mn-ea"/>
                          <a:cs typeface="Times New Roman" pitchFamily="18" charset="0"/>
                        </a:rPr>
                        <a:t>Scholes</a:t>
                      </a:r>
                      <a:r>
                        <a:rPr lang="en-US" sz="1400" b="0" kern="1200" baseline="0" dirty="0" smtClean="0">
                          <a:solidFill>
                            <a:schemeClr val="tx1"/>
                          </a:solidFill>
                          <a:latin typeface="Times New Roman" pitchFamily="18" charset="0"/>
                          <a:ea typeface="+mn-ea"/>
                          <a:cs typeface="Times New Roman" pitchFamily="18" charset="0"/>
                        </a:rPr>
                        <a:t> Valuation Methodology, Black and </a:t>
                      </a:r>
                      <a:r>
                        <a:rPr lang="en-US" sz="1400" b="0" kern="1200" baseline="0" dirty="0" err="1" smtClean="0">
                          <a:solidFill>
                            <a:schemeClr val="tx1"/>
                          </a:solidFill>
                          <a:latin typeface="Times New Roman" pitchFamily="18" charset="0"/>
                          <a:ea typeface="+mn-ea"/>
                          <a:cs typeface="Times New Roman" pitchFamily="18" charset="0"/>
                        </a:rPr>
                        <a:t>Scholes</a:t>
                      </a:r>
                      <a:r>
                        <a:rPr lang="en-US" sz="1400" b="0" kern="1200" baseline="0" dirty="0" smtClean="0">
                          <a:solidFill>
                            <a:schemeClr val="tx1"/>
                          </a:solidFill>
                          <a:latin typeface="Times New Roman" pitchFamily="18" charset="0"/>
                          <a:ea typeface="+mn-ea"/>
                          <a:cs typeface="Times New Roman" pitchFamily="18" charset="0"/>
                        </a:rPr>
                        <a:t> Merton Option Pricing Method </a:t>
                      </a:r>
                    </a:p>
                    <a:p>
                      <a:r>
                        <a:rPr lang="en-US" sz="1400" b="0" kern="1200" baseline="0" dirty="0" smtClean="0">
                          <a:solidFill>
                            <a:schemeClr val="tx1"/>
                          </a:solidFill>
                          <a:latin typeface="Times New Roman" pitchFamily="18" charset="0"/>
                          <a:ea typeface="+mn-ea"/>
                          <a:cs typeface="Times New Roman" pitchFamily="18" charset="0"/>
                        </a:rPr>
                        <a:t>- Binomial Tree Method, Monte Carlo Simulation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b="0" dirty="0" smtClean="0">
                          <a:solidFill>
                            <a:schemeClr val="tx1"/>
                          </a:solidFill>
                        </a:rPr>
                        <a:t>33</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52649430"/>
              </p:ext>
            </p:extLst>
          </p:nvPr>
        </p:nvGraphicFramePr>
        <p:xfrm>
          <a:off x="381000" y="228600"/>
          <a:ext cx="8458201" cy="6248400"/>
        </p:xfrm>
        <a:graphic>
          <a:graphicData uri="http://schemas.openxmlformats.org/drawingml/2006/table">
            <a:tbl>
              <a:tblPr firstRow="1" bandRow="1">
                <a:tableStyleId>{5C22544A-7EE6-4342-B048-85BDC9FD1C3A}</a:tableStyleId>
              </a:tblPr>
              <a:tblGrid>
                <a:gridCol w="1374458"/>
                <a:gridCol w="5920740"/>
                <a:gridCol w="1163003"/>
              </a:tblGrid>
              <a:tr h="3522383">
                <a:tc>
                  <a:txBody>
                    <a:bodyPr/>
                    <a:lstStyle/>
                    <a:p>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400" b="1" kern="1200" baseline="0" dirty="0" smtClean="0">
                        <a:solidFill>
                          <a:schemeClr val="lt1"/>
                        </a:solidFill>
                        <a:latin typeface="Andalus" pitchFamily="18" charset="-78"/>
                        <a:ea typeface="+mn-ea"/>
                        <a:cs typeface="Andalus" pitchFamily="18" charset="-78"/>
                      </a:endParaRPr>
                    </a:p>
                    <a:p>
                      <a:r>
                        <a:rPr lang="en-US" sz="1400" b="1" kern="1200" baseline="0" dirty="0" smtClean="0">
                          <a:solidFill>
                            <a:schemeClr val="tx1"/>
                          </a:solidFill>
                          <a:latin typeface="Andalus" pitchFamily="18" charset="-78"/>
                          <a:ea typeface="+mn-ea"/>
                          <a:cs typeface="Andalus" pitchFamily="18" charset="-78"/>
                        </a:rPr>
                        <a:t>• Valuation of other Financial Assets and Liabilities </a:t>
                      </a:r>
                    </a:p>
                    <a:p>
                      <a:r>
                        <a:rPr lang="en-US" sz="1400" b="1" kern="1200" baseline="0" dirty="0" smtClean="0">
                          <a:solidFill>
                            <a:schemeClr val="tx1"/>
                          </a:solidFill>
                          <a:latin typeface="Andalus" pitchFamily="18" charset="-78"/>
                          <a:ea typeface="+mn-ea"/>
                          <a:cs typeface="Andalus" pitchFamily="18" charset="-78"/>
                        </a:rPr>
                        <a:t>• Intangible Assets </a:t>
                      </a:r>
                    </a:p>
                    <a:p>
                      <a:r>
                        <a:rPr lang="en-US" sz="1400" b="0" kern="1200" baseline="0" dirty="0" smtClean="0">
                          <a:solidFill>
                            <a:schemeClr val="tx1"/>
                          </a:solidFill>
                          <a:latin typeface="Andalus" pitchFamily="18" charset="-78"/>
                          <a:ea typeface="+mn-ea"/>
                          <a:cs typeface="Andalus" pitchFamily="18" charset="-78"/>
                        </a:rPr>
                        <a:t>- Nature and Classification of Intangibles </a:t>
                      </a:r>
                    </a:p>
                    <a:p>
                      <a:r>
                        <a:rPr lang="en-US" sz="1400" b="0" kern="1200" baseline="0" dirty="0" smtClean="0">
                          <a:solidFill>
                            <a:schemeClr val="tx1"/>
                          </a:solidFill>
                          <a:latin typeface="Andalus" pitchFamily="18" charset="-78"/>
                          <a:ea typeface="+mn-ea"/>
                          <a:cs typeface="Andalus" pitchFamily="18" charset="-78"/>
                        </a:rPr>
                        <a:t>- Identification of Nature of Intangible Assets </a:t>
                      </a:r>
                    </a:p>
                    <a:p>
                      <a:r>
                        <a:rPr lang="en-US" sz="1400" b="0" kern="1200" baseline="0" dirty="0" smtClean="0">
                          <a:solidFill>
                            <a:schemeClr val="tx1"/>
                          </a:solidFill>
                          <a:latin typeface="Andalus" pitchFamily="18" charset="-78"/>
                          <a:ea typeface="+mn-ea"/>
                          <a:cs typeface="Andalus" pitchFamily="18" charset="-78"/>
                        </a:rPr>
                        <a:t>- Purpose of Intangibles Valuation </a:t>
                      </a:r>
                    </a:p>
                    <a:p>
                      <a:r>
                        <a:rPr lang="en-US" sz="1400" b="0" kern="1200" baseline="0" dirty="0" smtClean="0">
                          <a:solidFill>
                            <a:schemeClr val="tx1"/>
                          </a:solidFill>
                          <a:latin typeface="Andalus" pitchFamily="18" charset="-78"/>
                          <a:ea typeface="+mn-ea"/>
                          <a:cs typeface="Andalus" pitchFamily="18" charset="-78"/>
                        </a:rPr>
                        <a:t>- Valuation Approaches </a:t>
                      </a:r>
                    </a:p>
                    <a:p>
                      <a:r>
                        <a:rPr lang="en-US" sz="1400" b="1" kern="1200" baseline="0" dirty="0" smtClean="0">
                          <a:solidFill>
                            <a:schemeClr val="tx1"/>
                          </a:solidFill>
                          <a:latin typeface="Andalus" pitchFamily="18" charset="-78"/>
                          <a:ea typeface="+mn-ea"/>
                          <a:cs typeface="Andalus" pitchFamily="18" charset="-78"/>
                        </a:rPr>
                        <a:t>• Situation Specific Valuation </a:t>
                      </a:r>
                    </a:p>
                    <a:p>
                      <a:r>
                        <a:rPr lang="en-US" sz="1400" b="0" kern="1200" baseline="0" dirty="0" smtClean="0">
                          <a:solidFill>
                            <a:schemeClr val="tx1"/>
                          </a:solidFill>
                          <a:latin typeface="Andalus" pitchFamily="18" charset="-78"/>
                          <a:ea typeface="+mn-ea"/>
                          <a:cs typeface="Andalus" pitchFamily="18" charset="-78"/>
                        </a:rPr>
                        <a:t>- Business Combination – Amalgamation, Merger, Demerger, Arrangement &amp; Restructuring </a:t>
                      </a:r>
                    </a:p>
                    <a:p>
                      <a:r>
                        <a:rPr lang="en-US" sz="1400" b="0" kern="1200" baseline="0" dirty="0" smtClean="0">
                          <a:solidFill>
                            <a:schemeClr val="tx1"/>
                          </a:solidFill>
                          <a:latin typeface="Andalus" pitchFamily="18" charset="-78"/>
                          <a:ea typeface="+mn-ea"/>
                          <a:cs typeface="Andalus" pitchFamily="18" charset="-78"/>
                        </a:rPr>
                        <a:t>- Distressed Asset Valuation </a:t>
                      </a:r>
                    </a:p>
                    <a:p>
                      <a:r>
                        <a:rPr lang="en-US" sz="1400" b="0" kern="1200" baseline="0" dirty="0" smtClean="0">
                          <a:solidFill>
                            <a:schemeClr val="tx1"/>
                          </a:solidFill>
                          <a:latin typeface="Andalus" pitchFamily="18" charset="-78"/>
                          <a:ea typeface="+mn-ea"/>
                          <a:cs typeface="Andalus" pitchFamily="18" charset="-78"/>
                        </a:rPr>
                        <a:t>- Start-up Entities Valuation </a:t>
                      </a:r>
                    </a:p>
                    <a:p>
                      <a:r>
                        <a:rPr lang="en-US" sz="1400" b="0" kern="1200" baseline="0" dirty="0" smtClean="0">
                          <a:solidFill>
                            <a:schemeClr val="tx1"/>
                          </a:solidFill>
                          <a:latin typeface="Andalus" pitchFamily="18" charset="-78"/>
                          <a:ea typeface="+mn-ea"/>
                          <a:cs typeface="Andalus" pitchFamily="18" charset="-78"/>
                        </a:rPr>
                        <a:t>- Valuation of Small and Medium Enterprises </a:t>
                      </a:r>
                    </a:p>
                    <a:p>
                      <a:r>
                        <a:rPr lang="en-US" sz="1400" b="0" kern="1200" baseline="0" dirty="0" smtClean="0">
                          <a:solidFill>
                            <a:schemeClr val="tx1"/>
                          </a:solidFill>
                          <a:latin typeface="Andalus" pitchFamily="18" charset="-78"/>
                          <a:ea typeface="+mn-ea"/>
                          <a:cs typeface="Andalus" pitchFamily="18" charset="-78"/>
                        </a:rPr>
                        <a:t>- Valuation of Cyclical Firms </a:t>
                      </a:r>
                    </a:p>
                    <a:p>
                      <a:r>
                        <a:rPr lang="en-US" sz="1400" b="0" kern="1200" baseline="0" dirty="0" smtClean="0">
                          <a:solidFill>
                            <a:schemeClr val="tx1"/>
                          </a:solidFill>
                          <a:latin typeface="Andalus" pitchFamily="18" charset="-78"/>
                          <a:ea typeface="+mn-ea"/>
                          <a:cs typeface="Andalus" pitchFamily="18" charset="-78"/>
                        </a:rPr>
                        <a:t>- Valuation of Investment Entities </a:t>
                      </a:r>
                    </a:p>
                    <a:p>
                      <a:r>
                        <a:rPr lang="en-US" sz="1400" b="0" kern="1200" baseline="0" dirty="0" smtClean="0">
                          <a:solidFill>
                            <a:schemeClr val="tx1"/>
                          </a:solidFill>
                          <a:latin typeface="Andalus" pitchFamily="18" charset="-78"/>
                          <a:ea typeface="+mn-ea"/>
                          <a:cs typeface="Andalus" pitchFamily="18" charset="-78"/>
                        </a:rPr>
                        <a:t>- Valuation for Insurance Coverage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2726017">
                <a:tc>
                  <a:txBody>
                    <a:bodyPr/>
                    <a:lstStyle/>
                    <a:p>
                      <a:r>
                        <a:rPr lang="en-US" sz="1400" dirty="0" err="1" smtClean="0">
                          <a:latin typeface="Andalus" pitchFamily="18" charset="-78"/>
                          <a:cs typeface="Andalus" pitchFamily="18" charset="-78"/>
                        </a:rPr>
                        <a:t>i</a:t>
                      </a:r>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dk1"/>
                          </a:solidFill>
                          <a:latin typeface="Andalus" pitchFamily="18" charset="-78"/>
                          <a:ea typeface="+mn-ea"/>
                          <a:cs typeface="Andalus" pitchFamily="18" charset="-78"/>
                        </a:rPr>
                        <a:t>Laws and Regulations relevant to Financial Assets Valuation 	</a:t>
                      </a:r>
                      <a:endParaRPr lang="en-US" sz="1800" kern="1200" baseline="0" dirty="0" smtClean="0">
                        <a:solidFill>
                          <a:schemeClr val="dk1"/>
                        </a:solidFill>
                        <a:latin typeface="Andalus" pitchFamily="18" charset="-78"/>
                        <a:ea typeface="+mn-ea"/>
                        <a:cs typeface="Andalus" pitchFamily="18" charset="-78"/>
                      </a:endParaRPr>
                    </a:p>
                    <a:p>
                      <a:r>
                        <a:rPr lang="en-US" sz="1400" kern="1200" baseline="0" dirty="0" smtClean="0">
                          <a:solidFill>
                            <a:schemeClr val="dk1"/>
                          </a:solidFill>
                          <a:latin typeface="Andalus" pitchFamily="18" charset="-78"/>
                          <a:ea typeface="+mn-ea"/>
                          <a:cs typeface="Andalus" pitchFamily="18" charset="-78"/>
                        </a:rPr>
                        <a:t>• </a:t>
                      </a:r>
                      <a:r>
                        <a:rPr lang="en-US" sz="1400" b="1" kern="1200" baseline="0" dirty="0" smtClean="0">
                          <a:solidFill>
                            <a:schemeClr val="dk1"/>
                          </a:solidFill>
                          <a:latin typeface="Andalus" pitchFamily="18" charset="-78"/>
                          <a:ea typeface="+mn-ea"/>
                          <a:cs typeface="Andalus" pitchFamily="18" charset="-78"/>
                        </a:rPr>
                        <a:t>Financial Reporting </a:t>
                      </a:r>
                    </a:p>
                    <a:p>
                      <a:r>
                        <a:rPr lang="en-US" sz="1400" kern="1200" baseline="0" dirty="0" smtClean="0">
                          <a:solidFill>
                            <a:schemeClr val="dk1"/>
                          </a:solidFill>
                          <a:latin typeface="Andalus" pitchFamily="18" charset="-78"/>
                          <a:ea typeface="+mn-ea"/>
                          <a:cs typeface="Andalus" pitchFamily="18" charset="-78"/>
                        </a:rPr>
                        <a:t>-  (Indian Accounting Standards), </a:t>
                      </a:r>
                      <a:r>
                        <a:rPr lang="en-US" sz="1400" kern="1200" baseline="0" dirty="0" err="1" smtClean="0">
                          <a:solidFill>
                            <a:schemeClr val="dk1"/>
                          </a:solidFill>
                          <a:latin typeface="Andalus" pitchFamily="18" charset="-78"/>
                          <a:ea typeface="+mn-ea"/>
                          <a:cs typeface="Andalus" pitchFamily="18" charset="-78"/>
                        </a:rPr>
                        <a:t>Ind</a:t>
                      </a:r>
                      <a:r>
                        <a:rPr lang="en-US" sz="1400" kern="1200" baseline="0" dirty="0" smtClean="0">
                          <a:solidFill>
                            <a:schemeClr val="dk1"/>
                          </a:solidFill>
                          <a:latin typeface="Andalus" pitchFamily="18" charset="-78"/>
                          <a:ea typeface="+mn-ea"/>
                          <a:cs typeface="Andalus" pitchFamily="18" charset="-78"/>
                        </a:rPr>
                        <a:t> AS </a:t>
                      </a:r>
                      <a:r>
                        <a:rPr lang="en-US" sz="1200" kern="1200" baseline="0" dirty="0" smtClean="0">
                          <a:solidFill>
                            <a:schemeClr val="dk1"/>
                          </a:solidFill>
                          <a:latin typeface="Andalus" pitchFamily="18" charset="-78"/>
                          <a:ea typeface="+mn-ea"/>
                          <a:cs typeface="Andalus" pitchFamily="18" charset="-78"/>
                        </a:rPr>
                        <a:t>113(F</a:t>
                      </a:r>
                      <a:r>
                        <a:rPr lang="en-IN" sz="1200" b="0" i="0" kern="1200" baseline="0" dirty="0" smtClean="0">
                          <a:solidFill>
                            <a:schemeClr val="dk1"/>
                          </a:solidFill>
                          <a:latin typeface="+mn-lt"/>
                          <a:ea typeface="+mn-ea"/>
                          <a:cs typeface="+mn-cs"/>
                        </a:rPr>
                        <a:t>air </a:t>
                      </a:r>
                      <a:r>
                        <a:rPr lang="en-IN" sz="1200" b="0" i="0" kern="1200" baseline="0" dirty="0" smtClean="0">
                          <a:solidFill>
                            <a:schemeClr val="dk1"/>
                          </a:solidFill>
                          <a:latin typeface="+mn-lt"/>
                          <a:ea typeface="+mn-ea"/>
                          <a:cs typeface="+mn-cs"/>
                        </a:rPr>
                        <a:t>Value  </a:t>
                      </a:r>
                      <a:r>
                        <a:rPr lang="en-IN" sz="1200" b="0" i="0" kern="1200" baseline="0" dirty="0" smtClean="0">
                          <a:solidFill>
                            <a:schemeClr val="dk1"/>
                          </a:solidFill>
                          <a:latin typeface="+mn-lt"/>
                          <a:ea typeface="+mn-ea"/>
                          <a:cs typeface="+mn-cs"/>
                        </a:rPr>
                        <a:t>Measurement</a:t>
                      </a:r>
                      <a:r>
                        <a:rPr lang="en-IN" sz="1200" b="1" i="1" kern="1200" baseline="0" dirty="0" smtClean="0">
                          <a:solidFill>
                            <a:schemeClr val="dk1"/>
                          </a:solidFill>
                          <a:latin typeface="+mn-lt"/>
                          <a:ea typeface="+mn-ea"/>
                          <a:cs typeface="+mn-cs"/>
                        </a:rPr>
                        <a:t>)</a:t>
                      </a:r>
                      <a:r>
                        <a:rPr lang="en-US" sz="1200" b="1" kern="1200" baseline="0" dirty="0" smtClean="0">
                          <a:solidFill>
                            <a:schemeClr val="dk1"/>
                          </a:solidFill>
                          <a:latin typeface="Andalus" pitchFamily="18" charset="-78"/>
                          <a:ea typeface="+mn-ea"/>
                          <a:cs typeface="Andalus" pitchFamily="18" charset="-78"/>
                        </a:rPr>
                        <a:t> </a:t>
                      </a:r>
                    </a:p>
                    <a:p>
                      <a:r>
                        <a:rPr lang="en-US" sz="1400" b="1" kern="1200" baseline="0" dirty="0" smtClean="0">
                          <a:solidFill>
                            <a:schemeClr val="dk1"/>
                          </a:solidFill>
                          <a:latin typeface="Andalus" pitchFamily="18" charset="-78"/>
                          <a:ea typeface="+mn-ea"/>
                          <a:cs typeface="Andalus" pitchFamily="18" charset="-78"/>
                        </a:rPr>
                        <a:t>• The Companies Act, 2013 </a:t>
                      </a:r>
                    </a:p>
                    <a:p>
                      <a:r>
                        <a:rPr lang="en-US" sz="1400" kern="1200" baseline="0" dirty="0" smtClean="0">
                          <a:solidFill>
                            <a:schemeClr val="dk1"/>
                          </a:solidFill>
                          <a:latin typeface="Andalus" pitchFamily="18" charset="-78"/>
                          <a:ea typeface="+mn-ea"/>
                          <a:cs typeface="Andalus" pitchFamily="18" charset="-78"/>
                        </a:rPr>
                        <a:t>- Chapter IV - Share Capital and Debenture </a:t>
                      </a:r>
                    </a:p>
                    <a:p>
                      <a:r>
                        <a:rPr lang="en-US" sz="1400" kern="1200" baseline="0" dirty="0" smtClean="0">
                          <a:solidFill>
                            <a:schemeClr val="dk1"/>
                          </a:solidFill>
                          <a:latin typeface="Andalus" pitchFamily="18" charset="-78"/>
                          <a:ea typeface="+mn-ea"/>
                          <a:cs typeface="Andalus" pitchFamily="18" charset="-78"/>
                        </a:rPr>
                        <a:t>- Chapter XV - Compromise Arrangements and Amalgamation and Relevant Rules </a:t>
                      </a:r>
                    </a:p>
                    <a:p>
                      <a:r>
                        <a:rPr lang="en-US" sz="1400" kern="1200" baseline="0" dirty="0" smtClean="0">
                          <a:solidFill>
                            <a:schemeClr val="dk1"/>
                          </a:solidFill>
                          <a:latin typeface="Andalus" pitchFamily="18" charset="-78"/>
                          <a:ea typeface="+mn-ea"/>
                          <a:cs typeface="Andalus" pitchFamily="18" charset="-78"/>
                        </a:rPr>
                        <a:t>- Chapter XX - Winding Up </a:t>
                      </a:r>
                    </a:p>
                    <a:p>
                      <a:r>
                        <a:rPr lang="en-US" sz="1800" kern="1200" baseline="0" dirty="0" smtClean="0">
                          <a:solidFill>
                            <a:schemeClr val="dk1"/>
                          </a:solidFill>
                          <a:latin typeface="Andalus" pitchFamily="18" charset="-78"/>
                          <a:ea typeface="+mn-ea"/>
                          <a:cs typeface="Andalus" pitchFamily="18" charset="-78"/>
                        </a:rPr>
                        <a:t>	</a:t>
                      </a:r>
                    </a:p>
                    <a:p>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1400" dirty="0" smtClean="0">
                          <a:latin typeface="Andalus" pitchFamily="18" charset="-78"/>
                          <a:cs typeface="Andalus" pitchFamily="18" charset="-78"/>
                        </a:rPr>
                        <a:t>10</a:t>
                      </a:r>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81000" y="228600"/>
          <a:ext cx="8382000" cy="6296105"/>
        </p:xfrm>
        <a:graphic>
          <a:graphicData uri="http://schemas.openxmlformats.org/drawingml/2006/table">
            <a:tbl>
              <a:tblPr firstRow="1" bandRow="1">
                <a:tableStyleId>{5C22544A-7EE6-4342-B048-85BDC9FD1C3A}</a:tableStyleId>
              </a:tblPr>
              <a:tblGrid>
                <a:gridCol w="908051"/>
                <a:gridCol w="6111874"/>
                <a:gridCol w="1362075"/>
              </a:tblGrid>
              <a:tr h="5024051">
                <a:tc>
                  <a:txBody>
                    <a:bodyPr/>
                    <a:lstStyle/>
                    <a:p>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US" sz="1400" b="1" kern="1200" baseline="0" dirty="0" smtClean="0">
                        <a:solidFill>
                          <a:schemeClr val="lt1"/>
                        </a:solidFill>
                        <a:latin typeface="Andalus" pitchFamily="18" charset="-78"/>
                        <a:ea typeface="+mn-ea"/>
                        <a:cs typeface="Andalus" pitchFamily="18" charset="-78"/>
                      </a:endParaRPr>
                    </a:p>
                    <a:p>
                      <a:r>
                        <a:rPr lang="en-US" sz="1400" b="1" kern="1200" baseline="0" dirty="0" smtClean="0">
                          <a:solidFill>
                            <a:schemeClr val="tx1"/>
                          </a:solidFill>
                          <a:latin typeface="Andalus" pitchFamily="18" charset="-78"/>
                          <a:ea typeface="+mn-ea"/>
                          <a:cs typeface="Andalus" pitchFamily="18" charset="-78"/>
                        </a:rPr>
                        <a:t>• SEBI Regulations </a:t>
                      </a:r>
                    </a:p>
                    <a:p>
                      <a:r>
                        <a:rPr lang="en-US" sz="1400" b="0" kern="1200" baseline="0" dirty="0" smtClean="0">
                          <a:solidFill>
                            <a:schemeClr val="tx1"/>
                          </a:solidFill>
                          <a:latin typeface="Andalus" pitchFamily="18" charset="-78"/>
                          <a:ea typeface="+mn-ea"/>
                          <a:cs typeface="Andalus" pitchFamily="18" charset="-78"/>
                        </a:rPr>
                        <a:t>- SEBI (ICDR), 2009 </a:t>
                      </a:r>
                    </a:p>
                    <a:p>
                      <a:r>
                        <a:rPr lang="en-US" sz="1400" b="0" kern="1200" baseline="0" dirty="0" smtClean="0">
                          <a:solidFill>
                            <a:schemeClr val="tx1"/>
                          </a:solidFill>
                          <a:latin typeface="Andalus" pitchFamily="18" charset="-78"/>
                          <a:ea typeface="+mn-ea"/>
                          <a:cs typeface="Andalus" pitchFamily="18" charset="-78"/>
                        </a:rPr>
                        <a:t>- SEBI (LODR), 2015 </a:t>
                      </a:r>
                    </a:p>
                    <a:p>
                      <a:r>
                        <a:rPr lang="en-US" sz="1400" b="0" kern="1200" baseline="0" dirty="0" smtClean="0">
                          <a:solidFill>
                            <a:schemeClr val="tx1"/>
                          </a:solidFill>
                          <a:latin typeface="Andalus" pitchFamily="18" charset="-78"/>
                          <a:ea typeface="+mn-ea"/>
                          <a:cs typeface="Andalus" pitchFamily="18" charset="-78"/>
                        </a:rPr>
                        <a:t>- SEBI (Mutual Fund) Regulations, 1996 </a:t>
                      </a:r>
                    </a:p>
                    <a:p>
                      <a:r>
                        <a:rPr lang="en-US" sz="1400" b="0" kern="1200" baseline="0" dirty="0" smtClean="0">
                          <a:solidFill>
                            <a:schemeClr val="tx1"/>
                          </a:solidFill>
                          <a:latin typeface="Andalus" pitchFamily="18" charset="-78"/>
                          <a:ea typeface="+mn-ea"/>
                          <a:cs typeface="Andalus" pitchFamily="18" charset="-78"/>
                        </a:rPr>
                        <a:t>- SEBI (Share based Employee Benefits) Regulation, 2014 </a:t>
                      </a:r>
                    </a:p>
                    <a:p>
                      <a:r>
                        <a:rPr lang="en-US" sz="1400" b="0" kern="1200" baseline="0" dirty="0" smtClean="0">
                          <a:solidFill>
                            <a:schemeClr val="tx1"/>
                          </a:solidFill>
                          <a:latin typeface="Andalus" pitchFamily="18" charset="-78"/>
                          <a:ea typeface="+mn-ea"/>
                          <a:cs typeface="Andalus" pitchFamily="18" charset="-78"/>
                        </a:rPr>
                        <a:t>- SEBI (SAST) Regulations, 2011, </a:t>
                      </a:r>
                    </a:p>
                    <a:p>
                      <a:r>
                        <a:rPr lang="en-US" sz="1400" b="0" kern="1200" baseline="0" dirty="0" smtClean="0">
                          <a:solidFill>
                            <a:schemeClr val="tx1"/>
                          </a:solidFill>
                          <a:latin typeface="Andalus" pitchFamily="18" charset="-78"/>
                          <a:ea typeface="+mn-ea"/>
                          <a:cs typeface="Andalus" pitchFamily="18" charset="-78"/>
                        </a:rPr>
                        <a:t>- SEBI(Delisting) Regulations </a:t>
                      </a:r>
                    </a:p>
                    <a:p>
                      <a:r>
                        <a:rPr lang="en-US" sz="1400" b="0" kern="1200" baseline="0" dirty="0" smtClean="0">
                          <a:solidFill>
                            <a:schemeClr val="tx1"/>
                          </a:solidFill>
                          <a:latin typeface="Andalus" pitchFamily="18" charset="-78"/>
                          <a:ea typeface="+mn-ea"/>
                          <a:cs typeface="Andalus" pitchFamily="18" charset="-78"/>
                        </a:rPr>
                        <a:t>- ESOP Valuation </a:t>
                      </a:r>
                    </a:p>
                    <a:p>
                      <a:r>
                        <a:rPr lang="en-US" sz="1400" b="1" kern="1200" baseline="0" dirty="0" smtClean="0">
                          <a:solidFill>
                            <a:schemeClr val="tx1"/>
                          </a:solidFill>
                          <a:latin typeface="Andalus" pitchFamily="18" charset="-78"/>
                          <a:ea typeface="+mn-ea"/>
                          <a:cs typeface="Andalus" pitchFamily="18" charset="-78"/>
                        </a:rPr>
                        <a:t>• RBI and FEMA Regulations </a:t>
                      </a:r>
                    </a:p>
                    <a:p>
                      <a:r>
                        <a:rPr lang="en-US" sz="1400" b="0" kern="1200" baseline="0" dirty="0" smtClean="0">
                          <a:solidFill>
                            <a:schemeClr val="tx1"/>
                          </a:solidFill>
                          <a:latin typeface="Andalus" pitchFamily="18" charset="-78"/>
                          <a:ea typeface="+mn-ea"/>
                          <a:cs typeface="Andalus" pitchFamily="18" charset="-78"/>
                        </a:rPr>
                        <a:t>- FEMA (Transfer or Issue of Security by a Person Resident Outside India), Regulations, 2017 </a:t>
                      </a:r>
                    </a:p>
                    <a:p>
                      <a:r>
                        <a:rPr lang="en-US" sz="1400" b="0" kern="1200" baseline="0" dirty="0" smtClean="0">
                          <a:solidFill>
                            <a:schemeClr val="tx1"/>
                          </a:solidFill>
                          <a:latin typeface="Andalus" pitchFamily="18" charset="-78"/>
                          <a:ea typeface="+mn-ea"/>
                          <a:cs typeface="Andalus" pitchFamily="18" charset="-78"/>
                        </a:rPr>
                        <a:t>- Foreign Direct Investment (Pricing Guidelines) </a:t>
                      </a:r>
                    </a:p>
                    <a:p>
                      <a:r>
                        <a:rPr lang="en-US" sz="1400" b="0" kern="1200" baseline="0" dirty="0" smtClean="0">
                          <a:solidFill>
                            <a:schemeClr val="tx1"/>
                          </a:solidFill>
                          <a:latin typeface="Andalus" pitchFamily="18" charset="-78"/>
                          <a:ea typeface="+mn-ea"/>
                          <a:cs typeface="Andalus" pitchFamily="18" charset="-78"/>
                        </a:rPr>
                        <a:t>- Direct Investment by Residents in Joint Venture/ Wholly Owned Subsidiary abroad. </a:t>
                      </a:r>
                    </a:p>
                    <a:p>
                      <a:r>
                        <a:rPr lang="en-US" sz="1400" b="0" kern="1200" baseline="0" dirty="0" smtClean="0">
                          <a:solidFill>
                            <a:schemeClr val="tx1"/>
                          </a:solidFill>
                          <a:latin typeface="Andalus" pitchFamily="18" charset="-78"/>
                          <a:ea typeface="+mn-ea"/>
                          <a:cs typeface="Andalus" pitchFamily="18" charset="-78"/>
                        </a:rPr>
                        <a:t>- Prudential Norms for Classification, Valuation and Operation of Investment Portfolio by Banks. </a:t>
                      </a:r>
                    </a:p>
                    <a:p>
                      <a:r>
                        <a:rPr lang="en-US" sz="1400" b="0" kern="1200" baseline="0" dirty="0" smtClean="0">
                          <a:solidFill>
                            <a:schemeClr val="tx1"/>
                          </a:solidFill>
                          <a:latin typeface="Andalus" pitchFamily="18" charset="-78"/>
                          <a:ea typeface="+mn-ea"/>
                          <a:cs typeface="Andalus" pitchFamily="18" charset="-78"/>
                        </a:rPr>
                        <a:t>- Guidelines on Sale of Stressed Assets by Banks </a:t>
                      </a:r>
                    </a:p>
                    <a:p>
                      <a:r>
                        <a:rPr lang="en-US" sz="1400" b="0" kern="1200" baseline="0" dirty="0" smtClean="0">
                          <a:solidFill>
                            <a:schemeClr val="tx1"/>
                          </a:solidFill>
                          <a:latin typeface="Andalus" pitchFamily="18" charset="-78"/>
                          <a:ea typeface="+mn-ea"/>
                          <a:cs typeface="Andalus" pitchFamily="18" charset="-78"/>
                        </a:rPr>
                        <a:t>- SARFESI Act, 2002 </a:t>
                      </a:r>
                    </a:p>
                    <a:p>
                      <a:r>
                        <a:rPr lang="en-US" sz="1400" b="1" kern="1200" baseline="0" dirty="0" smtClean="0">
                          <a:solidFill>
                            <a:schemeClr val="tx1"/>
                          </a:solidFill>
                          <a:latin typeface="Andalus" pitchFamily="18" charset="-78"/>
                          <a:ea typeface="+mn-ea"/>
                          <a:cs typeface="Andalus" pitchFamily="18" charset="-78"/>
                        </a:rPr>
                        <a:t>• Income Tax and Other Statues </a:t>
                      </a:r>
                    </a:p>
                    <a:p>
                      <a:r>
                        <a:rPr lang="en-US" sz="1400" b="1" kern="1200" baseline="0" dirty="0" smtClean="0">
                          <a:solidFill>
                            <a:schemeClr val="tx1"/>
                          </a:solidFill>
                          <a:latin typeface="Andalus" pitchFamily="18" charset="-78"/>
                          <a:ea typeface="+mn-ea"/>
                          <a:cs typeface="Andalus" pitchFamily="18" charset="-78"/>
                        </a:rPr>
                        <a:t>- </a:t>
                      </a:r>
                      <a:r>
                        <a:rPr lang="en-US" sz="1400" b="0" kern="1200" baseline="0" dirty="0" smtClean="0">
                          <a:solidFill>
                            <a:schemeClr val="tx1"/>
                          </a:solidFill>
                          <a:latin typeface="Andalus" pitchFamily="18" charset="-78"/>
                          <a:ea typeface="+mn-ea"/>
                          <a:cs typeface="Andalus" pitchFamily="18" charset="-78"/>
                        </a:rPr>
                        <a:t>Capital Gain on Transfer of Assets </a:t>
                      </a:r>
                      <a:endParaRPr lang="en-US" sz="1800" b="0" kern="1200" baseline="0" dirty="0" smtClean="0">
                        <a:solidFill>
                          <a:schemeClr val="tx1"/>
                        </a:solidFill>
                        <a:latin typeface="Andalus" pitchFamily="18" charset="-78"/>
                        <a:ea typeface="+mn-ea"/>
                        <a:cs typeface="Andalus" pitchFamily="18" charset="-78"/>
                      </a:endParaRPr>
                    </a:p>
                    <a:p>
                      <a:r>
                        <a:rPr lang="en-US" sz="1400" b="0" kern="1200" baseline="0" dirty="0" smtClean="0">
                          <a:solidFill>
                            <a:schemeClr val="tx1"/>
                          </a:solidFill>
                          <a:latin typeface="Andalus" pitchFamily="18" charset="-78"/>
                          <a:ea typeface="+mn-ea"/>
                          <a:cs typeface="Andalus" pitchFamily="18" charset="-78"/>
                        </a:rPr>
                        <a:t>- Taxation on Income of Corporate Entities, Partnership </a:t>
                      </a:r>
                    </a:p>
                    <a:p>
                      <a:r>
                        <a:rPr lang="en-US" sz="1400" b="0" kern="1200" baseline="0" dirty="0" smtClean="0">
                          <a:solidFill>
                            <a:schemeClr val="tx1"/>
                          </a:solidFill>
                          <a:latin typeface="Andalus" pitchFamily="18" charset="-78"/>
                          <a:ea typeface="+mn-ea"/>
                          <a:cs typeface="Andalus" pitchFamily="18" charset="-78"/>
                        </a:rPr>
                        <a:t>- Carry Forward of Losses </a:t>
                      </a:r>
                    </a:p>
                    <a:p>
                      <a:r>
                        <a:rPr lang="en-US" sz="1400" b="0" kern="1200" baseline="0" dirty="0" smtClean="0">
                          <a:solidFill>
                            <a:schemeClr val="tx1"/>
                          </a:solidFill>
                          <a:latin typeface="Andalus" pitchFamily="18" charset="-78"/>
                          <a:ea typeface="+mn-ea"/>
                          <a:cs typeface="Andalus" pitchFamily="18" charset="-78"/>
                        </a:rPr>
                        <a:t>- Compliance of DTAA Agreements </a:t>
                      </a:r>
                      <a:endParaRPr lang="en-US" sz="1400" b="0" dirty="0">
                        <a:solidFill>
                          <a:schemeClr val="tx1"/>
                        </a:solidFill>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1084025">
                <a:tc>
                  <a:txBody>
                    <a:bodyPr/>
                    <a:lstStyle/>
                    <a:p>
                      <a:r>
                        <a:rPr lang="en-US" sz="1400" dirty="0" smtClean="0">
                          <a:latin typeface="Andalus" pitchFamily="18" charset="-78"/>
                          <a:cs typeface="Andalus" pitchFamily="18" charset="-78"/>
                        </a:rPr>
                        <a:t>J</a:t>
                      </a:r>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Andalus" pitchFamily="18" charset="-78"/>
                          <a:ea typeface="+mn-ea"/>
                          <a:cs typeface="Andalus" pitchFamily="18" charset="-78"/>
                        </a:rPr>
                        <a:t>Case Studies (This section will have 2 case studies for application of valuation techniques. There will be two comprehensions narrating the transaction based on which questions will be asked from each case.)</a:t>
                      </a:r>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smtClean="0">
                          <a:latin typeface="Andalus" pitchFamily="18" charset="-78"/>
                          <a:cs typeface="Andalus" pitchFamily="18" charset="-78"/>
                        </a:rPr>
                        <a:t>14</a:t>
                      </a:r>
                      <a:endParaRPr lang="en-US" sz="1400" dirty="0">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836491467"/>
              </p:ext>
            </p:extLst>
          </p:nvPr>
        </p:nvGraphicFramePr>
        <p:xfrm>
          <a:off x="457200" y="762000"/>
          <a:ext cx="8077200" cy="4709880"/>
        </p:xfrm>
        <a:graphic>
          <a:graphicData uri="http://schemas.openxmlformats.org/drawingml/2006/table">
            <a:tbl>
              <a:tblPr firstRow="1" bandRow="1">
                <a:tableStyleId>{5C22544A-7EE6-4342-B048-85BDC9FD1C3A}</a:tableStyleId>
              </a:tblPr>
              <a:tblGrid>
                <a:gridCol w="609600"/>
                <a:gridCol w="1752600"/>
                <a:gridCol w="1524000"/>
                <a:gridCol w="1828800"/>
                <a:gridCol w="1066800"/>
                <a:gridCol w="1295400"/>
              </a:tblGrid>
              <a:tr h="431800">
                <a:tc gridSpan="6">
                  <a:txBody>
                    <a:bodyPr/>
                    <a:lstStyle/>
                    <a:p>
                      <a:pPr algn="ctr"/>
                      <a:r>
                        <a:rPr lang="en-US" sz="1800" dirty="0" smtClean="0">
                          <a:solidFill>
                            <a:schemeClr val="tx1"/>
                          </a:solidFill>
                          <a:latin typeface="Times New Roman" pitchFamily="18" charset="0"/>
                          <a:cs typeface="Times New Roman" pitchFamily="18" charset="0"/>
                        </a:rPr>
                        <a:t>Registered Valuers Orgnisation</a:t>
                      </a:r>
                      <a:endParaRPr lang="en-US" sz="1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06400">
                <a:tc rowSpan="2">
                  <a:txBody>
                    <a:bodyPr/>
                    <a:lstStyle/>
                    <a:p>
                      <a:r>
                        <a:rPr lang="en-US" sz="1400" b="1" dirty="0" err="1" smtClean="0">
                          <a:latin typeface="Times New Roman" pitchFamily="18" charset="0"/>
                          <a:cs typeface="Times New Roman" pitchFamily="18" charset="0"/>
                        </a:rPr>
                        <a:t>S.No</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r>
                        <a:rPr lang="en-US" sz="1400" b="1" dirty="0" smtClean="0">
                          <a:latin typeface="Times New Roman" pitchFamily="18" charset="0"/>
                          <a:cs typeface="Times New Roman" pitchFamily="18" charset="0"/>
                        </a:rPr>
                        <a:t>RVO</a:t>
                      </a:r>
                      <a:r>
                        <a:rPr lang="en-US" sz="1400" b="1" baseline="0" dirty="0" smtClean="0">
                          <a:latin typeface="Times New Roman" pitchFamily="18" charset="0"/>
                          <a:cs typeface="Times New Roman" pitchFamily="18" charset="0"/>
                        </a:rPr>
                        <a:t> Recognition Number</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r>
                        <a:rPr lang="en-US" sz="1400" b="1" dirty="0" smtClean="0">
                          <a:latin typeface="Times New Roman" pitchFamily="18" charset="0"/>
                          <a:cs typeface="Times New Roman" pitchFamily="18" charset="0"/>
                        </a:rPr>
                        <a:t>Name</a:t>
                      </a:r>
                      <a:r>
                        <a:rPr lang="en-US" sz="1400" b="1" baseline="0" dirty="0" smtClean="0">
                          <a:latin typeface="Times New Roman" pitchFamily="18" charset="0"/>
                          <a:cs typeface="Times New Roman" pitchFamily="18" charset="0"/>
                        </a:rPr>
                        <a:t> of RVO</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r>
                        <a:rPr lang="en-US" sz="1400" b="1" dirty="0" smtClean="0">
                          <a:latin typeface="Times New Roman" pitchFamily="18" charset="0"/>
                          <a:cs typeface="Times New Roman" pitchFamily="18" charset="0"/>
                        </a:rPr>
                        <a:t>Class</a:t>
                      </a:r>
                      <a:r>
                        <a:rPr lang="en-US" sz="1400" b="1" baseline="0" dirty="0" smtClean="0">
                          <a:latin typeface="Times New Roman" pitchFamily="18" charset="0"/>
                          <a:cs typeface="Times New Roman" pitchFamily="18" charset="0"/>
                        </a:rPr>
                        <a:t> of Assets</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7374">
                <a:tc vMerge="1">
                  <a:txBody>
                    <a:bodyPr/>
                    <a:lstStyle/>
                    <a:p>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dirty="0" smtClean="0">
                          <a:latin typeface="Times New Roman" pitchFamily="18" charset="0"/>
                          <a:cs typeface="Times New Roman" pitchFamily="18" charset="0"/>
                        </a:rPr>
                        <a:t>Land and  </a:t>
                      </a:r>
                      <a:r>
                        <a:rPr lang="en-US" sz="1400" b="1" kern="1200" baseline="0" dirty="0" smtClean="0">
                          <a:solidFill>
                            <a:schemeClr val="dk1"/>
                          </a:solidFill>
                          <a:latin typeface="Times New Roman" pitchFamily="18" charset="0"/>
                          <a:ea typeface="+mn-ea"/>
                          <a:cs typeface="Times New Roman" pitchFamily="18" charset="0"/>
                        </a:rPr>
                        <a:t>Building</a:t>
                      </a:r>
                      <a:endParaRPr lang="en-US" sz="1400" b="1" kern="1200" baseline="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US" sz="1400" b="1" dirty="0" smtClean="0">
                          <a:latin typeface="Times New Roman" pitchFamily="18" charset="0"/>
                          <a:cs typeface="Times New Roman" pitchFamily="18" charset="0"/>
                        </a:rPr>
                        <a:t>Plant</a:t>
                      </a:r>
                      <a:r>
                        <a:rPr lang="en-US" sz="1400" b="1" baseline="0" dirty="0" smtClean="0">
                          <a:latin typeface="Times New Roman" pitchFamily="18" charset="0"/>
                          <a:cs typeface="Times New Roman" pitchFamily="18" charset="0"/>
                        </a:rPr>
                        <a:t> and Machinery</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US" sz="1400" b="1" dirty="0" smtClean="0">
                          <a:latin typeface="Times New Roman" pitchFamily="18" charset="0"/>
                          <a:cs typeface="Times New Roman" pitchFamily="18" charset="0"/>
                        </a:rPr>
                        <a:t>Securities or Financial</a:t>
                      </a:r>
                      <a:r>
                        <a:rPr lang="en-US" sz="1400" b="1" baseline="0" dirty="0" smtClean="0">
                          <a:latin typeface="Times New Roman" pitchFamily="18" charset="0"/>
                          <a:cs typeface="Times New Roman" pitchFamily="18" charset="0"/>
                        </a:rPr>
                        <a:t> Assets</a:t>
                      </a:r>
                      <a:endParaRPr lang="en-US" sz="1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088855">
                <a:tc>
                  <a:txBody>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b="0" i="0" kern="1200" dirty="0" smtClean="0">
                          <a:solidFill>
                            <a:schemeClr val="dk1"/>
                          </a:solidFill>
                          <a:latin typeface="Times New Roman" pitchFamily="18" charset="0"/>
                          <a:ea typeface="+mn-ea"/>
                          <a:cs typeface="Times New Roman" pitchFamily="18" charset="0"/>
                        </a:rPr>
                        <a:t>IBBI/RVO/2017/001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400" b="0" i="0" kern="1200" dirty="0" smtClean="0">
                          <a:solidFill>
                            <a:schemeClr val="dk1"/>
                          </a:solidFill>
                          <a:latin typeface="Times New Roman" pitchFamily="18" charset="0"/>
                          <a:ea typeface="+mn-ea"/>
                          <a:cs typeface="Times New Roman" pitchFamily="18" charset="0"/>
                        </a:rPr>
                        <a:t>Institution of Estate Managers and Appraisers</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b="0" dirty="0" smtClean="0">
                          <a:latin typeface="Times New Roman" pitchFamily="18" charset="0"/>
                          <a:cs typeface="Times New Roman" pitchFamily="18" charset="0"/>
                        </a:rPr>
                        <a:t>No</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US" sz="1400" b="0" dirty="0" smtClean="0">
                          <a:latin typeface="Times New Roman" pitchFamily="18" charset="0"/>
                          <a:cs typeface="Times New Roman" pitchFamily="18" charset="0"/>
                        </a:rPr>
                        <a:t>No</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1024425">
                <a:tc>
                  <a:txBody>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t"/>
                      <a:r>
                        <a:rPr lang="en-US" sz="1400" dirty="0">
                          <a:latin typeface="Times New Roman" pitchFamily="18" charset="0"/>
                          <a:cs typeface="Times New Roman" pitchFamily="18" charset="0"/>
                        </a:rPr>
                        <a:t/>
                      </a:r>
                      <a:br>
                        <a:rPr lang="en-US" sz="1400" dirty="0">
                          <a:latin typeface="Times New Roman" pitchFamily="18" charset="0"/>
                          <a:cs typeface="Times New Roman" pitchFamily="18" charset="0"/>
                        </a:rPr>
                      </a:br>
                      <a:r>
                        <a:rPr lang="en-US" sz="1400" dirty="0">
                          <a:latin typeface="Times New Roman" pitchFamily="18" charset="0"/>
                          <a:cs typeface="Times New Roman" pitchFamily="18" charset="0"/>
                        </a:rPr>
                        <a:t>IBBI/RVO/2017/002</a:t>
                      </a:r>
                    </a:p>
                  </a:txBody>
                  <a:tcPr marL="57150" marR="5715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0" i="0" kern="1200" dirty="0" smtClean="0">
                          <a:solidFill>
                            <a:schemeClr val="dk1"/>
                          </a:solidFill>
                          <a:latin typeface="Times New Roman" pitchFamily="18" charset="0"/>
                          <a:ea typeface="+mn-ea"/>
                          <a:cs typeface="Times New Roman" pitchFamily="18" charset="0"/>
                        </a:rPr>
                        <a:t>IOV Registered </a:t>
                      </a:r>
                      <a:r>
                        <a:rPr lang="en-US" sz="1400" b="0" i="0" kern="1200" dirty="0" err="1" smtClean="0">
                          <a:solidFill>
                            <a:schemeClr val="dk1"/>
                          </a:solidFill>
                          <a:latin typeface="Times New Roman" pitchFamily="18" charset="0"/>
                          <a:ea typeface="+mn-ea"/>
                          <a:cs typeface="Times New Roman" pitchFamily="18" charset="0"/>
                        </a:rPr>
                        <a:t>Valuers</a:t>
                      </a:r>
                      <a:r>
                        <a:rPr lang="en-US" sz="1400" b="0" i="0" kern="1200" dirty="0" smtClean="0">
                          <a:solidFill>
                            <a:schemeClr val="dk1"/>
                          </a:solidFill>
                          <a:latin typeface="Times New Roman" pitchFamily="18" charset="0"/>
                          <a:ea typeface="+mn-ea"/>
                          <a:cs typeface="Times New Roman" pitchFamily="18" charset="0"/>
                        </a:rPr>
                        <a:t> Foundation</a:t>
                      </a:r>
                      <a:endParaRPr lang="en-US" sz="1400" dirty="0" smtClean="0">
                        <a:latin typeface="Times New Roman" pitchFamily="18" charset="0"/>
                        <a:cs typeface="Times New Roman" pitchFamily="18" charset="0"/>
                      </a:endParaRPr>
                    </a:p>
                    <a:p>
                      <a:pPr algn="just"/>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026880">
                <a:tc>
                  <a:txBody>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b="0" i="0" kern="1200" dirty="0" smtClean="0">
                          <a:solidFill>
                            <a:schemeClr val="dk1"/>
                          </a:solidFill>
                          <a:latin typeface="Times New Roman" pitchFamily="18" charset="0"/>
                          <a:ea typeface="+mn-ea"/>
                          <a:cs typeface="Times New Roman" pitchFamily="18" charset="0"/>
                        </a:rPr>
                        <a:t>IBBI/RVO/2018/003</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400" b="0" i="0" kern="1200" dirty="0" smtClean="0">
                          <a:solidFill>
                            <a:schemeClr val="dk1"/>
                          </a:solidFill>
                          <a:latin typeface="Times New Roman" pitchFamily="18" charset="0"/>
                          <a:ea typeface="+mn-ea"/>
                          <a:cs typeface="Times New Roman" pitchFamily="18" charset="0"/>
                        </a:rPr>
                        <a:t>ICSI Registered </a:t>
                      </a:r>
                      <a:r>
                        <a:rPr lang="en-US" sz="1400" b="0" i="0" kern="1200" dirty="0" err="1" smtClean="0">
                          <a:solidFill>
                            <a:schemeClr val="dk1"/>
                          </a:solidFill>
                          <a:latin typeface="Times New Roman" pitchFamily="18" charset="0"/>
                          <a:ea typeface="+mn-ea"/>
                          <a:cs typeface="Times New Roman" pitchFamily="18" charset="0"/>
                        </a:rPr>
                        <a:t>Valuers</a:t>
                      </a:r>
                      <a:r>
                        <a:rPr lang="en-US" sz="1400" b="0" i="0" kern="1200" dirty="0" smtClean="0">
                          <a:solidFill>
                            <a:schemeClr val="dk1"/>
                          </a:solidFill>
                          <a:latin typeface="Times New Roman" pitchFamily="18" charset="0"/>
                          <a:ea typeface="+mn-ea"/>
                          <a:cs typeface="Times New Roman" pitchFamily="18" charset="0"/>
                        </a:rPr>
                        <a:t> </a:t>
                      </a:r>
                      <a:r>
                        <a:rPr lang="en-US" sz="1400" b="0" i="0" kern="1200" dirty="0" err="1" smtClean="0">
                          <a:solidFill>
                            <a:schemeClr val="dk1"/>
                          </a:solidFill>
                          <a:latin typeface="Times New Roman" pitchFamily="18" charset="0"/>
                          <a:ea typeface="+mn-ea"/>
                          <a:cs typeface="Times New Roman" pitchFamily="18" charset="0"/>
                        </a:rPr>
                        <a:t>Organisation</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400" b="0" dirty="0" smtClean="0">
                          <a:latin typeface="Times New Roman" pitchFamily="18" charset="0"/>
                          <a:cs typeface="Times New Roman" pitchFamily="18" charset="0"/>
                        </a:rPr>
                        <a:t>Yes</a:t>
                      </a:r>
                      <a:endParaRPr lang="en-US" sz="1400" b="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57200" y="-678595"/>
            <a:ext cx="83058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23850" algn="l"/>
              </a:tabLst>
            </a:pPr>
            <a:endParaRPr lang="en-US" sz="2400" b="1" dirty="0" smtClean="0">
              <a:latin typeface="Andalus" pitchFamily="18" charset="-78"/>
              <a:ea typeface="Calibri" pitchFamily="34" charset="0"/>
              <a:cs typeface="Andalus" pitchFamily="18" charset="-78"/>
            </a:endParaRPr>
          </a:p>
          <a:p>
            <a:pPr marL="0" marR="0" lvl="0" indent="0" algn="just" defTabSz="914400" rtl="0" eaLnBrk="1" fontAlgn="base" latinLnBrk="0" hangingPunct="1">
              <a:lnSpc>
                <a:spcPct val="100000"/>
              </a:lnSpc>
              <a:spcBef>
                <a:spcPct val="0"/>
              </a:spcBef>
              <a:spcAft>
                <a:spcPct val="0"/>
              </a:spcAft>
              <a:buClrTx/>
              <a:buSzTx/>
              <a:buFontTx/>
              <a:buNone/>
              <a:tabLst>
                <a:tab pos="323850" algn="l"/>
              </a:tabLst>
            </a:pPr>
            <a:endParaRPr lang="en-US" sz="2400" b="1" dirty="0" smtClean="0">
              <a:latin typeface="Andalus" pitchFamily="18" charset="-78"/>
              <a:ea typeface="Calibri" pitchFamily="34" charset="0"/>
              <a:cs typeface="Andalus" pitchFamily="18" charset="-78"/>
            </a:endParaRPr>
          </a:p>
          <a:p>
            <a:pPr marL="0" marR="0" lvl="0" indent="0" algn="just" defTabSz="914400" rtl="0" eaLnBrk="1" fontAlgn="base" latinLnBrk="0" hangingPunct="1">
              <a:lnSpc>
                <a:spcPct val="100000"/>
              </a:lnSpc>
              <a:spcBef>
                <a:spcPct val="0"/>
              </a:spcBef>
              <a:spcAft>
                <a:spcPct val="0"/>
              </a:spcAft>
              <a:buClrTx/>
              <a:buSzTx/>
              <a:buFontTx/>
              <a:buNone/>
              <a:tabLst>
                <a:tab pos="323850" algn="l"/>
              </a:tabLst>
            </a:pPr>
            <a:r>
              <a:rPr lang="en-US" sz="2400" b="1" dirty="0" smtClean="0">
                <a:latin typeface="Andalus" pitchFamily="18" charset="-78"/>
                <a:ea typeface="Calibri" pitchFamily="34" charset="0"/>
                <a:cs typeface="Andalus" pitchFamily="18" charset="-78"/>
              </a:rPr>
              <a:t>Who Can </a:t>
            </a:r>
            <a:r>
              <a:rPr lang="en-US" sz="2400" b="1" dirty="0" smtClean="0">
                <a:latin typeface="Andalus" pitchFamily="18" charset="-78"/>
                <a:ea typeface="Calibri" pitchFamily="34" charset="0"/>
                <a:cs typeface="Andalus" pitchFamily="18" charset="-78"/>
              </a:rPr>
              <a:t>be </a:t>
            </a:r>
            <a:r>
              <a:rPr lang="en-US" sz="2400" b="1" dirty="0" smtClean="0">
                <a:latin typeface="Andalus" pitchFamily="18" charset="-78"/>
                <a:ea typeface="Calibri" pitchFamily="34" charset="0"/>
                <a:cs typeface="Andalus" pitchFamily="18" charset="-78"/>
              </a:rPr>
              <a:t>a </a:t>
            </a:r>
            <a:r>
              <a:rPr kumimoji="0" lang="en-US" sz="2400" b="1" i="0" strike="noStrike" cap="none" normalizeH="0" baseline="0" dirty="0" smtClean="0">
                <a:ln>
                  <a:noFill/>
                </a:ln>
                <a:solidFill>
                  <a:schemeClr val="tx1"/>
                </a:solidFill>
                <a:effectLst/>
                <a:latin typeface="Andalus" pitchFamily="18" charset="-78"/>
                <a:ea typeface="Calibri" pitchFamily="34" charset="0"/>
                <a:cs typeface="Andalus" pitchFamily="18" charset="-78"/>
              </a:rPr>
              <a:t>Registered </a:t>
            </a:r>
            <a:r>
              <a:rPr lang="en-US" sz="2400" b="1" dirty="0" err="1" smtClean="0">
                <a:latin typeface="Andalus" pitchFamily="18" charset="-78"/>
                <a:ea typeface="Calibri" pitchFamily="34" charset="0"/>
                <a:cs typeface="Andalus" pitchFamily="18" charset="-78"/>
              </a:rPr>
              <a:t>V</a:t>
            </a:r>
            <a:r>
              <a:rPr kumimoji="0" lang="en-US" sz="2400" b="1" i="0" strike="noStrike" cap="none" normalizeH="0" baseline="0" dirty="0" err="1" smtClean="0">
                <a:ln>
                  <a:noFill/>
                </a:ln>
                <a:solidFill>
                  <a:schemeClr val="tx1"/>
                </a:solidFill>
                <a:effectLst/>
                <a:latin typeface="Andalus" pitchFamily="18" charset="-78"/>
                <a:ea typeface="Calibri" pitchFamily="34" charset="0"/>
                <a:cs typeface="Andalus" pitchFamily="18" charset="-78"/>
              </a:rPr>
              <a:t>aluer</a:t>
            </a:r>
            <a:r>
              <a:rPr kumimoji="0" lang="en-US" sz="2400" b="1" i="0"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lang="en-US" sz="2400" b="1" dirty="0" err="1" smtClean="0">
                <a:latin typeface="Andalus" pitchFamily="18" charset="-78"/>
                <a:ea typeface="Calibri" pitchFamily="34" charset="0"/>
                <a:cs typeface="Andalus" pitchFamily="18" charset="-78"/>
              </a:rPr>
              <a:t>O</a:t>
            </a:r>
            <a:r>
              <a:rPr kumimoji="0" lang="en-US" sz="2400" b="1" i="0" strike="noStrike" cap="none" normalizeH="0" baseline="0" dirty="0" err="1" smtClean="0">
                <a:ln>
                  <a:noFill/>
                </a:ln>
                <a:solidFill>
                  <a:schemeClr val="tx1"/>
                </a:solidFill>
                <a:effectLst/>
                <a:latin typeface="Andalus" pitchFamily="18" charset="-78"/>
                <a:ea typeface="Calibri" pitchFamily="34" charset="0"/>
                <a:cs typeface="Andalus" pitchFamily="18" charset="-78"/>
              </a:rPr>
              <a:t>rgnisation</a:t>
            </a:r>
            <a:r>
              <a:rPr kumimoji="0" lang="en-US" sz="2400" b="1" i="0" strike="noStrike" cap="none" normalizeH="0" baseline="0" dirty="0" smtClean="0">
                <a:ln>
                  <a:noFill/>
                </a:ln>
                <a:solidFill>
                  <a:schemeClr val="tx1"/>
                </a:solidFill>
                <a:effectLst/>
                <a:latin typeface="Andalus" pitchFamily="18" charset="-78"/>
                <a:ea typeface="Calibri" pitchFamily="34" charset="0"/>
                <a:cs typeface="Andalus" pitchFamily="18" charset="-78"/>
              </a:rPr>
              <a:t>(RVO)- Rule 12</a:t>
            </a:r>
            <a:endParaRPr kumimoji="0" lang="en-US" sz="2400" b="1" i="0"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tab pos="323850" algn="l"/>
              </a:tabLst>
            </a:pPr>
            <a:r>
              <a:rPr lang="en-US" sz="2000" dirty="0" smtClean="0">
                <a:latin typeface="Andalus" pitchFamily="18" charset="-78"/>
                <a:ea typeface="Calibri" pitchFamily="34" charset="0"/>
                <a:cs typeface="Andalus" pitchFamily="18" charset="-78"/>
              </a:rPr>
              <a:t>					</a:t>
            </a:r>
            <a:endParaRPr lang="en-US" sz="2000" dirty="0" smtClean="0">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tab pos="323850" algn="l"/>
              </a:tabLst>
            </a:pPr>
            <a:r>
              <a:rPr kumimoji="0" lang="en-US" sz="2000" b="1" i="0" u="none" strike="noStrike" cap="none" normalizeH="0" baseline="0" dirty="0">
                <a:ln>
                  <a:noFill/>
                </a:ln>
                <a:solidFill>
                  <a:schemeClr val="tx1"/>
                </a:solidFill>
                <a:effectLst/>
                <a:latin typeface="Andalus" pitchFamily="18" charset="-78"/>
                <a:ea typeface="Calibri" pitchFamily="34" charset="0"/>
                <a:cs typeface="Andalus" pitchFamily="18" charset="-78"/>
              </a:rPr>
              <a:t>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An RVO shall be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Registered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under</a:t>
            </a:r>
          </a:p>
          <a:p>
            <a:pPr marL="0" marR="0" lvl="0" indent="0" algn="just" defTabSz="914400" rtl="0" eaLnBrk="0" fontAlgn="base" latinLnBrk="0" hangingPunct="0">
              <a:lnSpc>
                <a:spcPct val="100000"/>
              </a:lnSpc>
              <a:spcBef>
                <a:spcPct val="0"/>
              </a:spcBef>
              <a:spcAft>
                <a:spcPct val="0"/>
              </a:spcAft>
              <a:buClrTx/>
              <a:buSzTx/>
              <a:buFontTx/>
              <a:buNone/>
              <a:tabLst>
                <a:tab pos="323850" algn="l"/>
              </a:tabLst>
            </a:pP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323850" algn="l"/>
              </a:tabLst>
            </a:pPr>
            <a:r>
              <a:rPr kumimoji="0" lang="en-US" sz="2000" b="0" i="0" u="none" strike="noStrike" cap="none" normalizeH="0" dirty="0" smtClean="0">
                <a:ln>
                  <a:noFill/>
                </a:ln>
                <a:solidFill>
                  <a:schemeClr val="tx1"/>
                </a:solidFill>
                <a:effectLst/>
                <a:latin typeface="Andalus" pitchFamily="18" charset="-78"/>
                <a:ea typeface="Calibri" pitchFamily="34" charset="0"/>
                <a:cs typeface="Andalus" pitchFamily="18" charset="-78"/>
              </a:rPr>
              <a:t>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Section 8 </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of the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Companies Act,2013</a:t>
            </a:r>
            <a:r>
              <a:rPr kumimoji="0" lang="en-US" sz="2000" b="0" i="0" u="none" strike="noStrike" cap="none" normalizeH="0" dirty="0" smtClean="0">
                <a:ln>
                  <a:noFill/>
                </a:ln>
                <a:solidFill>
                  <a:schemeClr val="tx1"/>
                </a:solidFill>
                <a:effectLst/>
                <a:latin typeface="Andalus" pitchFamily="18" charset="-78"/>
                <a:ea typeface="Calibri" pitchFamily="34" charset="0"/>
                <a:cs typeface="Andalus" pitchFamily="18" charset="-78"/>
              </a:rPr>
              <a:t> </a:t>
            </a:r>
          </a:p>
          <a:p>
            <a:pPr marL="0" marR="0" lvl="0" indent="0" algn="just" defTabSz="914400" rtl="0" eaLnBrk="0" fontAlgn="base" latinLnBrk="0" hangingPunct="0">
              <a:lnSpc>
                <a:spcPct val="100000"/>
              </a:lnSpc>
              <a:spcBef>
                <a:spcPct val="0"/>
              </a:spcBef>
              <a:spcAft>
                <a:spcPct val="0"/>
              </a:spcAft>
              <a:buClrTx/>
              <a:buSzTx/>
              <a:tabLst>
                <a:tab pos="323850" algn="l"/>
              </a:tabLst>
            </a:pPr>
            <a:endParaRPr kumimoji="0" lang="en-US" sz="2000" b="0" i="0" u="none" strike="noStrike" cap="none" normalizeH="0" dirty="0" smtClean="0">
              <a:ln>
                <a:noFill/>
              </a:ln>
              <a:solidFill>
                <a:schemeClr val="tx1"/>
              </a:solidFill>
              <a:effectLst/>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323850" algn="l"/>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Professional </a:t>
            </a:r>
            <a:r>
              <a:rPr lang="en-US" sz="2000" b="1" dirty="0" smtClean="0">
                <a:latin typeface="Andalus" pitchFamily="18" charset="-78"/>
                <a:ea typeface="Calibri" pitchFamily="34" charset="0"/>
                <a:cs typeface="Andalus" pitchFamily="18" charset="-78"/>
              </a:rPr>
              <a:t>I</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nstitute</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establish by an Act of Parliament.(CMA,CA,</a:t>
            </a:r>
            <a:r>
              <a:rPr kumimoji="0" lang="en-US" sz="2000" b="0" i="0" u="none" strike="noStrike" cap="none" normalizeH="0" dirty="0" smtClean="0">
                <a:ln>
                  <a:noFill/>
                </a:ln>
                <a:solidFill>
                  <a:schemeClr val="tx1"/>
                </a:solidFill>
                <a:effectLst/>
                <a:latin typeface="Andalus" pitchFamily="18" charset="-78"/>
                <a:ea typeface="Calibri" pitchFamily="34" charset="0"/>
                <a:cs typeface="Andalus" pitchFamily="18" charset="-78"/>
              </a:rPr>
              <a:t> CS)</a:t>
            </a:r>
            <a:endPar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tabLst>
                <a:tab pos="323850" algn="l"/>
              </a:tabLst>
            </a:pP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lvl="0" algn="just" eaLnBrk="0" fontAlgn="base" hangingPunct="0">
              <a:spcBef>
                <a:spcPct val="0"/>
              </a:spcBef>
              <a:spcAft>
                <a:spcPct val="0"/>
              </a:spcAft>
              <a:buFont typeface="Wingdings" pitchFamily="2" charset="2"/>
              <a:buChar char="Ø"/>
              <a:tabLst>
                <a:tab pos="323850" algn="l"/>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Societies Registration Act,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1860 ( to convert within 1 </a:t>
            </a:r>
            <a:r>
              <a:rPr kumimoji="0" lang="en-US" sz="2000" b="1" i="0" u="none" strike="noStrike" cap="none" normalizeH="0" baseline="0" dirty="0" err="1" smtClean="0">
                <a:ln>
                  <a:noFill/>
                </a:ln>
                <a:solidFill>
                  <a:schemeClr val="tx1"/>
                </a:solidFill>
                <a:effectLst/>
                <a:latin typeface="Andalus" pitchFamily="18" charset="-78"/>
                <a:ea typeface="Calibri" pitchFamily="34" charset="0"/>
                <a:cs typeface="Andalus" pitchFamily="18" charset="-78"/>
              </a:rPr>
              <a:t>yr</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as section 8 company)</a:t>
            </a:r>
            <a:endParaRPr lang="en-US" sz="2000" dirty="0" smtClean="0">
              <a:latin typeface="Andalus" pitchFamily="18" charset="-78"/>
              <a:ea typeface="Calibri" pitchFamily="34" charset="0"/>
              <a:cs typeface="Andalus" pitchFamily="18" charset="-78"/>
            </a:endParaRPr>
          </a:p>
          <a:p>
            <a:pPr lvl="0" algn="just" eaLnBrk="0" fontAlgn="base" hangingPunct="0">
              <a:spcBef>
                <a:spcPct val="0"/>
              </a:spcBef>
              <a:spcAft>
                <a:spcPct val="0"/>
              </a:spcAft>
              <a:tabLst>
                <a:tab pos="323850" algn="l"/>
              </a:tabLst>
            </a:pP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Indian Trust Act, </a:t>
            </a:r>
            <a:r>
              <a:rPr lang="en-US" sz="2000" b="1" dirty="0">
                <a:latin typeface="Andalus" pitchFamily="18" charset="-78"/>
                <a:ea typeface="Calibri" pitchFamily="34" charset="0"/>
                <a:cs typeface="Andalus" pitchFamily="18" charset="-78"/>
              </a:rPr>
              <a:t>1882 ( to convert within 1 </a:t>
            </a:r>
            <a:r>
              <a:rPr lang="en-US" sz="2000" b="1" dirty="0" err="1">
                <a:latin typeface="Andalus" pitchFamily="18" charset="-78"/>
                <a:ea typeface="Calibri" pitchFamily="34" charset="0"/>
                <a:cs typeface="Andalus" pitchFamily="18" charset="-78"/>
              </a:rPr>
              <a:t>yr</a:t>
            </a:r>
            <a:r>
              <a:rPr lang="en-US" sz="2000" b="1" dirty="0">
                <a:latin typeface="Andalus" pitchFamily="18" charset="-78"/>
                <a:ea typeface="Calibri" pitchFamily="34" charset="0"/>
                <a:cs typeface="Andalus" pitchFamily="18" charset="-78"/>
              </a:rPr>
              <a:t> as section 8 company</a:t>
            </a:r>
            <a:r>
              <a:rPr lang="en-US" sz="2000" b="1" dirty="0" smtClean="0">
                <a:latin typeface="Andalus" pitchFamily="18" charset="-78"/>
                <a:ea typeface="Calibri" pitchFamily="34" charset="0"/>
                <a:cs typeface="Andalus" pitchFamily="18" charset="-78"/>
              </a:rPr>
              <a:t>)</a:t>
            </a:r>
          </a:p>
          <a:p>
            <a:pPr marL="342900" lvl="0" indent="-342900" algn="just" eaLnBrk="0" fontAlgn="base" hangingPunct="0">
              <a:spcBef>
                <a:spcPct val="0"/>
              </a:spcBef>
              <a:spcAft>
                <a:spcPct val="0"/>
              </a:spcAft>
              <a:buFont typeface="Wingdings" pitchFamily="2" charset="2"/>
              <a:buChar char="Ø"/>
              <a:tabLst>
                <a:tab pos="323850" algn="l"/>
              </a:tabLst>
            </a:pP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Bye laws as prescribes</a:t>
            </a:r>
            <a:r>
              <a:rPr lang="en-US" sz="2000" b="1" dirty="0" smtClean="0">
                <a:latin typeface="Andalus" pitchFamily="18" charset="-78"/>
                <a:ea typeface="Calibri" pitchFamily="34" charset="0"/>
                <a:cs typeface="Andalus" pitchFamily="18" charset="-78"/>
              </a:rPr>
              <a:t> in Annexure-III</a:t>
            </a:r>
            <a:endPar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lvl="0" algn="just" eaLnBrk="0" fontAlgn="base" hangingPunct="0">
              <a:spcBef>
                <a:spcPct val="0"/>
              </a:spcBef>
              <a:spcAft>
                <a:spcPct val="0"/>
              </a:spcAft>
              <a:tabLst>
                <a:tab pos="323850" algn="l"/>
              </a:tabLst>
            </a:pPr>
            <a:endParaRPr lang="en-US" sz="2000" b="1" dirty="0" smtClean="0">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kumimoji="0" lang="en-US" sz="2000" b="1" i="0" u="none" strike="noStrike" cap="none" normalizeH="0" baseline="0" dirty="0" smtClean="0">
              <a:ln>
                <a:noFill/>
              </a:ln>
              <a:solidFill>
                <a:schemeClr val="tx1"/>
              </a:solidFill>
              <a:effectLst/>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lang="en-US" sz="2000" b="1" dirty="0" smtClean="0">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kumimoji="0" lang="en-US" sz="2000" b="1" i="0" u="none" strike="noStrike" cap="none" normalizeH="0" baseline="0" dirty="0" smtClean="0">
              <a:ln>
                <a:noFill/>
              </a:ln>
              <a:solidFill>
                <a:schemeClr val="tx1"/>
              </a:solidFill>
              <a:effectLst/>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lang="en-US" sz="2000" b="1" dirty="0" smtClean="0">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kumimoji="0" lang="en-US" sz="2000" b="1" i="0" u="none" strike="noStrike" cap="none" normalizeH="0" baseline="0" dirty="0" smtClean="0">
              <a:ln>
                <a:noFill/>
              </a:ln>
              <a:solidFill>
                <a:schemeClr val="tx1"/>
              </a:solidFill>
              <a:effectLst/>
              <a:latin typeface="Andalus" pitchFamily="18" charset="-78"/>
              <a:cs typeface="Andalus" pitchFamily="18" charset="-78"/>
            </a:endParaRPr>
          </a:p>
          <a:p>
            <a:pPr marL="342900" lvl="0" indent="-342900" algn="just" eaLnBrk="0" fontAlgn="base" hangingPunct="0">
              <a:spcBef>
                <a:spcPct val="0"/>
              </a:spcBef>
              <a:spcAft>
                <a:spcPct val="0"/>
              </a:spcAft>
              <a:buFont typeface="Wingdings" pitchFamily="2" charset="2"/>
              <a:buChar char="Ø"/>
              <a:tabLst>
                <a:tab pos="323850" algn="l"/>
              </a:tabLst>
            </a:pP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p:txBody>
      </p:sp>
      <p:sp>
        <p:nvSpPr>
          <p:cNvPr id="8" name="Freeform 7"/>
          <p:cNvSpPr/>
          <p:nvPr/>
        </p:nvSpPr>
        <p:spPr>
          <a:xfrm>
            <a:off x="3124200" y="4419600"/>
            <a:ext cx="5410200" cy="2057400"/>
          </a:xfrm>
          <a:custGeom>
            <a:avLst/>
            <a:gdLst>
              <a:gd name="connsiteX0" fmla="*/ 484496 w 2859207"/>
              <a:gd name="connsiteY0" fmla="*/ 195618 h 1603612"/>
              <a:gd name="connsiteX1" fmla="*/ 129654 w 2859207"/>
              <a:gd name="connsiteY1" fmla="*/ 1382973 h 1603612"/>
              <a:gd name="connsiteX2" fmla="*/ 1262418 w 2859207"/>
              <a:gd name="connsiteY2" fmla="*/ 1519451 h 1603612"/>
              <a:gd name="connsiteX3" fmla="*/ 1248770 w 2859207"/>
              <a:gd name="connsiteY3" fmla="*/ 1314734 h 1603612"/>
              <a:gd name="connsiteX4" fmla="*/ 2668138 w 2859207"/>
              <a:gd name="connsiteY4" fmla="*/ 1260143 h 1603612"/>
              <a:gd name="connsiteX5" fmla="*/ 2395182 w 2859207"/>
              <a:gd name="connsiteY5" fmla="*/ 796119 h 1603612"/>
              <a:gd name="connsiteX6" fmla="*/ 2395182 w 2859207"/>
              <a:gd name="connsiteY6" fmla="*/ 263857 h 1603612"/>
              <a:gd name="connsiteX7" fmla="*/ 1617260 w 2859207"/>
              <a:gd name="connsiteY7" fmla="*/ 332096 h 1603612"/>
              <a:gd name="connsiteX8" fmla="*/ 552735 w 2859207"/>
              <a:gd name="connsiteY8" fmla="*/ 209266 h 1603612"/>
              <a:gd name="connsiteX9" fmla="*/ 484496 w 2859207"/>
              <a:gd name="connsiteY9" fmla="*/ 195618 h 1603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9207" h="1603612">
                <a:moveTo>
                  <a:pt x="484496" y="195618"/>
                </a:moveTo>
                <a:cubicBezTo>
                  <a:pt x="413983" y="391236"/>
                  <a:pt x="0" y="1162334"/>
                  <a:pt x="129654" y="1382973"/>
                </a:cubicBezTo>
                <a:cubicBezTo>
                  <a:pt x="259308" y="1603612"/>
                  <a:pt x="1075899" y="1530824"/>
                  <a:pt x="1262418" y="1519451"/>
                </a:cubicBezTo>
                <a:cubicBezTo>
                  <a:pt x="1448937" y="1508078"/>
                  <a:pt x="1014483" y="1357952"/>
                  <a:pt x="1248770" y="1314734"/>
                </a:cubicBezTo>
                <a:cubicBezTo>
                  <a:pt x="1483057" y="1271516"/>
                  <a:pt x="2477069" y="1346579"/>
                  <a:pt x="2668138" y="1260143"/>
                </a:cubicBezTo>
                <a:cubicBezTo>
                  <a:pt x="2859207" y="1173707"/>
                  <a:pt x="2440675" y="962167"/>
                  <a:pt x="2395182" y="796119"/>
                </a:cubicBezTo>
                <a:cubicBezTo>
                  <a:pt x="2349689" y="630071"/>
                  <a:pt x="2524836" y="341194"/>
                  <a:pt x="2395182" y="263857"/>
                </a:cubicBezTo>
                <a:cubicBezTo>
                  <a:pt x="2265528" y="186520"/>
                  <a:pt x="1924334" y="341194"/>
                  <a:pt x="1617260" y="332096"/>
                </a:cubicBezTo>
                <a:cubicBezTo>
                  <a:pt x="1310186" y="322998"/>
                  <a:pt x="734705" y="232012"/>
                  <a:pt x="552735" y="209266"/>
                </a:cubicBezTo>
                <a:cubicBezTo>
                  <a:pt x="370765" y="186520"/>
                  <a:pt x="555009" y="0"/>
                  <a:pt x="484496" y="195618"/>
                </a:cubicBezTo>
                <a:close/>
              </a:path>
            </a:pathLst>
          </a:cu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Condition Apply  OR  Subject to</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Annexure III – Governance Structure &amp; Model Bye laws for RVOs</a:t>
            </a:r>
            <a:endParaRPr lang="en-IN" sz="2800" b="1" dirty="0"/>
          </a:p>
        </p:txBody>
      </p:sp>
      <p:sp>
        <p:nvSpPr>
          <p:cNvPr id="3" name="Content Placeholder 2"/>
          <p:cNvSpPr>
            <a:spLocks noGrp="1"/>
          </p:cNvSpPr>
          <p:nvPr>
            <p:ph idx="1"/>
          </p:nvPr>
        </p:nvSpPr>
        <p:spPr>
          <a:xfrm>
            <a:off x="457200" y="1417638"/>
            <a:ext cx="8229600" cy="4708525"/>
          </a:xfrm>
        </p:spPr>
        <p:txBody>
          <a:bodyPr>
            <a:normAutofit lnSpcReduction="10000"/>
          </a:bodyPr>
          <a:lstStyle/>
          <a:p>
            <a:pPr marL="0" indent="0">
              <a:buNone/>
            </a:pPr>
            <a:r>
              <a:rPr lang="en-US" sz="2400" dirty="0" smtClean="0"/>
              <a:t>Part-I</a:t>
            </a:r>
          </a:p>
          <a:p>
            <a:pPr marL="0" indent="0">
              <a:buNone/>
            </a:pPr>
            <a:r>
              <a:rPr lang="en-US" sz="2400" dirty="0" smtClean="0"/>
              <a:t>1. Governance Structure</a:t>
            </a:r>
          </a:p>
          <a:p>
            <a:pPr>
              <a:buFont typeface="Wingdings" panose="05000000000000000000" pitchFamily="2" charset="2"/>
              <a:buChar char="v"/>
            </a:pPr>
            <a:r>
              <a:rPr lang="en-US" sz="2400" dirty="0" smtClean="0"/>
              <a:t>Sole object to carry on as RVO</a:t>
            </a:r>
          </a:p>
          <a:p>
            <a:pPr>
              <a:buFont typeface="Wingdings" panose="05000000000000000000" pitchFamily="2" charset="2"/>
              <a:buChar char="v"/>
            </a:pPr>
            <a:r>
              <a:rPr lang="en-US" sz="2400" dirty="0" smtClean="0"/>
              <a:t>Not to be controlled by persons resident outside India</a:t>
            </a:r>
          </a:p>
          <a:p>
            <a:pPr>
              <a:buFont typeface="Wingdings" panose="05000000000000000000" pitchFamily="2" charset="2"/>
              <a:buChar char="v"/>
            </a:pPr>
            <a:r>
              <a:rPr lang="en-US" sz="2400" dirty="0" smtClean="0"/>
              <a:t>Not more than 49% capital by </a:t>
            </a:r>
            <a:r>
              <a:rPr lang="en-US" sz="2400" dirty="0"/>
              <a:t>persons resident outside </a:t>
            </a:r>
            <a:r>
              <a:rPr lang="en-US" sz="2400" dirty="0" smtClean="0"/>
              <a:t>India</a:t>
            </a:r>
          </a:p>
          <a:p>
            <a:pPr>
              <a:buFont typeface="Wingdings" panose="05000000000000000000" pitchFamily="2" charset="2"/>
              <a:buChar char="v"/>
            </a:pPr>
            <a:r>
              <a:rPr lang="en-US" sz="2400" dirty="0" smtClean="0"/>
              <a:t>Not a subsidiary - more than one layer</a:t>
            </a:r>
          </a:p>
          <a:p>
            <a:pPr>
              <a:buFont typeface="Wingdings" panose="05000000000000000000" pitchFamily="2" charset="2"/>
              <a:buChar char="v"/>
            </a:pPr>
            <a:r>
              <a:rPr lang="en-US" sz="2400" dirty="0" smtClean="0"/>
              <a:t>Shall be fit &amp; proper persons if holding more than 10% </a:t>
            </a:r>
          </a:p>
          <a:p>
            <a:pPr marL="0" indent="0">
              <a:buNone/>
            </a:pPr>
            <a:r>
              <a:rPr lang="en-US" sz="2400" dirty="0" smtClean="0"/>
              <a:t>2. RVOs to have Bye laws- as per part-II</a:t>
            </a:r>
          </a:p>
          <a:p>
            <a:pPr marL="0" indent="0">
              <a:buNone/>
            </a:pPr>
            <a:r>
              <a:rPr lang="en-US" sz="2400" dirty="0" smtClean="0"/>
              <a:t>3. Amendment of Bye laws</a:t>
            </a:r>
          </a:p>
          <a:p>
            <a:pPr marL="0" indent="0">
              <a:buNone/>
            </a:pPr>
            <a:r>
              <a:rPr lang="en-US" sz="2400" dirty="0" smtClean="0"/>
              <a:t>4.Composition of the Governing Board</a:t>
            </a:r>
          </a:p>
          <a:p>
            <a:pPr marL="0" indent="0">
              <a:buNone/>
            </a:pPr>
            <a:r>
              <a:rPr lang="en-US" sz="2400" dirty="0" smtClean="0"/>
              <a:t>Part-II -  Model Bye laws of a RVO</a:t>
            </a:r>
            <a:endParaRPr lang="en-IN" sz="2400" dirty="0"/>
          </a:p>
        </p:txBody>
      </p:sp>
    </p:spTree>
    <p:extLst>
      <p:ext uri="{BB962C8B-B14F-4D97-AF65-F5344CB8AC3E}">
        <p14:creationId xmlns:p14="http://schemas.microsoft.com/office/powerpoint/2010/main" val="176024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763000" cy="6740307"/>
          </a:xfrm>
          <a:prstGeom prst="rect">
            <a:avLst/>
          </a:prstGeom>
        </p:spPr>
        <p:txBody>
          <a:bodyPr wrap="square">
            <a:spAutoFit/>
          </a:bodyPr>
          <a:lstStyle/>
          <a:p>
            <a:pPr algn="just"/>
            <a:r>
              <a:rPr lang="en-IN" sz="2400" b="1" u="sng" dirty="0" smtClean="0"/>
              <a:t>Scope For Registered  </a:t>
            </a:r>
            <a:r>
              <a:rPr lang="en-IN" sz="2400" b="1" u="sng" dirty="0" err="1" smtClean="0"/>
              <a:t>Valuers</a:t>
            </a:r>
            <a:endParaRPr lang="en-IN" sz="2400" b="1" u="sng" dirty="0" smtClean="0"/>
          </a:p>
          <a:p>
            <a:pPr algn="just"/>
            <a:r>
              <a:rPr lang="en-IN" sz="2400" dirty="0" smtClean="0"/>
              <a:t>Insolvency Code IBBI Regulations 2016 :-  Valuation Report from a </a:t>
            </a:r>
            <a:r>
              <a:rPr lang="en-IN" sz="2400" dirty="0" smtClean="0"/>
              <a:t>							Registered </a:t>
            </a:r>
            <a:r>
              <a:rPr lang="en-IN" sz="2400" dirty="0" err="1" smtClean="0"/>
              <a:t>Valuer</a:t>
            </a:r>
            <a:endParaRPr lang="en-IN" sz="2400" dirty="0" smtClean="0"/>
          </a:p>
          <a:p>
            <a:pPr algn="just"/>
            <a:r>
              <a:rPr lang="en-IN" sz="2400" dirty="0" smtClean="0"/>
              <a:t>SEBI Regulations, 2016                              :-  Valuation Report from a </a:t>
            </a:r>
            <a:r>
              <a:rPr lang="en-IN" sz="2400" dirty="0" smtClean="0"/>
              <a:t>							Registered </a:t>
            </a:r>
            <a:r>
              <a:rPr lang="en-IN" sz="2400" dirty="0" err="1" smtClean="0"/>
              <a:t>Valuer</a:t>
            </a:r>
            <a:endParaRPr lang="en-IN" sz="2400" dirty="0" smtClean="0"/>
          </a:p>
          <a:p>
            <a:pPr algn="just"/>
            <a:r>
              <a:rPr lang="en-IN" sz="2400" dirty="0" smtClean="0"/>
              <a:t>Companies </a:t>
            </a:r>
            <a:r>
              <a:rPr lang="en-IN" sz="2400" dirty="0" smtClean="0"/>
              <a:t>Act 2013 :- </a:t>
            </a:r>
          </a:p>
          <a:p>
            <a:pPr marL="342900" indent="-342900" algn="just">
              <a:buFont typeface="Arial" panose="020B0604020202020204" pitchFamily="34" charset="0"/>
              <a:buChar char="•"/>
            </a:pPr>
            <a:r>
              <a:rPr lang="en-IN" sz="2400" b="1" dirty="0" smtClean="0"/>
              <a:t>Section 62(1)(c) </a:t>
            </a:r>
            <a:r>
              <a:rPr lang="en-IN" sz="2400" dirty="0" smtClean="0"/>
              <a:t>– For Valuing further </a:t>
            </a:r>
            <a:r>
              <a:rPr lang="en-IN" sz="2400" b="1" dirty="0" smtClean="0"/>
              <a:t>Issue of Shares</a:t>
            </a:r>
          </a:p>
          <a:p>
            <a:pPr marL="342900" indent="-342900" algn="just">
              <a:buFont typeface="Arial" panose="020B0604020202020204" pitchFamily="34" charset="0"/>
              <a:buChar char="•"/>
            </a:pPr>
            <a:r>
              <a:rPr lang="en-IN" sz="2400" b="1" dirty="0" smtClean="0"/>
              <a:t>Section 192(2)</a:t>
            </a:r>
            <a:r>
              <a:rPr lang="en-IN" sz="2400" dirty="0" smtClean="0"/>
              <a:t> – For Valuing Assets involved in </a:t>
            </a:r>
            <a:r>
              <a:rPr lang="en-IN" sz="2400" b="1" dirty="0" smtClean="0"/>
              <a:t>Arrangement of Non Cash transactions </a:t>
            </a:r>
            <a:r>
              <a:rPr lang="en-IN" sz="2400" dirty="0" smtClean="0"/>
              <a:t>involving Directors</a:t>
            </a:r>
          </a:p>
          <a:p>
            <a:pPr marL="342900" indent="-342900" algn="just">
              <a:buFont typeface="Arial" panose="020B0604020202020204" pitchFamily="34" charset="0"/>
              <a:buChar char="•"/>
            </a:pPr>
            <a:r>
              <a:rPr lang="en-IN" sz="2400" b="1" dirty="0" smtClean="0"/>
              <a:t>Section 230(2)(c)(v)</a:t>
            </a:r>
            <a:r>
              <a:rPr lang="en-IN" sz="2400" dirty="0" smtClean="0"/>
              <a:t> – For Valuing </a:t>
            </a:r>
            <a:r>
              <a:rPr lang="en-IN" sz="2400" b="1" dirty="0" smtClean="0"/>
              <a:t>Shares, Property and Assets </a:t>
            </a:r>
            <a:r>
              <a:rPr lang="en-IN" sz="2400" dirty="0" smtClean="0"/>
              <a:t>of the company under a Scheme of Corporate Debt Restructuring </a:t>
            </a:r>
            <a:endParaRPr lang="en-IN" sz="2400" b="1" dirty="0" smtClean="0"/>
          </a:p>
          <a:p>
            <a:pPr marL="342900" indent="-342900" algn="just">
              <a:buFont typeface="Arial" panose="020B0604020202020204" pitchFamily="34" charset="0"/>
              <a:buChar char="•"/>
            </a:pPr>
            <a:r>
              <a:rPr lang="en-IN" sz="2400" b="1" dirty="0" smtClean="0"/>
              <a:t>Section230(3) </a:t>
            </a:r>
            <a:r>
              <a:rPr lang="en-IN" sz="2400" dirty="0" smtClean="0"/>
              <a:t>– Under a Scheme of Compromise/Arrangement, along with the notice of creditors/shareholders meeting,</a:t>
            </a:r>
            <a:r>
              <a:rPr lang="en-IN" sz="2400" b="1" dirty="0" smtClean="0"/>
              <a:t> a copy of Valuation Report</a:t>
            </a:r>
            <a:r>
              <a:rPr lang="en-IN" sz="2400" dirty="0" smtClean="0"/>
              <a:t>, if any shall be </a:t>
            </a:r>
            <a:r>
              <a:rPr lang="en-IN" sz="2400" dirty="0" smtClean="0"/>
              <a:t>accompanied</a:t>
            </a:r>
          </a:p>
          <a:p>
            <a:pPr marL="342900" indent="-342900" algn="just">
              <a:buFont typeface="Arial" panose="020B0604020202020204" pitchFamily="34" charset="0"/>
              <a:buChar char="•"/>
            </a:pPr>
            <a:r>
              <a:rPr lang="en-IN" sz="2400" b="1" dirty="0"/>
              <a:t>Section 232(2)(d)</a:t>
            </a:r>
            <a:r>
              <a:rPr lang="en-IN" sz="2400" dirty="0"/>
              <a:t> - The report of the expert with regard to valuation, if any would be circulated for meeting of creditors/members</a:t>
            </a:r>
          </a:p>
          <a:p>
            <a:pPr marL="342900" indent="-342900" algn="just">
              <a:buFont typeface="Arial" panose="020B0604020202020204" pitchFamily="34" charset="0"/>
              <a:buChar char="•"/>
            </a:pPr>
            <a:endParaRPr lang="en-IN"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33400"/>
            <a:ext cx="9144000" cy="7109639"/>
          </a:xfrm>
          <a:prstGeom prst="rect">
            <a:avLst/>
          </a:prstGeom>
        </p:spPr>
        <p:txBody>
          <a:bodyPr wrap="square">
            <a:spAutoFit/>
          </a:bodyPr>
          <a:lstStyle/>
          <a:p>
            <a:endParaRPr lang="en-IN" sz="2400" dirty="0" smtClean="0"/>
          </a:p>
          <a:p>
            <a:pPr marL="342900" indent="-342900">
              <a:buFont typeface="Arial" panose="020B0604020202020204" pitchFamily="34" charset="0"/>
              <a:buChar char="•"/>
            </a:pPr>
            <a:endParaRPr lang="en-IN" sz="2400" dirty="0" smtClean="0"/>
          </a:p>
          <a:p>
            <a:pPr marL="342900" indent="-342900">
              <a:buFont typeface="Arial" panose="020B0604020202020204" pitchFamily="34" charset="0"/>
              <a:buChar char="•"/>
            </a:pPr>
            <a:r>
              <a:rPr lang="en-IN" sz="2400" dirty="0" smtClean="0"/>
              <a:t>Section </a:t>
            </a:r>
            <a:r>
              <a:rPr lang="en-IN" sz="2400" dirty="0"/>
              <a:t>232(3)(h) - Where under a Scheme of Compromise</a:t>
            </a:r>
            <a:r>
              <a:rPr lang="en-IN" sz="2400" dirty="0" smtClean="0"/>
              <a:t>/ Arrangement </a:t>
            </a:r>
            <a:r>
              <a:rPr lang="en-IN" sz="2400" dirty="0"/>
              <a:t>the transferor company is a listed company and the transferee company is an unlisted company, for exit opportunity to the shareholders of transferor company, valuation may be required to be made by the Tribunal</a:t>
            </a:r>
          </a:p>
          <a:p>
            <a:pPr marL="342900" indent="-342900">
              <a:buFont typeface="Arial" panose="020B0604020202020204" pitchFamily="34" charset="0"/>
              <a:buChar char="•"/>
            </a:pPr>
            <a:r>
              <a:rPr lang="en-IN" sz="2400" dirty="0"/>
              <a:t>Section 236(2) – For Valuing Equity Shares held by Minority Shareholders</a:t>
            </a:r>
          </a:p>
          <a:p>
            <a:pPr marL="342900" indent="-342900">
              <a:buFont typeface="Arial" panose="020B0604020202020204" pitchFamily="34" charset="0"/>
              <a:buChar char="•"/>
            </a:pPr>
            <a:r>
              <a:rPr lang="en-IN" sz="2400" dirty="0"/>
              <a:t>Section 260(2)(c) – For preparing Valuation report in respect of Shares and Assets to arrive at the Reserve Price for Company Administrator</a:t>
            </a:r>
          </a:p>
          <a:p>
            <a:pPr marL="342900" indent="-342900">
              <a:buFont typeface="Arial" panose="020B0604020202020204" pitchFamily="34" charset="0"/>
              <a:buChar char="•"/>
            </a:pPr>
            <a:r>
              <a:rPr lang="en-IN" sz="2400" dirty="0"/>
              <a:t>Section 281(1) –For Valuing Assets for submission of report by Liquidator</a:t>
            </a:r>
          </a:p>
          <a:p>
            <a:pPr marL="342900" indent="-342900">
              <a:buFont typeface="Arial" panose="020B0604020202020204" pitchFamily="34" charset="0"/>
              <a:buChar char="•"/>
            </a:pPr>
            <a:r>
              <a:rPr lang="en-IN" sz="2400" dirty="0"/>
              <a:t>Section 305(2)(d) – For report on the Assets of the company for preparation of declaration of solvency under voluntary winding up</a:t>
            </a:r>
          </a:p>
          <a:p>
            <a:pPr marL="342900" indent="-342900">
              <a:buFont typeface="Arial" panose="020B0604020202020204" pitchFamily="34" charset="0"/>
              <a:buChar char="•"/>
            </a:pPr>
            <a:r>
              <a:rPr lang="en-IN" sz="2400" dirty="0"/>
              <a:t>Section319(3)(b) –For Valuing the interest of any dissenting member of the transferor company who did not vote in favour of the special resolution, as may be required by the Company Liquidator</a:t>
            </a:r>
          </a:p>
        </p:txBody>
      </p:sp>
    </p:spTree>
    <p:extLst>
      <p:ext uri="{BB962C8B-B14F-4D97-AF65-F5344CB8AC3E}">
        <p14:creationId xmlns:p14="http://schemas.microsoft.com/office/powerpoint/2010/main" val="3953816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3400" y="914791"/>
            <a:ext cx="80772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lang="en-US" sz="3200" b="1" dirty="0" smtClean="0">
                <a:latin typeface="Andalus" pitchFamily="18" charset="-78"/>
                <a:ea typeface="Calibri" pitchFamily="34" charset="0"/>
                <a:cs typeface="Andalus" pitchFamily="18" charset="-78"/>
              </a:rPr>
              <a:t>Other Scope for valuation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sz="2800" b="0" i="0" u="none" strike="noStrike" cap="none" normalizeH="0" baseline="0" dirty="0" smtClean="0">
                <a:ln>
                  <a:noFill/>
                </a:ln>
                <a:solidFill>
                  <a:schemeClr val="tx1"/>
                </a:solidFill>
                <a:effectLst/>
                <a:latin typeface="Andalus" pitchFamily="18" charset="-78"/>
                <a:cs typeface="Andalus" pitchFamily="18" charset="-78"/>
              </a:rPr>
              <a:t>Business valuation Consultants</a:t>
            </a:r>
          </a:p>
          <a:p>
            <a:pPr marL="342900" lvl="0" indent="-342900" algn="just" eaLnBrk="0" fontAlgn="base" hangingPunct="0">
              <a:spcBef>
                <a:spcPct val="0"/>
              </a:spcBef>
              <a:spcAft>
                <a:spcPct val="0"/>
              </a:spcAft>
              <a:buFont typeface="Wingdings" panose="05000000000000000000" pitchFamily="2" charset="2"/>
              <a:buChar char="Ø"/>
            </a:pPr>
            <a:r>
              <a:rPr lang="en-US" sz="2800" dirty="0" smtClean="0">
                <a:latin typeface="Andalus" pitchFamily="18" charset="-78"/>
                <a:cs typeface="Andalus" pitchFamily="18" charset="-78"/>
              </a:rPr>
              <a:t>Merger valuation and Swap Ratio Consultants</a:t>
            </a:r>
          </a:p>
          <a:p>
            <a:pPr marL="342900" lvl="0" indent="-342900" algn="just" eaLnBrk="0" fontAlgn="base" hangingPunct="0">
              <a:spcBef>
                <a:spcPct val="0"/>
              </a:spcBef>
              <a:spcAft>
                <a:spcPct val="0"/>
              </a:spcAft>
              <a:buFont typeface="Wingdings" panose="05000000000000000000" pitchFamily="2" charset="2"/>
              <a:buChar char="Ø"/>
            </a:pPr>
            <a:r>
              <a:rPr kumimoji="0" lang="en-US" sz="2800" b="0" i="0" u="none" strike="noStrike" cap="none" normalizeH="0" baseline="0" dirty="0" smtClean="0">
                <a:ln>
                  <a:noFill/>
                </a:ln>
                <a:solidFill>
                  <a:schemeClr val="tx1"/>
                </a:solidFill>
                <a:effectLst/>
                <a:latin typeface="Andalus" pitchFamily="18" charset="-78"/>
                <a:cs typeface="Andalus" pitchFamily="18" charset="-78"/>
              </a:rPr>
              <a:t>Fairness Opinion Consultants</a:t>
            </a:r>
          </a:p>
          <a:p>
            <a:pPr marL="342900" lvl="0" indent="-342900" algn="just" eaLnBrk="0" fontAlgn="base" hangingPunct="0">
              <a:spcBef>
                <a:spcPct val="0"/>
              </a:spcBef>
              <a:spcAft>
                <a:spcPct val="0"/>
              </a:spcAft>
              <a:buFont typeface="Wingdings" panose="05000000000000000000" pitchFamily="2" charset="2"/>
              <a:buChar char="Ø"/>
            </a:pPr>
            <a:r>
              <a:rPr lang="en-US" sz="2800" dirty="0" smtClean="0">
                <a:latin typeface="Andalus" pitchFamily="18" charset="-78"/>
                <a:cs typeface="Andalus" pitchFamily="18" charset="-78"/>
              </a:rPr>
              <a:t>RBI </a:t>
            </a:r>
            <a:r>
              <a:rPr lang="en-US" sz="2800" dirty="0">
                <a:latin typeface="Andalus" pitchFamily="18" charset="-78"/>
                <a:cs typeface="Andalus" pitchFamily="18" charset="-78"/>
              </a:rPr>
              <a:t>valuation </a:t>
            </a:r>
            <a:r>
              <a:rPr lang="en-US" sz="2800" dirty="0" smtClean="0">
                <a:latin typeface="Andalus" pitchFamily="18" charset="-78"/>
                <a:cs typeface="Andalus" pitchFamily="18" charset="-78"/>
              </a:rPr>
              <a:t>Consultants</a:t>
            </a:r>
          </a:p>
          <a:p>
            <a:pPr marL="342900" lvl="0" indent="-342900" algn="just" eaLnBrk="0" fontAlgn="base" hangingPunct="0">
              <a:spcBef>
                <a:spcPct val="0"/>
              </a:spcBef>
              <a:spcAft>
                <a:spcPct val="0"/>
              </a:spcAft>
              <a:buFont typeface="Wingdings" panose="05000000000000000000" pitchFamily="2" charset="2"/>
              <a:buChar char="Ø"/>
            </a:pPr>
            <a:r>
              <a:rPr kumimoji="0" lang="en-US" sz="2800" b="0" i="0" u="none" strike="noStrike" cap="none" normalizeH="0" baseline="0" dirty="0" smtClean="0">
                <a:ln>
                  <a:noFill/>
                </a:ln>
                <a:solidFill>
                  <a:schemeClr val="tx1"/>
                </a:solidFill>
                <a:effectLst/>
                <a:latin typeface="Andalus" pitchFamily="18" charset="-78"/>
                <a:cs typeface="Andalus" pitchFamily="18" charset="-78"/>
              </a:rPr>
              <a:t>ESOP</a:t>
            </a:r>
            <a:r>
              <a:rPr kumimoji="0" lang="en-US" sz="2800" b="0" i="0" u="none" strike="noStrike" cap="none" normalizeH="0" dirty="0" smtClean="0">
                <a:ln>
                  <a:noFill/>
                </a:ln>
                <a:solidFill>
                  <a:schemeClr val="tx1"/>
                </a:solidFill>
                <a:effectLst/>
                <a:latin typeface="Andalus" pitchFamily="18" charset="-78"/>
                <a:cs typeface="Andalus" pitchFamily="18" charset="-78"/>
              </a:rPr>
              <a:t> </a:t>
            </a:r>
            <a:r>
              <a:rPr lang="en-US" sz="2800" dirty="0">
                <a:latin typeface="Andalus" pitchFamily="18" charset="-78"/>
                <a:cs typeface="Andalus" pitchFamily="18" charset="-78"/>
              </a:rPr>
              <a:t>valuation </a:t>
            </a:r>
            <a:r>
              <a:rPr lang="en-US" sz="2800" dirty="0" smtClean="0">
                <a:latin typeface="Andalus" pitchFamily="18" charset="-78"/>
                <a:cs typeface="Andalus" pitchFamily="18" charset="-78"/>
              </a:rPr>
              <a:t>Consultants</a:t>
            </a:r>
          </a:p>
          <a:p>
            <a:pPr marL="342900" lvl="0" indent="-342900" algn="just" eaLnBrk="0" fontAlgn="base" hangingPunct="0">
              <a:spcBef>
                <a:spcPct val="0"/>
              </a:spcBef>
              <a:spcAft>
                <a:spcPct val="0"/>
              </a:spcAft>
              <a:buFont typeface="Wingdings" panose="05000000000000000000" pitchFamily="2" charset="2"/>
              <a:buChar char="Ø"/>
            </a:pPr>
            <a:r>
              <a:rPr lang="en-US" sz="2800" dirty="0">
                <a:latin typeface="Andalus" pitchFamily="18" charset="-78"/>
                <a:cs typeface="Andalus" pitchFamily="18" charset="-78"/>
              </a:rPr>
              <a:t>Income Tax valuation </a:t>
            </a:r>
            <a:r>
              <a:rPr lang="en-US" sz="2800" dirty="0" smtClean="0">
                <a:latin typeface="Andalus" pitchFamily="18" charset="-78"/>
                <a:cs typeface="Andalus" pitchFamily="18" charset="-78"/>
              </a:rPr>
              <a:t>Consultants</a:t>
            </a:r>
          </a:p>
          <a:p>
            <a:pPr marL="342900" lvl="0" indent="-342900" algn="just" eaLnBrk="0" fontAlgn="base" hangingPunct="0">
              <a:spcBef>
                <a:spcPct val="0"/>
              </a:spcBef>
              <a:spcAft>
                <a:spcPct val="0"/>
              </a:spcAft>
              <a:buFont typeface="Wingdings" panose="05000000000000000000" pitchFamily="2" charset="2"/>
              <a:buChar char="Ø"/>
            </a:pPr>
            <a:r>
              <a:rPr kumimoji="0" lang="en-US" sz="2800" b="0" i="0" u="none" strike="noStrike" cap="none" normalizeH="0" baseline="0" dirty="0" smtClean="0">
                <a:ln>
                  <a:noFill/>
                </a:ln>
                <a:solidFill>
                  <a:schemeClr val="tx1"/>
                </a:solidFill>
                <a:effectLst/>
                <a:latin typeface="Andalus" pitchFamily="18" charset="-78"/>
                <a:cs typeface="Andalus" pitchFamily="18" charset="-78"/>
              </a:rPr>
              <a:t>Registered </a:t>
            </a:r>
            <a:r>
              <a:rPr kumimoji="0" lang="en-US" sz="2800" b="0" i="0" u="none" strike="noStrike" cap="none" normalizeH="0" baseline="0" dirty="0" err="1" smtClean="0">
                <a:ln>
                  <a:noFill/>
                </a:ln>
                <a:solidFill>
                  <a:schemeClr val="tx1"/>
                </a:solidFill>
                <a:effectLst/>
                <a:latin typeface="Andalus" pitchFamily="18" charset="-78"/>
                <a:cs typeface="Andalus" pitchFamily="18" charset="-78"/>
              </a:rPr>
              <a:t>Valuers</a:t>
            </a:r>
            <a:endParaRPr kumimoji="0" lang="en-US" sz="2800" b="0" i="0" u="none" strike="noStrike" cap="none" normalizeH="0" baseline="0" dirty="0" smtClean="0">
              <a:ln>
                <a:noFill/>
              </a:ln>
              <a:solidFill>
                <a:schemeClr val="tx1"/>
              </a:solidFill>
              <a:effectLst/>
              <a:latin typeface="Andalus" pitchFamily="18" charset="-78"/>
              <a:cs typeface="Andalus" pitchFamily="18" charset="-78"/>
            </a:endParaRPr>
          </a:p>
          <a:p>
            <a:pPr marL="342900" lvl="0" indent="-342900" algn="just" eaLnBrk="0" fontAlgn="base" hangingPunct="0">
              <a:spcBef>
                <a:spcPct val="0"/>
              </a:spcBef>
              <a:spcAft>
                <a:spcPct val="0"/>
              </a:spcAft>
              <a:buFont typeface="Wingdings" panose="05000000000000000000" pitchFamily="2" charset="2"/>
              <a:buChar char="Ø"/>
            </a:pPr>
            <a:r>
              <a:rPr lang="en-US" sz="2800" dirty="0" err="1" smtClean="0">
                <a:latin typeface="Andalus" pitchFamily="18" charset="-78"/>
                <a:cs typeface="Andalus" pitchFamily="18" charset="-78"/>
              </a:rPr>
              <a:t>Ind</a:t>
            </a:r>
            <a:r>
              <a:rPr lang="en-US" sz="2800" dirty="0" smtClean="0">
                <a:latin typeface="Andalus" pitchFamily="18" charset="-78"/>
                <a:cs typeface="Andalus" pitchFamily="18" charset="-78"/>
              </a:rPr>
              <a:t> As </a:t>
            </a:r>
            <a:r>
              <a:rPr lang="en-US" sz="2800" dirty="0">
                <a:latin typeface="Andalus" pitchFamily="18" charset="-78"/>
                <a:cs typeface="Andalus" pitchFamily="18" charset="-78"/>
              </a:rPr>
              <a:t>valuation Consultants</a:t>
            </a:r>
            <a:endParaRPr kumimoji="0" lang="en-US" sz="2800" b="0" i="0" u="none" strike="noStrike" cap="none" normalizeH="0" baseline="0" dirty="0" smtClean="0">
              <a:ln>
                <a:noFill/>
              </a:ln>
              <a:solidFill>
                <a:schemeClr val="tx1"/>
              </a:solidFill>
              <a:effectLst/>
              <a:latin typeface="Andalus" pitchFamily="18" charset="-78"/>
              <a:cs typeface="Andalus" pitchFamily="18" charset="-78"/>
            </a:endParaRPr>
          </a:p>
        </p:txBody>
      </p:sp>
    </p:spTree>
    <p:extLst>
      <p:ext uri="{BB962C8B-B14F-4D97-AF65-F5344CB8AC3E}">
        <p14:creationId xmlns:p14="http://schemas.microsoft.com/office/powerpoint/2010/main" val="1501540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219200" y="914400"/>
            <a:ext cx="5943600" cy="5181600"/>
          </a:xfrm>
          <a:prstGeom prst="ellipse">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81200" y="1600200"/>
            <a:ext cx="4495800" cy="3810000"/>
          </a:xfrm>
          <a:prstGeom prst="ellipse">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tabLst>
                <a:tab pos="1711325" algn="l"/>
              </a:tabLst>
            </a:pPr>
            <a:r>
              <a:rPr lang="en-US" sz="2000" b="1" dirty="0" smtClean="0">
                <a:solidFill>
                  <a:schemeClr val="tx1"/>
                </a:solidFill>
                <a:latin typeface="Gabriola" pitchFamily="82" charset="0"/>
              </a:rPr>
              <a:t>         Valuation always be base on</a:t>
            </a:r>
          </a:p>
          <a:p>
            <a:pPr algn="just">
              <a:tabLst>
                <a:tab pos="1711325" algn="l"/>
              </a:tabLst>
            </a:pPr>
            <a:r>
              <a:rPr lang="en-US" dirty="0" smtClean="0">
                <a:solidFill>
                  <a:schemeClr val="tx1"/>
                </a:solidFill>
                <a:latin typeface="Gabriola" pitchFamily="82" charset="0"/>
              </a:rPr>
              <a:t>               Limited Data/Information </a:t>
            </a:r>
            <a:endParaRPr lang="en-US" sz="1600" dirty="0" smtClean="0">
              <a:solidFill>
                <a:schemeClr val="tx1"/>
              </a:solidFill>
              <a:latin typeface="Gabriola" pitchFamily="82" charset="0"/>
            </a:endParaRPr>
          </a:p>
          <a:p>
            <a:pPr algn="just">
              <a:tabLst>
                <a:tab pos="1711325" algn="l"/>
              </a:tabLst>
            </a:pPr>
            <a:endParaRPr lang="en-US" b="1" dirty="0" smtClean="0">
              <a:solidFill>
                <a:schemeClr val="tx1"/>
              </a:solidFill>
              <a:latin typeface="Gabriola" pitchFamily="82" charset="0"/>
            </a:endParaRPr>
          </a:p>
          <a:p>
            <a:pPr algn="just">
              <a:tabLst>
                <a:tab pos="1711325" algn="l"/>
              </a:tabLst>
            </a:pPr>
            <a:r>
              <a:rPr lang="en-US" b="1" dirty="0" smtClean="0">
                <a:solidFill>
                  <a:schemeClr val="tx1"/>
                </a:solidFill>
                <a:latin typeface="Gabriola" pitchFamily="82" charset="0"/>
              </a:rPr>
              <a:t>       Professional has to use their  personal</a:t>
            </a:r>
          </a:p>
          <a:p>
            <a:pPr algn="just">
              <a:tabLst>
                <a:tab pos="1711325" algn="l"/>
              </a:tabLst>
            </a:pPr>
            <a:r>
              <a:rPr lang="en-US" sz="1600" dirty="0" smtClean="0">
                <a:solidFill>
                  <a:schemeClr val="tx1"/>
                </a:solidFill>
                <a:latin typeface="Gabriola" pitchFamily="82" charset="0"/>
              </a:rPr>
              <a:t>                   Judgment</a:t>
            </a:r>
          </a:p>
          <a:p>
            <a:pPr algn="just">
              <a:tabLst>
                <a:tab pos="1711325" algn="l"/>
              </a:tabLst>
            </a:pPr>
            <a:r>
              <a:rPr lang="en-US" sz="1600" dirty="0" smtClean="0">
                <a:solidFill>
                  <a:schemeClr val="tx1"/>
                </a:solidFill>
                <a:latin typeface="Gabriola" pitchFamily="82" charset="0"/>
              </a:rPr>
              <a:t>                   Experience</a:t>
            </a:r>
          </a:p>
          <a:p>
            <a:pPr algn="just">
              <a:tabLst>
                <a:tab pos="1711325" algn="l"/>
              </a:tabLst>
            </a:pPr>
            <a:r>
              <a:rPr lang="en-US" sz="1600" dirty="0" smtClean="0">
                <a:solidFill>
                  <a:schemeClr val="tx1"/>
                </a:solidFill>
                <a:latin typeface="Gabriola" pitchFamily="82" charset="0"/>
              </a:rPr>
              <a:t>   </a:t>
            </a:r>
            <a:r>
              <a:rPr lang="en-US" sz="1600" b="1" dirty="0" smtClean="0">
                <a:solidFill>
                  <a:schemeClr val="tx1"/>
                </a:solidFill>
                <a:latin typeface="Gabriola" pitchFamily="82" charset="0"/>
              </a:rPr>
              <a:t>               </a:t>
            </a:r>
            <a:r>
              <a:rPr lang="en-US" sz="1600" dirty="0" smtClean="0">
                <a:solidFill>
                  <a:schemeClr val="tx1"/>
                </a:solidFill>
                <a:latin typeface="Gabriola" pitchFamily="82" charset="0"/>
              </a:rPr>
              <a:t>Assumptions</a:t>
            </a:r>
          </a:p>
          <a:p>
            <a:pPr>
              <a:tabLst>
                <a:tab pos="1711325" algn="l"/>
              </a:tabLst>
            </a:pPr>
            <a:r>
              <a:rPr lang="en-US" sz="1600" dirty="0" smtClean="0">
                <a:solidFill>
                  <a:schemeClr val="tx1"/>
                </a:solidFill>
              </a:rPr>
              <a:t> </a:t>
            </a:r>
            <a:endParaRPr lang="en-US" sz="1600" dirty="0">
              <a:solidFill>
                <a:schemeClr val="tx1"/>
              </a:solidFill>
            </a:endParaRPr>
          </a:p>
        </p:txBody>
      </p:sp>
      <p:sp>
        <p:nvSpPr>
          <p:cNvPr id="9" name="TextBox 8"/>
          <p:cNvSpPr txBox="1"/>
          <p:nvPr/>
        </p:nvSpPr>
        <p:spPr>
          <a:xfrm>
            <a:off x="3352800" y="5562600"/>
            <a:ext cx="1752600" cy="369332"/>
          </a:xfrm>
          <a:prstGeom prst="rect">
            <a:avLst/>
          </a:prstGeom>
          <a:noFill/>
        </p:spPr>
        <p:txBody>
          <a:bodyPr wrap="square" rtlCol="0">
            <a:spAutoFit/>
          </a:bodyPr>
          <a:lstStyle/>
          <a:p>
            <a:r>
              <a:rPr lang="en-US" b="1" dirty="0" smtClean="0">
                <a:latin typeface="Gabriola" pitchFamily="82" charset="0"/>
              </a:rPr>
              <a:t>Valuation Standards</a:t>
            </a:r>
            <a:endParaRPr lang="en-US" b="1" dirty="0">
              <a:latin typeface="Gabriola" pitchFamily="82" charset="0"/>
            </a:endParaRPr>
          </a:p>
        </p:txBody>
      </p:sp>
      <p:sp>
        <p:nvSpPr>
          <p:cNvPr id="11" name="TextBox 10"/>
          <p:cNvSpPr txBox="1"/>
          <p:nvPr/>
        </p:nvSpPr>
        <p:spPr>
          <a:xfrm>
            <a:off x="3505200" y="1066800"/>
            <a:ext cx="1295400" cy="338554"/>
          </a:xfrm>
          <a:prstGeom prst="rect">
            <a:avLst/>
          </a:prstGeom>
          <a:noFill/>
        </p:spPr>
        <p:txBody>
          <a:bodyPr wrap="square" rtlCol="0">
            <a:spAutoFit/>
          </a:bodyPr>
          <a:lstStyle/>
          <a:p>
            <a:r>
              <a:rPr lang="en-US" sz="1600" b="1" dirty="0" smtClean="0">
                <a:latin typeface="Gabriola" pitchFamily="82" charset="0"/>
              </a:rPr>
              <a:t>Code of Conduct</a:t>
            </a:r>
            <a:endParaRPr lang="en-US" sz="1600" b="1" dirty="0">
              <a:latin typeface="Gabriola" pitchFamily="82" charset="0"/>
            </a:endParaRPr>
          </a:p>
        </p:txBody>
      </p:sp>
      <p:cxnSp>
        <p:nvCxnSpPr>
          <p:cNvPr id="17" name="Straight Arrow Connector 16"/>
          <p:cNvCxnSpPr/>
          <p:nvPr/>
        </p:nvCxnSpPr>
        <p:spPr>
          <a:xfrm rot="5400000">
            <a:off x="6248400" y="1676400"/>
            <a:ext cx="19050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391400" y="609600"/>
            <a:ext cx="1447800" cy="707886"/>
          </a:xfrm>
          <a:prstGeom prst="rect">
            <a:avLst/>
          </a:prstGeom>
          <a:noFill/>
        </p:spPr>
        <p:txBody>
          <a:bodyPr wrap="square" rtlCol="0">
            <a:spAutoFit/>
          </a:bodyPr>
          <a:lstStyle/>
          <a:p>
            <a:r>
              <a:rPr lang="en-US" sz="2000" dirty="0" smtClean="0">
                <a:latin typeface="Gabriola" pitchFamily="82" charset="0"/>
              </a:rPr>
              <a:t>Universally Accepted</a:t>
            </a:r>
            <a:endParaRPr lang="en-US" sz="2000" dirty="0">
              <a:latin typeface="Gabriola" pitchFamily="8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3400" y="391568"/>
            <a:ext cx="80772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Appointment of Registered Valuers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lvl="0" algn="just" eaLnBrk="0" fontAlgn="base" hangingPunct="0">
              <a:spcBef>
                <a:spcPct val="0"/>
              </a:spcBef>
              <a:spcAft>
                <a:spcPct val="0"/>
              </a:spcAft>
            </a:pPr>
            <a:r>
              <a:rPr lang="en-US" sz="2000" dirty="0" smtClean="0">
                <a:latin typeface="Andalus" pitchFamily="18" charset="-78"/>
                <a:ea typeface="Calibri" pitchFamily="34" charset="0"/>
                <a:cs typeface="Andalus" pitchFamily="18" charset="-78"/>
              </a:rPr>
              <a:t>As per  Rule 27 and 35 of  (</a:t>
            </a:r>
            <a:r>
              <a:rPr lang="en-US" sz="2000" b="1" dirty="0" smtClean="0">
                <a:latin typeface="Andalus" pitchFamily="18" charset="-78"/>
                <a:ea typeface="Calibri" pitchFamily="34" charset="0"/>
                <a:cs typeface="Andalus" pitchFamily="18" charset="-78"/>
              </a:rPr>
              <a:t>Insolvency  Resolution  Process for  Corporate Persons) Regulation 2016</a:t>
            </a:r>
            <a:endParaRPr lang="en-US" sz="2000" dirty="0" smtClean="0">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The Resolution </a:t>
            </a:r>
            <a:r>
              <a:rPr lang="en-US" sz="2000" dirty="0">
                <a:latin typeface="Andalus" pitchFamily="18" charset="-78"/>
                <a:ea typeface="Calibri" pitchFamily="34" charset="0"/>
                <a:cs typeface="Andalus" pitchFamily="18" charset="-78"/>
              </a:rPr>
              <a:t>P</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rofessional </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has to appoint within seven days of his appointment, </a:t>
            </a:r>
            <a:r>
              <a:rPr kumimoji="0" lang="en-US" sz="2000" b="1"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two registered valuers</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to determine the liquidation value of the corporate debtor</a:t>
            </a:r>
            <a:endParaRPr kumimoji="0" lang="en-US" sz="2000" b="1"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latin typeface="Andalus" pitchFamily="18" charset="-78"/>
              <a:ea typeface="Calibri" pitchFamily="34" charset="0"/>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Provided that the following person shall not be appointed as Registered Valuers:</a:t>
            </a: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 relative  of the </a:t>
            </a: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resolution   professional,</a:t>
            </a: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 related party of the corporate debtor,</a:t>
            </a: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an auditor of the corporate debtor in the five year preceding  the insolvency commencement date, or</a:t>
            </a: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0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 partner or director of the insolvency professional entity.</a:t>
            </a: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016758"/>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Chapter I 	</a:t>
            </a:r>
            <a:r>
              <a:rPr lang="en-IN" sz="2000" dirty="0" smtClean="0">
                <a:latin typeface="Andalus" pitchFamily="18" charset="-78"/>
                <a:cs typeface="Andalus" pitchFamily="18" charset="-78"/>
              </a:rPr>
              <a:t>Preliminary</a:t>
            </a:r>
          </a:p>
          <a:p>
            <a:r>
              <a:rPr lang="en-IN" sz="2000" b="1" dirty="0" smtClean="0">
                <a:latin typeface="Andalus" pitchFamily="18" charset="-78"/>
                <a:cs typeface="Andalus" pitchFamily="18" charset="-78"/>
              </a:rPr>
              <a:t>Chapter II	</a:t>
            </a:r>
            <a:r>
              <a:rPr lang="en-IN" sz="2000" dirty="0" smtClean="0">
                <a:latin typeface="Andalus" pitchFamily="18" charset="-78"/>
                <a:cs typeface="Andalus" pitchFamily="18" charset="-78"/>
              </a:rPr>
              <a:t>Eligibility, Qualification </a:t>
            </a:r>
            <a:r>
              <a:rPr lang="en-IN" sz="2000" dirty="0" smtClean="0">
                <a:latin typeface="Andalus" pitchFamily="18" charset="-78"/>
                <a:cs typeface="Andalus" pitchFamily="18" charset="-78"/>
              </a:rPr>
              <a:t>, examination, registration, </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Chapter III	</a:t>
            </a:r>
            <a:r>
              <a:rPr lang="en-IN" sz="2000" dirty="0" smtClean="0">
                <a:latin typeface="Andalus" pitchFamily="18" charset="-78"/>
                <a:cs typeface="Andalus" pitchFamily="18" charset="-78"/>
              </a:rPr>
              <a:t>Recognition of RVOs – eligibility &amp; registration </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Chapter  IV	</a:t>
            </a:r>
            <a:r>
              <a:rPr lang="en-IN" sz="2000" dirty="0" smtClean="0">
                <a:latin typeface="Andalus" pitchFamily="18" charset="-78"/>
                <a:cs typeface="Andalus" pitchFamily="18" charset="-78"/>
              </a:rPr>
              <a:t>Cancellation OR </a:t>
            </a:r>
            <a:r>
              <a:rPr lang="en-IN" sz="2000" dirty="0" smtClean="0">
                <a:latin typeface="Andalus" pitchFamily="18" charset="-78"/>
                <a:cs typeface="Andalus" pitchFamily="18" charset="-78"/>
              </a:rPr>
              <a:t>Suspension of RVOs</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Chapter  V	</a:t>
            </a:r>
            <a:r>
              <a:rPr lang="en-IN" sz="2000" dirty="0" smtClean="0">
                <a:latin typeface="Andalus" pitchFamily="18" charset="-78"/>
                <a:cs typeface="Andalus" pitchFamily="18" charset="-78"/>
              </a:rPr>
              <a:t>Valuation </a:t>
            </a:r>
            <a:r>
              <a:rPr lang="en-IN" sz="2000" dirty="0" smtClean="0">
                <a:latin typeface="Andalus" pitchFamily="18" charset="-78"/>
                <a:cs typeface="Andalus" pitchFamily="18" charset="-78"/>
              </a:rPr>
              <a:t>Standards and Committee</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Chapter VI	</a:t>
            </a:r>
            <a:r>
              <a:rPr lang="en-IN" sz="2000" dirty="0" smtClean="0">
                <a:latin typeface="Andalus" pitchFamily="18" charset="-78"/>
                <a:cs typeface="Andalus" pitchFamily="18" charset="-78"/>
              </a:rPr>
              <a:t>Miscellaneous - penalties</a:t>
            </a:r>
            <a:endParaRPr lang="en-IN" sz="2000" dirty="0" smtClean="0">
              <a:latin typeface="Andalus" pitchFamily="18" charset="-78"/>
              <a:cs typeface="Andalus" pitchFamily="18" charset="-78"/>
            </a:endParaRPr>
          </a:p>
          <a:p>
            <a:r>
              <a:rPr lang="en-IN" sz="2000" dirty="0" smtClean="0">
                <a:latin typeface="Andalus" pitchFamily="18" charset="-78"/>
                <a:cs typeface="Andalus" pitchFamily="18" charset="-78"/>
              </a:rPr>
              <a:t> </a:t>
            </a:r>
          </a:p>
          <a:p>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Annexure I	</a:t>
            </a:r>
            <a:r>
              <a:rPr lang="en-IN" sz="2000" dirty="0" smtClean="0">
                <a:latin typeface="Andalus" pitchFamily="18" charset="-78"/>
                <a:cs typeface="Andalus" pitchFamily="18" charset="-78"/>
              </a:rPr>
              <a:t>Model Code Of Conduct For Registered </a:t>
            </a:r>
            <a:r>
              <a:rPr lang="en-IN" sz="2000" dirty="0" err="1" smtClean="0">
                <a:latin typeface="Andalus" pitchFamily="18" charset="-78"/>
                <a:cs typeface="Andalus" pitchFamily="18" charset="-78"/>
              </a:rPr>
              <a:t>Valuers</a:t>
            </a:r>
            <a:r>
              <a:rPr lang="en-IN" sz="2000" dirty="0" smtClean="0">
                <a:latin typeface="Andalus" pitchFamily="18" charset="-78"/>
                <a:cs typeface="Andalus" pitchFamily="18" charset="-78"/>
              </a:rPr>
              <a:t> </a:t>
            </a:r>
          </a:p>
          <a:p>
            <a:r>
              <a:rPr lang="en-IN" sz="2000" b="1" dirty="0" smtClean="0">
                <a:latin typeface="Andalus" pitchFamily="18" charset="-78"/>
                <a:cs typeface="Andalus" pitchFamily="18" charset="-78"/>
              </a:rPr>
              <a:t>Annexure II	</a:t>
            </a:r>
            <a:r>
              <a:rPr lang="en-IN" sz="2000" dirty="0" smtClean="0">
                <a:latin typeface="Andalus" pitchFamily="18" charset="-78"/>
                <a:cs typeface="Andalus" pitchFamily="18" charset="-78"/>
              </a:rPr>
              <a:t>Forms</a:t>
            </a:r>
          </a:p>
          <a:p>
            <a:r>
              <a:rPr lang="en-IN" sz="2000" b="1" dirty="0" smtClean="0">
                <a:latin typeface="Andalus" pitchFamily="18" charset="-78"/>
                <a:cs typeface="Andalus" pitchFamily="18" charset="-78"/>
              </a:rPr>
              <a:t>Annexure III	</a:t>
            </a:r>
            <a:r>
              <a:rPr lang="en-IN" sz="2000" dirty="0" smtClean="0">
                <a:latin typeface="Andalus" pitchFamily="18" charset="-78"/>
                <a:cs typeface="Andalus" pitchFamily="18" charset="-78"/>
              </a:rPr>
              <a:t>Governance Structure &amp; Model Bye Laws for RVOs</a:t>
            </a:r>
          </a:p>
          <a:p>
            <a:r>
              <a:rPr lang="en-IN" sz="2000" b="1" dirty="0" smtClean="0">
                <a:latin typeface="Andalus" pitchFamily="18" charset="-78"/>
                <a:cs typeface="Andalus" pitchFamily="18" charset="-78"/>
              </a:rPr>
              <a:t>Annexure IV	</a:t>
            </a:r>
            <a:r>
              <a:rPr lang="en-IN" sz="2000" dirty="0" smtClean="0">
                <a:latin typeface="Andalus" pitchFamily="18" charset="-78"/>
                <a:cs typeface="Andalus" pitchFamily="18" charset="-78"/>
              </a:rPr>
              <a:t>Qualification/experience in specified discipline </a:t>
            </a:r>
          </a:p>
          <a:p>
            <a:pPr algn="just"/>
            <a:endParaRPr lang="en-US" sz="20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324535"/>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2-  Important </a:t>
            </a:r>
            <a:r>
              <a:rPr lang="en-US" sz="2000" b="1" dirty="0" err="1" smtClean="0">
                <a:latin typeface="Andalus" pitchFamily="18" charset="-78"/>
                <a:cs typeface="Andalus" pitchFamily="18" charset="-78"/>
              </a:rPr>
              <a:t>Defintions</a:t>
            </a:r>
            <a:endParaRPr lang="en-IN" sz="2000" dirty="0" smtClean="0">
              <a:latin typeface="Andalus" pitchFamily="18" charset="-78"/>
              <a:cs typeface="Andalus" pitchFamily="18" charset="-78"/>
            </a:endParaRPr>
          </a:p>
          <a:p>
            <a:endParaRPr lang="en-IN" sz="2000" b="1" dirty="0" smtClean="0">
              <a:latin typeface="Andalus" pitchFamily="18" charset="-78"/>
              <a:cs typeface="Andalus" pitchFamily="18" charset="-78"/>
            </a:endParaRPr>
          </a:p>
          <a:p>
            <a:r>
              <a:rPr lang="en-IN" sz="2000" b="1" dirty="0" smtClean="0">
                <a:latin typeface="Andalus" pitchFamily="18" charset="-78"/>
                <a:cs typeface="Andalus" pitchFamily="18" charset="-78"/>
              </a:rPr>
              <a:t>2(c) Asset Class – </a:t>
            </a:r>
            <a:r>
              <a:rPr lang="en-IN" sz="2000" dirty="0"/>
              <a:t>means a distinct group of assets, such as land and building, machinery and equipment, displaying similar characteristics, that can be classified and requires separate set of </a:t>
            </a:r>
            <a:r>
              <a:rPr lang="en-IN" sz="2000" dirty="0" err="1"/>
              <a:t>valuers</a:t>
            </a:r>
            <a:r>
              <a:rPr lang="en-IN" sz="2000" dirty="0"/>
              <a:t> for valuation</a:t>
            </a:r>
            <a:endParaRPr lang="en-IN" sz="2000" b="1" dirty="0" smtClean="0">
              <a:latin typeface="Andalus" pitchFamily="18" charset="-78"/>
              <a:cs typeface="Andalus" pitchFamily="18" charset="-78"/>
            </a:endParaRPr>
          </a:p>
          <a:p>
            <a:r>
              <a:rPr lang="en-IN" sz="2000" b="1" dirty="0" smtClean="0">
                <a:latin typeface="Andalus" pitchFamily="18" charset="-78"/>
                <a:cs typeface="Andalus" pitchFamily="18" charset="-78"/>
              </a:rPr>
              <a:t>2(e) Certificate of Registration -</a:t>
            </a:r>
            <a:r>
              <a:rPr lang="en-IN" sz="2000" dirty="0"/>
              <a:t>means the certificate of recognition granted to a registered </a:t>
            </a:r>
            <a:r>
              <a:rPr lang="en-IN" sz="2000" dirty="0" err="1"/>
              <a:t>valuers</a:t>
            </a:r>
            <a:r>
              <a:rPr lang="en-IN" sz="2000" dirty="0"/>
              <a:t> organisation under sub-rule (5) of rule 13 and the term “recognition” shall be construed accordingly;</a:t>
            </a:r>
            <a:endParaRPr lang="en-IN" sz="2000" b="1" dirty="0" smtClean="0">
              <a:latin typeface="Andalus" pitchFamily="18" charset="-78"/>
              <a:cs typeface="Andalus" pitchFamily="18" charset="-78"/>
            </a:endParaRPr>
          </a:p>
          <a:p>
            <a:r>
              <a:rPr lang="en-IN" sz="2000" b="1" dirty="0" smtClean="0">
                <a:latin typeface="Andalus" pitchFamily="18" charset="-78"/>
                <a:cs typeface="Andalus" pitchFamily="18" charset="-78"/>
              </a:rPr>
              <a:t>2(f)  Partnership Entity-</a:t>
            </a:r>
            <a:r>
              <a:rPr lang="en-IN" sz="2000" dirty="0"/>
              <a:t>means a partnership firm registered under the Indian Partnership Act, 1932 (9 of 1932) or a limited liability partnership registered under the Limited Liability Partnership Act, 2008 (6 of 2009)</a:t>
            </a:r>
            <a:endParaRPr lang="en-IN" sz="2000" b="1" dirty="0" smtClean="0">
              <a:latin typeface="Andalus" pitchFamily="18" charset="-78"/>
              <a:cs typeface="Andalus" pitchFamily="18" charset="-78"/>
            </a:endParaRPr>
          </a:p>
          <a:p>
            <a:r>
              <a:rPr lang="en-IN" sz="2000" b="1" dirty="0" smtClean="0">
                <a:latin typeface="Andalus" pitchFamily="18" charset="-78"/>
                <a:cs typeface="Andalus" pitchFamily="18" charset="-78"/>
              </a:rPr>
              <a:t>2(j) </a:t>
            </a:r>
            <a:r>
              <a:rPr lang="en-IN" sz="2000" b="1" dirty="0" err="1" smtClean="0">
                <a:latin typeface="Andalus" pitchFamily="18" charset="-78"/>
                <a:cs typeface="Andalus" pitchFamily="18" charset="-78"/>
              </a:rPr>
              <a:t>Valuer</a:t>
            </a:r>
            <a:r>
              <a:rPr lang="en-IN" sz="2000" b="1" dirty="0" smtClean="0">
                <a:latin typeface="Andalus" pitchFamily="18" charset="-78"/>
                <a:cs typeface="Andalus" pitchFamily="18" charset="-78"/>
              </a:rPr>
              <a:t> - </a:t>
            </a:r>
            <a:r>
              <a:rPr lang="en-IN" sz="2000" dirty="0" smtClean="0"/>
              <a:t>means a person registered with the authority in accordance with these rules and the term “registered </a:t>
            </a:r>
            <a:r>
              <a:rPr lang="en-IN" sz="2000" dirty="0" err="1" smtClean="0"/>
              <a:t>valuer</a:t>
            </a:r>
            <a:r>
              <a:rPr lang="en-IN" sz="2000" dirty="0" smtClean="0"/>
              <a:t>” shall be construed accordingly</a:t>
            </a: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31693526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016758"/>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3-  Eligibility for Registered </a:t>
            </a:r>
            <a:r>
              <a:rPr lang="en-US" sz="2000" b="1" dirty="0" err="1" smtClean="0">
                <a:latin typeface="Andalus" pitchFamily="18" charset="-78"/>
                <a:cs typeface="Andalus" pitchFamily="18" charset="-78"/>
              </a:rPr>
              <a:t>Valuers</a:t>
            </a:r>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smtClean="0"/>
              <a:t> </a:t>
            </a:r>
            <a:r>
              <a:rPr lang="en-IN" sz="2000" dirty="0" err="1"/>
              <a:t>valuer</a:t>
            </a:r>
            <a:r>
              <a:rPr lang="en-IN" sz="2000" dirty="0"/>
              <a:t> member of a </a:t>
            </a:r>
            <a:r>
              <a:rPr lang="en-IN" sz="2000" dirty="0" smtClean="0"/>
              <a:t>RVO</a:t>
            </a:r>
          </a:p>
          <a:p>
            <a:pPr marL="342900" indent="-342900">
              <a:buFont typeface="Arial" panose="020B0604020202020204" pitchFamily="34" charset="0"/>
              <a:buChar char="•"/>
            </a:pPr>
            <a:r>
              <a:rPr lang="en-IN" sz="2000" dirty="0" smtClean="0"/>
              <a:t>recommended </a:t>
            </a:r>
            <a:r>
              <a:rPr lang="en-IN" sz="2000" dirty="0"/>
              <a:t>by </a:t>
            </a:r>
            <a:r>
              <a:rPr lang="en-IN" sz="2000" dirty="0" smtClean="0"/>
              <a:t>RVO</a:t>
            </a:r>
          </a:p>
          <a:p>
            <a:pPr marL="342900" indent="-342900">
              <a:buFont typeface="Arial" panose="020B0604020202020204" pitchFamily="34" charset="0"/>
              <a:buChar char="•"/>
            </a:pPr>
            <a:r>
              <a:rPr lang="en-IN" sz="2000" dirty="0" smtClean="0"/>
              <a:t>passed </a:t>
            </a:r>
            <a:r>
              <a:rPr lang="en-IN" sz="2000" dirty="0"/>
              <a:t>the valuation examination under rule 5 within three </a:t>
            </a:r>
            <a:r>
              <a:rPr lang="en-IN" sz="2000" dirty="0" smtClean="0"/>
              <a:t>years</a:t>
            </a:r>
          </a:p>
          <a:p>
            <a:pPr marL="342900" indent="-342900">
              <a:buFont typeface="Arial" panose="020B0604020202020204" pitchFamily="34" charset="0"/>
              <a:buChar char="•"/>
            </a:pPr>
            <a:r>
              <a:rPr lang="en-IN" sz="2000" dirty="0" smtClean="0"/>
              <a:t>possesses </a:t>
            </a:r>
            <a:r>
              <a:rPr lang="en-IN" sz="2000" dirty="0"/>
              <a:t>the qualifications and experience as specified in rule </a:t>
            </a:r>
            <a:r>
              <a:rPr lang="en-IN" sz="2000" dirty="0" smtClean="0"/>
              <a:t>4</a:t>
            </a:r>
          </a:p>
          <a:p>
            <a:pPr marL="342900" indent="-342900">
              <a:buFont typeface="Arial" panose="020B0604020202020204" pitchFamily="34" charset="0"/>
              <a:buChar char="•"/>
            </a:pPr>
            <a:r>
              <a:rPr lang="en-IN" sz="2000" dirty="0" smtClean="0"/>
              <a:t>not </a:t>
            </a:r>
            <a:r>
              <a:rPr lang="en-IN" sz="2000" dirty="0"/>
              <a:t>a </a:t>
            </a:r>
            <a:r>
              <a:rPr lang="en-IN" sz="2000" dirty="0" smtClean="0"/>
              <a:t>minor</a:t>
            </a:r>
          </a:p>
          <a:p>
            <a:pPr marL="342900" indent="-342900">
              <a:buFont typeface="Arial" panose="020B0604020202020204" pitchFamily="34" charset="0"/>
              <a:buChar char="•"/>
            </a:pPr>
            <a:r>
              <a:rPr lang="en-IN" sz="2000" dirty="0" smtClean="0"/>
              <a:t>not </a:t>
            </a:r>
            <a:r>
              <a:rPr lang="en-IN" sz="2000" dirty="0"/>
              <a:t>of unsound </a:t>
            </a:r>
            <a:r>
              <a:rPr lang="en-IN" sz="2000" dirty="0" smtClean="0"/>
              <a:t>mind</a:t>
            </a:r>
          </a:p>
          <a:p>
            <a:pPr marL="342900" indent="-342900">
              <a:buFont typeface="Arial" panose="020B0604020202020204" pitchFamily="34" charset="0"/>
              <a:buChar char="•"/>
            </a:pPr>
            <a:r>
              <a:rPr lang="en-IN" sz="2000" dirty="0" smtClean="0"/>
              <a:t>not </a:t>
            </a:r>
            <a:r>
              <a:rPr lang="en-IN" sz="2000" dirty="0"/>
              <a:t>an undischarged bankrupt, or has not applied to be adjudicated as a </a:t>
            </a:r>
            <a:r>
              <a:rPr lang="en-IN" sz="2000" dirty="0" smtClean="0"/>
              <a:t>bankrupt</a:t>
            </a:r>
          </a:p>
          <a:p>
            <a:pPr marL="342900" indent="-342900">
              <a:buFont typeface="Arial" panose="020B0604020202020204" pitchFamily="34" charset="0"/>
              <a:buChar char="•"/>
            </a:pPr>
            <a:r>
              <a:rPr lang="en-IN" sz="2000" dirty="0" smtClean="0"/>
              <a:t>a </a:t>
            </a:r>
            <a:r>
              <a:rPr lang="en-IN" sz="2000" dirty="0"/>
              <a:t>person resident in </a:t>
            </a:r>
            <a:r>
              <a:rPr lang="en-IN" sz="2000" dirty="0" smtClean="0"/>
              <a:t>India</a:t>
            </a:r>
          </a:p>
          <a:p>
            <a:pPr marL="342900" indent="-342900">
              <a:buFont typeface="Arial" panose="020B0604020202020204" pitchFamily="34" charset="0"/>
              <a:buChar char="•"/>
            </a:pPr>
            <a:r>
              <a:rPr lang="en-IN" sz="2000" dirty="0" smtClean="0"/>
              <a:t>has </a:t>
            </a:r>
            <a:r>
              <a:rPr lang="en-IN" sz="2000" dirty="0"/>
              <a:t>not been </a:t>
            </a:r>
            <a:r>
              <a:rPr lang="en-IN" sz="2000" dirty="0" smtClean="0"/>
              <a:t>convicted</a:t>
            </a:r>
          </a:p>
          <a:p>
            <a:pPr marL="342900" indent="-342900">
              <a:buFont typeface="Arial" panose="020B0604020202020204" pitchFamily="34" charset="0"/>
              <a:buChar char="•"/>
            </a:pPr>
            <a:r>
              <a:rPr lang="en-IN" sz="2000" dirty="0" smtClean="0"/>
              <a:t>has </a:t>
            </a:r>
            <a:r>
              <a:rPr lang="en-IN" sz="2000" dirty="0"/>
              <a:t>not been levied a penalty under section 271J of Income-tax </a:t>
            </a:r>
            <a:r>
              <a:rPr lang="en-IN" sz="2000" dirty="0" smtClean="0"/>
              <a:t>Act</a:t>
            </a:r>
            <a:endParaRPr lang="en-IN" sz="2000" dirty="0"/>
          </a:p>
          <a:p>
            <a:pPr marL="342900" indent="-342900">
              <a:buFont typeface="Arial" panose="020B0604020202020204" pitchFamily="34" charset="0"/>
              <a:buChar char="•"/>
            </a:pPr>
            <a:r>
              <a:rPr lang="en-IN" sz="2000" dirty="0" smtClean="0"/>
              <a:t> is </a:t>
            </a:r>
            <a:r>
              <a:rPr lang="en-IN" sz="2000" dirty="0"/>
              <a:t>a fit and proper </a:t>
            </a:r>
            <a:r>
              <a:rPr lang="en-IN" sz="2000" dirty="0" smtClean="0"/>
              <a:t>person</a:t>
            </a: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13811261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324535"/>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4 – Qualification and Experience</a:t>
            </a:r>
          </a:p>
          <a:p>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smtClean="0"/>
              <a:t>Post Graduate in the specified discipline – 3 </a:t>
            </a:r>
            <a:r>
              <a:rPr lang="en-IN" sz="2000" dirty="0" err="1" smtClean="0"/>
              <a:t>yrs</a:t>
            </a:r>
            <a:r>
              <a:rPr lang="en-IN" sz="2000" dirty="0" smtClean="0"/>
              <a:t> experience</a:t>
            </a:r>
          </a:p>
          <a:p>
            <a:pPr marL="342900" indent="-342900">
              <a:buFont typeface="Arial" panose="020B0604020202020204" pitchFamily="34" charset="0"/>
              <a:buChar char="•"/>
            </a:pPr>
            <a:r>
              <a:rPr lang="en-US" sz="2000" dirty="0" smtClean="0"/>
              <a:t>Graduate </a:t>
            </a:r>
            <a:r>
              <a:rPr lang="en-IN" sz="2000" dirty="0"/>
              <a:t>in the specified discipline – </a:t>
            </a:r>
            <a:r>
              <a:rPr lang="en-IN" sz="2000" dirty="0" smtClean="0"/>
              <a:t>5 </a:t>
            </a:r>
            <a:r>
              <a:rPr lang="en-IN" sz="2000" dirty="0" err="1"/>
              <a:t>yrs</a:t>
            </a:r>
            <a:r>
              <a:rPr lang="en-IN" sz="2000" dirty="0"/>
              <a:t> experience</a:t>
            </a:r>
            <a:endParaRPr lang="en-IN" sz="2000" dirty="0" smtClean="0"/>
          </a:p>
          <a:p>
            <a:pPr marL="342900" indent="-342900">
              <a:buFont typeface="Arial" panose="020B0604020202020204" pitchFamily="34" charset="0"/>
              <a:buChar char="•"/>
            </a:pPr>
            <a:r>
              <a:rPr lang="en-IN" sz="2000" dirty="0" smtClean="0"/>
              <a:t>Member of a professional institute </a:t>
            </a:r>
            <a:r>
              <a:rPr lang="en-IN" sz="2000" dirty="0" err="1" smtClean="0"/>
              <a:t>ie</a:t>
            </a:r>
            <a:r>
              <a:rPr lang="en-IN" sz="2000" dirty="0" smtClean="0"/>
              <a:t> CS, CMA, CA - 3 </a:t>
            </a:r>
            <a:r>
              <a:rPr lang="en-IN" sz="2000" dirty="0" err="1" smtClean="0"/>
              <a:t>yrs</a:t>
            </a:r>
            <a:r>
              <a:rPr lang="en-IN" sz="2000" dirty="0" smtClean="0"/>
              <a:t> experience</a:t>
            </a:r>
          </a:p>
          <a:p>
            <a:pPr marL="342900" indent="-342900">
              <a:buFont typeface="Arial" panose="020B0604020202020204" pitchFamily="34" charset="0"/>
              <a:buChar char="•"/>
            </a:pPr>
            <a:r>
              <a:rPr lang="en-IN" sz="2000" dirty="0" smtClean="0"/>
              <a:t>Specified discipline - </a:t>
            </a:r>
            <a:r>
              <a:rPr lang="en-IN" sz="2000" dirty="0"/>
              <a:t>shall mean the specific discipline which is relevant for valuation of an asset class for which the registration as a </a:t>
            </a:r>
            <a:r>
              <a:rPr lang="en-IN" sz="2000" dirty="0" err="1"/>
              <a:t>valuer</a:t>
            </a:r>
            <a:r>
              <a:rPr lang="en-IN" sz="2000" dirty="0"/>
              <a:t> or recognition as a registered </a:t>
            </a:r>
            <a:r>
              <a:rPr lang="en-IN" sz="2000" dirty="0" err="1"/>
              <a:t>valuers</a:t>
            </a:r>
            <a:r>
              <a:rPr lang="en-IN" sz="2000" dirty="0"/>
              <a:t> organisation is sought under these </a:t>
            </a:r>
            <a:r>
              <a:rPr lang="en-IN" sz="2000" dirty="0" smtClean="0"/>
              <a:t>rules.</a:t>
            </a:r>
          </a:p>
          <a:p>
            <a:pPr marL="342900" indent="-342900">
              <a:buFont typeface="Arial" panose="020B0604020202020204" pitchFamily="34" charset="0"/>
              <a:buChar char="•"/>
            </a:pPr>
            <a:r>
              <a:rPr lang="en-IN" sz="2000" dirty="0" smtClean="0"/>
              <a:t>Qualifying </a:t>
            </a:r>
            <a:r>
              <a:rPr lang="en-IN" sz="2000" dirty="0"/>
              <a:t>education and experience and examination or training for various asset classes, is given in an indicative manner in </a:t>
            </a:r>
            <a:r>
              <a:rPr lang="en-IN" sz="2000" b="1" dirty="0"/>
              <a:t>Annexure—IV </a:t>
            </a:r>
            <a:r>
              <a:rPr lang="en-IN" sz="2000" dirty="0"/>
              <a:t>of these rules.</a:t>
            </a:r>
            <a:endParaRPr lang="en-IN" sz="2000" dirty="0" smtClean="0"/>
          </a:p>
          <a:p>
            <a:pPr marL="342900" indent="-342900">
              <a:buFont typeface="Arial" panose="020B0604020202020204" pitchFamily="34" charset="0"/>
              <a:buChar char="•"/>
            </a:pPr>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401814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4708981"/>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5 – Valuation Examination</a:t>
            </a:r>
          </a:p>
          <a:p>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smtClean="0"/>
              <a:t>50 Hours of Educational course from RVO</a:t>
            </a:r>
          </a:p>
          <a:p>
            <a:pPr marL="342900" indent="-342900">
              <a:buFont typeface="Arial" panose="020B0604020202020204" pitchFamily="34" charset="0"/>
              <a:buChar char="•"/>
            </a:pPr>
            <a:r>
              <a:rPr lang="en-IN" sz="2000" dirty="0" smtClean="0"/>
              <a:t>Separate Syllabus for each stream of valuation</a:t>
            </a:r>
          </a:p>
          <a:p>
            <a:pPr marL="342900" indent="-342900">
              <a:buFont typeface="Arial" panose="020B0604020202020204" pitchFamily="34" charset="0"/>
              <a:buChar char="•"/>
            </a:pPr>
            <a:r>
              <a:rPr lang="en-US" sz="2000" dirty="0" smtClean="0">
                <a:latin typeface="Andalus" pitchFamily="18" charset="-78"/>
                <a:cs typeface="Andalus" pitchFamily="18" charset="-78"/>
              </a:rPr>
              <a:t>Syllabus, format and frequency of examination published on the IBBI website</a:t>
            </a:r>
          </a:p>
          <a:p>
            <a:pPr marL="342900" indent="-342900">
              <a:buFont typeface="Arial" panose="020B0604020202020204" pitchFamily="34" charset="0"/>
              <a:buChar char="•"/>
            </a:pPr>
            <a:r>
              <a:rPr lang="en-IN" sz="2000" dirty="0" smtClean="0"/>
              <a:t>An </a:t>
            </a:r>
            <a:r>
              <a:rPr lang="en-IN" sz="2000" dirty="0"/>
              <a:t>individual who passes the valuation examination, shall receive acknowledgement of passing the examination</a:t>
            </a:r>
            <a:r>
              <a:rPr lang="en-IN" sz="2000" dirty="0" smtClean="0"/>
              <a:t>.</a:t>
            </a:r>
          </a:p>
          <a:p>
            <a:pPr marL="342900" indent="-342900">
              <a:buFont typeface="Arial" panose="020B0604020202020204" pitchFamily="34" charset="0"/>
              <a:buChar char="•"/>
            </a:pPr>
            <a:r>
              <a:rPr lang="en-IN" sz="2000" dirty="0" smtClean="0"/>
              <a:t>An </a:t>
            </a:r>
            <a:r>
              <a:rPr lang="en-IN" sz="2000" dirty="0"/>
              <a:t>individual may appear for the valuation examination any number of times.</a:t>
            </a:r>
          </a:p>
          <a:p>
            <a:pPr marL="342900" indent="-342900">
              <a:buFont typeface="Arial" panose="020B0604020202020204" pitchFamily="34" charset="0"/>
              <a:buChar char="•"/>
            </a:pPr>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30290882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016758"/>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6 – Application for Registration</a:t>
            </a:r>
          </a:p>
          <a:p>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smtClean="0"/>
              <a:t>Individual in Application in Form A of Annexure II </a:t>
            </a:r>
          </a:p>
          <a:p>
            <a:pPr marL="342900" indent="-342900">
              <a:buFont typeface="Arial" panose="020B0604020202020204" pitchFamily="34" charset="0"/>
              <a:buChar char="•"/>
            </a:pPr>
            <a:r>
              <a:rPr lang="en-IN" sz="2000" dirty="0" smtClean="0"/>
              <a:t>Fee </a:t>
            </a:r>
            <a:r>
              <a:rPr lang="en-IN" sz="2000" dirty="0" err="1" smtClean="0"/>
              <a:t>Rs</a:t>
            </a:r>
            <a:r>
              <a:rPr lang="en-IN" sz="2000" dirty="0" smtClean="0"/>
              <a:t> 5000/-- Non Refundable</a:t>
            </a:r>
          </a:p>
          <a:p>
            <a:pPr marL="342900" indent="-342900">
              <a:buFont typeface="Arial" panose="020B0604020202020204" pitchFamily="34" charset="0"/>
              <a:buChar char="•"/>
            </a:pPr>
            <a:r>
              <a:rPr lang="en-IN" sz="2000" dirty="0" smtClean="0"/>
              <a:t>Partnership Entity or Company in Form B of Annexure II</a:t>
            </a:r>
          </a:p>
          <a:p>
            <a:pPr marL="342900" indent="-342900">
              <a:buFont typeface="Arial" panose="020B0604020202020204" pitchFamily="34" charset="0"/>
              <a:buChar char="•"/>
            </a:pPr>
            <a:r>
              <a:rPr lang="en-IN" sz="2000" dirty="0" smtClean="0"/>
              <a:t>Fee </a:t>
            </a:r>
            <a:r>
              <a:rPr lang="en-IN" sz="2000" dirty="0" err="1" smtClean="0"/>
              <a:t>Rs</a:t>
            </a:r>
            <a:r>
              <a:rPr lang="en-IN" sz="2000" dirty="0" smtClean="0"/>
              <a:t> 10000/- Non Refundable</a:t>
            </a:r>
          </a:p>
          <a:p>
            <a:pPr marL="342900" indent="-342900">
              <a:buFont typeface="Arial" panose="020B0604020202020204" pitchFamily="34" charset="0"/>
              <a:buChar char="•"/>
            </a:pPr>
            <a:r>
              <a:rPr lang="en-US" sz="2000" dirty="0" smtClean="0"/>
              <a:t>21 days to remove any deficiencies in the application</a:t>
            </a:r>
          </a:p>
          <a:p>
            <a:pPr marL="342900" indent="-342900">
              <a:buFont typeface="Arial" panose="020B0604020202020204" pitchFamily="34" charset="0"/>
              <a:buChar char="•"/>
            </a:pPr>
            <a:r>
              <a:rPr lang="en-US" sz="2000" dirty="0" smtClean="0"/>
              <a:t>To grant certificate in Form C of the Annexure II within 60 days </a:t>
            </a:r>
          </a:p>
          <a:p>
            <a:pPr marL="342900" indent="-342900">
              <a:buFont typeface="Arial" panose="020B0604020202020204" pitchFamily="34" charset="0"/>
              <a:buChar char="•"/>
            </a:pPr>
            <a:r>
              <a:rPr lang="en-US" sz="2000" dirty="0" smtClean="0"/>
              <a:t>Reasons for not granting to communicate within 45 days</a:t>
            </a:r>
          </a:p>
          <a:p>
            <a:pPr marL="342900" indent="-342900">
              <a:buFont typeface="Arial" panose="020B0604020202020204" pitchFamily="34" charset="0"/>
              <a:buChar char="•"/>
            </a:pPr>
            <a:r>
              <a:rPr lang="en-US" sz="2000" dirty="0" smtClean="0"/>
              <a:t>Applicant to reply within 15 days</a:t>
            </a:r>
          </a:p>
          <a:p>
            <a:pPr marL="342900" indent="-342900">
              <a:buFont typeface="Arial" panose="020B0604020202020204" pitchFamily="34" charset="0"/>
              <a:buChar char="•"/>
            </a:pPr>
            <a:r>
              <a:rPr lang="en-US" sz="2000" dirty="0" smtClean="0"/>
              <a:t>Accept or reject within 30 days </a:t>
            </a:r>
          </a:p>
          <a:p>
            <a:pPr marL="342900" indent="-342900">
              <a:buFont typeface="Arial" panose="020B0604020202020204" pitchFamily="34" charset="0"/>
              <a:buChar char="•"/>
            </a:pPr>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23427012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632311"/>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7 – Conditions for Registration</a:t>
            </a:r>
          </a:p>
          <a:p>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smtClean="0"/>
              <a:t>Shall be eligible as per rule 3 and 4 </a:t>
            </a:r>
          </a:p>
          <a:p>
            <a:pPr marL="342900" indent="-342900">
              <a:buFont typeface="Arial" panose="020B0604020202020204" pitchFamily="34" charset="0"/>
              <a:buChar char="•"/>
            </a:pPr>
            <a:r>
              <a:rPr lang="en-IN" sz="2000" dirty="0" smtClean="0"/>
              <a:t>Comply with the bye laws</a:t>
            </a:r>
          </a:p>
          <a:p>
            <a:pPr marL="342900" indent="-342900">
              <a:buFont typeface="Arial" panose="020B0604020202020204" pitchFamily="34" charset="0"/>
              <a:buChar char="•"/>
            </a:pPr>
            <a:r>
              <a:rPr lang="en-IN" sz="2000" dirty="0" smtClean="0"/>
              <a:t>Not to conduct valuation of other classes</a:t>
            </a:r>
          </a:p>
          <a:p>
            <a:pPr marL="342900" indent="-342900">
              <a:buFont typeface="Arial" panose="020B0604020202020204" pitchFamily="34" charset="0"/>
              <a:buChar char="•"/>
            </a:pPr>
            <a:r>
              <a:rPr lang="en-IN" sz="2000" dirty="0" smtClean="0"/>
              <a:t>Take prior permission to port to another RVO</a:t>
            </a:r>
          </a:p>
          <a:p>
            <a:pPr marL="342900" indent="-342900">
              <a:buFont typeface="Arial" panose="020B0604020202020204" pitchFamily="34" charset="0"/>
              <a:buChar char="•"/>
            </a:pPr>
            <a:r>
              <a:rPr lang="en-IN" sz="2000" dirty="0" smtClean="0"/>
              <a:t>Maintain records for 3 years</a:t>
            </a:r>
          </a:p>
          <a:p>
            <a:pPr marL="342900" indent="-342900">
              <a:buFont typeface="Arial" panose="020B0604020202020204" pitchFamily="34" charset="0"/>
              <a:buChar char="•"/>
            </a:pPr>
            <a:r>
              <a:rPr lang="en-IN" sz="2000" dirty="0" smtClean="0"/>
              <a:t>Comply with code of conduct of each RVO</a:t>
            </a:r>
          </a:p>
          <a:p>
            <a:pPr marL="342900" indent="-342900">
              <a:buFont typeface="Arial" panose="020B0604020202020204" pitchFamily="34" charset="0"/>
              <a:buChar char="•"/>
            </a:pPr>
            <a:r>
              <a:rPr lang="en-IN" sz="2000" dirty="0" smtClean="0"/>
              <a:t>Only partner or director to sign the documents</a:t>
            </a:r>
          </a:p>
          <a:p>
            <a:pPr marL="342900" indent="-342900">
              <a:buFont typeface="Arial" panose="020B0604020202020204" pitchFamily="34" charset="0"/>
              <a:buChar char="•"/>
            </a:pPr>
            <a:r>
              <a:rPr lang="en-IN" sz="2000" dirty="0" smtClean="0"/>
              <a:t>Partner who signs and firm is jointly and severally liable</a:t>
            </a:r>
          </a:p>
          <a:p>
            <a:pPr marL="342900" indent="-342900">
              <a:buFont typeface="Arial" panose="020B0604020202020204" pitchFamily="34" charset="0"/>
              <a:buChar char="•"/>
            </a:pPr>
            <a:r>
              <a:rPr lang="en-IN" sz="2000" dirty="0" smtClean="0"/>
              <a:t>Company and director who signs are liable jointly and severally</a:t>
            </a:r>
          </a:p>
          <a:p>
            <a:pPr marL="342900" indent="-342900">
              <a:buFont typeface="Arial" panose="020B0604020202020204" pitchFamily="34" charset="0"/>
              <a:buChar char="•"/>
            </a:pPr>
            <a:r>
              <a:rPr lang="en-IN" sz="2000" dirty="0" smtClean="0"/>
              <a:t>Inform the authority for any removal of Partners or Director immediately</a:t>
            </a:r>
          </a:p>
          <a:p>
            <a:pPr marL="342900" indent="-342900">
              <a:buFont typeface="Arial" panose="020B0604020202020204" pitchFamily="34" charset="0"/>
              <a:buChar char="•"/>
            </a:pPr>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41229454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940088"/>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8 – Conduct of Valuation</a:t>
            </a:r>
          </a:p>
          <a:p>
            <a:endParaRPr lang="en-US" sz="2000" b="1" dirty="0" smtClean="0">
              <a:latin typeface="Andalus" pitchFamily="18" charset="-78"/>
              <a:cs typeface="Andalus" pitchFamily="18" charset="-78"/>
            </a:endParaRPr>
          </a:p>
          <a:p>
            <a:pPr marL="342900" indent="-342900">
              <a:buFont typeface="Arial" panose="020B0604020202020204" pitchFamily="34" charset="0"/>
              <a:buChar char="•"/>
            </a:pPr>
            <a:r>
              <a:rPr lang="en-IN" sz="2000" dirty="0"/>
              <a:t>The registered </a:t>
            </a:r>
            <a:r>
              <a:rPr lang="en-IN" sz="2000" dirty="0" err="1"/>
              <a:t>valuer</a:t>
            </a:r>
            <a:r>
              <a:rPr lang="en-IN" sz="2000" dirty="0"/>
              <a:t> </a:t>
            </a:r>
            <a:r>
              <a:rPr lang="en-IN" sz="2000" dirty="0" smtClean="0"/>
              <a:t>shall conduct </a:t>
            </a:r>
            <a:r>
              <a:rPr lang="en-IN" sz="2000" dirty="0"/>
              <a:t>a </a:t>
            </a:r>
            <a:r>
              <a:rPr lang="en-IN" sz="2000" dirty="0" smtClean="0"/>
              <a:t>valuation as per valuation </a:t>
            </a:r>
            <a:r>
              <a:rPr lang="en-IN" sz="2000" dirty="0"/>
              <a:t>standards as notified or modified under rule </a:t>
            </a:r>
            <a:r>
              <a:rPr lang="en-IN" sz="2000" dirty="0" smtClean="0"/>
              <a:t>18</a:t>
            </a:r>
          </a:p>
          <a:p>
            <a:pPr marL="342900" indent="-342900">
              <a:buFont typeface="Arial" panose="020B0604020202020204" pitchFamily="34" charset="0"/>
              <a:buChar char="•"/>
            </a:pPr>
            <a:r>
              <a:rPr lang="en-IN" sz="2000" dirty="0" smtClean="0"/>
              <a:t>Till notified - </a:t>
            </a:r>
            <a:r>
              <a:rPr lang="en-IN" sz="2000" dirty="0"/>
              <a:t>a </a:t>
            </a:r>
            <a:r>
              <a:rPr lang="en-IN" sz="2000" dirty="0" err="1"/>
              <a:t>valuer</a:t>
            </a:r>
            <a:r>
              <a:rPr lang="en-IN" sz="2000" dirty="0"/>
              <a:t> shall make valuations as per‑</a:t>
            </a:r>
          </a:p>
          <a:p>
            <a:r>
              <a:rPr lang="en-IN" sz="2000" dirty="0"/>
              <a:t>(a) internationally accepted valuation standards;</a:t>
            </a:r>
          </a:p>
          <a:p>
            <a:r>
              <a:rPr lang="en-IN" sz="2000" dirty="0"/>
              <a:t>(b) valuation standards adopted by any registered </a:t>
            </a:r>
            <a:r>
              <a:rPr lang="en-IN" sz="2000" dirty="0" err="1"/>
              <a:t>valuers</a:t>
            </a:r>
            <a:r>
              <a:rPr lang="en-IN" sz="2000" dirty="0"/>
              <a:t> </a:t>
            </a:r>
            <a:r>
              <a:rPr lang="en-IN" sz="2000" dirty="0" smtClean="0"/>
              <a:t>organisation</a:t>
            </a:r>
          </a:p>
          <a:p>
            <a:pPr marL="342900" indent="-342900">
              <a:buFont typeface="Arial" panose="020B0604020202020204" pitchFamily="34" charset="0"/>
              <a:buChar char="•"/>
            </a:pPr>
            <a:r>
              <a:rPr lang="en-IN" sz="2000" dirty="0" smtClean="0"/>
              <a:t>The </a:t>
            </a:r>
            <a:r>
              <a:rPr lang="en-IN" sz="2000" dirty="0"/>
              <a:t>registered </a:t>
            </a:r>
            <a:r>
              <a:rPr lang="en-IN" sz="2000" dirty="0" err="1"/>
              <a:t>valuer</a:t>
            </a:r>
            <a:r>
              <a:rPr lang="en-IN" sz="2000" dirty="0"/>
              <a:t> may obtain inputs for his valuation report or get a separate valuation for an asset class conducted from another registered </a:t>
            </a:r>
            <a:r>
              <a:rPr lang="en-IN" sz="2000" dirty="0" err="1"/>
              <a:t>valuer</a:t>
            </a:r>
            <a:r>
              <a:rPr lang="en-IN" sz="2000" dirty="0"/>
              <a:t>, in which case he shall fully disclose the details of the inputs and the particulars etc. of the other registered </a:t>
            </a:r>
            <a:r>
              <a:rPr lang="en-IN" sz="2000" dirty="0" err="1"/>
              <a:t>valuer</a:t>
            </a:r>
            <a:r>
              <a:rPr lang="en-IN" sz="2000" dirty="0"/>
              <a:t> in his report and the liabilities against the resultant valuation, irrespective of the nature of inputs or valuation by the other registered </a:t>
            </a:r>
            <a:r>
              <a:rPr lang="en-IN" sz="2000" dirty="0" err="1"/>
              <a:t>valuer</a:t>
            </a:r>
            <a:r>
              <a:rPr lang="en-IN" sz="2000" dirty="0"/>
              <a:t>, shall remain of the first mentioned registered </a:t>
            </a:r>
            <a:r>
              <a:rPr lang="en-IN" sz="2000" dirty="0" err="1"/>
              <a:t>valuer</a:t>
            </a:r>
            <a:r>
              <a:rPr lang="en-IN" sz="2000" dirty="0" smtClean="0"/>
              <a:t>.</a:t>
            </a:r>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24694095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6247864"/>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8 – Conduct of Valuation- contents of valuation report</a:t>
            </a:r>
          </a:p>
          <a:p>
            <a:endParaRPr lang="en-IN" sz="2000" dirty="0" smtClean="0"/>
          </a:p>
          <a:p>
            <a:pPr marL="342900" indent="-342900">
              <a:buFont typeface="Wingdings" panose="05000000000000000000" pitchFamily="2" charset="2"/>
              <a:buChar char="Ø"/>
            </a:pPr>
            <a:r>
              <a:rPr lang="en-IN" sz="2000" dirty="0" smtClean="0"/>
              <a:t>background </a:t>
            </a:r>
            <a:r>
              <a:rPr lang="en-IN" sz="2000" dirty="0"/>
              <a:t>information of the asset being </a:t>
            </a:r>
            <a:r>
              <a:rPr lang="en-IN" sz="2000" dirty="0" smtClean="0"/>
              <a:t>valued</a:t>
            </a:r>
            <a:endParaRPr lang="en-IN" sz="2000" dirty="0"/>
          </a:p>
          <a:p>
            <a:pPr marL="342900" indent="-342900">
              <a:buFont typeface="Wingdings" panose="05000000000000000000" pitchFamily="2" charset="2"/>
              <a:buChar char="Ø"/>
            </a:pPr>
            <a:r>
              <a:rPr lang="en-IN" sz="2000" dirty="0" smtClean="0"/>
              <a:t>purpose </a:t>
            </a:r>
            <a:r>
              <a:rPr lang="en-IN" sz="2000" dirty="0"/>
              <a:t>of valuation and appointing </a:t>
            </a:r>
            <a:r>
              <a:rPr lang="en-IN" sz="2000" dirty="0" smtClean="0"/>
              <a:t>authority</a:t>
            </a:r>
            <a:endParaRPr lang="en-IN" sz="2000" dirty="0"/>
          </a:p>
          <a:p>
            <a:pPr marL="342900" indent="-342900">
              <a:buFont typeface="Wingdings" panose="05000000000000000000" pitchFamily="2" charset="2"/>
              <a:buChar char="Ø"/>
            </a:pPr>
            <a:r>
              <a:rPr lang="en-IN" sz="2000" dirty="0" smtClean="0"/>
              <a:t>identity </a:t>
            </a:r>
            <a:r>
              <a:rPr lang="en-IN" sz="2000" dirty="0"/>
              <a:t>of the </a:t>
            </a:r>
            <a:r>
              <a:rPr lang="en-IN" sz="2000" dirty="0" err="1"/>
              <a:t>valuer</a:t>
            </a:r>
            <a:r>
              <a:rPr lang="en-IN" sz="2000" dirty="0"/>
              <a:t> and any other experts involved in the </a:t>
            </a:r>
            <a:r>
              <a:rPr lang="en-IN" sz="2000" dirty="0" smtClean="0"/>
              <a:t>valuation</a:t>
            </a:r>
            <a:endParaRPr lang="en-IN" sz="2000" dirty="0"/>
          </a:p>
          <a:p>
            <a:pPr marL="342900" indent="-342900">
              <a:buFont typeface="Wingdings" panose="05000000000000000000" pitchFamily="2" charset="2"/>
              <a:buChar char="Ø"/>
            </a:pPr>
            <a:r>
              <a:rPr lang="en-IN" sz="2000" dirty="0" smtClean="0"/>
              <a:t>disclosure </a:t>
            </a:r>
            <a:r>
              <a:rPr lang="en-IN" sz="2000" dirty="0"/>
              <a:t>of </a:t>
            </a:r>
            <a:r>
              <a:rPr lang="en-IN" sz="2000" dirty="0" err="1"/>
              <a:t>valuer</a:t>
            </a:r>
            <a:r>
              <a:rPr lang="en-IN" sz="2000" dirty="0"/>
              <a:t> interest or conflict, if </a:t>
            </a:r>
            <a:r>
              <a:rPr lang="en-IN" sz="2000" dirty="0" smtClean="0"/>
              <a:t>any</a:t>
            </a:r>
            <a:endParaRPr lang="en-IN" sz="2000" dirty="0"/>
          </a:p>
          <a:p>
            <a:pPr marL="342900" indent="-342900">
              <a:buFont typeface="Wingdings" panose="05000000000000000000" pitchFamily="2" charset="2"/>
              <a:buChar char="Ø"/>
            </a:pPr>
            <a:r>
              <a:rPr lang="en-IN" sz="2000" dirty="0" smtClean="0"/>
              <a:t>date </a:t>
            </a:r>
            <a:r>
              <a:rPr lang="en-IN" sz="2000" dirty="0"/>
              <a:t>of appointment, valuation date and date of </a:t>
            </a:r>
            <a:r>
              <a:rPr lang="en-IN" sz="2000" dirty="0" smtClean="0"/>
              <a:t>report</a:t>
            </a:r>
            <a:endParaRPr lang="en-IN" sz="2000" dirty="0"/>
          </a:p>
          <a:p>
            <a:pPr marL="342900" indent="-342900">
              <a:buFont typeface="Wingdings" panose="05000000000000000000" pitchFamily="2" charset="2"/>
              <a:buChar char="Ø"/>
            </a:pPr>
            <a:r>
              <a:rPr lang="en-IN" sz="2000" dirty="0" smtClean="0"/>
              <a:t>inspections </a:t>
            </a:r>
            <a:r>
              <a:rPr lang="en-IN" sz="2000" dirty="0"/>
              <a:t>and/or investigations </a:t>
            </a:r>
            <a:r>
              <a:rPr lang="en-IN" sz="2000" dirty="0" smtClean="0"/>
              <a:t>undertaken</a:t>
            </a:r>
            <a:endParaRPr lang="en-IN" sz="2000" dirty="0"/>
          </a:p>
          <a:p>
            <a:pPr marL="342900" indent="-342900">
              <a:buFont typeface="Wingdings" panose="05000000000000000000" pitchFamily="2" charset="2"/>
              <a:buChar char="Ø"/>
            </a:pPr>
            <a:r>
              <a:rPr lang="en-IN" sz="2000" dirty="0" smtClean="0"/>
              <a:t>nature </a:t>
            </a:r>
            <a:r>
              <a:rPr lang="en-IN" sz="2000" dirty="0"/>
              <a:t>and sources of the information used or relied </a:t>
            </a:r>
            <a:r>
              <a:rPr lang="en-IN" sz="2000" dirty="0" smtClean="0"/>
              <a:t>upon</a:t>
            </a:r>
            <a:endParaRPr lang="en-IN" sz="2000" dirty="0"/>
          </a:p>
          <a:p>
            <a:pPr marL="342900" indent="-342900">
              <a:buFont typeface="Wingdings" panose="05000000000000000000" pitchFamily="2" charset="2"/>
              <a:buChar char="Ø"/>
            </a:pPr>
            <a:r>
              <a:rPr lang="en-IN" sz="2000" dirty="0" smtClean="0"/>
              <a:t>procedures </a:t>
            </a:r>
            <a:r>
              <a:rPr lang="en-IN" sz="2000" dirty="0"/>
              <a:t>adopted in carrying out the valuation and valuation standards </a:t>
            </a:r>
            <a:r>
              <a:rPr lang="en-IN" sz="2000" dirty="0" smtClean="0"/>
              <a:t>followed</a:t>
            </a:r>
            <a:endParaRPr lang="en-IN" sz="2000" dirty="0"/>
          </a:p>
          <a:p>
            <a:pPr marL="342900" indent="-342900">
              <a:buFont typeface="Wingdings" panose="05000000000000000000" pitchFamily="2" charset="2"/>
              <a:buChar char="Ø"/>
            </a:pPr>
            <a:r>
              <a:rPr lang="en-IN" sz="2000" dirty="0" smtClean="0"/>
              <a:t>restrictions </a:t>
            </a:r>
            <a:r>
              <a:rPr lang="en-IN" sz="2000" dirty="0"/>
              <a:t>on use of the report, if </a:t>
            </a:r>
            <a:r>
              <a:rPr lang="en-IN" sz="2000" dirty="0" smtClean="0"/>
              <a:t>any</a:t>
            </a:r>
            <a:endParaRPr lang="en-IN" sz="2000" dirty="0"/>
          </a:p>
          <a:p>
            <a:pPr marL="342900" indent="-342900">
              <a:buFont typeface="Wingdings" panose="05000000000000000000" pitchFamily="2" charset="2"/>
              <a:buChar char="Ø"/>
            </a:pPr>
            <a:r>
              <a:rPr lang="en-IN" sz="2000" dirty="0" smtClean="0"/>
              <a:t>major </a:t>
            </a:r>
            <a:r>
              <a:rPr lang="en-IN" sz="2000" dirty="0"/>
              <a:t>factors that were taken into account during the </a:t>
            </a:r>
            <a:r>
              <a:rPr lang="en-IN" sz="2000" dirty="0" smtClean="0"/>
              <a:t>valuation</a:t>
            </a:r>
            <a:endParaRPr lang="en-IN" sz="2000" dirty="0"/>
          </a:p>
          <a:p>
            <a:pPr marL="342900" indent="-342900">
              <a:buFont typeface="Wingdings" panose="05000000000000000000" pitchFamily="2" charset="2"/>
              <a:buChar char="Ø"/>
            </a:pPr>
            <a:r>
              <a:rPr lang="en-IN" sz="2000" dirty="0" smtClean="0"/>
              <a:t>conclusion</a:t>
            </a:r>
            <a:endParaRPr lang="en-IN" sz="2000" dirty="0"/>
          </a:p>
          <a:p>
            <a:pPr marL="342900" indent="-342900">
              <a:buFont typeface="Wingdings" panose="05000000000000000000" pitchFamily="2" charset="2"/>
              <a:buChar char="Ø"/>
            </a:pPr>
            <a:r>
              <a:rPr lang="en-IN" sz="2000" dirty="0" smtClean="0"/>
              <a:t>caveats</a:t>
            </a:r>
            <a:r>
              <a:rPr lang="en-IN" sz="2000" dirty="0"/>
              <a:t>, limitations and </a:t>
            </a:r>
            <a:r>
              <a:rPr lang="en-IN" sz="2000" dirty="0" smtClean="0"/>
              <a:t>disclaimers</a:t>
            </a:r>
            <a:endParaRPr lang="en-IN" sz="2000" dirty="0"/>
          </a:p>
          <a:p>
            <a:endParaRPr lang="en-US" sz="2000"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2812814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762000"/>
            <a:ext cx="7848600" cy="4124206"/>
          </a:xfrm>
          <a:prstGeom prst="rect">
            <a:avLst/>
          </a:prstGeom>
        </p:spPr>
        <p:txBody>
          <a:bodyPr wrap="square">
            <a:spAutoFit/>
          </a:bodyPr>
          <a:lstStyle/>
          <a:p>
            <a:pPr marL="1889125" lvl="7" algn="just"/>
            <a:r>
              <a:rPr lang="en-IN" sz="2000" b="1" u="sng" dirty="0" smtClean="0">
                <a:latin typeface="Andalus" pitchFamily="18" charset="-78"/>
                <a:cs typeface="Andalus" pitchFamily="18" charset="-78"/>
              </a:rPr>
              <a:t>Section 247 of Companies Act 2013</a:t>
            </a:r>
          </a:p>
          <a:p>
            <a:pPr lvl="7" algn="just"/>
            <a:endParaRPr lang="en-IN" sz="2400" b="1" u="sng" dirty="0" smtClean="0">
              <a:latin typeface="Andalus" pitchFamily="18" charset="-78"/>
              <a:cs typeface="Andalus" pitchFamily="18" charset="-78"/>
            </a:endParaRPr>
          </a:p>
          <a:p>
            <a:pPr algn="just">
              <a:buNone/>
            </a:pPr>
            <a:r>
              <a:rPr lang="en-IN" sz="2000" b="1" dirty="0" smtClean="0">
                <a:latin typeface="Andalus" pitchFamily="18" charset="-78"/>
                <a:cs typeface="Andalus" pitchFamily="18" charset="-78"/>
              </a:rPr>
              <a:t>S</a:t>
            </a:r>
            <a:r>
              <a:rPr lang="en-IN" sz="2000" dirty="0" smtClean="0">
                <a:latin typeface="Andalus" pitchFamily="18" charset="-78"/>
                <a:cs typeface="Andalus" pitchFamily="18" charset="-78"/>
              </a:rPr>
              <a:t>tates that </a:t>
            </a:r>
            <a:r>
              <a:rPr lang="en-IN" sz="2000" b="1" dirty="0" smtClean="0">
                <a:latin typeface="Andalus" pitchFamily="18" charset="-78"/>
                <a:cs typeface="Andalus" pitchFamily="18" charset="-78"/>
              </a:rPr>
              <a:t>a Registered </a:t>
            </a:r>
            <a:r>
              <a:rPr lang="en-IN" sz="2000" b="1" dirty="0" err="1" smtClean="0">
                <a:latin typeface="Andalus" pitchFamily="18" charset="-78"/>
                <a:cs typeface="Andalus" pitchFamily="18" charset="-78"/>
              </a:rPr>
              <a:t>Valuer</a:t>
            </a:r>
            <a:r>
              <a:rPr lang="en-IN" sz="2000" b="1" dirty="0" smtClean="0">
                <a:latin typeface="Andalus" pitchFamily="18" charset="-78"/>
                <a:cs typeface="Andalus" pitchFamily="18" charset="-78"/>
              </a:rPr>
              <a:t> </a:t>
            </a:r>
            <a:r>
              <a:rPr lang="en-IN" sz="2000" dirty="0" smtClean="0">
                <a:latin typeface="Andalus" pitchFamily="18" charset="-78"/>
                <a:cs typeface="Andalus" pitchFamily="18" charset="-78"/>
              </a:rPr>
              <a:t>would carry out V</a:t>
            </a:r>
            <a:r>
              <a:rPr lang="en-IN" sz="2000" b="1" dirty="0" smtClean="0">
                <a:latin typeface="Andalus" pitchFamily="18" charset="-78"/>
                <a:cs typeface="Andalus" pitchFamily="18" charset="-78"/>
              </a:rPr>
              <a:t>aluation</a:t>
            </a:r>
            <a:r>
              <a:rPr lang="en-IN" sz="2000" dirty="0" smtClean="0">
                <a:latin typeface="Andalus" pitchFamily="18" charset="-78"/>
                <a:cs typeface="Andalus" pitchFamily="18" charset="-78"/>
              </a:rPr>
              <a:t> in respect of any </a:t>
            </a:r>
          </a:p>
          <a:p>
            <a:pPr marL="342900" indent="-342900" algn="just">
              <a:buFont typeface="Arial" panose="020B0604020202020204" pitchFamily="34" charset="0"/>
              <a:buChar char="•"/>
            </a:pPr>
            <a:r>
              <a:rPr lang="en-IN" sz="2000" dirty="0" smtClean="0">
                <a:latin typeface="Andalus" pitchFamily="18" charset="-78"/>
                <a:cs typeface="Andalus" pitchFamily="18" charset="-78"/>
              </a:rPr>
              <a:t>Property, ( Non Movable</a:t>
            </a:r>
            <a:r>
              <a:rPr lang="en-IN" sz="2000" dirty="0" smtClean="0">
                <a:latin typeface="Andalus" pitchFamily="18" charset="-78"/>
                <a:cs typeface="Andalus" pitchFamily="18" charset="-78"/>
              </a:rPr>
              <a:t>)</a:t>
            </a:r>
          </a:p>
          <a:p>
            <a:pPr marL="342900" indent="-342900" algn="just">
              <a:buFont typeface="Arial" panose="020B0604020202020204" pitchFamily="34" charset="0"/>
              <a:buChar char="•"/>
            </a:pPr>
            <a:r>
              <a:rPr lang="en-IN" sz="2000" dirty="0" smtClean="0">
                <a:latin typeface="Andalus" pitchFamily="18" charset="-78"/>
                <a:cs typeface="Andalus" pitchFamily="18" charset="-78"/>
              </a:rPr>
              <a:t> Stocks</a:t>
            </a:r>
            <a:r>
              <a:rPr lang="en-IN" sz="2000" dirty="0" smtClean="0">
                <a:latin typeface="Andalus" pitchFamily="18" charset="-78"/>
                <a:cs typeface="Andalus" pitchFamily="18" charset="-78"/>
              </a:rPr>
              <a:t>,     ( Movable</a:t>
            </a:r>
            <a:r>
              <a:rPr lang="en-IN" sz="2000" dirty="0" smtClean="0">
                <a:latin typeface="Andalus" pitchFamily="18" charset="-78"/>
                <a:cs typeface="Andalus" pitchFamily="18" charset="-78"/>
              </a:rPr>
              <a:t>)</a:t>
            </a:r>
          </a:p>
          <a:p>
            <a:pPr marL="342900" indent="-342900" algn="just">
              <a:buFont typeface="Arial" panose="020B0604020202020204" pitchFamily="34" charset="0"/>
              <a:buChar char="•"/>
            </a:pPr>
            <a:r>
              <a:rPr lang="en-IN" sz="2000" dirty="0" smtClean="0">
                <a:latin typeface="Andalus" pitchFamily="18" charset="-78"/>
                <a:cs typeface="Andalus" pitchFamily="18" charset="-78"/>
              </a:rPr>
              <a:t>Shares</a:t>
            </a:r>
            <a:r>
              <a:rPr lang="en-IN" sz="2000" dirty="0" smtClean="0">
                <a:latin typeface="Andalus" pitchFamily="18" charset="-78"/>
                <a:cs typeface="Andalus" pitchFamily="18" charset="-78"/>
              </a:rPr>
              <a:t>, Debentures, Securities  or  Goodwill </a:t>
            </a:r>
            <a:r>
              <a:rPr lang="en-IN" sz="2000" dirty="0" smtClean="0">
                <a:latin typeface="Andalus" pitchFamily="18" charset="-78"/>
                <a:cs typeface="Andalus" pitchFamily="18" charset="-78"/>
              </a:rPr>
              <a:t>or </a:t>
            </a:r>
            <a:r>
              <a:rPr lang="en-IN" sz="2000" dirty="0" smtClean="0">
                <a:latin typeface="Andalus" pitchFamily="18" charset="-78"/>
                <a:cs typeface="Andalus" pitchFamily="18" charset="-78"/>
              </a:rPr>
              <a:t>any other assets </a:t>
            </a:r>
          </a:p>
          <a:p>
            <a:pPr algn="just"/>
            <a:r>
              <a:rPr lang="en-IN" sz="2000" dirty="0" smtClean="0">
                <a:latin typeface="Andalus" pitchFamily="18" charset="-78"/>
                <a:cs typeface="Andalus" pitchFamily="18" charset="-78"/>
              </a:rPr>
              <a:t>or Net Worth of a company   or </a:t>
            </a:r>
            <a:r>
              <a:rPr lang="en-IN" sz="2000" b="1" dirty="0" smtClean="0">
                <a:latin typeface="Andalus" pitchFamily="18" charset="-78"/>
                <a:cs typeface="Andalus" pitchFamily="18" charset="-78"/>
              </a:rPr>
              <a:t>its liabilities </a:t>
            </a:r>
          </a:p>
          <a:p>
            <a:pPr algn="just"/>
            <a:endParaRPr lang="en-IN" sz="2000" b="1" dirty="0" smtClean="0">
              <a:latin typeface="Andalus" pitchFamily="18" charset="-78"/>
              <a:cs typeface="Andalus" pitchFamily="18" charset="-78"/>
            </a:endParaRPr>
          </a:p>
          <a:p>
            <a:pPr marL="342900" indent="-342900" algn="just">
              <a:buFont typeface="Arial" panose="020B0604020202020204" pitchFamily="34" charset="0"/>
              <a:buChar char="•"/>
            </a:pPr>
            <a:r>
              <a:rPr lang="en-IN" sz="2000" dirty="0" smtClean="0">
                <a:latin typeface="Andalus" pitchFamily="18" charset="-78"/>
                <a:cs typeface="Andalus" pitchFamily="18" charset="-78"/>
              </a:rPr>
              <a:t>  </a:t>
            </a:r>
            <a:r>
              <a:rPr lang="en-IN" sz="2000" dirty="0" smtClean="0">
                <a:latin typeface="Andalus" pitchFamily="18" charset="-78"/>
                <a:cs typeface="Andalus" pitchFamily="18" charset="-78"/>
              </a:rPr>
              <a:t>and </a:t>
            </a:r>
            <a:r>
              <a:rPr lang="en-IN" sz="2000" dirty="0" smtClean="0">
                <a:latin typeface="Andalus" pitchFamily="18" charset="-78"/>
                <a:cs typeface="Andalus" pitchFamily="18" charset="-78"/>
              </a:rPr>
              <a:t>that the </a:t>
            </a:r>
            <a:r>
              <a:rPr lang="en-IN" sz="2000" dirty="0" err="1" smtClean="0">
                <a:latin typeface="Andalus" pitchFamily="18" charset="-78"/>
                <a:cs typeface="Andalus" pitchFamily="18" charset="-78"/>
              </a:rPr>
              <a:t>valuer</a:t>
            </a:r>
            <a:r>
              <a:rPr lang="en-IN" sz="2000" dirty="0" smtClean="0">
                <a:latin typeface="Andalus" pitchFamily="18" charset="-78"/>
                <a:cs typeface="Andalus" pitchFamily="18" charset="-78"/>
              </a:rPr>
              <a:t> shall have such </a:t>
            </a:r>
            <a:r>
              <a:rPr lang="en-IN" sz="2000" b="1" dirty="0" smtClean="0">
                <a:latin typeface="Andalus" pitchFamily="18" charset="-78"/>
                <a:cs typeface="Andalus" pitchFamily="18" charset="-78"/>
              </a:rPr>
              <a:t>qualifications and </a:t>
            </a:r>
            <a:r>
              <a:rPr lang="en-IN" sz="2000" b="1" dirty="0" smtClean="0">
                <a:latin typeface="Andalus" pitchFamily="18" charset="-78"/>
                <a:cs typeface="Andalus" pitchFamily="18" charset="-78"/>
              </a:rPr>
              <a:t>experience</a:t>
            </a:r>
          </a:p>
          <a:p>
            <a:pPr marL="342900" indent="-342900" algn="just">
              <a:buFont typeface="Arial" panose="020B0604020202020204" pitchFamily="34" charset="0"/>
              <a:buChar char="•"/>
            </a:pPr>
            <a:r>
              <a:rPr lang="en-IN" sz="2000" b="1" dirty="0" smtClean="0">
                <a:latin typeface="Andalus" pitchFamily="18" charset="-78"/>
                <a:cs typeface="Andalus" pitchFamily="18" charset="-78"/>
              </a:rPr>
              <a:t> </a:t>
            </a:r>
            <a:r>
              <a:rPr lang="en-IN" sz="2000" dirty="0" smtClean="0">
                <a:latin typeface="Andalus" pitchFamily="18" charset="-78"/>
                <a:cs typeface="Andalus" pitchFamily="18" charset="-78"/>
              </a:rPr>
              <a:t>and *</a:t>
            </a:r>
            <a:r>
              <a:rPr lang="en-IN" sz="2000" i="1" dirty="0" smtClean="0">
                <a:latin typeface="Andalus" pitchFamily="18" charset="-78"/>
                <a:cs typeface="Andalus" pitchFamily="18" charset="-78"/>
              </a:rPr>
              <a:t>being a member of an </a:t>
            </a:r>
            <a:r>
              <a:rPr lang="en-IN" sz="2000" b="1" i="1" dirty="0" smtClean="0">
                <a:latin typeface="Andalus" pitchFamily="18" charset="-78"/>
                <a:cs typeface="Andalus" pitchFamily="18" charset="-78"/>
              </a:rPr>
              <a:t>organisation </a:t>
            </a:r>
            <a:r>
              <a:rPr lang="en-IN" sz="2000" i="1" dirty="0" smtClean="0">
                <a:latin typeface="Andalus" pitchFamily="18" charset="-78"/>
                <a:cs typeface="Andalus" pitchFamily="18" charset="-78"/>
              </a:rPr>
              <a:t>which is </a:t>
            </a:r>
            <a:r>
              <a:rPr lang="en-IN" sz="2000" b="1" i="1" dirty="0" smtClean="0">
                <a:latin typeface="Andalus" pitchFamily="18" charset="-78"/>
                <a:cs typeface="Andalus" pitchFamily="18" charset="-78"/>
              </a:rPr>
              <a:t>recognised</a:t>
            </a:r>
            <a:r>
              <a:rPr lang="en-IN" sz="2000" dirty="0" smtClean="0">
                <a:latin typeface="Andalus" pitchFamily="18" charset="-78"/>
                <a:cs typeface="Andalus" pitchFamily="18" charset="-78"/>
              </a:rPr>
              <a:t>, </a:t>
            </a:r>
            <a:endParaRPr lang="en-IN" sz="2000" dirty="0" smtClean="0">
              <a:latin typeface="Andalus" pitchFamily="18" charset="-78"/>
              <a:cs typeface="Andalus" pitchFamily="18" charset="-78"/>
            </a:endParaRPr>
          </a:p>
          <a:p>
            <a:pPr marL="342900" indent="-342900" algn="just">
              <a:buFont typeface="Arial" panose="020B0604020202020204" pitchFamily="34" charset="0"/>
              <a:buChar char="•"/>
            </a:pPr>
            <a:r>
              <a:rPr lang="en-IN" sz="2000" dirty="0" smtClean="0">
                <a:latin typeface="Andalus" pitchFamily="18" charset="-78"/>
                <a:cs typeface="Andalus" pitchFamily="18" charset="-78"/>
              </a:rPr>
              <a:t>on </a:t>
            </a:r>
            <a:r>
              <a:rPr lang="en-IN" sz="2000" dirty="0" smtClean="0">
                <a:latin typeface="Andalus" pitchFamily="18" charset="-78"/>
                <a:cs typeface="Andalus" pitchFamily="18" charset="-78"/>
              </a:rPr>
              <a:t>such terms and conditions as may be prescribed.</a:t>
            </a:r>
          </a:p>
          <a:p>
            <a:pPr algn="just"/>
            <a:endParaRPr lang="en-IN"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sz="2000" b="1" dirty="0" smtClean="0">
                <a:latin typeface="Andalus" pitchFamily="18" charset="-78"/>
                <a:cs typeface="Andalus" pitchFamily="18" charset="-78"/>
              </a:rPr>
              <a:t/>
            </a:r>
            <a:br>
              <a:rPr lang="en-IN" sz="2000" b="1" dirty="0" smtClean="0">
                <a:latin typeface="Andalus" pitchFamily="18" charset="-78"/>
                <a:cs typeface="Andalus" pitchFamily="18" charset="-78"/>
              </a:rPr>
            </a:br>
            <a:r>
              <a:rPr lang="en-IN" sz="2000" b="1" dirty="0" smtClean="0">
                <a:latin typeface="Andalus" pitchFamily="18" charset="-78"/>
                <a:cs typeface="Andalus" pitchFamily="18" charset="-78"/>
              </a:rPr>
              <a:t>COMPANIES </a:t>
            </a:r>
            <a:r>
              <a:rPr lang="en-IN" sz="2000" b="1" dirty="0">
                <a:latin typeface="Andalus" pitchFamily="18" charset="-78"/>
                <a:cs typeface="Andalus" pitchFamily="18" charset="-78"/>
              </a:rPr>
              <a:t>(REGISTERED VALUERS AND VALUATION) RULES, 2017</a:t>
            </a:r>
            <a:r>
              <a:rPr lang="en-IN" sz="2000" dirty="0">
                <a:latin typeface="Andalus" pitchFamily="18" charset="-78"/>
                <a:cs typeface="Andalus" pitchFamily="18" charset="-78"/>
              </a:rPr>
              <a:t/>
            </a:r>
            <a:br>
              <a:rPr lang="en-IN" sz="2000" dirty="0">
                <a:latin typeface="Andalus" pitchFamily="18" charset="-78"/>
                <a:cs typeface="Andalus" pitchFamily="18" charset="-78"/>
              </a:rPr>
            </a:br>
            <a:r>
              <a:rPr lang="en-IN" sz="2000" b="1" dirty="0" smtClean="0">
                <a:latin typeface="Andalus" pitchFamily="18" charset="-78"/>
                <a:cs typeface="Andalus" pitchFamily="18" charset="-78"/>
              </a:rPr>
              <a:t/>
            </a:r>
            <a:br>
              <a:rPr lang="en-IN" sz="2000" b="1" dirty="0" smtClean="0">
                <a:latin typeface="Andalus" pitchFamily="18" charset="-78"/>
                <a:cs typeface="Andalus" pitchFamily="18" charset="-78"/>
              </a:rPr>
            </a:br>
            <a:r>
              <a:rPr lang="en-IN" sz="2000" b="1" dirty="0" smtClean="0">
                <a:latin typeface="Andalus" pitchFamily="18" charset="-78"/>
                <a:cs typeface="Andalus" pitchFamily="18" charset="-78"/>
              </a:rPr>
              <a:t>Rule </a:t>
            </a:r>
            <a:r>
              <a:rPr lang="en-IN" sz="2000" b="1" dirty="0" smtClean="0">
                <a:latin typeface="Andalus" pitchFamily="18" charset="-78"/>
                <a:cs typeface="Andalus" pitchFamily="18" charset="-78"/>
              </a:rPr>
              <a:t>10   Functions of  a </a:t>
            </a:r>
            <a:r>
              <a:rPr lang="en-IN" sz="2000" b="1" dirty="0" err="1" smtClean="0">
                <a:latin typeface="Andalus" pitchFamily="18" charset="-78"/>
                <a:cs typeface="Andalus" pitchFamily="18" charset="-78"/>
              </a:rPr>
              <a:t>Valuer</a:t>
            </a:r>
            <a:endParaRPr lang="en-IN" sz="2000" b="1" dirty="0">
              <a:latin typeface="Andalus" pitchFamily="18" charset="-78"/>
              <a:cs typeface="Andalus" pitchFamily="18" charset="-78"/>
            </a:endParaRPr>
          </a:p>
        </p:txBody>
      </p:sp>
      <p:sp>
        <p:nvSpPr>
          <p:cNvPr id="3" name="Content Placeholder 2"/>
          <p:cNvSpPr>
            <a:spLocks noGrp="1"/>
          </p:cNvSpPr>
          <p:nvPr>
            <p:ph idx="1"/>
          </p:nvPr>
        </p:nvSpPr>
        <p:spPr>
          <a:xfrm>
            <a:off x="457200" y="1219200"/>
            <a:ext cx="8229600" cy="4906963"/>
          </a:xfrm>
        </p:spPr>
        <p:txBody>
          <a:bodyPr>
            <a:noAutofit/>
          </a:bodyPr>
          <a:lstStyle/>
          <a:p>
            <a:pPr algn="just">
              <a:buNone/>
            </a:pPr>
            <a:r>
              <a:rPr lang="en-IN" sz="1800" dirty="0" smtClean="0">
                <a:latin typeface="Andalus" pitchFamily="18" charset="-78"/>
                <a:cs typeface="Andalus" pitchFamily="18" charset="-78"/>
              </a:rPr>
              <a:t>	</a:t>
            </a:r>
          </a:p>
          <a:p>
            <a:pPr algn="just">
              <a:buNone/>
            </a:pPr>
            <a:r>
              <a:rPr lang="en-IN" sz="1800" dirty="0" smtClean="0">
                <a:latin typeface="Andalus" pitchFamily="18" charset="-78"/>
                <a:cs typeface="Andalus" pitchFamily="18" charset="-78"/>
              </a:rPr>
              <a:t>	</a:t>
            </a:r>
            <a:r>
              <a:rPr lang="en-US" sz="1800" dirty="0" smtClean="0">
                <a:latin typeface="Andalus" pitchFamily="18" charset="-78"/>
                <a:cs typeface="Andalus" pitchFamily="18" charset="-78"/>
              </a:rPr>
              <a:t>This provisions applicable on valuation as per</a:t>
            </a:r>
          </a:p>
          <a:p>
            <a:pPr lvl="3" algn="just"/>
            <a:r>
              <a:rPr lang="en-IN" sz="1800" b="1" dirty="0" smtClean="0">
                <a:latin typeface="Andalus" pitchFamily="18" charset="-78"/>
                <a:cs typeface="Andalus" pitchFamily="18" charset="-78"/>
              </a:rPr>
              <a:t>Companies Act, 2013</a:t>
            </a:r>
          </a:p>
          <a:p>
            <a:pPr lvl="3" algn="just"/>
            <a:r>
              <a:rPr lang="en-IN" sz="1800" b="1" dirty="0" smtClean="0">
                <a:latin typeface="Andalus" pitchFamily="18" charset="-78"/>
                <a:cs typeface="Andalus" pitchFamily="18" charset="-78"/>
              </a:rPr>
              <a:t>Insolvency Code, 2016 </a:t>
            </a:r>
          </a:p>
          <a:p>
            <a:pPr lvl="3" algn="just"/>
            <a:r>
              <a:rPr lang="en-IN" sz="1800" b="1" dirty="0" smtClean="0">
                <a:latin typeface="Andalus" pitchFamily="18" charset="-78"/>
                <a:cs typeface="Andalus" pitchFamily="18" charset="-78"/>
              </a:rPr>
              <a:t>SEBI  Regulations, 2016</a:t>
            </a:r>
            <a:endParaRPr lang="en-US" sz="1800" b="1" dirty="0" smtClean="0">
              <a:latin typeface="Andalus" pitchFamily="18" charset="-78"/>
              <a:cs typeface="Andalus" pitchFamily="18" charset="-78"/>
            </a:endParaRPr>
          </a:p>
          <a:p>
            <a:pPr algn="just"/>
            <a:endParaRPr lang="en-US" sz="1800" dirty="0" smtClean="0">
              <a:latin typeface="Andalus" pitchFamily="18" charset="-78"/>
              <a:cs typeface="Andalus" pitchFamily="18" charset="-78"/>
            </a:endParaRPr>
          </a:p>
          <a:p>
            <a:pPr algn="just">
              <a:buNone/>
            </a:pPr>
            <a:r>
              <a:rPr lang="en-US" sz="1800" dirty="0" smtClean="0">
                <a:latin typeface="Andalus" pitchFamily="18" charset="-78"/>
                <a:cs typeface="Andalus" pitchFamily="18" charset="-78"/>
              </a:rPr>
              <a:t>	However, other regulatory authorities may use these valuation rules</a:t>
            </a:r>
          </a:p>
          <a:p>
            <a:pPr algn="just">
              <a:buNone/>
            </a:pPr>
            <a:r>
              <a:rPr lang="en-US" sz="1800" dirty="0" smtClean="0">
                <a:latin typeface="Andalus" pitchFamily="18" charset="-78"/>
                <a:cs typeface="Andalus" pitchFamily="18" charset="-78"/>
              </a:rPr>
              <a:t>	But need to modified their Law/Regulations  like Income Tax, RBI, GST etc </a:t>
            </a:r>
          </a:p>
          <a:p>
            <a:pPr algn="just"/>
            <a:endParaRPr lang="en-IN" sz="1800" dirty="0">
              <a:latin typeface="Andalus" pitchFamily="18" charset="-78"/>
              <a:cs typeface="Andalus" pitchFamily="18" charset="-78"/>
            </a:endParaRPr>
          </a:p>
        </p:txBody>
      </p:sp>
    </p:spTree>
    <p:extLst>
      <p:ext uri="{BB962C8B-B14F-4D97-AF65-F5344CB8AC3E}">
        <p14:creationId xmlns:p14="http://schemas.microsoft.com/office/powerpoint/2010/main" val="509434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457200"/>
            <a:ext cx="7924800" cy="5940088"/>
          </a:xfrm>
          <a:prstGeom prst="rect">
            <a:avLst/>
          </a:prstGeom>
        </p:spPr>
        <p:txBody>
          <a:bodyPr wrap="square">
            <a:spAutoFit/>
          </a:bodyPr>
          <a:lstStyle/>
          <a:p>
            <a:pPr algn="just"/>
            <a:r>
              <a:rPr lang="en-IN" sz="2000" b="1" dirty="0">
                <a:latin typeface="Andalus" pitchFamily="18" charset="-78"/>
                <a:cs typeface="Andalus" pitchFamily="18" charset="-78"/>
              </a:rPr>
              <a:t>COMPANIES (REGISTERED VALUERS AND VALUATION) RULES, 2017</a:t>
            </a:r>
            <a:endParaRPr lang="en-IN" sz="2000" dirty="0">
              <a:latin typeface="Andalus" pitchFamily="18" charset="-78"/>
              <a:cs typeface="Andalus" pitchFamily="18" charset="-78"/>
            </a:endParaRPr>
          </a:p>
          <a:p>
            <a:pPr algn="just"/>
            <a:r>
              <a:rPr lang="en-US" sz="2000" dirty="0" smtClean="0">
                <a:latin typeface="Andalus" pitchFamily="18" charset="-78"/>
                <a:cs typeface="Andalus" pitchFamily="18" charset="-78"/>
              </a:rPr>
              <a:t>				</a:t>
            </a:r>
            <a:endParaRPr lang="en-US" sz="2000" b="1" u="sng" dirty="0" smtClean="0">
              <a:latin typeface="Andalus" pitchFamily="18" charset="-78"/>
              <a:cs typeface="Andalus" pitchFamily="18" charset="-78"/>
            </a:endParaRPr>
          </a:p>
          <a:p>
            <a:pPr algn="just"/>
            <a:r>
              <a:rPr lang="en-US" sz="2000" b="1" dirty="0" smtClean="0">
                <a:latin typeface="Andalus" pitchFamily="18" charset="-78"/>
                <a:cs typeface="Andalus" pitchFamily="18" charset="-78"/>
              </a:rPr>
              <a:t>Rule 11                         </a:t>
            </a:r>
            <a:r>
              <a:rPr lang="en-US" sz="2000" b="1" dirty="0" smtClean="0">
                <a:latin typeface="Andalus" pitchFamily="18" charset="-78"/>
                <a:cs typeface="Andalus" pitchFamily="18" charset="-78"/>
              </a:rPr>
              <a:t>Transitional </a:t>
            </a:r>
            <a:r>
              <a:rPr lang="en-US" sz="2000" b="1" dirty="0" smtClean="0">
                <a:latin typeface="Andalus" pitchFamily="18" charset="-78"/>
                <a:cs typeface="Andalus" pitchFamily="18" charset="-78"/>
              </a:rPr>
              <a:t>Arrangement</a:t>
            </a:r>
          </a:p>
          <a:p>
            <a:pPr algn="just"/>
            <a:endParaRPr lang="en-US" sz="2000" b="1" dirty="0" smtClean="0">
              <a:latin typeface="Andalus" pitchFamily="18" charset="-78"/>
              <a:cs typeface="Andalus" pitchFamily="18" charset="-78"/>
            </a:endParaRPr>
          </a:p>
          <a:p>
            <a:pPr algn="just"/>
            <a:r>
              <a:rPr lang="en-US" sz="2000" dirty="0" smtClean="0">
                <a:latin typeface="Andalus" pitchFamily="18" charset="-78"/>
                <a:cs typeface="Andalus" pitchFamily="18" charset="-78"/>
              </a:rPr>
              <a:t>Any person (Not having a member of RVO), may continue the work </a:t>
            </a:r>
            <a:r>
              <a:rPr lang="en-US" sz="2000" dirty="0" err="1" smtClean="0">
                <a:latin typeface="Andalus" pitchFamily="18" charset="-78"/>
                <a:cs typeface="Andalus" pitchFamily="18" charset="-78"/>
              </a:rPr>
              <a:t>upto</a:t>
            </a:r>
            <a:r>
              <a:rPr lang="en-US" sz="2000" dirty="0" smtClean="0">
                <a:latin typeface="Andalus" pitchFamily="18" charset="-78"/>
                <a:cs typeface="Andalus" pitchFamily="18" charset="-78"/>
              </a:rPr>
              <a:t> </a:t>
            </a:r>
            <a:r>
              <a:rPr lang="en-US" sz="2000" b="1" dirty="0" smtClean="0">
                <a:latin typeface="Andalus" pitchFamily="18" charset="-78"/>
                <a:cs typeface="Andalus" pitchFamily="18" charset="-78"/>
              </a:rPr>
              <a:t>31</a:t>
            </a:r>
            <a:r>
              <a:rPr lang="en-US" sz="2000" b="1" baseline="30000" dirty="0" smtClean="0">
                <a:latin typeface="Andalus" pitchFamily="18" charset="-78"/>
                <a:cs typeface="Andalus" pitchFamily="18" charset="-78"/>
              </a:rPr>
              <a:t>st</a:t>
            </a:r>
            <a:r>
              <a:rPr lang="en-US" sz="2000" b="1" dirty="0" smtClean="0">
                <a:latin typeface="Andalus" pitchFamily="18" charset="-78"/>
                <a:cs typeface="Andalus" pitchFamily="18" charset="-78"/>
              </a:rPr>
              <a:t> March 2018</a:t>
            </a:r>
            <a:r>
              <a:rPr lang="en-US" sz="2000" dirty="0" smtClean="0">
                <a:latin typeface="Andalus" pitchFamily="18" charset="-78"/>
                <a:cs typeface="Andalus" pitchFamily="18" charset="-78"/>
              </a:rPr>
              <a:t> and if assignment has  not completed till 31</a:t>
            </a:r>
            <a:r>
              <a:rPr lang="en-US" sz="2000" baseline="30000" dirty="0" smtClean="0">
                <a:latin typeface="Andalus" pitchFamily="18" charset="-78"/>
                <a:cs typeface="Andalus" pitchFamily="18" charset="-78"/>
              </a:rPr>
              <a:t>st</a:t>
            </a:r>
            <a:r>
              <a:rPr lang="en-US" sz="2000" dirty="0" smtClean="0">
                <a:latin typeface="Andalus" pitchFamily="18" charset="-78"/>
                <a:cs typeface="Andalus" pitchFamily="18" charset="-78"/>
              </a:rPr>
              <a:t> March 2018, than further </a:t>
            </a:r>
            <a:r>
              <a:rPr lang="en-US" sz="2000" b="1" dirty="0" smtClean="0">
                <a:latin typeface="Andalus" pitchFamily="18" charset="-78"/>
                <a:cs typeface="Andalus" pitchFamily="18" charset="-78"/>
              </a:rPr>
              <a:t>3 month extension</a:t>
            </a:r>
            <a:r>
              <a:rPr lang="en-US" sz="2000" dirty="0" smtClean="0">
                <a:latin typeface="Andalus" pitchFamily="18" charset="-78"/>
                <a:cs typeface="Andalus" pitchFamily="18" charset="-78"/>
              </a:rPr>
              <a:t> is  granted for completion of work.</a:t>
            </a:r>
          </a:p>
          <a:p>
            <a:pPr algn="just"/>
            <a:endParaRPr lang="en-IN" sz="2000" b="1" u="sng" dirty="0" smtClean="0">
              <a:latin typeface="Andalus" pitchFamily="18" charset="-78"/>
              <a:cs typeface="Andalus" pitchFamily="18" charset="-78"/>
            </a:endParaRPr>
          </a:p>
          <a:p>
            <a:pPr algn="just"/>
            <a:endParaRPr lang="en-IN" sz="2000" b="1" u="sng" dirty="0" smtClean="0">
              <a:latin typeface="Andalus" pitchFamily="18" charset="-78"/>
              <a:cs typeface="Andalus" pitchFamily="18" charset="-78"/>
            </a:endParaRPr>
          </a:p>
          <a:p>
            <a:pPr algn="just"/>
            <a:r>
              <a:rPr lang="en-IN" sz="2000" b="1" u="sng" dirty="0" smtClean="0">
                <a:latin typeface="Andalus" pitchFamily="18" charset="-78"/>
                <a:cs typeface="Andalus" pitchFamily="18" charset="-78"/>
              </a:rPr>
              <a:t>Amendment  in Rule 11</a:t>
            </a:r>
          </a:p>
          <a:p>
            <a:pPr algn="just"/>
            <a:endParaRPr lang="en-IN" sz="2000" b="1" u="sng" dirty="0" smtClean="0">
              <a:latin typeface="Andalus" pitchFamily="18" charset="-78"/>
              <a:cs typeface="Andalus" pitchFamily="18" charset="-78"/>
            </a:endParaRPr>
          </a:p>
          <a:p>
            <a:pPr algn="just"/>
            <a:r>
              <a:rPr lang="en-IN" sz="2000" dirty="0" smtClean="0">
                <a:latin typeface="Andalus" pitchFamily="18" charset="-78"/>
                <a:cs typeface="Andalus" pitchFamily="18" charset="-78"/>
              </a:rPr>
              <a:t>Amends Rule 11 to extend “</a:t>
            </a:r>
            <a:r>
              <a:rPr lang="en-IN" sz="2000" b="1" dirty="0" smtClean="0">
                <a:latin typeface="Andalus" pitchFamily="18" charset="-78"/>
                <a:cs typeface="Andalus" pitchFamily="18" charset="-78"/>
              </a:rPr>
              <a:t>Transitional Arrangement</a:t>
            </a:r>
            <a:r>
              <a:rPr lang="en-IN" sz="2000" dirty="0" smtClean="0">
                <a:latin typeface="Andalus" pitchFamily="18" charset="-78"/>
                <a:cs typeface="Andalus" pitchFamily="18" charset="-78"/>
              </a:rPr>
              <a:t>” from 31</a:t>
            </a:r>
            <a:r>
              <a:rPr lang="en-IN" sz="2000" baseline="30000" dirty="0" smtClean="0">
                <a:latin typeface="Andalus" pitchFamily="18" charset="-78"/>
                <a:cs typeface="Andalus" pitchFamily="18" charset="-78"/>
              </a:rPr>
              <a:t>st</a:t>
            </a:r>
            <a:r>
              <a:rPr lang="en-IN" sz="2000" dirty="0" smtClean="0">
                <a:latin typeface="Andalus" pitchFamily="18" charset="-78"/>
                <a:cs typeface="Andalus" pitchFamily="18" charset="-78"/>
              </a:rPr>
              <a:t> Mar. 2018 to </a:t>
            </a:r>
            <a:r>
              <a:rPr lang="en-IN" sz="2000" b="1" dirty="0" smtClean="0">
                <a:latin typeface="Andalus" pitchFamily="18" charset="-78"/>
                <a:cs typeface="Andalus" pitchFamily="18" charset="-78"/>
              </a:rPr>
              <a:t>30</a:t>
            </a:r>
            <a:r>
              <a:rPr lang="en-IN" sz="2000" b="1" baseline="30000" dirty="0" smtClean="0">
                <a:latin typeface="Andalus" pitchFamily="18" charset="-78"/>
                <a:cs typeface="Andalus" pitchFamily="18" charset="-78"/>
              </a:rPr>
              <a:t>th</a:t>
            </a:r>
            <a:r>
              <a:rPr lang="en-IN" sz="2000" b="1" dirty="0" smtClean="0">
                <a:latin typeface="Andalus" pitchFamily="18" charset="-78"/>
                <a:cs typeface="Andalus" pitchFamily="18" charset="-78"/>
              </a:rPr>
              <a:t> Sept. 2018</a:t>
            </a:r>
            <a:endParaRPr lang="en-US" sz="2000" b="1" dirty="0" smtClean="0">
              <a:latin typeface="Andalus" pitchFamily="18" charset="-78"/>
              <a:cs typeface="Andalus" pitchFamily="18" charset="-78"/>
            </a:endParaRPr>
          </a:p>
          <a:p>
            <a:pPr algn="just"/>
            <a:r>
              <a:rPr lang="en-US" sz="2000" dirty="0" smtClean="0">
                <a:latin typeface="Andalus" pitchFamily="18" charset="-78"/>
                <a:cs typeface="Andalus" pitchFamily="18" charset="-78"/>
              </a:rPr>
              <a:t> </a:t>
            </a:r>
          </a:p>
          <a:p>
            <a:pPr algn="just"/>
            <a:r>
              <a:rPr lang="en-US" sz="2000" dirty="0" smtClean="0">
                <a:latin typeface="Andalus" pitchFamily="18" charset="-78"/>
                <a:cs typeface="Andalus" pitchFamily="18" charset="-78"/>
              </a:rPr>
              <a:t>If already taken assignment and is not completed before 30</a:t>
            </a:r>
            <a:r>
              <a:rPr lang="en-US" sz="2000" baseline="30000" dirty="0" smtClean="0">
                <a:latin typeface="Andalus" pitchFamily="18" charset="-78"/>
                <a:cs typeface="Andalus" pitchFamily="18" charset="-78"/>
              </a:rPr>
              <a:t>th</a:t>
            </a:r>
            <a:r>
              <a:rPr lang="en-US" sz="2000" dirty="0" smtClean="0">
                <a:latin typeface="Andalus" pitchFamily="18" charset="-78"/>
                <a:cs typeface="Andalus" pitchFamily="18" charset="-78"/>
              </a:rPr>
              <a:t> Sep 2018 – 3 months time  </a:t>
            </a:r>
            <a:endParaRPr lang="en-US" sz="2000" dirty="0" smtClean="0">
              <a:latin typeface="Andalus" pitchFamily="18" charset="-78"/>
              <a:cs typeface="Andalus" pitchFamily="18" charset="-78"/>
            </a:endParaRPr>
          </a:p>
          <a:p>
            <a:pPr algn="just"/>
            <a:endParaRPr lang="en-US" sz="2000" dirty="0" smtClean="0">
              <a:latin typeface="Andalus" pitchFamily="18" charset="-78"/>
              <a:cs typeface="Andalus" pitchFamily="18" charset="-78"/>
            </a:endParaRPr>
          </a:p>
          <a:p>
            <a:pPr algn="just"/>
            <a:endParaRPr lang="en-US" sz="2000" dirty="0" smtClean="0">
              <a:latin typeface="Andalus" pitchFamily="18" charset="-78"/>
              <a:cs typeface="Andalus" pitchFamily="18" charset="-78"/>
            </a:endParaRPr>
          </a:p>
        </p:txBody>
      </p:sp>
    </p:spTree>
    <p:extLst>
      <p:ext uri="{BB962C8B-B14F-4D97-AF65-F5344CB8AC3E}">
        <p14:creationId xmlns:p14="http://schemas.microsoft.com/office/powerpoint/2010/main" val="17030235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324535"/>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12 – Eligibility of RVOs</a:t>
            </a:r>
          </a:p>
          <a:p>
            <a:endParaRPr lang="en-US" sz="2000" b="1" dirty="0">
              <a:latin typeface="Andalus" pitchFamily="18" charset="-78"/>
              <a:cs typeface="Andalus" pitchFamily="18" charset="-78"/>
            </a:endParaRPr>
          </a:p>
          <a:p>
            <a:r>
              <a:rPr lang="en-US" sz="2000" b="1" dirty="0" smtClean="0">
                <a:latin typeface="Andalus" pitchFamily="18" charset="-78"/>
                <a:cs typeface="Andalus" pitchFamily="18" charset="-78"/>
              </a:rPr>
              <a:t>Rule 13 – Application for registration of RVOs</a:t>
            </a:r>
          </a:p>
          <a:p>
            <a:r>
              <a:rPr lang="en-US" sz="2000" b="1" dirty="0">
                <a:latin typeface="Andalus" pitchFamily="18" charset="-78"/>
                <a:cs typeface="Andalus" pitchFamily="18" charset="-78"/>
              </a:rPr>
              <a:t> </a:t>
            </a:r>
            <a:r>
              <a:rPr lang="en-US" sz="2000" b="1" dirty="0" smtClean="0">
                <a:latin typeface="Andalus" pitchFamily="18" charset="-78"/>
                <a:cs typeface="Andalus" pitchFamily="18" charset="-78"/>
              </a:rPr>
              <a:t>              </a:t>
            </a:r>
            <a:r>
              <a:rPr lang="en-US" sz="2000" dirty="0" smtClean="0">
                <a:latin typeface="Andalus" pitchFamily="18" charset="-78"/>
                <a:cs typeface="Andalus" pitchFamily="18" charset="-78"/>
              </a:rPr>
              <a:t>Form D of Annexure -II</a:t>
            </a:r>
          </a:p>
          <a:p>
            <a:endParaRPr lang="en-US" sz="2000" b="1" dirty="0">
              <a:latin typeface="Andalus" pitchFamily="18" charset="-78"/>
              <a:cs typeface="Andalus" pitchFamily="18" charset="-78"/>
            </a:endParaRPr>
          </a:p>
          <a:p>
            <a:r>
              <a:rPr lang="en-US" sz="2000" b="1" dirty="0" smtClean="0">
                <a:latin typeface="Andalus" pitchFamily="18" charset="-78"/>
                <a:cs typeface="Andalus" pitchFamily="18" charset="-78"/>
              </a:rPr>
              <a:t>Rule 14 – Conditions for Recognition of RVOs</a:t>
            </a:r>
          </a:p>
          <a:p>
            <a:endParaRPr lang="en-US" sz="2000" b="1" dirty="0">
              <a:latin typeface="Andalus" pitchFamily="18" charset="-78"/>
              <a:cs typeface="Andalus" pitchFamily="18" charset="-78"/>
            </a:endParaRPr>
          </a:p>
          <a:p>
            <a:r>
              <a:rPr lang="en-US" sz="2000" b="1" dirty="0" smtClean="0">
                <a:latin typeface="Andalus" pitchFamily="18" charset="-78"/>
                <a:cs typeface="Andalus" pitchFamily="18" charset="-78"/>
              </a:rPr>
              <a:t>Rule 15-17 – Cancellation or suspension of Certificate of Registration or Recognition</a:t>
            </a:r>
          </a:p>
          <a:p>
            <a:endParaRPr lang="en-US" sz="2000" b="1" dirty="0">
              <a:latin typeface="Andalus" pitchFamily="18" charset="-78"/>
              <a:cs typeface="Andalus" pitchFamily="18" charset="-78"/>
            </a:endParaRPr>
          </a:p>
          <a:p>
            <a:r>
              <a:rPr lang="en-US" sz="2000" b="1" dirty="0" smtClean="0">
                <a:latin typeface="Andalus" pitchFamily="18" charset="-78"/>
                <a:cs typeface="Andalus" pitchFamily="18" charset="-78"/>
              </a:rPr>
              <a:t>Rule 18  - Valuation Standards – to be notified by the Central </a:t>
            </a:r>
            <a:r>
              <a:rPr lang="en-US" sz="2000" b="1" dirty="0" err="1" smtClean="0">
                <a:latin typeface="Andalus" pitchFamily="18" charset="-78"/>
                <a:cs typeface="Andalus" pitchFamily="18" charset="-78"/>
              </a:rPr>
              <a:t>Govt</a:t>
            </a:r>
            <a:r>
              <a:rPr lang="en-US" sz="2000" b="1" dirty="0" smtClean="0">
                <a:latin typeface="Andalus" pitchFamily="18" charset="-78"/>
                <a:cs typeface="Andalus" pitchFamily="18" charset="-78"/>
              </a:rPr>
              <a:t> on the recommendations of the Committee set up under Rule 19</a:t>
            </a:r>
          </a:p>
          <a:p>
            <a:endParaRPr lang="en-US" sz="2000" b="1"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41956886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381000"/>
            <a:ext cx="7543800" cy="1446550"/>
          </a:xfrm>
          <a:prstGeom prst="rect">
            <a:avLst/>
          </a:prstGeom>
        </p:spPr>
        <p:txBody>
          <a:bodyPr wrap="square">
            <a:spAutoFit/>
          </a:bodyPr>
          <a:lstStyle/>
          <a:p>
            <a:r>
              <a:rPr lang="en-IN" sz="2000" b="1" dirty="0">
                <a:latin typeface="Andalus" pitchFamily="18" charset="-78"/>
                <a:cs typeface="Andalus" pitchFamily="18" charset="-78"/>
              </a:rPr>
              <a:t>COMPANIES (REGISTERED VALUERS AND VALUATION) RULES, 2017</a:t>
            </a:r>
            <a:endParaRPr lang="en-IN" sz="2000" dirty="0">
              <a:latin typeface="Andalus" pitchFamily="18" charset="-78"/>
              <a:cs typeface="Andalus" pitchFamily="18" charset="-78"/>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Rule </a:t>
            </a:r>
            <a:r>
              <a:rPr lang="en-US" sz="2400" dirty="0" smtClean="0">
                <a:latin typeface="Times New Roman" pitchFamily="18" charset="0"/>
                <a:cs typeface="Times New Roman" pitchFamily="18" charset="0"/>
              </a:rPr>
              <a:t>18   Valuation Standard</a:t>
            </a:r>
            <a:endParaRPr lang="en-US" sz="2400" dirty="0">
              <a:latin typeface="Times New Roman" pitchFamily="18" charset="0"/>
              <a:cs typeface="Times New Roman" pitchFamily="18" charset="0"/>
            </a:endParaRPr>
          </a:p>
        </p:txBody>
      </p:sp>
      <p:graphicFrame>
        <p:nvGraphicFramePr>
          <p:cNvPr id="12" name="Table 11"/>
          <p:cNvGraphicFramePr>
            <a:graphicFrameLocks noGrp="1"/>
          </p:cNvGraphicFramePr>
          <p:nvPr/>
        </p:nvGraphicFramePr>
        <p:xfrm>
          <a:off x="990601" y="1904997"/>
          <a:ext cx="7162800" cy="3962403"/>
        </p:xfrm>
        <a:graphic>
          <a:graphicData uri="http://schemas.openxmlformats.org/drawingml/2006/table">
            <a:tbl>
              <a:tblPr firstRow="1" bandRow="1">
                <a:tableStyleId>{5C22544A-7EE6-4342-B048-85BDC9FD1C3A}</a:tableStyleId>
              </a:tblPr>
              <a:tblGrid>
                <a:gridCol w="1522096"/>
                <a:gridCol w="5640704"/>
              </a:tblGrid>
              <a:tr h="538851">
                <a:tc>
                  <a:txBody>
                    <a:bodyPr/>
                    <a:lstStyle/>
                    <a:p>
                      <a:r>
                        <a:rPr lang="en-US" sz="1600" dirty="0" smtClean="0">
                          <a:latin typeface="Times New Roman" pitchFamily="18" charset="0"/>
                          <a:cs typeface="Times New Roman" pitchFamily="18" charset="0"/>
                        </a:rPr>
                        <a:t>No of  Member</a:t>
                      </a:r>
                      <a:endParaRPr lang="en-US" sz="1600" dirty="0">
                        <a:latin typeface="Times New Roman" pitchFamily="18" charset="0"/>
                        <a:cs typeface="Times New Roman" pitchFamily="18" charset="0"/>
                      </a:endParaRPr>
                    </a:p>
                  </a:txBody>
                  <a:tcPr/>
                </a:tc>
                <a:tc>
                  <a:txBody>
                    <a:bodyPr/>
                    <a:lstStyle/>
                    <a:p>
                      <a:pPr algn="ctr"/>
                      <a:r>
                        <a:rPr lang="en-US" sz="1600" dirty="0" smtClean="0">
                          <a:latin typeface="Times New Roman" pitchFamily="18" charset="0"/>
                          <a:cs typeface="Times New Roman" pitchFamily="18" charset="0"/>
                        </a:rPr>
                        <a:t>Member</a:t>
                      </a:r>
                      <a:r>
                        <a:rPr lang="en-US" sz="1600" baseline="0" dirty="0" smtClean="0">
                          <a:latin typeface="Times New Roman" pitchFamily="18" charset="0"/>
                          <a:cs typeface="Times New Roman" pitchFamily="18" charset="0"/>
                        </a:rPr>
                        <a:t>  In  The Committee</a:t>
                      </a:r>
                      <a:endParaRPr lang="en-US" sz="1600" dirty="0">
                        <a:latin typeface="Times New Roman" pitchFamily="18" charset="0"/>
                        <a:cs typeface="Times New Roman" pitchFamily="18" charset="0"/>
                      </a:endParaRPr>
                    </a:p>
                  </a:txBody>
                  <a:tcPr/>
                </a:tc>
              </a:tr>
              <a:tr h="375552">
                <a:tc>
                  <a:txBody>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M</a:t>
                      </a:r>
                      <a:r>
                        <a:rPr lang="en-US" sz="1600" baseline="0" dirty="0" smtClean="0">
                          <a:latin typeface="Times New Roman" pitchFamily="18" charset="0"/>
                          <a:cs typeface="Times New Roman" pitchFamily="18" charset="0"/>
                        </a:rPr>
                        <a:t> C A</a:t>
                      </a:r>
                      <a:endParaRPr lang="en-US" sz="1600" dirty="0">
                        <a:latin typeface="Times New Roman" pitchFamily="18" charset="0"/>
                        <a:cs typeface="Times New Roman" pitchFamily="18" charset="0"/>
                      </a:endParaRPr>
                    </a:p>
                  </a:txBody>
                  <a:tcPr/>
                </a:tc>
              </a:tr>
              <a:tr h="381000">
                <a:tc>
                  <a:txBody>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IBBI</a:t>
                      </a:r>
                      <a:endParaRPr lang="en-US" sz="1600" dirty="0">
                        <a:latin typeface="Times New Roman" pitchFamily="18" charset="0"/>
                        <a:cs typeface="Times New Roman" pitchFamily="18" charset="0"/>
                      </a:endParaRPr>
                    </a:p>
                  </a:txBody>
                  <a:tcPr/>
                </a:tc>
              </a:tr>
              <a:tr h="381000">
                <a:tc>
                  <a:txBody>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a:txBody>
                  <a:tcPr/>
                </a:tc>
                <a:tc>
                  <a:txBody>
                    <a:bodyPr/>
                    <a:lstStyle/>
                    <a:p>
                      <a:r>
                        <a:rPr lang="en-US" sz="1600" baseline="0" dirty="0" smtClean="0">
                          <a:latin typeface="Times New Roman" pitchFamily="18" charset="0"/>
                          <a:cs typeface="Times New Roman" pitchFamily="18" charset="0"/>
                        </a:rPr>
                        <a:t>Law Department</a:t>
                      </a:r>
                      <a:endParaRPr lang="en-US" sz="1600" dirty="0">
                        <a:latin typeface="Times New Roman" pitchFamily="18" charset="0"/>
                        <a:cs typeface="Times New Roman" pitchFamily="18" charset="0"/>
                      </a:endParaRPr>
                    </a:p>
                  </a:txBody>
                  <a:tcPr/>
                </a:tc>
              </a:tr>
              <a:tr h="533400">
                <a:tc>
                  <a:txBody>
                    <a:bodyPr/>
                    <a:lstStyle/>
                    <a:p>
                      <a:r>
                        <a:rPr lang="en-US" sz="1600" dirty="0" smtClean="0">
                          <a:latin typeface="Times New Roman" pitchFamily="18" charset="0"/>
                          <a:cs typeface="Times New Roman" pitchFamily="18" charset="0"/>
                        </a:rPr>
                        <a:t>Upto4</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Nominated BY CG </a:t>
                      </a:r>
                      <a:r>
                        <a:rPr lang="en-US" sz="1600" baseline="0" dirty="0" err="1" smtClean="0">
                          <a:latin typeface="Times New Roman" pitchFamily="18" charset="0"/>
                          <a:cs typeface="Times New Roman" pitchFamily="18" charset="0"/>
                        </a:rPr>
                        <a:t>Valuer</a:t>
                      </a:r>
                      <a:endParaRPr lang="en-US" sz="1600" dirty="0">
                        <a:latin typeface="Times New Roman" pitchFamily="18" charset="0"/>
                        <a:cs typeface="Times New Roman" pitchFamily="18" charset="0"/>
                      </a:endParaRPr>
                    </a:p>
                  </a:txBody>
                  <a:tcPr/>
                </a:tc>
              </a:tr>
              <a:tr h="390084">
                <a:tc>
                  <a:txBody>
                    <a:bodyPr/>
                    <a:lstStyle/>
                    <a:p>
                      <a:r>
                        <a:rPr lang="en-US" sz="1600" dirty="0" err="1" smtClean="0">
                          <a:latin typeface="Times New Roman" pitchFamily="18" charset="0"/>
                          <a:cs typeface="Times New Roman" pitchFamily="18" charset="0"/>
                        </a:rPr>
                        <a:t>Upto</a:t>
                      </a:r>
                      <a:r>
                        <a:rPr lang="en-US" sz="1600" dirty="0" smtClean="0">
                          <a:latin typeface="Times New Roman" pitchFamily="18" charset="0"/>
                          <a:cs typeface="Times New Roman" pitchFamily="18" charset="0"/>
                        </a:rPr>
                        <a:t> 4</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Representative</a:t>
                      </a:r>
                      <a:r>
                        <a:rPr lang="en-US" sz="1600" baseline="0" dirty="0" smtClean="0">
                          <a:latin typeface="Times New Roman" pitchFamily="18" charset="0"/>
                          <a:cs typeface="Times New Roman" pitchFamily="18" charset="0"/>
                        </a:rPr>
                        <a:t> of  RVO</a:t>
                      </a:r>
                      <a:endParaRPr lang="en-US" sz="1600" dirty="0">
                        <a:latin typeface="Times New Roman" pitchFamily="18" charset="0"/>
                        <a:cs typeface="Times New Roman" pitchFamily="18" charset="0"/>
                      </a:endParaRPr>
                    </a:p>
                  </a:txBody>
                  <a:tcPr/>
                </a:tc>
              </a:tr>
              <a:tr h="609600">
                <a:tc>
                  <a:txBody>
                    <a:bodyPr/>
                    <a:lstStyle/>
                    <a:p>
                      <a:r>
                        <a:rPr lang="en-US" sz="1600" dirty="0" err="1" smtClean="0">
                          <a:latin typeface="Times New Roman" pitchFamily="18" charset="0"/>
                          <a:cs typeface="Times New Roman" pitchFamily="18" charset="0"/>
                        </a:rPr>
                        <a:t>Upto</a:t>
                      </a:r>
                      <a:r>
                        <a:rPr lang="en-US" sz="1600" dirty="0" smtClean="0">
                          <a:latin typeface="Times New Roman" pitchFamily="18" charset="0"/>
                          <a:cs typeface="Times New Roman" pitchFamily="18" charset="0"/>
                        </a:rPr>
                        <a:t> 2</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Member who represent industry and other stakeholder</a:t>
                      </a:r>
                      <a:r>
                        <a:rPr lang="en-US" sz="1600" baseline="0" dirty="0" smtClean="0">
                          <a:latin typeface="Times New Roman" pitchFamily="18" charset="0"/>
                          <a:cs typeface="Times New Roman" pitchFamily="18" charset="0"/>
                        </a:rPr>
                        <a:t>  nominated by CG in consultation with the authority</a:t>
                      </a:r>
                      <a:endParaRPr lang="en-US" sz="1600" dirty="0">
                        <a:latin typeface="Times New Roman" pitchFamily="18" charset="0"/>
                        <a:cs typeface="Times New Roman" pitchFamily="18" charset="0"/>
                      </a:endParaRPr>
                    </a:p>
                  </a:txBody>
                  <a:tcPr/>
                </a:tc>
              </a:tr>
              <a:tr h="752916">
                <a:tc gridSpan="2">
                  <a:txBody>
                    <a:bodyPr/>
                    <a:lstStyle/>
                    <a:p>
                      <a:pPr algn="ctr"/>
                      <a:r>
                        <a:rPr lang="en-US" sz="1600" b="1" dirty="0" smtClean="0">
                          <a:latin typeface="Times New Roman" pitchFamily="18" charset="0"/>
                          <a:cs typeface="Times New Roman" pitchFamily="18" charset="0"/>
                        </a:rPr>
                        <a:t>The Chairperson and Member</a:t>
                      </a:r>
                      <a:r>
                        <a:rPr lang="en-US" sz="1600" b="1" baseline="0" dirty="0" smtClean="0">
                          <a:latin typeface="Times New Roman" pitchFamily="18" charset="0"/>
                          <a:cs typeface="Times New Roman" pitchFamily="18" charset="0"/>
                        </a:rPr>
                        <a:t>  of Committee shall gave a tenure of  3 Year and they shall not have more than 2 Tenure</a:t>
                      </a:r>
                      <a:endParaRPr lang="en-US" sz="1600" b="1" dirty="0">
                        <a:latin typeface="Times New Roman" pitchFamily="18" charset="0"/>
                        <a:cs typeface="Times New Roman" pitchFamily="18" charset="0"/>
                      </a:endParaRPr>
                    </a:p>
                  </a:txBody>
                  <a:tcPr/>
                </a:tc>
                <a:tc hMerge="1">
                  <a:txBody>
                    <a:bodyPr/>
                    <a:lstStyle/>
                    <a:p>
                      <a:endParaRPr lang="en-US" sz="1600" dirty="0">
                        <a:latin typeface="Times New Roman" pitchFamily="18" charset="0"/>
                        <a:cs typeface="Times New Roman" pitchFamily="18" charset="0"/>
                      </a:endParaRPr>
                    </a:p>
                  </a:txBody>
                  <a:tcPr/>
                </a:tc>
              </a:tr>
            </a:tbl>
          </a:graphicData>
        </a:graphic>
      </p:graphicFrame>
      <p:sp>
        <p:nvSpPr>
          <p:cNvPr id="6" name="Rounded Rectangle 5"/>
          <p:cNvSpPr/>
          <p:nvPr/>
        </p:nvSpPr>
        <p:spPr>
          <a:xfrm>
            <a:off x="968422" y="1104275"/>
            <a:ext cx="5051378"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latin typeface="Times New Roman" pitchFamily="18" charset="0"/>
                <a:cs typeface="Times New Roman" pitchFamily="18" charset="0"/>
              </a:rPr>
              <a:t>Rule 19- Committee </a:t>
            </a:r>
            <a:r>
              <a:rPr lang="en-US" sz="1600" dirty="0" smtClean="0">
                <a:latin typeface="Times New Roman" pitchFamily="18" charset="0"/>
                <a:cs typeface="Times New Roman" pitchFamily="18" charset="0"/>
              </a:rPr>
              <a:t>to Advice on Valuation Matters </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0671362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940088"/>
          </a:xfrm>
          <a:prstGeom prst="rect">
            <a:avLst/>
          </a:prstGeom>
        </p:spPr>
        <p:txBody>
          <a:bodyPr wrap="square">
            <a:spAutoFit/>
          </a:bodyPr>
          <a:lstStyle/>
          <a:p>
            <a:r>
              <a:rPr lang="en-IN" sz="2000" b="1" dirty="0" smtClean="0">
                <a:latin typeface="Andalus" pitchFamily="18" charset="-78"/>
                <a:cs typeface="Andalus" pitchFamily="18" charset="-78"/>
              </a:rPr>
              <a:t>COMPANIES (REGISTERED VALUERS AND VALUATION) RULES, 2017</a:t>
            </a:r>
            <a:endParaRPr lang="en-IN" sz="2000" dirty="0" smtClean="0">
              <a:latin typeface="Andalus" pitchFamily="18" charset="-78"/>
              <a:cs typeface="Andalus" pitchFamily="18" charset="-78"/>
            </a:endParaRPr>
          </a:p>
          <a:p>
            <a:r>
              <a:rPr lang="en-IN" sz="2000" b="1" dirty="0" smtClean="0">
                <a:latin typeface="Andalus" pitchFamily="18" charset="-78"/>
                <a:cs typeface="Andalus" pitchFamily="18" charset="-78"/>
              </a:rPr>
              <a:t> </a:t>
            </a:r>
            <a:endParaRPr lang="en-IN" sz="2000" dirty="0" smtClean="0">
              <a:latin typeface="Andalus" pitchFamily="18" charset="-78"/>
              <a:cs typeface="Andalus" pitchFamily="18" charset="-78"/>
            </a:endParaRPr>
          </a:p>
          <a:p>
            <a:r>
              <a:rPr lang="en-US" sz="2000" b="1" dirty="0" smtClean="0">
                <a:latin typeface="Andalus" pitchFamily="18" charset="-78"/>
                <a:cs typeface="Andalus" pitchFamily="18" charset="-78"/>
              </a:rPr>
              <a:t>Rule 20 – </a:t>
            </a:r>
            <a:r>
              <a:rPr lang="en-IN" sz="2000" b="1" dirty="0"/>
              <a:t>Punishment for contravention.- </a:t>
            </a:r>
            <a:r>
              <a:rPr lang="en-IN" sz="2000" dirty="0"/>
              <a:t>Without prejudice to any other liabilities where a person contravenes any of the provision of these rules he shall be punishable in accordance with sub-section (3) of section 469 of the Act</a:t>
            </a:r>
            <a:r>
              <a:rPr lang="en-IN" sz="2000" dirty="0" smtClean="0"/>
              <a:t>. </a:t>
            </a:r>
          </a:p>
          <a:p>
            <a:r>
              <a:rPr lang="en-US" sz="2000" dirty="0" smtClean="0"/>
              <a:t>Sec 469 – </a:t>
            </a:r>
            <a:r>
              <a:rPr lang="en-US" sz="2000" dirty="0" err="1" smtClean="0"/>
              <a:t>Upto</a:t>
            </a:r>
            <a:r>
              <a:rPr lang="en-US" sz="2000" dirty="0" smtClean="0"/>
              <a:t> </a:t>
            </a:r>
            <a:r>
              <a:rPr lang="en-US" sz="2000" dirty="0" err="1" smtClean="0"/>
              <a:t>Rs</a:t>
            </a:r>
            <a:r>
              <a:rPr lang="en-US" sz="2000" dirty="0" smtClean="0"/>
              <a:t> 5000 or </a:t>
            </a:r>
            <a:r>
              <a:rPr lang="en-US" sz="2000" dirty="0" err="1" smtClean="0"/>
              <a:t>Rs</a:t>
            </a:r>
            <a:r>
              <a:rPr lang="en-US" sz="2000" dirty="0" smtClean="0"/>
              <a:t> 500 per day for any continuing Act</a:t>
            </a:r>
            <a:endParaRPr lang="en-IN" sz="2000" dirty="0"/>
          </a:p>
          <a:p>
            <a:endParaRPr lang="en-IN" sz="2000" b="1" dirty="0" smtClean="0"/>
          </a:p>
          <a:p>
            <a:r>
              <a:rPr lang="en-IN" sz="2000" b="1" dirty="0" smtClean="0"/>
              <a:t>Rule 21</a:t>
            </a:r>
            <a:r>
              <a:rPr lang="en-IN" sz="2000" b="1" dirty="0"/>
              <a:t>. Punishment for false statement.— </a:t>
            </a:r>
            <a:r>
              <a:rPr lang="en-IN" sz="2000" dirty="0"/>
              <a:t>If in any report, certificate or other document required by, or for, the purposes of any of the provisions of the Act or the rules made thereunder or these rules, any person makes a statement,—</a:t>
            </a:r>
          </a:p>
          <a:p>
            <a:r>
              <a:rPr lang="en-IN" sz="2000" dirty="0"/>
              <a:t>(a) which is false in any material particulars, knowing it to be false; or</a:t>
            </a:r>
          </a:p>
          <a:p>
            <a:r>
              <a:rPr lang="en-IN" sz="2000" dirty="0"/>
              <a:t>(b) which omits any material fact, knowing it to be material, he shall be liable under section 448 of the Act.</a:t>
            </a:r>
          </a:p>
          <a:p>
            <a:endParaRPr lang="en-US" sz="2000" b="1" dirty="0" smtClean="0">
              <a:latin typeface="Andalus" pitchFamily="18" charset="-78"/>
              <a:cs typeface="Andalus" pitchFamily="18" charset="-78"/>
            </a:endParaRPr>
          </a:p>
          <a:p>
            <a:endParaRPr lang="en-US" sz="2000" b="1" dirty="0">
              <a:latin typeface="Andalus" pitchFamily="18" charset="-78"/>
              <a:cs typeface="Andalus" pitchFamily="18" charset="-78"/>
            </a:endParaRPr>
          </a:p>
          <a:p>
            <a:pPr marL="342900" indent="-342900">
              <a:buFont typeface="Arial" panose="020B0604020202020204" pitchFamily="34" charset="0"/>
              <a:buChar char="•"/>
            </a:pPr>
            <a:endParaRPr lang="en-US" sz="2000" dirty="0">
              <a:latin typeface="Andalus" pitchFamily="18" charset="-78"/>
              <a:cs typeface="Andalus" pitchFamily="18" charset="-78"/>
            </a:endParaRPr>
          </a:p>
        </p:txBody>
      </p:sp>
    </p:spTree>
    <p:extLst>
      <p:ext uri="{BB962C8B-B14F-4D97-AF65-F5344CB8AC3E}">
        <p14:creationId xmlns:p14="http://schemas.microsoft.com/office/powerpoint/2010/main" val="21681335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2400" b="1" dirty="0" smtClean="0">
                <a:latin typeface="Andalus" pitchFamily="18" charset="-78"/>
                <a:cs typeface="Andalus" pitchFamily="18" charset="-78"/>
              </a:rPr>
              <a:t/>
            </a:r>
            <a:br>
              <a:rPr lang="en-IN" sz="2400" b="1" dirty="0" smtClean="0">
                <a:latin typeface="Andalus" pitchFamily="18" charset="-78"/>
                <a:cs typeface="Andalus" pitchFamily="18" charset="-78"/>
              </a:rPr>
            </a:br>
            <a:r>
              <a:rPr lang="en-IN" sz="2400" b="1" dirty="0" smtClean="0"/>
              <a:t> Fine and Penalty </a:t>
            </a:r>
            <a:r>
              <a:rPr lang="en-IN" sz="2400" b="1" dirty="0" smtClean="0">
                <a:latin typeface="Andalus" pitchFamily="18" charset="-78"/>
                <a:cs typeface="Andalus" pitchFamily="18" charset="-78"/>
              </a:rPr>
              <a:t/>
            </a:r>
            <a:br>
              <a:rPr lang="en-IN" sz="2400" b="1" dirty="0" smtClean="0">
                <a:latin typeface="Andalus" pitchFamily="18" charset="-78"/>
                <a:cs typeface="Andalus" pitchFamily="18" charset="-78"/>
              </a:rPr>
            </a:br>
            <a:r>
              <a:rPr lang="en-IN" sz="2400" dirty="0" smtClean="0">
                <a:latin typeface="Andalus" pitchFamily="18" charset="-78"/>
                <a:cs typeface="Andalus" pitchFamily="18" charset="-78"/>
              </a:rPr>
              <a:t>Rule 20 &amp; 21</a:t>
            </a:r>
            <a:br>
              <a:rPr lang="en-IN" sz="2400" dirty="0" smtClean="0">
                <a:latin typeface="Andalus" pitchFamily="18" charset="-78"/>
                <a:cs typeface="Andalus" pitchFamily="18" charset="-78"/>
              </a:rPr>
            </a:br>
            <a:r>
              <a:rPr lang="en-IN" sz="2400" dirty="0" smtClean="0">
                <a:latin typeface="Andalus" pitchFamily="18" charset="-78"/>
                <a:cs typeface="Andalus" pitchFamily="18" charset="-78"/>
              </a:rPr>
              <a:t>Companies Act 2013  Section 247 (3)</a:t>
            </a:r>
            <a:br>
              <a:rPr lang="en-IN" sz="2400" dirty="0" smtClean="0">
                <a:latin typeface="Andalus" pitchFamily="18" charset="-78"/>
                <a:cs typeface="Andalus" pitchFamily="18" charset="-78"/>
              </a:rPr>
            </a:br>
            <a:endParaRPr lang="en-IN" sz="2400" dirty="0"/>
          </a:p>
        </p:txBody>
      </p:sp>
      <p:sp>
        <p:nvSpPr>
          <p:cNvPr id="3" name="Content Placeholder 2"/>
          <p:cNvSpPr>
            <a:spLocks noGrp="1"/>
          </p:cNvSpPr>
          <p:nvPr>
            <p:ph idx="1"/>
          </p:nvPr>
        </p:nvSpPr>
        <p:spPr>
          <a:xfrm>
            <a:off x="467544" y="1600200"/>
            <a:ext cx="8229600" cy="4525963"/>
          </a:xfrm>
          <a:solidFill>
            <a:schemeClr val="bg1"/>
          </a:solidFill>
        </p:spPr>
        <p:txBody>
          <a:bodyPr>
            <a:normAutofit fontScale="85000" lnSpcReduction="20000"/>
          </a:bodyPr>
          <a:lstStyle/>
          <a:p>
            <a:pPr algn="just">
              <a:buNone/>
            </a:pPr>
            <a:r>
              <a:rPr lang="en-IN" dirty="0" smtClean="0">
                <a:latin typeface="Andalus" pitchFamily="18" charset="-78"/>
                <a:cs typeface="Andalus" pitchFamily="18" charset="-78"/>
              </a:rPr>
              <a:t>	</a:t>
            </a:r>
            <a:r>
              <a:rPr lang="en-IN" sz="2400" dirty="0" smtClean="0">
                <a:latin typeface="Andalus" pitchFamily="18" charset="-78"/>
                <a:cs typeface="Andalus" pitchFamily="18" charset="-78"/>
              </a:rPr>
              <a:t>If a </a:t>
            </a:r>
            <a:r>
              <a:rPr lang="en-IN" sz="2400" b="1" dirty="0" err="1" smtClean="0">
                <a:latin typeface="Andalus" pitchFamily="18" charset="-78"/>
                <a:cs typeface="Andalus" pitchFamily="18" charset="-78"/>
              </a:rPr>
              <a:t>valuer</a:t>
            </a:r>
            <a:r>
              <a:rPr lang="en-IN" sz="2400" dirty="0" smtClean="0">
                <a:latin typeface="Andalus" pitchFamily="18" charset="-78"/>
                <a:cs typeface="Andalus" pitchFamily="18" charset="-78"/>
              </a:rPr>
              <a:t> contravenes the </a:t>
            </a:r>
            <a:r>
              <a:rPr lang="en-IN" sz="2400" b="1" dirty="0" smtClean="0">
                <a:latin typeface="Andalus" pitchFamily="18" charset="-78"/>
                <a:cs typeface="Andalus" pitchFamily="18" charset="-78"/>
              </a:rPr>
              <a:t>provisions</a:t>
            </a:r>
            <a:r>
              <a:rPr lang="en-IN" sz="2400" dirty="0" smtClean="0">
                <a:latin typeface="Andalus" pitchFamily="18" charset="-78"/>
                <a:cs typeface="Andalus" pitchFamily="18" charset="-78"/>
              </a:rPr>
              <a:t> of this section or the rules made there under, the </a:t>
            </a:r>
            <a:r>
              <a:rPr lang="en-IN" sz="2400" dirty="0" err="1" smtClean="0">
                <a:latin typeface="Andalus" pitchFamily="18" charset="-78"/>
                <a:cs typeface="Andalus" pitchFamily="18" charset="-78"/>
              </a:rPr>
              <a:t>valuer</a:t>
            </a:r>
            <a:r>
              <a:rPr lang="en-IN" sz="2400" dirty="0" smtClean="0">
                <a:latin typeface="Andalus" pitchFamily="18" charset="-78"/>
                <a:cs typeface="Andalus" pitchFamily="18" charset="-78"/>
              </a:rPr>
              <a:t> shall be P</a:t>
            </a:r>
            <a:r>
              <a:rPr lang="en-IN" sz="2400" b="1" dirty="0" smtClean="0">
                <a:latin typeface="Andalus" pitchFamily="18" charset="-78"/>
                <a:cs typeface="Andalus" pitchFamily="18" charset="-78"/>
              </a:rPr>
              <a:t>unishable</a:t>
            </a:r>
            <a:r>
              <a:rPr lang="en-IN" sz="2400" dirty="0" smtClean="0">
                <a:latin typeface="Andalus" pitchFamily="18" charset="-78"/>
                <a:cs typeface="Andalus" pitchFamily="18" charset="-78"/>
              </a:rPr>
              <a:t> with fine which shall not be less than 25,000/- but which may extend to  1,00,000/- </a:t>
            </a:r>
          </a:p>
          <a:p>
            <a:pPr algn="just">
              <a:buNone/>
            </a:pPr>
            <a:endParaRPr lang="en-IN" sz="2400" dirty="0" smtClean="0">
              <a:latin typeface="Andalus" pitchFamily="18" charset="-78"/>
              <a:cs typeface="Andalus" pitchFamily="18" charset="-78"/>
            </a:endParaRPr>
          </a:p>
          <a:p>
            <a:pPr algn="just">
              <a:buNone/>
            </a:pPr>
            <a:r>
              <a:rPr lang="en-IN" sz="2400" dirty="0" smtClean="0">
                <a:latin typeface="Andalus" pitchFamily="18" charset="-78"/>
                <a:cs typeface="Andalus" pitchFamily="18" charset="-78"/>
              </a:rPr>
              <a:t>	Provided that if the </a:t>
            </a:r>
            <a:r>
              <a:rPr lang="en-IN" sz="2400" dirty="0" err="1" smtClean="0">
                <a:latin typeface="Andalus" pitchFamily="18" charset="-78"/>
                <a:cs typeface="Andalus" pitchFamily="18" charset="-78"/>
              </a:rPr>
              <a:t>valuer</a:t>
            </a:r>
            <a:r>
              <a:rPr lang="en-IN" sz="2400" dirty="0" smtClean="0">
                <a:latin typeface="Andalus" pitchFamily="18" charset="-78"/>
                <a:cs typeface="Andalus" pitchFamily="18" charset="-78"/>
              </a:rPr>
              <a:t> has contravened such provisions with the </a:t>
            </a:r>
            <a:r>
              <a:rPr lang="en-IN" sz="2400" b="1" dirty="0" smtClean="0">
                <a:latin typeface="Andalus" pitchFamily="18" charset="-78"/>
                <a:cs typeface="Andalus" pitchFamily="18" charset="-78"/>
              </a:rPr>
              <a:t>intention</a:t>
            </a:r>
            <a:r>
              <a:rPr lang="en-IN" sz="2400" dirty="0" smtClean="0">
                <a:latin typeface="Andalus" pitchFamily="18" charset="-78"/>
                <a:cs typeface="Andalus" pitchFamily="18" charset="-78"/>
              </a:rPr>
              <a:t> to defraud the company or its members, he shall be punishable with </a:t>
            </a:r>
            <a:r>
              <a:rPr lang="en-IN" sz="2400" b="1" dirty="0" smtClean="0">
                <a:latin typeface="Andalus" pitchFamily="18" charset="-78"/>
                <a:cs typeface="Andalus" pitchFamily="18" charset="-78"/>
              </a:rPr>
              <a:t>imprisonment</a:t>
            </a:r>
            <a:r>
              <a:rPr lang="en-IN" sz="2400" dirty="0" smtClean="0">
                <a:latin typeface="Andalus" pitchFamily="18" charset="-78"/>
                <a:cs typeface="Andalus" pitchFamily="18" charset="-78"/>
              </a:rPr>
              <a:t> for a term which may extend to </a:t>
            </a:r>
            <a:r>
              <a:rPr lang="en-IN" sz="2400" b="1" dirty="0" smtClean="0">
                <a:latin typeface="Andalus" pitchFamily="18" charset="-78"/>
                <a:cs typeface="Andalus" pitchFamily="18" charset="-78"/>
              </a:rPr>
              <a:t>one year</a:t>
            </a:r>
            <a:r>
              <a:rPr lang="en-IN" sz="2400" dirty="0" smtClean="0">
                <a:latin typeface="Andalus" pitchFamily="18" charset="-78"/>
                <a:cs typeface="Andalus" pitchFamily="18" charset="-78"/>
              </a:rPr>
              <a:t> and with fine which shall not be less than 1,00,000/- but which may extend to 5,00,000/- </a:t>
            </a:r>
          </a:p>
          <a:p>
            <a:pPr algn="just">
              <a:buNone/>
            </a:pPr>
            <a:r>
              <a:rPr lang="en-IN" sz="2400" dirty="0" smtClean="0">
                <a:latin typeface="Andalus" pitchFamily="18" charset="-78"/>
                <a:cs typeface="Andalus" pitchFamily="18" charset="-78"/>
              </a:rPr>
              <a:t>     </a:t>
            </a:r>
          </a:p>
          <a:p>
            <a:pPr algn="just">
              <a:buNone/>
            </a:pPr>
            <a:r>
              <a:rPr lang="en-IN" sz="2400" dirty="0" smtClean="0">
                <a:latin typeface="Andalus" pitchFamily="18" charset="-78"/>
                <a:cs typeface="Andalus" pitchFamily="18" charset="-78"/>
              </a:rPr>
              <a:t>	 Where a </a:t>
            </a:r>
            <a:r>
              <a:rPr lang="en-IN" sz="2400" dirty="0" err="1" smtClean="0">
                <a:latin typeface="Andalus" pitchFamily="18" charset="-78"/>
                <a:cs typeface="Andalus" pitchFamily="18" charset="-78"/>
              </a:rPr>
              <a:t>valuer</a:t>
            </a:r>
            <a:r>
              <a:rPr lang="en-IN" sz="2400" dirty="0" smtClean="0">
                <a:latin typeface="Andalus" pitchFamily="18" charset="-78"/>
                <a:cs typeface="Andalus" pitchFamily="18" charset="-78"/>
              </a:rPr>
              <a:t> has been convicted under sub-section (3), he shall be liable to— </a:t>
            </a:r>
          </a:p>
          <a:p>
            <a:pPr algn="just">
              <a:buNone/>
            </a:pPr>
            <a:r>
              <a:rPr lang="en-IN" sz="2400" dirty="0" smtClean="0">
                <a:latin typeface="Andalus" pitchFamily="18" charset="-78"/>
                <a:cs typeface="Andalus" pitchFamily="18" charset="-78"/>
              </a:rPr>
              <a:t>	(</a:t>
            </a:r>
            <a:r>
              <a:rPr lang="en-IN" sz="2400" dirty="0" err="1" smtClean="0">
                <a:latin typeface="Andalus" pitchFamily="18" charset="-78"/>
                <a:cs typeface="Andalus" pitchFamily="18" charset="-78"/>
              </a:rPr>
              <a:t>i</a:t>
            </a:r>
            <a:r>
              <a:rPr lang="en-IN" sz="2400" dirty="0" smtClean="0">
                <a:latin typeface="Andalus" pitchFamily="18" charset="-78"/>
                <a:cs typeface="Andalus" pitchFamily="18" charset="-78"/>
              </a:rPr>
              <a:t>) </a:t>
            </a:r>
            <a:r>
              <a:rPr lang="en-IN" sz="2400" b="1" dirty="0" smtClean="0">
                <a:latin typeface="Andalus" pitchFamily="18" charset="-78"/>
                <a:cs typeface="Andalus" pitchFamily="18" charset="-78"/>
              </a:rPr>
              <a:t>refund the remuneration</a:t>
            </a:r>
            <a:r>
              <a:rPr lang="en-IN" sz="2400" dirty="0" smtClean="0">
                <a:latin typeface="Andalus" pitchFamily="18" charset="-78"/>
                <a:cs typeface="Andalus" pitchFamily="18" charset="-78"/>
              </a:rPr>
              <a:t> received by him to the company; and </a:t>
            </a:r>
          </a:p>
          <a:p>
            <a:pPr algn="just">
              <a:buNone/>
            </a:pPr>
            <a:endParaRPr lang="en-IN" sz="2400" dirty="0" smtClean="0">
              <a:latin typeface="Andalus" pitchFamily="18" charset="-78"/>
              <a:cs typeface="Andalus" pitchFamily="18" charset="-78"/>
            </a:endParaRPr>
          </a:p>
          <a:p>
            <a:pPr algn="just">
              <a:buNone/>
            </a:pPr>
            <a:r>
              <a:rPr lang="en-IN" sz="2400" dirty="0" smtClean="0">
                <a:latin typeface="Andalus" pitchFamily="18" charset="-78"/>
                <a:cs typeface="Andalus" pitchFamily="18" charset="-78"/>
              </a:rPr>
              <a:t>	(ii) pay for </a:t>
            </a:r>
            <a:r>
              <a:rPr lang="en-IN" sz="2400" b="1" dirty="0" smtClean="0">
                <a:latin typeface="Andalus" pitchFamily="18" charset="-78"/>
                <a:cs typeface="Andalus" pitchFamily="18" charset="-78"/>
              </a:rPr>
              <a:t>damages </a:t>
            </a:r>
            <a:r>
              <a:rPr lang="en-IN" sz="2400" dirty="0" smtClean="0">
                <a:latin typeface="Andalus" pitchFamily="18" charset="-78"/>
                <a:cs typeface="Andalus" pitchFamily="18" charset="-78"/>
              </a:rPr>
              <a:t>to the company or to any other person for loss arising out of incorrect or misleading statements of particulars made in his report. </a:t>
            </a:r>
          </a:p>
          <a:p>
            <a:pPr algn="just"/>
            <a:endParaRPr lang="en-IN" sz="2400" dirty="0" smtClean="0">
              <a:latin typeface="Andalus" pitchFamily="18" charset="-78"/>
              <a:cs typeface="Andalus" pitchFamily="18" charset="-78"/>
            </a:endParaRPr>
          </a:p>
          <a:p>
            <a:pPr algn="just">
              <a:buNone/>
            </a:pPr>
            <a:endParaRPr lang="en-IN" sz="2400" dirty="0" smtClean="0">
              <a:latin typeface="Andalus" pitchFamily="18" charset="-78"/>
              <a:cs typeface="Andalus" pitchFamily="18" charset="-78"/>
            </a:endParaRPr>
          </a:p>
          <a:p>
            <a:pPr algn="just"/>
            <a:endParaRPr lang="en-IN" dirty="0">
              <a:latin typeface="Andalus" pitchFamily="18" charset="-78"/>
              <a:cs typeface="Andalus" pitchFamily="18" charset="-78"/>
            </a:endParaRPr>
          </a:p>
        </p:txBody>
      </p:sp>
    </p:spTree>
    <p:extLst>
      <p:ext uri="{BB962C8B-B14F-4D97-AF65-F5344CB8AC3E}">
        <p14:creationId xmlns:p14="http://schemas.microsoft.com/office/powerpoint/2010/main" val="2897385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162800" cy="685800"/>
          </a:xfrm>
        </p:spPr>
        <p:txBody>
          <a:bodyPr>
            <a:noAutofit/>
          </a:bodyPr>
          <a:lstStyle/>
          <a:p>
            <a:pPr algn="ctr"/>
            <a:r>
              <a:rPr lang="en-IN" b="1" dirty="0" smtClean="0">
                <a:latin typeface="Andalus" pitchFamily="18" charset="-78"/>
                <a:cs typeface="Andalus" pitchFamily="18" charset="-78"/>
              </a:rPr>
              <a:t>Annexure</a:t>
            </a:r>
            <a:endParaRPr lang="en-US" dirty="0">
              <a:latin typeface="Andalus" pitchFamily="18" charset="-78"/>
              <a:cs typeface="Andalus" pitchFamily="18" charset="-78"/>
            </a:endParaRPr>
          </a:p>
        </p:txBody>
      </p:sp>
      <p:sp>
        <p:nvSpPr>
          <p:cNvPr id="3" name="Subtitle 2"/>
          <p:cNvSpPr>
            <a:spLocks noGrp="1"/>
          </p:cNvSpPr>
          <p:nvPr>
            <p:ph type="subTitle" idx="1"/>
          </p:nvPr>
        </p:nvSpPr>
        <p:spPr>
          <a:xfrm>
            <a:off x="228600" y="1066800"/>
            <a:ext cx="8610600" cy="4724400"/>
          </a:xfrm>
        </p:spPr>
        <p:txBody>
          <a:bodyPr>
            <a:noAutofit/>
          </a:bodyPr>
          <a:lstStyle/>
          <a:p>
            <a:pPr algn="l"/>
            <a:r>
              <a:rPr lang="en-US" sz="2000" b="1" dirty="0" smtClean="0">
                <a:solidFill>
                  <a:schemeClr val="tx1"/>
                </a:solidFill>
                <a:latin typeface="Andalus" pitchFamily="18" charset="-78"/>
                <a:cs typeface="Andalus" pitchFamily="18" charset="-78"/>
              </a:rPr>
              <a:t>			Annexure</a:t>
            </a:r>
            <a:r>
              <a:rPr lang="en-IN" sz="2000" b="1" dirty="0" smtClean="0">
                <a:solidFill>
                  <a:schemeClr val="tx1"/>
                </a:solidFill>
                <a:latin typeface="Andalus" pitchFamily="18" charset="-78"/>
                <a:cs typeface="Andalus" pitchFamily="18" charset="-78"/>
              </a:rPr>
              <a:t> I</a:t>
            </a:r>
            <a:endParaRPr lang="en-US" sz="2000" dirty="0" smtClean="0">
              <a:solidFill>
                <a:schemeClr val="tx1"/>
              </a:solidFill>
              <a:latin typeface="Andalus" pitchFamily="18" charset="-78"/>
              <a:cs typeface="Andalus" pitchFamily="18" charset="-78"/>
            </a:endParaRPr>
          </a:p>
          <a:p>
            <a:pPr algn="just"/>
            <a:r>
              <a:rPr lang="en-US" sz="2000" dirty="0" smtClean="0">
                <a:solidFill>
                  <a:schemeClr val="tx1"/>
                </a:solidFill>
                <a:latin typeface="Andalus" pitchFamily="18" charset="-78"/>
                <a:cs typeface="Andalus" pitchFamily="18" charset="-78"/>
              </a:rPr>
              <a:t>	Model Code Of Conduct For Registered </a:t>
            </a:r>
            <a:r>
              <a:rPr lang="en-US" sz="2000" dirty="0" err="1" smtClean="0">
                <a:solidFill>
                  <a:schemeClr val="tx1"/>
                </a:solidFill>
                <a:latin typeface="Andalus" pitchFamily="18" charset="-78"/>
                <a:cs typeface="Andalus" pitchFamily="18" charset="-78"/>
              </a:rPr>
              <a:t>Valuers</a:t>
            </a:r>
            <a:r>
              <a:rPr lang="en-US" sz="2000" dirty="0" smtClean="0">
                <a:solidFill>
                  <a:schemeClr val="tx1"/>
                </a:solidFill>
                <a:latin typeface="Andalus" pitchFamily="18" charset="-78"/>
                <a:cs typeface="Andalus" pitchFamily="18" charset="-78"/>
              </a:rPr>
              <a:t> </a:t>
            </a:r>
          </a:p>
          <a:p>
            <a:pPr algn="just"/>
            <a:r>
              <a:rPr lang="en-US" sz="2000" b="1" dirty="0" smtClean="0">
                <a:solidFill>
                  <a:schemeClr val="tx1"/>
                </a:solidFill>
                <a:latin typeface="Andalus" pitchFamily="18" charset="-78"/>
                <a:cs typeface="Andalus" pitchFamily="18" charset="-78"/>
              </a:rPr>
              <a:t>			</a:t>
            </a:r>
          </a:p>
          <a:p>
            <a:pPr algn="just"/>
            <a:r>
              <a:rPr lang="en-US" sz="2000" b="1" dirty="0" smtClean="0">
                <a:solidFill>
                  <a:schemeClr val="tx1"/>
                </a:solidFill>
                <a:latin typeface="Andalus" pitchFamily="18" charset="-78"/>
                <a:cs typeface="Andalus" pitchFamily="18" charset="-78"/>
              </a:rPr>
              <a:t>			Annexure</a:t>
            </a:r>
            <a:r>
              <a:rPr lang="en-IN" sz="2000" b="1" dirty="0" smtClean="0">
                <a:solidFill>
                  <a:schemeClr val="tx1"/>
                </a:solidFill>
                <a:latin typeface="Andalus" pitchFamily="18" charset="-78"/>
                <a:cs typeface="Andalus" pitchFamily="18" charset="-78"/>
              </a:rPr>
              <a:t> </a:t>
            </a:r>
            <a:r>
              <a:rPr lang="en-IN" sz="2000" b="1" dirty="0">
                <a:solidFill>
                  <a:schemeClr val="tx1"/>
                </a:solidFill>
                <a:latin typeface="Andalus" pitchFamily="18" charset="-78"/>
                <a:cs typeface="Andalus" pitchFamily="18" charset="-78"/>
              </a:rPr>
              <a:t>II</a:t>
            </a:r>
            <a:endParaRPr lang="en-US" sz="2000" b="1" dirty="0">
              <a:solidFill>
                <a:schemeClr val="tx1"/>
              </a:solidFill>
              <a:latin typeface="Andalus" pitchFamily="18" charset="-78"/>
              <a:cs typeface="Andalus" pitchFamily="18" charset="-78"/>
            </a:endParaRPr>
          </a:p>
          <a:p>
            <a:pPr algn="just"/>
            <a:r>
              <a:rPr lang="en-IN" sz="2000" dirty="0" smtClean="0">
                <a:solidFill>
                  <a:schemeClr val="tx1"/>
                </a:solidFill>
                <a:latin typeface="Andalus" pitchFamily="18" charset="-78"/>
                <a:cs typeface="Andalus" pitchFamily="18" charset="-78"/>
              </a:rPr>
              <a:t>	 Form  of Application and Certificates</a:t>
            </a:r>
          </a:p>
          <a:p>
            <a:pPr algn="just"/>
            <a:r>
              <a:rPr lang="en-IN" sz="2000" b="1" dirty="0" smtClean="0">
                <a:solidFill>
                  <a:schemeClr val="tx1"/>
                </a:solidFill>
                <a:latin typeface="Andalus" pitchFamily="18" charset="-78"/>
                <a:cs typeface="Andalus" pitchFamily="18" charset="-78"/>
              </a:rPr>
              <a:t>			</a:t>
            </a:r>
          </a:p>
          <a:p>
            <a:pPr algn="just"/>
            <a:r>
              <a:rPr lang="en-IN" sz="2000" b="1" dirty="0" smtClean="0">
                <a:solidFill>
                  <a:schemeClr val="tx1"/>
                </a:solidFill>
                <a:latin typeface="Andalus" pitchFamily="18" charset="-78"/>
                <a:cs typeface="Andalus" pitchFamily="18" charset="-78"/>
              </a:rPr>
              <a:t>			Annexure </a:t>
            </a:r>
            <a:r>
              <a:rPr lang="en-IN" sz="2000" b="1" dirty="0">
                <a:solidFill>
                  <a:schemeClr val="tx1"/>
                </a:solidFill>
                <a:latin typeface="Andalus" pitchFamily="18" charset="-78"/>
                <a:cs typeface="Andalus" pitchFamily="18" charset="-78"/>
              </a:rPr>
              <a:t>III</a:t>
            </a:r>
            <a:endParaRPr lang="en-US" sz="2000" b="1" dirty="0">
              <a:solidFill>
                <a:schemeClr val="tx1"/>
              </a:solidFill>
              <a:latin typeface="Andalus" pitchFamily="18" charset="-78"/>
              <a:cs typeface="Andalus" pitchFamily="18" charset="-78"/>
            </a:endParaRPr>
          </a:p>
          <a:p>
            <a:pPr algn="just"/>
            <a:r>
              <a:rPr lang="en-IN" sz="2000" dirty="0" smtClean="0">
                <a:solidFill>
                  <a:schemeClr val="tx1"/>
                </a:solidFill>
                <a:latin typeface="Andalus" pitchFamily="18" charset="-78"/>
                <a:cs typeface="Andalus" pitchFamily="18" charset="-78"/>
              </a:rPr>
              <a:t>	Governance </a:t>
            </a:r>
            <a:r>
              <a:rPr lang="en-IN" sz="2000" dirty="0">
                <a:solidFill>
                  <a:schemeClr val="tx1"/>
                </a:solidFill>
                <a:latin typeface="Andalus" pitchFamily="18" charset="-78"/>
                <a:cs typeface="Andalus" pitchFamily="18" charset="-78"/>
              </a:rPr>
              <a:t>Structure and Model Bye Laws for </a:t>
            </a:r>
            <a:r>
              <a:rPr lang="en-IN" sz="2000" dirty="0" smtClean="0">
                <a:solidFill>
                  <a:schemeClr val="tx1"/>
                </a:solidFill>
                <a:latin typeface="Andalus" pitchFamily="18" charset="-78"/>
                <a:cs typeface="Andalus" pitchFamily="18" charset="-78"/>
              </a:rPr>
              <a:t>RVOs</a:t>
            </a:r>
          </a:p>
          <a:p>
            <a:pPr algn="just"/>
            <a:r>
              <a:rPr lang="en-IN" sz="2000" b="1" dirty="0" smtClean="0">
                <a:solidFill>
                  <a:schemeClr val="tx1"/>
                </a:solidFill>
                <a:latin typeface="Andalus" pitchFamily="18" charset="-78"/>
                <a:cs typeface="Andalus" pitchFamily="18" charset="-78"/>
              </a:rPr>
              <a:t>			</a:t>
            </a:r>
          </a:p>
          <a:p>
            <a:pPr algn="just"/>
            <a:r>
              <a:rPr lang="en-IN" sz="2000" b="1" dirty="0" smtClean="0">
                <a:solidFill>
                  <a:schemeClr val="tx1"/>
                </a:solidFill>
                <a:latin typeface="Andalus" pitchFamily="18" charset="-78"/>
                <a:cs typeface="Andalus" pitchFamily="18" charset="-78"/>
              </a:rPr>
              <a:t>			Annexure IV</a:t>
            </a:r>
          </a:p>
          <a:p>
            <a:pPr algn="just"/>
            <a:r>
              <a:rPr lang="en-IN" sz="2000" dirty="0" smtClean="0">
                <a:solidFill>
                  <a:schemeClr val="tx1"/>
                </a:solidFill>
                <a:latin typeface="Andalus" pitchFamily="18" charset="-78"/>
                <a:cs typeface="Andalus" pitchFamily="18" charset="-78"/>
              </a:rPr>
              <a:t>	Indicative Matrix on requisite Qualification/experience in specified 	discipline</a:t>
            </a:r>
            <a:endParaRPr lang="en-US" sz="2800" dirty="0" smtClean="0">
              <a:solidFill>
                <a:schemeClr val="tx1"/>
              </a:solidFill>
              <a:latin typeface="Andalus" pitchFamily="18" charset="-78"/>
              <a:cs typeface="Andalus" pitchFamily="18" charset="-78"/>
            </a:endParaRPr>
          </a:p>
          <a:p>
            <a:pPr algn="just"/>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838200"/>
            <a:ext cx="7696200" cy="3877985"/>
          </a:xfrm>
          <a:prstGeom prst="rect">
            <a:avLst/>
          </a:prstGeom>
        </p:spPr>
        <p:txBody>
          <a:bodyPr wrap="square">
            <a:spAutoFit/>
          </a:bodyPr>
          <a:lstStyle/>
          <a:p>
            <a:r>
              <a:rPr lang="en-US" dirty="0" smtClean="0">
                <a:latin typeface="Andalus" pitchFamily="18" charset="-78"/>
                <a:cs typeface="Andalus" pitchFamily="18" charset="-78"/>
              </a:rPr>
              <a:t>			</a:t>
            </a:r>
            <a:r>
              <a:rPr lang="en-US" sz="2800" dirty="0" smtClean="0">
                <a:latin typeface="Andalus" pitchFamily="18" charset="-78"/>
                <a:cs typeface="Andalus" pitchFamily="18" charset="-78"/>
              </a:rPr>
              <a:t>Annexure - I</a:t>
            </a:r>
          </a:p>
          <a:p>
            <a:endParaRPr lang="en-US" dirty="0" smtClean="0">
              <a:latin typeface="Andalus" pitchFamily="18" charset="-78"/>
              <a:cs typeface="Andalus" pitchFamily="18" charset="-78"/>
            </a:endParaRPr>
          </a:p>
          <a:p>
            <a:r>
              <a:rPr lang="en-US" sz="2000" dirty="0" smtClean="0">
                <a:latin typeface="Andalus" pitchFamily="18" charset="-78"/>
                <a:cs typeface="Andalus" pitchFamily="18" charset="-78"/>
              </a:rPr>
              <a:t> Model Code of Conduct for registered valuers.</a:t>
            </a:r>
          </a:p>
          <a:p>
            <a:endParaRPr lang="en-US" sz="2000" dirty="0" smtClean="0">
              <a:latin typeface="Andalus" pitchFamily="18" charset="-78"/>
              <a:cs typeface="Andalus" pitchFamily="18" charset="-78"/>
            </a:endParaRPr>
          </a:p>
          <a:p>
            <a:pPr lvl="0"/>
            <a:r>
              <a:rPr lang="en-US" sz="2000" dirty="0" smtClean="0">
                <a:latin typeface="Andalus" pitchFamily="18" charset="-78"/>
                <a:cs typeface="Andalus" pitchFamily="18" charset="-78"/>
              </a:rPr>
              <a:t>1- Integrity and Fairness</a:t>
            </a:r>
          </a:p>
          <a:p>
            <a:pPr lvl="0"/>
            <a:r>
              <a:rPr lang="en-US" sz="2000" dirty="0" smtClean="0">
                <a:latin typeface="Andalus" pitchFamily="18" charset="-78"/>
                <a:cs typeface="Andalus" pitchFamily="18" charset="-78"/>
              </a:rPr>
              <a:t>2- Professional Competence and due care</a:t>
            </a:r>
          </a:p>
          <a:p>
            <a:pPr lvl="0"/>
            <a:r>
              <a:rPr lang="en-US" sz="2000" dirty="0" smtClean="0">
                <a:latin typeface="Andalus" pitchFamily="18" charset="-78"/>
                <a:cs typeface="Andalus" pitchFamily="18" charset="-78"/>
              </a:rPr>
              <a:t>3- Independence and Disclosure of Interest</a:t>
            </a:r>
          </a:p>
          <a:p>
            <a:pPr lvl="0"/>
            <a:r>
              <a:rPr lang="en-US" sz="2000" dirty="0" smtClean="0">
                <a:latin typeface="Andalus" pitchFamily="18" charset="-78"/>
                <a:cs typeface="Andalus" pitchFamily="18" charset="-78"/>
              </a:rPr>
              <a:t>4- Confidentiality</a:t>
            </a:r>
          </a:p>
          <a:p>
            <a:pPr lvl="0"/>
            <a:r>
              <a:rPr lang="en-US" sz="2000" dirty="0" smtClean="0">
                <a:latin typeface="Andalus" pitchFamily="18" charset="-78"/>
                <a:cs typeface="Andalus" pitchFamily="18" charset="-78"/>
              </a:rPr>
              <a:t>5- Information Management</a:t>
            </a:r>
          </a:p>
          <a:p>
            <a:pPr lvl="0"/>
            <a:r>
              <a:rPr lang="en-US" sz="2000" dirty="0" smtClean="0">
                <a:latin typeface="Andalus" pitchFamily="18" charset="-78"/>
                <a:cs typeface="Andalus" pitchFamily="18" charset="-78"/>
              </a:rPr>
              <a:t>6- Gifts and  Hospitality</a:t>
            </a:r>
          </a:p>
          <a:p>
            <a:pPr lvl="0"/>
            <a:r>
              <a:rPr lang="en-US" sz="2000" dirty="0" smtClean="0">
                <a:latin typeface="Andalus" pitchFamily="18" charset="-78"/>
                <a:cs typeface="Andalus" pitchFamily="18" charset="-78"/>
              </a:rPr>
              <a:t>7- Remuneration and Costs</a:t>
            </a:r>
          </a:p>
          <a:p>
            <a:r>
              <a:rPr lang="en-US" sz="2000" dirty="0" smtClean="0">
                <a:latin typeface="Andalus" pitchFamily="18" charset="-78"/>
                <a:cs typeface="Andalus" pitchFamily="18" charset="-78"/>
              </a:rPr>
              <a:t>8- Occupation, Employment  and  Restriction</a:t>
            </a:r>
            <a:endParaRPr lang="en-US" sz="20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09600" y="838200"/>
          <a:ext cx="7848600" cy="4653635"/>
        </p:xfrm>
        <a:graphic>
          <a:graphicData uri="http://schemas.openxmlformats.org/drawingml/2006/table">
            <a:tbl>
              <a:tblPr firstRow="1" bandRow="1">
                <a:tableStyleId>{5C22544A-7EE6-4342-B048-85BDC9FD1C3A}</a:tableStyleId>
              </a:tblPr>
              <a:tblGrid>
                <a:gridCol w="882967"/>
                <a:gridCol w="1569720"/>
                <a:gridCol w="5395913"/>
              </a:tblGrid>
              <a:tr h="586012">
                <a:tc gridSpan="3">
                  <a:txBody>
                    <a:bodyPr/>
                    <a:lstStyle/>
                    <a:p>
                      <a:pPr algn="ctr"/>
                      <a:r>
                        <a:rPr lang="en-US" dirty="0" smtClean="0">
                          <a:latin typeface="Times New Roman" pitchFamily="18" charset="0"/>
                          <a:cs typeface="Times New Roman" pitchFamily="18" charset="0"/>
                        </a:rPr>
                        <a:t>Annexure-II</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r>
              <a:tr h="586012">
                <a:tc>
                  <a:txBody>
                    <a:bodyPr/>
                    <a:lstStyle/>
                    <a:p>
                      <a:r>
                        <a:rPr lang="en-US" dirty="0" err="1" smtClean="0">
                          <a:latin typeface="Times New Roman" pitchFamily="18" charset="0"/>
                          <a:cs typeface="Times New Roman" pitchFamily="18" charset="0"/>
                        </a:rPr>
                        <a:t>S.No</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75000"/>
                      </a:schemeClr>
                    </a:solidFill>
                  </a:tcPr>
                </a:tc>
                <a:tc>
                  <a:txBody>
                    <a:bodyPr/>
                    <a:lstStyle/>
                    <a:p>
                      <a:pPr algn="ctr"/>
                      <a:r>
                        <a:rPr lang="en-US" dirty="0" smtClean="0">
                          <a:latin typeface="Times New Roman" pitchFamily="18" charset="0"/>
                          <a:cs typeface="Times New Roman" pitchFamily="18" charset="0"/>
                        </a:rPr>
                        <a:t>Form </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75000"/>
                      </a:schemeClr>
                    </a:solidFill>
                  </a:tcPr>
                </a:tc>
                <a:tc>
                  <a:txBody>
                    <a:bodyPr/>
                    <a:lstStyle/>
                    <a:p>
                      <a:pPr algn="ctr"/>
                      <a:r>
                        <a:rPr lang="en-US" dirty="0" smtClean="0">
                          <a:latin typeface="Times New Roman" pitchFamily="18" charset="0"/>
                          <a:cs typeface="Times New Roman" pitchFamily="18" charset="0"/>
                        </a:rPr>
                        <a:t>Applicability</a:t>
                      </a:r>
                      <a:r>
                        <a:rPr lang="en-US"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75000"/>
                      </a:schemeClr>
                    </a:solidFill>
                  </a:tcPr>
                </a:tc>
              </a:tr>
              <a:tr h="809175">
                <a:tc>
                  <a:txBody>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itchFamily="18" charset="0"/>
                          <a:cs typeface="Times New Roman" pitchFamily="18" charset="0"/>
                        </a:rPr>
                        <a:t>Form</a:t>
                      </a:r>
                      <a:r>
                        <a:rPr lang="en-US" baseline="0" dirty="0" smtClean="0">
                          <a:latin typeface="Times New Roman" pitchFamily="18" charset="0"/>
                          <a:cs typeface="Times New Roman" pitchFamily="18" charset="0"/>
                        </a:rPr>
                        <a:t> A</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latin typeface="Times New Roman" pitchFamily="18" charset="0"/>
                          <a:cs typeface="Times New Roman" pitchFamily="18" charset="0"/>
                        </a:rPr>
                        <a:t>Application for Registration as a </a:t>
                      </a:r>
                      <a:r>
                        <a:rPr lang="en-US" dirty="0" err="1" smtClean="0">
                          <a:latin typeface="Times New Roman" pitchFamily="18" charset="0"/>
                          <a:cs typeface="Times New Roman" pitchFamily="18" charset="0"/>
                        </a:rPr>
                        <a:t>valuer</a:t>
                      </a:r>
                      <a:r>
                        <a:rPr lang="en-US" baseline="0" dirty="0" smtClean="0">
                          <a:latin typeface="Times New Roman" pitchFamily="18" charset="0"/>
                          <a:cs typeface="Times New Roman" pitchFamily="18" charset="0"/>
                        </a:rPr>
                        <a:t> by an </a:t>
                      </a:r>
                      <a:r>
                        <a:rPr lang="en-US" b="1" baseline="0" dirty="0" smtClean="0">
                          <a:latin typeface="Times New Roman" pitchFamily="18" charset="0"/>
                          <a:cs typeface="Times New Roman" pitchFamily="18" charset="0"/>
                        </a:rPr>
                        <a:t>Individual </a:t>
                      </a:r>
                      <a:endParaRPr lang="en-US"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itchFamily="18" charset="0"/>
                          <a:cs typeface="Times New Roman" pitchFamily="18" charset="0"/>
                        </a:rPr>
                        <a:t>Form</a:t>
                      </a:r>
                      <a:r>
                        <a:rPr lang="en-US" baseline="0" dirty="0" smtClean="0">
                          <a:latin typeface="Times New Roman" pitchFamily="18" charset="0"/>
                          <a:cs typeface="Times New Roman" pitchFamily="18" charset="0"/>
                        </a:rPr>
                        <a:t> B</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latin typeface="Times New Roman" pitchFamily="18" charset="0"/>
                          <a:cs typeface="Times New Roman" pitchFamily="18" charset="0"/>
                        </a:rPr>
                        <a:t>Application</a:t>
                      </a:r>
                      <a:r>
                        <a:rPr lang="en-US" baseline="0" dirty="0" smtClean="0">
                          <a:latin typeface="Times New Roman" pitchFamily="18" charset="0"/>
                          <a:cs typeface="Times New Roman" pitchFamily="18" charset="0"/>
                        </a:rPr>
                        <a:t>  for Registration as a </a:t>
                      </a:r>
                      <a:r>
                        <a:rPr lang="en-US" baseline="0" dirty="0" err="1" smtClean="0">
                          <a:latin typeface="Times New Roman" pitchFamily="18" charset="0"/>
                          <a:cs typeface="Times New Roman" pitchFamily="18" charset="0"/>
                        </a:rPr>
                        <a:t>valuer</a:t>
                      </a:r>
                      <a:r>
                        <a:rPr lang="en-US" baseline="0" dirty="0" smtClean="0">
                          <a:latin typeface="Times New Roman" pitchFamily="18" charset="0"/>
                          <a:cs typeface="Times New Roman" pitchFamily="18" charset="0"/>
                        </a:rPr>
                        <a:t> by a </a:t>
                      </a:r>
                      <a:r>
                        <a:rPr lang="en-US" baseline="0" smtClean="0">
                          <a:latin typeface="Times New Roman" pitchFamily="18" charset="0"/>
                          <a:cs typeface="Times New Roman" pitchFamily="18" charset="0"/>
                        </a:rPr>
                        <a:t>Entity </a:t>
                      </a:r>
                      <a:r>
                        <a:rPr lang="en-US" b="1" baseline="0" smtClean="0">
                          <a:latin typeface="Times New Roman" pitchFamily="18" charset="0"/>
                          <a:cs typeface="Times New Roman" pitchFamily="18" charset="0"/>
                        </a:rPr>
                        <a:t>Partnership/ </a:t>
                      </a:r>
                      <a:r>
                        <a:rPr lang="en-US" b="1" baseline="0" dirty="0" smtClean="0">
                          <a:latin typeface="Times New Roman" pitchFamily="18" charset="0"/>
                          <a:cs typeface="Times New Roman" pitchFamily="18" charset="0"/>
                        </a:rPr>
                        <a:t>LLP/ Company</a:t>
                      </a:r>
                      <a:endParaRPr lang="en-US"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012">
                <a:tc>
                  <a:txBody>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itchFamily="18" charset="0"/>
                          <a:cs typeface="Times New Roman" pitchFamily="18" charset="0"/>
                        </a:rPr>
                        <a:t>Form</a:t>
                      </a:r>
                      <a:r>
                        <a:rPr lang="en-US" baseline="0" dirty="0" smtClean="0">
                          <a:latin typeface="Times New Roman" pitchFamily="18" charset="0"/>
                          <a:cs typeface="Times New Roman" pitchFamily="18" charset="0"/>
                        </a:rPr>
                        <a:t> C</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latin typeface="Times New Roman" pitchFamily="18" charset="0"/>
                          <a:cs typeface="Times New Roman" pitchFamily="18" charset="0"/>
                        </a:rPr>
                        <a:t>Certificate of  Registration</a:t>
                      </a:r>
                      <a:r>
                        <a:rPr lang="en-US"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012">
                <a:tc>
                  <a:txBody>
                    <a:bodyPr/>
                    <a:lstStyle/>
                    <a:p>
                      <a:r>
                        <a:rPr lang="en-US" dirty="0" smtClean="0">
                          <a:latin typeface="Times New Roman" pitchFamily="18" charset="0"/>
                          <a:cs typeface="Times New Roman" pitchFamily="18" charset="0"/>
                        </a:rPr>
                        <a:t>4</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itchFamily="18" charset="0"/>
                          <a:cs typeface="Times New Roman" pitchFamily="18" charset="0"/>
                        </a:rPr>
                        <a:t>Form D</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latin typeface="Times New Roman" pitchFamily="18" charset="0"/>
                          <a:cs typeface="Times New Roman" pitchFamily="18" charset="0"/>
                        </a:rPr>
                        <a:t>Application</a:t>
                      </a:r>
                      <a:r>
                        <a:rPr lang="en-US" baseline="0" dirty="0" smtClean="0">
                          <a:latin typeface="Times New Roman" pitchFamily="18" charset="0"/>
                          <a:cs typeface="Times New Roman" pitchFamily="18" charset="0"/>
                        </a:rPr>
                        <a:t> for Recognition-</a:t>
                      </a:r>
                      <a:r>
                        <a:rPr lang="en-US" b="1" baseline="0" dirty="0" smtClean="0">
                          <a:latin typeface="Times New Roman" pitchFamily="18" charset="0"/>
                          <a:cs typeface="Times New Roman" pitchFamily="18" charset="0"/>
                        </a:rPr>
                        <a:t>RVO</a:t>
                      </a:r>
                      <a:endParaRPr lang="en-US"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012">
                <a:tc>
                  <a:txBody>
                    <a:bodyPr/>
                    <a:lstStyle/>
                    <a:p>
                      <a:r>
                        <a:rPr lang="en-US" dirty="0" smtClean="0">
                          <a:latin typeface="Times New Roman" pitchFamily="18" charset="0"/>
                          <a:cs typeface="Times New Roman" pitchFamily="18" charset="0"/>
                        </a:rPr>
                        <a:t>5</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itchFamily="18" charset="0"/>
                          <a:cs typeface="Times New Roman" pitchFamily="18" charset="0"/>
                        </a:rPr>
                        <a:t>Form E</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latin typeface="Times New Roman" pitchFamily="18" charset="0"/>
                          <a:cs typeface="Times New Roman" pitchFamily="18" charset="0"/>
                        </a:rPr>
                        <a:t>Certificate of Recognition</a:t>
                      </a:r>
                      <a:endParaRPr lang="en-US"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33400" y="-233809"/>
            <a:ext cx="8305800" cy="65710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ndalus" pitchFamily="18" charset="-78"/>
              <a:ea typeface="Calibri" pitchFamily="34" charset="0"/>
              <a:cs typeface="Andalus"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kumimoji="0" lang="en-US" b="1" i="0" u="sng" strike="noStrike" cap="none" normalizeH="0" baseline="0" dirty="0" smtClean="0">
                <a:ln>
                  <a:noFill/>
                </a:ln>
                <a:solidFill>
                  <a:schemeClr val="tx1"/>
                </a:solidFill>
                <a:effectLst/>
                <a:latin typeface="Andalus" pitchFamily="18" charset="-78"/>
                <a:ea typeface="Calibri" pitchFamily="34" charset="0"/>
                <a:cs typeface="Andalus" pitchFamily="18" charset="-78"/>
              </a:rPr>
              <a:t>Annexure-III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kumimoji="0" lang="en-US" b="1" i="0" strike="noStrike" cap="none" normalizeH="0" baseline="0" dirty="0" smtClean="0">
                <a:ln>
                  <a:noFill/>
                </a:ln>
                <a:solidFill>
                  <a:schemeClr val="tx1"/>
                </a:solidFill>
                <a:effectLst/>
                <a:latin typeface="Andalus" pitchFamily="18" charset="-78"/>
                <a:ea typeface="Calibri" pitchFamily="34" charset="0"/>
                <a:cs typeface="Andalus" pitchFamily="18" charset="-78"/>
              </a:rPr>
              <a:t>Governance  Structure and model Bye Laws for RVO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strike="noStrike" cap="none" normalizeH="0" baseline="0" dirty="0" smtClean="0">
                <a:ln>
                  <a:noFill/>
                </a:ln>
                <a:solidFill>
                  <a:schemeClr val="tx1"/>
                </a:solidFill>
                <a:effectLst/>
                <a:latin typeface="Andalus" pitchFamily="18" charset="-78"/>
                <a:ea typeface="Calibri" pitchFamily="34" charset="0"/>
                <a:cs typeface="Andalus" pitchFamily="18" charset="-78"/>
              </a:rPr>
              <a:t>	Part-I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1-Governance Structure</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2-R VO to have Bye-Law</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3-Amendment of Bye-Law</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4-Composition of the Governing Board</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strike="noStrike" cap="none" normalizeH="0" baseline="0" dirty="0" smtClean="0">
                <a:ln>
                  <a:noFill/>
                </a:ln>
                <a:solidFill>
                  <a:schemeClr val="tx1"/>
                </a:solidFill>
                <a:effectLst/>
                <a:latin typeface="Andalus" pitchFamily="18" charset="-78"/>
                <a:ea typeface="Calibri" pitchFamily="34" charset="0"/>
                <a:cs typeface="Andalus" pitchFamily="18" charset="-78"/>
              </a:rPr>
              <a:t>	Part-II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1-General </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t>
            </a: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2-Definition </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3-Objective </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4-Duties of </a:t>
            </a:r>
            <a:r>
              <a:rPr lang="en-US" dirty="0" err="1" smtClean="0">
                <a:latin typeface="Andalus" pitchFamily="18" charset="-78"/>
                <a:ea typeface="Calibri" pitchFamily="34" charset="0"/>
                <a:cs typeface="Andalus" pitchFamily="18" charset="-78"/>
              </a:rPr>
              <a:t>O</a:t>
            </a:r>
            <a:r>
              <a:rPr kumimoji="0" lang="en-US" b="0" i="0" u="none" strike="noStrike" cap="none" normalizeH="0" baseline="0" dirty="0" err="1" smtClean="0">
                <a:ln>
                  <a:noFill/>
                </a:ln>
                <a:solidFill>
                  <a:schemeClr val="tx1"/>
                </a:solidFill>
                <a:effectLst/>
                <a:latin typeface="Andalus" pitchFamily="18" charset="-78"/>
                <a:ea typeface="Calibri" pitchFamily="34" charset="0"/>
                <a:cs typeface="Andalus" pitchFamily="18" charset="-78"/>
              </a:rPr>
              <a:t>rganisation</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5-Committee of the </a:t>
            </a:r>
            <a:r>
              <a:rPr lang="en-US" dirty="0" err="1" smtClean="0">
                <a:latin typeface="Andalus" pitchFamily="18" charset="-78"/>
                <a:ea typeface="Calibri" pitchFamily="34" charset="0"/>
                <a:cs typeface="Andalus" pitchFamily="18" charset="-78"/>
              </a:rPr>
              <a:t>O</a:t>
            </a:r>
            <a:r>
              <a:rPr kumimoji="0" lang="en-US" b="0" i="0" u="none" strike="noStrike" cap="none" normalizeH="0" baseline="0" dirty="0" err="1" smtClean="0">
                <a:ln>
                  <a:noFill/>
                </a:ln>
                <a:solidFill>
                  <a:schemeClr val="tx1"/>
                </a:solidFill>
                <a:effectLst/>
                <a:latin typeface="Andalus" pitchFamily="18" charset="-78"/>
                <a:ea typeface="Calibri" pitchFamily="34" charset="0"/>
                <a:cs typeface="Andalus" pitchFamily="18" charset="-78"/>
              </a:rPr>
              <a:t>rganisation</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6-Membership</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7-Duties of members</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lang="en-US" dirty="0" smtClean="0">
                <a:latin typeface="Andalus" pitchFamily="18" charset="-78"/>
                <a:ea typeface="Calibri" pitchFamily="34" charset="0"/>
                <a:cs typeface="Andalus" pitchFamily="18" charset="-78"/>
              </a:rPr>
              <a:t>	8-</a:t>
            </a: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Monitoring of  members</a:t>
            </a:r>
            <a:endParaRPr kumimoji="0" lang="en-US" b="0" i="0" u="none" strike="noStrike" cap="none" normalizeH="0" baseline="0" dirty="0" smtClean="0">
              <a:ln>
                <a:noFill/>
              </a:ln>
              <a:solidFill>
                <a:schemeClr val="tx1"/>
              </a:solidFill>
              <a:effectLst/>
              <a:latin typeface="Andalus" pitchFamily="18" charset="-78"/>
              <a:cs typeface="Andalus" pitchFamily="18" charset="-78"/>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9-Grievance  </a:t>
            </a:r>
            <a:r>
              <a:rPr lang="en-US" dirty="0" err="1" smtClean="0">
                <a:latin typeface="Andalus" pitchFamily="18" charset="-78"/>
                <a:ea typeface="Calibri" pitchFamily="34" charset="0"/>
                <a:cs typeface="Andalus" pitchFamily="18" charset="-78"/>
              </a:rPr>
              <a:t>R</a:t>
            </a:r>
            <a:r>
              <a:rPr kumimoji="0" lang="en-US" b="0" i="0" u="none" strike="noStrike" cap="none" normalizeH="0" baseline="0" dirty="0" err="1" smtClean="0">
                <a:ln>
                  <a:noFill/>
                </a:ln>
                <a:solidFill>
                  <a:schemeClr val="tx1"/>
                </a:solidFill>
                <a:effectLst/>
                <a:latin typeface="Andalus" pitchFamily="18" charset="-78"/>
                <a:ea typeface="Calibri" pitchFamily="34" charset="0"/>
                <a:cs typeface="Andalus" pitchFamily="18" charset="-78"/>
              </a:rPr>
              <a:t>edressel</a:t>
            </a:r>
            <a:r>
              <a:rPr kumimoji="0" lang="en-US"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Mechanism</a:t>
            </a:r>
          </a:p>
          <a:p>
            <a:pPr eaLnBrk="0" fontAlgn="base" hangingPunct="0">
              <a:spcBef>
                <a:spcPct val="0"/>
              </a:spcBef>
              <a:spcAft>
                <a:spcPct val="0"/>
              </a:spcAft>
            </a:pPr>
            <a:r>
              <a:rPr lang="en-US" dirty="0" smtClean="0">
                <a:latin typeface="Andalus" pitchFamily="18" charset="-78"/>
                <a:ea typeface="Calibri" pitchFamily="34" charset="0"/>
                <a:cs typeface="Andalus" pitchFamily="18" charset="-78"/>
              </a:rPr>
              <a:t>	10-Disciplinary Proceedings</a:t>
            </a:r>
          </a:p>
          <a:p>
            <a:pPr lvl="0" eaLnBrk="0" fontAlgn="base" hangingPunct="0">
              <a:spcBef>
                <a:spcPct val="0"/>
              </a:spcBef>
              <a:spcAft>
                <a:spcPct val="0"/>
              </a:spcAft>
            </a:pPr>
            <a:r>
              <a:rPr lang="en-US" dirty="0" smtClean="0">
                <a:latin typeface="Andalus" pitchFamily="18" charset="-78"/>
                <a:ea typeface="Calibri" pitchFamily="34" charset="0"/>
                <a:cs typeface="Andalus" pitchFamily="18" charset="-78"/>
              </a:rPr>
              <a:t>	11-Surrender  of membership and expulsion from membership</a:t>
            </a:r>
            <a:r>
              <a:rPr lang="en-US" dirty="0" smtClean="0">
                <a:latin typeface="Andalus" pitchFamily="18" charset="-78"/>
                <a:cs typeface="Andalus" pitchFamily="18" charset="-78"/>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04800"/>
            <a:ext cx="7696200" cy="5570756"/>
          </a:xfrm>
          <a:prstGeom prst="rect">
            <a:avLst/>
          </a:prstGeom>
        </p:spPr>
        <p:txBody>
          <a:bodyPr wrap="square">
            <a:spAutoFit/>
          </a:bodyPr>
          <a:lstStyle/>
          <a:p>
            <a:endParaRPr lang="en-US" sz="2000" dirty="0" smtClean="0">
              <a:latin typeface="Andalus" pitchFamily="18" charset="-78"/>
              <a:cs typeface="Andalus" pitchFamily="18" charset="-78"/>
            </a:endParaRPr>
          </a:p>
          <a:p>
            <a:pPr lvl="0" algn="just"/>
            <a:r>
              <a:rPr lang="en-US" b="1" u="sng" dirty="0" smtClean="0">
                <a:latin typeface="Andalus" pitchFamily="18" charset="-78"/>
                <a:cs typeface="Andalus" pitchFamily="18" charset="-78"/>
              </a:rPr>
              <a:t>MCA </a:t>
            </a:r>
            <a:r>
              <a:rPr lang="en-US" b="1" u="sng" dirty="0" smtClean="0">
                <a:latin typeface="Andalus" pitchFamily="18" charset="-78"/>
                <a:cs typeface="Andalus" pitchFamily="18" charset="-78"/>
              </a:rPr>
              <a:t>Notified </a:t>
            </a:r>
            <a:r>
              <a:rPr lang="en-US" b="1" u="sng" dirty="0" smtClean="0">
                <a:latin typeface="Andalus" pitchFamily="18" charset="-78"/>
                <a:ea typeface="Calibri" pitchFamily="34" charset="0"/>
                <a:cs typeface="Andalus" pitchFamily="18" charset="-78"/>
              </a:rPr>
              <a:t>The Companies (Registered </a:t>
            </a:r>
            <a:r>
              <a:rPr lang="en-US" b="1" u="sng" dirty="0" err="1" smtClean="0">
                <a:latin typeface="Andalus" pitchFamily="18" charset="-78"/>
                <a:ea typeface="Calibri" pitchFamily="34" charset="0"/>
                <a:cs typeface="Andalus" pitchFamily="18" charset="-78"/>
              </a:rPr>
              <a:t>Valuer</a:t>
            </a:r>
            <a:r>
              <a:rPr lang="en-US" b="1" u="sng" dirty="0" smtClean="0">
                <a:latin typeface="Andalus" pitchFamily="18" charset="-78"/>
                <a:ea typeface="Calibri" pitchFamily="34" charset="0"/>
                <a:cs typeface="Andalus" pitchFamily="18" charset="-78"/>
              </a:rPr>
              <a:t> and Valuation) Rules 2017 on </a:t>
            </a:r>
            <a:r>
              <a:rPr lang="en-US" u="sng" dirty="0" smtClean="0">
                <a:latin typeface="Andalus" pitchFamily="18" charset="-78"/>
                <a:cs typeface="Andalus" pitchFamily="18" charset="-78"/>
              </a:rPr>
              <a:t>18</a:t>
            </a:r>
            <a:r>
              <a:rPr lang="en-US" u="sng" baseline="30000" dirty="0" smtClean="0">
                <a:latin typeface="Andalus" pitchFamily="18" charset="-78"/>
                <a:cs typeface="Andalus" pitchFamily="18" charset="-78"/>
              </a:rPr>
              <a:t>th</a:t>
            </a:r>
            <a:r>
              <a:rPr lang="en-US" u="sng" dirty="0" smtClean="0">
                <a:latin typeface="Andalus" pitchFamily="18" charset="-78"/>
                <a:cs typeface="Andalus" pitchFamily="18" charset="-78"/>
              </a:rPr>
              <a:t> </a:t>
            </a:r>
            <a:r>
              <a:rPr lang="en-US" u="sng" dirty="0">
                <a:latin typeface="Andalus" pitchFamily="18" charset="-78"/>
                <a:cs typeface="Andalus" pitchFamily="18" charset="-78"/>
              </a:rPr>
              <a:t>October 2017</a:t>
            </a:r>
            <a:endParaRPr lang="en-US" b="1" u="sng" dirty="0" smtClean="0">
              <a:latin typeface="Andalus" pitchFamily="18" charset="-78"/>
              <a:cs typeface="Andalus" pitchFamily="18" charset="-78"/>
            </a:endParaRPr>
          </a:p>
          <a:p>
            <a:pPr algn="just"/>
            <a:endParaRPr lang="en-US" sz="2000" dirty="0" smtClean="0">
              <a:latin typeface="Andalus" pitchFamily="18" charset="-78"/>
              <a:cs typeface="Andalus" pitchFamily="18" charset="-78"/>
            </a:endParaRPr>
          </a:p>
          <a:p>
            <a:pPr algn="just"/>
            <a:r>
              <a:rPr lang="en-US" sz="2000" dirty="0" smtClean="0">
                <a:latin typeface="Andalus" pitchFamily="18" charset="-78"/>
                <a:cs typeface="Andalus" pitchFamily="18" charset="-78"/>
              </a:rPr>
              <a:t>G.S.R </a:t>
            </a:r>
            <a:r>
              <a:rPr lang="en-US" sz="2000" dirty="0" smtClean="0">
                <a:latin typeface="Andalus" pitchFamily="18" charset="-78"/>
                <a:cs typeface="Andalus" pitchFamily="18" charset="-78"/>
              </a:rPr>
              <a:t>1316 (E).- In exercise of the power conferred by section 247 read with section 458, 459 and 469 of the Companies Act, 2013 (18 of 2013), the Central Government hereby  makes the Rule.</a:t>
            </a:r>
          </a:p>
          <a:p>
            <a:pPr algn="just"/>
            <a:endParaRPr lang="en-US" sz="2000" dirty="0" smtClean="0">
              <a:latin typeface="Andalus" pitchFamily="18" charset="-78"/>
              <a:cs typeface="Andalus" pitchFamily="18" charset="-78"/>
            </a:endParaRPr>
          </a:p>
          <a:p>
            <a:pPr algn="just"/>
            <a:r>
              <a:rPr lang="en-US" sz="2000" b="1" dirty="0" smtClean="0">
                <a:latin typeface="Andalus" pitchFamily="18" charset="-78"/>
                <a:cs typeface="Andalus" pitchFamily="18" charset="-78"/>
              </a:rPr>
              <a:t>Section 247- </a:t>
            </a:r>
            <a:r>
              <a:rPr lang="en-US" sz="2000" dirty="0" smtClean="0">
                <a:latin typeface="Andalus" pitchFamily="18" charset="-78"/>
                <a:cs typeface="Andalus" pitchFamily="18" charset="-78"/>
              </a:rPr>
              <a:t>Valuation by registered </a:t>
            </a:r>
            <a:r>
              <a:rPr lang="en-US" sz="2000" dirty="0" err="1" smtClean="0">
                <a:latin typeface="Andalus" pitchFamily="18" charset="-78"/>
                <a:cs typeface="Andalus" pitchFamily="18" charset="-78"/>
              </a:rPr>
              <a:t>valuers</a:t>
            </a:r>
            <a:r>
              <a:rPr lang="en-US" sz="2000" dirty="0" smtClean="0">
                <a:latin typeface="Andalus" pitchFamily="18" charset="-78"/>
                <a:cs typeface="Andalus" pitchFamily="18" charset="-78"/>
              </a:rPr>
              <a:t>.</a:t>
            </a:r>
          </a:p>
          <a:p>
            <a:pPr algn="just"/>
            <a:endParaRPr lang="en-US" sz="2000" dirty="0" smtClean="0">
              <a:latin typeface="Andalus" pitchFamily="18" charset="-78"/>
              <a:cs typeface="Andalus" pitchFamily="18" charset="-78"/>
            </a:endParaRPr>
          </a:p>
          <a:p>
            <a:pPr algn="just"/>
            <a:r>
              <a:rPr lang="en-US" sz="2000" b="1" dirty="0" smtClean="0">
                <a:latin typeface="Andalus" pitchFamily="18" charset="-78"/>
                <a:cs typeface="Andalus" pitchFamily="18" charset="-78"/>
              </a:rPr>
              <a:t>Section 458- </a:t>
            </a:r>
            <a:r>
              <a:rPr lang="en-US" sz="2000" dirty="0" smtClean="0">
                <a:latin typeface="Andalus" pitchFamily="18" charset="-78"/>
                <a:cs typeface="Andalus" pitchFamily="18" charset="-78"/>
              </a:rPr>
              <a:t>Delegation by Central  Government  of its Power and Functions.</a:t>
            </a:r>
          </a:p>
          <a:p>
            <a:pPr algn="just"/>
            <a:endParaRPr lang="en-US" sz="2000" dirty="0" smtClean="0">
              <a:latin typeface="Andalus" pitchFamily="18" charset="-78"/>
              <a:cs typeface="Andalus" pitchFamily="18" charset="-78"/>
            </a:endParaRPr>
          </a:p>
          <a:p>
            <a:pPr algn="just"/>
            <a:r>
              <a:rPr lang="en-US" sz="2000" b="1" dirty="0" smtClean="0">
                <a:latin typeface="Andalus" pitchFamily="18" charset="-78"/>
                <a:cs typeface="Andalus" pitchFamily="18" charset="-78"/>
              </a:rPr>
              <a:t>Section 459- </a:t>
            </a:r>
            <a:r>
              <a:rPr lang="en-US" sz="2000" dirty="0" smtClean="0">
                <a:latin typeface="Andalus" pitchFamily="18" charset="-78"/>
                <a:cs typeface="Andalus" pitchFamily="18" charset="-78"/>
              </a:rPr>
              <a:t>Power of Central Government  or Tribunal to accord approval, etc., Subject to condition  and to </a:t>
            </a:r>
            <a:r>
              <a:rPr lang="en-US" sz="2000" b="1" dirty="0" smtClean="0">
                <a:latin typeface="Andalus" pitchFamily="18" charset="-78"/>
                <a:cs typeface="Andalus" pitchFamily="18" charset="-78"/>
              </a:rPr>
              <a:t>prescribe  fee </a:t>
            </a:r>
            <a:r>
              <a:rPr lang="en-US" sz="2000" dirty="0" smtClean="0">
                <a:latin typeface="Andalus" pitchFamily="18" charset="-78"/>
                <a:cs typeface="Andalus" pitchFamily="18" charset="-78"/>
              </a:rPr>
              <a:t>on  application.</a:t>
            </a:r>
          </a:p>
          <a:p>
            <a:pPr algn="just"/>
            <a:endParaRPr lang="en-US" sz="2000" dirty="0" smtClean="0">
              <a:latin typeface="Andalus" pitchFamily="18" charset="-78"/>
              <a:cs typeface="Andalus" pitchFamily="18" charset="-78"/>
            </a:endParaRPr>
          </a:p>
          <a:p>
            <a:pPr algn="just"/>
            <a:r>
              <a:rPr lang="en-US" sz="2000" b="1" dirty="0" smtClean="0">
                <a:latin typeface="Andalus" pitchFamily="18" charset="-78"/>
                <a:cs typeface="Andalus" pitchFamily="18" charset="-78"/>
              </a:rPr>
              <a:t>Section 469- </a:t>
            </a:r>
            <a:r>
              <a:rPr lang="en-US" sz="2000" dirty="0" smtClean="0">
                <a:latin typeface="Andalus" pitchFamily="18" charset="-78"/>
                <a:cs typeface="Andalus" pitchFamily="18" charset="-78"/>
              </a:rPr>
              <a:t>Power of Central Government  to make  rule</a:t>
            </a:r>
          </a:p>
          <a:p>
            <a:pPr algn="just"/>
            <a:endParaRPr lang="en-US" sz="20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4210396144"/>
              </p:ext>
            </p:extLst>
          </p:nvPr>
        </p:nvGraphicFramePr>
        <p:xfrm>
          <a:off x="2438400" y="762000"/>
          <a:ext cx="3886200" cy="1219200"/>
        </p:xfrm>
        <a:graphic>
          <a:graphicData uri="http://schemas.openxmlformats.org/drawingml/2006/table">
            <a:tbl>
              <a:tblPr/>
              <a:tblGrid>
                <a:gridCol w="2971800"/>
                <a:gridCol w="914400"/>
              </a:tblGrid>
              <a:tr h="356622">
                <a:tc>
                  <a:txBody>
                    <a:bodyPr/>
                    <a:lstStyle/>
                    <a:p>
                      <a:pPr marL="0" marR="0" algn="ctr">
                        <a:lnSpc>
                          <a:spcPct val="115000"/>
                        </a:lnSpc>
                        <a:spcBef>
                          <a:spcPts val="0"/>
                        </a:spcBef>
                        <a:spcAft>
                          <a:spcPts val="0"/>
                        </a:spcAft>
                      </a:pPr>
                      <a:r>
                        <a:rPr lang="en-US" sz="1100" b="1" dirty="0">
                          <a:latin typeface="Calibri"/>
                          <a:ea typeface="Calibri"/>
                          <a:cs typeface="Times New Roman"/>
                        </a:rPr>
                        <a:t>Qualification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latin typeface="Calibri"/>
                          <a:ea typeface="Calibri"/>
                          <a:cs typeface="Times New Roman"/>
                        </a:rPr>
                        <a:t>Experience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338">
                <a:tc>
                  <a:txBody>
                    <a:bodyPr/>
                    <a:lstStyle/>
                    <a:p>
                      <a:pPr marL="0" marR="0">
                        <a:lnSpc>
                          <a:spcPct val="115000"/>
                        </a:lnSpc>
                        <a:spcBef>
                          <a:spcPts val="0"/>
                        </a:spcBef>
                        <a:spcAft>
                          <a:spcPts val="0"/>
                        </a:spcAft>
                      </a:pPr>
                      <a:r>
                        <a:rPr lang="en-US" sz="1100" b="1" dirty="0">
                          <a:latin typeface="Calibri"/>
                          <a:ea typeface="Calibri"/>
                          <a:cs typeface="Times New Roman"/>
                        </a:rPr>
                        <a:t>Post graduate Degree/Diploma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b="1">
                          <a:latin typeface="Calibri"/>
                          <a:ea typeface="Calibri"/>
                          <a:cs typeface="Times New Roman"/>
                        </a:rPr>
                        <a:t>3 Year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338">
                <a:tc>
                  <a:txBody>
                    <a:bodyPr/>
                    <a:lstStyle/>
                    <a:p>
                      <a:pPr marL="0" marR="0">
                        <a:lnSpc>
                          <a:spcPct val="115000"/>
                        </a:lnSpc>
                        <a:spcBef>
                          <a:spcPts val="0"/>
                        </a:spcBef>
                        <a:spcAft>
                          <a:spcPts val="0"/>
                        </a:spcAft>
                      </a:pPr>
                      <a:r>
                        <a:rPr lang="en-US" sz="1100" b="1" dirty="0">
                          <a:latin typeface="Calibri"/>
                          <a:ea typeface="Calibri"/>
                          <a:cs typeface="Times New Roman"/>
                        </a:rPr>
                        <a:t>Bachelor’s Degree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b="1" dirty="0">
                          <a:latin typeface="Calibri"/>
                          <a:ea typeface="Calibri"/>
                          <a:cs typeface="Times New Roman"/>
                        </a:rPr>
                        <a:t>5 Year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902">
                <a:tc>
                  <a:txBody>
                    <a:bodyPr/>
                    <a:lstStyle/>
                    <a:p>
                      <a:pPr marL="0" marR="0">
                        <a:lnSpc>
                          <a:spcPct val="115000"/>
                        </a:lnSpc>
                        <a:spcBef>
                          <a:spcPts val="0"/>
                        </a:spcBef>
                        <a:spcAft>
                          <a:spcPts val="0"/>
                        </a:spcAft>
                      </a:pPr>
                      <a:r>
                        <a:rPr lang="en-US" sz="1100" b="1" dirty="0">
                          <a:latin typeface="Calibri"/>
                          <a:ea typeface="Calibri"/>
                          <a:cs typeface="Times New Roman"/>
                        </a:rPr>
                        <a:t>Membership of professional institute  establish by an act of parliament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b="1" dirty="0">
                          <a:latin typeface="Calibri"/>
                          <a:ea typeface="Calibri"/>
                          <a:cs typeface="Times New Roman"/>
                        </a:rPr>
                        <a:t>3 year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Rectangle 12"/>
          <p:cNvSpPr/>
          <p:nvPr/>
        </p:nvSpPr>
        <p:spPr>
          <a:xfrm>
            <a:off x="1905000" y="0"/>
            <a:ext cx="4953000" cy="646331"/>
          </a:xfrm>
          <a:prstGeom prst="rect">
            <a:avLst/>
          </a:prstGeom>
        </p:spPr>
        <p:txBody>
          <a:bodyPr wrap="square">
            <a:spAutoFit/>
          </a:bodyPr>
          <a:lstStyle/>
          <a:p>
            <a:pPr lvl="3"/>
            <a:r>
              <a:rPr lang="en-US" b="1" dirty="0" smtClean="0">
                <a:latin typeface="Times New Roman" pitchFamily="18" charset="0"/>
                <a:cs typeface="Times New Roman" pitchFamily="18" charset="0"/>
              </a:rPr>
              <a:t>Annexure-IV</a:t>
            </a:r>
          </a:p>
          <a:p>
            <a:r>
              <a:rPr lang="en-US" dirty="0" smtClean="0">
                <a:latin typeface="Times New Roman" pitchFamily="18" charset="0"/>
                <a:cs typeface="Times New Roman" pitchFamily="18" charset="0"/>
              </a:rPr>
              <a:t>Qualification and Experience for registered valuers</a:t>
            </a:r>
            <a:endParaRPr lang="en-US"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81634931"/>
              </p:ext>
            </p:extLst>
          </p:nvPr>
        </p:nvGraphicFramePr>
        <p:xfrm>
          <a:off x="381000" y="2133600"/>
          <a:ext cx="8229601" cy="4267200"/>
        </p:xfrm>
        <a:graphic>
          <a:graphicData uri="http://schemas.openxmlformats.org/drawingml/2006/table">
            <a:tbl>
              <a:tblPr/>
              <a:tblGrid>
                <a:gridCol w="926376"/>
                <a:gridCol w="369024"/>
                <a:gridCol w="1752600"/>
                <a:gridCol w="2959117"/>
                <a:gridCol w="1166498"/>
                <a:gridCol w="1055986"/>
              </a:tblGrid>
              <a:tr h="215740">
                <a:tc rowSpan="2">
                  <a:txBody>
                    <a:bodyPr/>
                    <a:lstStyle/>
                    <a:p>
                      <a:pPr marL="68580" marR="0">
                        <a:lnSpc>
                          <a:spcPct val="115000"/>
                        </a:lnSpc>
                        <a:spcBef>
                          <a:spcPts val="0"/>
                        </a:spcBef>
                        <a:spcAft>
                          <a:spcPts val="1000"/>
                        </a:spcAft>
                      </a:pPr>
                      <a:r>
                        <a:rPr lang="en-US" sz="1000" b="1" dirty="0">
                          <a:latin typeface="Calibri"/>
                          <a:ea typeface="Calibri"/>
                          <a:cs typeface="Times New Roman"/>
                        </a:rPr>
                        <a:t>Asset Class</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1000" b="1">
                          <a:latin typeface="Calibri"/>
                          <a:ea typeface="Calibri"/>
                          <a:cs typeface="Times New Roman"/>
                        </a:rPr>
                        <a:t>Educational qualification in specified discipline</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marL="0" marR="0" algn="ctr">
                        <a:lnSpc>
                          <a:spcPct val="115000"/>
                        </a:lnSpc>
                        <a:spcBef>
                          <a:spcPts val="0"/>
                        </a:spcBef>
                        <a:spcAft>
                          <a:spcPts val="0"/>
                        </a:spcAft>
                      </a:pPr>
                      <a:r>
                        <a:rPr lang="en-US" sz="1000" b="1">
                          <a:latin typeface="Calibri"/>
                          <a:ea typeface="Calibri"/>
                          <a:cs typeface="Times New Roman"/>
                        </a:rPr>
                        <a:t>Experience in Specified Discipline</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b="1">
                          <a:latin typeface="Calibri"/>
                          <a:ea typeface="Calibri"/>
                          <a:cs typeface="Times New Roman"/>
                        </a:rPr>
                        <a:t>Valuation Specific Education Course</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191">
                <a:tc vMerge="1">
                  <a:txBody>
                    <a:bodyPr/>
                    <a:lstStyle/>
                    <a:p>
                      <a:endParaRPr lang="en-US"/>
                    </a:p>
                  </a:txBody>
                  <a:tcPr/>
                </a:tc>
                <a:tc gridSpan="2">
                  <a:txBody>
                    <a:bodyPr/>
                    <a:lstStyle/>
                    <a:p>
                      <a:pPr marL="0" marR="0" algn="ctr">
                        <a:lnSpc>
                          <a:spcPct val="115000"/>
                        </a:lnSpc>
                        <a:spcBef>
                          <a:spcPts val="0"/>
                        </a:spcBef>
                        <a:spcAft>
                          <a:spcPts val="0"/>
                        </a:spcAft>
                      </a:pPr>
                      <a:r>
                        <a:rPr lang="en-US" sz="1000" b="1">
                          <a:latin typeface="Calibri"/>
                          <a:ea typeface="Calibri"/>
                          <a:cs typeface="Times New Roman"/>
                        </a:rPr>
                        <a:t>Graduate level</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000" b="1">
                          <a:latin typeface="Calibri"/>
                          <a:ea typeface="Calibri"/>
                          <a:cs typeface="Times New Roman"/>
                        </a:rPr>
                        <a:t>Post Graduate level</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215740">
                <a:tc>
                  <a:txBody>
                    <a:bodyPr/>
                    <a:lstStyle/>
                    <a:p>
                      <a:pPr marL="0" marR="0" algn="ctr">
                        <a:lnSpc>
                          <a:spcPct val="115000"/>
                        </a:lnSpc>
                        <a:spcBef>
                          <a:spcPts val="0"/>
                        </a:spcBef>
                        <a:spcAft>
                          <a:spcPts val="0"/>
                        </a:spcAft>
                      </a:pPr>
                      <a:r>
                        <a:rPr lang="en-US" sz="1000" b="1" dirty="0">
                          <a:solidFill>
                            <a:srgbClr val="000000"/>
                          </a:solidFill>
                          <a:latin typeface="Calibri"/>
                          <a:ea typeface="Calibri"/>
                          <a:cs typeface="Calibri"/>
                        </a:rPr>
                        <a:t>(I)</a:t>
                      </a:r>
                      <a:endParaRPr lang="en-US" sz="1000" b="1" dirty="0">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000" b="1" dirty="0">
                          <a:solidFill>
                            <a:srgbClr val="000000"/>
                          </a:solidFill>
                          <a:latin typeface="Calibri"/>
                          <a:ea typeface="Calibri"/>
                          <a:cs typeface="Calibri"/>
                        </a:rPr>
                        <a:t>(II)</a:t>
                      </a:r>
                      <a:endParaRPr lang="en-US" sz="1000" b="1" dirty="0">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000" b="1">
                          <a:solidFill>
                            <a:srgbClr val="000000"/>
                          </a:solidFill>
                          <a:latin typeface="Calibri"/>
                          <a:ea typeface="Calibri"/>
                          <a:cs typeface="Calibri"/>
                        </a:rPr>
                        <a:t>(III)</a:t>
                      </a:r>
                      <a:endParaRPr lang="en-US" sz="1000" b="1">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solidFill>
                            <a:srgbClr val="000000"/>
                          </a:solidFill>
                          <a:latin typeface="Calibri"/>
                          <a:ea typeface="Calibri"/>
                          <a:cs typeface="Calibri"/>
                        </a:rPr>
                        <a:t>(IV)</a:t>
                      </a:r>
                      <a:endParaRPr lang="en-US" sz="1000" b="1">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solidFill>
                            <a:srgbClr val="000000"/>
                          </a:solidFill>
                          <a:latin typeface="Calibri"/>
                          <a:ea typeface="Calibri"/>
                          <a:cs typeface="Calibri"/>
                        </a:rPr>
                        <a:t>(V)</a:t>
                      </a:r>
                      <a:endParaRPr lang="en-US" sz="1000" b="1">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05049">
                <a:tc gridSpan="2">
                  <a:txBody>
                    <a:bodyPr/>
                    <a:lstStyle/>
                    <a:p>
                      <a:pPr marL="0" marR="0" algn="ctr">
                        <a:lnSpc>
                          <a:spcPct val="115000"/>
                        </a:lnSpc>
                        <a:spcBef>
                          <a:spcPts val="0"/>
                        </a:spcBef>
                        <a:spcAft>
                          <a:spcPts val="0"/>
                        </a:spcAft>
                      </a:pPr>
                      <a:r>
                        <a:rPr lang="en-US" sz="1000" b="1" dirty="0">
                          <a:latin typeface="Calibri"/>
                          <a:ea typeface="Calibri"/>
                          <a:cs typeface="Times New Roman"/>
                        </a:rPr>
                        <a:t>Securities or financial Assets</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000" b="1" dirty="0">
                          <a:latin typeface="Calibri"/>
                          <a:ea typeface="Calibri"/>
                          <a:cs typeface="Times New Roman"/>
                        </a:rPr>
                        <a:t>Graduate in any stream</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arenBoth"/>
                      </a:pPr>
                      <a:r>
                        <a:rPr lang="en-US" sz="1000" b="1" dirty="0">
                          <a:latin typeface="Calibri"/>
                          <a:ea typeface="Calibri"/>
                          <a:cs typeface="Times New Roman"/>
                        </a:rPr>
                        <a:t>Member of the </a:t>
                      </a:r>
                      <a:r>
                        <a:rPr lang="en-US" sz="1000" b="1" dirty="0" smtClean="0">
                          <a:latin typeface="Calibri"/>
                          <a:ea typeface="Calibri"/>
                          <a:cs typeface="Times New Roman"/>
                        </a:rPr>
                        <a:t>Institute </a:t>
                      </a:r>
                      <a:r>
                        <a:rPr lang="en-US" sz="1000" b="1" dirty="0">
                          <a:latin typeface="Calibri"/>
                          <a:ea typeface="Calibri"/>
                          <a:cs typeface="Times New Roman"/>
                        </a:rPr>
                        <a:t>of chartered Accountants or the Institute of cost Accountants of India or the Institute of company secretaries of </a:t>
                      </a:r>
                      <a:r>
                        <a:rPr lang="en-US" sz="1000" b="1" dirty="0" smtClean="0">
                          <a:latin typeface="Calibri"/>
                          <a:ea typeface="Calibri"/>
                          <a:cs typeface="Times New Roman"/>
                        </a:rPr>
                        <a:t>India</a:t>
                      </a:r>
                      <a:r>
                        <a:rPr lang="en-US" sz="1000" b="1" dirty="0">
                          <a:latin typeface="Calibri"/>
                          <a:ea typeface="Calibri"/>
                          <a:cs typeface="Times New Roman"/>
                        </a:rPr>
                        <a:t>;</a:t>
                      </a:r>
                    </a:p>
                    <a:p>
                      <a:pPr marL="342900" marR="0" lvl="0" indent="-342900">
                        <a:lnSpc>
                          <a:spcPct val="115000"/>
                        </a:lnSpc>
                        <a:spcBef>
                          <a:spcPts val="0"/>
                        </a:spcBef>
                        <a:spcAft>
                          <a:spcPts val="0"/>
                        </a:spcAft>
                        <a:buFont typeface="+mj-lt"/>
                        <a:buAutoNum type="arabicParenBoth"/>
                      </a:pPr>
                      <a:r>
                        <a:rPr lang="en-US" sz="1000" b="1" dirty="0">
                          <a:latin typeface="Calibri"/>
                          <a:ea typeface="Calibri"/>
                          <a:cs typeface="Times New Roman"/>
                        </a:rPr>
                        <a:t>MBA/PGDBM specialization in finance or;</a:t>
                      </a:r>
                    </a:p>
                    <a:p>
                      <a:pPr marL="342900" marR="0" lvl="0" indent="-342900">
                        <a:lnSpc>
                          <a:spcPct val="115000"/>
                        </a:lnSpc>
                        <a:spcBef>
                          <a:spcPts val="0"/>
                        </a:spcBef>
                        <a:spcAft>
                          <a:spcPts val="0"/>
                        </a:spcAft>
                        <a:buFont typeface="+mj-lt"/>
                        <a:buAutoNum type="arabicParenBoth"/>
                      </a:pPr>
                      <a:r>
                        <a:rPr lang="en-US" sz="1000" b="1" dirty="0">
                          <a:latin typeface="Calibri"/>
                          <a:ea typeface="Calibri"/>
                          <a:cs typeface="Times New Roman"/>
                        </a:rPr>
                        <a:t>Post Graduate Degree in finance </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latin typeface="Calibri"/>
                          <a:ea typeface="Calibri"/>
                          <a:cs typeface="Times New Roman"/>
                        </a:rPr>
                        <a:t>Three year of Experience in the discipline after completing graduation.</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latin typeface="Calibri"/>
                          <a:ea typeface="Calibri"/>
                          <a:cs typeface="Times New Roman"/>
                        </a:rPr>
                        <a:t>Courses as per  syllabus specified under rule 5</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0892">
                <a:tc gridSpan="2">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nSpc>
                          <a:spcPct val="115000"/>
                        </a:lnSpc>
                        <a:spcBef>
                          <a:spcPts val="0"/>
                        </a:spcBef>
                        <a:spcAft>
                          <a:spcPts val="0"/>
                        </a:spcAft>
                      </a:pPr>
                      <a:r>
                        <a:rPr lang="en-US" sz="1000" b="1" dirty="0">
                          <a:latin typeface="Calibri"/>
                          <a:ea typeface="Calibri"/>
                          <a:cs typeface="Times New Roman"/>
                        </a:rPr>
                        <a:t>Any other Graduate level qualification in accordance with rule 4 as may be specified by the authority for a registered values organization in its conditions of recognition.</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latin typeface="Calibri"/>
                          <a:ea typeface="Calibri"/>
                          <a:cs typeface="Times New Roman"/>
                        </a:rPr>
                        <a:t>Any other post Graduate level qualification in accordance with rule 4 as may be specified by the authority for a registered values organization in its conditions of recognition.</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latin typeface="Calibri"/>
                          <a:ea typeface="Calibri"/>
                          <a:cs typeface="Times New Roman"/>
                        </a:rPr>
                        <a:t>At least five years and three years of experience in case of graduate level degree and  post graduate level degree respectively.</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latin typeface="Calibri"/>
                          <a:ea typeface="Calibri"/>
                          <a:cs typeface="Times New Roman"/>
                        </a:rPr>
                        <a:t>Courses as per syllabus  under  rule 5</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932">
                <a:tc gridSpan="6">
                  <a:txBody>
                    <a:bodyPr/>
                    <a:lstStyle/>
                    <a:p>
                      <a:pPr marL="0" marR="0">
                        <a:lnSpc>
                          <a:spcPct val="115000"/>
                        </a:lnSpc>
                        <a:spcBef>
                          <a:spcPts val="0"/>
                        </a:spcBef>
                        <a:spcAft>
                          <a:spcPts val="0"/>
                        </a:spcAft>
                      </a:pPr>
                      <a:r>
                        <a:rPr lang="en-US" sz="1000" b="1" dirty="0">
                          <a:latin typeface="Calibri"/>
                          <a:ea typeface="Calibri"/>
                          <a:cs typeface="Times New Roman"/>
                        </a:rPr>
                        <a:t>Any other asset class along with corresponding qualification and experience in accordance with rule 4 as may be specified by the authority for a registered </a:t>
                      </a:r>
                      <a:r>
                        <a:rPr lang="en-US" sz="1000" b="1" dirty="0" err="1">
                          <a:latin typeface="Calibri"/>
                          <a:ea typeface="Calibri"/>
                          <a:cs typeface="Times New Roman"/>
                        </a:rPr>
                        <a:t>valuers</a:t>
                      </a:r>
                      <a:r>
                        <a:rPr lang="en-US" sz="1000" b="1" dirty="0">
                          <a:latin typeface="Calibri"/>
                          <a:ea typeface="Calibri"/>
                          <a:cs typeface="Times New Roman"/>
                        </a:rPr>
                        <a:t> organization in its conditions of recognition.</a:t>
                      </a: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5656">
                <a:tc gridSpan="6">
                  <a:txBody>
                    <a:bodyPr/>
                    <a:lstStyle/>
                    <a:p>
                      <a:pPr marL="0" marR="0">
                        <a:lnSpc>
                          <a:spcPct val="115000"/>
                        </a:lnSpc>
                        <a:spcBef>
                          <a:spcPts val="0"/>
                        </a:spcBef>
                        <a:spcAft>
                          <a:spcPts val="0"/>
                        </a:spcAft>
                      </a:pPr>
                      <a:endParaRPr lang="en-US" sz="600" dirty="0">
                        <a:latin typeface="Calibri"/>
                        <a:ea typeface="Calibri"/>
                        <a:cs typeface="Times New Roman"/>
                      </a:endParaRPr>
                    </a:p>
                  </a:txBody>
                  <a:tcPr marL="38391" marR="383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676400"/>
            <a:ext cx="7696200" cy="369332"/>
          </a:xfrm>
          <a:prstGeom prst="rect">
            <a:avLst/>
          </a:prstGeom>
        </p:spPr>
        <p:txBody>
          <a:bodyPr wrap="square">
            <a:spAutoFit/>
          </a:bodyPr>
          <a:lstStyle/>
          <a:p>
            <a:r>
              <a:rPr lang="en-US"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3" name="Oval 2"/>
          <p:cNvSpPr/>
          <p:nvPr/>
        </p:nvSpPr>
        <p:spPr>
          <a:xfrm>
            <a:off x="3276600" y="304800"/>
            <a:ext cx="1905000" cy="533400"/>
          </a:xfrm>
          <a:prstGeom prst="ellipse">
            <a:avLst/>
          </a:prstGeom>
          <a:solidFill>
            <a:schemeClr val="bg1"/>
          </a:solidFill>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Certificate</a:t>
            </a:r>
            <a:endParaRPr lang="en-US" sz="1600" dirty="0">
              <a:solidFill>
                <a:schemeClr val="tx1"/>
              </a:solidFill>
              <a:latin typeface="Times New Roman" pitchFamily="18" charset="0"/>
              <a:cs typeface="Times New Roman" pitchFamily="18" charset="0"/>
            </a:endParaRPr>
          </a:p>
        </p:txBody>
      </p:sp>
      <p:sp>
        <p:nvSpPr>
          <p:cNvPr id="5" name="Rectangle 4"/>
          <p:cNvSpPr/>
          <p:nvPr/>
        </p:nvSpPr>
        <p:spPr>
          <a:xfrm>
            <a:off x="2514600" y="1295400"/>
            <a:ext cx="1447800"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Times New Roman" pitchFamily="18" charset="0"/>
                <a:cs typeface="Times New Roman" pitchFamily="18" charset="0"/>
              </a:rPr>
              <a:t>Registration</a:t>
            </a:r>
            <a:endParaRPr lang="en-US" sz="1200" dirty="0">
              <a:solidFill>
                <a:schemeClr val="tx1"/>
              </a:solidFill>
              <a:latin typeface="Times New Roman" pitchFamily="18" charset="0"/>
              <a:cs typeface="Times New Roman" pitchFamily="18" charset="0"/>
            </a:endParaRPr>
          </a:p>
        </p:txBody>
      </p:sp>
      <p:sp>
        <p:nvSpPr>
          <p:cNvPr id="6" name="Rectangle 5"/>
          <p:cNvSpPr/>
          <p:nvPr/>
        </p:nvSpPr>
        <p:spPr>
          <a:xfrm>
            <a:off x="4876800" y="1295400"/>
            <a:ext cx="1371600"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Times New Roman" pitchFamily="18" charset="0"/>
                <a:cs typeface="Times New Roman" pitchFamily="18" charset="0"/>
              </a:rPr>
              <a:t> </a:t>
            </a:r>
            <a:r>
              <a:rPr lang="en-US" sz="1200" dirty="0" smtClean="0">
                <a:solidFill>
                  <a:schemeClr val="tx1"/>
                </a:solidFill>
                <a:latin typeface="Times New Roman" pitchFamily="18" charset="0"/>
                <a:cs typeface="Times New Roman" pitchFamily="18" charset="0"/>
              </a:rPr>
              <a:t>Recognition</a:t>
            </a:r>
            <a:endParaRPr lang="en-US" sz="1200" dirty="0">
              <a:solidFill>
                <a:schemeClr val="tx1"/>
              </a:solidFill>
              <a:latin typeface="Times New Roman" pitchFamily="18" charset="0"/>
              <a:cs typeface="Times New Roman" pitchFamily="18" charset="0"/>
            </a:endParaRPr>
          </a:p>
        </p:txBody>
      </p:sp>
      <p:sp>
        <p:nvSpPr>
          <p:cNvPr id="7" name="Oval 6"/>
          <p:cNvSpPr/>
          <p:nvPr/>
        </p:nvSpPr>
        <p:spPr>
          <a:xfrm>
            <a:off x="2743200" y="3886200"/>
            <a:ext cx="1066800" cy="533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Times New Roman" pitchFamily="18" charset="0"/>
                <a:cs typeface="Times New Roman" pitchFamily="18" charset="0"/>
              </a:rPr>
              <a:t>Form C</a:t>
            </a:r>
            <a:endParaRPr lang="en-US" sz="1400" dirty="0">
              <a:solidFill>
                <a:schemeClr val="tx1"/>
              </a:solidFill>
              <a:latin typeface="Times New Roman" pitchFamily="18" charset="0"/>
              <a:cs typeface="Times New Roman" pitchFamily="18" charset="0"/>
            </a:endParaRPr>
          </a:p>
        </p:txBody>
      </p:sp>
      <p:sp>
        <p:nvSpPr>
          <p:cNvPr id="8" name="Oval 7"/>
          <p:cNvSpPr/>
          <p:nvPr/>
        </p:nvSpPr>
        <p:spPr>
          <a:xfrm>
            <a:off x="5105400" y="3886200"/>
            <a:ext cx="1066800" cy="533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Times New Roman" pitchFamily="18" charset="0"/>
                <a:cs typeface="Times New Roman" pitchFamily="18" charset="0"/>
              </a:rPr>
              <a:t>Form E </a:t>
            </a:r>
            <a:endParaRPr lang="en-US" sz="1400" dirty="0">
              <a:solidFill>
                <a:schemeClr val="tx1"/>
              </a:solidFill>
              <a:latin typeface="Times New Roman" pitchFamily="18" charset="0"/>
              <a:cs typeface="Times New Roman" pitchFamily="18" charset="0"/>
            </a:endParaRPr>
          </a:p>
        </p:txBody>
      </p:sp>
      <p:sp>
        <p:nvSpPr>
          <p:cNvPr id="11" name="Rectangle 10"/>
          <p:cNvSpPr/>
          <p:nvPr/>
        </p:nvSpPr>
        <p:spPr>
          <a:xfrm>
            <a:off x="2743200" y="4800600"/>
            <a:ext cx="9906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7030A0"/>
                </a:solidFill>
                <a:latin typeface="Times New Roman" pitchFamily="18" charset="0"/>
                <a:cs typeface="Times New Roman" pitchFamily="18" charset="0"/>
              </a:rPr>
              <a:t>Registered </a:t>
            </a:r>
            <a:r>
              <a:rPr lang="en-US" sz="1200" b="1" dirty="0" err="1" smtClean="0">
                <a:solidFill>
                  <a:srgbClr val="7030A0"/>
                </a:solidFill>
                <a:latin typeface="Times New Roman" pitchFamily="18" charset="0"/>
                <a:cs typeface="Times New Roman" pitchFamily="18" charset="0"/>
              </a:rPr>
              <a:t>Valuers</a:t>
            </a:r>
            <a:endParaRPr lang="en-US" sz="1200" b="1" dirty="0">
              <a:solidFill>
                <a:srgbClr val="7030A0"/>
              </a:solidFill>
              <a:latin typeface="Times New Roman" pitchFamily="18" charset="0"/>
              <a:cs typeface="Times New Roman" pitchFamily="18" charset="0"/>
            </a:endParaRPr>
          </a:p>
        </p:txBody>
      </p:sp>
      <p:sp>
        <p:nvSpPr>
          <p:cNvPr id="12" name="Rectangle 11"/>
          <p:cNvSpPr/>
          <p:nvPr/>
        </p:nvSpPr>
        <p:spPr>
          <a:xfrm>
            <a:off x="5105400" y="4800600"/>
            <a:ext cx="14478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7030A0"/>
                </a:solidFill>
                <a:latin typeface="Times New Roman" pitchFamily="18" charset="0"/>
                <a:cs typeface="Times New Roman" pitchFamily="18" charset="0"/>
              </a:rPr>
              <a:t>Registered </a:t>
            </a:r>
            <a:r>
              <a:rPr lang="en-US" sz="1200" b="1" dirty="0" err="1" smtClean="0">
                <a:solidFill>
                  <a:srgbClr val="7030A0"/>
                </a:solidFill>
                <a:latin typeface="Times New Roman" pitchFamily="18" charset="0"/>
                <a:cs typeface="Times New Roman" pitchFamily="18" charset="0"/>
              </a:rPr>
              <a:t>Valuers</a:t>
            </a:r>
            <a:r>
              <a:rPr lang="en-US" sz="1200" b="1" dirty="0" smtClean="0">
                <a:solidFill>
                  <a:srgbClr val="7030A0"/>
                </a:solidFill>
                <a:latin typeface="Times New Roman" pitchFamily="18" charset="0"/>
                <a:cs typeface="Times New Roman" pitchFamily="18" charset="0"/>
              </a:rPr>
              <a:t> </a:t>
            </a:r>
            <a:r>
              <a:rPr lang="en-US" sz="1200" b="1" dirty="0" err="1" smtClean="0">
                <a:solidFill>
                  <a:srgbClr val="7030A0"/>
                </a:solidFill>
                <a:latin typeface="Times New Roman" pitchFamily="18" charset="0"/>
                <a:cs typeface="Times New Roman" pitchFamily="18" charset="0"/>
              </a:rPr>
              <a:t>Orgnisation</a:t>
            </a:r>
            <a:endParaRPr lang="en-US" sz="1200" b="1" dirty="0">
              <a:solidFill>
                <a:srgbClr val="7030A0"/>
              </a:solidFill>
              <a:latin typeface="Times New Roman" pitchFamily="18" charset="0"/>
              <a:cs typeface="Times New Roman" pitchFamily="18" charset="0"/>
            </a:endParaRPr>
          </a:p>
        </p:txBody>
      </p:sp>
      <p:sp>
        <p:nvSpPr>
          <p:cNvPr id="13" name="Rounded Rectangle 12"/>
          <p:cNvSpPr/>
          <p:nvPr/>
        </p:nvSpPr>
        <p:spPr>
          <a:xfrm>
            <a:off x="3886200" y="3200400"/>
            <a:ext cx="1143000" cy="381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Times New Roman" pitchFamily="18" charset="0"/>
                <a:cs typeface="Times New Roman" pitchFamily="18" charset="0"/>
              </a:rPr>
              <a:t>Annexure -II</a:t>
            </a:r>
            <a:endParaRPr lang="en-US" sz="1400" dirty="0">
              <a:solidFill>
                <a:schemeClr val="tx1"/>
              </a:solidFill>
              <a:latin typeface="Times New Roman" pitchFamily="18" charset="0"/>
              <a:cs typeface="Times New Roman" pitchFamily="18" charset="0"/>
            </a:endParaRPr>
          </a:p>
        </p:txBody>
      </p:sp>
      <p:sp>
        <p:nvSpPr>
          <p:cNvPr id="14" name="Rounded Rectangle 13"/>
          <p:cNvSpPr/>
          <p:nvPr/>
        </p:nvSpPr>
        <p:spPr>
          <a:xfrm>
            <a:off x="2438400" y="2286000"/>
            <a:ext cx="144780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Times New Roman" pitchFamily="18" charset="0"/>
                <a:cs typeface="Times New Roman" pitchFamily="18" charset="0"/>
              </a:rPr>
              <a:t>Granted Under sub –`Rule(6)of Rule 6</a:t>
            </a:r>
            <a:endParaRPr lang="en-US" sz="1200" dirty="0">
              <a:solidFill>
                <a:schemeClr val="tx1"/>
              </a:solidFill>
              <a:latin typeface="Times New Roman" pitchFamily="18" charset="0"/>
              <a:cs typeface="Times New Roman" pitchFamily="18" charset="0"/>
            </a:endParaRPr>
          </a:p>
        </p:txBody>
      </p:sp>
      <p:sp>
        <p:nvSpPr>
          <p:cNvPr id="15" name="Rounded Rectangle 14"/>
          <p:cNvSpPr/>
          <p:nvPr/>
        </p:nvSpPr>
        <p:spPr>
          <a:xfrm>
            <a:off x="4953000" y="2286000"/>
            <a:ext cx="144780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Times New Roman" pitchFamily="18" charset="0"/>
                <a:cs typeface="Times New Roman" pitchFamily="18" charset="0"/>
              </a:rPr>
              <a:t>Granted Under sub –Rule(5)of Rule 13</a:t>
            </a:r>
            <a:endParaRPr lang="en-US" sz="1200" dirty="0">
              <a:solidFill>
                <a:schemeClr val="tx1"/>
              </a:solidFill>
            </a:endParaRPr>
          </a:p>
        </p:txBody>
      </p:sp>
      <p:cxnSp>
        <p:nvCxnSpPr>
          <p:cNvPr id="18" name="Straight Arrow Connector 17"/>
          <p:cNvCxnSpPr>
            <a:stCxn id="3" idx="4"/>
          </p:cNvCxnSpPr>
          <p:nvPr/>
        </p:nvCxnSpPr>
        <p:spPr>
          <a:xfrm rot="5400000">
            <a:off x="3676650" y="666750"/>
            <a:ext cx="381000" cy="7239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3" idx="4"/>
          </p:cNvCxnSpPr>
          <p:nvPr/>
        </p:nvCxnSpPr>
        <p:spPr>
          <a:xfrm rot="16200000" flipH="1">
            <a:off x="4552950" y="514350"/>
            <a:ext cx="381000" cy="10287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5" idx="2"/>
          </p:cNvCxnSpPr>
          <p:nvPr/>
        </p:nvCxnSpPr>
        <p:spPr>
          <a:xfrm rot="16200000" flipH="1">
            <a:off x="2990850" y="2000250"/>
            <a:ext cx="533400" cy="38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6" idx="2"/>
          </p:cNvCxnSpPr>
          <p:nvPr/>
        </p:nvCxnSpPr>
        <p:spPr>
          <a:xfrm rot="5400000">
            <a:off x="5295900" y="2019300"/>
            <a:ext cx="5334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4" idx="2"/>
          </p:cNvCxnSpPr>
          <p:nvPr/>
        </p:nvCxnSpPr>
        <p:spPr>
          <a:xfrm rot="16200000" flipH="1">
            <a:off x="3562350" y="2343150"/>
            <a:ext cx="381000" cy="1181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5" idx="2"/>
          </p:cNvCxnSpPr>
          <p:nvPr/>
        </p:nvCxnSpPr>
        <p:spPr>
          <a:xfrm rot="5400000">
            <a:off x="4895850" y="2343150"/>
            <a:ext cx="381000" cy="1181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3" idx="2"/>
          </p:cNvCxnSpPr>
          <p:nvPr/>
        </p:nvCxnSpPr>
        <p:spPr>
          <a:xfrm rot="5400000">
            <a:off x="3905250" y="3409950"/>
            <a:ext cx="381000" cy="7239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3" idx="2"/>
          </p:cNvCxnSpPr>
          <p:nvPr/>
        </p:nvCxnSpPr>
        <p:spPr>
          <a:xfrm rot="16200000" flipH="1">
            <a:off x="4781550" y="3257550"/>
            <a:ext cx="304800" cy="9525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7" idx="4"/>
            <a:endCxn id="11" idx="0"/>
          </p:cNvCxnSpPr>
          <p:nvPr/>
        </p:nvCxnSpPr>
        <p:spPr>
          <a:xfrm rot="5400000">
            <a:off x="3067050" y="4591050"/>
            <a:ext cx="381000" cy="38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8" idx="4"/>
          </p:cNvCxnSpPr>
          <p:nvPr/>
        </p:nvCxnSpPr>
        <p:spPr>
          <a:xfrm rot="5400000">
            <a:off x="5448300" y="4610100"/>
            <a:ext cx="3810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400" b="1" dirty="0" smtClean="0">
                <a:latin typeface="Andalus" pitchFamily="18" charset="-78"/>
                <a:cs typeface="Andalus" pitchFamily="18" charset="-78"/>
              </a:rPr>
              <a:t/>
            </a:r>
            <a:br>
              <a:rPr lang="en-IN" sz="2400" b="1" dirty="0" smtClean="0">
                <a:latin typeface="Andalus" pitchFamily="18" charset="-78"/>
                <a:cs typeface="Andalus" pitchFamily="18" charset="-78"/>
              </a:rPr>
            </a:br>
            <a:r>
              <a:rPr lang="en-IN" sz="2400" b="1" dirty="0" smtClean="0"/>
              <a:t> </a:t>
            </a:r>
            <a:endParaRPr lang="en-IN" sz="2400" dirty="0"/>
          </a:p>
        </p:txBody>
      </p:sp>
      <p:sp>
        <p:nvSpPr>
          <p:cNvPr id="3" name="Content Placeholder 2"/>
          <p:cNvSpPr>
            <a:spLocks noGrp="1"/>
          </p:cNvSpPr>
          <p:nvPr>
            <p:ph idx="1"/>
          </p:nvPr>
        </p:nvSpPr>
        <p:spPr>
          <a:xfrm>
            <a:off x="467544" y="838200"/>
            <a:ext cx="8229600" cy="5287963"/>
          </a:xfrm>
          <a:solidFill>
            <a:schemeClr val="bg1"/>
          </a:solidFill>
        </p:spPr>
        <p:txBody>
          <a:bodyPr>
            <a:normAutofit fontScale="92500" lnSpcReduction="10000"/>
          </a:bodyPr>
          <a:lstStyle/>
          <a:p>
            <a:pPr algn="ctr">
              <a:buNone/>
            </a:pPr>
            <a:endParaRPr lang="en-IN" sz="4800" dirty="0" smtClean="0">
              <a:latin typeface="Andalus" pitchFamily="18" charset="-78"/>
              <a:cs typeface="Andalus" pitchFamily="18" charset="-78"/>
            </a:endParaRPr>
          </a:p>
          <a:p>
            <a:pPr algn="just">
              <a:buNone/>
            </a:pPr>
            <a:endParaRPr lang="en-US" dirty="0" smtClean="0">
              <a:latin typeface="Andalus" pitchFamily="18" charset="-78"/>
              <a:cs typeface="Andalus" pitchFamily="18" charset="-78"/>
            </a:endParaRPr>
          </a:p>
          <a:p>
            <a:pPr algn="just">
              <a:buNone/>
            </a:pPr>
            <a:endParaRPr lang="en-US" dirty="0">
              <a:latin typeface="Andalus" pitchFamily="18" charset="-78"/>
              <a:cs typeface="Andalus" pitchFamily="18" charset="-78"/>
            </a:endParaRPr>
          </a:p>
          <a:p>
            <a:pPr algn="ctr">
              <a:buNone/>
            </a:pPr>
            <a:endParaRPr lang="en-US" dirty="0" smtClean="0">
              <a:latin typeface="Andalus" pitchFamily="18" charset="-78"/>
              <a:cs typeface="Andalus" pitchFamily="18" charset="-78"/>
            </a:endParaRPr>
          </a:p>
          <a:p>
            <a:pPr algn="ctr">
              <a:buNone/>
            </a:pPr>
            <a:endParaRPr lang="en-US" dirty="0">
              <a:latin typeface="Andalus" pitchFamily="18" charset="-78"/>
              <a:cs typeface="Andalus" pitchFamily="18" charset="-78"/>
            </a:endParaRPr>
          </a:p>
          <a:p>
            <a:pPr algn="ctr">
              <a:buNone/>
            </a:pPr>
            <a:r>
              <a:rPr lang="en-US" dirty="0" smtClean="0">
                <a:latin typeface="Andalus" pitchFamily="18" charset="-78"/>
                <a:cs typeface="Andalus" pitchFamily="18" charset="-78"/>
              </a:rPr>
              <a:t>Yogesh Gupta</a:t>
            </a:r>
          </a:p>
          <a:p>
            <a:pPr algn="ctr">
              <a:buNone/>
            </a:pPr>
            <a:r>
              <a:rPr lang="en-US" sz="2400" dirty="0" smtClean="0">
                <a:latin typeface="Andalus" pitchFamily="18" charset="-78"/>
                <a:cs typeface="Andalus" pitchFamily="18" charset="-78"/>
              </a:rPr>
              <a:t>FCS FCMA IP PGDFM DIM LII</a:t>
            </a:r>
            <a:endParaRPr lang="en-US" sz="2400"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VYAS Advisors </a:t>
            </a:r>
            <a:r>
              <a:rPr lang="en-US" dirty="0" err="1" smtClean="0">
                <a:latin typeface="Andalus" pitchFamily="18" charset="-78"/>
                <a:cs typeface="Andalus" pitchFamily="18" charset="-78"/>
              </a:rPr>
              <a:t>Pvt</a:t>
            </a:r>
            <a:r>
              <a:rPr lang="en-US" dirty="0" smtClean="0">
                <a:latin typeface="Andalus" pitchFamily="18" charset="-78"/>
                <a:cs typeface="Andalus" pitchFamily="18" charset="-78"/>
              </a:rPr>
              <a:t> Ltd</a:t>
            </a:r>
          </a:p>
          <a:p>
            <a:pPr algn="ctr">
              <a:buNone/>
            </a:pPr>
            <a:r>
              <a:rPr lang="en-US" dirty="0" smtClean="0">
                <a:latin typeface="Andalus" pitchFamily="18" charset="-78"/>
                <a:cs typeface="Andalus" pitchFamily="18" charset="-78"/>
                <a:hlinkClick r:id="rId2"/>
              </a:rPr>
              <a:t>ykgupta64@yahoo.co.in</a:t>
            </a:r>
            <a:endParaRPr lang="en-US"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9810030521</a:t>
            </a:r>
            <a:endParaRPr lang="en-IN" dirty="0">
              <a:latin typeface="Andalus" pitchFamily="18" charset="-78"/>
              <a:cs typeface="Andalus" pitchFamily="18" charset="-78"/>
            </a:endParaRPr>
          </a:p>
        </p:txBody>
      </p:sp>
      <p:pic>
        <p:nvPicPr>
          <p:cNvPr id="2050" name="Picture 2" descr="Image result for image for thank yo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841612"/>
            <a:ext cx="61722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8758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533400"/>
            <a:ext cx="7391400" cy="5410200"/>
          </a:xfrm>
        </p:spPr>
        <p:txBody>
          <a:bodyPr>
            <a:normAutofit/>
          </a:bodyPr>
          <a:lstStyle/>
          <a:p>
            <a:pPr algn="just"/>
            <a:endParaRPr lang="en-US" sz="2000" b="1" dirty="0" smtClean="0">
              <a:solidFill>
                <a:schemeClr val="tx1"/>
              </a:solidFill>
              <a:latin typeface="Andalus" pitchFamily="18" charset="-78"/>
              <a:cs typeface="Andalus" pitchFamily="18" charset="-78"/>
            </a:endParaRPr>
          </a:p>
          <a:p>
            <a:r>
              <a:rPr lang="en-US" sz="2000" b="1" dirty="0" smtClean="0">
                <a:solidFill>
                  <a:schemeClr val="tx1"/>
                </a:solidFill>
                <a:latin typeface="Andalus" pitchFamily="18" charset="-78"/>
                <a:cs typeface="Andalus" pitchFamily="18" charset="-78"/>
              </a:rPr>
              <a:t>Valuation  for Assets Class</a:t>
            </a:r>
          </a:p>
          <a:p>
            <a:endParaRPr lang="en-US" sz="2000" b="1" dirty="0" smtClean="0">
              <a:solidFill>
                <a:schemeClr val="tx1"/>
              </a:solidFill>
              <a:latin typeface="Andalus" pitchFamily="18" charset="-78"/>
              <a:cs typeface="Andalus" pitchFamily="18" charset="-78"/>
            </a:endParaRPr>
          </a:p>
          <a:p>
            <a:pPr algn="just"/>
            <a:r>
              <a:rPr lang="en-US" sz="2000" dirty="0" smtClean="0">
                <a:solidFill>
                  <a:schemeClr val="tx1"/>
                </a:solidFill>
                <a:latin typeface="Andalus" pitchFamily="18" charset="-78"/>
                <a:cs typeface="Andalus" pitchFamily="18" charset="-78"/>
              </a:rPr>
              <a:t>A- Land &amp; Building -          (Civil Engineering</a:t>
            </a:r>
            <a:r>
              <a:rPr lang="en-US" sz="2000" dirty="0" smtClean="0">
                <a:solidFill>
                  <a:schemeClr val="tx1"/>
                </a:solidFill>
                <a:latin typeface="Andalus" pitchFamily="18" charset="-78"/>
                <a:cs typeface="Andalus" pitchFamily="18" charset="-78"/>
              </a:rPr>
              <a:t>)</a:t>
            </a:r>
          </a:p>
          <a:p>
            <a:pPr algn="just"/>
            <a:endParaRPr lang="en-US" sz="2000" dirty="0" smtClean="0">
              <a:solidFill>
                <a:schemeClr val="tx1"/>
              </a:solidFill>
              <a:latin typeface="Andalus" pitchFamily="18" charset="-78"/>
              <a:cs typeface="Andalus" pitchFamily="18" charset="-78"/>
            </a:endParaRPr>
          </a:p>
          <a:p>
            <a:pPr algn="just"/>
            <a:r>
              <a:rPr lang="en-US" sz="2000" dirty="0" smtClean="0">
                <a:solidFill>
                  <a:schemeClr val="tx1"/>
                </a:solidFill>
                <a:latin typeface="Andalus" pitchFamily="18" charset="-78"/>
                <a:cs typeface="Andalus" pitchFamily="18" charset="-78"/>
              </a:rPr>
              <a:t>B- Plant &amp; Machinery -       (Mechanical  OR Electrical Engineering</a:t>
            </a:r>
            <a:r>
              <a:rPr lang="en-US" sz="2000" dirty="0" smtClean="0">
                <a:solidFill>
                  <a:schemeClr val="tx1"/>
                </a:solidFill>
                <a:latin typeface="Andalus" pitchFamily="18" charset="-78"/>
                <a:cs typeface="Andalus" pitchFamily="18" charset="-78"/>
              </a:rPr>
              <a:t>)</a:t>
            </a:r>
          </a:p>
          <a:p>
            <a:pPr algn="just"/>
            <a:endParaRPr lang="en-US" sz="2000" dirty="0" smtClean="0">
              <a:solidFill>
                <a:schemeClr val="tx1"/>
              </a:solidFill>
              <a:latin typeface="Andalus" pitchFamily="18" charset="-78"/>
              <a:cs typeface="Andalus" pitchFamily="18" charset="-78"/>
            </a:endParaRPr>
          </a:p>
          <a:p>
            <a:pPr algn="just"/>
            <a:r>
              <a:rPr lang="en-US" sz="2000" dirty="0" smtClean="0">
                <a:solidFill>
                  <a:schemeClr val="tx1"/>
                </a:solidFill>
                <a:latin typeface="Andalus" pitchFamily="18" charset="-78"/>
                <a:cs typeface="Andalus" pitchFamily="18" charset="-78"/>
              </a:rPr>
              <a:t>C- Securities and Financial </a:t>
            </a:r>
            <a:r>
              <a:rPr lang="en-US" sz="2000" dirty="0" smtClean="0">
                <a:solidFill>
                  <a:schemeClr val="tx1"/>
                </a:solidFill>
                <a:latin typeface="Andalus" pitchFamily="18" charset="-78"/>
                <a:cs typeface="Andalus" pitchFamily="18" charset="-78"/>
              </a:rPr>
              <a:t>Assets - (</a:t>
            </a:r>
            <a:r>
              <a:rPr lang="en-US" sz="2000" dirty="0" smtClean="0">
                <a:solidFill>
                  <a:schemeClr val="tx1"/>
                </a:solidFill>
                <a:latin typeface="Andalus" pitchFamily="18" charset="-78"/>
                <a:cs typeface="Andalus" pitchFamily="18" charset="-78"/>
              </a:rPr>
              <a:t>CMA, </a:t>
            </a:r>
            <a:r>
              <a:rPr lang="en-US" sz="2000" dirty="0" smtClean="0">
                <a:solidFill>
                  <a:schemeClr val="tx1"/>
                </a:solidFill>
                <a:latin typeface="Andalus" pitchFamily="18" charset="-78"/>
                <a:cs typeface="Andalus" pitchFamily="18" charset="-78"/>
              </a:rPr>
              <a:t>CS,CA, MBA, PGDFM, 					M Com)</a:t>
            </a:r>
            <a:endParaRPr lang="en-US" sz="2000" dirty="0" smtClean="0">
              <a:solidFill>
                <a:schemeClr val="tx1"/>
              </a:solidFill>
              <a:latin typeface="Andalus" pitchFamily="18" charset="-78"/>
              <a:cs typeface="Andalus" pitchFamily="18" charset="-78"/>
            </a:endParaRPr>
          </a:p>
          <a:p>
            <a:pPr algn="just"/>
            <a:endParaRPr lang="en-US" sz="18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0800" y="152400"/>
            <a:ext cx="3810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Times New Roman" pitchFamily="18" charset="0"/>
                <a:cs typeface="Times New Roman" pitchFamily="18" charset="0"/>
              </a:rPr>
              <a:t>Valuation Examination- Assets Class- Securities or Financial Assets</a:t>
            </a:r>
            <a:endParaRPr lang="en-US" dirty="0">
              <a:solidFill>
                <a:schemeClr val="tx1"/>
              </a:solidFill>
              <a:latin typeface="Times New Roman" pitchFamily="18" charset="0"/>
              <a:cs typeface="Times New Roman" pitchFamily="18" charset="0"/>
            </a:endParaRPr>
          </a:p>
        </p:txBody>
      </p:sp>
      <p:sp>
        <p:nvSpPr>
          <p:cNvPr id="5" name="Oval 4"/>
          <p:cNvSpPr/>
          <p:nvPr/>
        </p:nvSpPr>
        <p:spPr>
          <a:xfrm>
            <a:off x="1447800" y="1295400"/>
            <a:ext cx="1828800" cy="1143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itchFamily="18" charset="0"/>
                <a:cs typeface="Times New Roman" pitchFamily="18" charset="0"/>
              </a:rPr>
              <a:t>Syllabus</a:t>
            </a:r>
          </a:p>
          <a:p>
            <a:pPr algn="ctr"/>
            <a:r>
              <a:rPr lang="en-US" sz="1600" dirty="0" smtClean="0">
                <a:solidFill>
                  <a:schemeClr val="tx1"/>
                </a:solidFill>
                <a:latin typeface="Times New Roman" pitchFamily="18" charset="0"/>
                <a:cs typeface="Times New Roman" pitchFamily="18" charset="0"/>
              </a:rPr>
              <a:t>(100 Marks)</a:t>
            </a:r>
            <a:endParaRPr lang="en-US" sz="1600" dirty="0">
              <a:solidFill>
                <a:schemeClr val="tx1"/>
              </a:solidFill>
              <a:latin typeface="Times New Roman" pitchFamily="18" charset="0"/>
              <a:cs typeface="Times New Roman" pitchFamily="18" charset="0"/>
            </a:endParaRPr>
          </a:p>
        </p:txBody>
      </p:sp>
      <p:sp>
        <p:nvSpPr>
          <p:cNvPr id="6" name="Oval 5"/>
          <p:cNvSpPr/>
          <p:nvPr/>
        </p:nvSpPr>
        <p:spPr>
          <a:xfrm>
            <a:off x="5791200" y="1295400"/>
            <a:ext cx="1828800" cy="1143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itchFamily="18" charset="0"/>
                <a:cs typeface="Times New Roman" pitchFamily="18" charset="0"/>
              </a:rPr>
              <a:t>Curriculum form RVO</a:t>
            </a:r>
          </a:p>
          <a:p>
            <a:pPr algn="ctr"/>
            <a:r>
              <a:rPr lang="en-US" sz="1600" dirty="0" smtClean="0">
                <a:solidFill>
                  <a:schemeClr val="tx1"/>
                </a:solidFill>
                <a:latin typeface="Times New Roman" pitchFamily="18" charset="0"/>
                <a:cs typeface="Times New Roman" pitchFamily="18" charset="0"/>
              </a:rPr>
              <a:t>(50 Hour of Training)</a:t>
            </a:r>
            <a:endParaRPr lang="en-US" sz="1600" dirty="0">
              <a:solidFill>
                <a:schemeClr val="tx1"/>
              </a:solidFill>
              <a:latin typeface="Times New Roman" pitchFamily="18" charset="0"/>
              <a:cs typeface="Times New Roman" pitchFamily="18" charset="0"/>
            </a:endParaRPr>
          </a:p>
        </p:txBody>
      </p:sp>
      <p:cxnSp>
        <p:nvCxnSpPr>
          <p:cNvPr id="19" name="Straight Connector 18"/>
          <p:cNvCxnSpPr/>
          <p:nvPr/>
        </p:nvCxnSpPr>
        <p:spPr>
          <a:xfrm rot="5400000">
            <a:off x="4343400" y="838200"/>
            <a:ext cx="305594" cy="794"/>
          </a:xfrm>
          <a:prstGeom prst="line">
            <a:avLst/>
          </a:prstGeom>
          <a:ln w="34925" cmpd="sng">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200400" y="990600"/>
            <a:ext cx="2667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2857500" y="1028700"/>
            <a:ext cx="381000" cy="3048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5867400" y="990600"/>
            <a:ext cx="3810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5" idx="4"/>
          </p:cNvCxnSpPr>
          <p:nvPr/>
        </p:nvCxnSpPr>
        <p:spPr>
          <a:xfrm rot="16200000" flipH="1">
            <a:off x="2095500" y="2705100"/>
            <a:ext cx="7620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a:off x="6438900" y="2552700"/>
            <a:ext cx="8382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2" name="Table 41"/>
          <p:cNvGraphicFramePr>
            <a:graphicFrameLocks noGrp="1"/>
          </p:cNvGraphicFramePr>
          <p:nvPr/>
        </p:nvGraphicFramePr>
        <p:xfrm>
          <a:off x="2117833" y="3276597"/>
          <a:ext cx="5181601" cy="3131823"/>
        </p:xfrm>
        <a:graphic>
          <a:graphicData uri="http://schemas.openxmlformats.org/drawingml/2006/table">
            <a:tbl>
              <a:tblPr/>
              <a:tblGrid>
                <a:gridCol w="414636"/>
                <a:gridCol w="3157612"/>
                <a:gridCol w="558163"/>
                <a:gridCol w="1051190"/>
              </a:tblGrid>
              <a:tr h="241910">
                <a:tc>
                  <a:txBody>
                    <a:bodyPr/>
                    <a:lstStyle/>
                    <a:p>
                      <a:pPr algn="ctr" fontAlgn="ctr"/>
                      <a:r>
                        <a:rPr lang="en-US" sz="1100" b="1" i="0" u="none" strike="noStrike" dirty="0" err="1">
                          <a:solidFill>
                            <a:srgbClr val="000000"/>
                          </a:solidFill>
                          <a:latin typeface="Calibri"/>
                        </a:rPr>
                        <a:t>S.No</a:t>
                      </a:r>
                      <a:endParaRPr lang="en-US" sz="11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latin typeface="Calibri"/>
                        </a:rPr>
                        <a:t>Content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latin typeface="Calibri"/>
                        </a:rPr>
                        <a:t>Marks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latin typeface="Calibri"/>
                        </a:rPr>
                        <a:t>Hour of Training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Micro Economics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latin typeface="Calibri"/>
                        </a:rPr>
                        <a:t>4</a:t>
                      </a:r>
                      <a:endParaRPr lang="en-US" sz="11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B</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Finance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Calibri"/>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Professional Ethics and Standard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Financial Statement analysis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General Law and Judicial Pronouncement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Overview of Valuation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Valuation Approach and  Methodology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latin typeface="Calibri"/>
                        </a:rPr>
                        <a:t>  Valuation Application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0813">
                <a:tc>
                  <a:txBody>
                    <a:bodyPr/>
                    <a:lstStyle/>
                    <a:p>
                      <a:pPr algn="ctr" fontAlgn="ctr"/>
                      <a:r>
                        <a:rPr lang="en-US" sz="1100" b="0" i="0" u="none" strike="noStrike">
                          <a:solidFill>
                            <a:srgbClr val="000000"/>
                          </a:solidFill>
                          <a:latin typeface="Calibri"/>
                        </a:rPr>
                        <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latin typeface="Calibri"/>
                        </a:rPr>
                        <a:t>  Law and Regulation relevant  to financial Assets Valuation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a:txBody>
                    <a:bodyPr/>
                    <a:lstStyle/>
                    <a:p>
                      <a:pPr algn="ctr" fontAlgn="ctr"/>
                      <a:r>
                        <a:rPr lang="en-US" sz="1100" b="0" i="0" u="none" strike="noStrike">
                          <a:solidFill>
                            <a:srgbClr val="000000"/>
                          </a:solidFill>
                          <a:latin typeface="Calibri"/>
                        </a:rPr>
                        <a:t>J</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latin typeface="Calibri"/>
                        </a:rPr>
                        <a:t>  Case Studies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latin typeface="Calibri"/>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10">
                <a:tc gridSpan="2">
                  <a:txBody>
                    <a:bodyPr/>
                    <a:lstStyle/>
                    <a:p>
                      <a:pPr algn="ctr" fontAlgn="ctr"/>
                      <a:r>
                        <a:rPr lang="en-US" sz="1100" b="1" i="0" u="none" strike="noStrike" dirty="0">
                          <a:solidFill>
                            <a:srgbClr val="000000"/>
                          </a:solidFill>
                          <a:latin typeface="Calibri"/>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1100" b="1" i="0" u="none" strike="noStrike">
                          <a:solidFill>
                            <a:srgbClr val="000000"/>
                          </a:solidFill>
                          <a:latin typeface="Calibri"/>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latin typeface="Calibri"/>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28601"/>
            <a:ext cx="8458200" cy="8156079"/>
          </a:xfrm>
          <a:prstGeom prst="rect">
            <a:avLst/>
          </a:prstGeom>
        </p:spPr>
        <p:txBody>
          <a:bodyPr wrap="square">
            <a:spAutoFit/>
          </a:bodyPr>
          <a:lstStyle/>
          <a:p>
            <a:pPr lvl="6" algn="just"/>
            <a:r>
              <a:rPr lang="en-US" sz="2000" b="1" u="sng" dirty="0" smtClean="0">
                <a:latin typeface="Andalus" pitchFamily="18" charset="-78"/>
                <a:cs typeface="Andalus" pitchFamily="18" charset="-78"/>
              </a:rPr>
              <a:t>Rule for Examination</a:t>
            </a:r>
          </a:p>
          <a:p>
            <a:pPr algn="just"/>
            <a:r>
              <a:rPr lang="en-US" b="1" dirty="0" smtClean="0">
                <a:latin typeface="Andalus" pitchFamily="18" charset="-78"/>
                <a:cs typeface="Andalus" pitchFamily="18" charset="-78"/>
              </a:rPr>
              <a:t>Format of Examination </a:t>
            </a:r>
            <a:endParaRPr lang="en-US" dirty="0" smtClean="0">
              <a:latin typeface="Andalus" pitchFamily="18" charset="-78"/>
              <a:cs typeface="Andalus" pitchFamily="18" charset="-78"/>
            </a:endParaRPr>
          </a:p>
          <a:p>
            <a:pPr algn="just"/>
            <a:r>
              <a:rPr lang="en-US" b="1" dirty="0" smtClean="0">
                <a:latin typeface="Andalus" pitchFamily="18" charset="-78"/>
                <a:cs typeface="Andalus" pitchFamily="18" charset="-78"/>
              </a:rPr>
              <a:t>A</a:t>
            </a:r>
            <a:r>
              <a:rPr lang="en-US" dirty="0" smtClean="0">
                <a:latin typeface="Andalus" pitchFamily="18" charset="-78"/>
                <a:cs typeface="Andalus" pitchFamily="18" charset="-78"/>
              </a:rPr>
              <a:t>. The examination is conducted </a:t>
            </a:r>
            <a:r>
              <a:rPr lang="en-US" b="1" dirty="0" smtClean="0">
                <a:latin typeface="Andalus" pitchFamily="18" charset="-78"/>
                <a:cs typeface="Andalus" pitchFamily="18" charset="-78"/>
              </a:rPr>
              <a:t>online</a:t>
            </a:r>
            <a:r>
              <a:rPr lang="en-US" dirty="0" smtClean="0">
                <a:latin typeface="Andalus" pitchFamily="18" charset="-78"/>
                <a:cs typeface="Andalus" pitchFamily="18" charset="-78"/>
              </a:rPr>
              <a:t>  with objective multiple-choice questions </a:t>
            </a:r>
          </a:p>
          <a:p>
            <a:pPr algn="just"/>
            <a:r>
              <a:rPr lang="en-US" b="1" dirty="0" smtClean="0">
                <a:latin typeface="Andalus" pitchFamily="18" charset="-78"/>
                <a:cs typeface="Andalus" pitchFamily="18" charset="-78"/>
              </a:rPr>
              <a:t>B</a:t>
            </a:r>
            <a:r>
              <a:rPr lang="en-US" dirty="0" smtClean="0">
                <a:latin typeface="Andalus" pitchFamily="18" charset="-78"/>
                <a:cs typeface="Andalus" pitchFamily="18" charset="-78"/>
              </a:rPr>
              <a:t>. The duration of the examination is </a:t>
            </a:r>
            <a:r>
              <a:rPr lang="en-US" b="1" dirty="0" smtClean="0">
                <a:latin typeface="Andalus" pitchFamily="18" charset="-78"/>
                <a:cs typeface="Andalus" pitchFamily="18" charset="-78"/>
              </a:rPr>
              <a:t>2 hours</a:t>
            </a:r>
            <a:r>
              <a:rPr lang="en-US" dirty="0" smtClean="0">
                <a:latin typeface="Andalus" pitchFamily="18" charset="-78"/>
                <a:cs typeface="Andalus" pitchFamily="18" charset="-78"/>
              </a:rPr>
              <a:t>; </a:t>
            </a:r>
          </a:p>
          <a:p>
            <a:pPr algn="just"/>
            <a:r>
              <a:rPr lang="en-US" b="1" dirty="0" smtClean="0">
                <a:latin typeface="Andalus" pitchFamily="18" charset="-78"/>
                <a:cs typeface="Andalus" pitchFamily="18" charset="-78"/>
              </a:rPr>
              <a:t>C</a:t>
            </a:r>
            <a:r>
              <a:rPr lang="en-US" dirty="0" smtClean="0">
                <a:latin typeface="Andalus" pitchFamily="18" charset="-78"/>
                <a:cs typeface="Andalus" pitchFamily="18" charset="-78"/>
              </a:rPr>
              <a:t>. A candidate is required to answer all questions; </a:t>
            </a:r>
          </a:p>
          <a:p>
            <a:pPr algn="just"/>
            <a:r>
              <a:rPr lang="en-US" b="1" dirty="0" smtClean="0">
                <a:latin typeface="Andalus" pitchFamily="18" charset="-78"/>
                <a:cs typeface="Andalus" pitchFamily="18" charset="-78"/>
              </a:rPr>
              <a:t>D</a:t>
            </a:r>
            <a:r>
              <a:rPr lang="en-US" dirty="0" smtClean="0">
                <a:latin typeface="Andalus" pitchFamily="18" charset="-78"/>
                <a:cs typeface="Andalus" pitchFamily="18" charset="-78"/>
              </a:rPr>
              <a:t>. Wrong answer attracts a </a:t>
            </a:r>
            <a:r>
              <a:rPr lang="en-US" b="1" dirty="0" smtClean="0">
                <a:latin typeface="Andalus" pitchFamily="18" charset="-78"/>
                <a:cs typeface="Andalus" pitchFamily="18" charset="-78"/>
              </a:rPr>
              <a:t>negative mark of 25%</a:t>
            </a:r>
            <a:r>
              <a:rPr lang="en-US" dirty="0" smtClean="0">
                <a:latin typeface="Andalus" pitchFamily="18" charset="-78"/>
                <a:cs typeface="Andalus" pitchFamily="18" charset="-78"/>
              </a:rPr>
              <a:t> of the marks assigned.</a:t>
            </a:r>
          </a:p>
          <a:p>
            <a:pPr algn="just"/>
            <a:r>
              <a:rPr lang="en-US" b="1" dirty="0" smtClean="0">
                <a:latin typeface="Andalus" pitchFamily="18" charset="-78"/>
                <a:cs typeface="Andalus" pitchFamily="18" charset="-78"/>
              </a:rPr>
              <a:t>E</a:t>
            </a:r>
            <a:r>
              <a:rPr lang="en-US" dirty="0" smtClean="0">
                <a:latin typeface="Andalus" pitchFamily="18" charset="-78"/>
                <a:cs typeface="Andalus" pitchFamily="18" charset="-78"/>
              </a:rPr>
              <a:t>. Candidate needs to secure </a:t>
            </a:r>
            <a:r>
              <a:rPr lang="en-US" b="1" dirty="0" smtClean="0">
                <a:latin typeface="Andalus" pitchFamily="18" charset="-78"/>
                <a:cs typeface="Andalus" pitchFamily="18" charset="-78"/>
              </a:rPr>
              <a:t>60% </a:t>
            </a:r>
            <a:r>
              <a:rPr lang="en-US" dirty="0" smtClean="0">
                <a:latin typeface="Andalus" pitchFamily="18" charset="-78"/>
                <a:cs typeface="Andalus" pitchFamily="18" charset="-78"/>
              </a:rPr>
              <a:t>of marks for passing; </a:t>
            </a:r>
          </a:p>
          <a:p>
            <a:pPr algn="just"/>
            <a:r>
              <a:rPr lang="en-US" b="1" dirty="0" smtClean="0">
                <a:latin typeface="Andalus" pitchFamily="18" charset="-78"/>
                <a:cs typeface="Andalus" pitchFamily="18" charset="-78"/>
              </a:rPr>
              <a:t>F</a:t>
            </a:r>
            <a:r>
              <a:rPr lang="en-US" dirty="0" smtClean="0">
                <a:latin typeface="Andalus" pitchFamily="18" charset="-78"/>
                <a:cs typeface="Andalus" pitchFamily="18" charset="-78"/>
              </a:rPr>
              <a:t>. Successful candidate is awarded a certificate by the Authority; </a:t>
            </a:r>
          </a:p>
          <a:p>
            <a:pPr algn="just"/>
            <a:r>
              <a:rPr lang="en-US" b="1" dirty="0" smtClean="0">
                <a:latin typeface="Andalus" pitchFamily="18" charset="-78"/>
                <a:cs typeface="Andalus" pitchFamily="18" charset="-78"/>
              </a:rPr>
              <a:t>G</a:t>
            </a:r>
            <a:r>
              <a:rPr lang="en-US" dirty="0" smtClean="0">
                <a:latin typeface="Andalus" pitchFamily="18" charset="-78"/>
                <a:cs typeface="Andalus" pitchFamily="18" charset="-78"/>
              </a:rPr>
              <a:t>. Candidate is issued a temporary mark sheet on submission of answer paper; and </a:t>
            </a:r>
          </a:p>
          <a:p>
            <a:pPr marL="400050" indent="-400050" algn="just"/>
            <a:r>
              <a:rPr lang="en-US" b="1" dirty="0" smtClean="0">
                <a:latin typeface="Andalus" pitchFamily="18" charset="-78"/>
                <a:cs typeface="Andalus" pitchFamily="18" charset="-78"/>
              </a:rPr>
              <a:t>H. </a:t>
            </a:r>
            <a:r>
              <a:rPr lang="en-US" dirty="0" smtClean="0">
                <a:latin typeface="Andalus" pitchFamily="18" charset="-78"/>
                <a:cs typeface="Andalus" pitchFamily="18" charset="-78"/>
              </a:rPr>
              <a:t>Candidate may use a non-memory based calculator. No mobile phone is allowed.</a:t>
            </a:r>
          </a:p>
          <a:p>
            <a:pPr marL="400050" indent="-400050" algn="just"/>
            <a:endParaRPr lang="en-US" dirty="0" smtClean="0">
              <a:latin typeface="Andalus" pitchFamily="18" charset="-78"/>
              <a:cs typeface="Andalus" pitchFamily="18" charset="-78"/>
            </a:endParaRPr>
          </a:p>
          <a:p>
            <a:pPr algn="just"/>
            <a:r>
              <a:rPr lang="en-US" b="1" dirty="0" smtClean="0">
                <a:latin typeface="Andalus" pitchFamily="18" charset="-78"/>
                <a:cs typeface="Andalus" pitchFamily="18" charset="-78"/>
              </a:rPr>
              <a:t>Frequency of Examination </a:t>
            </a:r>
          </a:p>
          <a:p>
            <a:pPr algn="just"/>
            <a:r>
              <a:rPr lang="en-US" b="1" dirty="0" smtClean="0">
                <a:latin typeface="Andalus" pitchFamily="18" charset="-78"/>
                <a:cs typeface="Andalus" pitchFamily="18" charset="-78"/>
              </a:rPr>
              <a:t>A</a:t>
            </a:r>
            <a:r>
              <a:rPr lang="en-US" dirty="0" smtClean="0">
                <a:latin typeface="Andalus" pitchFamily="18" charset="-78"/>
                <a:cs typeface="Andalus" pitchFamily="18" charset="-78"/>
              </a:rPr>
              <a:t>. The examination is available from a number of locations in the country </a:t>
            </a:r>
          </a:p>
          <a:p>
            <a:pPr algn="just"/>
            <a:r>
              <a:rPr lang="en-US" b="1" dirty="0" smtClean="0">
                <a:latin typeface="Andalus" pitchFamily="18" charset="-78"/>
                <a:cs typeface="Andalus" pitchFamily="18" charset="-78"/>
              </a:rPr>
              <a:t>B</a:t>
            </a:r>
            <a:r>
              <a:rPr lang="en-US" dirty="0" smtClean="0">
                <a:latin typeface="Andalus" pitchFamily="18" charset="-78"/>
                <a:cs typeface="Andalus" pitchFamily="18" charset="-78"/>
              </a:rPr>
              <a:t>. The examination is available on every working day</a:t>
            </a:r>
          </a:p>
          <a:p>
            <a:pPr algn="just"/>
            <a:r>
              <a:rPr lang="en-US" b="1" dirty="0" smtClean="0">
                <a:latin typeface="Andalus" pitchFamily="18" charset="-78"/>
                <a:cs typeface="Andalus" pitchFamily="18" charset="-78"/>
              </a:rPr>
              <a:t>C</a:t>
            </a:r>
            <a:r>
              <a:rPr lang="en-US" dirty="0" smtClean="0">
                <a:latin typeface="Andalus" pitchFamily="18" charset="-78"/>
                <a:cs typeface="Andalus" pitchFamily="18" charset="-78"/>
              </a:rPr>
              <a:t>. A candidate needs to provide </a:t>
            </a:r>
            <a:r>
              <a:rPr lang="en-US" b="1" dirty="0" smtClean="0">
                <a:latin typeface="Andalus" pitchFamily="18" charset="-78"/>
                <a:cs typeface="Andalus" pitchFamily="18" charset="-78"/>
              </a:rPr>
              <a:t>PAN</a:t>
            </a:r>
            <a:r>
              <a:rPr lang="en-US" dirty="0" smtClean="0">
                <a:latin typeface="Andalus" pitchFamily="18" charset="-78"/>
                <a:cs typeface="Andalus" pitchFamily="18" charset="-78"/>
              </a:rPr>
              <a:t> and </a:t>
            </a:r>
            <a:r>
              <a:rPr lang="en-US" b="1" dirty="0" err="1" smtClean="0">
                <a:latin typeface="Andalus" pitchFamily="18" charset="-78"/>
                <a:cs typeface="Andalus" pitchFamily="18" charset="-78"/>
              </a:rPr>
              <a:t>Aadhaar</a:t>
            </a:r>
            <a:r>
              <a:rPr lang="en-US" b="1" dirty="0" smtClean="0">
                <a:latin typeface="Andalus" pitchFamily="18" charset="-78"/>
                <a:cs typeface="Andalus" pitchFamily="18" charset="-78"/>
              </a:rPr>
              <a:t> </a:t>
            </a:r>
            <a:r>
              <a:rPr lang="en-US" dirty="0" smtClean="0">
                <a:latin typeface="Andalus" pitchFamily="18" charset="-78"/>
                <a:cs typeface="Andalus" pitchFamily="18" charset="-78"/>
              </a:rPr>
              <a:t>to </a:t>
            </a:r>
            <a:r>
              <a:rPr lang="en-US" dirty="0" err="1" smtClean="0">
                <a:latin typeface="Andalus" pitchFamily="18" charset="-78"/>
                <a:cs typeface="Andalus" pitchFamily="18" charset="-78"/>
              </a:rPr>
              <a:t>enrol</a:t>
            </a:r>
            <a:r>
              <a:rPr lang="en-US" dirty="0" smtClean="0">
                <a:latin typeface="Andalus" pitchFamily="18" charset="-78"/>
                <a:cs typeface="Andalus" pitchFamily="18" charset="-78"/>
              </a:rPr>
              <a:t> for the examination.</a:t>
            </a:r>
          </a:p>
          <a:p>
            <a:pPr algn="just"/>
            <a:endParaRPr lang="en-US" dirty="0" smtClean="0">
              <a:latin typeface="Andalus" pitchFamily="18" charset="-78"/>
              <a:cs typeface="Andalus" pitchFamily="18" charset="-78"/>
            </a:endParaRPr>
          </a:p>
          <a:p>
            <a:pPr algn="just"/>
            <a:r>
              <a:rPr lang="en-US" b="1" dirty="0" smtClean="0">
                <a:latin typeface="Andalus" pitchFamily="18" charset="-78"/>
                <a:cs typeface="Andalus" pitchFamily="18" charset="-78"/>
              </a:rPr>
              <a:t>Registration</a:t>
            </a:r>
          </a:p>
          <a:p>
            <a:pPr algn="just"/>
            <a:r>
              <a:rPr lang="en-IN" b="1" dirty="0" smtClean="0">
                <a:latin typeface="Andalus" pitchFamily="18" charset="-78"/>
                <a:cs typeface="Andalus" pitchFamily="18" charset="-78"/>
              </a:rPr>
              <a:t>A. </a:t>
            </a:r>
            <a:r>
              <a:rPr lang="en-IN" dirty="0" smtClean="0">
                <a:latin typeface="Andalus" pitchFamily="18" charset="-78"/>
                <a:cs typeface="Andalus" pitchFamily="18" charset="-78"/>
              </a:rPr>
              <a:t>The educational course for the asset class shall be delivered by the RVO in not less than </a:t>
            </a:r>
            <a:r>
              <a:rPr lang="en-IN" b="1" dirty="0" smtClean="0">
                <a:latin typeface="Andalus" pitchFamily="18" charset="-78"/>
                <a:cs typeface="Andalus" pitchFamily="18" charset="-78"/>
              </a:rPr>
              <a:t>50 hours</a:t>
            </a:r>
            <a:r>
              <a:rPr lang="en-IN" dirty="0" smtClean="0">
                <a:latin typeface="Andalus" pitchFamily="18" charset="-78"/>
                <a:cs typeface="Andalus" pitchFamily="18" charset="-78"/>
              </a:rPr>
              <a:t>.</a:t>
            </a:r>
          </a:p>
          <a:p>
            <a:pPr algn="just"/>
            <a:r>
              <a:rPr lang="en-IN" b="1" dirty="0" smtClean="0">
                <a:latin typeface="Andalus" pitchFamily="18" charset="-78"/>
                <a:cs typeface="Andalus" pitchFamily="18" charset="-78"/>
              </a:rPr>
              <a:t>B. </a:t>
            </a:r>
            <a:r>
              <a:rPr lang="en-IN" dirty="0" smtClean="0">
                <a:latin typeface="Andalus" pitchFamily="18" charset="-78"/>
                <a:cs typeface="Andalus" pitchFamily="18" charset="-78"/>
              </a:rPr>
              <a:t>Candidate having the required qualification and experience and having completed the education course specified above shall be eligible for registration as a </a:t>
            </a:r>
            <a:r>
              <a:rPr lang="en-IN" dirty="0" err="1" smtClean="0">
                <a:latin typeface="Andalus" pitchFamily="18" charset="-78"/>
                <a:cs typeface="Andalus" pitchFamily="18" charset="-78"/>
              </a:rPr>
              <a:t>valuer</a:t>
            </a:r>
            <a:r>
              <a:rPr lang="en-IN" dirty="0" smtClean="0">
                <a:latin typeface="Andalus" pitchFamily="18" charset="-78"/>
                <a:cs typeface="Andalus" pitchFamily="18" charset="-78"/>
              </a:rPr>
              <a:t> on passing the valuation examination of the asset class conducted by the Authority. </a:t>
            </a:r>
          </a:p>
          <a:p>
            <a:r>
              <a:rPr lang="en-IN" b="1" dirty="0" smtClean="0">
                <a:latin typeface="Andalus" pitchFamily="18" charset="-78"/>
                <a:cs typeface="Andalus" pitchFamily="18" charset="-78"/>
              </a:rPr>
              <a:t>C. </a:t>
            </a:r>
            <a:r>
              <a:rPr lang="en-IN" dirty="0" smtClean="0">
                <a:latin typeface="Andalus" pitchFamily="18" charset="-78"/>
                <a:cs typeface="Andalus" pitchFamily="18" charset="-78"/>
              </a:rPr>
              <a:t>The educational course will </a:t>
            </a:r>
            <a:r>
              <a:rPr lang="en-IN" b="1" dirty="0" smtClean="0">
                <a:latin typeface="Andalus" pitchFamily="18" charset="-78"/>
                <a:cs typeface="Andalus" pitchFamily="18" charset="-78"/>
              </a:rPr>
              <a:t>be reviewed on a yearly basis</a:t>
            </a:r>
            <a:r>
              <a:rPr lang="en-IN" dirty="0" smtClean="0">
                <a:latin typeface="Andalus" pitchFamily="18" charset="-78"/>
                <a:cs typeface="Andalus" pitchFamily="18" charset="-78"/>
              </a:rPr>
              <a:t>.</a:t>
            </a:r>
            <a:endParaRPr lang="en-US" b="1" dirty="0" smtClean="0">
              <a:latin typeface="Andalus" pitchFamily="18" charset="-78"/>
              <a:cs typeface="Andalus" pitchFamily="18" charset="-78"/>
            </a:endParaRPr>
          </a:p>
          <a:p>
            <a:pPr algn="just"/>
            <a:endParaRPr lang="en-US" dirty="0" smtClean="0">
              <a:latin typeface="Andalus" pitchFamily="18" charset="-78"/>
              <a:cs typeface="Andalus" pitchFamily="18" charset="-78"/>
            </a:endParaRPr>
          </a:p>
          <a:p>
            <a:pPr algn="just"/>
            <a:endParaRPr lang="en-US" dirty="0" smtClean="0">
              <a:latin typeface="Andalus" pitchFamily="18" charset="-78"/>
              <a:cs typeface="Andalus" pitchFamily="18" charset="-78"/>
            </a:endParaRPr>
          </a:p>
          <a:p>
            <a:pPr algn="just"/>
            <a:endParaRPr lang="en-US" dirty="0" smtClean="0">
              <a:latin typeface="Andalus" pitchFamily="18" charset="-78"/>
              <a:cs typeface="Andalus" pitchFamily="18" charset="-78"/>
            </a:endParaRPr>
          </a:p>
          <a:p>
            <a:pPr algn="just"/>
            <a:endParaRPr lang="en-US" dirty="0" smtClean="0">
              <a:latin typeface="Andalus" pitchFamily="18" charset="-78"/>
              <a:cs typeface="Andalus" pitchFamily="18" charset="-78"/>
            </a:endParaRPr>
          </a:p>
          <a:p>
            <a:pPr algn="just"/>
            <a:endParaRPr lang="en-US" dirty="0" smtClean="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txBody>
          <a:bodyPr>
            <a:normAutofit/>
          </a:bodyPr>
          <a:lstStyle/>
          <a:p>
            <a:r>
              <a:rPr lang="en-US" sz="3200" u="sng" dirty="0" smtClean="0">
                <a:latin typeface="Times New Roman" pitchFamily="18" charset="0"/>
                <a:cs typeface="Times New Roman" pitchFamily="18" charset="0"/>
              </a:rPr>
              <a:t>Syllabus </a:t>
            </a:r>
          </a:p>
        </p:txBody>
      </p:sp>
      <p:graphicFrame>
        <p:nvGraphicFramePr>
          <p:cNvPr id="4" name="Table 3"/>
          <p:cNvGraphicFramePr>
            <a:graphicFrameLocks noGrp="1"/>
          </p:cNvGraphicFramePr>
          <p:nvPr/>
        </p:nvGraphicFramePr>
        <p:xfrm>
          <a:off x="457200" y="990600"/>
          <a:ext cx="8458200" cy="5237036"/>
        </p:xfrm>
        <a:graphic>
          <a:graphicData uri="http://schemas.openxmlformats.org/drawingml/2006/table">
            <a:tbl>
              <a:tblPr firstRow="1" bandRow="1">
                <a:tableStyleId>{5C22544A-7EE6-4342-B048-85BDC9FD1C3A}</a:tableStyleId>
              </a:tblPr>
              <a:tblGrid>
                <a:gridCol w="775982"/>
                <a:gridCol w="6272518"/>
                <a:gridCol w="1409700"/>
              </a:tblGrid>
              <a:tr h="457201">
                <a:tc>
                  <a:txBody>
                    <a:bodyPr/>
                    <a:lstStyle/>
                    <a:p>
                      <a:pPr algn="ctr"/>
                      <a:r>
                        <a:rPr lang="en-US" sz="1600" dirty="0" err="1" smtClean="0">
                          <a:latin typeface="Times New Roman" pitchFamily="18" charset="0"/>
                          <a:cs typeface="Times New Roman" pitchFamily="18" charset="0"/>
                        </a:rPr>
                        <a:t>S.No</a:t>
                      </a:r>
                      <a:endParaRPr lang="en-US" sz="16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pPr algn="ctr"/>
                      <a:r>
                        <a:rPr lang="en-US" sz="1600" b="1" kern="1200" baseline="0" dirty="0" smtClean="0">
                          <a:solidFill>
                            <a:schemeClr val="lt1"/>
                          </a:solidFill>
                          <a:latin typeface="Times New Roman" pitchFamily="18" charset="0"/>
                          <a:ea typeface="+mn-ea"/>
                          <a:cs typeface="Times New Roman" pitchFamily="18" charset="0"/>
                        </a:rPr>
                        <a:t>Coverage 	</a:t>
                      </a:r>
                    </a:p>
                  </a:txBody>
                  <a:tcPr>
                    <a:lnB w="12700" cap="flat" cmpd="sng" algn="ctr">
                      <a:solidFill>
                        <a:schemeClr val="tx1"/>
                      </a:solidFill>
                      <a:prstDash val="solid"/>
                      <a:round/>
                      <a:headEnd type="none" w="med" len="med"/>
                      <a:tailEnd type="none" w="med" len="med"/>
                    </a:lnB>
                  </a:tcPr>
                </a:tc>
                <a:tc>
                  <a:txBody>
                    <a:bodyPr/>
                    <a:lstStyle/>
                    <a:p>
                      <a:pPr algn="ctr"/>
                      <a:r>
                        <a:rPr lang="en-US" sz="1600" b="1" kern="1200" baseline="0" dirty="0" smtClean="0">
                          <a:solidFill>
                            <a:schemeClr val="lt1"/>
                          </a:solidFill>
                          <a:latin typeface="Times New Roman" pitchFamily="18" charset="0"/>
                          <a:ea typeface="+mn-ea"/>
                          <a:cs typeface="Times New Roman" pitchFamily="18" charset="0"/>
                        </a:rPr>
                        <a:t>Weight (%) 	</a:t>
                      </a:r>
                    </a:p>
                  </a:txBody>
                  <a:tcPr>
                    <a:lnB w="12700" cap="flat" cmpd="sng" algn="ctr">
                      <a:solidFill>
                        <a:schemeClr val="tx1"/>
                      </a:solidFill>
                      <a:prstDash val="solid"/>
                      <a:round/>
                      <a:headEnd type="none" w="med" len="med"/>
                      <a:tailEnd type="none" w="med" len="med"/>
                    </a:lnB>
                  </a:tcPr>
                </a:tc>
              </a:tr>
              <a:tr h="1340915">
                <a:tc>
                  <a:txBody>
                    <a:bodyPr/>
                    <a:lstStyle/>
                    <a:p>
                      <a:r>
                        <a:rPr lang="en-US" sz="1400" dirty="0" smtClean="0">
                          <a:latin typeface="Times New Roman" pitchFamily="18" charset="0"/>
                          <a:cs typeface="Times New Roman" pitchFamily="18" charset="0"/>
                        </a:rPr>
                        <a:t>a</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kern="1200" baseline="0" dirty="0" smtClean="0">
                          <a:solidFill>
                            <a:schemeClr val="dk1"/>
                          </a:solidFill>
                          <a:latin typeface="Times New Roman" pitchFamily="18" charset="0"/>
                          <a:ea typeface="+mn-ea"/>
                          <a:cs typeface="Times New Roman" pitchFamily="18" charset="0"/>
                        </a:rPr>
                        <a:t> </a:t>
                      </a:r>
                      <a:r>
                        <a:rPr lang="en-US" sz="1400" b="1" kern="1200" baseline="0" dirty="0" smtClean="0">
                          <a:solidFill>
                            <a:schemeClr val="dk1"/>
                          </a:solidFill>
                          <a:latin typeface="Times New Roman" pitchFamily="18" charset="0"/>
                          <a:ea typeface="+mn-ea"/>
                          <a:cs typeface="Times New Roman" pitchFamily="18" charset="0"/>
                        </a:rPr>
                        <a:t>Macro Economics </a:t>
                      </a:r>
                    </a:p>
                    <a:p>
                      <a:r>
                        <a:rPr lang="en-US" sz="1400" kern="1200" baseline="0" dirty="0" smtClean="0">
                          <a:solidFill>
                            <a:schemeClr val="dk1"/>
                          </a:solidFill>
                          <a:latin typeface="Times New Roman" pitchFamily="18" charset="0"/>
                          <a:ea typeface="+mn-ea"/>
                          <a:cs typeface="Times New Roman" pitchFamily="18" charset="0"/>
                        </a:rPr>
                        <a:t>- National Income Accounting </a:t>
                      </a:r>
                    </a:p>
                    <a:p>
                      <a:r>
                        <a:rPr lang="en-US" sz="1400" kern="1200" baseline="0" dirty="0" smtClean="0">
                          <a:solidFill>
                            <a:schemeClr val="dk1"/>
                          </a:solidFill>
                          <a:latin typeface="Times New Roman" pitchFamily="18" charset="0"/>
                          <a:ea typeface="+mn-ea"/>
                          <a:cs typeface="Times New Roman" pitchFamily="18" charset="0"/>
                        </a:rPr>
                        <a:t>- Basics of Fiscal Policy </a:t>
                      </a:r>
                    </a:p>
                    <a:p>
                      <a:r>
                        <a:rPr lang="en-US" sz="1400" kern="1200" baseline="0" dirty="0" smtClean="0">
                          <a:solidFill>
                            <a:schemeClr val="dk1"/>
                          </a:solidFill>
                          <a:latin typeface="Times New Roman" pitchFamily="18" charset="0"/>
                          <a:ea typeface="+mn-ea"/>
                          <a:cs typeface="Times New Roman" pitchFamily="18" charset="0"/>
                        </a:rPr>
                        <a:t>- Basics of Monetary Policy </a:t>
                      </a:r>
                    </a:p>
                    <a:p>
                      <a:r>
                        <a:rPr lang="en-US" sz="1400" kern="1200" baseline="0" dirty="0" smtClean="0">
                          <a:solidFill>
                            <a:schemeClr val="dk1"/>
                          </a:solidFill>
                          <a:latin typeface="Times New Roman" pitchFamily="18" charset="0"/>
                          <a:ea typeface="+mn-ea"/>
                          <a:cs typeface="Times New Roman" pitchFamily="18" charset="0"/>
                        </a:rPr>
                        <a:t>- Understanding Business cycles</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latin typeface="Times New Roman" pitchFamily="18" charset="0"/>
                          <a:cs typeface="Times New Roman" pitchFamily="18" charset="0"/>
                        </a:rPr>
                        <a:t>4</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3904">
                <a:tc>
                  <a:txBody>
                    <a:bodyPr/>
                    <a:lstStyle/>
                    <a:p>
                      <a:r>
                        <a:rPr lang="en-US" sz="1400" dirty="0" smtClean="0">
                          <a:latin typeface="Times New Roman" pitchFamily="18" charset="0"/>
                          <a:cs typeface="Times New Roman" pitchFamily="18" charset="0"/>
                        </a:rPr>
                        <a:t>b</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baseline="0" dirty="0" smtClean="0">
                          <a:solidFill>
                            <a:schemeClr val="dk1"/>
                          </a:solidFill>
                          <a:latin typeface="Times New Roman" pitchFamily="18" charset="0"/>
                          <a:ea typeface="+mn-ea"/>
                          <a:cs typeface="Times New Roman" pitchFamily="18" charset="0"/>
                        </a:rPr>
                        <a:t>Finance </a:t>
                      </a:r>
                    </a:p>
                    <a:p>
                      <a:r>
                        <a:rPr lang="en-US" sz="1400" kern="1200" baseline="0" dirty="0" smtClean="0">
                          <a:solidFill>
                            <a:schemeClr val="dk1"/>
                          </a:solidFill>
                          <a:latin typeface="Times New Roman" pitchFamily="18" charset="0"/>
                          <a:ea typeface="+mn-ea"/>
                          <a:cs typeface="Times New Roman" pitchFamily="18" charset="0"/>
                        </a:rPr>
                        <a:t>- Basic Concepts of Finance </a:t>
                      </a:r>
                    </a:p>
                    <a:p>
                      <a:r>
                        <a:rPr lang="en-US" sz="1400" kern="1200" baseline="0" dirty="0" smtClean="0">
                          <a:solidFill>
                            <a:schemeClr val="dk1"/>
                          </a:solidFill>
                          <a:latin typeface="Times New Roman" pitchFamily="18" charset="0"/>
                          <a:ea typeface="+mn-ea"/>
                          <a:cs typeface="Times New Roman" pitchFamily="18" charset="0"/>
                        </a:rPr>
                        <a:t>- Decisions in Finance </a:t>
                      </a:r>
                    </a:p>
                    <a:p>
                      <a:r>
                        <a:rPr lang="en-US" sz="1400" kern="1200" baseline="0" dirty="0" smtClean="0">
                          <a:solidFill>
                            <a:schemeClr val="dk1"/>
                          </a:solidFill>
                          <a:latin typeface="Times New Roman" pitchFamily="18" charset="0"/>
                          <a:ea typeface="+mn-ea"/>
                          <a:cs typeface="Times New Roman" pitchFamily="18" charset="0"/>
                        </a:rPr>
                        <a:t>- Financial Markets and Securities Markets </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latin typeface="Times New Roman" pitchFamily="18" charset="0"/>
                          <a:cs typeface="Times New Roman" pitchFamily="18" charset="0"/>
                        </a:rPr>
                        <a:t>3</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2182">
                <a:tc>
                  <a:txBody>
                    <a:bodyPr/>
                    <a:lstStyle/>
                    <a:p>
                      <a:r>
                        <a:rPr lang="en-US" sz="1400" dirty="0" smtClean="0">
                          <a:latin typeface="Times New Roman" pitchFamily="18" charset="0"/>
                          <a:cs typeface="Times New Roman" pitchFamily="18" charset="0"/>
                        </a:rPr>
                        <a:t>c</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baseline="0" dirty="0" smtClean="0">
                          <a:solidFill>
                            <a:schemeClr val="dk1"/>
                          </a:solidFill>
                          <a:latin typeface="Times New Roman" pitchFamily="18" charset="0"/>
                          <a:ea typeface="+mn-ea"/>
                          <a:cs typeface="Times New Roman" pitchFamily="18" charset="0"/>
                        </a:rPr>
                        <a:t>Professional Ethics and Standards </a:t>
                      </a:r>
                    </a:p>
                    <a:p>
                      <a:r>
                        <a:rPr lang="en-US" sz="1400" kern="1200" baseline="0" dirty="0" smtClean="0">
                          <a:solidFill>
                            <a:schemeClr val="dk1"/>
                          </a:solidFill>
                          <a:latin typeface="Times New Roman" pitchFamily="18" charset="0"/>
                          <a:ea typeface="+mn-ea"/>
                          <a:cs typeface="Times New Roman" pitchFamily="18" charset="0"/>
                        </a:rPr>
                        <a:t>- Model Code of Conduct as notified by MCA </a:t>
                      </a:r>
                    </a:p>
                    <a:p>
                      <a:r>
                        <a:rPr lang="en-US" sz="1400" kern="1200" baseline="0" dirty="0" smtClean="0">
                          <a:solidFill>
                            <a:schemeClr val="dk1"/>
                          </a:solidFill>
                          <a:latin typeface="Times New Roman" pitchFamily="18" charset="0"/>
                          <a:ea typeface="+mn-ea"/>
                          <a:cs typeface="Times New Roman" pitchFamily="18" charset="0"/>
                        </a:rPr>
                        <a:t>- Other Engagement Considerations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latin typeface="Times New Roman" pitchFamily="18" charset="0"/>
                          <a:cs typeface="Times New Roman" pitchFamily="18" charset="0"/>
                        </a:rPr>
                        <a:t>5</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40915">
                <a:tc>
                  <a:txBody>
                    <a:bodyPr/>
                    <a:lstStyle/>
                    <a:p>
                      <a:r>
                        <a:rPr lang="en-US" sz="1400" dirty="0" smtClean="0">
                          <a:latin typeface="Times New Roman" pitchFamily="18" charset="0"/>
                          <a:cs typeface="Times New Roman" pitchFamily="18" charset="0"/>
                        </a:rPr>
                        <a:t>d</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baseline="0" dirty="0" smtClean="0">
                          <a:solidFill>
                            <a:schemeClr val="dk1"/>
                          </a:solidFill>
                          <a:latin typeface="Times New Roman" pitchFamily="18" charset="0"/>
                          <a:ea typeface="+mn-ea"/>
                          <a:cs typeface="Times New Roman" pitchFamily="18" charset="0"/>
                        </a:rPr>
                        <a:t>Financial Statement Analysis </a:t>
                      </a:r>
                    </a:p>
                    <a:p>
                      <a:r>
                        <a:rPr lang="en-US" sz="1400" kern="1200" baseline="0" dirty="0" smtClean="0">
                          <a:solidFill>
                            <a:schemeClr val="dk1"/>
                          </a:solidFill>
                          <a:latin typeface="Times New Roman" pitchFamily="18" charset="0"/>
                          <a:ea typeface="+mn-ea"/>
                          <a:cs typeface="Times New Roman" pitchFamily="18" charset="0"/>
                        </a:rPr>
                        <a:t>- Assets, Liabilities, Income and Expenses </a:t>
                      </a:r>
                    </a:p>
                    <a:p>
                      <a:r>
                        <a:rPr lang="en-US" sz="1400" kern="1200" baseline="0" dirty="0" smtClean="0">
                          <a:solidFill>
                            <a:schemeClr val="dk1"/>
                          </a:solidFill>
                          <a:latin typeface="Times New Roman" pitchFamily="18" charset="0"/>
                          <a:ea typeface="+mn-ea"/>
                          <a:cs typeface="Times New Roman" pitchFamily="18" charset="0"/>
                        </a:rPr>
                        <a:t>- Performance Analysis, Capital Structure Analysis </a:t>
                      </a:r>
                    </a:p>
                    <a:p>
                      <a:r>
                        <a:rPr lang="en-US" sz="1400" kern="1200" baseline="0" dirty="0" smtClean="0">
                          <a:solidFill>
                            <a:schemeClr val="dk1"/>
                          </a:solidFill>
                          <a:latin typeface="Times New Roman" pitchFamily="18" charset="0"/>
                          <a:ea typeface="+mn-ea"/>
                          <a:cs typeface="Times New Roman" pitchFamily="18" charset="0"/>
                        </a:rPr>
                        <a:t>- Credit Analysis </a:t>
                      </a:r>
                    </a:p>
                    <a:p>
                      <a:r>
                        <a:rPr lang="en-US" sz="1400" kern="1200" baseline="0" dirty="0" smtClean="0">
                          <a:solidFill>
                            <a:schemeClr val="dk1"/>
                          </a:solidFill>
                          <a:latin typeface="Times New Roman" pitchFamily="18" charset="0"/>
                          <a:ea typeface="+mn-ea"/>
                          <a:cs typeface="Times New Roman" pitchFamily="18" charset="0"/>
                        </a:rPr>
                        <a:t>- Cash Flow Analysis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smtClean="0">
                          <a:latin typeface="Times New Roman" pitchFamily="18" charset="0"/>
                          <a:cs typeface="Times New Roman" pitchFamily="18" charset="0"/>
                        </a:rPr>
                        <a:t>3</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304800"/>
          <a:ext cx="8610600" cy="6400800"/>
        </p:xfrm>
        <a:graphic>
          <a:graphicData uri="http://schemas.openxmlformats.org/drawingml/2006/table">
            <a:tbl>
              <a:tblPr firstRow="1" bandRow="1">
                <a:tableStyleId>{5C22544A-7EE6-4342-B048-85BDC9FD1C3A}</a:tableStyleId>
              </a:tblPr>
              <a:tblGrid>
                <a:gridCol w="1183958"/>
                <a:gridCol w="6027419"/>
                <a:gridCol w="1399223"/>
              </a:tblGrid>
              <a:tr h="6400800">
                <a:tc>
                  <a:txBody>
                    <a:bodyPr/>
                    <a:lstStyle/>
                    <a:p>
                      <a:r>
                        <a:rPr lang="en-US" sz="1400" dirty="0" smtClean="0">
                          <a:solidFill>
                            <a:schemeClr val="tx1"/>
                          </a:solidFill>
                          <a:latin typeface="Andalus" pitchFamily="18" charset="-78"/>
                          <a:cs typeface="Andalus" pitchFamily="18" charset="-78"/>
                        </a:rPr>
                        <a:t>e</a:t>
                      </a:r>
                      <a:endParaRPr lang="en-US" sz="1400" dirty="0">
                        <a:solidFill>
                          <a:schemeClr val="tx1"/>
                        </a:solidFill>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c>
                  <a:txBody>
                    <a:bodyPr/>
                    <a:lstStyle/>
                    <a:p>
                      <a:r>
                        <a:rPr lang="en-US" sz="1400" b="1" kern="1200" baseline="0" dirty="0" smtClean="0">
                          <a:solidFill>
                            <a:schemeClr val="tx1"/>
                          </a:solidFill>
                          <a:latin typeface="Andalus" pitchFamily="18" charset="-78"/>
                          <a:ea typeface="+mn-ea"/>
                          <a:cs typeface="Andalus" pitchFamily="18" charset="-78"/>
                        </a:rPr>
                        <a:t>General laws and Judicial Pronouncements </a:t>
                      </a:r>
                    </a:p>
                    <a:p>
                      <a:r>
                        <a:rPr lang="en-US" sz="1400" b="0" kern="1200" baseline="0" dirty="0" smtClean="0">
                          <a:solidFill>
                            <a:schemeClr val="tx1"/>
                          </a:solidFill>
                          <a:latin typeface="Andalus" pitchFamily="18" charset="-78"/>
                          <a:ea typeface="+mn-ea"/>
                          <a:cs typeface="Andalus" pitchFamily="18" charset="-78"/>
                        </a:rPr>
                        <a:t>• </a:t>
                      </a:r>
                      <a:r>
                        <a:rPr lang="en-US" sz="1400" b="1" kern="1200" baseline="0" dirty="0" smtClean="0">
                          <a:solidFill>
                            <a:schemeClr val="tx1"/>
                          </a:solidFill>
                          <a:latin typeface="Andalus" pitchFamily="18" charset="-78"/>
                          <a:ea typeface="+mn-ea"/>
                          <a:cs typeface="Andalus" pitchFamily="18" charset="-78"/>
                        </a:rPr>
                        <a:t>Registered </a:t>
                      </a:r>
                      <a:r>
                        <a:rPr lang="en-US" sz="1400" b="1" kern="1200" baseline="0" dirty="0" err="1" smtClean="0">
                          <a:solidFill>
                            <a:schemeClr val="tx1"/>
                          </a:solidFill>
                          <a:latin typeface="Andalus" pitchFamily="18" charset="-78"/>
                          <a:ea typeface="+mn-ea"/>
                          <a:cs typeface="Andalus" pitchFamily="18" charset="-78"/>
                        </a:rPr>
                        <a:t>Valuers</a:t>
                      </a:r>
                      <a:r>
                        <a:rPr lang="en-US" sz="1400" b="1" kern="1200" baseline="0" dirty="0" smtClean="0">
                          <a:solidFill>
                            <a:schemeClr val="tx1"/>
                          </a:solidFill>
                          <a:latin typeface="Andalus" pitchFamily="18" charset="-78"/>
                          <a:ea typeface="+mn-ea"/>
                          <a:cs typeface="Andalus" pitchFamily="18" charset="-78"/>
                        </a:rPr>
                        <a:t> and Valuation Rules, 2017 </a:t>
                      </a:r>
                    </a:p>
                    <a:p>
                      <a:r>
                        <a:rPr lang="en-US" sz="1400" b="0" kern="1200" baseline="0" dirty="0" smtClean="0">
                          <a:solidFill>
                            <a:schemeClr val="tx1"/>
                          </a:solidFill>
                          <a:latin typeface="Andalus" pitchFamily="18" charset="-78"/>
                          <a:ea typeface="+mn-ea"/>
                          <a:cs typeface="Andalus" pitchFamily="18" charset="-78"/>
                        </a:rPr>
                        <a:t>- Valuation Standards </a:t>
                      </a:r>
                    </a:p>
                    <a:p>
                      <a:r>
                        <a:rPr lang="en-US" sz="1400" b="0" kern="1200" baseline="0" dirty="0" smtClean="0">
                          <a:solidFill>
                            <a:schemeClr val="tx1"/>
                          </a:solidFill>
                          <a:latin typeface="Andalus" pitchFamily="18" charset="-78"/>
                          <a:ea typeface="+mn-ea"/>
                          <a:cs typeface="Andalus" pitchFamily="18" charset="-78"/>
                        </a:rPr>
                        <a:t>- Registered </a:t>
                      </a:r>
                      <a:r>
                        <a:rPr lang="en-US" sz="1400" b="0" kern="1200" baseline="0" dirty="0" err="1" smtClean="0">
                          <a:solidFill>
                            <a:schemeClr val="tx1"/>
                          </a:solidFill>
                          <a:latin typeface="Andalus" pitchFamily="18" charset="-78"/>
                          <a:ea typeface="+mn-ea"/>
                          <a:cs typeface="Andalus" pitchFamily="18" charset="-78"/>
                        </a:rPr>
                        <a:t>Valuers</a:t>
                      </a:r>
                      <a:r>
                        <a:rPr lang="en-US" sz="1400" b="0" kern="1200" baseline="0" dirty="0" smtClean="0">
                          <a:solidFill>
                            <a:schemeClr val="tx1"/>
                          </a:solidFill>
                          <a:latin typeface="Andalus" pitchFamily="18" charset="-78"/>
                          <a:ea typeface="+mn-ea"/>
                          <a:cs typeface="Andalus" pitchFamily="18" charset="-78"/>
                        </a:rPr>
                        <a:t> </a:t>
                      </a:r>
                      <a:r>
                        <a:rPr lang="en-US" sz="1400" b="0" kern="1200" baseline="0" dirty="0" err="1" smtClean="0">
                          <a:solidFill>
                            <a:schemeClr val="tx1"/>
                          </a:solidFill>
                          <a:latin typeface="Andalus" pitchFamily="18" charset="-78"/>
                          <a:ea typeface="+mn-ea"/>
                          <a:cs typeface="Andalus" pitchFamily="18" charset="-78"/>
                        </a:rPr>
                        <a:t>Organisation</a:t>
                      </a:r>
                      <a:r>
                        <a:rPr lang="en-US" sz="1400" b="0" kern="1200" baseline="0" dirty="0" smtClean="0">
                          <a:solidFill>
                            <a:schemeClr val="tx1"/>
                          </a:solidFill>
                          <a:latin typeface="Andalus" pitchFamily="18" charset="-78"/>
                          <a:ea typeface="+mn-ea"/>
                          <a:cs typeface="Andalus" pitchFamily="18" charset="-78"/>
                        </a:rPr>
                        <a:t> </a:t>
                      </a:r>
                    </a:p>
                    <a:p>
                      <a:r>
                        <a:rPr lang="en-US" sz="1400" b="0" kern="1200" baseline="0" dirty="0" smtClean="0">
                          <a:solidFill>
                            <a:schemeClr val="tx1"/>
                          </a:solidFill>
                          <a:latin typeface="Andalus" pitchFamily="18" charset="-78"/>
                          <a:ea typeface="+mn-ea"/>
                          <a:cs typeface="Andalus" pitchFamily="18" charset="-78"/>
                        </a:rPr>
                        <a:t>- Registration of </a:t>
                      </a:r>
                      <a:r>
                        <a:rPr lang="en-US" sz="1400" b="0" kern="1200" baseline="0" dirty="0" err="1" smtClean="0">
                          <a:solidFill>
                            <a:schemeClr val="tx1"/>
                          </a:solidFill>
                          <a:latin typeface="Andalus" pitchFamily="18" charset="-78"/>
                          <a:ea typeface="+mn-ea"/>
                          <a:cs typeface="Andalus" pitchFamily="18" charset="-78"/>
                        </a:rPr>
                        <a:t>Valuers</a:t>
                      </a:r>
                      <a:r>
                        <a:rPr lang="en-US" sz="1400" b="0" kern="1200" baseline="0" dirty="0" smtClean="0">
                          <a:solidFill>
                            <a:schemeClr val="tx1"/>
                          </a:solidFill>
                          <a:latin typeface="Andalus" pitchFamily="18" charset="-78"/>
                          <a:ea typeface="+mn-ea"/>
                          <a:cs typeface="Andalus" pitchFamily="18" charset="-78"/>
                        </a:rPr>
                        <a:t> </a:t>
                      </a:r>
                    </a:p>
                    <a:p>
                      <a:pPr>
                        <a:buFontTx/>
                        <a:buChar char="-"/>
                      </a:pPr>
                      <a:r>
                        <a:rPr lang="en-US" sz="1400" b="0" kern="1200" baseline="0" dirty="0" smtClean="0">
                          <a:solidFill>
                            <a:schemeClr val="tx1"/>
                          </a:solidFill>
                          <a:latin typeface="Andalus" pitchFamily="18" charset="-78"/>
                          <a:ea typeface="+mn-ea"/>
                          <a:cs typeface="Andalus" pitchFamily="18" charset="-78"/>
                        </a:rPr>
                        <a:t>Asset Classes</a:t>
                      </a:r>
                    </a:p>
                    <a:p>
                      <a:r>
                        <a:rPr lang="en-US" sz="1400" b="1" kern="1200" baseline="0" dirty="0" smtClean="0">
                          <a:solidFill>
                            <a:schemeClr val="tx1"/>
                          </a:solidFill>
                          <a:latin typeface="Andalus" pitchFamily="18" charset="-78"/>
                          <a:ea typeface="+mn-ea"/>
                          <a:cs typeface="Andalus" pitchFamily="18" charset="-78"/>
                        </a:rPr>
                        <a:t>• Indian Contract Act, 1872 </a:t>
                      </a:r>
                    </a:p>
                    <a:p>
                      <a:r>
                        <a:rPr lang="en-US" sz="1400" b="0" kern="1200" baseline="0" dirty="0" smtClean="0">
                          <a:solidFill>
                            <a:schemeClr val="tx1"/>
                          </a:solidFill>
                          <a:latin typeface="Andalus" pitchFamily="18" charset="-78"/>
                          <a:ea typeface="+mn-ea"/>
                          <a:cs typeface="Andalus" pitchFamily="18" charset="-78"/>
                        </a:rPr>
                        <a:t>- Offer, Acceptance and Revocation </a:t>
                      </a:r>
                    </a:p>
                    <a:p>
                      <a:r>
                        <a:rPr lang="en-US" sz="1400" b="0" kern="1200" baseline="0" dirty="0" smtClean="0">
                          <a:solidFill>
                            <a:schemeClr val="tx1"/>
                          </a:solidFill>
                          <a:latin typeface="Andalus" pitchFamily="18" charset="-78"/>
                          <a:ea typeface="+mn-ea"/>
                          <a:cs typeface="Andalus" pitchFamily="18" charset="-78"/>
                        </a:rPr>
                        <a:t>- Legal Contract, Void and Voidable Contracts </a:t>
                      </a:r>
                    </a:p>
                    <a:p>
                      <a:r>
                        <a:rPr lang="en-US" sz="1400" b="0" kern="1200" baseline="0" dirty="0" smtClean="0">
                          <a:solidFill>
                            <a:schemeClr val="tx1"/>
                          </a:solidFill>
                          <a:latin typeface="Andalus" pitchFamily="18" charset="-78"/>
                          <a:ea typeface="+mn-ea"/>
                          <a:cs typeface="Andalus" pitchFamily="18" charset="-78"/>
                        </a:rPr>
                        <a:t>- Contingent Contracts </a:t>
                      </a:r>
                    </a:p>
                    <a:p>
                      <a:r>
                        <a:rPr lang="en-US" sz="1400" b="0" kern="1200" baseline="0" dirty="0" smtClean="0">
                          <a:solidFill>
                            <a:schemeClr val="tx1"/>
                          </a:solidFill>
                          <a:latin typeface="Andalus" pitchFamily="18" charset="-78"/>
                          <a:ea typeface="+mn-ea"/>
                          <a:cs typeface="Andalus" pitchFamily="18" charset="-78"/>
                        </a:rPr>
                        <a:t>- Performance of Contracts </a:t>
                      </a:r>
                    </a:p>
                    <a:p>
                      <a:r>
                        <a:rPr lang="en-US" sz="1400" b="0" kern="1200" baseline="0" dirty="0" smtClean="0">
                          <a:solidFill>
                            <a:schemeClr val="tx1"/>
                          </a:solidFill>
                          <a:latin typeface="Andalus" pitchFamily="18" charset="-78"/>
                          <a:ea typeface="+mn-ea"/>
                          <a:cs typeface="Andalus" pitchFamily="18" charset="-78"/>
                        </a:rPr>
                        <a:t>- Consequences of Breach of Contract </a:t>
                      </a:r>
                    </a:p>
                    <a:p>
                      <a:pPr>
                        <a:buFontTx/>
                        <a:buChar char="-"/>
                      </a:pPr>
                      <a:r>
                        <a:rPr lang="en-US" sz="1400" b="0" kern="1200" baseline="0" dirty="0" smtClean="0">
                          <a:solidFill>
                            <a:schemeClr val="tx1"/>
                          </a:solidFill>
                          <a:latin typeface="Andalus" pitchFamily="18" charset="-78"/>
                          <a:ea typeface="+mn-ea"/>
                          <a:cs typeface="Andalus" pitchFamily="18" charset="-78"/>
                        </a:rPr>
                        <a:t>Agency Agreements </a:t>
                      </a:r>
                    </a:p>
                    <a:p>
                      <a:r>
                        <a:rPr lang="en-US" sz="1400" b="0" kern="1200" baseline="0" dirty="0" smtClean="0">
                          <a:solidFill>
                            <a:schemeClr val="tx1"/>
                          </a:solidFill>
                          <a:latin typeface="Andalus" pitchFamily="18" charset="-78"/>
                          <a:ea typeface="+mn-ea"/>
                          <a:cs typeface="Andalus" pitchFamily="18" charset="-78"/>
                        </a:rPr>
                        <a:t>•</a:t>
                      </a:r>
                      <a:r>
                        <a:rPr lang="en-US" sz="1400" b="1" kern="1200" baseline="0" dirty="0" smtClean="0">
                          <a:solidFill>
                            <a:schemeClr val="tx1"/>
                          </a:solidFill>
                          <a:latin typeface="Andalus" pitchFamily="18" charset="-78"/>
                          <a:ea typeface="+mn-ea"/>
                          <a:cs typeface="Andalus" pitchFamily="18" charset="-78"/>
                        </a:rPr>
                        <a:t> The Sale of Goods Act, 1930 </a:t>
                      </a:r>
                    </a:p>
                    <a:p>
                      <a:r>
                        <a:rPr lang="en-US" sz="1400" b="0" kern="1200" baseline="0" dirty="0" smtClean="0">
                          <a:solidFill>
                            <a:schemeClr val="tx1"/>
                          </a:solidFill>
                          <a:latin typeface="Andalus" pitchFamily="18" charset="-78"/>
                          <a:ea typeface="+mn-ea"/>
                          <a:cs typeface="Andalus" pitchFamily="18" charset="-78"/>
                        </a:rPr>
                        <a:t>- Contract of Sale </a:t>
                      </a:r>
                    </a:p>
                    <a:p>
                      <a:r>
                        <a:rPr lang="en-US" sz="1400" b="0" kern="1200" baseline="0" dirty="0" smtClean="0">
                          <a:solidFill>
                            <a:schemeClr val="tx1"/>
                          </a:solidFill>
                          <a:latin typeface="Andalus" pitchFamily="18" charset="-78"/>
                          <a:ea typeface="+mn-ea"/>
                          <a:cs typeface="Andalus" pitchFamily="18" charset="-78"/>
                        </a:rPr>
                        <a:t>- Definition of Goods </a:t>
                      </a:r>
                    </a:p>
                    <a:p>
                      <a:r>
                        <a:rPr lang="en-US" sz="1400" b="0" kern="1200" baseline="0" dirty="0" smtClean="0">
                          <a:solidFill>
                            <a:schemeClr val="tx1"/>
                          </a:solidFill>
                          <a:latin typeface="Andalus" pitchFamily="18" charset="-78"/>
                          <a:ea typeface="+mn-ea"/>
                          <a:cs typeface="Andalus" pitchFamily="18" charset="-78"/>
                        </a:rPr>
                        <a:t>- Price of Goods </a:t>
                      </a:r>
                    </a:p>
                    <a:p>
                      <a:r>
                        <a:rPr lang="en-US" sz="1400" b="0" kern="1200" baseline="0" dirty="0" smtClean="0">
                          <a:solidFill>
                            <a:schemeClr val="tx1"/>
                          </a:solidFill>
                          <a:latin typeface="Andalus" pitchFamily="18" charset="-78"/>
                          <a:ea typeface="+mn-ea"/>
                          <a:cs typeface="Andalus" pitchFamily="18" charset="-78"/>
                        </a:rPr>
                        <a:t>- Conditions and Warranties </a:t>
                      </a:r>
                    </a:p>
                    <a:p>
                      <a:pPr>
                        <a:buFontTx/>
                        <a:buChar char="-"/>
                      </a:pPr>
                      <a:r>
                        <a:rPr lang="en-US" sz="1400" b="0" kern="1200" baseline="0" dirty="0" smtClean="0">
                          <a:solidFill>
                            <a:schemeClr val="tx1"/>
                          </a:solidFill>
                          <a:latin typeface="Andalus" pitchFamily="18" charset="-78"/>
                          <a:ea typeface="+mn-ea"/>
                          <a:cs typeface="Andalus" pitchFamily="18" charset="-78"/>
                        </a:rPr>
                        <a:t>Unpaid Seller </a:t>
                      </a:r>
                      <a:endParaRPr lang="en-US" sz="1800" b="1" kern="1200" baseline="0" dirty="0" smtClean="0">
                        <a:solidFill>
                          <a:schemeClr val="lt1"/>
                        </a:solidFill>
                        <a:latin typeface="Andalus" pitchFamily="18" charset="-78"/>
                        <a:ea typeface="+mn-ea"/>
                        <a:cs typeface="Andalus" pitchFamily="18" charset="-78"/>
                      </a:endParaRPr>
                    </a:p>
                    <a:p>
                      <a:r>
                        <a:rPr lang="en-US" sz="1400" b="1" kern="1200" baseline="0" dirty="0" smtClean="0">
                          <a:solidFill>
                            <a:schemeClr val="tx1"/>
                          </a:solidFill>
                          <a:latin typeface="Andalus" pitchFamily="18" charset="-78"/>
                          <a:ea typeface="+mn-ea"/>
                          <a:cs typeface="Andalus" pitchFamily="18" charset="-78"/>
                        </a:rPr>
                        <a:t>• The Transfer of Property Act, 1882 </a:t>
                      </a:r>
                    </a:p>
                    <a:p>
                      <a:r>
                        <a:rPr lang="en-US" sz="1400" b="0" kern="1200" baseline="0" dirty="0" smtClean="0">
                          <a:solidFill>
                            <a:schemeClr val="tx1"/>
                          </a:solidFill>
                          <a:latin typeface="Andalus" pitchFamily="18" charset="-78"/>
                          <a:ea typeface="+mn-ea"/>
                          <a:cs typeface="Andalus" pitchFamily="18" charset="-78"/>
                        </a:rPr>
                        <a:t>- Definition of Immovable Property  </a:t>
                      </a:r>
                      <a:endParaRPr lang="en-US" sz="1800" b="0" kern="1200" baseline="0" dirty="0" smtClean="0">
                        <a:solidFill>
                          <a:schemeClr val="lt1"/>
                        </a:solidFill>
                        <a:latin typeface="Andalus" pitchFamily="18" charset="-78"/>
                        <a:ea typeface="+mn-ea"/>
                        <a:cs typeface="Andalus" pitchFamily="18" charset="-78"/>
                      </a:endParaRPr>
                    </a:p>
                    <a:p>
                      <a:r>
                        <a:rPr lang="en-US" sz="1400" b="0" kern="1200" baseline="0" dirty="0" smtClean="0">
                          <a:solidFill>
                            <a:schemeClr val="tx1"/>
                          </a:solidFill>
                          <a:latin typeface="Andalus" pitchFamily="18" charset="-78"/>
                          <a:ea typeface="+mn-ea"/>
                          <a:cs typeface="Andalus" pitchFamily="18" charset="-78"/>
                        </a:rPr>
                        <a:t>- Transfer and Sale of Property </a:t>
                      </a:r>
                    </a:p>
                    <a:p>
                      <a:r>
                        <a:rPr lang="en-US" sz="1400" b="0" kern="1200" baseline="0" dirty="0" smtClean="0">
                          <a:solidFill>
                            <a:schemeClr val="tx1"/>
                          </a:solidFill>
                          <a:latin typeface="Andalus" pitchFamily="18" charset="-78"/>
                          <a:ea typeface="+mn-ea"/>
                          <a:cs typeface="Andalus" pitchFamily="18" charset="-78"/>
                        </a:rPr>
                        <a:t>- Rights and </a:t>
                      </a:r>
                      <a:r>
                        <a:rPr lang="en-US" sz="1400" b="0" kern="1200" baseline="0" dirty="0" err="1" smtClean="0">
                          <a:solidFill>
                            <a:schemeClr val="tx1"/>
                          </a:solidFill>
                          <a:latin typeface="Andalus" pitchFamily="18" charset="-78"/>
                          <a:ea typeface="+mn-ea"/>
                          <a:cs typeface="Andalus" pitchFamily="18" charset="-78"/>
                        </a:rPr>
                        <a:t>Labilities</a:t>
                      </a:r>
                      <a:r>
                        <a:rPr lang="en-US" sz="1400" b="0" kern="1200" baseline="0" dirty="0" smtClean="0">
                          <a:solidFill>
                            <a:schemeClr val="tx1"/>
                          </a:solidFill>
                          <a:latin typeface="Andalus" pitchFamily="18" charset="-78"/>
                          <a:ea typeface="+mn-ea"/>
                          <a:cs typeface="Andalus" pitchFamily="18" charset="-78"/>
                        </a:rPr>
                        <a:t> of Buyer and Seller </a:t>
                      </a:r>
                    </a:p>
                    <a:p>
                      <a:r>
                        <a:rPr lang="en-US" sz="1400" b="0" kern="1200" baseline="0" dirty="0" smtClean="0">
                          <a:solidFill>
                            <a:schemeClr val="tx1"/>
                          </a:solidFill>
                          <a:latin typeface="Andalus" pitchFamily="18" charset="-78"/>
                          <a:ea typeface="+mn-ea"/>
                          <a:cs typeface="Andalus" pitchFamily="18" charset="-78"/>
                        </a:rPr>
                        <a:t>- Mortgage of Property </a:t>
                      </a:r>
                    </a:p>
                    <a:p>
                      <a:r>
                        <a:rPr lang="en-US" sz="1400" b="0" kern="1200" baseline="0" dirty="0" smtClean="0">
                          <a:solidFill>
                            <a:schemeClr val="tx1"/>
                          </a:solidFill>
                          <a:latin typeface="Andalus" pitchFamily="18" charset="-78"/>
                          <a:ea typeface="+mn-ea"/>
                          <a:cs typeface="Andalus" pitchFamily="18" charset="-78"/>
                        </a:rPr>
                        <a:t>- Rights and Liabilities of Mortgager and Mortgagee </a:t>
                      </a:r>
                    </a:p>
                    <a:p>
                      <a:r>
                        <a:rPr lang="en-US" sz="1400" b="0" kern="1200" baseline="0" dirty="0" smtClean="0">
                          <a:solidFill>
                            <a:schemeClr val="tx1"/>
                          </a:solidFill>
                          <a:latin typeface="Andalus" pitchFamily="18" charset="-78"/>
                          <a:ea typeface="+mn-ea"/>
                          <a:cs typeface="Andalus" pitchFamily="18" charset="-78"/>
                        </a:rPr>
                        <a:t>- Gift of Immovable Property </a:t>
                      </a:r>
                    </a:p>
                    <a:p>
                      <a:r>
                        <a:rPr lang="en-US" sz="1400" b="0" kern="1200" baseline="0" dirty="0" smtClean="0">
                          <a:solidFill>
                            <a:schemeClr val="tx1"/>
                          </a:solidFill>
                          <a:latin typeface="Andalus" pitchFamily="18" charset="-78"/>
                          <a:ea typeface="+mn-ea"/>
                          <a:cs typeface="Andalus" pitchFamily="18" charset="-78"/>
                        </a:rPr>
                        <a:t>- Lease </a:t>
                      </a:r>
                      <a:r>
                        <a:rPr lang="en-US" sz="1800" b="0" kern="1200" baseline="0" dirty="0" smtClean="0">
                          <a:solidFill>
                            <a:schemeClr val="lt1"/>
                          </a:solidFill>
                          <a:latin typeface="Andalus" pitchFamily="18" charset="-78"/>
                          <a:ea typeface="+mn-ea"/>
                          <a:cs typeface="Andalus" pitchFamily="18" charset="-78"/>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c>
                  <a:txBody>
                    <a:bodyPr/>
                    <a:lstStyle/>
                    <a:p>
                      <a:r>
                        <a:rPr lang="en-US" sz="1400" dirty="0" smtClean="0">
                          <a:solidFill>
                            <a:schemeClr val="tx1"/>
                          </a:solidFill>
                          <a:latin typeface="Andalus" pitchFamily="18" charset="-78"/>
                          <a:cs typeface="Andalus" pitchFamily="18" charset="-78"/>
                        </a:rPr>
                        <a:t>18</a:t>
                      </a:r>
                      <a:endParaRPr lang="en-US" sz="1400" dirty="0">
                        <a:solidFill>
                          <a:schemeClr val="tx1"/>
                        </a:solidFill>
                        <a:latin typeface="Andalus" pitchFamily="18" charset="-78"/>
                        <a:cs typeface="Andalus" pitchFamily="18"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FF"/>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17363</TotalTime>
  <Words>2231</Words>
  <Application>Microsoft Office PowerPoint</Application>
  <PresentationFormat>On-screen Show (4:3)</PresentationFormat>
  <Paragraphs>681</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Andalus</vt:lpstr>
      <vt:lpstr>Arial</vt:lpstr>
      <vt:lpstr>Calibri</vt:lpstr>
      <vt:lpstr>Gabriola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Syllabus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Annexure III – Governance Structure &amp; Model Bye laws for RVOs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COMPANIES (REGISTERED VALUERS AND VALUATION) RULES, 2017  Rule 10   Functions of  a Valuer</vt:lpstr>
      <vt:lpstr>PowerPoint Presentation</vt:lpstr>
      <vt:lpstr>PowerPoint Presentation</vt:lpstr>
      <vt:lpstr>PowerPoint Presentation</vt:lpstr>
      <vt:lpstr>PowerPoint Presentation</vt:lpstr>
      <vt:lpstr>  Fine and Penalty  Rule 20 &amp; 21 Companies Act 2013  Section 247 (3) </vt:lpstr>
      <vt:lpstr>Annexure</vt:lpstr>
      <vt:lpstr>PowerPoint Presentation</vt:lpstr>
      <vt:lpstr>PowerPoint Presentation</vt:lpstr>
      <vt:lpstr>PowerPoint Presentation</vt:lpstr>
      <vt:lpstr>PowerPoint Presentation</vt:lpstr>
      <vt:lpstr>PowerPoint Presentation</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COMPANIES (REGISTERED VALUERS AND VALUATION) RULES, 2017</dc:title>
  <dc:creator>Jagdish</dc:creator>
  <cp:lastModifiedBy>Yogesh</cp:lastModifiedBy>
  <cp:revision>303</cp:revision>
  <dcterms:created xsi:type="dcterms:W3CDTF">2018-03-28T06:29:30Z</dcterms:created>
  <dcterms:modified xsi:type="dcterms:W3CDTF">2018-05-18T17:33:44Z</dcterms:modified>
</cp:coreProperties>
</file>