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56" r:id="rId1"/>
  </p:sldMasterIdLst>
  <p:notesMasterIdLst>
    <p:notesMasterId r:id="rId66"/>
  </p:notesMasterIdLst>
  <p:handoutMasterIdLst>
    <p:handoutMasterId r:id="rId67"/>
  </p:handoutMasterIdLst>
  <p:sldIdLst>
    <p:sldId id="256" r:id="rId2"/>
    <p:sldId id="358" r:id="rId3"/>
    <p:sldId id="359" r:id="rId4"/>
    <p:sldId id="387" r:id="rId5"/>
    <p:sldId id="390" r:id="rId6"/>
    <p:sldId id="370" r:id="rId7"/>
    <p:sldId id="418" r:id="rId8"/>
    <p:sldId id="388" r:id="rId9"/>
    <p:sldId id="392" r:id="rId10"/>
    <p:sldId id="393" r:id="rId11"/>
    <p:sldId id="416" r:id="rId12"/>
    <p:sldId id="394" r:id="rId13"/>
    <p:sldId id="395" r:id="rId14"/>
    <p:sldId id="397" r:id="rId15"/>
    <p:sldId id="463" r:id="rId16"/>
    <p:sldId id="404" r:id="rId17"/>
    <p:sldId id="405" r:id="rId18"/>
    <p:sldId id="406" r:id="rId19"/>
    <p:sldId id="407" r:id="rId20"/>
    <p:sldId id="408" r:id="rId21"/>
    <p:sldId id="409" r:id="rId22"/>
    <p:sldId id="410" r:id="rId23"/>
    <p:sldId id="411" r:id="rId24"/>
    <p:sldId id="412" r:id="rId25"/>
    <p:sldId id="433" r:id="rId26"/>
    <p:sldId id="432" r:id="rId27"/>
    <p:sldId id="424" r:id="rId28"/>
    <p:sldId id="425" r:id="rId29"/>
    <p:sldId id="426" r:id="rId30"/>
    <p:sldId id="427" r:id="rId31"/>
    <p:sldId id="428" r:id="rId32"/>
    <p:sldId id="429" r:id="rId33"/>
    <p:sldId id="464" r:id="rId34"/>
    <p:sldId id="434" r:id="rId35"/>
    <p:sldId id="435" r:id="rId36"/>
    <p:sldId id="436" r:id="rId37"/>
    <p:sldId id="438" r:id="rId38"/>
    <p:sldId id="439" r:id="rId39"/>
    <p:sldId id="440" r:id="rId40"/>
    <p:sldId id="441" r:id="rId41"/>
    <p:sldId id="442" r:id="rId42"/>
    <p:sldId id="443" r:id="rId43"/>
    <p:sldId id="444" r:id="rId44"/>
    <p:sldId id="445" r:id="rId45"/>
    <p:sldId id="446" r:id="rId46"/>
    <p:sldId id="447" r:id="rId47"/>
    <p:sldId id="448" r:id="rId48"/>
    <p:sldId id="449" r:id="rId49"/>
    <p:sldId id="450" r:id="rId50"/>
    <p:sldId id="451" r:id="rId51"/>
    <p:sldId id="452" r:id="rId52"/>
    <p:sldId id="453" r:id="rId53"/>
    <p:sldId id="420" r:id="rId54"/>
    <p:sldId id="430" r:id="rId55"/>
    <p:sldId id="421" r:id="rId56"/>
    <p:sldId id="422" r:id="rId57"/>
    <p:sldId id="454" r:id="rId58"/>
    <p:sldId id="456" r:id="rId59"/>
    <p:sldId id="457" r:id="rId60"/>
    <p:sldId id="458" r:id="rId61"/>
    <p:sldId id="459" r:id="rId62"/>
    <p:sldId id="460" r:id="rId63"/>
    <p:sldId id="461" r:id="rId64"/>
    <p:sldId id="462" r:id="rId6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33"/>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0351" autoAdjust="0"/>
    <p:restoredTop sz="94660"/>
  </p:normalViewPr>
  <p:slideViewPr>
    <p:cSldViewPr>
      <p:cViewPr varScale="1">
        <p:scale>
          <a:sx n="50" d="100"/>
          <a:sy n="50" d="100"/>
        </p:scale>
        <p:origin x="-1426"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1218DBD-D027-4F79-AA2B-F76585B3F725}" type="datetimeFigureOut">
              <a:rPr lang="en-US" smtClean="0"/>
              <a:pPr/>
              <a:t>5/18/2018</a:t>
            </a:fld>
            <a:endParaRPr lang="en-IN"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3FF1EB6-1C66-4966-B92F-5BD029BA2208}" type="slidenum">
              <a:rPr lang="en-IN" smtClean="0"/>
              <a:pPr/>
              <a:t>‹#›</a:t>
            </a:fld>
            <a:endParaRPr lang="en-IN" dirty="0"/>
          </a:p>
        </p:txBody>
      </p:sp>
    </p:spTree>
    <p:extLst>
      <p:ext uri="{BB962C8B-B14F-4D97-AF65-F5344CB8AC3E}">
        <p14:creationId xmlns="" xmlns:p14="http://schemas.microsoft.com/office/powerpoint/2010/main" val="33085076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EE4BD3-E346-4C94-B75E-815EB3C84B58}" type="datetimeFigureOut">
              <a:rPr lang="en-US" smtClean="0"/>
              <a:pPr/>
              <a:t>5/18/2018</a:t>
            </a:fld>
            <a:endParaRPr lang="en-IN"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0F6DDFF-A26C-4A89-A902-F399DEE2DC77}" type="slidenum">
              <a:rPr lang="en-IN" smtClean="0"/>
              <a:pPr/>
              <a:t>‹#›</a:t>
            </a:fld>
            <a:endParaRPr lang="en-IN" dirty="0"/>
          </a:p>
        </p:txBody>
      </p:sp>
    </p:spTree>
    <p:extLst>
      <p:ext uri="{BB962C8B-B14F-4D97-AF65-F5344CB8AC3E}">
        <p14:creationId xmlns="" xmlns:p14="http://schemas.microsoft.com/office/powerpoint/2010/main" val="32906484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FA0F20CC-7508-4924-ACEF-2DB0369F32F0}" type="slidenum">
              <a:rPr lang="en-US" smtClean="0"/>
              <a:pPr/>
              <a:t>38</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FA0F20CC-7508-4924-ACEF-2DB0369F32F0}" type="slidenum">
              <a:rPr lang="en-US" smtClean="0"/>
              <a:pPr/>
              <a:t>47</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FA0F20CC-7508-4924-ACEF-2DB0369F32F0}" type="slidenum">
              <a:rPr lang="en-US" smtClean="0"/>
              <a:pPr/>
              <a:t>48</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FA0F20CC-7508-4924-ACEF-2DB0369F32F0}" type="slidenum">
              <a:rPr lang="en-US" smtClean="0"/>
              <a:pPr/>
              <a:t>49</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FA0F20CC-7508-4924-ACEF-2DB0369F32F0}" type="slidenum">
              <a:rPr lang="en-US" smtClean="0"/>
              <a:pPr/>
              <a:t>50</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FA0F20CC-7508-4924-ACEF-2DB0369F32F0}" type="slidenum">
              <a:rPr lang="en-US" smtClean="0"/>
              <a:pPr/>
              <a:t>51</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FA0F20CC-7508-4924-ACEF-2DB0369F32F0}" type="slidenum">
              <a:rPr lang="en-US" smtClean="0"/>
              <a:pPr/>
              <a:t>52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FA0F20CC-7508-4924-ACEF-2DB0369F32F0}" type="slidenum">
              <a:rPr lang="en-US" smtClean="0"/>
              <a:pPr/>
              <a:t>39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FA0F20CC-7508-4924-ACEF-2DB0369F32F0}" type="slidenum">
              <a:rPr lang="en-US" smtClean="0"/>
              <a:pPr/>
              <a:t>40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FA0F20CC-7508-4924-ACEF-2DB0369F32F0}" type="slidenum">
              <a:rPr lang="en-US" smtClean="0"/>
              <a:pPr/>
              <a:t>41</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FA0F20CC-7508-4924-ACEF-2DB0369F32F0}" type="slidenum">
              <a:rPr lang="en-US" smtClean="0"/>
              <a:pPr/>
              <a:t>42</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FA0F20CC-7508-4924-ACEF-2DB0369F32F0}" type="slidenum">
              <a:rPr lang="en-US" smtClean="0"/>
              <a:pPr/>
              <a:t>43</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FA0F20CC-7508-4924-ACEF-2DB0369F32F0}" type="slidenum">
              <a:rPr lang="en-US" smtClean="0"/>
              <a:pPr/>
              <a:t>44</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FA0F20CC-7508-4924-ACEF-2DB0369F32F0}" type="slidenum">
              <a:rPr lang="en-US" smtClean="0"/>
              <a:pPr/>
              <a:t>45</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FA0F20CC-7508-4924-ACEF-2DB0369F32F0}" type="slidenum">
              <a:rPr lang="en-US" smtClean="0"/>
              <a:pPr/>
              <a:t>46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ransition>
    <p:wip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ransition>
    <p:wip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ransition>
    <p:wip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ransition>
    <p:wip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ransition>
    <p:wip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5/18/2018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transition>
    <p:wip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5/18/2018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ransition>
    <p:wip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5/18/2018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ransition>
    <p:wip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ransition>
    <p:wip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5/18/2018</a:t>
            </a:fld>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B6F15528-21DE-4FAA-801E-634DDDAF4B2B}" type="slidenum">
              <a:rPr lang="en-US" smtClean="0"/>
              <a:pPr/>
              <a:t>‹#›</a:t>
            </a:fld>
            <a:endParaRPr lang="en-US" dirty="0"/>
          </a:p>
        </p:txBody>
      </p:sp>
    </p:spTree>
  </p:cSld>
  <p:clrMapOvr>
    <a:masterClrMapping/>
  </p:clrMapOvr>
  <p:transition>
    <p:wip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ransition>
    <p:wip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1D8BD707-D9CF-40AE-B4C6-C98DA3205C09}" type="datetimeFigureOut">
              <a:rPr lang="en-US" smtClean="0"/>
              <a:pPr/>
              <a:t>5/18/2018</a:t>
            </a:fld>
            <a:endParaRPr lang="en-US" dirty="0"/>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4057" r:id="rId1"/>
    <p:sldLayoutId id="2147484058" r:id="rId2"/>
    <p:sldLayoutId id="2147484059" r:id="rId3"/>
    <p:sldLayoutId id="2147484060" r:id="rId4"/>
    <p:sldLayoutId id="2147484061" r:id="rId5"/>
    <p:sldLayoutId id="2147484062" r:id="rId6"/>
    <p:sldLayoutId id="2147484063" r:id="rId7"/>
    <p:sldLayoutId id="2147484064" r:id="rId8"/>
    <p:sldLayoutId id="2147484065" r:id="rId9"/>
    <p:sldLayoutId id="2147484066" r:id="rId10"/>
    <p:sldLayoutId id="2147484067" r:id="rId11"/>
  </p:sldLayoutIdLst>
  <p:transition>
    <p:wipe/>
  </p:transition>
  <p:timing>
    <p:tnLst>
      <p:par>
        <p:cTn id="1" dur="indefinite" restart="never" nodeType="tmRoot"/>
      </p:par>
    </p:tnLst>
  </p:timing>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Layout" Target="../slideLayouts/slideLayout9.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4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jpeg"/></Relationships>
</file>

<file path=ppt/slides/_rels/slide5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22.jpeg"/><Relationship Id="rId4" Type="http://schemas.openxmlformats.org/officeDocument/2006/relationships/image" Target="../media/image21.jpeg"/></Relationships>
</file>

<file path=ppt/slides/_rels/slide55.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6.jpeg"/></Relationships>
</file>

<file path=ppt/slides/_rels/slide60.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7.png"/><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7.png"/><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457200"/>
            <a:ext cx="7086600" cy="2819400"/>
          </a:xfrm>
        </p:spPr>
        <p:txBody>
          <a:bodyPr anchor="t">
            <a:normAutofit fontScale="90000"/>
          </a:bodyPr>
          <a:lstStyle/>
          <a:p>
            <a:pPr algn="ctr"/>
            <a:r>
              <a:rPr lang="en-US" sz="4000" b="1" dirty="0" smtClean="0">
                <a:latin typeface="Georgia" pitchFamily="18" charset="0"/>
              </a:rPr>
              <a:t>PRACTICAL &amp; PROCEDURAL ASPECTS OF NCLT/ NCLAT</a:t>
            </a:r>
            <a:br>
              <a:rPr lang="en-US" sz="4000" b="1" dirty="0" smtClean="0">
                <a:latin typeface="Georgia" pitchFamily="18" charset="0"/>
              </a:rPr>
            </a:br>
            <a:r>
              <a:rPr lang="en-US" sz="2700" b="1" dirty="0" smtClean="0">
                <a:latin typeface="Georgia" pitchFamily="18" charset="0"/>
              </a:rPr>
              <a:t/>
            </a:r>
            <a:br>
              <a:rPr lang="en-US" sz="2700" b="1" dirty="0" smtClean="0">
                <a:latin typeface="Georgia" pitchFamily="18" charset="0"/>
              </a:rPr>
            </a:br>
            <a:r>
              <a:rPr lang="en-US" sz="2700" b="1" dirty="0" smtClean="0">
                <a:latin typeface="Georgia" pitchFamily="18" charset="0"/>
              </a:rPr>
              <a:t>(CHAPTER XXVII)</a:t>
            </a:r>
            <a:r>
              <a:rPr lang="en-US" sz="4000" b="1" dirty="0" smtClean="0">
                <a:latin typeface="Georgia" pitchFamily="18" charset="0"/>
              </a:rPr>
              <a:t/>
            </a:r>
            <a:br>
              <a:rPr lang="en-US" sz="4000" b="1" dirty="0" smtClean="0">
                <a:latin typeface="Georgia" pitchFamily="18" charset="0"/>
              </a:rPr>
            </a:br>
            <a:r>
              <a:rPr lang="en-US" sz="4000" b="1" dirty="0" smtClean="0">
                <a:solidFill>
                  <a:schemeClr val="accent3">
                    <a:lumMod val="50000"/>
                  </a:schemeClr>
                </a:solidFill>
                <a:latin typeface="Georgia" pitchFamily="18" charset="0"/>
              </a:rPr>
              <a:t/>
            </a:r>
            <a:br>
              <a:rPr lang="en-US" sz="4000" b="1" dirty="0" smtClean="0">
                <a:solidFill>
                  <a:schemeClr val="accent3">
                    <a:lumMod val="50000"/>
                  </a:schemeClr>
                </a:solidFill>
                <a:latin typeface="Georgia" pitchFamily="18" charset="0"/>
              </a:rPr>
            </a:br>
            <a:r>
              <a:rPr lang="en-US" sz="4000" b="1" dirty="0" smtClean="0">
                <a:solidFill>
                  <a:schemeClr val="accent3">
                    <a:lumMod val="50000"/>
                  </a:schemeClr>
                </a:solidFill>
                <a:latin typeface="Georgia" pitchFamily="18" charset="0"/>
              </a:rPr>
              <a:t/>
            </a:r>
            <a:br>
              <a:rPr lang="en-US" sz="4000" b="1" dirty="0" smtClean="0">
                <a:solidFill>
                  <a:schemeClr val="accent3">
                    <a:lumMod val="50000"/>
                  </a:schemeClr>
                </a:solidFill>
                <a:latin typeface="Georgia" pitchFamily="18" charset="0"/>
              </a:rPr>
            </a:br>
            <a:endParaRPr lang="en-IN" sz="4000" b="1" dirty="0">
              <a:solidFill>
                <a:schemeClr val="accent3">
                  <a:lumMod val="50000"/>
                </a:schemeClr>
              </a:solidFill>
              <a:latin typeface="Georgia" pitchFamily="18" charset="0"/>
            </a:endParaRPr>
          </a:p>
        </p:txBody>
      </p:sp>
      <p:sp>
        <p:nvSpPr>
          <p:cNvPr id="3" name="Subtitle 2"/>
          <p:cNvSpPr>
            <a:spLocks noGrp="1"/>
          </p:cNvSpPr>
          <p:nvPr>
            <p:ph type="subTitle" idx="1"/>
          </p:nvPr>
        </p:nvSpPr>
        <p:spPr>
          <a:xfrm>
            <a:off x="1371600" y="3429000"/>
            <a:ext cx="7315200" cy="2209800"/>
          </a:xfrm>
          <a:blipFill>
            <a:blip r:embed="rId3"/>
            <a:tile tx="0" ty="0" sx="100000" sy="100000" flip="none" algn="tl"/>
          </a:blipFill>
          <a:ln>
            <a:solidFill>
              <a:schemeClr val="accent3">
                <a:lumMod val="50000"/>
              </a:schemeClr>
            </a:solidFill>
          </a:ln>
        </p:spPr>
        <p:txBody>
          <a:bodyPr>
            <a:normAutofit/>
          </a:bodyPr>
          <a:lstStyle/>
          <a:p>
            <a:pPr algn="ctr">
              <a:spcBef>
                <a:spcPts val="0"/>
              </a:spcBef>
            </a:pPr>
            <a:endParaRPr lang="en-US" sz="2400" dirty="0" smtClean="0">
              <a:solidFill>
                <a:schemeClr val="accent1">
                  <a:lumMod val="50000"/>
                </a:schemeClr>
              </a:solidFill>
              <a:latin typeface="Georgia" pitchFamily="18" charset="0"/>
            </a:endParaRPr>
          </a:p>
          <a:p>
            <a:pPr algn="ctr">
              <a:spcBef>
                <a:spcPts val="0"/>
              </a:spcBef>
            </a:pPr>
            <a:r>
              <a:rPr lang="en-US" sz="2400" dirty="0" smtClean="0">
                <a:latin typeface="Georgia" pitchFamily="18" charset="0"/>
              </a:rPr>
              <a:t>Presented by: CS Nesar Ahmad</a:t>
            </a:r>
          </a:p>
          <a:p>
            <a:pPr lvl="0" algn="ctr" fontAlgn="base">
              <a:spcBef>
                <a:spcPts val="0"/>
              </a:spcBef>
            </a:pPr>
            <a:r>
              <a:rPr lang="en-US" sz="2400" dirty="0" smtClean="0">
                <a:latin typeface="Georgia" pitchFamily="18" charset="0"/>
              </a:rPr>
              <a:t>  Former President:  The ICSI</a:t>
            </a:r>
          </a:p>
          <a:p>
            <a:pPr lvl="0" algn="ctr" fontAlgn="base">
              <a:spcBef>
                <a:spcPts val="0"/>
              </a:spcBef>
            </a:pPr>
            <a:r>
              <a:rPr lang="en-US" sz="2400" dirty="0" smtClean="0">
                <a:latin typeface="Georgia" pitchFamily="18" charset="0"/>
              </a:rPr>
              <a:t>CSNESAR367@gmail.com</a:t>
            </a:r>
          </a:p>
          <a:p>
            <a:pPr lvl="0" algn="ctr" fontAlgn="base">
              <a:spcBef>
                <a:spcPts val="0"/>
              </a:spcBef>
            </a:pPr>
            <a:r>
              <a:rPr lang="en-US" sz="2400" dirty="0" smtClean="0">
                <a:latin typeface="Georgia" pitchFamily="18" charset="0"/>
              </a:rPr>
              <a:t>Mob: 9810044367</a:t>
            </a:r>
          </a:p>
          <a:p>
            <a:pPr lvl="0" algn="ctr" fontAlgn="base">
              <a:spcBef>
                <a:spcPts val="0"/>
              </a:spcBef>
            </a:pPr>
            <a:endParaRPr lang="en-US" sz="2400" dirty="0" smtClean="0">
              <a:solidFill>
                <a:schemeClr val="accent3">
                  <a:lumMod val="50000"/>
                </a:schemeClr>
              </a:solidFill>
              <a:latin typeface="Georgia" pitchFamily="18" charset="0"/>
            </a:endParaRPr>
          </a:p>
          <a:p>
            <a:pPr lvl="0" algn="ctr" fontAlgn="base">
              <a:spcBef>
                <a:spcPts val="0"/>
              </a:spcBef>
            </a:pPr>
            <a:endParaRPr lang="en-US" sz="2400" dirty="0" smtClean="0">
              <a:solidFill>
                <a:schemeClr val="accent6">
                  <a:lumMod val="75000"/>
                </a:schemeClr>
              </a:solidFill>
              <a:latin typeface="Georgia" pitchFamily="18" charset="0"/>
            </a:endParaRPr>
          </a:p>
          <a:p>
            <a:pPr algn="ctr"/>
            <a:endParaRPr lang="en-IN" sz="3600" b="1" dirty="0">
              <a:latin typeface="Georgia" pitchFamily="18" charset="0"/>
              <a:cs typeface="Times New Roman" pitchFamily="18" charset="0"/>
            </a:endParaRPr>
          </a:p>
        </p:txBody>
      </p:sp>
    </p:spTree>
  </p:cSld>
  <p:clrMapOvr>
    <a:masterClrMapping/>
  </p:clrMapOvr>
  <p:transition>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pPr algn="ctr"/>
            <a:r>
              <a:rPr lang="en-US" sz="4000" b="1" dirty="0" smtClean="0">
                <a:solidFill>
                  <a:schemeClr val="bg1"/>
                </a:solidFill>
                <a:latin typeface="Georgia" pitchFamily="18" charset="0"/>
              </a:rPr>
              <a:t>MATTERS TO BE DEALT WITH BY NCLT</a:t>
            </a:r>
            <a:endParaRPr lang="en-IN" sz="4000" b="1" dirty="0">
              <a:solidFill>
                <a:schemeClr val="bg1"/>
              </a:solidFill>
              <a:latin typeface="Georgia" pitchFamily="18" charset="0"/>
            </a:endParaRPr>
          </a:p>
        </p:txBody>
      </p:sp>
      <p:sp>
        <p:nvSpPr>
          <p:cNvPr id="6" name="Content Placeholder 5"/>
          <p:cNvSpPr>
            <a:spLocks noGrp="1"/>
          </p:cNvSpPr>
          <p:nvPr>
            <p:ph idx="1"/>
          </p:nvPr>
        </p:nvSpPr>
        <p:spPr>
          <a:xfrm>
            <a:off x="685800" y="1447800"/>
            <a:ext cx="8247888" cy="4800600"/>
          </a:xfrm>
          <a:blipFill>
            <a:blip r:embed="rId3"/>
            <a:tile tx="0" ty="0" sx="100000" sy="100000" flip="none" algn="tl"/>
          </a:blipFill>
        </p:spPr>
        <p:txBody>
          <a:bodyPr>
            <a:normAutofit fontScale="25000" lnSpcReduction="20000"/>
          </a:bodyPr>
          <a:lstStyle/>
          <a:p>
            <a:pPr algn="just">
              <a:buNone/>
            </a:pPr>
            <a:r>
              <a:rPr lang="en-IN" sz="2400" dirty="0" smtClean="0">
                <a:solidFill>
                  <a:schemeClr val="accent3">
                    <a:lumMod val="50000"/>
                  </a:schemeClr>
                </a:solidFill>
                <a:latin typeface="Georgia" pitchFamily="18" charset="0"/>
              </a:rPr>
              <a:t>   </a:t>
            </a:r>
          </a:p>
          <a:p>
            <a:pPr algn="just">
              <a:lnSpc>
                <a:spcPct val="160000"/>
              </a:lnSpc>
              <a:buNone/>
            </a:pPr>
            <a:r>
              <a:rPr lang="en-IN" sz="4000" dirty="0" smtClean="0">
                <a:solidFill>
                  <a:schemeClr val="accent3">
                    <a:lumMod val="50000"/>
                  </a:schemeClr>
                </a:solidFill>
                <a:latin typeface="Georgia" pitchFamily="18" charset="0"/>
              </a:rPr>
              <a:t> 	</a:t>
            </a:r>
            <a:r>
              <a:rPr lang="en-IN" sz="8800" b="1" dirty="0" smtClean="0">
                <a:latin typeface="Georgia" pitchFamily="18" charset="0"/>
              </a:rPr>
              <a:t>JURISDICTION GRANTED  TO NCLT </a:t>
            </a:r>
          </a:p>
          <a:p>
            <a:pPr algn="just">
              <a:lnSpc>
                <a:spcPct val="160000"/>
              </a:lnSpc>
              <a:buFont typeface="Wingdings" pitchFamily="2" charset="2"/>
              <a:buChar char="v"/>
            </a:pPr>
            <a:r>
              <a:rPr lang="en-US" sz="8000" b="1" i="1" dirty="0" smtClean="0">
                <a:latin typeface="Georgia" pitchFamily="18" charset="0"/>
              </a:rPr>
              <a:t>Section 55(3): </a:t>
            </a:r>
            <a:r>
              <a:rPr lang="en-IN" sz="8000" dirty="0" smtClean="0">
                <a:latin typeface="Georgia" pitchFamily="18" charset="0"/>
              </a:rPr>
              <a:t>Power to provide approval for issuance of 	redeemable preference shares by a company under 	certain circumstances.</a:t>
            </a:r>
            <a:endParaRPr lang="en-US" sz="8000" dirty="0" smtClean="0">
              <a:latin typeface="Georgia" pitchFamily="18" charset="0"/>
            </a:endParaRPr>
          </a:p>
          <a:p>
            <a:pPr algn="just">
              <a:lnSpc>
                <a:spcPct val="160000"/>
              </a:lnSpc>
              <a:buFont typeface="Wingdings" pitchFamily="2" charset="2"/>
              <a:buChar char="v"/>
            </a:pPr>
            <a:r>
              <a:rPr lang="en-US" sz="8000" b="1" i="1" dirty="0" smtClean="0">
                <a:latin typeface="Georgia" pitchFamily="18" charset="0"/>
              </a:rPr>
              <a:t>Section 97 : </a:t>
            </a:r>
            <a:r>
              <a:rPr lang="en-US" sz="8000" dirty="0" smtClean="0">
                <a:latin typeface="Georgia" pitchFamily="18" charset="0"/>
              </a:rPr>
              <a:t>NCLT has the power to convene AGM in case of failure or default by the Company to call for AGM.</a:t>
            </a:r>
          </a:p>
          <a:p>
            <a:pPr algn="just">
              <a:lnSpc>
                <a:spcPct val="160000"/>
              </a:lnSpc>
              <a:buFont typeface="Wingdings" pitchFamily="2" charset="2"/>
              <a:buChar char="v"/>
            </a:pPr>
            <a:r>
              <a:rPr lang="en-US" sz="8000" b="1" i="1" dirty="0" smtClean="0">
                <a:latin typeface="Georgia" pitchFamily="18" charset="0"/>
              </a:rPr>
              <a:t>Section 98 : </a:t>
            </a:r>
            <a:r>
              <a:rPr lang="en-US" sz="8000" dirty="0" smtClean="0">
                <a:latin typeface="Georgia" pitchFamily="18" charset="0"/>
              </a:rPr>
              <a:t>NCLT has the power to call for meetings other than AGM , in case of failure or default by the Company to call for the same.</a:t>
            </a:r>
            <a:endParaRPr lang="en-IN" sz="8000" dirty="0" smtClean="0">
              <a:latin typeface="Georgia" pitchFamily="18" charset="0"/>
            </a:endParaRPr>
          </a:p>
          <a:p>
            <a:pPr algn="just">
              <a:lnSpc>
                <a:spcPct val="160000"/>
              </a:lnSpc>
              <a:buFont typeface="Wingdings" pitchFamily="2" charset="2"/>
              <a:buChar char="v"/>
            </a:pPr>
            <a:endParaRPr lang="en-US" sz="8000" dirty="0" smtClean="0">
              <a:solidFill>
                <a:schemeClr val="accent3">
                  <a:lumMod val="50000"/>
                </a:schemeClr>
              </a:solidFill>
              <a:latin typeface="Georgia" pitchFamily="18" charset="0"/>
            </a:endParaRPr>
          </a:p>
          <a:p>
            <a:pPr algn="just">
              <a:buFont typeface="Wingdings" pitchFamily="2" charset="2"/>
              <a:buChar char="v"/>
            </a:pPr>
            <a:endParaRPr lang="en-US" sz="8000" b="1" i="1" dirty="0" smtClean="0">
              <a:solidFill>
                <a:schemeClr val="accent3">
                  <a:lumMod val="50000"/>
                </a:schemeClr>
              </a:solidFill>
              <a:latin typeface="Georgia" pitchFamily="18" charset="0"/>
            </a:endParaRPr>
          </a:p>
          <a:p>
            <a:pPr algn="just">
              <a:buFont typeface="Wingdings" pitchFamily="2" charset="2"/>
              <a:buChar char="v"/>
            </a:pPr>
            <a:endParaRPr lang="en-US" sz="5600" b="1" i="1" dirty="0" smtClean="0">
              <a:solidFill>
                <a:schemeClr val="accent3">
                  <a:lumMod val="50000"/>
                </a:schemeClr>
              </a:solidFill>
              <a:latin typeface="Georgia" pitchFamily="18" charset="0"/>
            </a:endParaRPr>
          </a:p>
          <a:p>
            <a:pPr algn="just">
              <a:buFont typeface="Wingdings" pitchFamily="2" charset="2"/>
              <a:buChar char="v"/>
            </a:pPr>
            <a:endParaRPr lang="en-IN" sz="5600" dirty="0" smtClean="0">
              <a:solidFill>
                <a:schemeClr val="accent3">
                  <a:lumMod val="50000"/>
                </a:schemeClr>
              </a:solidFill>
              <a:latin typeface="Georgia" pitchFamily="18" charset="0"/>
            </a:endParaRPr>
          </a:p>
          <a:p>
            <a:pPr algn="just">
              <a:buFont typeface="Wingdings" pitchFamily="2" charset="2"/>
              <a:buChar char="v"/>
            </a:pPr>
            <a:endParaRPr lang="en-US" sz="5600" dirty="0" smtClean="0">
              <a:solidFill>
                <a:schemeClr val="accent3">
                  <a:lumMod val="50000"/>
                </a:schemeClr>
              </a:solidFill>
              <a:latin typeface="Georgia" pitchFamily="18" charset="0"/>
            </a:endParaRPr>
          </a:p>
          <a:p>
            <a:pPr algn="just">
              <a:buFont typeface="Wingdings" pitchFamily="2" charset="2"/>
              <a:buChar char="v"/>
            </a:pPr>
            <a:endParaRPr lang="en-US" sz="2900" b="1" i="1" dirty="0" smtClean="0">
              <a:solidFill>
                <a:schemeClr val="accent3">
                  <a:lumMod val="50000"/>
                </a:schemeClr>
              </a:solidFill>
              <a:latin typeface="Georgia" pitchFamily="18" charset="0"/>
            </a:endParaRPr>
          </a:p>
          <a:p>
            <a:pPr algn="just">
              <a:buFont typeface="Wingdings" pitchFamily="2" charset="2"/>
              <a:buChar char="v"/>
            </a:pPr>
            <a:endParaRPr lang="en-IN" sz="2100" b="1" i="1" dirty="0" smtClean="0">
              <a:solidFill>
                <a:schemeClr val="accent3">
                  <a:lumMod val="50000"/>
                </a:schemeClr>
              </a:solidFill>
              <a:latin typeface="Georgia" pitchFamily="18" charset="0"/>
            </a:endParaRPr>
          </a:p>
          <a:p>
            <a:pPr algn="just">
              <a:buFont typeface="Wingdings" pitchFamily="2" charset="2"/>
              <a:buChar char="v"/>
            </a:pPr>
            <a:endParaRPr lang="en-US" sz="2100" b="1" i="1" dirty="0" smtClean="0">
              <a:solidFill>
                <a:schemeClr val="accent3">
                  <a:lumMod val="50000"/>
                </a:schemeClr>
              </a:solidFill>
              <a:latin typeface="Georgia" pitchFamily="18" charset="0"/>
            </a:endParaRPr>
          </a:p>
          <a:p>
            <a:pPr algn="just">
              <a:buFont typeface="Wingdings" pitchFamily="2" charset="2"/>
              <a:buChar char="v"/>
            </a:pPr>
            <a:endParaRPr lang="en-US" sz="2100" dirty="0" smtClean="0">
              <a:solidFill>
                <a:schemeClr val="accent3">
                  <a:lumMod val="50000"/>
                </a:schemeClr>
              </a:solidFill>
              <a:latin typeface="Georgia" pitchFamily="18" charset="0"/>
            </a:endParaRPr>
          </a:p>
          <a:p>
            <a:pPr algn="just">
              <a:buFont typeface="Wingdings" pitchFamily="2" charset="2"/>
              <a:buChar char="v"/>
            </a:pPr>
            <a:endParaRPr lang="en-US" sz="2000" dirty="0" smtClean="0">
              <a:solidFill>
                <a:schemeClr val="accent3">
                  <a:lumMod val="50000"/>
                </a:schemeClr>
              </a:solidFill>
              <a:latin typeface="Georgia" pitchFamily="18" charset="0"/>
            </a:endParaRPr>
          </a:p>
          <a:p>
            <a:pPr algn="just">
              <a:buFont typeface="Wingdings" pitchFamily="2" charset="2"/>
              <a:buChar char="v"/>
            </a:pPr>
            <a:endParaRPr lang="en-US" sz="2200" dirty="0" smtClean="0">
              <a:solidFill>
                <a:schemeClr val="accent3">
                  <a:lumMod val="50000"/>
                </a:schemeClr>
              </a:solidFill>
              <a:latin typeface="Georgia" pitchFamily="18" charset="0"/>
            </a:endParaRPr>
          </a:p>
          <a:p>
            <a:pPr algn="just">
              <a:buNone/>
            </a:pPr>
            <a:r>
              <a:rPr lang="en-US" sz="2400" dirty="0" smtClean="0">
                <a:solidFill>
                  <a:schemeClr val="accent3">
                    <a:lumMod val="50000"/>
                  </a:schemeClr>
                </a:solidFill>
                <a:latin typeface="Georgia" pitchFamily="18" charset="0"/>
              </a:rPr>
              <a:t>	</a:t>
            </a:r>
          </a:p>
        </p:txBody>
      </p:sp>
    </p:spTree>
  </p:cSld>
  <p:clrMapOvr>
    <a:masterClrMapping/>
  </p:clrMapOvr>
  <p:transition>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pPr algn="ctr"/>
            <a:r>
              <a:rPr lang="en-US" sz="4000" b="1" dirty="0" smtClean="0">
                <a:solidFill>
                  <a:schemeClr val="tx1"/>
                </a:solidFill>
                <a:latin typeface="Georgia" pitchFamily="18" charset="0"/>
              </a:rPr>
              <a:t>MATTERS TO BE DEALT WITH BY NCLT</a:t>
            </a:r>
            <a:endParaRPr lang="en-IN" sz="4000" b="1" dirty="0">
              <a:solidFill>
                <a:schemeClr val="tx1"/>
              </a:solidFill>
              <a:latin typeface="Georgia" pitchFamily="18" charset="0"/>
            </a:endParaRPr>
          </a:p>
        </p:txBody>
      </p:sp>
      <p:sp>
        <p:nvSpPr>
          <p:cNvPr id="6" name="Content Placeholder 5"/>
          <p:cNvSpPr>
            <a:spLocks noGrp="1"/>
          </p:cNvSpPr>
          <p:nvPr>
            <p:ph idx="1"/>
          </p:nvPr>
        </p:nvSpPr>
        <p:spPr>
          <a:xfrm>
            <a:off x="609600" y="1447800"/>
            <a:ext cx="8324088" cy="4800600"/>
          </a:xfrm>
          <a:blipFill>
            <a:blip r:embed="rId3"/>
            <a:tile tx="0" ty="0" sx="100000" sy="100000" flip="none" algn="tl"/>
          </a:blipFill>
        </p:spPr>
        <p:txBody>
          <a:bodyPr>
            <a:normAutofit fontScale="25000" lnSpcReduction="20000"/>
          </a:bodyPr>
          <a:lstStyle/>
          <a:p>
            <a:pPr algn="just">
              <a:buNone/>
            </a:pPr>
            <a:r>
              <a:rPr lang="en-IN" sz="2400" dirty="0" smtClean="0">
                <a:solidFill>
                  <a:schemeClr val="accent3">
                    <a:lumMod val="50000"/>
                  </a:schemeClr>
                </a:solidFill>
                <a:latin typeface="Georgia" pitchFamily="18" charset="0"/>
              </a:rPr>
              <a:t>   </a:t>
            </a:r>
          </a:p>
          <a:p>
            <a:pPr algn="just">
              <a:lnSpc>
                <a:spcPct val="160000"/>
              </a:lnSpc>
              <a:buNone/>
            </a:pPr>
            <a:r>
              <a:rPr lang="en-IN" sz="4000" dirty="0" smtClean="0">
                <a:solidFill>
                  <a:schemeClr val="accent3">
                    <a:lumMod val="50000"/>
                  </a:schemeClr>
                </a:solidFill>
                <a:latin typeface="Georgia" pitchFamily="18" charset="0"/>
              </a:rPr>
              <a:t> 	</a:t>
            </a:r>
            <a:r>
              <a:rPr lang="en-IN" sz="8800" b="1" dirty="0" smtClean="0">
                <a:latin typeface="Georgia" pitchFamily="18" charset="0"/>
              </a:rPr>
              <a:t>JURISDICTION GRANTED  TO NCLT </a:t>
            </a:r>
          </a:p>
          <a:p>
            <a:pPr algn="just">
              <a:lnSpc>
                <a:spcPct val="160000"/>
              </a:lnSpc>
              <a:buFont typeface="Wingdings" pitchFamily="2" charset="2"/>
              <a:buChar char="v"/>
            </a:pPr>
            <a:r>
              <a:rPr lang="en-US" sz="8000" b="1" i="1" dirty="0" smtClean="0">
                <a:latin typeface="Georgia" pitchFamily="18" charset="0"/>
              </a:rPr>
              <a:t>Section 58(3) &amp; 59: </a:t>
            </a:r>
            <a:r>
              <a:rPr lang="en-IN" sz="8000" dirty="0" smtClean="0">
                <a:latin typeface="Georgia" pitchFamily="18" charset="0"/>
              </a:rPr>
              <a:t>Power to rectify the Register of Members.</a:t>
            </a:r>
          </a:p>
          <a:p>
            <a:pPr algn="just">
              <a:lnSpc>
                <a:spcPct val="160000"/>
              </a:lnSpc>
              <a:buFont typeface="Wingdings" pitchFamily="2" charset="2"/>
              <a:buChar char="v"/>
            </a:pPr>
            <a:endParaRPr lang="en-IN" sz="8000" dirty="0" smtClean="0">
              <a:latin typeface="Georgia" pitchFamily="18" charset="0"/>
            </a:endParaRPr>
          </a:p>
          <a:p>
            <a:pPr algn="just">
              <a:lnSpc>
                <a:spcPct val="160000"/>
              </a:lnSpc>
              <a:buFont typeface="Wingdings" pitchFamily="2" charset="2"/>
              <a:buChar char="v"/>
            </a:pPr>
            <a:r>
              <a:rPr lang="en-US" sz="8000" b="1" i="1" dirty="0" smtClean="0">
                <a:latin typeface="Georgia" pitchFamily="18" charset="0"/>
              </a:rPr>
              <a:t>Section  130 : </a:t>
            </a:r>
            <a:r>
              <a:rPr lang="en-US" sz="8000" dirty="0" smtClean="0">
                <a:latin typeface="Georgia" pitchFamily="18" charset="0"/>
              </a:rPr>
              <a:t>Re-opening of accounts (books of accounts or financial statement) on NCLT orders .</a:t>
            </a:r>
          </a:p>
          <a:p>
            <a:pPr algn="just">
              <a:lnSpc>
                <a:spcPct val="160000"/>
              </a:lnSpc>
              <a:buFont typeface="Wingdings" pitchFamily="2" charset="2"/>
              <a:buChar char="v"/>
            </a:pPr>
            <a:endParaRPr lang="en-US" sz="8000" dirty="0" smtClean="0">
              <a:latin typeface="Georgia" pitchFamily="18" charset="0"/>
            </a:endParaRPr>
          </a:p>
          <a:p>
            <a:pPr algn="just">
              <a:lnSpc>
                <a:spcPct val="160000"/>
              </a:lnSpc>
              <a:buFont typeface="Wingdings" pitchFamily="2" charset="2"/>
              <a:buChar char="v"/>
            </a:pPr>
            <a:r>
              <a:rPr lang="en-US" sz="8000" b="1" i="1" dirty="0" smtClean="0">
                <a:latin typeface="Georgia" pitchFamily="18" charset="0"/>
              </a:rPr>
              <a:t>Section 131 : </a:t>
            </a:r>
            <a:r>
              <a:rPr lang="en-US" sz="8000" dirty="0" smtClean="0">
                <a:latin typeface="Georgia" pitchFamily="18" charset="0"/>
              </a:rPr>
              <a:t>Approval of NCLT is required for voluntary revision of financial statement  </a:t>
            </a:r>
            <a:r>
              <a:rPr lang="en-US" sz="8000" dirty="0" smtClean="0">
                <a:solidFill>
                  <a:schemeClr val="accent3">
                    <a:lumMod val="50000"/>
                  </a:schemeClr>
                </a:solidFill>
                <a:latin typeface="Georgia" pitchFamily="18" charset="0"/>
              </a:rPr>
              <a:t>.</a:t>
            </a:r>
          </a:p>
          <a:p>
            <a:pPr algn="just">
              <a:lnSpc>
                <a:spcPct val="160000"/>
              </a:lnSpc>
              <a:buFont typeface="Wingdings" pitchFamily="2" charset="2"/>
              <a:buChar char="v"/>
            </a:pPr>
            <a:endParaRPr lang="en-US" sz="8000" dirty="0" smtClean="0">
              <a:solidFill>
                <a:schemeClr val="accent3">
                  <a:lumMod val="50000"/>
                </a:schemeClr>
              </a:solidFill>
              <a:latin typeface="Georgia" pitchFamily="18" charset="0"/>
            </a:endParaRPr>
          </a:p>
          <a:p>
            <a:pPr algn="just">
              <a:lnSpc>
                <a:spcPct val="160000"/>
              </a:lnSpc>
              <a:buFont typeface="Wingdings" pitchFamily="2" charset="2"/>
              <a:buChar char="v"/>
            </a:pPr>
            <a:endParaRPr lang="en-US" sz="8000" dirty="0" smtClean="0">
              <a:solidFill>
                <a:schemeClr val="accent3">
                  <a:lumMod val="50000"/>
                </a:schemeClr>
              </a:solidFill>
              <a:latin typeface="Georgia" pitchFamily="18" charset="0"/>
            </a:endParaRPr>
          </a:p>
          <a:p>
            <a:pPr algn="just">
              <a:buFont typeface="Wingdings" pitchFamily="2" charset="2"/>
              <a:buChar char="v"/>
            </a:pPr>
            <a:endParaRPr lang="en-US" sz="8000" b="1" i="1" dirty="0" smtClean="0">
              <a:solidFill>
                <a:schemeClr val="accent3">
                  <a:lumMod val="50000"/>
                </a:schemeClr>
              </a:solidFill>
              <a:latin typeface="Georgia" pitchFamily="18" charset="0"/>
            </a:endParaRPr>
          </a:p>
          <a:p>
            <a:pPr algn="just">
              <a:buFont typeface="Wingdings" pitchFamily="2" charset="2"/>
              <a:buChar char="v"/>
            </a:pPr>
            <a:endParaRPr lang="en-US" sz="5600" b="1" i="1" dirty="0" smtClean="0">
              <a:solidFill>
                <a:schemeClr val="accent3">
                  <a:lumMod val="50000"/>
                </a:schemeClr>
              </a:solidFill>
              <a:latin typeface="Georgia" pitchFamily="18" charset="0"/>
            </a:endParaRPr>
          </a:p>
          <a:p>
            <a:pPr algn="just">
              <a:buFont typeface="Wingdings" pitchFamily="2" charset="2"/>
              <a:buChar char="v"/>
            </a:pPr>
            <a:endParaRPr lang="en-IN" sz="5600" dirty="0" smtClean="0">
              <a:solidFill>
                <a:schemeClr val="accent3">
                  <a:lumMod val="50000"/>
                </a:schemeClr>
              </a:solidFill>
              <a:latin typeface="Georgia" pitchFamily="18" charset="0"/>
            </a:endParaRPr>
          </a:p>
          <a:p>
            <a:pPr algn="just">
              <a:buFont typeface="Wingdings" pitchFamily="2" charset="2"/>
              <a:buChar char="v"/>
            </a:pPr>
            <a:endParaRPr lang="en-US" sz="5600" dirty="0" smtClean="0">
              <a:solidFill>
                <a:schemeClr val="accent3">
                  <a:lumMod val="50000"/>
                </a:schemeClr>
              </a:solidFill>
              <a:latin typeface="Georgia" pitchFamily="18" charset="0"/>
            </a:endParaRPr>
          </a:p>
          <a:p>
            <a:pPr algn="just">
              <a:buFont typeface="Wingdings" pitchFamily="2" charset="2"/>
              <a:buChar char="v"/>
            </a:pPr>
            <a:endParaRPr lang="en-US" sz="2900" b="1" i="1" dirty="0" smtClean="0">
              <a:solidFill>
                <a:schemeClr val="accent3">
                  <a:lumMod val="50000"/>
                </a:schemeClr>
              </a:solidFill>
              <a:latin typeface="Georgia" pitchFamily="18" charset="0"/>
            </a:endParaRPr>
          </a:p>
          <a:p>
            <a:pPr algn="just">
              <a:buFont typeface="Wingdings" pitchFamily="2" charset="2"/>
              <a:buChar char="v"/>
            </a:pPr>
            <a:endParaRPr lang="en-IN" sz="2100" b="1" i="1" dirty="0" smtClean="0">
              <a:solidFill>
                <a:schemeClr val="accent3">
                  <a:lumMod val="50000"/>
                </a:schemeClr>
              </a:solidFill>
              <a:latin typeface="Georgia" pitchFamily="18" charset="0"/>
            </a:endParaRPr>
          </a:p>
          <a:p>
            <a:pPr algn="just">
              <a:buFont typeface="Wingdings" pitchFamily="2" charset="2"/>
              <a:buChar char="v"/>
            </a:pPr>
            <a:endParaRPr lang="en-US" sz="2100" b="1" i="1" dirty="0" smtClean="0">
              <a:solidFill>
                <a:schemeClr val="accent3">
                  <a:lumMod val="50000"/>
                </a:schemeClr>
              </a:solidFill>
              <a:latin typeface="Georgia" pitchFamily="18" charset="0"/>
            </a:endParaRPr>
          </a:p>
          <a:p>
            <a:pPr algn="just">
              <a:buFont typeface="Wingdings" pitchFamily="2" charset="2"/>
              <a:buChar char="v"/>
            </a:pPr>
            <a:endParaRPr lang="en-US" sz="2100" dirty="0" smtClean="0">
              <a:solidFill>
                <a:schemeClr val="accent3">
                  <a:lumMod val="50000"/>
                </a:schemeClr>
              </a:solidFill>
              <a:latin typeface="Georgia" pitchFamily="18" charset="0"/>
            </a:endParaRPr>
          </a:p>
          <a:p>
            <a:pPr algn="just">
              <a:buFont typeface="Wingdings" pitchFamily="2" charset="2"/>
              <a:buChar char="v"/>
            </a:pPr>
            <a:endParaRPr lang="en-US" sz="2000" dirty="0" smtClean="0">
              <a:solidFill>
                <a:schemeClr val="accent3">
                  <a:lumMod val="50000"/>
                </a:schemeClr>
              </a:solidFill>
              <a:latin typeface="Georgia" pitchFamily="18" charset="0"/>
            </a:endParaRPr>
          </a:p>
          <a:p>
            <a:pPr algn="just">
              <a:buFont typeface="Wingdings" pitchFamily="2" charset="2"/>
              <a:buChar char="v"/>
            </a:pPr>
            <a:endParaRPr lang="en-US" sz="2200" dirty="0" smtClean="0">
              <a:solidFill>
                <a:schemeClr val="accent3">
                  <a:lumMod val="50000"/>
                </a:schemeClr>
              </a:solidFill>
              <a:latin typeface="Georgia" pitchFamily="18" charset="0"/>
            </a:endParaRPr>
          </a:p>
          <a:p>
            <a:pPr algn="just">
              <a:buNone/>
            </a:pPr>
            <a:r>
              <a:rPr lang="en-US" sz="2400" dirty="0" smtClean="0">
                <a:solidFill>
                  <a:schemeClr val="accent3">
                    <a:lumMod val="50000"/>
                  </a:schemeClr>
                </a:solidFill>
                <a:latin typeface="Georgia" pitchFamily="18" charset="0"/>
              </a:rPr>
              <a:t>	</a:t>
            </a:r>
          </a:p>
        </p:txBody>
      </p:sp>
    </p:spTree>
  </p:cSld>
  <p:clrMapOvr>
    <a:overrideClrMapping bg1="lt1" tx1="dk1" bg2="lt2" tx2="dk2" accent1="accent1" accent2="accent2" accent3="accent3" accent4="accent4" accent5="accent5" accent6="accent6" hlink="hlink" folHlink="folHlink"/>
  </p:clrMapOvr>
  <p:transition>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pPr algn="ctr"/>
            <a:r>
              <a:rPr lang="en-US" sz="4000" b="1" dirty="0" smtClean="0">
                <a:latin typeface="Georgia" pitchFamily="18" charset="0"/>
              </a:rPr>
              <a:t>MATTERS TO BE DEALT WITH BY NCLT </a:t>
            </a:r>
            <a:endParaRPr lang="en-IN" sz="4000" b="1" dirty="0">
              <a:latin typeface="Georgia" pitchFamily="18" charset="0"/>
            </a:endParaRPr>
          </a:p>
        </p:txBody>
      </p:sp>
      <p:sp>
        <p:nvSpPr>
          <p:cNvPr id="6" name="Content Placeholder 5"/>
          <p:cNvSpPr>
            <a:spLocks noGrp="1"/>
          </p:cNvSpPr>
          <p:nvPr>
            <p:ph idx="1"/>
          </p:nvPr>
        </p:nvSpPr>
        <p:spPr>
          <a:xfrm>
            <a:off x="609600" y="1447800"/>
            <a:ext cx="8324088" cy="4800600"/>
          </a:xfrm>
          <a:blipFill>
            <a:blip r:embed="rId3"/>
            <a:tile tx="0" ty="0" sx="100000" sy="100000" flip="none" algn="tl"/>
          </a:blipFill>
        </p:spPr>
        <p:txBody>
          <a:bodyPr>
            <a:normAutofit fontScale="25000" lnSpcReduction="20000"/>
          </a:bodyPr>
          <a:lstStyle/>
          <a:p>
            <a:pPr algn="just">
              <a:buNone/>
            </a:pPr>
            <a:r>
              <a:rPr lang="en-IN" sz="2400" dirty="0" smtClean="0">
                <a:solidFill>
                  <a:schemeClr val="accent3">
                    <a:lumMod val="50000"/>
                  </a:schemeClr>
                </a:solidFill>
                <a:latin typeface="Georgia" pitchFamily="18" charset="0"/>
              </a:rPr>
              <a:t>   </a:t>
            </a:r>
          </a:p>
          <a:p>
            <a:pPr algn="just">
              <a:lnSpc>
                <a:spcPct val="160000"/>
              </a:lnSpc>
              <a:buNone/>
            </a:pPr>
            <a:r>
              <a:rPr lang="en-IN" sz="4000" dirty="0" smtClean="0">
                <a:solidFill>
                  <a:schemeClr val="accent3">
                    <a:lumMod val="50000"/>
                  </a:schemeClr>
                </a:solidFill>
                <a:latin typeface="Georgia" pitchFamily="18" charset="0"/>
              </a:rPr>
              <a:t> 	</a:t>
            </a:r>
            <a:r>
              <a:rPr lang="en-IN" sz="8800" b="1" dirty="0" smtClean="0">
                <a:latin typeface="Georgia" pitchFamily="18" charset="0"/>
              </a:rPr>
              <a:t>JURISDICTION GRANTED  TO NCLT </a:t>
            </a:r>
          </a:p>
          <a:p>
            <a:pPr marR="0" algn="just">
              <a:lnSpc>
                <a:spcPct val="160000"/>
              </a:lnSpc>
              <a:spcAft>
                <a:spcPts val="1000"/>
              </a:spcAft>
              <a:buFont typeface="Wingdings" pitchFamily="2" charset="2"/>
              <a:buChar char="v"/>
            </a:pPr>
            <a:r>
              <a:rPr lang="en-US" sz="8000" b="1" i="1" dirty="0" smtClean="0">
                <a:latin typeface="Georgia" pitchFamily="18" charset="0"/>
              </a:rPr>
              <a:t>Section 213 : </a:t>
            </a:r>
            <a:r>
              <a:rPr lang="en-US" sz="8000" dirty="0" smtClean="0">
                <a:latin typeface="Georgia" pitchFamily="18" charset="0"/>
              </a:rPr>
              <a:t>NCLT may order investigation into the affairs of the Company if conditions of Section 213 are met and an application is made by prescribed persons in Section 213.</a:t>
            </a:r>
          </a:p>
          <a:p>
            <a:pPr marR="0" algn="just">
              <a:lnSpc>
                <a:spcPct val="160000"/>
              </a:lnSpc>
              <a:buFont typeface="Wingdings" pitchFamily="2" charset="2"/>
              <a:buChar char="v"/>
            </a:pPr>
            <a:r>
              <a:rPr lang="en-US" sz="8000" b="1" i="1" dirty="0" smtClean="0">
                <a:latin typeface="Georgia" pitchFamily="18" charset="0"/>
              </a:rPr>
              <a:t>Section 216 (2) : </a:t>
            </a:r>
            <a:r>
              <a:rPr lang="en-US" sz="8000" dirty="0" smtClean="0">
                <a:latin typeface="Georgia" pitchFamily="18" charset="0"/>
              </a:rPr>
              <a:t>Investigation of ownership of a company by the Central government on instruction of the NCLT .</a:t>
            </a:r>
          </a:p>
          <a:p>
            <a:pPr algn="just">
              <a:lnSpc>
                <a:spcPct val="160000"/>
              </a:lnSpc>
              <a:buFont typeface="Wingdings" pitchFamily="2" charset="2"/>
              <a:buChar char="v"/>
            </a:pPr>
            <a:r>
              <a:rPr lang="en-US" sz="8000" b="1" i="1" dirty="0" smtClean="0">
                <a:latin typeface="Georgia" pitchFamily="18" charset="0"/>
              </a:rPr>
              <a:t>Section 221 : </a:t>
            </a:r>
            <a:r>
              <a:rPr lang="en-US" sz="8000" dirty="0" smtClean="0">
                <a:latin typeface="Georgia" pitchFamily="18" charset="0"/>
              </a:rPr>
              <a:t>NCLT may order freezing of assets of a company on inquiry and investigation if conditions of section 221 are met.</a:t>
            </a:r>
          </a:p>
          <a:p>
            <a:pPr marR="0" algn="just">
              <a:lnSpc>
                <a:spcPct val="160000"/>
              </a:lnSpc>
              <a:spcAft>
                <a:spcPts val="1000"/>
              </a:spcAft>
              <a:buFont typeface="Wingdings" pitchFamily="2" charset="2"/>
              <a:buChar char="v"/>
            </a:pPr>
            <a:endParaRPr lang="en-US" sz="8000" dirty="0" smtClean="0">
              <a:solidFill>
                <a:schemeClr val="accent3">
                  <a:lumMod val="50000"/>
                </a:schemeClr>
              </a:solidFill>
              <a:latin typeface="Georgia" pitchFamily="18" charset="0"/>
            </a:endParaRPr>
          </a:p>
          <a:p>
            <a:pPr marR="0" algn="just">
              <a:lnSpc>
                <a:spcPct val="160000"/>
              </a:lnSpc>
              <a:spcAft>
                <a:spcPts val="1000"/>
              </a:spcAft>
              <a:buFont typeface="Wingdings" pitchFamily="2" charset="2"/>
              <a:buChar char="v"/>
            </a:pPr>
            <a:endParaRPr lang="en-US" sz="8000" dirty="0" smtClean="0">
              <a:solidFill>
                <a:schemeClr val="accent3">
                  <a:lumMod val="50000"/>
                </a:schemeClr>
              </a:solidFill>
              <a:latin typeface="Georgia" pitchFamily="18" charset="0"/>
            </a:endParaRPr>
          </a:p>
          <a:p>
            <a:pPr algn="just">
              <a:lnSpc>
                <a:spcPct val="160000"/>
              </a:lnSpc>
              <a:buFont typeface="Wingdings" pitchFamily="2" charset="2"/>
              <a:buChar char="v"/>
            </a:pPr>
            <a:endParaRPr lang="en-US" sz="8000" dirty="0" smtClean="0">
              <a:solidFill>
                <a:schemeClr val="accent3">
                  <a:lumMod val="50000"/>
                </a:schemeClr>
              </a:solidFill>
              <a:latin typeface="Georgia" pitchFamily="18" charset="0"/>
            </a:endParaRPr>
          </a:p>
          <a:p>
            <a:pPr algn="just">
              <a:lnSpc>
                <a:spcPct val="160000"/>
              </a:lnSpc>
              <a:buFont typeface="Wingdings" pitchFamily="2" charset="2"/>
              <a:buChar char="v"/>
            </a:pPr>
            <a:endParaRPr lang="en-US" sz="8000" dirty="0" smtClean="0">
              <a:solidFill>
                <a:schemeClr val="accent3">
                  <a:lumMod val="50000"/>
                </a:schemeClr>
              </a:solidFill>
              <a:latin typeface="Georgia" pitchFamily="18" charset="0"/>
            </a:endParaRPr>
          </a:p>
          <a:p>
            <a:pPr algn="just">
              <a:buFont typeface="Wingdings" pitchFamily="2" charset="2"/>
              <a:buChar char="v"/>
            </a:pPr>
            <a:endParaRPr lang="en-US" sz="8000" b="1" i="1" dirty="0" smtClean="0">
              <a:solidFill>
                <a:schemeClr val="accent3">
                  <a:lumMod val="50000"/>
                </a:schemeClr>
              </a:solidFill>
              <a:latin typeface="Georgia" pitchFamily="18" charset="0"/>
            </a:endParaRPr>
          </a:p>
          <a:p>
            <a:pPr algn="just">
              <a:buFont typeface="Wingdings" pitchFamily="2" charset="2"/>
              <a:buChar char="v"/>
            </a:pPr>
            <a:endParaRPr lang="en-US" sz="5600" b="1" i="1" dirty="0" smtClean="0">
              <a:solidFill>
                <a:schemeClr val="accent3">
                  <a:lumMod val="50000"/>
                </a:schemeClr>
              </a:solidFill>
              <a:latin typeface="Georgia" pitchFamily="18" charset="0"/>
            </a:endParaRPr>
          </a:p>
          <a:p>
            <a:pPr algn="just">
              <a:buFont typeface="Wingdings" pitchFamily="2" charset="2"/>
              <a:buChar char="v"/>
            </a:pPr>
            <a:endParaRPr lang="en-IN" sz="5600" dirty="0" smtClean="0">
              <a:solidFill>
                <a:schemeClr val="accent3">
                  <a:lumMod val="50000"/>
                </a:schemeClr>
              </a:solidFill>
              <a:latin typeface="Georgia" pitchFamily="18" charset="0"/>
            </a:endParaRPr>
          </a:p>
          <a:p>
            <a:pPr algn="just">
              <a:buFont typeface="Wingdings" pitchFamily="2" charset="2"/>
              <a:buChar char="v"/>
            </a:pPr>
            <a:endParaRPr lang="en-US" sz="5600" dirty="0" smtClean="0">
              <a:solidFill>
                <a:schemeClr val="accent3">
                  <a:lumMod val="50000"/>
                </a:schemeClr>
              </a:solidFill>
              <a:latin typeface="Georgia" pitchFamily="18" charset="0"/>
            </a:endParaRPr>
          </a:p>
          <a:p>
            <a:pPr algn="just">
              <a:buFont typeface="Wingdings" pitchFamily="2" charset="2"/>
              <a:buChar char="v"/>
            </a:pPr>
            <a:endParaRPr lang="en-US" sz="2900" b="1" i="1" dirty="0" smtClean="0">
              <a:solidFill>
                <a:schemeClr val="accent3">
                  <a:lumMod val="50000"/>
                </a:schemeClr>
              </a:solidFill>
              <a:latin typeface="Georgia" pitchFamily="18" charset="0"/>
            </a:endParaRPr>
          </a:p>
          <a:p>
            <a:pPr algn="just">
              <a:buFont typeface="Wingdings" pitchFamily="2" charset="2"/>
              <a:buChar char="v"/>
            </a:pPr>
            <a:endParaRPr lang="en-IN" sz="2100" b="1" i="1" dirty="0" smtClean="0">
              <a:solidFill>
                <a:schemeClr val="accent3">
                  <a:lumMod val="50000"/>
                </a:schemeClr>
              </a:solidFill>
              <a:latin typeface="Georgia" pitchFamily="18" charset="0"/>
            </a:endParaRPr>
          </a:p>
          <a:p>
            <a:pPr algn="just">
              <a:buFont typeface="Wingdings" pitchFamily="2" charset="2"/>
              <a:buChar char="v"/>
            </a:pPr>
            <a:endParaRPr lang="en-US" sz="2100" b="1" i="1" dirty="0" smtClean="0">
              <a:solidFill>
                <a:schemeClr val="accent3">
                  <a:lumMod val="50000"/>
                </a:schemeClr>
              </a:solidFill>
              <a:latin typeface="Georgia" pitchFamily="18" charset="0"/>
            </a:endParaRPr>
          </a:p>
          <a:p>
            <a:pPr algn="just">
              <a:buFont typeface="Wingdings" pitchFamily="2" charset="2"/>
              <a:buChar char="v"/>
            </a:pPr>
            <a:endParaRPr lang="en-US" sz="2100" dirty="0" smtClean="0">
              <a:solidFill>
                <a:schemeClr val="accent3">
                  <a:lumMod val="50000"/>
                </a:schemeClr>
              </a:solidFill>
              <a:latin typeface="Georgia" pitchFamily="18" charset="0"/>
            </a:endParaRPr>
          </a:p>
          <a:p>
            <a:pPr algn="just">
              <a:buFont typeface="Wingdings" pitchFamily="2" charset="2"/>
              <a:buChar char="v"/>
            </a:pPr>
            <a:endParaRPr lang="en-US" sz="2000" dirty="0" smtClean="0">
              <a:solidFill>
                <a:schemeClr val="accent3">
                  <a:lumMod val="50000"/>
                </a:schemeClr>
              </a:solidFill>
              <a:latin typeface="Georgia" pitchFamily="18" charset="0"/>
            </a:endParaRPr>
          </a:p>
          <a:p>
            <a:pPr algn="just">
              <a:buFont typeface="Wingdings" pitchFamily="2" charset="2"/>
              <a:buChar char="v"/>
            </a:pPr>
            <a:endParaRPr lang="en-US" sz="2200" dirty="0" smtClean="0">
              <a:solidFill>
                <a:schemeClr val="accent3">
                  <a:lumMod val="50000"/>
                </a:schemeClr>
              </a:solidFill>
              <a:latin typeface="Georgia" pitchFamily="18" charset="0"/>
            </a:endParaRPr>
          </a:p>
          <a:p>
            <a:pPr algn="just">
              <a:buNone/>
            </a:pPr>
            <a:r>
              <a:rPr lang="en-US" sz="2400" dirty="0" smtClean="0">
                <a:solidFill>
                  <a:schemeClr val="accent3">
                    <a:lumMod val="50000"/>
                  </a:schemeClr>
                </a:solidFill>
                <a:latin typeface="Georgia" pitchFamily="18" charset="0"/>
              </a:rPr>
              <a:t>	</a:t>
            </a:r>
          </a:p>
        </p:txBody>
      </p:sp>
    </p:spTree>
  </p:cSld>
  <p:clrMapOvr>
    <a:masterClrMapping/>
  </p:clrMapOvr>
  <p:transition>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pPr algn="ctr"/>
            <a:r>
              <a:rPr lang="en-US" sz="4000" b="1" dirty="0" smtClean="0">
                <a:latin typeface="Georgia" pitchFamily="18" charset="0"/>
              </a:rPr>
              <a:t>MATTERS TO BE DEALT WITH BY NCLT</a:t>
            </a:r>
            <a:endParaRPr lang="en-IN" sz="4000" b="1" dirty="0">
              <a:latin typeface="Georgia" pitchFamily="18" charset="0"/>
            </a:endParaRPr>
          </a:p>
        </p:txBody>
      </p:sp>
      <p:sp>
        <p:nvSpPr>
          <p:cNvPr id="6" name="Content Placeholder 5"/>
          <p:cNvSpPr>
            <a:spLocks noGrp="1"/>
          </p:cNvSpPr>
          <p:nvPr>
            <p:ph idx="1"/>
          </p:nvPr>
        </p:nvSpPr>
        <p:spPr>
          <a:xfrm>
            <a:off x="533400" y="1447800"/>
            <a:ext cx="8400288" cy="4800600"/>
          </a:xfrm>
          <a:blipFill>
            <a:blip r:embed="rId3"/>
            <a:tile tx="0" ty="0" sx="100000" sy="100000" flip="none" algn="tl"/>
          </a:blipFill>
        </p:spPr>
        <p:txBody>
          <a:bodyPr>
            <a:normAutofit fontScale="25000" lnSpcReduction="20000"/>
          </a:bodyPr>
          <a:lstStyle/>
          <a:p>
            <a:pPr algn="just">
              <a:buNone/>
            </a:pPr>
            <a:r>
              <a:rPr lang="en-IN" sz="2400" dirty="0" smtClean="0">
                <a:solidFill>
                  <a:schemeClr val="accent3">
                    <a:lumMod val="50000"/>
                  </a:schemeClr>
                </a:solidFill>
                <a:latin typeface="Georgia" pitchFamily="18" charset="0"/>
              </a:rPr>
              <a:t>   </a:t>
            </a:r>
          </a:p>
          <a:p>
            <a:pPr algn="just">
              <a:lnSpc>
                <a:spcPct val="120000"/>
              </a:lnSpc>
              <a:buNone/>
            </a:pPr>
            <a:r>
              <a:rPr lang="en-IN" sz="4000" dirty="0" smtClean="0">
                <a:solidFill>
                  <a:schemeClr val="accent3">
                    <a:lumMod val="50000"/>
                  </a:schemeClr>
                </a:solidFill>
                <a:latin typeface="Georgia" pitchFamily="18" charset="0"/>
              </a:rPr>
              <a:t> 	</a:t>
            </a:r>
            <a:r>
              <a:rPr lang="en-IN" sz="8800" b="1" dirty="0" smtClean="0">
                <a:latin typeface="Georgia" pitchFamily="18" charset="0"/>
              </a:rPr>
              <a:t>JURISDICTION GRANTED  TO NCLT</a:t>
            </a:r>
          </a:p>
          <a:p>
            <a:pPr algn="just">
              <a:lnSpc>
                <a:spcPct val="160000"/>
              </a:lnSpc>
              <a:buFont typeface="Wingdings" pitchFamily="2" charset="2"/>
              <a:buChar char="v"/>
            </a:pPr>
            <a:r>
              <a:rPr lang="en-US" sz="8000" b="1" i="1" dirty="0" smtClean="0">
                <a:latin typeface="Georgia" pitchFamily="18" charset="0"/>
              </a:rPr>
              <a:t>Section</a:t>
            </a:r>
            <a:r>
              <a:rPr lang="en-US" sz="8800" b="1" dirty="0" smtClean="0">
                <a:latin typeface="Georgia" pitchFamily="18" charset="0"/>
              </a:rPr>
              <a:t>  230-240 : has power to decide compromise or arrangements including merger/ amalgamation and consequential directions.</a:t>
            </a:r>
            <a:endParaRPr lang="en-IN" sz="8800" b="1" dirty="0" smtClean="0">
              <a:latin typeface="Georgia" pitchFamily="18" charset="0"/>
            </a:endParaRPr>
          </a:p>
          <a:p>
            <a:pPr algn="just">
              <a:lnSpc>
                <a:spcPct val="160000"/>
              </a:lnSpc>
              <a:buNone/>
            </a:pPr>
            <a:endParaRPr lang="en-US" sz="8000" b="1" i="1" dirty="0" smtClean="0">
              <a:latin typeface="Georgia" pitchFamily="18" charset="0"/>
            </a:endParaRPr>
          </a:p>
          <a:p>
            <a:pPr marL="0" algn="just">
              <a:lnSpc>
                <a:spcPct val="115000"/>
              </a:lnSpc>
              <a:spcBef>
                <a:spcPts val="0"/>
              </a:spcBef>
              <a:spcAft>
                <a:spcPts val="1000"/>
              </a:spcAft>
              <a:buFont typeface="Wingdings" pitchFamily="2" charset="2"/>
              <a:buChar char="v"/>
            </a:pPr>
            <a:endParaRPr lang="en-US" sz="8000" dirty="0" smtClean="0">
              <a:solidFill>
                <a:schemeClr val="accent3">
                  <a:lumMod val="50000"/>
                </a:schemeClr>
              </a:solidFill>
              <a:latin typeface="Georgia" pitchFamily="18" charset="0"/>
            </a:endParaRPr>
          </a:p>
          <a:p>
            <a:pPr marL="0" algn="just">
              <a:lnSpc>
                <a:spcPct val="115000"/>
              </a:lnSpc>
              <a:spcBef>
                <a:spcPts val="0"/>
              </a:spcBef>
              <a:spcAft>
                <a:spcPts val="1000"/>
              </a:spcAft>
              <a:buFont typeface="Wingdings" pitchFamily="2" charset="2"/>
              <a:buChar char="v"/>
            </a:pPr>
            <a:endParaRPr lang="en-US" sz="8000" dirty="0" smtClean="0">
              <a:solidFill>
                <a:schemeClr val="accent3">
                  <a:lumMod val="50000"/>
                </a:schemeClr>
              </a:solidFill>
              <a:latin typeface="Georgia" pitchFamily="18" charset="0"/>
            </a:endParaRPr>
          </a:p>
          <a:p>
            <a:pPr algn="just">
              <a:lnSpc>
                <a:spcPct val="160000"/>
              </a:lnSpc>
              <a:buFont typeface="Wingdings" pitchFamily="2" charset="2"/>
              <a:buChar char="v"/>
            </a:pPr>
            <a:endParaRPr lang="en-US" sz="8000" dirty="0" smtClean="0">
              <a:solidFill>
                <a:schemeClr val="accent3">
                  <a:lumMod val="50000"/>
                </a:schemeClr>
              </a:solidFill>
              <a:latin typeface="Georgia" pitchFamily="18" charset="0"/>
            </a:endParaRPr>
          </a:p>
          <a:p>
            <a:pPr algn="just">
              <a:buFont typeface="Wingdings" pitchFamily="2" charset="2"/>
              <a:buChar char="v"/>
            </a:pPr>
            <a:endParaRPr lang="en-US" sz="8000" b="1" i="1" dirty="0" smtClean="0">
              <a:solidFill>
                <a:schemeClr val="accent3">
                  <a:lumMod val="50000"/>
                </a:schemeClr>
              </a:solidFill>
              <a:latin typeface="Georgia" pitchFamily="18" charset="0"/>
            </a:endParaRPr>
          </a:p>
          <a:p>
            <a:pPr algn="just">
              <a:buFont typeface="Wingdings" pitchFamily="2" charset="2"/>
              <a:buChar char="v"/>
            </a:pPr>
            <a:endParaRPr lang="en-US" sz="5600" b="1" i="1" dirty="0" smtClean="0">
              <a:solidFill>
                <a:schemeClr val="accent3">
                  <a:lumMod val="50000"/>
                </a:schemeClr>
              </a:solidFill>
              <a:latin typeface="Georgia" pitchFamily="18" charset="0"/>
            </a:endParaRPr>
          </a:p>
          <a:p>
            <a:pPr algn="just">
              <a:buFont typeface="Wingdings" pitchFamily="2" charset="2"/>
              <a:buChar char="v"/>
            </a:pPr>
            <a:endParaRPr lang="en-IN" sz="5600" dirty="0" smtClean="0">
              <a:solidFill>
                <a:schemeClr val="accent3">
                  <a:lumMod val="50000"/>
                </a:schemeClr>
              </a:solidFill>
              <a:latin typeface="Georgia" pitchFamily="18" charset="0"/>
            </a:endParaRPr>
          </a:p>
          <a:p>
            <a:pPr algn="just">
              <a:buFont typeface="Wingdings" pitchFamily="2" charset="2"/>
              <a:buChar char="v"/>
            </a:pPr>
            <a:endParaRPr lang="en-US" sz="5600" dirty="0" smtClean="0">
              <a:solidFill>
                <a:schemeClr val="accent3">
                  <a:lumMod val="50000"/>
                </a:schemeClr>
              </a:solidFill>
              <a:latin typeface="Georgia" pitchFamily="18" charset="0"/>
            </a:endParaRPr>
          </a:p>
          <a:p>
            <a:pPr algn="just">
              <a:buFont typeface="Wingdings" pitchFamily="2" charset="2"/>
              <a:buChar char="v"/>
            </a:pPr>
            <a:endParaRPr lang="en-US" sz="2900" b="1" i="1" dirty="0" smtClean="0">
              <a:solidFill>
                <a:schemeClr val="accent3">
                  <a:lumMod val="50000"/>
                </a:schemeClr>
              </a:solidFill>
              <a:latin typeface="Georgia" pitchFamily="18" charset="0"/>
            </a:endParaRPr>
          </a:p>
          <a:p>
            <a:pPr algn="just">
              <a:buFont typeface="Wingdings" pitchFamily="2" charset="2"/>
              <a:buChar char="v"/>
            </a:pPr>
            <a:endParaRPr lang="en-IN" sz="2100" b="1" i="1" dirty="0" smtClean="0">
              <a:solidFill>
                <a:schemeClr val="accent3">
                  <a:lumMod val="50000"/>
                </a:schemeClr>
              </a:solidFill>
              <a:latin typeface="Georgia" pitchFamily="18" charset="0"/>
            </a:endParaRPr>
          </a:p>
          <a:p>
            <a:pPr algn="just">
              <a:buFont typeface="Wingdings" pitchFamily="2" charset="2"/>
              <a:buChar char="v"/>
            </a:pPr>
            <a:endParaRPr lang="en-US" sz="2100" b="1" i="1" dirty="0" smtClean="0">
              <a:solidFill>
                <a:schemeClr val="accent3">
                  <a:lumMod val="50000"/>
                </a:schemeClr>
              </a:solidFill>
              <a:latin typeface="Georgia" pitchFamily="18" charset="0"/>
            </a:endParaRPr>
          </a:p>
          <a:p>
            <a:pPr algn="just">
              <a:buFont typeface="Wingdings" pitchFamily="2" charset="2"/>
              <a:buChar char="v"/>
            </a:pPr>
            <a:endParaRPr lang="en-US" sz="2100" dirty="0" smtClean="0">
              <a:solidFill>
                <a:schemeClr val="accent3">
                  <a:lumMod val="50000"/>
                </a:schemeClr>
              </a:solidFill>
              <a:latin typeface="Georgia" pitchFamily="18" charset="0"/>
            </a:endParaRPr>
          </a:p>
          <a:p>
            <a:pPr algn="just">
              <a:buFont typeface="Wingdings" pitchFamily="2" charset="2"/>
              <a:buChar char="v"/>
            </a:pPr>
            <a:endParaRPr lang="en-US" sz="2000" dirty="0" smtClean="0">
              <a:solidFill>
                <a:schemeClr val="accent3">
                  <a:lumMod val="50000"/>
                </a:schemeClr>
              </a:solidFill>
              <a:latin typeface="Georgia" pitchFamily="18" charset="0"/>
            </a:endParaRPr>
          </a:p>
          <a:p>
            <a:pPr algn="just">
              <a:buFont typeface="Wingdings" pitchFamily="2" charset="2"/>
              <a:buChar char="v"/>
            </a:pPr>
            <a:endParaRPr lang="en-US" sz="2200" dirty="0" smtClean="0">
              <a:solidFill>
                <a:schemeClr val="accent3">
                  <a:lumMod val="50000"/>
                </a:schemeClr>
              </a:solidFill>
              <a:latin typeface="Georgia" pitchFamily="18" charset="0"/>
            </a:endParaRPr>
          </a:p>
          <a:p>
            <a:pPr algn="just">
              <a:buNone/>
            </a:pPr>
            <a:r>
              <a:rPr lang="en-US" sz="2400" dirty="0" smtClean="0">
                <a:solidFill>
                  <a:schemeClr val="accent3">
                    <a:lumMod val="50000"/>
                  </a:schemeClr>
                </a:solidFill>
                <a:latin typeface="Georgia" pitchFamily="18" charset="0"/>
              </a:rPr>
              <a:t>	</a:t>
            </a:r>
          </a:p>
        </p:txBody>
      </p:sp>
    </p:spTree>
  </p:cSld>
  <p:clrMapOvr>
    <a:masterClrMapping/>
  </p:clrMapOvr>
  <p:transition>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pPr algn="ctr"/>
            <a:r>
              <a:rPr lang="en-US" sz="4000" b="1" dirty="0" smtClean="0">
                <a:latin typeface="Georgia" pitchFamily="18" charset="0"/>
              </a:rPr>
              <a:t>MATTERS TO BE DEALT WITH BY NCLT</a:t>
            </a:r>
            <a:endParaRPr lang="en-IN" sz="4000" b="1" dirty="0">
              <a:latin typeface="Georgia" pitchFamily="18" charset="0"/>
            </a:endParaRPr>
          </a:p>
        </p:txBody>
      </p:sp>
      <p:sp>
        <p:nvSpPr>
          <p:cNvPr id="6" name="Content Placeholder 5"/>
          <p:cNvSpPr>
            <a:spLocks noGrp="1"/>
          </p:cNvSpPr>
          <p:nvPr>
            <p:ph idx="1"/>
          </p:nvPr>
        </p:nvSpPr>
        <p:spPr>
          <a:xfrm>
            <a:off x="762000" y="1524000"/>
            <a:ext cx="8171688" cy="4800600"/>
          </a:xfrm>
          <a:blipFill>
            <a:blip r:embed="rId3"/>
            <a:tile tx="0" ty="0" sx="100000" sy="100000" flip="none" algn="tl"/>
          </a:blipFill>
        </p:spPr>
        <p:txBody>
          <a:bodyPr>
            <a:normAutofit fontScale="25000" lnSpcReduction="20000"/>
          </a:bodyPr>
          <a:lstStyle/>
          <a:p>
            <a:pPr algn="just">
              <a:buNone/>
            </a:pPr>
            <a:r>
              <a:rPr lang="en-IN" sz="2400" dirty="0" smtClean="0">
                <a:solidFill>
                  <a:schemeClr val="accent3">
                    <a:lumMod val="50000"/>
                  </a:schemeClr>
                </a:solidFill>
                <a:latin typeface="Georgia" pitchFamily="18" charset="0"/>
              </a:rPr>
              <a:t>   </a:t>
            </a:r>
          </a:p>
          <a:p>
            <a:pPr algn="just">
              <a:lnSpc>
                <a:spcPct val="120000"/>
              </a:lnSpc>
              <a:buNone/>
            </a:pPr>
            <a:r>
              <a:rPr lang="en-IN" sz="4000" dirty="0" smtClean="0">
                <a:solidFill>
                  <a:schemeClr val="accent3">
                    <a:lumMod val="50000"/>
                  </a:schemeClr>
                </a:solidFill>
                <a:latin typeface="Georgia" pitchFamily="18" charset="0"/>
              </a:rPr>
              <a:t> 	</a:t>
            </a:r>
            <a:r>
              <a:rPr lang="en-IN" sz="8800" b="1" dirty="0" smtClean="0">
                <a:latin typeface="Georgia" pitchFamily="18" charset="0"/>
              </a:rPr>
              <a:t>JURISDICTION GRANTED  TO NCLT -</a:t>
            </a:r>
          </a:p>
          <a:p>
            <a:pPr algn="just">
              <a:lnSpc>
                <a:spcPct val="120000"/>
              </a:lnSpc>
              <a:buFont typeface="Wingdings" pitchFamily="2" charset="2"/>
              <a:buChar char="v"/>
            </a:pPr>
            <a:r>
              <a:rPr lang="en-US" sz="8000" b="1" i="1" dirty="0" smtClean="0">
                <a:latin typeface="Georgia" pitchFamily="18" charset="0"/>
              </a:rPr>
              <a:t>Sections 241 &amp; 245 : </a:t>
            </a:r>
            <a:r>
              <a:rPr lang="en-US" sz="8000" dirty="0" smtClean="0">
                <a:latin typeface="Georgia" pitchFamily="18" charset="0"/>
              </a:rPr>
              <a:t>NCLT to </a:t>
            </a:r>
            <a:r>
              <a:rPr lang="en-IN" sz="8000" dirty="0" smtClean="0">
                <a:latin typeface="Georgia" pitchFamily="18" charset="0"/>
              </a:rPr>
              <a:t>decide oppression and mismanagement, class action suit and other consequential direction.</a:t>
            </a:r>
          </a:p>
          <a:p>
            <a:pPr algn="just">
              <a:lnSpc>
                <a:spcPct val="120000"/>
              </a:lnSpc>
              <a:buFont typeface="Wingdings" pitchFamily="2" charset="2"/>
              <a:buChar char="v"/>
            </a:pPr>
            <a:r>
              <a:rPr lang="en-US" sz="8000" dirty="0" smtClean="0">
                <a:latin typeface="Georgia" pitchFamily="18" charset="0"/>
              </a:rPr>
              <a:t>Section 252 : Appeal for restoration of name removed by ROC under Section 248.</a:t>
            </a:r>
          </a:p>
          <a:p>
            <a:pPr algn="just">
              <a:lnSpc>
                <a:spcPct val="120000"/>
              </a:lnSpc>
              <a:buFont typeface="Wingdings" pitchFamily="2" charset="2"/>
              <a:buChar char="v"/>
            </a:pPr>
            <a:r>
              <a:rPr lang="en-US" sz="8000" b="1" i="1" dirty="0" smtClean="0">
                <a:latin typeface="Georgia" pitchFamily="18" charset="0"/>
              </a:rPr>
              <a:t>Section 441 : </a:t>
            </a:r>
            <a:r>
              <a:rPr lang="en-US" sz="8000" dirty="0" smtClean="0">
                <a:latin typeface="Georgia" pitchFamily="18" charset="0"/>
              </a:rPr>
              <a:t>Compounding of offences by NCLT.</a:t>
            </a:r>
            <a:r>
              <a:rPr lang="en-IN" sz="8000" i="1" dirty="0" smtClean="0">
                <a:latin typeface="Georgia" pitchFamily="18" charset="0"/>
              </a:rPr>
              <a:t>                                      </a:t>
            </a:r>
          </a:p>
          <a:p>
            <a:pPr algn="just">
              <a:lnSpc>
                <a:spcPct val="120000"/>
              </a:lnSpc>
              <a:buNone/>
            </a:pPr>
            <a:r>
              <a:rPr lang="en-IN" sz="8000" i="1" dirty="0" smtClean="0">
                <a:latin typeface="Georgia" pitchFamily="18" charset="0"/>
              </a:rPr>
              <a:t>       </a:t>
            </a:r>
            <a:r>
              <a:rPr lang="en-IN" sz="7200" i="1" dirty="0" smtClean="0">
                <a:latin typeface="Georgia" pitchFamily="18" charset="0"/>
              </a:rPr>
              <a:t>( AND SEVERAL OTHER) ………. </a:t>
            </a:r>
          </a:p>
          <a:p>
            <a:pPr algn="just">
              <a:lnSpc>
                <a:spcPct val="120000"/>
              </a:lnSpc>
              <a:buNone/>
            </a:pPr>
            <a:endParaRPr lang="en-IN" sz="7200" i="1" dirty="0">
              <a:latin typeface="Georgia" pitchFamily="18" charset="0"/>
            </a:endParaRPr>
          </a:p>
          <a:p>
            <a:pPr algn="just">
              <a:lnSpc>
                <a:spcPct val="120000"/>
              </a:lnSpc>
              <a:buNone/>
            </a:pPr>
            <a:endParaRPr lang="en-US" sz="7200" i="1" dirty="0" smtClean="0">
              <a:solidFill>
                <a:schemeClr val="bg1"/>
              </a:solidFill>
              <a:latin typeface="Georgia" pitchFamily="18" charset="0"/>
            </a:endParaRPr>
          </a:p>
          <a:p>
            <a:pPr marL="0" algn="just">
              <a:lnSpc>
                <a:spcPct val="115000"/>
              </a:lnSpc>
              <a:spcBef>
                <a:spcPts val="0"/>
              </a:spcBef>
              <a:spcAft>
                <a:spcPts val="1000"/>
              </a:spcAft>
              <a:buFont typeface="Wingdings" pitchFamily="2" charset="2"/>
              <a:buChar char="v"/>
            </a:pPr>
            <a:endParaRPr lang="en-US" sz="8000" dirty="0" smtClean="0">
              <a:solidFill>
                <a:schemeClr val="accent3">
                  <a:lumMod val="50000"/>
                </a:schemeClr>
              </a:solidFill>
              <a:latin typeface="Georgia" pitchFamily="18" charset="0"/>
            </a:endParaRPr>
          </a:p>
          <a:p>
            <a:pPr marL="0" algn="just">
              <a:lnSpc>
                <a:spcPct val="115000"/>
              </a:lnSpc>
              <a:spcBef>
                <a:spcPts val="0"/>
              </a:spcBef>
              <a:spcAft>
                <a:spcPts val="1000"/>
              </a:spcAft>
              <a:buFont typeface="Wingdings" pitchFamily="2" charset="2"/>
              <a:buChar char="v"/>
            </a:pPr>
            <a:endParaRPr lang="en-US" sz="8000" dirty="0" smtClean="0">
              <a:solidFill>
                <a:schemeClr val="accent3">
                  <a:lumMod val="50000"/>
                </a:schemeClr>
              </a:solidFill>
              <a:latin typeface="Georgia" pitchFamily="18" charset="0"/>
            </a:endParaRPr>
          </a:p>
          <a:p>
            <a:pPr marL="0" algn="just">
              <a:lnSpc>
                <a:spcPct val="115000"/>
              </a:lnSpc>
              <a:spcBef>
                <a:spcPts val="0"/>
              </a:spcBef>
              <a:spcAft>
                <a:spcPts val="1000"/>
              </a:spcAft>
              <a:buFont typeface="Wingdings" pitchFamily="2" charset="2"/>
              <a:buChar char="v"/>
            </a:pPr>
            <a:endParaRPr lang="en-US" sz="8000" dirty="0" smtClean="0">
              <a:solidFill>
                <a:schemeClr val="accent3">
                  <a:lumMod val="50000"/>
                </a:schemeClr>
              </a:solidFill>
              <a:latin typeface="Georgia" pitchFamily="18" charset="0"/>
            </a:endParaRPr>
          </a:p>
          <a:p>
            <a:pPr algn="just">
              <a:lnSpc>
                <a:spcPct val="160000"/>
              </a:lnSpc>
              <a:buFont typeface="Wingdings" pitchFamily="2" charset="2"/>
              <a:buChar char="v"/>
            </a:pPr>
            <a:endParaRPr lang="en-US" sz="8000" dirty="0" smtClean="0">
              <a:solidFill>
                <a:schemeClr val="accent3">
                  <a:lumMod val="50000"/>
                </a:schemeClr>
              </a:solidFill>
              <a:latin typeface="Georgia" pitchFamily="18" charset="0"/>
            </a:endParaRPr>
          </a:p>
          <a:p>
            <a:pPr algn="just">
              <a:buFont typeface="Wingdings" pitchFamily="2" charset="2"/>
              <a:buChar char="v"/>
            </a:pPr>
            <a:endParaRPr lang="en-US" sz="8000" b="1" i="1" dirty="0" smtClean="0">
              <a:solidFill>
                <a:schemeClr val="accent3">
                  <a:lumMod val="50000"/>
                </a:schemeClr>
              </a:solidFill>
              <a:latin typeface="Georgia" pitchFamily="18" charset="0"/>
            </a:endParaRPr>
          </a:p>
          <a:p>
            <a:pPr algn="just">
              <a:buFont typeface="Wingdings" pitchFamily="2" charset="2"/>
              <a:buChar char="v"/>
            </a:pPr>
            <a:endParaRPr lang="en-US" sz="5600" b="1" i="1" dirty="0" smtClean="0">
              <a:solidFill>
                <a:schemeClr val="accent3">
                  <a:lumMod val="50000"/>
                </a:schemeClr>
              </a:solidFill>
              <a:latin typeface="Georgia" pitchFamily="18" charset="0"/>
            </a:endParaRPr>
          </a:p>
          <a:p>
            <a:pPr algn="just">
              <a:buFont typeface="Wingdings" pitchFamily="2" charset="2"/>
              <a:buChar char="v"/>
            </a:pPr>
            <a:endParaRPr lang="en-IN" sz="5600" dirty="0" smtClean="0">
              <a:solidFill>
                <a:schemeClr val="accent3">
                  <a:lumMod val="50000"/>
                </a:schemeClr>
              </a:solidFill>
              <a:latin typeface="Georgia" pitchFamily="18" charset="0"/>
            </a:endParaRPr>
          </a:p>
          <a:p>
            <a:pPr algn="just">
              <a:buFont typeface="Wingdings" pitchFamily="2" charset="2"/>
              <a:buChar char="v"/>
            </a:pPr>
            <a:endParaRPr lang="en-US" sz="5600" dirty="0" smtClean="0">
              <a:solidFill>
                <a:schemeClr val="accent3">
                  <a:lumMod val="50000"/>
                </a:schemeClr>
              </a:solidFill>
              <a:latin typeface="Georgia" pitchFamily="18" charset="0"/>
            </a:endParaRPr>
          </a:p>
          <a:p>
            <a:pPr algn="just">
              <a:buFont typeface="Wingdings" pitchFamily="2" charset="2"/>
              <a:buChar char="v"/>
            </a:pPr>
            <a:endParaRPr lang="en-US" sz="2900" b="1" i="1" dirty="0" smtClean="0">
              <a:solidFill>
                <a:schemeClr val="accent3">
                  <a:lumMod val="50000"/>
                </a:schemeClr>
              </a:solidFill>
              <a:latin typeface="Georgia" pitchFamily="18" charset="0"/>
            </a:endParaRPr>
          </a:p>
          <a:p>
            <a:pPr algn="just">
              <a:buFont typeface="Wingdings" pitchFamily="2" charset="2"/>
              <a:buChar char="v"/>
            </a:pPr>
            <a:endParaRPr lang="en-IN" sz="2100" b="1" i="1" dirty="0" smtClean="0">
              <a:solidFill>
                <a:schemeClr val="accent3">
                  <a:lumMod val="50000"/>
                </a:schemeClr>
              </a:solidFill>
              <a:latin typeface="Georgia" pitchFamily="18" charset="0"/>
            </a:endParaRPr>
          </a:p>
          <a:p>
            <a:pPr algn="just">
              <a:buFont typeface="Wingdings" pitchFamily="2" charset="2"/>
              <a:buChar char="v"/>
            </a:pPr>
            <a:endParaRPr lang="en-US" sz="2100" b="1" i="1" dirty="0" smtClean="0">
              <a:solidFill>
                <a:schemeClr val="accent3">
                  <a:lumMod val="50000"/>
                </a:schemeClr>
              </a:solidFill>
              <a:latin typeface="Georgia" pitchFamily="18" charset="0"/>
            </a:endParaRPr>
          </a:p>
          <a:p>
            <a:pPr algn="just">
              <a:buFont typeface="Wingdings" pitchFamily="2" charset="2"/>
              <a:buChar char="v"/>
            </a:pPr>
            <a:endParaRPr lang="en-US" sz="2100" dirty="0" smtClean="0">
              <a:solidFill>
                <a:schemeClr val="accent3">
                  <a:lumMod val="50000"/>
                </a:schemeClr>
              </a:solidFill>
              <a:latin typeface="Georgia" pitchFamily="18" charset="0"/>
            </a:endParaRPr>
          </a:p>
          <a:p>
            <a:pPr algn="just">
              <a:buFont typeface="Wingdings" pitchFamily="2" charset="2"/>
              <a:buChar char="v"/>
            </a:pPr>
            <a:endParaRPr lang="en-US" sz="2000" dirty="0" smtClean="0">
              <a:solidFill>
                <a:schemeClr val="accent3">
                  <a:lumMod val="50000"/>
                </a:schemeClr>
              </a:solidFill>
              <a:latin typeface="Georgia" pitchFamily="18" charset="0"/>
            </a:endParaRPr>
          </a:p>
          <a:p>
            <a:pPr algn="just">
              <a:buFont typeface="Wingdings" pitchFamily="2" charset="2"/>
              <a:buChar char="v"/>
            </a:pPr>
            <a:endParaRPr lang="en-US" sz="2200" dirty="0" smtClean="0">
              <a:solidFill>
                <a:schemeClr val="accent3">
                  <a:lumMod val="50000"/>
                </a:schemeClr>
              </a:solidFill>
              <a:latin typeface="Georgia" pitchFamily="18" charset="0"/>
            </a:endParaRPr>
          </a:p>
          <a:p>
            <a:pPr algn="just">
              <a:buNone/>
            </a:pPr>
            <a:r>
              <a:rPr lang="en-US" sz="2400" dirty="0" smtClean="0">
                <a:solidFill>
                  <a:schemeClr val="accent3">
                    <a:lumMod val="50000"/>
                  </a:schemeClr>
                </a:solidFill>
                <a:latin typeface="Georgia" pitchFamily="18" charset="0"/>
              </a:rPr>
              <a:t>	</a:t>
            </a:r>
          </a:p>
        </p:txBody>
      </p:sp>
      <p:pic>
        <p:nvPicPr>
          <p:cNvPr id="4" name="Picture 2"/>
          <p:cNvPicPr>
            <a:picLocks noChangeAspect="1" noChangeArrowheads="1"/>
          </p:cNvPicPr>
          <p:nvPr/>
        </p:nvPicPr>
        <p:blipFill>
          <a:blip r:embed="rId4"/>
          <a:srcRect/>
          <a:stretch>
            <a:fillRect/>
          </a:stretch>
        </p:blipFill>
        <p:spPr bwMode="auto">
          <a:xfrm>
            <a:off x="6215074" y="4714884"/>
            <a:ext cx="2667000" cy="1610139"/>
          </a:xfrm>
          <a:prstGeom prst="rect">
            <a:avLst/>
          </a:prstGeom>
          <a:noFill/>
          <a:ln w="9525">
            <a:noFill/>
            <a:miter lim="800000"/>
            <a:headEnd/>
            <a:tailEnd/>
          </a:ln>
          <a:effectLst/>
        </p:spPr>
      </p:pic>
    </p:spTree>
  </p:cSld>
  <p:clrMapOvr>
    <a:masterClrMapping/>
  </p:clrMapOvr>
  <p:transition>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pPr algn="ctr"/>
            <a:r>
              <a:rPr lang="en-US" sz="4000" b="1" dirty="0" smtClean="0">
                <a:latin typeface="Georgia" pitchFamily="18" charset="0"/>
              </a:rPr>
              <a:t>APPEAL BEFORE NCLAT</a:t>
            </a:r>
            <a:endParaRPr lang="en-IN" sz="4000" b="1" dirty="0">
              <a:latin typeface="Georgia" pitchFamily="18" charset="0"/>
            </a:endParaRPr>
          </a:p>
        </p:txBody>
      </p:sp>
      <p:sp>
        <p:nvSpPr>
          <p:cNvPr id="6" name="Content Placeholder 5"/>
          <p:cNvSpPr>
            <a:spLocks noGrp="1"/>
          </p:cNvSpPr>
          <p:nvPr>
            <p:ph idx="1"/>
          </p:nvPr>
        </p:nvSpPr>
        <p:spPr>
          <a:xfrm>
            <a:off x="762000" y="1524000"/>
            <a:ext cx="8171688" cy="4800600"/>
          </a:xfrm>
          <a:blipFill>
            <a:blip r:embed="rId3"/>
            <a:tile tx="0" ty="0" sx="100000" sy="100000" flip="none" algn="tl"/>
          </a:blipFill>
        </p:spPr>
        <p:txBody>
          <a:bodyPr>
            <a:normAutofit fontScale="25000" lnSpcReduction="20000"/>
          </a:bodyPr>
          <a:lstStyle/>
          <a:p>
            <a:pPr algn="just">
              <a:buNone/>
            </a:pPr>
            <a:r>
              <a:rPr lang="en-IN" sz="2400" dirty="0" smtClean="0">
                <a:solidFill>
                  <a:schemeClr val="accent3">
                    <a:lumMod val="50000"/>
                  </a:schemeClr>
                </a:solidFill>
                <a:latin typeface="Georgia" pitchFamily="18" charset="0"/>
              </a:rPr>
              <a:t>   </a:t>
            </a:r>
          </a:p>
          <a:p>
            <a:pPr algn="just">
              <a:lnSpc>
                <a:spcPct val="120000"/>
              </a:lnSpc>
              <a:buNone/>
            </a:pPr>
            <a:r>
              <a:rPr lang="en-IN" sz="4000" dirty="0" smtClean="0">
                <a:solidFill>
                  <a:schemeClr val="accent3">
                    <a:lumMod val="50000"/>
                  </a:schemeClr>
                </a:solidFill>
                <a:latin typeface="Georgia" pitchFamily="18" charset="0"/>
              </a:rPr>
              <a:t> 	</a:t>
            </a:r>
            <a:endParaRPr lang="en-IN" sz="7200" i="1" dirty="0" smtClean="0">
              <a:latin typeface="Georgia" pitchFamily="18" charset="0"/>
            </a:endParaRPr>
          </a:p>
          <a:p>
            <a:pPr algn="just">
              <a:lnSpc>
                <a:spcPct val="170000"/>
              </a:lnSpc>
              <a:buNone/>
            </a:pPr>
            <a:r>
              <a:rPr lang="en-US" sz="9600" i="1" dirty="0" smtClean="0">
                <a:latin typeface="Georgia" pitchFamily="18" charset="0"/>
              </a:rPr>
              <a:t>    Any order passed or  interim direction given in the proceedings before NCLT under the Companies Act, </a:t>
            </a:r>
            <a:r>
              <a:rPr lang="en-IN" sz="9600" i="1" dirty="0" smtClean="0">
                <a:latin typeface="Georgia" pitchFamily="18" charset="0"/>
              </a:rPr>
              <a:t>appeal before NCLAT can be filed within 45 days and the  appeal against the order of NCLAT can be preferred within 60 days before SC.</a:t>
            </a:r>
          </a:p>
          <a:p>
            <a:pPr algn="just">
              <a:lnSpc>
                <a:spcPct val="120000"/>
              </a:lnSpc>
              <a:buNone/>
            </a:pPr>
            <a:endParaRPr lang="en-US" sz="7200" i="1" dirty="0" smtClean="0">
              <a:solidFill>
                <a:schemeClr val="bg1"/>
              </a:solidFill>
              <a:latin typeface="Georgia" pitchFamily="18" charset="0"/>
            </a:endParaRPr>
          </a:p>
          <a:p>
            <a:pPr marL="0" algn="just">
              <a:lnSpc>
                <a:spcPct val="115000"/>
              </a:lnSpc>
              <a:spcBef>
                <a:spcPts val="0"/>
              </a:spcBef>
              <a:spcAft>
                <a:spcPts val="1000"/>
              </a:spcAft>
              <a:buFont typeface="Wingdings" pitchFamily="2" charset="2"/>
              <a:buChar char="v"/>
            </a:pPr>
            <a:endParaRPr lang="en-US" sz="8000" dirty="0" smtClean="0">
              <a:solidFill>
                <a:schemeClr val="accent3">
                  <a:lumMod val="50000"/>
                </a:schemeClr>
              </a:solidFill>
              <a:latin typeface="Georgia" pitchFamily="18" charset="0"/>
            </a:endParaRPr>
          </a:p>
          <a:p>
            <a:pPr marL="0" algn="just">
              <a:lnSpc>
                <a:spcPct val="115000"/>
              </a:lnSpc>
              <a:spcBef>
                <a:spcPts val="0"/>
              </a:spcBef>
              <a:spcAft>
                <a:spcPts val="1000"/>
              </a:spcAft>
              <a:buFont typeface="Wingdings" pitchFamily="2" charset="2"/>
              <a:buChar char="v"/>
            </a:pPr>
            <a:endParaRPr lang="en-US" sz="8000" dirty="0" smtClean="0">
              <a:solidFill>
                <a:schemeClr val="accent3">
                  <a:lumMod val="50000"/>
                </a:schemeClr>
              </a:solidFill>
              <a:latin typeface="Georgia" pitchFamily="18" charset="0"/>
            </a:endParaRPr>
          </a:p>
          <a:p>
            <a:pPr marL="0" algn="just">
              <a:lnSpc>
                <a:spcPct val="115000"/>
              </a:lnSpc>
              <a:spcBef>
                <a:spcPts val="0"/>
              </a:spcBef>
              <a:spcAft>
                <a:spcPts val="1000"/>
              </a:spcAft>
              <a:buFont typeface="Wingdings" pitchFamily="2" charset="2"/>
              <a:buChar char="v"/>
            </a:pPr>
            <a:endParaRPr lang="en-US" sz="8000" dirty="0" smtClean="0">
              <a:solidFill>
                <a:schemeClr val="accent3">
                  <a:lumMod val="50000"/>
                </a:schemeClr>
              </a:solidFill>
              <a:latin typeface="Georgia" pitchFamily="18" charset="0"/>
            </a:endParaRPr>
          </a:p>
          <a:p>
            <a:pPr algn="just">
              <a:lnSpc>
                <a:spcPct val="160000"/>
              </a:lnSpc>
              <a:buFont typeface="Wingdings" pitchFamily="2" charset="2"/>
              <a:buChar char="v"/>
            </a:pPr>
            <a:endParaRPr lang="en-US" sz="8000" dirty="0" smtClean="0">
              <a:solidFill>
                <a:schemeClr val="accent3">
                  <a:lumMod val="50000"/>
                </a:schemeClr>
              </a:solidFill>
              <a:latin typeface="Georgia" pitchFamily="18" charset="0"/>
            </a:endParaRPr>
          </a:p>
          <a:p>
            <a:pPr algn="just">
              <a:buFont typeface="Wingdings" pitchFamily="2" charset="2"/>
              <a:buChar char="v"/>
            </a:pPr>
            <a:endParaRPr lang="en-US" sz="8000" b="1" i="1" dirty="0" smtClean="0">
              <a:solidFill>
                <a:schemeClr val="accent3">
                  <a:lumMod val="50000"/>
                </a:schemeClr>
              </a:solidFill>
              <a:latin typeface="Georgia" pitchFamily="18" charset="0"/>
            </a:endParaRPr>
          </a:p>
          <a:p>
            <a:pPr algn="just">
              <a:buFont typeface="Wingdings" pitchFamily="2" charset="2"/>
              <a:buChar char="v"/>
            </a:pPr>
            <a:endParaRPr lang="en-US" sz="5600" b="1" i="1" dirty="0" smtClean="0">
              <a:solidFill>
                <a:schemeClr val="accent3">
                  <a:lumMod val="50000"/>
                </a:schemeClr>
              </a:solidFill>
              <a:latin typeface="Georgia" pitchFamily="18" charset="0"/>
            </a:endParaRPr>
          </a:p>
          <a:p>
            <a:pPr algn="just">
              <a:buFont typeface="Wingdings" pitchFamily="2" charset="2"/>
              <a:buChar char="v"/>
            </a:pPr>
            <a:endParaRPr lang="en-IN" sz="5600" dirty="0" smtClean="0">
              <a:solidFill>
                <a:schemeClr val="accent3">
                  <a:lumMod val="50000"/>
                </a:schemeClr>
              </a:solidFill>
              <a:latin typeface="Georgia" pitchFamily="18" charset="0"/>
            </a:endParaRPr>
          </a:p>
          <a:p>
            <a:pPr algn="just">
              <a:buFont typeface="Wingdings" pitchFamily="2" charset="2"/>
              <a:buChar char="v"/>
            </a:pPr>
            <a:endParaRPr lang="en-US" sz="5600" dirty="0" smtClean="0">
              <a:solidFill>
                <a:schemeClr val="accent3">
                  <a:lumMod val="50000"/>
                </a:schemeClr>
              </a:solidFill>
              <a:latin typeface="Georgia" pitchFamily="18" charset="0"/>
            </a:endParaRPr>
          </a:p>
          <a:p>
            <a:pPr algn="just">
              <a:buFont typeface="Wingdings" pitchFamily="2" charset="2"/>
              <a:buChar char="v"/>
            </a:pPr>
            <a:endParaRPr lang="en-US" sz="2900" b="1" i="1" dirty="0" smtClean="0">
              <a:solidFill>
                <a:schemeClr val="accent3">
                  <a:lumMod val="50000"/>
                </a:schemeClr>
              </a:solidFill>
              <a:latin typeface="Georgia" pitchFamily="18" charset="0"/>
            </a:endParaRPr>
          </a:p>
          <a:p>
            <a:pPr algn="just">
              <a:buFont typeface="Wingdings" pitchFamily="2" charset="2"/>
              <a:buChar char="v"/>
            </a:pPr>
            <a:endParaRPr lang="en-IN" sz="2100" b="1" i="1" dirty="0" smtClean="0">
              <a:solidFill>
                <a:schemeClr val="accent3">
                  <a:lumMod val="50000"/>
                </a:schemeClr>
              </a:solidFill>
              <a:latin typeface="Georgia" pitchFamily="18" charset="0"/>
            </a:endParaRPr>
          </a:p>
          <a:p>
            <a:pPr algn="just">
              <a:buFont typeface="Wingdings" pitchFamily="2" charset="2"/>
              <a:buChar char="v"/>
            </a:pPr>
            <a:endParaRPr lang="en-US" sz="2100" b="1" i="1" dirty="0" smtClean="0">
              <a:solidFill>
                <a:schemeClr val="accent3">
                  <a:lumMod val="50000"/>
                </a:schemeClr>
              </a:solidFill>
              <a:latin typeface="Georgia" pitchFamily="18" charset="0"/>
            </a:endParaRPr>
          </a:p>
          <a:p>
            <a:pPr algn="just">
              <a:buFont typeface="Wingdings" pitchFamily="2" charset="2"/>
              <a:buChar char="v"/>
            </a:pPr>
            <a:endParaRPr lang="en-US" sz="2100" dirty="0" smtClean="0">
              <a:solidFill>
                <a:schemeClr val="accent3">
                  <a:lumMod val="50000"/>
                </a:schemeClr>
              </a:solidFill>
              <a:latin typeface="Georgia" pitchFamily="18" charset="0"/>
            </a:endParaRPr>
          </a:p>
          <a:p>
            <a:pPr algn="just">
              <a:buFont typeface="Wingdings" pitchFamily="2" charset="2"/>
              <a:buChar char="v"/>
            </a:pPr>
            <a:endParaRPr lang="en-US" sz="2000" dirty="0" smtClean="0">
              <a:solidFill>
                <a:schemeClr val="accent3">
                  <a:lumMod val="50000"/>
                </a:schemeClr>
              </a:solidFill>
              <a:latin typeface="Georgia" pitchFamily="18" charset="0"/>
            </a:endParaRPr>
          </a:p>
          <a:p>
            <a:pPr algn="just">
              <a:buFont typeface="Wingdings" pitchFamily="2" charset="2"/>
              <a:buChar char="v"/>
            </a:pPr>
            <a:endParaRPr lang="en-US" sz="2200" dirty="0" smtClean="0">
              <a:solidFill>
                <a:schemeClr val="accent3">
                  <a:lumMod val="50000"/>
                </a:schemeClr>
              </a:solidFill>
              <a:latin typeface="Georgia" pitchFamily="18" charset="0"/>
            </a:endParaRPr>
          </a:p>
          <a:p>
            <a:pPr algn="just">
              <a:buNone/>
            </a:pPr>
            <a:r>
              <a:rPr lang="en-US" sz="2400" dirty="0" smtClean="0">
                <a:solidFill>
                  <a:schemeClr val="accent3">
                    <a:lumMod val="50000"/>
                  </a:schemeClr>
                </a:solidFill>
                <a:latin typeface="Georgia" pitchFamily="18" charset="0"/>
              </a:rPr>
              <a:t>	</a:t>
            </a:r>
          </a:p>
        </p:txBody>
      </p:sp>
    </p:spTree>
  </p:cSld>
  <p:clrMapOvr>
    <a:masterClrMapping/>
  </p:clrMapOvr>
  <p:transition>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E:\User's Data\Desktop\tr.jpe"/>
          <p:cNvPicPr>
            <a:picLocks noChangeAspect="1" noChangeArrowheads="1"/>
          </p:cNvPicPr>
          <p:nvPr/>
        </p:nvPicPr>
        <p:blipFill>
          <a:blip r:embed="rId2" cstate="print">
            <a:lum bright="44000" contrast="29000"/>
          </a:blip>
          <a:srcRect/>
          <a:stretch>
            <a:fillRect/>
          </a:stretch>
        </p:blipFill>
        <p:spPr bwMode="auto">
          <a:xfrm>
            <a:off x="457200" y="1026068"/>
            <a:ext cx="8229600" cy="5527132"/>
          </a:xfrm>
          <a:prstGeom prst="rect">
            <a:avLst/>
          </a:prstGeom>
          <a:noFill/>
        </p:spPr>
      </p:pic>
      <p:sp>
        <p:nvSpPr>
          <p:cNvPr id="7" name="Flowchart: Document 6"/>
          <p:cNvSpPr/>
          <p:nvPr/>
        </p:nvSpPr>
        <p:spPr>
          <a:xfrm>
            <a:off x="454742" y="228600"/>
            <a:ext cx="8229600" cy="1143000"/>
          </a:xfrm>
          <a:prstGeom prst="flowChartDocument">
            <a:avLst/>
          </a:prstGeom>
          <a:gradFill>
            <a:gsLst>
              <a:gs pos="0">
                <a:srgbClr val="FBEAC7"/>
              </a:gs>
              <a:gs pos="17999">
                <a:srgbClr val="FEE7F2"/>
              </a:gs>
              <a:gs pos="36000">
                <a:srgbClr val="FAC77D"/>
              </a:gs>
              <a:gs pos="61000">
                <a:srgbClr val="FBA97D"/>
              </a:gs>
              <a:gs pos="82001">
                <a:srgbClr val="FBD49C"/>
              </a:gs>
              <a:gs pos="100000">
                <a:srgbClr val="FEE7F2"/>
              </a:gs>
            </a:gsLst>
            <a:lin ang="5400000" scaled="0"/>
          </a:gradFill>
          <a:ln w="76200">
            <a:solidFill>
              <a:schemeClr val="bg2"/>
            </a:solidFill>
          </a:ln>
          <a:scene3d>
            <a:camera prst="orthographicFront"/>
            <a:lightRig rig="threePt" dir="t"/>
          </a:scene3d>
          <a:sp3d>
            <a:bevelT/>
          </a:sp3d>
        </p:spPr>
        <p:style>
          <a:lnRef idx="1">
            <a:schemeClr val="accent1"/>
          </a:lnRef>
          <a:fillRef idx="1003">
            <a:schemeClr val="lt2"/>
          </a:fillRef>
          <a:effectRef idx="1">
            <a:schemeClr val="accent1"/>
          </a:effectRef>
          <a:fontRef idx="minor">
            <a:schemeClr val="dk1"/>
          </a:fontRef>
        </p:style>
        <p:txBody>
          <a:bodyPr rtlCol="0" anchor="ctr"/>
          <a:lstStyle/>
          <a:p>
            <a:pPr algn="ctr"/>
            <a:r>
              <a:rPr lang="en-IN" sz="3200" b="1" dirty="0" smtClean="0">
                <a:solidFill>
                  <a:schemeClr val="tx1"/>
                </a:solidFill>
                <a:latin typeface="Times New Roman" pitchFamily="18" charset="0"/>
                <a:cs typeface="Times New Roman" pitchFamily="18" charset="0"/>
              </a:rPr>
              <a:t>HIGHLIGHTS OF NCLT &amp; NCLAT RULES</a:t>
            </a:r>
            <a:endParaRPr lang="en-US" sz="3200" b="1" dirty="0">
              <a:solidFill>
                <a:schemeClr val="tx1"/>
              </a:solidFill>
              <a:latin typeface="Times New Roman" pitchFamily="18" charset="0"/>
              <a:cs typeface="Times New Roman" pitchFamily="18" charset="0"/>
            </a:endParaRPr>
          </a:p>
        </p:txBody>
      </p:sp>
    </p:spTree>
  </p:cSld>
  <p:clrMapOvr>
    <a:masterClrMapping/>
  </p:clrMapOvr>
  <p:transition>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9" name="Title 2"/>
          <p:cNvSpPr txBox="1">
            <a:spLocks/>
          </p:cNvSpPr>
          <p:nvPr/>
        </p:nvSpPr>
        <p:spPr>
          <a:xfrm>
            <a:off x="304800" y="304800"/>
            <a:ext cx="8382000" cy="533400"/>
          </a:xfrm>
          <a:prstGeom prst="rect">
            <a:avLst/>
          </a:prstGeo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style>
          <a:lnRef idx="1">
            <a:schemeClr val="accent5"/>
          </a:lnRef>
          <a:fillRef idx="2">
            <a:schemeClr val="accent5"/>
          </a:fillRef>
          <a:effectRef idx="1">
            <a:schemeClr val="accent5"/>
          </a:effectRef>
          <a:fontRef idx="minor">
            <a:schemeClr val="dk1"/>
          </a:fontRef>
        </p:style>
        <p:txBody>
          <a:bodyPr vert="horz" lIns="91440" tIns="45720" rIns="91440" bIns="45720" rtlCol="0" anchor="b">
            <a:noAutofit/>
          </a:bodyPr>
          <a:lstStyle/>
          <a:p>
            <a:pPr lvl="0" algn="ctr">
              <a:spcBef>
                <a:spcPct val="0"/>
              </a:spcBef>
              <a:defRPr/>
            </a:pPr>
            <a:r>
              <a:rPr lang="en-IN" sz="3200" dirty="0" smtClean="0">
                <a:latin typeface="Times New Roman" pitchFamily="18" charset="0"/>
                <a:cs typeface="Times New Roman" pitchFamily="18" charset="0"/>
              </a:rPr>
              <a:t>DECIPHERING NCLT RULES</a:t>
            </a:r>
            <a:endParaRPr lang="en-US" sz="3200" b="1" i="1" dirty="0">
              <a:latin typeface="Times New Roman" pitchFamily="18" charset="0"/>
              <a:cs typeface="Times New Roman" pitchFamily="18" charset="0"/>
            </a:endParaRPr>
          </a:p>
        </p:txBody>
      </p:sp>
      <p:sp>
        <p:nvSpPr>
          <p:cNvPr id="8" name="Flowchart: Document 7"/>
          <p:cNvSpPr/>
          <p:nvPr/>
        </p:nvSpPr>
        <p:spPr>
          <a:xfrm>
            <a:off x="762000" y="990600"/>
            <a:ext cx="7924800" cy="5638800"/>
          </a:xfrm>
          <a:prstGeom prst="flowChartDocument">
            <a:avLst/>
          </a:prstGeom>
          <a:ln w="38100">
            <a:solidFill>
              <a:schemeClr val="bg2">
                <a:lumMod val="50000"/>
              </a:schemeClr>
            </a:solidFill>
          </a:ln>
        </p:spPr>
        <p:style>
          <a:lnRef idx="2">
            <a:schemeClr val="dk1"/>
          </a:lnRef>
          <a:fillRef idx="1">
            <a:schemeClr val="lt1"/>
          </a:fillRef>
          <a:effectRef idx="0">
            <a:schemeClr val="dk1"/>
          </a:effectRef>
          <a:fontRef idx="minor">
            <a:schemeClr val="dk1"/>
          </a:fontRef>
        </p:style>
        <p:txBody>
          <a:bodyPr rtlCol="0" anchor="t"/>
          <a:lstStyle/>
          <a:p>
            <a:pPr algn="just"/>
            <a:r>
              <a:rPr lang="en-IN" sz="2400" b="1" i="1" dirty="0" smtClean="0">
                <a:latin typeface="Times New Roman" pitchFamily="18" charset="0"/>
                <a:cs typeface="Times New Roman" pitchFamily="18" charset="0"/>
              </a:rPr>
              <a:t>Rules notified are fairly comprehensive divided into </a:t>
            </a:r>
            <a:r>
              <a:rPr lang="en-US" sz="2400" b="1" i="1" dirty="0" smtClean="0">
                <a:solidFill>
                  <a:schemeClr val="tx1"/>
                </a:solidFill>
                <a:latin typeface="Times New Roman" pitchFamily="18" charset="0"/>
                <a:cs typeface="Times New Roman" pitchFamily="18" charset="0"/>
              </a:rPr>
              <a:t>XX Parts. 165 rules have been notified under resp. heads. </a:t>
            </a:r>
          </a:p>
          <a:p>
            <a:pPr algn="just"/>
            <a:endParaRPr lang="en-IN" sz="2400" b="1" i="1" dirty="0" smtClean="0">
              <a:solidFill>
                <a:schemeClr val="tx1"/>
              </a:solidFill>
              <a:latin typeface="Times New Roman" pitchFamily="18" charset="0"/>
              <a:cs typeface="Times New Roman" pitchFamily="18" charset="0"/>
            </a:endParaRPr>
          </a:p>
          <a:p>
            <a:pPr algn="just"/>
            <a:r>
              <a:rPr lang="en-IN" sz="2400" b="1" i="1" dirty="0" smtClean="0">
                <a:latin typeface="Times New Roman" pitchFamily="18" charset="0"/>
                <a:cs typeface="Times New Roman" pitchFamily="18" charset="0"/>
              </a:rPr>
              <a:t>Rule 8</a:t>
            </a:r>
            <a:r>
              <a:rPr lang="en-IN" sz="2400" dirty="0" smtClean="0">
                <a:latin typeface="Times New Roman" pitchFamily="18" charset="0"/>
                <a:cs typeface="Times New Roman" pitchFamily="18" charset="0"/>
              </a:rPr>
              <a:t>: “</a:t>
            </a:r>
            <a:r>
              <a:rPr lang="en-IN" sz="2400" b="1" i="1" dirty="0" smtClean="0">
                <a:latin typeface="Times New Roman" pitchFamily="18" charset="0"/>
                <a:cs typeface="Times New Roman" pitchFamily="18" charset="0"/>
              </a:rPr>
              <a:t>Sitting of NCLT </a:t>
            </a:r>
            <a:r>
              <a:rPr lang="en-IN" sz="2400" dirty="0" smtClean="0">
                <a:latin typeface="Times New Roman" pitchFamily="18" charset="0"/>
                <a:cs typeface="Times New Roman" pitchFamily="18" charset="0"/>
              </a:rPr>
              <a:t>”:-NCLT shall hold its sitting at its </a:t>
            </a:r>
            <a:r>
              <a:rPr lang="en-US" sz="2400" dirty="0" smtClean="0">
                <a:latin typeface="Times New Roman" pitchFamily="18" charset="0"/>
                <a:cs typeface="Times New Roman" pitchFamily="18" charset="0"/>
              </a:rPr>
              <a:t>headquarters </a:t>
            </a:r>
            <a:r>
              <a:rPr lang="en-IN" sz="2400" dirty="0" smtClean="0">
                <a:latin typeface="Times New Roman" pitchFamily="18" charset="0"/>
                <a:cs typeface="Times New Roman" pitchFamily="18" charset="0"/>
              </a:rPr>
              <a:t>or at such other place falling within its territorial jurisdiction.</a:t>
            </a:r>
            <a:endParaRPr lang="en-US" sz="2400" dirty="0" smtClean="0">
              <a:latin typeface="Times New Roman" pitchFamily="18" charset="0"/>
              <a:cs typeface="Times New Roman" pitchFamily="18" charset="0"/>
            </a:endParaRPr>
          </a:p>
          <a:p>
            <a:pPr>
              <a:lnSpc>
                <a:spcPts val="4500"/>
              </a:lnSpc>
            </a:pPr>
            <a:endParaRPr lang="en-IN" sz="2400" b="1" i="1" dirty="0" smtClean="0">
              <a:solidFill>
                <a:schemeClr val="tx1"/>
              </a:solidFill>
              <a:latin typeface="Times New Roman" pitchFamily="18" charset="0"/>
              <a:cs typeface="Times New Roman" pitchFamily="18" charset="0"/>
            </a:endParaRPr>
          </a:p>
          <a:p>
            <a:pPr algn="just"/>
            <a:r>
              <a:rPr lang="en-IN" sz="2400" i="1" dirty="0" smtClean="0">
                <a:solidFill>
                  <a:schemeClr val="tx1"/>
                </a:solidFill>
                <a:latin typeface="Times New Roman" pitchFamily="18" charset="0"/>
                <a:cs typeface="Times New Roman" pitchFamily="18" charset="0"/>
              </a:rPr>
              <a:t> </a:t>
            </a:r>
            <a:r>
              <a:rPr lang="en-IN" sz="2400" b="1" i="1" dirty="0" smtClean="0">
                <a:latin typeface="Times New Roman" pitchFamily="18" charset="0"/>
                <a:cs typeface="Times New Roman" pitchFamily="18" charset="0"/>
              </a:rPr>
              <a:t>Rule 9</a:t>
            </a:r>
            <a:r>
              <a:rPr lang="en-IN" sz="2400" dirty="0" smtClean="0">
                <a:latin typeface="Times New Roman" pitchFamily="18" charset="0"/>
                <a:cs typeface="Times New Roman" pitchFamily="18" charset="0"/>
              </a:rPr>
              <a:t> : </a:t>
            </a:r>
            <a:r>
              <a:rPr lang="en-IN" sz="2400" b="1" i="1" dirty="0" smtClean="0">
                <a:latin typeface="Times New Roman" pitchFamily="18" charset="0"/>
                <a:cs typeface="Times New Roman" pitchFamily="18" charset="0"/>
              </a:rPr>
              <a:t>“Sitting hours of NCLT” : </a:t>
            </a:r>
            <a:r>
              <a:rPr lang="en-IN" sz="2400" dirty="0" smtClean="0">
                <a:latin typeface="Times New Roman" pitchFamily="18" charset="0"/>
                <a:cs typeface="Times New Roman" pitchFamily="18" charset="0"/>
              </a:rPr>
              <a:t>10:30 AM to   1:00 PM  &amp; 2:00 P.M. to 4:30 PM.</a:t>
            </a:r>
          </a:p>
          <a:p>
            <a:endParaRPr lang="en-IN" sz="2400" dirty="0" smtClean="0">
              <a:latin typeface="Times New Roman" pitchFamily="18" charset="0"/>
              <a:cs typeface="Times New Roman" pitchFamily="18" charset="0"/>
            </a:endParaRPr>
          </a:p>
          <a:p>
            <a:pPr algn="just"/>
            <a:r>
              <a:rPr lang="en-IN" sz="2400" b="1" i="1" dirty="0" smtClean="0">
                <a:solidFill>
                  <a:schemeClr val="tx1"/>
                </a:solidFill>
                <a:latin typeface="Times New Roman" pitchFamily="18" charset="0"/>
                <a:cs typeface="Times New Roman" pitchFamily="18" charset="0"/>
              </a:rPr>
              <a:t>Rule 11: </a:t>
            </a:r>
            <a:r>
              <a:rPr lang="en-IN" sz="2400" dirty="0" smtClean="0">
                <a:solidFill>
                  <a:schemeClr val="tx1"/>
                </a:solidFill>
                <a:latin typeface="Times New Roman" pitchFamily="18" charset="0"/>
                <a:cs typeface="Times New Roman" pitchFamily="18" charset="0"/>
              </a:rPr>
              <a:t>“</a:t>
            </a:r>
            <a:r>
              <a:rPr lang="en-IN" sz="2400" b="1" dirty="0" smtClean="0">
                <a:solidFill>
                  <a:schemeClr val="tx1"/>
                </a:solidFill>
                <a:latin typeface="Times New Roman" pitchFamily="18" charset="0"/>
                <a:cs typeface="Times New Roman" pitchFamily="18" charset="0"/>
              </a:rPr>
              <a:t>Inherent Powers of NCLT’’ </a:t>
            </a:r>
            <a:r>
              <a:rPr lang="en-IN" sz="2400" dirty="0" smtClean="0">
                <a:latin typeface="Times New Roman" pitchFamily="18" charset="0"/>
                <a:cs typeface="Times New Roman" pitchFamily="18" charset="0"/>
              </a:rPr>
              <a:t>to make such orders  necessary to achieve justice.</a:t>
            </a:r>
          </a:p>
          <a:p>
            <a:endParaRPr lang="en-IN" sz="2400" dirty="0" smtClean="0">
              <a:latin typeface="Times New Roman" pitchFamily="18" charset="0"/>
              <a:cs typeface="Times New Roman" pitchFamily="18" charset="0"/>
            </a:endParaRPr>
          </a:p>
          <a:p>
            <a:endParaRPr lang="en-IN" sz="2400" dirty="0">
              <a:latin typeface="Times New Roman" pitchFamily="18" charset="0"/>
              <a:cs typeface="Times New Roman" pitchFamily="18" charset="0"/>
            </a:endParaRPr>
          </a:p>
        </p:txBody>
      </p:sp>
    </p:spTree>
  </p:cSld>
  <p:clrMapOvr>
    <a:overrideClrMapping bg1="lt1" tx1="dk1" bg2="lt2" tx2="dk2" accent1="accent1" accent2="accent2" accent3="accent3" accent4="accent4" accent5="accent5" accent6="accent6" hlink="hlink" folHlink="folHlink"/>
  </p:clrMapOvr>
  <p:transition>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9" name="Title 2"/>
          <p:cNvSpPr txBox="1">
            <a:spLocks/>
          </p:cNvSpPr>
          <p:nvPr/>
        </p:nvSpPr>
        <p:spPr>
          <a:xfrm>
            <a:off x="304800" y="304800"/>
            <a:ext cx="8382000" cy="533400"/>
          </a:xfrm>
          <a:prstGeom prst="rect">
            <a:avLst/>
          </a:prstGeo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style>
          <a:lnRef idx="1">
            <a:schemeClr val="accent5"/>
          </a:lnRef>
          <a:fillRef idx="2">
            <a:schemeClr val="accent5"/>
          </a:fillRef>
          <a:effectRef idx="1">
            <a:schemeClr val="accent5"/>
          </a:effectRef>
          <a:fontRef idx="minor">
            <a:schemeClr val="dk1"/>
          </a:fontRef>
        </p:style>
        <p:txBody>
          <a:bodyPr vert="horz" lIns="91440" tIns="45720" rIns="91440" bIns="45720" rtlCol="0" anchor="b">
            <a:noAutofit/>
          </a:bodyPr>
          <a:lstStyle/>
          <a:p>
            <a:pPr lvl="0" algn="ctr">
              <a:spcBef>
                <a:spcPct val="0"/>
              </a:spcBef>
              <a:defRPr/>
            </a:pPr>
            <a:r>
              <a:rPr lang="en-IN" sz="3200" dirty="0" smtClean="0">
                <a:latin typeface="Times New Roman" pitchFamily="18" charset="0"/>
                <a:cs typeface="Times New Roman" pitchFamily="18" charset="0"/>
              </a:rPr>
              <a:t>DECIPHERING NCLT RULES</a:t>
            </a:r>
            <a:endParaRPr lang="en-US" sz="3200" b="1" i="1" dirty="0">
              <a:latin typeface="Times New Roman" pitchFamily="18" charset="0"/>
              <a:cs typeface="Times New Roman" pitchFamily="18" charset="0"/>
            </a:endParaRPr>
          </a:p>
        </p:txBody>
      </p:sp>
      <p:sp>
        <p:nvSpPr>
          <p:cNvPr id="8" name="Flowchart: Document 7"/>
          <p:cNvSpPr/>
          <p:nvPr/>
        </p:nvSpPr>
        <p:spPr>
          <a:xfrm>
            <a:off x="304800" y="990600"/>
            <a:ext cx="8382000" cy="5638800"/>
          </a:xfrm>
          <a:prstGeom prst="flowChartDocument">
            <a:avLst/>
          </a:prstGeom>
          <a:ln w="38100">
            <a:solidFill>
              <a:schemeClr val="bg2">
                <a:lumMod val="50000"/>
              </a:schemeClr>
            </a:solidFill>
          </a:ln>
        </p:spPr>
        <p:style>
          <a:lnRef idx="2">
            <a:schemeClr val="dk1"/>
          </a:lnRef>
          <a:fillRef idx="1">
            <a:schemeClr val="lt1"/>
          </a:fillRef>
          <a:effectRef idx="0">
            <a:schemeClr val="dk1"/>
          </a:effectRef>
          <a:fontRef idx="minor">
            <a:schemeClr val="dk1"/>
          </a:fontRef>
        </p:style>
        <p:txBody>
          <a:bodyPr rtlCol="0" anchor="t"/>
          <a:lstStyle/>
          <a:p>
            <a:r>
              <a:rPr lang="en-IN" sz="2400" b="1" i="1" dirty="0" smtClean="0">
                <a:latin typeface="Times New Roman" pitchFamily="18" charset="0"/>
                <a:cs typeface="Times New Roman" pitchFamily="18" charset="0"/>
              </a:rPr>
              <a:t>Rule 13 : “ Listing of cases”  </a:t>
            </a:r>
            <a:r>
              <a:rPr lang="en-IN" sz="2400" dirty="0" smtClean="0">
                <a:latin typeface="Times New Roman" pitchFamily="18" charset="0"/>
                <a:cs typeface="Times New Roman" pitchFamily="18" charset="0"/>
              </a:rPr>
              <a:t>Urgent matters before 12 noon &amp; in exceptionally after 12 noon but before 3.00 P.M</a:t>
            </a:r>
            <a:r>
              <a:rPr lang="en-US" sz="2400" dirty="0" smtClean="0">
                <a:latin typeface="Times New Roman" pitchFamily="18" charset="0"/>
                <a:cs typeface="Times New Roman" pitchFamily="18" charset="0"/>
              </a:rPr>
              <a:t>.</a:t>
            </a:r>
          </a:p>
          <a:p>
            <a:endParaRPr lang="en-IN" sz="2400" dirty="0" smtClean="0">
              <a:latin typeface="Times New Roman" pitchFamily="18" charset="0"/>
              <a:cs typeface="Times New Roman" pitchFamily="18" charset="0"/>
            </a:endParaRPr>
          </a:p>
          <a:p>
            <a:pPr algn="just"/>
            <a:r>
              <a:rPr lang="en-IN" sz="2400" b="1" i="1" dirty="0" smtClean="0">
                <a:latin typeface="Times New Roman" pitchFamily="18" charset="0"/>
                <a:cs typeface="Times New Roman" pitchFamily="18" charset="0"/>
              </a:rPr>
              <a:t>   Rule 20 “</a:t>
            </a:r>
            <a:r>
              <a:rPr lang="en-US" sz="2400" b="1" i="1" dirty="0" smtClean="0">
                <a:latin typeface="Times New Roman" pitchFamily="18" charset="0"/>
                <a:cs typeface="Times New Roman" pitchFamily="18" charset="0"/>
              </a:rPr>
              <a:t>Procedure”:-  </a:t>
            </a:r>
            <a:r>
              <a:rPr lang="en-IN" sz="2400" dirty="0" smtClean="0">
                <a:latin typeface="Times New Roman" pitchFamily="18" charset="0"/>
                <a:cs typeface="Times New Roman" pitchFamily="18" charset="0"/>
              </a:rPr>
              <a:t>It sets out the manner in which every appeal/ petition/ application/ caveat petition/ objection/ counter presented to the NCLT. For e.g. </a:t>
            </a:r>
          </a:p>
          <a:p>
            <a:endParaRPr lang="en-IN" sz="2400" dirty="0" smtClean="0">
              <a:latin typeface="Times New Roman" pitchFamily="18" charset="0"/>
              <a:cs typeface="Times New Roman" pitchFamily="18" charset="0"/>
            </a:endParaRPr>
          </a:p>
          <a:p>
            <a:endParaRPr lang="en-IN" sz="2400" dirty="0">
              <a:latin typeface="Times New Roman" pitchFamily="18" charset="0"/>
              <a:cs typeface="Times New Roman" pitchFamily="18" charset="0"/>
            </a:endParaRPr>
          </a:p>
        </p:txBody>
      </p:sp>
      <p:graphicFrame>
        <p:nvGraphicFramePr>
          <p:cNvPr id="4" name="Table 3"/>
          <p:cNvGraphicFramePr>
            <a:graphicFrameLocks noGrp="1"/>
          </p:cNvGraphicFramePr>
          <p:nvPr/>
        </p:nvGraphicFramePr>
        <p:xfrm>
          <a:off x="304800" y="3505200"/>
          <a:ext cx="8382000" cy="2286000"/>
        </p:xfrm>
        <a:graphic>
          <a:graphicData uri="http://schemas.openxmlformats.org/drawingml/2006/table">
            <a:tbl>
              <a:tblPr firstRow="1" bandRow="1">
                <a:tableStyleId>{22838BEF-8BB2-4498-84A7-C5851F593DF1}</a:tableStyleId>
              </a:tblPr>
              <a:tblGrid>
                <a:gridCol w="1872718"/>
                <a:gridCol w="6509282"/>
              </a:tblGrid>
              <a:tr h="1066800">
                <a:tc>
                  <a:txBody>
                    <a:bodyPr/>
                    <a:lstStyle/>
                    <a:p>
                      <a:pPr algn="just"/>
                      <a:r>
                        <a:rPr lang="en-IN" sz="2300" dirty="0" smtClean="0">
                          <a:latin typeface="Times New Roman" pitchFamily="18" charset="0"/>
                          <a:cs typeface="Times New Roman" pitchFamily="18" charset="0"/>
                        </a:rPr>
                        <a:t>Cause Title </a:t>
                      </a:r>
                      <a:endParaRPr lang="en-US" sz="2300" b="1" dirty="0">
                        <a:latin typeface="Times New Roman" pitchFamily="18" charset="0"/>
                        <a:cs typeface="Times New Roman" pitchFamily="18" charset="0"/>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2300" dirty="0" smtClean="0">
                          <a:latin typeface="Times New Roman" pitchFamily="18" charset="0"/>
                          <a:cs typeface="Times New Roman" pitchFamily="18" charset="0"/>
                        </a:rPr>
                        <a:t>Shall state “Before</a:t>
                      </a:r>
                      <a:r>
                        <a:rPr lang="en-IN" sz="2300" baseline="0" dirty="0" smtClean="0">
                          <a:latin typeface="Times New Roman" pitchFamily="18" charset="0"/>
                          <a:cs typeface="Times New Roman" pitchFamily="18" charset="0"/>
                        </a:rPr>
                        <a:t> the </a:t>
                      </a:r>
                      <a:r>
                        <a:rPr lang="en-IN" sz="2300" dirty="0" smtClean="0">
                          <a:latin typeface="Times New Roman" pitchFamily="18" charset="0"/>
                          <a:cs typeface="Times New Roman" pitchFamily="18" charset="0"/>
                        </a:rPr>
                        <a:t>NCLT” &amp; </a:t>
                      </a:r>
                      <a:r>
                        <a:rPr lang="en-IN" sz="2300" kern="1200" baseline="0" dirty="0" smtClean="0">
                          <a:latin typeface="Times New Roman" pitchFamily="18" charset="0"/>
                          <a:cs typeface="Times New Roman" pitchFamily="18" charset="0"/>
                        </a:rPr>
                        <a:t>proceedings or order of the authority against which it is preferred.</a:t>
                      </a:r>
                      <a:endParaRPr lang="en-US" sz="2300" dirty="0">
                        <a:latin typeface="Times New Roman" pitchFamily="18" charset="0"/>
                        <a:cs typeface="Times New Roman" pitchFamily="18" charset="0"/>
                      </a:endParaRPr>
                    </a:p>
                  </a:txBody>
                  <a:tcPr/>
                </a:tc>
              </a:tr>
              <a:tr h="1087380">
                <a:tc>
                  <a:txBody>
                    <a:bodyPr/>
                    <a:lstStyle/>
                    <a:p>
                      <a:pPr algn="just"/>
                      <a:r>
                        <a:rPr lang="en-IN" sz="2300" dirty="0" smtClean="0">
                          <a:latin typeface="Times New Roman" pitchFamily="18" charset="0"/>
                          <a:cs typeface="Times New Roman" pitchFamily="18" charset="0"/>
                        </a:rPr>
                        <a:t>Para wise</a:t>
                      </a:r>
                      <a:r>
                        <a:rPr lang="en-IN" sz="2300" baseline="0" dirty="0" smtClean="0">
                          <a:latin typeface="Times New Roman" pitchFamily="18" charset="0"/>
                          <a:cs typeface="Times New Roman" pitchFamily="18" charset="0"/>
                        </a:rPr>
                        <a:t> fact/point</a:t>
                      </a:r>
                      <a:endParaRPr lang="en-US" sz="2300" b="1" dirty="0">
                        <a:latin typeface="Times New Roman" pitchFamily="18" charset="0"/>
                        <a:cs typeface="Times New Roman" pitchFamily="18" charset="0"/>
                      </a:endParaRPr>
                    </a:p>
                  </a:txBody>
                  <a:tcPr/>
                </a:tc>
                <a:tc>
                  <a:txBody>
                    <a:bodyPr/>
                    <a:lstStyle/>
                    <a:p>
                      <a:pPr algn="just"/>
                      <a:r>
                        <a:rPr lang="en-IN" sz="2300" kern="1200" baseline="0" dirty="0" smtClean="0">
                          <a:latin typeface="Times New Roman" pitchFamily="18" charset="0"/>
                          <a:cs typeface="Times New Roman" pitchFamily="18" charset="0"/>
                        </a:rPr>
                        <a:t>Appeal/</a:t>
                      </a:r>
                      <a:r>
                        <a:rPr lang="en-IN" sz="2300" dirty="0" smtClean="0">
                          <a:latin typeface="Times New Roman" pitchFamily="18" charset="0"/>
                          <a:cs typeface="Times New Roman" pitchFamily="18" charset="0"/>
                        </a:rPr>
                        <a:t>petition/</a:t>
                      </a:r>
                      <a:r>
                        <a:rPr lang="en-IN" sz="2300" baseline="0" dirty="0" smtClean="0">
                          <a:latin typeface="Times New Roman" pitchFamily="18" charset="0"/>
                          <a:cs typeface="Times New Roman" pitchFamily="18" charset="0"/>
                        </a:rPr>
                        <a:t> </a:t>
                      </a:r>
                      <a:r>
                        <a:rPr lang="en-IN" sz="2300" dirty="0" smtClean="0">
                          <a:latin typeface="Times New Roman" pitchFamily="18" charset="0"/>
                          <a:cs typeface="Times New Roman" pitchFamily="18" charset="0"/>
                        </a:rPr>
                        <a:t>application </a:t>
                      </a:r>
                      <a:r>
                        <a:rPr lang="en-IN" sz="2300" kern="1200" baseline="0" dirty="0" smtClean="0">
                          <a:latin typeface="Times New Roman" pitchFamily="18" charset="0"/>
                          <a:cs typeface="Times New Roman" pitchFamily="18" charset="0"/>
                        </a:rPr>
                        <a:t>  divided into </a:t>
                      </a:r>
                      <a:r>
                        <a:rPr lang="en-IN" sz="2300" kern="1200" baseline="0" dirty="0" err="1" smtClean="0">
                          <a:latin typeface="Times New Roman" pitchFamily="18" charset="0"/>
                          <a:cs typeface="Times New Roman" pitchFamily="18" charset="0"/>
                        </a:rPr>
                        <a:t>para</a:t>
                      </a:r>
                      <a:r>
                        <a:rPr lang="en-IN" sz="2300" kern="1200" baseline="0" dirty="0" smtClean="0">
                          <a:latin typeface="Times New Roman" pitchFamily="18" charset="0"/>
                          <a:cs typeface="Times New Roman" pitchFamily="18" charset="0"/>
                        </a:rPr>
                        <a:t>, numbered consecutively,  each </a:t>
                      </a:r>
                      <a:r>
                        <a:rPr lang="en-IN" sz="2300" kern="1200" baseline="0" dirty="0" err="1" smtClean="0">
                          <a:latin typeface="Times New Roman" pitchFamily="18" charset="0"/>
                          <a:cs typeface="Times New Roman" pitchFamily="18" charset="0"/>
                        </a:rPr>
                        <a:t>para</a:t>
                      </a:r>
                      <a:r>
                        <a:rPr lang="en-IN" sz="2300" kern="1200" baseline="0" dirty="0" smtClean="0">
                          <a:latin typeface="Times New Roman" pitchFamily="18" charset="0"/>
                          <a:cs typeface="Times New Roman" pitchFamily="18" charset="0"/>
                        </a:rPr>
                        <a:t>  shall contain as nearly as may be, a separate fact / allegation / point</a:t>
                      </a:r>
                      <a:endParaRPr lang="en-US" sz="2300" dirty="0">
                        <a:latin typeface="Times New Roman" pitchFamily="18" charset="0"/>
                        <a:cs typeface="Times New Roman" pitchFamily="18" charset="0"/>
                      </a:endParaRPr>
                    </a:p>
                  </a:txBody>
                  <a:tcPr/>
                </a:tc>
              </a:tr>
            </a:tbl>
          </a:graphicData>
        </a:graphic>
      </p:graphicFrame>
      <p:pic>
        <p:nvPicPr>
          <p:cNvPr id="5" name="Picture 2" descr="\\SERVER\Nesar\ICICI Bank\Bank Statement\2016\flag.jpg"/>
          <p:cNvPicPr>
            <a:picLocks noChangeAspect="1" noChangeArrowheads="1"/>
          </p:cNvPicPr>
          <p:nvPr/>
        </p:nvPicPr>
        <p:blipFill>
          <a:blip r:embed="rId3" cstate="print"/>
          <a:srcRect/>
          <a:stretch>
            <a:fillRect/>
          </a:stretch>
        </p:blipFill>
        <p:spPr bwMode="auto">
          <a:xfrm>
            <a:off x="0" y="2133600"/>
            <a:ext cx="533400" cy="400050"/>
          </a:xfrm>
          <a:prstGeom prst="rect">
            <a:avLst/>
          </a:prstGeom>
          <a:noFill/>
        </p:spPr>
      </p:pic>
    </p:spTree>
  </p:cSld>
  <p:clrMapOvr>
    <a:overrideClrMapping bg1="lt1" tx1="dk1" bg2="lt2" tx2="dk2" accent1="accent1" accent2="accent2" accent3="accent3" accent4="accent4" accent5="accent5" accent6="accent6" hlink="hlink" folHlink="folHlink"/>
  </p:clrMapOvr>
  <p:transition>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9" name="Title 2"/>
          <p:cNvSpPr txBox="1">
            <a:spLocks/>
          </p:cNvSpPr>
          <p:nvPr/>
        </p:nvSpPr>
        <p:spPr>
          <a:xfrm>
            <a:off x="304800" y="304800"/>
            <a:ext cx="8382000" cy="533400"/>
          </a:xfrm>
          <a:prstGeom prst="rect">
            <a:avLst/>
          </a:prstGeo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style>
          <a:lnRef idx="1">
            <a:schemeClr val="accent5"/>
          </a:lnRef>
          <a:fillRef idx="2">
            <a:schemeClr val="accent5"/>
          </a:fillRef>
          <a:effectRef idx="1">
            <a:schemeClr val="accent5"/>
          </a:effectRef>
          <a:fontRef idx="minor">
            <a:schemeClr val="dk1"/>
          </a:fontRef>
        </p:style>
        <p:txBody>
          <a:bodyPr vert="horz" lIns="91440" tIns="45720" rIns="91440" bIns="45720" rtlCol="0" anchor="b">
            <a:noAutofit/>
          </a:bodyPr>
          <a:lstStyle/>
          <a:p>
            <a:pPr lvl="0" algn="ctr">
              <a:spcBef>
                <a:spcPct val="0"/>
              </a:spcBef>
              <a:defRPr/>
            </a:pPr>
            <a:r>
              <a:rPr lang="en-IN" sz="3200" dirty="0" smtClean="0">
                <a:latin typeface="Times New Roman" pitchFamily="18" charset="0"/>
                <a:cs typeface="Times New Roman" pitchFamily="18" charset="0"/>
              </a:rPr>
              <a:t>DECIPHERING NCLT RULES</a:t>
            </a:r>
            <a:endParaRPr lang="en-US" sz="3200" b="1" i="1" dirty="0">
              <a:latin typeface="Times New Roman" pitchFamily="18" charset="0"/>
              <a:cs typeface="Times New Roman" pitchFamily="18" charset="0"/>
            </a:endParaRPr>
          </a:p>
        </p:txBody>
      </p:sp>
      <p:sp>
        <p:nvSpPr>
          <p:cNvPr id="8" name="Flowchart: Document 7"/>
          <p:cNvSpPr/>
          <p:nvPr/>
        </p:nvSpPr>
        <p:spPr>
          <a:xfrm>
            <a:off x="304800" y="990600"/>
            <a:ext cx="8382000" cy="5638800"/>
          </a:xfrm>
          <a:prstGeom prst="flowChartDocument">
            <a:avLst/>
          </a:prstGeom>
          <a:ln w="38100">
            <a:solidFill>
              <a:schemeClr val="bg2">
                <a:lumMod val="50000"/>
              </a:schemeClr>
            </a:solidFill>
          </a:ln>
        </p:spPr>
        <p:style>
          <a:lnRef idx="2">
            <a:schemeClr val="dk1"/>
          </a:lnRef>
          <a:fillRef idx="1">
            <a:schemeClr val="lt1"/>
          </a:fillRef>
          <a:effectRef idx="0">
            <a:schemeClr val="dk1"/>
          </a:effectRef>
          <a:fontRef idx="minor">
            <a:schemeClr val="dk1"/>
          </a:fontRef>
        </p:style>
        <p:txBody>
          <a:bodyPr rtlCol="0" anchor="t"/>
          <a:lstStyle/>
          <a:p>
            <a:pPr algn="just">
              <a:lnSpc>
                <a:spcPts val="4000"/>
              </a:lnSpc>
              <a:buFont typeface="Wingdings" pitchFamily="2" charset="2"/>
              <a:buChar char="q"/>
            </a:pPr>
            <a:r>
              <a:rPr lang="en-IN" sz="2350" b="1" i="1" dirty="0" smtClean="0">
                <a:latin typeface="Times New Roman" pitchFamily="18" charset="0"/>
                <a:cs typeface="Times New Roman" pitchFamily="18" charset="0"/>
              </a:rPr>
              <a:t>Rule 23: </a:t>
            </a:r>
            <a:r>
              <a:rPr lang="en-US" sz="2350" b="1" i="1" dirty="0" smtClean="0">
                <a:latin typeface="Times New Roman" pitchFamily="18" charset="0"/>
                <a:cs typeface="Times New Roman" pitchFamily="18" charset="0"/>
              </a:rPr>
              <a:t>Presentation of  petition/ appeal: </a:t>
            </a:r>
            <a:r>
              <a:rPr lang="en-IN" sz="2400" dirty="0" smtClean="0">
                <a:latin typeface="Times New Roman" pitchFamily="18" charset="0"/>
                <a:cs typeface="Times New Roman" pitchFamily="18" charset="0"/>
              </a:rPr>
              <a:t>In </a:t>
            </a:r>
            <a:r>
              <a:rPr lang="en-US" sz="2400" b="1" i="1" dirty="0" smtClean="0">
                <a:latin typeface="Times New Roman" pitchFamily="18" charset="0"/>
                <a:cs typeface="Times New Roman" pitchFamily="18" charset="0"/>
              </a:rPr>
              <a:t>triplicate</a:t>
            </a:r>
            <a:r>
              <a:rPr lang="en-US" sz="2400" dirty="0" smtClean="0">
                <a:latin typeface="Times New Roman" pitchFamily="18" charset="0"/>
                <a:cs typeface="Times New Roman" pitchFamily="18" charset="0"/>
              </a:rPr>
              <a:t> with stipulated fee. </a:t>
            </a:r>
          </a:p>
          <a:p>
            <a:pPr algn="just">
              <a:lnSpc>
                <a:spcPts val="4000"/>
              </a:lnSpc>
            </a:pPr>
            <a:endParaRPr lang="en-US" sz="2400" dirty="0" smtClean="0">
              <a:latin typeface="Times New Roman" pitchFamily="18" charset="0"/>
              <a:cs typeface="Times New Roman" pitchFamily="18" charset="0"/>
            </a:endParaRPr>
          </a:p>
          <a:p>
            <a:pPr algn="just">
              <a:buFont typeface="Wingdings" pitchFamily="2" charset="2"/>
              <a:buChar char="Ø"/>
            </a:pPr>
            <a:r>
              <a:rPr lang="en-US" sz="2400" dirty="0" smtClean="0">
                <a:latin typeface="Times New Roman" pitchFamily="18" charset="0"/>
                <a:cs typeface="Times New Roman" pitchFamily="18" charset="0"/>
              </a:rPr>
              <a:t> Petition/ application/ Appeal accompanied </a:t>
            </a:r>
            <a:r>
              <a:rPr lang="en-IN" sz="2400" dirty="0" smtClean="0">
                <a:latin typeface="Times New Roman" pitchFamily="18" charset="0"/>
                <a:cs typeface="Times New Roman" pitchFamily="18" charset="0"/>
              </a:rPr>
              <a:t>by  certified documents </a:t>
            </a:r>
            <a:r>
              <a:rPr lang="en-US" sz="2400" dirty="0" smtClean="0">
                <a:latin typeface="Times New Roman" pitchFamily="18" charset="0"/>
                <a:cs typeface="Times New Roman" pitchFamily="18" charset="0"/>
              </a:rPr>
              <a:t>&amp; </a:t>
            </a:r>
            <a:r>
              <a:rPr lang="en-US" sz="2400" b="1" i="1" dirty="0" smtClean="0">
                <a:latin typeface="Times New Roman" pitchFamily="18" charset="0"/>
                <a:cs typeface="Times New Roman" pitchFamily="18" charset="0"/>
              </a:rPr>
              <a:t>an index in </a:t>
            </a:r>
            <a:r>
              <a:rPr lang="en-IN" sz="2400" b="1" i="1" dirty="0" smtClean="0">
                <a:latin typeface="Times New Roman" pitchFamily="18" charset="0"/>
                <a:cs typeface="Times New Roman" pitchFamily="18" charset="0"/>
              </a:rPr>
              <a:t>triplicate </a:t>
            </a:r>
            <a:r>
              <a:rPr lang="en-IN" sz="2400" dirty="0" smtClean="0">
                <a:latin typeface="Times New Roman" pitchFamily="18" charset="0"/>
                <a:cs typeface="Times New Roman" pitchFamily="18" charset="0"/>
              </a:rPr>
              <a:t>with details &amp; fee paid.</a:t>
            </a:r>
          </a:p>
          <a:p>
            <a:pPr algn="just"/>
            <a:endParaRPr lang="en-IN" sz="2400" dirty="0" smtClean="0">
              <a:latin typeface="Times New Roman" pitchFamily="18" charset="0"/>
              <a:cs typeface="Times New Roman" pitchFamily="18" charset="0"/>
            </a:endParaRPr>
          </a:p>
          <a:p>
            <a:endParaRPr lang="en-IN" sz="2400" dirty="0" smtClean="0">
              <a:latin typeface="Times New Roman" pitchFamily="18" charset="0"/>
              <a:cs typeface="Times New Roman" pitchFamily="18" charset="0"/>
            </a:endParaRPr>
          </a:p>
          <a:p>
            <a:pPr algn="just"/>
            <a:r>
              <a:rPr lang="en-IN" sz="2350" b="1" i="1" dirty="0" smtClean="0">
                <a:latin typeface="Times New Roman" pitchFamily="18" charset="0"/>
                <a:cs typeface="Times New Roman" pitchFamily="18" charset="0"/>
              </a:rPr>
              <a:t>Rule 24: No. of copies to be filed:  </a:t>
            </a:r>
            <a:r>
              <a:rPr lang="en-IN" sz="2400" dirty="0" smtClean="0">
                <a:latin typeface="Times New Roman" pitchFamily="18" charset="0"/>
                <a:cs typeface="Times New Roman" pitchFamily="18" charset="0"/>
              </a:rPr>
              <a:t>The petitioner/ appellant/ applicant or respondent shall file </a:t>
            </a:r>
            <a:r>
              <a:rPr lang="en-IN" sz="2400" b="1" dirty="0" smtClean="0">
                <a:latin typeface="Times New Roman" pitchFamily="18" charset="0"/>
                <a:cs typeface="Times New Roman" pitchFamily="18" charset="0"/>
              </a:rPr>
              <a:t>THREE</a:t>
            </a:r>
            <a:r>
              <a:rPr lang="en-IN" sz="2400" dirty="0" smtClean="0">
                <a:latin typeface="Times New Roman" pitchFamily="18" charset="0"/>
                <a:cs typeface="Times New Roman" pitchFamily="18" charset="0"/>
              </a:rPr>
              <a:t> authenticated copies of appeal/ petition/ application as the case may be, </a:t>
            </a:r>
            <a:r>
              <a:rPr lang="en-IN" sz="2400" b="1" i="1" dirty="0" smtClean="0">
                <a:latin typeface="Times New Roman" pitchFamily="18" charset="0"/>
                <a:cs typeface="Times New Roman" pitchFamily="18" charset="0"/>
              </a:rPr>
              <a:t>and shall deliver one copy to each of the opposite party.</a:t>
            </a:r>
            <a:endParaRPr lang="en-IN" sz="2400" dirty="0" smtClean="0">
              <a:latin typeface="Times New Roman" pitchFamily="18" charset="0"/>
              <a:cs typeface="Times New Roman" pitchFamily="18" charset="0"/>
            </a:endParaRPr>
          </a:p>
          <a:p>
            <a:endParaRPr lang="en-IN" sz="2400" dirty="0">
              <a:latin typeface="Times New Roman" pitchFamily="18" charset="0"/>
              <a:cs typeface="Times New Roman" pitchFamily="18" charset="0"/>
            </a:endParaRPr>
          </a:p>
        </p:txBody>
      </p:sp>
      <p:pic>
        <p:nvPicPr>
          <p:cNvPr id="5" name="Picture 2" descr="\\SERVER\Nesar\ICICI Bank\Bank Statement\2016\flag.jpg"/>
          <p:cNvPicPr>
            <a:picLocks noChangeAspect="1" noChangeArrowheads="1"/>
          </p:cNvPicPr>
          <p:nvPr/>
        </p:nvPicPr>
        <p:blipFill>
          <a:blip r:embed="rId3" cstate="print"/>
          <a:srcRect/>
          <a:stretch>
            <a:fillRect/>
          </a:stretch>
        </p:blipFill>
        <p:spPr bwMode="auto">
          <a:xfrm>
            <a:off x="3851920" y="1600200"/>
            <a:ext cx="1101080" cy="892696"/>
          </a:xfrm>
          <a:prstGeom prst="rect">
            <a:avLst/>
          </a:prstGeom>
          <a:noFill/>
        </p:spPr>
      </p:pic>
    </p:spTree>
  </p:cSld>
  <p:clrMapOvr>
    <a:overrideClrMapping bg1="lt1" tx1="dk1" bg2="lt2" tx2="dk2" accent1="accent1" accent2="accent2" accent3="accent3" accent4="accent4" accent5="accent5" accent6="accent6" hlink="hlink" folHlink="folHlink"/>
  </p:clrMapOvr>
  <p:transition>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pic>
        <p:nvPicPr>
          <p:cNvPr id="6" name="Picture 2"/>
          <p:cNvPicPr>
            <a:picLocks noGrp="1" noChangeAspect="1" noChangeArrowheads="1"/>
          </p:cNvPicPr>
          <p:nvPr>
            <p:ph type="pic" sz="quarter" idx="14"/>
          </p:nvPr>
        </p:nvPicPr>
        <p:blipFill>
          <a:blip r:embed="rId3"/>
          <a:srcRect t="10765" b="10765"/>
          <a:stretch>
            <a:fillRect/>
          </a:stretch>
        </p:blipFill>
        <p:spPr bwMode="auto">
          <a:xfrm>
            <a:off x="685800" y="914400"/>
            <a:ext cx="4572000" cy="3886199"/>
          </a:xfrm>
          <a:prstGeom prst="rect">
            <a:avLst/>
          </a:prstGeom>
          <a:noFill/>
          <a:ln w="9525">
            <a:noFill/>
            <a:miter lim="800000"/>
            <a:headEnd/>
            <a:tailEnd/>
          </a:ln>
          <a:effectLst/>
        </p:spPr>
      </p:pic>
      <p:sp>
        <p:nvSpPr>
          <p:cNvPr id="9" name="Title 4"/>
          <p:cNvSpPr>
            <a:spLocks noGrp="1"/>
          </p:cNvSpPr>
          <p:nvPr>
            <p:ph type="title"/>
          </p:nvPr>
        </p:nvSpPr>
        <p:spPr>
          <a:xfrm>
            <a:off x="5886896" y="1371600"/>
            <a:ext cx="2743200" cy="2057400"/>
          </a:xfrm>
          <a:blipFill>
            <a:blip r:embed="rId4"/>
            <a:tile tx="0" ty="0" sx="100000" sy="100000" flip="none" algn="tl"/>
          </a:blipFill>
        </p:spPr>
        <p:txBody>
          <a:bodyPr/>
          <a:lstStyle/>
          <a:p>
            <a:pPr algn="ctr"/>
            <a:r>
              <a:rPr lang="en-US" sz="3600" dirty="0" smtClean="0">
                <a:solidFill>
                  <a:schemeClr val="tx1"/>
                </a:solidFill>
                <a:latin typeface="Alegreya Sans"/>
              </a:rPr>
              <a:t>PARADIGM SHIFT</a:t>
            </a:r>
            <a:r>
              <a:rPr lang="en-US" sz="3200" b="0" i="1" dirty="0" smtClean="0">
                <a:solidFill>
                  <a:srgbClr val="636467"/>
                </a:solidFill>
                <a:latin typeface="Alegreya Sans"/>
              </a:rPr>
              <a:t/>
            </a:r>
            <a:br>
              <a:rPr lang="en-US" sz="3200" b="0" i="1" dirty="0" smtClean="0">
                <a:solidFill>
                  <a:srgbClr val="636467"/>
                </a:solidFill>
                <a:latin typeface="Alegreya Sans"/>
              </a:rPr>
            </a:br>
            <a:endParaRPr lang="en-IN" sz="3200" dirty="0">
              <a:latin typeface="Georgia" pitchFamily="18" charset="0"/>
            </a:endParaRPr>
          </a:p>
        </p:txBody>
      </p:sp>
      <p:sp>
        <p:nvSpPr>
          <p:cNvPr id="3" name="Content Placeholder 2"/>
          <p:cNvSpPr>
            <a:spLocks noGrp="1"/>
          </p:cNvSpPr>
          <p:nvPr>
            <p:ph type="body" sz="half" idx="2"/>
          </p:nvPr>
        </p:nvSpPr>
        <p:spPr>
          <a:xfrm>
            <a:off x="685800" y="4800600"/>
            <a:ext cx="4572000" cy="762000"/>
          </a:xfrm>
          <a:solidFill>
            <a:schemeClr val="bg1"/>
          </a:solidFill>
          <a:ln>
            <a:solidFill>
              <a:schemeClr val="accent1"/>
            </a:solidFill>
          </a:ln>
        </p:spPr>
        <p:txBody>
          <a:bodyPr>
            <a:normAutofit/>
          </a:bodyPr>
          <a:lstStyle/>
          <a:p>
            <a:pPr algn="ctr">
              <a:buNone/>
            </a:pPr>
            <a:r>
              <a:rPr lang="en-US" sz="4300" b="1" dirty="0" smtClean="0">
                <a:solidFill>
                  <a:schemeClr val="tx1"/>
                </a:solidFill>
                <a:latin typeface="Georgia" pitchFamily="18" charset="0"/>
              </a:rPr>
              <a:t>NCLT &amp; NCLAT</a:t>
            </a:r>
            <a:endParaRPr lang="en-IN" sz="4300" b="1" dirty="0">
              <a:solidFill>
                <a:schemeClr val="tx1"/>
              </a:solidFill>
              <a:latin typeface="Georgia" pitchFamily="18" charset="0"/>
            </a:endParaRP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withEffect">
                                  <p:stCondLst>
                                    <p:cond delay="0"/>
                                  </p:stCondLst>
                                  <p:childTnLst>
                                    <p:animRot by="21600000">
                                      <p:cBhvr>
                                        <p:cTn id="6" dur="1000" fill="hold"/>
                                        <p:tgtEl>
                                          <p:spTgt spid="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382000" cy="685800"/>
          </a:xfrm>
          <a:solidFill>
            <a:srgbClr val="F2B800"/>
          </a:solidFill>
          <a:ln/>
        </p:spPr>
        <p:style>
          <a:lnRef idx="3">
            <a:schemeClr val="lt1"/>
          </a:lnRef>
          <a:fillRef idx="1">
            <a:schemeClr val="accent5"/>
          </a:fillRef>
          <a:effectRef idx="1">
            <a:schemeClr val="accent5"/>
          </a:effectRef>
          <a:fontRef idx="minor">
            <a:schemeClr val="lt1"/>
          </a:fontRef>
        </p:style>
        <p:txBody>
          <a:bodyPr anchor="b">
            <a:noAutofit/>
          </a:bodyPr>
          <a:lstStyle/>
          <a:p>
            <a:pPr algn="l">
              <a:defRPr/>
            </a:pPr>
            <a:r>
              <a:rPr lang="en-IN" sz="4000" b="1" i="1" dirty="0" smtClean="0">
                <a:latin typeface="Times New Roman" pitchFamily="18" charset="0"/>
                <a:cs typeface="Times New Roman" pitchFamily="18" charset="0"/>
              </a:rPr>
              <a:t>SCHEDULE OF FEES</a:t>
            </a:r>
            <a:endParaRPr lang="en-US" sz="4000" dirty="0">
              <a:latin typeface="Times New Roman" pitchFamily="18" charset="0"/>
              <a:cs typeface="Times New Roman" pitchFamily="18" charset="0"/>
            </a:endParaRPr>
          </a:p>
        </p:txBody>
      </p:sp>
      <p:graphicFrame>
        <p:nvGraphicFramePr>
          <p:cNvPr id="5" name="Table 4"/>
          <p:cNvGraphicFramePr>
            <a:graphicFrameLocks noGrp="1"/>
          </p:cNvGraphicFramePr>
          <p:nvPr>
            <p:extLst>
              <p:ext uri="{D42A27DB-BD31-4B8C-83A1-F6EECF244321}">
                <p14:modId xmlns="" xmlns:p14="http://schemas.microsoft.com/office/powerpoint/2010/main" val="840713676"/>
              </p:ext>
            </p:extLst>
          </p:nvPr>
        </p:nvGraphicFramePr>
        <p:xfrm>
          <a:off x="457201" y="1981200"/>
          <a:ext cx="8229599" cy="4228352"/>
        </p:xfrm>
        <a:graphic>
          <a:graphicData uri="http://schemas.openxmlformats.org/drawingml/2006/table">
            <a:tbl>
              <a:tblPr firstRow="1" bandRow="1">
                <a:tableStyleId>{BDBED569-4797-4DF1-A0F4-6AAB3CD982D8}</a:tableStyleId>
              </a:tblPr>
              <a:tblGrid>
                <a:gridCol w="673331"/>
                <a:gridCol w="2468880"/>
                <a:gridCol w="3815542"/>
                <a:gridCol w="1271846"/>
              </a:tblGrid>
              <a:tr h="375065">
                <a:tc gridSpan="4">
                  <a:txBody>
                    <a:bodyPr/>
                    <a:lstStyle/>
                    <a:p>
                      <a:pPr algn="ctr"/>
                      <a:r>
                        <a:rPr lang="en-US" sz="2000" kern="1200" baseline="0" dirty="0" smtClean="0">
                          <a:latin typeface="Times New Roman" pitchFamily="18" charset="0"/>
                          <a:cs typeface="Times New Roman" pitchFamily="18" charset="0"/>
                        </a:rPr>
                        <a:t>SCHEDULE OF FEES</a:t>
                      </a:r>
                      <a:endParaRPr lang="en-US" sz="2000" dirty="0">
                        <a:solidFill>
                          <a:schemeClr val="tx1"/>
                        </a:solidFill>
                        <a:latin typeface="Times New Roman" pitchFamily="18" charset="0"/>
                        <a:cs typeface="Times New Roman" pitchFamily="18" charset="0"/>
                      </a:endParaRP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899160">
                <a:tc>
                  <a:txBody>
                    <a:bodyPr/>
                    <a:lstStyle/>
                    <a:p>
                      <a:pPr algn="ctr"/>
                      <a:r>
                        <a:rPr lang="en-IN" sz="2000" b="1" dirty="0" smtClean="0">
                          <a:latin typeface="Times New Roman" pitchFamily="18" charset="0"/>
                          <a:cs typeface="Times New Roman" pitchFamily="18" charset="0"/>
                        </a:rPr>
                        <a:t>S.NO.</a:t>
                      </a:r>
                      <a:r>
                        <a:rPr lang="en-IN" sz="2000" b="1" baseline="0" dirty="0" smtClean="0">
                          <a:latin typeface="Times New Roman" pitchFamily="18" charset="0"/>
                          <a:cs typeface="Times New Roman" pitchFamily="18" charset="0"/>
                        </a:rPr>
                        <a:t> </a:t>
                      </a:r>
                      <a:endParaRPr lang="en-US" sz="2000" b="1" dirty="0">
                        <a:latin typeface="Times New Roman" pitchFamily="18" charset="0"/>
                        <a:cs typeface="Times New Roman" pitchFamily="18" charset="0"/>
                      </a:endParaRPr>
                    </a:p>
                  </a:txBody>
                  <a:tcPr anchor="ctr"/>
                </a:tc>
                <a:tc>
                  <a:txBody>
                    <a:bodyPr/>
                    <a:lstStyle/>
                    <a:p>
                      <a:pPr algn="ctr"/>
                      <a:r>
                        <a:rPr lang="en-US" sz="2000" b="1" kern="1200" baseline="0" dirty="0" smtClean="0">
                          <a:latin typeface="Times New Roman" pitchFamily="18" charset="0"/>
                          <a:cs typeface="Times New Roman" pitchFamily="18" charset="0"/>
                        </a:rPr>
                        <a:t>SEC OF THE COMPANIES ACT 2013</a:t>
                      </a:r>
                      <a:endParaRPr lang="en-US" sz="2000" b="1" dirty="0">
                        <a:latin typeface="Times New Roman" pitchFamily="18" charset="0"/>
                        <a:cs typeface="Times New Roman" pitchFamily="18" charset="0"/>
                      </a:endParaRPr>
                    </a:p>
                  </a:txBody>
                  <a:tcPr anchor="ctr"/>
                </a:tc>
                <a:tc>
                  <a:txBody>
                    <a:bodyPr/>
                    <a:lstStyle/>
                    <a:p>
                      <a:pPr algn="ctr"/>
                      <a:r>
                        <a:rPr lang="en-US" sz="2000" b="1" kern="1200" baseline="0" dirty="0" smtClean="0">
                          <a:latin typeface="Times New Roman" pitchFamily="18" charset="0"/>
                          <a:cs typeface="Times New Roman" pitchFamily="18" charset="0"/>
                        </a:rPr>
                        <a:t>NATURE OF APPLICATION</a:t>
                      </a:r>
                      <a:endParaRPr lang="en-US" sz="2000" b="1" dirty="0">
                        <a:latin typeface="Times New Roman" pitchFamily="18" charset="0"/>
                        <a:cs typeface="Times New Roman" pitchFamily="18" charset="0"/>
                      </a:endParaRPr>
                    </a:p>
                  </a:txBody>
                  <a:tcPr anchor="ctr"/>
                </a:tc>
                <a:tc>
                  <a:txBody>
                    <a:bodyPr/>
                    <a:lstStyle/>
                    <a:p>
                      <a:pPr algn="ctr"/>
                      <a:r>
                        <a:rPr lang="en-US" sz="2000" b="1" kern="1200" baseline="0" dirty="0" smtClean="0">
                          <a:latin typeface="Times New Roman" pitchFamily="18" charset="0"/>
                          <a:cs typeface="Times New Roman" pitchFamily="18" charset="0"/>
                        </a:rPr>
                        <a:t>FEES (IN</a:t>
                      </a:r>
                    </a:p>
                    <a:p>
                      <a:pPr algn="ctr"/>
                      <a:r>
                        <a:rPr lang="en-US" sz="2000" b="1" kern="1200" baseline="0" dirty="0" smtClean="0">
                          <a:latin typeface="Times New Roman" pitchFamily="18" charset="0"/>
                          <a:cs typeface="Times New Roman" pitchFamily="18" charset="0"/>
                        </a:rPr>
                        <a:t>RUPEES)</a:t>
                      </a:r>
                      <a:endParaRPr lang="en-US" sz="2000" b="1" dirty="0">
                        <a:latin typeface="Times New Roman" pitchFamily="18" charset="0"/>
                        <a:cs typeface="Times New Roman" pitchFamily="18" charset="0"/>
                      </a:endParaRPr>
                    </a:p>
                  </a:txBody>
                  <a:tcPr anchor="ctr"/>
                </a:tc>
              </a:tr>
              <a:tr h="814592">
                <a:tc>
                  <a:txBody>
                    <a:bodyPr/>
                    <a:lstStyle/>
                    <a:p>
                      <a:pPr algn="ctr"/>
                      <a:r>
                        <a:rPr lang="en-IN" sz="2000" dirty="0" smtClean="0">
                          <a:latin typeface="Times New Roman" pitchFamily="18" charset="0"/>
                          <a:cs typeface="Times New Roman" pitchFamily="18" charset="0"/>
                        </a:rPr>
                        <a:t>1.</a:t>
                      </a:r>
                      <a:endParaRPr lang="en-US" sz="2000" dirty="0">
                        <a:latin typeface="Times New Roman" pitchFamily="18" charset="0"/>
                        <a:cs typeface="Times New Roman" pitchFamily="18" charset="0"/>
                      </a:endParaRPr>
                    </a:p>
                  </a:txBody>
                  <a:tcPr/>
                </a:tc>
                <a:tc>
                  <a:txBody>
                    <a:bodyPr/>
                    <a:lstStyle/>
                    <a:p>
                      <a:pPr algn="ctr"/>
                      <a:r>
                        <a:rPr lang="en-IN" sz="2000" b="1" dirty="0" smtClean="0">
                          <a:solidFill>
                            <a:schemeClr val="tx1"/>
                          </a:solidFill>
                          <a:latin typeface="Times New Roman" pitchFamily="18" charset="0"/>
                          <a:cs typeface="Times New Roman" pitchFamily="18" charset="0"/>
                        </a:rPr>
                        <a:t>S. 14(1)</a:t>
                      </a:r>
                      <a:endParaRPr lang="en-US" sz="2000" b="1" dirty="0">
                        <a:solidFill>
                          <a:schemeClr val="tx1"/>
                        </a:solidFill>
                        <a:latin typeface="Times New Roman" pitchFamily="18" charset="0"/>
                        <a:cs typeface="Times New Roman" pitchFamily="18" charset="0"/>
                      </a:endParaRPr>
                    </a:p>
                  </a:txBody>
                  <a:tcPr/>
                </a:tc>
                <a:tc>
                  <a:txBody>
                    <a:bodyPr/>
                    <a:lstStyle/>
                    <a:p>
                      <a:pPr algn="ctr"/>
                      <a:r>
                        <a:rPr lang="en-IN" sz="2000" b="1" dirty="0" smtClean="0">
                          <a:solidFill>
                            <a:schemeClr val="tx1"/>
                          </a:solidFill>
                          <a:latin typeface="Times New Roman" pitchFamily="18" charset="0"/>
                          <a:cs typeface="Times New Roman" pitchFamily="18" charset="0"/>
                        </a:rPr>
                        <a:t>Conversion of public</a:t>
                      </a:r>
                      <a:r>
                        <a:rPr lang="en-IN" sz="2000" b="1" baseline="0" dirty="0" smtClean="0">
                          <a:solidFill>
                            <a:schemeClr val="tx1"/>
                          </a:solidFill>
                          <a:latin typeface="Times New Roman" pitchFamily="18" charset="0"/>
                          <a:cs typeface="Times New Roman" pitchFamily="18" charset="0"/>
                        </a:rPr>
                        <a:t> company into a private Company</a:t>
                      </a:r>
                      <a:endParaRPr lang="en-US" sz="2000" b="1" dirty="0">
                        <a:solidFill>
                          <a:schemeClr val="tx1"/>
                        </a:solidFill>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2000" b="1" dirty="0" smtClean="0">
                          <a:solidFill>
                            <a:schemeClr val="tx1"/>
                          </a:solidFill>
                          <a:latin typeface="Times New Roman" pitchFamily="18" charset="0"/>
                          <a:cs typeface="Times New Roman" pitchFamily="18" charset="0"/>
                        </a:rPr>
                        <a:t>5,000</a:t>
                      </a:r>
                      <a:endParaRPr lang="en-US" sz="2000" b="1" dirty="0" smtClean="0">
                        <a:solidFill>
                          <a:schemeClr val="tx1"/>
                        </a:solidFill>
                        <a:latin typeface="Times New Roman" pitchFamily="18" charset="0"/>
                        <a:cs typeface="Times New Roman" pitchFamily="18" charset="0"/>
                      </a:endParaRPr>
                    </a:p>
                    <a:p>
                      <a:pPr algn="ctr"/>
                      <a:endParaRPr lang="en-US" sz="2000" b="1" dirty="0">
                        <a:solidFill>
                          <a:schemeClr val="tx1"/>
                        </a:solidFill>
                        <a:latin typeface="Times New Roman" pitchFamily="18" charset="0"/>
                        <a:cs typeface="Times New Roman" pitchFamily="18" charset="0"/>
                      </a:endParaRPr>
                    </a:p>
                  </a:txBody>
                  <a:tcPr/>
                </a:tc>
              </a:tr>
              <a:tr h="814592">
                <a:tc>
                  <a:txBody>
                    <a:bodyPr/>
                    <a:lstStyle/>
                    <a:p>
                      <a:pPr algn="ctr"/>
                      <a:r>
                        <a:rPr lang="en-IN" sz="2000" dirty="0" smtClean="0">
                          <a:latin typeface="Times New Roman" pitchFamily="18" charset="0"/>
                          <a:cs typeface="Times New Roman" pitchFamily="18" charset="0"/>
                        </a:rPr>
                        <a:t>2.</a:t>
                      </a:r>
                      <a:endParaRPr lang="en-US" sz="2000"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i="1" kern="1200" baseline="0" dirty="0" smtClean="0">
                          <a:solidFill>
                            <a:schemeClr val="tx1"/>
                          </a:solidFill>
                          <a:latin typeface="Times New Roman" pitchFamily="18" charset="0"/>
                          <a:cs typeface="Times New Roman" pitchFamily="18" charset="0"/>
                        </a:rPr>
                        <a:t>S. 241 (1) </a:t>
                      </a:r>
                      <a:endParaRPr lang="en-US" sz="2000" b="1" i="1" dirty="0" smtClean="0">
                        <a:solidFill>
                          <a:schemeClr val="tx1"/>
                        </a:solidFill>
                        <a:latin typeface="Times New Roman" pitchFamily="18" charset="0"/>
                        <a:cs typeface="Times New Roman" pitchFamily="18" charset="0"/>
                      </a:endParaRPr>
                    </a:p>
                    <a:p>
                      <a:pPr algn="ctr"/>
                      <a:endParaRPr lang="en-US" sz="2000" b="1" dirty="0">
                        <a:solidFill>
                          <a:schemeClr val="tx1"/>
                        </a:solidFill>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2000" b="1" i="0" dirty="0" smtClean="0">
                          <a:solidFill>
                            <a:schemeClr val="tx1"/>
                          </a:solidFill>
                          <a:latin typeface="Times New Roman" pitchFamily="18" charset="0"/>
                          <a:cs typeface="Times New Roman" pitchFamily="18" charset="0"/>
                        </a:rPr>
                        <a:t>Application</a:t>
                      </a:r>
                      <a:r>
                        <a:rPr lang="en-IN" sz="2000" b="1" i="0" baseline="0" dirty="0" smtClean="0">
                          <a:solidFill>
                            <a:schemeClr val="tx1"/>
                          </a:solidFill>
                          <a:latin typeface="Times New Roman" pitchFamily="18" charset="0"/>
                          <a:cs typeface="Times New Roman" pitchFamily="18" charset="0"/>
                        </a:rPr>
                        <a:t> in case of oppression &amp; mismanagement</a:t>
                      </a:r>
                      <a:endParaRPr lang="en-US" sz="2000" b="1" i="0" dirty="0" smtClean="0">
                        <a:solidFill>
                          <a:schemeClr val="tx1"/>
                        </a:solidFill>
                        <a:latin typeface="Times New Roman" pitchFamily="18" charset="0"/>
                        <a:cs typeface="Times New Roman" pitchFamily="18" charset="0"/>
                      </a:endParaRPr>
                    </a:p>
                    <a:p>
                      <a:pPr algn="ctr"/>
                      <a:endParaRPr lang="en-US" sz="2000" b="1" dirty="0">
                        <a:solidFill>
                          <a:schemeClr val="tx1"/>
                        </a:solidFill>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2000" b="1" i="0" dirty="0" smtClean="0">
                          <a:solidFill>
                            <a:schemeClr val="tx1"/>
                          </a:solidFill>
                          <a:latin typeface="Times New Roman" pitchFamily="18" charset="0"/>
                          <a:cs typeface="Times New Roman" pitchFamily="18" charset="0"/>
                        </a:rPr>
                        <a:t>10,000</a:t>
                      </a:r>
                      <a:endParaRPr lang="en-US" sz="2000" b="1" i="0" dirty="0" smtClean="0">
                        <a:solidFill>
                          <a:schemeClr val="tx1"/>
                        </a:solidFill>
                        <a:latin typeface="Times New Roman" pitchFamily="18" charset="0"/>
                        <a:cs typeface="Times New Roman" pitchFamily="18" charset="0"/>
                      </a:endParaRPr>
                    </a:p>
                    <a:p>
                      <a:pPr algn="ctr"/>
                      <a:endParaRPr lang="en-US" sz="2000" b="1" dirty="0">
                        <a:solidFill>
                          <a:schemeClr val="tx1"/>
                        </a:solidFill>
                        <a:latin typeface="Times New Roman" pitchFamily="18" charset="0"/>
                        <a:cs typeface="Times New Roman" pitchFamily="18" charset="0"/>
                      </a:endParaRPr>
                    </a:p>
                  </a:txBody>
                  <a:tcPr/>
                </a:tc>
              </a:tr>
              <a:tr h="814592">
                <a:tc grid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2000" b="1" i="1" dirty="0" smtClean="0">
                          <a:latin typeface="Times New Roman" pitchFamily="18" charset="0"/>
                          <a:cs typeface="Times New Roman" pitchFamily="18" charset="0"/>
                        </a:rPr>
                        <a:t>The</a:t>
                      </a:r>
                      <a:r>
                        <a:rPr lang="en-IN" sz="2000" b="1" i="1" baseline="0" dirty="0" smtClean="0">
                          <a:latin typeface="Times New Roman" pitchFamily="18" charset="0"/>
                          <a:cs typeface="Times New Roman" pitchFamily="18" charset="0"/>
                        </a:rPr>
                        <a:t> fee is to be paid by way of demand draft/ IPO drawn in favour of the “ The Pay &amp; Accounts Officer, Ministry of Corporate Affairs”</a:t>
                      </a:r>
                      <a:endParaRPr lang="en-US" sz="2000" b="1" i="1" dirty="0" smtClean="0">
                        <a:latin typeface="Times New Roman" pitchFamily="18" charset="0"/>
                        <a:cs typeface="Times New Roman" pitchFamily="18" charset="0"/>
                      </a:endParaRPr>
                    </a:p>
                    <a:p>
                      <a:pPr algn="ctr"/>
                      <a:endParaRPr lang="en-US" sz="2000" i="1" dirty="0">
                        <a:latin typeface="Times New Roman" pitchFamily="18" charset="0"/>
                        <a:cs typeface="Times New Roman" pitchFamily="18" charset="0"/>
                      </a:endParaRPr>
                    </a:p>
                  </a:txBody>
                  <a:tcPr/>
                </a:tc>
                <a:tc hMerge="1">
                  <a:txBody>
                    <a:bodyPr/>
                    <a:lstStyle/>
                    <a:p>
                      <a:pPr algn="ctr"/>
                      <a:endParaRPr lang="en-US" sz="2000" dirty="0">
                        <a:latin typeface="Times New Roman" pitchFamily="18" charset="0"/>
                        <a:cs typeface="Times New Roman" pitchFamily="18" charset="0"/>
                      </a:endParaRPr>
                    </a:p>
                  </a:txBody>
                  <a:tcPr/>
                </a:tc>
                <a:tc hMerge="1">
                  <a:txBody>
                    <a:bodyPr/>
                    <a:lstStyle/>
                    <a:p>
                      <a:pPr algn="ctr"/>
                      <a:endParaRPr lang="en-US" sz="2000" dirty="0">
                        <a:latin typeface="Times New Roman" pitchFamily="18" charset="0"/>
                        <a:cs typeface="Times New Roman" pitchFamily="18" charset="0"/>
                      </a:endParaRPr>
                    </a:p>
                  </a:txBody>
                  <a:tcPr/>
                </a:tc>
                <a:tc hMerge="1">
                  <a:txBody>
                    <a:bodyPr/>
                    <a:lstStyle/>
                    <a:p>
                      <a:pPr algn="ctr"/>
                      <a:endParaRPr lang="en-US" sz="2000" dirty="0">
                        <a:latin typeface="Times New Roman" pitchFamily="18" charset="0"/>
                        <a:cs typeface="Times New Roman" pitchFamily="18" charset="0"/>
                      </a:endParaRPr>
                    </a:p>
                  </a:txBody>
                  <a:tcPr/>
                </a:tc>
              </a:tr>
            </a:tbl>
          </a:graphicData>
        </a:graphic>
      </p:graphicFrame>
      <p:pic>
        <p:nvPicPr>
          <p:cNvPr id="6" name="Picture 2" descr="Image result for RUPEE"/>
          <p:cNvPicPr>
            <a:picLocks noChangeAspect="1" noChangeArrowheads="1"/>
          </p:cNvPicPr>
          <p:nvPr/>
        </p:nvPicPr>
        <p:blipFill>
          <a:blip r:embed="rId3" cstate="print"/>
          <a:srcRect/>
          <a:stretch>
            <a:fillRect/>
          </a:stretch>
        </p:blipFill>
        <p:spPr bwMode="auto">
          <a:xfrm>
            <a:off x="7543800" y="152400"/>
            <a:ext cx="1295400" cy="685800"/>
          </a:xfrm>
          <a:prstGeom prst="rect">
            <a:avLst/>
          </a:prstGeom>
          <a:noFill/>
        </p:spPr>
      </p:pic>
      <p:sp>
        <p:nvSpPr>
          <p:cNvPr id="9" name="TextBox 8"/>
          <p:cNvSpPr txBox="1"/>
          <p:nvPr/>
        </p:nvSpPr>
        <p:spPr>
          <a:xfrm>
            <a:off x="457200" y="914401"/>
            <a:ext cx="8229600" cy="1053109"/>
          </a:xfrm>
          <a:prstGeom prst="rect">
            <a:avLst/>
          </a:prstGeom>
          <a:noFill/>
        </p:spPr>
        <p:txBody>
          <a:bodyPr wrap="square" rtlCol="0">
            <a:spAutoFit/>
          </a:bodyPr>
          <a:lstStyle/>
          <a:p>
            <a:pPr algn="ctr">
              <a:lnSpc>
                <a:spcPts val="4000"/>
              </a:lnSpc>
            </a:pPr>
            <a:r>
              <a:rPr lang="en-IN" sz="2100" b="1" i="1" dirty="0" smtClean="0">
                <a:latin typeface="Times New Roman" pitchFamily="18" charset="0"/>
                <a:cs typeface="Times New Roman" pitchFamily="18" charset="0"/>
              </a:rPr>
              <a:t>NCLT Rules provide specific fees for corresponding sections. Some of them demonstrated below:-</a:t>
            </a:r>
          </a:p>
        </p:txBody>
      </p:sp>
    </p:spTree>
  </p:cSld>
  <p:clrMapOvr>
    <a:overrideClrMapping bg1="lt1" tx1="dk1" bg2="lt2" tx2="dk2" accent1="accent1" accent2="accent2" accent3="accent3" accent4="accent4" accent5="accent5" accent6="accent6" hlink="hlink" folHlink="folHlink"/>
  </p:clrMapOvr>
  <p:transition>
    <p:wip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382000" cy="685800"/>
          </a:xfrm>
          <a:solidFill>
            <a:srgbClr val="F2B800"/>
          </a:solidFill>
          <a:ln/>
        </p:spPr>
        <p:style>
          <a:lnRef idx="3">
            <a:schemeClr val="lt1"/>
          </a:lnRef>
          <a:fillRef idx="1">
            <a:schemeClr val="accent5"/>
          </a:fillRef>
          <a:effectRef idx="1">
            <a:schemeClr val="accent5"/>
          </a:effectRef>
          <a:fontRef idx="minor">
            <a:schemeClr val="lt1"/>
          </a:fontRef>
        </p:style>
        <p:txBody>
          <a:bodyPr anchor="b">
            <a:noAutofit/>
          </a:bodyPr>
          <a:lstStyle/>
          <a:p>
            <a:pPr algn="l">
              <a:defRPr/>
            </a:pPr>
            <a:r>
              <a:rPr lang="en-IN" sz="4000" b="1" i="1" dirty="0" smtClean="0">
                <a:latin typeface="Times New Roman" pitchFamily="18" charset="0"/>
                <a:cs typeface="Times New Roman" pitchFamily="18" charset="0"/>
              </a:rPr>
              <a:t>SCHEDULE OF FEES</a:t>
            </a:r>
            <a:endParaRPr lang="en-US" sz="4000" dirty="0">
              <a:latin typeface="Times New Roman" pitchFamily="18" charset="0"/>
              <a:cs typeface="Times New Roman" pitchFamily="18" charset="0"/>
            </a:endParaRPr>
          </a:p>
        </p:txBody>
      </p:sp>
      <p:graphicFrame>
        <p:nvGraphicFramePr>
          <p:cNvPr id="5" name="Table 4"/>
          <p:cNvGraphicFramePr>
            <a:graphicFrameLocks noGrp="1"/>
          </p:cNvGraphicFramePr>
          <p:nvPr>
            <p:extLst>
              <p:ext uri="{D42A27DB-BD31-4B8C-83A1-F6EECF244321}">
                <p14:modId xmlns="" xmlns:p14="http://schemas.microsoft.com/office/powerpoint/2010/main" val="1533490914"/>
              </p:ext>
            </p:extLst>
          </p:nvPr>
        </p:nvGraphicFramePr>
        <p:xfrm>
          <a:off x="457201" y="1981200"/>
          <a:ext cx="8229599" cy="4341904"/>
        </p:xfrm>
        <a:graphic>
          <a:graphicData uri="http://schemas.openxmlformats.org/drawingml/2006/table">
            <a:tbl>
              <a:tblPr firstRow="1" bandRow="1">
                <a:tableStyleId>{BDBED569-4797-4DF1-A0F4-6AAB3CD982D8}</a:tableStyleId>
              </a:tblPr>
              <a:tblGrid>
                <a:gridCol w="673331"/>
                <a:gridCol w="2468880"/>
                <a:gridCol w="3815542"/>
                <a:gridCol w="1271846"/>
              </a:tblGrid>
              <a:tr h="375065">
                <a:tc gridSpan="4">
                  <a:txBody>
                    <a:bodyPr/>
                    <a:lstStyle/>
                    <a:p>
                      <a:pPr algn="ctr"/>
                      <a:r>
                        <a:rPr lang="en-US" sz="2000" kern="1200" baseline="0" dirty="0" smtClean="0">
                          <a:latin typeface="Times New Roman" pitchFamily="18" charset="0"/>
                          <a:cs typeface="Times New Roman" pitchFamily="18" charset="0"/>
                        </a:rPr>
                        <a:t>SCHEDULE OF FEES</a:t>
                      </a:r>
                      <a:endParaRPr lang="en-US" sz="2000" dirty="0">
                        <a:solidFill>
                          <a:schemeClr val="tx1"/>
                        </a:solidFill>
                        <a:latin typeface="Times New Roman" pitchFamily="18" charset="0"/>
                        <a:cs typeface="Times New Roman" pitchFamily="18" charset="0"/>
                      </a:endParaRP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952087">
                <a:tc>
                  <a:txBody>
                    <a:bodyPr/>
                    <a:lstStyle/>
                    <a:p>
                      <a:pPr algn="ctr"/>
                      <a:r>
                        <a:rPr lang="en-IN" sz="2000" b="1" dirty="0" smtClean="0">
                          <a:latin typeface="Times New Roman" pitchFamily="18" charset="0"/>
                          <a:cs typeface="Times New Roman" pitchFamily="18" charset="0"/>
                        </a:rPr>
                        <a:t>S.NO.</a:t>
                      </a:r>
                      <a:r>
                        <a:rPr lang="en-IN" sz="2000" b="1" baseline="0" dirty="0" smtClean="0">
                          <a:latin typeface="Times New Roman" pitchFamily="18" charset="0"/>
                          <a:cs typeface="Times New Roman" pitchFamily="18" charset="0"/>
                        </a:rPr>
                        <a:t> </a:t>
                      </a:r>
                      <a:endParaRPr lang="en-US" sz="2000" b="1" dirty="0">
                        <a:latin typeface="Times New Roman" pitchFamily="18" charset="0"/>
                        <a:cs typeface="Times New Roman" pitchFamily="18" charset="0"/>
                      </a:endParaRPr>
                    </a:p>
                  </a:txBody>
                  <a:tcPr anchor="ctr"/>
                </a:tc>
                <a:tc>
                  <a:txBody>
                    <a:bodyPr/>
                    <a:lstStyle/>
                    <a:p>
                      <a:pPr algn="ctr"/>
                      <a:r>
                        <a:rPr lang="en-US" sz="2000" b="1" kern="1200" baseline="0" dirty="0" smtClean="0">
                          <a:latin typeface="Times New Roman" pitchFamily="18" charset="0"/>
                          <a:cs typeface="Times New Roman" pitchFamily="18" charset="0"/>
                        </a:rPr>
                        <a:t>SEC OF THE COMPANIES ACT 2013</a:t>
                      </a:r>
                      <a:endParaRPr lang="en-US" sz="2000" b="1" dirty="0">
                        <a:latin typeface="Times New Roman" pitchFamily="18" charset="0"/>
                        <a:cs typeface="Times New Roman" pitchFamily="18" charset="0"/>
                      </a:endParaRPr>
                    </a:p>
                  </a:txBody>
                  <a:tcPr anchor="ctr"/>
                </a:tc>
                <a:tc>
                  <a:txBody>
                    <a:bodyPr/>
                    <a:lstStyle/>
                    <a:p>
                      <a:pPr algn="ctr"/>
                      <a:r>
                        <a:rPr lang="en-US" sz="2000" b="1" kern="1200" baseline="0" dirty="0" smtClean="0">
                          <a:latin typeface="Times New Roman" pitchFamily="18" charset="0"/>
                          <a:cs typeface="Times New Roman" pitchFamily="18" charset="0"/>
                        </a:rPr>
                        <a:t>NATURE OF APPLICATION</a:t>
                      </a:r>
                      <a:endParaRPr lang="en-US" sz="2000" b="1" dirty="0">
                        <a:latin typeface="Times New Roman" pitchFamily="18" charset="0"/>
                        <a:cs typeface="Times New Roman" pitchFamily="18" charset="0"/>
                      </a:endParaRPr>
                    </a:p>
                  </a:txBody>
                  <a:tcPr anchor="ctr"/>
                </a:tc>
                <a:tc>
                  <a:txBody>
                    <a:bodyPr/>
                    <a:lstStyle/>
                    <a:p>
                      <a:pPr algn="ctr"/>
                      <a:r>
                        <a:rPr lang="en-US" sz="2000" b="1" kern="1200" baseline="0" dirty="0" smtClean="0">
                          <a:latin typeface="Times New Roman" pitchFamily="18" charset="0"/>
                          <a:cs typeface="Times New Roman" pitchFamily="18" charset="0"/>
                        </a:rPr>
                        <a:t>FEES (IN</a:t>
                      </a:r>
                    </a:p>
                    <a:p>
                      <a:pPr algn="ctr"/>
                      <a:r>
                        <a:rPr lang="en-US" sz="2000" b="1" kern="1200" baseline="0" dirty="0" smtClean="0">
                          <a:latin typeface="Times New Roman" pitchFamily="18" charset="0"/>
                          <a:cs typeface="Times New Roman" pitchFamily="18" charset="0"/>
                        </a:rPr>
                        <a:t>RUPEES)</a:t>
                      </a:r>
                      <a:endParaRPr lang="en-US" sz="2000" b="1" dirty="0">
                        <a:latin typeface="Times New Roman" pitchFamily="18" charset="0"/>
                        <a:cs typeface="Times New Roman" pitchFamily="18" charset="0"/>
                      </a:endParaRPr>
                    </a:p>
                  </a:txBody>
                  <a:tcPr anchor="ctr"/>
                </a:tc>
              </a:tr>
              <a:tr h="814592">
                <a:tc>
                  <a:txBody>
                    <a:bodyPr/>
                    <a:lstStyle/>
                    <a:p>
                      <a:pPr algn="ctr"/>
                      <a:r>
                        <a:rPr lang="en-IN" sz="2000" b="1" dirty="0" smtClean="0">
                          <a:latin typeface="Times New Roman" pitchFamily="18" charset="0"/>
                          <a:cs typeface="Times New Roman" pitchFamily="18" charset="0"/>
                        </a:rPr>
                        <a:t>3.</a:t>
                      </a:r>
                      <a:endParaRPr lang="en-US" sz="2000" b="1"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2000" b="1" baseline="0" dirty="0" smtClean="0">
                          <a:latin typeface="Times New Roman" pitchFamily="18" charset="0"/>
                          <a:cs typeface="Times New Roman" pitchFamily="18" charset="0"/>
                        </a:rPr>
                        <a:t> </a:t>
                      </a:r>
                      <a:r>
                        <a:rPr lang="en-IN" sz="2000" b="1" dirty="0" smtClean="0">
                          <a:latin typeface="Times New Roman" pitchFamily="18" charset="0"/>
                          <a:cs typeface="Times New Roman" pitchFamily="18" charset="0"/>
                        </a:rPr>
                        <a:t>S. 245</a:t>
                      </a:r>
                      <a:endParaRPr lang="en-US" sz="2000" b="1" dirty="0" smtClean="0">
                        <a:latin typeface="Times New Roman" pitchFamily="18" charset="0"/>
                        <a:cs typeface="Times New Roman" pitchFamily="18" charset="0"/>
                      </a:endParaRPr>
                    </a:p>
                    <a:p>
                      <a:pPr algn="ctr"/>
                      <a:endParaRPr lang="en-US" sz="2000" b="1"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2000" b="1" dirty="0" smtClean="0">
                          <a:latin typeface="Times New Roman" pitchFamily="18" charset="0"/>
                          <a:cs typeface="Times New Roman" pitchFamily="18" charset="0"/>
                        </a:rPr>
                        <a:t>Class action suits</a:t>
                      </a:r>
                      <a:endParaRPr lang="en-US" sz="2000" b="1" dirty="0" smtClean="0">
                        <a:latin typeface="Times New Roman" pitchFamily="18" charset="0"/>
                        <a:cs typeface="Times New Roman" pitchFamily="18" charset="0"/>
                      </a:endParaRPr>
                    </a:p>
                    <a:p>
                      <a:pPr algn="ctr"/>
                      <a:endParaRPr lang="en-US" sz="2000" b="1"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2000" b="1" dirty="0" smtClean="0">
                          <a:latin typeface="Times New Roman" pitchFamily="18" charset="0"/>
                          <a:cs typeface="Times New Roman" pitchFamily="18" charset="0"/>
                        </a:rPr>
                        <a:t>5,000</a:t>
                      </a:r>
                      <a:endParaRPr lang="en-US" sz="2000" b="1" dirty="0" smtClean="0">
                        <a:latin typeface="Times New Roman" pitchFamily="18" charset="0"/>
                        <a:cs typeface="Times New Roman" pitchFamily="18" charset="0"/>
                      </a:endParaRPr>
                    </a:p>
                    <a:p>
                      <a:pPr algn="ctr"/>
                      <a:endParaRPr lang="en-US" sz="2000" b="1" dirty="0">
                        <a:latin typeface="Times New Roman" pitchFamily="18" charset="0"/>
                        <a:cs typeface="Times New Roman" pitchFamily="18" charset="0"/>
                      </a:endParaRPr>
                    </a:p>
                  </a:txBody>
                  <a:tcPr/>
                </a:tc>
              </a:tr>
              <a:tr h="814592">
                <a:tc>
                  <a:txBody>
                    <a:bodyPr/>
                    <a:lstStyle/>
                    <a:p>
                      <a:pPr algn="ctr"/>
                      <a:r>
                        <a:rPr lang="en-IN" sz="2000" b="1" dirty="0" smtClean="0">
                          <a:latin typeface="Times New Roman" pitchFamily="18" charset="0"/>
                          <a:cs typeface="Times New Roman" pitchFamily="18" charset="0"/>
                        </a:rPr>
                        <a:t>4.</a:t>
                      </a:r>
                      <a:endParaRPr lang="en-US" sz="2000" b="1"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2000" b="1" dirty="0" smtClean="0">
                          <a:latin typeface="Times New Roman" pitchFamily="18" charset="0"/>
                          <a:cs typeface="Times New Roman" pitchFamily="18" charset="0"/>
                        </a:rPr>
                        <a:t>S. 441(1)</a:t>
                      </a:r>
                      <a:endParaRPr lang="en-US" sz="2000" b="1" dirty="0" smtClean="0">
                        <a:latin typeface="Times New Roman" pitchFamily="18" charset="0"/>
                        <a:cs typeface="Times New Roman" pitchFamily="18" charset="0"/>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n-US" sz="2000" b="1" i="1" dirty="0" smtClean="0">
                        <a:latin typeface="Times New Roman" pitchFamily="18" charset="0"/>
                        <a:cs typeface="Times New Roman" pitchFamily="18" charset="0"/>
                      </a:endParaRPr>
                    </a:p>
                    <a:p>
                      <a:pPr algn="ctr"/>
                      <a:endParaRPr lang="en-US" sz="2000" b="1"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2000" b="1" dirty="0" smtClean="0">
                          <a:latin typeface="Times New Roman" pitchFamily="18" charset="0"/>
                          <a:cs typeface="Times New Roman" pitchFamily="18" charset="0"/>
                        </a:rPr>
                        <a:t>Application</a:t>
                      </a:r>
                      <a:r>
                        <a:rPr lang="en-IN" sz="2000" b="1" baseline="0" dirty="0" smtClean="0">
                          <a:latin typeface="Times New Roman" pitchFamily="18" charset="0"/>
                          <a:cs typeface="Times New Roman" pitchFamily="18" charset="0"/>
                        </a:rPr>
                        <a:t> for compounding of certain offences</a:t>
                      </a:r>
                    </a:p>
                    <a:p>
                      <a:pPr marL="0" marR="0" indent="0" algn="ctr" defTabSz="914400" rtl="0" eaLnBrk="1" fontAlgn="auto" latinLnBrk="0" hangingPunct="1">
                        <a:lnSpc>
                          <a:spcPct val="100000"/>
                        </a:lnSpc>
                        <a:spcBef>
                          <a:spcPts val="0"/>
                        </a:spcBef>
                        <a:spcAft>
                          <a:spcPts val="0"/>
                        </a:spcAft>
                        <a:buClrTx/>
                        <a:buSzTx/>
                        <a:buFontTx/>
                        <a:buNone/>
                        <a:tabLst/>
                        <a:defRPr/>
                      </a:pPr>
                      <a:endParaRPr lang="en-US" sz="2000" b="1" dirty="0" smtClean="0">
                        <a:latin typeface="Times New Roman" pitchFamily="18" charset="0"/>
                        <a:cs typeface="Times New Roman" pitchFamily="18" charset="0"/>
                      </a:endParaRPr>
                    </a:p>
                    <a:p>
                      <a:pPr algn="ctr"/>
                      <a:endParaRPr lang="en-US" sz="2000" b="1"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2000" b="1" i="0" dirty="0" smtClean="0"/>
                        <a:t>1,000</a:t>
                      </a:r>
                      <a:endParaRPr lang="en-US" sz="2000" b="1" i="0" dirty="0" smtClean="0">
                        <a:latin typeface="Times New Roman" pitchFamily="18" charset="0"/>
                        <a:cs typeface="Times New Roman" pitchFamily="18" charset="0"/>
                      </a:endParaRPr>
                    </a:p>
                    <a:p>
                      <a:pPr algn="ctr"/>
                      <a:endParaRPr lang="en-US" sz="2000" b="1" dirty="0">
                        <a:latin typeface="Times New Roman" pitchFamily="18" charset="0"/>
                        <a:cs typeface="Times New Roman" pitchFamily="18" charset="0"/>
                      </a:endParaRPr>
                    </a:p>
                  </a:txBody>
                  <a:tcPr/>
                </a:tc>
              </a:tr>
              <a:tr h="814592">
                <a:tc gridSpan="4">
                  <a:txBody>
                    <a:bodyPr/>
                    <a:lstStyle/>
                    <a:p>
                      <a:pPr algn="ctr"/>
                      <a:r>
                        <a:rPr lang="en-US" sz="2000" i="1" dirty="0" smtClean="0">
                          <a:latin typeface="Times New Roman" pitchFamily="18" charset="0"/>
                          <a:cs typeface="Times New Roman" pitchFamily="18" charset="0"/>
                        </a:rPr>
                        <a:t>Fees for inspection is prescribed as Rs. 200 /- per inspection as per Rule 114 as per NCLT Order dated August 2, 2016.</a:t>
                      </a:r>
                      <a:endParaRPr lang="en-US" sz="2000" i="1" dirty="0">
                        <a:latin typeface="Times New Roman" pitchFamily="18" charset="0"/>
                        <a:cs typeface="Times New Roman" pitchFamily="18" charset="0"/>
                      </a:endParaRPr>
                    </a:p>
                  </a:txBody>
                  <a:tcPr/>
                </a:tc>
                <a:tc hMerge="1">
                  <a:txBody>
                    <a:bodyPr/>
                    <a:lstStyle/>
                    <a:p>
                      <a:pPr algn="ctr"/>
                      <a:endParaRPr lang="en-US" sz="2000" dirty="0">
                        <a:latin typeface="Times New Roman" pitchFamily="18" charset="0"/>
                        <a:cs typeface="Times New Roman" pitchFamily="18" charset="0"/>
                      </a:endParaRPr>
                    </a:p>
                  </a:txBody>
                  <a:tcPr/>
                </a:tc>
                <a:tc hMerge="1">
                  <a:txBody>
                    <a:bodyPr/>
                    <a:lstStyle/>
                    <a:p>
                      <a:pPr algn="ctr"/>
                      <a:endParaRPr lang="en-US" sz="2000" dirty="0">
                        <a:latin typeface="Times New Roman" pitchFamily="18" charset="0"/>
                        <a:cs typeface="Times New Roman" pitchFamily="18" charset="0"/>
                      </a:endParaRPr>
                    </a:p>
                  </a:txBody>
                  <a:tcPr/>
                </a:tc>
                <a:tc hMerge="1">
                  <a:txBody>
                    <a:bodyPr/>
                    <a:lstStyle/>
                    <a:p>
                      <a:pPr algn="ctr"/>
                      <a:endParaRPr lang="en-US" sz="2000" dirty="0">
                        <a:latin typeface="Times New Roman" pitchFamily="18" charset="0"/>
                        <a:cs typeface="Times New Roman" pitchFamily="18" charset="0"/>
                      </a:endParaRPr>
                    </a:p>
                  </a:txBody>
                  <a:tcPr/>
                </a:tc>
              </a:tr>
            </a:tbl>
          </a:graphicData>
        </a:graphic>
      </p:graphicFrame>
      <p:pic>
        <p:nvPicPr>
          <p:cNvPr id="6" name="Picture 2" descr="Image result for RUPEE"/>
          <p:cNvPicPr>
            <a:picLocks noChangeAspect="1" noChangeArrowheads="1"/>
          </p:cNvPicPr>
          <p:nvPr/>
        </p:nvPicPr>
        <p:blipFill>
          <a:blip r:embed="rId3" cstate="print"/>
          <a:srcRect/>
          <a:stretch>
            <a:fillRect/>
          </a:stretch>
        </p:blipFill>
        <p:spPr bwMode="auto">
          <a:xfrm>
            <a:off x="7543800" y="152400"/>
            <a:ext cx="1295400" cy="685800"/>
          </a:xfrm>
          <a:prstGeom prst="rect">
            <a:avLst/>
          </a:prstGeom>
          <a:noFill/>
        </p:spPr>
      </p:pic>
      <p:sp>
        <p:nvSpPr>
          <p:cNvPr id="9" name="TextBox 8"/>
          <p:cNvSpPr txBox="1"/>
          <p:nvPr/>
        </p:nvSpPr>
        <p:spPr>
          <a:xfrm>
            <a:off x="457200" y="914401"/>
            <a:ext cx="8229600" cy="1053109"/>
          </a:xfrm>
          <a:prstGeom prst="rect">
            <a:avLst/>
          </a:prstGeom>
          <a:noFill/>
        </p:spPr>
        <p:txBody>
          <a:bodyPr wrap="square" rtlCol="0">
            <a:spAutoFit/>
          </a:bodyPr>
          <a:lstStyle/>
          <a:p>
            <a:pPr algn="ctr">
              <a:lnSpc>
                <a:spcPts val="4000"/>
              </a:lnSpc>
            </a:pPr>
            <a:r>
              <a:rPr lang="en-IN" sz="2100" b="1" i="1" dirty="0" smtClean="0">
                <a:latin typeface="Times New Roman" pitchFamily="18" charset="0"/>
                <a:cs typeface="Times New Roman" pitchFamily="18" charset="0"/>
              </a:rPr>
              <a:t>NCLT Rules provide specific fees for corresponding sections. Some of them demonstrated below;-</a:t>
            </a:r>
          </a:p>
        </p:txBody>
      </p:sp>
      <p:sp>
        <p:nvSpPr>
          <p:cNvPr id="7" name="Right Arrow 6"/>
          <p:cNvSpPr/>
          <p:nvPr/>
        </p:nvSpPr>
        <p:spPr>
          <a:xfrm>
            <a:off x="5257800" y="4876800"/>
            <a:ext cx="838200" cy="457200"/>
          </a:xfrm>
          <a:prstGeom prst="rightArrow">
            <a:avLst>
              <a:gd name="adj1" fmla="val 50000"/>
              <a:gd name="adj2" fmla="val 57500"/>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en-US"/>
          </a:p>
        </p:txBody>
      </p:sp>
    </p:spTree>
  </p:cSld>
  <p:clrMapOvr>
    <a:overrideClrMapping bg1="lt1" tx1="dk1" bg2="lt2" tx2="dk2" accent1="accent1" accent2="accent2" accent3="accent3" accent4="accent4" accent5="accent5" accent6="accent6" hlink="hlink" folHlink="folHlink"/>
  </p:clrMapOvr>
  <p:transition>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382000" cy="685800"/>
          </a:xfrm>
          <a:solidFill>
            <a:srgbClr val="F2B800"/>
          </a:solidFill>
          <a:ln/>
        </p:spPr>
        <p:style>
          <a:lnRef idx="3">
            <a:schemeClr val="lt1"/>
          </a:lnRef>
          <a:fillRef idx="1">
            <a:schemeClr val="accent5"/>
          </a:fillRef>
          <a:effectRef idx="1">
            <a:schemeClr val="accent5"/>
          </a:effectRef>
          <a:fontRef idx="minor">
            <a:schemeClr val="lt1"/>
          </a:fontRef>
        </p:style>
        <p:txBody>
          <a:bodyPr anchor="b">
            <a:noAutofit/>
          </a:bodyPr>
          <a:lstStyle/>
          <a:p>
            <a:pPr algn="l">
              <a:defRPr/>
            </a:pPr>
            <a:r>
              <a:rPr lang="en-IN" sz="4000" dirty="0" smtClean="0">
                <a:latin typeface="Times New Roman" pitchFamily="18" charset="0"/>
                <a:cs typeface="Times New Roman" pitchFamily="18" charset="0"/>
              </a:rPr>
              <a:t>CHECKLIST:  NCLT</a:t>
            </a:r>
            <a:endParaRPr lang="en-US" sz="4000" dirty="0">
              <a:latin typeface="Times New Roman" pitchFamily="18" charset="0"/>
              <a:cs typeface="Times New Roman" pitchFamily="18" charset="0"/>
            </a:endParaRPr>
          </a:p>
        </p:txBody>
      </p:sp>
      <p:sp>
        <p:nvSpPr>
          <p:cNvPr id="7" name="Title 2"/>
          <p:cNvSpPr txBox="1">
            <a:spLocks/>
          </p:cNvSpPr>
          <p:nvPr/>
        </p:nvSpPr>
        <p:spPr>
          <a:xfrm>
            <a:off x="1219200" y="914400"/>
            <a:ext cx="6477000" cy="533400"/>
          </a:xfrm>
          <a:prstGeom prst="rect">
            <a:avLst/>
          </a:prstGeo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style>
          <a:lnRef idx="1">
            <a:schemeClr val="accent5"/>
          </a:lnRef>
          <a:fillRef idx="2">
            <a:schemeClr val="accent5"/>
          </a:fillRef>
          <a:effectRef idx="1">
            <a:schemeClr val="accent5"/>
          </a:effectRef>
          <a:fontRef idx="minor">
            <a:schemeClr val="dk1"/>
          </a:fontRef>
        </p:style>
        <p:txBody>
          <a:bodyPr vert="horz" lIns="91440" tIns="45720" rIns="91440" bIns="45720" rtlCol="0" anchor="b">
            <a:noAutofit/>
          </a:bodyPr>
          <a:lstStyle/>
          <a:p>
            <a:pPr lvl="0" algn="ctr">
              <a:spcBef>
                <a:spcPct val="0"/>
              </a:spcBef>
              <a:defRPr/>
            </a:pPr>
            <a:r>
              <a:rPr lang="en-US" sz="3200" b="1" i="1" dirty="0" smtClean="0">
                <a:latin typeface="Times New Roman" pitchFamily="18" charset="0"/>
                <a:cs typeface="Times New Roman" pitchFamily="18" charset="0"/>
              </a:rPr>
              <a:t>For scrutiny of application </a:t>
            </a:r>
            <a:endParaRPr lang="en-US" sz="3200" b="1" i="1" dirty="0">
              <a:latin typeface="Times New Roman" pitchFamily="18" charset="0"/>
              <a:cs typeface="Times New Roman" pitchFamily="18" charset="0"/>
            </a:endParaRPr>
          </a:p>
        </p:txBody>
      </p:sp>
      <p:graphicFrame>
        <p:nvGraphicFramePr>
          <p:cNvPr id="10" name="Table 9"/>
          <p:cNvGraphicFramePr>
            <a:graphicFrameLocks noGrp="1"/>
          </p:cNvGraphicFramePr>
          <p:nvPr/>
        </p:nvGraphicFramePr>
        <p:xfrm>
          <a:off x="228600" y="1524000"/>
          <a:ext cx="8763000" cy="5230098"/>
        </p:xfrm>
        <a:graphic>
          <a:graphicData uri="http://schemas.openxmlformats.org/drawingml/2006/table">
            <a:tbl>
              <a:tblPr firstRow="1" bandRow="1">
                <a:tableStyleId>{BDBED569-4797-4DF1-A0F4-6AAB3CD982D8}</a:tableStyleId>
              </a:tblPr>
              <a:tblGrid>
                <a:gridCol w="609600"/>
                <a:gridCol w="6781800"/>
                <a:gridCol w="1371600"/>
              </a:tblGrid>
              <a:tr h="609600">
                <a:tc>
                  <a:txBody>
                    <a:bodyPr/>
                    <a:lstStyle/>
                    <a:p>
                      <a:pPr algn="ctr"/>
                      <a:r>
                        <a:rPr lang="en-IN" sz="1600" dirty="0" smtClean="0">
                          <a:latin typeface="Times New Roman" pitchFamily="18" charset="0"/>
                          <a:cs typeface="Times New Roman" pitchFamily="18" charset="0"/>
                        </a:rPr>
                        <a:t>S.NO</a:t>
                      </a:r>
                      <a:endParaRPr lang="en-US" sz="1600" dirty="0">
                        <a:latin typeface="Times New Roman" pitchFamily="18" charset="0"/>
                        <a:cs typeface="Times New Roman" pitchFamily="18" charset="0"/>
                      </a:endParaRPr>
                    </a:p>
                  </a:txBody>
                  <a:tcPr anchor="ctr"/>
                </a:tc>
                <a:tc>
                  <a:txBody>
                    <a:bodyPr/>
                    <a:lstStyle/>
                    <a:p>
                      <a:pPr algn="ctr"/>
                      <a:r>
                        <a:rPr lang="en-IN" dirty="0" smtClean="0">
                          <a:latin typeface="Times New Roman" pitchFamily="18" charset="0"/>
                          <a:cs typeface="Times New Roman" pitchFamily="18" charset="0"/>
                        </a:rPr>
                        <a:t> TO BE ASCERTAINED </a:t>
                      </a:r>
                      <a:endParaRPr lang="en-US" dirty="0">
                        <a:latin typeface="Times New Roman" pitchFamily="18" charset="0"/>
                        <a:cs typeface="Times New Roman" pitchFamily="18" charset="0"/>
                      </a:endParaRPr>
                    </a:p>
                  </a:txBody>
                  <a:tcPr anchor="ctr"/>
                </a:tc>
                <a:tc>
                  <a:txBody>
                    <a:bodyPr/>
                    <a:lstStyle/>
                    <a:p>
                      <a:pPr algn="ctr"/>
                      <a:r>
                        <a:rPr lang="en-IN" sz="1600" dirty="0" smtClean="0">
                          <a:latin typeface="Times New Roman" pitchFamily="18" charset="0"/>
                          <a:cs typeface="Times New Roman" pitchFamily="18" charset="0"/>
                        </a:rPr>
                        <a:t>CORR.</a:t>
                      </a:r>
                      <a:endParaRPr lang="en-IN" sz="1600" baseline="0" dirty="0" smtClean="0">
                        <a:latin typeface="Times New Roman" pitchFamily="18" charset="0"/>
                        <a:cs typeface="Times New Roman" pitchFamily="18" charset="0"/>
                      </a:endParaRPr>
                    </a:p>
                    <a:p>
                      <a:pPr algn="ctr"/>
                      <a:r>
                        <a:rPr lang="en-IN" sz="1600" baseline="0" dirty="0" smtClean="0">
                          <a:latin typeface="Times New Roman" pitchFamily="18" charset="0"/>
                          <a:cs typeface="Times New Roman" pitchFamily="18" charset="0"/>
                        </a:rPr>
                        <a:t>RULE NO</a:t>
                      </a:r>
                      <a:r>
                        <a:rPr lang="en-IN" baseline="0"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a:txBody>
                  <a:tcPr anchor="ctr"/>
                </a:tc>
              </a:tr>
              <a:tr h="350520">
                <a:tc>
                  <a:txBody>
                    <a:bodyPr/>
                    <a:lstStyle/>
                    <a:p>
                      <a:pPr marL="342900" indent="-342900">
                        <a:buFont typeface="+mj-lt"/>
                        <a:buNone/>
                      </a:pPr>
                      <a:r>
                        <a:rPr lang="en-IN" b="1" dirty="0" smtClean="0">
                          <a:latin typeface="Times New Roman" pitchFamily="18" charset="0"/>
                          <a:cs typeface="Times New Roman" pitchFamily="18" charset="0"/>
                        </a:rPr>
                        <a:t>1. </a:t>
                      </a:r>
                      <a:endParaRPr lang="en-US" b="1" dirty="0">
                        <a:latin typeface="Times New Roman" pitchFamily="18" charset="0"/>
                        <a:cs typeface="Times New Roman" pitchFamily="18" charset="0"/>
                      </a:endParaRPr>
                    </a:p>
                  </a:txBody>
                  <a:tcPr/>
                </a:tc>
                <a:tc>
                  <a:txBody>
                    <a:bodyPr/>
                    <a:lstStyle/>
                    <a:p>
                      <a:r>
                        <a:rPr lang="en-IN" b="1" dirty="0" smtClean="0">
                          <a:latin typeface="Times New Roman" pitchFamily="18" charset="0"/>
                          <a:cs typeface="Times New Roman" pitchFamily="18" charset="0"/>
                        </a:rPr>
                        <a:t>Whether application falls under territorial jurisdiction of NCLT bench</a:t>
                      </a:r>
                      <a:endParaRPr lang="en-US" b="1" dirty="0">
                        <a:latin typeface="Times New Roman" pitchFamily="18" charset="0"/>
                        <a:cs typeface="Times New Roman" pitchFamily="18" charset="0"/>
                      </a:endParaRPr>
                    </a:p>
                  </a:txBody>
                  <a:tcPr/>
                </a:tc>
                <a:tc>
                  <a:txBody>
                    <a:bodyPr/>
                    <a:lstStyle/>
                    <a:p>
                      <a:pPr algn="ctr"/>
                      <a:r>
                        <a:rPr lang="en-IN" b="1" dirty="0" smtClean="0">
                          <a:latin typeface="Times New Roman" pitchFamily="18" charset="0"/>
                          <a:cs typeface="Times New Roman" pitchFamily="18" charset="0"/>
                        </a:rPr>
                        <a:t>64</a:t>
                      </a:r>
                      <a:endParaRPr lang="en-US" b="1" dirty="0">
                        <a:latin typeface="Times New Roman" pitchFamily="18" charset="0"/>
                        <a:cs typeface="Times New Roman" pitchFamily="18" charset="0"/>
                      </a:endParaRPr>
                    </a:p>
                  </a:txBody>
                  <a:tcPr/>
                </a:tc>
              </a:tr>
              <a:tr h="632911">
                <a:tc>
                  <a:txBody>
                    <a:bodyPr/>
                    <a:lstStyle/>
                    <a:p>
                      <a:r>
                        <a:rPr lang="en-IN" b="1" dirty="0" smtClean="0">
                          <a:latin typeface="Times New Roman" pitchFamily="18" charset="0"/>
                          <a:cs typeface="Times New Roman" pitchFamily="18" charset="0"/>
                        </a:rPr>
                        <a:t>2.</a:t>
                      </a:r>
                      <a:endParaRPr lang="en-US" b="1" dirty="0">
                        <a:latin typeface="Times New Roman" pitchFamily="18" charset="0"/>
                        <a:cs typeface="Times New Roman" pitchFamily="18" charset="0"/>
                      </a:endParaRPr>
                    </a:p>
                  </a:txBody>
                  <a:tcPr/>
                </a:tc>
                <a:tc>
                  <a:txBody>
                    <a:bodyPr/>
                    <a:lstStyle/>
                    <a:p>
                      <a:r>
                        <a:rPr lang="en-IN" b="1" dirty="0" smtClean="0">
                          <a:latin typeface="Times New Roman" pitchFamily="18" charset="0"/>
                          <a:cs typeface="Times New Roman" pitchFamily="18" charset="0"/>
                        </a:rPr>
                        <a:t>Whether</a:t>
                      </a:r>
                      <a:r>
                        <a:rPr lang="en-IN" b="1" baseline="0" dirty="0" smtClean="0">
                          <a:latin typeface="Times New Roman" pitchFamily="18" charset="0"/>
                          <a:cs typeface="Times New Roman" pitchFamily="18" charset="0"/>
                        </a:rPr>
                        <a:t> application &amp; all enclosures are legible &amp; in English Language</a:t>
                      </a:r>
                      <a:endParaRPr lang="en-US" b="1" dirty="0">
                        <a:latin typeface="Times New Roman" pitchFamily="18" charset="0"/>
                        <a:cs typeface="Times New Roman" pitchFamily="18" charset="0"/>
                      </a:endParaRPr>
                    </a:p>
                  </a:txBody>
                  <a:tcPr/>
                </a:tc>
                <a:tc>
                  <a:txBody>
                    <a:bodyPr/>
                    <a:lstStyle/>
                    <a:p>
                      <a:pPr algn="ctr"/>
                      <a:r>
                        <a:rPr lang="en-IN" b="1" baseline="0" dirty="0" smtClean="0">
                          <a:latin typeface="Times New Roman" pitchFamily="18" charset="0"/>
                          <a:cs typeface="Times New Roman" pitchFamily="18" charset="0"/>
                        </a:rPr>
                        <a:t> 20</a:t>
                      </a:r>
                      <a:endParaRPr lang="en-US" b="1" dirty="0">
                        <a:latin typeface="Times New Roman" pitchFamily="18" charset="0"/>
                        <a:cs typeface="Times New Roman" pitchFamily="18" charset="0"/>
                      </a:endParaRPr>
                    </a:p>
                  </a:txBody>
                  <a:tcPr/>
                </a:tc>
              </a:tr>
              <a:tr h="1175407">
                <a:tc>
                  <a:txBody>
                    <a:bodyPr/>
                    <a:lstStyle/>
                    <a:p>
                      <a:r>
                        <a:rPr lang="en-IN" b="1" dirty="0" smtClean="0">
                          <a:latin typeface="Times New Roman" pitchFamily="18" charset="0"/>
                          <a:cs typeface="Times New Roman" pitchFamily="18" charset="0"/>
                        </a:rPr>
                        <a:t>3.</a:t>
                      </a:r>
                      <a:endParaRPr lang="en-US" b="1" dirty="0">
                        <a:latin typeface="Times New Roman" pitchFamily="18" charset="0"/>
                        <a:cs typeface="Times New Roman" pitchFamily="18" charset="0"/>
                      </a:endParaRPr>
                    </a:p>
                  </a:txBody>
                  <a:tcPr/>
                </a:tc>
                <a:tc>
                  <a:txBody>
                    <a:bodyPr/>
                    <a:lstStyle/>
                    <a:p>
                      <a:pPr algn="just"/>
                      <a:r>
                        <a:rPr lang="en-IN" b="1" dirty="0" smtClean="0">
                          <a:latin typeface="Times New Roman" pitchFamily="18" charset="0"/>
                          <a:cs typeface="Times New Roman" pitchFamily="18" charset="0"/>
                        </a:rPr>
                        <a:t>Whether application has printed in double spacing</a:t>
                      </a:r>
                      <a:r>
                        <a:rPr lang="en-IN" b="1" baseline="0" dirty="0" smtClean="0">
                          <a:latin typeface="Times New Roman" pitchFamily="18" charset="0"/>
                          <a:cs typeface="Times New Roman" pitchFamily="18" charset="0"/>
                        </a:rPr>
                        <a:t> </a:t>
                      </a:r>
                      <a:r>
                        <a:rPr lang="en-IN" sz="1800" b="1" kern="1200" baseline="0" dirty="0" smtClean="0">
                          <a:solidFill>
                            <a:schemeClr val="tx1"/>
                          </a:solidFill>
                          <a:latin typeface="Times New Roman" pitchFamily="18" charset="0"/>
                          <a:ea typeface="+mn-ea"/>
                          <a:cs typeface="Times New Roman" pitchFamily="18" charset="0"/>
                        </a:rPr>
                        <a:t>on one side of standard paper with an inner margin of abt. 4cm width on top and with a right margin of 2.5 cm, and left margin of 5 cm, duly paginated, indexed and stitched together in paper book form?</a:t>
                      </a:r>
                      <a:endParaRPr lang="en-US" b="1" dirty="0">
                        <a:latin typeface="Times New Roman" pitchFamily="18" charset="0"/>
                        <a:cs typeface="Times New Roman" pitchFamily="18" charset="0"/>
                      </a:endParaRPr>
                    </a:p>
                  </a:txBody>
                  <a:tcPr/>
                </a:tc>
                <a:tc>
                  <a:txBody>
                    <a:bodyPr/>
                    <a:lstStyle/>
                    <a:p>
                      <a:pPr algn="ctr"/>
                      <a:r>
                        <a:rPr lang="en-IN" b="1" dirty="0" smtClean="0">
                          <a:latin typeface="Times New Roman" pitchFamily="18" charset="0"/>
                          <a:cs typeface="Times New Roman" pitchFamily="18" charset="0"/>
                        </a:rPr>
                        <a:t>20</a:t>
                      </a:r>
                      <a:endParaRPr lang="en-US" b="1" dirty="0">
                        <a:latin typeface="Times New Roman" pitchFamily="18" charset="0"/>
                        <a:cs typeface="Times New Roman" pitchFamily="18" charset="0"/>
                      </a:endParaRPr>
                    </a:p>
                  </a:txBody>
                  <a:tcPr/>
                </a:tc>
              </a:tr>
              <a:tr h="638103">
                <a:tc>
                  <a:txBody>
                    <a:bodyPr/>
                    <a:lstStyle/>
                    <a:p>
                      <a:r>
                        <a:rPr lang="en-IN" b="1" dirty="0" smtClean="0">
                          <a:latin typeface="Times New Roman" pitchFamily="18" charset="0"/>
                          <a:cs typeface="Times New Roman" pitchFamily="18" charset="0"/>
                        </a:rPr>
                        <a:t>4.</a:t>
                      </a:r>
                      <a:endParaRPr lang="en-US" b="1" dirty="0">
                        <a:latin typeface="Times New Roman" pitchFamily="18" charset="0"/>
                        <a:cs typeface="Times New Roman" pitchFamily="18" charset="0"/>
                      </a:endParaRPr>
                    </a:p>
                  </a:txBody>
                  <a:tcPr/>
                </a:tc>
                <a:tc>
                  <a:txBody>
                    <a:bodyPr/>
                    <a:lstStyle/>
                    <a:p>
                      <a:r>
                        <a:rPr lang="en-IN" b="1" dirty="0" smtClean="0">
                          <a:latin typeface="Times New Roman" pitchFamily="18" charset="0"/>
                          <a:cs typeface="Times New Roman" pitchFamily="18" charset="0"/>
                        </a:rPr>
                        <a:t>Whether the application has been signed at the foot </a:t>
                      </a:r>
                      <a:r>
                        <a:rPr lang="en-US" sz="1800" b="1" kern="1200" baseline="0" dirty="0" smtClean="0">
                          <a:solidFill>
                            <a:schemeClr val="tx1"/>
                          </a:solidFill>
                          <a:latin typeface="Times New Roman" pitchFamily="18" charset="0"/>
                          <a:ea typeface="+mn-ea"/>
                          <a:cs typeface="Times New Roman" pitchFamily="18" charset="0"/>
                        </a:rPr>
                        <a:t>of every page by all parties &amp; their name has also been mentioned</a:t>
                      </a:r>
                      <a:endParaRPr lang="en-US" b="1" dirty="0">
                        <a:latin typeface="Times New Roman" pitchFamily="18" charset="0"/>
                        <a:cs typeface="Times New Roman" pitchFamily="18" charset="0"/>
                      </a:endParaRPr>
                    </a:p>
                  </a:txBody>
                  <a:tcPr/>
                </a:tc>
                <a:tc>
                  <a:txBody>
                    <a:bodyPr/>
                    <a:lstStyle/>
                    <a:p>
                      <a:pPr algn="ctr"/>
                      <a:r>
                        <a:rPr lang="en-IN" b="1" dirty="0" smtClean="0">
                          <a:latin typeface="Times New Roman" pitchFamily="18" charset="0"/>
                          <a:cs typeface="Times New Roman" pitchFamily="18" charset="0"/>
                        </a:rPr>
                        <a:t>26</a:t>
                      </a:r>
                      <a:endParaRPr lang="en-US" b="1" dirty="0">
                        <a:latin typeface="Times New Roman" pitchFamily="18" charset="0"/>
                        <a:cs typeface="Times New Roman" pitchFamily="18" charset="0"/>
                      </a:endParaRPr>
                    </a:p>
                  </a:txBody>
                  <a:tcPr/>
                </a:tc>
              </a:tr>
              <a:tr h="548640">
                <a:tc>
                  <a:txBody>
                    <a:bodyPr/>
                    <a:lstStyle/>
                    <a:p>
                      <a:r>
                        <a:rPr lang="en-IN" b="1" dirty="0" smtClean="0">
                          <a:latin typeface="Times New Roman" pitchFamily="18" charset="0"/>
                          <a:cs typeface="Times New Roman" pitchFamily="18" charset="0"/>
                        </a:rPr>
                        <a:t>5.</a:t>
                      </a:r>
                      <a:endParaRPr lang="en-US" b="1"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b="1" kern="1200" baseline="0" dirty="0" smtClean="0">
                          <a:solidFill>
                            <a:schemeClr val="tx1"/>
                          </a:solidFill>
                          <a:latin typeface="Times New Roman" pitchFamily="18" charset="0"/>
                          <a:ea typeface="+mn-ea"/>
                          <a:cs typeface="Times New Roman" pitchFamily="18" charset="0"/>
                        </a:rPr>
                        <a:t>Whether  </a:t>
                      </a:r>
                      <a:r>
                        <a:rPr lang="en-US" sz="1800" b="1" kern="1200" baseline="0" dirty="0" smtClean="0">
                          <a:solidFill>
                            <a:schemeClr val="tx1"/>
                          </a:solidFill>
                          <a:latin typeface="Times New Roman" pitchFamily="18" charset="0"/>
                          <a:ea typeface="+mn-ea"/>
                          <a:cs typeface="Times New Roman" pitchFamily="18" charset="0"/>
                        </a:rPr>
                        <a:t>fax number, </a:t>
                      </a:r>
                      <a:r>
                        <a:rPr lang="en-IN" sz="1800" b="1" kern="1200" baseline="0" dirty="0" smtClean="0">
                          <a:solidFill>
                            <a:schemeClr val="tx1"/>
                          </a:solidFill>
                          <a:latin typeface="Times New Roman" pitchFamily="18" charset="0"/>
                          <a:ea typeface="+mn-ea"/>
                          <a:cs typeface="Times New Roman" pitchFamily="18" charset="0"/>
                        </a:rPr>
                        <a:t>mobile number and e-mail address of the parties has been mentioned in application</a:t>
                      </a:r>
                      <a:endParaRPr lang="en-US" sz="1800" b="1" kern="1200" baseline="0" dirty="0" smtClean="0">
                        <a:solidFill>
                          <a:schemeClr val="tx1"/>
                        </a:solidFill>
                        <a:latin typeface="Times New Roman" pitchFamily="18" charset="0"/>
                        <a:ea typeface="+mn-ea"/>
                        <a:cs typeface="Times New Roman" pitchFamily="18" charset="0"/>
                      </a:endParaRPr>
                    </a:p>
                  </a:txBody>
                  <a:tcPr/>
                </a:tc>
                <a:tc>
                  <a:txBody>
                    <a:bodyPr/>
                    <a:lstStyle/>
                    <a:p>
                      <a:pPr algn="ctr"/>
                      <a:r>
                        <a:rPr lang="en-IN" b="1" dirty="0" smtClean="0">
                          <a:latin typeface="Times New Roman" pitchFamily="18" charset="0"/>
                          <a:cs typeface="Times New Roman" pitchFamily="18" charset="0"/>
                        </a:rPr>
                        <a:t>21(d)</a:t>
                      </a:r>
                      <a:endParaRPr lang="en-US" b="1" dirty="0">
                        <a:latin typeface="Times New Roman" pitchFamily="18" charset="0"/>
                        <a:cs typeface="Times New Roman" pitchFamily="18" charset="0"/>
                      </a:endParaRPr>
                    </a:p>
                  </a:txBody>
                  <a:tcPr/>
                </a:tc>
              </a:tr>
              <a:tr h="871458">
                <a:tc>
                  <a:txBody>
                    <a:bodyPr/>
                    <a:lstStyle/>
                    <a:p>
                      <a:r>
                        <a:rPr lang="en-IN" b="1" dirty="0" smtClean="0">
                          <a:latin typeface="Times New Roman" pitchFamily="18" charset="0"/>
                          <a:cs typeface="Times New Roman" pitchFamily="18" charset="0"/>
                        </a:rPr>
                        <a:t>6.</a:t>
                      </a:r>
                      <a:endParaRPr lang="en-US" b="1"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b="1" kern="1200" baseline="0" dirty="0" smtClean="0">
                          <a:solidFill>
                            <a:schemeClr val="tx1"/>
                          </a:solidFill>
                          <a:latin typeface="Times New Roman" pitchFamily="18" charset="0"/>
                          <a:ea typeface="+mn-ea"/>
                          <a:cs typeface="Times New Roman" pitchFamily="18" charset="0"/>
                        </a:rPr>
                        <a:t>Whether every interlineation, eraser or correction or deletion in application has been initialled by the party or his AR</a:t>
                      </a:r>
                      <a:endParaRPr lang="en-US" sz="1800" b="1" kern="1200" baseline="0" dirty="0" smtClean="0">
                        <a:solidFill>
                          <a:schemeClr val="tx1"/>
                        </a:solidFill>
                        <a:latin typeface="Times New Roman" pitchFamily="18" charset="0"/>
                        <a:ea typeface="+mn-ea"/>
                        <a:cs typeface="Times New Roman" pitchFamily="18" charset="0"/>
                      </a:endParaRPr>
                    </a:p>
                  </a:txBody>
                  <a:tcPr/>
                </a:tc>
                <a:tc>
                  <a:txBody>
                    <a:bodyPr/>
                    <a:lstStyle/>
                    <a:p>
                      <a:pPr algn="ctr"/>
                      <a:r>
                        <a:rPr lang="en-IN" b="1" dirty="0" smtClean="0">
                          <a:latin typeface="Times New Roman" pitchFamily="18" charset="0"/>
                          <a:cs typeface="Times New Roman" pitchFamily="18" charset="0"/>
                        </a:rPr>
                        <a:t>22</a:t>
                      </a:r>
                      <a:endParaRPr lang="en-US" b="1" dirty="0">
                        <a:latin typeface="Times New Roman" pitchFamily="18" charset="0"/>
                        <a:cs typeface="Times New Roman" pitchFamily="18" charset="0"/>
                      </a:endParaRPr>
                    </a:p>
                  </a:txBody>
                  <a:tcPr/>
                </a:tc>
              </a:tr>
            </a:tbl>
          </a:graphicData>
        </a:graphic>
      </p:graphicFrame>
    </p:spTree>
  </p:cSld>
  <p:clrMapOvr>
    <a:overrideClrMapping bg1="lt1" tx1="dk1" bg2="lt2" tx2="dk2" accent1="accent1" accent2="accent2" accent3="accent3" accent4="accent4" accent5="accent5" accent6="accent6" hlink="hlink" folHlink="folHlink"/>
  </p:clrMapOvr>
  <p:transition>
    <p:wip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153400" cy="609600"/>
          </a:xfrm>
          <a:solidFill>
            <a:srgbClr val="F2B800"/>
          </a:solidFill>
          <a:ln/>
        </p:spPr>
        <p:style>
          <a:lnRef idx="3">
            <a:schemeClr val="lt1"/>
          </a:lnRef>
          <a:fillRef idx="1">
            <a:schemeClr val="accent5"/>
          </a:fillRef>
          <a:effectRef idx="1">
            <a:schemeClr val="accent5"/>
          </a:effectRef>
          <a:fontRef idx="minor">
            <a:schemeClr val="lt1"/>
          </a:fontRef>
        </p:style>
        <p:txBody>
          <a:bodyPr anchor="b">
            <a:noAutofit/>
          </a:bodyPr>
          <a:lstStyle/>
          <a:p>
            <a:pPr algn="l">
              <a:defRPr/>
            </a:pPr>
            <a:r>
              <a:rPr lang="en-IN" sz="4000" dirty="0" smtClean="0">
                <a:latin typeface="Times New Roman" pitchFamily="18" charset="0"/>
                <a:cs typeface="Times New Roman" pitchFamily="18" charset="0"/>
              </a:rPr>
              <a:t>CHECKLIST:  NCLT</a:t>
            </a:r>
            <a:endParaRPr lang="en-US" sz="4000" dirty="0">
              <a:latin typeface="Times New Roman" pitchFamily="18" charset="0"/>
              <a:cs typeface="Times New Roman" pitchFamily="18" charset="0"/>
            </a:endParaRPr>
          </a:p>
        </p:txBody>
      </p:sp>
      <p:sp>
        <p:nvSpPr>
          <p:cNvPr id="7" name="Title 2"/>
          <p:cNvSpPr txBox="1">
            <a:spLocks/>
          </p:cNvSpPr>
          <p:nvPr/>
        </p:nvSpPr>
        <p:spPr>
          <a:xfrm>
            <a:off x="1219200" y="838200"/>
            <a:ext cx="6477000" cy="457200"/>
          </a:xfrm>
          <a:prstGeom prst="rect">
            <a:avLst/>
          </a:prstGeo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style>
          <a:lnRef idx="1">
            <a:schemeClr val="accent5"/>
          </a:lnRef>
          <a:fillRef idx="2">
            <a:schemeClr val="accent5"/>
          </a:fillRef>
          <a:effectRef idx="1">
            <a:schemeClr val="accent5"/>
          </a:effectRef>
          <a:fontRef idx="minor">
            <a:schemeClr val="dk1"/>
          </a:fontRef>
        </p:style>
        <p:txBody>
          <a:bodyPr vert="horz" lIns="91440" tIns="45720" rIns="91440" bIns="45720" rtlCol="0" anchor="b">
            <a:noAutofit/>
          </a:bodyPr>
          <a:lstStyle/>
          <a:p>
            <a:pPr lvl="0" algn="ctr">
              <a:spcBef>
                <a:spcPct val="0"/>
              </a:spcBef>
              <a:defRPr/>
            </a:pPr>
            <a:r>
              <a:rPr lang="en-US" sz="3200" b="1" i="1" dirty="0" smtClean="0">
                <a:latin typeface="Times New Roman" pitchFamily="18" charset="0"/>
                <a:cs typeface="Times New Roman" pitchFamily="18" charset="0"/>
              </a:rPr>
              <a:t>For scrutiny of application </a:t>
            </a:r>
            <a:endParaRPr lang="en-US" sz="3200" b="1" i="1" dirty="0">
              <a:latin typeface="Times New Roman" pitchFamily="18" charset="0"/>
              <a:cs typeface="Times New Roman" pitchFamily="18" charset="0"/>
            </a:endParaRPr>
          </a:p>
        </p:txBody>
      </p:sp>
      <p:graphicFrame>
        <p:nvGraphicFramePr>
          <p:cNvPr id="6" name="Table 5"/>
          <p:cNvGraphicFramePr>
            <a:graphicFrameLocks noGrp="1"/>
          </p:cNvGraphicFramePr>
          <p:nvPr>
            <p:extLst>
              <p:ext uri="{D42A27DB-BD31-4B8C-83A1-F6EECF244321}">
                <p14:modId xmlns="" xmlns:p14="http://schemas.microsoft.com/office/powerpoint/2010/main" val="2117806445"/>
              </p:ext>
            </p:extLst>
          </p:nvPr>
        </p:nvGraphicFramePr>
        <p:xfrm>
          <a:off x="228600" y="1431269"/>
          <a:ext cx="8382000" cy="5596360"/>
        </p:xfrm>
        <a:graphic>
          <a:graphicData uri="http://schemas.openxmlformats.org/drawingml/2006/table">
            <a:tbl>
              <a:tblPr firstRow="1" bandRow="1">
                <a:tableStyleId>{BDBED569-4797-4DF1-A0F4-6AAB3CD982D8}</a:tableStyleId>
              </a:tblPr>
              <a:tblGrid>
                <a:gridCol w="768990"/>
                <a:gridCol w="6317610"/>
                <a:gridCol w="1295400"/>
              </a:tblGrid>
              <a:tr h="548056">
                <a:tc>
                  <a:txBody>
                    <a:bodyPr/>
                    <a:lstStyle/>
                    <a:p>
                      <a:pPr algn="ctr"/>
                      <a:r>
                        <a:rPr lang="en-IN" dirty="0" smtClean="0">
                          <a:latin typeface="Times New Roman" pitchFamily="18" charset="0"/>
                          <a:cs typeface="Times New Roman" pitchFamily="18" charset="0"/>
                        </a:rPr>
                        <a:t>S.NO</a:t>
                      </a:r>
                      <a:endParaRPr lang="en-US" dirty="0">
                        <a:latin typeface="Times New Roman" pitchFamily="18" charset="0"/>
                        <a:cs typeface="Times New Roman" pitchFamily="18" charset="0"/>
                      </a:endParaRPr>
                    </a:p>
                  </a:txBody>
                  <a:tcPr anchor="ctr"/>
                </a:tc>
                <a:tc>
                  <a:txBody>
                    <a:bodyPr/>
                    <a:lstStyle/>
                    <a:p>
                      <a:pPr algn="ctr"/>
                      <a:r>
                        <a:rPr lang="en-IN" dirty="0" smtClean="0">
                          <a:latin typeface="Times New Roman" pitchFamily="18" charset="0"/>
                          <a:cs typeface="Times New Roman" pitchFamily="18" charset="0"/>
                        </a:rPr>
                        <a:t> TO BE ASCERTAINED </a:t>
                      </a:r>
                      <a:endParaRPr lang="en-US" dirty="0">
                        <a:latin typeface="Times New Roman" pitchFamily="18" charset="0"/>
                        <a:cs typeface="Times New Roman" pitchFamily="18" charset="0"/>
                      </a:endParaRPr>
                    </a:p>
                  </a:txBody>
                  <a:tcPr anchor="ctr"/>
                </a:tc>
                <a:tc>
                  <a:txBody>
                    <a:bodyPr/>
                    <a:lstStyle/>
                    <a:p>
                      <a:pPr algn="ctr"/>
                      <a:r>
                        <a:rPr lang="en-IN" dirty="0" smtClean="0">
                          <a:latin typeface="Times New Roman" pitchFamily="18" charset="0"/>
                          <a:cs typeface="Times New Roman" pitchFamily="18" charset="0"/>
                        </a:rPr>
                        <a:t> </a:t>
                      </a:r>
                      <a:r>
                        <a:rPr lang="en-IN" sz="1400" dirty="0" smtClean="0">
                          <a:latin typeface="Times New Roman" pitchFamily="18" charset="0"/>
                          <a:cs typeface="Times New Roman" pitchFamily="18" charset="0"/>
                        </a:rPr>
                        <a:t>CORR.</a:t>
                      </a:r>
                      <a:r>
                        <a:rPr lang="en-IN" sz="1400" baseline="0" dirty="0" smtClean="0">
                          <a:latin typeface="Times New Roman" pitchFamily="18" charset="0"/>
                          <a:cs typeface="Times New Roman" pitchFamily="18" charset="0"/>
                        </a:rPr>
                        <a:t> RULE</a:t>
                      </a:r>
                      <a:endParaRPr lang="en-US" sz="1400" dirty="0">
                        <a:latin typeface="Times New Roman" pitchFamily="18" charset="0"/>
                        <a:cs typeface="Times New Roman" pitchFamily="18" charset="0"/>
                      </a:endParaRPr>
                    </a:p>
                  </a:txBody>
                  <a:tcPr anchor="ctr"/>
                </a:tc>
              </a:tr>
              <a:tr h="901218">
                <a:tc>
                  <a:txBody>
                    <a:bodyPr/>
                    <a:lstStyle/>
                    <a:p>
                      <a:r>
                        <a:rPr lang="en-IN" b="1" dirty="0" smtClean="0">
                          <a:latin typeface="Times New Roman" pitchFamily="18" charset="0"/>
                          <a:cs typeface="Times New Roman" pitchFamily="18" charset="0"/>
                        </a:rPr>
                        <a:t>8.</a:t>
                      </a:r>
                      <a:endParaRPr lang="en-US" b="1" dirty="0">
                        <a:latin typeface="Times New Roman" pitchFamily="18" charset="0"/>
                        <a:cs typeface="Times New Roman" pitchFamily="18" charset="0"/>
                      </a:endParaRPr>
                    </a:p>
                  </a:txBody>
                  <a:tcPr/>
                </a:tc>
                <a:tc>
                  <a:txBody>
                    <a:bodyPr/>
                    <a:lstStyle/>
                    <a:p>
                      <a:pPr algn="just"/>
                      <a:r>
                        <a:rPr lang="en-IN" sz="1750" b="1" kern="1200" baseline="0" dirty="0" smtClean="0">
                          <a:solidFill>
                            <a:schemeClr val="tx1"/>
                          </a:solidFill>
                          <a:latin typeface="Times New Roman" pitchFamily="18" charset="0"/>
                          <a:ea typeface="+mn-ea"/>
                          <a:cs typeface="Times New Roman" pitchFamily="18" charset="0"/>
                        </a:rPr>
                        <a:t>Whether affidavits ( </a:t>
                      </a:r>
                      <a:r>
                        <a:rPr lang="en-IN" sz="1750" b="1" i="1" kern="1200" baseline="0" dirty="0" smtClean="0">
                          <a:solidFill>
                            <a:schemeClr val="tx1"/>
                          </a:solidFill>
                          <a:latin typeface="Times New Roman" pitchFamily="18" charset="0"/>
                          <a:ea typeface="+mn-ea"/>
                          <a:cs typeface="Times New Roman" pitchFamily="18" charset="0"/>
                        </a:rPr>
                        <a:t>Form No. NCLT-6</a:t>
                      </a:r>
                      <a:r>
                        <a:rPr lang="en-IN" sz="1750" b="1" kern="1200" baseline="0" dirty="0" smtClean="0">
                          <a:solidFill>
                            <a:schemeClr val="tx1"/>
                          </a:solidFill>
                          <a:latin typeface="Times New Roman" pitchFamily="18" charset="0"/>
                          <a:ea typeface="+mn-ea"/>
                          <a:cs typeface="Times New Roman" pitchFamily="18" charset="0"/>
                        </a:rPr>
                        <a:t>) verifying the application from all parties drawn on non-judicial stamp paper of req. value duly attested by Notary/Oath Commissioner has been filed? </a:t>
                      </a:r>
                      <a:endParaRPr lang="en-US" sz="1750" b="1" kern="1200" baseline="0" dirty="0" smtClean="0">
                        <a:solidFill>
                          <a:schemeClr val="tx1"/>
                        </a:solidFill>
                        <a:latin typeface="Times New Roman" pitchFamily="18" charset="0"/>
                        <a:ea typeface="+mn-ea"/>
                        <a:cs typeface="Times New Roman" pitchFamily="18" charset="0"/>
                      </a:endParaRPr>
                    </a:p>
                  </a:txBody>
                  <a:tcPr/>
                </a:tc>
                <a:tc>
                  <a:txBody>
                    <a:bodyPr/>
                    <a:lstStyle/>
                    <a:p>
                      <a:pPr algn="ctr"/>
                      <a:r>
                        <a:rPr lang="en-IN" b="1" dirty="0" smtClean="0">
                          <a:latin typeface="Times New Roman" pitchFamily="18" charset="0"/>
                          <a:cs typeface="Times New Roman" pitchFamily="18" charset="0"/>
                        </a:rPr>
                        <a:t>34(4)</a:t>
                      </a:r>
                      <a:endParaRPr lang="en-US" b="1" dirty="0">
                        <a:latin typeface="Times New Roman" pitchFamily="18" charset="0"/>
                        <a:cs typeface="Times New Roman" pitchFamily="18" charset="0"/>
                      </a:endParaRPr>
                    </a:p>
                  </a:txBody>
                  <a:tcPr/>
                </a:tc>
              </a:tr>
              <a:tr h="901218">
                <a:tc>
                  <a:txBody>
                    <a:bodyPr/>
                    <a:lstStyle/>
                    <a:p>
                      <a:r>
                        <a:rPr lang="en-IN" b="1" dirty="0" smtClean="0">
                          <a:latin typeface="Times New Roman" pitchFamily="18" charset="0"/>
                          <a:cs typeface="Times New Roman" pitchFamily="18" charset="0"/>
                        </a:rPr>
                        <a:t>9.</a:t>
                      </a:r>
                      <a:endParaRPr lang="en-US" b="1" dirty="0">
                        <a:latin typeface="Times New Roman" pitchFamily="18" charset="0"/>
                        <a:cs typeface="Times New Roman" pitchFamily="18" charset="0"/>
                      </a:endParaRPr>
                    </a:p>
                  </a:txBody>
                  <a:tcPr/>
                </a:tc>
                <a:tc>
                  <a:txBody>
                    <a:bodyPr/>
                    <a:lstStyle/>
                    <a:p>
                      <a:pPr algn="just"/>
                      <a:r>
                        <a:rPr lang="en-IN" sz="1750" b="1" kern="1200" baseline="0" dirty="0" smtClean="0">
                          <a:solidFill>
                            <a:schemeClr val="tx1"/>
                          </a:solidFill>
                          <a:latin typeface="Times New Roman" pitchFamily="18" charset="0"/>
                          <a:ea typeface="+mn-ea"/>
                          <a:cs typeface="Times New Roman" pitchFamily="18" charset="0"/>
                        </a:rPr>
                        <a:t>Whether full name, parentage, description of each party &amp; address and in case a party sue or being sued in a representative character, set out at the beginning of the </a:t>
                      </a:r>
                      <a:r>
                        <a:rPr lang="en-US" sz="1750" b="1" kern="1200" baseline="0" dirty="0" smtClean="0">
                          <a:solidFill>
                            <a:schemeClr val="tx1"/>
                          </a:solidFill>
                          <a:latin typeface="Times New Roman" pitchFamily="18" charset="0"/>
                          <a:ea typeface="+mn-ea"/>
                          <a:cs typeface="Times New Roman" pitchFamily="18" charset="0"/>
                        </a:rPr>
                        <a:t>application</a:t>
                      </a:r>
                    </a:p>
                  </a:txBody>
                  <a:tcPr/>
                </a:tc>
                <a:tc>
                  <a:txBody>
                    <a:bodyPr/>
                    <a:lstStyle/>
                    <a:p>
                      <a:pPr algn="ctr"/>
                      <a:r>
                        <a:rPr lang="en-IN" b="1" dirty="0" smtClean="0">
                          <a:latin typeface="Times New Roman" pitchFamily="18" charset="0"/>
                          <a:cs typeface="Times New Roman" pitchFamily="18" charset="0"/>
                        </a:rPr>
                        <a:t>20(5)</a:t>
                      </a:r>
                      <a:endParaRPr lang="en-US" b="1" dirty="0">
                        <a:latin typeface="Times New Roman" pitchFamily="18" charset="0"/>
                        <a:cs typeface="Times New Roman" pitchFamily="18" charset="0"/>
                      </a:endParaRPr>
                    </a:p>
                  </a:txBody>
                  <a:tcPr/>
                </a:tc>
              </a:tr>
              <a:tr h="1096111">
                <a:tc>
                  <a:txBody>
                    <a:bodyPr/>
                    <a:lstStyle/>
                    <a:p>
                      <a:pPr marL="342900" indent="-342900">
                        <a:buFont typeface="+mj-lt"/>
                        <a:buNone/>
                      </a:pPr>
                      <a:r>
                        <a:rPr lang="en-IN" b="1" dirty="0" smtClean="0">
                          <a:latin typeface="Times New Roman" pitchFamily="18" charset="0"/>
                          <a:cs typeface="Times New Roman" pitchFamily="18" charset="0"/>
                        </a:rPr>
                        <a:t>10.</a:t>
                      </a:r>
                      <a:endParaRPr lang="en-US" b="1" dirty="0">
                        <a:latin typeface="Times New Roman" pitchFamily="18" charset="0"/>
                        <a:cs typeface="Times New Roman" pitchFamily="18" charset="0"/>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750" b="1" i="0" kern="1200" baseline="0" dirty="0" smtClean="0">
                          <a:solidFill>
                            <a:schemeClr val="tx1"/>
                          </a:solidFill>
                          <a:latin typeface="Times New Roman" pitchFamily="18" charset="0"/>
                          <a:ea typeface="+mn-ea"/>
                          <a:cs typeface="Times New Roman" pitchFamily="18" charset="0"/>
                        </a:rPr>
                        <a:t>Whether documents produced before NCLT are marked </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750" b="1" i="0" kern="1200" baseline="0" dirty="0" smtClean="0">
                          <a:solidFill>
                            <a:schemeClr val="tx1"/>
                          </a:solidFill>
                          <a:latin typeface="Times New Roman" pitchFamily="18" charset="0"/>
                          <a:ea typeface="+mn-ea"/>
                          <a:cs typeface="Times New Roman" pitchFamily="18" charset="0"/>
                        </a:rPr>
                        <a:t>For Petitioner/ Appellant’s side as ‘A’</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750" b="1" i="0" kern="1200" baseline="0" dirty="0" smtClean="0">
                          <a:solidFill>
                            <a:schemeClr val="tx1"/>
                          </a:solidFill>
                          <a:latin typeface="Times New Roman" pitchFamily="18" charset="0"/>
                          <a:ea typeface="+mn-ea"/>
                          <a:cs typeface="Times New Roman" pitchFamily="18" charset="0"/>
                        </a:rPr>
                        <a:t>For Respondent’s side as ‘B’</a:t>
                      </a:r>
                    </a:p>
                    <a:p>
                      <a:pPr marL="0" marR="0" indent="0" algn="just" defTabSz="914400" rtl="0" eaLnBrk="1" fontAlgn="auto" latinLnBrk="0" hangingPunct="1">
                        <a:lnSpc>
                          <a:spcPct val="100000"/>
                        </a:lnSpc>
                        <a:spcBef>
                          <a:spcPts val="0"/>
                        </a:spcBef>
                        <a:spcAft>
                          <a:spcPts val="0"/>
                        </a:spcAft>
                        <a:buClrTx/>
                        <a:buSzTx/>
                        <a:buFontTx/>
                        <a:buNone/>
                        <a:tabLst/>
                        <a:defRPr/>
                      </a:pPr>
                      <a:r>
                        <a:rPr lang="en-IN" sz="1750" b="1" i="0" kern="1200" baseline="0" dirty="0" smtClean="0">
                          <a:solidFill>
                            <a:schemeClr val="tx1"/>
                          </a:solidFill>
                          <a:latin typeface="Times New Roman" pitchFamily="18" charset="0"/>
                          <a:ea typeface="+mn-ea"/>
                          <a:cs typeface="Times New Roman" pitchFamily="18" charset="0"/>
                        </a:rPr>
                        <a:t>For Tribunal Exhibits as ‘C’</a:t>
                      </a:r>
                    </a:p>
                  </a:txBody>
                  <a:tcPr/>
                </a:tc>
                <a:tc>
                  <a:txBody>
                    <a:bodyPr/>
                    <a:lstStyle/>
                    <a:p>
                      <a:pPr algn="ctr"/>
                      <a:r>
                        <a:rPr lang="en-IN" b="1" dirty="0" smtClean="0">
                          <a:latin typeface="Times New Roman" pitchFamily="18" charset="0"/>
                          <a:cs typeface="Times New Roman" pitchFamily="18" charset="0"/>
                        </a:rPr>
                        <a:t>133</a:t>
                      </a:r>
                      <a:endParaRPr lang="en-US" b="1" dirty="0">
                        <a:latin typeface="Times New Roman" pitchFamily="18" charset="0"/>
                        <a:cs typeface="Times New Roman" pitchFamily="18" charset="0"/>
                      </a:endParaRPr>
                    </a:p>
                  </a:txBody>
                  <a:tcPr/>
                </a:tc>
              </a:tr>
              <a:tr h="631624">
                <a:tc>
                  <a:txBody>
                    <a:bodyPr/>
                    <a:lstStyle/>
                    <a:p>
                      <a:pPr marL="342900" indent="-342900">
                        <a:buFont typeface="+mj-lt"/>
                        <a:buNone/>
                      </a:pPr>
                      <a:r>
                        <a:rPr lang="en-IN" b="1" dirty="0" smtClean="0">
                          <a:latin typeface="Times New Roman" pitchFamily="18" charset="0"/>
                          <a:cs typeface="Times New Roman" pitchFamily="18" charset="0"/>
                        </a:rPr>
                        <a:t>11.</a:t>
                      </a:r>
                      <a:endParaRPr lang="en-US" b="1" dirty="0">
                        <a:latin typeface="Times New Roman" pitchFamily="18" charset="0"/>
                        <a:cs typeface="Times New Roman" pitchFamily="18" charset="0"/>
                      </a:endParaRPr>
                    </a:p>
                  </a:txBody>
                  <a:tcPr/>
                </a:tc>
                <a:tc>
                  <a:txBody>
                    <a:bodyPr/>
                    <a:lstStyle/>
                    <a:p>
                      <a:pPr algn="just"/>
                      <a:r>
                        <a:rPr lang="en-IN" sz="1750" b="1" kern="1200" baseline="0" dirty="0" smtClean="0">
                          <a:solidFill>
                            <a:schemeClr val="tx1"/>
                          </a:solidFill>
                          <a:latin typeface="Times New Roman" pitchFamily="18" charset="0"/>
                          <a:ea typeface="+mn-ea"/>
                          <a:cs typeface="Times New Roman" pitchFamily="18" charset="0"/>
                        </a:rPr>
                        <a:t>Whether application has been filed in three authenticated copies &amp; delivered to the opposite party-.</a:t>
                      </a:r>
                      <a:endParaRPr lang="en-US" sz="1750" b="1" kern="1200" baseline="0" dirty="0" smtClean="0">
                        <a:solidFill>
                          <a:schemeClr val="tx1"/>
                        </a:solidFill>
                        <a:latin typeface="Times New Roman" pitchFamily="18" charset="0"/>
                        <a:ea typeface="+mn-ea"/>
                        <a:cs typeface="Times New Roman" pitchFamily="18" charset="0"/>
                      </a:endParaRPr>
                    </a:p>
                  </a:txBody>
                  <a:tcPr/>
                </a:tc>
                <a:tc>
                  <a:txBody>
                    <a:bodyPr/>
                    <a:lstStyle/>
                    <a:p>
                      <a:pPr algn="ctr"/>
                      <a:r>
                        <a:rPr lang="en-IN" b="1" dirty="0" smtClean="0">
                          <a:latin typeface="Times New Roman" pitchFamily="18" charset="0"/>
                          <a:cs typeface="Times New Roman" pitchFamily="18" charset="0"/>
                        </a:rPr>
                        <a:t>24</a:t>
                      </a:r>
                      <a:endParaRPr lang="en-US" b="1" dirty="0">
                        <a:latin typeface="Times New Roman" pitchFamily="18" charset="0"/>
                        <a:cs typeface="Times New Roman" pitchFamily="18" charset="0"/>
                      </a:endParaRPr>
                    </a:p>
                  </a:txBody>
                  <a:tcPr/>
                </a:tc>
              </a:tr>
              <a:tr h="1348505">
                <a:tc>
                  <a:txBody>
                    <a:bodyPr/>
                    <a:lstStyle/>
                    <a:p>
                      <a:pPr marL="342900" indent="-342900">
                        <a:buFont typeface="+mj-lt"/>
                        <a:buNone/>
                      </a:pPr>
                      <a:r>
                        <a:rPr lang="en-IN" b="1" dirty="0" smtClean="0">
                          <a:latin typeface="Times New Roman" pitchFamily="18" charset="0"/>
                          <a:cs typeface="Times New Roman" pitchFamily="18" charset="0"/>
                        </a:rPr>
                        <a:t>12.</a:t>
                      </a:r>
                      <a:endParaRPr lang="en-US" b="1" dirty="0">
                        <a:latin typeface="Times New Roman" pitchFamily="18" charset="0"/>
                        <a:cs typeface="Times New Roman" pitchFamily="18" charset="0"/>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750" b="1" i="1" kern="1200" baseline="0" dirty="0" smtClean="0">
                          <a:solidFill>
                            <a:schemeClr val="tx1"/>
                          </a:solidFill>
                          <a:latin typeface="Times New Roman" pitchFamily="18" charset="0"/>
                          <a:ea typeface="+mn-ea"/>
                          <a:cs typeface="Times New Roman" pitchFamily="18" charset="0"/>
                        </a:rPr>
                        <a:t>Whether application has been in drawn as per  prescribed form in Annexure</a:t>
                      </a:r>
                      <a:r>
                        <a:rPr lang="en-IN" sz="1600" b="1" i="1" baseline="0" dirty="0" smtClean="0">
                          <a:latin typeface="Times New Roman" pitchFamily="18" charset="0"/>
                          <a:cs typeface="Times New Roman" pitchFamily="18" charset="0"/>
                        </a:rPr>
                        <a:t>-A of NCLT Rules, 2016 with stipulated fees paid by </a:t>
                      </a:r>
                      <a:r>
                        <a:rPr lang="en-IN" sz="1750" b="1" i="1" kern="1200" baseline="0" noProof="0" dirty="0" smtClean="0">
                          <a:solidFill>
                            <a:schemeClr val="tx1"/>
                          </a:solidFill>
                          <a:latin typeface="Times New Roman" pitchFamily="18" charset="0"/>
                          <a:ea typeface="+mn-ea"/>
                          <a:cs typeface="Times New Roman" pitchFamily="18" charset="0"/>
                        </a:rPr>
                        <a:t>way of demand draft/ IPO drawn in favour of the “ The Pay &amp; Accounts Officer, Ministry of Corporate Affairs,”</a:t>
                      </a:r>
                      <a:r>
                        <a:rPr lang="en-US" sz="1750" b="1" i="1" kern="1200" baseline="0" noProof="0" dirty="0" smtClean="0">
                          <a:solidFill>
                            <a:schemeClr val="tx1"/>
                          </a:solidFill>
                          <a:latin typeface="Times New Roman" pitchFamily="18" charset="0"/>
                          <a:ea typeface="+mn-ea"/>
                          <a:cs typeface="Times New Roman" pitchFamily="18" charset="0"/>
                        </a:rPr>
                        <a:t>.</a:t>
                      </a:r>
                      <a:endParaRPr lang="en-US" sz="1750" b="1" i="1" kern="1200" baseline="0" dirty="0" smtClean="0">
                        <a:solidFill>
                          <a:schemeClr val="tx1"/>
                        </a:solidFill>
                        <a:latin typeface="Times New Roman" pitchFamily="18" charset="0"/>
                        <a:ea typeface="+mn-ea"/>
                        <a:cs typeface="Times New Roman" pitchFamily="18" charset="0"/>
                      </a:endParaRPr>
                    </a:p>
                    <a:p>
                      <a:pPr algn="just"/>
                      <a:endParaRPr lang="en-US" sz="1750" b="1" kern="1200" baseline="0" dirty="0" smtClean="0">
                        <a:solidFill>
                          <a:schemeClr val="tx1"/>
                        </a:solidFill>
                        <a:latin typeface="Times New Roman" pitchFamily="18" charset="0"/>
                        <a:ea typeface="+mn-ea"/>
                        <a:cs typeface="Times New Roman" pitchFamily="18" charset="0"/>
                      </a:endParaRPr>
                    </a:p>
                  </a:txBody>
                  <a:tcPr/>
                </a:tc>
                <a:tc>
                  <a:txBody>
                    <a:bodyPr/>
                    <a:lstStyle/>
                    <a:p>
                      <a:pPr algn="ctr"/>
                      <a:r>
                        <a:rPr lang="en-IN" b="1" dirty="0" smtClean="0">
                          <a:latin typeface="Times New Roman" pitchFamily="18" charset="0"/>
                          <a:cs typeface="Times New Roman" pitchFamily="18" charset="0"/>
                        </a:rPr>
                        <a:t>112</a:t>
                      </a:r>
                      <a:endParaRPr lang="en-US" b="1" dirty="0">
                        <a:latin typeface="Times New Roman" pitchFamily="18" charset="0"/>
                        <a:cs typeface="Times New Roman" pitchFamily="18" charset="0"/>
                      </a:endParaRPr>
                    </a:p>
                  </a:txBody>
                  <a:tcPr/>
                </a:tc>
              </a:tr>
            </a:tbl>
          </a:graphicData>
        </a:graphic>
      </p:graphicFrame>
    </p:spTree>
  </p:cSld>
  <p:clrMapOvr>
    <a:overrideClrMapping bg1="lt1" tx1="dk1" bg2="lt2" tx2="dk2" accent1="accent1" accent2="accent2" accent3="accent3" accent4="accent4" accent5="accent5" accent6="accent6" hlink="hlink" folHlink="folHlink"/>
  </p:clrMapOvr>
  <p:transition>
    <p:wip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9" name="Title 2"/>
          <p:cNvSpPr>
            <a:spLocks noGrp="1"/>
          </p:cNvSpPr>
          <p:nvPr>
            <p:ph type="title"/>
          </p:nvPr>
        </p:nvSpPr>
        <p:spPr>
          <a:xfrm>
            <a:off x="685800" y="304800"/>
            <a:ext cx="8153400" cy="685800"/>
          </a:xfrm>
          <a:gradFill>
            <a:gsLst>
              <a:gs pos="0">
                <a:srgbClr val="FBEAC7"/>
              </a:gs>
              <a:gs pos="17999">
                <a:srgbClr val="FEE7F2"/>
              </a:gs>
              <a:gs pos="36000">
                <a:srgbClr val="FAC77D"/>
              </a:gs>
              <a:gs pos="61000">
                <a:srgbClr val="FBA97D"/>
              </a:gs>
              <a:gs pos="82001">
                <a:srgbClr val="FBD49C"/>
              </a:gs>
              <a:gs pos="100000">
                <a:srgbClr val="FEE7F2"/>
              </a:gs>
            </a:gsLst>
            <a:lin ang="5400000" scaled="0"/>
          </a:gradFill>
          <a:ln/>
        </p:spPr>
        <p:style>
          <a:lnRef idx="1">
            <a:schemeClr val="accent5"/>
          </a:lnRef>
          <a:fillRef idx="2">
            <a:schemeClr val="accent5"/>
          </a:fillRef>
          <a:effectRef idx="1">
            <a:schemeClr val="accent5"/>
          </a:effectRef>
          <a:fontRef idx="minor">
            <a:schemeClr val="dk1"/>
          </a:fontRef>
        </p:style>
        <p:txBody>
          <a:bodyPr anchor="b">
            <a:noAutofit/>
          </a:bodyPr>
          <a:lstStyle/>
          <a:p>
            <a:pPr lvl="0" algn="l">
              <a:defRPr/>
            </a:pPr>
            <a:r>
              <a:rPr lang="en-IN" sz="2800" dirty="0" smtClean="0">
                <a:solidFill>
                  <a:schemeClr val="tx1"/>
                </a:solidFill>
                <a:latin typeface="Times New Roman" pitchFamily="18" charset="0"/>
                <a:cs typeface="Times New Roman" pitchFamily="18" charset="0"/>
              </a:rPr>
              <a:t>FEW FORMS </a:t>
            </a:r>
            <a:r>
              <a:rPr lang="en-IN" sz="2800" b="1" i="1" dirty="0" smtClean="0">
                <a:solidFill>
                  <a:schemeClr val="tx1"/>
                </a:solidFill>
                <a:latin typeface="Times New Roman" pitchFamily="18" charset="0"/>
                <a:cs typeface="Times New Roman" pitchFamily="18" charset="0"/>
              </a:rPr>
              <a:t>W.R.T NCLT RULES</a:t>
            </a:r>
            <a:endParaRPr lang="en-US" sz="2800" dirty="0">
              <a:solidFill>
                <a:schemeClr val="tx1"/>
              </a:solidFill>
              <a:latin typeface="Times New Roman" pitchFamily="18" charset="0"/>
              <a:cs typeface="Times New Roman" pitchFamily="18" charset="0"/>
            </a:endParaRPr>
          </a:p>
        </p:txBody>
      </p:sp>
      <p:graphicFrame>
        <p:nvGraphicFramePr>
          <p:cNvPr id="6" name="Table 5"/>
          <p:cNvGraphicFramePr>
            <a:graphicFrameLocks noGrp="1"/>
          </p:cNvGraphicFramePr>
          <p:nvPr/>
        </p:nvGraphicFramePr>
        <p:xfrm>
          <a:off x="762000" y="1120970"/>
          <a:ext cx="8001000" cy="5486400"/>
        </p:xfrm>
        <a:graphic>
          <a:graphicData uri="http://schemas.openxmlformats.org/drawingml/2006/table">
            <a:tbl>
              <a:tblPr firstRow="1" bandRow="1">
                <a:tableStyleId>{BDBED569-4797-4DF1-A0F4-6AAB3CD982D8}</a:tableStyleId>
              </a:tblPr>
              <a:tblGrid>
                <a:gridCol w="1703917"/>
                <a:gridCol w="4000500"/>
                <a:gridCol w="2296583"/>
              </a:tblGrid>
              <a:tr h="325603">
                <a:tc gridSpan="3">
                  <a:txBody>
                    <a:bodyPr/>
                    <a:lstStyle/>
                    <a:p>
                      <a:pPr algn="ctr"/>
                      <a:endParaRPr lang="en-US" sz="1800" b="1" i="1" dirty="0">
                        <a:latin typeface="Times New Roman" pitchFamily="18" charset="0"/>
                        <a:cs typeface="Times New Roman" pitchFamily="18" charset="0"/>
                      </a:endParaRPr>
                    </a:p>
                  </a:txBody>
                  <a:tcPr/>
                </a:tc>
                <a:tc hMerge="1">
                  <a:txBody>
                    <a:bodyPr/>
                    <a:lstStyle/>
                    <a:p>
                      <a:endParaRPr lang="en-US" dirty="0"/>
                    </a:p>
                  </a:txBody>
                  <a:tcPr/>
                </a:tc>
                <a:tc hMerge="1">
                  <a:txBody>
                    <a:bodyPr/>
                    <a:lstStyle/>
                    <a:p>
                      <a:pPr algn="ctr"/>
                      <a:endParaRPr lang="en-US" sz="1800" b="1" i="1" dirty="0">
                        <a:latin typeface="Times New Roman" pitchFamily="18" charset="0"/>
                        <a:cs typeface="Times New Roman" pitchFamily="18" charset="0"/>
                      </a:endParaRPr>
                    </a:p>
                  </a:txBody>
                  <a:tcPr/>
                </a:tc>
              </a:tr>
              <a:tr h="56980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1" dirty="0" smtClean="0">
                          <a:latin typeface="Times New Roman" pitchFamily="18" charset="0"/>
                          <a:cs typeface="Times New Roman" pitchFamily="18" charset="0"/>
                        </a:rPr>
                        <a:t>FORM</a:t>
                      </a:r>
                      <a:r>
                        <a:rPr lang="en-IN" sz="1800" b="1" baseline="0" dirty="0" smtClean="0">
                          <a:latin typeface="Times New Roman" pitchFamily="18" charset="0"/>
                          <a:cs typeface="Times New Roman" pitchFamily="18" charset="0"/>
                        </a:rPr>
                        <a:t> NO. </a:t>
                      </a:r>
                      <a:endParaRPr lang="en-US" sz="1800" b="1" i="1" dirty="0" smtClean="0">
                        <a:latin typeface="Times New Roman" pitchFamily="18" charset="0"/>
                        <a:cs typeface="Times New Roman" pitchFamily="18" charset="0"/>
                      </a:endParaRPr>
                    </a:p>
                    <a:p>
                      <a:pPr algn="ctr"/>
                      <a:endParaRPr lang="en-US" sz="1800" b="1" i="1" dirty="0">
                        <a:latin typeface="Times New Roman" pitchFamily="18" charset="0"/>
                        <a:cs typeface="Times New Roman" pitchFamily="18" charset="0"/>
                      </a:endParaRPr>
                    </a:p>
                  </a:txBody>
                  <a:tcPr/>
                </a:tc>
                <a:tc>
                  <a:txBody>
                    <a:bodyPr/>
                    <a:lstStyle/>
                    <a:p>
                      <a:pPr algn="ctr"/>
                      <a:r>
                        <a:rPr lang="en-IN" sz="1800" b="1" dirty="0" smtClean="0">
                          <a:latin typeface="Times New Roman" pitchFamily="18" charset="0"/>
                          <a:cs typeface="Times New Roman" pitchFamily="18" charset="0"/>
                        </a:rPr>
                        <a:t>DESCRIPTION</a:t>
                      </a:r>
                      <a:endParaRPr lang="en-US" sz="1800" b="1" i="1" dirty="0">
                        <a:latin typeface="Times New Roman" pitchFamily="18" charset="0"/>
                        <a:cs typeface="Times New Roman" pitchFamily="18" charset="0"/>
                      </a:endParaRPr>
                    </a:p>
                  </a:txBody>
                  <a:tcPr/>
                </a:tc>
                <a:tc>
                  <a:txBody>
                    <a:bodyPr/>
                    <a:lstStyle/>
                    <a:p>
                      <a:pPr algn="ctr"/>
                      <a:r>
                        <a:rPr lang="en-IN" sz="1800" b="1" kern="1200" dirty="0" smtClean="0">
                          <a:solidFill>
                            <a:schemeClr val="tx1"/>
                          </a:solidFill>
                          <a:latin typeface="Times New Roman" pitchFamily="18" charset="0"/>
                          <a:ea typeface="+mn-ea"/>
                          <a:cs typeface="Times New Roman" pitchFamily="18" charset="0"/>
                        </a:rPr>
                        <a:t>CORR RULE(S)</a:t>
                      </a:r>
                      <a:endParaRPr lang="en-US" sz="1800" b="1" kern="1200" dirty="0" smtClean="0">
                        <a:solidFill>
                          <a:schemeClr val="tx1"/>
                        </a:solidFill>
                        <a:latin typeface="Times New Roman" pitchFamily="18" charset="0"/>
                        <a:ea typeface="+mn-ea"/>
                        <a:cs typeface="Times New Roman" pitchFamily="18" charset="0"/>
                      </a:endParaRPr>
                    </a:p>
                  </a:txBody>
                  <a:tcPr/>
                </a:tc>
              </a:tr>
              <a:tr h="130241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1" dirty="0" smtClean="0">
                          <a:latin typeface="Times New Roman" pitchFamily="18" charset="0"/>
                          <a:cs typeface="Times New Roman" pitchFamily="18" charset="0"/>
                        </a:rPr>
                        <a:t>FORM</a:t>
                      </a:r>
                      <a:r>
                        <a:rPr lang="en-IN" sz="1800" b="1" baseline="0" dirty="0" smtClean="0">
                          <a:latin typeface="Times New Roman" pitchFamily="18" charset="0"/>
                          <a:cs typeface="Times New Roman" pitchFamily="18" charset="0"/>
                        </a:rPr>
                        <a:t> NCLT-1</a:t>
                      </a:r>
                      <a:endParaRPr lang="en-US" sz="1800" b="1" dirty="0" smtClean="0">
                        <a:latin typeface="Times New Roman" pitchFamily="18" charset="0"/>
                        <a:cs typeface="Times New Roman" pitchFamily="18" charset="0"/>
                      </a:endParaRPr>
                    </a:p>
                  </a:txBody>
                  <a:tcPr/>
                </a:tc>
                <a:tc>
                  <a:txBody>
                    <a:bodyPr/>
                    <a:lstStyle/>
                    <a:p>
                      <a:pPr algn="ctr"/>
                      <a:r>
                        <a:rPr lang="en-US" sz="1800" b="1" kern="1200" dirty="0" smtClean="0">
                          <a:solidFill>
                            <a:schemeClr val="tx1"/>
                          </a:solidFill>
                          <a:latin typeface="Times New Roman" pitchFamily="18" charset="0"/>
                          <a:ea typeface="+mn-ea"/>
                          <a:cs typeface="Times New Roman" pitchFamily="18" charset="0"/>
                        </a:rPr>
                        <a:t>General Heading for proceeding</a:t>
                      </a:r>
                      <a:endParaRPr lang="en-IN" sz="1800" b="1" kern="1200" dirty="0" smtClean="0">
                        <a:solidFill>
                          <a:schemeClr val="tx1"/>
                        </a:solidFill>
                        <a:latin typeface="Times New Roman" pitchFamily="18" charset="0"/>
                        <a:ea typeface="+mn-ea"/>
                        <a:cs typeface="Times New Roman" pitchFamily="18" charset="0"/>
                      </a:endParaRPr>
                    </a:p>
                  </a:txBody>
                  <a:tcPr/>
                </a:tc>
                <a:tc>
                  <a:txBody>
                    <a:bodyPr/>
                    <a:lstStyle/>
                    <a:p>
                      <a:pPr algn="ctr"/>
                      <a:r>
                        <a:rPr lang="en-US" sz="1800" b="1" kern="1200" dirty="0" smtClean="0">
                          <a:solidFill>
                            <a:schemeClr val="tx1"/>
                          </a:solidFill>
                          <a:latin typeface="Times New Roman" pitchFamily="18" charset="0"/>
                          <a:ea typeface="+mn-ea"/>
                          <a:cs typeface="Times New Roman" pitchFamily="18" charset="0"/>
                        </a:rPr>
                        <a:t>4 (Forms)</a:t>
                      </a:r>
                    </a:p>
                    <a:p>
                      <a:pPr algn="ctr"/>
                      <a:r>
                        <a:rPr lang="en-US" sz="1800" b="1" kern="1200" dirty="0" smtClean="0">
                          <a:solidFill>
                            <a:schemeClr val="tx1"/>
                          </a:solidFill>
                          <a:latin typeface="Times New Roman" pitchFamily="18" charset="0"/>
                          <a:ea typeface="+mn-ea"/>
                          <a:cs typeface="Times New Roman" pitchFamily="18" charset="0"/>
                        </a:rPr>
                        <a:t>34(General</a:t>
                      </a:r>
                      <a:r>
                        <a:rPr lang="en-US" sz="1800" b="1" kern="1200" baseline="0" dirty="0" smtClean="0">
                          <a:solidFill>
                            <a:schemeClr val="tx1"/>
                          </a:solidFill>
                          <a:latin typeface="Times New Roman" pitchFamily="18" charset="0"/>
                          <a:ea typeface="+mn-ea"/>
                          <a:cs typeface="Times New Roman" pitchFamily="18" charset="0"/>
                        </a:rPr>
                        <a:t> Procedure)</a:t>
                      </a:r>
                    </a:p>
                    <a:p>
                      <a:pPr algn="ctr"/>
                      <a:r>
                        <a:rPr lang="en-US" sz="1800" b="1" kern="1200" dirty="0" smtClean="0">
                          <a:solidFill>
                            <a:schemeClr val="tx1"/>
                          </a:solidFill>
                          <a:latin typeface="Times New Roman" pitchFamily="18" charset="0"/>
                          <a:ea typeface="+mn-ea"/>
                          <a:cs typeface="Times New Roman" pitchFamily="18" charset="0"/>
                        </a:rPr>
                        <a:t>64(Matter</a:t>
                      </a:r>
                      <a:r>
                        <a:rPr lang="en-US" sz="1800" b="1" kern="1200" baseline="0" dirty="0" smtClean="0">
                          <a:solidFill>
                            <a:schemeClr val="tx1"/>
                          </a:solidFill>
                          <a:latin typeface="Times New Roman" pitchFamily="18" charset="0"/>
                          <a:ea typeface="+mn-ea"/>
                          <a:cs typeface="Times New Roman" pitchFamily="18" charset="0"/>
                        </a:rPr>
                        <a:t> earlier dealt by CLB) ETC.</a:t>
                      </a:r>
                    </a:p>
                  </a:txBody>
                  <a:tcPr/>
                </a:tc>
              </a:tr>
              <a:tr h="59713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1" dirty="0" smtClean="0">
                          <a:latin typeface="Times New Roman" pitchFamily="18" charset="0"/>
                          <a:cs typeface="Times New Roman" pitchFamily="18" charset="0"/>
                        </a:rPr>
                        <a:t>FORM</a:t>
                      </a:r>
                      <a:r>
                        <a:rPr lang="en-IN" sz="1800" b="1" baseline="0" dirty="0" smtClean="0">
                          <a:latin typeface="Times New Roman" pitchFamily="18" charset="0"/>
                          <a:cs typeface="Times New Roman" pitchFamily="18" charset="0"/>
                        </a:rPr>
                        <a:t> NCLT-4</a:t>
                      </a:r>
                      <a:endParaRPr lang="en-US" sz="1800" b="1" dirty="0" smtClean="0">
                        <a:latin typeface="Times New Roman" pitchFamily="18" charset="0"/>
                        <a:cs typeface="Times New Roman" pitchFamily="18" charset="0"/>
                      </a:endParaRPr>
                    </a:p>
                    <a:p>
                      <a:pPr algn="ctr"/>
                      <a:endParaRPr lang="en-US" sz="1800" b="1" dirty="0">
                        <a:latin typeface="Times New Roman" pitchFamily="18" charset="0"/>
                        <a:cs typeface="Times New Roman" pitchFamily="18" charset="0"/>
                      </a:endParaRPr>
                    </a:p>
                  </a:txBody>
                  <a:tcPr/>
                </a:tc>
                <a:tc>
                  <a:txBody>
                    <a:bodyPr/>
                    <a:lstStyle/>
                    <a:p>
                      <a:pPr algn="ctr"/>
                      <a:r>
                        <a:rPr lang="en-US" sz="1800" b="1" dirty="0" smtClean="0">
                          <a:latin typeface="Times New Roman" pitchFamily="18" charset="0"/>
                          <a:cs typeface="Times New Roman" pitchFamily="18" charset="0"/>
                        </a:rPr>
                        <a:t>General</a:t>
                      </a:r>
                      <a:r>
                        <a:rPr lang="en-US" sz="1800" b="1" baseline="0" dirty="0" smtClean="0">
                          <a:latin typeface="Times New Roman" pitchFamily="18" charset="0"/>
                          <a:cs typeface="Times New Roman" pitchFamily="18" charset="0"/>
                        </a:rPr>
                        <a:t> Heading for proceeding</a:t>
                      </a:r>
                      <a:endParaRPr lang="en-US" sz="1800" b="1"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kern="1200" dirty="0" smtClean="0">
                          <a:latin typeface="Times New Roman" pitchFamily="18" charset="0"/>
                          <a:cs typeface="Times New Roman" pitchFamily="18" charset="0"/>
                        </a:rPr>
                        <a:t>RULE 34</a:t>
                      </a:r>
                    </a:p>
                    <a:p>
                      <a:pPr marL="0" marR="0" indent="0" algn="ctr" defTabSz="914400" rtl="0" eaLnBrk="1" fontAlgn="auto" latinLnBrk="0" hangingPunct="1">
                        <a:lnSpc>
                          <a:spcPct val="100000"/>
                        </a:lnSpc>
                        <a:spcBef>
                          <a:spcPts val="0"/>
                        </a:spcBef>
                        <a:spcAft>
                          <a:spcPts val="0"/>
                        </a:spcAft>
                        <a:buClrTx/>
                        <a:buSzTx/>
                        <a:buFontTx/>
                        <a:buNone/>
                        <a:tabLst/>
                        <a:defRPr/>
                      </a:pPr>
                      <a:r>
                        <a:rPr lang="en-US" sz="1800" b="1" kern="1200" dirty="0" smtClean="0">
                          <a:latin typeface="Times New Roman" pitchFamily="18" charset="0"/>
                          <a:cs typeface="Times New Roman" pitchFamily="18" charset="0"/>
                        </a:rPr>
                        <a:t>(General Procedure)</a:t>
                      </a:r>
                    </a:p>
                  </a:txBody>
                  <a:tcPr/>
                </a:tc>
              </a:tr>
              <a:tr h="59713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1" dirty="0" smtClean="0">
                          <a:latin typeface="Times New Roman" pitchFamily="18" charset="0"/>
                          <a:cs typeface="Times New Roman" pitchFamily="18" charset="0"/>
                        </a:rPr>
                        <a:t>FORM</a:t>
                      </a:r>
                      <a:r>
                        <a:rPr lang="en-IN" sz="1800" b="1" baseline="0" dirty="0" smtClean="0">
                          <a:latin typeface="Times New Roman" pitchFamily="18" charset="0"/>
                          <a:cs typeface="Times New Roman" pitchFamily="18" charset="0"/>
                        </a:rPr>
                        <a:t> NCLT-6</a:t>
                      </a:r>
                      <a:endParaRPr lang="en-US" sz="1800" b="1" dirty="0" smtClean="0">
                        <a:latin typeface="Times New Roman" pitchFamily="18" charset="0"/>
                        <a:cs typeface="Times New Roman" pitchFamily="18" charset="0"/>
                      </a:endParaRPr>
                    </a:p>
                    <a:p>
                      <a:pPr algn="ctr"/>
                      <a:endParaRPr lang="en-US" sz="1800" b="1" dirty="0">
                        <a:latin typeface="Times New Roman" pitchFamily="18" charset="0"/>
                        <a:cs typeface="Times New Roman" pitchFamily="18" charset="0"/>
                      </a:endParaRPr>
                    </a:p>
                  </a:txBody>
                  <a:tcPr/>
                </a:tc>
                <a:tc>
                  <a:txBody>
                    <a:bodyPr/>
                    <a:lstStyle/>
                    <a:p>
                      <a:pPr algn="ctr"/>
                      <a:r>
                        <a:rPr lang="en-IN" sz="1800" b="1" dirty="0" smtClean="0">
                          <a:latin typeface="Times New Roman" pitchFamily="18" charset="0"/>
                          <a:cs typeface="Times New Roman" pitchFamily="18" charset="0"/>
                        </a:rPr>
                        <a:t>General Affidavits verifying</a:t>
                      </a:r>
                      <a:r>
                        <a:rPr lang="en-IN" sz="1800" b="1" baseline="0" dirty="0" smtClean="0">
                          <a:latin typeface="Times New Roman" pitchFamily="18" charset="0"/>
                          <a:cs typeface="Times New Roman" pitchFamily="18" charset="0"/>
                        </a:rPr>
                        <a:t> petition</a:t>
                      </a:r>
                      <a:endParaRPr lang="en-US" sz="1800" b="1"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kern="1200" dirty="0" smtClean="0">
                          <a:latin typeface="Times New Roman" pitchFamily="18" charset="0"/>
                          <a:cs typeface="Times New Roman" pitchFamily="18" charset="0"/>
                        </a:rPr>
                        <a:t>RULE 34</a:t>
                      </a:r>
                    </a:p>
                    <a:p>
                      <a:pPr marL="0" marR="0" indent="0" algn="ctr" defTabSz="914400" rtl="0" eaLnBrk="1" fontAlgn="auto" latinLnBrk="0" hangingPunct="1">
                        <a:lnSpc>
                          <a:spcPct val="100000"/>
                        </a:lnSpc>
                        <a:spcBef>
                          <a:spcPts val="0"/>
                        </a:spcBef>
                        <a:spcAft>
                          <a:spcPts val="0"/>
                        </a:spcAft>
                        <a:buClrTx/>
                        <a:buSzTx/>
                        <a:buFontTx/>
                        <a:buNone/>
                        <a:tabLst/>
                        <a:defRPr/>
                      </a:pPr>
                      <a:r>
                        <a:rPr lang="en-US" sz="1800" b="1" kern="1200" dirty="0" smtClean="0">
                          <a:latin typeface="Times New Roman" pitchFamily="18" charset="0"/>
                          <a:cs typeface="Times New Roman" pitchFamily="18" charset="0"/>
                        </a:rPr>
                        <a:t>(General Procedure</a:t>
                      </a:r>
                    </a:p>
                  </a:txBody>
                  <a:tcPr/>
                </a:tc>
              </a:tr>
              <a:tr h="10582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1" dirty="0" smtClean="0">
                          <a:latin typeface="Times New Roman" pitchFamily="18" charset="0"/>
                          <a:cs typeface="Times New Roman" pitchFamily="18" charset="0"/>
                        </a:rPr>
                        <a:t>FORM</a:t>
                      </a:r>
                      <a:r>
                        <a:rPr lang="en-IN" sz="1800" b="1" baseline="0" dirty="0" smtClean="0">
                          <a:latin typeface="Times New Roman" pitchFamily="18" charset="0"/>
                          <a:cs typeface="Times New Roman" pitchFamily="18" charset="0"/>
                        </a:rPr>
                        <a:t> NCLT-12</a:t>
                      </a:r>
                      <a:endParaRPr lang="en-US" sz="1800" b="1" dirty="0" smtClean="0">
                        <a:latin typeface="Times New Roman" pitchFamily="18" charset="0"/>
                        <a:cs typeface="Times New Roman" pitchFamily="18" charset="0"/>
                      </a:endParaRPr>
                    </a:p>
                    <a:p>
                      <a:pPr algn="ctr"/>
                      <a:endParaRPr lang="en-US" sz="1800" b="1" dirty="0">
                        <a:latin typeface="Times New Roman" pitchFamily="18" charset="0"/>
                        <a:cs typeface="Times New Roman" pitchFamily="18" charset="0"/>
                      </a:endParaRPr>
                    </a:p>
                  </a:txBody>
                  <a:tcPr/>
                </a:tc>
                <a:tc>
                  <a:txBody>
                    <a:bodyPr/>
                    <a:lstStyle/>
                    <a:p>
                      <a:pPr algn="ctr"/>
                      <a:r>
                        <a:rPr lang="en-IN" sz="1800" b="1" dirty="0" smtClean="0">
                          <a:latin typeface="Times New Roman" pitchFamily="18" charset="0"/>
                          <a:cs typeface="Times New Roman" pitchFamily="18" charset="0"/>
                        </a:rPr>
                        <a:t>Memorandum of Appearance</a:t>
                      </a:r>
                      <a:endParaRPr lang="en-US" sz="1800" b="1"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kern="1200" dirty="0" smtClean="0">
                          <a:latin typeface="Times New Roman" pitchFamily="18" charset="0"/>
                          <a:cs typeface="Times New Roman" pitchFamily="18" charset="0"/>
                        </a:rPr>
                        <a:t>RULE 45</a:t>
                      </a:r>
                    </a:p>
                    <a:p>
                      <a:pPr algn="ctr"/>
                      <a:r>
                        <a:rPr lang="en-IN" sz="1800" b="1" i="1" dirty="0" smtClean="0">
                          <a:latin typeface="Times New Roman" pitchFamily="18" charset="0"/>
                          <a:cs typeface="Times New Roman" pitchFamily="18" charset="0"/>
                        </a:rPr>
                        <a:t>(</a:t>
                      </a:r>
                      <a:r>
                        <a:rPr lang="en-IN" sz="1800" b="1" kern="1200" dirty="0" smtClean="0">
                          <a:solidFill>
                            <a:schemeClr val="tx1"/>
                          </a:solidFill>
                          <a:latin typeface="Times New Roman" pitchFamily="18" charset="0"/>
                          <a:ea typeface="+mn-ea"/>
                          <a:cs typeface="Times New Roman" pitchFamily="18" charset="0"/>
                        </a:rPr>
                        <a:t>Rights of a party to appear before the Tribunal)</a:t>
                      </a:r>
                      <a:endParaRPr lang="en-US" sz="1800" b="1" kern="1200" dirty="0">
                        <a:solidFill>
                          <a:schemeClr val="tx1"/>
                        </a:solidFill>
                        <a:latin typeface="Times New Roman" pitchFamily="18" charset="0"/>
                        <a:ea typeface="+mn-ea"/>
                        <a:cs typeface="Times New Roman" pitchFamily="18" charset="0"/>
                      </a:endParaRPr>
                    </a:p>
                  </a:txBody>
                  <a:tcPr/>
                </a:tc>
              </a:tr>
            </a:tbl>
          </a:graphicData>
        </a:graphic>
      </p:graphicFrame>
    </p:spTree>
  </p:cSld>
  <p:clrMapOvr>
    <a:overrideClrMapping bg1="lt1" tx1="dk1" bg2="lt2" tx2="dk2" accent1="accent1" accent2="accent2" accent3="accent3" accent4="accent4" accent5="accent5" accent6="accent6" hlink="hlink" folHlink="folHlink"/>
  </p:clrMapOvr>
  <p:transition>
    <p:wip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9" name="Title 2"/>
          <p:cNvSpPr txBox="1">
            <a:spLocks/>
          </p:cNvSpPr>
          <p:nvPr/>
        </p:nvSpPr>
        <p:spPr>
          <a:xfrm>
            <a:off x="304800" y="304800"/>
            <a:ext cx="8382000" cy="533400"/>
          </a:xfrm>
          <a:prstGeom prst="rect">
            <a:avLst/>
          </a:prstGeo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style>
          <a:lnRef idx="1">
            <a:schemeClr val="accent5"/>
          </a:lnRef>
          <a:fillRef idx="2">
            <a:schemeClr val="accent5"/>
          </a:fillRef>
          <a:effectRef idx="1">
            <a:schemeClr val="accent5"/>
          </a:effectRef>
          <a:fontRef idx="minor">
            <a:schemeClr val="dk1"/>
          </a:fontRef>
        </p:style>
        <p:txBody>
          <a:bodyPr vert="horz" lIns="91440" tIns="45720" rIns="91440" bIns="45720" rtlCol="0" anchor="b">
            <a:noAutofit/>
          </a:bodyPr>
          <a:lstStyle/>
          <a:p>
            <a:pPr lvl="0" algn="ctr">
              <a:spcBef>
                <a:spcPct val="0"/>
              </a:spcBef>
              <a:defRPr/>
            </a:pPr>
            <a:r>
              <a:rPr lang="en-IN" sz="3200" dirty="0" smtClean="0">
                <a:latin typeface="Times New Roman" pitchFamily="18" charset="0"/>
                <a:cs typeface="Times New Roman" pitchFamily="18" charset="0"/>
              </a:rPr>
              <a:t>DECIPHERING NCLAT RULES</a:t>
            </a:r>
            <a:endParaRPr lang="en-US" sz="3200" b="1" i="1" dirty="0">
              <a:latin typeface="Times New Roman" pitchFamily="18" charset="0"/>
              <a:cs typeface="Times New Roman" pitchFamily="18" charset="0"/>
            </a:endParaRPr>
          </a:p>
        </p:txBody>
      </p:sp>
      <p:sp>
        <p:nvSpPr>
          <p:cNvPr id="8" name="Flowchart: Document 7"/>
          <p:cNvSpPr/>
          <p:nvPr/>
        </p:nvSpPr>
        <p:spPr>
          <a:xfrm>
            <a:off x="304800" y="990600"/>
            <a:ext cx="8382000" cy="5638800"/>
          </a:xfrm>
          <a:prstGeom prst="flowChartDocument">
            <a:avLst/>
          </a:prstGeom>
          <a:ln w="38100">
            <a:solidFill>
              <a:schemeClr val="bg2">
                <a:lumMod val="50000"/>
              </a:schemeClr>
            </a:solidFill>
          </a:ln>
        </p:spPr>
        <p:style>
          <a:lnRef idx="2">
            <a:schemeClr val="dk1"/>
          </a:lnRef>
          <a:fillRef idx="1">
            <a:schemeClr val="lt1"/>
          </a:fillRef>
          <a:effectRef idx="0">
            <a:schemeClr val="dk1"/>
          </a:effectRef>
          <a:fontRef idx="minor">
            <a:schemeClr val="dk1"/>
          </a:fontRef>
        </p:style>
        <p:txBody>
          <a:bodyPr rtlCol="0" anchor="t"/>
          <a:lstStyle/>
          <a:p>
            <a:pPr algn="just"/>
            <a:r>
              <a:rPr lang="en-IN" sz="2400" b="1" i="1" dirty="0" smtClean="0">
                <a:latin typeface="Times New Roman" pitchFamily="18" charset="0"/>
                <a:cs typeface="Times New Roman" pitchFamily="18" charset="0"/>
              </a:rPr>
              <a:t>Rules notified are fairly comprehensive divided into </a:t>
            </a:r>
            <a:r>
              <a:rPr lang="en-US" sz="2400" b="1" i="1" dirty="0" smtClean="0">
                <a:solidFill>
                  <a:schemeClr val="tx1"/>
                </a:solidFill>
                <a:latin typeface="Times New Roman" pitchFamily="18" charset="0"/>
                <a:cs typeface="Times New Roman" pitchFamily="18" charset="0"/>
              </a:rPr>
              <a:t>XVI Parts. 104 rules have been notified under resp. heads.</a:t>
            </a:r>
          </a:p>
          <a:p>
            <a:pPr algn="just"/>
            <a:endParaRPr lang="en-IN" sz="2400" b="1" i="1" dirty="0" smtClean="0">
              <a:solidFill>
                <a:schemeClr val="tx1"/>
              </a:solidFill>
              <a:latin typeface="Times New Roman" pitchFamily="18" charset="0"/>
              <a:cs typeface="Times New Roman" pitchFamily="18" charset="0"/>
            </a:endParaRPr>
          </a:p>
          <a:p>
            <a:pPr algn="just"/>
            <a:r>
              <a:rPr lang="en-IN" sz="2400" b="1" i="1" dirty="0" smtClean="0">
                <a:latin typeface="Times New Roman" pitchFamily="18" charset="0"/>
                <a:cs typeface="Times New Roman" pitchFamily="18" charset="0"/>
              </a:rPr>
              <a:t>Rule 8</a:t>
            </a:r>
            <a:r>
              <a:rPr lang="en-IN" sz="2400" dirty="0" smtClean="0">
                <a:latin typeface="Times New Roman" pitchFamily="18" charset="0"/>
                <a:cs typeface="Times New Roman" pitchFamily="18" charset="0"/>
              </a:rPr>
              <a:t>: “</a:t>
            </a:r>
            <a:r>
              <a:rPr lang="en-IN" sz="2400" b="1" i="1" dirty="0" smtClean="0">
                <a:latin typeface="Times New Roman" pitchFamily="18" charset="0"/>
                <a:cs typeface="Times New Roman" pitchFamily="18" charset="0"/>
              </a:rPr>
              <a:t>Sitting of NCLAT </a:t>
            </a:r>
            <a:r>
              <a:rPr lang="en-IN" sz="2400" dirty="0" smtClean="0">
                <a:latin typeface="Times New Roman" pitchFamily="18" charset="0"/>
                <a:cs typeface="Times New Roman" pitchFamily="18" charset="0"/>
              </a:rPr>
              <a:t>”:-NCLAT shall hold its sitting at its </a:t>
            </a:r>
            <a:r>
              <a:rPr lang="en-US" sz="2400" dirty="0" smtClean="0">
                <a:latin typeface="Times New Roman" pitchFamily="18" charset="0"/>
                <a:cs typeface="Times New Roman" pitchFamily="18" charset="0"/>
              </a:rPr>
              <a:t>headquarters in New Delhi</a:t>
            </a:r>
            <a:r>
              <a:rPr lang="en-IN" sz="2400" dirty="0" smtClean="0">
                <a:latin typeface="Times New Roman" pitchFamily="18" charset="0"/>
                <a:cs typeface="Times New Roman" pitchFamily="18" charset="0"/>
              </a:rPr>
              <a:t>.</a:t>
            </a:r>
            <a:endParaRPr lang="en-US" sz="2400" dirty="0" smtClean="0">
              <a:latin typeface="Times New Roman" pitchFamily="18" charset="0"/>
              <a:cs typeface="Times New Roman" pitchFamily="18" charset="0"/>
            </a:endParaRPr>
          </a:p>
          <a:p>
            <a:pPr>
              <a:lnSpc>
                <a:spcPts val="4500"/>
              </a:lnSpc>
            </a:pPr>
            <a:endParaRPr lang="en-IN" sz="2400" b="1" i="1" dirty="0" smtClean="0">
              <a:solidFill>
                <a:schemeClr val="tx1"/>
              </a:solidFill>
              <a:latin typeface="Times New Roman" pitchFamily="18" charset="0"/>
              <a:cs typeface="Times New Roman" pitchFamily="18" charset="0"/>
            </a:endParaRPr>
          </a:p>
          <a:p>
            <a:pPr>
              <a:lnSpc>
                <a:spcPts val="4500"/>
              </a:lnSpc>
            </a:pPr>
            <a:r>
              <a:rPr lang="en-IN" sz="2400" b="1" i="1" dirty="0" smtClean="0">
                <a:latin typeface="Times New Roman" pitchFamily="18" charset="0"/>
                <a:cs typeface="Times New Roman" pitchFamily="18" charset="0"/>
              </a:rPr>
              <a:t>Rule 9</a:t>
            </a:r>
            <a:r>
              <a:rPr lang="en-IN" sz="2400" dirty="0" smtClean="0">
                <a:latin typeface="Times New Roman" pitchFamily="18" charset="0"/>
                <a:cs typeface="Times New Roman" pitchFamily="18" charset="0"/>
              </a:rPr>
              <a:t> : </a:t>
            </a:r>
            <a:r>
              <a:rPr lang="en-IN" sz="2400" b="1" i="1" dirty="0" smtClean="0">
                <a:latin typeface="Times New Roman" pitchFamily="18" charset="0"/>
                <a:cs typeface="Times New Roman" pitchFamily="18" charset="0"/>
              </a:rPr>
              <a:t>“Sitting hours of NCLAT” : </a:t>
            </a:r>
            <a:r>
              <a:rPr lang="en-IN" sz="2400" dirty="0" smtClean="0">
                <a:latin typeface="Times New Roman" pitchFamily="18" charset="0"/>
                <a:cs typeface="Times New Roman" pitchFamily="18" charset="0"/>
              </a:rPr>
              <a:t>09.30 AM. to 0l.00 P.M. and from 2.15 p.m. to 5.00 p.m.</a:t>
            </a:r>
          </a:p>
          <a:p>
            <a:endParaRPr lang="en-IN" sz="2400" dirty="0" smtClean="0">
              <a:latin typeface="Times New Roman" pitchFamily="18" charset="0"/>
              <a:cs typeface="Times New Roman" pitchFamily="18" charset="0"/>
            </a:endParaRPr>
          </a:p>
          <a:p>
            <a:endParaRPr lang="en-IN" sz="2400" dirty="0">
              <a:latin typeface="Times New Roman" pitchFamily="18" charset="0"/>
              <a:cs typeface="Times New Roman" pitchFamily="18" charset="0"/>
            </a:endParaRPr>
          </a:p>
        </p:txBody>
      </p:sp>
    </p:spTree>
  </p:cSld>
  <p:clrMapOvr>
    <a:overrideClrMapping bg1="lt1" tx1="dk1" bg2="lt2" tx2="dk2" accent1="accent1" accent2="accent2" accent3="accent3" accent4="accent4" accent5="accent5" accent6="accent6" hlink="hlink" folHlink="folHlink"/>
  </p:clrMapOvr>
  <p:transition>
    <p:wip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9" name="Title 2"/>
          <p:cNvSpPr txBox="1">
            <a:spLocks/>
          </p:cNvSpPr>
          <p:nvPr/>
        </p:nvSpPr>
        <p:spPr>
          <a:xfrm>
            <a:off x="304800" y="304800"/>
            <a:ext cx="8382000" cy="533400"/>
          </a:xfrm>
          <a:prstGeom prst="rect">
            <a:avLst/>
          </a:prstGeo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style>
          <a:lnRef idx="1">
            <a:schemeClr val="accent5"/>
          </a:lnRef>
          <a:fillRef idx="2">
            <a:schemeClr val="accent5"/>
          </a:fillRef>
          <a:effectRef idx="1">
            <a:schemeClr val="accent5"/>
          </a:effectRef>
          <a:fontRef idx="minor">
            <a:schemeClr val="dk1"/>
          </a:fontRef>
        </p:style>
        <p:txBody>
          <a:bodyPr vert="horz" lIns="91440" tIns="45720" rIns="91440" bIns="45720" rtlCol="0" anchor="b">
            <a:noAutofit/>
          </a:bodyPr>
          <a:lstStyle/>
          <a:p>
            <a:pPr lvl="0" algn="ctr">
              <a:spcBef>
                <a:spcPct val="0"/>
              </a:spcBef>
              <a:defRPr/>
            </a:pPr>
            <a:r>
              <a:rPr lang="en-IN" sz="3200" dirty="0" smtClean="0">
                <a:latin typeface="Times New Roman" pitchFamily="18" charset="0"/>
                <a:cs typeface="Times New Roman" pitchFamily="18" charset="0"/>
              </a:rPr>
              <a:t>DECIPHERING NCLAT RULES</a:t>
            </a:r>
            <a:endParaRPr lang="en-US" sz="3200" b="1" i="1" dirty="0">
              <a:latin typeface="Times New Roman" pitchFamily="18" charset="0"/>
              <a:cs typeface="Times New Roman" pitchFamily="18" charset="0"/>
            </a:endParaRPr>
          </a:p>
        </p:txBody>
      </p:sp>
      <p:sp>
        <p:nvSpPr>
          <p:cNvPr id="8" name="Flowchart: Document 7"/>
          <p:cNvSpPr/>
          <p:nvPr/>
        </p:nvSpPr>
        <p:spPr>
          <a:xfrm>
            <a:off x="304800" y="990600"/>
            <a:ext cx="8382000" cy="5257800"/>
          </a:xfrm>
          <a:prstGeom prst="flowChartDocument">
            <a:avLst/>
          </a:prstGeom>
          <a:ln w="38100">
            <a:solidFill>
              <a:schemeClr val="bg2">
                <a:lumMod val="50000"/>
              </a:schemeClr>
            </a:solidFill>
          </a:ln>
        </p:spPr>
        <p:style>
          <a:lnRef idx="2">
            <a:schemeClr val="dk1"/>
          </a:lnRef>
          <a:fillRef idx="1">
            <a:schemeClr val="lt1"/>
          </a:fillRef>
          <a:effectRef idx="0">
            <a:schemeClr val="dk1"/>
          </a:effectRef>
          <a:fontRef idx="minor">
            <a:schemeClr val="dk1"/>
          </a:fontRef>
        </p:style>
        <p:txBody>
          <a:bodyPr rtlCol="0" anchor="t"/>
          <a:lstStyle/>
          <a:p>
            <a:pPr algn="just"/>
            <a:r>
              <a:rPr lang="en-IN" sz="2400" b="1" i="1" dirty="0" smtClean="0">
                <a:latin typeface="Times New Roman" pitchFamily="18" charset="0"/>
                <a:cs typeface="Times New Roman" pitchFamily="18" charset="0"/>
              </a:rPr>
              <a:t>Rule 11 : “Inherent Powers”  </a:t>
            </a:r>
            <a:r>
              <a:rPr lang="en-IN" sz="2400" dirty="0" smtClean="0">
                <a:latin typeface="Times New Roman" pitchFamily="18" charset="0"/>
                <a:cs typeface="Times New Roman" pitchFamily="18" charset="0"/>
              </a:rPr>
              <a:t>to make such orders/ directions </a:t>
            </a:r>
            <a:r>
              <a:rPr lang="en-US" sz="2400" dirty="0" smtClean="0">
                <a:latin typeface="Times New Roman" pitchFamily="18" charset="0"/>
                <a:cs typeface="Times New Roman" pitchFamily="18" charset="0"/>
              </a:rPr>
              <a:t>as may be necessary for meeting the ends of justice or to prevent abuse of the process of the Appellate Tribunal</a:t>
            </a:r>
            <a:r>
              <a:rPr lang="en-IN"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a:t>
            </a:r>
          </a:p>
          <a:p>
            <a:pPr algn="just"/>
            <a:endParaRPr lang="en-US" sz="2400" dirty="0" smtClean="0">
              <a:latin typeface="Times New Roman" pitchFamily="18" charset="0"/>
              <a:cs typeface="Times New Roman" pitchFamily="18" charset="0"/>
            </a:endParaRPr>
          </a:p>
          <a:p>
            <a:pPr algn="just"/>
            <a:r>
              <a:rPr lang="en-IN" sz="2400" b="1" i="1" dirty="0" smtClean="0">
                <a:latin typeface="Times New Roman" pitchFamily="18" charset="0"/>
                <a:cs typeface="Times New Roman" pitchFamily="18" charset="0"/>
              </a:rPr>
              <a:t>Rule 13 : “ Listing of cases”  </a:t>
            </a:r>
            <a:r>
              <a:rPr lang="en-IN" sz="2400" dirty="0" smtClean="0">
                <a:latin typeface="Times New Roman" pitchFamily="18" charset="0"/>
                <a:cs typeface="Times New Roman" pitchFamily="18" charset="0"/>
              </a:rPr>
              <a:t>Urgent matters before 12 noon &amp; in exceptional cases, it may be received after 12 noon but before 3.00 P.M</a:t>
            </a:r>
            <a:r>
              <a:rPr lang="en-US" sz="2400" dirty="0" smtClean="0">
                <a:latin typeface="Times New Roman" pitchFamily="18" charset="0"/>
                <a:cs typeface="Times New Roman" pitchFamily="18" charset="0"/>
              </a:rPr>
              <a:t>.</a:t>
            </a:r>
          </a:p>
          <a:p>
            <a:pPr algn="just"/>
            <a:endParaRPr lang="en-US" sz="2400" dirty="0" smtClean="0">
              <a:latin typeface="Times New Roman" pitchFamily="18" charset="0"/>
              <a:cs typeface="Times New Roman" pitchFamily="18" charset="0"/>
            </a:endParaRPr>
          </a:p>
          <a:p>
            <a:pPr algn="just"/>
            <a:r>
              <a:rPr lang="en-US" sz="2400" b="1" i="1" dirty="0" smtClean="0">
                <a:latin typeface="Times New Roman" pitchFamily="18" charset="0"/>
                <a:cs typeface="Times New Roman" pitchFamily="18" charset="0"/>
              </a:rPr>
              <a:t>Rule 14 : “Power to exempt</a:t>
            </a:r>
            <a:r>
              <a:rPr lang="en-US" sz="2400" dirty="0" smtClean="0">
                <a:latin typeface="Times New Roman" pitchFamily="18" charset="0"/>
                <a:cs typeface="Times New Roman" pitchFamily="18" charset="0"/>
              </a:rPr>
              <a:t>” may on sufficient cause being shown, exempt the parties from compliance with any requirement of these rules as it may consider just and expedient on the application moved in this behalf to render substantial justice</a:t>
            </a:r>
          </a:p>
          <a:p>
            <a:pPr algn="just"/>
            <a:r>
              <a:rPr lang="en-US" sz="2400" dirty="0" smtClean="0">
                <a:latin typeface="Times New Roman" pitchFamily="18" charset="0"/>
                <a:cs typeface="Times New Roman" pitchFamily="18" charset="0"/>
              </a:rPr>
              <a:t> </a:t>
            </a:r>
          </a:p>
          <a:p>
            <a:endParaRPr lang="en-IN" sz="2400" dirty="0" smtClean="0">
              <a:latin typeface="Times New Roman" pitchFamily="18" charset="0"/>
              <a:cs typeface="Times New Roman" pitchFamily="18" charset="0"/>
            </a:endParaRPr>
          </a:p>
          <a:p>
            <a:pPr algn="just"/>
            <a:r>
              <a:rPr lang="en-IN" sz="2400" b="1" i="1" dirty="0" smtClean="0">
                <a:latin typeface="Times New Roman" pitchFamily="18" charset="0"/>
                <a:cs typeface="Times New Roman" pitchFamily="18" charset="0"/>
              </a:rPr>
              <a:t> </a:t>
            </a:r>
            <a:endParaRPr lang="en-IN" sz="2400" dirty="0">
              <a:latin typeface="Times New Roman" pitchFamily="18" charset="0"/>
              <a:cs typeface="Times New Roman" pitchFamily="18" charset="0"/>
            </a:endParaRPr>
          </a:p>
        </p:txBody>
      </p:sp>
    </p:spTree>
  </p:cSld>
  <p:clrMapOvr>
    <a:overrideClrMapping bg1="lt1" tx1="dk1" bg2="lt2" tx2="dk2" accent1="accent1" accent2="accent2" accent3="accent3" accent4="accent4" accent5="accent5" accent6="accent6" hlink="hlink" folHlink="folHlink"/>
  </p:clrMapOvr>
  <p:transition>
    <p:wip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9" name="Title 2"/>
          <p:cNvSpPr txBox="1">
            <a:spLocks/>
          </p:cNvSpPr>
          <p:nvPr/>
        </p:nvSpPr>
        <p:spPr>
          <a:xfrm>
            <a:off x="304800" y="304800"/>
            <a:ext cx="8382000" cy="533400"/>
          </a:xfrm>
          <a:prstGeom prst="rect">
            <a:avLst/>
          </a:prstGeo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style>
          <a:lnRef idx="1">
            <a:schemeClr val="accent5"/>
          </a:lnRef>
          <a:fillRef idx="2">
            <a:schemeClr val="accent5"/>
          </a:fillRef>
          <a:effectRef idx="1">
            <a:schemeClr val="accent5"/>
          </a:effectRef>
          <a:fontRef idx="minor">
            <a:schemeClr val="dk1"/>
          </a:fontRef>
        </p:style>
        <p:txBody>
          <a:bodyPr vert="horz" lIns="91440" tIns="45720" rIns="91440" bIns="45720" rtlCol="0" anchor="b">
            <a:noAutofit/>
          </a:bodyPr>
          <a:lstStyle/>
          <a:p>
            <a:pPr lvl="0" algn="ctr">
              <a:spcBef>
                <a:spcPct val="0"/>
              </a:spcBef>
              <a:defRPr/>
            </a:pPr>
            <a:r>
              <a:rPr lang="en-IN" sz="3200" dirty="0" smtClean="0">
                <a:latin typeface="Times New Roman" pitchFamily="18" charset="0"/>
                <a:cs typeface="Times New Roman" pitchFamily="18" charset="0"/>
              </a:rPr>
              <a:t>DECIPHERING NCLAT RULES</a:t>
            </a:r>
            <a:endParaRPr lang="en-US" sz="3200" b="1" i="1" dirty="0">
              <a:latin typeface="Times New Roman" pitchFamily="18" charset="0"/>
              <a:cs typeface="Times New Roman" pitchFamily="18" charset="0"/>
            </a:endParaRPr>
          </a:p>
        </p:txBody>
      </p:sp>
      <p:sp>
        <p:nvSpPr>
          <p:cNvPr id="8" name="Flowchart: Document 7"/>
          <p:cNvSpPr/>
          <p:nvPr/>
        </p:nvSpPr>
        <p:spPr>
          <a:xfrm>
            <a:off x="304800" y="990600"/>
            <a:ext cx="8382000" cy="5257800"/>
          </a:xfrm>
          <a:prstGeom prst="flowChartDocument">
            <a:avLst/>
          </a:prstGeom>
          <a:ln w="38100">
            <a:solidFill>
              <a:schemeClr val="bg2">
                <a:lumMod val="50000"/>
              </a:schemeClr>
            </a:solidFill>
          </a:ln>
        </p:spPr>
        <p:style>
          <a:lnRef idx="2">
            <a:schemeClr val="dk1"/>
          </a:lnRef>
          <a:fillRef idx="1">
            <a:schemeClr val="lt1"/>
          </a:fillRef>
          <a:effectRef idx="0">
            <a:schemeClr val="dk1"/>
          </a:effectRef>
          <a:fontRef idx="minor">
            <a:schemeClr val="dk1"/>
          </a:fontRef>
        </p:style>
        <p:txBody>
          <a:bodyPr rtlCol="0" anchor="t"/>
          <a:lstStyle/>
          <a:p>
            <a:pPr algn="just"/>
            <a:r>
              <a:rPr lang="en-IN" sz="2400" b="1" i="1" dirty="0" smtClean="0">
                <a:latin typeface="Times New Roman" pitchFamily="18" charset="0"/>
                <a:cs typeface="Times New Roman" pitchFamily="18" charset="0"/>
              </a:rPr>
              <a:t>Rule  15 “Power to extend  time” </a:t>
            </a:r>
            <a:r>
              <a:rPr lang="en-US" sz="2400" dirty="0" smtClean="0">
                <a:latin typeface="Times New Roman" pitchFamily="18" charset="0"/>
                <a:cs typeface="Times New Roman" pitchFamily="18" charset="0"/>
              </a:rPr>
              <a:t>may extend the time appointed by these rules or fixed by any order, for doing any act or taking any proceeding, upon such terms, if any, as the justice of the case may require.</a:t>
            </a:r>
          </a:p>
          <a:p>
            <a:pPr algn="just"/>
            <a:endParaRPr lang="en-IN" sz="2400" dirty="0" smtClean="0">
              <a:latin typeface="Times New Roman" pitchFamily="18" charset="0"/>
              <a:cs typeface="Times New Roman" pitchFamily="18" charset="0"/>
            </a:endParaRPr>
          </a:p>
          <a:p>
            <a:pPr algn="just"/>
            <a:r>
              <a:rPr lang="en-IN" sz="2400" b="1" i="1" dirty="0" smtClean="0">
                <a:latin typeface="Times New Roman" pitchFamily="18" charset="0"/>
                <a:cs typeface="Times New Roman" pitchFamily="18" charset="0"/>
              </a:rPr>
              <a:t>Rule 19 “</a:t>
            </a:r>
            <a:r>
              <a:rPr lang="en-US" sz="2400" b="1" i="1" dirty="0" smtClean="0">
                <a:latin typeface="Times New Roman" pitchFamily="18" charset="0"/>
                <a:cs typeface="Times New Roman" pitchFamily="18" charset="0"/>
              </a:rPr>
              <a:t>Procedure”:-  </a:t>
            </a:r>
            <a:r>
              <a:rPr lang="en-IN" sz="2400" dirty="0" smtClean="0">
                <a:latin typeface="Times New Roman" pitchFamily="18" charset="0"/>
                <a:cs typeface="Times New Roman" pitchFamily="18" charset="0"/>
              </a:rPr>
              <a:t>It sets out the manner in which every appeal shall be presented to the NCLAT. </a:t>
            </a:r>
          </a:p>
          <a:p>
            <a:endParaRPr lang="en-IN" sz="2400" dirty="0" smtClean="0">
              <a:latin typeface="Times New Roman" pitchFamily="18" charset="0"/>
              <a:cs typeface="Times New Roman" pitchFamily="18" charset="0"/>
            </a:endParaRPr>
          </a:p>
          <a:p>
            <a:endParaRPr lang="en-IN" sz="2400" dirty="0">
              <a:latin typeface="Times New Roman" pitchFamily="18" charset="0"/>
              <a:cs typeface="Times New Roman" pitchFamily="18" charset="0"/>
            </a:endParaRPr>
          </a:p>
        </p:txBody>
      </p:sp>
      <p:graphicFrame>
        <p:nvGraphicFramePr>
          <p:cNvPr id="4" name="Table 3"/>
          <p:cNvGraphicFramePr>
            <a:graphicFrameLocks noGrp="1"/>
          </p:cNvGraphicFramePr>
          <p:nvPr/>
        </p:nvGraphicFramePr>
        <p:xfrm>
          <a:off x="304800" y="3733800"/>
          <a:ext cx="8382000" cy="2727960"/>
        </p:xfrm>
        <a:graphic>
          <a:graphicData uri="http://schemas.openxmlformats.org/drawingml/2006/table">
            <a:tbl>
              <a:tblPr firstRow="1" bandRow="1">
                <a:tableStyleId>{22838BEF-8BB2-4498-84A7-C5851F593DF1}</a:tableStyleId>
              </a:tblPr>
              <a:tblGrid>
                <a:gridCol w="1872718"/>
                <a:gridCol w="6509282"/>
              </a:tblGrid>
              <a:tr h="1022698">
                <a:tc>
                  <a:txBody>
                    <a:bodyPr/>
                    <a:lstStyle/>
                    <a:p>
                      <a:pPr algn="just"/>
                      <a:r>
                        <a:rPr lang="en-IN" sz="2300" dirty="0" smtClean="0">
                          <a:latin typeface="Times New Roman" pitchFamily="18" charset="0"/>
                          <a:cs typeface="Times New Roman" pitchFamily="18" charset="0"/>
                        </a:rPr>
                        <a:t>Cause Title </a:t>
                      </a:r>
                      <a:endParaRPr lang="en-US" sz="2300" b="1" dirty="0">
                        <a:latin typeface="Times New Roman" pitchFamily="18" charset="0"/>
                        <a:cs typeface="Times New Roman" pitchFamily="18" charset="0"/>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2400" dirty="0" smtClean="0">
                          <a:latin typeface="Times New Roman" pitchFamily="18" charset="0"/>
                          <a:cs typeface="Times New Roman" pitchFamily="18" charset="0"/>
                        </a:rPr>
                        <a:t>Shall state “In the NCLAT” &amp; </a:t>
                      </a:r>
                      <a:r>
                        <a:rPr lang="en-IN" sz="2400" kern="1200" baseline="0" dirty="0" smtClean="0">
                          <a:latin typeface="Times New Roman" pitchFamily="18" charset="0"/>
                          <a:cs typeface="Times New Roman" pitchFamily="18" charset="0"/>
                        </a:rPr>
                        <a:t>proceedings or order of the authority against which it is preferred.</a:t>
                      </a:r>
                      <a:endParaRPr lang="en-US" sz="2400" dirty="0" smtClean="0">
                        <a:latin typeface="Times New Roman" pitchFamily="18" charset="0"/>
                        <a:cs typeface="Times New Roman" pitchFamily="18" charset="0"/>
                      </a:endParaRPr>
                    </a:p>
                  </a:txBody>
                  <a:tcPr/>
                </a:tc>
              </a:tr>
              <a:tr h="1324262">
                <a:tc>
                  <a:txBody>
                    <a:bodyPr/>
                    <a:lstStyle/>
                    <a:p>
                      <a:pPr algn="just"/>
                      <a:r>
                        <a:rPr lang="en-IN" sz="2300" dirty="0" smtClean="0">
                          <a:latin typeface="Times New Roman" pitchFamily="18" charset="0"/>
                          <a:cs typeface="Times New Roman" pitchFamily="18" charset="0"/>
                        </a:rPr>
                        <a:t>Para wise</a:t>
                      </a:r>
                      <a:r>
                        <a:rPr lang="en-IN" sz="2300" baseline="0" dirty="0" smtClean="0">
                          <a:latin typeface="Times New Roman" pitchFamily="18" charset="0"/>
                          <a:cs typeface="Times New Roman" pitchFamily="18" charset="0"/>
                        </a:rPr>
                        <a:t> fact/point</a:t>
                      </a:r>
                      <a:endParaRPr lang="en-US" sz="2300" b="1" dirty="0">
                        <a:latin typeface="Times New Roman" pitchFamily="18" charset="0"/>
                        <a:cs typeface="Times New Roman" pitchFamily="18" charset="0"/>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2400" kern="1200" baseline="0" dirty="0" smtClean="0">
                          <a:latin typeface="Times New Roman" pitchFamily="18" charset="0"/>
                          <a:cs typeface="Times New Roman" pitchFamily="18" charset="0"/>
                        </a:rPr>
                        <a:t>Appeal divided into </a:t>
                      </a:r>
                      <a:r>
                        <a:rPr lang="en-IN" sz="2400" kern="1200" baseline="0" dirty="0" err="1" smtClean="0">
                          <a:latin typeface="Times New Roman" pitchFamily="18" charset="0"/>
                          <a:cs typeface="Times New Roman" pitchFamily="18" charset="0"/>
                        </a:rPr>
                        <a:t>para</a:t>
                      </a:r>
                      <a:r>
                        <a:rPr lang="en-IN" sz="2400" kern="1200" baseline="0" dirty="0" smtClean="0">
                          <a:latin typeface="Times New Roman" pitchFamily="18" charset="0"/>
                          <a:cs typeface="Times New Roman" pitchFamily="18" charset="0"/>
                        </a:rPr>
                        <a:t>, numbered consecutively,  each </a:t>
                      </a:r>
                      <a:r>
                        <a:rPr lang="en-IN" sz="2400" kern="1200" baseline="0" dirty="0" err="1" smtClean="0">
                          <a:latin typeface="Times New Roman" pitchFamily="18" charset="0"/>
                          <a:cs typeface="Times New Roman" pitchFamily="18" charset="0"/>
                        </a:rPr>
                        <a:t>para</a:t>
                      </a:r>
                      <a:r>
                        <a:rPr lang="en-IN" sz="2400" kern="1200" baseline="0" dirty="0" smtClean="0">
                          <a:latin typeface="Times New Roman" pitchFamily="18" charset="0"/>
                          <a:cs typeface="Times New Roman" pitchFamily="18" charset="0"/>
                        </a:rPr>
                        <a:t>  shall contain as nearly as may be, a separate fact / allegation / point</a:t>
                      </a:r>
                      <a:endParaRPr lang="en-US" sz="2400" dirty="0" smtClean="0">
                        <a:latin typeface="Times New Roman" pitchFamily="18" charset="0"/>
                        <a:cs typeface="Times New Roman" pitchFamily="18" charset="0"/>
                      </a:endParaRPr>
                    </a:p>
                    <a:p>
                      <a:pPr algn="just"/>
                      <a:endParaRPr lang="en-US" sz="2300" dirty="0">
                        <a:latin typeface="Times New Roman" pitchFamily="18" charset="0"/>
                        <a:cs typeface="Times New Roman" pitchFamily="18" charset="0"/>
                      </a:endParaRPr>
                    </a:p>
                  </a:txBody>
                  <a:tcPr/>
                </a:tc>
              </a:tr>
            </a:tbl>
          </a:graphicData>
        </a:graphic>
      </p:graphicFrame>
      <p:pic>
        <p:nvPicPr>
          <p:cNvPr id="5" name="Picture 2" descr="\\SERVER\Nesar\ICICI Bank\Bank Statement\2016\flag.jpg"/>
          <p:cNvPicPr>
            <a:picLocks noChangeAspect="1" noChangeArrowheads="1"/>
          </p:cNvPicPr>
          <p:nvPr/>
        </p:nvPicPr>
        <p:blipFill>
          <a:blip r:embed="rId3" cstate="print"/>
          <a:srcRect/>
          <a:stretch>
            <a:fillRect/>
          </a:stretch>
        </p:blipFill>
        <p:spPr bwMode="auto">
          <a:xfrm>
            <a:off x="5562600" y="2895600"/>
            <a:ext cx="533400" cy="381000"/>
          </a:xfrm>
          <a:prstGeom prst="rect">
            <a:avLst/>
          </a:prstGeom>
          <a:noFill/>
        </p:spPr>
      </p:pic>
    </p:spTree>
  </p:cSld>
  <p:clrMapOvr>
    <a:overrideClrMapping bg1="lt1" tx1="dk1" bg2="lt2" tx2="dk2" accent1="accent1" accent2="accent2" accent3="accent3" accent4="accent4" accent5="accent5" accent6="accent6" hlink="hlink" folHlink="folHlink"/>
  </p:clrMapOvr>
  <p:transition>
    <p:wip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9" name="Title 2"/>
          <p:cNvSpPr txBox="1">
            <a:spLocks/>
          </p:cNvSpPr>
          <p:nvPr/>
        </p:nvSpPr>
        <p:spPr>
          <a:xfrm>
            <a:off x="304800" y="304800"/>
            <a:ext cx="8382000" cy="533400"/>
          </a:xfrm>
          <a:prstGeom prst="rect">
            <a:avLst/>
          </a:prstGeo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style>
          <a:lnRef idx="1">
            <a:schemeClr val="accent5"/>
          </a:lnRef>
          <a:fillRef idx="2">
            <a:schemeClr val="accent5"/>
          </a:fillRef>
          <a:effectRef idx="1">
            <a:schemeClr val="accent5"/>
          </a:effectRef>
          <a:fontRef idx="minor">
            <a:schemeClr val="dk1"/>
          </a:fontRef>
        </p:style>
        <p:txBody>
          <a:bodyPr vert="horz" lIns="91440" tIns="45720" rIns="91440" bIns="45720" rtlCol="0" anchor="b">
            <a:noAutofit/>
          </a:bodyPr>
          <a:lstStyle/>
          <a:p>
            <a:pPr lvl="0" algn="ctr">
              <a:spcBef>
                <a:spcPct val="0"/>
              </a:spcBef>
              <a:defRPr/>
            </a:pPr>
            <a:r>
              <a:rPr lang="en-IN" sz="3200" dirty="0" smtClean="0">
                <a:latin typeface="Times New Roman" pitchFamily="18" charset="0"/>
                <a:cs typeface="Times New Roman" pitchFamily="18" charset="0"/>
              </a:rPr>
              <a:t>DECIPHERING NCLAT RULES</a:t>
            </a:r>
            <a:endParaRPr lang="en-US" sz="3200" b="1" i="1" dirty="0">
              <a:latin typeface="Times New Roman" pitchFamily="18" charset="0"/>
              <a:cs typeface="Times New Roman" pitchFamily="18" charset="0"/>
            </a:endParaRPr>
          </a:p>
        </p:txBody>
      </p:sp>
      <p:sp>
        <p:nvSpPr>
          <p:cNvPr id="8" name="Flowchart: Document 7"/>
          <p:cNvSpPr/>
          <p:nvPr/>
        </p:nvSpPr>
        <p:spPr>
          <a:xfrm>
            <a:off x="304800" y="990600"/>
            <a:ext cx="8153400" cy="4953000"/>
          </a:xfrm>
          <a:prstGeom prst="flowChartDocument">
            <a:avLst/>
          </a:prstGeom>
          <a:ln w="38100">
            <a:solidFill>
              <a:schemeClr val="bg2">
                <a:lumMod val="50000"/>
              </a:schemeClr>
            </a:solidFill>
          </a:ln>
        </p:spPr>
        <p:style>
          <a:lnRef idx="2">
            <a:schemeClr val="dk1"/>
          </a:lnRef>
          <a:fillRef idx="1">
            <a:schemeClr val="lt1"/>
          </a:fillRef>
          <a:effectRef idx="0">
            <a:schemeClr val="dk1"/>
          </a:effectRef>
          <a:fontRef idx="minor">
            <a:schemeClr val="dk1"/>
          </a:fontRef>
        </p:style>
        <p:txBody>
          <a:bodyPr rtlCol="0" anchor="t"/>
          <a:lstStyle/>
          <a:p>
            <a:pPr algn="just"/>
            <a:r>
              <a:rPr lang="en-IN" sz="2400" b="1" i="1" dirty="0" smtClean="0">
                <a:latin typeface="Times New Roman" pitchFamily="18" charset="0"/>
                <a:cs typeface="Times New Roman" pitchFamily="18" charset="0"/>
              </a:rPr>
              <a:t>Rule 31: </a:t>
            </a:r>
            <a:r>
              <a:rPr lang="en-US" sz="2400" b="1" i="1" dirty="0" smtClean="0">
                <a:latin typeface="Times New Roman" pitchFamily="18" charset="0"/>
                <a:cs typeface="Times New Roman" pitchFamily="18" charset="0"/>
              </a:rPr>
              <a:t>Interlocutory applications:</a:t>
            </a:r>
          </a:p>
          <a:p>
            <a:pPr algn="just"/>
            <a:r>
              <a:rPr lang="en-US" sz="2400" dirty="0" smtClean="0">
                <a:latin typeface="Times New Roman" pitchFamily="18" charset="0"/>
                <a:cs typeface="Times New Roman" pitchFamily="18" charset="0"/>
              </a:rPr>
              <a:t>Every  </a:t>
            </a:r>
            <a:r>
              <a:rPr lang="en-IN" sz="2400" dirty="0" smtClean="0">
                <a:latin typeface="Times New Roman" pitchFamily="18" charset="0"/>
                <a:cs typeface="Times New Roman" pitchFamily="18" charset="0"/>
              </a:rPr>
              <a:t>interlocutory application for stay, condonation of delay, extension of time etc. in pending matters shall be in </a:t>
            </a:r>
            <a:r>
              <a:rPr lang="en-IN" sz="2400" b="1" dirty="0" smtClean="0">
                <a:latin typeface="Times New Roman" pitchFamily="18" charset="0"/>
                <a:cs typeface="Times New Roman" pitchFamily="18" charset="0"/>
              </a:rPr>
              <a:t>FORM NCLAT-2 </a:t>
            </a:r>
            <a:r>
              <a:rPr lang="en-IN" sz="2400" dirty="0" smtClean="0">
                <a:latin typeface="Times New Roman" pitchFamily="18" charset="0"/>
                <a:cs typeface="Times New Roman" pitchFamily="18" charset="0"/>
              </a:rPr>
              <a:t>.Other requirements to be met besides filing affidavit.</a:t>
            </a:r>
          </a:p>
          <a:p>
            <a:pPr algn="just"/>
            <a:endParaRPr lang="en-IN" sz="2400" b="1" dirty="0" smtClean="0">
              <a:latin typeface="Times New Roman" pitchFamily="18" charset="0"/>
              <a:cs typeface="Times New Roman" pitchFamily="18" charset="0"/>
            </a:endParaRPr>
          </a:p>
          <a:p>
            <a:pPr algn="just"/>
            <a:r>
              <a:rPr lang="en-IN" sz="2400" b="1" dirty="0" smtClean="0">
                <a:latin typeface="Times New Roman" pitchFamily="18" charset="0"/>
                <a:cs typeface="Times New Roman" pitchFamily="18" charset="0"/>
              </a:rPr>
              <a:t>Rule 64: </a:t>
            </a:r>
            <a:r>
              <a:rPr lang="en-IN" sz="2400" b="1" i="1" dirty="0" smtClean="0">
                <a:latin typeface="Times New Roman" pitchFamily="18" charset="0"/>
                <a:cs typeface="Times New Roman" pitchFamily="18" charset="0"/>
              </a:rPr>
              <a:t>Proof of engagement of Authorised Representatives </a:t>
            </a:r>
            <a:r>
              <a:rPr lang="en-IN" sz="2400" dirty="0" smtClean="0">
                <a:latin typeface="Times New Roman" pitchFamily="18" charset="0"/>
                <a:cs typeface="Times New Roman" pitchFamily="18" charset="0"/>
              </a:rPr>
              <a:t>: </a:t>
            </a:r>
          </a:p>
          <a:p>
            <a:pPr algn="just">
              <a:buFont typeface="Wingdings" pitchFamily="2" charset="2"/>
              <a:buChar char="Ø"/>
            </a:pPr>
            <a:r>
              <a:rPr lang="en-IN" sz="2400" dirty="0" smtClean="0">
                <a:latin typeface="Times New Roman" pitchFamily="18" charset="0"/>
                <a:cs typeface="Times New Roman" pitchFamily="18" charset="0"/>
              </a:rPr>
              <a:t> Advocates if appearing shall submit </a:t>
            </a:r>
            <a:r>
              <a:rPr lang="en-IN" sz="2400" dirty="0" err="1" smtClean="0">
                <a:latin typeface="Times New Roman" pitchFamily="18" charset="0"/>
                <a:cs typeface="Times New Roman" pitchFamily="18" charset="0"/>
              </a:rPr>
              <a:t>Vakalatnama</a:t>
            </a:r>
            <a:r>
              <a:rPr lang="en-IN" sz="2400" dirty="0" smtClean="0">
                <a:latin typeface="Times New Roman" pitchFamily="18" charset="0"/>
                <a:cs typeface="Times New Roman" pitchFamily="18" charset="0"/>
              </a:rPr>
              <a:t>.</a:t>
            </a:r>
          </a:p>
          <a:p>
            <a:pPr algn="just">
              <a:buFont typeface="Wingdings" pitchFamily="2" charset="2"/>
              <a:buChar char="Ø"/>
            </a:pPr>
            <a:r>
              <a:rPr lang="en-IN" sz="2400" dirty="0" smtClean="0">
                <a:latin typeface="Times New Roman" pitchFamily="18" charset="0"/>
                <a:cs typeface="Times New Roman" pitchFamily="18" charset="0"/>
              </a:rPr>
              <a:t> CA/ CS/ Cost accountant shall submit Memorandum Of Appearance.</a:t>
            </a:r>
          </a:p>
          <a:p>
            <a:pPr algn="just"/>
            <a:endParaRPr lang="en-IN" sz="2400" dirty="0" smtClean="0">
              <a:latin typeface="Times New Roman" pitchFamily="18" charset="0"/>
              <a:cs typeface="Times New Roman" pitchFamily="18" charset="0"/>
            </a:endParaRPr>
          </a:p>
          <a:p>
            <a:endParaRPr lang="en-IN" sz="2400" dirty="0" smtClean="0">
              <a:latin typeface="Times New Roman" pitchFamily="18" charset="0"/>
              <a:cs typeface="Times New Roman" pitchFamily="18" charset="0"/>
            </a:endParaRPr>
          </a:p>
          <a:p>
            <a:endParaRPr lang="en-IN" sz="2400" dirty="0">
              <a:latin typeface="Times New Roman" pitchFamily="18" charset="0"/>
              <a:cs typeface="Times New Roman" pitchFamily="18" charset="0"/>
            </a:endParaRPr>
          </a:p>
        </p:txBody>
      </p:sp>
      <p:pic>
        <p:nvPicPr>
          <p:cNvPr id="5" name="Picture 2" descr="\\SERVER\Nesar\ICICI Bank\Bank Statement\2016\flag.jpg"/>
          <p:cNvPicPr>
            <a:picLocks noChangeAspect="1" noChangeArrowheads="1"/>
          </p:cNvPicPr>
          <p:nvPr/>
        </p:nvPicPr>
        <p:blipFill>
          <a:blip r:embed="rId3" cstate="print"/>
          <a:srcRect/>
          <a:stretch>
            <a:fillRect/>
          </a:stretch>
        </p:blipFill>
        <p:spPr bwMode="auto">
          <a:xfrm>
            <a:off x="5181600" y="1143000"/>
            <a:ext cx="426720" cy="304800"/>
          </a:xfrm>
          <a:prstGeom prst="rect">
            <a:avLst/>
          </a:prstGeom>
          <a:noFill/>
        </p:spPr>
      </p:pic>
      <p:pic>
        <p:nvPicPr>
          <p:cNvPr id="6" name="Picture 2" descr="\\SERVER\Nesar\ICICI Bank\Bank Statement\2016\flag.jpg"/>
          <p:cNvPicPr>
            <a:picLocks noChangeAspect="1" noChangeArrowheads="1"/>
          </p:cNvPicPr>
          <p:nvPr/>
        </p:nvPicPr>
        <p:blipFill>
          <a:blip r:embed="rId3" cstate="print"/>
          <a:srcRect/>
          <a:stretch>
            <a:fillRect/>
          </a:stretch>
        </p:blipFill>
        <p:spPr bwMode="auto">
          <a:xfrm>
            <a:off x="8153400" y="2971800"/>
            <a:ext cx="426720" cy="304800"/>
          </a:xfrm>
          <a:prstGeom prst="rect">
            <a:avLst/>
          </a:prstGeom>
          <a:noFill/>
        </p:spPr>
      </p:pic>
    </p:spTree>
  </p:cSld>
  <p:clrMapOvr>
    <a:overrideClrMapping bg1="lt1" tx1="dk1" bg2="lt2" tx2="dk2" accent1="accent1" accent2="accent2" accent3="accent3" accent4="accent4" accent5="accent5" accent6="accent6" hlink="hlink" folHlink="folHlink"/>
  </p:clrMapOvr>
  <p:transition>
    <p:wip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382000" cy="685800"/>
          </a:xfrm>
          <a:solidFill>
            <a:srgbClr val="F2B800"/>
          </a:solidFill>
          <a:ln/>
        </p:spPr>
        <p:style>
          <a:lnRef idx="3">
            <a:schemeClr val="lt1"/>
          </a:lnRef>
          <a:fillRef idx="1">
            <a:schemeClr val="accent5"/>
          </a:fillRef>
          <a:effectRef idx="1">
            <a:schemeClr val="accent5"/>
          </a:effectRef>
          <a:fontRef idx="minor">
            <a:schemeClr val="lt1"/>
          </a:fontRef>
        </p:style>
        <p:txBody>
          <a:bodyPr anchor="b">
            <a:noAutofit/>
          </a:bodyPr>
          <a:lstStyle/>
          <a:p>
            <a:pPr algn="l">
              <a:defRPr/>
            </a:pPr>
            <a:r>
              <a:rPr lang="en-IN" sz="4000" b="1" i="1" dirty="0" smtClean="0">
                <a:latin typeface="Times New Roman" pitchFamily="18" charset="0"/>
                <a:cs typeface="Times New Roman" pitchFamily="18" charset="0"/>
              </a:rPr>
              <a:t>SCHEDULE OF FEES</a:t>
            </a:r>
            <a:endParaRPr lang="en-US" sz="4000" dirty="0">
              <a:latin typeface="Times New Roman" pitchFamily="18" charset="0"/>
              <a:cs typeface="Times New Roman" pitchFamily="18" charset="0"/>
            </a:endParaRPr>
          </a:p>
        </p:txBody>
      </p:sp>
      <p:graphicFrame>
        <p:nvGraphicFramePr>
          <p:cNvPr id="5" name="Table 4"/>
          <p:cNvGraphicFramePr>
            <a:graphicFrameLocks noGrp="1"/>
          </p:cNvGraphicFramePr>
          <p:nvPr>
            <p:extLst>
              <p:ext uri="{D42A27DB-BD31-4B8C-83A1-F6EECF244321}">
                <p14:modId xmlns="" xmlns:p14="http://schemas.microsoft.com/office/powerpoint/2010/main" val="3537591230"/>
              </p:ext>
            </p:extLst>
          </p:nvPr>
        </p:nvGraphicFramePr>
        <p:xfrm>
          <a:off x="381000" y="2133600"/>
          <a:ext cx="8229599" cy="3732304"/>
        </p:xfrm>
        <a:graphic>
          <a:graphicData uri="http://schemas.openxmlformats.org/drawingml/2006/table">
            <a:tbl>
              <a:tblPr firstRow="1" bandRow="1">
                <a:tableStyleId>{BDBED569-4797-4DF1-A0F4-6AAB3CD982D8}</a:tableStyleId>
              </a:tblPr>
              <a:tblGrid>
                <a:gridCol w="673331"/>
                <a:gridCol w="2468880"/>
                <a:gridCol w="3815542"/>
                <a:gridCol w="1271846"/>
              </a:tblGrid>
              <a:tr h="375065">
                <a:tc gridSpan="4">
                  <a:txBody>
                    <a:bodyPr/>
                    <a:lstStyle/>
                    <a:p>
                      <a:pPr algn="ctr"/>
                      <a:r>
                        <a:rPr lang="en-US" sz="2000" kern="1200" baseline="0" dirty="0" smtClean="0"/>
                        <a:t>SCHEDULE OF FEES</a:t>
                      </a:r>
                      <a:endParaRPr lang="en-US" sz="2000" dirty="0">
                        <a:solidFill>
                          <a:schemeClr val="tx1"/>
                        </a:solidFill>
                        <a:latin typeface="Times New Roman" pitchFamily="18" charset="0"/>
                        <a:cs typeface="Times New Roman" pitchFamily="18" charset="0"/>
                      </a:endParaRP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952087">
                <a:tc>
                  <a:txBody>
                    <a:bodyPr/>
                    <a:lstStyle/>
                    <a:p>
                      <a:pPr algn="ctr"/>
                      <a:r>
                        <a:rPr lang="en-IN" sz="2000" b="1" dirty="0" smtClean="0">
                          <a:latin typeface="Times New Roman" pitchFamily="18" charset="0"/>
                          <a:cs typeface="Times New Roman" pitchFamily="18" charset="0"/>
                        </a:rPr>
                        <a:t>S.NO</a:t>
                      </a:r>
                      <a:r>
                        <a:rPr lang="en-IN" sz="2000" b="1" dirty="0" smtClean="0"/>
                        <a:t>.</a:t>
                      </a:r>
                      <a:r>
                        <a:rPr lang="en-IN" sz="2000" b="1" baseline="0" dirty="0" smtClean="0"/>
                        <a:t> </a:t>
                      </a:r>
                      <a:endParaRPr lang="en-US" sz="2000" b="1" dirty="0">
                        <a:latin typeface="Times New Roman" pitchFamily="18" charset="0"/>
                        <a:cs typeface="Times New Roman" pitchFamily="18" charset="0"/>
                      </a:endParaRPr>
                    </a:p>
                  </a:txBody>
                  <a:tcPr anchor="ctr"/>
                </a:tc>
                <a:tc>
                  <a:txBody>
                    <a:bodyPr/>
                    <a:lstStyle/>
                    <a:p>
                      <a:pPr algn="ctr"/>
                      <a:r>
                        <a:rPr lang="en-US" sz="2000" b="1" kern="1200" baseline="0" dirty="0" smtClean="0">
                          <a:latin typeface="Times New Roman" pitchFamily="18" charset="0"/>
                          <a:cs typeface="Times New Roman" pitchFamily="18" charset="0"/>
                        </a:rPr>
                        <a:t>SEC OF THE COMPANIES ACT 2013</a:t>
                      </a:r>
                      <a:endParaRPr lang="en-US" sz="2000" b="1" dirty="0">
                        <a:latin typeface="Times New Roman" pitchFamily="18" charset="0"/>
                        <a:cs typeface="Times New Roman" pitchFamily="18" charset="0"/>
                      </a:endParaRPr>
                    </a:p>
                  </a:txBody>
                  <a:tcPr anchor="ctr"/>
                </a:tc>
                <a:tc>
                  <a:txBody>
                    <a:bodyPr/>
                    <a:lstStyle/>
                    <a:p>
                      <a:pPr algn="ctr"/>
                      <a:r>
                        <a:rPr lang="en-US" sz="2000" b="1" kern="1200" baseline="0" dirty="0" smtClean="0">
                          <a:latin typeface="Times New Roman" pitchFamily="18" charset="0"/>
                          <a:cs typeface="Times New Roman" pitchFamily="18" charset="0"/>
                        </a:rPr>
                        <a:t>NATURE OF APPLICATION</a:t>
                      </a:r>
                      <a:endParaRPr lang="en-US" sz="2000" b="1" dirty="0">
                        <a:latin typeface="Times New Roman" pitchFamily="18" charset="0"/>
                        <a:cs typeface="Times New Roman" pitchFamily="18" charset="0"/>
                      </a:endParaRPr>
                    </a:p>
                  </a:txBody>
                  <a:tcPr anchor="ctr"/>
                </a:tc>
                <a:tc>
                  <a:txBody>
                    <a:bodyPr/>
                    <a:lstStyle/>
                    <a:p>
                      <a:pPr algn="ctr"/>
                      <a:r>
                        <a:rPr lang="en-US" sz="2000" b="1" kern="1200" baseline="0" dirty="0" smtClean="0">
                          <a:latin typeface="Times New Roman" pitchFamily="18" charset="0"/>
                          <a:cs typeface="Times New Roman" pitchFamily="18" charset="0"/>
                        </a:rPr>
                        <a:t>FEES (IN</a:t>
                      </a:r>
                    </a:p>
                    <a:p>
                      <a:pPr algn="ctr"/>
                      <a:r>
                        <a:rPr lang="en-US" sz="2000" b="1" kern="1200" baseline="0" dirty="0" smtClean="0">
                          <a:latin typeface="Times New Roman" pitchFamily="18" charset="0"/>
                          <a:cs typeface="Times New Roman" pitchFamily="18" charset="0"/>
                        </a:rPr>
                        <a:t>RUPEES)</a:t>
                      </a:r>
                      <a:endParaRPr lang="en-US" sz="2000" b="1" dirty="0">
                        <a:latin typeface="Times New Roman" pitchFamily="18" charset="0"/>
                        <a:cs typeface="Times New Roman" pitchFamily="18" charset="0"/>
                      </a:endParaRPr>
                    </a:p>
                  </a:txBody>
                  <a:tcPr anchor="ctr"/>
                </a:tc>
              </a:tr>
              <a:tr h="121920">
                <a:tc>
                  <a:txBody>
                    <a:bodyPr/>
                    <a:lstStyle/>
                    <a:p>
                      <a:pPr algn="ctr"/>
                      <a:r>
                        <a:rPr lang="en-IN" sz="2000" b="1" dirty="0" smtClean="0">
                          <a:latin typeface="Times New Roman" pitchFamily="18" charset="0"/>
                          <a:cs typeface="Times New Roman" pitchFamily="18" charset="0"/>
                        </a:rPr>
                        <a:t>1.</a:t>
                      </a:r>
                      <a:endParaRPr lang="en-US" sz="2000" b="1" dirty="0">
                        <a:latin typeface="Times New Roman" pitchFamily="18" charset="0"/>
                        <a:cs typeface="Times New Roman" pitchFamily="18" charset="0"/>
                      </a:endParaRPr>
                    </a:p>
                  </a:txBody>
                  <a:tcPr/>
                </a:tc>
                <a:tc>
                  <a:txBody>
                    <a:bodyPr/>
                    <a:lstStyle/>
                    <a:p>
                      <a:pPr algn="ctr"/>
                      <a:r>
                        <a:rPr lang="en-US" sz="2000" b="1" kern="1200" baseline="0" dirty="0" smtClean="0">
                          <a:latin typeface="Times New Roman" pitchFamily="18" charset="0"/>
                          <a:cs typeface="Times New Roman" pitchFamily="18" charset="0"/>
                        </a:rPr>
                        <a:t>Sec. 218(3)</a:t>
                      </a:r>
                      <a:endParaRPr lang="en-US" sz="2000" b="1" dirty="0">
                        <a:latin typeface="Times New Roman" pitchFamily="18" charset="0"/>
                        <a:cs typeface="Times New Roman" pitchFamily="18" charset="0"/>
                      </a:endParaRPr>
                    </a:p>
                  </a:txBody>
                  <a:tcPr/>
                </a:tc>
                <a:tc>
                  <a:txBody>
                    <a:bodyPr/>
                    <a:lstStyle/>
                    <a:p>
                      <a:pPr algn="ctr"/>
                      <a:r>
                        <a:rPr lang="en-US" sz="2000" b="1" kern="1200" baseline="0" dirty="0" smtClean="0">
                          <a:latin typeface="Times New Roman" pitchFamily="18" charset="0"/>
                          <a:cs typeface="Times New Roman" pitchFamily="18" charset="0"/>
                        </a:rPr>
                        <a:t>Protection of employee during investigation</a:t>
                      </a:r>
                      <a:endParaRPr lang="en-US" sz="2000" b="1" dirty="0">
                        <a:latin typeface="Times New Roman" pitchFamily="18" charset="0"/>
                        <a:cs typeface="Times New Roman" pitchFamily="18" charset="0"/>
                      </a:endParaRPr>
                    </a:p>
                  </a:txBody>
                  <a:tcPr/>
                </a:tc>
                <a:tc>
                  <a:txBody>
                    <a:bodyPr/>
                    <a:lstStyle/>
                    <a:p>
                      <a:pPr algn="ctr"/>
                      <a:r>
                        <a:rPr lang="en-IN" sz="2000" b="1" dirty="0" smtClean="0">
                          <a:latin typeface="Times New Roman" pitchFamily="18" charset="0"/>
                          <a:cs typeface="Times New Roman" pitchFamily="18" charset="0"/>
                        </a:rPr>
                        <a:t>1000</a:t>
                      </a:r>
                      <a:endParaRPr lang="en-US" sz="2000" b="1" dirty="0">
                        <a:latin typeface="Times New Roman" pitchFamily="18" charset="0"/>
                        <a:cs typeface="Times New Roman" pitchFamily="18" charset="0"/>
                      </a:endParaRPr>
                    </a:p>
                  </a:txBody>
                  <a:tcPr/>
                </a:tc>
              </a:tr>
              <a:tr h="814592">
                <a:tc>
                  <a:txBody>
                    <a:bodyPr/>
                    <a:lstStyle/>
                    <a:p>
                      <a:pPr algn="ctr"/>
                      <a:r>
                        <a:rPr lang="en-IN" sz="2000" b="1" dirty="0" smtClean="0">
                          <a:latin typeface="Times New Roman" pitchFamily="18" charset="0"/>
                          <a:cs typeface="Times New Roman" pitchFamily="18" charset="0"/>
                        </a:rPr>
                        <a:t>2.</a:t>
                      </a:r>
                      <a:endParaRPr lang="en-US" sz="2000" b="1" dirty="0">
                        <a:latin typeface="Times New Roman" pitchFamily="18" charset="0"/>
                        <a:cs typeface="Times New Roman" pitchFamily="18" charset="0"/>
                      </a:endParaRPr>
                    </a:p>
                  </a:txBody>
                  <a:tcPr/>
                </a:tc>
                <a:tc>
                  <a:txBody>
                    <a:bodyPr/>
                    <a:lstStyle/>
                    <a:p>
                      <a:pPr algn="ctr"/>
                      <a:r>
                        <a:rPr lang="en-US" sz="2000" b="1" kern="1200" baseline="0" dirty="0" smtClean="0">
                          <a:latin typeface="Times New Roman" pitchFamily="18" charset="0"/>
                          <a:cs typeface="Times New Roman" pitchFamily="18" charset="0"/>
                        </a:rPr>
                        <a:t>Sec. 421(1)</a:t>
                      </a:r>
                      <a:endParaRPr lang="en-US" sz="2000" b="1" dirty="0">
                        <a:latin typeface="Times New Roman" pitchFamily="18" charset="0"/>
                        <a:cs typeface="Times New Roman" pitchFamily="18" charset="0"/>
                      </a:endParaRPr>
                    </a:p>
                  </a:txBody>
                  <a:tcPr/>
                </a:tc>
                <a:tc>
                  <a:txBody>
                    <a:bodyPr/>
                    <a:lstStyle/>
                    <a:p>
                      <a:pPr algn="ctr"/>
                      <a:r>
                        <a:rPr lang="en-IN" sz="2000" b="1" kern="1200" baseline="0" dirty="0" smtClean="0">
                          <a:latin typeface="Times New Roman" pitchFamily="18" charset="0"/>
                          <a:cs typeface="Times New Roman" pitchFamily="18" charset="0"/>
                        </a:rPr>
                        <a:t>Appeals to NCLAT</a:t>
                      </a:r>
                      <a:endParaRPr lang="en-US" sz="2000" b="1" dirty="0">
                        <a:latin typeface="Times New Roman" pitchFamily="18" charset="0"/>
                        <a:cs typeface="Times New Roman" pitchFamily="18" charset="0"/>
                      </a:endParaRPr>
                    </a:p>
                  </a:txBody>
                  <a:tcPr/>
                </a:tc>
                <a:tc>
                  <a:txBody>
                    <a:bodyPr/>
                    <a:lstStyle/>
                    <a:p>
                      <a:pPr algn="ctr"/>
                      <a:r>
                        <a:rPr lang="en-IN" sz="2000" b="1" dirty="0" smtClean="0">
                          <a:latin typeface="Times New Roman" pitchFamily="18" charset="0"/>
                          <a:cs typeface="Times New Roman" pitchFamily="18" charset="0"/>
                        </a:rPr>
                        <a:t>5000</a:t>
                      </a:r>
                      <a:endParaRPr lang="en-US" sz="2000" b="1" dirty="0">
                        <a:latin typeface="Times New Roman" pitchFamily="18" charset="0"/>
                        <a:cs typeface="Times New Roman" pitchFamily="18" charset="0"/>
                      </a:endParaRPr>
                    </a:p>
                  </a:txBody>
                  <a:tcPr/>
                </a:tc>
              </a:tr>
              <a:tr h="814592">
                <a:tc gridSpan="4">
                  <a:txBody>
                    <a:bodyPr/>
                    <a:lstStyle/>
                    <a:p>
                      <a:pPr algn="ctr"/>
                      <a:r>
                        <a:rPr lang="en-IN" sz="2000" b="1" i="1" dirty="0" smtClean="0">
                          <a:latin typeface="Times New Roman" pitchFamily="18" charset="0"/>
                          <a:cs typeface="Times New Roman" pitchFamily="18" charset="0"/>
                        </a:rPr>
                        <a:t>The</a:t>
                      </a:r>
                      <a:r>
                        <a:rPr lang="en-IN" sz="2000" b="1" i="1" baseline="0" dirty="0" smtClean="0">
                          <a:latin typeface="Times New Roman" pitchFamily="18" charset="0"/>
                          <a:cs typeface="Times New Roman" pitchFamily="18" charset="0"/>
                        </a:rPr>
                        <a:t> fee is to be paid by way of demand draft/ IPO drawn in favour of the </a:t>
                      </a:r>
                    </a:p>
                    <a:p>
                      <a:pPr algn="ctr"/>
                      <a:r>
                        <a:rPr lang="en-IN" sz="2000" b="1" i="1" baseline="0" dirty="0" smtClean="0">
                          <a:latin typeface="Times New Roman" pitchFamily="18" charset="0"/>
                          <a:cs typeface="Times New Roman" pitchFamily="18" charset="0"/>
                        </a:rPr>
                        <a:t>“ The Pay &amp; Accounts Officer, Ministry of Corporate Affairs, New Delhi</a:t>
                      </a:r>
                      <a:endParaRPr lang="en-US" sz="2000" dirty="0">
                        <a:latin typeface="Times New Roman" pitchFamily="18" charset="0"/>
                        <a:cs typeface="Times New Roman" pitchFamily="18" charset="0"/>
                      </a:endParaRPr>
                    </a:p>
                  </a:txBody>
                  <a:tcPr/>
                </a:tc>
                <a:tc hMerge="1">
                  <a:txBody>
                    <a:bodyPr/>
                    <a:lstStyle/>
                    <a:p>
                      <a:pPr algn="ctr"/>
                      <a:endParaRPr lang="en-US" sz="2000" dirty="0">
                        <a:latin typeface="Times New Roman" pitchFamily="18" charset="0"/>
                        <a:cs typeface="Times New Roman" pitchFamily="18" charset="0"/>
                      </a:endParaRPr>
                    </a:p>
                  </a:txBody>
                  <a:tcPr/>
                </a:tc>
                <a:tc hMerge="1">
                  <a:txBody>
                    <a:bodyPr/>
                    <a:lstStyle/>
                    <a:p>
                      <a:pPr algn="ctr"/>
                      <a:endParaRPr lang="en-US" sz="2000" dirty="0">
                        <a:latin typeface="Times New Roman" pitchFamily="18" charset="0"/>
                        <a:cs typeface="Times New Roman" pitchFamily="18" charset="0"/>
                      </a:endParaRPr>
                    </a:p>
                  </a:txBody>
                  <a:tcPr/>
                </a:tc>
                <a:tc hMerge="1">
                  <a:txBody>
                    <a:bodyPr/>
                    <a:lstStyle/>
                    <a:p>
                      <a:pPr algn="ctr"/>
                      <a:endParaRPr lang="en-US" sz="2000" dirty="0">
                        <a:latin typeface="Times New Roman" pitchFamily="18" charset="0"/>
                        <a:cs typeface="Times New Roman" pitchFamily="18" charset="0"/>
                      </a:endParaRPr>
                    </a:p>
                  </a:txBody>
                  <a:tcPr/>
                </a:tc>
              </a:tr>
            </a:tbl>
          </a:graphicData>
        </a:graphic>
      </p:graphicFrame>
      <p:pic>
        <p:nvPicPr>
          <p:cNvPr id="6" name="Picture 2" descr="Image result for RUPEE"/>
          <p:cNvPicPr>
            <a:picLocks noChangeAspect="1" noChangeArrowheads="1"/>
          </p:cNvPicPr>
          <p:nvPr/>
        </p:nvPicPr>
        <p:blipFill>
          <a:blip r:embed="rId3" cstate="print"/>
          <a:srcRect/>
          <a:stretch>
            <a:fillRect/>
          </a:stretch>
        </p:blipFill>
        <p:spPr bwMode="auto">
          <a:xfrm>
            <a:off x="7543800" y="152400"/>
            <a:ext cx="1295400" cy="685800"/>
          </a:xfrm>
          <a:prstGeom prst="rect">
            <a:avLst/>
          </a:prstGeom>
          <a:noFill/>
        </p:spPr>
      </p:pic>
      <p:sp>
        <p:nvSpPr>
          <p:cNvPr id="9" name="TextBox 8"/>
          <p:cNvSpPr txBox="1"/>
          <p:nvPr/>
        </p:nvSpPr>
        <p:spPr>
          <a:xfrm>
            <a:off x="457200" y="914401"/>
            <a:ext cx="7696200" cy="2144177"/>
          </a:xfrm>
          <a:prstGeom prst="rect">
            <a:avLst/>
          </a:prstGeom>
          <a:noFill/>
        </p:spPr>
        <p:txBody>
          <a:bodyPr wrap="square" rtlCol="0">
            <a:spAutoFit/>
          </a:bodyPr>
          <a:lstStyle/>
          <a:p>
            <a:pPr algn="ctr">
              <a:lnSpc>
                <a:spcPts val="4000"/>
              </a:lnSpc>
            </a:pPr>
            <a:r>
              <a:rPr lang="en-IN" sz="2100" b="1" i="1" dirty="0" smtClean="0">
                <a:latin typeface="Times New Roman" pitchFamily="18" charset="0"/>
                <a:cs typeface="Times New Roman" pitchFamily="18" charset="0"/>
              </a:rPr>
              <a:t>NCLAT Rules provide specific fees for corresponding sections. Some of them demonstrated below;-</a:t>
            </a:r>
          </a:p>
          <a:p>
            <a:pPr algn="ctr">
              <a:lnSpc>
                <a:spcPts val="4000"/>
              </a:lnSpc>
            </a:pPr>
            <a:endParaRPr lang="en-IN" sz="2100" b="1" i="1" dirty="0" smtClean="0">
              <a:latin typeface="Times New Roman" pitchFamily="18" charset="0"/>
              <a:cs typeface="Times New Roman" pitchFamily="18" charset="0"/>
            </a:endParaRPr>
          </a:p>
          <a:p>
            <a:pPr algn="ctr">
              <a:lnSpc>
                <a:spcPts val="4000"/>
              </a:lnSpc>
            </a:pPr>
            <a:endParaRPr lang="en-IN" sz="2100" b="1" i="1" dirty="0" smtClean="0">
              <a:latin typeface="Times New Roman" pitchFamily="18" charset="0"/>
              <a:cs typeface="Times New Roman" pitchFamily="18" charset="0"/>
            </a:endParaRPr>
          </a:p>
        </p:txBody>
      </p:sp>
    </p:spTree>
  </p:cSld>
  <p:clrMapOvr>
    <a:overrideClrMapping bg1="lt1" tx1="dk1" bg2="lt2" tx2="dk2" accent1="accent1" accent2="accent2" accent3="accent3" accent4="accent4" accent5="accent5" accent6="accent6" hlink="hlink" folHlink="folHlink"/>
  </p:clrMapOvr>
  <p:transition>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b="1" dirty="0" smtClean="0">
                <a:latin typeface="Georgia" pitchFamily="18" charset="0"/>
              </a:rPr>
              <a:t>INTRODUCTION</a:t>
            </a:r>
            <a:endParaRPr lang="en-IN" b="1" dirty="0">
              <a:latin typeface="Georgia" pitchFamily="18" charset="0"/>
            </a:endParaRPr>
          </a:p>
        </p:txBody>
      </p:sp>
      <p:sp>
        <p:nvSpPr>
          <p:cNvPr id="6" name="Content Placeholder 5"/>
          <p:cNvSpPr>
            <a:spLocks noGrp="1"/>
          </p:cNvSpPr>
          <p:nvPr>
            <p:ph idx="1"/>
          </p:nvPr>
        </p:nvSpPr>
        <p:spPr>
          <a:xfrm>
            <a:off x="822960" y="1100628"/>
            <a:ext cx="7711440" cy="4157172"/>
          </a:xfrm>
          <a:blipFill>
            <a:blip r:embed="rId3"/>
            <a:tile tx="0" ty="0" sx="100000" sy="100000" flip="none" algn="tl"/>
          </a:blipFill>
        </p:spPr>
        <p:txBody>
          <a:bodyPr>
            <a:normAutofit fontScale="62500" lnSpcReduction="20000"/>
          </a:bodyPr>
          <a:lstStyle/>
          <a:p>
            <a:pPr algn="just">
              <a:buNone/>
            </a:pPr>
            <a:r>
              <a:rPr lang="en-IN" sz="2400" dirty="0" smtClean="0">
                <a:solidFill>
                  <a:schemeClr val="accent3">
                    <a:lumMod val="50000"/>
                  </a:schemeClr>
                </a:solidFill>
                <a:latin typeface="Georgia" pitchFamily="18" charset="0"/>
              </a:rPr>
              <a:t>	</a:t>
            </a:r>
          </a:p>
          <a:p>
            <a:pPr marL="236538" indent="-236538" algn="just">
              <a:lnSpc>
                <a:spcPct val="150000"/>
              </a:lnSpc>
              <a:buNone/>
            </a:pPr>
            <a:r>
              <a:rPr lang="en-IN" sz="2900" dirty="0" smtClean="0">
                <a:solidFill>
                  <a:schemeClr val="accent3">
                    <a:lumMod val="50000"/>
                  </a:schemeClr>
                </a:solidFill>
                <a:latin typeface="Georgia" pitchFamily="18" charset="0"/>
              </a:rPr>
              <a:t>    </a:t>
            </a:r>
            <a:r>
              <a:rPr lang="en-IN" sz="2900" dirty="0" smtClean="0">
                <a:latin typeface="Georgia" pitchFamily="18" charset="0"/>
              </a:rPr>
              <a:t>The Central Government has constituted NCLT &amp; NCLAT with effect from 1</a:t>
            </a:r>
            <a:r>
              <a:rPr lang="en-IN" sz="2900" baseline="30000" dirty="0" smtClean="0">
                <a:latin typeface="Georgia" pitchFamily="18" charset="0"/>
              </a:rPr>
              <a:t>st</a:t>
            </a:r>
            <a:r>
              <a:rPr lang="en-IN" sz="2900" dirty="0" smtClean="0">
                <a:latin typeface="Georgia" pitchFamily="18" charset="0"/>
              </a:rPr>
              <a:t> June, 2016 under powers conferred upon it under Section 408 and Section 410 of the Companies Act, 2013 respectively . </a:t>
            </a:r>
          </a:p>
          <a:p>
            <a:pPr marL="236538" indent="-236538" algn="just">
              <a:lnSpc>
                <a:spcPct val="150000"/>
              </a:lnSpc>
              <a:buNone/>
            </a:pPr>
            <a:endParaRPr lang="en-IN" sz="2900" dirty="0" smtClean="0">
              <a:latin typeface="Georgia" pitchFamily="18" charset="0"/>
            </a:endParaRPr>
          </a:p>
          <a:p>
            <a:pPr marL="236538" indent="-236538" algn="just">
              <a:lnSpc>
                <a:spcPct val="150000"/>
              </a:lnSpc>
              <a:buNone/>
            </a:pPr>
            <a:r>
              <a:rPr lang="en-IN" sz="2900" dirty="0" smtClean="0">
                <a:latin typeface="Georgia" pitchFamily="18" charset="0"/>
              </a:rPr>
              <a:t>    NCLT to act a simpler , speedier  single judicial forum to adjudicate all disputes concerning the affairs of companies.</a:t>
            </a:r>
          </a:p>
          <a:p>
            <a:pPr algn="just">
              <a:lnSpc>
                <a:spcPct val="150000"/>
              </a:lnSpc>
              <a:buNone/>
            </a:pPr>
            <a:r>
              <a:rPr lang="en-IN" sz="2900" dirty="0" smtClean="0">
                <a:solidFill>
                  <a:schemeClr val="accent3">
                    <a:lumMod val="50000"/>
                  </a:schemeClr>
                </a:solidFill>
                <a:latin typeface="Georgia" pitchFamily="18" charset="0"/>
              </a:rPr>
              <a:t>    </a:t>
            </a:r>
          </a:p>
          <a:p>
            <a:pPr algn="just">
              <a:buNone/>
            </a:pPr>
            <a:r>
              <a:rPr lang="en-IN" sz="2400" dirty="0" smtClean="0">
                <a:solidFill>
                  <a:schemeClr val="accent3">
                    <a:lumMod val="50000"/>
                  </a:schemeClr>
                </a:solidFill>
                <a:latin typeface="Georgia" pitchFamily="18" charset="0"/>
              </a:rPr>
              <a:t>    </a:t>
            </a:r>
            <a:endParaRPr lang="en-US" sz="2400" dirty="0" smtClean="0">
              <a:solidFill>
                <a:schemeClr val="accent3">
                  <a:lumMod val="50000"/>
                </a:schemeClr>
              </a:solidFill>
              <a:latin typeface="Georgia" pitchFamily="18" charset="0"/>
            </a:endParaRPr>
          </a:p>
          <a:p>
            <a:pPr algn="just">
              <a:buNone/>
            </a:pPr>
            <a:r>
              <a:rPr lang="en-US" sz="2400" dirty="0" smtClean="0">
                <a:solidFill>
                  <a:schemeClr val="accent3">
                    <a:lumMod val="50000"/>
                  </a:schemeClr>
                </a:solidFill>
                <a:latin typeface="Georgia" pitchFamily="18" charset="0"/>
              </a:rPr>
              <a:t>	</a:t>
            </a:r>
            <a:endParaRPr lang="en-IN" sz="2400" dirty="0" smtClean="0">
              <a:solidFill>
                <a:schemeClr val="accent3">
                  <a:lumMod val="50000"/>
                </a:schemeClr>
              </a:solidFill>
              <a:latin typeface="Georgia" pitchFamily="18" charset="0"/>
            </a:endParaRPr>
          </a:p>
          <a:p>
            <a:pPr algn="just"/>
            <a:endParaRPr lang="en-IN" sz="2400" dirty="0" smtClean="0">
              <a:solidFill>
                <a:schemeClr val="accent3">
                  <a:lumMod val="50000"/>
                </a:schemeClr>
              </a:solidFill>
              <a:latin typeface="Georgia" pitchFamily="18" charset="0"/>
            </a:endParaRPr>
          </a:p>
          <a:p>
            <a:pPr algn="just"/>
            <a:endParaRPr lang="en-IN" sz="2400" dirty="0" smtClean="0">
              <a:solidFill>
                <a:schemeClr val="accent3">
                  <a:lumMod val="50000"/>
                </a:schemeClr>
              </a:solidFill>
              <a:latin typeface="Georgia" pitchFamily="18" charset="0"/>
            </a:endParaRPr>
          </a:p>
        </p:txBody>
      </p:sp>
    </p:spTree>
  </p:cSld>
  <p:clrMapOvr>
    <a:masterClrMapping/>
  </p:clrMapOvr>
  <p:transition>
    <p:wip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9" name="Title 2"/>
          <p:cNvSpPr>
            <a:spLocks noGrp="1"/>
          </p:cNvSpPr>
          <p:nvPr>
            <p:ph type="title"/>
          </p:nvPr>
        </p:nvSpPr>
        <p:spPr>
          <a:xfrm>
            <a:off x="457200" y="152400"/>
            <a:ext cx="8153400" cy="609600"/>
          </a:xfrm>
          <a:solidFill>
            <a:srgbClr val="F2B800"/>
          </a:solidFill>
          <a:ln/>
        </p:spPr>
        <p:style>
          <a:lnRef idx="3">
            <a:schemeClr val="lt1"/>
          </a:lnRef>
          <a:fillRef idx="1">
            <a:schemeClr val="accent5"/>
          </a:fillRef>
          <a:effectRef idx="1">
            <a:schemeClr val="accent5"/>
          </a:effectRef>
          <a:fontRef idx="minor">
            <a:schemeClr val="lt1"/>
          </a:fontRef>
        </p:style>
        <p:txBody>
          <a:bodyPr anchor="b">
            <a:noAutofit/>
          </a:bodyPr>
          <a:lstStyle/>
          <a:p>
            <a:pPr>
              <a:defRPr/>
            </a:pPr>
            <a:r>
              <a:rPr lang="en-IN" sz="4000" dirty="0" smtClean="0">
                <a:latin typeface="Times New Roman" pitchFamily="18" charset="0"/>
                <a:cs typeface="Times New Roman" pitchFamily="18" charset="0"/>
              </a:rPr>
              <a:t>CHECKLIST:  NCLAT</a:t>
            </a:r>
            <a:endParaRPr lang="en-US" sz="4000" dirty="0">
              <a:latin typeface="Times New Roman" pitchFamily="18" charset="0"/>
              <a:cs typeface="Times New Roman" pitchFamily="18" charset="0"/>
            </a:endParaRPr>
          </a:p>
        </p:txBody>
      </p:sp>
      <p:sp>
        <p:nvSpPr>
          <p:cNvPr id="10" name="Title 2"/>
          <p:cNvSpPr txBox="1">
            <a:spLocks/>
          </p:cNvSpPr>
          <p:nvPr/>
        </p:nvSpPr>
        <p:spPr>
          <a:xfrm>
            <a:off x="1219200" y="838200"/>
            <a:ext cx="6477000" cy="533400"/>
          </a:xfrm>
          <a:prstGeom prst="rect">
            <a:avLst/>
          </a:prstGeom>
        </p:spPr>
        <p:style>
          <a:lnRef idx="1">
            <a:schemeClr val="accent5"/>
          </a:lnRef>
          <a:fillRef idx="2">
            <a:schemeClr val="accent5"/>
          </a:fillRef>
          <a:effectRef idx="1">
            <a:schemeClr val="accent5"/>
          </a:effectRef>
          <a:fontRef idx="minor">
            <a:schemeClr val="dk1"/>
          </a:fontRef>
        </p:style>
        <p:txBody>
          <a:bodyPr vert="horz" lIns="91440" tIns="45720" rIns="91440" bIns="45720" rtlCol="0" anchor="b">
            <a:noAutofit/>
          </a:bodyPr>
          <a:lstStyle/>
          <a:p>
            <a:pPr lvl="0" algn="ctr">
              <a:spcBef>
                <a:spcPct val="0"/>
              </a:spcBef>
              <a:defRPr/>
            </a:pPr>
            <a:r>
              <a:rPr lang="en-US" sz="3200" b="1" i="1" dirty="0" smtClean="0">
                <a:latin typeface="Times New Roman" pitchFamily="18" charset="0"/>
                <a:cs typeface="Times New Roman" pitchFamily="18" charset="0"/>
              </a:rPr>
              <a:t>For scrutiny of application </a:t>
            </a:r>
            <a:endParaRPr lang="en-US" sz="3200" b="1" i="1" dirty="0">
              <a:latin typeface="Times New Roman" pitchFamily="18" charset="0"/>
              <a:cs typeface="Times New Roman" pitchFamily="18" charset="0"/>
            </a:endParaRPr>
          </a:p>
        </p:txBody>
      </p:sp>
      <p:graphicFrame>
        <p:nvGraphicFramePr>
          <p:cNvPr id="12" name="Table 11"/>
          <p:cNvGraphicFramePr>
            <a:graphicFrameLocks noGrp="1"/>
          </p:cNvGraphicFramePr>
          <p:nvPr/>
        </p:nvGraphicFramePr>
        <p:xfrm>
          <a:off x="533400" y="1600200"/>
          <a:ext cx="8229599" cy="4937760"/>
        </p:xfrm>
        <a:graphic>
          <a:graphicData uri="http://schemas.openxmlformats.org/drawingml/2006/table">
            <a:tbl>
              <a:tblPr firstRow="1" bandRow="1">
                <a:tableStyleId>{BDBED569-4797-4DF1-A0F4-6AAB3CD982D8}</a:tableStyleId>
              </a:tblPr>
              <a:tblGrid>
                <a:gridCol w="762000"/>
                <a:gridCol w="6096000"/>
                <a:gridCol w="1371599"/>
              </a:tblGrid>
              <a:tr h="487680">
                <a:tc>
                  <a:txBody>
                    <a:bodyPr/>
                    <a:lstStyle/>
                    <a:p>
                      <a:pPr algn="ctr"/>
                      <a:r>
                        <a:rPr lang="en-IN" sz="1600" dirty="0" smtClean="0">
                          <a:latin typeface="Times New Roman" pitchFamily="18" charset="0"/>
                          <a:cs typeface="Times New Roman" pitchFamily="18" charset="0"/>
                        </a:rPr>
                        <a:t>S.NO</a:t>
                      </a:r>
                      <a:endParaRPr lang="en-US" sz="1600" dirty="0">
                        <a:latin typeface="Times New Roman" pitchFamily="18" charset="0"/>
                        <a:cs typeface="Times New Roman" pitchFamily="18" charset="0"/>
                      </a:endParaRPr>
                    </a:p>
                  </a:txBody>
                  <a:tcPr anchor="ctr"/>
                </a:tc>
                <a:tc>
                  <a:txBody>
                    <a:bodyPr/>
                    <a:lstStyle/>
                    <a:p>
                      <a:pPr algn="ctr"/>
                      <a:r>
                        <a:rPr lang="en-IN" dirty="0" smtClean="0">
                          <a:latin typeface="Times New Roman" pitchFamily="18" charset="0"/>
                          <a:cs typeface="Times New Roman" pitchFamily="18" charset="0"/>
                        </a:rPr>
                        <a:t> TO BE ASCERTAINED </a:t>
                      </a:r>
                      <a:endParaRPr lang="en-US" dirty="0">
                        <a:latin typeface="Times New Roman" pitchFamily="18" charset="0"/>
                        <a:cs typeface="Times New Roman" pitchFamily="18" charset="0"/>
                      </a:endParaRPr>
                    </a:p>
                  </a:txBody>
                  <a:tcPr anchor="ctr"/>
                </a:tc>
                <a:tc>
                  <a:txBody>
                    <a:bodyPr/>
                    <a:lstStyle/>
                    <a:p>
                      <a:pPr algn="ctr"/>
                      <a:r>
                        <a:rPr lang="en-IN" dirty="0" smtClean="0">
                          <a:latin typeface="Times New Roman" pitchFamily="18" charset="0"/>
                          <a:cs typeface="Times New Roman" pitchFamily="18" charset="0"/>
                        </a:rPr>
                        <a:t> CORR.</a:t>
                      </a:r>
                      <a:endParaRPr lang="en-IN" baseline="0" dirty="0" smtClean="0">
                        <a:latin typeface="Times New Roman" pitchFamily="18" charset="0"/>
                        <a:cs typeface="Times New Roman" pitchFamily="18" charset="0"/>
                      </a:endParaRPr>
                    </a:p>
                    <a:p>
                      <a:pPr algn="ctr"/>
                      <a:r>
                        <a:rPr lang="en-IN" baseline="0" dirty="0" smtClean="0">
                          <a:latin typeface="Times New Roman" pitchFamily="18" charset="0"/>
                          <a:cs typeface="Times New Roman" pitchFamily="18" charset="0"/>
                        </a:rPr>
                        <a:t>RULE NO.</a:t>
                      </a:r>
                      <a:endParaRPr lang="en-US" dirty="0">
                        <a:latin typeface="Times New Roman" pitchFamily="18" charset="0"/>
                        <a:cs typeface="Times New Roman" pitchFamily="18" charset="0"/>
                      </a:endParaRPr>
                    </a:p>
                  </a:txBody>
                  <a:tcPr anchor="ctr"/>
                </a:tc>
              </a:tr>
              <a:tr h="632911">
                <a:tc>
                  <a:txBody>
                    <a:bodyPr/>
                    <a:lstStyle/>
                    <a:p>
                      <a:pPr marL="342900" indent="-342900">
                        <a:buFont typeface="+mj-lt"/>
                        <a:buNone/>
                      </a:pPr>
                      <a:r>
                        <a:rPr lang="en-IN" b="1" dirty="0" smtClean="0">
                          <a:latin typeface="Times New Roman" pitchFamily="18" charset="0"/>
                          <a:cs typeface="Times New Roman" pitchFamily="18" charset="0"/>
                        </a:rPr>
                        <a:t>1.</a:t>
                      </a:r>
                      <a:endParaRPr lang="en-US" b="1" dirty="0">
                        <a:latin typeface="Times New Roman" pitchFamily="18" charset="0"/>
                        <a:cs typeface="Times New Roman" pitchFamily="18" charset="0"/>
                      </a:endParaRPr>
                    </a:p>
                  </a:txBody>
                  <a:tcPr/>
                </a:tc>
                <a:tc>
                  <a:txBody>
                    <a:bodyPr/>
                    <a:lstStyle/>
                    <a:p>
                      <a:r>
                        <a:rPr lang="en-IN" b="1" dirty="0" smtClean="0">
                          <a:latin typeface="Times New Roman" pitchFamily="18" charset="0"/>
                          <a:cs typeface="Times New Roman" pitchFamily="18" charset="0"/>
                        </a:rPr>
                        <a:t>Whether</a:t>
                      </a:r>
                      <a:r>
                        <a:rPr lang="en-IN" b="1" baseline="0" dirty="0" smtClean="0">
                          <a:latin typeface="Times New Roman" pitchFamily="18" charset="0"/>
                          <a:cs typeface="Times New Roman" pitchFamily="18" charset="0"/>
                        </a:rPr>
                        <a:t> appeal &amp; all enclosures are legible &amp; in English Language</a:t>
                      </a:r>
                      <a:endParaRPr lang="en-US" b="1" dirty="0">
                        <a:latin typeface="Times New Roman" pitchFamily="18" charset="0"/>
                        <a:cs typeface="Times New Roman" pitchFamily="18" charset="0"/>
                      </a:endParaRPr>
                    </a:p>
                  </a:txBody>
                  <a:tcPr/>
                </a:tc>
                <a:tc>
                  <a:txBody>
                    <a:bodyPr/>
                    <a:lstStyle/>
                    <a:p>
                      <a:pPr algn="ctr"/>
                      <a:r>
                        <a:rPr lang="en-IN" b="1" baseline="0" dirty="0" smtClean="0">
                          <a:latin typeface="Times New Roman" pitchFamily="18" charset="0"/>
                          <a:cs typeface="Times New Roman" pitchFamily="18" charset="0"/>
                        </a:rPr>
                        <a:t> 19(1)</a:t>
                      </a:r>
                      <a:endParaRPr lang="en-US" b="1" dirty="0">
                        <a:latin typeface="Times New Roman" pitchFamily="18" charset="0"/>
                        <a:cs typeface="Times New Roman" pitchFamily="18" charset="0"/>
                      </a:endParaRPr>
                    </a:p>
                  </a:txBody>
                  <a:tcPr/>
                </a:tc>
              </a:tr>
              <a:tr h="1175407">
                <a:tc>
                  <a:txBody>
                    <a:bodyPr/>
                    <a:lstStyle/>
                    <a:p>
                      <a:r>
                        <a:rPr lang="en-IN" b="1" dirty="0" smtClean="0">
                          <a:latin typeface="Times New Roman" pitchFamily="18" charset="0"/>
                          <a:cs typeface="Times New Roman" pitchFamily="18" charset="0"/>
                        </a:rPr>
                        <a:t>2.</a:t>
                      </a:r>
                      <a:endParaRPr lang="en-US" b="1" dirty="0">
                        <a:latin typeface="Times New Roman" pitchFamily="18" charset="0"/>
                        <a:cs typeface="Times New Roman" pitchFamily="18" charset="0"/>
                      </a:endParaRPr>
                    </a:p>
                  </a:txBody>
                  <a:tcPr/>
                </a:tc>
                <a:tc>
                  <a:txBody>
                    <a:bodyPr/>
                    <a:lstStyle/>
                    <a:p>
                      <a:pPr algn="just"/>
                      <a:r>
                        <a:rPr lang="en-IN" b="1" dirty="0" smtClean="0">
                          <a:latin typeface="Times New Roman" pitchFamily="18" charset="0"/>
                          <a:cs typeface="Times New Roman" pitchFamily="18" charset="0"/>
                        </a:rPr>
                        <a:t>Whether application has printed in double spacing</a:t>
                      </a:r>
                      <a:r>
                        <a:rPr lang="en-IN" b="1" baseline="0" dirty="0" smtClean="0">
                          <a:latin typeface="Times New Roman" pitchFamily="18" charset="0"/>
                          <a:cs typeface="Times New Roman" pitchFamily="18" charset="0"/>
                        </a:rPr>
                        <a:t> </a:t>
                      </a:r>
                      <a:r>
                        <a:rPr lang="en-IN" sz="1800" b="1" kern="1200" baseline="0" dirty="0" smtClean="0">
                          <a:solidFill>
                            <a:schemeClr val="tx1"/>
                          </a:solidFill>
                          <a:latin typeface="Times New Roman" pitchFamily="18" charset="0"/>
                          <a:ea typeface="+mn-ea"/>
                          <a:cs typeface="Times New Roman" pitchFamily="18" charset="0"/>
                        </a:rPr>
                        <a:t>on one side of standard paper with an inner margin of abt. 4cm width on top and with a right margin of 2.5 cm, and left margin of 5 cm, duly paginated, indexed and stitched together in paper book form?</a:t>
                      </a:r>
                      <a:endParaRPr lang="en-US" b="1" dirty="0">
                        <a:latin typeface="Times New Roman" pitchFamily="18" charset="0"/>
                        <a:cs typeface="Times New Roman" pitchFamily="18" charset="0"/>
                      </a:endParaRPr>
                    </a:p>
                  </a:txBody>
                  <a:tcPr/>
                </a:tc>
                <a:tc>
                  <a:txBody>
                    <a:bodyPr/>
                    <a:lstStyle/>
                    <a:p>
                      <a:pPr algn="ctr"/>
                      <a:r>
                        <a:rPr lang="en-IN" b="1" baseline="0" dirty="0" smtClean="0">
                          <a:latin typeface="Times New Roman" pitchFamily="18" charset="0"/>
                          <a:cs typeface="Times New Roman" pitchFamily="18" charset="0"/>
                        </a:rPr>
                        <a:t>19(1)</a:t>
                      </a:r>
                      <a:endParaRPr lang="en-US" b="1" dirty="0">
                        <a:latin typeface="Times New Roman" pitchFamily="18" charset="0"/>
                        <a:cs typeface="Times New Roman" pitchFamily="18" charset="0"/>
                      </a:endParaRPr>
                    </a:p>
                  </a:txBody>
                  <a:tcPr/>
                </a:tc>
              </a:tr>
              <a:tr h="638103">
                <a:tc>
                  <a:txBody>
                    <a:bodyPr/>
                    <a:lstStyle/>
                    <a:p>
                      <a:r>
                        <a:rPr lang="en-IN" b="1" dirty="0" smtClean="0">
                          <a:latin typeface="Times New Roman" pitchFamily="18" charset="0"/>
                          <a:cs typeface="Times New Roman" pitchFamily="18" charset="0"/>
                        </a:rPr>
                        <a:t>3.</a:t>
                      </a:r>
                      <a:endParaRPr lang="en-US" b="1" dirty="0">
                        <a:latin typeface="Times New Roman" pitchFamily="18" charset="0"/>
                        <a:cs typeface="Times New Roman" pitchFamily="18" charset="0"/>
                      </a:endParaRPr>
                    </a:p>
                  </a:txBody>
                  <a:tcPr/>
                </a:tc>
                <a:tc>
                  <a:txBody>
                    <a:bodyPr/>
                    <a:lstStyle/>
                    <a:p>
                      <a:r>
                        <a:rPr lang="en-IN" b="1" dirty="0" smtClean="0">
                          <a:latin typeface="Times New Roman" pitchFamily="18" charset="0"/>
                          <a:cs typeface="Times New Roman" pitchFamily="18" charset="0"/>
                        </a:rPr>
                        <a:t>Whether the appeal has been signed at the foot </a:t>
                      </a:r>
                      <a:r>
                        <a:rPr lang="en-US" sz="1800" b="1" kern="1200" baseline="0" dirty="0" smtClean="0">
                          <a:solidFill>
                            <a:schemeClr val="tx1"/>
                          </a:solidFill>
                          <a:latin typeface="Times New Roman" pitchFamily="18" charset="0"/>
                          <a:ea typeface="+mn-ea"/>
                          <a:cs typeface="Times New Roman" pitchFamily="18" charset="0"/>
                        </a:rPr>
                        <a:t>of every page by all parties &amp; their name has also been mentioned</a:t>
                      </a:r>
                      <a:endParaRPr lang="en-US" b="1" dirty="0">
                        <a:latin typeface="Times New Roman" pitchFamily="18" charset="0"/>
                        <a:cs typeface="Times New Roman" pitchFamily="18" charset="0"/>
                      </a:endParaRPr>
                    </a:p>
                  </a:txBody>
                  <a:tcPr/>
                </a:tc>
                <a:tc>
                  <a:txBody>
                    <a:bodyPr/>
                    <a:lstStyle/>
                    <a:p>
                      <a:pPr algn="ctr"/>
                      <a:r>
                        <a:rPr lang="en-IN" b="1" dirty="0" smtClean="0">
                          <a:latin typeface="Times New Roman" pitchFamily="18" charset="0"/>
                          <a:cs typeface="Times New Roman" pitchFamily="18" charset="0"/>
                        </a:rPr>
                        <a:t>24</a:t>
                      </a:r>
                      <a:endParaRPr lang="en-US" b="1" dirty="0">
                        <a:latin typeface="Times New Roman" pitchFamily="18" charset="0"/>
                        <a:cs typeface="Times New Roman" pitchFamily="18" charset="0"/>
                      </a:endParaRPr>
                    </a:p>
                  </a:txBody>
                  <a:tcPr/>
                </a:tc>
              </a:tr>
              <a:tr h="548640">
                <a:tc>
                  <a:txBody>
                    <a:bodyPr/>
                    <a:lstStyle/>
                    <a:p>
                      <a:r>
                        <a:rPr lang="en-IN" b="1" dirty="0" smtClean="0">
                          <a:latin typeface="Times New Roman" pitchFamily="18" charset="0"/>
                          <a:cs typeface="Times New Roman" pitchFamily="18" charset="0"/>
                        </a:rPr>
                        <a:t>4.</a:t>
                      </a:r>
                      <a:endParaRPr lang="en-US" b="1"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b="1" kern="1200" baseline="0" dirty="0" smtClean="0">
                          <a:solidFill>
                            <a:schemeClr val="tx1"/>
                          </a:solidFill>
                          <a:latin typeface="Times New Roman" pitchFamily="18" charset="0"/>
                          <a:ea typeface="+mn-ea"/>
                          <a:cs typeface="Times New Roman" pitchFamily="18" charset="0"/>
                        </a:rPr>
                        <a:t>Whether  </a:t>
                      </a:r>
                      <a:r>
                        <a:rPr lang="en-US" sz="1800" b="1" kern="1200" baseline="0" dirty="0" smtClean="0">
                          <a:solidFill>
                            <a:schemeClr val="tx1"/>
                          </a:solidFill>
                          <a:latin typeface="Times New Roman" pitchFamily="18" charset="0"/>
                          <a:ea typeface="+mn-ea"/>
                          <a:cs typeface="Times New Roman" pitchFamily="18" charset="0"/>
                        </a:rPr>
                        <a:t>fax number, </a:t>
                      </a:r>
                      <a:r>
                        <a:rPr lang="en-IN" sz="1800" b="1" kern="1200" baseline="0" dirty="0" smtClean="0">
                          <a:solidFill>
                            <a:schemeClr val="tx1"/>
                          </a:solidFill>
                          <a:latin typeface="Times New Roman" pitchFamily="18" charset="0"/>
                          <a:ea typeface="+mn-ea"/>
                          <a:cs typeface="Times New Roman" pitchFamily="18" charset="0"/>
                        </a:rPr>
                        <a:t>mobile number and e-mail address of the parties has been mentioned in appeal</a:t>
                      </a:r>
                      <a:endParaRPr lang="en-US" sz="1800" b="1" kern="1200" baseline="0" dirty="0" smtClean="0">
                        <a:solidFill>
                          <a:schemeClr val="tx1"/>
                        </a:solidFill>
                        <a:latin typeface="Times New Roman" pitchFamily="18" charset="0"/>
                        <a:ea typeface="+mn-ea"/>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b="1" baseline="0" dirty="0" smtClean="0">
                          <a:latin typeface="Times New Roman" pitchFamily="18" charset="0"/>
                          <a:cs typeface="Times New Roman" pitchFamily="18" charset="0"/>
                        </a:rPr>
                        <a:t> 20</a:t>
                      </a:r>
                      <a:endParaRPr lang="en-US" b="1" dirty="0" smtClean="0">
                        <a:latin typeface="Times New Roman" pitchFamily="18" charset="0"/>
                        <a:cs typeface="Times New Roman" pitchFamily="18" charset="0"/>
                      </a:endParaRPr>
                    </a:p>
                    <a:p>
                      <a:pPr algn="ctr"/>
                      <a:endParaRPr lang="en-US" b="1" dirty="0">
                        <a:latin typeface="Times New Roman" pitchFamily="18" charset="0"/>
                        <a:cs typeface="Times New Roman" pitchFamily="18" charset="0"/>
                      </a:endParaRPr>
                    </a:p>
                  </a:txBody>
                  <a:tcPr/>
                </a:tc>
              </a:tr>
              <a:tr h="871458">
                <a:tc>
                  <a:txBody>
                    <a:bodyPr/>
                    <a:lstStyle/>
                    <a:p>
                      <a:r>
                        <a:rPr lang="en-IN" b="1" dirty="0" smtClean="0">
                          <a:latin typeface="Times New Roman" pitchFamily="18" charset="0"/>
                          <a:cs typeface="Times New Roman" pitchFamily="18" charset="0"/>
                        </a:rPr>
                        <a:t>5.</a:t>
                      </a:r>
                      <a:endParaRPr lang="en-US" b="1"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b="1" kern="1200" baseline="0" dirty="0" smtClean="0">
                          <a:solidFill>
                            <a:schemeClr val="tx1"/>
                          </a:solidFill>
                          <a:latin typeface="Times New Roman" pitchFamily="18" charset="0"/>
                          <a:ea typeface="+mn-ea"/>
                          <a:cs typeface="Times New Roman" pitchFamily="18" charset="0"/>
                        </a:rPr>
                        <a:t>Whether every interlineation, eraser or correction or deletion in appeal has been initialled by the party or his authorised representative</a:t>
                      </a:r>
                      <a:endParaRPr lang="en-US" sz="1800" b="1" kern="1200" baseline="0" dirty="0" smtClean="0">
                        <a:solidFill>
                          <a:schemeClr val="tx1"/>
                        </a:solidFill>
                        <a:latin typeface="Times New Roman" pitchFamily="18" charset="0"/>
                        <a:ea typeface="+mn-ea"/>
                        <a:cs typeface="Times New Roman" pitchFamily="18" charset="0"/>
                      </a:endParaRPr>
                    </a:p>
                  </a:txBody>
                  <a:tcPr/>
                </a:tc>
                <a:tc>
                  <a:txBody>
                    <a:bodyPr/>
                    <a:lstStyle/>
                    <a:p>
                      <a:pPr algn="ctr"/>
                      <a:r>
                        <a:rPr lang="en-IN" b="1" dirty="0" smtClean="0">
                          <a:latin typeface="Times New Roman" pitchFamily="18" charset="0"/>
                          <a:cs typeface="Times New Roman" pitchFamily="18" charset="0"/>
                        </a:rPr>
                        <a:t>21</a:t>
                      </a:r>
                      <a:endParaRPr lang="en-US" b="1" dirty="0">
                        <a:latin typeface="Times New Roman" pitchFamily="18" charset="0"/>
                        <a:cs typeface="Times New Roman" pitchFamily="18" charset="0"/>
                      </a:endParaRPr>
                    </a:p>
                  </a:txBody>
                  <a:tcPr/>
                </a:tc>
              </a:tr>
            </a:tbl>
          </a:graphicData>
        </a:graphic>
      </p:graphicFrame>
    </p:spTree>
  </p:cSld>
  <p:clrMapOvr>
    <a:overrideClrMapping bg1="lt1" tx1="dk1" bg2="lt2" tx2="dk2" accent1="accent1" accent2="accent2" accent3="accent3" accent4="accent4" accent5="accent5" accent6="accent6" hlink="hlink" folHlink="folHlink"/>
  </p:clrMapOvr>
  <p:transition>
    <p:wip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9" name="Title 2"/>
          <p:cNvSpPr>
            <a:spLocks noGrp="1"/>
          </p:cNvSpPr>
          <p:nvPr>
            <p:ph type="title"/>
          </p:nvPr>
        </p:nvSpPr>
        <p:spPr>
          <a:xfrm>
            <a:off x="457200" y="152400"/>
            <a:ext cx="8153400" cy="609600"/>
          </a:xfrm>
          <a:solidFill>
            <a:srgbClr val="F2B800"/>
          </a:solidFill>
          <a:ln/>
        </p:spPr>
        <p:style>
          <a:lnRef idx="3">
            <a:schemeClr val="lt1"/>
          </a:lnRef>
          <a:fillRef idx="1">
            <a:schemeClr val="accent5"/>
          </a:fillRef>
          <a:effectRef idx="1">
            <a:schemeClr val="accent5"/>
          </a:effectRef>
          <a:fontRef idx="minor">
            <a:schemeClr val="lt1"/>
          </a:fontRef>
        </p:style>
        <p:txBody>
          <a:bodyPr anchor="b">
            <a:noAutofit/>
          </a:bodyPr>
          <a:lstStyle/>
          <a:p>
            <a:pPr>
              <a:defRPr/>
            </a:pPr>
            <a:r>
              <a:rPr lang="en-IN" sz="4000" dirty="0" smtClean="0">
                <a:latin typeface="Times New Roman" pitchFamily="18" charset="0"/>
                <a:cs typeface="Times New Roman" pitchFamily="18" charset="0"/>
              </a:rPr>
              <a:t>CHECKLIST:  NCLAT</a:t>
            </a:r>
            <a:endParaRPr lang="en-US" sz="4000" dirty="0">
              <a:latin typeface="Times New Roman" pitchFamily="18" charset="0"/>
              <a:cs typeface="Times New Roman" pitchFamily="18" charset="0"/>
            </a:endParaRPr>
          </a:p>
        </p:txBody>
      </p:sp>
      <p:sp>
        <p:nvSpPr>
          <p:cNvPr id="10" name="Title 2"/>
          <p:cNvSpPr txBox="1">
            <a:spLocks/>
          </p:cNvSpPr>
          <p:nvPr/>
        </p:nvSpPr>
        <p:spPr>
          <a:xfrm>
            <a:off x="1219200" y="838200"/>
            <a:ext cx="6477000" cy="533400"/>
          </a:xfrm>
          <a:prstGeom prst="rect">
            <a:avLst/>
          </a:prstGeo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style>
          <a:lnRef idx="1">
            <a:schemeClr val="accent5"/>
          </a:lnRef>
          <a:fillRef idx="2">
            <a:schemeClr val="accent5"/>
          </a:fillRef>
          <a:effectRef idx="1">
            <a:schemeClr val="accent5"/>
          </a:effectRef>
          <a:fontRef idx="minor">
            <a:schemeClr val="dk1"/>
          </a:fontRef>
        </p:style>
        <p:txBody>
          <a:bodyPr vert="horz" lIns="91440" tIns="45720" rIns="91440" bIns="45720" rtlCol="0" anchor="b">
            <a:noAutofit/>
          </a:bodyPr>
          <a:lstStyle/>
          <a:p>
            <a:pPr lvl="0" algn="ctr">
              <a:spcBef>
                <a:spcPct val="0"/>
              </a:spcBef>
              <a:defRPr/>
            </a:pPr>
            <a:r>
              <a:rPr lang="en-US" sz="3200" b="1" i="1" dirty="0" smtClean="0">
                <a:latin typeface="Times New Roman" pitchFamily="18" charset="0"/>
                <a:cs typeface="Times New Roman" pitchFamily="18" charset="0"/>
              </a:rPr>
              <a:t>For scrutiny of application </a:t>
            </a:r>
            <a:endParaRPr lang="en-US" sz="3200" b="1" i="1" dirty="0">
              <a:latin typeface="Times New Roman" pitchFamily="18" charset="0"/>
              <a:cs typeface="Times New Roman" pitchFamily="18" charset="0"/>
            </a:endParaRPr>
          </a:p>
        </p:txBody>
      </p:sp>
      <p:graphicFrame>
        <p:nvGraphicFramePr>
          <p:cNvPr id="5" name="Table 4"/>
          <p:cNvGraphicFramePr>
            <a:graphicFrameLocks noGrp="1"/>
          </p:cNvGraphicFramePr>
          <p:nvPr>
            <p:extLst>
              <p:ext uri="{D42A27DB-BD31-4B8C-83A1-F6EECF244321}">
                <p14:modId xmlns="" xmlns:p14="http://schemas.microsoft.com/office/powerpoint/2010/main" val="3193197151"/>
              </p:ext>
            </p:extLst>
          </p:nvPr>
        </p:nvGraphicFramePr>
        <p:xfrm>
          <a:off x="685800" y="2209800"/>
          <a:ext cx="8153399" cy="2926080"/>
        </p:xfrm>
        <a:graphic>
          <a:graphicData uri="http://schemas.openxmlformats.org/drawingml/2006/table">
            <a:tbl>
              <a:tblPr firstRow="1" bandRow="1">
                <a:tableStyleId>{BDBED569-4797-4DF1-A0F4-6AAB3CD982D8}</a:tableStyleId>
              </a:tblPr>
              <a:tblGrid>
                <a:gridCol w="748018"/>
                <a:gridCol w="5984147"/>
                <a:gridCol w="1421234"/>
              </a:tblGrid>
              <a:tr h="1463040">
                <a:tc>
                  <a:txBody>
                    <a:bodyPr/>
                    <a:lstStyle/>
                    <a:p>
                      <a:r>
                        <a:rPr lang="en-IN" dirty="0" smtClean="0">
                          <a:latin typeface="Times New Roman" pitchFamily="18" charset="0"/>
                          <a:cs typeface="Times New Roman" pitchFamily="18" charset="0"/>
                        </a:rPr>
                        <a:t>7.</a:t>
                      </a:r>
                      <a:endParaRPr lang="en-US" dirty="0">
                        <a:latin typeface="Times New Roman" pitchFamily="18" charset="0"/>
                        <a:cs typeface="Times New Roman" pitchFamily="18" charset="0"/>
                      </a:endParaRPr>
                    </a:p>
                  </a:txBody>
                  <a:tcPr/>
                </a:tc>
                <a:tc>
                  <a:txBody>
                    <a:bodyPr/>
                    <a:lstStyle/>
                    <a:p>
                      <a:pPr algn="just"/>
                      <a:r>
                        <a:rPr lang="en-IN" sz="1750" kern="1200" baseline="0" dirty="0" smtClean="0">
                          <a:solidFill>
                            <a:schemeClr val="tx1"/>
                          </a:solidFill>
                          <a:latin typeface="Times New Roman" pitchFamily="18" charset="0"/>
                          <a:ea typeface="+mn-ea"/>
                          <a:cs typeface="Times New Roman" pitchFamily="18" charset="0"/>
                        </a:rPr>
                        <a:t>Whether affidavits ( </a:t>
                      </a:r>
                      <a:r>
                        <a:rPr lang="en-IN" sz="1750" b="1" i="1" kern="1200" baseline="0" dirty="0" smtClean="0">
                          <a:solidFill>
                            <a:schemeClr val="tx1"/>
                          </a:solidFill>
                          <a:latin typeface="Times New Roman" pitchFamily="18" charset="0"/>
                          <a:ea typeface="+mn-ea"/>
                          <a:cs typeface="Times New Roman" pitchFamily="18" charset="0"/>
                        </a:rPr>
                        <a:t>Form No. NCLAT-4/5</a:t>
                      </a:r>
                      <a:r>
                        <a:rPr lang="en-IN" sz="1750" kern="1200" baseline="0" dirty="0" smtClean="0">
                          <a:solidFill>
                            <a:schemeClr val="tx1"/>
                          </a:solidFill>
                          <a:latin typeface="Times New Roman" pitchFamily="18" charset="0"/>
                          <a:ea typeface="+mn-ea"/>
                          <a:cs typeface="Times New Roman" pitchFamily="18" charset="0"/>
                        </a:rPr>
                        <a:t>) verifying the appeal from all parties drawn on non-judicial stamp paper of req. value duly attested by Notary/Oath Commissioner has been filed? </a:t>
                      </a:r>
                      <a:endParaRPr lang="en-US" sz="1750" kern="1200" baseline="0" dirty="0" smtClean="0">
                        <a:solidFill>
                          <a:schemeClr val="tx1"/>
                        </a:solidFill>
                        <a:latin typeface="Times New Roman" pitchFamily="18" charset="0"/>
                        <a:ea typeface="+mn-ea"/>
                        <a:cs typeface="Times New Roman" pitchFamily="18" charset="0"/>
                      </a:endParaRPr>
                    </a:p>
                  </a:txBody>
                  <a:tcPr/>
                </a:tc>
                <a:tc>
                  <a:txBody>
                    <a:bodyPr/>
                    <a:lstStyle/>
                    <a:p>
                      <a:pPr algn="ctr"/>
                      <a:r>
                        <a:rPr lang="en-IN" dirty="0" smtClean="0">
                          <a:latin typeface="Times New Roman" pitchFamily="18" charset="0"/>
                          <a:cs typeface="Times New Roman" pitchFamily="18" charset="0"/>
                        </a:rPr>
                        <a:t>68</a:t>
                      </a:r>
                      <a:endParaRPr lang="en-US" dirty="0">
                        <a:latin typeface="Times New Roman" pitchFamily="18" charset="0"/>
                        <a:cs typeface="Times New Roman" pitchFamily="18" charset="0"/>
                      </a:endParaRPr>
                    </a:p>
                  </a:txBody>
                  <a:tcPr/>
                </a:tc>
              </a:tr>
              <a:tr h="1463040">
                <a:tc>
                  <a:txBody>
                    <a:bodyPr/>
                    <a:lstStyle/>
                    <a:p>
                      <a:r>
                        <a:rPr lang="en-IN" dirty="0" smtClean="0">
                          <a:latin typeface="Times New Roman" pitchFamily="18" charset="0"/>
                          <a:cs typeface="Times New Roman" pitchFamily="18" charset="0"/>
                        </a:rPr>
                        <a:t>8.</a:t>
                      </a:r>
                      <a:r>
                        <a:rPr lang="en-IN" baseline="0"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750" b="1" i="0" kern="1200" baseline="0" dirty="0" smtClean="0">
                          <a:solidFill>
                            <a:schemeClr val="tx1"/>
                          </a:solidFill>
                          <a:latin typeface="Times New Roman" pitchFamily="18" charset="0"/>
                          <a:ea typeface="+mn-ea"/>
                          <a:cs typeface="Times New Roman" pitchFamily="18" charset="0"/>
                        </a:rPr>
                        <a:t>Whether appeal has been in drawn as per </a:t>
                      </a:r>
                      <a:r>
                        <a:rPr lang="en-IN" sz="1600" b="1" i="0" dirty="0" smtClean="0">
                          <a:latin typeface="Times New Roman" pitchFamily="18" charset="0"/>
                          <a:cs typeface="Times New Roman" pitchFamily="18" charset="0"/>
                        </a:rPr>
                        <a:t>FORM</a:t>
                      </a:r>
                      <a:r>
                        <a:rPr lang="en-IN" sz="1600" b="1" i="0" baseline="0" dirty="0" smtClean="0">
                          <a:latin typeface="Times New Roman" pitchFamily="18" charset="0"/>
                          <a:cs typeface="Times New Roman" pitchFamily="18" charset="0"/>
                        </a:rPr>
                        <a:t> NCLAT-1with stipulated fees paid by </a:t>
                      </a:r>
                      <a:r>
                        <a:rPr lang="en-IN" sz="1750" b="1" i="0" kern="1200" baseline="0" noProof="0" dirty="0" smtClean="0">
                          <a:solidFill>
                            <a:schemeClr val="tx1"/>
                          </a:solidFill>
                          <a:latin typeface="Times New Roman" pitchFamily="18" charset="0"/>
                          <a:ea typeface="+mn-ea"/>
                          <a:cs typeface="Times New Roman" pitchFamily="18" charset="0"/>
                        </a:rPr>
                        <a:t>way of demand draft/ IPO drawn in favour of the “ The Pay &amp; Accounts Officer, Ministry of Corporate Affairs, New Delhi”</a:t>
                      </a:r>
                      <a:r>
                        <a:rPr lang="en-US" sz="1750" b="1" i="0" kern="1200" baseline="0" noProof="0" dirty="0" smtClean="0">
                          <a:solidFill>
                            <a:schemeClr val="tx1"/>
                          </a:solidFill>
                          <a:latin typeface="Times New Roman" pitchFamily="18" charset="0"/>
                          <a:ea typeface="+mn-ea"/>
                          <a:cs typeface="Times New Roman" pitchFamily="18" charset="0"/>
                        </a:rPr>
                        <a:t>.</a:t>
                      </a:r>
                      <a:endParaRPr lang="en-US" sz="1750" b="1" i="0" kern="1200" baseline="0" dirty="0" smtClean="0">
                        <a:solidFill>
                          <a:schemeClr val="tx1"/>
                        </a:solidFill>
                        <a:latin typeface="Times New Roman" pitchFamily="18" charset="0"/>
                        <a:ea typeface="+mn-ea"/>
                        <a:cs typeface="Times New Roman" pitchFamily="18" charset="0"/>
                      </a:endParaRPr>
                    </a:p>
                  </a:txBody>
                  <a:tcPr/>
                </a:tc>
                <a:tc>
                  <a:txBody>
                    <a:bodyPr/>
                    <a:lstStyle/>
                    <a:p>
                      <a:pPr algn="ctr"/>
                      <a:r>
                        <a:rPr lang="en-IN" dirty="0" smtClean="0">
                          <a:latin typeface="Times New Roman" pitchFamily="18" charset="0"/>
                          <a:cs typeface="Times New Roman" pitchFamily="18" charset="0"/>
                        </a:rPr>
                        <a:t>22</a:t>
                      </a:r>
                      <a:endParaRPr lang="en-US" dirty="0">
                        <a:latin typeface="Times New Roman" pitchFamily="18" charset="0"/>
                        <a:cs typeface="Times New Roman" pitchFamily="18" charset="0"/>
                      </a:endParaRPr>
                    </a:p>
                  </a:txBody>
                  <a:tcPr/>
                </a:tc>
              </a:tr>
            </a:tbl>
          </a:graphicData>
        </a:graphic>
      </p:graphicFrame>
    </p:spTree>
  </p:cSld>
  <p:clrMapOvr>
    <a:overrideClrMapping bg1="lt1" tx1="dk1" bg2="lt2" tx2="dk2" accent1="accent1" accent2="accent2" accent3="accent3" accent4="accent4" accent5="accent5" accent6="accent6" hlink="hlink" folHlink="folHlink"/>
  </p:clrMapOvr>
  <p:transition>
    <p:wip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9" name="Title 2"/>
          <p:cNvSpPr>
            <a:spLocks noGrp="1"/>
          </p:cNvSpPr>
          <p:nvPr>
            <p:ph type="title"/>
          </p:nvPr>
        </p:nvSpPr>
        <p:spPr>
          <a:xfrm>
            <a:off x="838200" y="152400"/>
            <a:ext cx="7467600" cy="609600"/>
          </a:xfrm>
          <a:solidFill>
            <a:srgbClr val="F2B800"/>
          </a:solidFill>
          <a:ln/>
        </p:spPr>
        <p:style>
          <a:lnRef idx="3">
            <a:schemeClr val="lt1"/>
          </a:lnRef>
          <a:fillRef idx="1">
            <a:schemeClr val="accent5"/>
          </a:fillRef>
          <a:effectRef idx="1">
            <a:schemeClr val="accent5"/>
          </a:effectRef>
          <a:fontRef idx="minor">
            <a:schemeClr val="lt1"/>
          </a:fontRef>
        </p:style>
        <p:txBody>
          <a:bodyPr anchor="b">
            <a:noAutofit/>
          </a:bodyPr>
          <a:lstStyle/>
          <a:p>
            <a:pPr algn="ctr">
              <a:defRPr/>
            </a:pPr>
            <a:r>
              <a:rPr lang="en-IN" sz="4000" dirty="0" smtClean="0">
                <a:latin typeface="Times New Roman" pitchFamily="18" charset="0"/>
                <a:cs typeface="Times New Roman" pitchFamily="18" charset="0"/>
              </a:rPr>
              <a:t> FORMS</a:t>
            </a:r>
            <a:endParaRPr lang="en-US" sz="4000" dirty="0">
              <a:latin typeface="Times New Roman" pitchFamily="18" charset="0"/>
              <a:cs typeface="Times New Roman" pitchFamily="18" charset="0"/>
            </a:endParaRPr>
          </a:p>
        </p:txBody>
      </p:sp>
      <p:sp>
        <p:nvSpPr>
          <p:cNvPr id="10" name="Title 2"/>
          <p:cNvSpPr txBox="1">
            <a:spLocks/>
          </p:cNvSpPr>
          <p:nvPr/>
        </p:nvSpPr>
        <p:spPr>
          <a:xfrm>
            <a:off x="762000" y="838200"/>
            <a:ext cx="7543800" cy="533400"/>
          </a:xfrm>
          <a:prstGeom prst="rect">
            <a:avLst/>
          </a:prstGeo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style>
          <a:lnRef idx="1">
            <a:schemeClr val="accent5"/>
          </a:lnRef>
          <a:fillRef idx="2">
            <a:schemeClr val="accent5"/>
          </a:fillRef>
          <a:effectRef idx="1">
            <a:schemeClr val="accent5"/>
          </a:effectRef>
          <a:fontRef idx="minor">
            <a:schemeClr val="dk1"/>
          </a:fontRef>
        </p:style>
        <p:txBody>
          <a:bodyPr vert="horz" lIns="91440" tIns="45720" rIns="91440" bIns="45720" rtlCol="0" anchor="b">
            <a:noAutofit/>
          </a:bodyPr>
          <a:lstStyle/>
          <a:p>
            <a:pPr lvl="0" algn="ctr">
              <a:spcBef>
                <a:spcPct val="0"/>
              </a:spcBef>
              <a:defRPr/>
            </a:pPr>
            <a:r>
              <a:rPr lang="en-IN" sz="3200" b="1" i="1" dirty="0" smtClean="0">
                <a:latin typeface="Times New Roman" pitchFamily="18" charset="0"/>
                <a:cs typeface="Times New Roman" pitchFamily="18" charset="0"/>
              </a:rPr>
              <a:t>W.R.T NCLAT RULES</a:t>
            </a:r>
            <a:endParaRPr lang="en-US" sz="3200" b="1" i="1" dirty="0">
              <a:latin typeface="Times New Roman" pitchFamily="18" charset="0"/>
              <a:cs typeface="Times New Roman" pitchFamily="18" charset="0"/>
            </a:endParaRPr>
          </a:p>
        </p:txBody>
      </p:sp>
      <p:graphicFrame>
        <p:nvGraphicFramePr>
          <p:cNvPr id="6" name="Table 5"/>
          <p:cNvGraphicFramePr>
            <a:graphicFrameLocks noGrp="1"/>
          </p:cNvGraphicFramePr>
          <p:nvPr/>
        </p:nvGraphicFramePr>
        <p:xfrm>
          <a:off x="762001" y="1492123"/>
          <a:ext cx="7543799" cy="5065453"/>
        </p:xfrm>
        <a:graphic>
          <a:graphicData uri="http://schemas.openxmlformats.org/drawingml/2006/table">
            <a:tbl>
              <a:tblPr firstRow="1" bandRow="1">
                <a:tableStyleId>{BDBED569-4797-4DF1-A0F4-6AAB3CD982D8}</a:tableStyleId>
              </a:tblPr>
              <a:tblGrid>
                <a:gridCol w="1436914"/>
                <a:gridCol w="3132887"/>
                <a:gridCol w="2973998"/>
              </a:tblGrid>
              <a:tr h="493453">
                <a:tc gridSpan="3">
                  <a:txBody>
                    <a:bodyPr/>
                    <a:lstStyle/>
                    <a:p>
                      <a:pPr algn="ctr"/>
                      <a:r>
                        <a:rPr lang="en-IN" sz="1800" baseline="0" dirty="0" smtClean="0">
                          <a:solidFill>
                            <a:schemeClr val="tx1"/>
                          </a:solidFill>
                          <a:latin typeface="Times New Roman" pitchFamily="18" charset="0"/>
                          <a:cs typeface="Times New Roman" pitchFamily="18" charset="0"/>
                        </a:rPr>
                        <a:t>IMPORTANT FORMS SPECIFIED IN NCLAT RULES</a:t>
                      </a:r>
                      <a:endParaRPr lang="en-US" sz="1800" dirty="0">
                        <a:solidFill>
                          <a:schemeClr val="tx1"/>
                        </a:solidFill>
                        <a:latin typeface="Times New Roman" pitchFamily="18" charset="0"/>
                        <a:cs typeface="Times New Roman" pitchFamily="18" charset="0"/>
                      </a:endParaRPr>
                    </a:p>
                  </a:txBody>
                  <a:tcPr/>
                </a:tc>
                <a:tc hMerge="1">
                  <a:txBody>
                    <a:bodyPr/>
                    <a:lstStyle/>
                    <a:p>
                      <a:endParaRPr lang="en-US" dirty="0"/>
                    </a:p>
                  </a:txBody>
                  <a:tcPr/>
                </a:tc>
                <a:tc hMerge="1">
                  <a:txBody>
                    <a:bodyPr/>
                    <a:lstStyle/>
                    <a:p>
                      <a:endParaRPr lang="en-US" dirty="0"/>
                    </a:p>
                  </a:txBody>
                  <a:tcPr/>
                </a:tc>
              </a:tr>
              <a:tr h="57638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1" dirty="0" smtClean="0">
                          <a:latin typeface="Times New Roman" pitchFamily="18" charset="0"/>
                          <a:cs typeface="Times New Roman" pitchFamily="18" charset="0"/>
                        </a:rPr>
                        <a:t>FORM</a:t>
                      </a:r>
                      <a:r>
                        <a:rPr lang="en-IN" sz="1800" b="1" baseline="0" dirty="0" smtClean="0">
                          <a:latin typeface="Times New Roman" pitchFamily="18" charset="0"/>
                          <a:cs typeface="Times New Roman" pitchFamily="18" charset="0"/>
                        </a:rPr>
                        <a:t> NO. </a:t>
                      </a:r>
                      <a:endParaRPr lang="en-US" sz="1800" b="1" i="1" dirty="0" smtClean="0">
                        <a:latin typeface="Times New Roman" pitchFamily="18" charset="0"/>
                        <a:cs typeface="Times New Roman" pitchFamily="18" charset="0"/>
                      </a:endParaRPr>
                    </a:p>
                    <a:p>
                      <a:pPr algn="ctr"/>
                      <a:endParaRPr lang="en-US" sz="1800" b="1" i="1" dirty="0">
                        <a:latin typeface="Times New Roman" pitchFamily="18" charset="0"/>
                        <a:cs typeface="Times New Roman" pitchFamily="18" charset="0"/>
                      </a:endParaRPr>
                    </a:p>
                  </a:txBody>
                  <a:tcPr/>
                </a:tc>
                <a:tc>
                  <a:txBody>
                    <a:bodyPr/>
                    <a:lstStyle/>
                    <a:p>
                      <a:pPr algn="ctr"/>
                      <a:r>
                        <a:rPr lang="en-IN" sz="1800" b="1" baseline="0" dirty="0" smtClean="0">
                          <a:latin typeface="Times New Roman" pitchFamily="18" charset="0"/>
                          <a:cs typeface="Times New Roman" pitchFamily="18" charset="0"/>
                        </a:rPr>
                        <a:t> CORRESPONDING RULE</a:t>
                      </a:r>
                      <a:endParaRPr lang="en-US" sz="1800" b="1" i="1" dirty="0">
                        <a:latin typeface="Times New Roman" pitchFamily="18" charset="0"/>
                        <a:cs typeface="Times New Roman" pitchFamily="18" charset="0"/>
                      </a:endParaRPr>
                    </a:p>
                  </a:txBody>
                  <a:tcPr/>
                </a:tc>
                <a:tc>
                  <a:txBody>
                    <a:bodyPr/>
                    <a:lstStyle/>
                    <a:p>
                      <a:pPr algn="ctr"/>
                      <a:r>
                        <a:rPr lang="en-IN" sz="1800" b="1" dirty="0" smtClean="0">
                          <a:latin typeface="Times New Roman" pitchFamily="18" charset="0"/>
                          <a:cs typeface="Times New Roman" pitchFamily="18" charset="0"/>
                        </a:rPr>
                        <a:t>DESCRIPTION</a:t>
                      </a:r>
                      <a:endParaRPr lang="en-US" sz="1800" b="1" i="1" dirty="0">
                        <a:latin typeface="Times New Roman" pitchFamily="18" charset="0"/>
                        <a:cs typeface="Times New Roman" pitchFamily="18" charset="0"/>
                      </a:endParaRPr>
                    </a:p>
                  </a:txBody>
                  <a:tcPr/>
                </a:tc>
              </a:tr>
              <a:tr h="82340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1" dirty="0" smtClean="0">
                          <a:latin typeface="Times New Roman" pitchFamily="18" charset="0"/>
                          <a:cs typeface="Times New Roman" pitchFamily="18" charset="0"/>
                        </a:rPr>
                        <a:t>FORM</a:t>
                      </a:r>
                      <a:r>
                        <a:rPr lang="en-IN" sz="1800" b="1" baseline="0" dirty="0" smtClean="0">
                          <a:latin typeface="Times New Roman" pitchFamily="18" charset="0"/>
                          <a:cs typeface="Times New Roman" pitchFamily="18" charset="0"/>
                        </a:rPr>
                        <a:t> NCLAT-1</a:t>
                      </a:r>
                      <a:endParaRPr lang="en-US" sz="1800" b="1" dirty="0" smtClean="0">
                        <a:latin typeface="Times New Roman" pitchFamily="18" charset="0"/>
                        <a:cs typeface="Times New Roman" pitchFamily="18" charset="0"/>
                      </a:endParaRPr>
                    </a:p>
                    <a:p>
                      <a:pPr algn="ctr"/>
                      <a:endParaRPr lang="en-US" sz="1800" b="1" dirty="0">
                        <a:latin typeface="Times New Roman" pitchFamily="18" charset="0"/>
                        <a:cs typeface="Times New Roman" pitchFamily="18" charset="0"/>
                      </a:endParaRPr>
                    </a:p>
                  </a:txBody>
                  <a:tcPr/>
                </a:tc>
                <a:tc>
                  <a:txBody>
                    <a:bodyPr/>
                    <a:lstStyle/>
                    <a:p>
                      <a:pPr algn="ctr"/>
                      <a:r>
                        <a:rPr lang="en-IN" sz="1800" b="1" kern="1200" dirty="0" smtClean="0">
                          <a:solidFill>
                            <a:schemeClr val="tx1"/>
                          </a:solidFill>
                          <a:latin typeface="Times New Roman" pitchFamily="18" charset="0"/>
                          <a:ea typeface="+mn-ea"/>
                          <a:cs typeface="Times New Roman" pitchFamily="18" charset="0"/>
                        </a:rPr>
                        <a:t>RULE 22</a:t>
                      </a:r>
                    </a:p>
                    <a:p>
                      <a:pPr algn="ctr"/>
                      <a:r>
                        <a:rPr lang="en-IN" sz="1800" b="1" kern="1200" dirty="0" smtClean="0">
                          <a:solidFill>
                            <a:schemeClr val="tx1"/>
                          </a:solidFill>
                          <a:latin typeface="Times New Roman" pitchFamily="18" charset="0"/>
                          <a:ea typeface="+mn-ea"/>
                          <a:cs typeface="Times New Roman" pitchFamily="18" charset="0"/>
                        </a:rPr>
                        <a:t>(</a:t>
                      </a:r>
                      <a:r>
                        <a:rPr lang="en-US" sz="1800" b="1" kern="1200" dirty="0" smtClean="0">
                          <a:solidFill>
                            <a:schemeClr val="tx1"/>
                          </a:solidFill>
                          <a:latin typeface="Times New Roman" pitchFamily="18" charset="0"/>
                          <a:ea typeface="+mn-ea"/>
                          <a:cs typeface="Times New Roman" pitchFamily="18" charset="0"/>
                        </a:rPr>
                        <a:t>Presentation of appeal)</a:t>
                      </a:r>
                      <a:endParaRPr lang="en-IN" sz="1800" b="1" kern="1200" dirty="0" smtClean="0">
                        <a:solidFill>
                          <a:schemeClr val="tx1"/>
                        </a:solidFill>
                        <a:latin typeface="Times New Roman" pitchFamily="18" charset="0"/>
                        <a:ea typeface="+mn-ea"/>
                        <a:cs typeface="Times New Roman" pitchFamily="18" charset="0"/>
                      </a:endParaRPr>
                    </a:p>
                  </a:txBody>
                  <a:tcPr/>
                </a:tc>
                <a:tc>
                  <a:txBody>
                    <a:bodyPr/>
                    <a:lstStyle/>
                    <a:p>
                      <a:r>
                        <a:rPr lang="en-IN" sz="1800" b="1" kern="1200" dirty="0" smtClean="0">
                          <a:solidFill>
                            <a:schemeClr val="tx1"/>
                          </a:solidFill>
                          <a:latin typeface="Times New Roman" pitchFamily="18" charset="0"/>
                          <a:ea typeface="+mn-ea"/>
                          <a:cs typeface="Times New Roman" pitchFamily="18" charset="0"/>
                        </a:rPr>
                        <a:t>Memorandum of Appeal Preferred under S. 421 of Act.</a:t>
                      </a:r>
                    </a:p>
                  </a:txBody>
                  <a:tcPr/>
                </a:tc>
              </a:tr>
              <a:tr h="82340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1" dirty="0" smtClean="0">
                          <a:latin typeface="Times New Roman" pitchFamily="18" charset="0"/>
                          <a:cs typeface="Times New Roman" pitchFamily="18" charset="0"/>
                        </a:rPr>
                        <a:t>FORM</a:t>
                      </a:r>
                      <a:r>
                        <a:rPr lang="en-IN" sz="1800" b="1" baseline="0" dirty="0" smtClean="0">
                          <a:latin typeface="Times New Roman" pitchFamily="18" charset="0"/>
                          <a:cs typeface="Times New Roman" pitchFamily="18" charset="0"/>
                        </a:rPr>
                        <a:t> NCLAT-2</a:t>
                      </a:r>
                      <a:endParaRPr lang="en-US" sz="1800" b="1" dirty="0" smtClean="0">
                        <a:latin typeface="Times New Roman" pitchFamily="18" charset="0"/>
                        <a:cs typeface="Times New Roman" pitchFamily="18" charset="0"/>
                      </a:endParaRPr>
                    </a:p>
                    <a:p>
                      <a:pPr algn="ctr"/>
                      <a:endParaRPr lang="en-US" sz="1800" b="1"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1" dirty="0" smtClean="0">
                          <a:latin typeface="Times New Roman" pitchFamily="18" charset="0"/>
                          <a:cs typeface="Times New Roman" pitchFamily="18" charset="0"/>
                        </a:rPr>
                        <a:t>RULE 31</a:t>
                      </a:r>
                    </a:p>
                    <a:p>
                      <a:pPr algn="ctr"/>
                      <a:r>
                        <a:rPr lang="en-US" sz="1800" b="1" kern="1200" dirty="0" smtClean="0">
                          <a:latin typeface="Times New Roman" pitchFamily="18" charset="0"/>
                          <a:cs typeface="Times New Roman" pitchFamily="18" charset="0"/>
                        </a:rPr>
                        <a:t>(Interlocutory Application)</a:t>
                      </a:r>
                      <a:endParaRPr lang="en-US" sz="1800" b="1" i="1" kern="1200" dirty="0" smtClean="0">
                        <a:solidFill>
                          <a:schemeClr val="dk1"/>
                        </a:solidFill>
                        <a:latin typeface="Times New Roman" pitchFamily="18" charset="0"/>
                        <a:ea typeface="+mn-ea"/>
                        <a:cs typeface="Times New Roman" pitchFamily="18" charset="0"/>
                      </a:endParaRPr>
                    </a:p>
                  </a:txBody>
                  <a:tcPr/>
                </a:tc>
                <a:tc>
                  <a:txBody>
                    <a:bodyPr/>
                    <a:lstStyle/>
                    <a:p>
                      <a:pPr algn="ctr"/>
                      <a:r>
                        <a:rPr lang="en-IN" sz="1800" b="1" dirty="0" smtClean="0">
                          <a:latin typeface="Times New Roman" pitchFamily="18" charset="0"/>
                          <a:cs typeface="Times New Roman" pitchFamily="18" charset="0"/>
                        </a:rPr>
                        <a:t>Interlocutory application</a:t>
                      </a:r>
                      <a:r>
                        <a:rPr lang="en-IN" sz="1800" b="1" baseline="0" dirty="0" smtClean="0">
                          <a:latin typeface="Times New Roman" pitchFamily="18" charset="0"/>
                          <a:cs typeface="Times New Roman" pitchFamily="18" charset="0"/>
                        </a:rPr>
                        <a:t> format</a:t>
                      </a:r>
                      <a:endParaRPr lang="en-US" sz="1800" b="1" dirty="0">
                        <a:latin typeface="Times New Roman" pitchFamily="18" charset="0"/>
                        <a:cs typeface="Times New Roman" pitchFamily="18" charset="0"/>
                      </a:endParaRPr>
                    </a:p>
                  </a:txBody>
                  <a:tcPr/>
                </a:tc>
              </a:tr>
              <a:tr h="82340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1" dirty="0" smtClean="0">
                          <a:latin typeface="Times New Roman" pitchFamily="18" charset="0"/>
                          <a:cs typeface="Times New Roman" pitchFamily="18" charset="0"/>
                        </a:rPr>
                        <a:t>FORM</a:t>
                      </a:r>
                      <a:r>
                        <a:rPr lang="en-IN" sz="1800" b="1" baseline="0" dirty="0" smtClean="0">
                          <a:latin typeface="Times New Roman" pitchFamily="18" charset="0"/>
                          <a:cs typeface="Times New Roman" pitchFamily="18" charset="0"/>
                        </a:rPr>
                        <a:t> NCLAT-3</a:t>
                      </a:r>
                      <a:endParaRPr lang="en-US" sz="1800" b="1" dirty="0" smtClean="0">
                        <a:latin typeface="Times New Roman" pitchFamily="18" charset="0"/>
                        <a:cs typeface="Times New Roman" pitchFamily="18" charset="0"/>
                      </a:endParaRPr>
                    </a:p>
                    <a:p>
                      <a:pPr algn="ctr"/>
                      <a:endParaRPr lang="en-US" sz="1800" b="1"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kern="1200" dirty="0" smtClean="0">
                          <a:latin typeface="Times New Roman" pitchFamily="18" charset="0"/>
                          <a:cs typeface="Times New Roman" pitchFamily="18" charset="0"/>
                        </a:rPr>
                        <a:t> RULE 59</a:t>
                      </a:r>
                    </a:p>
                    <a:p>
                      <a:pPr marL="0" marR="0" indent="0" algn="ctr" defTabSz="914400" rtl="0" eaLnBrk="1" fontAlgn="auto" latinLnBrk="0" hangingPunct="1">
                        <a:lnSpc>
                          <a:spcPct val="100000"/>
                        </a:lnSpc>
                        <a:spcBef>
                          <a:spcPts val="0"/>
                        </a:spcBef>
                        <a:spcAft>
                          <a:spcPts val="0"/>
                        </a:spcAft>
                        <a:buClrTx/>
                        <a:buSzTx/>
                        <a:buFontTx/>
                        <a:buNone/>
                        <a:tabLst/>
                        <a:defRPr/>
                      </a:pPr>
                      <a:r>
                        <a:rPr lang="en-IN" sz="1800" b="1" kern="1200" dirty="0" smtClean="0">
                          <a:latin typeface="Times New Roman" pitchFamily="18" charset="0"/>
                          <a:cs typeface="Times New Roman" pitchFamily="18" charset="0"/>
                        </a:rPr>
                        <a:t>(Application</a:t>
                      </a:r>
                      <a:r>
                        <a:rPr lang="en-IN" sz="1800" b="1" kern="1200" baseline="0" dirty="0" smtClean="0">
                          <a:latin typeface="Times New Roman" pitchFamily="18" charset="0"/>
                          <a:cs typeface="Times New Roman" pitchFamily="18" charset="0"/>
                        </a:rPr>
                        <a:t> for Inspection)</a:t>
                      </a:r>
                      <a:endParaRPr lang="en-US" sz="1800" b="1" i="1" kern="1200" dirty="0" smtClean="0">
                        <a:solidFill>
                          <a:schemeClr val="dk1"/>
                        </a:solidFill>
                        <a:latin typeface="Times New Roman" pitchFamily="18" charset="0"/>
                        <a:ea typeface="+mn-ea"/>
                        <a:cs typeface="Times New Roman" pitchFamily="18" charset="0"/>
                      </a:endParaRPr>
                    </a:p>
                  </a:txBody>
                  <a:tcPr/>
                </a:tc>
                <a:tc>
                  <a:txBody>
                    <a:bodyPr/>
                    <a:lstStyle/>
                    <a:p>
                      <a:pPr algn="ctr"/>
                      <a:r>
                        <a:rPr lang="en-IN" sz="1800" b="1" kern="1200" dirty="0" smtClean="0">
                          <a:latin typeface="Times New Roman" pitchFamily="18" charset="0"/>
                          <a:cs typeface="Times New Roman" pitchFamily="18" charset="0"/>
                        </a:rPr>
                        <a:t>Application</a:t>
                      </a:r>
                      <a:r>
                        <a:rPr lang="en-IN" sz="1800" b="1" kern="1200" baseline="0" dirty="0" smtClean="0">
                          <a:latin typeface="Times New Roman" pitchFamily="18" charset="0"/>
                          <a:cs typeface="Times New Roman" pitchFamily="18" charset="0"/>
                        </a:rPr>
                        <a:t> for Inspection format </a:t>
                      </a:r>
                      <a:endParaRPr lang="en-US" sz="1800" b="1" dirty="0">
                        <a:latin typeface="Times New Roman" pitchFamily="18" charset="0"/>
                        <a:cs typeface="Times New Roman" pitchFamily="18" charset="0"/>
                      </a:endParaRPr>
                    </a:p>
                  </a:txBody>
                  <a:tcPr/>
                </a:tc>
              </a:tr>
              <a:tr h="96223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1" dirty="0" smtClean="0">
                          <a:latin typeface="Times New Roman" pitchFamily="18" charset="0"/>
                          <a:cs typeface="Times New Roman" pitchFamily="18" charset="0"/>
                        </a:rPr>
                        <a:t>FORM</a:t>
                      </a:r>
                      <a:r>
                        <a:rPr lang="en-IN" sz="1800" b="1" baseline="0" dirty="0" smtClean="0">
                          <a:latin typeface="Times New Roman" pitchFamily="18" charset="0"/>
                          <a:cs typeface="Times New Roman" pitchFamily="18" charset="0"/>
                        </a:rPr>
                        <a:t> NCLAT-4</a:t>
                      </a:r>
                      <a:endParaRPr lang="en-US" sz="1800" b="1" dirty="0" smtClean="0">
                        <a:latin typeface="Times New Roman" pitchFamily="18" charset="0"/>
                        <a:cs typeface="Times New Roman" pitchFamily="18" charset="0"/>
                      </a:endParaRPr>
                    </a:p>
                    <a:p>
                      <a:pPr algn="ctr"/>
                      <a:endParaRPr lang="en-US" sz="1800" b="1"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kern="1200" dirty="0" smtClean="0">
                          <a:latin typeface="Times New Roman" pitchFamily="18" charset="0"/>
                          <a:cs typeface="Times New Roman" pitchFamily="18" charset="0"/>
                        </a:rPr>
                        <a:t> RULE 68</a:t>
                      </a:r>
                    </a:p>
                    <a:p>
                      <a:pPr marL="0" marR="0" indent="0" algn="ctr" defTabSz="914400" rtl="0" eaLnBrk="1" fontAlgn="auto" latinLnBrk="0" hangingPunct="1">
                        <a:lnSpc>
                          <a:spcPct val="100000"/>
                        </a:lnSpc>
                        <a:spcBef>
                          <a:spcPts val="0"/>
                        </a:spcBef>
                        <a:spcAft>
                          <a:spcPts val="0"/>
                        </a:spcAft>
                        <a:buClrTx/>
                        <a:buSzTx/>
                        <a:buFontTx/>
                        <a:buNone/>
                        <a:tabLst/>
                        <a:defRPr/>
                      </a:pPr>
                      <a:r>
                        <a:rPr lang="en-IN" sz="1800" b="1" kern="1200" dirty="0" smtClean="0">
                          <a:latin typeface="Times New Roman" pitchFamily="18" charset="0"/>
                          <a:cs typeface="Times New Roman" pitchFamily="18" charset="0"/>
                        </a:rPr>
                        <a:t>(</a:t>
                      </a:r>
                      <a:r>
                        <a:rPr lang="en-IN" sz="1800" b="1" kern="1200" baseline="0" dirty="0" smtClean="0">
                          <a:latin typeface="Times New Roman" pitchFamily="18" charset="0"/>
                          <a:cs typeface="Times New Roman" pitchFamily="18" charset="0"/>
                        </a:rPr>
                        <a:t> Form &amp; Contents of Affidavit</a:t>
                      </a:r>
                      <a:endParaRPr lang="en-US" sz="1800" b="1" kern="1200" dirty="0" smtClean="0">
                        <a:latin typeface="Times New Roman" pitchFamily="18" charset="0"/>
                        <a:cs typeface="Times New Roman" pitchFamily="18" charset="0"/>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n-US" sz="1800" b="1" i="1" kern="1200" dirty="0" smtClean="0">
                        <a:solidFill>
                          <a:schemeClr val="dk1"/>
                        </a:solidFill>
                        <a:latin typeface="Times New Roman" pitchFamily="18" charset="0"/>
                        <a:ea typeface="+mn-ea"/>
                        <a:cs typeface="Times New Roman" pitchFamily="18" charset="0"/>
                      </a:endParaRPr>
                    </a:p>
                  </a:txBody>
                  <a:tcPr/>
                </a:tc>
                <a:tc>
                  <a:txBody>
                    <a:bodyPr/>
                    <a:lstStyle/>
                    <a:p>
                      <a:pPr algn="ctr"/>
                      <a:r>
                        <a:rPr lang="en-IN" sz="1800" b="1" dirty="0" smtClean="0">
                          <a:latin typeface="Times New Roman" pitchFamily="18" charset="0"/>
                          <a:cs typeface="Times New Roman" pitchFamily="18" charset="0"/>
                        </a:rPr>
                        <a:t>Affidavit</a:t>
                      </a:r>
                      <a:r>
                        <a:rPr lang="en-IN" sz="1800" b="1" baseline="0" dirty="0" smtClean="0">
                          <a:latin typeface="Times New Roman" pitchFamily="18" charset="0"/>
                          <a:cs typeface="Times New Roman" pitchFamily="18" charset="0"/>
                        </a:rPr>
                        <a:t> Format</a:t>
                      </a:r>
                      <a:endParaRPr lang="en-US" sz="1800" b="1" dirty="0">
                        <a:latin typeface="Times New Roman" pitchFamily="18" charset="0"/>
                        <a:cs typeface="Times New Roman" pitchFamily="18" charset="0"/>
                      </a:endParaRPr>
                    </a:p>
                  </a:txBody>
                  <a:tcPr/>
                </a:tc>
              </a:tr>
            </a:tbl>
          </a:graphicData>
        </a:graphic>
      </p:graphicFrame>
    </p:spTree>
  </p:cSld>
  <p:clrMapOvr>
    <a:overrideClrMapping bg1="lt1" tx1="dk1" bg2="lt2" tx2="dk2" accent1="accent1" accent2="accent2" accent3="accent3" accent4="accent4" accent5="accent5" accent6="accent6" hlink="hlink" folHlink="folHlink"/>
  </p:clrMapOvr>
  <p:transition>
    <p:wip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534400" cy="609600"/>
          </a:xfrm>
          <a:gradFill>
            <a:gsLst>
              <a:gs pos="0">
                <a:srgbClr val="DDEBCF"/>
              </a:gs>
              <a:gs pos="50000">
                <a:srgbClr val="9CB86E"/>
              </a:gs>
              <a:gs pos="100000">
                <a:srgbClr val="156B13"/>
              </a:gs>
            </a:gsLst>
            <a:lin ang="5400000" scaled="0"/>
          </a:gradFill>
        </p:spPr>
        <p:style>
          <a:lnRef idx="1">
            <a:schemeClr val="dk1"/>
          </a:lnRef>
          <a:fillRef idx="1003">
            <a:schemeClr val="dk2"/>
          </a:fillRef>
          <a:effectRef idx="1">
            <a:schemeClr val="dk1"/>
          </a:effectRef>
          <a:fontRef idx="minor">
            <a:schemeClr val="dk1"/>
          </a:fontRef>
        </p:style>
        <p:txBody>
          <a:bodyPr anchor="b">
            <a:noAutofit/>
          </a:bodyPr>
          <a:lstStyle/>
          <a:p>
            <a:pPr marL="457200" indent="-457200" algn="ctr">
              <a:spcAft>
                <a:spcPts val="600"/>
              </a:spcAft>
            </a:pP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JUDICIAL INTERVENTION</a:t>
            </a:r>
            <a:endParaRPr lang="en-IN" sz="3200" dirty="0" smtClean="0">
              <a:latin typeface="Times New Roman" pitchFamily="18" charset="0"/>
              <a:cs typeface="Times New Roman" pitchFamily="18" charset="0"/>
            </a:endParaRPr>
          </a:p>
        </p:txBody>
      </p:sp>
      <p:sp>
        <p:nvSpPr>
          <p:cNvPr id="13" name="Rectangle 12"/>
          <p:cNvSpPr/>
          <p:nvPr/>
        </p:nvSpPr>
        <p:spPr>
          <a:xfrm>
            <a:off x="500034" y="1071546"/>
            <a:ext cx="8382000" cy="5257800"/>
          </a:xfrm>
          <a:prstGeom prst="rect">
            <a:avLst/>
          </a:prstGeom>
          <a:ln/>
        </p:spPr>
        <p:style>
          <a:lnRef idx="1">
            <a:schemeClr val="accent3"/>
          </a:lnRef>
          <a:fillRef idx="2">
            <a:schemeClr val="accent3"/>
          </a:fillRef>
          <a:effectRef idx="1">
            <a:schemeClr val="accent3"/>
          </a:effectRef>
          <a:fontRef idx="minor">
            <a:schemeClr val="dk1"/>
          </a:fontRef>
        </p:style>
        <p:txBody>
          <a:bodyPr rtlCol="0" anchor="t"/>
          <a:lstStyle/>
          <a:p>
            <a:pPr algn="just"/>
            <a:r>
              <a:rPr lang="en-IN" sz="2000" dirty="0" smtClean="0">
                <a:solidFill>
                  <a:schemeClr val="tx1"/>
                </a:solidFill>
                <a:latin typeface="Times New Roman" pitchFamily="18" charset="0"/>
                <a:cs typeface="Times New Roman" pitchFamily="18" charset="0"/>
              </a:rPr>
              <a:t>Until the Code, there was no single legislation that governed corporate insolvency and bankruptcy proceedings. </a:t>
            </a:r>
          </a:p>
          <a:p>
            <a:pPr algn="just"/>
            <a:endParaRPr lang="en-IN" sz="2000" dirty="0" smtClean="0">
              <a:solidFill>
                <a:schemeClr val="tx1"/>
              </a:solidFill>
              <a:latin typeface="Times New Roman" pitchFamily="18" charset="0"/>
              <a:cs typeface="Times New Roman" pitchFamily="18" charset="0"/>
            </a:endParaRPr>
          </a:p>
          <a:p>
            <a:pPr algn="just"/>
            <a:r>
              <a:rPr lang="en-IN" sz="2000" dirty="0" smtClean="0">
                <a:solidFill>
                  <a:schemeClr val="tx1"/>
                </a:solidFill>
                <a:latin typeface="Times New Roman" pitchFamily="18" charset="0"/>
                <a:cs typeface="Times New Roman" pitchFamily="18" charset="0"/>
              </a:rPr>
              <a:t>The Code has eliminated confusion caused by a complex judicial framework. But it’s  structure is not build away from the state apparatus. </a:t>
            </a:r>
          </a:p>
          <a:p>
            <a:pPr algn="just"/>
            <a:endParaRPr lang="en-US" sz="2000" dirty="0" smtClean="0">
              <a:solidFill>
                <a:schemeClr val="tx1"/>
              </a:solidFill>
              <a:latin typeface="Times New Roman" pitchFamily="18" charset="0"/>
              <a:cs typeface="Times New Roman" pitchFamily="18" charset="0"/>
            </a:endParaRPr>
          </a:p>
          <a:p>
            <a:pPr algn="just"/>
            <a:r>
              <a:rPr lang="en-US" sz="2000" dirty="0" smtClean="0">
                <a:solidFill>
                  <a:schemeClr val="tx1"/>
                </a:solidFill>
                <a:latin typeface="Times New Roman" pitchFamily="18" charset="0"/>
                <a:cs typeface="Times New Roman" pitchFamily="18" charset="0"/>
              </a:rPr>
              <a:t>It is a systemic reform which would address encompass borrowing by firms and by Individuals, both commercially and judicially. </a:t>
            </a:r>
          </a:p>
          <a:p>
            <a:pPr algn="just"/>
            <a:endParaRPr lang="en-US" sz="2000" dirty="0" smtClean="0">
              <a:solidFill>
                <a:schemeClr val="tx1"/>
              </a:solidFill>
              <a:latin typeface="Times New Roman" pitchFamily="18" charset="0"/>
              <a:cs typeface="Times New Roman" pitchFamily="18" charset="0"/>
            </a:endParaRPr>
          </a:p>
          <a:p>
            <a:pPr algn="just"/>
            <a:r>
              <a:rPr lang="en-US" sz="2000" b="1" i="1" dirty="0" smtClean="0">
                <a:solidFill>
                  <a:schemeClr val="tx1"/>
                </a:solidFill>
                <a:latin typeface="Times New Roman" pitchFamily="18" charset="0"/>
                <a:cs typeface="Times New Roman" pitchFamily="18" charset="0"/>
              </a:rPr>
              <a:t>Judiciary has its own role and it is not a hindrance to the Code. Seeking Court intervention is not a bad thing as this makes the path clear for the transactions in the future.</a:t>
            </a:r>
            <a:endParaRPr lang="en-US" sz="2400" b="1" i="1" dirty="0" smtClean="0">
              <a:solidFill>
                <a:schemeClr val="tx1"/>
              </a:solidFill>
              <a:latin typeface="Times New Roman" pitchFamily="18" charset="0"/>
              <a:cs typeface="Times New Roman" pitchFamily="18" charset="0"/>
            </a:endParaRPr>
          </a:p>
          <a:p>
            <a:pPr algn="just"/>
            <a:endParaRPr lang="en-US" sz="2000" dirty="0" smtClean="0">
              <a:solidFill>
                <a:schemeClr val="tx1"/>
              </a:solidFill>
              <a:latin typeface="Times New Roman" pitchFamily="18" charset="0"/>
              <a:cs typeface="Times New Roman" pitchFamily="18" charset="0"/>
            </a:endParaRPr>
          </a:p>
          <a:p>
            <a:pPr algn="just"/>
            <a:endParaRPr lang="en-US" sz="2000" dirty="0" smtClean="0">
              <a:solidFill>
                <a:schemeClr val="tx1"/>
              </a:solidFill>
              <a:latin typeface="Times New Roman" pitchFamily="18" charset="0"/>
              <a:cs typeface="Times New Roman" pitchFamily="18" charset="0"/>
            </a:endParaRPr>
          </a:p>
          <a:p>
            <a:pPr algn="just"/>
            <a:endParaRPr lang="en-IN" sz="2000" dirty="0" smtClean="0">
              <a:solidFill>
                <a:schemeClr val="tx1"/>
              </a:solidFill>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6609209" y="4507954"/>
            <a:ext cx="2286000" cy="181548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2089176750"/>
      </p:ext>
    </p:extLst>
  </p:cSld>
  <p:clrMapOvr>
    <a:masterClrMapping/>
  </p:clrMapOvr>
  <p:transition>
    <p:wip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pPr algn="ctr"/>
            <a:r>
              <a:rPr lang="en-IN" sz="3600" b="1" dirty="0" smtClean="0">
                <a:latin typeface="Georgia" pitchFamily="18" charset="0"/>
                <a:ea typeface="+mn-ea"/>
                <a:cs typeface="+mn-cs"/>
              </a:rPr>
              <a:t>INSOLVENCY RESOLUTION PROCESS &amp; NCLT </a:t>
            </a:r>
            <a:endParaRPr lang="en-IN" sz="3600" b="1" dirty="0">
              <a:latin typeface="Georgia" pitchFamily="18" charset="0"/>
              <a:ea typeface="+mn-ea"/>
              <a:cs typeface="+mn-cs"/>
            </a:endParaRPr>
          </a:p>
        </p:txBody>
      </p:sp>
      <p:sp>
        <p:nvSpPr>
          <p:cNvPr id="6" name="Content Placeholder 5"/>
          <p:cNvSpPr>
            <a:spLocks noGrp="1"/>
          </p:cNvSpPr>
          <p:nvPr>
            <p:ph idx="1"/>
          </p:nvPr>
        </p:nvSpPr>
        <p:spPr>
          <a:xfrm>
            <a:off x="685800" y="1524000"/>
            <a:ext cx="8183880" cy="4800600"/>
          </a:xfrm>
          <a:blipFill>
            <a:blip r:embed="rId2"/>
            <a:tile tx="0" ty="0" sx="100000" sy="100000" flip="none" algn="tl"/>
          </a:blipFill>
        </p:spPr>
        <p:txBody>
          <a:bodyPr>
            <a:normAutofit fontScale="25000" lnSpcReduction="20000"/>
          </a:bodyPr>
          <a:lstStyle/>
          <a:p>
            <a:pPr algn="just">
              <a:buNone/>
            </a:pPr>
            <a:r>
              <a:rPr lang="en-IN" sz="2400" dirty="0" smtClean="0">
                <a:latin typeface="Georgia" pitchFamily="18" charset="0"/>
              </a:rPr>
              <a:t>	</a:t>
            </a:r>
            <a:endParaRPr lang="en-IN" sz="8000" dirty="0" smtClean="0">
              <a:latin typeface="Georgia" pitchFamily="18" charset="0"/>
            </a:endParaRPr>
          </a:p>
          <a:p>
            <a:pPr algn="just">
              <a:lnSpc>
                <a:spcPct val="170000"/>
              </a:lnSpc>
              <a:buNone/>
            </a:pPr>
            <a:r>
              <a:rPr lang="en-IN" sz="8000" dirty="0" smtClean="0">
                <a:latin typeface="Georgia" pitchFamily="18" charset="0"/>
              </a:rPr>
              <a:t>	Insolvency and Bankruptcy Code  2016 , effective from 28</a:t>
            </a:r>
            <a:r>
              <a:rPr lang="en-IN" sz="8000" baseline="30000" dirty="0" smtClean="0">
                <a:latin typeface="Georgia" pitchFamily="18" charset="0"/>
              </a:rPr>
              <a:t>th</a:t>
            </a:r>
            <a:r>
              <a:rPr lang="en-IN" sz="8000" dirty="0" smtClean="0">
                <a:latin typeface="Georgia" pitchFamily="18" charset="0"/>
              </a:rPr>
              <a:t> May 2016 has granted broad powers to the NCLT as adjudicating authority  for the 'insolvency resolution process.</a:t>
            </a:r>
          </a:p>
          <a:p>
            <a:pPr algn="just">
              <a:buNone/>
            </a:pPr>
            <a:r>
              <a:rPr lang="en-IN" sz="8000" dirty="0" smtClean="0">
                <a:latin typeface="Georgia" pitchFamily="18" charset="0"/>
              </a:rPr>
              <a:t>	The adjudicating authority for corporate insolvency and liquidation is the NCLT</a:t>
            </a:r>
          </a:p>
          <a:p>
            <a:pPr algn="just">
              <a:buFont typeface="Wingdings" pitchFamily="2" charset="2"/>
              <a:buChar char="v"/>
            </a:pPr>
            <a:endParaRPr lang="en-IN" sz="8000" dirty="0" smtClean="0">
              <a:latin typeface="Georgia" pitchFamily="18" charset="0"/>
            </a:endParaRPr>
          </a:p>
          <a:p>
            <a:pPr algn="just">
              <a:buFont typeface="Wingdings" pitchFamily="2" charset="2"/>
              <a:buChar char="v"/>
            </a:pPr>
            <a:r>
              <a:rPr lang="en-IN" sz="8000" b="1" i="1" dirty="0" smtClean="0">
                <a:latin typeface="Georgia" pitchFamily="18" charset="0"/>
              </a:rPr>
              <a:t>Powers of NCLT envisaged under Corporate Insolvency resolution process are :-</a:t>
            </a:r>
            <a:endParaRPr lang="en-IN" sz="8000" dirty="0" smtClean="0">
              <a:latin typeface="Georgia" pitchFamily="18" charset="0"/>
            </a:endParaRPr>
          </a:p>
          <a:p>
            <a:pPr algn="just">
              <a:lnSpc>
                <a:spcPct val="160000"/>
              </a:lnSpc>
              <a:buFont typeface="Wingdings" pitchFamily="2" charset="2"/>
              <a:buChar char="v"/>
            </a:pPr>
            <a:r>
              <a:rPr lang="en-IN" sz="8000" b="1" i="1" dirty="0" smtClean="0">
                <a:latin typeface="Georgia" pitchFamily="18" charset="0"/>
              </a:rPr>
              <a:t>Resolution process before NCLT : </a:t>
            </a:r>
            <a:r>
              <a:rPr lang="en-IN" sz="8000" dirty="0" smtClean="0">
                <a:latin typeface="Georgia" pitchFamily="18" charset="0"/>
              </a:rPr>
              <a:t>Financial creditor by itself or jointly for a defaulted financial debt.</a:t>
            </a:r>
          </a:p>
          <a:p>
            <a:pPr algn="just">
              <a:lnSpc>
                <a:spcPct val="160000"/>
              </a:lnSpc>
              <a:buNone/>
            </a:pPr>
            <a:endParaRPr lang="en-US" sz="8000" dirty="0" smtClean="0">
              <a:latin typeface="Georgia" pitchFamily="18" charset="0"/>
            </a:endParaRPr>
          </a:p>
          <a:p>
            <a:pPr lvl="0" algn="just">
              <a:buClr>
                <a:srgbClr val="3891A7"/>
              </a:buClr>
              <a:buNone/>
            </a:pPr>
            <a:r>
              <a:rPr lang="en-US" sz="5500" dirty="0" smtClean="0">
                <a:latin typeface="Georgia" pitchFamily="18" charset="0"/>
              </a:rPr>
              <a:t>	</a:t>
            </a:r>
          </a:p>
          <a:p>
            <a:pPr algn="just">
              <a:lnSpc>
                <a:spcPct val="160000"/>
              </a:lnSpc>
              <a:buFont typeface="Wingdings" pitchFamily="2" charset="2"/>
              <a:buChar char="v"/>
            </a:pPr>
            <a:endParaRPr lang="en-US" sz="8000" dirty="0" smtClean="0">
              <a:latin typeface="Georgia" pitchFamily="18" charset="0"/>
            </a:endParaRPr>
          </a:p>
          <a:p>
            <a:pPr algn="just">
              <a:lnSpc>
                <a:spcPct val="140000"/>
              </a:lnSpc>
              <a:buNone/>
            </a:pPr>
            <a:endParaRPr lang="en-IN" sz="4200" dirty="0" smtClean="0">
              <a:latin typeface="Georgia" pitchFamily="18" charset="0"/>
            </a:endParaRPr>
          </a:p>
          <a:p>
            <a:pPr algn="just">
              <a:lnSpc>
                <a:spcPct val="140000"/>
              </a:lnSpc>
              <a:buNone/>
            </a:pPr>
            <a:endParaRPr lang="en-IN" sz="3600" dirty="0" smtClean="0">
              <a:latin typeface="Georgia" pitchFamily="18" charset="0"/>
            </a:endParaRPr>
          </a:p>
          <a:p>
            <a:pPr algn="just">
              <a:lnSpc>
                <a:spcPct val="140000"/>
              </a:lnSpc>
              <a:buNone/>
            </a:pPr>
            <a:r>
              <a:rPr lang="en-IN" sz="3600" dirty="0" smtClean="0">
                <a:latin typeface="Alegreya Sans"/>
              </a:rPr>
              <a:t>  	</a:t>
            </a:r>
            <a:endParaRPr lang="en-IN" sz="2600" dirty="0" smtClean="0">
              <a:latin typeface="Georgia" pitchFamily="18" charset="0"/>
            </a:endParaRPr>
          </a:p>
          <a:p>
            <a:pPr algn="just">
              <a:buNone/>
            </a:pPr>
            <a:endParaRPr lang="en-US" sz="2400" dirty="0" smtClean="0">
              <a:latin typeface="Georgia" pitchFamily="18" charset="0"/>
            </a:endParaRPr>
          </a:p>
          <a:p>
            <a:pPr algn="just">
              <a:buNone/>
            </a:pPr>
            <a:endParaRPr lang="en-US" sz="2400" dirty="0" smtClean="0">
              <a:latin typeface="Georgia" pitchFamily="18" charset="0"/>
            </a:endParaRPr>
          </a:p>
          <a:p>
            <a:pPr algn="just">
              <a:buNone/>
            </a:pPr>
            <a:r>
              <a:rPr lang="en-US" sz="2400" dirty="0" smtClean="0">
                <a:latin typeface="Georgia" pitchFamily="18" charset="0"/>
              </a:rPr>
              <a:t>	</a:t>
            </a:r>
          </a:p>
        </p:txBody>
      </p:sp>
    </p:spTree>
    <p:extLst>
      <p:ext uri="{BB962C8B-B14F-4D97-AF65-F5344CB8AC3E}">
        <p14:creationId xmlns="" xmlns:p14="http://schemas.microsoft.com/office/powerpoint/2010/main" val="3226708802"/>
      </p:ext>
    </p:extLst>
  </p:cSld>
  <p:clrMapOvr>
    <a:masterClrMapping/>
  </p:clrMapOvr>
  <p:transition>
    <p:wip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pPr algn="ctr"/>
            <a:r>
              <a:rPr lang="en-IN" sz="3600" b="1" dirty="0" smtClean="0">
                <a:latin typeface="Georgia" pitchFamily="18" charset="0"/>
              </a:rPr>
              <a:t>INSOLVENCY RESOLUTION PROCESS &amp; NCLT </a:t>
            </a:r>
            <a:endParaRPr lang="en-IN" sz="3600" b="1" dirty="0">
              <a:latin typeface="Georgia" pitchFamily="18" charset="0"/>
            </a:endParaRPr>
          </a:p>
        </p:txBody>
      </p:sp>
      <p:sp>
        <p:nvSpPr>
          <p:cNvPr id="6" name="Content Placeholder 5"/>
          <p:cNvSpPr>
            <a:spLocks noGrp="1"/>
          </p:cNvSpPr>
          <p:nvPr>
            <p:ph idx="1"/>
          </p:nvPr>
        </p:nvSpPr>
        <p:spPr>
          <a:xfrm>
            <a:off x="1371600" y="1447800"/>
            <a:ext cx="7498080" cy="4800600"/>
          </a:xfrm>
          <a:blipFill>
            <a:blip r:embed="rId2"/>
            <a:tile tx="0" ty="0" sx="100000" sy="100000" flip="none" algn="tl"/>
          </a:blipFill>
        </p:spPr>
        <p:txBody>
          <a:bodyPr>
            <a:normAutofit fontScale="25000" lnSpcReduction="20000"/>
          </a:bodyPr>
          <a:lstStyle/>
          <a:p>
            <a:pPr algn="just">
              <a:buNone/>
            </a:pPr>
            <a:endParaRPr lang="en-IN" sz="8000" dirty="0" smtClean="0">
              <a:latin typeface="Georgia" pitchFamily="18" charset="0"/>
            </a:endParaRPr>
          </a:p>
          <a:p>
            <a:pPr algn="just">
              <a:buFont typeface="Wingdings" pitchFamily="2" charset="2"/>
              <a:buChar char="v"/>
            </a:pPr>
            <a:r>
              <a:rPr lang="en-IN" sz="8000" b="1" i="1" dirty="0" smtClean="0">
                <a:latin typeface="Georgia" pitchFamily="18" charset="0"/>
              </a:rPr>
              <a:t>Powers of the NCLT envisaged under Corporate Insolvency resolution process are :-</a:t>
            </a:r>
          </a:p>
          <a:p>
            <a:pPr algn="just">
              <a:buNone/>
            </a:pPr>
            <a:endParaRPr lang="en-IN" sz="8000" dirty="0" smtClean="0">
              <a:latin typeface="Georgia" pitchFamily="18" charset="0"/>
            </a:endParaRPr>
          </a:p>
          <a:p>
            <a:pPr algn="just">
              <a:lnSpc>
                <a:spcPct val="160000"/>
              </a:lnSpc>
              <a:buFont typeface="Wingdings" pitchFamily="2" charset="2"/>
              <a:buChar char="v"/>
            </a:pPr>
            <a:r>
              <a:rPr lang="en-IN" sz="8000" b="1" i="1" dirty="0" smtClean="0">
                <a:latin typeface="Georgia" pitchFamily="18" charset="0"/>
              </a:rPr>
              <a:t>Moratorium :</a:t>
            </a:r>
            <a:r>
              <a:rPr lang="en-IN" sz="8000" dirty="0" smtClean="0">
                <a:latin typeface="Georgia" pitchFamily="18" charset="0"/>
              </a:rPr>
              <a:t> This operates as a 'calm period’ during CIRP.</a:t>
            </a:r>
          </a:p>
          <a:p>
            <a:pPr algn="just">
              <a:lnSpc>
                <a:spcPct val="160000"/>
              </a:lnSpc>
              <a:buFont typeface="Wingdings" pitchFamily="2" charset="2"/>
              <a:buChar char="v"/>
            </a:pPr>
            <a:r>
              <a:rPr lang="en-IN" sz="8000" b="1" i="1" dirty="0" smtClean="0">
                <a:latin typeface="Georgia" pitchFamily="18" charset="0"/>
              </a:rPr>
              <a:t>Appointment of IRP: </a:t>
            </a:r>
            <a:r>
              <a:rPr lang="en-IN" sz="8000" dirty="0" smtClean="0">
                <a:latin typeface="Georgia" pitchFamily="18" charset="0"/>
              </a:rPr>
              <a:t>to administer Corporate Debtor during ‘calm period’.</a:t>
            </a:r>
            <a:endParaRPr lang="en-US" sz="8000" dirty="0" smtClean="0">
              <a:latin typeface="Georgia" pitchFamily="18" charset="0"/>
            </a:endParaRPr>
          </a:p>
          <a:p>
            <a:pPr lvl="0" algn="just">
              <a:lnSpc>
                <a:spcPct val="160000"/>
              </a:lnSpc>
              <a:buNone/>
            </a:pPr>
            <a:r>
              <a:rPr lang="en-US" sz="8000" dirty="0" smtClean="0">
                <a:solidFill>
                  <a:schemeClr val="bg1"/>
                </a:solidFill>
                <a:latin typeface="Georgia" pitchFamily="18" charset="0"/>
              </a:rPr>
              <a:t>	</a:t>
            </a:r>
            <a:endParaRPr lang="en-US" sz="8000" dirty="0" smtClean="0">
              <a:latin typeface="Georgia" pitchFamily="18" charset="0"/>
            </a:endParaRPr>
          </a:p>
          <a:p>
            <a:pPr algn="just">
              <a:lnSpc>
                <a:spcPct val="140000"/>
              </a:lnSpc>
              <a:buNone/>
            </a:pPr>
            <a:endParaRPr lang="en-IN" sz="4200" dirty="0" smtClean="0">
              <a:latin typeface="Georgia" pitchFamily="18" charset="0"/>
            </a:endParaRPr>
          </a:p>
          <a:p>
            <a:pPr algn="just">
              <a:lnSpc>
                <a:spcPct val="140000"/>
              </a:lnSpc>
              <a:buNone/>
            </a:pPr>
            <a:endParaRPr lang="en-IN" sz="3600" dirty="0" smtClean="0">
              <a:latin typeface="Georgia" pitchFamily="18" charset="0"/>
            </a:endParaRPr>
          </a:p>
          <a:p>
            <a:pPr algn="just">
              <a:lnSpc>
                <a:spcPct val="140000"/>
              </a:lnSpc>
              <a:buNone/>
            </a:pPr>
            <a:r>
              <a:rPr lang="en-IN" sz="3600" dirty="0" smtClean="0">
                <a:latin typeface="Alegreya Sans"/>
              </a:rPr>
              <a:t>  	</a:t>
            </a:r>
            <a:endParaRPr lang="en-IN" sz="2600" dirty="0" smtClean="0">
              <a:latin typeface="Georgia" pitchFamily="18" charset="0"/>
            </a:endParaRPr>
          </a:p>
          <a:p>
            <a:pPr algn="just">
              <a:buNone/>
            </a:pPr>
            <a:endParaRPr lang="en-US" sz="2400" dirty="0" smtClean="0">
              <a:latin typeface="Georgia" pitchFamily="18" charset="0"/>
            </a:endParaRPr>
          </a:p>
          <a:p>
            <a:pPr algn="just">
              <a:buNone/>
            </a:pPr>
            <a:endParaRPr lang="en-US" sz="2400" dirty="0" smtClean="0">
              <a:latin typeface="Georgia" pitchFamily="18" charset="0"/>
            </a:endParaRPr>
          </a:p>
          <a:p>
            <a:pPr algn="just">
              <a:buNone/>
            </a:pPr>
            <a:r>
              <a:rPr lang="en-US" sz="2400" dirty="0" smtClean="0">
                <a:latin typeface="Georgia" pitchFamily="18" charset="0"/>
              </a:rPr>
              <a:t>	</a:t>
            </a:r>
          </a:p>
        </p:txBody>
      </p:sp>
    </p:spTree>
    <p:extLst>
      <p:ext uri="{BB962C8B-B14F-4D97-AF65-F5344CB8AC3E}">
        <p14:creationId xmlns="" xmlns:p14="http://schemas.microsoft.com/office/powerpoint/2010/main" val="431389881"/>
      </p:ext>
    </p:extLst>
  </p:cSld>
  <p:clrMapOvr>
    <a:masterClrMapping/>
  </p:clrMapOvr>
  <p:transition>
    <p:wip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pPr algn="ctr"/>
            <a:r>
              <a:rPr lang="en-IN" sz="3600" b="1" dirty="0" smtClean="0">
                <a:solidFill>
                  <a:schemeClr val="tx1"/>
                </a:solidFill>
                <a:latin typeface="Georgia" pitchFamily="18" charset="0"/>
              </a:rPr>
              <a:t>APPEAL BEFORE NCLAT</a:t>
            </a:r>
            <a:endParaRPr lang="en-IN" sz="3600" b="1" dirty="0">
              <a:solidFill>
                <a:schemeClr val="tx1"/>
              </a:solidFill>
              <a:latin typeface="Georgia" pitchFamily="18" charset="0"/>
            </a:endParaRPr>
          </a:p>
        </p:txBody>
      </p:sp>
      <p:sp>
        <p:nvSpPr>
          <p:cNvPr id="6" name="Content Placeholder 5"/>
          <p:cNvSpPr>
            <a:spLocks noGrp="1"/>
          </p:cNvSpPr>
          <p:nvPr>
            <p:ph idx="1"/>
          </p:nvPr>
        </p:nvSpPr>
        <p:spPr>
          <a:xfrm>
            <a:off x="685800" y="1447800"/>
            <a:ext cx="8183880" cy="4800600"/>
          </a:xfrm>
          <a:blipFill>
            <a:blip r:embed="rId2"/>
            <a:tile tx="0" ty="0" sx="100000" sy="100000" flip="none" algn="tl"/>
          </a:blipFill>
        </p:spPr>
        <p:txBody>
          <a:bodyPr>
            <a:normAutofit fontScale="25000" lnSpcReduction="20000"/>
          </a:bodyPr>
          <a:lstStyle/>
          <a:p>
            <a:pPr algn="just">
              <a:lnSpc>
                <a:spcPct val="140000"/>
              </a:lnSpc>
              <a:buNone/>
            </a:pPr>
            <a:r>
              <a:rPr lang="en-IN" sz="8000" b="1" dirty="0" smtClean="0">
                <a:latin typeface="Georgia" pitchFamily="18" charset="0"/>
              </a:rPr>
              <a:t>	</a:t>
            </a:r>
          </a:p>
          <a:p>
            <a:pPr algn="just">
              <a:lnSpc>
                <a:spcPct val="170000"/>
              </a:lnSpc>
              <a:buNone/>
            </a:pPr>
            <a:r>
              <a:rPr lang="en-IN" sz="8000" b="1" i="1" dirty="0" smtClean="0">
                <a:latin typeface="Georgia" pitchFamily="18" charset="0"/>
              </a:rPr>
              <a:t>	</a:t>
            </a:r>
            <a:r>
              <a:rPr lang="en-IN" sz="11200" b="1" i="1" dirty="0" smtClean="0">
                <a:latin typeface="Georgia" pitchFamily="18" charset="0"/>
              </a:rPr>
              <a:t>Appeals from the orders passed by Adjudicating Authority lie to the NCLAT within 30 days and thereafter to the Supreme Court within 45 days. </a:t>
            </a:r>
          </a:p>
          <a:p>
            <a:pPr algn="just">
              <a:lnSpc>
                <a:spcPct val="140000"/>
              </a:lnSpc>
              <a:buFont typeface="Wingdings" pitchFamily="2" charset="2"/>
              <a:buChar char="v"/>
            </a:pPr>
            <a:endParaRPr lang="en-IN" sz="8000" dirty="0" smtClean="0">
              <a:solidFill>
                <a:schemeClr val="bg1"/>
              </a:solidFill>
              <a:latin typeface="Georgia" pitchFamily="18" charset="0"/>
            </a:endParaRPr>
          </a:p>
          <a:p>
            <a:pPr algn="just">
              <a:lnSpc>
                <a:spcPct val="140000"/>
              </a:lnSpc>
              <a:buFont typeface="Wingdings" pitchFamily="2" charset="2"/>
              <a:buChar char="v"/>
            </a:pPr>
            <a:endParaRPr lang="en-IN" sz="8000" dirty="0" smtClean="0">
              <a:latin typeface="Georgia" pitchFamily="18" charset="0"/>
            </a:endParaRPr>
          </a:p>
          <a:p>
            <a:pPr algn="just">
              <a:lnSpc>
                <a:spcPct val="160000"/>
              </a:lnSpc>
              <a:buFont typeface="Wingdings" pitchFamily="2" charset="2"/>
              <a:buChar char="v"/>
            </a:pPr>
            <a:endParaRPr lang="en-US" sz="8000" dirty="0" smtClean="0">
              <a:latin typeface="Georgia" pitchFamily="18" charset="0"/>
            </a:endParaRPr>
          </a:p>
          <a:p>
            <a:pPr algn="just">
              <a:lnSpc>
                <a:spcPct val="160000"/>
              </a:lnSpc>
              <a:buFont typeface="Wingdings" pitchFamily="2" charset="2"/>
              <a:buChar char="v"/>
            </a:pPr>
            <a:endParaRPr lang="en-US" sz="8000" dirty="0" smtClean="0">
              <a:latin typeface="Georgia" pitchFamily="18" charset="0"/>
            </a:endParaRPr>
          </a:p>
          <a:p>
            <a:pPr algn="just">
              <a:lnSpc>
                <a:spcPct val="140000"/>
              </a:lnSpc>
              <a:buNone/>
            </a:pPr>
            <a:endParaRPr lang="en-IN" sz="4200" dirty="0" smtClean="0">
              <a:latin typeface="Georgia" pitchFamily="18" charset="0"/>
            </a:endParaRPr>
          </a:p>
          <a:p>
            <a:pPr algn="just">
              <a:lnSpc>
                <a:spcPct val="140000"/>
              </a:lnSpc>
              <a:buNone/>
            </a:pPr>
            <a:endParaRPr lang="en-IN" sz="3600" dirty="0" smtClean="0">
              <a:latin typeface="Georgia" pitchFamily="18" charset="0"/>
            </a:endParaRPr>
          </a:p>
          <a:p>
            <a:pPr algn="just">
              <a:lnSpc>
                <a:spcPct val="140000"/>
              </a:lnSpc>
              <a:buNone/>
            </a:pPr>
            <a:r>
              <a:rPr lang="en-IN" sz="3600" dirty="0" smtClean="0">
                <a:latin typeface="Alegreya Sans"/>
              </a:rPr>
              <a:t>  	</a:t>
            </a:r>
            <a:endParaRPr lang="en-IN" sz="2600" dirty="0" smtClean="0">
              <a:latin typeface="Georgia" pitchFamily="18" charset="0"/>
            </a:endParaRPr>
          </a:p>
          <a:p>
            <a:pPr algn="just">
              <a:buNone/>
            </a:pPr>
            <a:endParaRPr lang="en-US" sz="2400" dirty="0" smtClean="0">
              <a:latin typeface="Georgia" pitchFamily="18" charset="0"/>
            </a:endParaRPr>
          </a:p>
          <a:p>
            <a:pPr algn="just">
              <a:buNone/>
            </a:pPr>
            <a:endParaRPr lang="en-US" sz="2400" dirty="0" smtClean="0">
              <a:latin typeface="Georgia" pitchFamily="18" charset="0"/>
            </a:endParaRPr>
          </a:p>
          <a:p>
            <a:pPr algn="just">
              <a:buNone/>
            </a:pPr>
            <a:r>
              <a:rPr lang="en-US" sz="2400" dirty="0" smtClean="0">
                <a:latin typeface="Georgia" pitchFamily="18" charset="0"/>
              </a:rPr>
              <a:t>	</a:t>
            </a:r>
          </a:p>
        </p:txBody>
      </p:sp>
    </p:spTree>
    <p:extLst>
      <p:ext uri="{BB962C8B-B14F-4D97-AF65-F5344CB8AC3E}">
        <p14:creationId xmlns="" xmlns:p14="http://schemas.microsoft.com/office/powerpoint/2010/main" val="4121770086"/>
      </p:ext>
    </p:extLst>
  </p:cSld>
  <p:clrMapOvr>
    <a:masterClrMapping/>
  </p:clrMapOvr>
  <p:transition>
    <p:wip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534400" cy="609600"/>
          </a:xfrm>
          <a:gradFill>
            <a:gsLst>
              <a:gs pos="0">
                <a:srgbClr val="DDEBCF"/>
              </a:gs>
              <a:gs pos="50000">
                <a:srgbClr val="9CB86E"/>
              </a:gs>
              <a:gs pos="100000">
                <a:srgbClr val="156B13"/>
              </a:gs>
            </a:gsLst>
            <a:lin ang="5400000" scaled="0"/>
          </a:gradFill>
        </p:spPr>
        <p:style>
          <a:lnRef idx="1">
            <a:schemeClr val="dk1"/>
          </a:lnRef>
          <a:fillRef idx="1003">
            <a:schemeClr val="dk2"/>
          </a:fillRef>
          <a:effectRef idx="1">
            <a:schemeClr val="dk1"/>
          </a:effectRef>
          <a:fontRef idx="minor">
            <a:schemeClr val="dk1"/>
          </a:fontRef>
        </p:style>
        <p:txBody>
          <a:bodyPr anchor="b">
            <a:noAutofit/>
          </a:bodyPr>
          <a:lstStyle/>
          <a:p>
            <a:pPr marL="457200" indent="-457200" algn="ctr">
              <a:spcAft>
                <a:spcPts val="600"/>
              </a:spcAft>
            </a:pP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HISTORIC COURT DECISIONS</a:t>
            </a:r>
            <a:endParaRPr lang="en-IN" sz="3200" b="1" i="1" dirty="0" smtClean="0">
              <a:latin typeface="Times New Roman" pitchFamily="18" charset="0"/>
              <a:cs typeface="Times New Roman" pitchFamily="18" charset="0"/>
            </a:endParaRPr>
          </a:p>
        </p:txBody>
      </p:sp>
      <p:sp>
        <p:nvSpPr>
          <p:cNvPr id="13" name="Rectangle 12"/>
          <p:cNvSpPr/>
          <p:nvPr/>
        </p:nvSpPr>
        <p:spPr>
          <a:xfrm>
            <a:off x="500034" y="1071546"/>
            <a:ext cx="8382000" cy="5257800"/>
          </a:xfrm>
          <a:prstGeom prst="rect">
            <a:avLst/>
          </a:prstGeom>
          <a:ln/>
        </p:spPr>
        <p:style>
          <a:lnRef idx="1">
            <a:schemeClr val="accent3"/>
          </a:lnRef>
          <a:fillRef idx="2">
            <a:schemeClr val="accent3"/>
          </a:fillRef>
          <a:effectRef idx="1">
            <a:schemeClr val="accent3"/>
          </a:effectRef>
          <a:fontRef idx="minor">
            <a:schemeClr val="dk1"/>
          </a:fontRef>
        </p:style>
        <p:txBody>
          <a:bodyPr rtlCol="0" anchor="t"/>
          <a:lstStyle/>
          <a:p>
            <a:pPr algn="just"/>
            <a:endParaRPr lang="en-IN" sz="2000" b="1" dirty="0" smtClean="0">
              <a:latin typeface="Times New Roman" pitchFamily="18" charset="0"/>
              <a:cs typeface="Times New Roman" pitchFamily="18" charset="0"/>
            </a:endParaRPr>
          </a:p>
          <a:p>
            <a:pPr algn="just">
              <a:buFont typeface="Wingdings" pitchFamily="2" charset="2"/>
              <a:buChar char="Ø"/>
            </a:pPr>
            <a:endParaRPr lang="en-IN" sz="2000" b="1" dirty="0" smtClean="0">
              <a:latin typeface="Times New Roman" pitchFamily="18" charset="0"/>
              <a:cs typeface="Times New Roman" pitchFamily="18" charset="0"/>
            </a:endParaRPr>
          </a:p>
          <a:p>
            <a:pPr algn="just"/>
            <a:endParaRPr lang="en-IN" sz="2000" b="1" dirty="0" smtClean="0">
              <a:latin typeface="Times New Roman" pitchFamily="18" charset="0"/>
              <a:cs typeface="Times New Roman" pitchFamily="18" charset="0"/>
            </a:endParaRPr>
          </a:p>
        </p:txBody>
      </p:sp>
      <p:pic>
        <p:nvPicPr>
          <p:cNvPr id="1026" name="Picture 2" descr="D:\User's Data\Desktop\download.jpg"/>
          <p:cNvPicPr>
            <a:picLocks noChangeAspect="1" noChangeArrowheads="1"/>
          </p:cNvPicPr>
          <p:nvPr/>
        </p:nvPicPr>
        <p:blipFill>
          <a:blip r:embed="rId2"/>
          <a:srcRect/>
          <a:stretch>
            <a:fillRect/>
          </a:stretch>
        </p:blipFill>
        <p:spPr bwMode="auto">
          <a:xfrm>
            <a:off x="500034" y="1071546"/>
            <a:ext cx="8358246" cy="5286411"/>
          </a:xfrm>
          <a:prstGeom prst="rect">
            <a:avLst/>
          </a:prstGeom>
          <a:noFill/>
        </p:spPr>
      </p:pic>
    </p:spTree>
    <p:extLst>
      <p:ext uri="{BB962C8B-B14F-4D97-AF65-F5344CB8AC3E}">
        <p14:creationId xmlns="" xmlns:p14="http://schemas.microsoft.com/office/powerpoint/2010/main" val="4081434015"/>
      </p:ext>
    </p:extLst>
  </p:cSld>
  <p:clrMapOvr>
    <a:masterClrMapping/>
  </p:clrMapOvr>
  <p:transition>
    <p:wip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534400" cy="609600"/>
          </a:xfrm>
          <a:gradFill>
            <a:gsLst>
              <a:gs pos="0">
                <a:srgbClr val="DDEBCF"/>
              </a:gs>
              <a:gs pos="50000">
                <a:srgbClr val="9CB86E"/>
              </a:gs>
              <a:gs pos="100000">
                <a:srgbClr val="156B13"/>
              </a:gs>
            </a:gsLst>
            <a:lin ang="5400000" scaled="0"/>
          </a:gradFill>
        </p:spPr>
        <p:style>
          <a:lnRef idx="1">
            <a:schemeClr val="dk1"/>
          </a:lnRef>
          <a:fillRef idx="1003">
            <a:schemeClr val="dk2"/>
          </a:fillRef>
          <a:effectRef idx="1">
            <a:schemeClr val="dk1"/>
          </a:effectRef>
          <a:fontRef idx="minor">
            <a:schemeClr val="dk1"/>
          </a:fontRef>
        </p:style>
        <p:txBody>
          <a:bodyPr anchor="b">
            <a:noAutofit/>
          </a:bodyPr>
          <a:lstStyle/>
          <a:p>
            <a:pPr marL="457200" indent="-457200" algn="ctr">
              <a:spcAft>
                <a:spcPts val="600"/>
              </a:spcAft>
            </a:pP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NOTEWORTHY RULINGS</a:t>
            </a:r>
            <a:endParaRPr lang="en-IN" sz="3200" b="1" i="1" dirty="0" smtClean="0">
              <a:latin typeface="Times New Roman" pitchFamily="18" charset="0"/>
              <a:cs typeface="Times New Roman" pitchFamily="18" charset="0"/>
            </a:endParaRPr>
          </a:p>
        </p:txBody>
      </p:sp>
      <p:sp>
        <p:nvSpPr>
          <p:cNvPr id="13" name="Rectangle 12"/>
          <p:cNvSpPr/>
          <p:nvPr/>
        </p:nvSpPr>
        <p:spPr>
          <a:xfrm>
            <a:off x="500034" y="1071546"/>
            <a:ext cx="8382000" cy="5257800"/>
          </a:xfrm>
          <a:prstGeom prst="rect">
            <a:avLst/>
          </a:prstGeom>
          <a:ln/>
        </p:spPr>
        <p:style>
          <a:lnRef idx="1">
            <a:schemeClr val="accent3"/>
          </a:lnRef>
          <a:fillRef idx="2">
            <a:schemeClr val="accent3"/>
          </a:fillRef>
          <a:effectRef idx="1">
            <a:schemeClr val="accent3"/>
          </a:effectRef>
          <a:fontRef idx="minor">
            <a:schemeClr val="dk1"/>
          </a:fontRef>
        </p:style>
        <p:txBody>
          <a:bodyPr rtlCol="0" anchor="t"/>
          <a:lstStyle/>
          <a:p>
            <a:pPr algn="ctr"/>
            <a:r>
              <a:rPr lang="en-IN" sz="2000" b="1" dirty="0" smtClean="0">
                <a:latin typeface="Times New Roman" pitchFamily="18" charset="0"/>
                <a:cs typeface="Times New Roman" pitchFamily="18" charset="0"/>
              </a:rPr>
              <a:t>M/s. </a:t>
            </a:r>
            <a:r>
              <a:rPr lang="en-IN" sz="2000" b="1" dirty="0" err="1" smtClean="0">
                <a:latin typeface="Times New Roman" pitchFamily="18" charset="0"/>
                <a:cs typeface="Times New Roman" pitchFamily="18" charset="0"/>
              </a:rPr>
              <a:t>Innoventive</a:t>
            </a:r>
            <a:r>
              <a:rPr lang="en-IN" sz="2000" b="1" dirty="0" smtClean="0">
                <a:latin typeface="Times New Roman" pitchFamily="18" charset="0"/>
                <a:cs typeface="Times New Roman" pitchFamily="18" charset="0"/>
              </a:rPr>
              <a:t> Industries Ltd. Vs. ICICI Bank &amp; </a:t>
            </a:r>
            <a:r>
              <a:rPr lang="en-IN" sz="2000" b="1" dirty="0" err="1" smtClean="0">
                <a:latin typeface="Times New Roman" pitchFamily="18" charset="0"/>
                <a:cs typeface="Times New Roman" pitchFamily="18" charset="0"/>
              </a:rPr>
              <a:t>Anr</a:t>
            </a:r>
            <a:r>
              <a:rPr lang="en-IN" sz="2000" b="1" dirty="0" smtClean="0">
                <a:latin typeface="Times New Roman" pitchFamily="18" charset="0"/>
                <a:cs typeface="Times New Roman" pitchFamily="18" charset="0"/>
              </a:rPr>
              <a:t>.</a:t>
            </a:r>
          </a:p>
          <a:p>
            <a:pPr algn="ctr"/>
            <a:r>
              <a:rPr lang="en-IN" sz="2000" b="1" dirty="0" smtClean="0">
                <a:latin typeface="Times New Roman" pitchFamily="18" charset="0"/>
                <a:cs typeface="Times New Roman" pitchFamily="18" charset="0"/>
              </a:rPr>
              <a:t>CIVIL APPEAL </a:t>
            </a:r>
            <a:r>
              <a:rPr lang="en-IN" sz="2000" b="1" dirty="0" err="1" smtClean="0">
                <a:latin typeface="Times New Roman" pitchFamily="18" charset="0"/>
                <a:cs typeface="Times New Roman" pitchFamily="18" charset="0"/>
              </a:rPr>
              <a:t>NOs.</a:t>
            </a:r>
            <a:r>
              <a:rPr lang="en-IN" sz="2000" b="1" dirty="0" smtClean="0">
                <a:latin typeface="Times New Roman" pitchFamily="18" charset="0"/>
                <a:cs typeface="Times New Roman" pitchFamily="18" charset="0"/>
              </a:rPr>
              <a:t> 8337-8338 OF 2017</a:t>
            </a:r>
          </a:p>
          <a:p>
            <a:pPr algn="ctr"/>
            <a:endParaRPr lang="en-US" sz="2000" b="1" dirty="0" smtClean="0">
              <a:latin typeface="Times New Roman" pitchFamily="18" charset="0"/>
              <a:cs typeface="Times New Roman" pitchFamily="18" charset="0"/>
            </a:endParaRPr>
          </a:p>
          <a:p>
            <a:pPr algn="just"/>
            <a:r>
              <a:rPr lang="en-US" sz="2000" dirty="0" smtClean="0">
                <a:latin typeface="Times New Roman" pitchFamily="18" charset="0"/>
                <a:cs typeface="Times New Roman" pitchFamily="18" charset="0"/>
              </a:rPr>
              <a:t>The issues raised in the present appeal were:</a:t>
            </a:r>
          </a:p>
          <a:p>
            <a:pPr algn="just"/>
            <a:endParaRPr lang="en-US" sz="2000" dirty="0" smtClean="0">
              <a:latin typeface="Times New Roman" pitchFamily="18" charset="0"/>
              <a:cs typeface="Times New Roman" pitchFamily="18" charset="0"/>
            </a:endParaRPr>
          </a:p>
          <a:p>
            <a:pPr marL="971550" lvl="1" indent="-514350" algn="just">
              <a:buFont typeface="+mj-lt"/>
              <a:buAutoNum type="romanLcPeriod"/>
            </a:pPr>
            <a:r>
              <a:rPr lang="en-US" sz="2000" dirty="0" smtClean="0">
                <a:latin typeface="Times New Roman" pitchFamily="18" charset="0"/>
                <a:cs typeface="Times New Roman" pitchFamily="18" charset="0"/>
              </a:rPr>
              <a:t>Whether the provisions of Section 238 of the Code with non-obstante clause would prevail upon the local law/ state statute?</a:t>
            </a:r>
          </a:p>
          <a:p>
            <a:pPr marL="971550" lvl="1" indent="-514350" algn="just">
              <a:buFont typeface="+mj-lt"/>
              <a:buAutoNum type="romanLcPeriod"/>
            </a:pPr>
            <a:r>
              <a:rPr lang="en-US" sz="2000" dirty="0" smtClean="0">
                <a:latin typeface="Times New Roman" pitchFamily="18" charset="0"/>
                <a:cs typeface="Times New Roman" pitchFamily="18" charset="0"/>
              </a:rPr>
              <a:t>Whether natural justice was violated when no notice was given to the Corporate Debtor?</a:t>
            </a:r>
          </a:p>
          <a:p>
            <a:pPr marL="971550" lvl="1" indent="-514350" algn="just">
              <a:buFont typeface="+mj-lt"/>
              <a:buAutoNum type="romanLcPeriod"/>
            </a:pPr>
            <a:r>
              <a:rPr lang="en-US" sz="2000" dirty="0" smtClean="0">
                <a:latin typeface="Times New Roman" pitchFamily="18" charset="0"/>
                <a:cs typeface="Times New Roman" pitchFamily="18" charset="0"/>
              </a:rPr>
              <a:t>Limited time-frame of 14 days was available with the court for deciding the case &amp; therefore, plea of the Corporate Debtor was not taken into consideration after the expiry of 14 days?</a:t>
            </a:r>
            <a:endParaRPr lang="en-IN" sz="2000" dirty="0" smtClean="0">
              <a:latin typeface="Times New Roman" pitchFamily="18" charset="0"/>
              <a:cs typeface="Times New Roman" pitchFamily="18" charset="0"/>
            </a:endParaRPr>
          </a:p>
          <a:p>
            <a:pPr algn="ctr"/>
            <a:endParaRPr lang="en-US" sz="2000" b="1" dirty="0" smtClean="0">
              <a:latin typeface="Times New Roman" pitchFamily="18" charset="0"/>
              <a:cs typeface="Times New Roman" pitchFamily="18" charset="0"/>
            </a:endParaRPr>
          </a:p>
          <a:p>
            <a:pPr algn="just"/>
            <a:endParaRPr lang="en-IN" sz="2000" dirty="0">
              <a:latin typeface="Times New Roman" pitchFamily="18" charset="0"/>
              <a:cs typeface="Times New Roman" pitchFamily="18" charset="0"/>
            </a:endParaRPr>
          </a:p>
        </p:txBody>
      </p:sp>
      <p:pic>
        <p:nvPicPr>
          <p:cNvPr id="2050" name="Picture 2" descr="D:\User's Data\Desktop\images.png"/>
          <p:cNvPicPr>
            <a:picLocks noChangeAspect="1" noChangeArrowheads="1"/>
          </p:cNvPicPr>
          <p:nvPr/>
        </p:nvPicPr>
        <p:blipFill>
          <a:blip r:embed="rId3"/>
          <a:srcRect/>
          <a:stretch>
            <a:fillRect/>
          </a:stretch>
        </p:blipFill>
        <p:spPr bwMode="auto">
          <a:xfrm>
            <a:off x="6572264" y="4714884"/>
            <a:ext cx="2286016" cy="1571636"/>
          </a:xfrm>
          <a:prstGeom prst="rect">
            <a:avLst/>
          </a:prstGeom>
          <a:noFill/>
        </p:spPr>
      </p:pic>
    </p:spTree>
    <p:extLst>
      <p:ext uri="{BB962C8B-B14F-4D97-AF65-F5344CB8AC3E}">
        <p14:creationId xmlns="" xmlns:p14="http://schemas.microsoft.com/office/powerpoint/2010/main" val="436628909"/>
      </p:ext>
    </p:extLst>
  </p:cSld>
  <p:clrMapOvr>
    <a:masterClrMapping/>
  </p:clrMapOvr>
  <p:transition>
    <p:wip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534400" cy="609600"/>
          </a:xfrm>
          <a:gradFill>
            <a:gsLst>
              <a:gs pos="0">
                <a:srgbClr val="DDEBCF"/>
              </a:gs>
              <a:gs pos="50000">
                <a:srgbClr val="9CB86E"/>
              </a:gs>
              <a:gs pos="100000">
                <a:srgbClr val="156B13"/>
              </a:gs>
            </a:gsLst>
            <a:lin ang="5400000" scaled="0"/>
          </a:gradFill>
        </p:spPr>
        <p:style>
          <a:lnRef idx="1">
            <a:schemeClr val="dk1"/>
          </a:lnRef>
          <a:fillRef idx="1003">
            <a:schemeClr val="dk2"/>
          </a:fillRef>
          <a:effectRef idx="1">
            <a:schemeClr val="dk1"/>
          </a:effectRef>
          <a:fontRef idx="minor">
            <a:schemeClr val="dk1"/>
          </a:fontRef>
        </p:style>
        <p:txBody>
          <a:bodyPr anchor="b">
            <a:noAutofit/>
          </a:bodyPr>
          <a:lstStyle/>
          <a:p>
            <a:pPr marL="457200" indent="-457200" algn="ctr">
              <a:spcAft>
                <a:spcPts val="600"/>
              </a:spcAft>
            </a:pP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NOTEWORTHY RULINGS</a:t>
            </a:r>
            <a:endParaRPr lang="en-IN" sz="3200" b="1" i="1" dirty="0" smtClean="0">
              <a:latin typeface="Times New Roman" pitchFamily="18" charset="0"/>
              <a:cs typeface="Times New Roman" pitchFamily="18" charset="0"/>
            </a:endParaRPr>
          </a:p>
        </p:txBody>
      </p:sp>
      <p:sp>
        <p:nvSpPr>
          <p:cNvPr id="13" name="Rectangle 12"/>
          <p:cNvSpPr/>
          <p:nvPr/>
        </p:nvSpPr>
        <p:spPr>
          <a:xfrm>
            <a:off x="500034" y="1071546"/>
            <a:ext cx="8382000" cy="5257800"/>
          </a:xfrm>
          <a:prstGeom prst="rect">
            <a:avLst/>
          </a:prstGeom>
          <a:ln/>
        </p:spPr>
        <p:style>
          <a:lnRef idx="1">
            <a:schemeClr val="accent3"/>
          </a:lnRef>
          <a:fillRef idx="2">
            <a:schemeClr val="accent3"/>
          </a:fillRef>
          <a:effectRef idx="1">
            <a:schemeClr val="accent3"/>
          </a:effectRef>
          <a:fontRef idx="minor">
            <a:schemeClr val="dk1"/>
          </a:fontRef>
        </p:style>
        <p:txBody>
          <a:bodyPr rtlCol="0" anchor="t"/>
          <a:lstStyle/>
          <a:p>
            <a:pPr algn="just">
              <a:buFont typeface="Wingdings" pitchFamily="2" charset="2"/>
              <a:buChar char="q"/>
            </a:pPr>
            <a:r>
              <a:rPr lang="en-US" sz="2000" dirty="0" smtClean="0">
                <a:latin typeface="Times New Roman" pitchFamily="18" charset="0"/>
                <a:cs typeface="Times New Roman" pitchFamily="18" charset="0"/>
              </a:rPr>
              <a:t>The Apex Court while deciding the issue no. 1 has held that the question repugnancy of Article 254 of the Constitution of  India must be shown that the two enactments  contained irreconcilable provision so that they cannot stand together or operate in the same filed. Further, the doctrine of pith and substance must be applied in order to find out as to wherein , the competing statutes as a whole fall. Repugnancy must exist in fact and not depend upon a mere possibility.</a:t>
            </a:r>
          </a:p>
          <a:p>
            <a:pPr algn="just"/>
            <a:endParaRPr lang="en-US" sz="2000" dirty="0" smtClean="0">
              <a:latin typeface="Times New Roman" pitchFamily="18" charset="0"/>
              <a:cs typeface="Times New Roman" pitchFamily="18" charset="0"/>
            </a:endParaRPr>
          </a:p>
          <a:p>
            <a:pPr algn="just">
              <a:buFont typeface="Wingdings" pitchFamily="2" charset="2"/>
              <a:buChar char="q"/>
            </a:pPr>
            <a:r>
              <a:rPr lang="en-US" sz="2000" dirty="0" smtClean="0">
                <a:latin typeface="Times New Roman" pitchFamily="18" charset="0"/>
                <a:cs typeface="Times New Roman" pitchFamily="18" charset="0"/>
              </a:rPr>
              <a:t>The Apex Court while deciding the issue no. 2 held that the Financial/ Operational Creditor must give notice of application  in advance to the Corporate Debtor to issue the provision of natural justice.</a:t>
            </a:r>
          </a:p>
          <a:p>
            <a:pPr algn="just"/>
            <a:endParaRPr lang="en-US" sz="2000" dirty="0" smtClean="0">
              <a:latin typeface="Times New Roman" pitchFamily="18" charset="0"/>
              <a:cs typeface="Times New Roman" pitchFamily="18" charset="0"/>
            </a:endParaRPr>
          </a:p>
          <a:p>
            <a:pPr algn="just">
              <a:buFont typeface="Wingdings" pitchFamily="2" charset="2"/>
              <a:buChar char="q"/>
            </a:pPr>
            <a:r>
              <a:rPr lang="en-US" sz="2000" dirty="0" smtClean="0">
                <a:latin typeface="Times New Roman" pitchFamily="18" charset="0"/>
                <a:cs typeface="Times New Roman" pitchFamily="18" charset="0"/>
              </a:rPr>
              <a:t>The Apex Court while deciding the issue no. 3 held that 14 days was available with the court for deciding the case is recommendatory and not mandatory.</a:t>
            </a:r>
            <a:endParaRPr lang="en-IN" sz="2000" dirty="0">
              <a:latin typeface="Times New Roman" pitchFamily="18" charset="0"/>
              <a:cs typeface="Times New Roman" pitchFamily="18" charset="0"/>
            </a:endParaRPr>
          </a:p>
        </p:txBody>
      </p:sp>
    </p:spTree>
    <p:extLst>
      <p:ext uri="{BB962C8B-B14F-4D97-AF65-F5344CB8AC3E}">
        <p14:creationId xmlns="" xmlns:p14="http://schemas.microsoft.com/office/powerpoint/2010/main" val="833721315"/>
      </p:ext>
    </p:extLst>
  </p:cSld>
  <p:clrMapOvr>
    <a:masterClrMapping/>
  </p:clrMapOvr>
  <p:transition>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IN" b="1" dirty="0" smtClean="0">
                <a:latin typeface="Georgia" pitchFamily="18" charset="0"/>
              </a:rPr>
              <a:t>    </a:t>
            </a:r>
            <a:r>
              <a:rPr lang="en-IN" sz="4000" b="1" dirty="0" smtClean="0">
                <a:latin typeface="Georgia" pitchFamily="18" charset="0"/>
              </a:rPr>
              <a:t>NCLT </a:t>
            </a:r>
            <a:endParaRPr lang="en-IN" sz="4000" b="1" dirty="0">
              <a:latin typeface="Georgia" pitchFamily="18" charset="0"/>
            </a:endParaRPr>
          </a:p>
        </p:txBody>
      </p:sp>
      <p:sp>
        <p:nvSpPr>
          <p:cNvPr id="6" name="Content Placeholder 5"/>
          <p:cNvSpPr>
            <a:spLocks noGrp="1"/>
          </p:cNvSpPr>
          <p:nvPr>
            <p:ph idx="1"/>
          </p:nvPr>
        </p:nvSpPr>
        <p:spPr>
          <a:xfrm>
            <a:off x="457200" y="1676400"/>
            <a:ext cx="8229600" cy="4526280"/>
          </a:xfrm>
          <a:blipFill>
            <a:blip r:embed="rId3"/>
            <a:tile tx="0" ty="0" sx="100000" sy="100000" flip="none" algn="tl"/>
          </a:blipFill>
        </p:spPr>
        <p:txBody>
          <a:bodyPr>
            <a:normAutofit fontScale="92500"/>
          </a:bodyPr>
          <a:lstStyle/>
          <a:p>
            <a:pPr algn="just">
              <a:buFont typeface="Wingdings" pitchFamily="2" charset="2"/>
              <a:buChar char="v"/>
            </a:pPr>
            <a:endParaRPr lang="en-IN" sz="2200" dirty="0" smtClean="0">
              <a:solidFill>
                <a:schemeClr val="accent3">
                  <a:lumMod val="50000"/>
                </a:schemeClr>
              </a:solidFill>
              <a:latin typeface="Georgia" pitchFamily="18" charset="0"/>
            </a:endParaRPr>
          </a:p>
          <a:p>
            <a:pPr algn="just">
              <a:buFont typeface="Wingdings" pitchFamily="2" charset="2"/>
              <a:buChar char="v"/>
            </a:pPr>
            <a:endParaRPr lang="en-IN" sz="2200" dirty="0" smtClean="0">
              <a:solidFill>
                <a:schemeClr val="accent3">
                  <a:lumMod val="50000"/>
                </a:schemeClr>
              </a:solidFill>
              <a:latin typeface="Georgia" pitchFamily="18" charset="0"/>
            </a:endParaRPr>
          </a:p>
          <a:p>
            <a:pPr algn="just">
              <a:lnSpc>
                <a:spcPct val="140000"/>
              </a:lnSpc>
              <a:buNone/>
            </a:pPr>
            <a:r>
              <a:rPr lang="en-IN" sz="2200" dirty="0" smtClean="0">
                <a:solidFill>
                  <a:schemeClr val="accent3">
                    <a:lumMod val="50000"/>
                  </a:schemeClr>
                </a:solidFill>
                <a:latin typeface="Georgia" pitchFamily="18" charset="0"/>
              </a:rPr>
              <a:t>	</a:t>
            </a:r>
            <a:r>
              <a:rPr lang="en-IN" sz="2200" dirty="0" smtClean="0">
                <a:latin typeface="Georgia" pitchFamily="18" charset="0"/>
              </a:rPr>
              <a:t>At present, </a:t>
            </a:r>
            <a:r>
              <a:rPr lang="en-US" sz="2200" dirty="0" smtClean="0">
                <a:latin typeface="Georgia" pitchFamily="18" charset="0"/>
              </a:rPr>
              <a:t>NCLT has seventeen Benches including four Benches at New Delhi and Benches at Ahmedabad, Allahabad, Bengaluru, Chandigarh, Chennai (two), </a:t>
            </a:r>
            <a:r>
              <a:rPr lang="en-US" sz="2200" dirty="0" err="1" smtClean="0">
                <a:latin typeface="Georgia" pitchFamily="18" charset="0"/>
              </a:rPr>
              <a:t>Guwahati</a:t>
            </a:r>
            <a:r>
              <a:rPr lang="en-US" sz="2200" dirty="0" smtClean="0">
                <a:latin typeface="Georgia" pitchFamily="18" charset="0"/>
              </a:rPr>
              <a:t>, Hyderabad (two), Kolkata and  Mumbai (three). The Central Government is contemplating to set up NCLT Benches at </a:t>
            </a:r>
            <a:r>
              <a:rPr lang="en-US" sz="2200" dirty="0" err="1" smtClean="0">
                <a:latin typeface="Georgia" pitchFamily="18" charset="0"/>
              </a:rPr>
              <a:t>Jaipur</a:t>
            </a:r>
            <a:r>
              <a:rPr lang="en-US" sz="2200" dirty="0" smtClean="0">
                <a:latin typeface="Georgia" pitchFamily="18" charset="0"/>
              </a:rPr>
              <a:t>, Cuttack and Cochin.</a:t>
            </a:r>
          </a:p>
          <a:p>
            <a:pPr algn="just">
              <a:buNone/>
            </a:pPr>
            <a:endParaRPr lang="en-US" sz="2400" dirty="0" smtClean="0">
              <a:solidFill>
                <a:schemeClr val="accent3">
                  <a:lumMod val="50000"/>
                </a:schemeClr>
              </a:solidFill>
              <a:latin typeface="Georgia" pitchFamily="18" charset="0"/>
            </a:endParaRPr>
          </a:p>
          <a:p>
            <a:pPr algn="just">
              <a:buNone/>
            </a:pPr>
            <a:r>
              <a:rPr lang="en-US" sz="2400" dirty="0" smtClean="0">
                <a:solidFill>
                  <a:schemeClr val="accent3">
                    <a:lumMod val="50000"/>
                  </a:schemeClr>
                </a:solidFill>
                <a:latin typeface="Georgia" pitchFamily="18" charset="0"/>
              </a:rPr>
              <a:t>	</a:t>
            </a:r>
            <a:endParaRPr lang="en-IN" sz="2400" dirty="0" smtClean="0">
              <a:solidFill>
                <a:schemeClr val="accent3">
                  <a:lumMod val="50000"/>
                </a:schemeClr>
              </a:solidFill>
              <a:latin typeface="Georgia" pitchFamily="18" charset="0"/>
            </a:endParaRPr>
          </a:p>
          <a:p>
            <a:pPr algn="just"/>
            <a:endParaRPr lang="en-IN" sz="2400" dirty="0" smtClean="0">
              <a:solidFill>
                <a:schemeClr val="accent3">
                  <a:lumMod val="50000"/>
                </a:schemeClr>
              </a:solidFill>
              <a:latin typeface="Georgia" pitchFamily="18" charset="0"/>
            </a:endParaRPr>
          </a:p>
          <a:p>
            <a:pPr algn="just"/>
            <a:endParaRPr lang="en-IN" sz="2400" dirty="0" smtClean="0">
              <a:solidFill>
                <a:schemeClr val="accent3">
                  <a:lumMod val="50000"/>
                </a:schemeClr>
              </a:solidFill>
              <a:latin typeface="Georgia" pitchFamily="18" charset="0"/>
            </a:endParaRPr>
          </a:p>
        </p:txBody>
      </p:sp>
      <p:pic>
        <p:nvPicPr>
          <p:cNvPr id="7" name="Picture 3"/>
          <p:cNvPicPr>
            <a:picLocks noChangeAspect="1" noChangeArrowheads="1"/>
          </p:cNvPicPr>
          <p:nvPr/>
        </p:nvPicPr>
        <p:blipFill>
          <a:blip r:embed="rId4"/>
          <a:srcRect/>
          <a:stretch>
            <a:fillRect/>
          </a:stretch>
        </p:blipFill>
        <p:spPr bwMode="auto">
          <a:xfrm>
            <a:off x="1447800" y="304800"/>
            <a:ext cx="2438400" cy="1066800"/>
          </a:xfrm>
          <a:prstGeom prst="rect">
            <a:avLst/>
          </a:prstGeom>
          <a:noFill/>
          <a:ln w="9525">
            <a:noFill/>
            <a:miter lim="800000"/>
            <a:headEnd/>
            <a:tailEnd/>
          </a:ln>
          <a:effectLst/>
        </p:spPr>
      </p:pic>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8" presetClass="entr" presetSubtype="0" accel="10000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strVal val="#ppt_w*2.5"/>
                                          </p:val>
                                        </p:tav>
                                        <p:tav tm="100000">
                                          <p:val>
                                            <p:strVal val="#ppt_w"/>
                                          </p:val>
                                        </p:tav>
                                      </p:tavLst>
                                    </p:anim>
                                    <p:anim calcmode="lin" valueType="num">
                                      <p:cBhvr>
                                        <p:cTn id="8" dur="500" fill="hold"/>
                                        <p:tgtEl>
                                          <p:spTgt spid="7"/>
                                        </p:tgtEl>
                                        <p:attrNameLst>
                                          <p:attrName>ppt_h</p:attrName>
                                        </p:attrNameLst>
                                      </p:cBhvr>
                                      <p:tavLst>
                                        <p:tav tm="0">
                                          <p:val>
                                            <p:strVal val="#ppt_h*0.01"/>
                                          </p:val>
                                        </p:tav>
                                        <p:tav tm="100000">
                                          <p:val>
                                            <p:strVal val="#ppt_h"/>
                                          </p:val>
                                        </p:tav>
                                      </p:tavLst>
                                    </p:anim>
                                    <p:anim calcmode="lin" valueType="num">
                                      <p:cBhvr>
                                        <p:cTn id="9" dur="500" fill="hold"/>
                                        <p:tgtEl>
                                          <p:spTgt spid="7"/>
                                        </p:tgtEl>
                                        <p:attrNameLst>
                                          <p:attrName>ppt_x</p:attrName>
                                        </p:attrNameLst>
                                      </p:cBhvr>
                                      <p:tavLst>
                                        <p:tav tm="0">
                                          <p:val>
                                            <p:strVal val="#ppt_x"/>
                                          </p:val>
                                        </p:tav>
                                        <p:tav tm="100000">
                                          <p:val>
                                            <p:strVal val="#ppt_x"/>
                                          </p:val>
                                        </p:tav>
                                      </p:tavLst>
                                    </p:anim>
                                    <p:anim calcmode="lin" valueType="num">
                                      <p:cBhvr>
                                        <p:cTn id="10" dur="500" fill="hold"/>
                                        <p:tgtEl>
                                          <p:spTgt spid="7"/>
                                        </p:tgtEl>
                                        <p:attrNameLst>
                                          <p:attrName>ppt_y</p:attrName>
                                        </p:attrNameLst>
                                      </p:cBhvr>
                                      <p:tavLst>
                                        <p:tav tm="0">
                                          <p:val>
                                            <p:strVal val="#ppt_h+1"/>
                                          </p:val>
                                        </p:tav>
                                        <p:tav tm="100000">
                                          <p:val>
                                            <p:strVal val="#ppt_y"/>
                                          </p:val>
                                        </p:tav>
                                      </p:tavLst>
                                    </p:anim>
                                    <p:animEffect transition="in" filter="fade">
                                      <p:cBhvr>
                                        <p:cTn id="1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534400" cy="609600"/>
          </a:xfrm>
          <a:gradFill>
            <a:gsLst>
              <a:gs pos="0">
                <a:srgbClr val="DDEBCF"/>
              </a:gs>
              <a:gs pos="50000">
                <a:srgbClr val="9CB86E"/>
              </a:gs>
              <a:gs pos="100000">
                <a:srgbClr val="156B13"/>
              </a:gs>
            </a:gsLst>
            <a:lin ang="5400000" scaled="0"/>
          </a:gradFill>
        </p:spPr>
        <p:style>
          <a:lnRef idx="1">
            <a:schemeClr val="dk1"/>
          </a:lnRef>
          <a:fillRef idx="1003">
            <a:schemeClr val="dk2"/>
          </a:fillRef>
          <a:effectRef idx="1">
            <a:schemeClr val="dk1"/>
          </a:effectRef>
          <a:fontRef idx="minor">
            <a:schemeClr val="dk1"/>
          </a:fontRef>
        </p:style>
        <p:txBody>
          <a:bodyPr anchor="b">
            <a:noAutofit/>
          </a:bodyPr>
          <a:lstStyle/>
          <a:p>
            <a:pPr marL="457200" indent="-457200" algn="ctr">
              <a:spcAft>
                <a:spcPts val="600"/>
              </a:spcAft>
            </a:pP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NOTEWORTHY RULINGS</a:t>
            </a:r>
            <a:endParaRPr lang="en-IN" sz="3200" b="1" i="1" dirty="0" smtClean="0">
              <a:latin typeface="Times New Roman" pitchFamily="18" charset="0"/>
              <a:cs typeface="Times New Roman" pitchFamily="18" charset="0"/>
            </a:endParaRPr>
          </a:p>
        </p:txBody>
      </p:sp>
      <p:sp>
        <p:nvSpPr>
          <p:cNvPr id="13" name="Rectangle 12"/>
          <p:cNvSpPr/>
          <p:nvPr/>
        </p:nvSpPr>
        <p:spPr>
          <a:xfrm>
            <a:off x="500034" y="1071546"/>
            <a:ext cx="8382000" cy="5257800"/>
          </a:xfrm>
          <a:prstGeom prst="rect">
            <a:avLst/>
          </a:prstGeom>
          <a:ln/>
        </p:spPr>
        <p:style>
          <a:lnRef idx="1">
            <a:schemeClr val="accent3"/>
          </a:lnRef>
          <a:fillRef idx="2">
            <a:schemeClr val="accent3"/>
          </a:fillRef>
          <a:effectRef idx="1">
            <a:schemeClr val="accent3"/>
          </a:effectRef>
          <a:fontRef idx="minor">
            <a:schemeClr val="dk1"/>
          </a:fontRef>
        </p:style>
        <p:txBody>
          <a:bodyPr rtlCol="0" anchor="t"/>
          <a:lstStyle/>
          <a:p>
            <a:pPr algn="ctr"/>
            <a:r>
              <a:rPr lang="en-IN" b="1" dirty="0" smtClean="0">
                <a:latin typeface="Times New Roman" pitchFamily="18" charset="0"/>
                <a:cs typeface="Times New Roman" pitchFamily="18" charset="0"/>
              </a:rPr>
              <a:t>M/s. </a:t>
            </a:r>
            <a:r>
              <a:rPr lang="en-IN" b="1" dirty="0" err="1" smtClean="0">
                <a:latin typeface="Times New Roman" pitchFamily="18" charset="0"/>
                <a:cs typeface="Times New Roman" pitchFamily="18" charset="0"/>
              </a:rPr>
              <a:t>Surendra</a:t>
            </a:r>
            <a:r>
              <a:rPr lang="en-IN" b="1" dirty="0" smtClean="0">
                <a:latin typeface="Times New Roman" pitchFamily="18" charset="0"/>
                <a:cs typeface="Times New Roman" pitchFamily="18" charset="0"/>
              </a:rPr>
              <a:t> Trading Company Vs. </a:t>
            </a:r>
            <a:r>
              <a:rPr lang="sv-SE" b="1" dirty="0" smtClean="0">
                <a:latin typeface="Times New Roman" pitchFamily="18" charset="0"/>
                <a:cs typeface="Times New Roman" pitchFamily="18" charset="0"/>
              </a:rPr>
              <a:t>M/S. Juggilal Kamlapat Jute Mills </a:t>
            </a:r>
            <a:r>
              <a:rPr lang="en-IN" b="1" dirty="0" smtClean="0">
                <a:latin typeface="Times New Roman" pitchFamily="18" charset="0"/>
                <a:cs typeface="Times New Roman" pitchFamily="18" charset="0"/>
              </a:rPr>
              <a:t>Company Limited And Others</a:t>
            </a:r>
          </a:p>
          <a:p>
            <a:pPr algn="ctr"/>
            <a:r>
              <a:rPr lang="en-IN" b="1" dirty="0" smtClean="0">
                <a:latin typeface="Times New Roman" pitchFamily="18" charset="0"/>
                <a:cs typeface="Times New Roman" pitchFamily="18" charset="0"/>
              </a:rPr>
              <a:t>CIVIL APPEAL NO. 8400 of 2017</a:t>
            </a:r>
          </a:p>
          <a:p>
            <a:pPr algn="just"/>
            <a:endParaRPr lang="en-US" b="1" dirty="0" smtClean="0">
              <a:latin typeface="Times New Roman" pitchFamily="18" charset="0"/>
              <a:cs typeface="Times New Roman" pitchFamily="18" charset="0"/>
            </a:endParaRPr>
          </a:p>
          <a:p>
            <a:pPr algn="just"/>
            <a:r>
              <a:rPr lang="en-IN" i="1" dirty="0" smtClean="0">
                <a:latin typeface="Times New Roman" pitchFamily="18" charset="0"/>
                <a:cs typeface="Times New Roman" pitchFamily="18" charset="0"/>
              </a:rPr>
              <a:t>The present appeal raises question "Whether the time limit prescribed in Insolvency &amp; Bankruptcy Code, 2016 (hereinafter referred to as Code 2016) for admitting or rejecting a petition or initiation of insolvency resolution process is mandatory?”</a:t>
            </a:r>
          </a:p>
          <a:p>
            <a:pPr algn="just"/>
            <a:endParaRPr lang="en-US" i="1" dirty="0" smtClean="0">
              <a:latin typeface="Times New Roman" pitchFamily="18" charset="0"/>
              <a:cs typeface="Times New Roman" pitchFamily="18" charset="0"/>
            </a:endParaRPr>
          </a:p>
          <a:p>
            <a:pPr algn="just"/>
            <a:r>
              <a:rPr lang="en-US" i="1" dirty="0" smtClean="0">
                <a:latin typeface="Times New Roman" pitchFamily="18" charset="0"/>
                <a:cs typeface="Times New Roman" pitchFamily="18" charset="0"/>
              </a:rPr>
              <a:t>The </a:t>
            </a:r>
            <a:r>
              <a:rPr lang="en-US" i="1" dirty="0" err="1" smtClean="0">
                <a:latin typeface="Times New Roman" pitchFamily="18" charset="0"/>
                <a:cs typeface="Times New Roman" pitchFamily="18" charset="0"/>
              </a:rPr>
              <a:t>Hon’ble</a:t>
            </a:r>
            <a:r>
              <a:rPr lang="en-US" i="1" dirty="0" smtClean="0">
                <a:latin typeface="Times New Roman" pitchFamily="18" charset="0"/>
                <a:cs typeface="Times New Roman" pitchFamily="18" charset="0"/>
              </a:rPr>
              <a:t> Apex Court while deciding the issue upheld that:</a:t>
            </a:r>
          </a:p>
          <a:p>
            <a:pPr algn="just">
              <a:buFont typeface="Wingdings" pitchFamily="2" charset="2"/>
              <a:buChar char="q"/>
            </a:pPr>
            <a:r>
              <a:rPr lang="en-IN" dirty="0" smtClean="0">
                <a:latin typeface="Times New Roman" pitchFamily="18" charset="0"/>
                <a:cs typeface="Times New Roman" pitchFamily="18" charset="0"/>
              </a:rPr>
              <a:t>It is to be borne in mind that limit of 180 days mentioned in Section 12 also starts from the date of admission of the application. Period prior thereto which is consumed, after the filing of the application under Section 9 (or for that matter under Section 7 or Section 10), whether by the Registry of the adjudicating authority in scrutinising the application or by the applicant in removing the defects or by the adjudicating authority in admitting the application is not to be taken into account.</a:t>
            </a:r>
          </a:p>
          <a:p>
            <a:r>
              <a:rPr lang="en-IN" dirty="0" smtClean="0"/>
              <a:t> </a:t>
            </a:r>
          </a:p>
          <a:p>
            <a:pPr algn="just">
              <a:buFont typeface="Wingdings" pitchFamily="2" charset="2"/>
              <a:buChar char="q"/>
            </a:pPr>
            <a:endParaRPr lang="en-US" dirty="0" smtClean="0">
              <a:latin typeface="Times New Roman" pitchFamily="18" charset="0"/>
              <a:cs typeface="Times New Roman" pitchFamily="18" charset="0"/>
            </a:endParaRPr>
          </a:p>
          <a:p>
            <a:pPr algn="r"/>
            <a:r>
              <a:rPr lang="en-US" dirty="0" smtClean="0">
                <a:latin typeface="Times New Roman" pitchFamily="18" charset="0"/>
                <a:cs typeface="Times New Roman" pitchFamily="18" charset="0"/>
              </a:rPr>
              <a:t>Contd. ….</a:t>
            </a:r>
            <a:endParaRPr lang="en-IN" dirty="0" smtClean="0">
              <a:latin typeface="Times New Roman" pitchFamily="18" charset="0"/>
              <a:cs typeface="Times New Roman" pitchFamily="18" charset="0"/>
            </a:endParaRPr>
          </a:p>
          <a:p>
            <a:pPr algn="just">
              <a:buFont typeface="Wingdings" pitchFamily="2" charset="2"/>
              <a:buChar char="q"/>
            </a:pPr>
            <a:endParaRPr lang="en-US" dirty="0" smtClean="0">
              <a:latin typeface="Times New Roman" pitchFamily="18" charset="0"/>
              <a:cs typeface="Times New Roman" pitchFamily="18" charset="0"/>
            </a:endParaRPr>
          </a:p>
          <a:p>
            <a:pPr algn="just"/>
            <a:endParaRPr lang="en-US" i="1" dirty="0" smtClean="0">
              <a:latin typeface="Times New Roman" pitchFamily="18" charset="0"/>
              <a:cs typeface="Times New Roman" pitchFamily="18" charset="0"/>
            </a:endParaRPr>
          </a:p>
        </p:txBody>
      </p:sp>
      <p:pic>
        <p:nvPicPr>
          <p:cNvPr id="2050" name="Picture 2" descr="D:\User's Data\Desktop\images.png"/>
          <p:cNvPicPr>
            <a:picLocks noChangeAspect="1" noChangeArrowheads="1"/>
          </p:cNvPicPr>
          <p:nvPr/>
        </p:nvPicPr>
        <p:blipFill>
          <a:blip r:embed="rId3"/>
          <a:srcRect/>
          <a:stretch>
            <a:fillRect/>
          </a:stretch>
        </p:blipFill>
        <p:spPr bwMode="auto">
          <a:xfrm>
            <a:off x="6572264" y="5000636"/>
            <a:ext cx="2286016" cy="1285884"/>
          </a:xfrm>
          <a:prstGeom prst="rect">
            <a:avLst/>
          </a:prstGeom>
          <a:noFill/>
        </p:spPr>
      </p:pic>
    </p:spTree>
    <p:extLst>
      <p:ext uri="{BB962C8B-B14F-4D97-AF65-F5344CB8AC3E}">
        <p14:creationId xmlns="" xmlns:p14="http://schemas.microsoft.com/office/powerpoint/2010/main" val="663419096"/>
      </p:ext>
    </p:extLst>
  </p:cSld>
  <p:clrMapOvr>
    <a:masterClrMapping/>
  </p:clrMapOvr>
  <p:transition>
    <p:wip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534400" cy="609600"/>
          </a:xfrm>
          <a:gradFill>
            <a:gsLst>
              <a:gs pos="0">
                <a:srgbClr val="DDEBCF"/>
              </a:gs>
              <a:gs pos="50000">
                <a:srgbClr val="9CB86E"/>
              </a:gs>
              <a:gs pos="100000">
                <a:srgbClr val="156B13"/>
              </a:gs>
            </a:gsLst>
            <a:lin ang="5400000" scaled="0"/>
          </a:gradFill>
        </p:spPr>
        <p:style>
          <a:lnRef idx="1">
            <a:schemeClr val="dk1"/>
          </a:lnRef>
          <a:fillRef idx="1003">
            <a:schemeClr val="dk2"/>
          </a:fillRef>
          <a:effectRef idx="1">
            <a:schemeClr val="dk1"/>
          </a:effectRef>
          <a:fontRef idx="minor">
            <a:schemeClr val="dk1"/>
          </a:fontRef>
        </p:style>
        <p:txBody>
          <a:bodyPr anchor="b">
            <a:noAutofit/>
          </a:bodyPr>
          <a:lstStyle/>
          <a:p>
            <a:pPr marL="457200" indent="-457200" algn="ctr">
              <a:spcAft>
                <a:spcPts val="600"/>
              </a:spcAft>
            </a:pP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NOTEWORTHY RULINGS</a:t>
            </a:r>
            <a:endParaRPr lang="en-IN" sz="3200" b="1" i="1" dirty="0" smtClean="0">
              <a:latin typeface="Times New Roman" pitchFamily="18" charset="0"/>
              <a:cs typeface="Times New Roman" pitchFamily="18" charset="0"/>
            </a:endParaRPr>
          </a:p>
        </p:txBody>
      </p:sp>
      <p:sp>
        <p:nvSpPr>
          <p:cNvPr id="13" name="Rectangle 12"/>
          <p:cNvSpPr/>
          <p:nvPr/>
        </p:nvSpPr>
        <p:spPr>
          <a:xfrm>
            <a:off x="500034" y="1071546"/>
            <a:ext cx="8382000" cy="5257800"/>
          </a:xfrm>
          <a:prstGeom prst="rect">
            <a:avLst/>
          </a:prstGeom>
          <a:ln/>
        </p:spPr>
        <p:style>
          <a:lnRef idx="1">
            <a:schemeClr val="accent3"/>
          </a:lnRef>
          <a:fillRef idx="2">
            <a:schemeClr val="accent3"/>
          </a:fillRef>
          <a:effectRef idx="1">
            <a:schemeClr val="accent3"/>
          </a:effectRef>
          <a:fontRef idx="minor">
            <a:schemeClr val="dk1"/>
          </a:fontRef>
        </p:style>
        <p:txBody>
          <a:bodyPr rtlCol="0" anchor="t"/>
          <a:lstStyle/>
          <a:p>
            <a:pPr algn="just"/>
            <a:endParaRPr lang="en-IN" sz="2000" dirty="0" smtClean="0">
              <a:latin typeface="Times New Roman" pitchFamily="18" charset="0"/>
              <a:cs typeface="Times New Roman" pitchFamily="18" charset="0"/>
            </a:endParaRPr>
          </a:p>
          <a:p>
            <a:pPr algn="just">
              <a:buFont typeface="Wingdings" pitchFamily="2" charset="2"/>
              <a:buChar char="q"/>
            </a:pPr>
            <a:endParaRPr lang="en-IN" sz="2000" dirty="0" smtClean="0">
              <a:latin typeface="Times New Roman" pitchFamily="18" charset="0"/>
              <a:cs typeface="Times New Roman" pitchFamily="18" charset="0"/>
            </a:endParaRPr>
          </a:p>
          <a:p>
            <a:pPr algn="just">
              <a:buFont typeface="Wingdings" pitchFamily="2" charset="2"/>
              <a:buChar char="q"/>
            </a:pPr>
            <a:r>
              <a:rPr lang="en-IN" sz="2000" dirty="0" smtClean="0">
                <a:latin typeface="Times New Roman" pitchFamily="18" charset="0"/>
                <a:cs typeface="Times New Roman" pitchFamily="18" charset="0"/>
              </a:rPr>
              <a:t>Provision for  removing the defects within seven days is directory and not mandatory in nature. </a:t>
            </a:r>
          </a:p>
          <a:p>
            <a:pPr algn="just"/>
            <a:endParaRPr lang="en-IN" sz="2000" dirty="0" smtClean="0">
              <a:latin typeface="Times New Roman" pitchFamily="18" charset="0"/>
              <a:cs typeface="Times New Roman" pitchFamily="18" charset="0"/>
            </a:endParaRPr>
          </a:p>
          <a:p>
            <a:pPr algn="just">
              <a:buFont typeface="Wingdings" pitchFamily="2" charset="2"/>
              <a:buChar char="q"/>
            </a:pPr>
            <a:endParaRPr lang="en-IN" sz="2000" dirty="0" smtClean="0">
              <a:latin typeface="Times New Roman" pitchFamily="18" charset="0"/>
              <a:cs typeface="Times New Roman" pitchFamily="18" charset="0"/>
            </a:endParaRPr>
          </a:p>
          <a:p>
            <a:pPr algn="just">
              <a:buFont typeface="Wingdings" pitchFamily="2" charset="2"/>
              <a:buChar char="q"/>
            </a:pPr>
            <a:r>
              <a:rPr lang="en-IN" sz="2000" dirty="0" smtClean="0">
                <a:latin typeface="Times New Roman" pitchFamily="18" charset="0"/>
                <a:cs typeface="Times New Roman" pitchFamily="18" charset="0"/>
              </a:rPr>
              <a:t>While interpreting the provisions to be directory in nature, at the same time, it can be laid down that if the objections are not removed within seven days, the applicant while re-filing the application after removing the objections, file an application in writing showing sufficient cause as to why the applicant could not remove the objections within seven days.</a:t>
            </a:r>
          </a:p>
          <a:p>
            <a:pPr algn="just">
              <a:buFont typeface="Wingdings" pitchFamily="2" charset="2"/>
              <a:buChar char="q"/>
            </a:pPr>
            <a:endParaRPr lang="en-US" sz="2000" dirty="0" smtClean="0">
              <a:latin typeface="Times New Roman" pitchFamily="18" charset="0"/>
              <a:cs typeface="Times New Roman" pitchFamily="18" charset="0"/>
            </a:endParaRPr>
          </a:p>
          <a:p>
            <a:pPr algn="just">
              <a:buFont typeface="Wingdings" pitchFamily="2" charset="2"/>
              <a:buChar char="q"/>
            </a:pPr>
            <a:endParaRPr lang="en-IN" sz="2000" dirty="0">
              <a:latin typeface="Times New Roman" pitchFamily="18" charset="0"/>
              <a:cs typeface="Times New Roman" pitchFamily="18" charset="0"/>
            </a:endParaRPr>
          </a:p>
        </p:txBody>
      </p:sp>
      <p:pic>
        <p:nvPicPr>
          <p:cNvPr id="2050" name="Picture 2" descr="D:\User's Data\Desktop\images.png"/>
          <p:cNvPicPr>
            <a:picLocks noChangeAspect="1" noChangeArrowheads="1"/>
          </p:cNvPicPr>
          <p:nvPr/>
        </p:nvPicPr>
        <p:blipFill>
          <a:blip r:embed="rId3"/>
          <a:srcRect/>
          <a:stretch>
            <a:fillRect/>
          </a:stretch>
        </p:blipFill>
        <p:spPr bwMode="auto">
          <a:xfrm>
            <a:off x="6572264" y="4714884"/>
            <a:ext cx="2286016" cy="1571636"/>
          </a:xfrm>
          <a:prstGeom prst="rect">
            <a:avLst/>
          </a:prstGeom>
          <a:noFill/>
        </p:spPr>
      </p:pic>
    </p:spTree>
    <p:extLst>
      <p:ext uri="{BB962C8B-B14F-4D97-AF65-F5344CB8AC3E}">
        <p14:creationId xmlns="" xmlns:p14="http://schemas.microsoft.com/office/powerpoint/2010/main" val="2592220450"/>
      </p:ext>
    </p:extLst>
  </p:cSld>
  <p:clrMapOvr>
    <a:masterClrMapping/>
  </p:clrMapOvr>
  <p:transition>
    <p:wip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534400" cy="609600"/>
          </a:xfrm>
          <a:gradFill>
            <a:gsLst>
              <a:gs pos="0">
                <a:srgbClr val="DDEBCF"/>
              </a:gs>
              <a:gs pos="50000">
                <a:srgbClr val="9CB86E"/>
              </a:gs>
              <a:gs pos="100000">
                <a:srgbClr val="156B13"/>
              </a:gs>
            </a:gsLst>
            <a:lin ang="5400000" scaled="0"/>
          </a:gradFill>
        </p:spPr>
        <p:style>
          <a:lnRef idx="1">
            <a:schemeClr val="dk1"/>
          </a:lnRef>
          <a:fillRef idx="1003">
            <a:schemeClr val="dk2"/>
          </a:fillRef>
          <a:effectRef idx="1">
            <a:schemeClr val="dk1"/>
          </a:effectRef>
          <a:fontRef idx="minor">
            <a:schemeClr val="dk1"/>
          </a:fontRef>
        </p:style>
        <p:txBody>
          <a:bodyPr anchor="b">
            <a:noAutofit/>
          </a:bodyPr>
          <a:lstStyle/>
          <a:p>
            <a:pPr marL="457200" indent="-457200" algn="ctr">
              <a:spcAft>
                <a:spcPts val="600"/>
              </a:spcAft>
            </a:pP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NOTEWORTHY RULINGS</a:t>
            </a:r>
            <a:endParaRPr lang="en-IN" sz="3200" b="1" i="1" dirty="0" smtClean="0">
              <a:latin typeface="Times New Roman" pitchFamily="18" charset="0"/>
              <a:cs typeface="Times New Roman" pitchFamily="18" charset="0"/>
            </a:endParaRPr>
          </a:p>
        </p:txBody>
      </p:sp>
      <p:sp>
        <p:nvSpPr>
          <p:cNvPr id="13" name="Rectangle 12"/>
          <p:cNvSpPr/>
          <p:nvPr/>
        </p:nvSpPr>
        <p:spPr>
          <a:xfrm>
            <a:off x="500034" y="1071546"/>
            <a:ext cx="8382000" cy="5257800"/>
          </a:xfrm>
          <a:prstGeom prst="rect">
            <a:avLst/>
          </a:prstGeom>
          <a:ln/>
        </p:spPr>
        <p:style>
          <a:lnRef idx="1">
            <a:schemeClr val="accent3"/>
          </a:lnRef>
          <a:fillRef idx="2">
            <a:schemeClr val="accent3"/>
          </a:fillRef>
          <a:effectRef idx="1">
            <a:schemeClr val="accent3"/>
          </a:effectRef>
          <a:fontRef idx="minor">
            <a:schemeClr val="dk1"/>
          </a:fontRef>
        </p:style>
        <p:txBody>
          <a:bodyPr rtlCol="0" anchor="t"/>
          <a:lstStyle/>
          <a:p>
            <a:pPr lvl="0" algn="ctr"/>
            <a:r>
              <a:rPr lang="en-IN" b="1" dirty="0" err="1" smtClean="0">
                <a:latin typeface="Times New Roman" pitchFamily="18" charset="0"/>
                <a:cs typeface="Times New Roman" pitchFamily="18" charset="0"/>
              </a:rPr>
              <a:t>Mobilox</a:t>
            </a:r>
            <a:r>
              <a:rPr lang="en-IN" b="1" dirty="0" smtClean="0">
                <a:latin typeface="Times New Roman" pitchFamily="18" charset="0"/>
                <a:cs typeface="Times New Roman" pitchFamily="18" charset="0"/>
              </a:rPr>
              <a:t> Innovations Private Ltd Vs. </a:t>
            </a:r>
            <a:r>
              <a:rPr lang="en-IN" b="1" dirty="0" err="1" smtClean="0">
                <a:latin typeface="Times New Roman" pitchFamily="18" charset="0"/>
                <a:cs typeface="Times New Roman" pitchFamily="18" charset="0"/>
              </a:rPr>
              <a:t>Kirusa</a:t>
            </a:r>
            <a:r>
              <a:rPr lang="en-IN" b="1" dirty="0" smtClean="0">
                <a:latin typeface="Times New Roman" pitchFamily="18" charset="0"/>
                <a:cs typeface="Times New Roman" pitchFamily="18" charset="0"/>
              </a:rPr>
              <a:t> Software Private Ltd.</a:t>
            </a:r>
          </a:p>
          <a:p>
            <a:pPr lvl="0" algn="ctr"/>
            <a:r>
              <a:rPr lang="en-IN" b="1" dirty="0" smtClean="0">
                <a:latin typeface="Times New Roman" pitchFamily="18" charset="0"/>
                <a:cs typeface="Times New Roman" pitchFamily="18" charset="0"/>
              </a:rPr>
              <a:t>Civil Appeal No(s). 9405/2017</a:t>
            </a:r>
          </a:p>
          <a:p>
            <a:pPr algn="just"/>
            <a:endParaRPr lang="en-US" b="1" dirty="0" smtClean="0">
              <a:latin typeface="Times New Roman" pitchFamily="18" charset="0"/>
              <a:cs typeface="Times New Roman" pitchFamily="18" charset="0"/>
            </a:endParaRPr>
          </a:p>
          <a:p>
            <a:pPr algn="just"/>
            <a:r>
              <a:rPr lang="en-IN" i="1" dirty="0" smtClean="0">
                <a:latin typeface="Times New Roman" pitchFamily="18" charset="0"/>
                <a:cs typeface="Times New Roman" pitchFamily="18" charset="0"/>
              </a:rPr>
              <a:t>The present appeal raises questions as to the triggering of the Insolvency and Bankruptcy Code, 2016 when it comes to operational debts owed to operational creditors.</a:t>
            </a:r>
          </a:p>
          <a:p>
            <a:pPr algn="just"/>
            <a:endParaRPr lang="en-US" i="1" dirty="0" smtClean="0">
              <a:latin typeface="Times New Roman" pitchFamily="18" charset="0"/>
              <a:cs typeface="Times New Roman" pitchFamily="18" charset="0"/>
            </a:endParaRPr>
          </a:p>
          <a:p>
            <a:pPr algn="just"/>
            <a:r>
              <a:rPr lang="en-US" i="1" dirty="0" smtClean="0">
                <a:latin typeface="Times New Roman" pitchFamily="18" charset="0"/>
                <a:cs typeface="Times New Roman" pitchFamily="18" charset="0"/>
              </a:rPr>
              <a:t>The </a:t>
            </a:r>
            <a:r>
              <a:rPr lang="en-US" i="1" dirty="0" err="1" smtClean="0">
                <a:latin typeface="Times New Roman" pitchFamily="18" charset="0"/>
                <a:cs typeface="Times New Roman" pitchFamily="18" charset="0"/>
              </a:rPr>
              <a:t>Hon’ble</a:t>
            </a:r>
            <a:r>
              <a:rPr lang="en-US" i="1" dirty="0" smtClean="0">
                <a:latin typeface="Times New Roman" pitchFamily="18" charset="0"/>
                <a:cs typeface="Times New Roman" pitchFamily="18" charset="0"/>
              </a:rPr>
              <a:t> Apex Court while deciding the issue upheld that:</a:t>
            </a:r>
          </a:p>
          <a:p>
            <a:pPr algn="just"/>
            <a:endParaRPr lang="en-US" i="1" dirty="0" smtClean="0">
              <a:latin typeface="Times New Roman" pitchFamily="18" charset="0"/>
              <a:cs typeface="Times New Roman" pitchFamily="18" charset="0"/>
            </a:endParaRPr>
          </a:p>
          <a:p>
            <a:pPr algn="just">
              <a:buFont typeface="Wingdings" pitchFamily="2" charset="2"/>
              <a:buChar char="q"/>
            </a:pPr>
            <a:r>
              <a:rPr lang="en-IN" dirty="0" smtClean="0">
                <a:latin typeface="Times New Roman" pitchFamily="18" charset="0"/>
                <a:cs typeface="Times New Roman" pitchFamily="18" charset="0"/>
              </a:rPr>
              <a:t>Notice must bring to the notice of the operational creditor the “existence” of a dispute or the fact that a suit or arbitration proceeding relating to a dispute is pending between the parties.</a:t>
            </a:r>
          </a:p>
          <a:p>
            <a:pPr algn="just"/>
            <a:endParaRPr lang="en-US" dirty="0" smtClean="0">
              <a:latin typeface="Times New Roman" pitchFamily="18" charset="0"/>
              <a:cs typeface="Times New Roman" pitchFamily="18" charset="0"/>
            </a:endParaRPr>
          </a:p>
          <a:p>
            <a:pPr algn="r"/>
            <a:r>
              <a:rPr lang="en-US" dirty="0" smtClean="0">
                <a:latin typeface="Times New Roman" pitchFamily="18" charset="0"/>
                <a:cs typeface="Times New Roman" pitchFamily="18" charset="0"/>
              </a:rPr>
              <a:t>Contd. ….</a:t>
            </a:r>
            <a:endParaRPr lang="en-IN" dirty="0" smtClean="0">
              <a:latin typeface="Times New Roman" pitchFamily="18" charset="0"/>
              <a:cs typeface="Times New Roman" pitchFamily="18" charset="0"/>
            </a:endParaRPr>
          </a:p>
          <a:p>
            <a:pPr algn="just">
              <a:buFont typeface="Wingdings" pitchFamily="2" charset="2"/>
              <a:buChar char="q"/>
            </a:pPr>
            <a:endParaRPr lang="en-US" dirty="0" smtClean="0">
              <a:latin typeface="Times New Roman" pitchFamily="18" charset="0"/>
              <a:cs typeface="Times New Roman" pitchFamily="18" charset="0"/>
            </a:endParaRPr>
          </a:p>
          <a:p>
            <a:pPr algn="just"/>
            <a:endParaRPr lang="en-US" i="1" dirty="0" smtClean="0">
              <a:latin typeface="Times New Roman" pitchFamily="18" charset="0"/>
              <a:cs typeface="Times New Roman" pitchFamily="18" charset="0"/>
            </a:endParaRPr>
          </a:p>
        </p:txBody>
      </p:sp>
      <p:pic>
        <p:nvPicPr>
          <p:cNvPr id="2050" name="Picture 2" descr="D:\User's Data\Desktop\images.png"/>
          <p:cNvPicPr>
            <a:picLocks noChangeAspect="1" noChangeArrowheads="1"/>
          </p:cNvPicPr>
          <p:nvPr/>
        </p:nvPicPr>
        <p:blipFill>
          <a:blip r:embed="rId3"/>
          <a:srcRect/>
          <a:stretch>
            <a:fillRect/>
          </a:stretch>
        </p:blipFill>
        <p:spPr bwMode="auto">
          <a:xfrm>
            <a:off x="6572264" y="4786322"/>
            <a:ext cx="2286016" cy="1500198"/>
          </a:xfrm>
          <a:prstGeom prst="rect">
            <a:avLst/>
          </a:prstGeom>
          <a:noFill/>
        </p:spPr>
      </p:pic>
    </p:spTree>
    <p:extLst>
      <p:ext uri="{BB962C8B-B14F-4D97-AF65-F5344CB8AC3E}">
        <p14:creationId xmlns="" xmlns:p14="http://schemas.microsoft.com/office/powerpoint/2010/main" val="2603088659"/>
      </p:ext>
    </p:extLst>
  </p:cSld>
  <p:clrMapOvr>
    <a:masterClrMapping/>
  </p:clrMapOvr>
  <p:transition>
    <p:wip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534400" cy="609600"/>
          </a:xfrm>
          <a:gradFill>
            <a:gsLst>
              <a:gs pos="0">
                <a:srgbClr val="DDEBCF"/>
              </a:gs>
              <a:gs pos="50000">
                <a:srgbClr val="9CB86E"/>
              </a:gs>
              <a:gs pos="100000">
                <a:srgbClr val="156B13"/>
              </a:gs>
            </a:gsLst>
            <a:lin ang="5400000" scaled="0"/>
          </a:gradFill>
        </p:spPr>
        <p:style>
          <a:lnRef idx="1">
            <a:schemeClr val="dk1"/>
          </a:lnRef>
          <a:fillRef idx="1003">
            <a:schemeClr val="dk2"/>
          </a:fillRef>
          <a:effectRef idx="1">
            <a:schemeClr val="dk1"/>
          </a:effectRef>
          <a:fontRef idx="minor">
            <a:schemeClr val="dk1"/>
          </a:fontRef>
        </p:style>
        <p:txBody>
          <a:bodyPr anchor="b">
            <a:noAutofit/>
          </a:bodyPr>
          <a:lstStyle/>
          <a:p>
            <a:pPr marL="457200" indent="-457200" algn="ctr">
              <a:spcAft>
                <a:spcPts val="600"/>
              </a:spcAft>
            </a:pP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NOTEWORTHY RULINGS</a:t>
            </a:r>
            <a:endParaRPr lang="en-IN" sz="3200" b="1" i="1" dirty="0" smtClean="0">
              <a:latin typeface="Times New Roman" pitchFamily="18" charset="0"/>
              <a:cs typeface="Times New Roman" pitchFamily="18" charset="0"/>
            </a:endParaRPr>
          </a:p>
        </p:txBody>
      </p:sp>
      <p:sp>
        <p:nvSpPr>
          <p:cNvPr id="13" name="Rectangle 12"/>
          <p:cNvSpPr/>
          <p:nvPr/>
        </p:nvSpPr>
        <p:spPr>
          <a:xfrm>
            <a:off x="500034" y="1071546"/>
            <a:ext cx="8382000" cy="5257800"/>
          </a:xfrm>
          <a:prstGeom prst="rect">
            <a:avLst/>
          </a:prstGeom>
          <a:ln/>
        </p:spPr>
        <p:style>
          <a:lnRef idx="1">
            <a:schemeClr val="accent3"/>
          </a:lnRef>
          <a:fillRef idx="2">
            <a:schemeClr val="accent3"/>
          </a:fillRef>
          <a:effectRef idx="1">
            <a:schemeClr val="accent3"/>
          </a:effectRef>
          <a:fontRef idx="minor">
            <a:schemeClr val="dk1"/>
          </a:fontRef>
        </p:style>
        <p:txBody>
          <a:bodyPr rtlCol="0" anchor="t"/>
          <a:lstStyle/>
          <a:p>
            <a:pPr algn="just"/>
            <a:endParaRPr lang="en-IN" sz="2000" dirty="0" smtClean="0">
              <a:latin typeface="Times New Roman" pitchFamily="18" charset="0"/>
              <a:cs typeface="Times New Roman" pitchFamily="18" charset="0"/>
            </a:endParaRPr>
          </a:p>
          <a:p>
            <a:pPr algn="just">
              <a:buFont typeface="Wingdings" pitchFamily="2" charset="2"/>
              <a:buChar char="q"/>
            </a:pPr>
            <a:r>
              <a:rPr lang="en-IN" sz="2000" dirty="0" smtClean="0">
                <a:latin typeface="Times New Roman" pitchFamily="18" charset="0"/>
                <a:cs typeface="Times New Roman" pitchFamily="18" charset="0"/>
              </a:rPr>
              <a:t>Adjudicating authority is to see at this stage is whether there is a plausible contention which requires further investigation and that the “dispute” is not a patently feeble legal argument or an assertion of fact unsupported by evidence.</a:t>
            </a:r>
          </a:p>
          <a:p>
            <a:pPr algn="just">
              <a:buFont typeface="Wingdings" pitchFamily="2" charset="2"/>
              <a:buChar char="q"/>
            </a:pPr>
            <a:endParaRPr lang="en-US" sz="2000" dirty="0" smtClean="0">
              <a:latin typeface="Times New Roman" pitchFamily="18" charset="0"/>
              <a:cs typeface="Times New Roman" pitchFamily="18" charset="0"/>
            </a:endParaRPr>
          </a:p>
          <a:p>
            <a:pPr algn="just"/>
            <a:endParaRPr lang="en-IN" sz="2000" dirty="0" smtClean="0">
              <a:latin typeface="Times New Roman" pitchFamily="18" charset="0"/>
              <a:cs typeface="Times New Roman" pitchFamily="18" charset="0"/>
            </a:endParaRPr>
          </a:p>
          <a:p>
            <a:pPr algn="just">
              <a:buFont typeface="Wingdings" pitchFamily="2" charset="2"/>
              <a:buChar char="q"/>
            </a:pPr>
            <a:r>
              <a:rPr lang="en-IN" sz="2000" dirty="0" smtClean="0">
                <a:latin typeface="Times New Roman" pitchFamily="18" charset="0"/>
                <a:cs typeface="Times New Roman" pitchFamily="18" charset="0"/>
              </a:rPr>
              <a:t>The Court does not at this stage examine the merits of the dispute except to the extent indicated above. So long as a dispute truly exists in fact and is not spurious, hypothetical or illusory, the adjudicating authority has to reject the application.</a:t>
            </a:r>
          </a:p>
          <a:p>
            <a:endParaRPr lang="en-IN" dirty="0" smtClean="0">
              <a:latin typeface="Times New Roman" pitchFamily="18" charset="0"/>
              <a:cs typeface="Times New Roman" pitchFamily="18" charset="0"/>
            </a:endParaRPr>
          </a:p>
          <a:p>
            <a:pPr algn="just"/>
            <a:endParaRPr lang="en-US" i="1" dirty="0" smtClean="0">
              <a:latin typeface="Times New Roman" pitchFamily="18" charset="0"/>
              <a:cs typeface="Times New Roman" pitchFamily="18" charset="0"/>
            </a:endParaRPr>
          </a:p>
        </p:txBody>
      </p:sp>
      <p:pic>
        <p:nvPicPr>
          <p:cNvPr id="2050" name="Picture 2" descr="D:\User's Data\Desktop\images.png"/>
          <p:cNvPicPr>
            <a:picLocks noChangeAspect="1" noChangeArrowheads="1"/>
          </p:cNvPicPr>
          <p:nvPr/>
        </p:nvPicPr>
        <p:blipFill>
          <a:blip r:embed="rId3"/>
          <a:srcRect/>
          <a:stretch>
            <a:fillRect/>
          </a:stretch>
        </p:blipFill>
        <p:spPr bwMode="auto">
          <a:xfrm>
            <a:off x="6572264" y="4714884"/>
            <a:ext cx="2286016" cy="1571636"/>
          </a:xfrm>
          <a:prstGeom prst="rect">
            <a:avLst/>
          </a:prstGeom>
          <a:noFill/>
        </p:spPr>
      </p:pic>
    </p:spTree>
    <p:extLst>
      <p:ext uri="{BB962C8B-B14F-4D97-AF65-F5344CB8AC3E}">
        <p14:creationId xmlns="" xmlns:p14="http://schemas.microsoft.com/office/powerpoint/2010/main" val="3267640269"/>
      </p:ext>
    </p:extLst>
  </p:cSld>
  <p:clrMapOvr>
    <a:masterClrMapping/>
  </p:clrMapOvr>
  <p:transition>
    <p:wip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534400" cy="609600"/>
          </a:xfrm>
          <a:gradFill>
            <a:gsLst>
              <a:gs pos="0">
                <a:srgbClr val="DDEBCF"/>
              </a:gs>
              <a:gs pos="50000">
                <a:srgbClr val="9CB86E"/>
              </a:gs>
              <a:gs pos="100000">
                <a:srgbClr val="156B13"/>
              </a:gs>
            </a:gsLst>
            <a:lin ang="5400000" scaled="0"/>
          </a:gradFill>
        </p:spPr>
        <p:style>
          <a:lnRef idx="1">
            <a:schemeClr val="dk1"/>
          </a:lnRef>
          <a:fillRef idx="1003">
            <a:schemeClr val="dk2"/>
          </a:fillRef>
          <a:effectRef idx="1">
            <a:schemeClr val="dk1"/>
          </a:effectRef>
          <a:fontRef idx="minor">
            <a:schemeClr val="dk1"/>
          </a:fontRef>
        </p:style>
        <p:txBody>
          <a:bodyPr anchor="b">
            <a:noAutofit/>
          </a:bodyPr>
          <a:lstStyle/>
          <a:p>
            <a:pPr marL="457200" indent="-457200" algn="ctr">
              <a:spcAft>
                <a:spcPts val="600"/>
              </a:spcAft>
            </a:pP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NOTEWORTHY RULINGS</a:t>
            </a:r>
            <a:endParaRPr lang="en-IN" sz="3200" b="1" i="1" dirty="0" smtClean="0">
              <a:latin typeface="Times New Roman" pitchFamily="18" charset="0"/>
              <a:cs typeface="Times New Roman" pitchFamily="18" charset="0"/>
            </a:endParaRPr>
          </a:p>
        </p:txBody>
      </p:sp>
      <p:sp>
        <p:nvSpPr>
          <p:cNvPr id="13" name="Rectangle 12"/>
          <p:cNvSpPr/>
          <p:nvPr/>
        </p:nvSpPr>
        <p:spPr>
          <a:xfrm>
            <a:off x="500034" y="1071546"/>
            <a:ext cx="8382000" cy="5257800"/>
          </a:xfrm>
          <a:prstGeom prst="rect">
            <a:avLst/>
          </a:prstGeom>
          <a:ln/>
        </p:spPr>
        <p:style>
          <a:lnRef idx="1">
            <a:schemeClr val="accent3"/>
          </a:lnRef>
          <a:fillRef idx="2">
            <a:schemeClr val="accent3"/>
          </a:fillRef>
          <a:effectRef idx="1">
            <a:schemeClr val="accent3"/>
          </a:effectRef>
          <a:fontRef idx="minor">
            <a:schemeClr val="dk1"/>
          </a:fontRef>
        </p:style>
        <p:txBody>
          <a:bodyPr rtlCol="0" anchor="t"/>
          <a:lstStyle/>
          <a:p>
            <a:pPr algn="ctr"/>
            <a:r>
              <a:rPr lang="en-IN" b="1" dirty="0" smtClean="0">
                <a:latin typeface="Times New Roman" pitchFamily="18" charset="0"/>
                <a:cs typeface="Times New Roman" pitchFamily="18" charset="0"/>
              </a:rPr>
              <a:t>M/s Kapil Gupta &amp; </a:t>
            </a:r>
            <a:r>
              <a:rPr lang="en-IN" b="1" dirty="0" err="1" smtClean="0">
                <a:latin typeface="Times New Roman" pitchFamily="18" charset="0"/>
                <a:cs typeface="Times New Roman" pitchFamily="18" charset="0"/>
              </a:rPr>
              <a:t>Anr</a:t>
            </a:r>
            <a:r>
              <a:rPr lang="en-IN" b="1" dirty="0" smtClean="0">
                <a:latin typeface="Times New Roman" pitchFamily="18" charset="0"/>
                <a:cs typeface="Times New Roman" pitchFamily="18" charset="0"/>
              </a:rPr>
              <a:t>. Vs. </a:t>
            </a:r>
            <a:r>
              <a:rPr lang="en-IN" b="1" dirty="0" err="1" smtClean="0">
                <a:latin typeface="Times New Roman" pitchFamily="18" charset="0"/>
                <a:cs typeface="Times New Roman" pitchFamily="18" charset="0"/>
              </a:rPr>
              <a:t>Indiabulls</a:t>
            </a:r>
            <a:r>
              <a:rPr lang="en-IN" b="1" dirty="0" smtClean="0">
                <a:latin typeface="Times New Roman" pitchFamily="18" charset="0"/>
                <a:cs typeface="Times New Roman" pitchFamily="18" charset="0"/>
              </a:rPr>
              <a:t> Housing Finance Ltd. &amp; </a:t>
            </a:r>
            <a:r>
              <a:rPr lang="en-IN" b="1" dirty="0" err="1" smtClean="0">
                <a:latin typeface="Times New Roman" pitchFamily="18" charset="0"/>
                <a:cs typeface="Times New Roman" pitchFamily="18" charset="0"/>
              </a:rPr>
              <a:t>Anr</a:t>
            </a:r>
            <a:r>
              <a:rPr lang="en-IN" b="1" dirty="0" smtClean="0">
                <a:latin typeface="Times New Roman" pitchFamily="18" charset="0"/>
                <a:cs typeface="Times New Roman" pitchFamily="18" charset="0"/>
              </a:rPr>
              <a:t>. </a:t>
            </a:r>
          </a:p>
          <a:p>
            <a:pPr algn="ctr"/>
            <a:r>
              <a:rPr lang="en-IN" b="1" dirty="0" smtClean="0">
                <a:latin typeface="Times New Roman" pitchFamily="18" charset="0"/>
                <a:cs typeface="Times New Roman" pitchFamily="18" charset="0"/>
              </a:rPr>
              <a:t>Civil Appeal No. 20924/2017</a:t>
            </a:r>
          </a:p>
          <a:p>
            <a:pPr algn="just"/>
            <a:endParaRPr lang="en-US" b="1" dirty="0" smtClean="0">
              <a:latin typeface="Times New Roman" pitchFamily="18" charset="0"/>
              <a:cs typeface="Times New Roman" pitchFamily="18" charset="0"/>
            </a:endParaRPr>
          </a:p>
          <a:p>
            <a:pPr algn="just"/>
            <a:r>
              <a:rPr lang="en-IN" sz="1600" dirty="0" smtClean="0">
                <a:latin typeface="Times New Roman" pitchFamily="18" charset="0"/>
                <a:cs typeface="Times New Roman" pitchFamily="18" charset="0"/>
              </a:rPr>
              <a:t>The questions arose for consideration in this appeal are:</a:t>
            </a:r>
          </a:p>
          <a:p>
            <a:pPr algn="just"/>
            <a:endParaRPr lang="en-US" sz="1600" i="1" dirty="0" smtClean="0">
              <a:latin typeface="Times New Roman" pitchFamily="18" charset="0"/>
              <a:cs typeface="Times New Roman" pitchFamily="18" charset="0"/>
            </a:endParaRPr>
          </a:p>
          <a:p>
            <a:pPr marL="400050" lvl="0" indent="-400050" algn="just">
              <a:buFont typeface="+mj-lt"/>
              <a:buAutoNum type="romanLcPeriod"/>
            </a:pPr>
            <a:r>
              <a:rPr lang="en-US" sz="1600" dirty="0" smtClean="0">
                <a:latin typeface="Times New Roman" pitchFamily="18" charset="0"/>
                <a:cs typeface="Times New Roman" pitchFamily="18" charset="0"/>
              </a:rPr>
              <a:t>Can NCLT permit withdrawal of application under Section 7 of IBC after its admission?</a:t>
            </a:r>
            <a:endParaRPr lang="en-IN" sz="1600" dirty="0" smtClean="0">
              <a:latin typeface="Times New Roman" pitchFamily="18" charset="0"/>
              <a:cs typeface="Times New Roman" pitchFamily="18" charset="0"/>
            </a:endParaRPr>
          </a:p>
          <a:p>
            <a:pPr marL="400050" indent="-400050" algn="just"/>
            <a:endParaRPr lang="en-US" sz="1600" dirty="0" smtClean="0">
              <a:latin typeface="Times New Roman" pitchFamily="18" charset="0"/>
              <a:cs typeface="Times New Roman" pitchFamily="18" charset="0"/>
            </a:endParaRPr>
          </a:p>
          <a:p>
            <a:pPr marL="400050" indent="-400050" algn="just">
              <a:buFont typeface="Wingdings" pitchFamily="2" charset="2"/>
              <a:buChar char="q"/>
            </a:pPr>
            <a:r>
              <a:rPr lang="en-US" sz="1600" dirty="0" smtClean="0">
                <a:latin typeface="Times New Roman" pitchFamily="18" charset="0"/>
                <a:cs typeface="Times New Roman" pitchFamily="18" charset="0"/>
              </a:rPr>
              <a:t>The </a:t>
            </a:r>
            <a:r>
              <a:rPr lang="en-US" sz="1600" dirty="0" err="1" smtClean="0">
                <a:latin typeface="Times New Roman" pitchFamily="18" charset="0"/>
                <a:cs typeface="Times New Roman" pitchFamily="18" charset="0"/>
              </a:rPr>
              <a:t>Hon’ble</a:t>
            </a:r>
            <a:r>
              <a:rPr lang="en-US" sz="1600" dirty="0" smtClean="0">
                <a:latin typeface="Times New Roman" pitchFamily="18" charset="0"/>
                <a:cs typeface="Times New Roman" pitchFamily="18" charset="0"/>
              </a:rPr>
              <a:t> Apex Court  while exercising its power under Article 142 of the Constitution of India set aside the order passed by the NCLT rejecting the plea of the parties seeking withdrawal of Insolvency Resolution  Process after they reach an amicable settlement.</a:t>
            </a:r>
          </a:p>
          <a:p>
            <a:pPr marL="400050" indent="-400050" algn="just"/>
            <a:endParaRPr lang="en-US" sz="1600" dirty="0" smtClean="0">
              <a:latin typeface="Times New Roman" pitchFamily="18" charset="0"/>
              <a:cs typeface="Times New Roman" pitchFamily="18" charset="0"/>
            </a:endParaRPr>
          </a:p>
          <a:p>
            <a:pPr lvl="0" algn="just">
              <a:buFont typeface="Wingdings" pitchFamily="2" charset="2"/>
              <a:buChar char="q"/>
            </a:pPr>
            <a:r>
              <a:rPr lang="en-US" sz="1600" dirty="0" smtClean="0">
                <a:latin typeface="Times New Roman" pitchFamily="18" charset="0"/>
                <a:cs typeface="Times New Roman" pitchFamily="18" charset="0"/>
              </a:rPr>
              <a:t>Once the Adjudicating Authority initiates the 'Corporate Insolvency Resolution Process', then it has no jurisdiction to recall the order of admission.</a:t>
            </a:r>
          </a:p>
          <a:p>
            <a:pPr lvl="0">
              <a:buFont typeface="Wingdings" pitchFamily="2" charset="2"/>
              <a:buChar char="q"/>
            </a:pPr>
            <a:endParaRPr lang="en-IN" sz="1600" dirty="0" smtClean="0">
              <a:latin typeface="Times New Roman" pitchFamily="18" charset="0"/>
              <a:cs typeface="Times New Roman" pitchFamily="18" charset="0"/>
            </a:endParaRPr>
          </a:p>
          <a:p>
            <a:pPr algn="just"/>
            <a:r>
              <a:rPr lang="en-US" sz="1600" dirty="0" smtClean="0">
                <a:latin typeface="Times New Roman" pitchFamily="18" charset="0"/>
                <a:cs typeface="Times New Roman" pitchFamily="18" charset="0"/>
              </a:rPr>
              <a:t>In this connection, one may refer to Rule 8 of the Insolvency and Bankruptcy (Application to Adjudicating Authority) Rules, 2016, which is as follows:</a:t>
            </a:r>
          </a:p>
          <a:p>
            <a:endParaRPr lang="en-IN" sz="1600" dirty="0" smtClean="0">
              <a:latin typeface="Times New Roman" pitchFamily="18" charset="0"/>
              <a:cs typeface="Times New Roman" pitchFamily="18" charset="0"/>
            </a:endParaRPr>
          </a:p>
          <a:p>
            <a:pPr algn="just"/>
            <a:r>
              <a:rPr lang="en-US" sz="1600" dirty="0" smtClean="0">
                <a:latin typeface="Times New Roman" pitchFamily="18" charset="0"/>
                <a:cs typeface="Times New Roman" pitchFamily="18" charset="0"/>
              </a:rPr>
              <a:t>"8. Withdrawal of application – The Adjudicating Authority may permit withdrawal of the application made under rules 4, 6 or 7, as the case may be, on a request made by the application before its admission."</a:t>
            </a:r>
            <a:endParaRPr lang="en-IN" sz="1600" dirty="0" smtClean="0">
              <a:latin typeface="Times New Roman" pitchFamily="18" charset="0"/>
              <a:cs typeface="Times New Roman" pitchFamily="18" charset="0"/>
            </a:endParaRPr>
          </a:p>
          <a:p>
            <a:pPr marL="400050" indent="-400050" algn="just">
              <a:buFont typeface="Wingdings" pitchFamily="2" charset="2"/>
              <a:buChar char="q"/>
            </a:pPr>
            <a:endParaRPr lang="en-US" dirty="0" smtClean="0">
              <a:latin typeface="Times New Roman" pitchFamily="18" charset="0"/>
              <a:cs typeface="Times New Roman" pitchFamily="18" charset="0"/>
            </a:endParaRPr>
          </a:p>
          <a:p>
            <a:pPr marL="400050" indent="-400050" algn="just"/>
            <a:endParaRPr lang="en-US" dirty="0" smtClean="0">
              <a:latin typeface="Times New Roman" pitchFamily="18" charset="0"/>
              <a:cs typeface="Times New Roman" pitchFamily="18" charset="0"/>
            </a:endParaRPr>
          </a:p>
          <a:p>
            <a:pPr marL="400050" indent="-400050" algn="just"/>
            <a:r>
              <a:rPr lang="en-US" dirty="0" smtClean="0">
                <a:latin typeface="Times New Roman" pitchFamily="18" charset="0"/>
                <a:cs typeface="Times New Roman" pitchFamily="18" charset="0"/>
              </a:rPr>
              <a:t> </a:t>
            </a:r>
          </a:p>
          <a:p>
            <a:pPr marL="400050" indent="-400050" algn="just"/>
            <a:endParaRPr lang="en-US" dirty="0" smtClean="0">
              <a:latin typeface="Times New Roman" pitchFamily="18" charset="0"/>
              <a:cs typeface="Times New Roman" pitchFamily="18" charset="0"/>
            </a:endParaRPr>
          </a:p>
          <a:p>
            <a:pPr algn="just"/>
            <a:endParaRPr lang="en-US" i="1"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2429591034"/>
      </p:ext>
    </p:extLst>
  </p:cSld>
  <p:clrMapOvr>
    <a:masterClrMapping/>
  </p:clrMapOvr>
  <p:transition>
    <p:wip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534400" cy="609600"/>
          </a:xfrm>
          <a:gradFill>
            <a:gsLst>
              <a:gs pos="0">
                <a:srgbClr val="DDEBCF"/>
              </a:gs>
              <a:gs pos="50000">
                <a:srgbClr val="9CB86E"/>
              </a:gs>
              <a:gs pos="100000">
                <a:srgbClr val="156B13"/>
              </a:gs>
            </a:gsLst>
            <a:lin ang="5400000" scaled="0"/>
          </a:gradFill>
        </p:spPr>
        <p:style>
          <a:lnRef idx="1">
            <a:schemeClr val="dk1"/>
          </a:lnRef>
          <a:fillRef idx="1003">
            <a:schemeClr val="dk2"/>
          </a:fillRef>
          <a:effectRef idx="1">
            <a:schemeClr val="dk1"/>
          </a:effectRef>
          <a:fontRef idx="minor">
            <a:schemeClr val="dk1"/>
          </a:fontRef>
        </p:style>
        <p:txBody>
          <a:bodyPr anchor="b">
            <a:noAutofit/>
          </a:bodyPr>
          <a:lstStyle/>
          <a:p>
            <a:pPr marL="457200" indent="-457200" algn="ctr">
              <a:spcAft>
                <a:spcPts val="600"/>
              </a:spcAft>
            </a:pP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NOTEWORTHY RULINGS</a:t>
            </a:r>
            <a:endParaRPr lang="en-IN" sz="3200" b="1" i="1" dirty="0" smtClean="0">
              <a:latin typeface="Times New Roman" pitchFamily="18" charset="0"/>
              <a:cs typeface="Times New Roman" pitchFamily="18" charset="0"/>
            </a:endParaRPr>
          </a:p>
        </p:txBody>
      </p:sp>
      <p:sp>
        <p:nvSpPr>
          <p:cNvPr id="13" name="Rectangle 12"/>
          <p:cNvSpPr/>
          <p:nvPr/>
        </p:nvSpPr>
        <p:spPr>
          <a:xfrm>
            <a:off x="500034" y="1071546"/>
            <a:ext cx="8382000" cy="5257800"/>
          </a:xfrm>
          <a:prstGeom prst="rect">
            <a:avLst/>
          </a:prstGeom>
          <a:ln/>
        </p:spPr>
        <p:style>
          <a:lnRef idx="1">
            <a:schemeClr val="accent3"/>
          </a:lnRef>
          <a:fillRef idx="2">
            <a:schemeClr val="accent3"/>
          </a:fillRef>
          <a:effectRef idx="1">
            <a:schemeClr val="accent3"/>
          </a:effectRef>
          <a:fontRef idx="minor">
            <a:schemeClr val="dk1"/>
          </a:fontRef>
        </p:style>
        <p:txBody>
          <a:bodyPr rtlCol="0" anchor="t"/>
          <a:lstStyle/>
          <a:p>
            <a:pPr algn="ctr"/>
            <a:r>
              <a:rPr lang="en-IN" sz="2000" b="1" dirty="0" smtClean="0">
                <a:latin typeface="Times New Roman" pitchFamily="18" charset="0"/>
                <a:cs typeface="Times New Roman" pitchFamily="18" charset="0"/>
              </a:rPr>
              <a:t>Macquarie Bank Limited Vs </a:t>
            </a:r>
            <a:r>
              <a:rPr lang="en-IN" sz="2000" b="1" dirty="0" err="1" smtClean="0">
                <a:latin typeface="Times New Roman" pitchFamily="18" charset="0"/>
                <a:cs typeface="Times New Roman" pitchFamily="18" charset="0"/>
              </a:rPr>
              <a:t>Shilpi</a:t>
            </a:r>
            <a:r>
              <a:rPr lang="en-IN" sz="2000" b="1" dirty="0" smtClean="0">
                <a:latin typeface="Times New Roman" pitchFamily="18" charset="0"/>
                <a:cs typeface="Times New Roman" pitchFamily="18" charset="0"/>
              </a:rPr>
              <a:t> Cable Technologies Ltd.</a:t>
            </a:r>
          </a:p>
          <a:p>
            <a:pPr algn="ctr"/>
            <a:r>
              <a:rPr lang="en-IN" b="1" dirty="0" smtClean="0">
                <a:latin typeface="Times New Roman" pitchFamily="18" charset="0"/>
                <a:cs typeface="Times New Roman" pitchFamily="18" charset="0"/>
              </a:rPr>
              <a:t>CIVIL APPEAL NO.15135 OF 2017</a:t>
            </a:r>
          </a:p>
          <a:p>
            <a:pPr algn="ctr"/>
            <a:endParaRPr lang="en-US" sz="2000" b="1" dirty="0" smtClean="0">
              <a:latin typeface="Times New Roman" pitchFamily="18" charset="0"/>
              <a:cs typeface="Times New Roman" pitchFamily="18" charset="0"/>
            </a:endParaRPr>
          </a:p>
          <a:p>
            <a:pPr algn="just"/>
            <a:r>
              <a:rPr lang="en-IN" i="1" dirty="0" smtClean="0">
                <a:latin typeface="Times New Roman" pitchFamily="18" charset="0"/>
                <a:cs typeface="Times New Roman" pitchFamily="18" charset="0"/>
              </a:rPr>
              <a:t>In the present appeal two important questions arose for consideration. The first question is whether, in relation to an operational debt, the provision contained in Section 9(3)(c) of the Code is mandatory; and whether a demand notice of an unpaid operational debt can be issued by a lawyer on behalf of the operational creditor.</a:t>
            </a:r>
          </a:p>
          <a:p>
            <a:pPr algn="just"/>
            <a:endParaRPr lang="en-US" sz="2000" i="1" dirty="0" smtClean="0">
              <a:latin typeface="Times New Roman" pitchFamily="18" charset="0"/>
              <a:cs typeface="Times New Roman" pitchFamily="18" charset="0"/>
            </a:endParaRPr>
          </a:p>
          <a:p>
            <a:pPr algn="just"/>
            <a:r>
              <a:rPr lang="en-US" sz="2000" i="1" dirty="0" smtClean="0">
                <a:latin typeface="Times New Roman" pitchFamily="18" charset="0"/>
                <a:cs typeface="Times New Roman" pitchFamily="18" charset="0"/>
              </a:rPr>
              <a:t>The </a:t>
            </a:r>
            <a:r>
              <a:rPr lang="en-US" sz="2000" i="1" dirty="0" err="1" smtClean="0">
                <a:latin typeface="Times New Roman" pitchFamily="18" charset="0"/>
                <a:cs typeface="Times New Roman" pitchFamily="18" charset="0"/>
              </a:rPr>
              <a:t>Hon’ble</a:t>
            </a:r>
            <a:r>
              <a:rPr lang="en-US" sz="2000" i="1" dirty="0" smtClean="0">
                <a:latin typeface="Times New Roman" pitchFamily="18" charset="0"/>
                <a:cs typeface="Times New Roman" pitchFamily="18" charset="0"/>
              </a:rPr>
              <a:t> Apex Court explained that :</a:t>
            </a:r>
          </a:p>
          <a:p>
            <a:pPr algn="just"/>
            <a:endParaRPr lang="en-US" sz="2000" i="1" dirty="0" smtClean="0">
              <a:latin typeface="Times New Roman" pitchFamily="18" charset="0"/>
              <a:cs typeface="Times New Roman" pitchFamily="18" charset="0"/>
            </a:endParaRPr>
          </a:p>
          <a:p>
            <a:pPr algn="just">
              <a:buFont typeface="Wingdings" pitchFamily="2" charset="2"/>
              <a:buChar char="q"/>
            </a:pPr>
            <a:r>
              <a:rPr lang="en-US" dirty="0" smtClean="0">
                <a:latin typeface="Times New Roman" pitchFamily="18" charset="0"/>
                <a:cs typeface="Times New Roman" pitchFamily="18" charset="0"/>
              </a:rPr>
              <a:t>The Court while deciding whether the </a:t>
            </a:r>
            <a:r>
              <a:rPr lang="en-IN" dirty="0" smtClean="0">
                <a:latin typeface="Times New Roman" pitchFamily="18" charset="0"/>
                <a:cs typeface="Times New Roman" pitchFamily="18" charset="0"/>
              </a:rPr>
              <a:t>provision contained in Section 9(3)(c) of the Code is mandatory upheld that  procedure is the handmade of  justice and a procedural provision cannot be stretched and considered as mandatory, when it causes serious general inconvenience.</a:t>
            </a:r>
            <a:endParaRPr lang="en-US" dirty="0" smtClean="0">
              <a:latin typeface="Times New Roman" pitchFamily="18" charset="0"/>
              <a:cs typeface="Times New Roman" pitchFamily="18" charset="0"/>
            </a:endParaRPr>
          </a:p>
          <a:p>
            <a:pPr algn="just"/>
            <a:r>
              <a:rPr lang="en-IN" dirty="0" smtClean="0">
                <a:latin typeface="Times New Roman" pitchFamily="18" charset="0"/>
                <a:cs typeface="Times New Roman" pitchFamily="18" charset="0"/>
              </a:rPr>
              <a:t>				</a:t>
            </a:r>
          </a:p>
          <a:p>
            <a:pPr lvl="8" algn="just"/>
            <a:r>
              <a:rPr lang="en-IN" dirty="0" smtClean="0">
                <a:latin typeface="Times New Roman" pitchFamily="18" charset="0"/>
                <a:cs typeface="Times New Roman" pitchFamily="18" charset="0"/>
              </a:rPr>
              <a:t>				Contd...</a:t>
            </a:r>
            <a:endParaRPr lang="en-US" dirty="0" smtClean="0">
              <a:latin typeface="Times New Roman" pitchFamily="18" charset="0"/>
              <a:cs typeface="Times New Roman" pitchFamily="18" charset="0"/>
            </a:endParaRPr>
          </a:p>
          <a:p>
            <a:pPr algn="just">
              <a:buFont typeface="Wingdings" pitchFamily="2" charset="2"/>
              <a:buChar char="q"/>
            </a:pPr>
            <a:endParaRPr lang="en-IN" sz="1600" dirty="0" smtClean="0">
              <a:latin typeface="Times New Roman" pitchFamily="18" charset="0"/>
              <a:cs typeface="Times New Roman" pitchFamily="18" charset="0"/>
            </a:endParaRPr>
          </a:p>
        </p:txBody>
      </p:sp>
      <p:pic>
        <p:nvPicPr>
          <p:cNvPr id="2050" name="Picture 2" descr="D:\User's Data\Desktop\images.png"/>
          <p:cNvPicPr>
            <a:picLocks noChangeAspect="1" noChangeArrowheads="1"/>
          </p:cNvPicPr>
          <p:nvPr/>
        </p:nvPicPr>
        <p:blipFill>
          <a:blip r:embed="rId3"/>
          <a:srcRect/>
          <a:stretch>
            <a:fillRect/>
          </a:stretch>
        </p:blipFill>
        <p:spPr bwMode="auto">
          <a:xfrm>
            <a:off x="5857884" y="4929198"/>
            <a:ext cx="2071702" cy="1285884"/>
          </a:xfrm>
          <a:prstGeom prst="rect">
            <a:avLst/>
          </a:prstGeom>
          <a:noFill/>
        </p:spPr>
      </p:pic>
    </p:spTree>
    <p:extLst>
      <p:ext uri="{BB962C8B-B14F-4D97-AF65-F5344CB8AC3E}">
        <p14:creationId xmlns="" xmlns:p14="http://schemas.microsoft.com/office/powerpoint/2010/main" val="3213668103"/>
      </p:ext>
    </p:extLst>
  </p:cSld>
  <p:clrMapOvr>
    <a:masterClrMapping/>
  </p:clrMapOvr>
  <p:transition>
    <p:wip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534400" cy="609600"/>
          </a:xfrm>
          <a:gradFill>
            <a:gsLst>
              <a:gs pos="0">
                <a:srgbClr val="DDEBCF"/>
              </a:gs>
              <a:gs pos="50000">
                <a:srgbClr val="9CB86E"/>
              </a:gs>
              <a:gs pos="100000">
                <a:srgbClr val="156B13"/>
              </a:gs>
            </a:gsLst>
            <a:lin ang="5400000" scaled="0"/>
          </a:gradFill>
        </p:spPr>
        <p:style>
          <a:lnRef idx="1">
            <a:schemeClr val="dk1"/>
          </a:lnRef>
          <a:fillRef idx="1003">
            <a:schemeClr val="dk2"/>
          </a:fillRef>
          <a:effectRef idx="1">
            <a:schemeClr val="dk1"/>
          </a:effectRef>
          <a:fontRef idx="minor">
            <a:schemeClr val="dk1"/>
          </a:fontRef>
        </p:style>
        <p:txBody>
          <a:bodyPr anchor="b">
            <a:noAutofit/>
          </a:bodyPr>
          <a:lstStyle/>
          <a:p>
            <a:pPr marL="457200" indent="-457200" algn="ctr">
              <a:spcAft>
                <a:spcPts val="600"/>
              </a:spcAft>
            </a:pP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NOTEWORTHY RULINGS</a:t>
            </a:r>
            <a:endParaRPr lang="en-IN" sz="3200" b="1" i="1" dirty="0" smtClean="0">
              <a:latin typeface="Times New Roman" pitchFamily="18" charset="0"/>
              <a:cs typeface="Times New Roman" pitchFamily="18" charset="0"/>
            </a:endParaRPr>
          </a:p>
        </p:txBody>
      </p:sp>
      <p:sp>
        <p:nvSpPr>
          <p:cNvPr id="13" name="Rectangle 12"/>
          <p:cNvSpPr/>
          <p:nvPr/>
        </p:nvSpPr>
        <p:spPr>
          <a:xfrm>
            <a:off x="500034" y="1071546"/>
            <a:ext cx="8382000" cy="5257800"/>
          </a:xfrm>
          <a:prstGeom prst="rect">
            <a:avLst/>
          </a:prstGeom>
          <a:ln/>
        </p:spPr>
        <p:style>
          <a:lnRef idx="1">
            <a:schemeClr val="accent3"/>
          </a:lnRef>
          <a:fillRef idx="2">
            <a:schemeClr val="accent3"/>
          </a:fillRef>
          <a:effectRef idx="1">
            <a:schemeClr val="accent3"/>
          </a:effectRef>
          <a:fontRef idx="minor">
            <a:schemeClr val="dk1"/>
          </a:fontRef>
        </p:style>
        <p:txBody>
          <a:bodyPr rtlCol="0" anchor="t"/>
          <a:lstStyle/>
          <a:p>
            <a:pPr algn="just">
              <a:buFont typeface="Wingdings" pitchFamily="2" charset="2"/>
              <a:buChar char="q"/>
            </a:pPr>
            <a:r>
              <a:rPr lang="en-IN" dirty="0" smtClean="0">
                <a:latin typeface="Times New Roman" pitchFamily="18" charset="0"/>
                <a:cs typeface="Times New Roman" pitchFamily="18" charset="0"/>
              </a:rPr>
              <a:t>Courts in India have consistently recognized the traditional role of lawyers and the extent and nature of the implied authority to act on behalf of their clients, which included compromising matters on behalf of their clients. The Court held there is no reason to assume that the legislature intended to curtail such implied authority of counsel.</a:t>
            </a:r>
          </a:p>
          <a:p>
            <a:pPr algn="just"/>
            <a:endParaRPr lang="en-IN" dirty="0" smtClean="0">
              <a:latin typeface="Times New Roman" pitchFamily="18" charset="0"/>
              <a:cs typeface="Times New Roman" pitchFamily="18" charset="0"/>
            </a:endParaRPr>
          </a:p>
          <a:p>
            <a:pPr algn="just">
              <a:buFont typeface="Wingdings" pitchFamily="2" charset="2"/>
              <a:buChar char="q"/>
            </a:pPr>
            <a:r>
              <a:rPr lang="en-IN" dirty="0" smtClean="0">
                <a:latin typeface="Times New Roman" pitchFamily="18" charset="0"/>
                <a:cs typeface="Times New Roman" pitchFamily="18" charset="0"/>
              </a:rPr>
              <a:t>To insist upon the party himself personally signing the agreement or compromise would often cause undue delay, loss and inconvenience, especially in the case of non-resident persons. It has always been universally understood that a party can always act by his duly authorised representative.</a:t>
            </a:r>
          </a:p>
          <a:p>
            <a:pPr algn="just"/>
            <a:endParaRPr lang="en-IN" dirty="0" smtClean="0">
              <a:latin typeface="Times New Roman" pitchFamily="18" charset="0"/>
              <a:cs typeface="Times New Roman" pitchFamily="18" charset="0"/>
            </a:endParaRPr>
          </a:p>
          <a:p>
            <a:pPr algn="just">
              <a:buFont typeface="Wingdings" pitchFamily="2" charset="2"/>
              <a:buChar char="q"/>
            </a:pPr>
            <a:r>
              <a:rPr lang="en-US" dirty="0" smtClean="0">
                <a:latin typeface="Times New Roman" pitchFamily="18" charset="0"/>
                <a:cs typeface="Times New Roman" pitchFamily="18" charset="0"/>
              </a:rPr>
              <a:t>The Court further upheld that </a:t>
            </a:r>
            <a:r>
              <a:rPr lang="en-IN" dirty="0" smtClean="0">
                <a:latin typeface="Times New Roman" pitchFamily="18" charset="0"/>
                <a:cs typeface="Times New Roman" pitchFamily="18" charset="0"/>
              </a:rPr>
              <a:t>the expression “an operational creditor may on the occurrence of a default deliver a demand notice…..” under Section 8 of the Code must be read as including an operational creditor’s authorized agent and lawyer, as has been fleshed out in Forms 3 and 5 appended to the Adjudicatory Authority Rules.</a:t>
            </a:r>
          </a:p>
          <a:p>
            <a:pPr algn="just"/>
            <a:endParaRPr lang="en-IN" dirty="0" smtClean="0">
              <a:latin typeface="Times New Roman" pitchFamily="18" charset="0"/>
              <a:cs typeface="Times New Roman" pitchFamily="18" charset="0"/>
            </a:endParaRPr>
          </a:p>
        </p:txBody>
      </p:sp>
      <p:pic>
        <p:nvPicPr>
          <p:cNvPr id="2050" name="Picture 2" descr="D:\User's Data\Desktop\images.png"/>
          <p:cNvPicPr>
            <a:picLocks noChangeAspect="1" noChangeArrowheads="1"/>
          </p:cNvPicPr>
          <p:nvPr/>
        </p:nvPicPr>
        <p:blipFill>
          <a:blip r:embed="rId3"/>
          <a:srcRect/>
          <a:stretch>
            <a:fillRect/>
          </a:stretch>
        </p:blipFill>
        <p:spPr bwMode="auto">
          <a:xfrm>
            <a:off x="6715140" y="4929198"/>
            <a:ext cx="2143125" cy="1285884"/>
          </a:xfrm>
          <a:prstGeom prst="rect">
            <a:avLst/>
          </a:prstGeom>
          <a:noFill/>
        </p:spPr>
      </p:pic>
    </p:spTree>
    <p:extLst>
      <p:ext uri="{BB962C8B-B14F-4D97-AF65-F5344CB8AC3E}">
        <p14:creationId xmlns="" xmlns:p14="http://schemas.microsoft.com/office/powerpoint/2010/main" val="37869042"/>
      </p:ext>
    </p:extLst>
  </p:cSld>
  <p:clrMapOvr>
    <a:masterClrMapping/>
  </p:clrMapOvr>
  <p:transition>
    <p:wip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534400" cy="609600"/>
          </a:xfrm>
          <a:gradFill>
            <a:gsLst>
              <a:gs pos="0">
                <a:srgbClr val="DDEBCF"/>
              </a:gs>
              <a:gs pos="50000">
                <a:srgbClr val="9CB86E"/>
              </a:gs>
              <a:gs pos="100000">
                <a:srgbClr val="156B13"/>
              </a:gs>
            </a:gsLst>
            <a:lin ang="5400000" scaled="0"/>
          </a:gradFill>
        </p:spPr>
        <p:style>
          <a:lnRef idx="1">
            <a:schemeClr val="dk1"/>
          </a:lnRef>
          <a:fillRef idx="1003">
            <a:schemeClr val="dk2"/>
          </a:fillRef>
          <a:effectRef idx="1">
            <a:schemeClr val="dk1"/>
          </a:effectRef>
          <a:fontRef idx="minor">
            <a:schemeClr val="dk1"/>
          </a:fontRef>
        </p:style>
        <p:txBody>
          <a:bodyPr anchor="b">
            <a:noAutofit/>
          </a:bodyPr>
          <a:lstStyle/>
          <a:p>
            <a:pPr marL="457200" indent="-457200" algn="ctr">
              <a:spcAft>
                <a:spcPts val="600"/>
              </a:spcAft>
            </a:pP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NOTEWORTHY RULINGS</a:t>
            </a:r>
            <a:endParaRPr lang="en-IN" sz="3200" b="1" i="1" dirty="0" smtClean="0">
              <a:latin typeface="Times New Roman" pitchFamily="18" charset="0"/>
              <a:cs typeface="Times New Roman" pitchFamily="18" charset="0"/>
            </a:endParaRPr>
          </a:p>
        </p:txBody>
      </p:sp>
      <p:sp>
        <p:nvSpPr>
          <p:cNvPr id="13" name="Rectangle 12"/>
          <p:cNvSpPr/>
          <p:nvPr/>
        </p:nvSpPr>
        <p:spPr>
          <a:xfrm>
            <a:off x="500034" y="1071546"/>
            <a:ext cx="8382000" cy="5257800"/>
          </a:xfrm>
          <a:prstGeom prst="rect">
            <a:avLst/>
          </a:prstGeom>
          <a:ln/>
        </p:spPr>
        <p:style>
          <a:lnRef idx="1">
            <a:schemeClr val="accent3"/>
          </a:lnRef>
          <a:fillRef idx="2">
            <a:schemeClr val="accent3"/>
          </a:fillRef>
          <a:effectRef idx="1">
            <a:schemeClr val="accent3"/>
          </a:effectRef>
          <a:fontRef idx="minor">
            <a:schemeClr val="dk1"/>
          </a:fontRef>
        </p:style>
        <p:txBody>
          <a:bodyPr rtlCol="0" anchor="t"/>
          <a:lstStyle/>
          <a:p>
            <a:pPr algn="ctr"/>
            <a:endParaRPr lang="en-IN" b="1" dirty="0" smtClean="0">
              <a:latin typeface="Times New Roman" pitchFamily="18" charset="0"/>
              <a:cs typeface="Times New Roman" pitchFamily="18" charset="0"/>
            </a:endParaRPr>
          </a:p>
          <a:p>
            <a:pPr algn="ctr"/>
            <a:r>
              <a:rPr lang="en-IN" b="1" dirty="0" smtClean="0">
                <a:latin typeface="Times New Roman" pitchFamily="18" charset="0"/>
                <a:cs typeface="Times New Roman" pitchFamily="18" charset="0"/>
              </a:rPr>
              <a:t>M/s Nikhil Mehta and Sons Vs. </a:t>
            </a:r>
            <a:r>
              <a:rPr lang="sv-SE" b="1" dirty="0" smtClean="0">
                <a:latin typeface="Times New Roman" pitchFamily="18" charset="0"/>
                <a:cs typeface="Times New Roman" pitchFamily="18" charset="0"/>
              </a:rPr>
              <a:t>M/s. </a:t>
            </a:r>
            <a:r>
              <a:rPr lang="en-US" b="1" dirty="0" smtClean="0">
                <a:latin typeface="Times New Roman" pitchFamily="18" charset="0"/>
                <a:cs typeface="Times New Roman" pitchFamily="18" charset="0"/>
              </a:rPr>
              <a:t>AMR Infrastructure Ltd.</a:t>
            </a:r>
          </a:p>
          <a:p>
            <a:pPr algn="ctr"/>
            <a:r>
              <a:rPr lang="en-US" b="1" dirty="0" smtClean="0">
                <a:latin typeface="Times New Roman" pitchFamily="18" charset="0"/>
                <a:cs typeface="Times New Roman" pitchFamily="18" charset="0"/>
              </a:rPr>
              <a:t>Company Appeal (AT) (Insolvency) No. 07/2017</a:t>
            </a:r>
            <a:endParaRPr lang="en-IN" b="1" dirty="0" smtClean="0">
              <a:latin typeface="Times New Roman" pitchFamily="18" charset="0"/>
              <a:cs typeface="Times New Roman" pitchFamily="18" charset="0"/>
            </a:endParaRPr>
          </a:p>
          <a:p>
            <a:pPr algn="just"/>
            <a:endParaRPr lang="en-US" b="1" dirty="0" smtClean="0">
              <a:latin typeface="Times New Roman" pitchFamily="18" charset="0"/>
              <a:cs typeface="Times New Roman" pitchFamily="18" charset="0"/>
            </a:endParaRPr>
          </a:p>
          <a:p>
            <a:pPr algn="just"/>
            <a:r>
              <a:rPr lang="en-IN" dirty="0" smtClean="0">
                <a:latin typeface="Times New Roman" pitchFamily="18" charset="0"/>
                <a:cs typeface="Times New Roman" pitchFamily="18" charset="0"/>
              </a:rPr>
              <a:t>The questions arose for consideration in this appeal are:</a:t>
            </a:r>
          </a:p>
          <a:p>
            <a:pPr algn="just"/>
            <a:endParaRPr lang="en-US" i="1" dirty="0" smtClean="0">
              <a:latin typeface="Times New Roman" pitchFamily="18" charset="0"/>
              <a:cs typeface="Times New Roman" pitchFamily="18" charset="0"/>
            </a:endParaRPr>
          </a:p>
          <a:p>
            <a:pPr marL="400050" indent="-400050" algn="just">
              <a:buFont typeface="+mj-lt"/>
              <a:buAutoNum type="romanLcPeriod"/>
            </a:pPr>
            <a:r>
              <a:rPr lang="en-US" dirty="0" smtClean="0">
                <a:latin typeface="Times New Roman" pitchFamily="18" charset="0"/>
                <a:cs typeface="Times New Roman" pitchFamily="18" charset="0"/>
              </a:rPr>
              <a:t>Whether the appellants who reached with agreements/ Memorandum of Understandings with respondent for the purchase of three units being a residential flat, shop and office space in the projects developed, promoted and marketed by the respondent come within the meaning of ‘Financial Creditor’ as defined under the provisions of sub-section (5) of Section 7 of the Code?</a:t>
            </a:r>
          </a:p>
          <a:p>
            <a:pPr marL="400050" indent="-400050" algn="just">
              <a:buFont typeface="+mj-lt"/>
              <a:buAutoNum type="romanLcPeriod"/>
            </a:pPr>
            <a:endParaRPr lang="en-US" dirty="0" smtClean="0">
              <a:latin typeface="Times New Roman" pitchFamily="18" charset="0"/>
              <a:cs typeface="Times New Roman" pitchFamily="18" charset="0"/>
            </a:endParaRPr>
          </a:p>
          <a:p>
            <a:pPr marL="400050" indent="-400050" algn="just"/>
            <a:endParaRPr lang="en-US" dirty="0" smtClean="0">
              <a:latin typeface="Times New Roman" pitchFamily="18" charset="0"/>
              <a:cs typeface="Times New Roman" pitchFamily="18" charset="0"/>
            </a:endParaRPr>
          </a:p>
          <a:p>
            <a:pPr algn="just"/>
            <a:endParaRPr lang="en-US" i="1" dirty="0" smtClean="0">
              <a:latin typeface="Times New Roman" pitchFamily="18" charset="0"/>
              <a:cs typeface="Times New Roman" pitchFamily="18" charset="0"/>
            </a:endParaRPr>
          </a:p>
        </p:txBody>
      </p:sp>
      <p:pic>
        <p:nvPicPr>
          <p:cNvPr id="2050" name="Picture 2" descr="D:\User's Data\Desktop\images.png"/>
          <p:cNvPicPr>
            <a:picLocks noChangeAspect="1" noChangeArrowheads="1"/>
          </p:cNvPicPr>
          <p:nvPr/>
        </p:nvPicPr>
        <p:blipFill>
          <a:blip r:embed="rId3"/>
          <a:srcRect/>
          <a:stretch>
            <a:fillRect/>
          </a:stretch>
        </p:blipFill>
        <p:spPr bwMode="auto">
          <a:xfrm>
            <a:off x="6215074" y="4429132"/>
            <a:ext cx="2571768" cy="1857388"/>
          </a:xfrm>
          <a:prstGeom prst="rect">
            <a:avLst/>
          </a:prstGeom>
          <a:noFill/>
        </p:spPr>
      </p:pic>
    </p:spTree>
    <p:extLst>
      <p:ext uri="{BB962C8B-B14F-4D97-AF65-F5344CB8AC3E}">
        <p14:creationId xmlns="" xmlns:p14="http://schemas.microsoft.com/office/powerpoint/2010/main" val="2763599214"/>
      </p:ext>
    </p:extLst>
  </p:cSld>
  <p:clrMapOvr>
    <a:masterClrMapping/>
  </p:clrMapOvr>
  <p:transition>
    <p:wip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534400" cy="609600"/>
          </a:xfrm>
          <a:gradFill>
            <a:gsLst>
              <a:gs pos="0">
                <a:srgbClr val="DDEBCF"/>
              </a:gs>
              <a:gs pos="50000">
                <a:srgbClr val="9CB86E"/>
              </a:gs>
              <a:gs pos="100000">
                <a:srgbClr val="156B13"/>
              </a:gs>
            </a:gsLst>
            <a:lin ang="5400000" scaled="0"/>
          </a:gradFill>
        </p:spPr>
        <p:style>
          <a:lnRef idx="1">
            <a:schemeClr val="dk1"/>
          </a:lnRef>
          <a:fillRef idx="1003">
            <a:schemeClr val="dk2"/>
          </a:fillRef>
          <a:effectRef idx="1">
            <a:schemeClr val="dk1"/>
          </a:effectRef>
          <a:fontRef idx="minor">
            <a:schemeClr val="dk1"/>
          </a:fontRef>
        </p:style>
        <p:txBody>
          <a:bodyPr anchor="b">
            <a:noAutofit/>
          </a:bodyPr>
          <a:lstStyle/>
          <a:p>
            <a:pPr marL="457200" indent="-457200" algn="ctr">
              <a:spcAft>
                <a:spcPts val="600"/>
              </a:spcAft>
            </a:pP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NOTEWORTHY RULINGS</a:t>
            </a:r>
            <a:endParaRPr lang="en-IN" sz="3200" b="1" i="1" dirty="0" smtClean="0">
              <a:latin typeface="Times New Roman" pitchFamily="18" charset="0"/>
              <a:cs typeface="Times New Roman" pitchFamily="18" charset="0"/>
            </a:endParaRPr>
          </a:p>
        </p:txBody>
      </p:sp>
      <p:sp>
        <p:nvSpPr>
          <p:cNvPr id="13" name="Rectangle 12"/>
          <p:cNvSpPr/>
          <p:nvPr/>
        </p:nvSpPr>
        <p:spPr>
          <a:xfrm>
            <a:off x="500034" y="1071546"/>
            <a:ext cx="8382000" cy="5257800"/>
          </a:xfrm>
          <a:prstGeom prst="rect">
            <a:avLst/>
          </a:prstGeom>
          <a:ln/>
        </p:spPr>
        <p:style>
          <a:lnRef idx="1">
            <a:schemeClr val="accent3"/>
          </a:lnRef>
          <a:fillRef idx="2">
            <a:schemeClr val="accent3"/>
          </a:fillRef>
          <a:effectRef idx="1">
            <a:schemeClr val="accent3"/>
          </a:effectRef>
          <a:fontRef idx="minor">
            <a:schemeClr val="dk1"/>
          </a:fontRef>
        </p:style>
        <p:txBody>
          <a:bodyPr rtlCol="0" anchor="t"/>
          <a:lstStyle/>
          <a:p>
            <a:pPr algn="just">
              <a:buFont typeface="Wingdings" pitchFamily="2" charset="2"/>
              <a:buChar char="q"/>
            </a:pPr>
            <a:r>
              <a:rPr lang="en-US" sz="2000" dirty="0" smtClean="0">
                <a:latin typeface="Times New Roman" pitchFamily="18" charset="0"/>
                <a:cs typeface="Times New Roman" pitchFamily="18" charset="0"/>
              </a:rPr>
              <a:t>The amount due to the appellants come within the meaning of ‘debt’ as defined in Section 3(11) of the Code:</a:t>
            </a:r>
          </a:p>
          <a:p>
            <a:pPr algn="just"/>
            <a:endParaRPr lang="en-US" sz="2000" dirty="0" smtClean="0">
              <a:latin typeface="Times New Roman" pitchFamily="18" charset="0"/>
              <a:cs typeface="Times New Roman" pitchFamily="18" charset="0"/>
            </a:endParaRPr>
          </a:p>
          <a:p>
            <a:pPr algn="just"/>
            <a:r>
              <a:rPr lang="en-US" sz="2000" dirty="0" smtClean="0">
                <a:latin typeface="Times New Roman" pitchFamily="18" charset="0"/>
                <a:cs typeface="Times New Roman" pitchFamily="18" charset="0"/>
              </a:rPr>
              <a:t>	</a:t>
            </a:r>
            <a:r>
              <a:rPr lang="en-US" sz="2000" i="1" dirty="0" smtClean="0">
                <a:latin typeface="Times New Roman" pitchFamily="18" charset="0"/>
                <a:cs typeface="Times New Roman" pitchFamily="18" charset="0"/>
              </a:rPr>
              <a:t>“Debt” means a liability or obligation in respect of a claim which is 	due from any person and includes a financial debt and operational 	debt”</a:t>
            </a:r>
          </a:p>
          <a:p>
            <a:pPr algn="just"/>
            <a:endParaRPr lang="en-US" sz="2000" i="1" dirty="0" smtClean="0">
              <a:latin typeface="Times New Roman" pitchFamily="18" charset="0"/>
              <a:cs typeface="Times New Roman" pitchFamily="18" charset="0"/>
            </a:endParaRPr>
          </a:p>
          <a:p>
            <a:pPr algn="just"/>
            <a:r>
              <a:rPr lang="en-US" sz="2000" i="1" dirty="0" smtClean="0">
                <a:latin typeface="Times New Roman" pitchFamily="18" charset="0"/>
                <a:cs typeface="Times New Roman" pitchFamily="18" charset="0"/>
              </a:rPr>
              <a:t>And </a:t>
            </a:r>
            <a:r>
              <a:rPr lang="en-US" sz="2000" dirty="0" smtClean="0">
                <a:latin typeface="Times New Roman" pitchFamily="18" charset="0"/>
                <a:cs typeface="Times New Roman" pitchFamily="18" charset="0"/>
              </a:rPr>
              <a:t>shall be subject to satisfaction as to whether such disbursement against the consideration is for time value of money.</a:t>
            </a:r>
          </a:p>
          <a:p>
            <a:pPr algn="just"/>
            <a:endParaRPr lang="en-US" sz="2000" dirty="0" smtClean="0">
              <a:latin typeface="Times New Roman" pitchFamily="18" charset="0"/>
              <a:cs typeface="Times New Roman" pitchFamily="18" charset="0"/>
            </a:endParaRPr>
          </a:p>
        </p:txBody>
      </p:sp>
      <p:pic>
        <p:nvPicPr>
          <p:cNvPr id="2050" name="Picture 2" descr="D:\User's Data\Desktop\images.png"/>
          <p:cNvPicPr>
            <a:picLocks noChangeAspect="1" noChangeArrowheads="1"/>
          </p:cNvPicPr>
          <p:nvPr/>
        </p:nvPicPr>
        <p:blipFill>
          <a:blip r:embed="rId3"/>
          <a:srcRect/>
          <a:stretch>
            <a:fillRect/>
          </a:stretch>
        </p:blipFill>
        <p:spPr bwMode="auto">
          <a:xfrm>
            <a:off x="6143636" y="4572008"/>
            <a:ext cx="2714644" cy="1714512"/>
          </a:xfrm>
          <a:prstGeom prst="rect">
            <a:avLst/>
          </a:prstGeom>
          <a:noFill/>
        </p:spPr>
      </p:pic>
    </p:spTree>
    <p:extLst>
      <p:ext uri="{BB962C8B-B14F-4D97-AF65-F5344CB8AC3E}">
        <p14:creationId xmlns="" xmlns:p14="http://schemas.microsoft.com/office/powerpoint/2010/main" val="4158891061"/>
      </p:ext>
    </p:extLst>
  </p:cSld>
  <p:clrMapOvr>
    <a:masterClrMapping/>
  </p:clrMapOvr>
  <p:transition>
    <p:wip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534400" cy="609600"/>
          </a:xfrm>
          <a:gradFill>
            <a:gsLst>
              <a:gs pos="0">
                <a:srgbClr val="DDEBCF"/>
              </a:gs>
              <a:gs pos="50000">
                <a:srgbClr val="9CB86E"/>
              </a:gs>
              <a:gs pos="100000">
                <a:srgbClr val="156B13"/>
              </a:gs>
            </a:gsLst>
            <a:lin ang="5400000" scaled="0"/>
          </a:gradFill>
        </p:spPr>
        <p:style>
          <a:lnRef idx="1">
            <a:schemeClr val="dk1"/>
          </a:lnRef>
          <a:fillRef idx="1003">
            <a:schemeClr val="dk2"/>
          </a:fillRef>
          <a:effectRef idx="1">
            <a:schemeClr val="dk1"/>
          </a:effectRef>
          <a:fontRef idx="minor">
            <a:schemeClr val="dk1"/>
          </a:fontRef>
        </p:style>
        <p:txBody>
          <a:bodyPr anchor="b">
            <a:noAutofit/>
          </a:bodyPr>
          <a:lstStyle/>
          <a:p>
            <a:pPr marL="457200" indent="-457200" algn="ctr">
              <a:spcAft>
                <a:spcPts val="600"/>
              </a:spcAft>
            </a:pP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NOTEWORTHY RULINGS</a:t>
            </a:r>
            <a:endParaRPr lang="en-IN" sz="3200" b="1" i="1" dirty="0" smtClean="0">
              <a:latin typeface="Times New Roman" pitchFamily="18" charset="0"/>
              <a:cs typeface="Times New Roman" pitchFamily="18" charset="0"/>
            </a:endParaRPr>
          </a:p>
        </p:txBody>
      </p:sp>
      <p:sp>
        <p:nvSpPr>
          <p:cNvPr id="13" name="Rectangle 12"/>
          <p:cNvSpPr/>
          <p:nvPr/>
        </p:nvSpPr>
        <p:spPr>
          <a:xfrm>
            <a:off x="500034" y="1071546"/>
            <a:ext cx="8382000" cy="5257800"/>
          </a:xfrm>
          <a:prstGeom prst="rect">
            <a:avLst/>
          </a:prstGeom>
          <a:ln/>
        </p:spPr>
        <p:style>
          <a:lnRef idx="1">
            <a:schemeClr val="accent3"/>
          </a:lnRef>
          <a:fillRef idx="2">
            <a:schemeClr val="accent3"/>
          </a:fillRef>
          <a:effectRef idx="1">
            <a:schemeClr val="accent3"/>
          </a:effectRef>
          <a:fontRef idx="minor">
            <a:schemeClr val="dk1"/>
          </a:fontRef>
        </p:style>
        <p:txBody>
          <a:bodyPr rtlCol="0" anchor="t"/>
          <a:lstStyle/>
          <a:p>
            <a:pPr algn="ctr"/>
            <a:r>
              <a:rPr lang="en-IN" b="1" dirty="0" smtClean="0">
                <a:latin typeface="Times New Roman" pitchFamily="18" charset="0"/>
                <a:cs typeface="Times New Roman" pitchFamily="18" charset="0"/>
              </a:rPr>
              <a:t>State Bank of India Vs. Mr. V. </a:t>
            </a:r>
            <a:r>
              <a:rPr lang="en-IN" b="1" dirty="0" err="1" smtClean="0">
                <a:latin typeface="Times New Roman" pitchFamily="18" charset="0"/>
                <a:cs typeface="Times New Roman" pitchFamily="18" charset="0"/>
              </a:rPr>
              <a:t>Ramakrishnan</a:t>
            </a:r>
            <a:r>
              <a:rPr lang="en-IN" b="1" dirty="0" smtClean="0">
                <a:latin typeface="Times New Roman" pitchFamily="18" charset="0"/>
                <a:cs typeface="Times New Roman" pitchFamily="18" charset="0"/>
              </a:rPr>
              <a:t>  &amp; M/s. </a:t>
            </a:r>
            <a:r>
              <a:rPr lang="en-IN" b="1" dirty="0" err="1" smtClean="0">
                <a:latin typeface="Times New Roman" pitchFamily="18" charset="0"/>
                <a:cs typeface="Times New Roman" pitchFamily="18" charset="0"/>
              </a:rPr>
              <a:t>Veesons</a:t>
            </a:r>
            <a:r>
              <a:rPr lang="en-IN" b="1" dirty="0" smtClean="0">
                <a:latin typeface="Times New Roman" pitchFamily="18" charset="0"/>
                <a:cs typeface="Times New Roman" pitchFamily="18" charset="0"/>
              </a:rPr>
              <a:t> Energy Systems Pvt. Ltd. </a:t>
            </a:r>
          </a:p>
          <a:p>
            <a:pPr algn="ctr"/>
            <a:r>
              <a:rPr lang="en-IN" b="1" dirty="0" smtClean="0">
                <a:latin typeface="Times New Roman" pitchFamily="18" charset="0"/>
                <a:cs typeface="Times New Roman" pitchFamily="18" charset="0"/>
              </a:rPr>
              <a:t>Company Appeal (AT) (Insolvency) No. 213 of 2017</a:t>
            </a:r>
          </a:p>
          <a:p>
            <a:pPr algn="ctr"/>
            <a:endParaRPr lang="en-IN" b="1" dirty="0" smtClean="0"/>
          </a:p>
          <a:p>
            <a:pPr algn="just"/>
            <a:r>
              <a:rPr lang="en-US" sz="1600" i="1" dirty="0" smtClean="0">
                <a:latin typeface="Times New Roman" pitchFamily="18" charset="0"/>
                <a:cs typeface="Times New Roman" pitchFamily="18" charset="0"/>
              </a:rPr>
              <a:t>In the present appeal, the issue to be decided was whether</a:t>
            </a:r>
            <a:r>
              <a:rPr lang="en-IN" sz="1600" i="1" dirty="0" smtClean="0">
                <a:latin typeface="Times New Roman" pitchFamily="18" charset="0"/>
                <a:cs typeface="Times New Roman" pitchFamily="18" charset="0"/>
              </a:rPr>
              <a:t>‘Moratorium’ will not </a:t>
            </a:r>
            <a:r>
              <a:rPr lang="en-IN" sz="1600" b="1" i="1" dirty="0" smtClean="0">
                <a:latin typeface="Times New Roman" pitchFamily="18" charset="0"/>
                <a:cs typeface="Times New Roman" pitchFamily="18" charset="0"/>
              </a:rPr>
              <a:t>only</a:t>
            </a:r>
            <a:r>
              <a:rPr lang="en-IN" sz="1600" i="1" dirty="0" smtClean="0">
                <a:latin typeface="Times New Roman" pitchFamily="18" charset="0"/>
                <a:cs typeface="Times New Roman" pitchFamily="18" charset="0"/>
              </a:rPr>
              <a:t> be applicable to the property of the ‘Corporate Debtor’ but also on the ‘Personal Guarantor’.</a:t>
            </a:r>
          </a:p>
          <a:p>
            <a:pPr algn="just"/>
            <a:endParaRPr lang="en-US" sz="1600" i="1" dirty="0" smtClean="0">
              <a:latin typeface="Times New Roman" pitchFamily="18" charset="0"/>
              <a:cs typeface="Times New Roman" pitchFamily="18" charset="0"/>
            </a:endParaRPr>
          </a:p>
          <a:p>
            <a:pPr algn="just"/>
            <a:r>
              <a:rPr lang="en-US" sz="1600" i="1" dirty="0" smtClean="0">
                <a:latin typeface="Times New Roman" pitchFamily="18" charset="0"/>
                <a:cs typeface="Times New Roman" pitchFamily="18" charset="0"/>
              </a:rPr>
              <a:t>The </a:t>
            </a:r>
            <a:r>
              <a:rPr lang="en-US" sz="1600" i="1" dirty="0" err="1" smtClean="0">
                <a:latin typeface="Times New Roman" pitchFamily="18" charset="0"/>
                <a:cs typeface="Times New Roman" pitchFamily="18" charset="0"/>
              </a:rPr>
              <a:t>Hon’ble</a:t>
            </a:r>
            <a:r>
              <a:rPr lang="en-US" sz="1600" i="1" dirty="0" smtClean="0">
                <a:latin typeface="Times New Roman" pitchFamily="18" charset="0"/>
                <a:cs typeface="Times New Roman" pitchFamily="18" charset="0"/>
              </a:rPr>
              <a:t> NCLAT  while deciding the issue explained that:</a:t>
            </a:r>
            <a:endParaRPr lang="en-US" i="1" dirty="0" smtClean="0">
              <a:latin typeface="Times New Roman" pitchFamily="18" charset="0"/>
              <a:cs typeface="Times New Roman" pitchFamily="18" charset="0"/>
            </a:endParaRPr>
          </a:p>
          <a:p>
            <a:pPr algn="just">
              <a:buFont typeface="Wingdings" pitchFamily="2" charset="2"/>
              <a:buChar char="q"/>
            </a:pPr>
            <a:r>
              <a:rPr lang="en-IN" dirty="0" smtClean="0">
                <a:latin typeface="Times New Roman" pitchFamily="18" charset="0"/>
                <a:cs typeface="Times New Roman" pitchFamily="18" charset="0"/>
              </a:rPr>
              <a:t>a case where proceeding has been initiated against the ‘Corporate Debtor’, if simultaneous proceeding is to be initiated against the ‘Personal Guarantor’ for bankruptcy proceedings, an application relating to the ‘Insolvency Resolution or Bankruptcy’ of a ‘Personal Guarantor’ of such ‘Corporate Debtor’ is required to be filed before the same Adjudicating Authority hearing the ‘Insolvency Resolution Process’ or ‘Liquidation Proceedings’ of a ‘Corporate Debtor’ (Sec 60 (2) &amp; (3).</a:t>
            </a:r>
          </a:p>
          <a:p>
            <a:pPr algn="r"/>
            <a:r>
              <a:rPr lang="en-US" i="1" dirty="0" err="1" smtClean="0">
                <a:latin typeface="Times New Roman" pitchFamily="18" charset="0"/>
                <a:cs typeface="Times New Roman" pitchFamily="18" charset="0"/>
              </a:rPr>
              <a:t>Contd</a:t>
            </a:r>
            <a:r>
              <a:rPr lang="en-US" i="1" dirty="0" smtClean="0">
                <a:latin typeface="Times New Roman" pitchFamily="18" charset="0"/>
                <a:cs typeface="Times New Roman" pitchFamily="18" charset="0"/>
              </a:rPr>
              <a:t>….</a:t>
            </a:r>
            <a:endParaRPr lang="en-IN" i="1" dirty="0" smtClean="0">
              <a:latin typeface="Times New Roman" pitchFamily="18" charset="0"/>
              <a:cs typeface="Times New Roman" pitchFamily="18" charset="0"/>
            </a:endParaRPr>
          </a:p>
        </p:txBody>
      </p:sp>
      <p:pic>
        <p:nvPicPr>
          <p:cNvPr id="2050" name="Picture 2" descr="D:\User's Data\Desktop\images.png"/>
          <p:cNvPicPr>
            <a:picLocks noChangeAspect="1" noChangeArrowheads="1"/>
          </p:cNvPicPr>
          <p:nvPr/>
        </p:nvPicPr>
        <p:blipFill>
          <a:blip r:embed="rId3"/>
          <a:srcRect/>
          <a:stretch>
            <a:fillRect/>
          </a:stretch>
        </p:blipFill>
        <p:spPr bwMode="auto">
          <a:xfrm>
            <a:off x="5715008" y="4857760"/>
            <a:ext cx="2143125" cy="1428760"/>
          </a:xfrm>
          <a:prstGeom prst="rect">
            <a:avLst/>
          </a:prstGeom>
          <a:noFill/>
        </p:spPr>
      </p:pic>
    </p:spTree>
    <p:extLst>
      <p:ext uri="{BB962C8B-B14F-4D97-AF65-F5344CB8AC3E}">
        <p14:creationId xmlns="" xmlns:p14="http://schemas.microsoft.com/office/powerpoint/2010/main" val="3777699033"/>
      </p:ext>
    </p:extLst>
  </p:cSld>
  <p:clrMapOvr>
    <a:masterClrMapping/>
  </p:clrMapOvr>
  <p:transition>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IN" b="1" dirty="0" smtClean="0">
                <a:latin typeface="Georgia" pitchFamily="18" charset="0"/>
              </a:rPr>
              <a:t>    </a:t>
            </a:r>
            <a:r>
              <a:rPr lang="en-IN" sz="4000" b="1" dirty="0" smtClean="0">
                <a:latin typeface="Georgia" pitchFamily="18" charset="0"/>
              </a:rPr>
              <a:t>NCLT</a:t>
            </a:r>
            <a:r>
              <a:rPr lang="en-IN" b="1" dirty="0" smtClean="0">
                <a:latin typeface="Georgia" pitchFamily="18" charset="0"/>
              </a:rPr>
              <a:t> </a:t>
            </a:r>
            <a:endParaRPr lang="en-IN" b="1" dirty="0">
              <a:latin typeface="Georgia" pitchFamily="18" charset="0"/>
            </a:endParaRPr>
          </a:p>
        </p:txBody>
      </p:sp>
      <p:sp>
        <p:nvSpPr>
          <p:cNvPr id="6" name="Content Placeholder 5"/>
          <p:cNvSpPr>
            <a:spLocks noGrp="1"/>
          </p:cNvSpPr>
          <p:nvPr>
            <p:ph idx="1"/>
          </p:nvPr>
        </p:nvSpPr>
        <p:spPr>
          <a:blipFill>
            <a:blip r:embed="rId3"/>
            <a:tile tx="0" ty="0" sx="100000" sy="100000" flip="none" algn="tl"/>
          </a:blipFill>
        </p:spPr>
        <p:txBody>
          <a:bodyPr>
            <a:normAutofit fontScale="92500" lnSpcReduction="10000"/>
          </a:bodyPr>
          <a:lstStyle/>
          <a:p>
            <a:pPr algn="just">
              <a:buNone/>
            </a:pPr>
            <a:endParaRPr lang="en-US" sz="2200" dirty="0" smtClean="0">
              <a:solidFill>
                <a:schemeClr val="accent3">
                  <a:lumMod val="50000"/>
                </a:schemeClr>
              </a:solidFill>
              <a:latin typeface="Georgia" pitchFamily="18" charset="0"/>
            </a:endParaRPr>
          </a:p>
          <a:p>
            <a:pPr marR="0" algn="just">
              <a:lnSpc>
                <a:spcPct val="140000"/>
              </a:lnSpc>
              <a:buFont typeface="Wingdings" pitchFamily="2" charset="2"/>
              <a:buChar char="v"/>
            </a:pPr>
            <a:r>
              <a:rPr lang="en-US" sz="2200" dirty="0" smtClean="0">
                <a:solidFill>
                  <a:schemeClr val="accent3">
                    <a:lumMod val="50000"/>
                  </a:schemeClr>
                </a:solidFill>
                <a:latin typeface="Georgia" pitchFamily="18" charset="0"/>
              </a:rPr>
              <a:t> </a:t>
            </a:r>
            <a:r>
              <a:rPr lang="en-IN" sz="2200" dirty="0" smtClean="0">
                <a:latin typeface="Georgia" pitchFamily="18" charset="0"/>
              </a:rPr>
              <a:t>The NCLT comprises of a president and as many as judicial and technical members as necessary. </a:t>
            </a:r>
          </a:p>
          <a:p>
            <a:pPr marR="0" algn="just">
              <a:lnSpc>
                <a:spcPct val="140000"/>
              </a:lnSpc>
              <a:buFont typeface="Wingdings" pitchFamily="2" charset="2"/>
              <a:buChar char="v"/>
            </a:pPr>
            <a:r>
              <a:rPr lang="en-IN" sz="2200" dirty="0" smtClean="0">
                <a:latin typeface="Georgia" pitchFamily="18" charset="0"/>
              </a:rPr>
              <a:t>Justice M.M. Kumar, former Chief Justice of the High Court of Jammu and Kashmir is the president of the NCLT</a:t>
            </a:r>
            <a:r>
              <a:rPr lang="en-IN" sz="2200" dirty="0" smtClean="0">
                <a:solidFill>
                  <a:schemeClr val="bg1"/>
                </a:solidFill>
                <a:latin typeface="Georgia" pitchFamily="18" charset="0"/>
              </a:rPr>
              <a:t>.     </a:t>
            </a:r>
            <a:r>
              <a:rPr lang="en-IN" sz="2200" dirty="0" smtClean="0">
                <a:solidFill>
                  <a:schemeClr val="accent3">
                    <a:lumMod val="50000"/>
                  </a:schemeClr>
                </a:solidFill>
                <a:latin typeface="Georgia" pitchFamily="18" charset="0"/>
              </a:rPr>
              <a:t>                                            </a:t>
            </a:r>
            <a:endParaRPr lang="en-US" sz="2200" dirty="0" smtClean="0">
              <a:solidFill>
                <a:schemeClr val="accent3">
                  <a:lumMod val="50000"/>
                </a:schemeClr>
              </a:solidFill>
              <a:latin typeface="Georgia" pitchFamily="18" charset="0"/>
            </a:endParaRPr>
          </a:p>
          <a:p>
            <a:pPr algn="just">
              <a:buNone/>
            </a:pPr>
            <a:endParaRPr lang="en-US" sz="2400" dirty="0" smtClean="0">
              <a:solidFill>
                <a:schemeClr val="accent3">
                  <a:lumMod val="50000"/>
                </a:schemeClr>
              </a:solidFill>
              <a:latin typeface="Georgia" pitchFamily="18" charset="0"/>
            </a:endParaRPr>
          </a:p>
          <a:p>
            <a:pPr algn="just">
              <a:buNone/>
            </a:pPr>
            <a:r>
              <a:rPr lang="en-US" sz="2400" dirty="0" smtClean="0">
                <a:solidFill>
                  <a:schemeClr val="accent3">
                    <a:lumMod val="50000"/>
                  </a:schemeClr>
                </a:solidFill>
                <a:latin typeface="Georgia" pitchFamily="18" charset="0"/>
              </a:rPr>
              <a:t>	</a:t>
            </a:r>
            <a:endParaRPr lang="en-IN" sz="2400" dirty="0" smtClean="0">
              <a:solidFill>
                <a:schemeClr val="accent3">
                  <a:lumMod val="50000"/>
                </a:schemeClr>
              </a:solidFill>
              <a:latin typeface="Georgia" pitchFamily="18" charset="0"/>
            </a:endParaRPr>
          </a:p>
          <a:p>
            <a:pPr algn="just"/>
            <a:endParaRPr lang="en-IN" sz="2400" dirty="0" smtClean="0">
              <a:solidFill>
                <a:schemeClr val="accent3">
                  <a:lumMod val="50000"/>
                </a:schemeClr>
              </a:solidFill>
              <a:latin typeface="Georgia" pitchFamily="18" charset="0"/>
            </a:endParaRPr>
          </a:p>
          <a:p>
            <a:pPr algn="just"/>
            <a:endParaRPr lang="en-IN" sz="2400" dirty="0" smtClean="0">
              <a:solidFill>
                <a:schemeClr val="accent3">
                  <a:lumMod val="50000"/>
                </a:schemeClr>
              </a:solidFill>
              <a:latin typeface="Georgia" pitchFamily="18" charset="0"/>
            </a:endParaRPr>
          </a:p>
        </p:txBody>
      </p:sp>
      <p:pic>
        <p:nvPicPr>
          <p:cNvPr id="7" name="Picture 3"/>
          <p:cNvPicPr>
            <a:picLocks noChangeAspect="1" noChangeArrowheads="1"/>
          </p:cNvPicPr>
          <p:nvPr/>
        </p:nvPicPr>
        <p:blipFill>
          <a:blip r:embed="rId4"/>
          <a:srcRect/>
          <a:stretch>
            <a:fillRect/>
          </a:stretch>
        </p:blipFill>
        <p:spPr bwMode="auto">
          <a:xfrm>
            <a:off x="1447800" y="304800"/>
            <a:ext cx="2438400" cy="1066800"/>
          </a:xfrm>
          <a:prstGeom prst="rect">
            <a:avLst/>
          </a:prstGeom>
          <a:noFill/>
          <a:ln w="9525">
            <a:noFill/>
            <a:miter lim="800000"/>
            <a:headEnd/>
            <a:tailEnd/>
          </a:ln>
          <a:effectLst/>
        </p:spPr>
      </p:pic>
      <p:pic>
        <p:nvPicPr>
          <p:cNvPr id="1029" name="Picture 5" descr="D:\User's Data\Desktop\chairman.jpg"/>
          <p:cNvPicPr>
            <a:picLocks noChangeAspect="1" noChangeArrowheads="1"/>
          </p:cNvPicPr>
          <p:nvPr/>
        </p:nvPicPr>
        <p:blipFill>
          <a:blip r:embed="rId5"/>
          <a:srcRect/>
          <a:stretch>
            <a:fillRect/>
          </a:stretch>
        </p:blipFill>
        <p:spPr bwMode="auto">
          <a:xfrm>
            <a:off x="7162800" y="3886200"/>
            <a:ext cx="1714500" cy="2209800"/>
          </a:xfrm>
          <a:prstGeom prst="rect">
            <a:avLst/>
          </a:prstGeom>
          <a:noFill/>
        </p:spPr>
      </p:pic>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8" presetClass="entr" presetSubtype="0" accel="10000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strVal val="#ppt_w*2.5"/>
                                          </p:val>
                                        </p:tav>
                                        <p:tav tm="100000">
                                          <p:val>
                                            <p:strVal val="#ppt_w"/>
                                          </p:val>
                                        </p:tav>
                                      </p:tavLst>
                                    </p:anim>
                                    <p:anim calcmode="lin" valueType="num">
                                      <p:cBhvr>
                                        <p:cTn id="8" dur="500" fill="hold"/>
                                        <p:tgtEl>
                                          <p:spTgt spid="7"/>
                                        </p:tgtEl>
                                        <p:attrNameLst>
                                          <p:attrName>ppt_h</p:attrName>
                                        </p:attrNameLst>
                                      </p:cBhvr>
                                      <p:tavLst>
                                        <p:tav tm="0">
                                          <p:val>
                                            <p:strVal val="#ppt_h*0.01"/>
                                          </p:val>
                                        </p:tav>
                                        <p:tav tm="100000">
                                          <p:val>
                                            <p:strVal val="#ppt_h"/>
                                          </p:val>
                                        </p:tav>
                                      </p:tavLst>
                                    </p:anim>
                                    <p:anim calcmode="lin" valueType="num">
                                      <p:cBhvr>
                                        <p:cTn id="9" dur="500" fill="hold"/>
                                        <p:tgtEl>
                                          <p:spTgt spid="7"/>
                                        </p:tgtEl>
                                        <p:attrNameLst>
                                          <p:attrName>ppt_x</p:attrName>
                                        </p:attrNameLst>
                                      </p:cBhvr>
                                      <p:tavLst>
                                        <p:tav tm="0">
                                          <p:val>
                                            <p:strVal val="#ppt_x"/>
                                          </p:val>
                                        </p:tav>
                                        <p:tav tm="100000">
                                          <p:val>
                                            <p:strVal val="#ppt_x"/>
                                          </p:val>
                                        </p:tav>
                                      </p:tavLst>
                                    </p:anim>
                                    <p:anim calcmode="lin" valueType="num">
                                      <p:cBhvr>
                                        <p:cTn id="10" dur="500" fill="hold"/>
                                        <p:tgtEl>
                                          <p:spTgt spid="7"/>
                                        </p:tgtEl>
                                        <p:attrNameLst>
                                          <p:attrName>ppt_y</p:attrName>
                                        </p:attrNameLst>
                                      </p:cBhvr>
                                      <p:tavLst>
                                        <p:tav tm="0">
                                          <p:val>
                                            <p:strVal val="#ppt_h+1"/>
                                          </p:val>
                                        </p:tav>
                                        <p:tav tm="100000">
                                          <p:val>
                                            <p:strVal val="#ppt_y"/>
                                          </p:val>
                                        </p:tav>
                                      </p:tavLst>
                                    </p:anim>
                                    <p:animEffect transition="in" filter="fade">
                                      <p:cBhvr>
                                        <p:cTn id="1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534400" cy="609600"/>
          </a:xfrm>
          <a:gradFill>
            <a:gsLst>
              <a:gs pos="0">
                <a:srgbClr val="DDEBCF"/>
              </a:gs>
              <a:gs pos="50000">
                <a:srgbClr val="9CB86E"/>
              </a:gs>
              <a:gs pos="100000">
                <a:srgbClr val="156B13"/>
              </a:gs>
            </a:gsLst>
            <a:lin ang="5400000" scaled="0"/>
          </a:gradFill>
        </p:spPr>
        <p:style>
          <a:lnRef idx="1">
            <a:schemeClr val="dk1"/>
          </a:lnRef>
          <a:fillRef idx="1003">
            <a:schemeClr val="dk2"/>
          </a:fillRef>
          <a:effectRef idx="1">
            <a:schemeClr val="dk1"/>
          </a:effectRef>
          <a:fontRef idx="minor">
            <a:schemeClr val="dk1"/>
          </a:fontRef>
        </p:style>
        <p:txBody>
          <a:bodyPr anchor="b">
            <a:noAutofit/>
          </a:bodyPr>
          <a:lstStyle/>
          <a:p>
            <a:pPr marL="457200" indent="-457200" algn="ctr">
              <a:spcAft>
                <a:spcPts val="600"/>
              </a:spcAft>
            </a:pP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NOTEWORTHY RULINGS</a:t>
            </a:r>
            <a:endParaRPr lang="en-IN" sz="3200" b="1" i="1" dirty="0" smtClean="0">
              <a:latin typeface="Times New Roman" pitchFamily="18" charset="0"/>
              <a:cs typeface="Times New Roman" pitchFamily="18" charset="0"/>
            </a:endParaRPr>
          </a:p>
        </p:txBody>
      </p:sp>
      <p:sp>
        <p:nvSpPr>
          <p:cNvPr id="13" name="Rectangle 12"/>
          <p:cNvSpPr/>
          <p:nvPr/>
        </p:nvSpPr>
        <p:spPr>
          <a:xfrm>
            <a:off x="500034" y="1071546"/>
            <a:ext cx="8382000" cy="5257800"/>
          </a:xfrm>
          <a:prstGeom prst="rect">
            <a:avLst/>
          </a:prstGeom>
          <a:ln/>
        </p:spPr>
        <p:style>
          <a:lnRef idx="1">
            <a:schemeClr val="accent3"/>
          </a:lnRef>
          <a:fillRef idx="2">
            <a:schemeClr val="accent3"/>
          </a:fillRef>
          <a:effectRef idx="1">
            <a:schemeClr val="accent3"/>
          </a:effectRef>
          <a:fontRef idx="minor">
            <a:schemeClr val="dk1"/>
          </a:fontRef>
        </p:style>
        <p:txBody>
          <a:bodyPr rtlCol="0" anchor="t"/>
          <a:lstStyle/>
          <a:p>
            <a:pPr lvl="0" algn="just">
              <a:buFont typeface="Wingdings" pitchFamily="2" charset="2"/>
              <a:buChar char="q"/>
            </a:pPr>
            <a:r>
              <a:rPr lang="en-US" dirty="0" smtClean="0">
                <a:latin typeface="Times New Roman" pitchFamily="18" charset="0"/>
                <a:cs typeface="Times New Roman" pitchFamily="18" charset="0"/>
              </a:rPr>
              <a:t>The </a:t>
            </a:r>
            <a:r>
              <a:rPr lang="en-US" dirty="0" err="1" smtClean="0">
                <a:latin typeface="Times New Roman" pitchFamily="18" charset="0"/>
                <a:cs typeface="Times New Roman" pitchFamily="18" charset="0"/>
              </a:rPr>
              <a:t>Hon’ble</a:t>
            </a:r>
            <a:r>
              <a:rPr lang="en-US" dirty="0" smtClean="0">
                <a:latin typeface="Times New Roman" pitchFamily="18" charset="0"/>
                <a:cs typeface="Times New Roman" pitchFamily="18" charset="0"/>
              </a:rPr>
              <a:t> Appellate Tribunal after referring </a:t>
            </a:r>
            <a:r>
              <a:rPr lang="en-IN" dirty="0" smtClean="0">
                <a:latin typeface="Times New Roman" pitchFamily="18" charset="0"/>
                <a:cs typeface="Times New Roman" pitchFamily="18" charset="0"/>
              </a:rPr>
              <a:t>to Section 31 of the </a:t>
            </a:r>
            <a:r>
              <a:rPr lang="en-US" dirty="0" smtClean="0">
                <a:latin typeface="Times New Roman" pitchFamily="18" charset="0"/>
                <a:cs typeface="Times New Roman" pitchFamily="18" charset="0"/>
              </a:rPr>
              <a:t>Code </a:t>
            </a:r>
            <a:r>
              <a:rPr lang="en-IN" dirty="0" smtClean="0">
                <a:latin typeface="Times New Roman" pitchFamily="18" charset="0"/>
                <a:cs typeface="Times New Roman" pitchFamily="18" charset="0"/>
              </a:rPr>
              <a:t>held that once approved, the Resolution Plan is not </a:t>
            </a:r>
            <a:r>
              <a:rPr lang="en-IN" b="1" dirty="0" smtClean="0">
                <a:latin typeface="Times New Roman" pitchFamily="18" charset="0"/>
                <a:cs typeface="Times New Roman" pitchFamily="18" charset="0"/>
              </a:rPr>
              <a:t>only</a:t>
            </a:r>
            <a:r>
              <a:rPr lang="en-IN" dirty="0" smtClean="0">
                <a:latin typeface="Times New Roman" pitchFamily="18" charset="0"/>
                <a:cs typeface="Times New Roman" pitchFamily="18" charset="0"/>
              </a:rPr>
              <a:t> binding on the ‘Corporate Debtor’, but also on its employees, members, creditors, guarantors and other stakeholders involved in the ‘Resolution Plan’, including the ‘Personal Guarantor’.  </a:t>
            </a:r>
          </a:p>
          <a:p>
            <a:pPr lvl="0" algn="just"/>
            <a:endParaRPr lang="en-IN" dirty="0" smtClean="0">
              <a:latin typeface="Times New Roman" pitchFamily="18" charset="0"/>
              <a:cs typeface="Times New Roman" pitchFamily="18" charset="0"/>
            </a:endParaRPr>
          </a:p>
          <a:p>
            <a:pPr algn="just">
              <a:buFont typeface="Wingdings" pitchFamily="2" charset="2"/>
              <a:buChar char="q"/>
            </a:pPr>
            <a:r>
              <a:rPr lang="en-US" dirty="0" smtClean="0">
                <a:latin typeface="Times New Roman" pitchFamily="18" charset="0"/>
                <a:cs typeface="Times New Roman" pitchFamily="18" charset="0"/>
              </a:rPr>
              <a:t> </a:t>
            </a:r>
            <a:r>
              <a:rPr lang="en-IN" dirty="0" smtClean="0">
                <a:latin typeface="Times New Roman" pitchFamily="18" charset="0"/>
                <a:cs typeface="Times New Roman" pitchFamily="18" charset="0"/>
              </a:rPr>
              <a:t>In terms of clause (b) of sub-section (1) of Section 14 of the IBC’, transfer, encumbrance, alienation or disposal of any of its assets of the ‘Corporate Debtor’ and/ or any legal right or beneficial interest therein are prohibited. Clauses (c) &amp; (d) of sub-section (1) of Section 14 of the ‘I&amp;B Code’ prohibits recovery or enforcement of any security interest created by the corporate debtor in respect of its property including the property occupied by it or in the possession of the ‘Corporate Debtor’.</a:t>
            </a:r>
          </a:p>
          <a:p>
            <a:pPr algn="just">
              <a:buFont typeface="Wingdings" pitchFamily="2" charset="2"/>
              <a:buChar char="q"/>
            </a:pPr>
            <a:endParaRPr lang="en-US" dirty="0" smtClean="0">
              <a:latin typeface="Times New Roman" pitchFamily="18" charset="0"/>
              <a:cs typeface="Times New Roman" pitchFamily="18" charset="0"/>
            </a:endParaRPr>
          </a:p>
          <a:p>
            <a:pPr algn="just">
              <a:buFont typeface="Wingdings" pitchFamily="2" charset="2"/>
              <a:buChar char="q"/>
            </a:pPr>
            <a:r>
              <a:rPr lang="en-US" dirty="0" smtClean="0">
                <a:latin typeface="Times New Roman" pitchFamily="18" charset="0"/>
                <a:cs typeface="Times New Roman" pitchFamily="18" charset="0"/>
              </a:rPr>
              <a:t>Therefore, </a:t>
            </a:r>
            <a:r>
              <a:rPr lang="en-IN" dirty="0" smtClean="0">
                <a:latin typeface="Times New Roman" pitchFamily="18" charset="0"/>
                <a:cs typeface="Times New Roman" pitchFamily="18" charset="0"/>
              </a:rPr>
              <a:t>‘Moratorium’ will not </a:t>
            </a:r>
            <a:r>
              <a:rPr lang="en-IN" b="1" dirty="0" smtClean="0">
                <a:latin typeface="Times New Roman" pitchFamily="18" charset="0"/>
                <a:cs typeface="Times New Roman" pitchFamily="18" charset="0"/>
              </a:rPr>
              <a:t>only</a:t>
            </a:r>
            <a:r>
              <a:rPr lang="en-IN" dirty="0" smtClean="0">
                <a:latin typeface="Times New Roman" pitchFamily="18" charset="0"/>
                <a:cs typeface="Times New Roman" pitchFamily="18" charset="0"/>
              </a:rPr>
              <a:t> be applicable to the property of the ‘Corporate Debtor’ but also on the ‘Personal Guarantor’ and thus, creditors cannot invoke personal guarantee  during CIRP.</a:t>
            </a:r>
          </a:p>
        </p:txBody>
      </p:sp>
      <p:pic>
        <p:nvPicPr>
          <p:cNvPr id="2050" name="Picture 2" descr="D:\User's Data\Desktop\images.png"/>
          <p:cNvPicPr>
            <a:picLocks noChangeAspect="1" noChangeArrowheads="1"/>
          </p:cNvPicPr>
          <p:nvPr/>
        </p:nvPicPr>
        <p:blipFill>
          <a:blip r:embed="rId3"/>
          <a:srcRect/>
          <a:stretch>
            <a:fillRect/>
          </a:stretch>
        </p:blipFill>
        <p:spPr bwMode="auto">
          <a:xfrm>
            <a:off x="6715140" y="5000636"/>
            <a:ext cx="2143125" cy="1357322"/>
          </a:xfrm>
          <a:prstGeom prst="rect">
            <a:avLst/>
          </a:prstGeom>
          <a:noFill/>
        </p:spPr>
      </p:pic>
    </p:spTree>
    <p:extLst>
      <p:ext uri="{BB962C8B-B14F-4D97-AF65-F5344CB8AC3E}">
        <p14:creationId xmlns="" xmlns:p14="http://schemas.microsoft.com/office/powerpoint/2010/main" val="2719930056"/>
      </p:ext>
    </p:extLst>
  </p:cSld>
  <p:clrMapOvr>
    <a:masterClrMapping/>
  </p:clrMapOvr>
  <p:transition>
    <p:wip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534400" cy="609600"/>
          </a:xfrm>
          <a:gradFill>
            <a:gsLst>
              <a:gs pos="0">
                <a:srgbClr val="DDEBCF"/>
              </a:gs>
              <a:gs pos="50000">
                <a:srgbClr val="9CB86E"/>
              </a:gs>
              <a:gs pos="100000">
                <a:srgbClr val="156B13"/>
              </a:gs>
            </a:gsLst>
            <a:lin ang="5400000" scaled="0"/>
          </a:gradFill>
        </p:spPr>
        <p:style>
          <a:lnRef idx="1">
            <a:schemeClr val="dk1"/>
          </a:lnRef>
          <a:fillRef idx="1003">
            <a:schemeClr val="dk2"/>
          </a:fillRef>
          <a:effectRef idx="1">
            <a:schemeClr val="dk1"/>
          </a:effectRef>
          <a:fontRef idx="minor">
            <a:schemeClr val="dk1"/>
          </a:fontRef>
        </p:style>
        <p:txBody>
          <a:bodyPr anchor="b">
            <a:noAutofit/>
          </a:bodyPr>
          <a:lstStyle/>
          <a:p>
            <a:pPr marL="457200" indent="-457200" algn="ctr">
              <a:spcAft>
                <a:spcPts val="600"/>
              </a:spcAft>
            </a:pP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NOTEWORTHY RULINGS</a:t>
            </a:r>
            <a:endParaRPr lang="en-IN" sz="3200" b="1" i="1" dirty="0" smtClean="0">
              <a:latin typeface="Times New Roman" pitchFamily="18" charset="0"/>
              <a:cs typeface="Times New Roman" pitchFamily="18" charset="0"/>
            </a:endParaRPr>
          </a:p>
        </p:txBody>
      </p:sp>
      <p:sp>
        <p:nvSpPr>
          <p:cNvPr id="13" name="Rectangle 12"/>
          <p:cNvSpPr/>
          <p:nvPr/>
        </p:nvSpPr>
        <p:spPr>
          <a:xfrm>
            <a:off x="500034" y="1071546"/>
            <a:ext cx="8382000" cy="5257800"/>
          </a:xfrm>
          <a:prstGeom prst="rect">
            <a:avLst/>
          </a:prstGeom>
          <a:ln/>
        </p:spPr>
        <p:style>
          <a:lnRef idx="1">
            <a:schemeClr val="accent3"/>
          </a:lnRef>
          <a:fillRef idx="2">
            <a:schemeClr val="accent3"/>
          </a:fillRef>
          <a:effectRef idx="1">
            <a:schemeClr val="accent3"/>
          </a:effectRef>
          <a:fontRef idx="minor">
            <a:schemeClr val="dk1"/>
          </a:fontRef>
        </p:style>
        <p:txBody>
          <a:bodyPr rtlCol="0" anchor="t"/>
          <a:lstStyle/>
          <a:p>
            <a:pPr algn="ctr"/>
            <a:r>
              <a:rPr lang="en-IN" b="1" dirty="0" smtClean="0">
                <a:latin typeface="Times New Roman" pitchFamily="18" charset="0"/>
                <a:cs typeface="Times New Roman" pitchFamily="18" charset="0"/>
              </a:rPr>
              <a:t>K.S. </a:t>
            </a:r>
            <a:r>
              <a:rPr lang="en-IN" b="1" dirty="0" err="1" smtClean="0">
                <a:latin typeface="Times New Roman" pitchFamily="18" charset="0"/>
                <a:cs typeface="Times New Roman" pitchFamily="18" charset="0"/>
              </a:rPr>
              <a:t>Rangasamy</a:t>
            </a:r>
            <a:r>
              <a:rPr lang="en-IN" b="1" dirty="0" smtClean="0">
                <a:latin typeface="Times New Roman" pitchFamily="18" charset="0"/>
                <a:cs typeface="Times New Roman" pitchFamily="18" charset="0"/>
              </a:rPr>
              <a:t> Vs. State Bank of India &amp; </a:t>
            </a:r>
            <a:r>
              <a:rPr lang="en-IN" b="1" dirty="0" err="1" smtClean="0">
                <a:latin typeface="Times New Roman" pitchFamily="18" charset="0"/>
                <a:cs typeface="Times New Roman" pitchFamily="18" charset="0"/>
              </a:rPr>
              <a:t>Anr</a:t>
            </a:r>
            <a:r>
              <a:rPr lang="en-IN" b="1" dirty="0" smtClean="0">
                <a:latin typeface="Times New Roman" pitchFamily="18" charset="0"/>
                <a:cs typeface="Times New Roman" pitchFamily="18" charset="0"/>
              </a:rPr>
              <a:t>. </a:t>
            </a:r>
          </a:p>
          <a:p>
            <a:pPr algn="ctr"/>
            <a:r>
              <a:rPr lang="en-IN" b="1" u="sng" dirty="0" smtClean="0">
                <a:latin typeface="Times New Roman" pitchFamily="18" charset="0"/>
                <a:cs typeface="Times New Roman" pitchFamily="18" charset="0"/>
              </a:rPr>
              <a:t>Company Appeal (AT) (Insolvency) No. 83 of 2017</a:t>
            </a:r>
            <a:endParaRPr lang="en-US" b="1" u="sng" dirty="0" smtClean="0">
              <a:latin typeface="Times New Roman" pitchFamily="18" charset="0"/>
              <a:cs typeface="Times New Roman" pitchFamily="18" charset="0"/>
            </a:endParaRPr>
          </a:p>
          <a:p>
            <a:r>
              <a:rPr lang="en-IN" dirty="0" smtClean="0"/>
              <a:t> </a:t>
            </a:r>
            <a:endParaRPr lang="en-US" dirty="0" smtClean="0"/>
          </a:p>
          <a:p>
            <a:r>
              <a:rPr lang="en-US" dirty="0" smtClean="0">
                <a:latin typeface="Times New Roman" pitchFamily="18" charset="0"/>
                <a:cs typeface="Times New Roman" pitchFamily="18" charset="0"/>
              </a:rPr>
              <a:t>The issue raised in the present appeal was whether a Corporate Debtor can make an offer for One Time Settlement (OTS) proposal  to </a:t>
            </a:r>
            <a:r>
              <a:rPr lang="en-US" dirty="0" err="1" smtClean="0">
                <a:latin typeface="Times New Roman" pitchFamily="18" charset="0"/>
                <a:cs typeface="Times New Roman" pitchFamily="18" charset="0"/>
              </a:rPr>
              <a:t>CoC</a:t>
            </a:r>
            <a:r>
              <a:rPr lang="en-US" dirty="0" smtClean="0">
                <a:latin typeface="Times New Roman" pitchFamily="18" charset="0"/>
                <a:cs typeface="Times New Roman" pitchFamily="18" charset="0"/>
              </a:rPr>
              <a:t> after initiation of CIRP?</a:t>
            </a:r>
          </a:p>
          <a:p>
            <a:endParaRPr lang="en-US" dirty="0" smtClean="0">
              <a:latin typeface="Times New Roman" pitchFamily="18" charset="0"/>
              <a:cs typeface="Times New Roman" pitchFamily="18" charset="0"/>
            </a:endParaRPr>
          </a:p>
          <a:p>
            <a:pPr algn="just">
              <a:buFont typeface="Wingdings" pitchFamily="2" charset="2"/>
              <a:buChar char="q"/>
            </a:pPr>
            <a:r>
              <a:rPr lang="en-US" dirty="0" smtClean="0">
                <a:latin typeface="Times New Roman" pitchFamily="18" charset="0"/>
                <a:cs typeface="Times New Roman" pitchFamily="18" charset="0"/>
              </a:rPr>
              <a:t>The Appellate Tribunal while dismissing the appeal has stated that </a:t>
            </a:r>
            <a:r>
              <a:rPr lang="en-IN" dirty="0" smtClean="0">
                <a:latin typeface="Times New Roman" pitchFamily="18" charset="0"/>
                <a:cs typeface="Times New Roman" pitchFamily="18" charset="0"/>
              </a:rPr>
              <a:t>the Appellant has taken plea that the ‘Corporate Debtor’ is ready to pay the total amount with 9% interest p.a. in 12 equal monthly instalments, it will be open to the ‘Financial Creditor’ to settle the dispute, if the ‘Resolution Applicant’ proposes ‘lesser amount’ and ‘more time’ than the ‘amount and time’ proposed by the Appellant. In such case, it will be also open to the concerned person to move before an appropriate forum to make the settlement absolute. </a:t>
            </a:r>
            <a:endParaRPr lang="en-US" dirty="0" smtClean="0">
              <a:latin typeface="Times New Roman" pitchFamily="18" charset="0"/>
              <a:cs typeface="Times New Roman" pitchFamily="18" charset="0"/>
            </a:endParaRPr>
          </a:p>
          <a:p>
            <a:endParaRPr lang="en-US" dirty="0" smtClean="0"/>
          </a:p>
          <a:p>
            <a:pPr>
              <a:buFont typeface="Wingdings" pitchFamily="2" charset="2"/>
              <a:buChar char="q"/>
            </a:pPr>
            <a:r>
              <a:rPr lang="en-US" dirty="0" smtClean="0">
                <a:latin typeface="Times New Roman" pitchFamily="18" charset="0"/>
                <a:cs typeface="Times New Roman" pitchFamily="18" charset="0"/>
              </a:rPr>
              <a:t>Is it an indirect interference on Section 29A of the Code?</a:t>
            </a:r>
          </a:p>
          <a:p>
            <a:endParaRPr lang="en-US" dirty="0" smtClean="0"/>
          </a:p>
          <a:p>
            <a:endParaRPr lang="en-US" dirty="0" smtClean="0"/>
          </a:p>
          <a:p>
            <a:endParaRPr lang="en-IN" dirty="0" smtClean="0"/>
          </a:p>
          <a:p>
            <a:pPr algn="just">
              <a:buFont typeface="Wingdings" pitchFamily="2" charset="2"/>
              <a:buChar char="q"/>
            </a:pPr>
            <a:endParaRPr lang="en-US" dirty="0" smtClean="0">
              <a:latin typeface="Times New Roman" pitchFamily="18" charset="0"/>
              <a:cs typeface="Times New Roman" pitchFamily="18" charset="0"/>
            </a:endParaRPr>
          </a:p>
          <a:p>
            <a:pPr algn="r"/>
            <a:r>
              <a:rPr lang="en-US" dirty="0" smtClean="0">
                <a:latin typeface="Times New Roman" pitchFamily="18" charset="0"/>
                <a:cs typeface="Times New Roman" pitchFamily="18" charset="0"/>
              </a:rPr>
              <a:t>Contd. ….</a:t>
            </a:r>
            <a:endParaRPr lang="en-IN" dirty="0" smtClean="0">
              <a:latin typeface="Times New Roman" pitchFamily="18" charset="0"/>
              <a:cs typeface="Times New Roman" pitchFamily="18" charset="0"/>
            </a:endParaRPr>
          </a:p>
          <a:p>
            <a:pPr algn="just">
              <a:buFont typeface="Wingdings" pitchFamily="2" charset="2"/>
              <a:buChar char="q"/>
            </a:pPr>
            <a:endParaRPr lang="en-US" dirty="0" smtClean="0">
              <a:latin typeface="Times New Roman" pitchFamily="18" charset="0"/>
              <a:cs typeface="Times New Roman" pitchFamily="18" charset="0"/>
            </a:endParaRPr>
          </a:p>
          <a:p>
            <a:pPr algn="just"/>
            <a:endParaRPr lang="en-US" i="1" dirty="0" smtClean="0">
              <a:latin typeface="Times New Roman" pitchFamily="18" charset="0"/>
              <a:cs typeface="Times New Roman" pitchFamily="18" charset="0"/>
            </a:endParaRPr>
          </a:p>
        </p:txBody>
      </p:sp>
      <p:pic>
        <p:nvPicPr>
          <p:cNvPr id="2050" name="Picture 2" descr="D:\User's Data\Desktop\images.png"/>
          <p:cNvPicPr>
            <a:picLocks noChangeAspect="1" noChangeArrowheads="1"/>
          </p:cNvPicPr>
          <p:nvPr/>
        </p:nvPicPr>
        <p:blipFill>
          <a:blip r:embed="rId3"/>
          <a:srcRect/>
          <a:stretch>
            <a:fillRect/>
          </a:stretch>
        </p:blipFill>
        <p:spPr bwMode="auto">
          <a:xfrm>
            <a:off x="6572264" y="5000636"/>
            <a:ext cx="2286016" cy="1285884"/>
          </a:xfrm>
          <a:prstGeom prst="rect">
            <a:avLst/>
          </a:prstGeom>
          <a:noFill/>
        </p:spPr>
      </p:pic>
    </p:spTree>
    <p:extLst>
      <p:ext uri="{BB962C8B-B14F-4D97-AF65-F5344CB8AC3E}">
        <p14:creationId xmlns="" xmlns:p14="http://schemas.microsoft.com/office/powerpoint/2010/main" val="679514008"/>
      </p:ext>
    </p:extLst>
  </p:cSld>
  <p:clrMapOvr>
    <a:masterClrMapping/>
  </p:clrMapOvr>
  <p:transition>
    <p:wipe/>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534400" cy="609600"/>
          </a:xfrm>
          <a:gradFill>
            <a:gsLst>
              <a:gs pos="0">
                <a:srgbClr val="DDEBCF"/>
              </a:gs>
              <a:gs pos="50000">
                <a:srgbClr val="9CB86E"/>
              </a:gs>
              <a:gs pos="100000">
                <a:srgbClr val="156B13"/>
              </a:gs>
            </a:gsLst>
            <a:lin ang="5400000" scaled="0"/>
          </a:gradFill>
        </p:spPr>
        <p:style>
          <a:lnRef idx="1">
            <a:schemeClr val="dk1"/>
          </a:lnRef>
          <a:fillRef idx="1003">
            <a:schemeClr val="dk2"/>
          </a:fillRef>
          <a:effectRef idx="1">
            <a:schemeClr val="dk1"/>
          </a:effectRef>
          <a:fontRef idx="minor">
            <a:schemeClr val="dk1"/>
          </a:fontRef>
        </p:style>
        <p:txBody>
          <a:bodyPr anchor="b">
            <a:noAutofit/>
          </a:bodyPr>
          <a:lstStyle/>
          <a:p>
            <a:pPr marL="457200" indent="-457200" algn="ctr">
              <a:spcAft>
                <a:spcPts val="600"/>
              </a:spcAft>
            </a:pP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
            </a:r>
            <a:br>
              <a:rPr lang="en-IN" sz="4000" dirty="0" smtClean="0">
                <a:latin typeface="Times New Roman" pitchFamily="18" charset="0"/>
                <a:cs typeface="Times New Roman" pitchFamily="18" charset="0"/>
              </a:rPr>
            </a:br>
            <a:r>
              <a:rPr lang="en-IN" sz="4000" dirty="0" smtClean="0">
                <a:latin typeface="Times New Roman" pitchFamily="18" charset="0"/>
                <a:cs typeface="Times New Roman" pitchFamily="18" charset="0"/>
              </a:rPr>
              <a:t>NOTEWORTHY RULINGS</a:t>
            </a:r>
            <a:endParaRPr lang="en-IN" sz="3200" b="1" i="1" dirty="0" smtClean="0">
              <a:latin typeface="Times New Roman" pitchFamily="18" charset="0"/>
              <a:cs typeface="Times New Roman" pitchFamily="18" charset="0"/>
            </a:endParaRPr>
          </a:p>
        </p:txBody>
      </p:sp>
      <p:sp>
        <p:nvSpPr>
          <p:cNvPr id="13" name="Rectangle 12"/>
          <p:cNvSpPr/>
          <p:nvPr/>
        </p:nvSpPr>
        <p:spPr>
          <a:xfrm>
            <a:off x="500034" y="1071546"/>
            <a:ext cx="8382000" cy="5257800"/>
          </a:xfrm>
          <a:prstGeom prst="rect">
            <a:avLst/>
          </a:prstGeom>
          <a:ln/>
        </p:spPr>
        <p:style>
          <a:lnRef idx="1">
            <a:schemeClr val="accent3"/>
          </a:lnRef>
          <a:fillRef idx="2">
            <a:schemeClr val="accent3"/>
          </a:fillRef>
          <a:effectRef idx="1">
            <a:schemeClr val="accent3"/>
          </a:effectRef>
          <a:fontRef idx="minor">
            <a:schemeClr val="dk1"/>
          </a:fontRef>
        </p:style>
        <p:txBody>
          <a:bodyPr rtlCol="0" anchor="t"/>
          <a:lstStyle/>
          <a:p>
            <a:pPr algn="ctr"/>
            <a:r>
              <a:rPr lang="en-IN" b="1" dirty="0" smtClean="0">
                <a:latin typeface="Times New Roman" pitchFamily="18" charset="0"/>
                <a:cs typeface="Times New Roman" pitchFamily="18" charset="0"/>
              </a:rPr>
              <a:t>Union Bank of India Vs. Era Infra Engineering Ltd.</a:t>
            </a:r>
          </a:p>
          <a:p>
            <a:pPr algn="ctr"/>
            <a:r>
              <a:rPr lang="en-IN" b="1" dirty="0" smtClean="0">
                <a:latin typeface="Times New Roman" pitchFamily="18" charset="0"/>
                <a:cs typeface="Times New Roman" pitchFamily="18" charset="0"/>
              </a:rPr>
              <a:t>Company Petition (IB)-190(PB)/ 2017 </a:t>
            </a:r>
          </a:p>
          <a:p>
            <a:pPr algn="ctr"/>
            <a:endParaRPr lang="en-IN" b="1" dirty="0" smtClean="0"/>
          </a:p>
          <a:p>
            <a:pPr algn="just"/>
            <a:r>
              <a:rPr lang="en-US" sz="1600" i="1" dirty="0" smtClean="0">
                <a:latin typeface="Times New Roman" pitchFamily="18" charset="0"/>
                <a:cs typeface="Times New Roman" pitchFamily="18" charset="0"/>
              </a:rPr>
              <a:t>In the present case, the question to be decided was </a:t>
            </a:r>
            <a:r>
              <a:rPr lang="en-IN" sz="1600" i="1" dirty="0" smtClean="0">
                <a:latin typeface="Times New Roman" pitchFamily="18" charset="0"/>
                <a:cs typeface="Times New Roman" pitchFamily="18" charset="0"/>
              </a:rPr>
              <a:t>‘Whether the process under the Insolvency and Bankruptcy Code, 2016 can be triggered  in the face of  pendency of winding up ’petitions or it is to be considered as an independent process?.’</a:t>
            </a:r>
          </a:p>
          <a:p>
            <a:pPr algn="just"/>
            <a:endParaRPr lang="en-US" sz="1600" i="1" dirty="0" smtClean="0">
              <a:latin typeface="Times New Roman" pitchFamily="18" charset="0"/>
              <a:cs typeface="Times New Roman" pitchFamily="18" charset="0"/>
            </a:endParaRPr>
          </a:p>
          <a:p>
            <a:pPr algn="just"/>
            <a:r>
              <a:rPr lang="en-US" sz="1600" i="1" dirty="0" smtClean="0">
                <a:latin typeface="Times New Roman" pitchFamily="18" charset="0"/>
                <a:cs typeface="Times New Roman" pitchFamily="18" charset="0"/>
              </a:rPr>
              <a:t>The </a:t>
            </a:r>
            <a:r>
              <a:rPr lang="en-US" sz="1600" i="1" dirty="0" err="1" smtClean="0">
                <a:latin typeface="Times New Roman" pitchFamily="18" charset="0"/>
                <a:cs typeface="Times New Roman" pitchFamily="18" charset="0"/>
              </a:rPr>
              <a:t>Hon’ble</a:t>
            </a:r>
            <a:r>
              <a:rPr lang="en-US" sz="1600" i="1" dirty="0" smtClean="0">
                <a:latin typeface="Times New Roman" pitchFamily="18" charset="0"/>
                <a:cs typeface="Times New Roman" pitchFamily="18" charset="0"/>
              </a:rPr>
              <a:t> NCLT  while deciding the issue explained that:</a:t>
            </a:r>
          </a:p>
          <a:p>
            <a:pPr algn="just"/>
            <a:endParaRPr lang="en-US" sz="1600" i="1" dirty="0" smtClean="0">
              <a:latin typeface="Times New Roman" pitchFamily="18" charset="0"/>
              <a:cs typeface="Times New Roman" pitchFamily="18" charset="0"/>
            </a:endParaRPr>
          </a:p>
          <a:p>
            <a:pPr algn="just">
              <a:buFont typeface="Wingdings" pitchFamily="2" charset="2"/>
              <a:buChar char="q"/>
            </a:pPr>
            <a:r>
              <a:rPr lang="en-US" dirty="0" smtClean="0">
                <a:latin typeface="Times New Roman" pitchFamily="18" charset="0"/>
                <a:cs typeface="Times New Roman" pitchFamily="18" charset="0"/>
              </a:rPr>
              <a:t>NCLT is not a court subordinate to the High Court and in accordance with the provisions of section 41(b) of the Specific Relief  Act 1963, no injunction can be granted by the High Court against the ‘Corporate Debtor’ from institution of proceedings in NCLT.</a:t>
            </a:r>
          </a:p>
          <a:p>
            <a:pPr algn="just"/>
            <a:endParaRPr lang="en-US" i="1" dirty="0" smtClean="0">
              <a:latin typeface="Times New Roman" pitchFamily="18" charset="0"/>
              <a:cs typeface="Times New Roman" pitchFamily="18" charset="0"/>
            </a:endParaRPr>
          </a:p>
          <a:p>
            <a:pPr lvl="0" algn="just">
              <a:buFont typeface="Wingdings" pitchFamily="2" charset="2"/>
              <a:buChar char="q"/>
            </a:pPr>
            <a:r>
              <a:rPr lang="en-US" dirty="0" smtClean="0">
                <a:latin typeface="Times New Roman" pitchFamily="18" charset="0"/>
                <a:cs typeface="Times New Roman" pitchFamily="18" charset="0"/>
              </a:rPr>
              <a:t>There is no bar on NCLT to trigger an Insolvency Resolution  Process (IRP) on an application filed under sections 7,9 &amp; 10 if a winding up petition is pending unless an official liquidator has been appointed  and winding up order is passed. </a:t>
            </a:r>
          </a:p>
          <a:p>
            <a:pPr lvl="0" algn="just"/>
            <a:endParaRPr lang="en-US" dirty="0" smtClean="0">
              <a:latin typeface="Times New Roman" pitchFamily="18" charset="0"/>
              <a:cs typeface="Times New Roman" pitchFamily="18" charset="0"/>
            </a:endParaRPr>
          </a:p>
          <a:p>
            <a:pPr algn="just"/>
            <a:endParaRPr lang="en-US" i="1" dirty="0" smtClean="0">
              <a:latin typeface="Times New Roman" pitchFamily="18" charset="0"/>
              <a:cs typeface="Times New Roman" pitchFamily="18" charset="0"/>
            </a:endParaRPr>
          </a:p>
          <a:p>
            <a:pPr algn="just"/>
            <a:endParaRPr lang="en-US" sz="1600" i="1" dirty="0" smtClean="0">
              <a:latin typeface="Times New Roman" pitchFamily="18" charset="0"/>
              <a:cs typeface="Times New Roman" pitchFamily="18" charset="0"/>
            </a:endParaRPr>
          </a:p>
          <a:p>
            <a:pPr algn="just"/>
            <a:endParaRPr lang="en-US" i="1" dirty="0" smtClean="0">
              <a:latin typeface="Times New Roman" pitchFamily="18" charset="0"/>
              <a:cs typeface="Times New Roman" pitchFamily="18" charset="0"/>
            </a:endParaRPr>
          </a:p>
          <a:p>
            <a:pPr algn="r"/>
            <a:endParaRPr lang="en-IN" i="1" dirty="0" smtClean="0">
              <a:latin typeface="Times New Roman" pitchFamily="18" charset="0"/>
              <a:cs typeface="Times New Roman" pitchFamily="18" charset="0"/>
            </a:endParaRPr>
          </a:p>
        </p:txBody>
      </p:sp>
      <p:pic>
        <p:nvPicPr>
          <p:cNvPr id="2050" name="Picture 2" descr="D:\User's Data\Desktop\images.png"/>
          <p:cNvPicPr>
            <a:picLocks noChangeAspect="1" noChangeArrowheads="1"/>
          </p:cNvPicPr>
          <p:nvPr/>
        </p:nvPicPr>
        <p:blipFill>
          <a:blip r:embed="rId3"/>
          <a:srcRect/>
          <a:stretch>
            <a:fillRect/>
          </a:stretch>
        </p:blipFill>
        <p:spPr bwMode="auto">
          <a:xfrm>
            <a:off x="6572264" y="5357826"/>
            <a:ext cx="2357454" cy="1285884"/>
          </a:xfrm>
          <a:prstGeom prst="rect">
            <a:avLst/>
          </a:prstGeom>
          <a:noFill/>
        </p:spPr>
      </p:pic>
    </p:spTree>
    <p:extLst>
      <p:ext uri="{BB962C8B-B14F-4D97-AF65-F5344CB8AC3E}">
        <p14:creationId xmlns="" xmlns:p14="http://schemas.microsoft.com/office/powerpoint/2010/main" val="1211386060"/>
      </p:ext>
    </p:extLst>
  </p:cSld>
  <p:clrMapOvr>
    <a:masterClrMapping/>
  </p:clrMapOvr>
  <p:transition>
    <p:wipe/>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304800"/>
            <a:ext cx="7427976" cy="762000"/>
          </a:xfr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style>
          <a:lnRef idx="0">
            <a:scrgbClr r="0" g="0" b="0"/>
          </a:lnRef>
          <a:fillRef idx="1003">
            <a:schemeClr val="lt2"/>
          </a:fillRef>
          <a:effectRef idx="0">
            <a:scrgbClr r="0" g="0" b="0"/>
          </a:effectRef>
          <a:fontRef idx="major"/>
        </p:style>
        <p:txBody>
          <a:bodyPr>
            <a:normAutofit/>
          </a:bodyPr>
          <a:lstStyle/>
          <a:p>
            <a:r>
              <a:rPr lang="en-IN" sz="4000" b="1" dirty="0" smtClean="0">
                <a:solidFill>
                  <a:schemeClr val="tx1">
                    <a:lumMod val="85000"/>
                    <a:lumOff val="15000"/>
                  </a:schemeClr>
                </a:solidFill>
                <a:latin typeface="Times New Roman" pitchFamily="18" charset="0"/>
                <a:cs typeface="Times New Roman" pitchFamily="18" charset="0"/>
              </a:rPr>
              <a:t>CONDUCT AND ETIQUETTE</a:t>
            </a:r>
          </a:p>
        </p:txBody>
      </p:sp>
      <p:sp>
        <p:nvSpPr>
          <p:cNvPr id="3" name="Subtitle 2"/>
          <p:cNvSpPr>
            <a:spLocks noGrp="1"/>
          </p:cNvSpPr>
          <p:nvPr>
            <p:ph type="subTitle" idx="1"/>
          </p:nvPr>
        </p:nvSpPr>
        <p:spPr>
          <a:xfrm>
            <a:off x="1066800" y="1219200"/>
            <a:ext cx="7427976" cy="5257800"/>
          </a:xfrm>
          <a:ln w="28575"/>
        </p:spPr>
        <p:style>
          <a:lnRef idx="2">
            <a:schemeClr val="dk1"/>
          </a:lnRef>
          <a:fillRef idx="1">
            <a:schemeClr val="lt1"/>
          </a:fillRef>
          <a:effectRef idx="0">
            <a:schemeClr val="dk1"/>
          </a:effectRef>
          <a:fontRef idx="minor">
            <a:schemeClr val="dk1"/>
          </a:fontRef>
        </p:style>
        <p:txBody>
          <a:bodyPr>
            <a:normAutofit/>
          </a:bodyPr>
          <a:lstStyle/>
          <a:p>
            <a:pPr algn="l"/>
            <a:r>
              <a:rPr lang="en-IN" sz="2400" dirty="0" smtClean="0">
                <a:solidFill>
                  <a:schemeClr val="tx1"/>
                </a:solidFill>
                <a:latin typeface="Times New Roman" pitchFamily="18" charset="0"/>
                <a:cs typeface="Times New Roman" pitchFamily="18" charset="0"/>
              </a:rPr>
              <a:t>DUTY TO THE TRIBUNAL - Conduct yourself with dignity and self-respect.</a:t>
            </a:r>
          </a:p>
          <a:p>
            <a:pPr algn="l"/>
            <a:endParaRPr lang="en-IN" sz="2400" dirty="0" smtClean="0">
              <a:solidFill>
                <a:schemeClr val="tx1"/>
              </a:solidFill>
              <a:latin typeface="Times New Roman" pitchFamily="18" charset="0"/>
              <a:cs typeface="Times New Roman" pitchFamily="18" charset="0"/>
            </a:endParaRPr>
          </a:p>
          <a:p>
            <a:pPr algn="l"/>
            <a:r>
              <a:rPr lang="en-IN" sz="2400" dirty="0" smtClean="0">
                <a:solidFill>
                  <a:schemeClr val="tx1"/>
                </a:solidFill>
                <a:latin typeface="Times New Roman" pitchFamily="18" charset="0"/>
                <a:cs typeface="Times New Roman" pitchFamily="18" charset="0"/>
              </a:rPr>
              <a:t>DUTY TO CLIENT - Don’t withdraw from engagements once accepted, without sufficient cause.</a:t>
            </a:r>
          </a:p>
          <a:p>
            <a:pPr algn="l"/>
            <a:r>
              <a:rPr lang="en-IN" sz="2400" dirty="0" smtClean="0">
                <a:solidFill>
                  <a:schemeClr val="tx1"/>
                </a:solidFill>
                <a:latin typeface="Times New Roman" pitchFamily="18" charset="0"/>
                <a:cs typeface="Times New Roman" pitchFamily="18" charset="0"/>
              </a:rPr>
              <a:t>DUTY TO OPPONENT - Do your best to carry out promises made to the opposite-party.</a:t>
            </a:r>
          </a:p>
        </p:txBody>
      </p:sp>
      <p:pic>
        <p:nvPicPr>
          <p:cNvPr id="19458" name="Picture 2" descr="http://media.propertycasualty360.com/propertycasualty360/article/2015/02/17/courtgavel100bills-crop-600x338.jpg"/>
          <p:cNvPicPr>
            <a:picLocks noChangeAspect="1" noChangeArrowheads="1"/>
          </p:cNvPicPr>
          <p:nvPr/>
        </p:nvPicPr>
        <p:blipFill>
          <a:blip r:embed="rId3" cstate="print"/>
          <a:srcRect/>
          <a:stretch>
            <a:fillRect/>
          </a:stretch>
        </p:blipFill>
        <p:spPr bwMode="auto">
          <a:xfrm>
            <a:off x="5562600" y="5643578"/>
            <a:ext cx="2895600" cy="833422"/>
          </a:xfrm>
          <a:prstGeom prst="rect">
            <a:avLst/>
          </a:prstGeom>
          <a:noFill/>
        </p:spPr>
      </p:pic>
    </p:spTree>
  </p:cSld>
  <p:clrMapOvr>
    <a:overrideClrMapping bg1="lt1" tx1="dk1" bg2="lt2" tx2="dk2" accent1="accent1" accent2="accent2" accent3="accent3" accent4="accent4" accent5="accent5" accent6="accent6" hlink="hlink" folHlink="folHlink"/>
  </p:clrMapOvr>
  <p:transition>
    <p:wipe/>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304800"/>
            <a:ext cx="7391400" cy="838200"/>
          </a:xfr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style>
          <a:lnRef idx="0">
            <a:scrgbClr r="0" g="0" b="0"/>
          </a:lnRef>
          <a:fillRef idx="1003">
            <a:schemeClr val="lt2"/>
          </a:fillRef>
          <a:effectRef idx="0">
            <a:scrgbClr r="0" g="0" b="0"/>
          </a:effectRef>
          <a:fontRef idx="major"/>
        </p:style>
        <p:txBody>
          <a:bodyPr>
            <a:normAutofit/>
          </a:bodyPr>
          <a:lstStyle/>
          <a:p>
            <a:pPr algn="ctr"/>
            <a:r>
              <a:rPr lang="en-US" sz="3200" b="1" dirty="0" smtClean="0">
                <a:solidFill>
                  <a:schemeClr val="tx1">
                    <a:lumMod val="85000"/>
                    <a:lumOff val="15000"/>
                  </a:schemeClr>
                </a:solidFill>
                <a:latin typeface="Times New Roman" pitchFamily="18" charset="0"/>
                <a:cs typeface="Times New Roman" pitchFamily="18" charset="0"/>
              </a:rPr>
              <a:t>PROFESSIONAL   ETIQUETTES</a:t>
            </a:r>
            <a:endParaRPr lang="en-IN" sz="3200" b="1" dirty="0"/>
          </a:p>
        </p:txBody>
      </p:sp>
      <p:sp>
        <p:nvSpPr>
          <p:cNvPr id="3" name="Subtitle 2"/>
          <p:cNvSpPr>
            <a:spLocks noGrp="1"/>
          </p:cNvSpPr>
          <p:nvPr>
            <p:ph type="subTitle" idx="1"/>
          </p:nvPr>
        </p:nvSpPr>
        <p:spPr>
          <a:xfrm>
            <a:off x="1066800" y="1524000"/>
            <a:ext cx="7427976" cy="4953000"/>
          </a:xfrm>
          <a:ln w="28575"/>
        </p:spPr>
        <p:style>
          <a:lnRef idx="2">
            <a:schemeClr val="dk1"/>
          </a:lnRef>
          <a:fillRef idx="1">
            <a:schemeClr val="lt1"/>
          </a:fillRef>
          <a:effectRef idx="0">
            <a:schemeClr val="dk1"/>
          </a:effectRef>
          <a:fontRef idx="minor">
            <a:schemeClr val="dk1"/>
          </a:fontRef>
        </p:style>
        <p:txBody>
          <a:bodyPr>
            <a:normAutofit/>
          </a:bodyPr>
          <a:lstStyle/>
          <a:p>
            <a:pPr algn="just"/>
            <a:r>
              <a:rPr lang="en-US" sz="3000" dirty="0" smtClean="0">
                <a:solidFill>
                  <a:schemeClr val="tx1"/>
                </a:solidFill>
                <a:latin typeface="Georgia" pitchFamily="18" charset="0"/>
              </a:rPr>
              <a:t>1</a:t>
            </a:r>
            <a:r>
              <a:rPr lang="en-US" sz="2600" dirty="0" smtClean="0">
                <a:solidFill>
                  <a:schemeClr val="tx1"/>
                </a:solidFill>
                <a:latin typeface="Times New Roman" pitchFamily="18" charset="0"/>
                <a:cs typeface="Times New Roman" pitchFamily="18" charset="0"/>
              </a:rPr>
              <a:t>.   Dressing Etiquettes</a:t>
            </a:r>
          </a:p>
          <a:p>
            <a:pPr algn="just"/>
            <a:endParaRPr lang="en-US" sz="2600" dirty="0" smtClean="0">
              <a:solidFill>
                <a:schemeClr val="tx1"/>
              </a:solidFill>
              <a:latin typeface="Times New Roman" pitchFamily="18" charset="0"/>
              <a:cs typeface="Times New Roman" pitchFamily="18" charset="0"/>
            </a:endParaRPr>
          </a:p>
          <a:p>
            <a:pPr marL="1008126" lvl="1" indent="-514350" algn="just">
              <a:buFont typeface="Arial" pitchFamily="34" charset="0"/>
              <a:buChar char="•"/>
            </a:pPr>
            <a:r>
              <a:rPr lang="en-US" sz="2200" dirty="0" smtClean="0">
                <a:solidFill>
                  <a:schemeClr val="tx1"/>
                </a:solidFill>
                <a:latin typeface="Times New Roman" pitchFamily="18" charset="0"/>
                <a:cs typeface="Times New Roman" pitchFamily="18" charset="0"/>
              </a:rPr>
              <a:t>Navy Blue suit and white shirt.</a:t>
            </a:r>
          </a:p>
          <a:p>
            <a:pPr marL="1008126" lvl="1" indent="-514350" algn="just">
              <a:buFont typeface="Arial" pitchFamily="34" charset="0"/>
              <a:buChar char="•"/>
            </a:pPr>
            <a:r>
              <a:rPr lang="en-US" sz="2200" dirty="0" err="1" smtClean="0">
                <a:solidFill>
                  <a:schemeClr val="tx1"/>
                </a:solidFill>
                <a:latin typeface="Times New Roman" pitchFamily="18" charset="0"/>
                <a:cs typeface="Times New Roman" pitchFamily="18" charset="0"/>
              </a:rPr>
              <a:t>Saree</a:t>
            </a:r>
            <a:r>
              <a:rPr lang="en-US" sz="2200" dirty="0" smtClean="0">
                <a:solidFill>
                  <a:schemeClr val="tx1"/>
                </a:solidFill>
                <a:latin typeface="Times New Roman" pitchFamily="18" charset="0"/>
                <a:cs typeface="Times New Roman" pitchFamily="18" charset="0"/>
              </a:rPr>
              <a:t> or any other dress of a sober </a:t>
            </a:r>
            <a:r>
              <a:rPr lang="en-US" sz="2200" dirty="0" err="1" smtClean="0">
                <a:solidFill>
                  <a:schemeClr val="tx1"/>
                </a:solidFill>
                <a:latin typeface="Times New Roman" pitchFamily="18" charset="0"/>
                <a:cs typeface="Times New Roman" pitchFamily="18" charset="0"/>
              </a:rPr>
              <a:t>colour</a:t>
            </a:r>
            <a:r>
              <a:rPr lang="en-US" sz="2200" dirty="0" smtClean="0">
                <a:solidFill>
                  <a:schemeClr val="tx1"/>
                </a:solidFill>
                <a:latin typeface="Times New Roman" pitchFamily="18" charset="0"/>
                <a:cs typeface="Times New Roman" pitchFamily="18" charset="0"/>
              </a:rPr>
              <a:t> with a Navy Blue jacket.</a:t>
            </a:r>
          </a:p>
          <a:p>
            <a:pPr marL="550926" indent="-514350" algn="just"/>
            <a:endParaRPr lang="en-US" sz="2600" dirty="0" smtClean="0">
              <a:solidFill>
                <a:schemeClr val="tx1"/>
              </a:solidFill>
              <a:latin typeface="Times New Roman" pitchFamily="18" charset="0"/>
              <a:cs typeface="Times New Roman" pitchFamily="18" charset="0"/>
            </a:endParaRPr>
          </a:p>
          <a:p>
            <a:pPr marL="550926" indent="-514350" algn="just"/>
            <a:r>
              <a:rPr lang="en-US" sz="2600" dirty="0" smtClean="0">
                <a:solidFill>
                  <a:schemeClr val="tx1"/>
                </a:solidFill>
                <a:latin typeface="Times New Roman" pitchFamily="18" charset="0"/>
                <a:cs typeface="Times New Roman" pitchFamily="18" charset="0"/>
              </a:rPr>
              <a:t>2.  Handshake Etiquettes  </a:t>
            </a:r>
          </a:p>
          <a:p>
            <a:pPr marL="550926" indent="-514350" algn="just"/>
            <a:endParaRPr lang="en-US" sz="2600" dirty="0" smtClean="0">
              <a:solidFill>
                <a:schemeClr val="tx1"/>
              </a:solidFill>
              <a:latin typeface="Times New Roman" pitchFamily="18" charset="0"/>
              <a:cs typeface="Times New Roman" pitchFamily="18" charset="0"/>
            </a:endParaRPr>
          </a:p>
          <a:p>
            <a:pPr marL="550926" indent="-514350" algn="just"/>
            <a:endParaRPr lang="en-US" sz="2600" dirty="0" smtClean="0">
              <a:solidFill>
                <a:schemeClr val="tx1"/>
              </a:solidFill>
              <a:latin typeface="Times New Roman" pitchFamily="18" charset="0"/>
              <a:cs typeface="Times New Roman" pitchFamily="18" charset="0"/>
            </a:endParaRPr>
          </a:p>
          <a:p>
            <a:pPr algn="just"/>
            <a:r>
              <a:rPr lang="en-US" sz="2600" dirty="0" smtClean="0">
                <a:solidFill>
                  <a:schemeClr val="tx1"/>
                </a:solidFill>
                <a:latin typeface="Times New Roman" pitchFamily="18" charset="0"/>
                <a:cs typeface="Times New Roman" pitchFamily="18" charset="0"/>
              </a:rPr>
              <a:t>3.  Communication Etiquettes</a:t>
            </a:r>
          </a:p>
          <a:p>
            <a:pPr algn="just"/>
            <a:endParaRPr lang="en-US" sz="3000" dirty="0" smtClean="0">
              <a:latin typeface="Times New Roman" pitchFamily="18" charset="0"/>
              <a:cs typeface="Times New Roman" pitchFamily="18" charset="0"/>
            </a:endParaRPr>
          </a:p>
          <a:p>
            <a:pPr algn="just">
              <a:buFont typeface="Arial" pitchFamily="34" charset="0"/>
              <a:buChar char="•"/>
            </a:pPr>
            <a:endParaRPr lang="en-IN" sz="3000" dirty="0">
              <a:latin typeface="Times New Roman" pitchFamily="18" charset="0"/>
              <a:cs typeface="Times New Roman" pitchFamily="18" charset="0"/>
            </a:endParaRPr>
          </a:p>
        </p:txBody>
      </p:sp>
      <p:pic>
        <p:nvPicPr>
          <p:cNvPr id="1026" name="Picture 2" descr="\\Server\Nesar\Personal-Nesar Ahmad\2016\NCLT &amp; NCLAT\handshake1.jpg"/>
          <p:cNvPicPr>
            <a:picLocks noChangeAspect="1" noChangeArrowheads="1"/>
          </p:cNvPicPr>
          <p:nvPr/>
        </p:nvPicPr>
        <p:blipFill>
          <a:blip r:embed="rId3" cstate="print"/>
          <a:srcRect/>
          <a:stretch>
            <a:fillRect/>
          </a:stretch>
        </p:blipFill>
        <p:spPr bwMode="auto">
          <a:xfrm>
            <a:off x="6477001" y="3810000"/>
            <a:ext cx="1981200" cy="990600"/>
          </a:xfrm>
          <a:prstGeom prst="rect">
            <a:avLst/>
          </a:prstGeom>
          <a:noFill/>
        </p:spPr>
      </p:pic>
      <p:pic>
        <p:nvPicPr>
          <p:cNvPr id="1027" name="Picture 3" descr="\\Server\Nesar\Personal-Nesar Ahmad\2016\NCLT &amp; NCLAT\images.jpg"/>
          <p:cNvPicPr>
            <a:picLocks noChangeAspect="1" noChangeArrowheads="1"/>
          </p:cNvPicPr>
          <p:nvPr/>
        </p:nvPicPr>
        <p:blipFill>
          <a:blip r:embed="rId4" cstate="print"/>
          <a:srcRect/>
          <a:stretch>
            <a:fillRect/>
          </a:stretch>
        </p:blipFill>
        <p:spPr bwMode="auto">
          <a:xfrm>
            <a:off x="6477000" y="5105400"/>
            <a:ext cx="1933575" cy="1371600"/>
          </a:xfrm>
          <a:prstGeom prst="rect">
            <a:avLst/>
          </a:prstGeom>
          <a:noFill/>
        </p:spPr>
      </p:pic>
      <p:pic>
        <p:nvPicPr>
          <p:cNvPr id="1028" name="Picture 4" descr="\\Server\Nesar\Personal-Nesar Ahmad\2016\NCLT &amp; NCLAT\images (1).jpg"/>
          <p:cNvPicPr>
            <a:picLocks noChangeAspect="1" noChangeArrowheads="1"/>
          </p:cNvPicPr>
          <p:nvPr/>
        </p:nvPicPr>
        <p:blipFill>
          <a:blip r:embed="rId5" cstate="print"/>
          <a:srcRect/>
          <a:stretch>
            <a:fillRect/>
          </a:stretch>
        </p:blipFill>
        <p:spPr bwMode="auto">
          <a:xfrm>
            <a:off x="6324600" y="1676400"/>
            <a:ext cx="1981200" cy="914401"/>
          </a:xfrm>
          <a:prstGeom prst="rect">
            <a:avLst/>
          </a:prstGeom>
          <a:noFill/>
        </p:spPr>
      </p:pic>
    </p:spTree>
  </p:cSld>
  <p:clrMapOvr>
    <a:overrideClrMapping bg1="lt1" tx1="dk1" bg2="lt2" tx2="dk2" accent1="accent1" accent2="accent2" accent3="accent3" accent4="accent4" accent5="accent5" accent6="accent6" hlink="hlink" folHlink="folHlink"/>
  </p:clrMapOvr>
  <p:transition>
    <p:wipe/>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228600"/>
            <a:ext cx="7427976" cy="762000"/>
          </a:xfr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style>
          <a:lnRef idx="0">
            <a:scrgbClr r="0" g="0" b="0"/>
          </a:lnRef>
          <a:fillRef idx="1003">
            <a:schemeClr val="lt2"/>
          </a:fillRef>
          <a:effectRef idx="0">
            <a:scrgbClr r="0" g="0" b="0"/>
          </a:effectRef>
          <a:fontRef idx="major"/>
        </p:style>
        <p:txBody>
          <a:bodyPr>
            <a:normAutofit/>
          </a:bodyPr>
          <a:lstStyle/>
          <a:p>
            <a:pPr algn="ctr"/>
            <a:r>
              <a:rPr lang="en-US" sz="4000" b="1" dirty="0" smtClean="0">
                <a:solidFill>
                  <a:schemeClr val="tx1">
                    <a:lumMod val="85000"/>
                    <a:lumOff val="15000"/>
                  </a:schemeClr>
                </a:solidFill>
                <a:latin typeface="Times New Roman" pitchFamily="18" charset="0"/>
                <a:cs typeface="Times New Roman" pitchFamily="18" charset="0"/>
              </a:rPr>
              <a:t>TIME MANAGEMENT</a:t>
            </a:r>
            <a:endParaRPr lang="en-IN" sz="4000" b="1" dirty="0"/>
          </a:p>
        </p:txBody>
      </p:sp>
      <p:sp>
        <p:nvSpPr>
          <p:cNvPr id="3" name="Subtitle 2"/>
          <p:cNvSpPr>
            <a:spLocks noGrp="1"/>
          </p:cNvSpPr>
          <p:nvPr>
            <p:ph type="subTitle" idx="1"/>
          </p:nvPr>
        </p:nvSpPr>
        <p:spPr>
          <a:xfrm>
            <a:off x="1066800" y="1143000"/>
            <a:ext cx="7391400" cy="5334000"/>
          </a:xfrm>
          <a:ln w="28575"/>
        </p:spPr>
        <p:style>
          <a:lnRef idx="2">
            <a:schemeClr val="dk1"/>
          </a:lnRef>
          <a:fillRef idx="1">
            <a:schemeClr val="lt1"/>
          </a:fillRef>
          <a:effectRef idx="0">
            <a:schemeClr val="dk1"/>
          </a:effectRef>
          <a:fontRef idx="minor">
            <a:schemeClr val="dk1"/>
          </a:fontRef>
        </p:style>
        <p:txBody>
          <a:bodyPr>
            <a:normAutofit/>
          </a:bodyPr>
          <a:lstStyle/>
          <a:p>
            <a:pPr marL="550926" indent="-514350" algn="l"/>
            <a:endParaRPr lang="en-IN" sz="3000" dirty="0" smtClean="0">
              <a:solidFill>
                <a:schemeClr val="accent3">
                  <a:lumMod val="50000"/>
                </a:schemeClr>
              </a:solidFill>
              <a:latin typeface="Georgia" pitchFamily="18" charset="0"/>
            </a:endParaRPr>
          </a:p>
          <a:p>
            <a:pPr marL="550926" indent="-514350" algn="l"/>
            <a:r>
              <a:rPr lang="en-IN" sz="2400" dirty="0" smtClean="0">
                <a:solidFill>
                  <a:schemeClr val="tx1"/>
                </a:solidFill>
                <a:latin typeface="Times New Roman" pitchFamily="18" charset="0"/>
                <a:cs typeface="Times New Roman" pitchFamily="18" charset="0"/>
              </a:rPr>
              <a:t>1</a:t>
            </a:r>
            <a:r>
              <a:rPr lang="en-IN" sz="3000" dirty="0" smtClean="0">
                <a:solidFill>
                  <a:schemeClr val="tx1"/>
                </a:solidFill>
                <a:latin typeface="Times New Roman" pitchFamily="18" charset="0"/>
                <a:cs typeface="Times New Roman" pitchFamily="18" charset="0"/>
              </a:rPr>
              <a:t>. </a:t>
            </a:r>
            <a:r>
              <a:rPr lang="en-IN" sz="2400" dirty="0" smtClean="0">
                <a:solidFill>
                  <a:schemeClr val="tx1"/>
                </a:solidFill>
                <a:latin typeface="Times New Roman" pitchFamily="18" charset="0"/>
                <a:cs typeface="Times New Roman" pitchFamily="18" charset="0"/>
              </a:rPr>
              <a:t>Being busy isn’t the same as being effective.</a:t>
            </a:r>
          </a:p>
          <a:p>
            <a:pPr marL="550926" indent="-514350" algn="l"/>
            <a:endParaRPr lang="en-IN" sz="2400" dirty="0" smtClean="0">
              <a:solidFill>
                <a:schemeClr val="tx1"/>
              </a:solidFill>
              <a:latin typeface="Times New Roman" pitchFamily="18" charset="0"/>
              <a:cs typeface="Times New Roman" pitchFamily="18" charset="0"/>
            </a:endParaRPr>
          </a:p>
          <a:p>
            <a:pPr marL="550926" indent="-514350" algn="l"/>
            <a:r>
              <a:rPr lang="en-US" sz="2400" dirty="0" smtClean="0">
                <a:solidFill>
                  <a:schemeClr val="tx1"/>
                </a:solidFill>
                <a:latin typeface="Times New Roman" pitchFamily="18" charset="0"/>
                <a:cs typeface="Times New Roman" pitchFamily="18" charset="0"/>
              </a:rPr>
              <a:t>2. Spend more time on specific activities.</a:t>
            </a:r>
          </a:p>
          <a:p>
            <a:pPr marL="550926" indent="-514350" algn="l"/>
            <a:endParaRPr lang="en-US" sz="2400" dirty="0" smtClean="0">
              <a:solidFill>
                <a:schemeClr val="tx1"/>
              </a:solidFill>
              <a:latin typeface="Times New Roman" pitchFamily="18" charset="0"/>
              <a:cs typeface="Times New Roman" pitchFamily="18" charset="0"/>
            </a:endParaRPr>
          </a:p>
          <a:p>
            <a:pPr marL="550926" indent="-514350" algn="l"/>
            <a:r>
              <a:rPr lang="en-IN" sz="2400" dirty="0" smtClean="0">
                <a:solidFill>
                  <a:schemeClr val="tx1"/>
                </a:solidFill>
                <a:latin typeface="Times New Roman" pitchFamily="18" charset="0"/>
                <a:cs typeface="Times New Roman" pitchFamily="18" charset="0"/>
              </a:rPr>
              <a:t>3. Use your free time wisely.</a:t>
            </a:r>
          </a:p>
          <a:p>
            <a:pPr marL="550926" indent="-514350" algn="l"/>
            <a:endParaRPr lang="en-US" sz="2400" dirty="0" smtClean="0">
              <a:solidFill>
                <a:schemeClr val="tx1"/>
              </a:solidFill>
              <a:latin typeface="Times New Roman" pitchFamily="18" charset="0"/>
              <a:cs typeface="Times New Roman" pitchFamily="18" charset="0"/>
            </a:endParaRPr>
          </a:p>
          <a:p>
            <a:pPr marL="550926" indent="-514350" algn="l"/>
            <a:r>
              <a:rPr lang="en-US" sz="2400" dirty="0" smtClean="0">
                <a:solidFill>
                  <a:schemeClr val="tx1"/>
                </a:solidFill>
                <a:latin typeface="Times New Roman" pitchFamily="18" charset="0"/>
                <a:cs typeface="Times New Roman" pitchFamily="18" charset="0"/>
              </a:rPr>
              <a:t>4. Attempt the assignment on priority basis</a:t>
            </a:r>
            <a:r>
              <a:rPr lang="en-US" sz="3000" dirty="0" smtClean="0">
                <a:solidFill>
                  <a:schemeClr val="tx1"/>
                </a:solidFill>
                <a:latin typeface="Times New Roman" pitchFamily="18" charset="0"/>
                <a:cs typeface="Times New Roman" pitchFamily="18" charset="0"/>
              </a:rPr>
              <a:t>.</a:t>
            </a:r>
            <a:endParaRPr lang="en-IN" sz="3000" dirty="0" smtClean="0">
              <a:solidFill>
                <a:schemeClr val="tx1"/>
              </a:solidFill>
              <a:latin typeface="Times New Roman" pitchFamily="18" charset="0"/>
              <a:cs typeface="Times New Roman" pitchFamily="18" charset="0"/>
            </a:endParaRPr>
          </a:p>
          <a:p>
            <a:pPr marL="550926" indent="-514350" algn="l"/>
            <a:endParaRPr lang="en-US" sz="3000" dirty="0" smtClean="0">
              <a:solidFill>
                <a:schemeClr val="accent3">
                  <a:lumMod val="50000"/>
                </a:schemeClr>
              </a:solidFill>
              <a:latin typeface="Georgia" pitchFamily="18" charset="0"/>
            </a:endParaRPr>
          </a:p>
          <a:p>
            <a:pPr marL="550926" indent="-514350" algn="l"/>
            <a:endParaRPr lang="en-US" sz="3000" dirty="0" smtClean="0">
              <a:solidFill>
                <a:schemeClr val="accent3">
                  <a:lumMod val="50000"/>
                </a:schemeClr>
              </a:solidFill>
              <a:latin typeface="Georgia" pitchFamily="18" charset="0"/>
            </a:endParaRPr>
          </a:p>
          <a:p>
            <a:pPr marL="550926" indent="-514350" algn="l">
              <a:buAutoNum type="arabicPeriod"/>
            </a:pPr>
            <a:endParaRPr lang="en-IN" sz="3000" dirty="0" smtClean="0">
              <a:solidFill>
                <a:schemeClr val="accent3">
                  <a:lumMod val="50000"/>
                </a:schemeClr>
              </a:solidFill>
              <a:latin typeface="Georgia" pitchFamily="18" charset="0"/>
            </a:endParaRPr>
          </a:p>
        </p:txBody>
      </p:sp>
      <p:pic>
        <p:nvPicPr>
          <p:cNvPr id="2052" name="Picture 4" descr="\\Server\Nesar\Personal-Nesar Ahmad\2016\NCLT &amp; NCLAT\download.jpg"/>
          <p:cNvPicPr>
            <a:picLocks noChangeAspect="1" noChangeArrowheads="1"/>
          </p:cNvPicPr>
          <p:nvPr/>
        </p:nvPicPr>
        <p:blipFill>
          <a:blip r:embed="rId3" cstate="print"/>
          <a:srcRect/>
          <a:stretch>
            <a:fillRect/>
          </a:stretch>
        </p:blipFill>
        <p:spPr bwMode="auto">
          <a:xfrm>
            <a:off x="6400800" y="2819400"/>
            <a:ext cx="1828801" cy="1295400"/>
          </a:xfrm>
          <a:prstGeom prst="rect">
            <a:avLst/>
          </a:prstGeom>
          <a:noFill/>
        </p:spPr>
      </p:pic>
    </p:spTree>
  </p:cSld>
  <p:clrMapOvr>
    <a:overrideClrMapping bg1="lt1" tx1="dk1" bg2="lt2" tx2="dk2" accent1="accent1" accent2="accent2" accent3="accent3" accent4="accent4" accent5="accent5" accent6="accent6" hlink="hlink" folHlink="folHlink"/>
  </p:clrMapOvr>
  <p:transition>
    <p:wipe/>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28600"/>
            <a:ext cx="7620000" cy="762000"/>
          </a:xfr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style>
          <a:lnRef idx="0">
            <a:scrgbClr r="0" g="0" b="0"/>
          </a:lnRef>
          <a:fillRef idx="1003">
            <a:schemeClr val="lt2"/>
          </a:fillRef>
          <a:effectRef idx="0">
            <a:scrgbClr r="0" g="0" b="0"/>
          </a:effectRef>
          <a:fontRef idx="major"/>
        </p:style>
        <p:txBody>
          <a:bodyPr>
            <a:normAutofit/>
          </a:bodyPr>
          <a:lstStyle/>
          <a:p>
            <a:pPr algn="l"/>
            <a:r>
              <a:rPr lang="en-US" sz="4000" b="1" dirty="0" smtClean="0">
                <a:solidFill>
                  <a:schemeClr val="tx1"/>
                </a:solidFill>
                <a:latin typeface="Times New Roman" pitchFamily="18" charset="0"/>
                <a:cs typeface="Times New Roman" pitchFamily="18" charset="0"/>
              </a:rPr>
              <a:t>MYTHS</a:t>
            </a:r>
            <a:endParaRPr lang="en-IN" sz="4000" b="1" dirty="0" smtClean="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a:xfrm>
            <a:off x="1066800" y="1143000"/>
            <a:ext cx="7620000" cy="4983163"/>
          </a:xfrm>
          <a:ln w="28575"/>
        </p:spPr>
        <p:style>
          <a:lnRef idx="2">
            <a:schemeClr val="dk1"/>
          </a:lnRef>
          <a:fillRef idx="1">
            <a:schemeClr val="lt1"/>
          </a:fillRef>
          <a:effectRef idx="0">
            <a:schemeClr val="dk1"/>
          </a:effectRef>
          <a:fontRef idx="minor">
            <a:schemeClr val="dk1"/>
          </a:fontRef>
        </p:style>
        <p:txBody>
          <a:bodyPr>
            <a:normAutofit/>
          </a:bodyPr>
          <a:lstStyle/>
          <a:p>
            <a:pPr algn="just"/>
            <a:r>
              <a:rPr lang="en-IN" sz="3000" dirty="0" smtClean="0">
                <a:latin typeface="Times New Roman" pitchFamily="18" charset="0"/>
                <a:cs typeface="Times New Roman" pitchFamily="18" charset="0"/>
              </a:rPr>
              <a:t>Only lawyers can draft.</a:t>
            </a:r>
          </a:p>
          <a:p>
            <a:pPr algn="just">
              <a:buNone/>
            </a:pPr>
            <a:endParaRPr lang="en-IN" sz="3000" dirty="0" smtClean="0">
              <a:latin typeface="Times New Roman" pitchFamily="18" charset="0"/>
              <a:cs typeface="Times New Roman" pitchFamily="18" charset="0"/>
            </a:endParaRPr>
          </a:p>
          <a:p>
            <a:pPr algn="just"/>
            <a:r>
              <a:rPr lang="en-IN" sz="3000" dirty="0" smtClean="0">
                <a:latin typeface="Times New Roman" pitchFamily="18" charset="0"/>
                <a:cs typeface="Times New Roman" pitchFamily="18" charset="0"/>
              </a:rPr>
              <a:t>I have been practicing as a Company Secretary for 10-20 years. It’s difficult to venture into a new arena.</a:t>
            </a:r>
          </a:p>
          <a:p>
            <a:pPr algn="just">
              <a:buNone/>
            </a:pPr>
            <a:endParaRPr lang="en-IN" sz="3000" dirty="0" smtClean="0">
              <a:latin typeface="Times New Roman" pitchFamily="18" charset="0"/>
              <a:cs typeface="Times New Roman" pitchFamily="18" charset="0"/>
            </a:endParaRPr>
          </a:p>
          <a:p>
            <a:pPr algn="just"/>
            <a:r>
              <a:rPr lang="en-IN" sz="3000" dirty="0" smtClean="0">
                <a:latin typeface="Times New Roman" pitchFamily="18" charset="0"/>
                <a:cs typeface="Times New Roman" pitchFamily="18" charset="0"/>
              </a:rPr>
              <a:t>Drafting is a burden.</a:t>
            </a:r>
          </a:p>
          <a:p>
            <a:pPr algn="just">
              <a:buNone/>
            </a:pPr>
            <a:endParaRPr lang="en-IN" sz="3000" dirty="0" smtClean="0">
              <a:latin typeface="Times New Roman" pitchFamily="18" charset="0"/>
              <a:cs typeface="Times New Roman" pitchFamily="18" charset="0"/>
            </a:endParaRPr>
          </a:p>
          <a:p>
            <a:pPr algn="just"/>
            <a:r>
              <a:rPr lang="en-IN" sz="3000" dirty="0" smtClean="0">
                <a:latin typeface="Times New Roman" pitchFamily="18" charset="0"/>
                <a:cs typeface="Times New Roman" pitchFamily="18" charset="0"/>
              </a:rPr>
              <a:t>I have not studied the subject(s).</a:t>
            </a:r>
          </a:p>
        </p:txBody>
      </p:sp>
      <p:pic>
        <p:nvPicPr>
          <p:cNvPr id="4" name="Picture 3" descr="myths.png"/>
          <p:cNvPicPr>
            <a:picLocks noChangeAspect="1"/>
          </p:cNvPicPr>
          <p:nvPr/>
        </p:nvPicPr>
        <p:blipFill>
          <a:blip r:embed="rId3" cstate="print"/>
          <a:stretch>
            <a:fillRect/>
          </a:stretch>
        </p:blipFill>
        <p:spPr>
          <a:xfrm>
            <a:off x="6248400" y="3505200"/>
            <a:ext cx="2143125" cy="1838325"/>
          </a:xfrm>
          <a:prstGeom prst="rect">
            <a:avLst/>
          </a:prstGeom>
        </p:spPr>
      </p:pic>
    </p:spTree>
  </p:cSld>
  <p:clrMapOvr>
    <a:overrideClrMapping bg1="lt1" tx1="dk1" bg2="lt2" tx2="dk2" accent1="accent1" accent2="accent2" accent3="accent3" accent4="accent4" accent5="accent5" accent6="accent6" hlink="hlink" folHlink="folHlink"/>
  </p:clrMapOvr>
  <p:transition>
    <p:wipe/>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pic>
        <p:nvPicPr>
          <p:cNvPr id="14338" name="Picture 2" descr="http://sankeylawcriminaldefense.com/images/massachusetts-defense-lawyer.jpg"/>
          <p:cNvPicPr>
            <a:picLocks noChangeAspect="1" noChangeArrowheads="1"/>
          </p:cNvPicPr>
          <p:nvPr/>
        </p:nvPicPr>
        <p:blipFill>
          <a:blip r:embed="rId2" cstate="print">
            <a:lum bright="49000"/>
          </a:blip>
          <a:srcRect/>
          <a:stretch>
            <a:fillRect/>
          </a:stretch>
        </p:blipFill>
        <p:spPr bwMode="auto">
          <a:xfrm>
            <a:off x="228601" y="762000"/>
            <a:ext cx="8686800" cy="5238768"/>
          </a:xfrm>
          <a:prstGeom prst="rect">
            <a:avLst/>
          </a:prstGeom>
          <a:noFill/>
        </p:spPr>
      </p:pic>
      <p:sp>
        <p:nvSpPr>
          <p:cNvPr id="5" name="TextBox 4"/>
          <p:cNvSpPr txBox="1"/>
          <p:nvPr/>
        </p:nvSpPr>
        <p:spPr>
          <a:xfrm>
            <a:off x="228600" y="457201"/>
            <a:ext cx="8458200" cy="2000548"/>
          </a:xfrm>
          <a:prstGeom prst="rect">
            <a:avLst/>
          </a:prstGeom>
          <a:noFill/>
        </p:spPr>
        <p:txBody>
          <a:bodyPr wrap="square" rtlCol="0">
            <a:spAutoFit/>
          </a:bodyPr>
          <a:lstStyle/>
          <a:p>
            <a:pPr algn="ctr"/>
            <a:endParaRPr lang="en-IN" sz="3600" b="1" dirty="0" smtClean="0">
              <a:latin typeface="Times New Roman" pitchFamily="18" charset="0"/>
              <a:cs typeface="Times New Roman" pitchFamily="18" charset="0"/>
            </a:endParaRPr>
          </a:p>
          <a:p>
            <a:pPr algn="ctr"/>
            <a:r>
              <a:rPr lang="en-IN" sz="4400" b="1" dirty="0" smtClean="0">
                <a:latin typeface="Times New Roman" pitchFamily="18" charset="0"/>
                <a:cs typeface="Times New Roman" pitchFamily="18" charset="0"/>
              </a:rPr>
              <a:t>APPEARANCE, ART OF ADVOCACY, COURT CRAFTS</a:t>
            </a:r>
            <a:endParaRPr lang="en-US" sz="4400" dirty="0">
              <a:latin typeface="AR JULIAN" pitchFamily="2" charset="0"/>
            </a:endParaRPr>
          </a:p>
        </p:txBody>
      </p:sp>
    </p:spTree>
    <p:extLst>
      <p:ext uri="{BB962C8B-B14F-4D97-AF65-F5344CB8AC3E}">
        <p14:creationId xmlns="" xmlns:p14="http://schemas.microsoft.com/office/powerpoint/2010/main" val="1684614548"/>
      </p:ext>
    </p:extLst>
  </p:cSld>
  <p:clrMapOvr>
    <a:masterClrMapping/>
  </p:clrMapOvr>
  <p:transition>
    <p:wipe/>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28600"/>
            <a:ext cx="8305800" cy="609600"/>
          </a:xfr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style>
          <a:lnRef idx="1">
            <a:schemeClr val="dk1"/>
          </a:lnRef>
          <a:fillRef idx="1003">
            <a:schemeClr val="lt2"/>
          </a:fillRef>
          <a:effectRef idx="1">
            <a:schemeClr val="dk1"/>
          </a:effectRef>
          <a:fontRef idx="minor">
            <a:schemeClr val="dk1"/>
          </a:fontRef>
        </p:style>
        <p:txBody>
          <a:bodyPr anchor="b">
            <a:noAutofit/>
          </a:bodyPr>
          <a:lstStyle/>
          <a:p>
            <a:pPr marL="457200" indent="-457200">
              <a:spcAft>
                <a:spcPts val="600"/>
              </a:spcAft>
            </a:pPr>
            <a:r>
              <a:rPr lang="en-IN" sz="3200" b="1" dirty="0" smtClean="0">
                <a:latin typeface="Times New Roman" pitchFamily="18" charset="0"/>
                <a:cs typeface="Times New Roman" pitchFamily="18" charset="0"/>
              </a:rPr>
              <a:t>Appearance, Art of Advocacy &amp; Court Craft  </a:t>
            </a:r>
            <a:endParaRPr lang="en-US" sz="3200" b="1" dirty="0" smtClean="0">
              <a:latin typeface="Times New Roman" pitchFamily="18" charset="0"/>
              <a:cs typeface="Times New Roman" pitchFamily="18" charset="0"/>
            </a:endParaRPr>
          </a:p>
        </p:txBody>
      </p:sp>
      <p:sp>
        <p:nvSpPr>
          <p:cNvPr id="6" name="Flowchart: Document 5"/>
          <p:cNvSpPr/>
          <p:nvPr/>
        </p:nvSpPr>
        <p:spPr>
          <a:xfrm>
            <a:off x="457200" y="914400"/>
            <a:ext cx="8305800" cy="5257800"/>
          </a:xfrm>
          <a:prstGeom prst="flowChartDocument">
            <a:avLst/>
          </a:prstGeom>
          <a:ln w="38100">
            <a:solidFill>
              <a:schemeClr val="bg2">
                <a:lumMod val="50000"/>
              </a:schemeClr>
            </a:solidFill>
          </a:ln>
        </p:spPr>
        <p:style>
          <a:lnRef idx="2">
            <a:schemeClr val="dk1"/>
          </a:lnRef>
          <a:fillRef idx="1">
            <a:schemeClr val="lt1"/>
          </a:fillRef>
          <a:effectRef idx="0">
            <a:schemeClr val="dk1"/>
          </a:effectRef>
          <a:fontRef idx="minor">
            <a:schemeClr val="dk1"/>
          </a:fontRef>
        </p:style>
        <p:txBody>
          <a:bodyPr rtlCol="0" anchor="t"/>
          <a:lstStyle/>
          <a:p>
            <a:pPr algn="just">
              <a:lnSpc>
                <a:spcPts val="3400"/>
              </a:lnSpc>
            </a:pPr>
            <a:r>
              <a:rPr lang="en-IN" sz="2400" b="1" u="sng" dirty="0" smtClean="0">
                <a:latin typeface="Times New Roman" pitchFamily="18" charset="0"/>
                <a:cs typeface="Times New Roman" pitchFamily="18" charset="0"/>
              </a:rPr>
              <a:t>Art of Advocacy &amp; Court Craft</a:t>
            </a:r>
          </a:p>
          <a:p>
            <a:pPr algn="just">
              <a:lnSpc>
                <a:spcPts val="3400"/>
              </a:lnSpc>
            </a:pPr>
            <a:endParaRPr lang="en-IN" sz="2400" b="1" u="sng" dirty="0" smtClean="0">
              <a:latin typeface="Times New Roman" pitchFamily="18" charset="0"/>
              <a:cs typeface="Times New Roman" pitchFamily="18" charset="0"/>
            </a:endParaRPr>
          </a:p>
          <a:p>
            <a:pPr algn="just">
              <a:lnSpc>
                <a:spcPts val="3400"/>
              </a:lnSpc>
            </a:pPr>
            <a:r>
              <a:rPr lang="en-IN" sz="2400" dirty="0" smtClean="0">
                <a:latin typeface="Times New Roman" pitchFamily="18" charset="0"/>
                <a:cs typeface="Times New Roman" pitchFamily="18" charset="0"/>
              </a:rPr>
              <a:t>Preparing a case, knowing the law and the precedents are not sufficient to present the case before the Tribunal. This requires a lot of human skills apart from technical and procedural skills. </a:t>
            </a:r>
          </a:p>
          <a:p>
            <a:pPr algn="just">
              <a:lnSpc>
                <a:spcPts val="3400"/>
              </a:lnSpc>
            </a:pPr>
            <a:endParaRPr lang="en-IN" sz="2400" dirty="0" smtClean="0">
              <a:latin typeface="Times New Roman" pitchFamily="18" charset="0"/>
              <a:cs typeface="Times New Roman" pitchFamily="18" charset="0"/>
            </a:endParaRPr>
          </a:p>
          <a:p>
            <a:pPr algn="just">
              <a:lnSpc>
                <a:spcPts val="3400"/>
              </a:lnSpc>
            </a:pPr>
            <a:r>
              <a:rPr lang="en-IN" sz="2400" i="1" dirty="0" smtClean="0">
                <a:latin typeface="Times New Roman" pitchFamily="18" charset="0"/>
                <a:cs typeface="Times New Roman" pitchFamily="18" charset="0"/>
              </a:rPr>
              <a:t>Some of the key points to be considered while appearing &amp; pleading the case before Tribunal.</a:t>
            </a:r>
          </a:p>
          <a:p>
            <a:pPr algn="just">
              <a:lnSpc>
                <a:spcPts val="3400"/>
              </a:lnSpc>
            </a:pPr>
            <a:endParaRPr lang="en-IN" sz="2400" i="1" dirty="0" smtClean="0">
              <a:latin typeface="Times New Roman" pitchFamily="18" charset="0"/>
              <a:cs typeface="Times New Roman" pitchFamily="18" charset="0"/>
            </a:endParaRPr>
          </a:p>
          <a:p>
            <a:pPr marL="457200" indent="-457200" algn="just">
              <a:lnSpc>
                <a:spcPts val="3400"/>
              </a:lnSpc>
              <a:buAutoNum type="arabicPeriod"/>
            </a:pPr>
            <a:r>
              <a:rPr lang="en-IN" sz="2400" b="1" dirty="0" smtClean="0">
                <a:latin typeface="Times New Roman" pitchFamily="18" charset="0"/>
                <a:cs typeface="Times New Roman" pitchFamily="18" charset="0"/>
              </a:rPr>
              <a:t>Leaving a good impression </a:t>
            </a:r>
            <a:r>
              <a:rPr lang="en-IN" sz="2400" dirty="0" smtClean="0">
                <a:latin typeface="Times New Roman" pitchFamily="18" charset="0"/>
                <a:cs typeface="Times New Roman" pitchFamily="18" charset="0"/>
              </a:rPr>
              <a:t>: Remember that you are </a:t>
            </a:r>
          </a:p>
          <a:p>
            <a:pPr marL="457200" indent="-457200" algn="just">
              <a:lnSpc>
                <a:spcPts val="3400"/>
              </a:lnSpc>
            </a:pPr>
            <a:r>
              <a:rPr lang="en-IN" sz="2400" dirty="0" smtClean="0">
                <a:latin typeface="Times New Roman" pitchFamily="18" charset="0"/>
                <a:cs typeface="Times New Roman" pitchFamily="18" charset="0"/>
              </a:rPr>
              <a:t>always being observed.</a:t>
            </a:r>
            <a:endParaRPr lang="en-IN" sz="2400" i="1" dirty="0" smtClean="0">
              <a:latin typeface="Times New Roman" pitchFamily="18" charset="0"/>
              <a:cs typeface="Times New Roman" pitchFamily="18" charset="0"/>
            </a:endParaRPr>
          </a:p>
          <a:p>
            <a:pPr algn="just">
              <a:lnSpc>
                <a:spcPts val="3400"/>
              </a:lnSpc>
            </a:pPr>
            <a:endParaRPr lang="en-IN" sz="2400" i="1" u="sng" dirty="0" smtClean="0">
              <a:solidFill>
                <a:schemeClr val="tx1"/>
              </a:solidFill>
              <a:latin typeface="Times New Roman" pitchFamily="18" charset="0"/>
              <a:cs typeface="Times New Roman" pitchFamily="18" charset="0"/>
            </a:endParaRPr>
          </a:p>
          <a:p>
            <a:pPr algn="just">
              <a:lnSpc>
                <a:spcPts val="3400"/>
              </a:lnSpc>
            </a:pPr>
            <a:endParaRPr lang="en-IN" sz="2400" i="1" u="sng" dirty="0" smtClean="0">
              <a:solidFill>
                <a:schemeClr val="tx1"/>
              </a:solidFill>
              <a:latin typeface="Times New Roman" pitchFamily="18" charset="0"/>
              <a:cs typeface="Times New Roman" pitchFamily="18" charset="0"/>
            </a:endParaRPr>
          </a:p>
        </p:txBody>
      </p:sp>
      <p:pic>
        <p:nvPicPr>
          <p:cNvPr id="8" name="Picture 7" descr="gyyyy.jpe"/>
          <p:cNvPicPr>
            <a:picLocks noChangeAspect="1"/>
          </p:cNvPicPr>
          <p:nvPr/>
        </p:nvPicPr>
        <p:blipFill>
          <a:blip r:embed="rId2"/>
          <a:stretch>
            <a:fillRect/>
          </a:stretch>
        </p:blipFill>
        <p:spPr>
          <a:xfrm>
            <a:off x="6310936" y="5410200"/>
            <a:ext cx="2375863" cy="1304925"/>
          </a:xfrm>
          <a:prstGeom prst="rect">
            <a:avLst/>
          </a:prstGeom>
        </p:spPr>
      </p:pic>
    </p:spTree>
    <p:extLst>
      <p:ext uri="{BB962C8B-B14F-4D97-AF65-F5344CB8AC3E}">
        <p14:creationId xmlns="" xmlns:p14="http://schemas.microsoft.com/office/powerpoint/2010/main" val="782443681"/>
      </p:ext>
    </p:extLst>
  </p:cSld>
  <p:clrMapOvr>
    <a:masterClrMapping/>
  </p:clrMapOvr>
  <p:transition>
    <p:wipe/>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28600"/>
            <a:ext cx="8305800" cy="609600"/>
          </a:xfr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style>
          <a:lnRef idx="1">
            <a:schemeClr val="dk1"/>
          </a:lnRef>
          <a:fillRef idx="1003">
            <a:schemeClr val="lt2"/>
          </a:fillRef>
          <a:effectRef idx="1">
            <a:schemeClr val="dk1"/>
          </a:effectRef>
          <a:fontRef idx="minor">
            <a:schemeClr val="dk1"/>
          </a:fontRef>
        </p:style>
        <p:txBody>
          <a:bodyPr anchor="b">
            <a:noAutofit/>
          </a:bodyPr>
          <a:lstStyle/>
          <a:p>
            <a:pPr marL="457200" indent="-457200">
              <a:spcAft>
                <a:spcPts val="600"/>
              </a:spcAft>
            </a:pPr>
            <a:r>
              <a:rPr lang="en-IN" sz="3200" b="1" dirty="0" smtClean="0">
                <a:latin typeface="Times New Roman" pitchFamily="18" charset="0"/>
                <a:cs typeface="Times New Roman" pitchFamily="18" charset="0"/>
              </a:rPr>
              <a:t>Appearance, Art of Advocacy &amp; Court Craft  </a:t>
            </a:r>
            <a:endParaRPr lang="en-US" sz="3200" b="1" dirty="0" smtClean="0">
              <a:latin typeface="Times New Roman" pitchFamily="18" charset="0"/>
              <a:cs typeface="Times New Roman" pitchFamily="18" charset="0"/>
            </a:endParaRPr>
          </a:p>
        </p:txBody>
      </p:sp>
      <p:sp>
        <p:nvSpPr>
          <p:cNvPr id="6" name="Flowchart: Document 5"/>
          <p:cNvSpPr/>
          <p:nvPr/>
        </p:nvSpPr>
        <p:spPr>
          <a:xfrm>
            <a:off x="457200" y="914400"/>
            <a:ext cx="8305800" cy="5638800"/>
          </a:xfrm>
          <a:prstGeom prst="flowChartDocument">
            <a:avLst/>
          </a:prstGeom>
          <a:ln w="38100">
            <a:solidFill>
              <a:schemeClr val="bg2">
                <a:lumMod val="50000"/>
              </a:schemeClr>
            </a:solidFill>
          </a:ln>
        </p:spPr>
        <p:style>
          <a:lnRef idx="2">
            <a:schemeClr val="dk1"/>
          </a:lnRef>
          <a:fillRef idx="1">
            <a:schemeClr val="lt1"/>
          </a:fillRef>
          <a:effectRef idx="0">
            <a:schemeClr val="dk1"/>
          </a:effectRef>
          <a:fontRef idx="minor">
            <a:schemeClr val="dk1"/>
          </a:fontRef>
        </p:style>
        <p:txBody>
          <a:bodyPr rtlCol="0" anchor="t"/>
          <a:lstStyle/>
          <a:p>
            <a:pPr algn="just">
              <a:lnSpc>
                <a:spcPts val="3400"/>
              </a:lnSpc>
            </a:pPr>
            <a:r>
              <a:rPr lang="en-IN" sz="2400" b="1" u="sng" dirty="0" smtClean="0">
                <a:latin typeface="Times New Roman" pitchFamily="18" charset="0"/>
                <a:cs typeface="Times New Roman" pitchFamily="18" charset="0"/>
              </a:rPr>
              <a:t>Art of Advocacy &amp; Court Craft</a:t>
            </a:r>
          </a:p>
          <a:p>
            <a:pPr algn="just">
              <a:lnSpc>
                <a:spcPts val="3400"/>
              </a:lnSpc>
            </a:pPr>
            <a:endParaRPr lang="en-IN" sz="2400" u="sng" dirty="0" smtClean="0">
              <a:latin typeface="Times New Roman" pitchFamily="18" charset="0"/>
              <a:cs typeface="Times New Roman" pitchFamily="18" charset="0"/>
            </a:endParaRPr>
          </a:p>
          <a:p>
            <a:pPr algn="just">
              <a:lnSpc>
                <a:spcPts val="3400"/>
              </a:lnSpc>
            </a:pPr>
            <a:r>
              <a:rPr lang="en-IN" sz="2400" dirty="0" smtClean="0">
                <a:latin typeface="Times New Roman" pitchFamily="18" charset="0"/>
                <a:cs typeface="Times New Roman" pitchFamily="18" charset="0"/>
              </a:rPr>
              <a:t>2. </a:t>
            </a:r>
            <a:r>
              <a:rPr lang="en-IN" sz="2400" b="1" dirty="0" smtClean="0">
                <a:latin typeface="Times New Roman" pitchFamily="18" charset="0"/>
                <a:cs typeface="Times New Roman" pitchFamily="18" charset="0"/>
              </a:rPr>
              <a:t>Observe </a:t>
            </a:r>
            <a:r>
              <a:rPr lang="en-IN" sz="2350" b="1" dirty="0" smtClean="0">
                <a:latin typeface="Times New Roman" pitchFamily="18" charset="0"/>
                <a:cs typeface="Times New Roman" pitchFamily="18" charset="0"/>
              </a:rPr>
              <a:t>mannerism </a:t>
            </a:r>
            <a:r>
              <a:rPr lang="en-IN" sz="2350" dirty="0" smtClean="0">
                <a:latin typeface="Times New Roman" pitchFamily="18" charset="0"/>
                <a:cs typeface="Times New Roman" pitchFamily="18" charset="0"/>
              </a:rPr>
              <a:t>: Be polite but firm in your conduct.</a:t>
            </a:r>
          </a:p>
          <a:p>
            <a:pPr algn="just">
              <a:lnSpc>
                <a:spcPts val="3400"/>
              </a:lnSpc>
            </a:pPr>
            <a:endParaRPr lang="en-IN" sz="2350" dirty="0" smtClean="0">
              <a:latin typeface="Times New Roman" pitchFamily="18" charset="0"/>
              <a:cs typeface="Times New Roman" pitchFamily="18" charset="0"/>
            </a:endParaRPr>
          </a:p>
          <a:p>
            <a:pPr algn="just">
              <a:lnSpc>
                <a:spcPts val="3400"/>
              </a:lnSpc>
            </a:pPr>
            <a:r>
              <a:rPr lang="en-IN" sz="2350" dirty="0" smtClean="0">
                <a:latin typeface="Times New Roman" pitchFamily="18" charset="0"/>
                <a:cs typeface="Times New Roman" pitchFamily="18" charset="0"/>
              </a:rPr>
              <a:t>3. </a:t>
            </a:r>
            <a:r>
              <a:rPr lang="en-IN" sz="2350" b="1" dirty="0" smtClean="0">
                <a:latin typeface="Times New Roman" pitchFamily="18" charset="0"/>
                <a:cs typeface="Times New Roman" pitchFamily="18" charset="0"/>
              </a:rPr>
              <a:t>Be on time &amp; well prepared : </a:t>
            </a:r>
            <a:r>
              <a:rPr lang="en-IN" sz="2350" dirty="0" smtClean="0">
                <a:latin typeface="Times New Roman" pitchFamily="18" charset="0"/>
                <a:cs typeface="Times New Roman" pitchFamily="18" charset="0"/>
              </a:rPr>
              <a:t>Reach early so there is time to speak to opposing counsel for a last minute resolution . The court appreciates orderly conduct which creates a long lasting impression.</a:t>
            </a:r>
          </a:p>
          <a:p>
            <a:pPr algn="just">
              <a:lnSpc>
                <a:spcPts val="3400"/>
              </a:lnSpc>
            </a:pPr>
            <a:endParaRPr lang="en-IN" sz="2350" b="1" dirty="0" smtClean="0">
              <a:latin typeface="Times New Roman" pitchFamily="18" charset="0"/>
              <a:cs typeface="Times New Roman" pitchFamily="18" charset="0"/>
            </a:endParaRPr>
          </a:p>
          <a:p>
            <a:pPr algn="just">
              <a:lnSpc>
                <a:spcPts val="3400"/>
              </a:lnSpc>
            </a:pPr>
            <a:r>
              <a:rPr lang="en-IN" sz="2350" dirty="0" smtClean="0">
                <a:latin typeface="Times New Roman" pitchFamily="18" charset="0"/>
                <a:cs typeface="Times New Roman" pitchFamily="18" charset="0"/>
              </a:rPr>
              <a:t>4.</a:t>
            </a:r>
            <a:r>
              <a:rPr lang="en-IN" sz="2350" b="1" dirty="0" smtClean="0">
                <a:latin typeface="Times New Roman" pitchFamily="18" charset="0"/>
                <a:cs typeface="Times New Roman" pitchFamily="18" charset="0"/>
              </a:rPr>
              <a:t>Be friendly to the opposing counsel: </a:t>
            </a:r>
            <a:r>
              <a:rPr lang="en-IN" sz="2350" dirty="0" smtClean="0">
                <a:latin typeface="Times New Roman" pitchFamily="18" charset="0"/>
                <a:cs typeface="Times New Roman" pitchFamily="18" charset="0"/>
              </a:rPr>
              <a:t>Introduce yourself to opposing counsel and initiate a small conversation.</a:t>
            </a:r>
          </a:p>
          <a:p>
            <a:pPr algn="just">
              <a:lnSpc>
                <a:spcPts val="3400"/>
              </a:lnSpc>
            </a:pPr>
            <a:endParaRPr lang="en-IN" sz="2400" b="1" u="sng" dirty="0" smtClean="0">
              <a:latin typeface="Times New Roman" pitchFamily="18" charset="0"/>
              <a:cs typeface="Times New Roman" pitchFamily="18" charset="0"/>
            </a:endParaRPr>
          </a:p>
          <a:p>
            <a:pPr algn="just">
              <a:lnSpc>
                <a:spcPts val="3400"/>
              </a:lnSpc>
            </a:pPr>
            <a:endParaRPr lang="en-IN" sz="2400" i="1" u="sng" dirty="0" smtClean="0">
              <a:solidFill>
                <a:schemeClr val="tx1"/>
              </a:solidFill>
              <a:latin typeface="Times New Roman" pitchFamily="18" charset="0"/>
              <a:cs typeface="Times New Roman" pitchFamily="18" charset="0"/>
            </a:endParaRPr>
          </a:p>
          <a:p>
            <a:pPr algn="just">
              <a:lnSpc>
                <a:spcPts val="3400"/>
              </a:lnSpc>
            </a:pPr>
            <a:endParaRPr lang="en-IN" sz="2400" i="1" u="sng" dirty="0" smtClean="0">
              <a:solidFill>
                <a:schemeClr val="tx1"/>
              </a:solidFill>
              <a:latin typeface="Times New Roman" pitchFamily="18" charset="0"/>
              <a:cs typeface="Times New Roman" pitchFamily="18" charset="0"/>
            </a:endParaRPr>
          </a:p>
        </p:txBody>
      </p:sp>
      <p:pic>
        <p:nvPicPr>
          <p:cNvPr id="5" name="Picture 4" descr="gyyyy.jpe"/>
          <p:cNvPicPr>
            <a:picLocks noChangeAspect="1"/>
          </p:cNvPicPr>
          <p:nvPr/>
        </p:nvPicPr>
        <p:blipFill>
          <a:blip r:embed="rId2"/>
          <a:stretch>
            <a:fillRect/>
          </a:stretch>
        </p:blipFill>
        <p:spPr>
          <a:xfrm>
            <a:off x="6705600" y="5334000"/>
            <a:ext cx="2057400" cy="1304925"/>
          </a:xfrm>
          <a:prstGeom prst="rect">
            <a:avLst/>
          </a:prstGeom>
        </p:spPr>
      </p:pic>
    </p:spTree>
    <p:extLst>
      <p:ext uri="{BB962C8B-B14F-4D97-AF65-F5344CB8AC3E}">
        <p14:creationId xmlns="" xmlns:p14="http://schemas.microsoft.com/office/powerpoint/2010/main" val="1681102608"/>
      </p:ext>
    </p:extLst>
  </p:cSld>
  <p:clrMapOvr>
    <a:masterClrMapping/>
  </p:clrMapOvr>
  <p:transition>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b="1" dirty="0" smtClean="0">
                <a:latin typeface="Georgia" pitchFamily="18" charset="0"/>
              </a:rPr>
              <a:t>	NCLAT</a:t>
            </a:r>
            <a:endParaRPr lang="en-IN" b="1" dirty="0">
              <a:latin typeface="Georgia" pitchFamily="18" charset="0"/>
            </a:endParaRPr>
          </a:p>
        </p:txBody>
      </p:sp>
      <p:sp>
        <p:nvSpPr>
          <p:cNvPr id="6" name="Content Placeholder 5"/>
          <p:cNvSpPr>
            <a:spLocks noGrp="1"/>
          </p:cNvSpPr>
          <p:nvPr>
            <p:ph idx="1"/>
          </p:nvPr>
        </p:nvSpPr>
        <p:spPr>
          <a:xfrm>
            <a:off x="1447800" y="1600200"/>
            <a:ext cx="7485888" cy="4648200"/>
          </a:xfrm>
          <a:blipFill>
            <a:blip r:embed="rId3"/>
            <a:tile tx="0" ty="0" sx="100000" sy="100000" flip="none" algn="tl"/>
          </a:blipFill>
        </p:spPr>
        <p:txBody>
          <a:bodyPr>
            <a:normAutofit/>
          </a:bodyPr>
          <a:lstStyle/>
          <a:p>
            <a:pPr algn="just">
              <a:buNone/>
            </a:pPr>
            <a:r>
              <a:rPr lang="en-IN" sz="2400" dirty="0" smtClean="0">
                <a:solidFill>
                  <a:schemeClr val="accent3">
                    <a:lumMod val="50000"/>
                  </a:schemeClr>
                </a:solidFill>
                <a:latin typeface="Georgia" pitchFamily="18" charset="0"/>
              </a:rPr>
              <a:t>   </a:t>
            </a:r>
          </a:p>
          <a:p>
            <a:pPr algn="just">
              <a:lnSpc>
                <a:spcPct val="140000"/>
              </a:lnSpc>
              <a:buFont typeface="Wingdings" pitchFamily="2" charset="2"/>
              <a:buChar char="v"/>
            </a:pPr>
            <a:r>
              <a:rPr lang="en-IN" sz="2200" dirty="0" smtClean="0">
                <a:latin typeface="Georgia" pitchFamily="18" charset="0"/>
              </a:rPr>
              <a:t>NCLAT, the appellate body, consists of a chairperson and a maximum of eleven judicial and technical members. </a:t>
            </a:r>
          </a:p>
          <a:p>
            <a:pPr algn="just">
              <a:lnSpc>
                <a:spcPct val="140000"/>
              </a:lnSpc>
              <a:buFont typeface="Wingdings" pitchFamily="2" charset="2"/>
              <a:buChar char="v"/>
            </a:pPr>
            <a:r>
              <a:rPr lang="en-IN" sz="2200" dirty="0" smtClean="0">
                <a:latin typeface="Georgia" pitchFamily="18" charset="0"/>
              </a:rPr>
              <a:t>Justice S.J. </a:t>
            </a:r>
            <a:r>
              <a:rPr lang="en-IN" sz="2200" dirty="0" err="1" smtClean="0">
                <a:latin typeface="Georgia" pitchFamily="18" charset="0"/>
              </a:rPr>
              <a:t>Mukhopadhaya</a:t>
            </a:r>
            <a:r>
              <a:rPr lang="en-IN" sz="2200" dirty="0" smtClean="0">
                <a:latin typeface="Georgia" pitchFamily="18" charset="0"/>
              </a:rPr>
              <a:t>, a retired judge of the Supreme Court of India, is the chairperson of the NCLAT</a:t>
            </a:r>
            <a:r>
              <a:rPr lang="en-IN" sz="2200" dirty="0" smtClean="0">
                <a:solidFill>
                  <a:schemeClr val="bg1"/>
                </a:solidFill>
                <a:latin typeface="Georgia" pitchFamily="18" charset="0"/>
              </a:rPr>
              <a:t>.</a:t>
            </a:r>
            <a:endParaRPr lang="en-US" sz="2200" dirty="0" smtClean="0">
              <a:solidFill>
                <a:schemeClr val="bg1"/>
              </a:solidFill>
              <a:latin typeface="Georgia" pitchFamily="18" charset="0"/>
            </a:endParaRPr>
          </a:p>
          <a:p>
            <a:pPr algn="just">
              <a:buNone/>
            </a:pPr>
            <a:r>
              <a:rPr lang="en-US" sz="2400" dirty="0" smtClean="0">
                <a:solidFill>
                  <a:schemeClr val="accent3">
                    <a:lumMod val="50000"/>
                  </a:schemeClr>
                </a:solidFill>
                <a:latin typeface="Georgia" pitchFamily="18" charset="0"/>
              </a:rPr>
              <a:t>	</a:t>
            </a:r>
          </a:p>
        </p:txBody>
      </p:sp>
      <p:pic>
        <p:nvPicPr>
          <p:cNvPr id="7" name="Picture 3"/>
          <p:cNvPicPr>
            <a:picLocks noChangeAspect="1" noChangeArrowheads="1"/>
          </p:cNvPicPr>
          <p:nvPr/>
        </p:nvPicPr>
        <p:blipFill>
          <a:blip r:embed="rId4"/>
          <a:srcRect/>
          <a:stretch>
            <a:fillRect/>
          </a:stretch>
        </p:blipFill>
        <p:spPr bwMode="auto">
          <a:xfrm>
            <a:off x="1447800" y="304800"/>
            <a:ext cx="2438400" cy="1066800"/>
          </a:xfrm>
          <a:prstGeom prst="rect">
            <a:avLst/>
          </a:prstGeom>
          <a:noFill/>
          <a:ln w="9525">
            <a:noFill/>
            <a:miter lim="800000"/>
            <a:headEnd/>
            <a:tailEnd/>
          </a:ln>
          <a:effectLst/>
        </p:spPr>
      </p:pic>
      <p:pic>
        <p:nvPicPr>
          <p:cNvPr id="2050" name="Picture 2" descr="D:\User's Data\Desktop\sjmukhopadhaya.jpg"/>
          <p:cNvPicPr>
            <a:picLocks noChangeAspect="1" noChangeArrowheads="1"/>
          </p:cNvPicPr>
          <p:nvPr/>
        </p:nvPicPr>
        <p:blipFill>
          <a:blip r:embed="rId5"/>
          <a:srcRect/>
          <a:stretch>
            <a:fillRect/>
          </a:stretch>
        </p:blipFill>
        <p:spPr bwMode="auto">
          <a:xfrm>
            <a:off x="6934201" y="4419600"/>
            <a:ext cx="1828800" cy="1743075"/>
          </a:xfrm>
          <a:prstGeom prst="rect">
            <a:avLst/>
          </a:prstGeom>
          <a:noFill/>
        </p:spPr>
      </p:pic>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8" presetClass="entr" presetSubtype="0" accel="10000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strVal val="#ppt_w*2.5"/>
                                          </p:val>
                                        </p:tav>
                                        <p:tav tm="100000">
                                          <p:val>
                                            <p:strVal val="#ppt_w"/>
                                          </p:val>
                                        </p:tav>
                                      </p:tavLst>
                                    </p:anim>
                                    <p:anim calcmode="lin" valueType="num">
                                      <p:cBhvr>
                                        <p:cTn id="8" dur="500" fill="hold"/>
                                        <p:tgtEl>
                                          <p:spTgt spid="7"/>
                                        </p:tgtEl>
                                        <p:attrNameLst>
                                          <p:attrName>ppt_h</p:attrName>
                                        </p:attrNameLst>
                                      </p:cBhvr>
                                      <p:tavLst>
                                        <p:tav tm="0">
                                          <p:val>
                                            <p:strVal val="#ppt_h*0.01"/>
                                          </p:val>
                                        </p:tav>
                                        <p:tav tm="100000">
                                          <p:val>
                                            <p:strVal val="#ppt_h"/>
                                          </p:val>
                                        </p:tav>
                                      </p:tavLst>
                                    </p:anim>
                                    <p:anim calcmode="lin" valueType="num">
                                      <p:cBhvr>
                                        <p:cTn id="9" dur="500" fill="hold"/>
                                        <p:tgtEl>
                                          <p:spTgt spid="7"/>
                                        </p:tgtEl>
                                        <p:attrNameLst>
                                          <p:attrName>ppt_x</p:attrName>
                                        </p:attrNameLst>
                                      </p:cBhvr>
                                      <p:tavLst>
                                        <p:tav tm="0">
                                          <p:val>
                                            <p:strVal val="#ppt_x"/>
                                          </p:val>
                                        </p:tav>
                                        <p:tav tm="100000">
                                          <p:val>
                                            <p:strVal val="#ppt_x"/>
                                          </p:val>
                                        </p:tav>
                                      </p:tavLst>
                                    </p:anim>
                                    <p:anim calcmode="lin" valueType="num">
                                      <p:cBhvr>
                                        <p:cTn id="10" dur="500" fill="hold"/>
                                        <p:tgtEl>
                                          <p:spTgt spid="7"/>
                                        </p:tgtEl>
                                        <p:attrNameLst>
                                          <p:attrName>ppt_y</p:attrName>
                                        </p:attrNameLst>
                                      </p:cBhvr>
                                      <p:tavLst>
                                        <p:tav tm="0">
                                          <p:val>
                                            <p:strVal val="#ppt_h+1"/>
                                          </p:val>
                                        </p:tav>
                                        <p:tav tm="100000">
                                          <p:val>
                                            <p:strVal val="#ppt_y"/>
                                          </p:val>
                                        </p:tav>
                                      </p:tavLst>
                                    </p:anim>
                                    <p:animEffect transition="in" filter="fade">
                                      <p:cBhvr>
                                        <p:cTn id="1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28600"/>
            <a:ext cx="8305800" cy="609600"/>
          </a:xfr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style>
          <a:lnRef idx="1">
            <a:schemeClr val="dk1"/>
          </a:lnRef>
          <a:fillRef idx="1003">
            <a:schemeClr val="lt2"/>
          </a:fillRef>
          <a:effectRef idx="1">
            <a:schemeClr val="dk1"/>
          </a:effectRef>
          <a:fontRef idx="minor">
            <a:schemeClr val="dk1"/>
          </a:fontRef>
        </p:style>
        <p:txBody>
          <a:bodyPr anchor="b">
            <a:noAutofit/>
          </a:bodyPr>
          <a:lstStyle/>
          <a:p>
            <a:pPr marL="457200" indent="-457200">
              <a:spcAft>
                <a:spcPts val="600"/>
              </a:spcAft>
            </a:pPr>
            <a:r>
              <a:rPr lang="en-IN" sz="3200" b="1" dirty="0" smtClean="0">
                <a:latin typeface="Times New Roman" pitchFamily="18" charset="0"/>
                <a:cs typeface="Times New Roman" pitchFamily="18" charset="0"/>
              </a:rPr>
              <a:t>Appearance, Art of Advocacy &amp; Court Craft  </a:t>
            </a:r>
            <a:endParaRPr lang="en-US" sz="3200" b="1" dirty="0" smtClean="0">
              <a:latin typeface="Times New Roman" pitchFamily="18" charset="0"/>
              <a:cs typeface="Times New Roman" pitchFamily="18" charset="0"/>
            </a:endParaRPr>
          </a:p>
        </p:txBody>
      </p:sp>
      <p:sp>
        <p:nvSpPr>
          <p:cNvPr id="6" name="Flowchart: Document 5"/>
          <p:cNvSpPr/>
          <p:nvPr/>
        </p:nvSpPr>
        <p:spPr>
          <a:xfrm>
            <a:off x="457200" y="914400"/>
            <a:ext cx="8305800" cy="5715000"/>
          </a:xfrm>
          <a:prstGeom prst="flowChartDocument">
            <a:avLst/>
          </a:prstGeom>
          <a:ln w="38100">
            <a:solidFill>
              <a:schemeClr val="bg2">
                <a:lumMod val="50000"/>
              </a:schemeClr>
            </a:solidFill>
          </a:ln>
        </p:spPr>
        <p:style>
          <a:lnRef idx="2">
            <a:schemeClr val="dk1"/>
          </a:lnRef>
          <a:fillRef idx="1">
            <a:schemeClr val="lt1"/>
          </a:fillRef>
          <a:effectRef idx="0">
            <a:schemeClr val="dk1"/>
          </a:effectRef>
          <a:fontRef idx="minor">
            <a:schemeClr val="dk1"/>
          </a:fontRef>
        </p:style>
        <p:txBody>
          <a:bodyPr rtlCol="0" anchor="t"/>
          <a:lstStyle/>
          <a:p>
            <a:pPr algn="just">
              <a:lnSpc>
                <a:spcPts val="3400"/>
              </a:lnSpc>
            </a:pPr>
            <a:r>
              <a:rPr lang="en-IN" sz="2400" b="1" u="sng" dirty="0" smtClean="0">
                <a:latin typeface="Times New Roman" pitchFamily="18" charset="0"/>
                <a:cs typeface="Times New Roman" pitchFamily="18" charset="0"/>
              </a:rPr>
              <a:t>Art of Advocacy &amp; Court Craft</a:t>
            </a:r>
          </a:p>
          <a:p>
            <a:pPr algn="just">
              <a:lnSpc>
                <a:spcPts val="3400"/>
              </a:lnSpc>
            </a:pPr>
            <a:endParaRPr lang="en-IN" sz="2400" b="1" u="sng" dirty="0" smtClean="0">
              <a:latin typeface="Times New Roman" pitchFamily="18" charset="0"/>
              <a:cs typeface="Times New Roman" pitchFamily="18" charset="0"/>
            </a:endParaRPr>
          </a:p>
          <a:p>
            <a:pPr algn="just">
              <a:lnSpc>
                <a:spcPts val="3400"/>
              </a:lnSpc>
            </a:pPr>
            <a:r>
              <a:rPr lang="en-IN" sz="2400" dirty="0" smtClean="0">
                <a:latin typeface="Times New Roman" pitchFamily="18" charset="0"/>
                <a:cs typeface="Times New Roman" pitchFamily="18" charset="0"/>
              </a:rPr>
              <a:t>5.</a:t>
            </a:r>
            <a:r>
              <a:rPr lang="en-IN" sz="2400" b="1" dirty="0" smtClean="0">
                <a:latin typeface="Times New Roman" pitchFamily="18" charset="0"/>
                <a:cs typeface="Times New Roman" pitchFamily="18" charset="0"/>
              </a:rPr>
              <a:t>Keep your client informed </a:t>
            </a:r>
            <a:r>
              <a:rPr lang="en-IN" sz="2400" dirty="0" smtClean="0">
                <a:latin typeface="Times New Roman" pitchFamily="18" charset="0"/>
                <a:cs typeface="Times New Roman" pitchFamily="18" charset="0"/>
              </a:rPr>
              <a:t>: Talk to your client in language they understand. A well-informed client seems to be a much more settled client.</a:t>
            </a:r>
          </a:p>
          <a:p>
            <a:pPr algn="just">
              <a:lnSpc>
                <a:spcPts val="3400"/>
              </a:lnSpc>
            </a:pPr>
            <a:endParaRPr lang="en-IN" sz="2400" dirty="0" smtClean="0">
              <a:latin typeface="Times New Roman" pitchFamily="18" charset="0"/>
              <a:cs typeface="Times New Roman" pitchFamily="18" charset="0"/>
            </a:endParaRPr>
          </a:p>
          <a:p>
            <a:pPr algn="just">
              <a:lnSpc>
                <a:spcPts val="3400"/>
              </a:lnSpc>
            </a:pPr>
            <a:r>
              <a:rPr lang="en-IN" sz="2400" dirty="0" smtClean="0">
                <a:latin typeface="Times New Roman" pitchFamily="18" charset="0"/>
                <a:cs typeface="Times New Roman" pitchFamily="18" charset="0"/>
              </a:rPr>
              <a:t>6. </a:t>
            </a:r>
            <a:r>
              <a:rPr lang="en-IN" sz="2400" b="1" dirty="0" smtClean="0">
                <a:latin typeface="Times New Roman" pitchFamily="18" charset="0"/>
                <a:cs typeface="Times New Roman" pitchFamily="18" charset="0"/>
              </a:rPr>
              <a:t>Know your audience: </a:t>
            </a:r>
            <a:r>
              <a:rPr lang="en-IN" sz="2400" dirty="0" smtClean="0">
                <a:latin typeface="Times New Roman" pitchFamily="18" charset="0"/>
                <a:cs typeface="Times New Roman" pitchFamily="18" charset="0"/>
              </a:rPr>
              <a:t>Every Tribunal is different. Therefore, tailor your advocacy style to suit the forum. </a:t>
            </a:r>
          </a:p>
          <a:p>
            <a:pPr algn="just">
              <a:lnSpc>
                <a:spcPts val="3400"/>
              </a:lnSpc>
            </a:pPr>
            <a:endParaRPr lang="en-IN" sz="2400" dirty="0" smtClean="0">
              <a:latin typeface="Times New Roman" pitchFamily="18" charset="0"/>
              <a:cs typeface="Times New Roman" pitchFamily="18" charset="0"/>
            </a:endParaRPr>
          </a:p>
          <a:p>
            <a:pPr marL="457200" indent="-457200" algn="just">
              <a:lnSpc>
                <a:spcPts val="3400"/>
              </a:lnSpc>
              <a:buAutoNum type="arabicPeriod" startAt="7"/>
            </a:pPr>
            <a:r>
              <a:rPr lang="en-IN" sz="2400" b="1" dirty="0" smtClean="0">
                <a:latin typeface="Times New Roman" pitchFamily="18" charset="0"/>
                <a:cs typeface="Times New Roman" pitchFamily="18" charset="0"/>
              </a:rPr>
              <a:t>Service of documents: </a:t>
            </a:r>
            <a:r>
              <a:rPr lang="en-IN" sz="2400" dirty="0" smtClean="0">
                <a:latin typeface="Times New Roman" pitchFamily="18" charset="0"/>
                <a:cs typeface="Times New Roman" pitchFamily="18" charset="0"/>
              </a:rPr>
              <a:t>While tendering documents/ citations to Tribunal, ensure to have enough copies to </a:t>
            </a:r>
          </a:p>
          <a:p>
            <a:pPr marL="457200" indent="-457200" algn="just">
              <a:lnSpc>
                <a:spcPts val="3400"/>
              </a:lnSpc>
            </a:pPr>
            <a:r>
              <a:rPr lang="en-IN" sz="2400" dirty="0" smtClean="0">
                <a:latin typeface="Times New Roman" pitchFamily="18" charset="0"/>
                <a:cs typeface="Times New Roman" pitchFamily="18" charset="0"/>
              </a:rPr>
              <a:t>       circulate to other side. </a:t>
            </a:r>
          </a:p>
          <a:p>
            <a:pPr algn="just">
              <a:lnSpc>
                <a:spcPts val="3400"/>
              </a:lnSpc>
            </a:pPr>
            <a:endParaRPr lang="en-IN" sz="2400" b="1" u="sng" dirty="0" smtClean="0">
              <a:latin typeface="Times New Roman" pitchFamily="18" charset="0"/>
              <a:cs typeface="Times New Roman" pitchFamily="18" charset="0"/>
            </a:endParaRPr>
          </a:p>
          <a:p>
            <a:pPr algn="just">
              <a:lnSpc>
                <a:spcPts val="3400"/>
              </a:lnSpc>
            </a:pPr>
            <a:endParaRPr lang="en-IN" sz="2400" b="1" u="sng" dirty="0" smtClean="0">
              <a:latin typeface="Times New Roman" pitchFamily="18" charset="0"/>
              <a:cs typeface="Times New Roman" pitchFamily="18" charset="0"/>
            </a:endParaRPr>
          </a:p>
          <a:p>
            <a:pPr algn="just">
              <a:lnSpc>
                <a:spcPts val="3400"/>
              </a:lnSpc>
            </a:pPr>
            <a:endParaRPr lang="en-IN" sz="2400" i="1" u="sng" dirty="0" smtClean="0">
              <a:solidFill>
                <a:schemeClr val="tx1"/>
              </a:solidFill>
              <a:latin typeface="Times New Roman" pitchFamily="18" charset="0"/>
              <a:cs typeface="Times New Roman" pitchFamily="18" charset="0"/>
            </a:endParaRPr>
          </a:p>
          <a:p>
            <a:pPr algn="just">
              <a:lnSpc>
                <a:spcPts val="3400"/>
              </a:lnSpc>
            </a:pPr>
            <a:endParaRPr lang="en-IN" sz="2400" i="1" u="sng" dirty="0" smtClean="0">
              <a:solidFill>
                <a:schemeClr val="tx1"/>
              </a:solidFill>
              <a:latin typeface="Times New Roman" pitchFamily="18" charset="0"/>
              <a:cs typeface="Times New Roman" pitchFamily="18" charset="0"/>
            </a:endParaRPr>
          </a:p>
        </p:txBody>
      </p:sp>
      <p:pic>
        <p:nvPicPr>
          <p:cNvPr id="5" name="Picture 4" descr="gyyyy.jpe"/>
          <p:cNvPicPr>
            <a:picLocks noChangeAspect="1"/>
          </p:cNvPicPr>
          <p:nvPr/>
        </p:nvPicPr>
        <p:blipFill>
          <a:blip r:embed="rId2"/>
          <a:stretch>
            <a:fillRect/>
          </a:stretch>
        </p:blipFill>
        <p:spPr>
          <a:xfrm>
            <a:off x="6629400" y="5334000"/>
            <a:ext cx="2133600" cy="1304925"/>
          </a:xfrm>
          <a:prstGeom prst="rect">
            <a:avLst/>
          </a:prstGeom>
        </p:spPr>
      </p:pic>
    </p:spTree>
    <p:extLst>
      <p:ext uri="{BB962C8B-B14F-4D97-AF65-F5344CB8AC3E}">
        <p14:creationId xmlns="" xmlns:p14="http://schemas.microsoft.com/office/powerpoint/2010/main" val="2624161151"/>
      </p:ext>
    </p:extLst>
  </p:cSld>
  <p:clrMapOvr>
    <a:masterClrMapping/>
  </p:clrMapOvr>
  <p:transition>
    <p:wipe/>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28600"/>
            <a:ext cx="8305800" cy="609600"/>
          </a:xfr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style>
          <a:lnRef idx="1">
            <a:schemeClr val="dk1"/>
          </a:lnRef>
          <a:fillRef idx="1003">
            <a:schemeClr val="lt2"/>
          </a:fillRef>
          <a:effectRef idx="1">
            <a:schemeClr val="dk1"/>
          </a:effectRef>
          <a:fontRef idx="minor">
            <a:schemeClr val="dk1"/>
          </a:fontRef>
        </p:style>
        <p:txBody>
          <a:bodyPr anchor="b">
            <a:noAutofit/>
          </a:bodyPr>
          <a:lstStyle/>
          <a:p>
            <a:pPr marL="457200" indent="-457200">
              <a:spcAft>
                <a:spcPts val="600"/>
              </a:spcAft>
            </a:pPr>
            <a:r>
              <a:rPr lang="en-IN" sz="3200" b="1" dirty="0" smtClean="0">
                <a:latin typeface="Times New Roman" pitchFamily="18" charset="0"/>
                <a:cs typeface="Times New Roman" pitchFamily="18" charset="0"/>
              </a:rPr>
              <a:t>Appearance, Art of Advocacy &amp; Court Craft  </a:t>
            </a:r>
            <a:endParaRPr lang="en-US" sz="3200" b="1" dirty="0" smtClean="0">
              <a:latin typeface="Times New Roman" pitchFamily="18" charset="0"/>
              <a:cs typeface="Times New Roman" pitchFamily="18" charset="0"/>
            </a:endParaRPr>
          </a:p>
        </p:txBody>
      </p:sp>
      <p:sp>
        <p:nvSpPr>
          <p:cNvPr id="6" name="Flowchart: Document 5"/>
          <p:cNvSpPr/>
          <p:nvPr/>
        </p:nvSpPr>
        <p:spPr>
          <a:xfrm>
            <a:off x="457200" y="914400"/>
            <a:ext cx="8305800" cy="5562600"/>
          </a:xfrm>
          <a:prstGeom prst="flowChartDocument">
            <a:avLst/>
          </a:prstGeom>
          <a:ln w="38100">
            <a:solidFill>
              <a:schemeClr val="bg2">
                <a:lumMod val="50000"/>
              </a:schemeClr>
            </a:solidFill>
          </a:ln>
        </p:spPr>
        <p:style>
          <a:lnRef idx="2">
            <a:schemeClr val="dk1"/>
          </a:lnRef>
          <a:fillRef idx="1">
            <a:schemeClr val="lt1"/>
          </a:fillRef>
          <a:effectRef idx="0">
            <a:schemeClr val="dk1"/>
          </a:effectRef>
          <a:fontRef idx="minor">
            <a:schemeClr val="dk1"/>
          </a:fontRef>
        </p:style>
        <p:txBody>
          <a:bodyPr rtlCol="0" anchor="t"/>
          <a:lstStyle/>
          <a:p>
            <a:pPr algn="just">
              <a:lnSpc>
                <a:spcPts val="3400"/>
              </a:lnSpc>
            </a:pPr>
            <a:r>
              <a:rPr lang="en-IN" sz="2400" b="1" u="sng" dirty="0" smtClean="0">
                <a:latin typeface="Times New Roman" pitchFamily="18" charset="0"/>
                <a:cs typeface="Times New Roman" pitchFamily="18" charset="0"/>
              </a:rPr>
              <a:t>Art of Advocacy &amp; Court Craft</a:t>
            </a:r>
          </a:p>
          <a:p>
            <a:pPr algn="just">
              <a:lnSpc>
                <a:spcPts val="3400"/>
              </a:lnSpc>
            </a:pPr>
            <a:endParaRPr lang="en-IN" sz="2400" b="1" u="sng" dirty="0" smtClean="0">
              <a:latin typeface="Times New Roman" pitchFamily="18" charset="0"/>
              <a:cs typeface="Times New Roman" pitchFamily="18" charset="0"/>
            </a:endParaRPr>
          </a:p>
          <a:p>
            <a:pPr algn="just">
              <a:lnSpc>
                <a:spcPts val="3400"/>
              </a:lnSpc>
            </a:pPr>
            <a:r>
              <a:rPr lang="en-IN" sz="2400" dirty="0" smtClean="0">
                <a:latin typeface="Times New Roman" pitchFamily="18" charset="0"/>
                <a:cs typeface="Times New Roman" pitchFamily="18" charset="0"/>
              </a:rPr>
              <a:t>8. </a:t>
            </a:r>
            <a:r>
              <a:rPr lang="en-IN" sz="2400" b="1" dirty="0" smtClean="0">
                <a:latin typeface="Times New Roman" pitchFamily="18" charset="0"/>
                <a:cs typeface="Times New Roman" pitchFamily="18" charset="0"/>
              </a:rPr>
              <a:t>Believe in Submission: </a:t>
            </a:r>
            <a:r>
              <a:rPr lang="en-IN" sz="2400" dirty="0" smtClean="0">
                <a:latin typeface="Times New Roman" pitchFamily="18" charset="0"/>
                <a:cs typeface="Times New Roman" pitchFamily="18" charset="0"/>
              </a:rPr>
              <a:t>Regardless of the case, believe in your submissions. Tribunal observes when there is a half hearted submission.</a:t>
            </a:r>
          </a:p>
          <a:p>
            <a:pPr algn="just">
              <a:lnSpc>
                <a:spcPts val="3400"/>
              </a:lnSpc>
            </a:pPr>
            <a:endParaRPr lang="en-IN" sz="2400" dirty="0" smtClean="0">
              <a:latin typeface="Times New Roman" pitchFamily="18" charset="0"/>
              <a:cs typeface="Times New Roman" pitchFamily="18" charset="0"/>
            </a:endParaRPr>
          </a:p>
          <a:p>
            <a:pPr algn="just">
              <a:lnSpc>
                <a:spcPts val="3400"/>
              </a:lnSpc>
            </a:pPr>
            <a:r>
              <a:rPr lang="en-IN" sz="2400" dirty="0" smtClean="0">
                <a:latin typeface="Times New Roman" pitchFamily="18" charset="0"/>
                <a:cs typeface="Times New Roman" pitchFamily="18" charset="0"/>
              </a:rPr>
              <a:t>9. </a:t>
            </a:r>
            <a:r>
              <a:rPr lang="en-IN" sz="2400" b="1" dirty="0" smtClean="0">
                <a:latin typeface="Times New Roman" pitchFamily="18" charset="0"/>
                <a:cs typeface="Times New Roman" pitchFamily="18" charset="0"/>
              </a:rPr>
              <a:t>Be clear &amp; slow: </a:t>
            </a:r>
            <a:r>
              <a:rPr lang="en-IN" sz="2400" dirty="0" smtClean="0">
                <a:latin typeface="Times New Roman" pitchFamily="18" charset="0"/>
                <a:cs typeface="Times New Roman" pitchFamily="18" charset="0"/>
              </a:rPr>
              <a:t> Speak slowly and clearly because the Presiding member generally takes notes.</a:t>
            </a:r>
          </a:p>
          <a:p>
            <a:pPr algn="just">
              <a:lnSpc>
                <a:spcPts val="3400"/>
              </a:lnSpc>
            </a:pPr>
            <a:endParaRPr lang="en-IN" sz="2400" dirty="0" smtClean="0">
              <a:latin typeface="Times New Roman" pitchFamily="18" charset="0"/>
              <a:cs typeface="Times New Roman" pitchFamily="18" charset="0"/>
            </a:endParaRPr>
          </a:p>
          <a:p>
            <a:pPr algn="just">
              <a:lnSpc>
                <a:spcPts val="3400"/>
              </a:lnSpc>
            </a:pPr>
            <a:r>
              <a:rPr lang="en-IN" sz="2400" dirty="0" smtClean="0">
                <a:latin typeface="Times New Roman" pitchFamily="18" charset="0"/>
                <a:cs typeface="Times New Roman" pitchFamily="18" charset="0"/>
              </a:rPr>
              <a:t>10. </a:t>
            </a:r>
            <a:r>
              <a:rPr lang="en-IN" sz="2400" b="1" dirty="0" smtClean="0">
                <a:latin typeface="Times New Roman" pitchFamily="18" charset="0"/>
                <a:cs typeface="Times New Roman" pitchFamily="18" charset="0"/>
              </a:rPr>
              <a:t>Be honest with the Tribunal: </a:t>
            </a:r>
            <a:r>
              <a:rPr lang="en-IN" sz="2400" dirty="0" smtClean="0">
                <a:latin typeface="Times New Roman" pitchFamily="18" charset="0"/>
                <a:cs typeface="Times New Roman" pitchFamily="18" charset="0"/>
              </a:rPr>
              <a:t>About your case and timeframes. </a:t>
            </a:r>
            <a:endParaRPr lang="en-IN" sz="2400" b="1" u="sng" dirty="0" smtClean="0">
              <a:latin typeface="Times New Roman" pitchFamily="18" charset="0"/>
              <a:cs typeface="Times New Roman" pitchFamily="18" charset="0"/>
            </a:endParaRPr>
          </a:p>
          <a:p>
            <a:pPr algn="just">
              <a:lnSpc>
                <a:spcPts val="3400"/>
              </a:lnSpc>
            </a:pPr>
            <a:endParaRPr lang="en-IN" sz="2400" b="1" u="sng" dirty="0" smtClean="0">
              <a:latin typeface="Times New Roman" pitchFamily="18" charset="0"/>
              <a:cs typeface="Times New Roman" pitchFamily="18" charset="0"/>
            </a:endParaRPr>
          </a:p>
          <a:p>
            <a:pPr algn="just">
              <a:lnSpc>
                <a:spcPts val="3400"/>
              </a:lnSpc>
            </a:pPr>
            <a:endParaRPr lang="en-IN" sz="2400" b="1" u="sng" dirty="0" smtClean="0">
              <a:latin typeface="Times New Roman" pitchFamily="18" charset="0"/>
              <a:cs typeface="Times New Roman" pitchFamily="18" charset="0"/>
            </a:endParaRPr>
          </a:p>
          <a:p>
            <a:pPr algn="just">
              <a:lnSpc>
                <a:spcPts val="3400"/>
              </a:lnSpc>
            </a:pPr>
            <a:endParaRPr lang="en-IN" sz="2400" i="1" u="sng" dirty="0" smtClean="0">
              <a:solidFill>
                <a:schemeClr val="tx1"/>
              </a:solidFill>
              <a:latin typeface="Times New Roman" pitchFamily="18" charset="0"/>
              <a:cs typeface="Times New Roman" pitchFamily="18" charset="0"/>
            </a:endParaRPr>
          </a:p>
          <a:p>
            <a:pPr algn="just">
              <a:lnSpc>
                <a:spcPts val="3400"/>
              </a:lnSpc>
            </a:pPr>
            <a:endParaRPr lang="en-IN" sz="2400" i="1" u="sng" dirty="0" smtClean="0">
              <a:solidFill>
                <a:schemeClr val="tx1"/>
              </a:solidFill>
              <a:latin typeface="Times New Roman" pitchFamily="18" charset="0"/>
              <a:cs typeface="Times New Roman" pitchFamily="18" charset="0"/>
            </a:endParaRPr>
          </a:p>
        </p:txBody>
      </p:sp>
      <p:pic>
        <p:nvPicPr>
          <p:cNvPr id="5" name="Picture 4" descr="gyyyy.jpe"/>
          <p:cNvPicPr>
            <a:picLocks noChangeAspect="1"/>
          </p:cNvPicPr>
          <p:nvPr/>
        </p:nvPicPr>
        <p:blipFill>
          <a:blip r:embed="rId2"/>
          <a:stretch>
            <a:fillRect/>
          </a:stretch>
        </p:blipFill>
        <p:spPr>
          <a:xfrm>
            <a:off x="6629400" y="5334000"/>
            <a:ext cx="2133600" cy="1304925"/>
          </a:xfrm>
          <a:prstGeom prst="rect">
            <a:avLst/>
          </a:prstGeom>
        </p:spPr>
      </p:pic>
    </p:spTree>
    <p:extLst>
      <p:ext uri="{BB962C8B-B14F-4D97-AF65-F5344CB8AC3E}">
        <p14:creationId xmlns="" xmlns:p14="http://schemas.microsoft.com/office/powerpoint/2010/main" val="535285604"/>
      </p:ext>
    </p:extLst>
  </p:cSld>
  <p:clrMapOvr>
    <a:masterClrMapping/>
  </p:clrMapOvr>
  <p:transition>
    <p:wipe/>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304800"/>
            <a:ext cx="8382000" cy="838200"/>
          </a:xfr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style>
          <a:lnRef idx="0">
            <a:scrgbClr r="0" g="0" b="0"/>
          </a:lnRef>
          <a:fillRef idx="1003">
            <a:schemeClr val="lt2"/>
          </a:fillRef>
          <a:effectRef idx="0">
            <a:scrgbClr r="0" g="0" b="0"/>
          </a:effectRef>
          <a:fontRef idx="major"/>
        </p:style>
        <p:txBody>
          <a:bodyPr>
            <a:normAutofit fontScale="90000"/>
          </a:bodyPr>
          <a:lstStyle/>
          <a:p>
            <a:r>
              <a:rPr lang="en-IN" sz="3600" b="1" dirty="0" smtClean="0">
                <a:latin typeface="Times New Roman" pitchFamily="18" charset="0"/>
                <a:cs typeface="Times New Roman" pitchFamily="18" charset="0"/>
              </a:rPr>
              <a:t>ART OF ADVOCACY &amp; </a:t>
            </a:r>
            <a:r>
              <a:rPr lang="en-IN" sz="3500" b="1" dirty="0" smtClean="0">
                <a:latin typeface="Times New Roman" pitchFamily="18" charset="0"/>
                <a:ea typeface="+mn-ea"/>
                <a:cs typeface="Times New Roman" pitchFamily="18" charset="0"/>
              </a:rPr>
              <a:t>COURT CRAFTS</a:t>
            </a:r>
            <a:endParaRPr lang="en-IN" sz="3500" b="1" dirty="0">
              <a:latin typeface="Times New Roman" pitchFamily="18" charset="0"/>
              <a:ea typeface="+mn-ea"/>
              <a:cs typeface="Times New Roman" pitchFamily="18" charset="0"/>
            </a:endParaRPr>
          </a:p>
        </p:txBody>
      </p:sp>
      <p:pic>
        <p:nvPicPr>
          <p:cNvPr id="4" name="Picture 3" descr="prep points.png"/>
          <p:cNvPicPr>
            <a:picLocks noChangeAspect="1"/>
          </p:cNvPicPr>
          <p:nvPr/>
        </p:nvPicPr>
        <p:blipFill>
          <a:blip r:embed="rId2"/>
          <a:stretch>
            <a:fillRect/>
          </a:stretch>
        </p:blipFill>
        <p:spPr>
          <a:xfrm>
            <a:off x="6705600" y="1524000"/>
            <a:ext cx="1676400" cy="1066800"/>
          </a:xfrm>
          <a:prstGeom prst="rect">
            <a:avLst/>
          </a:prstGeom>
        </p:spPr>
      </p:pic>
      <p:sp>
        <p:nvSpPr>
          <p:cNvPr id="5" name="Flowchart: Document 4"/>
          <p:cNvSpPr/>
          <p:nvPr/>
        </p:nvSpPr>
        <p:spPr>
          <a:xfrm>
            <a:off x="381000" y="1295400"/>
            <a:ext cx="8305800" cy="5562600"/>
          </a:xfrm>
          <a:prstGeom prst="flowChartDocument">
            <a:avLst/>
          </a:prstGeom>
          <a:ln w="38100">
            <a:solidFill>
              <a:schemeClr val="bg2">
                <a:lumMod val="50000"/>
              </a:schemeClr>
            </a:solidFill>
          </a:ln>
        </p:spPr>
        <p:style>
          <a:lnRef idx="2">
            <a:schemeClr val="dk1"/>
          </a:lnRef>
          <a:fillRef idx="1">
            <a:schemeClr val="lt1"/>
          </a:fillRef>
          <a:effectRef idx="0">
            <a:schemeClr val="dk1"/>
          </a:effectRef>
          <a:fontRef idx="minor">
            <a:schemeClr val="dk1"/>
          </a:fontRef>
        </p:style>
        <p:txBody>
          <a:bodyPr rtlCol="0" anchor="t"/>
          <a:lstStyle/>
          <a:p>
            <a:r>
              <a:rPr lang="en-IN" sz="2400" b="1" dirty="0" smtClean="0">
                <a:solidFill>
                  <a:schemeClr val="tx1"/>
                </a:solidFill>
                <a:latin typeface="Times New Roman" pitchFamily="18" charset="0"/>
                <a:cs typeface="Times New Roman" pitchFamily="18" charset="0"/>
              </a:rPr>
              <a:t>11. Last-minute basics:</a:t>
            </a:r>
            <a:endParaRPr lang="en-IN" sz="2400" dirty="0" smtClean="0">
              <a:solidFill>
                <a:schemeClr val="tx1"/>
              </a:solidFill>
              <a:latin typeface="Times New Roman" pitchFamily="18" charset="0"/>
              <a:cs typeface="Times New Roman" pitchFamily="18" charset="0"/>
            </a:endParaRPr>
          </a:p>
          <a:p>
            <a:pPr>
              <a:lnSpc>
                <a:spcPct val="200000"/>
              </a:lnSpc>
              <a:buFont typeface="Arial" pitchFamily="34" charset="0"/>
              <a:buChar char="•"/>
            </a:pPr>
            <a:r>
              <a:rPr lang="en-IN" sz="2400" dirty="0" smtClean="0">
                <a:solidFill>
                  <a:schemeClr val="tx1"/>
                </a:solidFill>
                <a:latin typeface="Times New Roman" pitchFamily="18" charset="0"/>
                <a:cs typeface="Times New Roman" pitchFamily="18" charset="0"/>
              </a:rPr>
              <a:t> Turn your phone to silent</a:t>
            </a:r>
          </a:p>
          <a:p>
            <a:pPr>
              <a:lnSpc>
                <a:spcPct val="200000"/>
              </a:lnSpc>
              <a:buFont typeface="Arial" pitchFamily="34" charset="0"/>
              <a:buChar char="•"/>
            </a:pPr>
            <a:r>
              <a:rPr lang="en-IN" sz="2400" dirty="0" smtClean="0">
                <a:solidFill>
                  <a:schemeClr val="tx1"/>
                </a:solidFill>
                <a:latin typeface="Times New Roman" pitchFamily="18" charset="0"/>
                <a:cs typeface="Times New Roman" pitchFamily="18" charset="0"/>
              </a:rPr>
              <a:t> Face the bench and bow from the waist whenever you enter </a:t>
            </a:r>
            <a:r>
              <a:rPr lang="en-IN" sz="2400" smtClean="0">
                <a:solidFill>
                  <a:schemeClr val="tx1"/>
                </a:solidFill>
                <a:latin typeface="Times New Roman" pitchFamily="18" charset="0"/>
                <a:cs typeface="Times New Roman" pitchFamily="18" charset="0"/>
              </a:rPr>
              <a:t>or     leave </a:t>
            </a:r>
            <a:r>
              <a:rPr lang="en-IN" sz="2400" dirty="0" smtClean="0">
                <a:solidFill>
                  <a:schemeClr val="tx1"/>
                </a:solidFill>
                <a:latin typeface="Times New Roman" pitchFamily="18" charset="0"/>
                <a:cs typeface="Times New Roman" pitchFamily="18" charset="0"/>
              </a:rPr>
              <a:t>a sitting courtroom.</a:t>
            </a:r>
          </a:p>
          <a:p>
            <a:pPr>
              <a:lnSpc>
                <a:spcPct val="200000"/>
              </a:lnSpc>
              <a:buFont typeface="Arial" pitchFamily="34" charset="0"/>
              <a:buChar char="•"/>
            </a:pPr>
            <a:r>
              <a:rPr lang="en-IN" sz="2400" dirty="0" smtClean="0">
                <a:solidFill>
                  <a:schemeClr val="tx1"/>
                </a:solidFill>
                <a:latin typeface="Times New Roman" pitchFamily="18" charset="0"/>
                <a:cs typeface="Times New Roman" pitchFamily="18" charset="0"/>
              </a:rPr>
              <a:t> Have the phone numbers of all of  the persons connected with the case including opposing counsel.</a:t>
            </a:r>
          </a:p>
          <a:p>
            <a:pPr>
              <a:lnSpc>
                <a:spcPct val="200000"/>
              </a:lnSpc>
              <a:buFont typeface="Arial" pitchFamily="34" charset="0"/>
              <a:buChar char="•"/>
            </a:pPr>
            <a:r>
              <a:rPr lang="en-IN" sz="2400" dirty="0" smtClean="0">
                <a:solidFill>
                  <a:schemeClr val="tx1"/>
                </a:solidFill>
                <a:latin typeface="Times New Roman" pitchFamily="18" charset="0"/>
                <a:cs typeface="Times New Roman" pitchFamily="18" charset="0"/>
              </a:rPr>
              <a:t> Stand when addressing the cou</a:t>
            </a:r>
            <a:r>
              <a:rPr lang="en-IN" sz="2400" dirty="0" smtClean="0">
                <a:solidFill>
                  <a:schemeClr val="bg1"/>
                </a:solidFill>
                <a:latin typeface="Times New Roman" pitchFamily="18" charset="0"/>
                <a:cs typeface="Times New Roman" pitchFamily="18" charset="0"/>
              </a:rPr>
              <a:t>rt</a:t>
            </a:r>
            <a:r>
              <a:rPr lang="en-IN" sz="2400" dirty="0" smtClean="0">
                <a:solidFill>
                  <a:schemeClr val="tx1"/>
                </a:solidFill>
                <a:latin typeface="Times New Roman" pitchFamily="18" charset="0"/>
                <a:cs typeface="Times New Roman" pitchFamily="18" charset="0"/>
              </a:rPr>
              <a:t>.</a:t>
            </a:r>
          </a:p>
          <a:p>
            <a:pPr>
              <a:lnSpc>
                <a:spcPct val="250000"/>
              </a:lnSpc>
              <a:buFont typeface="Arial" pitchFamily="34" charset="0"/>
              <a:buChar char="•"/>
            </a:pPr>
            <a:endParaRPr lang="en-IN" sz="2400" dirty="0" smtClean="0">
              <a:solidFill>
                <a:schemeClr val="tx1"/>
              </a:solidFill>
              <a:latin typeface="Times New Roman" pitchFamily="18" charset="0"/>
              <a:cs typeface="Times New Roman" pitchFamily="18" charset="0"/>
            </a:endParaRPr>
          </a:p>
        </p:txBody>
      </p:sp>
      <p:pic>
        <p:nvPicPr>
          <p:cNvPr id="6" name="Picture 5" descr="gyyyy.jpe"/>
          <p:cNvPicPr>
            <a:picLocks noChangeAspect="1"/>
          </p:cNvPicPr>
          <p:nvPr/>
        </p:nvPicPr>
        <p:blipFill>
          <a:blip r:embed="rId3"/>
          <a:stretch>
            <a:fillRect/>
          </a:stretch>
        </p:blipFill>
        <p:spPr>
          <a:xfrm>
            <a:off x="6629400" y="5029200"/>
            <a:ext cx="2057400" cy="1447800"/>
          </a:xfrm>
          <a:prstGeom prst="rect">
            <a:avLst/>
          </a:prstGeom>
        </p:spPr>
      </p:pic>
    </p:spTree>
    <p:extLst>
      <p:ext uri="{BB962C8B-B14F-4D97-AF65-F5344CB8AC3E}">
        <p14:creationId xmlns="" xmlns:p14="http://schemas.microsoft.com/office/powerpoint/2010/main" val="2615240636"/>
      </p:ext>
    </p:extLst>
  </p:cSld>
  <p:clrMapOvr>
    <a:masterClrMapping/>
  </p:clrMapOvr>
  <p:transition>
    <p:wipe/>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304800"/>
            <a:ext cx="8305800" cy="838200"/>
          </a:xfr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style>
          <a:lnRef idx="0">
            <a:scrgbClr r="0" g="0" b="0"/>
          </a:lnRef>
          <a:fillRef idx="1003">
            <a:schemeClr val="lt2"/>
          </a:fillRef>
          <a:effectRef idx="0">
            <a:scrgbClr r="0" g="0" b="0"/>
          </a:effectRef>
          <a:fontRef idx="major"/>
        </p:style>
        <p:txBody>
          <a:bodyPr>
            <a:normAutofit fontScale="90000"/>
          </a:bodyPr>
          <a:lstStyle/>
          <a:p>
            <a:r>
              <a:rPr lang="en-IN" sz="3600" b="1" dirty="0" smtClean="0">
                <a:latin typeface="Times New Roman" pitchFamily="18" charset="0"/>
                <a:cs typeface="Times New Roman" pitchFamily="18" charset="0"/>
              </a:rPr>
              <a:t>ART OF ADVOCACY &amp; </a:t>
            </a:r>
            <a:r>
              <a:rPr lang="en-IN" sz="3500" b="1" dirty="0" smtClean="0">
                <a:latin typeface="Times New Roman" pitchFamily="18" charset="0"/>
                <a:ea typeface="+mn-ea"/>
                <a:cs typeface="Times New Roman" pitchFamily="18" charset="0"/>
              </a:rPr>
              <a:t>COURT CRAFTS</a:t>
            </a:r>
            <a:endParaRPr lang="en-IN" sz="3500" b="1" dirty="0">
              <a:latin typeface="Times New Roman" pitchFamily="18" charset="0"/>
              <a:ea typeface="+mn-ea"/>
              <a:cs typeface="Times New Roman" pitchFamily="18" charset="0"/>
            </a:endParaRPr>
          </a:p>
        </p:txBody>
      </p:sp>
      <p:pic>
        <p:nvPicPr>
          <p:cNvPr id="4" name="Picture 3" descr="prep points.png"/>
          <p:cNvPicPr>
            <a:picLocks noChangeAspect="1"/>
          </p:cNvPicPr>
          <p:nvPr/>
        </p:nvPicPr>
        <p:blipFill>
          <a:blip r:embed="rId2"/>
          <a:stretch>
            <a:fillRect/>
          </a:stretch>
        </p:blipFill>
        <p:spPr>
          <a:xfrm>
            <a:off x="6705600" y="1524000"/>
            <a:ext cx="1676400" cy="1066800"/>
          </a:xfrm>
          <a:prstGeom prst="rect">
            <a:avLst/>
          </a:prstGeom>
        </p:spPr>
      </p:pic>
      <p:sp>
        <p:nvSpPr>
          <p:cNvPr id="5" name="Flowchart: Document 4"/>
          <p:cNvSpPr/>
          <p:nvPr/>
        </p:nvSpPr>
        <p:spPr>
          <a:xfrm>
            <a:off x="381000" y="1295400"/>
            <a:ext cx="8305800" cy="5562600"/>
          </a:xfrm>
          <a:prstGeom prst="flowChartDocument">
            <a:avLst/>
          </a:prstGeom>
          <a:ln w="38100">
            <a:solidFill>
              <a:schemeClr val="bg2">
                <a:lumMod val="50000"/>
              </a:schemeClr>
            </a:solidFill>
          </a:ln>
        </p:spPr>
        <p:style>
          <a:lnRef idx="2">
            <a:schemeClr val="dk1"/>
          </a:lnRef>
          <a:fillRef idx="1">
            <a:schemeClr val="lt1"/>
          </a:fillRef>
          <a:effectRef idx="0">
            <a:schemeClr val="dk1"/>
          </a:effectRef>
          <a:fontRef idx="minor">
            <a:schemeClr val="dk1"/>
          </a:fontRef>
        </p:style>
        <p:txBody>
          <a:bodyPr rtlCol="0" anchor="t"/>
          <a:lstStyle/>
          <a:p>
            <a:pPr>
              <a:lnSpc>
                <a:spcPct val="200000"/>
              </a:lnSpc>
              <a:buFont typeface="Arial" pitchFamily="34" charset="0"/>
              <a:buChar char="•"/>
            </a:pPr>
            <a:r>
              <a:rPr lang="en-IN" sz="2400" dirty="0" smtClean="0">
                <a:solidFill>
                  <a:schemeClr val="tx1"/>
                </a:solidFill>
                <a:latin typeface="Times New Roman" pitchFamily="18" charset="0"/>
                <a:cs typeface="Times New Roman" pitchFamily="18" charset="0"/>
              </a:rPr>
              <a:t>State brief facts of the case.</a:t>
            </a:r>
          </a:p>
          <a:p>
            <a:pPr lvl="0">
              <a:lnSpc>
                <a:spcPct val="200000"/>
              </a:lnSpc>
              <a:buFont typeface="Arial" pitchFamily="34" charset="0"/>
              <a:buChar char="•"/>
            </a:pPr>
            <a:r>
              <a:rPr lang="en-IN" sz="2400" dirty="0" smtClean="0">
                <a:solidFill>
                  <a:schemeClr val="tx1"/>
                </a:solidFill>
                <a:latin typeface="Times New Roman" pitchFamily="18" charset="0"/>
                <a:cs typeface="Times New Roman" pitchFamily="18" charset="0"/>
              </a:rPr>
              <a:t>Formulate issues/points. </a:t>
            </a:r>
          </a:p>
          <a:p>
            <a:pPr lvl="0">
              <a:lnSpc>
                <a:spcPct val="200000"/>
              </a:lnSpc>
              <a:buFont typeface="Arial" pitchFamily="34" charset="0"/>
              <a:buChar char="•"/>
            </a:pPr>
            <a:r>
              <a:rPr lang="en-IN" sz="2400" dirty="0" smtClean="0">
                <a:solidFill>
                  <a:schemeClr val="tx1"/>
                </a:solidFill>
                <a:latin typeface="Times New Roman" pitchFamily="18" charset="0"/>
                <a:cs typeface="Times New Roman" pitchFamily="18" charset="0"/>
              </a:rPr>
              <a:t>Take each point and state relevant facts.</a:t>
            </a:r>
          </a:p>
          <a:p>
            <a:pPr>
              <a:lnSpc>
                <a:spcPct val="200000"/>
              </a:lnSpc>
              <a:buFont typeface="Arial" pitchFamily="34" charset="0"/>
              <a:buChar char="•"/>
            </a:pPr>
            <a:r>
              <a:rPr lang="en-IN" sz="2400" dirty="0" smtClean="0">
                <a:solidFill>
                  <a:schemeClr val="tx1"/>
                </a:solidFill>
                <a:latin typeface="Times New Roman" pitchFamily="18" charset="0"/>
                <a:cs typeface="Times New Roman" pitchFamily="18" charset="0"/>
              </a:rPr>
              <a:t>Submit a list of citations to the Tribunal &amp; hand over the Xerox copies of binding decisions to the Court Master/opposing  counsel.</a:t>
            </a:r>
          </a:p>
        </p:txBody>
      </p:sp>
      <p:pic>
        <p:nvPicPr>
          <p:cNvPr id="7" name="Picture 6" descr="gyyyy.jpe"/>
          <p:cNvPicPr>
            <a:picLocks noChangeAspect="1"/>
          </p:cNvPicPr>
          <p:nvPr/>
        </p:nvPicPr>
        <p:blipFill>
          <a:blip r:embed="rId3"/>
          <a:stretch>
            <a:fillRect/>
          </a:stretch>
        </p:blipFill>
        <p:spPr>
          <a:xfrm>
            <a:off x="6629400" y="5181600"/>
            <a:ext cx="2057400" cy="1447800"/>
          </a:xfrm>
          <a:prstGeom prst="rect">
            <a:avLst/>
          </a:prstGeom>
        </p:spPr>
      </p:pic>
    </p:spTree>
    <p:extLst>
      <p:ext uri="{BB962C8B-B14F-4D97-AF65-F5344CB8AC3E}">
        <p14:creationId xmlns="" xmlns:p14="http://schemas.microsoft.com/office/powerpoint/2010/main" val="1947971157"/>
      </p:ext>
    </p:extLst>
  </p:cSld>
  <p:clrMapOvr>
    <a:masterClrMapping/>
  </p:clrMapOvr>
  <p:transition>
    <p:wipe/>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571472" y="1071546"/>
            <a:ext cx="8382000" cy="5334000"/>
          </a:xfrm>
          <a:prstGeom prst="rect">
            <a:avLst/>
          </a:prstGeom>
          <a:ln/>
        </p:spPr>
        <p:style>
          <a:lnRef idx="1">
            <a:schemeClr val="accent3"/>
          </a:lnRef>
          <a:fillRef idx="2">
            <a:schemeClr val="accent3"/>
          </a:fillRef>
          <a:effectRef idx="1">
            <a:schemeClr val="accent3"/>
          </a:effectRef>
          <a:fontRef idx="minor">
            <a:schemeClr val="dk1"/>
          </a:fontRef>
        </p:style>
        <p:txBody>
          <a:bodyPr rtlCol="0" anchor="t"/>
          <a:lstStyle/>
          <a:p>
            <a:pPr lvl="0" algn="just"/>
            <a:endParaRPr lang="en-IN" sz="2000" dirty="0">
              <a:solidFill>
                <a:schemeClr val="tx1"/>
              </a:solidFill>
              <a:latin typeface="Times New Roman" pitchFamily="18" charset="0"/>
              <a:cs typeface="Times New Roman" pitchFamily="18" charset="0"/>
            </a:endParaRPr>
          </a:p>
        </p:txBody>
      </p:sp>
      <p:pic>
        <p:nvPicPr>
          <p:cNvPr id="1026" name="Picture 2" descr="D:\User's Data\Desktop\download.jpg"/>
          <p:cNvPicPr>
            <a:picLocks noChangeAspect="1" noChangeArrowheads="1"/>
          </p:cNvPicPr>
          <p:nvPr/>
        </p:nvPicPr>
        <p:blipFill>
          <a:blip r:embed="rId2"/>
          <a:srcRect/>
          <a:stretch>
            <a:fillRect/>
          </a:stretch>
        </p:blipFill>
        <p:spPr bwMode="auto">
          <a:xfrm>
            <a:off x="500034" y="1000108"/>
            <a:ext cx="8501122" cy="5500726"/>
          </a:xfrm>
          <a:prstGeom prst="rect">
            <a:avLst/>
          </a:prstGeom>
          <a:noFill/>
        </p:spPr>
      </p:pic>
    </p:spTree>
    <p:extLst>
      <p:ext uri="{BB962C8B-B14F-4D97-AF65-F5344CB8AC3E}">
        <p14:creationId xmlns="" xmlns:p14="http://schemas.microsoft.com/office/powerpoint/2010/main" val="2266233539"/>
      </p:ext>
    </p:extLst>
  </p:cSld>
  <p:clrMapOvr>
    <a:masterClrMapping/>
  </p:clrMapOvr>
  <p:transition>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762000" y="228600"/>
            <a:ext cx="8153400" cy="609600"/>
          </a:xfr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style>
          <a:lnRef idx="1">
            <a:schemeClr val="dk1"/>
          </a:lnRef>
          <a:fillRef idx="1003">
            <a:schemeClr val="lt2"/>
          </a:fillRef>
          <a:effectRef idx="1">
            <a:schemeClr val="dk1"/>
          </a:effectRef>
          <a:fontRef idx="minor">
            <a:schemeClr val="dk1"/>
          </a:fontRef>
        </p:style>
        <p:txBody>
          <a:bodyPr anchor="b">
            <a:noAutofit/>
          </a:bodyPr>
          <a:lstStyle/>
          <a:p>
            <a:pPr marL="457200" indent="-457200">
              <a:spcAft>
                <a:spcPts val="600"/>
              </a:spcAft>
            </a:pPr>
            <a:r>
              <a:rPr lang="en-IN" sz="3200" b="1" dirty="0" smtClean="0">
                <a:latin typeface="Times New Roman" pitchFamily="18" charset="0"/>
                <a:cs typeface="Times New Roman" pitchFamily="18" charset="0"/>
              </a:rPr>
              <a:t>AUTHORIZATION FOR APPEARANCE</a:t>
            </a:r>
            <a:endParaRPr lang="en-US" sz="3200" b="1" dirty="0" smtClean="0">
              <a:latin typeface="Times New Roman" pitchFamily="18" charset="0"/>
              <a:cs typeface="Times New Roman" pitchFamily="18" charset="0"/>
            </a:endParaRPr>
          </a:p>
        </p:txBody>
      </p:sp>
      <p:sp>
        <p:nvSpPr>
          <p:cNvPr id="6" name="Flowchart: Document 5"/>
          <p:cNvSpPr/>
          <p:nvPr/>
        </p:nvSpPr>
        <p:spPr>
          <a:xfrm>
            <a:off x="685800" y="914400"/>
            <a:ext cx="8153400" cy="5257800"/>
          </a:xfrm>
          <a:prstGeom prst="flowChartDocument">
            <a:avLst/>
          </a:prstGeom>
          <a:ln w="38100">
            <a:solidFill>
              <a:schemeClr val="bg2">
                <a:lumMod val="50000"/>
              </a:schemeClr>
            </a:solidFill>
          </a:ln>
        </p:spPr>
        <p:style>
          <a:lnRef idx="2">
            <a:schemeClr val="dk1"/>
          </a:lnRef>
          <a:fillRef idx="1">
            <a:schemeClr val="lt1"/>
          </a:fillRef>
          <a:effectRef idx="0">
            <a:schemeClr val="dk1"/>
          </a:effectRef>
          <a:fontRef idx="minor">
            <a:schemeClr val="dk1"/>
          </a:fontRef>
        </p:style>
        <p:txBody>
          <a:bodyPr rtlCol="0" anchor="t"/>
          <a:lstStyle/>
          <a:p>
            <a:pPr algn="just">
              <a:lnSpc>
                <a:spcPts val="3400"/>
              </a:lnSpc>
            </a:pPr>
            <a:r>
              <a:rPr lang="en-IN" sz="2000" b="1" u="sng" dirty="0" smtClean="0">
                <a:latin typeface="Times New Roman" pitchFamily="18" charset="0"/>
                <a:cs typeface="Times New Roman" pitchFamily="18" charset="0"/>
              </a:rPr>
              <a:t>Appearance </a:t>
            </a:r>
          </a:p>
          <a:p>
            <a:pPr algn="just">
              <a:lnSpc>
                <a:spcPts val="3400"/>
              </a:lnSpc>
            </a:pPr>
            <a:endParaRPr lang="en-IN" sz="2000" dirty="0" smtClean="0">
              <a:latin typeface="Times New Roman" pitchFamily="18" charset="0"/>
              <a:cs typeface="Times New Roman" pitchFamily="18" charset="0"/>
            </a:endParaRPr>
          </a:p>
          <a:p>
            <a:pPr algn="just">
              <a:lnSpc>
                <a:spcPts val="3400"/>
              </a:lnSpc>
            </a:pPr>
            <a:r>
              <a:rPr lang="en-IN" sz="2000" dirty="0" smtClean="0">
                <a:latin typeface="Times New Roman" pitchFamily="18" charset="0"/>
                <a:cs typeface="Times New Roman" pitchFamily="18" charset="0"/>
              </a:rPr>
              <a:t>Section 432 of the Act authorises the party to any proceeding or appeal to appear in person  or through CA, CS, CMA or legal practitioner.</a:t>
            </a:r>
          </a:p>
          <a:p>
            <a:pPr algn="just">
              <a:lnSpc>
                <a:spcPts val="3400"/>
              </a:lnSpc>
            </a:pPr>
            <a:endParaRPr lang="en-IN" sz="2400" b="1" dirty="0" smtClean="0">
              <a:latin typeface="Times New Roman" pitchFamily="18" charset="0"/>
              <a:cs typeface="Times New Roman" pitchFamily="18" charset="0"/>
            </a:endParaRPr>
          </a:p>
          <a:p>
            <a:pPr algn="just">
              <a:lnSpc>
                <a:spcPts val="3400"/>
              </a:lnSpc>
            </a:pPr>
            <a:endParaRPr lang="en-IN" sz="2400" b="1" dirty="0" smtClean="0">
              <a:latin typeface="Times New Roman" pitchFamily="18" charset="0"/>
              <a:cs typeface="Times New Roman" pitchFamily="18" charset="0"/>
            </a:endParaRPr>
          </a:p>
          <a:p>
            <a:pPr algn="just">
              <a:lnSpc>
                <a:spcPts val="3400"/>
              </a:lnSpc>
            </a:pPr>
            <a:endParaRPr lang="en-IN" sz="2400" b="1" dirty="0" smtClean="0">
              <a:latin typeface="Times New Roman" pitchFamily="18" charset="0"/>
              <a:cs typeface="Times New Roman" pitchFamily="18" charset="0"/>
            </a:endParaRPr>
          </a:p>
          <a:p>
            <a:pPr algn="just">
              <a:lnSpc>
                <a:spcPts val="3400"/>
              </a:lnSpc>
            </a:pPr>
            <a:endParaRPr lang="en-IN" sz="2400" b="1" dirty="0" smtClean="0">
              <a:latin typeface="Times New Roman" pitchFamily="18" charset="0"/>
              <a:cs typeface="Times New Roman" pitchFamily="18" charset="0"/>
            </a:endParaRPr>
          </a:p>
          <a:p>
            <a:pPr algn="just">
              <a:lnSpc>
                <a:spcPts val="3000"/>
              </a:lnSpc>
            </a:pPr>
            <a:endParaRPr lang="en-IN" sz="2400" dirty="0" smtClean="0">
              <a:solidFill>
                <a:schemeClr val="tx1"/>
              </a:solidFill>
              <a:latin typeface="Times New Roman" pitchFamily="18" charset="0"/>
              <a:cs typeface="Times New Roman" pitchFamily="18" charset="0"/>
            </a:endParaRPr>
          </a:p>
          <a:p>
            <a:pPr algn="just">
              <a:lnSpc>
                <a:spcPts val="3000"/>
              </a:lnSpc>
              <a:buFont typeface="Wingdings" pitchFamily="2" charset="2"/>
              <a:buChar char="§"/>
            </a:pPr>
            <a:endParaRPr lang="en-IN" sz="2400" dirty="0" smtClean="0">
              <a:solidFill>
                <a:schemeClr val="tx1"/>
              </a:solidFill>
              <a:latin typeface="Times New Roman" pitchFamily="18" charset="0"/>
              <a:cs typeface="Times New Roman" pitchFamily="18" charset="0"/>
            </a:endParaRPr>
          </a:p>
          <a:p>
            <a:pPr algn="just">
              <a:lnSpc>
                <a:spcPts val="3000"/>
              </a:lnSpc>
            </a:pPr>
            <a:endParaRPr lang="en-IN" sz="2400" dirty="0" smtClean="0">
              <a:solidFill>
                <a:schemeClr val="tx1"/>
              </a:solidFill>
              <a:latin typeface="Times New Roman" pitchFamily="18" charset="0"/>
              <a:cs typeface="Times New Roman" pitchFamily="18" charset="0"/>
            </a:endParaRPr>
          </a:p>
          <a:p>
            <a:pPr algn="just">
              <a:lnSpc>
                <a:spcPts val="3000"/>
              </a:lnSpc>
              <a:buFont typeface="Wingdings" pitchFamily="2" charset="2"/>
              <a:buChar char="Ø"/>
            </a:pPr>
            <a:endParaRPr lang="en-IN" sz="2400" dirty="0" smtClean="0">
              <a:solidFill>
                <a:schemeClr val="tx1"/>
              </a:solidFill>
              <a:latin typeface="Times New Roman" pitchFamily="18" charset="0"/>
              <a:cs typeface="Times New Roman" pitchFamily="18" charset="0"/>
            </a:endParaRPr>
          </a:p>
        </p:txBody>
      </p:sp>
      <p:pic>
        <p:nvPicPr>
          <p:cNvPr id="7" name="Picture 2"/>
          <p:cNvPicPr>
            <a:picLocks noChangeAspect="1" noChangeArrowheads="1"/>
          </p:cNvPicPr>
          <p:nvPr/>
        </p:nvPicPr>
        <p:blipFill>
          <a:blip r:embed="rId3" cstate="print"/>
          <a:srcRect/>
          <a:stretch>
            <a:fillRect/>
          </a:stretch>
        </p:blipFill>
        <p:spPr bwMode="auto">
          <a:xfrm>
            <a:off x="6019800" y="3962400"/>
            <a:ext cx="2819400" cy="2057400"/>
          </a:xfrm>
          <a:prstGeom prst="rect">
            <a:avLst/>
          </a:prstGeom>
          <a:noFill/>
          <a:ln w="9525">
            <a:noFill/>
            <a:miter lim="800000"/>
            <a:headEnd/>
            <a:tailEnd/>
          </a:ln>
          <a:effectLst/>
        </p:spPr>
      </p:pic>
      <p:pic>
        <p:nvPicPr>
          <p:cNvPr id="8" name="Picture 7" descr="llll.jpe"/>
          <p:cNvPicPr>
            <a:picLocks noChangeAspect="1"/>
          </p:cNvPicPr>
          <p:nvPr/>
        </p:nvPicPr>
        <p:blipFill>
          <a:blip r:embed="rId4" cstate="print"/>
          <a:stretch>
            <a:fillRect/>
          </a:stretch>
        </p:blipFill>
        <p:spPr>
          <a:xfrm>
            <a:off x="3124200" y="3962400"/>
            <a:ext cx="2847975" cy="2133600"/>
          </a:xfrm>
          <a:prstGeom prst="rect">
            <a:avLst/>
          </a:prstGeom>
        </p:spPr>
      </p:pic>
    </p:spTree>
  </p:cSld>
  <p:clrMapOvr>
    <a:overrideClrMapping bg1="lt1" tx1="dk1" bg2="lt2" tx2="dk2" accent1="accent1" accent2="accent2" accent3="accent3" accent4="accent4" accent5="accent5" accent6="accent6" hlink="hlink" folHlink="folHlink"/>
  </p:clrMapOvr>
  <p:transition>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a:xfrm>
            <a:off x="1066800" y="274638"/>
            <a:ext cx="7866888" cy="1143000"/>
          </a:xfrm>
        </p:spPr>
        <p:txBody>
          <a:bodyPr>
            <a:noAutofit/>
          </a:bodyPr>
          <a:lstStyle/>
          <a:p>
            <a:pPr algn="ctr"/>
            <a:r>
              <a:rPr lang="en-US" sz="4000" b="1" dirty="0" smtClean="0">
                <a:solidFill>
                  <a:schemeClr val="bg1"/>
                </a:solidFill>
                <a:latin typeface="Georgia" pitchFamily="18" charset="0"/>
              </a:rPr>
              <a:t>MATTERS TO BE DEALT WITH BY NCLT</a:t>
            </a:r>
            <a:endParaRPr lang="en-IN" sz="4000" b="1" dirty="0">
              <a:solidFill>
                <a:schemeClr val="bg1"/>
              </a:solidFill>
              <a:latin typeface="Georgia" pitchFamily="18" charset="0"/>
            </a:endParaRPr>
          </a:p>
        </p:txBody>
      </p:sp>
      <p:sp>
        <p:nvSpPr>
          <p:cNvPr id="6" name="Content Placeholder 5"/>
          <p:cNvSpPr>
            <a:spLocks noGrp="1"/>
          </p:cNvSpPr>
          <p:nvPr>
            <p:ph idx="1"/>
          </p:nvPr>
        </p:nvSpPr>
        <p:spPr>
          <a:xfrm>
            <a:off x="533400" y="1447800"/>
            <a:ext cx="8400288" cy="4800600"/>
          </a:xfrm>
          <a:blipFill>
            <a:blip r:embed="rId3"/>
            <a:tile tx="0" ty="0" sx="100000" sy="100000" flip="none" algn="tl"/>
          </a:blipFill>
        </p:spPr>
        <p:txBody>
          <a:bodyPr>
            <a:normAutofit fontScale="25000" lnSpcReduction="20000"/>
          </a:bodyPr>
          <a:lstStyle/>
          <a:p>
            <a:pPr algn="just">
              <a:buNone/>
            </a:pPr>
            <a:r>
              <a:rPr lang="en-IN" sz="2400" dirty="0" smtClean="0">
                <a:solidFill>
                  <a:schemeClr val="accent3">
                    <a:lumMod val="50000"/>
                  </a:schemeClr>
                </a:solidFill>
                <a:latin typeface="Georgia" pitchFamily="18" charset="0"/>
              </a:rPr>
              <a:t>   </a:t>
            </a:r>
          </a:p>
          <a:p>
            <a:pPr algn="just">
              <a:lnSpc>
                <a:spcPct val="160000"/>
              </a:lnSpc>
              <a:buNone/>
            </a:pPr>
            <a:r>
              <a:rPr lang="en-IN" sz="4000" dirty="0" smtClean="0">
                <a:solidFill>
                  <a:schemeClr val="accent3">
                    <a:lumMod val="50000"/>
                  </a:schemeClr>
                </a:solidFill>
                <a:latin typeface="Georgia" pitchFamily="18" charset="0"/>
              </a:rPr>
              <a:t> 	</a:t>
            </a:r>
            <a:r>
              <a:rPr lang="en-IN" sz="8800" dirty="0" smtClean="0">
                <a:latin typeface="Georgia" pitchFamily="18" charset="0"/>
              </a:rPr>
              <a:t>NCLT has been given extensive powers under various sections of the Companies Act.</a:t>
            </a:r>
          </a:p>
          <a:p>
            <a:pPr algn="just">
              <a:lnSpc>
                <a:spcPct val="160000"/>
              </a:lnSpc>
              <a:buFont typeface="Wingdings" pitchFamily="2" charset="2"/>
              <a:buChar char="q"/>
            </a:pPr>
            <a:r>
              <a:rPr lang="en-IN" sz="8800" i="1" dirty="0" smtClean="0">
                <a:latin typeface="Georgia" pitchFamily="18" charset="0"/>
              </a:rPr>
              <a:t> </a:t>
            </a:r>
            <a:r>
              <a:rPr lang="en-IN" sz="8800" b="1" i="1" dirty="0" smtClean="0">
                <a:latin typeface="Georgia" pitchFamily="18" charset="0"/>
              </a:rPr>
              <a:t>Some of the important sections are demonstrated ahead. </a:t>
            </a:r>
          </a:p>
          <a:p>
            <a:pPr algn="just">
              <a:lnSpc>
                <a:spcPct val="160000"/>
              </a:lnSpc>
              <a:buNone/>
            </a:pPr>
            <a:endParaRPr lang="en-IN" sz="8800" dirty="0" smtClean="0">
              <a:solidFill>
                <a:schemeClr val="accent3">
                  <a:lumMod val="50000"/>
                </a:schemeClr>
              </a:solidFill>
              <a:latin typeface="Georgia" pitchFamily="18" charset="0"/>
            </a:endParaRPr>
          </a:p>
          <a:p>
            <a:pPr algn="just">
              <a:lnSpc>
                <a:spcPct val="160000"/>
              </a:lnSpc>
              <a:buNone/>
            </a:pPr>
            <a:r>
              <a:rPr lang="en-IN" sz="8800" b="1" dirty="0" smtClean="0">
                <a:solidFill>
                  <a:schemeClr val="accent3">
                    <a:lumMod val="50000"/>
                  </a:schemeClr>
                </a:solidFill>
                <a:latin typeface="Georgia" pitchFamily="18" charset="0"/>
              </a:rPr>
              <a:t>	</a:t>
            </a:r>
            <a:endParaRPr lang="en-US" sz="8000" b="1" i="1" dirty="0" smtClean="0">
              <a:solidFill>
                <a:schemeClr val="accent3">
                  <a:lumMod val="50000"/>
                </a:schemeClr>
              </a:solidFill>
              <a:latin typeface="Georgia" pitchFamily="18" charset="0"/>
            </a:endParaRPr>
          </a:p>
          <a:p>
            <a:pPr algn="just">
              <a:buFont typeface="Wingdings" pitchFamily="2" charset="2"/>
              <a:buChar char="v"/>
            </a:pPr>
            <a:endParaRPr lang="en-US" sz="5600" b="1" i="1" dirty="0" smtClean="0">
              <a:solidFill>
                <a:schemeClr val="accent3">
                  <a:lumMod val="50000"/>
                </a:schemeClr>
              </a:solidFill>
              <a:latin typeface="Georgia" pitchFamily="18" charset="0"/>
            </a:endParaRPr>
          </a:p>
          <a:p>
            <a:pPr algn="just">
              <a:buFont typeface="Wingdings" pitchFamily="2" charset="2"/>
              <a:buChar char="v"/>
            </a:pPr>
            <a:endParaRPr lang="en-IN" sz="5600" dirty="0" smtClean="0">
              <a:solidFill>
                <a:schemeClr val="accent3">
                  <a:lumMod val="50000"/>
                </a:schemeClr>
              </a:solidFill>
              <a:latin typeface="Georgia" pitchFamily="18" charset="0"/>
            </a:endParaRPr>
          </a:p>
          <a:p>
            <a:pPr algn="just">
              <a:buFont typeface="Wingdings" pitchFamily="2" charset="2"/>
              <a:buChar char="v"/>
            </a:pPr>
            <a:endParaRPr lang="en-US" sz="5600" dirty="0" smtClean="0">
              <a:solidFill>
                <a:schemeClr val="accent3">
                  <a:lumMod val="50000"/>
                </a:schemeClr>
              </a:solidFill>
              <a:latin typeface="Georgia" pitchFamily="18" charset="0"/>
            </a:endParaRPr>
          </a:p>
          <a:p>
            <a:pPr algn="just">
              <a:buFont typeface="Wingdings" pitchFamily="2" charset="2"/>
              <a:buChar char="v"/>
            </a:pPr>
            <a:endParaRPr lang="en-US" sz="2900" b="1" i="1" dirty="0" smtClean="0">
              <a:solidFill>
                <a:schemeClr val="accent3">
                  <a:lumMod val="50000"/>
                </a:schemeClr>
              </a:solidFill>
              <a:latin typeface="Georgia" pitchFamily="18" charset="0"/>
            </a:endParaRPr>
          </a:p>
          <a:p>
            <a:pPr algn="just">
              <a:buFont typeface="Wingdings" pitchFamily="2" charset="2"/>
              <a:buChar char="v"/>
            </a:pPr>
            <a:endParaRPr lang="en-IN" sz="2100" b="1" i="1" dirty="0" smtClean="0">
              <a:solidFill>
                <a:schemeClr val="accent3">
                  <a:lumMod val="50000"/>
                </a:schemeClr>
              </a:solidFill>
              <a:latin typeface="Georgia" pitchFamily="18" charset="0"/>
            </a:endParaRPr>
          </a:p>
          <a:p>
            <a:pPr algn="just">
              <a:buFont typeface="Wingdings" pitchFamily="2" charset="2"/>
              <a:buChar char="v"/>
            </a:pPr>
            <a:endParaRPr lang="en-US" sz="2100" b="1" i="1" dirty="0" smtClean="0">
              <a:solidFill>
                <a:schemeClr val="accent3">
                  <a:lumMod val="50000"/>
                </a:schemeClr>
              </a:solidFill>
              <a:latin typeface="Georgia" pitchFamily="18" charset="0"/>
            </a:endParaRPr>
          </a:p>
          <a:p>
            <a:pPr algn="just">
              <a:buFont typeface="Wingdings" pitchFamily="2" charset="2"/>
              <a:buChar char="v"/>
            </a:pPr>
            <a:endParaRPr lang="en-US" sz="2100" dirty="0" smtClean="0">
              <a:solidFill>
                <a:schemeClr val="accent3">
                  <a:lumMod val="50000"/>
                </a:schemeClr>
              </a:solidFill>
              <a:latin typeface="Georgia" pitchFamily="18" charset="0"/>
            </a:endParaRPr>
          </a:p>
          <a:p>
            <a:pPr algn="just">
              <a:buFont typeface="Wingdings" pitchFamily="2" charset="2"/>
              <a:buChar char="v"/>
            </a:pPr>
            <a:endParaRPr lang="en-US" sz="2000" dirty="0" smtClean="0">
              <a:solidFill>
                <a:schemeClr val="accent3">
                  <a:lumMod val="50000"/>
                </a:schemeClr>
              </a:solidFill>
              <a:latin typeface="Georgia" pitchFamily="18" charset="0"/>
            </a:endParaRPr>
          </a:p>
          <a:p>
            <a:pPr algn="just">
              <a:buFont typeface="Wingdings" pitchFamily="2" charset="2"/>
              <a:buChar char="v"/>
            </a:pPr>
            <a:endParaRPr lang="en-US" sz="2200" dirty="0" smtClean="0">
              <a:solidFill>
                <a:schemeClr val="accent3">
                  <a:lumMod val="50000"/>
                </a:schemeClr>
              </a:solidFill>
              <a:latin typeface="Georgia" pitchFamily="18" charset="0"/>
            </a:endParaRPr>
          </a:p>
          <a:p>
            <a:pPr algn="just">
              <a:buNone/>
            </a:pPr>
            <a:r>
              <a:rPr lang="en-US" sz="2400" dirty="0" smtClean="0">
                <a:solidFill>
                  <a:schemeClr val="accent3">
                    <a:lumMod val="50000"/>
                  </a:schemeClr>
                </a:solidFill>
                <a:latin typeface="Georgia" pitchFamily="18" charset="0"/>
              </a:rPr>
              <a:t>	</a:t>
            </a:r>
          </a:p>
        </p:txBody>
      </p:sp>
      <p:pic>
        <p:nvPicPr>
          <p:cNvPr id="8" name="Picture 3"/>
          <p:cNvPicPr>
            <a:picLocks noChangeAspect="1" noChangeArrowheads="1"/>
          </p:cNvPicPr>
          <p:nvPr/>
        </p:nvPicPr>
        <p:blipFill>
          <a:blip r:embed="rId4"/>
          <a:srcRect/>
          <a:stretch>
            <a:fillRect/>
          </a:stretch>
        </p:blipFill>
        <p:spPr bwMode="auto">
          <a:xfrm>
            <a:off x="5943600" y="4648200"/>
            <a:ext cx="2819400" cy="1524000"/>
          </a:xfrm>
          <a:prstGeom prst="rect">
            <a:avLst/>
          </a:prstGeom>
          <a:noFill/>
          <a:ln w="9525">
            <a:noFill/>
            <a:miter lim="800000"/>
            <a:headEnd/>
            <a:tailEnd/>
          </a:ln>
          <a:effectLst/>
        </p:spPr>
      </p:pic>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8" presetClass="entr" presetSubtype="0" ac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strVal val="#ppt_w*2.5"/>
                                          </p:val>
                                        </p:tav>
                                        <p:tav tm="100000">
                                          <p:val>
                                            <p:strVal val="#ppt_w"/>
                                          </p:val>
                                        </p:tav>
                                      </p:tavLst>
                                    </p:anim>
                                    <p:anim calcmode="lin" valueType="num">
                                      <p:cBhvr>
                                        <p:cTn id="8" dur="500" fill="hold"/>
                                        <p:tgtEl>
                                          <p:spTgt spid="8"/>
                                        </p:tgtEl>
                                        <p:attrNameLst>
                                          <p:attrName>ppt_h</p:attrName>
                                        </p:attrNameLst>
                                      </p:cBhvr>
                                      <p:tavLst>
                                        <p:tav tm="0">
                                          <p:val>
                                            <p:strVal val="#ppt_h*0.01"/>
                                          </p:val>
                                        </p:tav>
                                        <p:tav tm="100000">
                                          <p:val>
                                            <p:strVal val="#ppt_h"/>
                                          </p:val>
                                        </p:tav>
                                      </p:tavLst>
                                    </p:anim>
                                    <p:anim calcmode="lin" valueType="num">
                                      <p:cBhvr>
                                        <p:cTn id="9" dur="500" fill="hold"/>
                                        <p:tgtEl>
                                          <p:spTgt spid="8"/>
                                        </p:tgtEl>
                                        <p:attrNameLst>
                                          <p:attrName>ppt_x</p:attrName>
                                        </p:attrNameLst>
                                      </p:cBhvr>
                                      <p:tavLst>
                                        <p:tav tm="0">
                                          <p:val>
                                            <p:strVal val="#ppt_x"/>
                                          </p:val>
                                        </p:tav>
                                        <p:tav tm="100000">
                                          <p:val>
                                            <p:strVal val="#ppt_x"/>
                                          </p:val>
                                        </p:tav>
                                      </p:tavLst>
                                    </p:anim>
                                    <p:anim calcmode="lin" valueType="num">
                                      <p:cBhvr>
                                        <p:cTn id="10" dur="500" fill="hold"/>
                                        <p:tgtEl>
                                          <p:spTgt spid="8"/>
                                        </p:tgtEl>
                                        <p:attrNameLst>
                                          <p:attrName>ppt_y</p:attrName>
                                        </p:attrNameLst>
                                      </p:cBhvr>
                                      <p:tavLst>
                                        <p:tav tm="0">
                                          <p:val>
                                            <p:strVal val="#ppt_h+1"/>
                                          </p:val>
                                        </p:tav>
                                        <p:tav tm="100000">
                                          <p:val>
                                            <p:strVal val="#ppt_y"/>
                                          </p:val>
                                        </p:tav>
                                      </p:tavLst>
                                    </p:anim>
                                    <p:animEffect transition="in" filter="fade">
                                      <p:cBhvr>
                                        <p:cTn id="1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pPr algn="ctr"/>
            <a:r>
              <a:rPr lang="en-US" sz="4000" b="1" dirty="0" smtClean="0">
                <a:solidFill>
                  <a:schemeClr val="bg1"/>
                </a:solidFill>
                <a:latin typeface="Georgia" pitchFamily="18" charset="0"/>
              </a:rPr>
              <a:t>MATTERS TO BE DEALT WITH BY NCLT</a:t>
            </a:r>
            <a:endParaRPr lang="en-IN" sz="4000" b="1" dirty="0">
              <a:solidFill>
                <a:schemeClr val="bg1"/>
              </a:solidFill>
              <a:latin typeface="Georgia" pitchFamily="18" charset="0"/>
            </a:endParaRPr>
          </a:p>
        </p:txBody>
      </p:sp>
      <p:sp>
        <p:nvSpPr>
          <p:cNvPr id="6" name="Content Placeholder 5"/>
          <p:cNvSpPr>
            <a:spLocks noGrp="1"/>
          </p:cNvSpPr>
          <p:nvPr>
            <p:ph idx="1"/>
          </p:nvPr>
        </p:nvSpPr>
        <p:spPr>
          <a:xfrm>
            <a:off x="609600" y="1447800"/>
            <a:ext cx="8324088" cy="4800600"/>
          </a:xfrm>
          <a:blipFill>
            <a:blip r:embed="rId3"/>
            <a:tile tx="0" ty="0" sx="100000" sy="100000" flip="none" algn="tl"/>
          </a:blipFill>
        </p:spPr>
        <p:txBody>
          <a:bodyPr>
            <a:normAutofit fontScale="25000" lnSpcReduction="20000"/>
          </a:bodyPr>
          <a:lstStyle/>
          <a:p>
            <a:pPr algn="just">
              <a:buNone/>
            </a:pPr>
            <a:r>
              <a:rPr lang="en-IN" sz="2400" dirty="0" smtClean="0">
                <a:solidFill>
                  <a:schemeClr val="accent3">
                    <a:lumMod val="50000"/>
                  </a:schemeClr>
                </a:solidFill>
                <a:latin typeface="Georgia" pitchFamily="18" charset="0"/>
              </a:rPr>
              <a:t>   </a:t>
            </a:r>
          </a:p>
          <a:p>
            <a:pPr algn="just">
              <a:lnSpc>
                <a:spcPct val="160000"/>
              </a:lnSpc>
              <a:buNone/>
            </a:pPr>
            <a:r>
              <a:rPr lang="en-IN" sz="4000" dirty="0" smtClean="0">
                <a:solidFill>
                  <a:schemeClr val="accent3">
                    <a:lumMod val="50000"/>
                  </a:schemeClr>
                </a:solidFill>
                <a:latin typeface="Georgia" pitchFamily="18" charset="0"/>
              </a:rPr>
              <a:t> 	</a:t>
            </a:r>
            <a:r>
              <a:rPr lang="en-IN" sz="8800" b="1" dirty="0" smtClean="0">
                <a:latin typeface="Georgia" pitchFamily="18" charset="0"/>
              </a:rPr>
              <a:t>JURISDICTION GRANTED  TO NCLT -</a:t>
            </a:r>
            <a:endParaRPr lang="en-IN" sz="8800" dirty="0" smtClean="0">
              <a:latin typeface="Georgia" pitchFamily="18" charset="0"/>
            </a:endParaRPr>
          </a:p>
          <a:p>
            <a:pPr algn="just">
              <a:lnSpc>
                <a:spcPct val="160000"/>
              </a:lnSpc>
              <a:buFont typeface="Wingdings" pitchFamily="2" charset="2"/>
              <a:buChar char="v"/>
            </a:pPr>
            <a:r>
              <a:rPr lang="en-US" sz="8000" b="1" i="1" dirty="0" smtClean="0">
                <a:latin typeface="Georgia" pitchFamily="18" charset="0"/>
              </a:rPr>
              <a:t>Section 7 (7) except (c) &amp; (d)  </a:t>
            </a:r>
            <a:r>
              <a:rPr lang="en-US" sz="8000" b="1" dirty="0" smtClean="0">
                <a:latin typeface="Georgia" pitchFamily="18" charset="0"/>
              </a:rPr>
              <a:t>: </a:t>
            </a:r>
            <a:r>
              <a:rPr lang="en-US" sz="8000" dirty="0" smtClean="0">
                <a:latin typeface="Georgia" pitchFamily="18" charset="0"/>
              </a:rPr>
              <a:t>Legal action to be taken by NCLT for furnishing false or incorrect information at the time of Incorporation.</a:t>
            </a:r>
          </a:p>
          <a:p>
            <a:pPr algn="just">
              <a:lnSpc>
                <a:spcPct val="160000"/>
              </a:lnSpc>
              <a:buFont typeface="Wingdings" pitchFamily="2" charset="2"/>
              <a:buChar char="v"/>
            </a:pPr>
            <a:r>
              <a:rPr lang="en-US" sz="8000" b="1" i="1" dirty="0" smtClean="0">
                <a:latin typeface="Georgia" pitchFamily="18" charset="0"/>
              </a:rPr>
              <a:t>Second proviso to sub-section (1) of section 14: </a:t>
            </a:r>
            <a:r>
              <a:rPr lang="en-US" sz="8000" dirty="0" smtClean="0">
                <a:latin typeface="Georgia" pitchFamily="18" charset="0"/>
              </a:rPr>
              <a:t>Any alteration having the effect of conversion of a public company into a private company shall not take effect except with the approval of the NCLT </a:t>
            </a:r>
            <a:r>
              <a:rPr lang="en-US" sz="8000" b="1" i="1" dirty="0" smtClean="0">
                <a:latin typeface="Georgia" pitchFamily="18" charset="0"/>
              </a:rPr>
              <a:t> . </a:t>
            </a:r>
          </a:p>
          <a:p>
            <a:pPr algn="just">
              <a:lnSpc>
                <a:spcPct val="160000"/>
              </a:lnSpc>
              <a:buFont typeface="Wingdings" pitchFamily="2" charset="2"/>
              <a:buChar char="v"/>
            </a:pPr>
            <a:endParaRPr lang="en-US" sz="8000" dirty="0" smtClean="0">
              <a:latin typeface="Georgia" pitchFamily="18" charset="0"/>
            </a:endParaRPr>
          </a:p>
          <a:p>
            <a:pPr algn="just">
              <a:buFont typeface="Wingdings" pitchFamily="2" charset="2"/>
              <a:buChar char="v"/>
            </a:pPr>
            <a:endParaRPr lang="en-US" sz="8000" b="1" i="1" dirty="0" smtClean="0">
              <a:solidFill>
                <a:schemeClr val="accent3">
                  <a:lumMod val="50000"/>
                </a:schemeClr>
              </a:solidFill>
              <a:latin typeface="Georgia" pitchFamily="18" charset="0"/>
            </a:endParaRPr>
          </a:p>
          <a:p>
            <a:pPr algn="just">
              <a:buFont typeface="Wingdings" pitchFamily="2" charset="2"/>
              <a:buChar char="v"/>
            </a:pPr>
            <a:endParaRPr lang="en-US" sz="5600" b="1" i="1" dirty="0" smtClean="0">
              <a:solidFill>
                <a:schemeClr val="accent3">
                  <a:lumMod val="50000"/>
                </a:schemeClr>
              </a:solidFill>
              <a:latin typeface="Georgia" pitchFamily="18" charset="0"/>
            </a:endParaRPr>
          </a:p>
          <a:p>
            <a:pPr algn="just">
              <a:buFont typeface="Wingdings" pitchFamily="2" charset="2"/>
              <a:buChar char="v"/>
            </a:pPr>
            <a:endParaRPr lang="en-IN" sz="5600" dirty="0" smtClean="0">
              <a:solidFill>
                <a:schemeClr val="accent3">
                  <a:lumMod val="50000"/>
                </a:schemeClr>
              </a:solidFill>
              <a:latin typeface="Georgia" pitchFamily="18" charset="0"/>
            </a:endParaRPr>
          </a:p>
          <a:p>
            <a:pPr algn="just">
              <a:buFont typeface="Wingdings" pitchFamily="2" charset="2"/>
              <a:buChar char="v"/>
            </a:pPr>
            <a:endParaRPr lang="en-US" sz="5600" dirty="0" smtClean="0">
              <a:solidFill>
                <a:schemeClr val="accent3">
                  <a:lumMod val="50000"/>
                </a:schemeClr>
              </a:solidFill>
              <a:latin typeface="Georgia" pitchFamily="18" charset="0"/>
            </a:endParaRPr>
          </a:p>
          <a:p>
            <a:pPr algn="just">
              <a:buFont typeface="Wingdings" pitchFamily="2" charset="2"/>
              <a:buChar char="v"/>
            </a:pPr>
            <a:endParaRPr lang="en-US" sz="2900" b="1" i="1" dirty="0" smtClean="0">
              <a:solidFill>
                <a:schemeClr val="accent3">
                  <a:lumMod val="50000"/>
                </a:schemeClr>
              </a:solidFill>
              <a:latin typeface="Georgia" pitchFamily="18" charset="0"/>
            </a:endParaRPr>
          </a:p>
          <a:p>
            <a:pPr algn="just">
              <a:buFont typeface="Wingdings" pitchFamily="2" charset="2"/>
              <a:buChar char="v"/>
            </a:pPr>
            <a:endParaRPr lang="en-IN" sz="2100" b="1" i="1" dirty="0" smtClean="0">
              <a:solidFill>
                <a:schemeClr val="accent3">
                  <a:lumMod val="50000"/>
                </a:schemeClr>
              </a:solidFill>
              <a:latin typeface="Georgia" pitchFamily="18" charset="0"/>
            </a:endParaRPr>
          </a:p>
          <a:p>
            <a:pPr algn="just">
              <a:buFont typeface="Wingdings" pitchFamily="2" charset="2"/>
              <a:buChar char="v"/>
            </a:pPr>
            <a:endParaRPr lang="en-US" sz="2100" b="1" i="1" dirty="0" smtClean="0">
              <a:solidFill>
                <a:schemeClr val="accent3">
                  <a:lumMod val="50000"/>
                </a:schemeClr>
              </a:solidFill>
              <a:latin typeface="Georgia" pitchFamily="18" charset="0"/>
            </a:endParaRPr>
          </a:p>
          <a:p>
            <a:pPr algn="just">
              <a:buFont typeface="Wingdings" pitchFamily="2" charset="2"/>
              <a:buChar char="v"/>
            </a:pPr>
            <a:endParaRPr lang="en-US" sz="2100" dirty="0" smtClean="0">
              <a:solidFill>
                <a:schemeClr val="accent3">
                  <a:lumMod val="50000"/>
                </a:schemeClr>
              </a:solidFill>
              <a:latin typeface="Georgia" pitchFamily="18" charset="0"/>
            </a:endParaRPr>
          </a:p>
          <a:p>
            <a:pPr algn="just">
              <a:buFont typeface="Wingdings" pitchFamily="2" charset="2"/>
              <a:buChar char="v"/>
            </a:pPr>
            <a:endParaRPr lang="en-US" sz="2000" dirty="0" smtClean="0">
              <a:solidFill>
                <a:schemeClr val="accent3">
                  <a:lumMod val="50000"/>
                </a:schemeClr>
              </a:solidFill>
              <a:latin typeface="Georgia" pitchFamily="18" charset="0"/>
            </a:endParaRPr>
          </a:p>
          <a:p>
            <a:pPr algn="just">
              <a:buFont typeface="Wingdings" pitchFamily="2" charset="2"/>
              <a:buChar char="v"/>
            </a:pPr>
            <a:endParaRPr lang="en-US" sz="2200" dirty="0" smtClean="0">
              <a:solidFill>
                <a:schemeClr val="accent3">
                  <a:lumMod val="50000"/>
                </a:schemeClr>
              </a:solidFill>
              <a:latin typeface="Georgia" pitchFamily="18" charset="0"/>
            </a:endParaRPr>
          </a:p>
          <a:p>
            <a:pPr algn="just">
              <a:buNone/>
            </a:pPr>
            <a:r>
              <a:rPr lang="en-US" sz="2400" dirty="0" smtClean="0">
                <a:solidFill>
                  <a:schemeClr val="accent3">
                    <a:lumMod val="50000"/>
                  </a:schemeClr>
                </a:solidFill>
                <a:latin typeface="Georgia" pitchFamily="18" charset="0"/>
              </a:rPr>
              <a:t>	</a:t>
            </a:r>
          </a:p>
        </p:txBody>
      </p:sp>
    </p:spTree>
  </p:cSld>
  <p:clrMapOvr>
    <a:masterClrMapping/>
  </p:clrMapOvr>
  <p:transition>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4578</TotalTime>
  <Words>4511</Words>
  <Application>Microsoft Office PowerPoint</Application>
  <PresentationFormat>On-screen Show (4:3)</PresentationFormat>
  <Paragraphs>722</Paragraphs>
  <Slides>64</Slides>
  <Notes>15</Notes>
  <HiddenSlides>0</HiddenSlides>
  <MMClips>0</MMClips>
  <ScaleCrop>false</ScaleCrop>
  <HeadingPairs>
    <vt:vector size="4" baseType="variant">
      <vt:variant>
        <vt:lpstr>Theme</vt:lpstr>
      </vt:variant>
      <vt:variant>
        <vt:i4>1</vt:i4>
      </vt:variant>
      <vt:variant>
        <vt:lpstr>Slide Titles</vt:lpstr>
      </vt:variant>
      <vt:variant>
        <vt:i4>64</vt:i4>
      </vt:variant>
    </vt:vector>
  </HeadingPairs>
  <TitlesOfParts>
    <vt:vector size="65" baseType="lpstr">
      <vt:lpstr>Angles</vt:lpstr>
      <vt:lpstr>PRACTICAL &amp; PROCEDURAL ASPECTS OF NCLT/ NCLAT  (CHAPTER XXVII)   </vt:lpstr>
      <vt:lpstr>PARADIGM SHIFT </vt:lpstr>
      <vt:lpstr>INTRODUCTION</vt:lpstr>
      <vt:lpstr>    NCLT </vt:lpstr>
      <vt:lpstr>    NCLT </vt:lpstr>
      <vt:lpstr> NCLAT</vt:lpstr>
      <vt:lpstr>AUTHORIZATION FOR APPEARANCE</vt:lpstr>
      <vt:lpstr>MATTERS TO BE DEALT WITH BY NCLT</vt:lpstr>
      <vt:lpstr>MATTERS TO BE DEALT WITH BY NCLT</vt:lpstr>
      <vt:lpstr>MATTERS TO BE DEALT WITH BY NCLT</vt:lpstr>
      <vt:lpstr>MATTERS TO BE DEALT WITH BY NCLT</vt:lpstr>
      <vt:lpstr>MATTERS TO BE DEALT WITH BY NCLT </vt:lpstr>
      <vt:lpstr>MATTERS TO BE DEALT WITH BY NCLT</vt:lpstr>
      <vt:lpstr>MATTERS TO BE DEALT WITH BY NCLT</vt:lpstr>
      <vt:lpstr>APPEAL BEFORE NCLAT</vt:lpstr>
      <vt:lpstr>Slide 16</vt:lpstr>
      <vt:lpstr>Slide 17</vt:lpstr>
      <vt:lpstr>Slide 18</vt:lpstr>
      <vt:lpstr>Slide 19</vt:lpstr>
      <vt:lpstr>SCHEDULE OF FEES</vt:lpstr>
      <vt:lpstr>SCHEDULE OF FEES</vt:lpstr>
      <vt:lpstr>CHECKLIST:  NCLT</vt:lpstr>
      <vt:lpstr>CHECKLIST:  NCLT</vt:lpstr>
      <vt:lpstr>FEW FORMS W.R.T NCLT RULES</vt:lpstr>
      <vt:lpstr>Slide 25</vt:lpstr>
      <vt:lpstr>Slide 26</vt:lpstr>
      <vt:lpstr>Slide 27</vt:lpstr>
      <vt:lpstr>Slide 28</vt:lpstr>
      <vt:lpstr>SCHEDULE OF FEES</vt:lpstr>
      <vt:lpstr>CHECKLIST:  NCLAT</vt:lpstr>
      <vt:lpstr>CHECKLIST:  NCLAT</vt:lpstr>
      <vt:lpstr> FORMS</vt:lpstr>
      <vt:lpstr>      JUDICIAL INTERVENTION</vt:lpstr>
      <vt:lpstr>INSOLVENCY RESOLUTION PROCESS &amp; NCLT </vt:lpstr>
      <vt:lpstr>INSOLVENCY RESOLUTION PROCESS &amp; NCLT </vt:lpstr>
      <vt:lpstr>APPEAL BEFORE NCLAT</vt:lpstr>
      <vt:lpstr>      HISTORIC COURT DECISIONS</vt:lpstr>
      <vt:lpstr>      NOTEWORTHY RULINGS</vt:lpstr>
      <vt:lpstr>      NOTEWORTHY RULINGS</vt:lpstr>
      <vt:lpstr>      NOTEWORTHY RULINGS</vt:lpstr>
      <vt:lpstr>      NOTEWORTHY RULINGS</vt:lpstr>
      <vt:lpstr>      NOTEWORTHY RULINGS</vt:lpstr>
      <vt:lpstr>      NOTEWORTHY RULINGS</vt:lpstr>
      <vt:lpstr>      NOTEWORTHY RULINGS</vt:lpstr>
      <vt:lpstr>      NOTEWORTHY RULINGS</vt:lpstr>
      <vt:lpstr>      NOTEWORTHY RULINGS</vt:lpstr>
      <vt:lpstr>      NOTEWORTHY RULINGS</vt:lpstr>
      <vt:lpstr>      NOTEWORTHY RULINGS</vt:lpstr>
      <vt:lpstr>      NOTEWORTHY RULINGS</vt:lpstr>
      <vt:lpstr>      NOTEWORTHY RULINGS</vt:lpstr>
      <vt:lpstr>      NOTEWORTHY RULINGS</vt:lpstr>
      <vt:lpstr>      NOTEWORTHY RULINGS</vt:lpstr>
      <vt:lpstr>CONDUCT AND ETIQUETTE</vt:lpstr>
      <vt:lpstr>PROFESSIONAL   ETIQUETTES</vt:lpstr>
      <vt:lpstr>TIME MANAGEMENT</vt:lpstr>
      <vt:lpstr>MYTHS</vt:lpstr>
      <vt:lpstr>Slide 57</vt:lpstr>
      <vt:lpstr>Appearance, Art of Advocacy &amp; Court Craft  </vt:lpstr>
      <vt:lpstr>Appearance, Art of Advocacy &amp; Court Craft  </vt:lpstr>
      <vt:lpstr>Appearance, Art of Advocacy &amp; Court Craft  </vt:lpstr>
      <vt:lpstr>Appearance, Art of Advocacy &amp; Court Craft  </vt:lpstr>
      <vt:lpstr>ART OF ADVOCACY &amp; COURT CRAFTS</vt:lpstr>
      <vt:lpstr>ART OF ADVOCACY &amp; COURT CRAFTS</vt:lpstr>
      <vt:lpstr>Slide 64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Nesar</dc:creator>
  <cp:lastModifiedBy>Microsoft</cp:lastModifiedBy>
  <cp:revision>595</cp:revision>
  <dcterms:created xsi:type="dcterms:W3CDTF">2006-08-16T00:00:00Z</dcterms:created>
  <dcterms:modified xsi:type="dcterms:W3CDTF">2018-05-18T07:32:07Z</dcterms:modified>
</cp:coreProperties>
</file>