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86" r:id="rId3"/>
    <p:sldId id="387" r:id="rId4"/>
    <p:sldId id="388" r:id="rId5"/>
    <p:sldId id="390" r:id="rId6"/>
    <p:sldId id="375" r:id="rId7"/>
    <p:sldId id="420" r:id="rId8"/>
    <p:sldId id="377" r:id="rId9"/>
    <p:sldId id="379" r:id="rId10"/>
    <p:sldId id="382" r:id="rId11"/>
    <p:sldId id="384" r:id="rId12"/>
    <p:sldId id="385" r:id="rId13"/>
    <p:sldId id="352" r:id="rId14"/>
    <p:sldId id="258" r:id="rId15"/>
    <p:sldId id="259" r:id="rId16"/>
    <p:sldId id="283" r:id="rId17"/>
    <p:sldId id="262" r:id="rId18"/>
    <p:sldId id="263" r:id="rId19"/>
    <p:sldId id="393" r:id="rId20"/>
    <p:sldId id="394" r:id="rId21"/>
    <p:sldId id="395" r:id="rId22"/>
    <p:sldId id="396" r:id="rId23"/>
    <p:sldId id="397" r:id="rId24"/>
    <p:sldId id="424" r:id="rId25"/>
    <p:sldId id="398" r:id="rId26"/>
    <p:sldId id="399" r:id="rId27"/>
    <p:sldId id="400" r:id="rId28"/>
    <p:sldId id="401" r:id="rId29"/>
    <p:sldId id="402" r:id="rId30"/>
    <p:sldId id="403" r:id="rId31"/>
    <p:sldId id="404" r:id="rId32"/>
    <p:sldId id="406" r:id="rId33"/>
    <p:sldId id="405" r:id="rId34"/>
    <p:sldId id="407" r:id="rId35"/>
    <p:sldId id="408" r:id="rId36"/>
    <p:sldId id="411" r:id="rId37"/>
    <p:sldId id="412" r:id="rId38"/>
    <p:sldId id="423" r:id="rId39"/>
    <p:sldId id="409" r:id="rId40"/>
    <p:sldId id="413" r:id="rId41"/>
    <p:sldId id="410" r:id="rId42"/>
    <p:sldId id="414" r:id="rId43"/>
    <p:sldId id="415" r:id="rId44"/>
    <p:sldId id="416" r:id="rId45"/>
    <p:sldId id="417" r:id="rId46"/>
    <p:sldId id="418" r:id="rId47"/>
    <p:sldId id="419" r:id="rId48"/>
    <p:sldId id="370" r:id="rId49"/>
    <p:sldId id="371" r:id="rId5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C2EB99"/>
    <a:srgbClr val="FFCCFF"/>
    <a:srgbClr val="FFF1C5"/>
    <a:srgbClr val="FFE5FF"/>
    <a:srgbClr val="FFFFFF"/>
    <a:srgbClr val="FBC0FC"/>
    <a:srgbClr val="F1A1F9"/>
    <a:srgbClr val="DE9BFF"/>
    <a:srgbClr val="FF7DFF"/>
    <a:srgbClr val="58931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29" autoAdjust="0"/>
    <p:restoredTop sz="94652" autoAdjust="0"/>
  </p:normalViewPr>
  <p:slideViewPr>
    <p:cSldViewPr>
      <p:cViewPr>
        <p:scale>
          <a:sx n="66" d="100"/>
          <a:sy n="66" d="100"/>
        </p:scale>
        <p:origin x="-1332"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26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7A970-F3A6-4246-970A-F6D322931A26}" type="doc">
      <dgm:prSet loTypeId="urn:microsoft.com/office/officeart/2005/8/layout/pyramid2" loCatId="list" qsTypeId="urn:microsoft.com/office/officeart/2005/8/quickstyle/simple1" qsCatId="simple" csTypeId="urn:microsoft.com/office/officeart/2005/8/colors/accent1_2" csCatId="accent1" phldr="1"/>
      <dgm:spPr/>
    </dgm:pt>
    <dgm:pt modelId="{78F53898-C22D-45D8-926A-1005436470DC}">
      <dgm:prSet phldrT="[Text]" phldr="1"/>
      <dgm:spPr>
        <a:noFill/>
        <a:ln>
          <a:noFill/>
        </a:ln>
      </dgm:spPr>
      <dgm:t>
        <a:bodyPr/>
        <a:lstStyle/>
        <a:p>
          <a:endParaRPr lang="en-US" dirty="0"/>
        </a:p>
      </dgm:t>
    </dgm:pt>
    <dgm:pt modelId="{F50AD517-3E36-4AC8-ABE2-2F24DECB93B1}" type="sibTrans" cxnId="{3C638002-51A5-405C-9483-6CDDF9376BAD}">
      <dgm:prSet/>
      <dgm:spPr/>
      <dgm:t>
        <a:bodyPr/>
        <a:lstStyle/>
        <a:p>
          <a:endParaRPr lang="en-US"/>
        </a:p>
      </dgm:t>
    </dgm:pt>
    <dgm:pt modelId="{2B0FB534-C256-4C37-9B23-82918692D876}" type="parTrans" cxnId="{3C638002-51A5-405C-9483-6CDDF9376BAD}">
      <dgm:prSet/>
      <dgm:spPr/>
      <dgm:t>
        <a:bodyPr/>
        <a:lstStyle/>
        <a:p>
          <a:endParaRPr lang="en-US"/>
        </a:p>
      </dgm:t>
    </dgm:pt>
    <dgm:pt modelId="{800722A0-02F2-49F4-815E-37D285E08DED}" type="pres">
      <dgm:prSet presAssocID="{B067A970-F3A6-4246-970A-F6D322931A26}" presName="compositeShape" presStyleCnt="0">
        <dgm:presLayoutVars>
          <dgm:dir/>
          <dgm:resizeHandles/>
        </dgm:presLayoutVars>
      </dgm:prSet>
      <dgm:spPr/>
    </dgm:pt>
    <dgm:pt modelId="{564E760F-6FD0-4EE2-ABC9-614C4564EDAB}" type="pres">
      <dgm:prSet presAssocID="{B067A970-F3A6-4246-970A-F6D322931A26}" presName="pyramid" presStyleLbl="node1" presStyleIdx="0" presStyleCnt="1" custLinFactNeighborX="-17500"/>
      <dgm:spPr/>
    </dgm:pt>
    <dgm:pt modelId="{CF795288-6AD6-4AD2-8CE5-BD13919A3AAA}" type="pres">
      <dgm:prSet presAssocID="{B067A970-F3A6-4246-970A-F6D322931A26}" presName="theList" presStyleCnt="0"/>
      <dgm:spPr/>
    </dgm:pt>
    <dgm:pt modelId="{154F0B0C-A1B0-4DA5-88BC-0B2740436948}" type="pres">
      <dgm:prSet presAssocID="{78F53898-C22D-45D8-926A-1005436470DC}" presName="aNode" presStyleLbl="fgAcc1" presStyleIdx="0" presStyleCnt="1" custLinFactNeighborX="-4605" custLinFactNeighborY="8809">
        <dgm:presLayoutVars>
          <dgm:bulletEnabled val="1"/>
        </dgm:presLayoutVars>
      </dgm:prSet>
      <dgm:spPr/>
      <dgm:t>
        <a:bodyPr/>
        <a:lstStyle/>
        <a:p>
          <a:endParaRPr lang="en-US"/>
        </a:p>
      </dgm:t>
    </dgm:pt>
    <dgm:pt modelId="{9620FFEF-0268-4FC0-A2E1-B7F810796BB8}" type="pres">
      <dgm:prSet presAssocID="{78F53898-C22D-45D8-926A-1005436470DC}" presName="aSpace" presStyleCnt="0"/>
      <dgm:spPr/>
    </dgm:pt>
  </dgm:ptLst>
  <dgm:cxnLst>
    <dgm:cxn modelId="{92AA05BC-0A4D-41DE-874F-60A43CD120FB}" type="presOf" srcId="{78F53898-C22D-45D8-926A-1005436470DC}" destId="{154F0B0C-A1B0-4DA5-88BC-0B2740436948}" srcOrd="0" destOrd="0" presId="urn:microsoft.com/office/officeart/2005/8/layout/pyramid2"/>
    <dgm:cxn modelId="{60C59316-862C-4BF6-BF87-34C46C60C438}" type="presOf" srcId="{B067A970-F3A6-4246-970A-F6D322931A26}" destId="{800722A0-02F2-49F4-815E-37D285E08DED}" srcOrd="0" destOrd="0" presId="urn:microsoft.com/office/officeart/2005/8/layout/pyramid2"/>
    <dgm:cxn modelId="{3C638002-51A5-405C-9483-6CDDF9376BAD}" srcId="{B067A970-F3A6-4246-970A-F6D322931A26}" destId="{78F53898-C22D-45D8-926A-1005436470DC}" srcOrd="0" destOrd="0" parTransId="{2B0FB534-C256-4C37-9B23-82918692D876}" sibTransId="{F50AD517-3E36-4AC8-ABE2-2F24DECB93B1}"/>
    <dgm:cxn modelId="{A5FC9E81-8F36-4BA1-8BF7-0A699639CAD8}" type="presParOf" srcId="{800722A0-02F2-49F4-815E-37D285E08DED}" destId="{564E760F-6FD0-4EE2-ABC9-614C4564EDAB}" srcOrd="0" destOrd="0" presId="urn:microsoft.com/office/officeart/2005/8/layout/pyramid2"/>
    <dgm:cxn modelId="{D8540E1D-B053-4059-A406-D8CE6AADD2C7}" type="presParOf" srcId="{800722A0-02F2-49F4-815E-37D285E08DED}" destId="{CF795288-6AD6-4AD2-8CE5-BD13919A3AAA}" srcOrd="1" destOrd="0" presId="urn:microsoft.com/office/officeart/2005/8/layout/pyramid2"/>
    <dgm:cxn modelId="{59EBDD9E-1D41-490F-B43F-4937F6448604}" type="presParOf" srcId="{CF795288-6AD6-4AD2-8CE5-BD13919A3AAA}" destId="{154F0B0C-A1B0-4DA5-88BC-0B2740436948}" srcOrd="0" destOrd="0" presId="urn:microsoft.com/office/officeart/2005/8/layout/pyramid2"/>
    <dgm:cxn modelId="{1F5C7079-F1A4-4E62-9146-F1867421946D}" type="presParOf" srcId="{CF795288-6AD6-4AD2-8CE5-BD13919A3AAA}" destId="{9620FFEF-0268-4FC0-A2E1-B7F810796BB8}" srcOrd="1"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B067A970-F3A6-4246-970A-F6D322931A26}" type="doc">
      <dgm:prSet loTypeId="urn:microsoft.com/office/officeart/2005/8/layout/pyramid2" loCatId="list" qsTypeId="urn:microsoft.com/office/officeart/2005/8/quickstyle/simple1" qsCatId="simple" csTypeId="urn:microsoft.com/office/officeart/2005/8/colors/accent1_2" csCatId="accent1" phldr="1"/>
      <dgm:spPr/>
    </dgm:pt>
    <dgm:pt modelId="{78F53898-C22D-45D8-926A-1005436470DC}">
      <dgm:prSet phldrT="[Text]" phldr="1"/>
      <dgm:spPr>
        <a:noFill/>
        <a:ln>
          <a:noFill/>
        </a:ln>
      </dgm:spPr>
      <dgm:t>
        <a:bodyPr/>
        <a:lstStyle/>
        <a:p>
          <a:endParaRPr lang="en-US" dirty="0"/>
        </a:p>
      </dgm:t>
    </dgm:pt>
    <dgm:pt modelId="{F50AD517-3E36-4AC8-ABE2-2F24DECB93B1}" type="sibTrans" cxnId="{3C638002-51A5-405C-9483-6CDDF9376BAD}">
      <dgm:prSet/>
      <dgm:spPr/>
      <dgm:t>
        <a:bodyPr/>
        <a:lstStyle/>
        <a:p>
          <a:endParaRPr lang="en-US"/>
        </a:p>
      </dgm:t>
    </dgm:pt>
    <dgm:pt modelId="{2B0FB534-C256-4C37-9B23-82918692D876}" type="parTrans" cxnId="{3C638002-51A5-405C-9483-6CDDF9376BAD}">
      <dgm:prSet/>
      <dgm:spPr/>
      <dgm:t>
        <a:bodyPr/>
        <a:lstStyle/>
        <a:p>
          <a:endParaRPr lang="en-US"/>
        </a:p>
      </dgm:t>
    </dgm:pt>
    <dgm:pt modelId="{800722A0-02F2-49F4-815E-37D285E08DED}" type="pres">
      <dgm:prSet presAssocID="{B067A970-F3A6-4246-970A-F6D322931A26}" presName="compositeShape" presStyleCnt="0">
        <dgm:presLayoutVars>
          <dgm:dir/>
          <dgm:resizeHandles/>
        </dgm:presLayoutVars>
      </dgm:prSet>
      <dgm:spPr/>
    </dgm:pt>
    <dgm:pt modelId="{564E760F-6FD0-4EE2-ABC9-614C4564EDAB}" type="pres">
      <dgm:prSet presAssocID="{B067A970-F3A6-4246-970A-F6D322931A26}" presName="pyramid" presStyleLbl="node1" presStyleIdx="0" presStyleCnt="1" custLinFactNeighborX="-17500"/>
      <dgm:spPr/>
    </dgm:pt>
    <dgm:pt modelId="{CF795288-6AD6-4AD2-8CE5-BD13919A3AAA}" type="pres">
      <dgm:prSet presAssocID="{B067A970-F3A6-4246-970A-F6D322931A26}" presName="theList" presStyleCnt="0"/>
      <dgm:spPr/>
    </dgm:pt>
    <dgm:pt modelId="{154F0B0C-A1B0-4DA5-88BC-0B2740436948}" type="pres">
      <dgm:prSet presAssocID="{78F53898-C22D-45D8-926A-1005436470DC}" presName="aNode" presStyleLbl="fgAcc1" presStyleIdx="0" presStyleCnt="1" custLinFactNeighborX="-4605" custLinFactNeighborY="8809">
        <dgm:presLayoutVars>
          <dgm:bulletEnabled val="1"/>
        </dgm:presLayoutVars>
      </dgm:prSet>
      <dgm:spPr/>
      <dgm:t>
        <a:bodyPr/>
        <a:lstStyle/>
        <a:p>
          <a:endParaRPr lang="en-US"/>
        </a:p>
      </dgm:t>
    </dgm:pt>
    <dgm:pt modelId="{9620FFEF-0268-4FC0-A2E1-B7F810796BB8}" type="pres">
      <dgm:prSet presAssocID="{78F53898-C22D-45D8-926A-1005436470DC}" presName="aSpace" presStyleCnt="0"/>
      <dgm:spPr/>
    </dgm:pt>
  </dgm:ptLst>
  <dgm:cxnLst>
    <dgm:cxn modelId="{6CED54B5-9861-4083-82EF-78C402F9EC25}" type="presOf" srcId="{B067A970-F3A6-4246-970A-F6D322931A26}" destId="{800722A0-02F2-49F4-815E-37D285E08DED}" srcOrd="0" destOrd="0" presId="urn:microsoft.com/office/officeart/2005/8/layout/pyramid2"/>
    <dgm:cxn modelId="{3C638002-51A5-405C-9483-6CDDF9376BAD}" srcId="{B067A970-F3A6-4246-970A-F6D322931A26}" destId="{78F53898-C22D-45D8-926A-1005436470DC}" srcOrd="0" destOrd="0" parTransId="{2B0FB534-C256-4C37-9B23-82918692D876}" sibTransId="{F50AD517-3E36-4AC8-ABE2-2F24DECB93B1}"/>
    <dgm:cxn modelId="{A684F47D-7BB3-4085-85D7-95A2654D6F14}" type="presOf" srcId="{78F53898-C22D-45D8-926A-1005436470DC}" destId="{154F0B0C-A1B0-4DA5-88BC-0B2740436948}" srcOrd="0" destOrd="0" presId="urn:microsoft.com/office/officeart/2005/8/layout/pyramid2"/>
    <dgm:cxn modelId="{1E3887AC-1935-41E1-97A7-EAF05C923949}" type="presParOf" srcId="{800722A0-02F2-49F4-815E-37D285E08DED}" destId="{564E760F-6FD0-4EE2-ABC9-614C4564EDAB}" srcOrd="0" destOrd="0" presId="urn:microsoft.com/office/officeart/2005/8/layout/pyramid2"/>
    <dgm:cxn modelId="{C1C547AE-02DB-4628-B075-8AFE01B2867A}" type="presParOf" srcId="{800722A0-02F2-49F4-815E-37D285E08DED}" destId="{CF795288-6AD6-4AD2-8CE5-BD13919A3AAA}" srcOrd="1" destOrd="0" presId="urn:microsoft.com/office/officeart/2005/8/layout/pyramid2"/>
    <dgm:cxn modelId="{C95C4676-DBD5-4AB2-8E5A-2B259D6DA8D4}" type="presParOf" srcId="{CF795288-6AD6-4AD2-8CE5-BD13919A3AAA}" destId="{154F0B0C-A1B0-4DA5-88BC-0B2740436948}" srcOrd="0" destOrd="0" presId="urn:microsoft.com/office/officeart/2005/8/layout/pyramid2"/>
    <dgm:cxn modelId="{AE2D4CC1-9618-4BF7-9DF3-0DE3DF3C9C93}" type="presParOf" srcId="{CF795288-6AD6-4AD2-8CE5-BD13919A3AAA}" destId="{9620FFEF-0268-4FC0-A2E1-B7F810796BB8}" srcOrd="1"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B067A970-F3A6-4246-970A-F6D322931A26}" type="doc">
      <dgm:prSet loTypeId="urn:microsoft.com/office/officeart/2005/8/layout/pyramid2" loCatId="list" qsTypeId="urn:microsoft.com/office/officeart/2005/8/quickstyle/simple1" qsCatId="simple" csTypeId="urn:microsoft.com/office/officeart/2005/8/colors/accent1_2" csCatId="accent1" phldr="1"/>
      <dgm:spPr/>
    </dgm:pt>
    <dgm:pt modelId="{78F53898-C22D-45D8-926A-1005436470DC}">
      <dgm:prSet phldrT="[Text]" phldr="1"/>
      <dgm:spPr>
        <a:noFill/>
        <a:ln>
          <a:noFill/>
        </a:ln>
      </dgm:spPr>
      <dgm:t>
        <a:bodyPr/>
        <a:lstStyle/>
        <a:p>
          <a:endParaRPr lang="en-US" dirty="0"/>
        </a:p>
      </dgm:t>
    </dgm:pt>
    <dgm:pt modelId="{F50AD517-3E36-4AC8-ABE2-2F24DECB93B1}" type="sibTrans" cxnId="{3C638002-51A5-405C-9483-6CDDF9376BAD}">
      <dgm:prSet/>
      <dgm:spPr/>
      <dgm:t>
        <a:bodyPr/>
        <a:lstStyle/>
        <a:p>
          <a:endParaRPr lang="en-US"/>
        </a:p>
      </dgm:t>
    </dgm:pt>
    <dgm:pt modelId="{2B0FB534-C256-4C37-9B23-82918692D876}" type="parTrans" cxnId="{3C638002-51A5-405C-9483-6CDDF9376BAD}">
      <dgm:prSet/>
      <dgm:spPr/>
      <dgm:t>
        <a:bodyPr/>
        <a:lstStyle/>
        <a:p>
          <a:endParaRPr lang="en-US"/>
        </a:p>
      </dgm:t>
    </dgm:pt>
    <dgm:pt modelId="{800722A0-02F2-49F4-815E-37D285E08DED}" type="pres">
      <dgm:prSet presAssocID="{B067A970-F3A6-4246-970A-F6D322931A26}" presName="compositeShape" presStyleCnt="0">
        <dgm:presLayoutVars>
          <dgm:dir/>
          <dgm:resizeHandles/>
        </dgm:presLayoutVars>
      </dgm:prSet>
      <dgm:spPr/>
    </dgm:pt>
    <dgm:pt modelId="{564E760F-6FD0-4EE2-ABC9-614C4564EDAB}" type="pres">
      <dgm:prSet presAssocID="{B067A970-F3A6-4246-970A-F6D322931A26}" presName="pyramid" presStyleLbl="node1" presStyleIdx="0" presStyleCnt="1" custLinFactNeighborX="-17500"/>
      <dgm:spPr/>
    </dgm:pt>
    <dgm:pt modelId="{CF795288-6AD6-4AD2-8CE5-BD13919A3AAA}" type="pres">
      <dgm:prSet presAssocID="{B067A970-F3A6-4246-970A-F6D322931A26}" presName="theList" presStyleCnt="0"/>
      <dgm:spPr/>
    </dgm:pt>
    <dgm:pt modelId="{154F0B0C-A1B0-4DA5-88BC-0B2740436948}" type="pres">
      <dgm:prSet presAssocID="{78F53898-C22D-45D8-926A-1005436470DC}" presName="aNode" presStyleLbl="fgAcc1" presStyleIdx="0" presStyleCnt="1" custLinFactNeighborX="-4605" custLinFactNeighborY="8809">
        <dgm:presLayoutVars>
          <dgm:bulletEnabled val="1"/>
        </dgm:presLayoutVars>
      </dgm:prSet>
      <dgm:spPr/>
      <dgm:t>
        <a:bodyPr/>
        <a:lstStyle/>
        <a:p>
          <a:endParaRPr lang="en-US"/>
        </a:p>
      </dgm:t>
    </dgm:pt>
    <dgm:pt modelId="{9620FFEF-0268-4FC0-A2E1-B7F810796BB8}" type="pres">
      <dgm:prSet presAssocID="{78F53898-C22D-45D8-926A-1005436470DC}" presName="aSpace" presStyleCnt="0"/>
      <dgm:spPr/>
    </dgm:pt>
  </dgm:ptLst>
  <dgm:cxnLst>
    <dgm:cxn modelId="{CEAF21B3-D954-40D6-97DE-74BB2189B889}" type="presOf" srcId="{B067A970-F3A6-4246-970A-F6D322931A26}" destId="{800722A0-02F2-49F4-815E-37D285E08DED}" srcOrd="0" destOrd="0" presId="urn:microsoft.com/office/officeart/2005/8/layout/pyramid2"/>
    <dgm:cxn modelId="{65A5ED2B-F1DA-49BC-A0D0-7BCA455EAB32}" type="presOf" srcId="{78F53898-C22D-45D8-926A-1005436470DC}" destId="{154F0B0C-A1B0-4DA5-88BC-0B2740436948}" srcOrd="0" destOrd="0" presId="urn:microsoft.com/office/officeart/2005/8/layout/pyramid2"/>
    <dgm:cxn modelId="{3C638002-51A5-405C-9483-6CDDF9376BAD}" srcId="{B067A970-F3A6-4246-970A-F6D322931A26}" destId="{78F53898-C22D-45D8-926A-1005436470DC}" srcOrd="0" destOrd="0" parTransId="{2B0FB534-C256-4C37-9B23-82918692D876}" sibTransId="{F50AD517-3E36-4AC8-ABE2-2F24DECB93B1}"/>
    <dgm:cxn modelId="{2C3B0F65-C67C-48DD-9F30-40E093B81FFE}" type="presParOf" srcId="{800722A0-02F2-49F4-815E-37D285E08DED}" destId="{564E760F-6FD0-4EE2-ABC9-614C4564EDAB}" srcOrd="0" destOrd="0" presId="urn:microsoft.com/office/officeart/2005/8/layout/pyramid2"/>
    <dgm:cxn modelId="{F0D05A16-D6FF-4C25-BA0C-695DF3527DC0}" type="presParOf" srcId="{800722A0-02F2-49F4-815E-37D285E08DED}" destId="{CF795288-6AD6-4AD2-8CE5-BD13919A3AAA}" srcOrd="1" destOrd="0" presId="urn:microsoft.com/office/officeart/2005/8/layout/pyramid2"/>
    <dgm:cxn modelId="{E18F84DE-4508-4764-886E-C37E4BE118C2}" type="presParOf" srcId="{CF795288-6AD6-4AD2-8CE5-BD13919A3AAA}" destId="{154F0B0C-A1B0-4DA5-88BC-0B2740436948}" srcOrd="0" destOrd="0" presId="urn:microsoft.com/office/officeart/2005/8/layout/pyramid2"/>
    <dgm:cxn modelId="{4C7789C2-AD47-4A41-A5E7-FC215472F013}" type="presParOf" srcId="{CF795288-6AD6-4AD2-8CE5-BD13919A3AAA}" destId="{9620FFEF-0268-4FC0-A2E1-B7F810796BB8}" srcOrd="1"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03E51-22B2-4C04-A6DC-C647E9D23383}" type="datetimeFigureOut">
              <a:rPr lang="en-US" smtClean="0"/>
              <a:pPr/>
              <a:t>6/17/2017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1A97F3-D035-4229-A811-B16ADF3F66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1A97F3-D035-4229-A811-B16ADF3F668F}"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CBFBB86-E69A-4308-BD4A-A7EE2DB3BEA2}"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B2F4D5A-DB4E-47AC-B3AF-6B68285EFBD8}"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64EFB20-2204-4491-9047-02894387680C}"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A5FD6E7-0EB8-4AA9-A489-AE0C27A6AA68}"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42EE18D-B255-4B5A-BCD3-FEBCCDC69214}"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7B1103C-C7E7-485F-982E-D7C001B2E596}"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CD6B4D5F-5278-41A4-A05D-106EE482B462}"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27A012E-2BBE-47F7-9DEE-D4994F8AD520}"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4C2FD22-0FC7-4510-9294-79E535C26FDE}"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3A4B690-C2A6-470A-AC59-5BCA81E4E5C6}"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C64CF40-3FDE-46A4-B446-06A1250DD444}"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F273D60-B121-4F4A-A63E-8BDFF33AB689}"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askuslegal.in/" TargetMode="External"/><Relationship Id="rId2" Type="http://schemas.openxmlformats.org/officeDocument/2006/relationships/hyperlink" Target="mailto:ravi@askuslegal.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000250" y="3929066"/>
            <a:ext cx="5643584" cy="1643074"/>
          </a:xfrm>
          <a:prstGeom prst="rect">
            <a:avLst/>
          </a:prstGeom>
          <a:noFill/>
          <a:ln w="9525">
            <a:noFill/>
            <a:miter lim="800000"/>
            <a:headEnd/>
            <a:tailEnd/>
          </a:ln>
        </p:spPr>
        <p:txBody>
          <a:bodyPr anchor="ctr"/>
          <a:lstStyle/>
          <a:p>
            <a:pPr algn="ctr">
              <a:defRPr/>
            </a:pPr>
            <a:r>
              <a:rPr lang="en-IN" sz="3600" b="1" kern="0" dirty="0" smtClean="0">
                <a:solidFill>
                  <a:schemeClr val="tx2"/>
                </a:solidFill>
                <a:effectLst>
                  <a:outerShdw blurRad="38100" dist="38100" dir="2700000" algn="tl">
                    <a:srgbClr val="000000">
                      <a:alpha val="43137"/>
                    </a:srgbClr>
                  </a:outerShdw>
                </a:effectLst>
                <a:latin typeface="+mj-lt"/>
                <a:ea typeface="+mj-ea"/>
                <a:cs typeface="+mj-cs"/>
              </a:rPr>
              <a:t>LABOUR LAWS COMPLIANCE </a:t>
            </a:r>
            <a:r>
              <a:rPr lang="en-IN" sz="3600" b="1" kern="0" dirty="0" smtClean="0">
                <a:solidFill>
                  <a:schemeClr val="tx2"/>
                </a:solidFill>
                <a:effectLst>
                  <a:outerShdw blurRad="38100" dist="38100" dir="2700000" algn="tl">
                    <a:srgbClr val="000000">
                      <a:alpha val="43137"/>
                    </a:srgbClr>
                  </a:outerShdw>
                </a:effectLst>
              </a:rPr>
              <a:t>MANAGEMENT:</a:t>
            </a:r>
            <a:endParaRPr lang="en-US" sz="3600" kern="0" dirty="0">
              <a:effectLst>
                <a:outerShdw blurRad="38100" dist="38100" dir="2700000" algn="tl">
                  <a:srgbClr val="000000">
                    <a:alpha val="43137"/>
                  </a:srgbClr>
                </a:outerShdw>
              </a:effectLst>
              <a:latin typeface="+mj-lt"/>
              <a:ea typeface="+mj-ea"/>
              <a:cs typeface="+mj-cs"/>
            </a:endParaRPr>
          </a:p>
        </p:txBody>
      </p:sp>
      <p:sp>
        <p:nvSpPr>
          <p:cNvPr id="4" name="Rectangle 2"/>
          <p:cNvSpPr txBox="1">
            <a:spLocks noChangeArrowheads="1"/>
          </p:cNvSpPr>
          <p:nvPr/>
        </p:nvSpPr>
        <p:spPr bwMode="auto">
          <a:xfrm>
            <a:off x="2071670" y="5286388"/>
            <a:ext cx="5786478" cy="1000125"/>
          </a:xfrm>
          <a:prstGeom prst="rect">
            <a:avLst/>
          </a:prstGeom>
          <a:noFill/>
          <a:ln w="9525">
            <a:noFill/>
            <a:miter lim="800000"/>
            <a:headEnd/>
            <a:tailEnd/>
          </a:ln>
        </p:spPr>
        <p:txBody>
          <a:bodyPr anchor="ctr"/>
          <a:lstStyle/>
          <a:p>
            <a:pPr algn="ctr">
              <a:defRPr/>
            </a:pPr>
            <a:r>
              <a:rPr lang="en-IN" sz="2800" b="1" i="1" kern="0" dirty="0" smtClean="0">
                <a:solidFill>
                  <a:schemeClr val="tx2"/>
                </a:solidFill>
                <a:latin typeface="+mj-lt"/>
                <a:ea typeface="+mj-ea"/>
                <a:cs typeface="+mj-cs"/>
              </a:rPr>
              <a:t>Professional Perspective</a:t>
            </a:r>
            <a:endParaRPr lang="en-IN" sz="2800" b="1" i="1" kern="0"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What Are the Major Contributions that can be made by a CS </a:t>
            </a:r>
            <a:r>
              <a:rPr lang="en-US" sz="2800" b="1" dirty="0" smtClean="0">
                <a:effectLst>
                  <a:outerShdw blurRad="38100" dist="38100" dir="2700000" algn="tl">
                    <a:srgbClr val="000000">
                      <a:alpha val="43137"/>
                    </a:srgbClr>
                  </a:outerShdw>
                </a:effectLst>
              </a:rPr>
              <a:t>- How to ‘ADD VALUE’</a:t>
            </a:r>
          </a:p>
        </p:txBody>
      </p:sp>
      <p:sp>
        <p:nvSpPr>
          <p:cNvPr id="3" name="Content Placeholder 2"/>
          <p:cNvSpPr>
            <a:spLocks noGrp="1"/>
          </p:cNvSpPr>
          <p:nvPr>
            <p:ph idx="1"/>
          </p:nvPr>
        </p:nvSpPr>
        <p:spPr/>
        <p:txBody>
          <a:bodyPr/>
          <a:lstStyle/>
          <a:p>
            <a:endParaRPr lang="en-US" dirty="0"/>
          </a:p>
        </p:txBody>
      </p:sp>
      <p:grpSp>
        <p:nvGrpSpPr>
          <p:cNvPr id="15" name="Group 14"/>
          <p:cNvGrpSpPr/>
          <p:nvPr/>
        </p:nvGrpSpPr>
        <p:grpSpPr>
          <a:xfrm>
            <a:off x="785786" y="2071678"/>
            <a:ext cx="7143800" cy="3643338"/>
            <a:chOff x="-1832203" y="-433562"/>
            <a:chExt cx="7459019" cy="4959269"/>
          </a:xfrm>
        </p:grpSpPr>
        <p:pic>
          <p:nvPicPr>
            <p:cNvPr id="2057" name="Picture 9"/>
            <p:cNvPicPr>
              <a:picLocks noChangeAspect="1" noChangeArrowheads="1"/>
            </p:cNvPicPr>
            <p:nvPr/>
          </p:nvPicPr>
          <p:blipFill>
            <a:blip r:embed="rId2"/>
            <a:srcRect/>
            <a:stretch>
              <a:fillRect/>
            </a:stretch>
          </p:blipFill>
          <p:spPr bwMode="auto">
            <a:xfrm>
              <a:off x="-1832203" y="-433562"/>
              <a:ext cx="7459019" cy="4959269"/>
            </a:xfrm>
            <a:prstGeom prst="rect">
              <a:avLst/>
            </a:prstGeom>
            <a:noFill/>
            <a:ln w="9525">
              <a:noFill/>
              <a:miter lim="800000"/>
              <a:headEnd/>
              <a:tailEnd/>
            </a:ln>
            <a:effectLst/>
          </p:spPr>
        </p:pic>
        <p:sp>
          <p:nvSpPr>
            <p:cNvPr id="14" name="TextBox 13"/>
            <p:cNvSpPr txBox="1"/>
            <p:nvPr/>
          </p:nvSpPr>
          <p:spPr>
            <a:xfrm>
              <a:off x="93505" y="2204969"/>
              <a:ext cx="3071834" cy="830997"/>
            </a:xfrm>
            <a:prstGeom prst="rect">
              <a:avLst/>
            </a:prstGeom>
            <a:noFill/>
          </p:spPr>
          <p:txBody>
            <a:bodyPr wrap="square" rtlCol="0">
              <a:spAutoFit/>
            </a:bodyPr>
            <a:lstStyle/>
            <a:p>
              <a:r>
                <a:rPr lang="en-US" sz="4800" b="1" dirty="0" smtClean="0">
                  <a:solidFill>
                    <a:schemeClr val="bg1"/>
                  </a:solidFill>
                  <a:latin typeface="Bradley Hand ITC" pitchFamily="66" charset="0"/>
                  <a:cs typeface="Arabic Typesetting" pitchFamily="66" charset="-78"/>
                </a:rPr>
                <a:t>Add Value</a:t>
              </a:r>
              <a:endParaRPr lang="en-US" sz="4800" b="1" dirty="0">
                <a:solidFill>
                  <a:schemeClr val="bg1"/>
                </a:solidFill>
                <a:latin typeface="Bradley Hand ITC" pitchFamily="66" charset="0"/>
                <a:cs typeface="Arabic Typesetting" pitchFamily="66" charset="-7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grpSp>
        <p:nvGrpSpPr>
          <p:cNvPr id="24" name="Group 23"/>
          <p:cNvGrpSpPr/>
          <p:nvPr/>
        </p:nvGrpSpPr>
        <p:grpSpPr>
          <a:xfrm>
            <a:off x="500034" y="5061138"/>
            <a:ext cx="1643074" cy="1000132"/>
            <a:chOff x="500034" y="5061138"/>
            <a:chExt cx="1643074" cy="1000132"/>
          </a:xfrm>
        </p:grpSpPr>
        <p:sp>
          <p:nvSpPr>
            <p:cNvPr id="4" name="Rectangle 3"/>
            <p:cNvSpPr/>
            <p:nvPr/>
          </p:nvSpPr>
          <p:spPr>
            <a:xfrm>
              <a:off x="500034" y="5061138"/>
              <a:ext cx="1643074" cy="1000132"/>
            </a:xfrm>
            <a:prstGeom prst="rect">
              <a:avLst/>
            </a:prstGeom>
            <a:scene3d>
              <a:camera prst="isometricLeftDown">
                <a:rot lat="489065" lon="1051266" rev="21513166"/>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181862">
              <a:off x="571472" y="5132576"/>
              <a:ext cx="1357587" cy="923330"/>
            </a:xfrm>
            <a:prstGeom prst="rect">
              <a:avLst/>
            </a:prstGeom>
            <a:noFill/>
          </p:spPr>
          <p:txBody>
            <a:bodyPr wrap="square" rtlCol="0">
              <a:spAutoFit/>
            </a:bodyPr>
            <a:lstStyle/>
            <a:p>
              <a:pPr algn="ctr"/>
              <a:r>
                <a:rPr lang="en-US" b="1" dirty="0" smtClean="0"/>
                <a:t>Identify Applicable Laws</a:t>
              </a:r>
              <a:endParaRPr lang="en-US" b="1" dirty="0"/>
            </a:p>
          </p:txBody>
        </p:sp>
      </p:grpSp>
      <p:grpSp>
        <p:nvGrpSpPr>
          <p:cNvPr id="27" name="Group 26"/>
          <p:cNvGrpSpPr/>
          <p:nvPr/>
        </p:nvGrpSpPr>
        <p:grpSpPr>
          <a:xfrm>
            <a:off x="2500298" y="5132576"/>
            <a:ext cx="1643074" cy="1000132"/>
            <a:chOff x="2500298" y="5132576"/>
            <a:chExt cx="1643074" cy="1000132"/>
          </a:xfrm>
        </p:grpSpPr>
        <p:sp>
          <p:nvSpPr>
            <p:cNvPr id="6" name="Rectangle 5"/>
            <p:cNvSpPr/>
            <p:nvPr/>
          </p:nvSpPr>
          <p:spPr>
            <a:xfrm>
              <a:off x="2500298" y="5132576"/>
              <a:ext cx="1643074" cy="1000132"/>
            </a:xfrm>
            <a:prstGeom prst="rect">
              <a:avLst/>
            </a:prstGeom>
            <a:solidFill>
              <a:srgbClr val="FFDEDD"/>
            </a:solidFill>
            <a:scene3d>
              <a:camera prst="isometricLeftDown">
                <a:rot lat="466520" lon="445836" rev="129068"/>
              </a:camera>
              <a:lightRig rig="threePt" dir="t"/>
            </a:scene3d>
            <a:sp3d extrusionH="1079500">
              <a:bevelB h="19050"/>
              <a:extrusionClr>
                <a:srgbClr val="FFCCCC"/>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71471" y="5132576"/>
              <a:ext cx="1571901" cy="923330"/>
            </a:xfrm>
            <a:prstGeom prst="rect">
              <a:avLst/>
            </a:prstGeom>
            <a:noFill/>
          </p:spPr>
          <p:txBody>
            <a:bodyPr wrap="square" rtlCol="0">
              <a:spAutoFit/>
            </a:bodyPr>
            <a:lstStyle/>
            <a:p>
              <a:pPr algn="ctr"/>
              <a:r>
                <a:rPr lang="en-US" b="1" dirty="0" smtClean="0"/>
                <a:t>Obtain Registration / License</a:t>
              </a:r>
              <a:endParaRPr lang="en-US" b="1" dirty="0"/>
            </a:p>
          </p:txBody>
        </p:sp>
      </p:grpSp>
      <p:grpSp>
        <p:nvGrpSpPr>
          <p:cNvPr id="30" name="Group 29"/>
          <p:cNvGrpSpPr/>
          <p:nvPr/>
        </p:nvGrpSpPr>
        <p:grpSpPr>
          <a:xfrm>
            <a:off x="4454900" y="5028063"/>
            <a:ext cx="1643339" cy="1077218"/>
            <a:chOff x="4454900" y="5028063"/>
            <a:chExt cx="1643339" cy="1077218"/>
          </a:xfrm>
        </p:grpSpPr>
        <p:sp>
          <p:nvSpPr>
            <p:cNvPr id="14" name="Rectangle 13"/>
            <p:cNvSpPr/>
            <p:nvPr/>
          </p:nvSpPr>
          <p:spPr>
            <a:xfrm rot="10800000">
              <a:off x="4455165" y="5071097"/>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54900" y="5028063"/>
              <a:ext cx="1571901" cy="1077218"/>
            </a:xfrm>
            <a:prstGeom prst="rect">
              <a:avLst/>
            </a:prstGeom>
            <a:noFill/>
          </p:spPr>
          <p:txBody>
            <a:bodyPr wrap="square" rtlCol="0">
              <a:spAutoFit/>
            </a:bodyPr>
            <a:lstStyle/>
            <a:p>
              <a:pPr algn="ctr"/>
              <a:r>
                <a:rPr lang="en-US" sz="1600" b="1" dirty="0" err="1" smtClean="0"/>
                <a:t>Labour</a:t>
              </a:r>
              <a:r>
                <a:rPr lang="en-US" sz="1600" b="1" dirty="0" smtClean="0"/>
                <a:t>  Laws Compliance Management System</a:t>
              </a:r>
              <a:endParaRPr lang="en-US" sz="1600" b="1" dirty="0"/>
            </a:p>
          </p:txBody>
        </p:sp>
      </p:grpSp>
      <p:grpSp>
        <p:nvGrpSpPr>
          <p:cNvPr id="35" name="Group 34"/>
          <p:cNvGrpSpPr/>
          <p:nvPr/>
        </p:nvGrpSpPr>
        <p:grpSpPr>
          <a:xfrm>
            <a:off x="6429389" y="5061137"/>
            <a:ext cx="1643074" cy="1000132"/>
            <a:chOff x="6429389" y="5061137"/>
            <a:chExt cx="1643074" cy="1000132"/>
          </a:xfrm>
        </p:grpSpPr>
        <p:sp>
          <p:nvSpPr>
            <p:cNvPr id="13" name="Rectangle 12"/>
            <p:cNvSpPr/>
            <p:nvPr/>
          </p:nvSpPr>
          <p:spPr>
            <a:xfrm rot="10800000">
              <a:off x="6429389" y="5061137"/>
              <a:ext cx="1643074" cy="1000132"/>
            </a:xfrm>
            <a:prstGeom prst="rect">
              <a:avLst/>
            </a:prstGeom>
            <a:solidFill>
              <a:srgbClr val="FFFF99"/>
            </a:solidFill>
            <a:scene3d>
              <a:camera prst="isometricLeftDown">
                <a:rot lat="21202813" lon="1053385" rev="0"/>
              </a:camera>
              <a:lightRig rig="threePt" dir="t"/>
            </a:scene3d>
            <a:sp3d extrusionH="1079500">
              <a:bevelB h="19050"/>
              <a:extrusionClr>
                <a:srgbClr val="CDC800"/>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572264" y="5204014"/>
              <a:ext cx="1357322" cy="646331"/>
            </a:xfrm>
            <a:prstGeom prst="rect">
              <a:avLst/>
            </a:prstGeom>
            <a:noFill/>
          </p:spPr>
          <p:txBody>
            <a:bodyPr wrap="square" rtlCol="0">
              <a:spAutoFit/>
            </a:bodyPr>
            <a:lstStyle/>
            <a:p>
              <a:pPr algn="ctr"/>
              <a:r>
                <a:rPr lang="en-US" b="1" dirty="0" smtClean="0"/>
                <a:t>Statutory Displays</a:t>
              </a:r>
              <a:endParaRPr lang="en-US" b="1" dirty="0"/>
            </a:p>
          </p:txBody>
        </p:sp>
      </p:grpSp>
      <p:grpSp>
        <p:nvGrpSpPr>
          <p:cNvPr id="36" name="Group 35"/>
          <p:cNvGrpSpPr/>
          <p:nvPr/>
        </p:nvGrpSpPr>
        <p:grpSpPr>
          <a:xfrm>
            <a:off x="1500166" y="4000504"/>
            <a:ext cx="1643074" cy="1000132"/>
            <a:chOff x="1500166" y="4000504"/>
            <a:chExt cx="1643074" cy="1000132"/>
          </a:xfrm>
        </p:grpSpPr>
        <p:sp>
          <p:nvSpPr>
            <p:cNvPr id="17" name="Rectangle 16"/>
            <p:cNvSpPr/>
            <p:nvPr/>
          </p:nvSpPr>
          <p:spPr>
            <a:xfrm>
              <a:off x="1500166" y="4000504"/>
              <a:ext cx="1643074" cy="1000132"/>
            </a:xfrm>
            <a:prstGeom prst="rect">
              <a:avLst/>
            </a:prstGeom>
            <a:solidFill>
              <a:srgbClr val="FFCCFF"/>
            </a:solidFill>
            <a:scene3d>
              <a:camera prst="isometricLeftDown">
                <a:rot lat="479624" lon="748412" rev="21470603"/>
              </a:camera>
              <a:lightRig rig="threePt" dir="t"/>
            </a:scene3d>
            <a:sp3d extrusionH="1079500">
              <a:bevelB h="19050"/>
              <a:extrusionClr>
                <a:srgbClr val="FF65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rot="181862">
              <a:off x="1595034" y="4175490"/>
              <a:ext cx="1404448" cy="646331"/>
            </a:xfrm>
            <a:prstGeom prst="rect">
              <a:avLst/>
            </a:prstGeom>
            <a:noFill/>
          </p:spPr>
          <p:txBody>
            <a:bodyPr wrap="square" rtlCol="0">
              <a:spAutoFit/>
            </a:bodyPr>
            <a:lstStyle/>
            <a:p>
              <a:pPr algn="ctr"/>
              <a:r>
                <a:rPr lang="en-US" b="1" dirty="0" smtClean="0"/>
                <a:t>Assistance in Hiring</a:t>
              </a:r>
              <a:endParaRPr lang="en-US" b="1" dirty="0"/>
            </a:p>
          </p:txBody>
        </p:sp>
      </p:grpSp>
      <p:grpSp>
        <p:nvGrpSpPr>
          <p:cNvPr id="37" name="Group 36"/>
          <p:cNvGrpSpPr/>
          <p:nvPr/>
        </p:nvGrpSpPr>
        <p:grpSpPr>
          <a:xfrm>
            <a:off x="3454768" y="4000504"/>
            <a:ext cx="1688736" cy="1000132"/>
            <a:chOff x="3454768" y="4000504"/>
            <a:chExt cx="1688736" cy="1000132"/>
          </a:xfrm>
        </p:grpSpPr>
        <p:sp>
          <p:nvSpPr>
            <p:cNvPr id="19" name="Rectangle 18"/>
            <p:cNvSpPr/>
            <p:nvPr/>
          </p:nvSpPr>
          <p:spPr>
            <a:xfrm>
              <a:off x="3500430" y="4000504"/>
              <a:ext cx="1643074" cy="1000132"/>
            </a:xfrm>
            <a:prstGeom prst="rect">
              <a:avLst/>
            </a:prstGeom>
            <a:solidFill>
              <a:srgbClr val="FFE181"/>
            </a:solidFill>
            <a:scene3d>
              <a:camera prst="isometricLeftDown">
                <a:rot lat="466516" lon="445837" rev="0"/>
              </a:camera>
              <a:lightRig rig="threePt" dir="t"/>
            </a:scene3d>
            <a:sp3d extrusionH="1079500">
              <a:bevelB h="19050"/>
              <a:extrusionClr>
                <a:srgbClr val="FFE18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454768" y="4098201"/>
              <a:ext cx="1571901" cy="830997"/>
            </a:xfrm>
            <a:prstGeom prst="rect">
              <a:avLst/>
            </a:prstGeom>
            <a:noFill/>
          </p:spPr>
          <p:txBody>
            <a:bodyPr wrap="square" rtlCol="0">
              <a:spAutoFit/>
            </a:bodyPr>
            <a:lstStyle/>
            <a:p>
              <a:pPr algn="ctr"/>
              <a:r>
                <a:rPr lang="en-US" sz="1600" b="1" dirty="0" smtClean="0"/>
                <a:t>Disciplinary Proceedings &amp; Termination</a:t>
              </a:r>
              <a:endParaRPr lang="en-US" sz="1600" b="1" dirty="0"/>
            </a:p>
          </p:txBody>
        </p:sp>
      </p:grpSp>
      <p:grpSp>
        <p:nvGrpSpPr>
          <p:cNvPr id="38" name="Group 37"/>
          <p:cNvGrpSpPr/>
          <p:nvPr/>
        </p:nvGrpSpPr>
        <p:grpSpPr>
          <a:xfrm>
            <a:off x="5715008" y="3929066"/>
            <a:ext cx="1714512" cy="1077218"/>
            <a:chOff x="5715008" y="3929066"/>
            <a:chExt cx="1714512" cy="1077218"/>
          </a:xfrm>
        </p:grpSpPr>
        <p:sp>
          <p:nvSpPr>
            <p:cNvPr id="18" name="Rectangle 17"/>
            <p:cNvSpPr/>
            <p:nvPr/>
          </p:nvSpPr>
          <p:spPr>
            <a:xfrm rot="10800000">
              <a:off x="5786446" y="4000503"/>
              <a:ext cx="1643074" cy="1000132"/>
            </a:xfrm>
            <a:prstGeom prst="rect">
              <a:avLst/>
            </a:prstGeom>
            <a:solidFill>
              <a:schemeClr val="accent6">
                <a:lumMod val="40000"/>
                <a:lumOff val="60000"/>
              </a:schemeClr>
            </a:solidFill>
            <a:scene3d>
              <a:camera prst="isometricLeftDown">
                <a:rot lat="21189347" lon="1073901" rev="0"/>
              </a:camera>
              <a:lightRig rig="threePt" dir="t"/>
            </a:scene3d>
            <a:sp3d extrusionH="1079500">
              <a:bevelB h="19050"/>
              <a:extrusionClr>
                <a:schemeClr val="accent6">
                  <a:lumMod val="60000"/>
                  <a:lumOff val="4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rot="21430532">
              <a:off x="5715008" y="3929066"/>
              <a:ext cx="1571901" cy="1077218"/>
            </a:xfrm>
            <a:prstGeom prst="rect">
              <a:avLst/>
            </a:prstGeom>
            <a:noFill/>
          </p:spPr>
          <p:txBody>
            <a:bodyPr wrap="square" rtlCol="0">
              <a:spAutoFit/>
            </a:bodyPr>
            <a:lstStyle/>
            <a:p>
              <a:pPr algn="ctr"/>
              <a:r>
                <a:rPr lang="en-US" sz="1600" b="1" dirty="0" smtClean="0"/>
                <a:t>Insights on Intricate/ Substantive Law Issues </a:t>
              </a:r>
              <a:endParaRPr lang="en-US" sz="1600" b="1" dirty="0"/>
            </a:p>
          </p:txBody>
        </p:sp>
      </p:grpSp>
      <p:grpSp>
        <p:nvGrpSpPr>
          <p:cNvPr id="42" name="Group 41"/>
          <p:cNvGrpSpPr/>
          <p:nvPr/>
        </p:nvGrpSpPr>
        <p:grpSpPr>
          <a:xfrm>
            <a:off x="2305605" y="2857496"/>
            <a:ext cx="1694891" cy="1077218"/>
            <a:chOff x="2448481" y="2857496"/>
            <a:chExt cx="1694891" cy="1077218"/>
          </a:xfrm>
        </p:grpSpPr>
        <p:sp>
          <p:nvSpPr>
            <p:cNvPr id="23" name="Rectangle 22"/>
            <p:cNvSpPr/>
            <p:nvPr/>
          </p:nvSpPr>
          <p:spPr>
            <a:xfrm>
              <a:off x="2448481" y="2928934"/>
              <a:ext cx="1643074" cy="1000132"/>
            </a:xfrm>
            <a:prstGeom prst="rect">
              <a:avLst/>
            </a:prstGeom>
            <a:solidFill>
              <a:schemeClr val="accent1">
                <a:lumMod val="75000"/>
              </a:schemeClr>
            </a:solidFill>
            <a:scene3d>
              <a:camera prst="isometricLeftDown">
                <a:rot lat="466520" lon="445836" rev="129068"/>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71471" y="2857496"/>
              <a:ext cx="1571901" cy="1077218"/>
            </a:xfrm>
            <a:prstGeom prst="rect">
              <a:avLst/>
            </a:prstGeom>
            <a:noFill/>
          </p:spPr>
          <p:txBody>
            <a:bodyPr wrap="square" rtlCol="0">
              <a:spAutoFit/>
            </a:bodyPr>
            <a:lstStyle/>
            <a:p>
              <a:pPr algn="ctr"/>
              <a:r>
                <a:rPr lang="en-US" sz="1600" b="1" dirty="0" smtClean="0"/>
                <a:t>Help in finalizing Company Policies</a:t>
              </a:r>
              <a:endParaRPr lang="en-US" sz="1600" b="1" dirty="0"/>
            </a:p>
          </p:txBody>
        </p:sp>
      </p:grpSp>
      <p:grpSp>
        <p:nvGrpSpPr>
          <p:cNvPr id="43" name="Group 42"/>
          <p:cNvGrpSpPr/>
          <p:nvPr/>
        </p:nvGrpSpPr>
        <p:grpSpPr>
          <a:xfrm>
            <a:off x="4500562" y="2928934"/>
            <a:ext cx="1643075" cy="1000132"/>
            <a:chOff x="4500562" y="2928934"/>
            <a:chExt cx="1643075" cy="1000132"/>
          </a:xfrm>
        </p:grpSpPr>
        <p:sp>
          <p:nvSpPr>
            <p:cNvPr id="25" name="Rectangle 24"/>
            <p:cNvSpPr/>
            <p:nvPr/>
          </p:nvSpPr>
          <p:spPr>
            <a:xfrm rot="10800000">
              <a:off x="4500563" y="2928934"/>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500562" y="3000372"/>
              <a:ext cx="1571901" cy="830997"/>
            </a:xfrm>
            <a:prstGeom prst="rect">
              <a:avLst/>
            </a:prstGeom>
            <a:noFill/>
          </p:spPr>
          <p:txBody>
            <a:bodyPr wrap="square" rtlCol="0">
              <a:spAutoFit/>
            </a:bodyPr>
            <a:lstStyle/>
            <a:p>
              <a:pPr algn="ctr"/>
              <a:r>
                <a:rPr lang="en-US" sz="1600" b="1" dirty="0" smtClean="0"/>
                <a:t>Check on Legislative Amendments</a:t>
              </a:r>
              <a:endParaRPr lang="en-US" sz="1600" b="1" dirty="0"/>
            </a:p>
          </p:txBody>
        </p:sp>
      </p:grpSp>
      <p:grpSp>
        <p:nvGrpSpPr>
          <p:cNvPr id="46" name="Group 45"/>
          <p:cNvGrpSpPr/>
          <p:nvPr/>
        </p:nvGrpSpPr>
        <p:grpSpPr>
          <a:xfrm>
            <a:off x="3500165" y="1857364"/>
            <a:ext cx="1643339" cy="1000132"/>
            <a:chOff x="3500165" y="1857364"/>
            <a:chExt cx="1643339" cy="1000132"/>
          </a:xfrm>
        </p:grpSpPr>
        <p:sp>
          <p:nvSpPr>
            <p:cNvPr id="44" name="Rectangle 43"/>
            <p:cNvSpPr/>
            <p:nvPr/>
          </p:nvSpPr>
          <p:spPr>
            <a:xfrm>
              <a:off x="3500430" y="1857364"/>
              <a:ext cx="1643074" cy="1000132"/>
            </a:xfrm>
            <a:prstGeom prst="rect">
              <a:avLst/>
            </a:prstGeom>
            <a:solidFill>
              <a:srgbClr val="FFDEDD"/>
            </a:solidFill>
            <a:scene3d>
              <a:camera prst="isometricLeftDown">
                <a:rot lat="466520" lon="445836" rev="129068"/>
              </a:camera>
              <a:lightRig rig="threePt" dir="t"/>
            </a:scene3d>
            <a:sp3d extrusionH="1079500">
              <a:bevelB h="19050"/>
              <a:extrusionClr>
                <a:srgbClr val="FFCCCC"/>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500165" y="1903389"/>
              <a:ext cx="1571901" cy="954107"/>
            </a:xfrm>
            <a:prstGeom prst="rect">
              <a:avLst/>
            </a:prstGeom>
            <a:noFill/>
          </p:spPr>
          <p:txBody>
            <a:bodyPr wrap="square" rtlCol="0">
              <a:spAutoFit/>
            </a:bodyPr>
            <a:lstStyle/>
            <a:p>
              <a:pPr algn="ctr"/>
              <a:r>
                <a:rPr lang="en-US" sz="1400" b="1" dirty="0" smtClean="0"/>
                <a:t>Take advantage  of Government /Statutory Recognitions</a:t>
              </a:r>
              <a:endParaRPr lang="en-US" sz="14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80">
                                          <p:stCondLst>
                                            <p:cond delay="0"/>
                                          </p:stCondLst>
                                        </p:cTn>
                                        <p:tgtEl>
                                          <p:spTgt spid="24"/>
                                        </p:tgtEl>
                                      </p:cBhvr>
                                    </p:animEffect>
                                    <p:anim calcmode="lin" valueType="num">
                                      <p:cBhvr>
                                        <p:cTn id="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 dur="26">
                                          <p:stCondLst>
                                            <p:cond delay="650"/>
                                          </p:stCondLst>
                                        </p:cTn>
                                        <p:tgtEl>
                                          <p:spTgt spid="24"/>
                                        </p:tgtEl>
                                      </p:cBhvr>
                                      <p:to x="100000" y="60000"/>
                                    </p:animScale>
                                    <p:animScale>
                                      <p:cBhvr>
                                        <p:cTn id="14" dur="166" decel="50000">
                                          <p:stCondLst>
                                            <p:cond delay="676"/>
                                          </p:stCondLst>
                                        </p:cTn>
                                        <p:tgtEl>
                                          <p:spTgt spid="24"/>
                                        </p:tgtEl>
                                      </p:cBhvr>
                                      <p:to x="100000" y="100000"/>
                                    </p:animScale>
                                    <p:animScale>
                                      <p:cBhvr>
                                        <p:cTn id="15" dur="26">
                                          <p:stCondLst>
                                            <p:cond delay="1312"/>
                                          </p:stCondLst>
                                        </p:cTn>
                                        <p:tgtEl>
                                          <p:spTgt spid="24"/>
                                        </p:tgtEl>
                                      </p:cBhvr>
                                      <p:to x="100000" y="80000"/>
                                    </p:animScale>
                                    <p:animScale>
                                      <p:cBhvr>
                                        <p:cTn id="16" dur="166" decel="50000">
                                          <p:stCondLst>
                                            <p:cond delay="1338"/>
                                          </p:stCondLst>
                                        </p:cTn>
                                        <p:tgtEl>
                                          <p:spTgt spid="24"/>
                                        </p:tgtEl>
                                      </p:cBhvr>
                                      <p:to x="100000" y="100000"/>
                                    </p:animScale>
                                    <p:animScale>
                                      <p:cBhvr>
                                        <p:cTn id="17" dur="26">
                                          <p:stCondLst>
                                            <p:cond delay="1642"/>
                                          </p:stCondLst>
                                        </p:cTn>
                                        <p:tgtEl>
                                          <p:spTgt spid="24"/>
                                        </p:tgtEl>
                                      </p:cBhvr>
                                      <p:to x="100000" y="90000"/>
                                    </p:animScale>
                                    <p:animScale>
                                      <p:cBhvr>
                                        <p:cTn id="18" dur="166" decel="50000">
                                          <p:stCondLst>
                                            <p:cond delay="1668"/>
                                          </p:stCondLst>
                                        </p:cTn>
                                        <p:tgtEl>
                                          <p:spTgt spid="24"/>
                                        </p:tgtEl>
                                      </p:cBhvr>
                                      <p:to x="100000" y="100000"/>
                                    </p:animScale>
                                    <p:animScale>
                                      <p:cBhvr>
                                        <p:cTn id="19" dur="26">
                                          <p:stCondLst>
                                            <p:cond delay="1808"/>
                                          </p:stCondLst>
                                        </p:cTn>
                                        <p:tgtEl>
                                          <p:spTgt spid="24"/>
                                        </p:tgtEl>
                                      </p:cBhvr>
                                      <p:to x="100000" y="95000"/>
                                    </p:animScale>
                                    <p:animScale>
                                      <p:cBhvr>
                                        <p:cTn id="20" dur="166" decel="50000">
                                          <p:stCondLst>
                                            <p:cond delay="1834"/>
                                          </p:stCondLst>
                                        </p:cTn>
                                        <p:tgtEl>
                                          <p:spTgt spid="24"/>
                                        </p:tgtEl>
                                      </p:cBhvr>
                                      <p:to x="100000" y="100000"/>
                                    </p:animScale>
                                  </p:childTnLst>
                                </p:cTn>
                              </p:par>
                            </p:childTnLst>
                          </p:cTn>
                        </p:par>
                        <p:par>
                          <p:cTn id="21" fill="hold">
                            <p:stCondLst>
                              <p:cond delay="2000"/>
                            </p:stCondLst>
                            <p:childTnLst>
                              <p:par>
                                <p:cTn id="22" presetID="15" presetClass="entr" presetSubtype="0" fill="hold"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2000" fill="hold"/>
                                        <p:tgtEl>
                                          <p:spTgt spid="27"/>
                                        </p:tgtEl>
                                        <p:attrNameLst>
                                          <p:attrName>ppt_w</p:attrName>
                                        </p:attrNameLst>
                                      </p:cBhvr>
                                      <p:tavLst>
                                        <p:tav tm="0">
                                          <p:val>
                                            <p:fltVal val="0"/>
                                          </p:val>
                                        </p:tav>
                                        <p:tav tm="100000">
                                          <p:val>
                                            <p:strVal val="#ppt_w"/>
                                          </p:val>
                                        </p:tav>
                                      </p:tavLst>
                                    </p:anim>
                                    <p:anim calcmode="lin" valueType="num">
                                      <p:cBhvr>
                                        <p:cTn id="25" dur="2000" fill="hold"/>
                                        <p:tgtEl>
                                          <p:spTgt spid="27"/>
                                        </p:tgtEl>
                                        <p:attrNameLst>
                                          <p:attrName>ppt_h</p:attrName>
                                        </p:attrNameLst>
                                      </p:cBhvr>
                                      <p:tavLst>
                                        <p:tav tm="0">
                                          <p:val>
                                            <p:fltVal val="0"/>
                                          </p:val>
                                        </p:tav>
                                        <p:tav tm="100000">
                                          <p:val>
                                            <p:strVal val="#ppt_h"/>
                                          </p:val>
                                        </p:tav>
                                      </p:tavLst>
                                    </p:anim>
                                    <p:anim calcmode="lin" valueType="num">
                                      <p:cBhvr>
                                        <p:cTn id="26" dur="2000" fill="hold"/>
                                        <p:tgtEl>
                                          <p:spTgt spid="27"/>
                                        </p:tgtEl>
                                        <p:attrNameLst>
                                          <p:attrName>ppt_x</p:attrName>
                                        </p:attrNameLst>
                                      </p:cBhvr>
                                      <p:tavLst>
                                        <p:tav tm="0" fmla="#ppt_x+(cos(-2*pi*(1-$))*-#ppt_x-sin(-2*pi*(1-$))*(1-#ppt_y))*(1-$)">
                                          <p:val>
                                            <p:fltVal val="0"/>
                                          </p:val>
                                        </p:tav>
                                        <p:tav tm="100000">
                                          <p:val>
                                            <p:fltVal val="1"/>
                                          </p:val>
                                        </p:tav>
                                      </p:tavLst>
                                    </p:anim>
                                    <p:anim calcmode="lin" valueType="num">
                                      <p:cBhvr>
                                        <p:cTn id="27" dur="2000" fill="hold"/>
                                        <p:tgtEl>
                                          <p:spTgt spid="27"/>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4000"/>
                            </p:stCondLst>
                            <p:childTnLst>
                              <p:par>
                                <p:cTn id="29" presetID="34"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 from="(-#ppt_w/2)" to="(#ppt_x)" calcmode="lin" valueType="num">
                                      <p:cBhvr>
                                        <p:cTn id="31" dur="600" fill="hold">
                                          <p:stCondLst>
                                            <p:cond delay="0"/>
                                          </p:stCondLst>
                                        </p:cTn>
                                        <p:tgtEl>
                                          <p:spTgt spid="30"/>
                                        </p:tgtEl>
                                        <p:attrNameLst>
                                          <p:attrName>ppt_x</p:attrName>
                                        </p:attrNameLst>
                                      </p:cBhvr>
                                    </p:anim>
                                    <p:anim from="0" to="-1.0" calcmode="lin" valueType="num">
                                      <p:cBhvr>
                                        <p:cTn id="32" dur="200" decel="50000" autoRev="1" fill="hold">
                                          <p:stCondLst>
                                            <p:cond delay="600"/>
                                          </p:stCondLst>
                                        </p:cTn>
                                        <p:tgtEl>
                                          <p:spTgt spid="30"/>
                                        </p:tgtEl>
                                        <p:attrNameLst>
                                          <p:attrName>xshear</p:attrName>
                                        </p:attrNameLst>
                                      </p:cBhvr>
                                    </p:anim>
                                    <p:animScale>
                                      <p:cBhvr>
                                        <p:cTn id="33" dur="200" decel="100000" autoRev="1" fill="hold">
                                          <p:stCondLst>
                                            <p:cond delay="600"/>
                                          </p:stCondLst>
                                        </p:cTn>
                                        <p:tgtEl>
                                          <p:spTgt spid="30"/>
                                        </p:tgtEl>
                                      </p:cBhvr>
                                      <p:from x="100000" y="100000"/>
                                      <p:to x="80000" y="100000"/>
                                    </p:animScale>
                                    <p:anim by="(#ppt_h/3+#ppt_w*0.1)" calcmode="lin" valueType="num">
                                      <p:cBhvr additive="sum">
                                        <p:cTn id="34" dur="200" decel="100000" autoRev="1" fill="hold">
                                          <p:stCondLst>
                                            <p:cond delay="600"/>
                                          </p:stCondLst>
                                        </p:cTn>
                                        <p:tgtEl>
                                          <p:spTgt spid="30"/>
                                        </p:tgtEl>
                                        <p:attrNameLst>
                                          <p:attrName>ppt_x</p:attrName>
                                        </p:attrNameLst>
                                      </p:cBhvr>
                                    </p:anim>
                                  </p:childTnLst>
                                </p:cTn>
                              </p:par>
                            </p:childTnLst>
                          </p:cTn>
                        </p:par>
                        <p:par>
                          <p:cTn id="35" fill="hold">
                            <p:stCondLst>
                              <p:cond delay="5000"/>
                            </p:stCondLst>
                            <p:childTnLst>
                              <p:par>
                                <p:cTn id="36" presetID="48" presetClass="entr" presetSubtype="0" accel="50000" fill="hold" nodeType="after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p:cTn id="38" dur="1000" fill="hold"/>
                                        <p:tgtEl>
                                          <p:spTgt spid="3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5"/>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5"/>
                                        </p:tgtEl>
                                        <p:attrNameLst>
                                          <p:attrName>ppt_y</p:attrName>
                                        </p:attrNameLst>
                                      </p:cBhvr>
                                      <p:tavLst>
                                        <p:tav tm="0">
                                          <p:val>
                                            <p:strVal val="#ppt_y"/>
                                          </p:val>
                                        </p:tav>
                                        <p:tav tm="100000">
                                          <p:val>
                                            <p:strVal val="#ppt_y"/>
                                          </p:val>
                                        </p:tav>
                                      </p:tavLst>
                                    </p:anim>
                                    <p:animEffect transition="in" filter="fade">
                                      <p:cBhvr>
                                        <p:cTn id="41" dur="1000"/>
                                        <p:tgtEl>
                                          <p:spTgt spid="35"/>
                                        </p:tgtEl>
                                      </p:cBhvr>
                                    </p:animEffect>
                                  </p:childTnLst>
                                </p:cTn>
                              </p:par>
                            </p:childTnLst>
                          </p:cTn>
                        </p:par>
                        <p:par>
                          <p:cTn id="42" fill="hold">
                            <p:stCondLst>
                              <p:cond delay="6000"/>
                            </p:stCondLst>
                            <p:childTnLst>
                              <p:par>
                                <p:cTn id="43" presetID="26" presetClass="entr" presetSubtype="0"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down)">
                                      <p:cBhvr>
                                        <p:cTn id="45" dur="580">
                                          <p:stCondLst>
                                            <p:cond delay="0"/>
                                          </p:stCondLst>
                                        </p:cTn>
                                        <p:tgtEl>
                                          <p:spTgt spid="36"/>
                                        </p:tgtEl>
                                      </p:cBhvr>
                                    </p:animEffect>
                                    <p:anim calcmode="lin" valueType="num">
                                      <p:cBhvr>
                                        <p:cTn id="46"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51" dur="26">
                                          <p:stCondLst>
                                            <p:cond delay="650"/>
                                          </p:stCondLst>
                                        </p:cTn>
                                        <p:tgtEl>
                                          <p:spTgt spid="36"/>
                                        </p:tgtEl>
                                      </p:cBhvr>
                                      <p:to x="100000" y="60000"/>
                                    </p:animScale>
                                    <p:animScale>
                                      <p:cBhvr>
                                        <p:cTn id="52" dur="166" decel="50000">
                                          <p:stCondLst>
                                            <p:cond delay="676"/>
                                          </p:stCondLst>
                                        </p:cTn>
                                        <p:tgtEl>
                                          <p:spTgt spid="36"/>
                                        </p:tgtEl>
                                      </p:cBhvr>
                                      <p:to x="100000" y="100000"/>
                                    </p:animScale>
                                    <p:animScale>
                                      <p:cBhvr>
                                        <p:cTn id="53" dur="26">
                                          <p:stCondLst>
                                            <p:cond delay="1312"/>
                                          </p:stCondLst>
                                        </p:cTn>
                                        <p:tgtEl>
                                          <p:spTgt spid="36"/>
                                        </p:tgtEl>
                                      </p:cBhvr>
                                      <p:to x="100000" y="80000"/>
                                    </p:animScale>
                                    <p:animScale>
                                      <p:cBhvr>
                                        <p:cTn id="54" dur="166" decel="50000">
                                          <p:stCondLst>
                                            <p:cond delay="1338"/>
                                          </p:stCondLst>
                                        </p:cTn>
                                        <p:tgtEl>
                                          <p:spTgt spid="36"/>
                                        </p:tgtEl>
                                      </p:cBhvr>
                                      <p:to x="100000" y="100000"/>
                                    </p:animScale>
                                    <p:animScale>
                                      <p:cBhvr>
                                        <p:cTn id="55" dur="26">
                                          <p:stCondLst>
                                            <p:cond delay="1642"/>
                                          </p:stCondLst>
                                        </p:cTn>
                                        <p:tgtEl>
                                          <p:spTgt spid="36"/>
                                        </p:tgtEl>
                                      </p:cBhvr>
                                      <p:to x="100000" y="90000"/>
                                    </p:animScale>
                                    <p:animScale>
                                      <p:cBhvr>
                                        <p:cTn id="56" dur="166" decel="50000">
                                          <p:stCondLst>
                                            <p:cond delay="1668"/>
                                          </p:stCondLst>
                                        </p:cTn>
                                        <p:tgtEl>
                                          <p:spTgt spid="36"/>
                                        </p:tgtEl>
                                      </p:cBhvr>
                                      <p:to x="100000" y="100000"/>
                                    </p:animScale>
                                    <p:animScale>
                                      <p:cBhvr>
                                        <p:cTn id="57" dur="26">
                                          <p:stCondLst>
                                            <p:cond delay="1808"/>
                                          </p:stCondLst>
                                        </p:cTn>
                                        <p:tgtEl>
                                          <p:spTgt spid="36"/>
                                        </p:tgtEl>
                                      </p:cBhvr>
                                      <p:to x="100000" y="95000"/>
                                    </p:animScale>
                                    <p:animScale>
                                      <p:cBhvr>
                                        <p:cTn id="58" dur="166" decel="50000">
                                          <p:stCondLst>
                                            <p:cond delay="1834"/>
                                          </p:stCondLst>
                                        </p:cTn>
                                        <p:tgtEl>
                                          <p:spTgt spid="36"/>
                                        </p:tgtEl>
                                      </p:cBhvr>
                                      <p:to x="100000" y="100000"/>
                                    </p:animScale>
                                  </p:childTnLst>
                                </p:cTn>
                              </p:par>
                            </p:childTnLst>
                          </p:cTn>
                        </p:par>
                        <p:par>
                          <p:cTn id="59" fill="hold">
                            <p:stCondLst>
                              <p:cond delay="8000"/>
                            </p:stCondLst>
                            <p:childTnLst>
                              <p:par>
                                <p:cTn id="60" presetID="15" presetClass="entr" presetSubtype="0" fill="hold" nodeType="after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fltVal val="0"/>
                                          </p:val>
                                        </p:tav>
                                        <p:tav tm="100000">
                                          <p:val>
                                            <p:strVal val="#ppt_w"/>
                                          </p:val>
                                        </p:tav>
                                      </p:tavLst>
                                    </p:anim>
                                    <p:anim calcmode="lin" valueType="num">
                                      <p:cBhvr>
                                        <p:cTn id="63" dur="1000" fill="hold"/>
                                        <p:tgtEl>
                                          <p:spTgt spid="37"/>
                                        </p:tgtEl>
                                        <p:attrNameLst>
                                          <p:attrName>ppt_h</p:attrName>
                                        </p:attrNameLst>
                                      </p:cBhvr>
                                      <p:tavLst>
                                        <p:tav tm="0">
                                          <p:val>
                                            <p:fltVal val="0"/>
                                          </p:val>
                                        </p:tav>
                                        <p:tav tm="100000">
                                          <p:val>
                                            <p:strVal val="#ppt_h"/>
                                          </p:val>
                                        </p:tav>
                                      </p:tavLst>
                                    </p:anim>
                                    <p:anim calcmode="lin" valueType="num">
                                      <p:cBhvr>
                                        <p:cTn id="64"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9000"/>
                            </p:stCondLst>
                            <p:childTnLst>
                              <p:par>
                                <p:cTn id="67" presetID="52" presetClass="entr" presetSubtype="0"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Scale>
                                      <p:cBhvr>
                                        <p:cTn id="69"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38"/>
                                        </p:tgtEl>
                                        <p:attrNameLst>
                                          <p:attrName>ppt_x</p:attrName>
                                          <p:attrName>ppt_y</p:attrName>
                                        </p:attrNameLst>
                                      </p:cBhvr>
                                    </p:animMotion>
                                    <p:animEffect transition="in" filter="fade">
                                      <p:cBhvr>
                                        <p:cTn id="71" dur="1000"/>
                                        <p:tgtEl>
                                          <p:spTgt spid="38"/>
                                        </p:tgtEl>
                                      </p:cBhvr>
                                    </p:animEffect>
                                  </p:childTnLst>
                                </p:cTn>
                              </p:par>
                            </p:childTnLst>
                          </p:cTn>
                        </p:par>
                        <p:par>
                          <p:cTn id="72" fill="hold">
                            <p:stCondLst>
                              <p:cond delay="10000"/>
                            </p:stCondLst>
                            <p:childTnLst>
                              <p:par>
                                <p:cTn id="73" presetID="37" presetClass="entr" presetSubtype="0" fill="hold" nodeType="after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fade">
                                      <p:cBhvr>
                                        <p:cTn id="75" dur="1000"/>
                                        <p:tgtEl>
                                          <p:spTgt spid="42"/>
                                        </p:tgtEl>
                                      </p:cBhvr>
                                    </p:animEffect>
                                    <p:anim calcmode="lin" valueType="num">
                                      <p:cBhvr>
                                        <p:cTn id="76" dur="1000" fill="hold"/>
                                        <p:tgtEl>
                                          <p:spTgt spid="42"/>
                                        </p:tgtEl>
                                        <p:attrNameLst>
                                          <p:attrName>ppt_x</p:attrName>
                                        </p:attrNameLst>
                                      </p:cBhvr>
                                      <p:tavLst>
                                        <p:tav tm="0">
                                          <p:val>
                                            <p:strVal val="#ppt_x"/>
                                          </p:val>
                                        </p:tav>
                                        <p:tav tm="100000">
                                          <p:val>
                                            <p:strVal val="#ppt_x"/>
                                          </p:val>
                                        </p:tav>
                                      </p:tavLst>
                                    </p:anim>
                                    <p:anim calcmode="lin" valueType="num">
                                      <p:cBhvr>
                                        <p:cTn id="77" dur="900" decel="100000" fill="hold"/>
                                        <p:tgtEl>
                                          <p:spTgt spid="4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79" fill="hold">
                            <p:stCondLst>
                              <p:cond delay="11000"/>
                            </p:stCondLst>
                            <p:childTnLst>
                              <p:par>
                                <p:cTn id="80" presetID="26" presetClass="entr" presetSubtype="0" fill="hold" nodeType="after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down)">
                                      <p:cBhvr>
                                        <p:cTn id="82" dur="580">
                                          <p:stCondLst>
                                            <p:cond delay="0"/>
                                          </p:stCondLst>
                                        </p:cTn>
                                        <p:tgtEl>
                                          <p:spTgt spid="43"/>
                                        </p:tgtEl>
                                      </p:cBhvr>
                                    </p:animEffect>
                                    <p:anim calcmode="lin" valueType="num">
                                      <p:cBhvr>
                                        <p:cTn id="83"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88" dur="26">
                                          <p:stCondLst>
                                            <p:cond delay="650"/>
                                          </p:stCondLst>
                                        </p:cTn>
                                        <p:tgtEl>
                                          <p:spTgt spid="43"/>
                                        </p:tgtEl>
                                      </p:cBhvr>
                                      <p:to x="100000" y="60000"/>
                                    </p:animScale>
                                    <p:animScale>
                                      <p:cBhvr>
                                        <p:cTn id="89" dur="166" decel="50000">
                                          <p:stCondLst>
                                            <p:cond delay="676"/>
                                          </p:stCondLst>
                                        </p:cTn>
                                        <p:tgtEl>
                                          <p:spTgt spid="43"/>
                                        </p:tgtEl>
                                      </p:cBhvr>
                                      <p:to x="100000" y="100000"/>
                                    </p:animScale>
                                    <p:animScale>
                                      <p:cBhvr>
                                        <p:cTn id="90" dur="26">
                                          <p:stCondLst>
                                            <p:cond delay="1312"/>
                                          </p:stCondLst>
                                        </p:cTn>
                                        <p:tgtEl>
                                          <p:spTgt spid="43"/>
                                        </p:tgtEl>
                                      </p:cBhvr>
                                      <p:to x="100000" y="80000"/>
                                    </p:animScale>
                                    <p:animScale>
                                      <p:cBhvr>
                                        <p:cTn id="91" dur="166" decel="50000">
                                          <p:stCondLst>
                                            <p:cond delay="1338"/>
                                          </p:stCondLst>
                                        </p:cTn>
                                        <p:tgtEl>
                                          <p:spTgt spid="43"/>
                                        </p:tgtEl>
                                      </p:cBhvr>
                                      <p:to x="100000" y="100000"/>
                                    </p:animScale>
                                    <p:animScale>
                                      <p:cBhvr>
                                        <p:cTn id="92" dur="26">
                                          <p:stCondLst>
                                            <p:cond delay="1642"/>
                                          </p:stCondLst>
                                        </p:cTn>
                                        <p:tgtEl>
                                          <p:spTgt spid="43"/>
                                        </p:tgtEl>
                                      </p:cBhvr>
                                      <p:to x="100000" y="90000"/>
                                    </p:animScale>
                                    <p:animScale>
                                      <p:cBhvr>
                                        <p:cTn id="93" dur="166" decel="50000">
                                          <p:stCondLst>
                                            <p:cond delay="1668"/>
                                          </p:stCondLst>
                                        </p:cTn>
                                        <p:tgtEl>
                                          <p:spTgt spid="43"/>
                                        </p:tgtEl>
                                      </p:cBhvr>
                                      <p:to x="100000" y="100000"/>
                                    </p:animScale>
                                    <p:animScale>
                                      <p:cBhvr>
                                        <p:cTn id="94" dur="26">
                                          <p:stCondLst>
                                            <p:cond delay="1808"/>
                                          </p:stCondLst>
                                        </p:cTn>
                                        <p:tgtEl>
                                          <p:spTgt spid="43"/>
                                        </p:tgtEl>
                                      </p:cBhvr>
                                      <p:to x="100000" y="95000"/>
                                    </p:animScale>
                                    <p:animScale>
                                      <p:cBhvr>
                                        <p:cTn id="95" dur="166" decel="50000">
                                          <p:stCondLst>
                                            <p:cond delay="1834"/>
                                          </p:stCondLst>
                                        </p:cTn>
                                        <p:tgtEl>
                                          <p:spTgt spid="43"/>
                                        </p:tgtEl>
                                      </p:cBhvr>
                                      <p:to x="100000" y="100000"/>
                                    </p:animScale>
                                  </p:childTnLst>
                                </p:cTn>
                              </p:par>
                            </p:childTnLst>
                          </p:cTn>
                        </p:par>
                        <p:par>
                          <p:cTn id="96" fill="hold">
                            <p:stCondLst>
                              <p:cond delay="13000"/>
                            </p:stCondLst>
                            <p:childTnLst>
                              <p:par>
                                <p:cTn id="97" presetID="15"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1000" fill="hold"/>
                                        <p:tgtEl>
                                          <p:spTgt spid="46"/>
                                        </p:tgtEl>
                                        <p:attrNameLst>
                                          <p:attrName>ppt_w</p:attrName>
                                        </p:attrNameLst>
                                      </p:cBhvr>
                                      <p:tavLst>
                                        <p:tav tm="0">
                                          <p:val>
                                            <p:fltVal val="0"/>
                                          </p:val>
                                        </p:tav>
                                        <p:tav tm="100000">
                                          <p:val>
                                            <p:strVal val="#ppt_w"/>
                                          </p:val>
                                        </p:tav>
                                      </p:tavLst>
                                    </p:anim>
                                    <p:anim calcmode="lin" valueType="num">
                                      <p:cBhvr>
                                        <p:cTn id="100" dur="1000" fill="hold"/>
                                        <p:tgtEl>
                                          <p:spTgt spid="46"/>
                                        </p:tgtEl>
                                        <p:attrNameLst>
                                          <p:attrName>ppt_h</p:attrName>
                                        </p:attrNameLst>
                                      </p:cBhvr>
                                      <p:tavLst>
                                        <p:tav tm="0">
                                          <p:val>
                                            <p:fltVal val="0"/>
                                          </p:val>
                                        </p:tav>
                                        <p:tav tm="100000">
                                          <p:val>
                                            <p:strVal val="#ppt_h"/>
                                          </p:val>
                                        </p:tav>
                                      </p:tavLst>
                                    </p:anim>
                                    <p:anim calcmode="lin" valueType="num">
                                      <p:cBhvr>
                                        <p:cTn id="101"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b="1" dirty="0">
              <a:effectLst>
                <a:outerShdw blurRad="38100" dist="38100" dir="2700000" algn="tl">
                  <a:srgbClr val="000000">
                    <a:alpha val="43137"/>
                  </a:srgbClr>
                </a:outerShdw>
              </a:effectLst>
            </a:endParaRPr>
          </a:p>
        </p:txBody>
      </p:sp>
      <p:grpSp>
        <p:nvGrpSpPr>
          <p:cNvPr id="12" name="Group 23"/>
          <p:cNvGrpSpPr/>
          <p:nvPr/>
        </p:nvGrpSpPr>
        <p:grpSpPr>
          <a:xfrm>
            <a:off x="285720" y="1428736"/>
            <a:ext cx="1643074" cy="1000132"/>
            <a:chOff x="500034" y="5061138"/>
            <a:chExt cx="1643074" cy="1000132"/>
          </a:xfrm>
        </p:grpSpPr>
        <p:sp>
          <p:nvSpPr>
            <p:cNvPr id="13" name="Rectangle 12"/>
            <p:cNvSpPr/>
            <p:nvPr/>
          </p:nvSpPr>
          <p:spPr>
            <a:xfrm>
              <a:off x="500034" y="5061138"/>
              <a:ext cx="1643074" cy="1000132"/>
            </a:xfrm>
            <a:prstGeom prst="rect">
              <a:avLst/>
            </a:prstGeom>
            <a:scene3d>
              <a:camera prst="isometricLeftDown">
                <a:rot lat="489065" lon="1051266" rev="21513166"/>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rot="181862">
              <a:off x="571472" y="5132576"/>
              <a:ext cx="1357587" cy="923330"/>
            </a:xfrm>
            <a:prstGeom prst="rect">
              <a:avLst/>
            </a:prstGeom>
            <a:noFill/>
          </p:spPr>
          <p:txBody>
            <a:bodyPr wrap="square" rtlCol="0">
              <a:spAutoFit/>
            </a:bodyPr>
            <a:lstStyle/>
            <a:p>
              <a:pPr algn="ctr"/>
              <a:r>
                <a:rPr lang="en-US" b="1" dirty="0" smtClean="0"/>
                <a:t>Identify Applicable Laws</a:t>
              </a:r>
              <a:endParaRPr lang="en-US" b="1" dirty="0"/>
            </a:p>
          </p:txBody>
        </p:sp>
      </p:grpSp>
      <p:sp>
        <p:nvSpPr>
          <p:cNvPr id="15" name="TextBox 14"/>
          <p:cNvSpPr txBox="1"/>
          <p:nvPr/>
        </p:nvSpPr>
        <p:spPr>
          <a:xfrm>
            <a:off x="1000100" y="2505670"/>
            <a:ext cx="6929486" cy="923330"/>
          </a:xfrm>
          <a:prstGeom prst="rect">
            <a:avLst/>
          </a:prstGeom>
          <a:noFill/>
          <a:ln>
            <a:solidFill>
              <a:schemeClr val="accent5">
                <a:lumMod val="90000"/>
              </a:schemeClr>
            </a:solidFill>
          </a:ln>
        </p:spPr>
        <p:txBody>
          <a:bodyPr wrap="square" rtlCol="0">
            <a:spAutoFit/>
          </a:bodyPr>
          <a:lstStyle/>
          <a:p>
            <a:pPr algn="just"/>
            <a:r>
              <a:rPr lang="en-US" dirty="0" smtClean="0"/>
              <a:t>Identifying ‘Applicable Laws’ is a </a:t>
            </a:r>
            <a:r>
              <a:rPr lang="en-US" i="1" dirty="0" smtClean="0"/>
              <a:t>challenging</a:t>
            </a:r>
            <a:r>
              <a:rPr lang="en-US" dirty="0" smtClean="0"/>
              <a:t> task, but </a:t>
            </a:r>
            <a:r>
              <a:rPr lang="en-US" i="1" dirty="0" smtClean="0"/>
              <a:t>most important</a:t>
            </a:r>
            <a:r>
              <a:rPr lang="en-US" dirty="0" smtClean="0"/>
              <a:t> as well. A huge amount of ‘future time &amp; efforts’ can be </a:t>
            </a:r>
            <a:r>
              <a:rPr lang="en-US" i="1" dirty="0" smtClean="0"/>
              <a:t>saved</a:t>
            </a:r>
            <a:r>
              <a:rPr lang="en-US" dirty="0" smtClean="0"/>
              <a:t> by Identifying the Correct Set of ‘Applicable Laws’.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par>
                          <p:cTn id="21" fill="hold">
                            <p:stCondLst>
                              <p:cond delay="2000"/>
                            </p:stCondLst>
                            <p:childTnLst>
                              <p:par>
                                <p:cTn id="22" presetID="29"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1000" fill="hold"/>
                                        <p:tgtEl>
                                          <p:spTgt spid="15"/>
                                        </p:tgtEl>
                                        <p:attrNameLst>
                                          <p:attrName>ppt_x</p:attrName>
                                        </p:attrNameLst>
                                      </p:cBhvr>
                                      <p:tavLst>
                                        <p:tav tm="0">
                                          <p:val>
                                            <p:strVal val="#ppt_x-.2"/>
                                          </p:val>
                                        </p:tav>
                                        <p:tav tm="100000">
                                          <p:val>
                                            <p:strVal val="#ppt_x"/>
                                          </p:val>
                                        </p:tav>
                                      </p:tavLst>
                                    </p:anim>
                                    <p:anim calcmode="lin" valueType="num">
                                      <p:cBhvr>
                                        <p:cTn id="2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714348" y="2143117"/>
            <a:ext cx="7500965" cy="1928826"/>
          </a:xfrm>
          <a:prstGeom prst="rect">
            <a:avLst/>
          </a:prstGeom>
          <a:noFill/>
          <a:ln w="9525">
            <a:noFill/>
            <a:miter lim="800000"/>
            <a:headEnd/>
            <a:tailEnd/>
          </a:ln>
        </p:spPr>
        <p:txBody>
          <a:bodyPr anchor="ctr"/>
          <a:lstStyle/>
          <a:p>
            <a:pPr algn="ctr"/>
            <a:r>
              <a:rPr lang="en-IN" sz="2000" b="1" dirty="0" smtClean="0">
                <a:effectLst>
                  <a:outerShdw blurRad="38100" dist="38100" dir="2700000" algn="tl">
                    <a:srgbClr val="000000">
                      <a:alpha val="43137"/>
                    </a:srgbClr>
                  </a:outerShdw>
                </a:effectLst>
              </a:rPr>
              <a:t>LABOUR &amp; EMPLOYMENT LAWS </a:t>
            </a:r>
          </a:p>
          <a:p>
            <a:pPr algn="ctr"/>
            <a:r>
              <a:rPr lang="en-IN" sz="2000" b="1" dirty="0" smtClean="0">
                <a:effectLst>
                  <a:outerShdw blurRad="38100" dist="38100" dir="2700000" algn="tl">
                    <a:srgbClr val="000000">
                      <a:alpha val="43137"/>
                    </a:srgbClr>
                  </a:outerShdw>
                </a:effectLst>
              </a:rPr>
              <a:t>(ILLUSTRATIVE LIST) - FOR CORPORATE SECTOR</a:t>
            </a:r>
            <a:endParaRPr lang="en-US" sz="2000" dirty="0">
              <a:effectLst>
                <a:outerShdw blurRad="38100" dist="38100" dir="2700000" algn="tl">
                  <a:srgbClr val="000000">
                    <a:alpha val="43137"/>
                  </a:srgbClr>
                </a:outerShdw>
              </a:effectLst>
            </a:endParaRPr>
          </a:p>
        </p:txBody>
      </p:sp>
      <p:sp>
        <p:nvSpPr>
          <p:cNvPr id="3" name="TextBox 2"/>
          <p:cNvSpPr txBox="1"/>
          <p:nvPr/>
        </p:nvSpPr>
        <p:spPr>
          <a:xfrm>
            <a:off x="1428728" y="4071942"/>
            <a:ext cx="6143668" cy="1015663"/>
          </a:xfrm>
          <a:prstGeom prst="rect">
            <a:avLst/>
          </a:prstGeom>
          <a:noFill/>
        </p:spPr>
        <p:txBody>
          <a:bodyPr wrap="square" rtlCol="0">
            <a:spAutoFit/>
          </a:bodyPr>
          <a:lstStyle/>
          <a:p>
            <a:pPr algn="ctr"/>
            <a:r>
              <a:rPr lang="en-IN" sz="1400" i="1" dirty="0" smtClean="0"/>
              <a:t>[Excluding Acts Applicable On Mining, Shipping, Plantation Sectors; Unorganized Sector; Working Journalists; Cine Workers; Cigar &amp; </a:t>
            </a:r>
            <a:r>
              <a:rPr lang="en-IN" sz="1400" i="1" dirty="0" err="1" smtClean="0"/>
              <a:t>Beedi</a:t>
            </a:r>
            <a:r>
              <a:rPr lang="en-IN" sz="1400" i="1" dirty="0" smtClean="0"/>
              <a:t> Workers, Motor Transport Sector]</a:t>
            </a:r>
            <a:endParaRPr lang="en-US" sz="1400" i="1" dirty="0" smtClean="0"/>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900" decel="100000" fill="hold"/>
                                        <p:tgtEl>
                                          <p:spTgt spid="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519113"/>
            <a:ext cx="8229600" cy="981075"/>
          </a:xfrm>
        </p:spPr>
        <p:txBody>
          <a:bodyPr/>
          <a:lstStyle/>
          <a:p>
            <a:pPr eaLnBrk="1" hangingPunct="1"/>
            <a:r>
              <a:rPr lang="en-IN" sz="1800" b="1" dirty="0" smtClean="0"/>
              <a:t>LABOUR &amp; EMPLOYMENT LAWS ENACTED AND ENFORCED BY CENTRAL GOVERNMENT</a:t>
            </a:r>
            <a:endParaRPr lang="en-US" sz="1800" dirty="0" smtClean="0">
              <a:solidFill>
                <a:schemeClr val="tx1"/>
              </a:solidFill>
            </a:endParaRPr>
          </a:p>
        </p:txBody>
      </p:sp>
      <p:sp>
        <p:nvSpPr>
          <p:cNvPr id="4099" name="Rectangle 3"/>
          <p:cNvSpPr>
            <a:spLocks noGrp="1" noChangeArrowheads="1"/>
          </p:cNvSpPr>
          <p:nvPr>
            <p:ph type="body" idx="1"/>
          </p:nvPr>
        </p:nvSpPr>
        <p:spPr>
          <a:xfrm>
            <a:off x="557242" y="1714488"/>
            <a:ext cx="8229600" cy="4525962"/>
          </a:xfrm>
        </p:spPr>
        <p:txBody>
          <a:bodyPr/>
          <a:lstStyle/>
          <a:p>
            <a:pPr eaLnBrk="1" hangingPunct="1"/>
            <a:endParaRPr lang="en-IN" sz="2800" dirty="0" smtClean="0"/>
          </a:p>
          <a:p>
            <a:pPr eaLnBrk="1" hangingPunct="1"/>
            <a:endParaRPr lang="en-IN" sz="2800" dirty="0" smtClean="0"/>
          </a:p>
          <a:p>
            <a:pPr eaLnBrk="1" hangingPunct="1"/>
            <a:endParaRPr lang="en-IN" sz="2800" dirty="0" smtClean="0"/>
          </a:p>
          <a:p>
            <a:pPr eaLnBrk="1" hangingPunct="1"/>
            <a:endParaRPr lang="en-IN" sz="2800" dirty="0" smtClean="0"/>
          </a:p>
        </p:txBody>
      </p:sp>
      <p:graphicFrame>
        <p:nvGraphicFramePr>
          <p:cNvPr id="4" name="Table 3"/>
          <p:cNvGraphicFramePr>
            <a:graphicFrameLocks noGrp="1"/>
          </p:cNvGraphicFramePr>
          <p:nvPr/>
        </p:nvGraphicFramePr>
        <p:xfrm>
          <a:off x="571472" y="1714488"/>
          <a:ext cx="6858048" cy="1635186"/>
        </p:xfrm>
        <a:graphic>
          <a:graphicData uri="http://schemas.openxmlformats.org/drawingml/2006/table">
            <a:tbl>
              <a:tblPr firstRow="1" bandRow="1">
                <a:tableStyleId>{5C22544A-7EE6-4342-B048-85BDC9FD1C3A}</a:tableStyleId>
              </a:tblPr>
              <a:tblGrid>
                <a:gridCol w="6858048"/>
              </a:tblGrid>
              <a:tr h="57653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800" b="0" dirty="0" smtClean="0">
                          <a:solidFill>
                            <a:schemeClr val="tx1"/>
                          </a:solidFill>
                        </a:rPr>
                        <a:t>The Employees’ State Insurance Act, 1948 [ Applicable - 10 Employees]</a:t>
                      </a:r>
                      <a:endParaRPr lang="en-US" b="0" dirty="0"/>
                    </a:p>
                  </a:txBody>
                  <a:tcPr/>
                </a:tc>
              </a:tr>
              <a:tr h="995106">
                <a:tc>
                  <a:txBody>
                    <a:bodyPr/>
                    <a:lstStyle/>
                    <a:p>
                      <a:pPr algn="just"/>
                      <a:r>
                        <a:rPr lang="en-IN" sz="1800" b="0" dirty="0" smtClean="0"/>
                        <a:t>The Employees’ Provident Fund and Miscellaneous Provisions Act, 1952 </a:t>
                      </a:r>
                      <a:r>
                        <a:rPr lang="en-IN" sz="1800" b="0" dirty="0" smtClean="0">
                          <a:solidFill>
                            <a:schemeClr val="tx1"/>
                          </a:solidFill>
                        </a:rPr>
                        <a:t>[ Applicable - 20 Employees]</a:t>
                      </a:r>
                      <a:endParaRPr lang="en-US" b="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57188"/>
            <a:ext cx="8229600" cy="1143000"/>
          </a:xfrm>
        </p:spPr>
        <p:txBody>
          <a:bodyPr/>
          <a:lstStyle/>
          <a:p>
            <a:pPr eaLnBrk="1" hangingPunct="1"/>
            <a:r>
              <a:rPr lang="en-IN" sz="1600" b="1" dirty="0" smtClean="0"/>
              <a:t>LABOUR &amp; EMPLOYMENT LAWS ENACTED BY CENTRAL GOVERNMENT AND ENFORCED BY BOTH THE CENTRAL AS WELL AS THE STATE GOVERNMENTS  </a:t>
            </a:r>
            <a:r>
              <a:rPr lang="en-US" sz="1600" dirty="0" smtClean="0"/>
              <a:t/>
            </a:r>
            <a:br>
              <a:rPr lang="en-US" sz="1600" dirty="0" smtClean="0"/>
            </a:br>
            <a:endParaRPr lang="en-US" sz="1600" dirty="0" smtClean="0"/>
          </a:p>
        </p:txBody>
      </p:sp>
      <p:sp>
        <p:nvSpPr>
          <p:cNvPr id="5123" name="Content Placeholder 2"/>
          <p:cNvSpPr>
            <a:spLocks noGrp="1"/>
          </p:cNvSpPr>
          <p:nvPr>
            <p:ph idx="1"/>
          </p:nvPr>
        </p:nvSpPr>
        <p:spPr/>
        <p:txBody>
          <a:bodyPr/>
          <a:lstStyle/>
          <a:p>
            <a:pPr eaLnBrk="1" hangingPunct="1"/>
            <a:endParaRPr lang="en-US" sz="2400" dirty="0" smtClean="0"/>
          </a:p>
        </p:txBody>
      </p:sp>
      <p:graphicFrame>
        <p:nvGraphicFramePr>
          <p:cNvPr id="4" name="Table 3"/>
          <p:cNvGraphicFramePr>
            <a:graphicFrameLocks noGrp="1"/>
          </p:cNvGraphicFramePr>
          <p:nvPr/>
        </p:nvGraphicFramePr>
        <p:xfrm>
          <a:off x="571472" y="1714488"/>
          <a:ext cx="6858048" cy="4456992"/>
        </p:xfrm>
        <a:graphic>
          <a:graphicData uri="http://schemas.openxmlformats.org/drawingml/2006/table">
            <a:tbl>
              <a:tblPr firstRow="1" bandRow="1">
                <a:tableStyleId>{073A0DAA-6AF3-43AB-8588-CEC1D06C72B9}</a:tableStyleId>
              </a:tblPr>
              <a:tblGrid>
                <a:gridCol w="6858048"/>
              </a:tblGrid>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b="0" dirty="0" smtClean="0">
                          <a:solidFill>
                            <a:schemeClr val="tx1"/>
                          </a:solidFill>
                        </a:rPr>
                        <a:t>The Payment of Wages Act, 1936 [ Applicable – On</a:t>
                      </a:r>
                      <a:r>
                        <a:rPr lang="en-IN" sz="1600" b="0" baseline="0" dirty="0" smtClean="0">
                          <a:solidFill>
                            <a:schemeClr val="tx1"/>
                          </a:solidFill>
                        </a:rPr>
                        <a:t> E</a:t>
                      </a:r>
                      <a:r>
                        <a:rPr lang="en-IN" sz="1600" b="0" dirty="0" smtClean="0">
                          <a:solidFill>
                            <a:schemeClr val="tx1"/>
                          </a:solidFill>
                        </a:rPr>
                        <a:t>mployees earning less than a prescribed wage ceiling]</a:t>
                      </a:r>
                      <a:endParaRPr lang="en-US" sz="1600" dirty="0"/>
                    </a:p>
                  </a:txBody>
                  <a:tcPr>
                    <a:solidFill>
                      <a:schemeClr val="bg2">
                        <a:lumMod val="20000"/>
                        <a:lumOff val="80000"/>
                      </a:schemeClr>
                    </a:solidFill>
                  </a:tcPr>
                </a:tc>
              </a:tr>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Industrial Employment (Standing Orders) Act, 1946 </a:t>
                      </a:r>
                      <a:r>
                        <a:rPr lang="en-IN" sz="1600" b="0" dirty="0" smtClean="0">
                          <a:solidFill>
                            <a:schemeClr val="tx1"/>
                          </a:solidFill>
                        </a:rPr>
                        <a:t>[ Applicable –  100 Employees or Less if so prescribed under the State Rules]</a:t>
                      </a:r>
                      <a:endParaRPr lang="en-US" sz="1600" dirty="0"/>
                    </a:p>
                  </a:txBody>
                  <a:tcPr/>
                </a:tc>
              </a:tr>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Industrial Disputes Act, 1947 </a:t>
                      </a:r>
                      <a:r>
                        <a:rPr lang="en-IN" sz="1600" b="0" dirty="0" smtClean="0">
                          <a:solidFill>
                            <a:schemeClr val="tx1"/>
                          </a:solidFill>
                        </a:rPr>
                        <a:t>1936 [Applicable – Irrespective of  Number of Employees]</a:t>
                      </a:r>
                      <a:endParaRPr lang="en-US" sz="1600" dirty="0"/>
                    </a:p>
                  </a:txBody>
                  <a:tcPr/>
                </a:tc>
              </a:tr>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Minimum Wages Act, 1948 </a:t>
                      </a:r>
                      <a:r>
                        <a:rPr lang="en-IN" sz="1600" b="0" dirty="0" smtClean="0">
                          <a:solidFill>
                            <a:schemeClr val="tx1"/>
                          </a:solidFill>
                        </a:rPr>
                        <a:t>1936 [ Applicable – If Employment falls under Scheduled Employment]</a:t>
                      </a:r>
                      <a:endParaRPr lang="en-US" sz="1600" dirty="0"/>
                    </a:p>
                  </a:txBody>
                  <a:tcPr/>
                </a:tc>
              </a:tr>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Apprentices Act, 1961 - </a:t>
                      </a:r>
                      <a:r>
                        <a:rPr lang="en-IN" sz="1600" b="0" dirty="0" smtClean="0">
                          <a:solidFill>
                            <a:schemeClr val="tx1"/>
                          </a:solidFill>
                        </a:rPr>
                        <a:t>[ Areas &amp; Industries as notified by the Central Government]</a:t>
                      </a:r>
                      <a:endParaRPr lang="en-US" sz="1600" dirty="0"/>
                    </a:p>
                  </a:txBody>
                  <a:tcPr/>
                </a:tc>
              </a:tr>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Maternity Benefit Act, 1961 </a:t>
                      </a:r>
                      <a:r>
                        <a:rPr lang="en-IN" sz="1600" b="0" dirty="0" smtClean="0">
                          <a:solidFill>
                            <a:schemeClr val="tx1"/>
                          </a:solidFill>
                        </a:rPr>
                        <a:t>[ Applicable - 10 Employees]</a:t>
                      </a:r>
                      <a:endParaRPr lang="en-US" sz="1600" dirty="0"/>
                    </a:p>
                  </a:txBody>
                  <a:tcPr/>
                </a:tc>
              </a:tr>
              <a:tr h="4911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Payment of Bonus Act, 1965 </a:t>
                      </a:r>
                      <a:r>
                        <a:rPr lang="en-IN" sz="1600" b="0" dirty="0" smtClean="0">
                          <a:solidFill>
                            <a:schemeClr val="tx1"/>
                          </a:solidFill>
                        </a:rPr>
                        <a:t>[ Applicable – 20 Employees]</a:t>
                      </a:r>
                      <a:endParaRPr lang="en-US" sz="1600" dirty="0" smtClean="0"/>
                    </a:p>
                  </a:txBody>
                  <a:tcPr/>
                </a:tc>
              </a:tr>
              <a:tr h="4911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Contract Labour (Regulation and Abolition) Act, 1970 </a:t>
                      </a:r>
                      <a:r>
                        <a:rPr lang="en-IN" sz="1600" b="0" dirty="0" smtClean="0">
                          <a:solidFill>
                            <a:schemeClr val="tx1"/>
                          </a:solidFill>
                        </a:rPr>
                        <a:t>[Applicable – 20  Contract Labour</a:t>
                      </a:r>
                      <a:r>
                        <a:rPr lang="en-IN" sz="1600" b="0" baseline="0" dirty="0" smtClean="0">
                          <a:solidFill>
                            <a:schemeClr val="tx1"/>
                          </a:solidFill>
                        </a:rPr>
                        <a:t> </a:t>
                      </a:r>
                      <a:r>
                        <a:rPr lang="en-IN" sz="1600" b="0" dirty="0" smtClean="0">
                          <a:solidFill>
                            <a:schemeClr val="tx1"/>
                          </a:solidFill>
                        </a:rPr>
                        <a:t>employed in an Establishment or</a:t>
                      </a:r>
                      <a:r>
                        <a:rPr lang="en-IN" sz="1600" b="0" baseline="0" dirty="0" smtClean="0">
                          <a:solidFill>
                            <a:schemeClr val="tx1"/>
                          </a:solidFill>
                        </a:rPr>
                        <a:t> by a Contractor</a:t>
                      </a:r>
                      <a:r>
                        <a:rPr lang="en-IN" sz="1600" b="0" dirty="0" smtClean="0">
                          <a:solidFill>
                            <a:schemeClr val="tx1"/>
                          </a:solidFill>
                        </a:rPr>
                        <a:t>]</a:t>
                      </a:r>
                      <a:endParaRPr lang="en-US" sz="1600"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57188"/>
            <a:ext cx="8229600" cy="1143000"/>
          </a:xfrm>
        </p:spPr>
        <p:txBody>
          <a:bodyPr/>
          <a:lstStyle/>
          <a:p>
            <a:pPr eaLnBrk="1" hangingPunct="1"/>
            <a:r>
              <a:rPr lang="en-IN" sz="1600" b="1" dirty="0" smtClean="0"/>
              <a:t>LABOUR &amp; EMPLOYMENT LAWS ENACTED BY CENTRAL GOVERNMENT AND ENFORCED BY BOTH THE CENTRAL AS WELL AS THE STATE GOVERNMENTS  </a:t>
            </a:r>
            <a:r>
              <a:rPr lang="en-US" sz="1600" dirty="0" smtClean="0"/>
              <a:t/>
            </a:r>
            <a:br>
              <a:rPr lang="en-US" sz="1600" dirty="0" smtClean="0"/>
            </a:br>
            <a:endParaRPr lang="en-US" sz="1600" dirty="0" smtClean="0"/>
          </a:p>
        </p:txBody>
      </p:sp>
      <p:sp>
        <p:nvSpPr>
          <p:cNvPr id="5123" name="Content Placeholder 2"/>
          <p:cNvSpPr>
            <a:spLocks noGrp="1"/>
          </p:cNvSpPr>
          <p:nvPr>
            <p:ph idx="1"/>
          </p:nvPr>
        </p:nvSpPr>
        <p:spPr/>
        <p:txBody>
          <a:bodyPr/>
          <a:lstStyle/>
          <a:p>
            <a:pPr eaLnBrk="1" hangingPunct="1"/>
            <a:endParaRPr lang="en-US" sz="2400" dirty="0" smtClean="0"/>
          </a:p>
        </p:txBody>
      </p:sp>
      <p:graphicFrame>
        <p:nvGraphicFramePr>
          <p:cNvPr id="4" name="Table 3"/>
          <p:cNvGraphicFramePr>
            <a:graphicFrameLocks noGrp="1"/>
          </p:cNvGraphicFramePr>
          <p:nvPr/>
        </p:nvGraphicFramePr>
        <p:xfrm>
          <a:off x="571472" y="1714488"/>
          <a:ext cx="6858048" cy="4493829"/>
        </p:xfrm>
        <a:graphic>
          <a:graphicData uri="http://schemas.openxmlformats.org/drawingml/2006/table">
            <a:tbl>
              <a:tblPr firstRow="1" bandRow="1">
                <a:tableStyleId>{073A0DAA-6AF3-43AB-8588-CEC1D06C72B9}</a:tableStyleId>
              </a:tblPr>
              <a:tblGrid>
                <a:gridCol w="6858048"/>
              </a:tblGrid>
              <a:tr h="62286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600" b="0" kern="1200" dirty="0" smtClean="0">
                          <a:solidFill>
                            <a:schemeClr val="tx1"/>
                          </a:solidFill>
                          <a:latin typeface="+mn-lt"/>
                          <a:ea typeface="+mn-ea"/>
                          <a:cs typeface="+mn-cs"/>
                        </a:rPr>
                        <a:t>The Payment of Gratuity Act, 1972 </a:t>
                      </a:r>
                      <a:r>
                        <a:rPr lang="en-IN" sz="1600" b="0" dirty="0" smtClean="0">
                          <a:solidFill>
                            <a:schemeClr val="tx1"/>
                          </a:solidFill>
                        </a:rPr>
                        <a:t>[ Applicable –20 Employees]</a:t>
                      </a:r>
                      <a:endParaRPr lang="en-US" sz="1600" b="0" dirty="0" smtClean="0">
                        <a:solidFill>
                          <a:schemeClr val="tx1"/>
                        </a:solidFill>
                      </a:endParaRPr>
                    </a:p>
                  </a:txBody>
                  <a:tcPr>
                    <a:solidFill>
                      <a:schemeClr val="bg2">
                        <a:lumMod val="20000"/>
                        <a:lumOff val="80000"/>
                      </a:schemeClr>
                    </a:solidFill>
                  </a:tcPr>
                </a:tc>
              </a:tr>
              <a:tr h="5201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b="0" dirty="0" smtClean="0">
                          <a:solidFill>
                            <a:schemeClr val="tx1"/>
                          </a:solidFill>
                        </a:rPr>
                        <a:t>The Equal Remuneration Act, 1976 [ Applicable – Irrespective of  Employees]</a:t>
                      </a:r>
                      <a:endParaRPr lang="en-US" sz="1600" b="0" dirty="0" smtClean="0"/>
                    </a:p>
                  </a:txBody>
                  <a:tcPr/>
                </a:tc>
              </a:tr>
              <a:tr h="62286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b="0" dirty="0" smtClean="0"/>
                        <a:t>The Inter-State Migrant Workmen (Regulation of Employment and Conditions of Service) Act, 1979 </a:t>
                      </a:r>
                      <a:r>
                        <a:rPr lang="en-IN" sz="1600" b="0" dirty="0" smtClean="0">
                          <a:solidFill>
                            <a:schemeClr val="tx1"/>
                          </a:solidFill>
                        </a:rPr>
                        <a:t>[ Applicable –20</a:t>
                      </a:r>
                      <a:r>
                        <a:rPr lang="en-IN" sz="1600" b="0" baseline="0" dirty="0" smtClean="0">
                          <a:solidFill>
                            <a:schemeClr val="tx1"/>
                          </a:solidFill>
                        </a:rPr>
                        <a:t> </a:t>
                      </a:r>
                      <a:r>
                        <a:rPr lang="en-IN" sz="1600" b="0" dirty="0" smtClean="0">
                          <a:solidFill>
                            <a:schemeClr val="tx1"/>
                          </a:solidFill>
                        </a:rPr>
                        <a:t>Inter-State Contract Labour employed in an Establishment or</a:t>
                      </a:r>
                      <a:r>
                        <a:rPr lang="en-IN" sz="1600" b="0" baseline="0" dirty="0" smtClean="0">
                          <a:solidFill>
                            <a:schemeClr val="tx1"/>
                          </a:solidFill>
                        </a:rPr>
                        <a:t> by a Contractor</a:t>
                      </a:r>
                      <a:r>
                        <a:rPr lang="en-IN" sz="1600" b="0" dirty="0" smtClean="0">
                          <a:solidFill>
                            <a:schemeClr val="tx1"/>
                          </a:solidFill>
                        </a:rPr>
                        <a:t>]</a:t>
                      </a:r>
                      <a:endParaRPr lang="en-US" sz="1600" b="0" dirty="0" smtClean="0"/>
                    </a:p>
                  </a:txBody>
                  <a:tcPr/>
                </a:tc>
              </a:tr>
              <a:tr h="5201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b="0" dirty="0" smtClean="0"/>
                        <a:t>The Child Labour (Prohibition and Regulation) Act, 1986 </a:t>
                      </a:r>
                      <a:r>
                        <a:rPr lang="en-IN" sz="1600" b="0" dirty="0" smtClean="0">
                          <a:solidFill>
                            <a:schemeClr val="tx1"/>
                          </a:solidFill>
                        </a:rPr>
                        <a:t>[ Applicable – Irrespective of  Employees]</a:t>
                      </a:r>
                      <a:endParaRPr lang="en-US" sz="1600" b="0" dirty="0" smtClean="0"/>
                    </a:p>
                  </a:txBody>
                  <a:tcPr/>
                </a:tc>
              </a:tr>
              <a:tr h="73445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b="0" dirty="0" smtClean="0"/>
                        <a:t>The Labour Laws (Exemption from Furnishing Returns and Maintaining Registers by Certain Establishments) Act, 1988 </a:t>
                      </a:r>
                      <a:r>
                        <a:rPr lang="en-IN" sz="1600" b="0" dirty="0" smtClean="0">
                          <a:solidFill>
                            <a:schemeClr val="tx1"/>
                          </a:solidFill>
                        </a:rPr>
                        <a:t>[ Applicable –Less than 20 Employees or less than 40 Employees] </a:t>
                      </a:r>
                      <a:endParaRPr lang="en-US" sz="1600" b="0" dirty="0" smtClean="0"/>
                    </a:p>
                  </a:txBody>
                  <a:tcPr/>
                </a:tc>
              </a:tr>
              <a:tr h="62286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The Sexual Harassment of Women at Workplace (Prevention, Prohibition and </a:t>
                      </a:r>
                      <a:r>
                        <a:rPr lang="en-US" sz="1600" dirty="0" err="1" smtClean="0"/>
                        <a:t>Redressal</a:t>
                      </a:r>
                      <a:r>
                        <a:rPr lang="en-US" sz="1600" dirty="0" smtClean="0"/>
                        <a:t>) Act 2013, read with The Sexual Harassment of Women at Workplace (Prevention, Prohibition and </a:t>
                      </a:r>
                      <a:r>
                        <a:rPr lang="en-US" sz="1600" dirty="0" err="1" smtClean="0"/>
                        <a:t>Redressal</a:t>
                      </a:r>
                      <a:r>
                        <a:rPr lang="en-US" sz="1600" dirty="0" smtClean="0"/>
                        <a:t>) Rules, 2013 </a:t>
                      </a:r>
                      <a:r>
                        <a:rPr lang="en-IN" sz="1600" b="0" dirty="0" smtClean="0">
                          <a:solidFill>
                            <a:schemeClr val="tx1"/>
                          </a:solidFill>
                        </a:rPr>
                        <a:t>1976            [ Applicable – In case of Female Employees]</a:t>
                      </a:r>
                      <a:endParaRPr lang="en-US" sz="1600" b="0"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57188"/>
            <a:ext cx="8229600" cy="1143000"/>
          </a:xfrm>
        </p:spPr>
        <p:txBody>
          <a:bodyPr/>
          <a:lstStyle/>
          <a:p>
            <a:r>
              <a:rPr lang="en-IN" sz="1800" b="1" dirty="0" smtClean="0"/>
              <a:t>LABOUR &amp; EMPLOYMENT LAWS ENACTED BY CENTRAL GOVERNMENT</a:t>
            </a:r>
            <a:br>
              <a:rPr lang="en-IN" sz="1800" b="1" dirty="0" smtClean="0"/>
            </a:br>
            <a:r>
              <a:rPr lang="en-IN" sz="1800" b="1" dirty="0" smtClean="0"/>
              <a:t> AND ENFORCED BY THE STATE GOVERNMENTS</a:t>
            </a:r>
            <a:r>
              <a:rPr lang="en-US" sz="1800" dirty="0" smtClean="0"/>
              <a:t/>
            </a:r>
            <a:br>
              <a:rPr lang="en-US" sz="1800" dirty="0" smtClean="0"/>
            </a:br>
            <a:endParaRPr lang="en-US" sz="1800" dirty="0" smtClean="0"/>
          </a:p>
        </p:txBody>
      </p:sp>
      <p:sp>
        <p:nvSpPr>
          <p:cNvPr id="7171" name="Content Placeholder 2"/>
          <p:cNvSpPr>
            <a:spLocks noGrp="1"/>
          </p:cNvSpPr>
          <p:nvPr>
            <p:ph idx="1"/>
          </p:nvPr>
        </p:nvSpPr>
        <p:spPr>
          <a:xfrm>
            <a:off x="457200" y="1617681"/>
            <a:ext cx="8229600" cy="4525963"/>
          </a:xfrm>
        </p:spPr>
        <p:txBody>
          <a:bodyPr/>
          <a:lstStyle/>
          <a:p>
            <a:endParaRPr lang="en-US" sz="2400" dirty="0" smtClean="0">
              <a:latin typeface="Century" pitchFamily="18" charset="0"/>
            </a:endParaRPr>
          </a:p>
        </p:txBody>
      </p:sp>
      <p:graphicFrame>
        <p:nvGraphicFramePr>
          <p:cNvPr id="4" name="Table 3"/>
          <p:cNvGraphicFramePr>
            <a:graphicFrameLocks noGrp="1"/>
          </p:cNvGraphicFramePr>
          <p:nvPr/>
        </p:nvGraphicFramePr>
        <p:xfrm>
          <a:off x="571472" y="1714486"/>
          <a:ext cx="6858048" cy="2620252"/>
        </p:xfrm>
        <a:graphic>
          <a:graphicData uri="http://schemas.openxmlformats.org/drawingml/2006/table">
            <a:tbl>
              <a:tblPr firstRow="1" bandRow="1">
                <a:tableStyleId>{93296810-A885-4BE3-A3E7-6D5BEEA58F35}</a:tableStyleId>
              </a:tblPr>
              <a:tblGrid>
                <a:gridCol w="6858048"/>
              </a:tblGrid>
              <a:tr h="511517">
                <a:tc>
                  <a:txBody>
                    <a:bodyPr/>
                    <a:lstStyle/>
                    <a:p>
                      <a:pPr algn="just"/>
                      <a:r>
                        <a:rPr lang="en-IN" sz="1600" b="0" dirty="0" smtClean="0">
                          <a:solidFill>
                            <a:schemeClr val="tx1"/>
                          </a:solidFill>
                        </a:rPr>
                        <a:t>The Employees’ Compensation Act, 1923 [ Applicable – Irrespective of  Employees]</a:t>
                      </a:r>
                      <a:endParaRPr lang="en-US" sz="1600" b="0" dirty="0">
                        <a:solidFill>
                          <a:schemeClr val="tx1"/>
                        </a:solidFill>
                      </a:endParaRPr>
                    </a:p>
                  </a:txBody>
                  <a:tcPr>
                    <a:solidFill>
                      <a:srgbClr val="E8E8ED"/>
                    </a:solidFill>
                  </a:tcPr>
                </a:tc>
              </a:tr>
              <a:tr h="511517">
                <a:tc>
                  <a:txBody>
                    <a:bodyPr/>
                    <a:lstStyle/>
                    <a:p>
                      <a:pPr algn="just"/>
                      <a:r>
                        <a:rPr lang="en-IN" sz="1600" dirty="0" smtClean="0"/>
                        <a:t>The Employers’ Liability Act, 1938 </a:t>
                      </a:r>
                      <a:r>
                        <a:rPr lang="en-IN" sz="1600" b="0" dirty="0" smtClean="0">
                          <a:solidFill>
                            <a:schemeClr val="tx1"/>
                          </a:solidFill>
                        </a:rPr>
                        <a:t>[ Applicable – Irrespective of  Employees]</a:t>
                      </a:r>
                      <a:endParaRPr lang="en-US" sz="1600" dirty="0" smtClean="0"/>
                    </a:p>
                  </a:txBody>
                  <a:tcPr/>
                </a:tc>
              </a:tr>
              <a:tr h="51151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Factories Act, 1948 </a:t>
                      </a:r>
                      <a:r>
                        <a:rPr lang="en-IN" sz="1600" b="0" dirty="0" smtClean="0">
                          <a:solidFill>
                            <a:schemeClr val="tx1"/>
                          </a:solidFill>
                        </a:rPr>
                        <a:t>[ Applicable - 10 / 20 Workers,</a:t>
                      </a:r>
                      <a:r>
                        <a:rPr lang="en-IN" sz="1600" b="0" baseline="0" dirty="0" smtClean="0">
                          <a:solidFill>
                            <a:schemeClr val="tx1"/>
                          </a:solidFill>
                        </a:rPr>
                        <a:t> depending upon use of power/electricity</a:t>
                      </a:r>
                      <a:r>
                        <a:rPr lang="en-IN" sz="1600" b="0" dirty="0" smtClean="0">
                          <a:solidFill>
                            <a:schemeClr val="tx1"/>
                          </a:solidFill>
                        </a:rPr>
                        <a:t>]</a:t>
                      </a:r>
                      <a:endParaRPr lang="en-US" sz="1600" dirty="0"/>
                    </a:p>
                  </a:txBody>
                  <a:tcPr/>
                </a:tc>
              </a:tr>
              <a:tr h="88289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The Employment Exchange (Compulsory Notification of Vacancies) Act, 1959 </a:t>
                      </a:r>
                      <a:r>
                        <a:rPr lang="en-IN" sz="1600" b="0" dirty="0" smtClean="0">
                          <a:solidFill>
                            <a:schemeClr val="tx1"/>
                          </a:solidFill>
                        </a:rPr>
                        <a:t>[Applicable – All Establishments in Public Sector &amp; All</a:t>
                      </a:r>
                      <a:r>
                        <a:rPr lang="en-IN" sz="1600" b="0" baseline="0" dirty="0" smtClean="0">
                          <a:solidFill>
                            <a:schemeClr val="tx1"/>
                          </a:solidFill>
                        </a:rPr>
                        <a:t> Establishments in Private Sector employing </a:t>
                      </a:r>
                      <a:r>
                        <a:rPr lang="en-IN" sz="1600" b="0" dirty="0" smtClean="0">
                          <a:solidFill>
                            <a:schemeClr val="tx1"/>
                          </a:solidFill>
                        </a:rPr>
                        <a:t>25 or more Employees] </a:t>
                      </a:r>
                      <a:endParaRPr lang="en-US" sz="16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57188"/>
            <a:ext cx="8229600" cy="1143000"/>
          </a:xfrm>
        </p:spPr>
        <p:txBody>
          <a:bodyPr/>
          <a:lstStyle/>
          <a:p>
            <a:r>
              <a:rPr lang="en-IN" sz="1800" b="1" dirty="0" smtClean="0"/>
              <a:t>LABOUR &amp; EMPLOYMENT LAWS ENACTED &amp; ENFORCED </a:t>
            </a:r>
            <a:br>
              <a:rPr lang="en-IN" sz="1800" b="1" dirty="0" smtClean="0"/>
            </a:br>
            <a:r>
              <a:rPr lang="en-IN" sz="1800" b="1" dirty="0" smtClean="0"/>
              <a:t>BY THE RESPECTIVE STATE GOVERNMENTS</a:t>
            </a:r>
            <a:r>
              <a:rPr lang="en-US" sz="1800" dirty="0" smtClean="0"/>
              <a:t/>
            </a:r>
            <a:br>
              <a:rPr lang="en-US" sz="1800" dirty="0" smtClean="0"/>
            </a:br>
            <a:endParaRPr lang="en-US" sz="1800" dirty="0" smtClean="0"/>
          </a:p>
        </p:txBody>
      </p:sp>
      <p:graphicFrame>
        <p:nvGraphicFramePr>
          <p:cNvPr id="4" name="Table 3"/>
          <p:cNvGraphicFramePr>
            <a:graphicFrameLocks noGrp="1"/>
          </p:cNvGraphicFramePr>
          <p:nvPr/>
        </p:nvGraphicFramePr>
        <p:xfrm>
          <a:off x="571472" y="1714488"/>
          <a:ext cx="6096000" cy="1158240"/>
        </p:xfrm>
        <a:graphic>
          <a:graphicData uri="http://schemas.openxmlformats.org/drawingml/2006/table">
            <a:tbl>
              <a:tblPr firstRow="1" bandRow="1">
                <a:tableStyleId>{5C22544A-7EE6-4342-B048-85BDC9FD1C3A}</a:tableStyleId>
              </a:tblPr>
              <a:tblGrid>
                <a:gridCol w="6096000"/>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b="0" dirty="0" smtClean="0">
                          <a:solidFill>
                            <a:schemeClr val="tx1"/>
                          </a:solidFill>
                        </a:rPr>
                        <a:t>Law on Shops &amp; Commercial Establishments</a:t>
                      </a:r>
                      <a:r>
                        <a:rPr lang="en-IN" sz="1600" b="0" baseline="0" dirty="0" smtClean="0">
                          <a:solidFill>
                            <a:schemeClr val="tx1"/>
                          </a:solidFill>
                        </a:rPr>
                        <a:t> [</a:t>
                      </a:r>
                      <a:r>
                        <a:rPr lang="en-IN" sz="1600" b="0" dirty="0" smtClean="0">
                          <a:solidFill>
                            <a:schemeClr val="tx1"/>
                          </a:solidFill>
                        </a:rPr>
                        <a:t>Generally Applicable in all States– Irrespective of  Employees]</a:t>
                      </a:r>
                      <a:endParaRPr lang="en-US" sz="1600" b="0" dirty="0" smtClean="0">
                        <a:solidFill>
                          <a:schemeClr val="tx1"/>
                        </a:solidFill>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600" dirty="0" smtClean="0"/>
                        <a:t>Law regarding Labour Welfare Fund </a:t>
                      </a:r>
                      <a:r>
                        <a:rPr lang="en-IN" sz="1600" b="0" dirty="0" smtClean="0">
                          <a:solidFill>
                            <a:schemeClr val="tx1"/>
                          </a:solidFill>
                        </a:rPr>
                        <a:t>[Generally Applicable – 1   Employee] </a:t>
                      </a:r>
                      <a:endParaRPr lang="en-US" sz="1600"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b="1" dirty="0">
              <a:effectLst>
                <a:outerShdw blurRad="38100" dist="38100" dir="2700000" algn="tl">
                  <a:srgbClr val="000000">
                    <a:alpha val="43137"/>
                  </a:srgbClr>
                </a:outerShdw>
              </a:effectLst>
            </a:endParaRPr>
          </a:p>
        </p:txBody>
      </p:sp>
      <p:sp>
        <p:nvSpPr>
          <p:cNvPr id="16" name="TextBox 15"/>
          <p:cNvSpPr txBox="1"/>
          <p:nvPr/>
        </p:nvSpPr>
        <p:spPr>
          <a:xfrm>
            <a:off x="857224" y="2143116"/>
            <a:ext cx="6286544" cy="923330"/>
          </a:xfrm>
          <a:prstGeom prst="rect">
            <a:avLst/>
          </a:prstGeom>
          <a:noFill/>
          <a:ln>
            <a:solidFill>
              <a:schemeClr val="accent5">
                <a:lumMod val="90000"/>
              </a:schemeClr>
            </a:solidFill>
          </a:ln>
        </p:spPr>
        <p:txBody>
          <a:bodyPr wrap="square" rtlCol="0">
            <a:spAutoFit/>
          </a:bodyPr>
          <a:lstStyle/>
          <a:p>
            <a:pPr algn="just"/>
            <a:r>
              <a:rPr lang="en-US" dirty="0" smtClean="0"/>
              <a:t>Correct identification of applicability helps save time on obtaining “Registration / License(if applicable)” , “One-Time &amp; Ongoing Compliances etc.”.</a:t>
            </a:r>
            <a:endParaRPr lang="en-US" dirty="0"/>
          </a:p>
        </p:txBody>
      </p:sp>
      <p:sp>
        <p:nvSpPr>
          <p:cNvPr id="8" name="TextBox 7"/>
          <p:cNvSpPr txBox="1"/>
          <p:nvPr/>
        </p:nvSpPr>
        <p:spPr>
          <a:xfrm>
            <a:off x="857224" y="3157365"/>
            <a:ext cx="6286544" cy="923330"/>
          </a:xfrm>
          <a:prstGeom prst="rect">
            <a:avLst/>
          </a:prstGeom>
          <a:noFill/>
          <a:ln>
            <a:solidFill>
              <a:schemeClr val="accent5">
                <a:lumMod val="90000"/>
              </a:schemeClr>
            </a:solidFill>
          </a:ln>
        </p:spPr>
        <p:txBody>
          <a:bodyPr wrap="square" rtlCol="0">
            <a:spAutoFit/>
          </a:bodyPr>
          <a:lstStyle/>
          <a:p>
            <a:pPr algn="just"/>
            <a:r>
              <a:rPr lang="en-US" dirty="0" smtClean="0"/>
              <a:t>Correct identification of applicability is very important - else at times, one may have penal consequences.</a:t>
            </a:r>
          </a:p>
          <a:p>
            <a:endParaRPr lang="en-US" b="1" dirty="0"/>
          </a:p>
        </p:txBody>
      </p:sp>
      <p:grpSp>
        <p:nvGrpSpPr>
          <p:cNvPr id="9" name="Group 23"/>
          <p:cNvGrpSpPr/>
          <p:nvPr/>
        </p:nvGrpSpPr>
        <p:grpSpPr>
          <a:xfrm>
            <a:off x="142844" y="1071546"/>
            <a:ext cx="1643074" cy="1000132"/>
            <a:chOff x="500034" y="5061138"/>
            <a:chExt cx="1643074" cy="1000132"/>
          </a:xfrm>
        </p:grpSpPr>
        <p:sp>
          <p:nvSpPr>
            <p:cNvPr id="10" name="Rectangle 9"/>
            <p:cNvSpPr/>
            <p:nvPr/>
          </p:nvSpPr>
          <p:spPr>
            <a:xfrm>
              <a:off x="500034" y="5061138"/>
              <a:ext cx="1643074" cy="1000132"/>
            </a:xfrm>
            <a:prstGeom prst="rect">
              <a:avLst/>
            </a:prstGeom>
            <a:scene3d>
              <a:camera prst="isometricLeftDown">
                <a:rot lat="489065" lon="1051266" rev="21513166"/>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81862">
              <a:off x="571472" y="5132576"/>
              <a:ext cx="1357587" cy="923330"/>
            </a:xfrm>
            <a:prstGeom prst="rect">
              <a:avLst/>
            </a:prstGeom>
            <a:noFill/>
          </p:spPr>
          <p:txBody>
            <a:bodyPr wrap="square" rtlCol="0">
              <a:spAutoFit/>
            </a:bodyPr>
            <a:lstStyle/>
            <a:p>
              <a:pPr algn="ctr"/>
              <a:r>
                <a:rPr lang="en-US" b="1" dirty="0" smtClean="0"/>
                <a:t>Identify Applicable Laws</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ppt_x</p:attrName>
                                        </p:attrNameLst>
                                      </p:cBhvr>
                                      <p:tavLst>
                                        <p:tav tm="0">
                                          <p:val>
                                            <p:strVal val="#ppt_x-.2"/>
                                          </p:val>
                                        </p:tav>
                                        <p:tav tm="100000">
                                          <p:val>
                                            <p:strVal val="#ppt_x"/>
                                          </p:val>
                                        </p:tav>
                                      </p:tavLst>
                                    </p:anim>
                                    <p:anim calcmode="lin" valueType="num">
                                      <p:cBhvr>
                                        <p:cTn id="14"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6"/>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000100" y="2428875"/>
            <a:ext cx="7215213" cy="3000389"/>
          </a:xfrm>
          <a:prstGeom prst="rect">
            <a:avLst/>
          </a:prstGeom>
          <a:noFill/>
          <a:ln w="9525">
            <a:noFill/>
            <a:miter lim="800000"/>
            <a:headEnd/>
            <a:tailEnd/>
          </a:ln>
        </p:spPr>
        <p:txBody>
          <a:bodyPr anchor="ctr"/>
          <a:lstStyle/>
          <a:p>
            <a:pPr algn="ctr">
              <a:defRPr/>
            </a:pPr>
            <a:r>
              <a:rPr lang="en-IN" sz="3600" b="1" dirty="0">
                <a:effectLst>
                  <a:outerShdw blurRad="38100" dist="38100" dir="2700000" algn="tl">
                    <a:srgbClr val="000000">
                      <a:alpha val="43137"/>
                    </a:srgbClr>
                  </a:outerShdw>
                </a:effectLst>
              </a:rPr>
              <a:t>WHY </a:t>
            </a:r>
          </a:p>
          <a:p>
            <a:pPr algn="ctr">
              <a:defRPr/>
            </a:pPr>
            <a:r>
              <a:rPr lang="en-IN" sz="3600" b="1" dirty="0">
                <a:effectLst>
                  <a:outerShdw blurRad="38100" dist="38100" dir="2700000" algn="tl">
                    <a:srgbClr val="000000">
                      <a:alpha val="43137"/>
                    </a:srgbClr>
                  </a:outerShdw>
                </a:effectLst>
              </a:rPr>
              <a:t>LABOUR </a:t>
            </a:r>
            <a:r>
              <a:rPr lang="en-IN" sz="3600" b="1" dirty="0" smtClean="0">
                <a:effectLst>
                  <a:outerShdw blurRad="38100" dist="38100" dir="2700000" algn="tl">
                    <a:srgbClr val="000000">
                      <a:alpha val="43137"/>
                    </a:srgbClr>
                  </a:outerShdw>
                </a:effectLst>
              </a:rPr>
              <a:t>&amp; EMPLOYMENT LAWS </a:t>
            </a:r>
            <a:endParaRPr lang="en-IN" sz="3600" b="1" dirty="0">
              <a:effectLst>
                <a:outerShdw blurRad="38100" dist="38100" dir="2700000" algn="tl">
                  <a:srgbClr val="000000">
                    <a:alpha val="43137"/>
                  </a:srgbClr>
                </a:outerShdw>
              </a:effectLst>
            </a:endParaRPr>
          </a:p>
          <a:p>
            <a:pPr algn="ctr">
              <a:defRPr/>
            </a:pPr>
            <a:r>
              <a:rPr lang="en-IN" sz="3600" b="1" dirty="0">
                <a:effectLst>
                  <a:outerShdw blurRad="38100" dist="38100" dir="2700000" algn="tl">
                    <a:srgbClr val="000000">
                      <a:alpha val="43137"/>
                    </a:srgbClr>
                  </a:outerShdw>
                </a:effectLst>
              </a:rPr>
              <a:t>COMPLIANCE </a:t>
            </a:r>
            <a:r>
              <a:rPr lang="en-IN" sz="3600" b="1" dirty="0" smtClean="0">
                <a:effectLst>
                  <a:outerShdw blurRad="38100" dist="38100" dir="2700000" algn="tl">
                    <a:srgbClr val="000000">
                      <a:alpha val="43137"/>
                    </a:srgbClr>
                  </a:outerShdw>
                </a:effectLst>
              </a:rPr>
              <a:t>MANAGEMENT</a:t>
            </a:r>
          </a:p>
          <a:p>
            <a:pPr algn="ctr">
              <a:defRPr/>
            </a:pPr>
            <a:r>
              <a:rPr lang="en-IN" sz="3600" b="1" dirty="0" smtClean="0">
                <a:effectLst>
                  <a:outerShdw blurRad="38100" dist="38100" dir="2700000" algn="tl">
                    <a:srgbClr val="000000">
                      <a:alpha val="43137"/>
                    </a:srgbClr>
                  </a:outerShdw>
                </a:effectLst>
              </a:rPr>
              <a:t>IS SO ‘SIGNIFICANT’</a:t>
            </a:r>
            <a:endParaRPr lang="en-US" sz="3600" dirty="0">
              <a:effectLst>
                <a:outerShdw blurRad="38100" dist="38100" dir="2700000" algn="tl">
                  <a:srgbClr val="000000">
                    <a:alpha val="43137"/>
                  </a:srgbClr>
                </a:outerShdw>
              </a:effectLst>
            </a:endParaRPr>
          </a:p>
        </p:txBody>
      </p:sp>
      <p:pic>
        <p:nvPicPr>
          <p:cNvPr id="9219" name="Picture 3" descr="C:\Users\Amin\AppData\Local\Microsoft\Windows\Temporary Internet Files\Content.IE5\K5YE6GXZ\question-mark-in-a-blue-circle-8959-large[1].png"/>
          <p:cNvPicPr>
            <a:picLocks noChangeAspect="1" noChangeArrowheads="1"/>
          </p:cNvPicPr>
          <p:nvPr/>
        </p:nvPicPr>
        <p:blipFill>
          <a:blip r:embed="rId2"/>
          <a:srcRect/>
          <a:stretch>
            <a:fillRect/>
          </a:stretch>
        </p:blipFill>
        <p:spPr bwMode="auto">
          <a:xfrm>
            <a:off x="3857625" y="1000125"/>
            <a:ext cx="1608138" cy="16081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9" presetClass="entr" presetSubtype="0" decel="100000" fill="hold" nodeType="afterEffect">
                                  <p:stCondLst>
                                    <p:cond delay="0"/>
                                  </p:stCondLst>
                                  <p:childTnLst>
                                    <p:set>
                                      <p:cBhvr>
                                        <p:cTn id="13" dur="1" fill="hold">
                                          <p:stCondLst>
                                            <p:cond delay="0"/>
                                          </p:stCondLst>
                                        </p:cTn>
                                        <p:tgtEl>
                                          <p:spTgt spid="9219"/>
                                        </p:tgtEl>
                                        <p:attrNameLst>
                                          <p:attrName>style.visibility</p:attrName>
                                        </p:attrNameLst>
                                      </p:cBhvr>
                                      <p:to>
                                        <p:strVal val="visible"/>
                                      </p:to>
                                    </p:set>
                                    <p:anim calcmode="lin" valueType="num">
                                      <p:cBhvr>
                                        <p:cTn id="14" dur="500" fill="hold"/>
                                        <p:tgtEl>
                                          <p:spTgt spid="9219"/>
                                        </p:tgtEl>
                                        <p:attrNameLst>
                                          <p:attrName>ppt_w</p:attrName>
                                        </p:attrNameLst>
                                      </p:cBhvr>
                                      <p:tavLst>
                                        <p:tav tm="0">
                                          <p:val>
                                            <p:fltVal val="0"/>
                                          </p:val>
                                        </p:tav>
                                        <p:tav tm="100000">
                                          <p:val>
                                            <p:strVal val="#ppt_w"/>
                                          </p:val>
                                        </p:tav>
                                      </p:tavLst>
                                    </p:anim>
                                    <p:anim calcmode="lin" valueType="num">
                                      <p:cBhvr>
                                        <p:cTn id="15" dur="500" fill="hold"/>
                                        <p:tgtEl>
                                          <p:spTgt spid="9219"/>
                                        </p:tgtEl>
                                        <p:attrNameLst>
                                          <p:attrName>ppt_h</p:attrName>
                                        </p:attrNameLst>
                                      </p:cBhvr>
                                      <p:tavLst>
                                        <p:tav tm="0">
                                          <p:val>
                                            <p:fltVal val="0"/>
                                          </p:val>
                                        </p:tav>
                                        <p:tav tm="100000">
                                          <p:val>
                                            <p:strVal val="#ppt_h"/>
                                          </p:val>
                                        </p:tav>
                                      </p:tavLst>
                                    </p:anim>
                                    <p:anim calcmode="lin" valueType="num">
                                      <p:cBhvr>
                                        <p:cTn id="16" dur="500" fill="hold"/>
                                        <p:tgtEl>
                                          <p:spTgt spid="9219"/>
                                        </p:tgtEl>
                                        <p:attrNameLst>
                                          <p:attrName>style.rotation</p:attrName>
                                        </p:attrNameLst>
                                      </p:cBhvr>
                                      <p:tavLst>
                                        <p:tav tm="0">
                                          <p:val>
                                            <p:fltVal val="360"/>
                                          </p:val>
                                        </p:tav>
                                        <p:tav tm="100000">
                                          <p:val>
                                            <p:fltVal val="0"/>
                                          </p:val>
                                        </p:tav>
                                      </p:tavLst>
                                    </p:anim>
                                    <p:animEffect transition="in" filter="fade">
                                      <p:cBhvr>
                                        <p:cTn id="1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b="1" dirty="0">
              <a:effectLst>
                <a:outerShdw blurRad="38100" dist="38100" dir="2700000" algn="tl">
                  <a:srgbClr val="000000">
                    <a:alpha val="43137"/>
                  </a:srgbClr>
                </a:outerShdw>
              </a:effectLst>
            </a:endParaRPr>
          </a:p>
        </p:txBody>
      </p:sp>
      <p:sp>
        <p:nvSpPr>
          <p:cNvPr id="15" name="TextBox 14"/>
          <p:cNvSpPr txBox="1"/>
          <p:nvPr/>
        </p:nvSpPr>
        <p:spPr>
          <a:xfrm>
            <a:off x="928662" y="2139727"/>
            <a:ext cx="7000924" cy="646331"/>
          </a:xfrm>
          <a:prstGeom prst="rect">
            <a:avLst/>
          </a:prstGeom>
          <a:solidFill>
            <a:schemeClr val="accent1"/>
          </a:solidFill>
          <a:ln>
            <a:solidFill>
              <a:schemeClr val="accent5">
                <a:lumMod val="90000"/>
              </a:schemeClr>
            </a:solidFill>
          </a:ln>
        </p:spPr>
        <p:txBody>
          <a:bodyPr wrap="square" rtlCol="0">
            <a:spAutoFit/>
          </a:bodyPr>
          <a:lstStyle/>
          <a:p>
            <a:pPr algn="ctr"/>
            <a:r>
              <a:rPr lang="en-IN" b="1" dirty="0" smtClean="0"/>
              <a:t>ILLUSTRATION - The Employees’ State Insurance Act, 1948, </a:t>
            </a:r>
          </a:p>
          <a:p>
            <a:pPr algn="ctr"/>
            <a:r>
              <a:rPr lang="en-IN" b="1" dirty="0" smtClean="0"/>
              <a:t>read with applicable Regulations</a:t>
            </a:r>
            <a:endParaRPr lang="en-US" b="1" dirty="0"/>
          </a:p>
        </p:txBody>
      </p:sp>
      <p:sp>
        <p:nvSpPr>
          <p:cNvPr id="16" name="TextBox 15"/>
          <p:cNvSpPr txBox="1"/>
          <p:nvPr/>
        </p:nvSpPr>
        <p:spPr>
          <a:xfrm>
            <a:off x="928662" y="2790009"/>
            <a:ext cx="7000924" cy="3139321"/>
          </a:xfrm>
          <a:prstGeom prst="rect">
            <a:avLst/>
          </a:prstGeom>
          <a:noFill/>
          <a:ln>
            <a:solidFill>
              <a:schemeClr val="accent5">
                <a:lumMod val="90000"/>
              </a:schemeClr>
            </a:solidFill>
          </a:ln>
        </p:spPr>
        <p:txBody>
          <a:bodyPr wrap="square" rtlCol="0">
            <a:spAutoFit/>
          </a:bodyPr>
          <a:lstStyle/>
          <a:p>
            <a:pPr algn="just"/>
            <a:r>
              <a:rPr lang="en-US" dirty="0" smtClean="0"/>
              <a:t>ESI Act gets triggered when an establishment reaches 10 employees </a:t>
            </a:r>
            <a:r>
              <a:rPr lang="en-US" i="1" dirty="0" smtClean="0"/>
              <a:t>(irrespective of the salary / wage drawn by the </a:t>
            </a:r>
            <a:r>
              <a:rPr lang="en-US" dirty="0" smtClean="0"/>
              <a:t>employees/workers). The Establishment needs to be immediately registered with ESIC, even if 1 or All Employees/Workers are drawing Salary/Remuneration exceeding the prescribed limit [</a:t>
            </a:r>
            <a:r>
              <a:rPr lang="en-US" i="1" dirty="0" smtClean="0"/>
              <a:t>present prescribed limit being Rs.21,000/- per month]</a:t>
            </a:r>
            <a:r>
              <a:rPr lang="en-US" dirty="0" smtClean="0"/>
              <a:t>.</a:t>
            </a:r>
          </a:p>
          <a:p>
            <a:pPr algn="just"/>
            <a:endParaRPr lang="en-US" b="1" dirty="0" smtClean="0"/>
          </a:p>
          <a:p>
            <a:pPr marL="0" lvl="2" algn="just"/>
            <a:r>
              <a:rPr lang="en-US" dirty="0" smtClean="0"/>
              <a:t>However no contribution needs to be deducted from the employees’ salary, nor is any equal contribution to be paid by the employer to ESIC, for those employees who are drawing salary exceeding the prescribed limit.</a:t>
            </a:r>
          </a:p>
        </p:txBody>
      </p:sp>
      <p:grpSp>
        <p:nvGrpSpPr>
          <p:cNvPr id="12" name="Group 23"/>
          <p:cNvGrpSpPr/>
          <p:nvPr/>
        </p:nvGrpSpPr>
        <p:grpSpPr>
          <a:xfrm>
            <a:off x="142844" y="1071546"/>
            <a:ext cx="1643074" cy="1000132"/>
            <a:chOff x="500034" y="5061138"/>
            <a:chExt cx="1643074" cy="1000132"/>
          </a:xfrm>
        </p:grpSpPr>
        <p:sp>
          <p:nvSpPr>
            <p:cNvPr id="17" name="Rectangle 16"/>
            <p:cNvSpPr/>
            <p:nvPr/>
          </p:nvSpPr>
          <p:spPr>
            <a:xfrm>
              <a:off x="500034" y="5061138"/>
              <a:ext cx="1643074" cy="1000132"/>
            </a:xfrm>
            <a:prstGeom prst="rect">
              <a:avLst/>
            </a:prstGeom>
            <a:scene3d>
              <a:camera prst="isometricLeftDown">
                <a:rot lat="489065" lon="1051266" rev="21513166"/>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rot="181862">
              <a:off x="571472" y="5132576"/>
              <a:ext cx="1357587" cy="923330"/>
            </a:xfrm>
            <a:prstGeom prst="rect">
              <a:avLst/>
            </a:prstGeom>
            <a:noFill/>
          </p:spPr>
          <p:txBody>
            <a:bodyPr wrap="square" rtlCol="0">
              <a:spAutoFit/>
            </a:bodyPr>
            <a:lstStyle/>
            <a:p>
              <a:pPr algn="ctr"/>
              <a:r>
                <a:rPr lang="en-US" b="1" dirty="0" smtClean="0"/>
                <a:t>Identify Applicable Laws</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ppt_x</p:attrName>
                                        </p:attrNameLst>
                                      </p:cBhvr>
                                      <p:tavLst>
                                        <p:tav tm="0">
                                          <p:val>
                                            <p:strVal val="#ppt_x-.2"/>
                                          </p:val>
                                        </p:tav>
                                        <p:tav tm="100000">
                                          <p:val>
                                            <p:strVal val="#ppt_x"/>
                                          </p:val>
                                        </p:tav>
                                      </p:tavLst>
                                    </p:anim>
                                    <p:anim calcmode="lin" valueType="num">
                                      <p:cBhvr>
                                        <p:cTn id="14"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b="1" dirty="0">
              <a:effectLst>
                <a:outerShdw blurRad="38100" dist="38100" dir="2700000" algn="tl">
                  <a:srgbClr val="000000">
                    <a:alpha val="43137"/>
                  </a:srgbClr>
                </a:outerShdw>
              </a:effectLst>
            </a:endParaRPr>
          </a:p>
        </p:txBody>
      </p:sp>
      <p:sp>
        <p:nvSpPr>
          <p:cNvPr id="15" name="TextBox 14"/>
          <p:cNvSpPr txBox="1"/>
          <p:nvPr/>
        </p:nvSpPr>
        <p:spPr>
          <a:xfrm>
            <a:off x="500034" y="2000240"/>
            <a:ext cx="7715304" cy="646331"/>
          </a:xfrm>
          <a:prstGeom prst="rect">
            <a:avLst/>
          </a:prstGeom>
          <a:solidFill>
            <a:schemeClr val="accent1"/>
          </a:solidFill>
          <a:ln>
            <a:solidFill>
              <a:schemeClr val="accent5">
                <a:lumMod val="90000"/>
              </a:schemeClr>
            </a:solidFill>
          </a:ln>
        </p:spPr>
        <p:txBody>
          <a:bodyPr wrap="square" rtlCol="0">
            <a:spAutoFit/>
          </a:bodyPr>
          <a:lstStyle/>
          <a:p>
            <a:pPr algn="ctr"/>
            <a:r>
              <a:rPr lang="en-US" b="1" dirty="0" smtClean="0"/>
              <a:t>The Minimum Wages Act, 1948,</a:t>
            </a:r>
          </a:p>
          <a:p>
            <a:pPr algn="ctr"/>
            <a:r>
              <a:rPr lang="en-US" b="1" dirty="0" smtClean="0"/>
              <a:t> read with Applicable Rules</a:t>
            </a:r>
            <a:endParaRPr lang="en-US" b="1" dirty="0"/>
          </a:p>
        </p:txBody>
      </p:sp>
      <p:sp>
        <p:nvSpPr>
          <p:cNvPr id="16" name="TextBox 15"/>
          <p:cNvSpPr txBox="1"/>
          <p:nvPr/>
        </p:nvSpPr>
        <p:spPr>
          <a:xfrm>
            <a:off x="500034" y="2660126"/>
            <a:ext cx="7715304" cy="3693319"/>
          </a:xfrm>
          <a:prstGeom prst="rect">
            <a:avLst/>
          </a:prstGeom>
          <a:noFill/>
          <a:ln>
            <a:solidFill>
              <a:schemeClr val="accent5">
                <a:lumMod val="90000"/>
              </a:schemeClr>
            </a:solidFill>
          </a:ln>
        </p:spPr>
        <p:txBody>
          <a:bodyPr wrap="square" rtlCol="0">
            <a:spAutoFit/>
          </a:bodyPr>
          <a:lstStyle/>
          <a:p>
            <a:pPr algn="just"/>
            <a:r>
              <a:rPr lang="en-US" dirty="0" smtClean="0"/>
              <a:t>Going by the language of the Minimum Wages Act, 1948, the same is applicable on all ‘Scheduled Employments’, as stated in the ‘</a:t>
            </a:r>
            <a:r>
              <a:rPr lang="en-US" b="1" dirty="0" smtClean="0"/>
              <a:t>Schedule to the Minimum Wages Act, 1948 </a:t>
            </a:r>
            <a:r>
              <a:rPr lang="en-US" dirty="0" smtClean="0"/>
              <a:t>and also those included vide ‘</a:t>
            </a:r>
            <a:r>
              <a:rPr lang="en-US" b="1" dirty="0" smtClean="0"/>
              <a:t>State Amendments’</a:t>
            </a:r>
            <a:r>
              <a:rPr lang="en-US" dirty="0" smtClean="0"/>
              <a:t>.</a:t>
            </a:r>
          </a:p>
          <a:p>
            <a:pPr algn="just"/>
            <a:endParaRPr lang="en-US" b="1" dirty="0" smtClean="0"/>
          </a:p>
          <a:p>
            <a:pPr marL="0" lvl="2" algn="just"/>
            <a:r>
              <a:rPr lang="en-US" dirty="0" smtClean="0"/>
              <a:t>For service sector entities in the private sector [</a:t>
            </a:r>
            <a:r>
              <a:rPr lang="en-US" i="1" dirty="0" smtClean="0"/>
              <a:t>governed by the provisions of the Shops &amp; Commercial Establishment Act of the particular state</a:t>
            </a:r>
            <a:r>
              <a:rPr lang="en-US" dirty="0" smtClean="0"/>
              <a:t>], invariably each State has vide Amendment of its State Schedule added/inserted an entry of ‘Commercial Establishment/Establishment’ and hence the Minimum Wages Act becomes </a:t>
            </a:r>
            <a:r>
              <a:rPr lang="en-US" b="1" dirty="0" smtClean="0"/>
              <a:t>generally applicable on all service sector business entities</a:t>
            </a:r>
            <a:r>
              <a:rPr lang="en-US" dirty="0" smtClean="0"/>
              <a:t>. Consequently, Minimum Wages as prescribed by the respective State Government (from time to time) needs to be mandatorily paid to employees working in these establishments.</a:t>
            </a:r>
          </a:p>
        </p:txBody>
      </p:sp>
      <p:grpSp>
        <p:nvGrpSpPr>
          <p:cNvPr id="10" name="Group 23"/>
          <p:cNvGrpSpPr/>
          <p:nvPr/>
        </p:nvGrpSpPr>
        <p:grpSpPr>
          <a:xfrm>
            <a:off x="142844" y="1071546"/>
            <a:ext cx="1643074" cy="1000132"/>
            <a:chOff x="500034" y="5061138"/>
            <a:chExt cx="1643074" cy="1000132"/>
          </a:xfrm>
        </p:grpSpPr>
        <p:sp>
          <p:nvSpPr>
            <p:cNvPr id="11" name="Rectangle 10"/>
            <p:cNvSpPr/>
            <p:nvPr/>
          </p:nvSpPr>
          <p:spPr>
            <a:xfrm>
              <a:off x="500034" y="5061138"/>
              <a:ext cx="1643074" cy="1000132"/>
            </a:xfrm>
            <a:prstGeom prst="rect">
              <a:avLst/>
            </a:prstGeom>
            <a:scene3d>
              <a:camera prst="isometricLeftDown">
                <a:rot lat="489065" lon="1051266" rev="21513166"/>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81862">
              <a:off x="571472" y="5132576"/>
              <a:ext cx="1357587" cy="923330"/>
            </a:xfrm>
            <a:prstGeom prst="rect">
              <a:avLst/>
            </a:prstGeom>
            <a:noFill/>
          </p:spPr>
          <p:txBody>
            <a:bodyPr wrap="square" rtlCol="0">
              <a:spAutoFit/>
            </a:bodyPr>
            <a:lstStyle/>
            <a:p>
              <a:pPr algn="ctr"/>
              <a:r>
                <a:rPr lang="en-US" b="1" dirty="0" smtClean="0"/>
                <a:t>Identify Applicable Laws</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ppt_x</p:attrName>
                                        </p:attrNameLst>
                                      </p:cBhvr>
                                      <p:tavLst>
                                        <p:tav tm="0">
                                          <p:val>
                                            <p:strVal val="#ppt_x-.2"/>
                                          </p:val>
                                        </p:tav>
                                        <p:tav tm="100000">
                                          <p:val>
                                            <p:strVal val="#ppt_x"/>
                                          </p:val>
                                        </p:tav>
                                      </p:tavLst>
                                    </p:anim>
                                    <p:anim calcmode="lin" valueType="num">
                                      <p:cBhvr>
                                        <p:cTn id="14"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p>
        </p:txBody>
      </p:sp>
      <p:grpSp>
        <p:nvGrpSpPr>
          <p:cNvPr id="5" name="Group 4"/>
          <p:cNvGrpSpPr/>
          <p:nvPr/>
        </p:nvGrpSpPr>
        <p:grpSpPr>
          <a:xfrm>
            <a:off x="500034" y="1428736"/>
            <a:ext cx="1643074" cy="1000132"/>
            <a:chOff x="2500298" y="5132576"/>
            <a:chExt cx="1643074" cy="1000132"/>
          </a:xfrm>
        </p:grpSpPr>
        <p:sp>
          <p:nvSpPr>
            <p:cNvPr id="6" name="Rectangle 5"/>
            <p:cNvSpPr/>
            <p:nvPr/>
          </p:nvSpPr>
          <p:spPr>
            <a:xfrm>
              <a:off x="2500298" y="5132576"/>
              <a:ext cx="1643074" cy="1000132"/>
            </a:xfrm>
            <a:prstGeom prst="rect">
              <a:avLst/>
            </a:prstGeom>
            <a:solidFill>
              <a:srgbClr val="FFDEDD"/>
            </a:solidFill>
            <a:scene3d>
              <a:camera prst="isometricLeftDown">
                <a:rot lat="466520" lon="445836" rev="129068"/>
              </a:camera>
              <a:lightRig rig="threePt" dir="t"/>
            </a:scene3d>
            <a:sp3d extrusionH="1079500">
              <a:bevelB h="19050"/>
              <a:extrusionClr>
                <a:srgbClr val="FFCCCC"/>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71471" y="5209378"/>
              <a:ext cx="1571901" cy="923330"/>
            </a:xfrm>
            <a:prstGeom prst="rect">
              <a:avLst/>
            </a:prstGeom>
            <a:noFill/>
          </p:spPr>
          <p:txBody>
            <a:bodyPr wrap="square" rtlCol="0">
              <a:spAutoFit/>
            </a:bodyPr>
            <a:lstStyle/>
            <a:p>
              <a:pPr algn="ctr"/>
              <a:r>
                <a:rPr lang="en-US" b="1" dirty="0" smtClean="0"/>
                <a:t>Obtain Registration / License</a:t>
              </a:r>
              <a:endParaRPr lang="en-US" b="1" dirty="0"/>
            </a:p>
          </p:txBody>
        </p:sp>
      </p:grpSp>
      <p:sp>
        <p:nvSpPr>
          <p:cNvPr id="8" name="TextBox 7"/>
          <p:cNvSpPr txBox="1"/>
          <p:nvPr/>
        </p:nvSpPr>
        <p:spPr>
          <a:xfrm>
            <a:off x="785786" y="2397807"/>
            <a:ext cx="7572428" cy="1754326"/>
          </a:xfrm>
          <a:prstGeom prst="rect">
            <a:avLst/>
          </a:prstGeom>
          <a:noFill/>
          <a:ln w="12700">
            <a:solidFill>
              <a:srgbClr val="FF9997"/>
            </a:solidFill>
          </a:ln>
        </p:spPr>
        <p:txBody>
          <a:bodyPr wrap="square" rtlCol="0">
            <a:spAutoFit/>
          </a:bodyPr>
          <a:lstStyle/>
          <a:p>
            <a:pPr algn="just"/>
            <a:r>
              <a:rPr lang="en-US" dirty="0" smtClean="0"/>
              <a:t>Assistance in helping ‘Obtain Fresh Registration/License’ from </a:t>
            </a:r>
            <a:r>
              <a:rPr lang="en-US" dirty="0" err="1" smtClean="0"/>
              <a:t>Labour</a:t>
            </a:r>
            <a:r>
              <a:rPr lang="en-US" dirty="0" smtClean="0"/>
              <a:t> Departments, EPFO/ESIC [</a:t>
            </a:r>
            <a:r>
              <a:rPr lang="en-US" sz="1400" i="1" dirty="0" smtClean="0"/>
              <a:t>Mostly ONLINE now</a:t>
            </a:r>
            <a:r>
              <a:rPr lang="en-US" dirty="0" smtClean="0"/>
              <a:t>] under applicable laws (</a:t>
            </a:r>
            <a:r>
              <a:rPr lang="en-US" sz="1400" i="1" dirty="0" smtClean="0"/>
              <a:t>for example Factory License, Shops &amp; Commercial Establishment Registration, PF Code No. ESI Code No., Registration/License under Contract </a:t>
            </a:r>
            <a:r>
              <a:rPr lang="en-US" sz="1400" i="1" dirty="0" err="1" smtClean="0"/>
              <a:t>Labour</a:t>
            </a:r>
            <a:r>
              <a:rPr lang="en-US" sz="1400" i="1" dirty="0" smtClean="0"/>
              <a:t> Act etc.</a:t>
            </a:r>
            <a:r>
              <a:rPr lang="en-US" dirty="0" smtClean="0"/>
              <a:t>). This is an IMPORTANT HELP to the HR/Personnel Department </a:t>
            </a:r>
            <a:r>
              <a:rPr lang="en-US" i="1" dirty="0" smtClean="0"/>
              <a:t>(</a:t>
            </a:r>
            <a:r>
              <a:rPr lang="en-US" sz="1400" i="1" dirty="0" smtClean="0"/>
              <a:t>Also an entry point in </a:t>
            </a:r>
            <a:r>
              <a:rPr lang="en-US" sz="1400" i="1" dirty="0" err="1" smtClean="0"/>
              <a:t>Labour</a:t>
            </a:r>
            <a:r>
              <a:rPr lang="en-US" sz="1400" i="1" dirty="0" smtClean="0"/>
              <a:t> Laws for a CS in an External / </a:t>
            </a:r>
            <a:r>
              <a:rPr lang="en-US" sz="1400" i="1" dirty="0" err="1" smtClean="0"/>
              <a:t>Practising</a:t>
            </a:r>
            <a:r>
              <a:rPr lang="en-US" sz="1400" i="1" dirty="0" smtClean="0"/>
              <a:t> role</a:t>
            </a:r>
            <a:r>
              <a:rPr lang="en-US" i="1" dirty="0" smtClean="0"/>
              <a:t>)</a:t>
            </a:r>
            <a:endParaRPr lang="en-US" b="1" dirty="0"/>
          </a:p>
        </p:txBody>
      </p:sp>
      <p:sp>
        <p:nvSpPr>
          <p:cNvPr id="9" name="TextBox 8"/>
          <p:cNvSpPr txBox="1"/>
          <p:nvPr/>
        </p:nvSpPr>
        <p:spPr>
          <a:xfrm>
            <a:off x="785786" y="4211429"/>
            <a:ext cx="7572428" cy="646331"/>
          </a:xfrm>
          <a:prstGeom prst="rect">
            <a:avLst/>
          </a:prstGeom>
          <a:noFill/>
          <a:ln w="12700">
            <a:solidFill>
              <a:srgbClr val="FF9997"/>
            </a:solidFill>
          </a:ln>
        </p:spPr>
        <p:txBody>
          <a:bodyPr wrap="square" rtlCol="0">
            <a:spAutoFit/>
          </a:bodyPr>
          <a:lstStyle/>
          <a:p>
            <a:pPr algn="just"/>
            <a:r>
              <a:rPr lang="en-US" dirty="0" smtClean="0"/>
              <a:t>There are a few ‘Legal Nuances” applicable in each such Application, wherein CS’s legal acumen would definitely HELP &amp; ADD VALUE</a:t>
            </a:r>
            <a:endParaRPr lang="en-US" b="1" dirty="0"/>
          </a:p>
        </p:txBody>
      </p:sp>
      <p:sp>
        <p:nvSpPr>
          <p:cNvPr id="11" name="TextBox 10"/>
          <p:cNvSpPr txBox="1"/>
          <p:nvPr/>
        </p:nvSpPr>
        <p:spPr>
          <a:xfrm>
            <a:off x="785786" y="4925809"/>
            <a:ext cx="7572428" cy="646331"/>
          </a:xfrm>
          <a:prstGeom prst="rect">
            <a:avLst/>
          </a:prstGeom>
          <a:noFill/>
          <a:ln w="12700">
            <a:solidFill>
              <a:srgbClr val="FF9997"/>
            </a:solidFill>
          </a:ln>
        </p:spPr>
        <p:txBody>
          <a:bodyPr wrap="square" rtlCol="0">
            <a:spAutoFit/>
          </a:bodyPr>
          <a:lstStyle/>
          <a:p>
            <a:pPr algn="just"/>
            <a:r>
              <a:rPr lang="en-US" dirty="0" smtClean="0"/>
              <a:t>Assistance in ‘Renewal’ of </a:t>
            </a:r>
            <a:r>
              <a:rPr lang="en-US" dirty="0" err="1" smtClean="0"/>
              <a:t>Licence</a:t>
            </a:r>
            <a:r>
              <a:rPr lang="en-US" dirty="0" smtClean="0"/>
              <a:t>(s)/ Registration(s) - for existing entities (Particularly for an In-House CS / Legal Counsel)</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9"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par>
                          <p:cTn id="17" fill="hold">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ppt_x</p:attrName>
                                        </p:attrNameLst>
                                      </p:cBhvr>
                                      <p:tavLst>
                                        <p:tav tm="0">
                                          <p:val>
                                            <p:strVal val="#ppt_x-.2"/>
                                          </p:val>
                                        </p:tav>
                                        <p:tav tm="100000">
                                          <p:val>
                                            <p:strVal val="#ppt_x"/>
                                          </p:val>
                                        </p:tav>
                                      </p:tavLst>
                                    </p:anim>
                                    <p:anim calcmode="lin" valueType="num">
                                      <p:cBhvr>
                                        <p:cTn id="21"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9"/>
                                        </p:tgtEl>
                                      </p:cBhvr>
                                    </p:animEffect>
                                  </p:childTnLst>
                                </p:cTn>
                              </p:par>
                            </p:childTnLst>
                          </p:cTn>
                        </p:par>
                        <p:par>
                          <p:cTn id="23" fill="hold">
                            <p:stCondLst>
                              <p:cond delay="3000"/>
                            </p:stCondLst>
                            <p:childTnLst>
                              <p:par>
                                <p:cTn id="24" presetID="29"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ppt_x</p:attrName>
                                        </p:attrNameLst>
                                      </p:cBhvr>
                                      <p:tavLst>
                                        <p:tav tm="0">
                                          <p:val>
                                            <p:strVal val="#ppt_x-.2"/>
                                          </p:val>
                                        </p:tav>
                                        <p:tav tm="100000">
                                          <p:val>
                                            <p:strVal val="#ppt_x"/>
                                          </p:val>
                                        </p:tav>
                                      </p:tavLst>
                                    </p:anim>
                                    <p:anim calcmode="lin" valueType="num">
                                      <p:cBhvr>
                                        <p:cTn id="2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4" name="Group 3"/>
          <p:cNvGrpSpPr/>
          <p:nvPr/>
        </p:nvGrpSpPr>
        <p:grpSpPr>
          <a:xfrm>
            <a:off x="642910" y="857232"/>
            <a:ext cx="1643339" cy="1815882"/>
            <a:chOff x="4454900" y="4533645"/>
            <a:chExt cx="1643339" cy="1815882"/>
          </a:xfrm>
        </p:grpSpPr>
        <p:sp>
          <p:nvSpPr>
            <p:cNvPr id="5" name="Rectangle 4"/>
            <p:cNvSpPr/>
            <p:nvPr/>
          </p:nvSpPr>
          <p:spPr>
            <a:xfrm rot="10800000">
              <a:off x="4455165" y="5071097"/>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454900" y="4533645"/>
              <a:ext cx="1571901" cy="1815882"/>
            </a:xfrm>
            <a:prstGeom prst="rect">
              <a:avLst/>
            </a:prstGeom>
            <a:noFill/>
          </p:spPr>
          <p:txBody>
            <a:bodyPr wrap="square" rtlCol="0">
              <a:spAutoFit/>
            </a:bodyPr>
            <a:lstStyle/>
            <a:p>
              <a:pPr algn="ctr"/>
              <a:endParaRPr lang="en-US" sz="1600" b="1" dirty="0" smtClean="0"/>
            </a:p>
            <a:p>
              <a:pPr algn="ctr"/>
              <a:endParaRPr lang="en-US" sz="1600" b="1" dirty="0" smtClean="0"/>
            </a:p>
            <a:p>
              <a:pPr algn="ctr"/>
              <a:r>
                <a:rPr lang="en-US" sz="1600" b="1" dirty="0" err="1" smtClean="0"/>
                <a:t>Labour</a:t>
              </a:r>
              <a:r>
                <a:rPr lang="en-US" sz="1600" b="1" dirty="0" smtClean="0"/>
                <a:t> Laws Compliance Management System</a:t>
              </a:r>
            </a:p>
            <a:p>
              <a:pPr algn="ctr"/>
              <a:endParaRPr lang="en-US" sz="1600" b="1" dirty="0"/>
            </a:p>
          </p:txBody>
        </p:sp>
      </p:grpSp>
      <p:sp>
        <p:nvSpPr>
          <p:cNvPr id="8" name="TextBox 7"/>
          <p:cNvSpPr txBox="1"/>
          <p:nvPr/>
        </p:nvSpPr>
        <p:spPr>
          <a:xfrm>
            <a:off x="785786" y="2397807"/>
            <a:ext cx="7643866" cy="1338828"/>
          </a:xfrm>
          <a:prstGeom prst="rect">
            <a:avLst/>
          </a:prstGeom>
          <a:noFill/>
          <a:ln w="12700">
            <a:solidFill>
              <a:srgbClr val="92D050"/>
            </a:solidFill>
          </a:ln>
        </p:spPr>
        <p:txBody>
          <a:bodyPr wrap="square" rtlCol="0">
            <a:spAutoFit/>
          </a:bodyPr>
          <a:lstStyle/>
          <a:p>
            <a:pPr algn="just" defTabSz="533400">
              <a:lnSpc>
                <a:spcPct val="90000"/>
              </a:lnSpc>
              <a:spcAft>
                <a:spcPct val="35000"/>
              </a:spcAft>
            </a:pPr>
            <a:r>
              <a:rPr lang="en-US" dirty="0" smtClean="0"/>
              <a:t>Help the HR/Personnel Department Set up an Effective, Efficient &amp; Comprehensive “</a:t>
            </a:r>
            <a:r>
              <a:rPr lang="en-US" dirty="0" err="1" smtClean="0"/>
              <a:t>Labour</a:t>
            </a:r>
            <a:r>
              <a:rPr lang="en-US" dirty="0" smtClean="0"/>
              <a:t> Laws</a:t>
            </a:r>
            <a:r>
              <a:rPr lang="en-US" b="1" dirty="0" smtClean="0"/>
              <a:t> </a:t>
            </a:r>
            <a:r>
              <a:rPr lang="en-US" dirty="0" smtClean="0"/>
              <a:t>Compliance Management” structure – Either by developing a Cross-Functional  In-House Team or by Seeking Assistance from External Firms (specialized in </a:t>
            </a:r>
            <a:r>
              <a:rPr lang="en-US" dirty="0" err="1" smtClean="0"/>
              <a:t>Labour</a:t>
            </a:r>
            <a:r>
              <a:rPr lang="en-US" dirty="0" smtClean="0"/>
              <a:t> Laws Compliance Management’)</a:t>
            </a:r>
          </a:p>
        </p:txBody>
      </p:sp>
      <p:sp>
        <p:nvSpPr>
          <p:cNvPr id="9" name="TextBox 8"/>
          <p:cNvSpPr txBox="1"/>
          <p:nvPr/>
        </p:nvSpPr>
        <p:spPr>
          <a:xfrm>
            <a:off x="785786" y="3786190"/>
            <a:ext cx="7643866" cy="923330"/>
          </a:xfrm>
          <a:prstGeom prst="rect">
            <a:avLst/>
          </a:prstGeom>
          <a:noFill/>
          <a:ln w="12700">
            <a:solidFill>
              <a:srgbClr val="92D050"/>
            </a:solidFill>
          </a:ln>
        </p:spPr>
        <p:txBody>
          <a:bodyPr wrap="square" rtlCol="0">
            <a:spAutoFit/>
          </a:bodyPr>
          <a:lstStyle/>
          <a:p>
            <a:pPr algn="just"/>
            <a:r>
              <a:rPr lang="en-US" dirty="0" smtClean="0"/>
              <a:t>Evaluate the ‘Value Addition’ in case of procurement of </a:t>
            </a:r>
            <a:r>
              <a:rPr lang="en-US" dirty="0" err="1" smtClean="0"/>
              <a:t>Softwares</a:t>
            </a:r>
            <a:r>
              <a:rPr lang="en-US" dirty="0" smtClean="0"/>
              <a:t> for Legal Compliance Management Solutions. Merely having these installed &amp; running is not an ‘Endorsement of Effective Compliance Management’. </a:t>
            </a:r>
          </a:p>
        </p:txBody>
      </p:sp>
      <p:sp>
        <p:nvSpPr>
          <p:cNvPr id="11" name="TextBox 10"/>
          <p:cNvSpPr txBox="1"/>
          <p:nvPr/>
        </p:nvSpPr>
        <p:spPr>
          <a:xfrm>
            <a:off x="785786" y="4791686"/>
            <a:ext cx="7643866" cy="646331"/>
          </a:xfrm>
          <a:prstGeom prst="rect">
            <a:avLst/>
          </a:prstGeom>
          <a:noFill/>
          <a:ln w="12700">
            <a:solidFill>
              <a:srgbClr val="92D050"/>
            </a:solidFill>
          </a:ln>
        </p:spPr>
        <p:txBody>
          <a:bodyPr wrap="square" rtlCol="0">
            <a:spAutoFit/>
          </a:bodyPr>
          <a:lstStyle/>
          <a:p>
            <a:pPr algn="just"/>
            <a:r>
              <a:rPr lang="en-US" dirty="0" smtClean="0"/>
              <a:t>Any Comprehensive LCM Program should comprehensively address all these 4 aspects of ‘</a:t>
            </a:r>
            <a:r>
              <a:rPr lang="en-US" dirty="0" err="1" smtClean="0"/>
              <a:t>Labour</a:t>
            </a:r>
            <a:r>
              <a:rPr lang="en-US" dirty="0" smtClean="0"/>
              <a:t> Laws Compliance Management’.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par>
                          <p:cTn id="11" fill="hold">
                            <p:stCondLst>
                              <p:cond delay="1000"/>
                            </p:stCondLst>
                            <p:childTnLst>
                              <p:par>
                                <p:cTn id="12" presetID="29"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par>
                          <p:cTn id="17" fill="hold">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ppt_x</p:attrName>
                                        </p:attrNameLst>
                                      </p:cBhvr>
                                      <p:tavLst>
                                        <p:tav tm="0">
                                          <p:val>
                                            <p:strVal val="#ppt_x-.2"/>
                                          </p:val>
                                        </p:tav>
                                        <p:tav tm="100000">
                                          <p:val>
                                            <p:strVal val="#ppt_x"/>
                                          </p:val>
                                        </p:tav>
                                      </p:tavLst>
                                    </p:anim>
                                    <p:anim calcmode="lin" valueType="num">
                                      <p:cBhvr>
                                        <p:cTn id="21"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9"/>
                                        </p:tgtEl>
                                      </p:cBhvr>
                                    </p:animEffect>
                                  </p:childTnLst>
                                </p:cTn>
                              </p:par>
                            </p:childTnLst>
                          </p:cTn>
                        </p:par>
                        <p:par>
                          <p:cTn id="23" fill="hold">
                            <p:stCondLst>
                              <p:cond delay="3000"/>
                            </p:stCondLst>
                            <p:childTnLst>
                              <p:par>
                                <p:cTn id="24" presetID="29"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ppt_x</p:attrName>
                                        </p:attrNameLst>
                                      </p:cBhvr>
                                      <p:tavLst>
                                        <p:tav tm="0">
                                          <p:val>
                                            <p:strVal val="#ppt_x-.2"/>
                                          </p:val>
                                        </p:tav>
                                        <p:tav tm="100000">
                                          <p:val>
                                            <p:strVal val="#ppt_x"/>
                                          </p:val>
                                        </p:tav>
                                      </p:tavLst>
                                    </p:anim>
                                    <p:anim calcmode="lin" valueType="num">
                                      <p:cBhvr>
                                        <p:cTn id="2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3" name="Group 3"/>
          <p:cNvGrpSpPr/>
          <p:nvPr/>
        </p:nvGrpSpPr>
        <p:grpSpPr>
          <a:xfrm>
            <a:off x="642910" y="857232"/>
            <a:ext cx="1643339" cy="1815882"/>
            <a:chOff x="4454900" y="4533645"/>
            <a:chExt cx="1643339" cy="1815882"/>
          </a:xfrm>
        </p:grpSpPr>
        <p:sp>
          <p:nvSpPr>
            <p:cNvPr id="5" name="Rectangle 4"/>
            <p:cNvSpPr/>
            <p:nvPr/>
          </p:nvSpPr>
          <p:spPr>
            <a:xfrm rot="10800000">
              <a:off x="4455165" y="5071097"/>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454900" y="4533645"/>
              <a:ext cx="1571901" cy="1815882"/>
            </a:xfrm>
            <a:prstGeom prst="rect">
              <a:avLst/>
            </a:prstGeom>
            <a:noFill/>
          </p:spPr>
          <p:txBody>
            <a:bodyPr wrap="square" rtlCol="0">
              <a:spAutoFit/>
            </a:bodyPr>
            <a:lstStyle/>
            <a:p>
              <a:pPr algn="ctr"/>
              <a:endParaRPr lang="en-US" sz="1600" b="1" dirty="0" smtClean="0"/>
            </a:p>
            <a:p>
              <a:pPr algn="ctr"/>
              <a:endParaRPr lang="en-US" sz="1600" b="1" dirty="0" smtClean="0"/>
            </a:p>
            <a:p>
              <a:pPr algn="ctr"/>
              <a:r>
                <a:rPr lang="en-US" sz="1600" b="1" dirty="0" err="1" smtClean="0"/>
                <a:t>Labour</a:t>
              </a:r>
              <a:r>
                <a:rPr lang="en-US" sz="1600" b="1" dirty="0" smtClean="0"/>
                <a:t> Laws Compliance Management System</a:t>
              </a:r>
            </a:p>
            <a:p>
              <a:pPr algn="ctr"/>
              <a:endParaRPr lang="en-US" sz="1600" b="1" dirty="0"/>
            </a:p>
          </p:txBody>
        </p:sp>
      </p:grpSp>
      <p:sp>
        <p:nvSpPr>
          <p:cNvPr id="10" name="Content Placeholder 2"/>
          <p:cNvSpPr>
            <a:spLocks noGrp="1"/>
          </p:cNvSpPr>
          <p:nvPr>
            <p:ph idx="1"/>
          </p:nvPr>
        </p:nvSpPr>
        <p:spPr>
          <a:xfrm>
            <a:off x="785786" y="2714621"/>
            <a:ext cx="7643866" cy="1428760"/>
          </a:xfrm>
          <a:ln>
            <a:solidFill>
              <a:srgbClr val="C2EB99"/>
            </a:solidFill>
          </a:ln>
        </p:spPr>
        <p:txBody>
          <a:bodyPr/>
          <a:lstStyle/>
          <a:p>
            <a:pPr lvl="0" algn="just"/>
            <a:r>
              <a:rPr lang="en-IN" sz="1600" dirty="0" smtClean="0">
                <a:solidFill>
                  <a:schemeClr val="tx1"/>
                </a:solidFill>
                <a:latin typeface="+mn-lt"/>
                <a:ea typeface="+mn-ea"/>
                <a:cs typeface="+mn-cs"/>
              </a:rPr>
              <a:t>Maintenance of Statutory Registers &amp; Records</a:t>
            </a:r>
            <a:endParaRPr lang="en-US" sz="1600" dirty="0" smtClean="0">
              <a:solidFill>
                <a:schemeClr val="tx1"/>
              </a:solidFill>
              <a:latin typeface="+mn-lt"/>
              <a:ea typeface="+mn-ea"/>
              <a:cs typeface="+mn-cs"/>
            </a:endParaRPr>
          </a:p>
          <a:p>
            <a:pPr lvl="0" algn="just"/>
            <a:r>
              <a:rPr lang="en-IN" sz="1600" dirty="0" smtClean="0">
                <a:solidFill>
                  <a:schemeClr val="tx1"/>
                </a:solidFill>
                <a:latin typeface="+mn-lt"/>
                <a:ea typeface="+mn-ea"/>
                <a:cs typeface="+mn-cs"/>
              </a:rPr>
              <a:t>Filing of Statutory Forms &amp; Returns</a:t>
            </a:r>
            <a:endParaRPr lang="en-US" sz="1600" dirty="0" smtClean="0">
              <a:solidFill>
                <a:schemeClr val="tx1"/>
              </a:solidFill>
              <a:latin typeface="+mn-lt"/>
              <a:ea typeface="+mn-ea"/>
              <a:cs typeface="+mn-cs"/>
            </a:endParaRPr>
          </a:p>
          <a:p>
            <a:pPr lvl="0" algn="just"/>
            <a:r>
              <a:rPr lang="en-IN" sz="1600" dirty="0" smtClean="0">
                <a:solidFill>
                  <a:schemeClr val="tx1"/>
                </a:solidFill>
                <a:latin typeface="+mn-lt"/>
                <a:ea typeface="+mn-ea"/>
                <a:cs typeface="+mn-cs"/>
              </a:rPr>
              <a:t>Adherence to Substantive Legal Provisions</a:t>
            </a:r>
          </a:p>
          <a:p>
            <a:pPr algn="just"/>
            <a:r>
              <a:rPr lang="en-IN" sz="1600" dirty="0" smtClean="0"/>
              <a:t>Ensuring Statutory Displays at Notice </a:t>
            </a:r>
            <a:r>
              <a:rPr lang="en-IN" sz="1600" dirty="0" smtClean="0"/>
              <a:t>Boards</a:t>
            </a:r>
            <a:endParaRPr lang="en-US" sz="1800" dirty="0"/>
          </a:p>
        </p:txBody>
      </p:sp>
      <p:sp>
        <p:nvSpPr>
          <p:cNvPr id="12" name="TextBox 11"/>
          <p:cNvSpPr txBox="1"/>
          <p:nvPr/>
        </p:nvSpPr>
        <p:spPr>
          <a:xfrm>
            <a:off x="785786" y="2357430"/>
            <a:ext cx="7643866" cy="338554"/>
          </a:xfrm>
          <a:prstGeom prst="rect">
            <a:avLst/>
          </a:prstGeom>
          <a:solidFill>
            <a:srgbClr val="C2EB99"/>
          </a:solidFill>
          <a:ln w="12700">
            <a:solidFill>
              <a:srgbClr val="92D050"/>
            </a:solidFill>
          </a:ln>
        </p:spPr>
        <p:txBody>
          <a:bodyPr wrap="square" rtlCol="0">
            <a:spAutoFit/>
          </a:bodyPr>
          <a:lstStyle/>
          <a:p>
            <a:pPr algn="just"/>
            <a:r>
              <a:rPr lang="en-IN" sz="1600" b="1" dirty="0" smtClean="0">
                <a:solidFill>
                  <a:schemeClr val="tx2"/>
                </a:solidFill>
                <a:effectLst>
                  <a:outerShdw blurRad="38100" dist="38100" dir="2700000" algn="tl">
                    <a:srgbClr val="000000">
                      <a:alpha val="43137"/>
                    </a:srgbClr>
                  </a:outerShdw>
                </a:effectLst>
              </a:rPr>
              <a:t>BROAD AREAS FOR LABOUR LAWS COMPLIANCE MANAGEMENT</a:t>
            </a:r>
            <a:endParaRPr lang="en-US" sz="1600" dirty="0"/>
          </a:p>
        </p:txBody>
      </p:sp>
      <p:sp>
        <p:nvSpPr>
          <p:cNvPr id="13" name="Content Placeholder 2"/>
          <p:cNvSpPr txBox="1">
            <a:spLocks/>
          </p:cNvSpPr>
          <p:nvPr/>
        </p:nvSpPr>
        <p:spPr bwMode="auto">
          <a:xfrm>
            <a:off x="785786" y="4214819"/>
            <a:ext cx="7643866" cy="642942"/>
          </a:xfrm>
          <a:prstGeom prst="rect">
            <a:avLst/>
          </a:prstGeom>
          <a:noFill/>
          <a:ln w="9525">
            <a:solidFill>
              <a:srgbClr val="C2EB99"/>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en-IN" sz="1600" b="0" i="0" u="none" strike="noStrike" kern="0" cap="none" spc="0" normalizeH="0" baseline="0" noProof="0" dirty="0" smtClean="0">
                <a:ln>
                  <a:noFill/>
                </a:ln>
                <a:solidFill>
                  <a:schemeClr val="tx1"/>
                </a:solidFill>
                <a:effectLst/>
                <a:uLnTx/>
                <a:uFillTx/>
                <a:latin typeface="+mn-lt"/>
                <a:ea typeface="+mn-ea"/>
                <a:cs typeface="+mn-cs"/>
              </a:rPr>
              <a:t>     </a:t>
            </a:r>
            <a:r>
              <a:rPr kumimoji="0" lang="en-IN" sz="1600" b="0" i="0" u="none" strike="noStrike" kern="0" cap="none" spc="0" normalizeH="0" baseline="0" noProof="0" dirty="0" smtClean="0">
                <a:ln>
                  <a:noFill/>
                </a:ln>
                <a:solidFill>
                  <a:schemeClr val="tx1"/>
                </a:solidFill>
                <a:effectLst/>
                <a:uLnTx/>
                <a:uFillTx/>
                <a:latin typeface="+mn-lt"/>
                <a:ea typeface="+mn-ea"/>
                <a:cs typeface="+mn-cs"/>
              </a:rPr>
              <a:t>(</a:t>
            </a:r>
            <a:r>
              <a:rPr kumimoji="0" lang="en-IN" sz="1600" b="0" i="1" u="none" strike="noStrike" kern="0" cap="none" spc="0" normalizeH="0" baseline="0" noProof="0" dirty="0" smtClean="0">
                <a:ln>
                  <a:noFill/>
                </a:ln>
                <a:solidFill>
                  <a:schemeClr val="tx1"/>
                </a:solidFill>
                <a:effectLst/>
                <a:uLnTx/>
                <a:uFillTx/>
                <a:latin typeface="+mn-lt"/>
                <a:ea typeface="+mn-ea"/>
                <a:cs typeface="+mn-cs"/>
              </a:rPr>
              <a:t>Generally in English &amp; local/vernacular language understood by majority of workmen/employees</a:t>
            </a:r>
            <a:r>
              <a:rPr kumimoji="0" lang="en-IN" sz="1600" b="0" i="0" u="none" strike="noStrike" kern="0" cap="none" spc="0" normalizeH="0" baseline="0" noProof="0" dirty="0" smtClean="0">
                <a:ln>
                  <a:noFill/>
                </a:ln>
                <a:solidFill>
                  <a:schemeClr val="tx1"/>
                </a:solidFill>
                <a:effectLst/>
                <a:uLnTx/>
                <a:uFillTx/>
                <a:latin typeface="+mn-lt"/>
                <a:ea typeface="+mn-ea"/>
                <a:cs typeface="+mn-cs"/>
              </a:rPr>
              <a:t>)</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5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0">
                                            <p:bg/>
                                          </p:spTgt>
                                        </p:tgtEl>
                                        <p:attrNameLst>
                                          <p:attrName>style.visibility</p:attrName>
                                        </p:attrNameLst>
                                      </p:cBhvr>
                                      <p:to>
                                        <p:strVal val="visible"/>
                                      </p:to>
                                    </p:set>
                                    <p:anim calcmode="lin" valueType="num">
                                      <p:cBhvr>
                                        <p:cTn id="13" dur="1000" fill="hold"/>
                                        <p:tgtEl>
                                          <p:spTgt spid="10">
                                            <p:bg/>
                                          </p:spTgt>
                                        </p:tgtEl>
                                        <p:attrNameLst>
                                          <p:attrName>ppt_x</p:attrName>
                                        </p:attrNameLst>
                                      </p:cBhvr>
                                      <p:tavLst>
                                        <p:tav tm="0">
                                          <p:val>
                                            <p:strVal val="#ppt_x-.2"/>
                                          </p:val>
                                        </p:tav>
                                        <p:tav tm="100000">
                                          <p:val>
                                            <p:strVal val="#ppt_x"/>
                                          </p:val>
                                        </p:tav>
                                      </p:tavLst>
                                    </p:anim>
                                    <p:anim calcmode="lin" valueType="num">
                                      <p:cBhvr>
                                        <p:cTn id="14" dur="1000" fill="hold"/>
                                        <p:tgtEl>
                                          <p:spTgt spid="10">
                                            <p:bg/>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0">
                                            <p:bg/>
                                          </p:spTgt>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 calcmode="lin" valueType="num">
                                      <p:cBhvr>
                                        <p:cTn id="18" dur="10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19" dur="1000" fill="hold"/>
                                        <p:tgtEl>
                                          <p:spTgt spid="1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
                                            <p:txEl>
                                              <p:pRg st="0" end="0"/>
                                            </p:txEl>
                                          </p:spTgt>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 calcmode="lin" valueType="num">
                                      <p:cBhvr>
                                        <p:cTn id="23" dur="1000" fill="hold"/>
                                        <p:tgtEl>
                                          <p:spTgt spid="10">
                                            <p:txEl>
                                              <p:pRg st="1" end="1"/>
                                            </p:txEl>
                                          </p:spTgt>
                                        </p:tgtEl>
                                        <p:attrNameLst>
                                          <p:attrName>ppt_x</p:attrName>
                                        </p:attrNameLst>
                                      </p:cBhvr>
                                      <p:tavLst>
                                        <p:tav tm="0">
                                          <p:val>
                                            <p:strVal val="#ppt_x-.2"/>
                                          </p:val>
                                        </p:tav>
                                        <p:tav tm="100000">
                                          <p:val>
                                            <p:strVal val="#ppt_x"/>
                                          </p:val>
                                        </p:tav>
                                      </p:tavLst>
                                    </p:anim>
                                    <p:anim calcmode="lin" valueType="num">
                                      <p:cBhvr>
                                        <p:cTn id="24" dur="1000" fill="hold"/>
                                        <p:tgtEl>
                                          <p:spTgt spid="1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0">
                                            <p:txEl>
                                              <p:pRg st="1" end="1"/>
                                            </p:txEl>
                                          </p:spTgt>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 calcmode="lin" valueType="num">
                                      <p:cBhvr>
                                        <p:cTn id="28" dur="1000" fill="hold"/>
                                        <p:tgtEl>
                                          <p:spTgt spid="10">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1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0">
                                            <p:txEl>
                                              <p:pRg st="2" end="2"/>
                                            </p:txEl>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 calcmode="lin" valueType="num">
                                      <p:cBhvr>
                                        <p:cTn id="33" dur="1000" fill="hold"/>
                                        <p:tgtEl>
                                          <p:spTgt spid="10">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10">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
                                            <p:txEl>
                                              <p:pRg st="3" end="3"/>
                                            </p:txEl>
                                          </p:spTgt>
                                        </p:tgtEl>
                                      </p:cBhvr>
                                    </p:animEffect>
                                  </p:childTnLst>
                                </p:cTn>
                              </p:par>
                            </p:childTnLst>
                          </p:cTn>
                        </p:par>
                        <p:par>
                          <p:cTn id="36" fill="hold">
                            <p:stCondLst>
                              <p:cond delay="2000"/>
                            </p:stCondLst>
                            <p:childTnLst>
                              <p:par>
                                <p:cTn id="37" presetID="29" presetClass="entr" presetSubtype="0" fill="hold" grpId="0" nodeType="afterEffect">
                                  <p:stCondLst>
                                    <p:cond delay="0"/>
                                  </p:stCondLst>
                                  <p:childTnLst>
                                    <p:set>
                                      <p:cBhvr>
                                        <p:cTn id="38" dur="1" fill="hold">
                                          <p:stCondLst>
                                            <p:cond delay="0"/>
                                          </p:stCondLst>
                                        </p:cTn>
                                        <p:tgtEl>
                                          <p:spTgt spid="13">
                                            <p:bg/>
                                          </p:spTgt>
                                        </p:tgtEl>
                                        <p:attrNameLst>
                                          <p:attrName>style.visibility</p:attrName>
                                        </p:attrNameLst>
                                      </p:cBhvr>
                                      <p:to>
                                        <p:strVal val="visible"/>
                                      </p:to>
                                    </p:set>
                                    <p:anim calcmode="lin" valueType="num">
                                      <p:cBhvr>
                                        <p:cTn id="39" dur="1000" fill="hold"/>
                                        <p:tgtEl>
                                          <p:spTgt spid="13">
                                            <p:bg/>
                                          </p:spTgt>
                                        </p:tgtEl>
                                        <p:attrNameLst>
                                          <p:attrName>ppt_x</p:attrName>
                                        </p:attrNameLst>
                                      </p:cBhvr>
                                      <p:tavLst>
                                        <p:tav tm="0">
                                          <p:val>
                                            <p:strVal val="#ppt_x-.2"/>
                                          </p:val>
                                        </p:tav>
                                        <p:tav tm="100000">
                                          <p:val>
                                            <p:strVal val="#ppt_x"/>
                                          </p:val>
                                        </p:tav>
                                      </p:tavLst>
                                    </p:anim>
                                    <p:anim calcmode="lin" valueType="num">
                                      <p:cBhvr>
                                        <p:cTn id="40" dur="1000" fill="hold"/>
                                        <p:tgtEl>
                                          <p:spTgt spid="13">
                                            <p:bg/>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3">
                                            <p:bg/>
                                          </p:spTgt>
                                        </p:tgtEl>
                                      </p:cBhvr>
                                    </p:animEffect>
                                  </p:childTnLst>
                                </p:cTn>
                              </p:par>
                              <p:par>
                                <p:cTn id="42" presetID="29" presetClass="entr" presetSubtype="0" fill="hold" grpId="0" nodeType="with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 calcmode="lin" valueType="num">
                                      <p:cBhvr>
                                        <p:cTn id="44" dur="1000" fill="hold"/>
                                        <p:tgtEl>
                                          <p:spTgt spid="13">
                                            <p:txEl>
                                              <p:pRg st="0" end="0"/>
                                            </p:txEl>
                                          </p:spTgt>
                                        </p:tgtEl>
                                        <p:attrNameLst>
                                          <p:attrName>ppt_x</p:attrName>
                                        </p:attrNameLst>
                                      </p:cBhvr>
                                      <p:tavLst>
                                        <p:tav tm="0">
                                          <p:val>
                                            <p:strVal val="#ppt_x-.2"/>
                                          </p:val>
                                        </p:tav>
                                        <p:tav tm="100000">
                                          <p:val>
                                            <p:strVal val="#ppt_x"/>
                                          </p:val>
                                        </p:tav>
                                      </p:tavLst>
                                    </p:anim>
                                    <p:anim calcmode="lin" valueType="num">
                                      <p:cBhvr>
                                        <p:cTn id="45" dur="1000" fill="hold"/>
                                        <p:tgtEl>
                                          <p:spTgt spid="1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2" grpId="0" animBg="1"/>
      <p:bldP spid="1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4" name="Group 3"/>
          <p:cNvGrpSpPr/>
          <p:nvPr/>
        </p:nvGrpSpPr>
        <p:grpSpPr>
          <a:xfrm>
            <a:off x="642910" y="1357298"/>
            <a:ext cx="1643074" cy="1000132"/>
            <a:chOff x="6429389" y="5061137"/>
            <a:chExt cx="1643074" cy="1000132"/>
          </a:xfrm>
        </p:grpSpPr>
        <p:sp>
          <p:nvSpPr>
            <p:cNvPr id="5" name="Rectangle 4"/>
            <p:cNvSpPr/>
            <p:nvPr/>
          </p:nvSpPr>
          <p:spPr>
            <a:xfrm rot="10800000">
              <a:off x="6429389" y="5061137"/>
              <a:ext cx="1643074" cy="1000132"/>
            </a:xfrm>
            <a:prstGeom prst="rect">
              <a:avLst/>
            </a:prstGeom>
            <a:solidFill>
              <a:srgbClr val="FFFF99"/>
            </a:solidFill>
            <a:scene3d>
              <a:camera prst="isometricLeftDown">
                <a:rot lat="21202813" lon="1053385" rev="0"/>
              </a:camera>
              <a:lightRig rig="threePt" dir="t"/>
            </a:scene3d>
            <a:sp3d extrusionH="1079500">
              <a:bevelB h="19050"/>
              <a:extrusionClr>
                <a:srgbClr val="CDC800"/>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72264" y="5204014"/>
              <a:ext cx="1357322" cy="646331"/>
            </a:xfrm>
            <a:prstGeom prst="rect">
              <a:avLst/>
            </a:prstGeom>
            <a:noFill/>
          </p:spPr>
          <p:txBody>
            <a:bodyPr wrap="square" rtlCol="0">
              <a:spAutoFit/>
            </a:bodyPr>
            <a:lstStyle/>
            <a:p>
              <a:pPr algn="ctr"/>
              <a:r>
                <a:rPr lang="en-US" b="1" dirty="0" smtClean="0"/>
                <a:t>Statutory Displays</a:t>
              </a:r>
              <a:endParaRPr lang="en-US" b="1" dirty="0"/>
            </a:p>
          </p:txBody>
        </p:sp>
      </p:grpSp>
      <p:sp>
        <p:nvSpPr>
          <p:cNvPr id="7" name="TextBox 6"/>
          <p:cNvSpPr txBox="1"/>
          <p:nvPr/>
        </p:nvSpPr>
        <p:spPr>
          <a:xfrm>
            <a:off x="785786" y="2397807"/>
            <a:ext cx="7572428" cy="338554"/>
          </a:xfrm>
          <a:prstGeom prst="rect">
            <a:avLst/>
          </a:prstGeom>
          <a:noFill/>
          <a:ln w="12700">
            <a:solidFill>
              <a:srgbClr val="CDC800"/>
            </a:solidFill>
          </a:ln>
        </p:spPr>
        <p:txBody>
          <a:bodyPr wrap="square" rtlCol="0">
            <a:spAutoFit/>
          </a:bodyPr>
          <a:lstStyle/>
          <a:p>
            <a:pPr algn="just"/>
            <a:r>
              <a:rPr lang="en-US" sz="1600" dirty="0" smtClean="0"/>
              <a:t>It does not take too much time or effort  - yet many IGNORE</a:t>
            </a:r>
            <a:endParaRPr lang="en-US" sz="1600" b="1" dirty="0"/>
          </a:p>
        </p:txBody>
      </p:sp>
      <p:sp>
        <p:nvSpPr>
          <p:cNvPr id="8" name="TextBox 7"/>
          <p:cNvSpPr txBox="1"/>
          <p:nvPr/>
        </p:nvSpPr>
        <p:spPr>
          <a:xfrm>
            <a:off x="785786" y="2845354"/>
            <a:ext cx="7572428" cy="584775"/>
          </a:xfrm>
          <a:prstGeom prst="rect">
            <a:avLst/>
          </a:prstGeom>
          <a:noFill/>
          <a:ln w="12700">
            <a:solidFill>
              <a:srgbClr val="CDC800"/>
            </a:solidFill>
          </a:ln>
        </p:spPr>
        <p:txBody>
          <a:bodyPr wrap="square" rtlCol="0">
            <a:spAutoFit/>
          </a:bodyPr>
          <a:lstStyle/>
          <a:p>
            <a:pPr algn="just"/>
            <a:r>
              <a:rPr lang="en-US" sz="1600" dirty="0" smtClean="0"/>
              <a:t>Ensure to have the Notice Board fixed at a PROMINENT / CONSPICUOUS location &amp; affix on them these Displays </a:t>
            </a:r>
            <a:r>
              <a:rPr lang="en-US" sz="1600" i="1" dirty="0" smtClean="0"/>
              <a:t>[in English and local/vernacular language]</a:t>
            </a:r>
            <a:endParaRPr lang="en-US" sz="1600" b="1" dirty="0"/>
          </a:p>
        </p:txBody>
      </p:sp>
      <p:sp>
        <p:nvSpPr>
          <p:cNvPr id="9" name="TextBox 8"/>
          <p:cNvSpPr txBox="1"/>
          <p:nvPr/>
        </p:nvSpPr>
        <p:spPr>
          <a:xfrm>
            <a:off x="785786" y="3526697"/>
            <a:ext cx="7572428" cy="830997"/>
          </a:xfrm>
          <a:prstGeom prst="rect">
            <a:avLst/>
          </a:prstGeom>
          <a:noFill/>
          <a:ln w="12700">
            <a:solidFill>
              <a:srgbClr val="CDC800"/>
            </a:solidFill>
          </a:ln>
        </p:spPr>
        <p:txBody>
          <a:bodyPr wrap="square" rtlCol="0">
            <a:spAutoFit/>
          </a:bodyPr>
          <a:lstStyle/>
          <a:p>
            <a:pPr algn="just"/>
            <a:r>
              <a:rPr lang="en-US" sz="1600" dirty="0" smtClean="0"/>
              <a:t>Displays include “</a:t>
            </a:r>
            <a:r>
              <a:rPr lang="en-US" sz="1600" i="1" dirty="0" smtClean="0"/>
              <a:t>Abstract of Act and Rules</a:t>
            </a:r>
            <a:r>
              <a:rPr lang="en-US" sz="1600" dirty="0" smtClean="0"/>
              <a:t>”; </a:t>
            </a:r>
            <a:r>
              <a:rPr lang="en-US" sz="1600" i="1" dirty="0" smtClean="0"/>
              <a:t>“Name &amp; Address of Jurisdictional </a:t>
            </a:r>
            <a:r>
              <a:rPr lang="en-US" sz="1600" i="1" dirty="0" err="1" smtClean="0"/>
              <a:t>Labour</a:t>
            </a:r>
            <a:r>
              <a:rPr lang="en-US" sz="1600" i="1" dirty="0" smtClean="0"/>
              <a:t> Inspector”; “Place &amp; Time of Disbursement of Wages (In case of Contract </a:t>
            </a:r>
            <a:r>
              <a:rPr lang="en-US" sz="1600" i="1" dirty="0" err="1" smtClean="0"/>
              <a:t>Labour</a:t>
            </a:r>
            <a:r>
              <a:rPr lang="en-US" sz="1600" i="1" dirty="0" smtClean="0"/>
              <a:t>) etc. etc.” </a:t>
            </a:r>
            <a:endParaRPr lang="en-US" sz="1600" b="1" dirty="0"/>
          </a:p>
        </p:txBody>
      </p:sp>
      <p:sp>
        <p:nvSpPr>
          <p:cNvPr id="10" name="TextBox 9"/>
          <p:cNvSpPr txBox="1"/>
          <p:nvPr/>
        </p:nvSpPr>
        <p:spPr>
          <a:xfrm>
            <a:off x="785786" y="4455391"/>
            <a:ext cx="7572428" cy="830997"/>
          </a:xfrm>
          <a:prstGeom prst="rect">
            <a:avLst/>
          </a:prstGeom>
          <a:noFill/>
          <a:ln w="12700">
            <a:solidFill>
              <a:srgbClr val="CDC800"/>
            </a:solidFill>
          </a:ln>
        </p:spPr>
        <p:txBody>
          <a:bodyPr wrap="square" rtlCol="0">
            <a:spAutoFit/>
          </a:bodyPr>
          <a:lstStyle/>
          <a:p>
            <a:pPr algn="just"/>
            <a:r>
              <a:rPr lang="en-US" sz="1600" dirty="0" smtClean="0"/>
              <a:t>Illustrative laws prescribing displays of “Abstract of Act and Rules” would include The Payment of Wages Act, The Minimum Wages Act, The  Gratuity Act, Standing Orders Act, Contract </a:t>
            </a:r>
            <a:r>
              <a:rPr lang="en-US" sz="1600" dirty="0" err="1" smtClean="0"/>
              <a:t>Labour</a:t>
            </a:r>
            <a:r>
              <a:rPr lang="en-US" sz="1600" dirty="0" smtClean="0"/>
              <a:t> Act, Inter State Migrant Workmen Act etc. etc.</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ppt_x</p:attrName>
                                        </p:attrNameLst>
                                      </p:cBhvr>
                                      <p:tavLst>
                                        <p:tav tm="0">
                                          <p:val>
                                            <p:strVal val="#ppt_x-.2"/>
                                          </p:val>
                                        </p:tav>
                                        <p:tav tm="100000">
                                          <p:val>
                                            <p:strVal val="#ppt_x"/>
                                          </p:val>
                                        </p:tav>
                                      </p:tavLst>
                                    </p:anim>
                                    <p:anim calcmode="lin" valueType="num">
                                      <p:cBhvr>
                                        <p:cTn id="1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ppt_x</p:attrName>
                                        </p:attrNameLst>
                                      </p:cBhvr>
                                      <p:tavLst>
                                        <p:tav tm="0">
                                          <p:val>
                                            <p:strVal val="#ppt_x-.2"/>
                                          </p:val>
                                        </p:tav>
                                        <p:tav tm="100000">
                                          <p:val>
                                            <p:strVal val="#ppt_x"/>
                                          </p:val>
                                        </p:tav>
                                      </p:tavLst>
                                    </p:anim>
                                    <p:anim calcmode="lin" valueType="num">
                                      <p:cBhvr>
                                        <p:cTn id="2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7" dur="1000"/>
                                        <p:tgtEl>
                                          <p:spTgt spid="9"/>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ppt_x</p:attrName>
                                        </p:attrNameLst>
                                      </p:cBhvr>
                                      <p:tavLst>
                                        <p:tav tm="0">
                                          <p:val>
                                            <p:strVal val="#ppt_x-.2"/>
                                          </p:val>
                                        </p:tav>
                                        <p:tav tm="100000">
                                          <p:val>
                                            <p:strVal val="#ppt_x"/>
                                          </p:val>
                                        </p:tav>
                                      </p:tavLst>
                                    </p:anim>
                                    <p:anim calcmode="lin" valueType="num">
                                      <p:cBhvr>
                                        <p:cTn id="32"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13" name="TextBox 12"/>
          <p:cNvSpPr txBox="1"/>
          <p:nvPr/>
        </p:nvSpPr>
        <p:spPr>
          <a:xfrm>
            <a:off x="785786" y="2357430"/>
            <a:ext cx="7572428" cy="1323439"/>
          </a:xfrm>
          <a:prstGeom prst="rect">
            <a:avLst/>
          </a:prstGeom>
          <a:noFill/>
          <a:ln w="12700">
            <a:solidFill>
              <a:srgbClr val="DE9BFF"/>
            </a:solidFill>
          </a:ln>
        </p:spPr>
        <p:txBody>
          <a:bodyPr wrap="square" rtlCol="0">
            <a:spAutoFit/>
          </a:bodyPr>
          <a:lstStyle/>
          <a:p>
            <a:pPr algn="just"/>
            <a:r>
              <a:rPr lang="en-US" sz="1600" dirty="0" smtClean="0"/>
              <a:t>Organizations need legal inputs in drafting documents like “</a:t>
            </a:r>
            <a:r>
              <a:rPr lang="en-US" sz="1600" i="1" dirty="0" smtClean="0"/>
              <a:t>Offer Letter</a:t>
            </a:r>
            <a:r>
              <a:rPr lang="en-US" sz="1600" dirty="0" smtClean="0"/>
              <a:t>“ and </a:t>
            </a:r>
            <a:r>
              <a:rPr lang="en-US" sz="1600" i="1" dirty="0" smtClean="0"/>
              <a:t>“Appointment Letter” </a:t>
            </a:r>
            <a:r>
              <a:rPr lang="en-US" sz="1600" dirty="0" smtClean="0"/>
              <a:t>– Provide these ‘Inputs, as these documents are little more than typical formats/templates – They build </a:t>
            </a:r>
            <a:r>
              <a:rPr lang="en-US" sz="1600" i="1" dirty="0" smtClean="0"/>
              <a:t>employer-employee relationships </a:t>
            </a:r>
            <a:r>
              <a:rPr lang="en-US" sz="1600" dirty="0" smtClean="0"/>
              <a:t>&amp; are hence are significant – in terms of present &amp; future, rights &amp; obligations, of both.</a:t>
            </a:r>
            <a:endParaRPr lang="en-US" sz="1600" b="1" dirty="0"/>
          </a:p>
        </p:txBody>
      </p:sp>
      <p:grpSp>
        <p:nvGrpSpPr>
          <p:cNvPr id="14" name="Group 13"/>
          <p:cNvGrpSpPr/>
          <p:nvPr/>
        </p:nvGrpSpPr>
        <p:grpSpPr>
          <a:xfrm>
            <a:off x="285720" y="1357298"/>
            <a:ext cx="1643074" cy="1000132"/>
            <a:chOff x="1500166" y="4000504"/>
            <a:chExt cx="1643074" cy="1000132"/>
          </a:xfrm>
        </p:grpSpPr>
        <p:sp>
          <p:nvSpPr>
            <p:cNvPr id="15" name="Rectangle 14"/>
            <p:cNvSpPr/>
            <p:nvPr/>
          </p:nvSpPr>
          <p:spPr>
            <a:xfrm>
              <a:off x="1500166" y="4000504"/>
              <a:ext cx="1643074" cy="1000132"/>
            </a:xfrm>
            <a:prstGeom prst="rect">
              <a:avLst/>
            </a:prstGeom>
            <a:solidFill>
              <a:srgbClr val="FFCCFF"/>
            </a:solidFill>
            <a:scene3d>
              <a:camera prst="isometricLeftDown">
                <a:rot lat="479624" lon="748412" rev="21470603"/>
              </a:camera>
              <a:lightRig rig="threePt" dir="t"/>
            </a:scene3d>
            <a:sp3d extrusionH="1079500">
              <a:bevelB h="19050"/>
              <a:extrusionClr>
                <a:srgbClr val="FF65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81862">
              <a:off x="1595034" y="4175490"/>
              <a:ext cx="1404448" cy="646331"/>
            </a:xfrm>
            <a:prstGeom prst="rect">
              <a:avLst/>
            </a:prstGeom>
            <a:noFill/>
          </p:spPr>
          <p:txBody>
            <a:bodyPr wrap="square" rtlCol="0">
              <a:spAutoFit/>
            </a:bodyPr>
            <a:lstStyle/>
            <a:p>
              <a:pPr algn="ctr"/>
              <a:r>
                <a:rPr lang="en-US" b="1" dirty="0" smtClean="0"/>
                <a:t>Assistance in Hiring</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par>
                          <p:cTn id="21" fill="hold">
                            <p:stCondLst>
                              <p:cond delay="2000"/>
                            </p:stCondLst>
                            <p:childTnLst>
                              <p:par>
                                <p:cTn id="22" presetID="29"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ppt_x</p:attrName>
                                        </p:attrNameLst>
                                      </p:cBhvr>
                                      <p:tavLst>
                                        <p:tav tm="0">
                                          <p:val>
                                            <p:strVal val="#ppt_x-.2"/>
                                          </p:val>
                                        </p:tav>
                                        <p:tav tm="100000">
                                          <p:val>
                                            <p:strVal val="#ppt_x"/>
                                          </p:val>
                                        </p:tav>
                                      </p:tavLst>
                                    </p:anim>
                                    <p:anim calcmode="lin" valueType="num">
                                      <p:cBhvr>
                                        <p:cTn id="25"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13" name="TextBox 12"/>
          <p:cNvSpPr txBox="1"/>
          <p:nvPr/>
        </p:nvSpPr>
        <p:spPr>
          <a:xfrm>
            <a:off x="785786" y="2357430"/>
            <a:ext cx="7572428" cy="584775"/>
          </a:xfrm>
          <a:prstGeom prst="rect">
            <a:avLst/>
          </a:prstGeom>
          <a:noFill/>
          <a:ln w="12700">
            <a:solidFill>
              <a:srgbClr val="DE9BFF"/>
            </a:solidFill>
          </a:ln>
        </p:spPr>
        <p:txBody>
          <a:bodyPr wrap="square" rtlCol="0">
            <a:spAutoFit/>
          </a:bodyPr>
          <a:lstStyle/>
          <a:p>
            <a:pPr algn="just"/>
            <a:r>
              <a:rPr lang="en-US" sz="1600" dirty="0" smtClean="0"/>
              <a:t>Language of such documents need to be in consonance with </a:t>
            </a:r>
            <a:r>
              <a:rPr lang="en-US" sz="1600" dirty="0" err="1" smtClean="0"/>
              <a:t>Labour</a:t>
            </a:r>
            <a:r>
              <a:rPr lang="en-US" sz="1600" dirty="0" smtClean="0"/>
              <a:t> and Employment laws &amp; also as per latest legislative amendments.</a:t>
            </a:r>
            <a:endParaRPr lang="en-US" sz="1600" b="1" dirty="0"/>
          </a:p>
        </p:txBody>
      </p:sp>
      <p:grpSp>
        <p:nvGrpSpPr>
          <p:cNvPr id="3" name="Group 13"/>
          <p:cNvGrpSpPr/>
          <p:nvPr/>
        </p:nvGrpSpPr>
        <p:grpSpPr>
          <a:xfrm>
            <a:off x="285720" y="1357298"/>
            <a:ext cx="1643074" cy="1000132"/>
            <a:chOff x="1500166" y="4000504"/>
            <a:chExt cx="1643074" cy="1000132"/>
          </a:xfrm>
        </p:grpSpPr>
        <p:sp>
          <p:nvSpPr>
            <p:cNvPr id="15" name="Rectangle 14"/>
            <p:cNvSpPr/>
            <p:nvPr/>
          </p:nvSpPr>
          <p:spPr>
            <a:xfrm>
              <a:off x="1500166" y="4000504"/>
              <a:ext cx="1643074" cy="1000132"/>
            </a:xfrm>
            <a:prstGeom prst="rect">
              <a:avLst/>
            </a:prstGeom>
            <a:solidFill>
              <a:srgbClr val="FFCCFF"/>
            </a:solidFill>
            <a:scene3d>
              <a:camera prst="isometricLeftDown">
                <a:rot lat="479624" lon="748412" rev="21470603"/>
              </a:camera>
              <a:lightRig rig="threePt" dir="t"/>
            </a:scene3d>
            <a:sp3d extrusionH="1079500">
              <a:bevelB h="19050"/>
              <a:extrusionClr>
                <a:srgbClr val="FF65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81862">
              <a:off x="1595034" y="4175490"/>
              <a:ext cx="1404448" cy="646331"/>
            </a:xfrm>
            <a:prstGeom prst="rect">
              <a:avLst/>
            </a:prstGeom>
            <a:noFill/>
          </p:spPr>
          <p:txBody>
            <a:bodyPr wrap="square" rtlCol="0">
              <a:spAutoFit/>
            </a:bodyPr>
            <a:lstStyle/>
            <a:p>
              <a:pPr algn="ctr"/>
              <a:r>
                <a:rPr lang="en-US" b="1" dirty="0" smtClean="0"/>
                <a:t>Assistance in Hiring</a:t>
              </a:r>
              <a:endParaRPr lang="en-US" b="1" dirty="0"/>
            </a:p>
          </p:txBody>
        </p:sp>
      </p:grpSp>
      <p:sp>
        <p:nvSpPr>
          <p:cNvPr id="7" name="Pentagon 6"/>
          <p:cNvSpPr/>
          <p:nvPr/>
        </p:nvSpPr>
        <p:spPr>
          <a:xfrm>
            <a:off x="285720" y="3214686"/>
            <a:ext cx="1714512" cy="571504"/>
          </a:xfrm>
          <a:prstGeom prst="homePlate">
            <a:avLst/>
          </a:prstGeom>
          <a:solidFill>
            <a:srgbClr val="FFE5FF">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KEY POINTS</a:t>
            </a:r>
            <a:endParaRPr lang="en-US" b="1" dirty="0">
              <a:solidFill>
                <a:schemeClr val="tx1"/>
              </a:solidFill>
            </a:endParaRPr>
          </a:p>
        </p:txBody>
      </p:sp>
      <p:sp>
        <p:nvSpPr>
          <p:cNvPr id="9" name="TextBox 8"/>
          <p:cNvSpPr txBox="1"/>
          <p:nvPr/>
        </p:nvSpPr>
        <p:spPr>
          <a:xfrm>
            <a:off x="785786" y="3857628"/>
            <a:ext cx="7572428" cy="1323439"/>
          </a:xfrm>
          <a:prstGeom prst="rect">
            <a:avLst/>
          </a:prstGeom>
          <a:noFill/>
          <a:ln w="12700">
            <a:solidFill>
              <a:srgbClr val="DE9BFF"/>
            </a:solidFill>
          </a:ln>
        </p:spPr>
        <p:txBody>
          <a:bodyPr wrap="square" rtlCol="0">
            <a:spAutoFit/>
          </a:bodyPr>
          <a:lstStyle/>
          <a:p>
            <a:pPr algn="just"/>
            <a:r>
              <a:rPr lang="en-US" sz="1600" dirty="0" smtClean="0"/>
              <a:t>Basic Salary (including Dearness Allowance, wherever provided) &amp; House Rent Allowance (H.R.A) should not be less than the </a:t>
            </a:r>
            <a:r>
              <a:rPr lang="en-US" sz="1600" i="1" dirty="0" smtClean="0"/>
              <a:t>‘Minimum Wages’ </a:t>
            </a:r>
            <a:r>
              <a:rPr lang="en-US" sz="1600" dirty="0" smtClean="0"/>
              <a:t>as prescribed by the respective State Government). Avoid any splitting of the same into allowances </a:t>
            </a:r>
            <a:r>
              <a:rPr lang="en-US" sz="1600" i="1" dirty="0" smtClean="0"/>
              <a:t>(special or otherwise)</a:t>
            </a:r>
            <a:r>
              <a:rPr lang="en-US" sz="1600" dirty="0" smtClean="0"/>
              <a:t> to avoid legal complications or controversies, under various </a:t>
            </a:r>
            <a:r>
              <a:rPr lang="en-US" sz="1600" dirty="0" err="1" smtClean="0"/>
              <a:t>labour</a:t>
            </a:r>
            <a:r>
              <a:rPr lang="en-US" sz="1600" dirty="0" smtClean="0"/>
              <a:t> laws.</a:t>
            </a:r>
            <a:r>
              <a:rPr lang="en-US" sz="1600" i="1" dirty="0" smtClean="0"/>
              <a:t> </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ppt_x</p:attrName>
                                        </p:attrNameLst>
                                      </p:cBhvr>
                                      <p:tavLst>
                                        <p:tav tm="0">
                                          <p:val>
                                            <p:strVal val="#ppt_x-.2"/>
                                          </p:val>
                                        </p:tav>
                                        <p:tav tm="100000">
                                          <p:val>
                                            <p:strVal val="#ppt_x"/>
                                          </p:val>
                                        </p:tav>
                                      </p:tavLst>
                                    </p:anim>
                                    <p:anim calcmode="lin" valueType="num">
                                      <p:cBhvr>
                                        <p:cTn id="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ppt_x</p:attrName>
                                        </p:attrNameLst>
                                      </p:cBhvr>
                                      <p:tavLst>
                                        <p:tav tm="0">
                                          <p:val>
                                            <p:strVal val="#ppt_x-.2"/>
                                          </p:val>
                                        </p:tav>
                                        <p:tav tm="100000">
                                          <p:val>
                                            <p:strVal val="#ppt_x"/>
                                          </p:val>
                                        </p:tav>
                                      </p:tavLst>
                                    </p:anim>
                                    <p:anim calcmode="lin" valueType="num">
                                      <p:cBhvr>
                                        <p:cTn id="20"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13" name="TextBox 12"/>
          <p:cNvSpPr txBox="1"/>
          <p:nvPr/>
        </p:nvSpPr>
        <p:spPr>
          <a:xfrm>
            <a:off x="785786" y="2357430"/>
            <a:ext cx="7572428" cy="584775"/>
          </a:xfrm>
          <a:prstGeom prst="rect">
            <a:avLst/>
          </a:prstGeom>
          <a:noFill/>
          <a:ln w="12700">
            <a:solidFill>
              <a:srgbClr val="DE9BFF"/>
            </a:solidFill>
          </a:ln>
        </p:spPr>
        <p:txBody>
          <a:bodyPr wrap="square" rtlCol="0">
            <a:spAutoFit/>
          </a:bodyPr>
          <a:lstStyle/>
          <a:p>
            <a:pPr algn="just"/>
            <a:r>
              <a:rPr lang="en-US" sz="1600" dirty="0" smtClean="0"/>
              <a:t>Language of such documents need to be in consonance with </a:t>
            </a:r>
            <a:r>
              <a:rPr lang="en-US" sz="1600" dirty="0" err="1" smtClean="0"/>
              <a:t>Labour</a:t>
            </a:r>
            <a:r>
              <a:rPr lang="en-US" sz="1600" dirty="0" smtClean="0"/>
              <a:t> and Employment laws &amp; also as per latest legislative amendments.</a:t>
            </a:r>
            <a:endParaRPr lang="en-US" sz="1600" b="1" dirty="0"/>
          </a:p>
        </p:txBody>
      </p:sp>
      <p:grpSp>
        <p:nvGrpSpPr>
          <p:cNvPr id="3" name="Group 13"/>
          <p:cNvGrpSpPr/>
          <p:nvPr/>
        </p:nvGrpSpPr>
        <p:grpSpPr>
          <a:xfrm>
            <a:off x="285720" y="1357298"/>
            <a:ext cx="1643074" cy="1000132"/>
            <a:chOff x="1500166" y="4000504"/>
            <a:chExt cx="1643074" cy="1000132"/>
          </a:xfrm>
        </p:grpSpPr>
        <p:sp>
          <p:nvSpPr>
            <p:cNvPr id="15" name="Rectangle 14"/>
            <p:cNvSpPr/>
            <p:nvPr/>
          </p:nvSpPr>
          <p:spPr>
            <a:xfrm>
              <a:off x="1500166" y="4000504"/>
              <a:ext cx="1643074" cy="1000132"/>
            </a:xfrm>
            <a:prstGeom prst="rect">
              <a:avLst/>
            </a:prstGeom>
            <a:solidFill>
              <a:srgbClr val="FFCCFF"/>
            </a:solidFill>
            <a:scene3d>
              <a:camera prst="isometricLeftDown">
                <a:rot lat="479624" lon="748412" rev="21470603"/>
              </a:camera>
              <a:lightRig rig="threePt" dir="t"/>
            </a:scene3d>
            <a:sp3d extrusionH="1079500">
              <a:bevelB h="19050"/>
              <a:extrusionClr>
                <a:srgbClr val="FF65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81862">
              <a:off x="1595034" y="4175490"/>
              <a:ext cx="1404448" cy="646331"/>
            </a:xfrm>
            <a:prstGeom prst="rect">
              <a:avLst/>
            </a:prstGeom>
            <a:noFill/>
          </p:spPr>
          <p:txBody>
            <a:bodyPr wrap="square" rtlCol="0">
              <a:spAutoFit/>
            </a:bodyPr>
            <a:lstStyle/>
            <a:p>
              <a:pPr algn="ctr"/>
              <a:r>
                <a:rPr lang="en-US" b="1" dirty="0" smtClean="0"/>
                <a:t>Assistance in Hiring</a:t>
              </a:r>
              <a:endParaRPr lang="en-US" b="1" dirty="0"/>
            </a:p>
          </p:txBody>
        </p:sp>
      </p:grpSp>
      <p:sp>
        <p:nvSpPr>
          <p:cNvPr id="7" name="Pentagon 6"/>
          <p:cNvSpPr/>
          <p:nvPr/>
        </p:nvSpPr>
        <p:spPr>
          <a:xfrm>
            <a:off x="285720" y="3214686"/>
            <a:ext cx="1714512" cy="571504"/>
          </a:xfrm>
          <a:prstGeom prst="homePlate">
            <a:avLst/>
          </a:prstGeom>
          <a:solidFill>
            <a:srgbClr val="FFE5FF">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KEY POINTS</a:t>
            </a:r>
            <a:endParaRPr lang="en-US" b="1" dirty="0">
              <a:solidFill>
                <a:schemeClr val="tx1"/>
              </a:solidFill>
            </a:endParaRPr>
          </a:p>
        </p:txBody>
      </p:sp>
      <p:sp>
        <p:nvSpPr>
          <p:cNvPr id="14" name="TextBox 13"/>
          <p:cNvSpPr txBox="1"/>
          <p:nvPr/>
        </p:nvSpPr>
        <p:spPr>
          <a:xfrm>
            <a:off x="785786" y="3857628"/>
            <a:ext cx="7572428" cy="1323439"/>
          </a:xfrm>
          <a:prstGeom prst="rect">
            <a:avLst/>
          </a:prstGeom>
          <a:noFill/>
          <a:ln w="12700">
            <a:solidFill>
              <a:srgbClr val="DE9BFF"/>
            </a:solidFill>
          </a:ln>
        </p:spPr>
        <p:txBody>
          <a:bodyPr wrap="square" rtlCol="0">
            <a:spAutoFit/>
          </a:bodyPr>
          <a:lstStyle/>
          <a:p>
            <a:pPr algn="just"/>
            <a:r>
              <a:rPr lang="en-US" sz="1600" dirty="0" smtClean="0"/>
              <a:t>Ensure to have Leaves (Casual Leave, Sick Leave, Earned Leave/Privilege Leave) as per the Shops and Commercial Establishment Act of the State where the Employee is located.[e.g. for the Punjab Shops and Commercial Establishment Act, 1958 (Applicable to Haryana), the limits are - Casual Leave[7]; Sick Leave[7], Earned Leave/Privilege Leave [18].</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13" name="TextBox 12"/>
          <p:cNvSpPr txBox="1"/>
          <p:nvPr/>
        </p:nvSpPr>
        <p:spPr>
          <a:xfrm>
            <a:off x="785786" y="2357430"/>
            <a:ext cx="7572428" cy="584775"/>
          </a:xfrm>
          <a:prstGeom prst="rect">
            <a:avLst/>
          </a:prstGeom>
          <a:noFill/>
          <a:ln w="12700">
            <a:solidFill>
              <a:srgbClr val="DE9BFF"/>
            </a:solidFill>
          </a:ln>
        </p:spPr>
        <p:txBody>
          <a:bodyPr wrap="square" rtlCol="0">
            <a:spAutoFit/>
          </a:bodyPr>
          <a:lstStyle/>
          <a:p>
            <a:pPr algn="just"/>
            <a:r>
              <a:rPr lang="en-US" sz="1600" dirty="0" smtClean="0"/>
              <a:t>Language of such documents need to be in consonance with </a:t>
            </a:r>
            <a:r>
              <a:rPr lang="en-US" sz="1600" dirty="0" err="1" smtClean="0"/>
              <a:t>Labour</a:t>
            </a:r>
            <a:r>
              <a:rPr lang="en-US" sz="1600" dirty="0" smtClean="0"/>
              <a:t> and Employment laws &amp; also as per latest legislative amendments.</a:t>
            </a:r>
            <a:endParaRPr lang="en-US" sz="1600" b="1" dirty="0"/>
          </a:p>
        </p:txBody>
      </p:sp>
      <p:grpSp>
        <p:nvGrpSpPr>
          <p:cNvPr id="3" name="Group 13"/>
          <p:cNvGrpSpPr/>
          <p:nvPr/>
        </p:nvGrpSpPr>
        <p:grpSpPr>
          <a:xfrm>
            <a:off x="285720" y="1357298"/>
            <a:ext cx="1643074" cy="1000132"/>
            <a:chOff x="1500166" y="4000504"/>
            <a:chExt cx="1643074" cy="1000132"/>
          </a:xfrm>
        </p:grpSpPr>
        <p:sp>
          <p:nvSpPr>
            <p:cNvPr id="15" name="Rectangle 14"/>
            <p:cNvSpPr/>
            <p:nvPr/>
          </p:nvSpPr>
          <p:spPr>
            <a:xfrm>
              <a:off x="1500166" y="4000504"/>
              <a:ext cx="1643074" cy="1000132"/>
            </a:xfrm>
            <a:prstGeom prst="rect">
              <a:avLst/>
            </a:prstGeom>
            <a:solidFill>
              <a:srgbClr val="FFCCFF"/>
            </a:solidFill>
            <a:scene3d>
              <a:camera prst="isometricLeftDown">
                <a:rot lat="479624" lon="748412" rev="21470603"/>
              </a:camera>
              <a:lightRig rig="threePt" dir="t"/>
            </a:scene3d>
            <a:sp3d extrusionH="1079500">
              <a:bevelB h="19050"/>
              <a:extrusionClr>
                <a:srgbClr val="FF65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81862">
              <a:off x="1595034" y="4175490"/>
              <a:ext cx="1404448" cy="646331"/>
            </a:xfrm>
            <a:prstGeom prst="rect">
              <a:avLst/>
            </a:prstGeom>
            <a:noFill/>
          </p:spPr>
          <p:txBody>
            <a:bodyPr wrap="square" rtlCol="0">
              <a:spAutoFit/>
            </a:bodyPr>
            <a:lstStyle/>
            <a:p>
              <a:pPr algn="ctr"/>
              <a:r>
                <a:rPr lang="en-US" b="1" dirty="0" smtClean="0"/>
                <a:t>Assistance in Hiring</a:t>
              </a:r>
              <a:endParaRPr lang="en-US" b="1" dirty="0"/>
            </a:p>
          </p:txBody>
        </p:sp>
      </p:grpSp>
      <p:sp>
        <p:nvSpPr>
          <p:cNvPr id="7" name="Pentagon 6"/>
          <p:cNvSpPr/>
          <p:nvPr/>
        </p:nvSpPr>
        <p:spPr>
          <a:xfrm>
            <a:off x="285720" y="3214686"/>
            <a:ext cx="1714512" cy="571504"/>
          </a:xfrm>
          <a:prstGeom prst="homePlate">
            <a:avLst/>
          </a:prstGeom>
          <a:solidFill>
            <a:srgbClr val="FFE5FF">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KEY POINTS</a:t>
            </a:r>
            <a:endParaRPr lang="en-US" b="1" dirty="0">
              <a:solidFill>
                <a:schemeClr val="tx1"/>
              </a:solidFill>
            </a:endParaRPr>
          </a:p>
        </p:txBody>
      </p:sp>
      <p:sp>
        <p:nvSpPr>
          <p:cNvPr id="9" name="TextBox 8"/>
          <p:cNvSpPr txBox="1"/>
          <p:nvPr/>
        </p:nvSpPr>
        <p:spPr>
          <a:xfrm>
            <a:off x="785786" y="3857628"/>
            <a:ext cx="7572428" cy="584775"/>
          </a:xfrm>
          <a:prstGeom prst="rect">
            <a:avLst/>
          </a:prstGeom>
          <a:noFill/>
          <a:ln w="12700">
            <a:solidFill>
              <a:srgbClr val="DE9BFF"/>
            </a:solidFill>
          </a:ln>
        </p:spPr>
        <p:txBody>
          <a:bodyPr wrap="square" rtlCol="0">
            <a:spAutoFit/>
          </a:bodyPr>
          <a:lstStyle/>
          <a:p>
            <a:pPr algn="just"/>
            <a:r>
              <a:rPr lang="en-US" sz="1600" dirty="0" smtClean="0"/>
              <a:t>Cost to company [CTC] can include components like Employers’ Contribution to PF, ESI, </a:t>
            </a:r>
            <a:r>
              <a:rPr lang="en-US" sz="1600" dirty="0" err="1" smtClean="0"/>
              <a:t>Labour</a:t>
            </a:r>
            <a:r>
              <a:rPr lang="en-US" sz="1600" dirty="0" smtClean="0"/>
              <a:t> Welfare Fund etc. – There is no problem with that.</a:t>
            </a:r>
            <a:endParaRPr lang="en-US" sz="1600" b="1" dirty="0"/>
          </a:p>
        </p:txBody>
      </p:sp>
      <p:sp>
        <p:nvSpPr>
          <p:cNvPr id="12" name="TextBox 11"/>
          <p:cNvSpPr txBox="1"/>
          <p:nvPr/>
        </p:nvSpPr>
        <p:spPr>
          <a:xfrm>
            <a:off x="785786" y="4558737"/>
            <a:ext cx="7572428" cy="584775"/>
          </a:xfrm>
          <a:prstGeom prst="rect">
            <a:avLst/>
          </a:prstGeom>
          <a:noFill/>
          <a:ln w="12700">
            <a:solidFill>
              <a:srgbClr val="DE9BFF"/>
            </a:solidFill>
          </a:ln>
        </p:spPr>
        <p:txBody>
          <a:bodyPr wrap="square" rtlCol="0">
            <a:spAutoFit/>
          </a:bodyPr>
          <a:lstStyle/>
          <a:p>
            <a:pPr algn="just"/>
            <a:r>
              <a:rPr lang="en-US" sz="1600" dirty="0" smtClean="0"/>
              <a:t>Ensure to have appropriate mention of Deductions under PF Act, ESI Act, </a:t>
            </a:r>
            <a:r>
              <a:rPr lang="en-US" sz="1600" dirty="0" err="1" smtClean="0"/>
              <a:t>Labour</a:t>
            </a:r>
            <a:r>
              <a:rPr lang="en-US" sz="1600" dirty="0" smtClean="0"/>
              <a:t> Welfare Fund.</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ppt_x</p:attrName>
                                        </p:attrNameLst>
                                      </p:cBhvr>
                                      <p:tavLst>
                                        <p:tav tm="0">
                                          <p:val>
                                            <p:strVal val="#ppt_x-.2"/>
                                          </p:val>
                                        </p:tav>
                                        <p:tav tm="100000">
                                          <p:val>
                                            <p:strVal val="#ppt_x"/>
                                          </p:val>
                                        </p:tav>
                                      </p:tavLst>
                                    </p:anim>
                                    <p:anim calcmode="lin" valueType="num">
                                      <p:cBhvr>
                                        <p:cTn id="1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57188"/>
            <a:ext cx="8229600" cy="1143000"/>
          </a:xfrm>
        </p:spPr>
        <p:txBody>
          <a:bodyPr/>
          <a:lstStyle/>
          <a:p>
            <a:r>
              <a:rPr lang="en-IN" sz="2000" b="1" dirty="0" smtClean="0">
                <a:effectLst>
                  <a:outerShdw blurRad="38100" dist="38100" dir="2700000" algn="tl">
                    <a:srgbClr val="000000">
                      <a:alpha val="43137"/>
                    </a:srgbClr>
                  </a:outerShdw>
                </a:effectLst>
              </a:rPr>
              <a:t>SECURITIES AND EXCHANGE BOARD OF INDIA (LISTING OBLIGATIONS AND DISCLOSURE REQUIREMENTS) REGULATIONS, 2015</a:t>
            </a:r>
          </a:p>
        </p:txBody>
      </p:sp>
      <p:sp>
        <p:nvSpPr>
          <p:cNvPr id="10243" name="Content Placeholder 2"/>
          <p:cNvSpPr>
            <a:spLocks noGrp="1"/>
          </p:cNvSpPr>
          <p:nvPr>
            <p:ph idx="1"/>
          </p:nvPr>
        </p:nvSpPr>
        <p:spPr>
          <a:xfrm>
            <a:off x="457200" y="1571625"/>
            <a:ext cx="8229600" cy="4525963"/>
          </a:xfrm>
        </p:spPr>
        <p:txBody>
          <a:bodyPr/>
          <a:lstStyle/>
          <a:p>
            <a:pPr algn="just">
              <a:buFontTx/>
              <a:buNone/>
            </a:pPr>
            <a:r>
              <a:rPr lang="en-IN" sz="2000" b="1" dirty="0" smtClean="0"/>
              <a:t>	</a:t>
            </a:r>
            <a:r>
              <a:rPr lang="en-IN" sz="2000" dirty="0" smtClean="0"/>
              <a:t>Obligation of Board of Directors of Listed entity includes [regulation 17(3)]:</a:t>
            </a:r>
            <a:endParaRPr lang="en-US" sz="2000" dirty="0" smtClean="0"/>
          </a:p>
          <a:p>
            <a:pPr algn="just">
              <a:buFontTx/>
              <a:buNone/>
            </a:pPr>
            <a:endParaRPr lang="en-IN" sz="2000" i="1" dirty="0" smtClean="0"/>
          </a:p>
          <a:p>
            <a:pPr algn="just">
              <a:buFontTx/>
              <a:buNone/>
            </a:pPr>
            <a:r>
              <a:rPr lang="en-IN" sz="2000" i="1" dirty="0" smtClean="0"/>
              <a:t>	“The board of directors </a:t>
            </a:r>
            <a:r>
              <a:rPr lang="en-IN" sz="2000" b="1" i="1" dirty="0" smtClean="0"/>
              <a:t>shall periodically review </a:t>
            </a:r>
            <a:r>
              <a:rPr lang="en-IN" sz="2000" b="1" i="1" u="sng" dirty="0" smtClean="0"/>
              <a:t>compliance reports</a:t>
            </a:r>
            <a:r>
              <a:rPr lang="en-IN" sz="2000" b="1" i="1" dirty="0" smtClean="0"/>
              <a:t> pertaining to </a:t>
            </a:r>
            <a:r>
              <a:rPr lang="en-IN" sz="2000" b="1" i="1" u="sng" dirty="0" smtClean="0"/>
              <a:t>all laws applicable </a:t>
            </a:r>
            <a:r>
              <a:rPr lang="en-IN" sz="2000" b="1" i="1" dirty="0" smtClean="0"/>
              <a:t>to the listed entity</a:t>
            </a:r>
            <a:r>
              <a:rPr lang="en-IN" sz="2000" i="1" dirty="0" smtClean="0"/>
              <a:t>, prepared by the listed entity as well as </a:t>
            </a:r>
            <a:r>
              <a:rPr lang="en-IN" sz="2000" b="1" i="1" dirty="0" smtClean="0"/>
              <a:t>steps taken by the listed entity to rectify instances of non-compliances</a:t>
            </a:r>
            <a:r>
              <a:rPr lang="en-IN" sz="2000" i="1" dirty="0" smtClean="0"/>
              <a:t>” </a:t>
            </a:r>
            <a:endParaRPr lang="en-US" sz="2000" dirty="0" smtClean="0"/>
          </a:p>
          <a:p>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024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3">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p:cTn id="13" dur="1000" fill="hold"/>
                                        <p:tgtEl>
                                          <p:spTgt spid="10243">
                                            <p:txEl>
                                              <p:pRg st="2" end="2"/>
                                            </p:txEl>
                                          </p:spTgt>
                                        </p:tgtEl>
                                        <p:attrNameLst>
                                          <p:attrName>ppt_x</p:attrName>
                                        </p:attrNameLst>
                                      </p:cBhvr>
                                      <p:tavLst>
                                        <p:tav tm="0">
                                          <p:val>
                                            <p:strVal val="#ppt_x-.2"/>
                                          </p:val>
                                        </p:tav>
                                        <p:tav tm="100000">
                                          <p:val>
                                            <p:strVal val="#ppt_x"/>
                                          </p:val>
                                        </p:tav>
                                      </p:tavLst>
                                    </p:anim>
                                    <p:anim calcmode="lin" valueType="num">
                                      <p:cBhvr>
                                        <p:cTn id="14" dur="1000" fill="hold"/>
                                        <p:tgtEl>
                                          <p:spTgt spid="1024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13" name="TextBox 12"/>
          <p:cNvSpPr txBox="1"/>
          <p:nvPr/>
        </p:nvSpPr>
        <p:spPr>
          <a:xfrm>
            <a:off x="785786" y="2357430"/>
            <a:ext cx="7572428" cy="584775"/>
          </a:xfrm>
          <a:prstGeom prst="rect">
            <a:avLst/>
          </a:prstGeom>
          <a:noFill/>
          <a:ln w="12700">
            <a:solidFill>
              <a:srgbClr val="DE9BFF"/>
            </a:solidFill>
          </a:ln>
        </p:spPr>
        <p:txBody>
          <a:bodyPr wrap="square" rtlCol="0">
            <a:spAutoFit/>
          </a:bodyPr>
          <a:lstStyle/>
          <a:p>
            <a:pPr algn="just"/>
            <a:r>
              <a:rPr lang="en-US" sz="1600" dirty="0" smtClean="0"/>
              <a:t>Language of such documents need to be in consonance with </a:t>
            </a:r>
            <a:r>
              <a:rPr lang="en-US" sz="1600" dirty="0" err="1" smtClean="0"/>
              <a:t>Labour</a:t>
            </a:r>
            <a:r>
              <a:rPr lang="en-US" sz="1600" dirty="0" smtClean="0"/>
              <a:t> and Employment laws &amp; also as per latest legislative amendments.</a:t>
            </a:r>
            <a:endParaRPr lang="en-US" sz="1600" b="1" dirty="0"/>
          </a:p>
        </p:txBody>
      </p:sp>
      <p:grpSp>
        <p:nvGrpSpPr>
          <p:cNvPr id="3" name="Group 13"/>
          <p:cNvGrpSpPr/>
          <p:nvPr/>
        </p:nvGrpSpPr>
        <p:grpSpPr>
          <a:xfrm>
            <a:off x="285720" y="1357298"/>
            <a:ext cx="1643074" cy="1000132"/>
            <a:chOff x="1500166" y="4000504"/>
            <a:chExt cx="1643074" cy="1000132"/>
          </a:xfrm>
        </p:grpSpPr>
        <p:sp>
          <p:nvSpPr>
            <p:cNvPr id="15" name="Rectangle 14"/>
            <p:cNvSpPr/>
            <p:nvPr/>
          </p:nvSpPr>
          <p:spPr>
            <a:xfrm>
              <a:off x="1500166" y="4000504"/>
              <a:ext cx="1643074" cy="1000132"/>
            </a:xfrm>
            <a:prstGeom prst="rect">
              <a:avLst/>
            </a:prstGeom>
            <a:solidFill>
              <a:srgbClr val="FFCCFF"/>
            </a:solidFill>
            <a:scene3d>
              <a:camera prst="isometricLeftDown">
                <a:rot lat="479624" lon="748412" rev="21470603"/>
              </a:camera>
              <a:lightRig rig="threePt" dir="t"/>
            </a:scene3d>
            <a:sp3d extrusionH="1079500">
              <a:bevelB h="19050"/>
              <a:extrusionClr>
                <a:srgbClr val="FF65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81862">
              <a:off x="1595034" y="4175490"/>
              <a:ext cx="1404448" cy="646331"/>
            </a:xfrm>
            <a:prstGeom prst="rect">
              <a:avLst/>
            </a:prstGeom>
            <a:noFill/>
          </p:spPr>
          <p:txBody>
            <a:bodyPr wrap="square" rtlCol="0">
              <a:spAutoFit/>
            </a:bodyPr>
            <a:lstStyle/>
            <a:p>
              <a:pPr algn="ctr"/>
              <a:r>
                <a:rPr lang="en-US" b="1" dirty="0" smtClean="0"/>
                <a:t>Assistance in Hiring</a:t>
              </a:r>
              <a:endParaRPr lang="en-US" b="1" dirty="0"/>
            </a:p>
          </p:txBody>
        </p:sp>
      </p:grpSp>
      <p:sp>
        <p:nvSpPr>
          <p:cNvPr id="7" name="Pentagon 6"/>
          <p:cNvSpPr/>
          <p:nvPr/>
        </p:nvSpPr>
        <p:spPr>
          <a:xfrm>
            <a:off x="285720" y="3214686"/>
            <a:ext cx="1714512" cy="571504"/>
          </a:xfrm>
          <a:prstGeom prst="homePlate">
            <a:avLst/>
          </a:prstGeom>
          <a:solidFill>
            <a:srgbClr val="FFE5FF">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KEY POINTS</a:t>
            </a:r>
            <a:endParaRPr lang="en-US" b="1" dirty="0">
              <a:solidFill>
                <a:schemeClr val="tx1"/>
              </a:solidFill>
            </a:endParaRPr>
          </a:p>
        </p:txBody>
      </p:sp>
      <p:sp>
        <p:nvSpPr>
          <p:cNvPr id="9" name="TextBox 8"/>
          <p:cNvSpPr txBox="1"/>
          <p:nvPr/>
        </p:nvSpPr>
        <p:spPr>
          <a:xfrm>
            <a:off x="785786" y="3857628"/>
            <a:ext cx="7572428" cy="830997"/>
          </a:xfrm>
          <a:prstGeom prst="rect">
            <a:avLst/>
          </a:prstGeom>
          <a:noFill/>
          <a:ln w="12700">
            <a:solidFill>
              <a:srgbClr val="DE9BFF"/>
            </a:solidFill>
          </a:ln>
        </p:spPr>
        <p:txBody>
          <a:bodyPr wrap="square" rtlCol="0">
            <a:spAutoFit/>
          </a:bodyPr>
          <a:lstStyle/>
          <a:p>
            <a:pPr algn="just"/>
            <a:r>
              <a:rPr lang="en-US" sz="1600" dirty="0" smtClean="0"/>
              <a:t>Inform all female employees (in the Offer &amp; Appointment Letter) about the benefits available to her as per the Maternity Benefit Act, 1961 [as per Maternity Benefit (Amendment) Act, 2017, effective 1</a:t>
            </a:r>
            <a:r>
              <a:rPr lang="en-US" sz="1600" baseline="30000" dirty="0" smtClean="0"/>
              <a:t>st</a:t>
            </a:r>
            <a:r>
              <a:rPr lang="en-US" sz="1600" dirty="0" smtClean="0"/>
              <a:t> April, 2017]</a:t>
            </a:r>
            <a:endParaRPr lang="en-US" sz="1600" b="1" dirty="0"/>
          </a:p>
        </p:txBody>
      </p:sp>
      <p:sp>
        <p:nvSpPr>
          <p:cNvPr id="12" name="TextBox 11"/>
          <p:cNvSpPr txBox="1"/>
          <p:nvPr/>
        </p:nvSpPr>
        <p:spPr>
          <a:xfrm>
            <a:off x="785786" y="4773051"/>
            <a:ext cx="7572428" cy="584775"/>
          </a:xfrm>
          <a:prstGeom prst="rect">
            <a:avLst/>
          </a:prstGeom>
          <a:noFill/>
          <a:ln w="12700">
            <a:solidFill>
              <a:srgbClr val="DE9BFF"/>
            </a:solidFill>
          </a:ln>
        </p:spPr>
        <p:txBody>
          <a:bodyPr wrap="square" rtlCol="0">
            <a:spAutoFit/>
          </a:bodyPr>
          <a:lstStyle/>
          <a:p>
            <a:pPr algn="just"/>
            <a:r>
              <a:rPr lang="en-US" sz="1600" dirty="0" smtClean="0"/>
              <a:t>Inculcate a practice of having similar contents in “Offer Letter” &amp; “Appointment Letter” </a:t>
            </a:r>
            <a:r>
              <a:rPr lang="en-US" sz="1600" i="1" dirty="0" smtClean="0"/>
              <a:t>(to avoid post joining controversies).</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ppt_x</p:attrName>
                                        </p:attrNameLst>
                                      </p:cBhvr>
                                      <p:tavLst>
                                        <p:tav tm="0">
                                          <p:val>
                                            <p:strVal val="#ppt_x-.2"/>
                                          </p:val>
                                        </p:tav>
                                        <p:tav tm="100000">
                                          <p:val>
                                            <p:strVal val="#ppt_x"/>
                                          </p:val>
                                        </p:tav>
                                      </p:tavLst>
                                    </p:anim>
                                    <p:anim calcmode="lin" valueType="num">
                                      <p:cBhvr>
                                        <p:cTn id="1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4" name="Group 3"/>
          <p:cNvGrpSpPr/>
          <p:nvPr/>
        </p:nvGrpSpPr>
        <p:grpSpPr>
          <a:xfrm>
            <a:off x="357158" y="1357298"/>
            <a:ext cx="1688736" cy="1000132"/>
            <a:chOff x="3454768" y="4000504"/>
            <a:chExt cx="1688736" cy="1000132"/>
          </a:xfrm>
        </p:grpSpPr>
        <p:sp>
          <p:nvSpPr>
            <p:cNvPr id="5" name="Rectangle 4"/>
            <p:cNvSpPr/>
            <p:nvPr/>
          </p:nvSpPr>
          <p:spPr>
            <a:xfrm>
              <a:off x="3500430" y="4000504"/>
              <a:ext cx="1643074" cy="1000132"/>
            </a:xfrm>
            <a:prstGeom prst="rect">
              <a:avLst/>
            </a:prstGeom>
            <a:solidFill>
              <a:srgbClr val="FFE181"/>
            </a:solidFill>
            <a:scene3d>
              <a:camera prst="isometricLeftDown">
                <a:rot lat="466516" lon="445837" rev="0"/>
              </a:camera>
              <a:lightRig rig="threePt" dir="t"/>
            </a:scene3d>
            <a:sp3d extrusionH="1079500">
              <a:bevelB h="19050"/>
              <a:extrusionClr>
                <a:srgbClr val="FFE18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54768" y="4098201"/>
              <a:ext cx="1571901" cy="830997"/>
            </a:xfrm>
            <a:prstGeom prst="rect">
              <a:avLst/>
            </a:prstGeom>
            <a:noFill/>
          </p:spPr>
          <p:txBody>
            <a:bodyPr wrap="square" rtlCol="0">
              <a:spAutoFit/>
            </a:bodyPr>
            <a:lstStyle/>
            <a:p>
              <a:pPr algn="ctr"/>
              <a:r>
                <a:rPr lang="en-US" sz="1600" b="1" dirty="0" smtClean="0"/>
                <a:t>Disciplinary Proceedings &amp; Termination</a:t>
              </a:r>
              <a:endParaRPr lang="en-US" sz="1600" b="1" dirty="0"/>
            </a:p>
          </p:txBody>
        </p:sp>
      </p:grpSp>
      <p:sp>
        <p:nvSpPr>
          <p:cNvPr id="7" name="TextBox 6"/>
          <p:cNvSpPr txBox="1"/>
          <p:nvPr/>
        </p:nvSpPr>
        <p:spPr>
          <a:xfrm>
            <a:off x="785786" y="2357430"/>
            <a:ext cx="7572428" cy="1077218"/>
          </a:xfrm>
          <a:prstGeom prst="rect">
            <a:avLst/>
          </a:prstGeom>
          <a:noFill/>
          <a:ln w="12700">
            <a:solidFill>
              <a:srgbClr val="FFC000"/>
            </a:solidFill>
          </a:ln>
        </p:spPr>
        <p:txBody>
          <a:bodyPr wrap="square" rtlCol="0">
            <a:spAutoFit/>
          </a:bodyPr>
          <a:lstStyle/>
          <a:p>
            <a:pPr algn="just"/>
            <a:r>
              <a:rPr lang="en-US" sz="1600" dirty="0" smtClean="0"/>
              <a:t>Most States have included legal provisions in their Shops &amp; Establishments Act regarding ‘Notice Period’ for both Employees &amp; Employers, generally 30 days. [e.g. in Haryana it is 30 days for both Employees &amp; Employers - for those with 3 months or more of employment].</a:t>
            </a:r>
            <a:endParaRPr lang="en-US" sz="1600" b="1" dirty="0"/>
          </a:p>
        </p:txBody>
      </p:sp>
      <p:sp>
        <p:nvSpPr>
          <p:cNvPr id="8" name="TextBox 7"/>
          <p:cNvSpPr txBox="1"/>
          <p:nvPr/>
        </p:nvSpPr>
        <p:spPr>
          <a:xfrm>
            <a:off x="785786" y="3500438"/>
            <a:ext cx="7572428" cy="584775"/>
          </a:xfrm>
          <a:prstGeom prst="rect">
            <a:avLst/>
          </a:prstGeom>
          <a:noFill/>
          <a:ln w="12700">
            <a:solidFill>
              <a:srgbClr val="FFC000"/>
            </a:solidFill>
          </a:ln>
        </p:spPr>
        <p:txBody>
          <a:bodyPr wrap="square" rtlCol="0">
            <a:spAutoFit/>
          </a:bodyPr>
          <a:lstStyle/>
          <a:p>
            <a:pPr algn="just"/>
            <a:r>
              <a:rPr lang="en-US" sz="1600" dirty="0" smtClean="0"/>
              <a:t>Ensure that this is complied with (and is also included in both the “Offer Letter” &amp; “Appointment Letter”).</a:t>
            </a:r>
            <a:endParaRPr lang="en-US" sz="1600" b="1" dirty="0"/>
          </a:p>
        </p:txBody>
      </p:sp>
      <p:sp>
        <p:nvSpPr>
          <p:cNvPr id="9" name="TextBox 8"/>
          <p:cNvSpPr txBox="1"/>
          <p:nvPr/>
        </p:nvSpPr>
        <p:spPr>
          <a:xfrm>
            <a:off x="785786" y="4143380"/>
            <a:ext cx="7572428" cy="1077218"/>
          </a:xfrm>
          <a:prstGeom prst="rect">
            <a:avLst/>
          </a:prstGeom>
          <a:noFill/>
          <a:ln w="12700">
            <a:solidFill>
              <a:srgbClr val="FFC000"/>
            </a:solidFill>
          </a:ln>
        </p:spPr>
        <p:txBody>
          <a:bodyPr wrap="square" rtlCol="0">
            <a:spAutoFit/>
          </a:bodyPr>
          <a:lstStyle/>
          <a:p>
            <a:pPr algn="just"/>
            <a:r>
              <a:rPr lang="en-US" sz="1600" dirty="0" smtClean="0"/>
              <a:t>‘Disciplinary Proceedings’ &amp; ‘Termination’ need to be carried out in accordance with applicable laws, standing orders, terms of appointment - should not be arbitrary or whimsical by any means. Should mostly be done based on ‘Expert Legal Opinion’.</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9"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childTnLst>
                          </p:cTn>
                        </p:par>
                        <p:par>
                          <p:cTn id="17" fill="hold">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2"/>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2" dur="1000"/>
                                        <p:tgtEl>
                                          <p:spTgt spid="8"/>
                                        </p:tgtEl>
                                      </p:cBhvr>
                                    </p:animEffect>
                                  </p:childTnLst>
                                </p:cTn>
                              </p:par>
                            </p:childTnLst>
                          </p:cTn>
                        </p:par>
                        <p:par>
                          <p:cTn id="23" fill="hold">
                            <p:stCondLst>
                              <p:cond delay="3000"/>
                            </p:stCondLst>
                            <p:childTnLst>
                              <p:par>
                                <p:cTn id="24" presetID="29"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7" name="TextBox 6"/>
          <p:cNvSpPr txBox="1"/>
          <p:nvPr/>
        </p:nvSpPr>
        <p:spPr>
          <a:xfrm>
            <a:off x="857224" y="2428868"/>
            <a:ext cx="7572428" cy="1077218"/>
          </a:xfrm>
          <a:prstGeom prst="rect">
            <a:avLst/>
          </a:prstGeom>
          <a:noFill/>
          <a:ln w="12700">
            <a:solidFill>
              <a:schemeClr val="accent2">
                <a:lumMod val="60000"/>
                <a:lumOff val="40000"/>
              </a:schemeClr>
            </a:solidFill>
          </a:ln>
        </p:spPr>
        <p:txBody>
          <a:bodyPr wrap="square" rtlCol="0">
            <a:spAutoFit/>
          </a:bodyPr>
          <a:lstStyle/>
          <a:p>
            <a:pPr algn="just"/>
            <a:r>
              <a:rPr lang="en-US" sz="1600" dirty="0" smtClean="0"/>
              <a:t>Overtime Law exists in almost every States’ Shops and Commercial Establishment Act, apart from Factories Act, 1948.[Generally, 50 hours in a quarter], Overtime Rates are generally double the Ordinary Rates of Wages &amp; Tampering with Attendance Records is an offence, which is criminal in nature.</a:t>
            </a:r>
            <a:endParaRPr lang="en-US" sz="1600" b="1" dirty="0"/>
          </a:p>
        </p:txBody>
      </p:sp>
      <p:grpSp>
        <p:nvGrpSpPr>
          <p:cNvPr id="3" name="Group 7"/>
          <p:cNvGrpSpPr/>
          <p:nvPr/>
        </p:nvGrpSpPr>
        <p:grpSpPr>
          <a:xfrm>
            <a:off x="571472" y="1285860"/>
            <a:ext cx="1714512" cy="1077218"/>
            <a:chOff x="5715008" y="3929066"/>
            <a:chExt cx="1714512" cy="1077218"/>
          </a:xfrm>
        </p:grpSpPr>
        <p:sp>
          <p:nvSpPr>
            <p:cNvPr id="9" name="Rectangle 8"/>
            <p:cNvSpPr/>
            <p:nvPr/>
          </p:nvSpPr>
          <p:spPr>
            <a:xfrm rot="10800000">
              <a:off x="5786446" y="4000503"/>
              <a:ext cx="1643074" cy="1000132"/>
            </a:xfrm>
            <a:prstGeom prst="rect">
              <a:avLst/>
            </a:prstGeom>
            <a:solidFill>
              <a:schemeClr val="accent6">
                <a:lumMod val="40000"/>
                <a:lumOff val="60000"/>
              </a:schemeClr>
            </a:solidFill>
            <a:scene3d>
              <a:camera prst="isometricLeftDown">
                <a:rot lat="21189347" lon="1073901" rev="0"/>
              </a:camera>
              <a:lightRig rig="threePt" dir="t"/>
            </a:scene3d>
            <a:sp3d extrusionH="1079500">
              <a:bevelB h="19050"/>
              <a:extrusionClr>
                <a:schemeClr val="accent6">
                  <a:lumMod val="60000"/>
                  <a:lumOff val="4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21430532">
              <a:off x="5715008" y="3929066"/>
              <a:ext cx="1571901" cy="1077218"/>
            </a:xfrm>
            <a:prstGeom prst="rect">
              <a:avLst/>
            </a:prstGeom>
            <a:noFill/>
          </p:spPr>
          <p:txBody>
            <a:bodyPr wrap="square" rtlCol="0">
              <a:spAutoFit/>
            </a:bodyPr>
            <a:lstStyle/>
            <a:p>
              <a:pPr algn="ctr"/>
              <a:r>
                <a:rPr lang="en-US" sz="1600" b="1" dirty="0" smtClean="0"/>
                <a:t>Insights on Intricate/ Substantive Law Issues </a:t>
              </a:r>
              <a:endParaRPr lang="en-US" sz="1600" b="1" dirty="0"/>
            </a:p>
          </p:txBody>
        </p:sp>
      </p:grpSp>
      <p:sp>
        <p:nvSpPr>
          <p:cNvPr id="12" name="TextBox 11"/>
          <p:cNvSpPr txBox="1"/>
          <p:nvPr/>
        </p:nvSpPr>
        <p:spPr>
          <a:xfrm>
            <a:off x="857224" y="3571876"/>
            <a:ext cx="7572428" cy="1569660"/>
          </a:xfrm>
          <a:prstGeom prst="rect">
            <a:avLst/>
          </a:prstGeom>
          <a:noFill/>
          <a:ln w="12700">
            <a:solidFill>
              <a:schemeClr val="accent2">
                <a:lumMod val="60000"/>
                <a:lumOff val="40000"/>
              </a:schemeClr>
            </a:solidFill>
          </a:ln>
        </p:spPr>
        <p:txBody>
          <a:bodyPr wrap="square" rtlCol="0">
            <a:spAutoFit/>
          </a:bodyPr>
          <a:lstStyle/>
          <a:p>
            <a:pPr algn="just"/>
            <a:r>
              <a:rPr lang="en-US" sz="1600" dirty="0" smtClean="0"/>
              <a:t>Principal Employer is liable for salary/wages, statutory dues e.g. PF, ESI etc., payable to Contract </a:t>
            </a:r>
            <a:r>
              <a:rPr lang="en-US" sz="1600" dirty="0" err="1" smtClean="0"/>
              <a:t>Labour</a:t>
            </a:r>
            <a:r>
              <a:rPr lang="en-US" sz="1600" dirty="0" smtClean="0"/>
              <a:t> </a:t>
            </a:r>
            <a:r>
              <a:rPr lang="en-US" sz="1600" i="1" dirty="0" smtClean="0"/>
              <a:t>[based on definition of principal employer as per Section 2(g) of CLRA, read  with definition of employee under section 2(f)of PF Act, 1952 &amp; definition of employee under section 2(9) of ESI Act 1948]</a:t>
            </a:r>
            <a:r>
              <a:rPr lang="en-US" sz="1600" dirty="0" smtClean="0"/>
              <a:t>  - hence caution &amp; appropriate due diligence needs to be exercised while hiring contract </a:t>
            </a:r>
            <a:r>
              <a:rPr lang="en-US" sz="1600" dirty="0" err="1" smtClean="0"/>
              <a:t>labour</a:t>
            </a:r>
            <a:r>
              <a:rPr lang="en-US" sz="1600" dirty="0" smtClean="0"/>
              <a:t> through Contractor.</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ppt_x</p:attrName>
                                        </p:attrNameLst>
                                      </p:cBhvr>
                                      <p:tavLst>
                                        <p:tav tm="0">
                                          <p:val>
                                            <p:strVal val="#ppt_x-.2"/>
                                          </p:val>
                                        </p:tav>
                                        <p:tav tm="100000">
                                          <p:val>
                                            <p:strVal val="#ppt_x"/>
                                          </p:val>
                                        </p:tav>
                                      </p:tavLst>
                                    </p:anim>
                                    <p:anim calcmode="lin" valueType="num">
                                      <p:cBhvr>
                                        <p:cTn id="1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ppt_x</p:attrName>
                                        </p:attrNameLst>
                                      </p:cBhvr>
                                      <p:tavLst>
                                        <p:tav tm="0">
                                          <p:val>
                                            <p:strVal val="#ppt_x-.2"/>
                                          </p:val>
                                        </p:tav>
                                        <p:tav tm="100000">
                                          <p:val>
                                            <p:strVal val="#ppt_x"/>
                                          </p:val>
                                        </p:tav>
                                      </p:tavLst>
                                    </p:anim>
                                    <p:anim calcmode="lin" valueType="num">
                                      <p:cBhvr>
                                        <p:cTn id="20"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effectLst>
                  <a:outerShdw blurRad="38100" dist="38100" dir="2700000" algn="tl">
                    <a:srgbClr val="000000">
                      <a:alpha val="43137"/>
                    </a:srgbClr>
                  </a:outerShdw>
                </a:effectLst>
              </a:rPr>
              <a:t>CONTRIBUTION BY A CS</a:t>
            </a:r>
            <a:endParaRPr lang="en-US" sz="2800" dirty="0"/>
          </a:p>
        </p:txBody>
      </p:sp>
      <p:sp>
        <p:nvSpPr>
          <p:cNvPr id="12" name="TextBox 11"/>
          <p:cNvSpPr txBox="1"/>
          <p:nvPr/>
        </p:nvSpPr>
        <p:spPr>
          <a:xfrm>
            <a:off x="785786" y="2357430"/>
            <a:ext cx="7572428" cy="1569660"/>
          </a:xfrm>
          <a:prstGeom prst="rect">
            <a:avLst/>
          </a:prstGeom>
          <a:noFill/>
          <a:ln w="12700">
            <a:solidFill>
              <a:schemeClr val="accent2">
                <a:lumMod val="60000"/>
                <a:lumOff val="40000"/>
              </a:schemeClr>
            </a:solidFill>
          </a:ln>
        </p:spPr>
        <p:txBody>
          <a:bodyPr wrap="square" rtlCol="0">
            <a:spAutoFit/>
          </a:bodyPr>
          <a:lstStyle/>
          <a:p>
            <a:pPr algn="just"/>
            <a:r>
              <a:rPr lang="en-US" sz="1600" dirty="0" smtClean="0"/>
              <a:t>Advisable to engage contract </a:t>
            </a:r>
            <a:r>
              <a:rPr lang="en-US" sz="1600" dirty="0" err="1" smtClean="0"/>
              <a:t>labour</a:t>
            </a:r>
            <a:r>
              <a:rPr lang="en-US" sz="1600" dirty="0" smtClean="0"/>
              <a:t> for non- perennial &amp; incidental/ancillary work</a:t>
            </a:r>
            <a:r>
              <a:rPr lang="en-IN" sz="1600" dirty="0" smtClean="0"/>
              <a:t>. </a:t>
            </a:r>
            <a:r>
              <a:rPr lang="en-US" sz="1600" dirty="0" smtClean="0"/>
              <a:t>Contract </a:t>
            </a:r>
            <a:r>
              <a:rPr lang="en-US" sz="1600" dirty="0" err="1" smtClean="0"/>
              <a:t>Labour</a:t>
            </a:r>
            <a:r>
              <a:rPr lang="en-US" sz="1600" dirty="0" smtClean="0"/>
              <a:t> should not be engaged for main activities o</a:t>
            </a:r>
            <a:r>
              <a:rPr lang="en-IN" sz="1600" dirty="0" smtClean="0"/>
              <a:t>f establishment, but for ancillary activities – else same wages/salary and conditions of service need to be provided to Contract labour as is provided to Regular Workmen </a:t>
            </a:r>
            <a:r>
              <a:rPr lang="en-IN" sz="1600" i="1" dirty="0" smtClean="0"/>
              <a:t>[Reason: Standard Condition in the License granted to Contractors – pursuant to CLRA State Rules of almost all States, including Haryana].</a:t>
            </a:r>
            <a:endParaRPr lang="en-US" sz="1600" b="1" dirty="0"/>
          </a:p>
        </p:txBody>
      </p:sp>
      <p:grpSp>
        <p:nvGrpSpPr>
          <p:cNvPr id="13" name="Group 12"/>
          <p:cNvGrpSpPr/>
          <p:nvPr/>
        </p:nvGrpSpPr>
        <p:grpSpPr>
          <a:xfrm>
            <a:off x="571472" y="1285860"/>
            <a:ext cx="1714512" cy="1077218"/>
            <a:chOff x="5715008" y="3929066"/>
            <a:chExt cx="1714512" cy="1077218"/>
          </a:xfrm>
        </p:grpSpPr>
        <p:sp>
          <p:nvSpPr>
            <p:cNvPr id="14" name="Rectangle 13"/>
            <p:cNvSpPr/>
            <p:nvPr/>
          </p:nvSpPr>
          <p:spPr>
            <a:xfrm rot="10800000">
              <a:off x="5786446" y="4000503"/>
              <a:ext cx="1643074" cy="1000132"/>
            </a:xfrm>
            <a:prstGeom prst="rect">
              <a:avLst/>
            </a:prstGeom>
            <a:solidFill>
              <a:schemeClr val="accent6">
                <a:lumMod val="40000"/>
                <a:lumOff val="60000"/>
              </a:schemeClr>
            </a:solidFill>
            <a:scene3d>
              <a:camera prst="isometricLeftDown">
                <a:rot lat="21189347" lon="1073901" rev="0"/>
              </a:camera>
              <a:lightRig rig="threePt" dir="t"/>
            </a:scene3d>
            <a:sp3d extrusionH="1079500">
              <a:bevelB h="19050"/>
              <a:extrusionClr>
                <a:schemeClr val="accent6">
                  <a:lumMod val="60000"/>
                  <a:lumOff val="4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21430532">
              <a:off x="5715008" y="3929066"/>
              <a:ext cx="1571901" cy="1077218"/>
            </a:xfrm>
            <a:prstGeom prst="rect">
              <a:avLst/>
            </a:prstGeom>
            <a:noFill/>
          </p:spPr>
          <p:txBody>
            <a:bodyPr wrap="square" rtlCol="0">
              <a:spAutoFit/>
            </a:bodyPr>
            <a:lstStyle/>
            <a:p>
              <a:pPr algn="ctr"/>
              <a:r>
                <a:rPr lang="en-US" sz="1600" b="1" dirty="0" smtClean="0"/>
                <a:t>Insights on Intricate/ Substantive Law Issues </a:t>
              </a:r>
              <a:endParaRPr lang="en-US" sz="16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7" name="TextBox 6"/>
          <p:cNvSpPr txBox="1"/>
          <p:nvPr/>
        </p:nvSpPr>
        <p:spPr>
          <a:xfrm>
            <a:off x="785786" y="2357430"/>
            <a:ext cx="7572428" cy="338554"/>
          </a:xfrm>
          <a:prstGeom prst="rect">
            <a:avLst/>
          </a:prstGeom>
          <a:noFill/>
          <a:ln w="12700">
            <a:solidFill>
              <a:schemeClr val="accent1">
                <a:lumMod val="50000"/>
              </a:schemeClr>
            </a:solidFill>
          </a:ln>
        </p:spPr>
        <p:txBody>
          <a:bodyPr wrap="square" rtlCol="0">
            <a:spAutoFit/>
          </a:bodyPr>
          <a:lstStyle/>
          <a:p>
            <a:pPr algn="just"/>
            <a:r>
              <a:rPr lang="en-US" sz="1600" dirty="0" smtClean="0"/>
              <a:t>Attendance &amp; Leave Policy</a:t>
            </a:r>
            <a:endParaRPr lang="en-US" sz="1600" b="1" dirty="0"/>
          </a:p>
        </p:txBody>
      </p:sp>
      <p:grpSp>
        <p:nvGrpSpPr>
          <p:cNvPr id="8" name="Group 7"/>
          <p:cNvGrpSpPr/>
          <p:nvPr/>
        </p:nvGrpSpPr>
        <p:grpSpPr>
          <a:xfrm>
            <a:off x="428596" y="1280212"/>
            <a:ext cx="1694891" cy="1077218"/>
            <a:chOff x="2448481" y="2857496"/>
            <a:chExt cx="1694891" cy="1077218"/>
          </a:xfrm>
        </p:grpSpPr>
        <p:sp>
          <p:nvSpPr>
            <p:cNvPr id="9" name="Rectangle 8"/>
            <p:cNvSpPr/>
            <p:nvPr/>
          </p:nvSpPr>
          <p:spPr>
            <a:xfrm>
              <a:off x="2448481" y="2928934"/>
              <a:ext cx="1643074" cy="1000132"/>
            </a:xfrm>
            <a:prstGeom prst="rect">
              <a:avLst/>
            </a:prstGeom>
            <a:solidFill>
              <a:schemeClr val="accent1">
                <a:lumMod val="75000"/>
              </a:schemeClr>
            </a:solidFill>
            <a:scene3d>
              <a:camera prst="isometricLeftDown">
                <a:rot lat="466520" lon="445836" rev="129068"/>
              </a:camera>
              <a:lightRig rig="threePt" dir="t"/>
            </a:scene3d>
            <a:sp3d extrusionH="1079500">
              <a:bevelB h="19050"/>
              <a:extrusionClr>
                <a:schemeClr val="accent1">
                  <a:lumMod val="7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71471" y="2857496"/>
              <a:ext cx="1571901" cy="1077218"/>
            </a:xfrm>
            <a:prstGeom prst="rect">
              <a:avLst/>
            </a:prstGeom>
            <a:noFill/>
          </p:spPr>
          <p:txBody>
            <a:bodyPr wrap="square" rtlCol="0">
              <a:spAutoFit/>
            </a:bodyPr>
            <a:lstStyle/>
            <a:p>
              <a:pPr algn="ctr"/>
              <a:r>
                <a:rPr lang="en-US" sz="1600" b="1" dirty="0" smtClean="0"/>
                <a:t>Help in finalizing Company Policies</a:t>
              </a:r>
              <a:endParaRPr lang="en-US" sz="1600" b="1" dirty="0"/>
            </a:p>
          </p:txBody>
        </p:sp>
      </p:grpSp>
      <p:sp>
        <p:nvSpPr>
          <p:cNvPr id="11" name="TextBox 10"/>
          <p:cNvSpPr txBox="1"/>
          <p:nvPr/>
        </p:nvSpPr>
        <p:spPr>
          <a:xfrm>
            <a:off x="785786" y="2804694"/>
            <a:ext cx="7572428" cy="338554"/>
          </a:xfrm>
          <a:prstGeom prst="rect">
            <a:avLst/>
          </a:prstGeom>
          <a:noFill/>
          <a:ln w="12700">
            <a:solidFill>
              <a:schemeClr val="accent1">
                <a:lumMod val="50000"/>
              </a:schemeClr>
            </a:solidFill>
          </a:ln>
        </p:spPr>
        <p:txBody>
          <a:bodyPr wrap="square" rtlCol="0">
            <a:spAutoFit/>
          </a:bodyPr>
          <a:lstStyle/>
          <a:p>
            <a:pPr algn="just"/>
            <a:r>
              <a:rPr lang="en-US" sz="1600" dirty="0" smtClean="0"/>
              <a:t>Appointment and Termination Policy / Service Rules</a:t>
            </a:r>
            <a:endParaRPr lang="en-US" sz="1600" b="1" dirty="0"/>
          </a:p>
        </p:txBody>
      </p:sp>
      <p:sp>
        <p:nvSpPr>
          <p:cNvPr id="12" name="TextBox 11"/>
          <p:cNvSpPr txBox="1"/>
          <p:nvPr/>
        </p:nvSpPr>
        <p:spPr>
          <a:xfrm>
            <a:off x="785786" y="3233322"/>
            <a:ext cx="7572428" cy="338554"/>
          </a:xfrm>
          <a:prstGeom prst="rect">
            <a:avLst/>
          </a:prstGeom>
          <a:noFill/>
          <a:ln w="12700">
            <a:solidFill>
              <a:schemeClr val="accent1">
                <a:lumMod val="50000"/>
              </a:schemeClr>
            </a:solidFill>
          </a:ln>
        </p:spPr>
        <p:txBody>
          <a:bodyPr wrap="square" rtlCol="0">
            <a:spAutoFit/>
          </a:bodyPr>
          <a:lstStyle/>
          <a:p>
            <a:pPr algn="just"/>
            <a:r>
              <a:rPr lang="en-US" sz="1600" dirty="0" smtClean="0"/>
              <a:t>Performance Appraisal Policy</a:t>
            </a:r>
            <a:endParaRPr lang="en-US" sz="1600" b="1" dirty="0"/>
          </a:p>
        </p:txBody>
      </p:sp>
      <p:sp>
        <p:nvSpPr>
          <p:cNvPr id="13" name="TextBox 12"/>
          <p:cNvSpPr txBox="1"/>
          <p:nvPr/>
        </p:nvSpPr>
        <p:spPr>
          <a:xfrm>
            <a:off x="785786" y="3661950"/>
            <a:ext cx="7572428" cy="338554"/>
          </a:xfrm>
          <a:prstGeom prst="rect">
            <a:avLst/>
          </a:prstGeom>
          <a:noFill/>
          <a:ln w="12700">
            <a:solidFill>
              <a:schemeClr val="accent1">
                <a:lumMod val="50000"/>
              </a:schemeClr>
            </a:solidFill>
          </a:ln>
        </p:spPr>
        <p:txBody>
          <a:bodyPr wrap="square" rtlCol="0">
            <a:spAutoFit/>
          </a:bodyPr>
          <a:lstStyle/>
          <a:p>
            <a:pPr algn="just"/>
            <a:r>
              <a:rPr lang="en-US" sz="1600" dirty="0" smtClean="0"/>
              <a:t>Policy for Prevention of Sexual Harassment of Women at Workplace</a:t>
            </a:r>
            <a:endParaRPr lang="en-US" sz="1600" b="1" dirty="0"/>
          </a:p>
        </p:txBody>
      </p:sp>
      <p:sp>
        <p:nvSpPr>
          <p:cNvPr id="14" name="TextBox 13"/>
          <p:cNvSpPr txBox="1"/>
          <p:nvPr/>
        </p:nvSpPr>
        <p:spPr>
          <a:xfrm>
            <a:off x="785786" y="4071942"/>
            <a:ext cx="7572428" cy="830997"/>
          </a:xfrm>
          <a:prstGeom prst="rect">
            <a:avLst/>
          </a:prstGeom>
          <a:noFill/>
          <a:ln w="12700">
            <a:solidFill>
              <a:schemeClr val="accent2">
                <a:lumMod val="60000"/>
                <a:lumOff val="40000"/>
              </a:schemeClr>
            </a:solidFill>
          </a:ln>
        </p:spPr>
        <p:txBody>
          <a:bodyPr wrap="square" rtlCol="0">
            <a:spAutoFit/>
          </a:bodyPr>
          <a:lstStyle/>
          <a:p>
            <a:pPr algn="just"/>
            <a:r>
              <a:rPr lang="en-US" sz="1600" dirty="0" smtClean="0"/>
              <a:t>Anti-Corruption &amp; Anti-Bribery Policy [for both Indian Companies, as well as Multinationals having Anti-Corruption Laws, to be complied by all their world-wide subsidiaries]</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9"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childTnLst>
                          </p:cTn>
                        </p:par>
                        <p:par>
                          <p:cTn id="17" fill="hold">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ppt_x</p:attrName>
                                        </p:attrNameLst>
                                      </p:cBhvr>
                                      <p:tavLst>
                                        <p:tav tm="0">
                                          <p:val>
                                            <p:strVal val="#ppt_x-.2"/>
                                          </p:val>
                                        </p:tav>
                                        <p:tav tm="100000">
                                          <p:val>
                                            <p:strVal val="#ppt_x"/>
                                          </p:val>
                                        </p:tav>
                                      </p:tavLst>
                                    </p:anim>
                                    <p:anim calcmode="lin" valueType="num">
                                      <p:cBhvr>
                                        <p:cTn id="21"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1"/>
                                        </p:tgtEl>
                                      </p:cBhvr>
                                    </p:animEffect>
                                  </p:childTnLst>
                                </p:cTn>
                              </p:par>
                            </p:childTnLst>
                          </p:cTn>
                        </p:par>
                        <p:par>
                          <p:cTn id="23" fill="hold">
                            <p:stCondLst>
                              <p:cond delay="3000"/>
                            </p:stCondLst>
                            <p:childTnLst>
                              <p:par>
                                <p:cTn id="24" presetID="29"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1000" fill="hold"/>
                                        <p:tgtEl>
                                          <p:spTgt spid="12"/>
                                        </p:tgtEl>
                                        <p:attrNameLst>
                                          <p:attrName>ppt_x</p:attrName>
                                        </p:attrNameLst>
                                      </p:cBhvr>
                                      <p:tavLst>
                                        <p:tav tm="0">
                                          <p:val>
                                            <p:strVal val="#ppt_x-.2"/>
                                          </p:val>
                                        </p:tav>
                                        <p:tav tm="100000">
                                          <p:val>
                                            <p:strVal val="#ppt_x"/>
                                          </p:val>
                                        </p:tav>
                                      </p:tavLst>
                                    </p:anim>
                                    <p:anim calcmode="lin" valueType="num">
                                      <p:cBhvr>
                                        <p:cTn id="2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2"/>
                                        </p:tgtEl>
                                      </p:cBhvr>
                                    </p:animEffect>
                                  </p:childTnLst>
                                </p:cTn>
                              </p:par>
                            </p:childTnLst>
                          </p:cTn>
                        </p:par>
                        <p:par>
                          <p:cTn id="29" fill="hold">
                            <p:stCondLst>
                              <p:cond delay="4000"/>
                            </p:stCondLst>
                            <p:childTnLst>
                              <p:par>
                                <p:cTn id="30" presetID="29"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ppt_x</p:attrName>
                                        </p:attrNameLst>
                                      </p:cBhvr>
                                      <p:tavLst>
                                        <p:tav tm="0">
                                          <p:val>
                                            <p:strVal val="#ppt_x-.2"/>
                                          </p:val>
                                        </p:tav>
                                        <p:tav tm="100000">
                                          <p:val>
                                            <p:strVal val="#ppt_x"/>
                                          </p:val>
                                        </p:tav>
                                      </p:tavLst>
                                    </p:anim>
                                    <p:anim calcmode="lin" valueType="num">
                                      <p:cBhvr>
                                        <p:cTn id="3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3"/>
                                        </p:tgtEl>
                                      </p:cBhvr>
                                    </p:animEffect>
                                  </p:childTnLst>
                                </p:cTn>
                              </p:par>
                            </p:childTnLst>
                          </p:cTn>
                        </p:par>
                        <p:par>
                          <p:cTn id="35" fill="hold">
                            <p:stCondLst>
                              <p:cond delay="5000"/>
                            </p:stCondLst>
                            <p:childTnLst>
                              <p:par>
                                <p:cTn id="36" presetID="29"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ppt_x</p:attrName>
                                        </p:attrNameLst>
                                      </p:cBhvr>
                                      <p:tavLst>
                                        <p:tav tm="0">
                                          <p:val>
                                            <p:strVal val="#ppt_x-.2"/>
                                          </p:val>
                                        </p:tav>
                                        <p:tav tm="100000">
                                          <p:val>
                                            <p:strVal val="#ppt_x"/>
                                          </p:val>
                                        </p:tav>
                                      </p:tavLst>
                                    </p:anim>
                                    <p:anim calcmode="lin" valueType="num">
                                      <p:cBhvr>
                                        <p:cTn id="39"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4" name="Group 3"/>
          <p:cNvGrpSpPr/>
          <p:nvPr/>
        </p:nvGrpSpPr>
        <p:grpSpPr>
          <a:xfrm>
            <a:off x="571471" y="1357298"/>
            <a:ext cx="1643075" cy="1000132"/>
            <a:chOff x="4500562" y="2928934"/>
            <a:chExt cx="1643075" cy="1000132"/>
          </a:xfrm>
        </p:grpSpPr>
        <p:sp>
          <p:nvSpPr>
            <p:cNvPr id="5" name="Rectangle 4"/>
            <p:cNvSpPr/>
            <p:nvPr/>
          </p:nvSpPr>
          <p:spPr>
            <a:xfrm rot="10800000">
              <a:off x="4500563" y="2928934"/>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00562" y="3000372"/>
              <a:ext cx="1571901" cy="830997"/>
            </a:xfrm>
            <a:prstGeom prst="rect">
              <a:avLst/>
            </a:prstGeom>
            <a:noFill/>
          </p:spPr>
          <p:txBody>
            <a:bodyPr wrap="square" rtlCol="0">
              <a:spAutoFit/>
            </a:bodyPr>
            <a:lstStyle/>
            <a:p>
              <a:pPr algn="ctr"/>
              <a:r>
                <a:rPr lang="en-US" sz="1600" b="1" dirty="0" smtClean="0"/>
                <a:t>Check on Legislative Amendments</a:t>
              </a:r>
              <a:endParaRPr lang="en-US" sz="1600" b="1" dirty="0"/>
            </a:p>
          </p:txBody>
        </p:sp>
      </p:grpSp>
      <p:sp>
        <p:nvSpPr>
          <p:cNvPr id="7" name="TextBox 6"/>
          <p:cNvSpPr txBox="1"/>
          <p:nvPr/>
        </p:nvSpPr>
        <p:spPr>
          <a:xfrm>
            <a:off x="785786" y="2357430"/>
            <a:ext cx="7572428" cy="338554"/>
          </a:xfrm>
          <a:prstGeom prst="rect">
            <a:avLst/>
          </a:prstGeom>
          <a:noFill/>
          <a:ln w="12700">
            <a:solidFill>
              <a:srgbClr val="58931D"/>
            </a:solidFill>
          </a:ln>
        </p:spPr>
        <p:txBody>
          <a:bodyPr wrap="square" rtlCol="0">
            <a:spAutoFit/>
          </a:bodyPr>
          <a:lstStyle/>
          <a:p>
            <a:pPr algn="just"/>
            <a:r>
              <a:rPr lang="en-US" sz="1600" dirty="0" smtClean="0"/>
              <a:t>Discuss legal implementations arising out of these changes.</a:t>
            </a:r>
            <a:endParaRPr lang="en-US" sz="1600" b="1" dirty="0"/>
          </a:p>
        </p:txBody>
      </p:sp>
      <p:sp>
        <p:nvSpPr>
          <p:cNvPr id="8" name="TextBox 7"/>
          <p:cNvSpPr txBox="1"/>
          <p:nvPr/>
        </p:nvSpPr>
        <p:spPr>
          <a:xfrm>
            <a:off x="785786" y="2786058"/>
            <a:ext cx="7572428" cy="830997"/>
          </a:xfrm>
          <a:prstGeom prst="rect">
            <a:avLst/>
          </a:prstGeom>
          <a:noFill/>
          <a:ln w="12700">
            <a:solidFill>
              <a:srgbClr val="58931D"/>
            </a:solidFill>
          </a:ln>
        </p:spPr>
        <p:txBody>
          <a:bodyPr wrap="square" rtlCol="0">
            <a:spAutoFit/>
          </a:bodyPr>
          <a:lstStyle/>
          <a:p>
            <a:pPr algn="just"/>
            <a:r>
              <a:rPr lang="en-US" sz="1600" dirty="0" smtClean="0"/>
              <a:t>Convey your emphatic </a:t>
            </a:r>
            <a:r>
              <a:rPr lang="en-US" sz="1600" b="1" u="sng" dirty="0" smtClean="0"/>
              <a:t>NO</a:t>
            </a:r>
            <a:r>
              <a:rPr lang="en-US" sz="1600" b="1" dirty="0" smtClean="0"/>
              <a:t> </a:t>
            </a:r>
            <a:r>
              <a:rPr lang="en-US" sz="1600" dirty="0" smtClean="0"/>
              <a:t>on amendments where you can't help. It would certainly help in putting up a strong case to the Company’s Board and Top Management.</a:t>
            </a:r>
            <a:endParaRPr lang="en-US" sz="1600" b="1" dirty="0"/>
          </a:p>
        </p:txBody>
      </p:sp>
      <p:sp>
        <p:nvSpPr>
          <p:cNvPr id="9" name="TextBox 8"/>
          <p:cNvSpPr txBox="1"/>
          <p:nvPr/>
        </p:nvSpPr>
        <p:spPr>
          <a:xfrm>
            <a:off x="785786" y="3714752"/>
            <a:ext cx="7572428" cy="584775"/>
          </a:xfrm>
          <a:prstGeom prst="rect">
            <a:avLst/>
          </a:prstGeom>
          <a:noFill/>
          <a:ln w="12700">
            <a:solidFill>
              <a:srgbClr val="58931D"/>
            </a:solidFill>
          </a:ln>
        </p:spPr>
        <p:txBody>
          <a:bodyPr wrap="square" rtlCol="0">
            <a:spAutoFit/>
          </a:bodyPr>
          <a:lstStyle/>
          <a:p>
            <a:pPr algn="just"/>
            <a:r>
              <a:rPr lang="en-US" sz="1600" dirty="0" smtClean="0"/>
              <a:t>Be cautious with certain Amendments – They could be completely Not-Applicable in your Company’s case.</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29"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ppt_x</p:attrName>
                                        </p:attrNameLst>
                                      </p:cBhvr>
                                      <p:tavLst>
                                        <p:tav tm="0">
                                          <p:val>
                                            <p:strVal val="#ppt_x-.2"/>
                                          </p:val>
                                        </p:tav>
                                        <p:tav tm="100000">
                                          <p:val>
                                            <p:strVal val="#ppt_x"/>
                                          </p:val>
                                        </p:tav>
                                      </p:tavLst>
                                    </p:anim>
                                    <p:anim calcmode="lin" valueType="num">
                                      <p:cBhvr>
                                        <p:cTn id="2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
                                        </p:tgtEl>
                                      </p:cBhvr>
                                    </p:animEffect>
                                  </p:childTnLst>
                                </p:cTn>
                              </p:par>
                            </p:childTnLst>
                          </p:cTn>
                        </p:par>
                        <p:par>
                          <p:cTn id="27" fill="hold">
                            <p:stCondLst>
                              <p:cond delay="3000"/>
                            </p:stCondLst>
                            <p:childTnLst>
                              <p:par>
                                <p:cTn id="28" presetID="29"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ppt_x</p:attrName>
                                        </p:attrNameLst>
                                      </p:cBhvr>
                                      <p:tavLst>
                                        <p:tav tm="0">
                                          <p:val>
                                            <p:strVal val="#ppt_x-.2"/>
                                          </p:val>
                                        </p:tav>
                                        <p:tav tm="100000">
                                          <p:val>
                                            <p:strVal val="#ppt_x"/>
                                          </p:val>
                                        </p:tav>
                                      </p:tavLst>
                                    </p:anim>
                                    <p:anim calcmode="lin" valueType="num">
                                      <p:cBhvr>
                                        <p:cTn id="31"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2" dur="1000"/>
                                        <p:tgtEl>
                                          <p:spTgt spid="8"/>
                                        </p:tgtEl>
                                      </p:cBhvr>
                                    </p:animEffect>
                                  </p:childTnLst>
                                </p:cTn>
                              </p:par>
                            </p:childTnLst>
                          </p:cTn>
                        </p:par>
                        <p:par>
                          <p:cTn id="33" fill="hold">
                            <p:stCondLst>
                              <p:cond delay="4000"/>
                            </p:stCondLst>
                            <p:childTnLst>
                              <p:par>
                                <p:cTn id="34" presetID="29"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1000" fill="hold"/>
                                        <p:tgtEl>
                                          <p:spTgt spid="9"/>
                                        </p:tgtEl>
                                        <p:attrNameLst>
                                          <p:attrName>ppt_x</p:attrName>
                                        </p:attrNameLst>
                                      </p:cBhvr>
                                      <p:tavLst>
                                        <p:tav tm="0">
                                          <p:val>
                                            <p:strVal val="#ppt_x-.2"/>
                                          </p:val>
                                        </p:tav>
                                        <p:tav tm="100000">
                                          <p:val>
                                            <p:strVal val="#ppt_x"/>
                                          </p:val>
                                        </p:tav>
                                      </p:tavLst>
                                    </p:anim>
                                    <p:anim calcmode="lin" valueType="num">
                                      <p:cBhvr>
                                        <p:cTn id="3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3" name="Group 3"/>
          <p:cNvGrpSpPr/>
          <p:nvPr/>
        </p:nvGrpSpPr>
        <p:grpSpPr>
          <a:xfrm>
            <a:off x="571471" y="1357298"/>
            <a:ext cx="1643075" cy="1000132"/>
            <a:chOff x="4500562" y="2928934"/>
            <a:chExt cx="1643075" cy="1000132"/>
          </a:xfrm>
        </p:grpSpPr>
        <p:sp>
          <p:nvSpPr>
            <p:cNvPr id="5" name="Rectangle 4"/>
            <p:cNvSpPr/>
            <p:nvPr/>
          </p:nvSpPr>
          <p:spPr>
            <a:xfrm rot="10800000">
              <a:off x="4500563" y="2928934"/>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00562" y="3000372"/>
              <a:ext cx="1571901" cy="830997"/>
            </a:xfrm>
            <a:prstGeom prst="rect">
              <a:avLst/>
            </a:prstGeom>
            <a:noFill/>
          </p:spPr>
          <p:txBody>
            <a:bodyPr wrap="square" rtlCol="0">
              <a:spAutoFit/>
            </a:bodyPr>
            <a:lstStyle/>
            <a:p>
              <a:pPr algn="ctr"/>
              <a:r>
                <a:rPr lang="en-US" sz="1600" b="1" dirty="0" smtClean="0"/>
                <a:t>Check on Legislative Amendments</a:t>
              </a:r>
              <a:endParaRPr lang="en-US" sz="1600" b="1" dirty="0"/>
            </a:p>
          </p:txBody>
        </p:sp>
      </p:grpSp>
      <p:sp>
        <p:nvSpPr>
          <p:cNvPr id="7" name="TextBox 6"/>
          <p:cNvSpPr txBox="1"/>
          <p:nvPr/>
        </p:nvSpPr>
        <p:spPr>
          <a:xfrm>
            <a:off x="785786" y="2357430"/>
            <a:ext cx="7572428" cy="338554"/>
          </a:xfrm>
          <a:prstGeom prst="rect">
            <a:avLst/>
          </a:prstGeom>
          <a:solidFill>
            <a:srgbClr val="C2EB99"/>
          </a:solidFill>
          <a:ln w="12700">
            <a:solidFill>
              <a:srgbClr val="58931D"/>
            </a:solidFill>
          </a:ln>
        </p:spPr>
        <p:txBody>
          <a:bodyPr wrap="square" rtlCol="0">
            <a:spAutoFit/>
          </a:bodyPr>
          <a:lstStyle/>
          <a:p>
            <a:pPr algn="just"/>
            <a:r>
              <a:rPr lang="en-US" sz="1600" b="1" dirty="0" smtClean="0"/>
              <a:t>Illustrations</a:t>
            </a:r>
            <a:endParaRPr lang="en-US" sz="1600" b="1" dirty="0"/>
          </a:p>
        </p:txBody>
      </p:sp>
      <p:sp>
        <p:nvSpPr>
          <p:cNvPr id="16" name="TextBox 15"/>
          <p:cNvSpPr txBox="1"/>
          <p:nvPr/>
        </p:nvSpPr>
        <p:spPr>
          <a:xfrm>
            <a:off x="785786" y="2714620"/>
            <a:ext cx="7572428" cy="830997"/>
          </a:xfrm>
          <a:prstGeom prst="rect">
            <a:avLst/>
          </a:prstGeom>
          <a:noFill/>
          <a:ln w="12700">
            <a:solidFill>
              <a:srgbClr val="58931D"/>
            </a:solidFill>
          </a:ln>
        </p:spPr>
        <p:txBody>
          <a:bodyPr wrap="square" rtlCol="0">
            <a:spAutoFit/>
          </a:bodyPr>
          <a:lstStyle/>
          <a:p>
            <a:pPr algn="just"/>
            <a:r>
              <a:rPr lang="en-US" sz="1600" i="1" dirty="0" smtClean="0"/>
              <a:t>Latest Minimum Wages rates as pronounced by State Governments’ are mandatory - Payments are compulsory and non-negotiable. Not much can be done with regards to its implementation</a:t>
            </a:r>
            <a:r>
              <a:rPr lang="en-US" sz="1600" dirty="0" smtClean="0"/>
              <a:t>.</a:t>
            </a:r>
            <a:endParaRPr lang="en-US" sz="1600" b="1" dirty="0"/>
          </a:p>
        </p:txBody>
      </p:sp>
      <p:sp>
        <p:nvSpPr>
          <p:cNvPr id="17" name="TextBox 16"/>
          <p:cNvSpPr txBox="1"/>
          <p:nvPr/>
        </p:nvSpPr>
        <p:spPr>
          <a:xfrm>
            <a:off x="785786" y="3526697"/>
            <a:ext cx="7572428" cy="2062103"/>
          </a:xfrm>
          <a:prstGeom prst="rect">
            <a:avLst/>
          </a:prstGeom>
          <a:noFill/>
          <a:ln w="12700">
            <a:solidFill>
              <a:srgbClr val="58931D"/>
            </a:solidFill>
          </a:ln>
        </p:spPr>
        <p:txBody>
          <a:bodyPr wrap="square" rtlCol="0">
            <a:spAutoFit/>
          </a:bodyPr>
          <a:lstStyle/>
          <a:p>
            <a:pPr algn="just"/>
            <a:r>
              <a:rPr lang="en-US" sz="1600" dirty="0" smtClean="0"/>
              <a:t>Consequent to the Maternity Benefit (Amendment) Act, 2017, following are non-negotiable:</a:t>
            </a:r>
          </a:p>
          <a:p>
            <a:pPr marL="342900" indent="-342900" algn="just">
              <a:buFont typeface="+mj-lt"/>
              <a:buAutoNum type="alphaLcParenR"/>
            </a:pPr>
            <a:r>
              <a:rPr lang="en-US" sz="1600" i="1" dirty="0" smtClean="0"/>
              <a:t>26 weeks of paid maternity leaves, 8 weeks pre-delivery and 18 weeks post-delivery for women having less than 2 surviving children.</a:t>
            </a:r>
          </a:p>
          <a:p>
            <a:pPr marL="342900" indent="-342900" algn="just">
              <a:buFont typeface="+mj-lt"/>
              <a:buAutoNum type="alphaLcParenR"/>
            </a:pPr>
            <a:r>
              <a:rPr lang="en-US" sz="1600" i="1" dirty="0" smtClean="0"/>
              <a:t>Provision of ‘</a:t>
            </a:r>
            <a:r>
              <a:rPr lang="en-US" sz="1600" i="1" dirty="0" err="1" smtClean="0"/>
              <a:t>Creche</a:t>
            </a:r>
            <a:r>
              <a:rPr lang="en-US" sz="1600" i="1" dirty="0" smtClean="0"/>
              <a:t>’ - if the Company has more than 50 employees.</a:t>
            </a:r>
          </a:p>
          <a:p>
            <a:pPr marL="342900" indent="-342900" algn="just">
              <a:buFont typeface="+mj-lt"/>
              <a:buAutoNum type="alphaLcParenR"/>
            </a:pPr>
            <a:r>
              <a:rPr lang="en-US" sz="1600" i="1" dirty="0" smtClean="0"/>
              <a:t>Employer needs to mandatorily inform (in writing &amp; by e-mail) to every female employee at the time of commencement of employment about the benefits available to her as per the Maternity Benefit Act.</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ppt_x</p:attrName>
                                        </p:attrNameLst>
                                      </p:cBhvr>
                                      <p:tavLst>
                                        <p:tav tm="0">
                                          <p:val>
                                            <p:strVal val="#ppt_x-.2"/>
                                          </p:val>
                                        </p:tav>
                                        <p:tav tm="100000">
                                          <p:val>
                                            <p:strVal val="#ppt_x"/>
                                          </p:val>
                                        </p:tav>
                                      </p:tavLst>
                                    </p:anim>
                                    <p:anim calcmode="lin" valueType="num">
                                      <p:cBhvr>
                                        <p:cTn id="14"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6"/>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ppt_x</p:attrName>
                                        </p:attrNameLst>
                                      </p:cBhvr>
                                      <p:tavLst>
                                        <p:tav tm="0">
                                          <p:val>
                                            <p:strVal val="#ppt_x-.2"/>
                                          </p:val>
                                        </p:tav>
                                        <p:tav tm="100000">
                                          <p:val>
                                            <p:strVal val="#ppt_x"/>
                                          </p:val>
                                        </p:tav>
                                      </p:tavLst>
                                    </p:anim>
                                    <p:anim calcmode="lin" valueType="num">
                                      <p:cBhvr>
                                        <p:cTn id="20"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3" name="Group 3"/>
          <p:cNvGrpSpPr/>
          <p:nvPr/>
        </p:nvGrpSpPr>
        <p:grpSpPr>
          <a:xfrm>
            <a:off x="571471" y="1357298"/>
            <a:ext cx="1643075" cy="1000132"/>
            <a:chOff x="4500562" y="2928934"/>
            <a:chExt cx="1643075" cy="1000132"/>
          </a:xfrm>
        </p:grpSpPr>
        <p:sp>
          <p:nvSpPr>
            <p:cNvPr id="5" name="Rectangle 4"/>
            <p:cNvSpPr/>
            <p:nvPr/>
          </p:nvSpPr>
          <p:spPr>
            <a:xfrm rot="10800000">
              <a:off x="4500563" y="2928934"/>
              <a:ext cx="1643074" cy="1000132"/>
            </a:xfrm>
            <a:prstGeom prst="rect">
              <a:avLst/>
            </a:prstGeom>
            <a:solidFill>
              <a:srgbClr val="7EB56B"/>
            </a:solidFill>
            <a:scene3d>
              <a:camera prst="isometricLeftDown">
                <a:rot lat="21167148" lon="412174" rev="0"/>
              </a:camera>
              <a:lightRig rig="threePt" dir="t"/>
            </a:scene3d>
            <a:sp3d extrusionH="1079500">
              <a:bevelB h="19050"/>
              <a:extrusionClr>
                <a:srgbClr val="568844"/>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00562" y="3000372"/>
              <a:ext cx="1571901" cy="830997"/>
            </a:xfrm>
            <a:prstGeom prst="rect">
              <a:avLst/>
            </a:prstGeom>
            <a:noFill/>
          </p:spPr>
          <p:txBody>
            <a:bodyPr wrap="square" rtlCol="0">
              <a:spAutoFit/>
            </a:bodyPr>
            <a:lstStyle/>
            <a:p>
              <a:pPr algn="ctr"/>
              <a:r>
                <a:rPr lang="en-US" sz="1600" b="1" dirty="0" smtClean="0"/>
                <a:t>Check on Legislative Amendments</a:t>
              </a:r>
              <a:endParaRPr lang="en-US" sz="1600" b="1" dirty="0"/>
            </a:p>
          </p:txBody>
        </p:sp>
      </p:grpSp>
      <p:sp>
        <p:nvSpPr>
          <p:cNvPr id="7" name="TextBox 6"/>
          <p:cNvSpPr txBox="1"/>
          <p:nvPr/>
        </p:nvSpPr>
        <p:spPr>
          <a:xfrm>
            <a:off x="785786" y="2357430"/>
            <a:ext cx="7572428" cy="338554"/>
          </a:xfrm>
          <a:prstGeom prst="rect">
            <a:avLst/>
          </a:prstGeom>
          <a:solidFill>
            <a:srgbClr val="C2EB99"/>
          </a:solidFill>
          <a:ln w="12700">
            <a:solidFill>
              <a:srgbClr val="58931D"/>
            </a:solidFill>
          </a:ln>
        </p:spPr>
        <p:txBody>
          <a:bodyPr wrap="square" rtlCol="0">
            <a:spAutoFit/>
          </a:bodyPr>
          <a:lstStyle/>
          <a:p>
            <a:pPr algn="just"/>
            <a:r>
              <a:rPr lang="en-US" sz="1600" b="1" dirty="0" smtClean="0"/>
              <a:t>Illustrations</a:t>
            </a:r>
            <a:endParaRPr lang="en-US" sz="1600" b="1" dirty="0"/>
          </a:p>
        </p:txBody>
      </p:sp>
      <p:sp>
        <p:nvSpPr>
          <p:cNvPr id="8" name="TextBox 7"/>
          <p:cNvSpPr txBox="1"/>
          <p:nvPr/>
        </p:nvSpPr>
        <p:spPr>
          <a:xfrm>
            <a:off x="785786" y="2714620"/>
            <a:ext cx="7572428" cy="1077218"/>
          </a:xfrm>
          <a:prstGeom prst="rect">
            <a:avLst/>
          </a:prstGeom>
          <a:noFill/>
          <a:ln w="12700">
            <a:solidFill>
              <a:srgbClr val="58931D"/>
            </a:solidFill>
          </a:ln>
        </p:spPr>
        <p:txBody>
          <a:bodyPr wrap="square" rtlCol="0">
            <a:spAutoFit/>
          </a:bodyPr>
          <a:lstStyle/>
          <a:p>
            <a:pPr algn="just"/>
            <a:r>
              <a:rPr lang="en-US" sz="1600" dirty="0" smtClean="0"/>
              <a:t>Model Shops &amp; Commercial Establishments Law, as notified by the Ministry of </a:t>
            </a:r>
            <a:r>
              <a:rPr lang="en-US" sz="1600" dirty="0" err="1" smtClean="0"/>
              <a:t>Labour</a:t>
            </a:r>
            <a:r>
              <a:rPr lang="en-US" sz="1600" dirty="0" smtClean="0"/>
              <a:t> &amp; Employment, Central Government– is presently ‘Not Applicable directly at all’ – Would be applicable only to the extent the respective Shops &amp; Commercial Establishments Act of the State is amended.</a:t>
            </a:r>
            <a:endParaRPr lang="en-US" sz="1600" b="1" dirty="0"/>
          </a:p>
        </p:txBody>
      </p:sp>
      <p:sp>
        <p:nvSpPr>
          <p:cNvPr id="9" name="TextBox 8"/>
          <p:cNvSpPr txBox="1"/>
          <p:nvPr/>
        </p:nvSpPr>
        <p:spPr>
          <a:xfrm>
            <a:off x="785786" y="3857628"/>
            <a:ext cx="7572428" cy="1323439"/>
          </a:xfrm>
          <a:prstGeom prst="rect">
            <a:avLst/>
          </a:prstGeom>
          <a:noFill/>
          <a:ln w="12700">
            <a:solidFill>
              <a:srgbClr val="58931D"/>
            </a:solidFill>
          </a:ln>
        </p:spPr>
        <p:txBody>
          <a:bodyPr wrap="square" rtlCol="0">
            <a:spAutoFit/>
          </a:bodyPr>
          <a:lstStyle/>
          <a:p>
            <a:pPr algn="just"/>
            <a:r>
              <a:rPr lang="en-US" sz="1600" dirty="0" smtClean="0"/>
              <a:t>The Ease of Compliance to Maintain Registers under various </a:t>
            </a:r>
            <a:r>
              <a:rPr lang="en-US" sz="1600" dirty="0" err="1" smtClean="0"/>
              <a:t>Labour</a:t>
            </a:r>
            <a:r>
              <a:rPr lang="en-US" sz="1600" dirty="0" smtClean="0"/>
              <a:t> Law Rules, 2017 – amendments have been made vide this Amendment Act in the Central Rules, under the 9 Central Acts. For Commercial Establishments &amp; Factories in the private sector (which are governed by State Rules, under these Central Acts), there is still no relief, as these are not applicable to them.</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ppt_x</p:attrName>
                                        </p:attrNameLst>
                                      </p:cBhvr>
                                      <p:tavLst>
                                        <p:tav tm="0">
                                          <p:val>
                                            <p:strVal val="#ppt_x-.2"/>
                                          </p:val>
                                        </p:tav>
                                        <p:tav tm="100000">
                                          <p:val>
                                            <p:strVal val="#ppt_x"/>
                                          </p:val>
                                        </p:tav>
                                      </p:tavLst>
                                    </p:anim>
                                    <p:anim calcmode="lin" valueType="num">
                                      <p:cBhvr>
                                        <p:cTn id="1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sp>
        <p:nvSpPr>
          <p:cNvPr id="9" name="TextBox 8"/>
          <p:cNvSpPr txBox="1"/>
          <p:nvPr/>
        </p:nvSpPr>
        <p:spPr>
          <a:xfrm>
            <a:off x="857224" y="2714620"/>
            <a:ext cx="7572428" cy="830997"/>
          </a:xfrm>
          <a:prstGeom prst="rect">
            <a:avLst/>
          </a:prstGeom>
          <a:noFill/>
          <a:ln w="12700">
            <a:solidFill>
              <a:srgbClr val="FBC0FC"/>
            </a:solidFill>
          </a:ln>
        </p:spPr>
        <p:txBody>
          <a:bodyPr wrap="square" rtlCol="0">
            <a:spAutoFit/>
          </a:bodyPr>
          <a:lstStyle/>
          <a:p>
            <a:pPr algn="just"/>
            <a:r>
              <a:rPr lang="en-IN" sz="1600" dirty="0" smtClean="0"/>
              <a:t>Every listed company and company belonging to other class of company shall annex with its boards report, a secretarial audit report given by a company secretary in practice. </a:t>
            </a:r>
            <a:r>
              <a:rPr lang="en-IN" sz="1600" i="1" dirty="0" smtClean="0"/>
              <a:t>[Section 204(1)]</a:t>
            </a:r>
            <a:endParaRPr lang="en-US" sz="1600" dirty="0" smtClean="0"/>
          </a:p>
        </p:txBody>
      </p:sp>
      <p:sp>
        <p:nvSpPr>
          <p:cNvPr id="7" name="TextBox 6"/>
          <p:cNvSpPr txBox="1"/>
          <p:nvPr/>
        </p:nvSpPr>
        <p:spPr>
          <a:xfrm>
            <a:off x="857224" y="2357430"/>
            <a:ext cx="7572428" cy="338554"/>
          </a:xfrm>
          <a:prstGeom prst="rect">
            <a:avLst/>
          </a:prstGeom>
          <a:solidFill>
            <a:srgbClr val="FFE5FF"/>
          </a:solidFill>
          <a:ln w="12700">
            <a:solidFill>
              <a:srgbClr val="FBC0FC"/>
            </a:solidFill>
          </a:ln>
        </p:spPr>
        <p:txBody>
          <a:bodyPr wrap="square" rtlCol="0">
            <a:spAutoFit/>
          </a:bodyPr>
          <a:lstStyle/>
          <a:p>
            <a:pPr algn="ctr"/>
            <a:r>
              <a:rPr lang="en-US" sz="1600" b="1" dirty="0" smtClean="0">
                <a:effectLst>
                  <a:outerShdw blurRad="38100" dist="38100" dir="2700000" algn="tl">
                    <a:srgbClr val="000000">
                      <a:alpha val="43137"/>
                    </a:srgbClr>
                  </a:outerShdw>
                </a:effectLst>
              </a:rPr>
              <a:t>SECRETARIAL AUDIT</a:t>
            </a:r>
            <a:endParaRPr lang="en-US" sz="1600" dirty="0" smtClean="0"/>
          </a:p>
        </p:txBody>
      </p:sp>
      <p:sp>
        <p:nvSpPr>
          <p:cNvPr id="10" name="TextBox 9"/>
          <p:cNvSpPr txBox="1"/>
          <p:nvPr/>
        </p:nvSpPr>
        <p:spPr>
          <a:xfrm>
            <a:off x="857224" y="3637666"/>
            <a:ext cx="7572428" cy="1077218"/>
          </a:xfrm>
          <a:prstGeom prst="rect">
            <a:avLst/>
          </a:prstGeom>
          <a:noFill/>
          <a:ln w="12700">
            <a:solidFill>
              <a:srgbClr val="FBC0FC"/>
            </a:solidFill>
          </a:ln>
        </p:spPr>
        <p:txBody>
          <a:bodyPr wrap="square" rtlCol="0">
            <a:spAutoFit/>
          </a:bodyPr>
          <a:lstStyle/>
          <a:p>
            <a:pPr algn="just">
              <a:buFontTx/>
              <a:buNone/>
            </a:pPr>
            <a:r>
              <a:rPr lang="en-US" sz="1600" i="1" dirty="0" smtClean="0"/>
              <a:t>Other class of companies – </a:t>
            </a:r>
            <a:endParaRPr lang="en-US" sz="1600" dirty="0" smtClean="0"/>
          </a:p>
          <a:p>
            <a:pPr marL="342900" indent="-342900" algn="just">
              <a:buFont typeface="+mj-lt"/>
              <a:buAutoNum type="alphaLcParenR"/>
            </a:pPr>
            <a:r>
              <a:rPr lang="en-US" sz="1600" dirty="0" smtClean="0"/>
              <a:t>Every public company having paid- up share capital of 50 </a:t>
            </a:r>
            <a:r>
              <a:rPr lang="en-US" sz="1600" dirty="0" err="1" smtClean="0"/>
              <a:t>crores</a:t>
            </a:r>
            <a:r>
              <a:rPr lang="en-US" sz="1600" dirty="0" smtClean="0"/>
              <a:t> rupees or more.</a:t>
            </a:r>
          </a:p>
          <a:p>
            <a:pPr marL="342900" indent="-342900" algn="just">
              <a:buFont typeface="+mj-lt"/>
              <a:buAutoNum type="alphaLcParenR"/>
            </a:pPr>
            <a:r>
              <a:rPr lang="en-US" sz="1600" dirty="0" smtClean="0"/>
              <a:t>Every public company having a turnover of 250 </a:t>
            </a:r>
            <a:r>
              <a:rPr lang="en-US" sz="1600" dirty="0" err="1" smtClean="0"/>
              <a:t>crores</a:t>
            </a:r>
            <a:r>
              <a:rPr lang="en-US" sz="1600" dirty="0" smtClean="0"/>
              <a:t> rupees or more.  </a:t>
            </a:r>
          </a:p>
        </p:txBody>
      </p:sp>
      <p:sp>
        <p:nvSpPr>
          <p:cNvPr id="11" name="TextBox 10"/>
          <p:cNvSpPr txBox="1"/>
          <p:nvPr/>
        </p:nvSpPr>
        <p:spPr>
          <a:xfrm>
            <a:off x="857224" y="4786322"/>
            <a:ext cx="7572428" cy="1077218"/>
          </a:xfrm>
          <a:prstGeom prst="rect">
            <a:avLst/>
          </a:prstGeom>
          <a:noFill/>
          <a:ln w="12700">
            <a:solidFill>
              <a:srgbClr val="FBC0FC"/>
            </a:solidFill>
          </a:ln>
        </p:spPr>
        <p:txBody>
          <a:bodyPr wrap="square" rtlCol="0">
            <a:spAutoFit/>
          </a:bodyPr>
          <a:lstStyle/>
          <a:p>
            <a:pPr algn="just">
              <a:buNone/>
            </a:pPr>
            <a:r>
              <a:rPr lang="en-US" sz="1600" dirty="0" smtClean="0"/>
              <a:t>Scope of Secretarial Audit </a:t>
            </a:r>
            <a:r>
              <a:rPr lang="en-US" sz="1600" i="1" dirty="0" smtClean="0"/>
              <a:t>inter-alia </a:t>
            </a:r>
            <a:r>
              <a:rPr lang="en-US" sz="1600" dirty="0" smtClean="0"/>
              <a:t>includes : </a:t>
            </a:r>
            <a:r>
              <a:rPr lang="en-US" sz="1600" i="1" dirty="0" smtClean="0"/>
              <a:t>“Examining and reporting whether the </a:t>
            </a:r>
            <a:r>
              <a:rPr lang="en-US" sz="1600" b="1" i="1" u="sng" dirty="0" smtClean="0"/>
              <a:t>adequate systems and processes are in place</a:t>
            </a:r>
            <a:r>
              <a:rPr lang="en-US" sz="1600" i="1" u="sng" dirty="0" smtClean="0"/>
              <a:t> </a:t>
            </a:r>
            <a:r>
              <a:rPr lang="en-US" sz="1600" b="1" i="1" u="sng" dirty="0" smtClean="0"/>
              <a:t>to monitor and ensure compliance with general laws like </a:t>
            </a:r>
            <a:r>
              <a:rPr lang="en-US" sz="1600" b="1" i="1" u="sng" dirty="0" err="1" smtClean="0"/>
              <a:t>labour</a:t>
            </a:r>
            <a:r>
              <a:rPr lang="en-US" sz="1600" b="1" i="1" u="sng" dirty="0" smtClean="0"/>
              <a:t> laws</a:t>
            </a:r>
            <a:r>
              <a:rPr lang="en-US" sz="1600" i="1" dirty="0" smtClean="0"/>
              <a:t>, competition law, environmental laws.” </a:t>
            </a:r>
            <a:endParaRPr lang="en-US" sz="1600" dirty="0" smtClean="0"/>
          </a:p>
        </p:txBody>
      </p:sp>
      <p:grpSp>
        <p:nvGrpSpPr>
          <p:cNvPr id="12" name="Group 3"/>
          <p:cNvGrpSpPr/>
          <p:nvPr/>
        </p:nvGrpSpPr>
        <p:grpSpPr>
          <a:xfrm>
            <a:off x="428331" y="1357298"/>
            <a:ext cx="1643339" cy="1000132"/>
            <a:chOff x="3500165" y="1857364"/>
            <a:chExt cx="1643339" cy="1000132"/>
          </a:xfrm>
        </p:grpSpPr>
        <p:sp>
          <p:nvSpPr>
            <p:cNvPr id="13" name="Rectangle 12"/>
            <p:cNvSpPr/>
            <p:nvPr/>
          </p:nvSpPr>
          <p:spPr>
            <a:xfrm>
              <a:off x="3500430" y="1857364"/>
              <a:ext cx="1643074" cy="1000132"/>
            </a:xfrm>
            <a:prstGeom prst="rect">
              <a:avLst/>
            </a:prstGeom>
            <a:solidFill>
              <a:srgbClr val="FFDEDD"/>
            </a:solidFill>
            <a:scene3d>
              <a:camera prst="isometricLeftDown">
                <a:rot lat="466520" lon="445836" rev="129068"/>
              </a:camera>
              <a:lightRig rig="threePt" dir="t"/>
            </a:scene3d>
            <a:sp3d extrusionH="1079500">
              <a:bevelB h="19050"/>
              <a:extrusionClr>
                <a:srgbClr val="FFCCCC"/>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500165" y="1903389"/>
              <a:ext cx="1571901" cy="954107"/>
            </a:xfrm>
            <a:prstGeom prst="rect">
              <a:avLst/>
            </a:prstGeom>
            <a:noFill/>
          </p:spPr>
          <p:txBody>
            <a:bodyPr wrap="square" rtlCol="0">
              <a:spAutoFit/>
            </a:bodyPr>
            <a:lstStyle/>
            <a:p>
              <a:pPr algn="ctr"/>
              <a:r>
                <a:rPr lang="en-US" sz="1400" b="1" dirty="0" smtClean="0"/>
                <a:t>Take advantage  of Government /Statutory Recognitions</a:t>
              </a:r>
              <a:endParaRPr lang="en-US" sz="14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9"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childTnLst>
                          </p:cTn>
                        </p:par>
                        <p:par>
                          <p:cTn id="17" fill="hold">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ppt_x</p:attrName>
                                        </p:attrNameLst>
                                      </p:cBhvr>
                                      <p:tavLst>
                                        <p:tav tm="0">
                                          <p:val>
                                            <p:strVal val="#ppt_x-.2"/>
                                          </p:val>
                                        </p:tav>
                                        <p:tav tm="100000">
                                          <p:val>
                                            <p:strVal val="#ppt_x"/>
                                          </p:val>
                                        </p:tav>
                                      </p:tavLst>
                                    </p:anim>
                                    <p:anim calcmode="lin" valueType="num">
                                      <p:cBhvr>
                                        <p:cTn id="21"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9"/>
                                        </p:tgtEl>
                                      </p:cBhvr>
                                    </p:animEffect>
                                  </p:childTnLst>
                                </p:cTn>
                              </p:par>
                            </p:childTnLst>
                          </p:cTn>
                        </p:par>
                        <p:par>
                          <p:cTn id="23" fill="hold">
                            <p:stCondLst>
                              <p:cond delay="3000"/>
                            </p:stCondLst>
                            <p:childTnLst>
                              <p:par>
                                <p:cTn id="24" presetID="29"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ppt_x</p:attrName>
                                        </p:attrNameLst>
                                      </p:cBhvr>
                                      <p:tavLst>
                                        <p:tav tm="0">
                                          <p:val>
                                            <p:strVal val="#ppt_x-.2"/>
                                          </p:val>
                                        </p:tav>
                                        <p:tav tm="100000">
                                          <p:val>
                                            <p:strVal val="#ppt_x"/>
                                          </p:val>
                                        </p:tav>
                                      </p:tavLst>
                                    </p:anim>
                                    <p:anim calcmode="lin" valueType="num">
                                      <p:cBhvr>
                                        <p:cTn id="27"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0"/>
                                        </p:tgtEl>
                                      </p:cBhvr>
                                    </p:animEffect>
                                  </p:childTnLst>
                                </p:cTn>
                              </p:par>
                            </p:childTnLst>
                          </p:cTn>
                        </p:par>
                        <p:par>
                          <p:cTn id="29" fill="hold">
                            <p:stCondLst>
                              <p:cond delay="4000"/>
                            </p:stCondLst>
                            <p:childTnLst>
                              <p:par>
                                <p:cTn id="30" presetID="29"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ppt_x</p:attrName>
                                        </p:attrNameLst>
                                      </p:cBhvr>
                                      <p:tavLst>
                                        <p:tav tm="0">
                                          <p:val>
                                            <p:strVal val="#ppt_x-.2"/>
                                          </p:val>
                                        </p:tav>
                                        <p:tav tm="100000">
                                          <p:val>
                                            <p:strVal val="#ppt_x"/>
                                          </p:val>
                                        </p:tav>
                                      </p:tavLst>
                                    </p:anim>
                                    <p:anim calcmode="lin" valueType="num">
                                      <p:cBhvr>
                                        <p:cTn id="3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CONTRIBUTION BY A CS</a:t>
            </a:r>
            <a:endParaRPr lang="en-US" sz="3200" dirty="0"/>
          </a:p>
        </p:txBody>
      </p:sp>
      <p:grpSp>
        <p:nvGrpSpPr>
          <p:cNvPr id="4" name="Group 3"/>
          <p:cNvGrpSpPr/>
          <p:nvPr/>
        </p:nvGrpSpPr>
        <p:grpSpPr>
          <a:xfrm>
            <a:off x="428331" y="1357298"/>
            <a:ext cx="1643339" cy="1000132"/>
            <a:chOff x="3500165" y="1857364"/>
            <a:chExt cx="1643339" cy="1000132"/>
          </a:xfrm>
        </p:grpSpPr>
        <p:sp>
          <p:nvSpPr>
            <p:cNvPr id="5" name="Rectangle 4"/>
            <p:cNvSpPr/>
            <p:nvPr/>
          </p:nvSpPr>
          <p:spPr>
            <a:xfrm>
              <a:off x="3500430" y="1857364"/>
              <a:ext cx="1643074" cy="1000132"/>
            </a:xfrm>
            <a:prstGeom prst="rect">
              <a:avLst/>
            </a:prstGeom>
            <a:solidFill>
              <a:srgbClr val="FFDEDD"/>
            </a:solidFill>
            <a:scene3d>
              <a:camera prst="isometricLeftDown">
                <a:rot lat="466520" lon="445836" rev="129068"/>
              </a:camera>
              <a:lightRig rig="threePt" dir="t"/>
            </a:scene3d>
            <a:sp3d extrusionH="1079500">
              <a:bevelB h="19050"/>
              <a:extrusionClr>
                <a:srgbClr val="FFCCCC"/>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500165" y="1903389"/>
              <a:ext cx="1571901" cy="954107"/>
            </a:xfrm>
            <a:prstGeom prst="rect">
              <a:avLst/>
            </a:prstGeom>
            <a:noFill/>
          </p:spPr>
          <p:txBody>
            <a:bodyPr wrap="square" rtlCol="0">
              <a:spAutoFit/>
            </a:bodyPr>
            <a:lstStyle/>
            <a:p>
              <a:pPr algn="ctr"/>
              <a:r>
                <a:rPr lang="en-US" sz="1400" b="1" dirty="0" smtClean="0"/>
                <a:t>Take advantage  of Government /Statutory Recognitions</a:t>
              </a:r>
              <a:endParaRPr lang="en-US" sz="1400" b="1" dirty="0"/>
            </a:p>
          </p:txBody>
        </p:sp>
      </p:grpSp>
      <p:sp>
        <p:nvSpPr>
          <p:cNvPr id="9" name="TextBox 8"/>
          <p:cNvSpPr txBox="1"/>
          <p:nvPr/>
        </p:nvSpPr>
        <p:spPr>
          <a:xfrm>
            <a:off x="857224" y="2382276"/>
            <a:ext cx="7572428" cy="3046988"/>
          </a:xfrm>
          <a:prstGeom prst="rect">
            <a:avLst/>
          </a:prstGeom>
          <a:noFill/>
          <a:ln w="12700">
            <a:solidFill>
              <a:srgbClr val="FBC0FC"/>
            </a:solidFill>
          </a:ln>
        </p:spPr>
        <p:txBody>
          <a:bodyPr wrap="square" rtlCol="0">
            <a:spAutoFit/>
          </a:bodyPr>
          <a:lstStyle/>
          <a:p>
            <a:pPr algn="just"/>
            <a:r>
              <a:rPr lang="en-US" sz="1600" b="1" dirty="0" smtClean="0"/>
              <a:t>Statutory Recognition under Secretarial Audit (under the Indian Companies Act, 2013)</a:t>
            </a:r>
          </a:p>
          <a:p>
            <a:pPr algn="just"/>
            <a:endParaRPr lang="en-US" sz="1600" b="1" dirty="0" smtClean="0"/>
          </a:p>
          <a:p>
            <a:pPr algn="just"/>
            <a:r>
              <a:rPr lang="en-US" sz="1600" dirty="0" smtClean="0"/>
              <a:t>Scope of Secretarial Audit is limited to commenting upon that </a:t>
            </a:r>
            <a:r>
              <a:rPr lang="en-US" sz="1600" b="1" dirty="0" smtClean="0"/>
              <a:t>adequate systems and processes are in place in the Company to ensure compliance with </a:t>
            </a:r>
            <a:r>
              <a:rPr lang="en-US" sz="1600" b="1" dirty="0" err="1" smtClean="0"/>
              <a:t>labour</a:t>
            </a:r>
            <a:r>
              <a:rPr lang="en-US" sz="1600" b="1" dirty="0" smtClean="0"/>
              <a:t> laws. </a:t>
            </a:r>
          </a:p>
          <a:p>
            <a:pPr algn="just"/>
            <a:endParaRPr lang="en-US" sz="1600" b="1" dirty="0" smtClean="0"/>
          </a:p>
          <a:p>
            <a:pPr algn="just"/>
            <a:r>
              <a:rPr lang="en-US" sz="1600" dirty="0" smtClean="0"/>
              <a:t>PCS Firms, being Secretarial Auditors should use this excellent opportunity to have detailed deliberations and perusal of existing documents, procedures, systems etc. (if possible a detailed audit) - before issuance of the ‘Secretarial Audit Report’ – Accordingly, Scope of Work’ for Secretarial Audit should be finalized, in discussion with the Company.</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57188"/>
            <a:ext cx="8229600" cy="1143000"/>
          </a:xfrm>
        </p:spPr>
        <p:txBody>
          <a:bodyPr/>
          <a:lstStyle/>
          <a:p>
            <a:pPr>
              <a:defRPr/>
            </a:pPr>
            <a:r>
              <a:rPr lang="en-US" sz="2000" b="1" dirty="0" smtClean="0">
                <a:effectLst>
                  <a:outerShdw blurRad="38100" dist="38100" dir="2700000" algn="tl">
                    <a:srgbClr val="000000">
                      <a:alpha val="43137"/>
                    </a:srgbClr>
                  </a:outerShdw>
                </a:effectLst>
              </a:rPr>
              <a:t>DUTIES OF COMPANY SECRETARY</a:t>
            </a:r>
            <a:endParaRPr lang="en-US" sz="2000" dirty="0">
              <a:effectLst>
                <a:outerShdw blurRad="38100" dist="38100" dir="2700000" algn="tl">
                  <a:srgbClr val="000000">
                    <a:alpha val="43137"/>
                  </a:srgbClr>
                </a:outerShdw>
              </a:effectLst>
            </a:endParaRPr>
          </a:p>
        </p:txBody>
      </p:sp>
      <p:sp>
        <p:nvSpPr>
          <p:cNvPr id="11267" name="Content Placeholder 2"/>
          <p:cNvSpPr>
            <a:spLocks noGrp="1"/>
          </p:cNvSpPr>
          <p:nvPr>
            <p:ph idx="1"/>
          </p:nvPr>
        </p:nvSpPr>
        <p:spPr>
          <a:xfrm>
            <a:off x="457200" y="1571625"/>
            <a:ext cx="8229600" cy="4525963"/>
          </a:xfrm>
        </p:spPr>
        <p:txBody>
          <a:bodyPr/>
          <a:lstStyle/>
          <a:p>
            <a:pPr algn="just">
              <a:buFontTx/>
              <a:buNone/>
            </a:pPr>
            <a:r>
              <a:rPr lang="en-IN" sz="2000" dirty="0" smtClean="0"/>
              <a:t>Functions of the Company Secretary </a:t>
            </a:r>
            <a:r>
              <a:rPr lang="en-IN" sz="2000" i="1" dirty="0" smtClean="0"/>
              <a:t>[Section 205(1)] </a:t>
            </a:r>
            <a:r>
              <a:rPr lang="en-IN" sz="2000" dirty="0" smtClean="0"/>
              <a:t>shall include:  </a:t>
            </a:r>
            <a:endParaRPr lang="en-US" sz="2000" dirty="0" smtClean="0"/>
          </a:p>
          <a:p>
            <a:pPr algn="just">
              <a:buFontTx/>
              <a:buNone/>
            </a:pPr>
            <a:endParaRPr lang="en-IN" sz="2000" dirty="0" smtClean="0"/>
          </a:p>
          <a:p>
            <a:pPr algn="just"/>
            <a:r>
              <a:rPr lang="en-IN" sz="2000" dirty="0" smtClean="0"/>
              <a:t>(a) to report to the Board about compliance with the provisions of this Act, the rules made there under </a:t>
            </a:r>
            <a:r>
              <a:rPr lang="en-IN" sz="2000" b="1" u="sng" dirty="0" smtClean="0"/>
              <a:t>and other laws applicable to the company</a:t>
            </a:r>
            <a:r>
              <a:rPr lang="en-IN" sz="2000" b="1" dirty="0" smtClean="0"/>
              <a:t>; </a:t>
            </a:r>
            <a:endParaRPr lang="en-US" sz="2000" dirty="0" smtClean="0"/>
          </a:p>
          <a:p>
            <a:pPr algn="just"/>
            <a:r>
              <a:rPr lang="en-IN" sz="2000" dirty="0" smtClean="0"/>
              <a:t>(b) to ensure that the company complies with the applicable secretarial standards; </a:t>
            </a:r>
            <a:endParaRPr lang="en-US" sz="2000" dirty="0" smtClean="0"/>
          </a:p>
          <a:p>
            <a:pPr algn="just"/>
            <a:r>
              <a:rPr lang="en-IN" sz="2000" dirty="0" smtClean="0"/>
              <a:t>(c) to discharge such other duties as may be prescribed</a:t>
            </a:r>
            <a:endParaRPr lang="en-US" sz="2000" dirty="0" smtClean="0"/>
          </a:p>
          <a:p>
            <a:pPr algn="just">
              <a:buFontTx/>
              <a:buNone/>
            </a:pPr>
            <a:r>
              <a:rPr lang="en-IN" sz="2000" dirty="0" smtClean="0"/>
              <a:t>	</a:t>
            </a:r>
            <a:endParaRPr lang="en-US" sz="2000" dirty="0" smtClean="0"/>
          </a:p>
          <a:p>
            <a:pPr algn="just">
              <a:buFontTx/>
              <a:buNone/>
            </a:pPr>
            <a:r>
              <a:rPr lang="en-US" sz="2000" i="1" dirty="0" smtClean="0"/>
              <a:t>	</a:t>
            </a:r>
            <a:r>
              <a:rPr lang="en-IN" sz="2000" i="1" dirty="0" smtClean="0"/>
              <a:t>Mandate of Ensuring Legal Compliances by Companies has thus been created vide Companies Act, 2013, by vesting the responsibility of ensuring legal compliance on the ‘Company Secretary’</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12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7">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p:cTn id="13" dur="1000" fill="hold"/>
                                        <p:tgtEl>
                                          <p:spTgt spid="11267">
                                            <p:txEl>
                                              <p:pRg st="2" end="2"/>
                                            </p:txEl>
                                          </p:spTgt>
                                        </p:tgtEl>
                                        <p:attrNameLst>
                                          <p:attrName>ppt_x</p:attrName>
                                        </p:attrNameLst>
                                      </p:cBhvr>
                                      <p:tavLst>
                                        <p:tav tm="0">
                                          <p:val>
                                            <p:strVal val="#ppt_x-.2"/>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1267">
                                            <p:txEl>
                                              <p:pRg st="2" end="2"/>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p:cTn id="19" dur="1000" fill="hold"/>
                                        <p:tgtEl>
                                          <p:spTgt spid="11267">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1126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267">
                                            <p:txEl>
                                              <p:pRg st="3" end="3"/>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p:cTn id="25" dur="1000" fill="hold"/>
                                        <p:tgtEl>
                                          <p:spTgt spid="11267">
                                            <p:txEl>
                                              <p:pRg st="4" end="4"/>
                                            </p:txEl>
                                          </p:spTgt>
                                        </p:tgtEl>
                                        <p:attrNameLst>
                                          <p:attrName>ppt_x</p:attrName>
                                        </p:attrNameLst>
                                      </p:cBhvr>
                                      <p:tavLst>
                                        <p:tav tm="0">
                                          <p:val>
                                            <p:strVal val="#ppt_x-.2"/>
                                          </p:val>
                                        </p:tav>
                                        <p:tav tm="100000">
                                          <p:val>
                                            <p:strVal val="#ppt_x"/>
                                          </p:val>
                                        </p:tav>
                                      </p:tavLst>
                                    </p:anim>
                                    <p:anim calcmode="lin" valueType="num">
                                      <p:cBhvr>
                                        <p:cTn id="26" dur="1000" fill="hold"/>
                                        <p:tgtEl>
                                          <p:spTgt spid="1126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1267">
                                            <p:txEl>
                                              <p:pRg st="4" end="4"/>
                                            </p:txEl>
                                          </p:spTgt>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anim calcmode="lin" valueType="num">
                                      <p:cBhvr>
                                        <p:cTn id="31" dur="1000" fill="hold"/>
                                        <p:tgtEl>
                                          <p:spTgt spid="11267">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1126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2910" y="1928802"/>
            <a:ext cx="7772400" cy="2857520"/>
          </a:xfrm>
        </p:spPr>
        <p:txBody>
          <a:bodyPr/>
          <a:lstStyle/>
          <a:p>
            <a:pPr algn="ctr"/>
            <a:r>
              <a:rPr lang="en-US" b="1" dirty="0" smtClean="0">
                <a:solidFill>
                  <a:schemeClr val="tx2"/>
                </a:solidFill>
                <a:effectLst>
                  <a:outerShdw blurRad="38100" dist="38100" dir="2700000" algn="tl">
                    <a:srgbClr val="000000">
                      <a:alpha val="43137"/>
                    </a:srgbClr>
                  </a:outerShdw>
                </a:effectLst>
                <a:latin typeface="+mj-lt"/>
                <a:ea typeface="+mj-ea"/>
                <a:cs typeface="+mj-cs"/>
              </a:rPr>
              <a:t>Statutory Recognition under </a:t>
            </a:r>
          </a:p>
          <a:p>
            <a:pPr algn="ctr"/>
            <a:r>
              <a:rPr lang="en-US" b="1" dirty="0" smtClean="0">
                <a:solidFill>
                  <a:schemeClr val="tx2"/>
                </a:solidFill>
                <a:effectLst>
                  <a:outerShdw blurRad="38100" dist="38100" dir="2700000" algn="tl">
                    <a:srgbClr val="000000">
                      <a:alpha val="43137"/>
                    </a:srgbClr>
                  </a:outerShdw>
                </a:effectLst>
                <a:latin typeface="+mj-lt"/>
                <a:ea typeface="+mj-ea"/>
                <a:cs typeface="+mj-cs"/>
              </a:rPr>
              <a:t>Third Party Certification / Audit Scheme</a:t>
            </a:r>
          </a:p>
          <a:p>
            <a:pPr algn="ctr"/>
            <a:r>
              <a:rPr lang="en-US" sz="1800" i="1" dirty="0" smtClean="0">
                <a:solidFill>
                  <a:schemeClr val="tx2"/>
                </a:solidFill>
                <a:effectLst>
                  <a:outerShdw blurRad="38100" dist="38100" dir="2700000" algn="tl">
                    <a:srgbClr val="000000">
                      <a:alpha val="43137"/>
                    </a:srgbClr>
                  </a:outerShdw>
                </a:effectLst>
                <a:latin typeface="+mj-lt"/>
                <a:ea typeface="+mj-ea"/>
                <a:cs typeface="+mj-cs"/>
              </a:rPr>
              <a:t>(Notification dated 10th August, 2016)</a:t>
            </a:r>
          </a:p>
          <a:p>
            <a:pPr algn="ctr"/>
            <a:r>
              <a:rPr lang="en-US" sz="1800" i="1" dirty="0" smtClean="0">
                <a:solidFill>
                  <a:schemeClr val="tx2"/>
                </a:solidFill>
                <a:effectLst>
                  <a:outerShdw blurRad="38100" dist="38100" dir="2700000" algn="tl">
                    <a:srgbClr val="000000">
                      <a:alpha val="43137"/>
                    </a:srgbClr>
                  </a:outerShdw>
                </a:effectLst>
                <a:latin typeface="+mj-lt"/>
                <a:ea typeface="+mj-ea"/>
                <a:cs typeface="+mj-cs"/>
              </a:rPr>
              <a:t>By </a:t>
            </a:r>
          </a:p>
          <a:p>
            <a:pPr algn="ctr"/>
            <a:r>
              <a:rPr lang="en-US" b="1" dirty="0" smtClean="0">
                <a:solidFill>
                  <a:schemeClr val="tx2"/>
                </a:solidFill>
                <a:effectLst>
                  <a:outerShdw blurRad="38100" dist="38100" dir="2700000" algn="tl">
                    <a:srgbClr val="000000">
                      <a:alpha val="43137"/>
                    </a:srgbClr>
                  </a:outerShdw>
                </a:effectLst>
                <a:latin typeface="+mj-lt"/>
                <a:ea typeface="+mj-ea"/>
                <a:cs typeface="+mj-cs"/>
              </a:rPr>
              <a:t>HARYANA GOVERNMENT LABOUR DEPARTMENT</a:t>
            </a:r>
            <a:endParaRPr lang="en-US" sz="32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37" presetClass="entr" presetSubtype="0"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57200" y="1714488"/>
            <a:ext cx="8229600" cy="1614485"/>
          </a:xfrm>
          <a:solidFill>
            <a:schemeClr val="accent2">
              <a:lumMod val="20000"/>
              <a:lumOff val="80000"/>
            </a:schemeClr>
          </a:solidFill>
        </p:spPr>
        <p:txBody>
          <a:bodyPr/>
          <a:lstStyle/>
          <a:p>
            <a:pPr algn="just"/>
            <a:r>
              <a:rPr lang="en-US" sz="1800" dirty="0" smtClean="0"/>
              <a:t>Haryana Govt. has formulated a </a:t>
            </a:r>
            <a:r>
              <a:rPr lang="en-US" sz="1800" b="1" dirty="0" smtClean="0"/>
              <a:t>“Third Party Certification / Audit Scheme [OPTIONAL]” </a:t>
            </a:r>
            <a:r>
              <a:rPr lang="en-US" sz="1800" dirty="0" smtClean="0"/>
              <a:t>for the </a:t>
            </a:r>
            <a:r>
              <a:rPr lang="en-US" sz="1800" b="1" dirty="0" smtClean="0"/>
              <a:t>factories</a:t>
            </a:r>
            <a:r>
              <a:rPr lang="en-US" sz="1800" dirty="0" smtClean="0"/>
              <a:t>,</a:t>
            </a:r>
            <a:r>
              <a:rPr lang="en-US" sz="1800" b="1" dirty="0" smtClean="0"/>
              <a:t> shops</a:t>
            </a:r>
            <a:r>
              <a:rPr lang="en-US" sz="1800" dirty="0" smtClean="0"/>
              <a:t> </a:t>
            </a:r>
            <a:r>
              <a:rPr lang="en-US" sz="1800" b="1" dirty="0" smtClean="0"/>
              <a:t>and commercial establishments</a:t>
            </a:r>
            <a:r>
              <a:rPr lang="en-US" sz="1800" dirty="0" smtClean="0"/>
              <a:t> in Haryana [Implementation of the </a:t>
            </a:r>
            <a:r>
              <a:rPr lang="en-US" sz="1800" i="1" dirty="0" smtClean="0"/>
              <a:t>‘Business Reform Action Plan 2016 - Ease of Doing Business’</a:t>
            </a:r>
            <a:r>
              <a:rPr lang="en-US" sz="1800" dirty="0" smtClean="0"/>
              <a:t>]</a:t>
            </a:r>
          </a:p>
          <a:p>
            <a:pPr algn="just">
              <a:buNone/>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57200" y="1714489"/>
            <a:ext cx="8229600" cy="714379"/>
          </a:xfrm>
          <a:solidFill>
            <a:schemeClr val="accent2">
              <a:lumMod val="20000"/>
              <a:lumOff val="80000"/>
            </a:schemeClr>
          </a:solidFill>
        </p:spPr>
        <p:txBody>
          <a:bodyPr/>
          <a:lstStyle/>
          <a:p>
            <a:pPr algn="just"/>
            <a:r>
              <a:rPr lang="en-US" sz="1800" dirty="0" smtClean="0"/>
              <a:t>“</a:t>
            </a:r>
            <a:r>
              <a:rPr lang="en-US" sz="1800" b="1" dirty="0" smtClean="0"/>
              <a:t>Third Party Certification / Audit Scheme</a:t>
            </a:r>
            <a:r>
              <a:rPr lang="en-US" sz="1800" dirty="0" smtClean="0"/>
              <a:t>” shall cover the following </a:t>
            </a:r>
            <a:r>
              <a:rPr lang="en-US" sz="1800" dirty="0" err="1" smtClean="0"/>
              <a:t>Labour</a:t>
            </a:r>
            <a:r>
              <a:rPr lang="en-US" sz="1800" dirty="0" smtClean="0"/>
              <a:t> Laws:</a:t>
            </a:r>
          </a:p>
        </p:txBody>
      </p:sp>
      <p:sp>
        <p:nvSpPr>
          <p:cNvPr id="9" name="TextBox 8"/>
          <p:cNvSpPr txBox="1"/>
          <p:nvPr/>
        </p:nvSpPr>
        <p:spPr>
          <a:xfrm>
            <a:off x="500034" y="2428868"/>
            <a:ext cx="8143932" cy="3046988"/>
          </a:xfrm>
          <a:prstGeom prst="rect">
            <a:avLst/>
          </a:prstGeom>
          <a:noFill/>
          <a:ln>
            <a:solidFill>
              <a:schemeClr val="accent6">
                <a:lumMod val="60000"/>
                <a:lumOff val="40000"/>
              </a:schemeClr>
            </a:solidFill>
          </a:ln>
        </p:spPr>
        <p:txBody>
          <a:bodyPr wrap="square" rtlCol="0">
            <a:spAutoFit/>
          </a:bodyPr>
          <a:lstStyle/>
          <a:p>
            <a:pPr marL="342900" indent="-342900">
              <a:buFont typeface="+mj-lt"/>
              <a:buAutoNum type="arabicPeriod"/>
            </a:pPr>
            <a:r>
              <a:rPr lang="en-US" sz="1600" i="1" dirty="0" smtClean="0"/>
              <a:t>The Minimum Wages Act, 1948</a:t>
            </a:r>
            <a:endParaRPr lang="en-US" sz="1600" dirty="0" smtClean="0"/>
          </a:p>
          <a:p>
            <a:pPr marL="342900" indent="-342900">
              <a:buFont typeface="+mj-lt"/>
              <a:buAutoNum type="arabicPeriod"/>
            </a:pPr>
            <a:r>
              <a:rPr lang="en-US" sz="1600" i="1" dirty="0" smtClean="0"/>
              <a:t>Payment of Wages Act, 1936</a:t>
            </a:r>
            <a:endParaRPr lang="en-US" sz="1600" dirty="0" smtClean="0"/>
          </a:p>
          <a:p>
            <a:pPr marL="342900" indent="-342900">
              <a:buFont typeface="+mj-lt"/>
              <a:buAutoNum type="arabicPeriod"/>
            </a:pPr>
            <a:r>
              <a:rPr lang="en-US" sz="1600" i="1" dirty="0" smtClean="0"/>
              <a:t>Contract </a:t>
            </a:r>
            <a:r>
              <a:rPr lang="en-US" sz="1600" i="1" dirty="0" err="1" smtClean="0"/>
              <a:t>Labour</a:t>
            </a:r>
            <a:r>
              <a:rPr lang="en-US" sz="1600" i="1" dirty="0" smtClean="0"/>
              <a:t> (R&amp;A) Act, 1970</a:t>
            </a:r>
            <a:endParaRPr lang="en-US" sz="1600" dirty="0" smtClean="0"/>
          </a:p>
          <a:p>
            <a:pPr marL="342900" indent="-342900">
              <a:buFont typeface="+mj-lt"/>
              <a:buAutoNum type="arabicPeriod"/>
            </a:pPr>
            <a:r>
              <a:rPr lang="en-US" sz="1600" i="1" dirty="0" smtClean="0"/>
              <a:t>Payment of Bonus Act, 1965</a:t>
            </a:r>
            <a:endParaRPr lang="en-US" sz="1600" dirty="0" smtClean="0"/>
          </a:p>
          <a:p>
            <a:pPr marL="342900" indent="-342900">
              <a:buFont typeface="+mj-lt"/>
              <a:buAutoNum type="arabicPeriod"/>
            </a:pPr>
            <a:r>
              <a:rPr lang="en-US" sz="1600" i="1" dirty="0" smtClean="0"/>
              <a:t>Payment of Gratuity Act, 1972</a:t>
            </a:r>
            <a:endParaRPr lang="en-US" sz="1600" dirty="0" smtClean="0"/>
          </a:p>
          <a:p>
            <a:pPr marL="342900" indent="-342900">
              <a:buFont typeface="+mj-lt"/>
              <a:buAutoNum type="arabicPeriod"/>
            </a:pPr>
            <a:r>
              <a:rPr lang="en-US" sz="1600" i="1" dirty="0" smtClean="0"/>
              <a:t>Maternity Benefit Act, 1961</a:t>
            </a:r>
            <a:endParaRPr lang="en-US" sz="1600" dirty="0" smtClean="0"/>
          </a:p>
          <a:p>
            <a:pPr marL="342900" indent="-342900">
              <a:buFont typeface="+mj-lt"/>
              <a:buAutoNum type="arabicPeriod"/>
            </a:pPr>
            <a:r>
              <a:rPr lang="en-US" sz="1600" i="1" dirty="0" smtClean="0"/>
              <a:t>Child </a:t>
            </a:r>
            <a:r>
              <a:rPr lang="en-US" sz="1600" i="1" dirty="0" err="1" smtClean="0"/>
              <a:t>Labour</a:t>
            </a:r>
            <a:r>
              <a:rPr lang="en-US" sz="1600" i="1" dirty="0" smtClean="0"/>
              <a:t> (Prohibition &amp; Regulation) Act</a:t>
            </a:r>
            <a:endParaRPr lang="en-US" sz="1600" dirty="0" smtClean="0"/>
          </a:p>
          <a:p>
            <a:pPr marL="342900" indent="-342900">
              <a:buFont typeface="+mj-lt"/>
              <a:buAutoNum type="arabicPeriod"/>
            </a:pPr>
            <a:r>
              <a:rPr lang="en-US" sz="1600" i="1" dirty="0" smtClean="0"/>
              <a:t>Punjab Shops &amp; Commercial Establishments Act, 1958</a:t>
            </a:r>
            <a:endParaRPr lang="en-US" sz="1600" dirty="0" smtClean="0"/>
          </a:p>
          <a:p>
            <a:pPr marL="342900" indent="-342900">
              <a:buFont typeface="+mj-lt"/>
              <a:buAutoNum type="arabicPeriod"/>
            </a:pPr>
            <a:r>
              <a:rPr lang="en-US" sz="1600" i="1" dirty="0" smtClean="0"/>
              <a:t>Equal Remuneration Act 1976</a:t>
            </a:r>
            <a:endParaRPr lang="en-US" sz="1600" dirty="0" smtClean="0"/>
          </a:p>
          <a:p>
            <a:pPr marL="342900" indent="-342900">
              <a:buFont typeface="+mj-lt"/>
              <a:buAutoNum type="arabicPeriod"/>
            </a:pPr>
            <a:r>
              <a:rPr lang="en-US" sz="1600" i="1" dirty="0" smtClean="0"/>
              <a:t>Motor Transport Workers’ Act, 1961</a:t>
            </a:r>
            <a:endParaRPr lang="en-US" sz="1600" dirty="0" smtClean="0"/>
          </a:p>
          <a:p>
            <a:pPr marL="342900" indent="-342900">
              <a:buFont typeface="+mj-lt"/>
              <a:buAutoNum type="arabicPeriod"/>
            </a:pPr>
            <a:r>
              <a:rPr lang="en-US" sz="1600" i="1" dirty="0" smtClean="0"/>
              <a:t>Punjab Industrial Establishments (National &amp; Festival Holidays &amp; Casual and Sick Leave) Act, 1965</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ppt_x</p:attrName>
                                        </p:attrNameLst>
                                      </p:cBhvr>
                                      <p:tavLst>
                                        <p:tav tm="0">
                                          <p:val>
                                            <p:strVal val="#ppt_x-.2"/>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57200" y="1357298"/>
            <a:ext cx="8229600" cy="357189"/>
          </a:xfrm>
          <a:solidFill>
            <a:schemeClr val="accent2">
              <a:lumMod val="20000"/>
              <a:lumOff val="80000"/>
            </a:schemeClr>
          </a:solidFill>
        </p:spPr>
        <p:txBody>
          <a:bodyPr/>
          <a:lstStyle/>
          <a:p>
            <a:pPr algn="just">
              <a:buNone/>
            </a:pPr>
            <a:r>
              <a:rPr lang="en-US" sz="1800" b="1" dirty="0" smtClean="0"/>
              <a:t>	</a:t>
            </a:r>
            <a:r>
              <a:rPr lang="en-US" sz="1800" b="1" dirty="0" smtClean="0">
                <a:latin typeface="+mj-lt"/>
              </a:rPr>
              <a:t>Inspections</a:t>
            </a:r>
          </a:p>
        </p:txBody>
      </p:sp>
      <p:sp>
        <p:nvSpPr>
          <p:cNvPr id="9" name="TextBox 8"/>
          <p:cNvSpPr txBox="1"/>
          <p:nvPr/>
        </p:nvSpPr>
        <p:spPr>
          <a:xfrm>
            <a:off x="500034" y="1714487"/>
            <a:ext cx="8143932" cy="784830"/>
          </a:xfrm>
          <a:prstGeom prst="rect">
            <a:avLst/>
          </a:prstGeom>
          <a:noFill/>
          <a:ln>
            <a:solidFill>
              <a:schemeClr val="accent6">
                <a:lumMod val="60000"/>
                <a:lumOff val="40000"/>
              </a:schemeClr>
            </a:solidFill>
          </a:ln>
        </p:spPr>
        <p:txBody>
          <a:bodyPr wrap="square" rtlCol="0">
            <a:spAutoFit/>
          </a:bodyPr>
          <a:lstStyle/>
          <a:p>
            <a:pPr marL="342900"/>
            <a:r>
              <a:rPr lang="en-US" sz="1500" dirty="0" smtClean="0"/>
              <a:t>Establishment opting for this Scheme </a:t>
            </a:r>
            <a:r>
              <a:rPr lang="en-US" sz="1500" b="1" dirty="0" smtClean="0"/>
              <a:t>shall not be inspected </a:t>
            </a:r>
            <a:r>
              <a:rPr lang="en-US" sz="1500" dirty="0" smtClean="0"/>
              <a:t>through the random list of inspections </a:t>
            </a:r>
            <a:r>
              <a:rPr lang="en-US" sz="1500" b="1" dirty="0" smtClean="0"/>
              <a:t>by the department,</a:t>
            </a:r>
            <a:r>
              <a:rPr lang="en-US" sz="1500" dirty="0" smtClean="0"/>
              <a:t> till it carries out an </a:t>
            </a:r>
            <a:r>
              <a:rPr lang="en-US" sz="1500" b="1" dirty="0" smtClean="0"/>
              <a:t>audit every year</a:t>
            </a:r>
            <a:r>
              <a:rPr lang="en-US" sz="1500" dirty="0" smtClean="0"/>
              <a:t> regularly. Such units </a:t>
            </a:r>
            <a:r>
              <a:rPr lang="en-US" sz="1500" b="1" dirty="0" smtClean="0"/>
              <a:t>may be inspected</a:t>
            </a:r>
            <a:r>
              <a:rPr lang="en-US" sz="1500" dirty="0" smtClean="0"/>
              <a:t> only in the event of </a:t>
            </a:r>
            <a:r>
              <a:rPr lang="en-US" sz="1500" b="1" dirty="0" smtClean="0"/>
              <a:t>serious complaints or unrest etc.</a:t>
            </a:r>
            <a:endParaRPr lang="en-US" sz="1500" dirty="0"/>
          </a:p>
        </p:txBody>
      </p:sp>
      <p:sp>
        <p:nvSpPr>
          <p:cNvPr id="5" name="Content Placeholder 2"/>
          <p:cNvSpPr txBox="1">
            <a:spLocks/>
          </p:cNvSpPr>
          <p:nvPr/>
        </p:nvSpPr>
        <p:spPr bwMode="auto">
          <a:xfrm>
            <a:off x="428596" y="2627652"/>
            <a:ext cx="8229600" cy="357189"/>
          </a:xfrm>
          <a:prstGeom prst="rect">
            <a:avLst/>
          </a:prstGeom>
          <a:solidFill>
            <a:schemeClr val="accent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0" hangingPunct="0">
              <a:spcBef>
                <a:spcPct val="20000"/>
              </a:spcBef>
            </a:pPr>
            <a:r>
              <a:rPr kumimoji="0" lang="en-US" sz="1800" b="1" i="0" u="none" strike="noStrike" kern="0" cap="none" spc="0" normalizeH="0" baseline="0" noProof="0" dirty="0" smtClean="0">
                <a:ln>
                  <a:noFill/>
                </a:ln>
                <a:solidFill>
                  <a:schemeClr val="tx1"/>
                </a:solidFill>
                <a:effectLst/>
                <a:uLnTx/>
                <a:uFillTx/>
                <a:latin typeface="+mn-lt"/>
                <a:ea typeface="+mn-ea"/>
                <a:cs typeface="+mn-cs"/>
              </a:rPr>
              <a:t>	</a:t>
            </a:r>
            <a:r>
              <a:rPr lang="en-US" b="1" dirty="0" err="1" smtClean="0"/>
              <a:t>Labour</a:t>
            </a:r>
            <a:r>
              <a:rPr lang="en-US" b="1" dirty="0" smtClean="0"/>
              <a:t> Laws Compliance Audit </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471430" y="2984841"/>
            <a:ext cx="8143932" cy="1015663"/>
          </a:xfrm>
          <a:prstGeom prst="rect">
            <a:avLst/>
          </a:prstGeom>
          <a:noFill/>
          <a:ln>
            <a:solidFill>
              <a:schemeClr val="accent6">
                <a:lumMod val="60000"/>
                <a:lumOff val="40000"/>
              </a:schemeClr>
            </a:solidFill>
          </a:ln>
        </p:spPr>
        <p:txBody>
          <a:bodyPr wrap="square" rtlCol="0">
            <a:spAutoFit/>
          </a:bodyPr>
          <a:lstStyle/>
          <a:p>
            <a:pPr marL="342900"/>
            <a:r>
              <a:rPr lang="en-US" sz="1500" b="1" dirty="0" err="1" smtClean="0"/>
              <a:t>Labour</a:t>
            </a:r>
            <a:r>
              <a:rPr lang="en-US" sz="1500" b="1" dirty="0" smtClean="0"/>
              <a:t> Laws Compliance Audit  under this scheme means a</a:t>
            </a:r>
            <a:r>
              <a:rPr lang="en-US" sz="1500" dirty="0" smtClean="0"/>
              <a:t> </a:t>
            </a:r>
            <a:r>
              <a:rPr lang="en-US" sz="1500" b="1" dirty="0" smtClean="0"/>
              <a:t>systematic</a:t>
            </a:r>
            <a:r>
              <a:rPr lang="en-US" sz="1500" dirty="0" smtClean="0"/>
              <a:t>, </a:t>
            </a:r>
            <a:r>
              <a:rPr lang="en-US" sz="1500" b="1" dirty="0" smtClean="0"/>
              <a:t>objective</a:t>
            </a:r>
            <a:r>
              <a:rPr lang="en-US" sz="1500" dirty="0" smtClean="0"/>
              <a:t> and </a:t>
            </a:r>
            <a:r>
              <a:rPr lang="en-US" sz="1500" b="1" dirty="0" smtClean="0"/>
              <a:t>documented evaluation</a:t>
            </a:r>
            <a:r>
              <a:rPr lang="en-US" sz="1500" dirty="0" smtClean="0"/>
              <a:t> of the compliance of the various </a:t>
            </a:r>
            <a:r>
              <a:rPr lang="en-US" sz="1500" dirty="0" err="1" smtClean="0"/>
              <a:t>labour</a:t>
            </a:r>
            <a:r>
              <a:rPr lang="en-US" sz="1500" dirty="0" smtClean="0"/>
              <a:t> laws mentioned above - which shall be carried out </a:t>
            </a:r>
            <a:r>
              <a:rPr lang="en-US" sz="1500" b="1" u="sng" dirty="0" smtClean="0"/>
              <a:t>as per the standards laid down under various </a:t>
            </a:r>
            <a:r>
              <a:rPr lang="en-US" sz="1500" b="1" u="sng" dirty="0" err="1" smtClean="0"/>
              <a:t>labour</a:t>
            </a:r>
            <a:r>
              <a:rPr lang="en-US" sz="1500" b="1" u="sng" dirty="0" smtClean="0"/>
              <a:t> laws</a:t>
            </a:r>
            <a:r>
              <a:rPr lang="en-US" sz="1500" dirty="0" smtClean="0"/>
              <a:t> mentioned above – by a ‘Compliance Auditor’.</a:t>
            </a:r>
            <a:endParaRPr lang="en-US" sz="1500" dirty="0"/>
          </a:p>
        </p:txBody>
      </p:sp>
      <p:sp>
        <p:nvSpPr>
          <p:cNvPr id="7" name="Content Placeholder 2"/>
          <p:cNvSpPr txBox="1">
            <a:spLocks/>
          </p:cNvSpPr>
          <p:nvPr/>
        </p:nvSpPr>
        <p:spPr bwMode="auto">
          <a:xfrm>
            <a:off x="428596" y="4127850"/>
            <a:ext cx="8229600" cy="357189"/>
          </a:xfrm>
          <a:prstGeom prst="rect">
            <a:avLst/>
          </a:prstGeom>
          <a:solidFill>
            <a:schemeClr val="accent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0" hangingPunct="0">
              <a:spcBef>
                <a:spcPct val="20000"/>
              </a:spcBef>
            </a:pPr>
            <a:r>
              <a:rPr lang="en-US" b="1" dirty="0" smtClean="0"/>
              <a:t>	Compliance Auditor</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TextBox 7"/>
          <p:cNvSpPr txBox="1"/>
          <p:nvPr/>
        </p:nvSpPr>
        <p:spPr>
          <a:xfrm>
            <a:off x="471430" y="4485039"/>
            <a:ext cx="8143932" cy="1015663"/>
          </a:xfrm>
          <a:prstGeom prst="rect">
            <a:avLst/>
          </a:prstGeom>
          <a:noFill/>
          <a:ln>
            <a:solidFill>
              <a:schemeClr val="accent6">
                <a:lumMod val="60000"/>
                <a:lumOff val="40000"/>
              </a:schemeClr>
            </a:solidFill>
          </a:ln>
        </p:spPr>
        <p:txBody>
          <a:bodyPr wrap="square" rtlCol="0">
            <a:spAutoFit/>
          </a:bodyPr>
          <a:lstStyle/>
          <a:p>
            <a:pPr lvl="1"/>
            <a:r>
              <a:rPr lang="en-US" sz="1500" b="1" dirty="0" smtClean="0"/>
              <a:t>Compliance Auditor</a:t>
            </a:r>
            <a:r>
              <a:rPr lang="en-US" sz="1500" dirty="0" smtClean="0"/>
              <a:t> shall mean:</a:t>
            </a:r>
          </a:p>
          <a:p>
            <a:pPr marL="800100" lvl="1" indent="-342900">
              <a:buFont typeface="+mj-lt"/>
              <a:buAutoNum type="alphaLcParenR"/>
            </a:pPr>
            <a:r>
              <a:rPr lang="en-US" sz="1500" dirty="0" smtClean="0"/>
              <a:t>Qualified Practicing Company Secretary, being a member of ICSI and;</a:t>
            </a:r>
          </a:p>
          <a:p>
            <a:pPr marL="800100" lvl="1" indent="-342900">
              <a:buFont typeface="+mj-lt"/>
              <a:buAutoNum type="alphaLcParenR"/>
            </a:pPr>
            <a:r>
              <a:rPr lang="en-US" sz="1500" dirty="0" smtClean="0"/>
              <a:t>Who </a:t>
            </a:r>
            <a:r>
              <a:rPr lang="en-US" sz="1500" b="1" dirty="0" smtClean="0"/>
              <a:t>has not been an </a:t>
            </a:r>
            <a:r>
              <a:rPr lang="en-US" sz="1500" b="1" u="sng" dirty="0" smtClean="0"/>
              <a:t>Employee</a:t>
            </a:r>
            <a:r>
              <a:rPr lang="en-US" sz="1500" b="1" dirty="0" smtClean="0"/>
              <a:t> or on the regular pay roll </a:t>
            </a:r>
            <a:r>
              <a:rPr lang="en-US" sz="1500" dirty="0" smtClean="0"/>
              <a:t>of the establishment OR </a:t>
            </a:r>
            <a:r>
              <a:rPr lang="en-US" sz="1500" b="1" dirty="0" smtClean="0"/>
              <a:t>has not been a </a:t>
            </a:r>
            <a:r>
              <a:rPr lang="en-US" sz="1500" b="1" u="sng" dirty="0" smtClean="0"/>
              <a:t>Consultant</a:t>
            </a:r>
            <a:r>
              <a:rPr lang="en-US" sz="1500" dirty="0" smtClean="0"/>
              <a:t> of the Company, for the </a:t>
            </a:r>
            <a:r>
              <a:rPr lang="en-US" sz="1500" b="1" u="sng" dirty="0" smtClean="0"/>
              <a:t>last 3 years</a:t>
            </a:r>
            <a:r>
              <a:rPr lang="en-US" sz="1500" dirty="0" smtClean="0"/>
              <a:t>.</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fade">
                                      <p:cBhvr>
                                        <p:cTn id="23" dur="1000"/>
                                        <p:tgtEl>
                                          <p:spTgt spid="5">
                                            <p:bg/>
                                          </p:spTgt>
                                        </p:tgtEl>
                                      </p:cBhvr>
                                    </p:animEffect>
                                    <p:anim calcmode="lin" valueType="num">
                                      <p:cBhvr>
                                        <p:cTn id="24" dur="1000" fill="hold"/>
                                        <p:tgtEl>
                                          <p:spTgt spid="5">
                                            <p:bg/>
                                          </p:spTgt>
                                        </p:tgtEl>
                                        <p:attrNameLst>
                                          <p:attrName>ppt_x</p:attrName>
                                        </p:attrNameLst>
                                      </p:cBhvr>
                                      <p:tavLst>
                                        <p:tav tm="0">
                                          <p:val>
                                            <p:strVal val="#ppt_x"/>
                                          </p:val>
                                        </p:tav>
                                        <p:tav tm="100000">
                                          <p:val>
                                            <p:strVal val="#ppt_x"/>
                                          </p:val>
                                        </p:tav>
                                      </p:tavLst>
                                    </p:anim>
                                    <p:anim calcmode="lin" valueType="num">
                                      <p:cBhvr>
                                        <p:cTn id="25" dur="1000" fill="hold"/>
                                        <p:tgtEl>
                                          <p:spTgt spid="5">
                                            <p:bg/>
                                          </p:spTgt>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7" presetClass="entr" presetSubtype="0" fill="hold" grpId="0" nodeType="afterEffect">
                                  <p:stCondLst>
                                    <p:cond delay="0"/>
                                  </p:stCondLst>
                                  <p:childTnLst>
                                    <p:set>
                                      <p:cBhvr>
                                        <p:cTn id="38" dur="1" fill="hold">
                                          <p:stCondLst>
                                            <p:cond delay="0"/>
                                          </p:stCondLst>
                                        </p:cTn>
                                        <p:tgtEl>
                                          <p:spTgt spid="7">
                                            <p:bg/>
                                          </p:spTgt>
                                        </p:tgtEl>
                                        <p:attrNameLst>
                                          <p:attrName>style.visibility</p:attrName>
                                        </p:attrNameLst>
                                      </p:cBhvr>
                                      <p:to>
                                        <p:strVal val="visible"/>
                                      </p:to>
                                    </p:set>
                                    <p:animEffect transition="in" filter="fade">
                                      <p:cBhvr>
                                        <p:cTn id="39" dur="1000"/>
                                        <p:tgtEl>
                                          <p:spTgt spid="7">
                                            <p:bg/>
                                          </p:spTgt>
                                        </p:tgtEl>
                                      </p:cBhvr>
                                    </p:animEffect>
                                    <p:anim calcmode="lin" valueType="num">
                                      <p:cBhvr>
                                        <p:cTn id="40" dur="1000" fill="hold"/>
                                        <p:tgtEl>
                                          <p:spTgt spid="7">
                                            <p:bg/>
                                          </p:spTgt>
                                        </p:tgtEl>
                                        <p:attrNameLst>
                                          <p:attrName>ppt_x</p:attrName>
                                        </p:attrNameLst>
                                      </p:cBhvr>
                                      <p:tavLst>
                                        <p:tav tm="0">
                                          <p:val>
                                            <p:strVal val="#ppt_x"/>
                                          </p:val>
                                        </p:tav>
                                        <p:tav tm="100000">
                                          <p:val>
                                            <p:strVal val="#ppt_x"/>
                                          </p:val>
                                        </p:tav>
                                      </p:tavLst>
                                    </p:anim>
                                    <p:anim calcmode="lin" valueType="num">
                                      <p:cBhvr>
                                        <p:cTn id="41" dur="1000" fill="hold"/>
                                        <p:tgtEl>
                                          <p:spTgt spid="7">
                                            <p:bg/>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Effect transition="in" filter="fade">
                                      <p:cBhvr>
                                        <p:cTn id="44" dur="1000"/>
                                        <p:tgtEl>
                                          <p:spTgt spid="7">
                                            <p:txEl>
                                              <p:pRg st="0" end="0"/>
                                            </p:txEl>
                                          </p:spTgt>
                                        </p:tgtEl>
                                      </p:cBhvr>
                                    </p:animEffect>
                                    <p:anim calcmode="lin" valueType="num">
                                      <p:cBhvr>
                                        <p:cTn id="4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0" end="0"/>
                                            </p:txEl>
                                          </p:spTgt>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9" grpId="0" animBg="1"/>
      <p:bldP spid="5" grpId="0" uiExpand="1" build="p" animBg="1"/>
      <p:bldP spid="6" grpId="0" animBg="1"/>
      <p:bldP spid="7" grpId="0" build="p"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57200" y="1714489"/>
            <a:ext cx="8229600" cy="714379"/>
          </a:xfrm>
          <a:solidFill>
            <a:schemeClr val="accent2">
              <a:lumMod val="20000"/>
              <a:lumOff val="80000"/>
            </a:schemeClr>
          </a:solidFill>
        </p:spPr>
        <p:txBody>
          <a:bodyPr/>
          <a:lstStyle/>
          <a:p>
            <a:pPr algn="just"/>
            <a:r>
              <a:rPr lang="en-US" sz="1800" dirty="0" smtClean="0"/>
              <a:t>Compliance Auditor and the person authorized to carry out the audit, shall not conduct Compliance Audit of any establishment where:</a:t>
            </a:r>
          </a:p>
        </p:txBody>
      </p:sp>
      <p:sp>
        <p:nvSpPr>
          <p:cNvPr id="9" name="TextBox 8"/>
          <p:cNvSpPr txBox="1"/>
          <p:nvPr/>
        </p:nvSpPr>
        <p:spPr>
          <a:xfrm>
            <a:off x="500034" y="2428868"/>
            <a:ext cx="8143932" cy="1815882"/>
          </a:xfrm>
          <a:prstGeom prst="rect">
            <a:avLst/>
          </a:prstGeom>
          <a:noFill/>
          <a:ln>
            <a:solidFill>
              <a:schemeClr val="accent6">
                <a:lumMod val="60000"/>
                <a:lumOff val="40000"/>
              </a:schemeClr>
            </a:solidFill>
          </a:ln>
        </p:spPr>
        <p:txBody>
          <a:bodyPr wrap="square" rtlCol="0">
            <a:spAutoFit/>
          </a:bodyPr>
          <a:lstStyle/>
          <a:p>
            <a:pPr marL="342900" lvl="0" indent="-342900">
              <a:buFont typeface="+mj-lt"/>
              <a:buAutoNum type="alphaLcParenR"/>
            </a:pPr>
            <a:r>
              <a:rPr lang="en-US" sz="1600" dirty="0" smtClean="0"/>
              <a:t>such auditor or person is </a:t>
            </a:r>
            <a:r>
              <a:rPr lang="en-US" sz="1600" b="1" dirty="0" smtClean="0"/>
              <a:t>employed, or an occupier, partner, director, or manager </a:t>
            </a:r>
            <a:r>
              <a:rPr lang="en-US" sz="1600" dirty="0" smtClean="0"/>
              <a:t>of that establishment, or of any other unit owned, operated, managed, or conducted by </a:t>
            </a:r>
            <a:r>
              <a:rPr lang="en-US" sz="1600" b="1" dirty="0" smtClean="0"/>
              <a:t>immediate family members, relatives</a:t>
            </a:r>
            <a:r>
              <a:rPr lang="en-US" sz="1600" dirty="0" smtClean="0"/>
              <a:t> or </a:t>
            </a:r>
            <a:r>
              <a:rPr lang="en-US" sz="1600" b="1" dirty="0" smtClean="0"/>
              <a:t>extended family members </a:t>
            </a:r>
            <a:r>
              <a:rPr lang="en-US" sz="1600" dirty="0" smtClean="0"/>
              <a:t>or who have any direct or indirect interest whatsoever. </a:t>
            </a:r>
          </a:p>
          <a:p>
            <a:pPr marL="342900" lvl="0" indent="-342900">
              <a:buFont typeface="+mj-lt"/>
              <a:buAutoNum type="alphaLcParenR"/>
            </a:pPr>
            <a:endParaRPr lang="en-US" sz="1600" dirty="0" smtClean="0"/>
          </a:p>
          <a:p>
            <a:pPr marL="342900" indent="-342900">
              <a:buFont typeface="+mj-lt"/>
              <a:buAutoNum type="alphaLcParenR"/>
            </a:pPr>
            <a:r>
              <a:rPr lang="en-US" sz="1600" dirty="0" smtClean="0"/>
              <a:t>auditor or such person has any </a:t>
            </a:r>
            <a:r>
              <a:rPr lang="en-US" sz="1600" b="1" dirty="0" smtClean="0"/>
              <a:t>participation in its business within the last 3 years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ppt_x</p:attrName>
                                        </p:attrNameLst>
                                      </p:cBhvr>
                                      <p:tavLst>
                                        <p:tav tm="0">
                                          <p:val>
                                            <p:strVal val="#ppt_x-.2"/>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28596" y="1571613"/>
            <a:ext cx="8229600" cy="928694"/>
          </a:xfrm>
          <a:solidFill>
            <a:schemeClr val="accent2">
              <a:lumMod val="20000"/>
              <a:lumOff val="80000"/>
            </a:schemeClr>
          </a:solidFill>
        </p:spPr>
        <p:txBody>
          <a:bodyPr/>
          <a:lstStyle/>
          <a:p>
            <a:pPr algn="just"/>
            <a:r>
              <a:rPr lang="en-US" sz="1700" dirty="0" smtClean="0"/>
              <a:t>Head of Establishment, as well as PCS shall inform in writing to </a:t>
            </a:r>
            <a:r>
              <a:rPr lang="en-US" sz="1700" dirty="0" err="1" smtClean="0"/>
              <a:t>Labour</a:t>
            </a:r>
            <a:r>
              <a:rPr lang="en-US" sz="1700" dirty="0" smtClean="0"/>
              <a:t> Commissioner, 30 days in advance before commencement of the compliance audit in an establishment.</a:t>
            </a:r>
          </a:p>
        </p:txBody>
      </p:sp>
      <p:sp>
        <p:nvSpPr>
          <p:cNvPr id="4" name="Content Placeholder 2"/>
          <p:cNvSpPr txBox="1">
            <a:spLocks/>
          </p:cNvSpPr>
          <p:nvPr/>
        </p:nvSpPr>
        <p:spPr bwMode="auto">
          <a:xfrm>
            <a:off x="428596" y="2786058"/>
            <a:ext cx="8229600" cy="1000132"/>
          </a:xfrm>
          <a:prstGeom prst="rect">
            <a:avLst/>
          </a:prstGeom>
          <a:solidFill>
            <a:schemeClr val="accent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eaLnBrk="0" hangingPunct="0">
              <a:spcBef>
                <a:spcPct val="20000"/>
              </a:spcBef>
              <a:buFontTx/>
              <a:buChar char="•"/>
            </a:pPr>
            <a:r>
              <a:rPr lang="en-US" sz="1700" dirty="0" smtClean="0"/>
              <a:t>Within 1 week from the date of completion of audit, PCS to forward the report to the </a:t>
            </a:r>
            <a:r>
              <a:rPr lang="en-US" sz="1700" b="1" dirty="0" smtClean="0"/>
              <a:t>Head of the Establishment</a:t>
            </a:r>
            <a:r>
              <a:rPr lang="en-US" sz="1700" dirty="0" smtClean="0"/>
              <a:t> on the letter head &amp; </a:t>
            </a:r>
            <a:r>
              <a:rPr lang="en-US" sz="1700" b="1" dirty="0" smtClean="0"/>
              <a:t>his recommendations regarding the compliance under various </a:t>
            </a:r>
            <a:r>
              <a:rPr lang="en-US" sz="1700" b="1" dirty="0" err="1" smtClean="0"/>
              <a:t>labour</a:t>
            </a:r>
            <a:r>
              <a:rPr lang="en-US" sz="1700" b="1" dirty="0" smtClean="0"/>
              <a:t> laws</a:t>
            </a:r>
            <a:r>
              <a:rPr lang="en-US" sz="1700" dirty="0" smtClean="0"/>
              <a:t>.</a:t>
            </a:r>
          </a:p>
          <a:p>
            <a:pPr marL="342900" lvl="0" indent="-342900" algn="just" eaLnBrk="0" hangingPunct="0">
              <a:spcBef>
                <a:spcPct val="20000"/>
              </a:spcBef>
              <a:buFontTx/>
              <a:buChar cha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bwMode="auto">
          <a:xfrm>
            <a:off x="428596" y="4071942"/>
            <a:ext cx="8229600" cy="1785950"/>
          </a:xfrm>
          <a:prstGeom prst="rect">
            <a:avLst/>
          </a:prstGeom>
          <a:solidFill>
            <a:schemeClr val="accent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0" hangingPunct="0">
              <a:spcBef>
                <a:spcPct val="20000"/>
              </a:spcBef>
              <a:buFontTx/>
              <a:buChar char="•"/>
            </a:pPr>
            <a:r>
              <a:rPr lang="en-US" sz="1700" dirty="0" smtClean="0"/>
              <a:t>The Head of Establishment shall, within 30 days of receipt of the ‘Compliance Audit Report’ in </a:t>
            </a:r>
            <a:r>
              <a:rPr lang="en-US" sz="1700" dirty="0" err="1" smtClean="0"/>
              <a:t>proforma</a:t>
            </a:r>
            <a:r>
              <a:rPr lang="en-US" sz="1700" dirty="0" smtClean="0"/>
              <a:t> prescribed, shall </a:t>
            </a:r>
            <a:r>
              <a:rPr lang="en-US" sz="1700" b="1" dirty="0" smtClean="0"/>
              <a:t>take action on “recommendation of the auditor”</a:t>
            </a:r>
            <a:r>
              <a:rPr lang="en-US" sz="1700" dirty="0" smtClean="0"/>
              <a:t> as pointed out in the audit report </a:t>
            </a:r>
            <a:r>
              <a:rPr lang="en-US" sz="1700" b="1" dirty="0" smtClean="0"/>
              <a:t>AND</a:t>
            </a:r>
            <a:r>
              <a:rPr lang="en-US" sz="1700" dirty="0" smtClean="0"/>
              <a:t> also </a:t>
            </a:r>
            <a:r>
              <a:rPr lang="en-US" sz="1700" b="1" dirty="0" smtClean="0"/>
              <a:t>submit the action taken report / compliance report (along with proofs of compliance) to </a:t>
            </a:r>
            <a:r>
              <a:rPr lang="en-US" sz="1700" b="1" dirty="0" err="1" smtClean="0"/>
              <a:t>Labour</a:t>
            </a:r>
            <a:r>
              <a:rPr lang="en-US" sz="1700" b="1" dirty="0" smtClean="0"/>
              <a:t> Commissioner within 60 days</a:t>
            </a:r>
            <a:r>
              <a:rPr lang="en-US" sz="1700" dirty="0" smtClean="0"/>
              <a:t> in pursuant to the recommendations made in the Audit Report.</a:t>
            </a:r>
            <a:endParaRPr kumimoji="0" lang="en-US" sz="17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p:cTn id="18" dur="1000" fill="hold"/>
                                        <p:tgtEl>
                                          <p:spTgt spid="4">
                                            <p:bg/>
                                          </p:spTgt>
                                        </p:tgtEl>
                                        <p:attrNameLst>
                                          <p:attrName>ppt_x</p:attrName>
                                        </p:attrNameLst>
                                      </p:cBhvr>
                                      <p:tavLst>
                                        <p:tav tm="0">
                                          <p:val>
                                            <p:strVal val="#ppt_x-.2"/>
                                          </p:val>
                                        </p:tav>
                                        <p:tav tm="100000">
                                          <p:val>
                                            <p:strVal val="#ppt_x"/>
                                          </p:val>
                                        </p:tav>
                                      </p:tavLst>
                                    </p:anim>
                                    <p:anim calcmode="lin" valueType="num">
                                      <p:cBhvr>
                                        <p:cTn id="19" dur="10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4">
                                            <p:bg/>
                                          </p:spTgt>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4">
                                            <p:txEl>
                                              <p:pRg st="0" end="0"/>
                                            </p:txEl>
                                          </p:spTgt>
                                        </p:tgtEl>
                                      </p:cBhvr>
                                    </p:animEffect>
                                  </p:childTnLst>
                                </p:cTn>
                              </p:par>
                            </p:childTnLst>
                          </p:cTn>
                        </p:par>
                        <p:par>
                          <p:cTn id="26" fill="hold">
                            <p:stCondLst>
                              <p:cond delay="2000"/>
                            </p:stCondLst>
                            <p:childTnLst>
                              <p:par>
                                <p:cTn id="27" presetID="29" presetClass="entr" presetSubtype="0" fill="hold" grpId="0" nodeType="afterEffect">
                                  <p:stCondLst>
                                    <p:cond delay="0"/>
                                  </p:stCondLst>
                                  <p:childTnLst>
                                    <p:set>
                                      <p:cBhvr>
                                        <p:cTn id="28" dur="1" fill="hold">
                                          <p:stCondLst>
                                            <p:cond delay="0"/>
                                          </p:stCondLst>
                                        </p:cTn>
                                        <p:tgtEl>
                                          <p:spTgt spid="5">
                                            <p:bg/>
                                          </p:spTgt>
                                        </p:tgtEl>
                                        <p:attrNameLst>
                                          <p:attrName>style.visibility</p:attrName>
                                        </p:attrNameLst>
                                      </p:cBhvr>
                                      <p:to>
                                        <p:strVal val="visible"/>
                                      </p:to>
                                    </p:set>
                                    <p:anim calcmode="lin" valueType="num">
                                      <p:cBhvr>
                                        <p:cTn id="29" dur="1000" fill="hold"/>
                                        <p:tgtEl>
                                          <p:spTgt spid="5">
                                            <p:bg/>
                                          </p:spTgt>
                                        </p:tgtEl>
                                        <p:attrNameLst>
                                          <p:attrName>ppt_x</p:attrName>
                                        </p:attrNameLst>
                                      </p:cBhvr>
                                      <p:tavLst>
                                        <p:tav tm="0">
                                          <p:val>
                                            <p:strVal val="#ppt_x-.2"/>
                                          </p:val>
                                        </p:tav>
                                        <p:tav tm="100000">
                                          <p:val>
                                            <p:strVal val="#ppt_x"/>
                                          </p:val>
                                        </p:tav>
                                      </p:tavLst>
                                    </p:anim>
                                    <p:anim calcmode="lin" valueType="num">
                                      <p:cBhvr>
                                        <p:cTn id="30"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5">
                                            <p:bg/>
                                          </p:spTgt>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 calcmode="lin" valueType="num">
                                      <p:cBhvr>
                                        <p:cTn id="3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3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uiExpand="1" build="p" animBg="1"/>
      <p:bldP spid="5" grpId="0" uiExpand="1"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57200" y="1714489"/>
            <a:ext cx="8229600" cy="857255"/>
          </a:xfrm>
          <a:solidFill>
            <a:schemeClr val="accent2">
              <a:lumMod val="20000"/>
              <a:lumOff val="80000"/>
            </a:schemeClr>
          </a:solidFill>
        </p:spPr>
        <p:txBody>
          <a:bodyPr/>
          <a:lstStyle/>
          <a:p>
            <a:pPr algn="just"/>
            <a:r>
              <a:rPr lang="en-US" sz="1800" dirty="0" smtClean="0"/>
              <a:t>Compliance of observation / discrepancies pointed out in the audit report shall be </a:t>
            </a:r>
            <a:r>
              <a:rPr lang="en-US" sz="1800" b="1" dirty="0" smtClean="0"/>
              <a:t>monitored at the level of </a:t>
            </a:r>
            <a:r>
              <a:rPr lang="en-US" sz="1800" b="1" dirty="0" err="1" smtClean="0"/>
              <a:t>Labour</a:t>
            </a:r>
            <a:r>
              <a:rPr lang="en-US" sz="1800" b="1" dirty="0" smtClean="0"/>
              <a:t> Commissioner, Haryana.</a:t>
            </a:r>
            <a:endParaRPr lang="en-US" sz="1800" dirty="0" smtClean="0"/>
          </a:p>
        </p:txBody>
      </p:sp>
      <p:sp>
        <p:nvSpPr>
          <p:cNvPr id="4" name="Content Placeholder 2"/>
          <p:cNvSpPr txBox="1">
            <a:spLocks/>
          </p:cNvSpPr>
          <p:nvPr/>
        </p:nvSpPr>
        <p:spPr bwMode="auto">
          <a:xfrm>
            <a:off x="485804" y="2928934"/>
            <a:ext cx="8229600" cy="928694"/>
          </a:xfrm>
          <a:prstGeom prst="rect">
            <a:avLst/>
          </a:prstGeom>
          <a:solidFill>
            <a:schemeClr val="accent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0" hangingPunct="0">
              <a:spcBef>
                <a:spcPct val="20000"/>
              </a:spcBef>
              <a:buFontTx/>
              <a:buChar char="•"/>
            </a:pPr>
            <a:r>
              <a:rPr lang="en-US" b="1" dirty="0" smtClean="0"/>
              <a:t>No legal action</a:t>
            </a:r>
            <a:r>
              <a:rPr lang="en-US" dirty="0" smtClean="0"/>
              <a:t> shall be taken against the </a:t>
            </a:r>
            <a:r>
              <a:rPr lang="en-US" b="1" dirty="0" smtClean="0"/>
              <a:t>Head of the establishment / manager for any discrepancies / observations / violations of Acts / Rules</a:t>
            </a:r>
            <a:r>
              <a:rPr lang="en-US" dirty="0" smtClean="0"/>
              <a:t> pointed out by the auditor in his audit report.</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p:cTn id="18" dur="1000" fill="hold"/>
                                        <p:tgtEl>
                                          <p:spTgt spid="4">
                                            <p:bg/>
                                          </p:spTgt>
                                        </p:tgtEl>
                                        <p:attrNameLst>
                                          <p:attrName>ppt_x</p:attrName>
                                        </p:attrNameLst>
                                      </p:cBhvr>
                                      <p:tavLst>
                                        <p:tav tm="0">
                                          <p:val>
                                            <p:strVal val="#ppt_x-.2"/>
                                          </p:val>
                                        </p:tav>
                                        <p:tav tm="100000">
                                          <p:val>
                                            <p:strVal val="#ppt_x"/>
                                          </p:val>
                                        </p:tav>
                                      </p:tavLst>
                                    </p:anim>
                                    <p:anim calcmode="lin" valueType="num">
                                      <p:cBhvr>
                                        <p:cTn id="19" dur="10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4">
                                            <p:bg/>
                                          </p:spTgt>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uiExpand="1"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outerShdw blurRad="38100" dist="38100" dir="2700000" algn="tl">
                    <a:srgbClr val="000000">
                      <a:alpha val="43137"/>
                    </a:srgbClr>
                  </a:outerShdw>
                </a:effectLst>
              </a:rPr>
              <a:t>HARYANA GOVERNMENT LABOUR DEPARTMENT –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Third Party Certification / Audit Scheme</a:t>
            </a:r>
          </a:p>
        </p:txBody>
      </p:sp>
      <p:sp>
        <p:nvSpPr>
          <p:cNvPr id="3" name="Content Placeholder 2"/>
          <p:cNvSpPr>
            <a:spLocks noGrp="1"/>
          </p:cNvSpPr>
          <p:nvPr>
            <p:ph idx="1"/>
          </p:nvPr>
        </p:nvSpPr>
        <p:spPr>
          <a:xfrm>
            <a:off x="457200" y="1714489"/>
            <a:ext cx="8229600" cy="714379"/>
          </a:xfrm>
          <a:solidFill>
            <a:schemeClr val="accent2">
              <a:lumMod val="20000"/>
              <a:lumOff val="80000"/>
            </a:schemeClr>
          </a:solidFill>
        </p:spPr>
        <p:txBody>
          <a:bodyPr/>
          <a:lstStyle/>
          <a:p>
            <a:pPr algn="just"/>
            <a:r>
              <a:rPr lang="en-US" sz="1800" b="1" dirty="0" smtClean="0"/>
              <a:t>PCS is Liable to be debarred from conducting such Compliance Audits, if:</a:t>
            </a:r>
          </a:p>
        </p:txBody>
      </p:sp>
      <p:sp>
        <p:nvSpPr>
          <p:cNvPr id="9" name="TextBox 8"/>
          <p:cNvSpPr txBox="1"/>
          <p:nvPr/>
        </p:nvSpPr>
        <p:spPr>
          <a:xfrm>
            <a:off x="500034" y="2428868"/>
            <a:ext cx="8143932" cy="1938992"/>
          </a:xfrm>
          <a:prstGeom prst="rect">
            <a:avLst/>
          </a:prstGeom>
          <a:noFill/>
          <a:ln>
            <a:solidFill>
              <a:schemeClr val="accent6">
                <a:lumMod val="60000"/>
                <a:lumOff val="40000"/>
              </a:schemeClr>
            </a:solidFill>
          </a:ln>
        </p:spPr>
        <p:txBody>
          <a:bodyPr wrap="square" rtlCol="0">
            <a:spAutoFit/>
          </a:bodyPr>
          <a:lstStyle/>
          <a:p>
            <a:pPr marL="342900" indent="-342900">
              <a:lnSpc>
                <a:spcPct val="150000"/>
              </a:lnSpc>
              <a:buFont typeface="+mj-lt"/>
              <a:buAutoNum type="alphaLcParenR"/>
            </a:pPr>
            <a:r>
              <a:rPr lang="en-US" sz="1600" dirty="0" smtClean="0"/>
              <a:t>Audit conducted in violation of the provisions of the Act or rules</a:t>
            </a:r>
          </a:p>
          <a:p>
            <a:pPr marL="342900" indent="-342900">
              <a:lnSpc>
                <a:spcPct val="150000"/>
              </a:lnSpc>
              <a:buFont typeface="+mj-lt"/>
              <a:buAutoNum type="alphaLcParenR"/>
            </a:pPr>
            <a:r>
              <a:rPr lang="en-US" sz="1600" dirty="0" smtClean="0"/>
              <a:t>Acting in a manner inconsistent with the intent or the purpose of the Act or rules made </a:t>
            </a:r>
            <a:r>
              <a:rPr lang="en-US" sz="1600" dirty="0" err="1" smtClean="0"/>
              <a:t>thereunder</a:t>
            </a:r>
            <a:r>
              <a:rPr lang="en-US" sz="1600" dirty="0" smtClean="0"/>
              <a:t> or </a:t>
            </a:r>
          </a:p>
          <a:p>
            <a:pPr marL="342900" indent="-342900">
              <a:lnSpc>
                <a:spcPct val="150000"/>
              </a:lnSpc>
              <a:buFont typeface="+mj-lt"/>
              <a:buAutoNum type="alphaLcParenR"/>
            </a:pPr>
            <a:r>
              <a:rPr lang="en-US" sz="1600" dirty="0" smtClean="0"/>
              <a:t>Omitted or Failed to act as required under the Act and rules made </a:t>
            </a:r>
            <a:r>
              <a:rPr lang="en-US" sz="1600" dirty="0" err="1" smtClean="0"/>
              <a:t>thereunder</a:t>
            </a:r>
            <a:r>
              <a:rPr lang="en-US" sz="1600" dirty="0" smtClean="0"/>
              <a:t>; or </a:t>
            </a:r>
          </a:p>
          <a:p>
            <a:pPr marL="342900" indent="-342900">
              <a:lnSpc>
                <a:spcPct val="150000"/>
              </a:lnSpc>
              <a:buFont typeface="+mj-lt"/>
              <a:buAutoNum type="alphaLcParenR"/>
            </a:pPr>
            <a:r>
              <a:rPr lang="en-US" sz="1600" dirty="0" smtClean="0"/>
              <a:t>For any other similar reason by which he has failed in duty as a Compliance Auditor</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ppt_x</p:attrName>
                                        </p:attrNameLst>
                                      </p:cBhvr>
                                      <p:tavLst>
                                        <p:tav tm="0">
                                          <p:val>
                                            <p:strVal val="#ppt_x-.2"/>
                                          </p:val>
                                        </p:tav>
                                        <p:tav tm="100000">
                                          <p:val>
                                            <p:strVal val="#ppt_x"/>
                                          </p:val>
                                        </p:tav>
                                      </p:tavLst>
                                    </p:anim>
                                    <p:anim calcmode="lin" valueType="num">
                                      <p:cBhvr>
                                        <p:cTn id="19"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jBJHmYCEAAWrfa.jpg"/>
          <p:cNvPicPr>
            <a:picLocks noGrp="1" noChangeAspect="1"/>
          </p:cNvPicPr>
          <p:nvPr>
            <p:ph idx="1"/>
          </p:nvPr>
        </p:nvPicPr>
        <p:blipFill>
          <a:blip r:embed="rId2" cstate="print"/>
          <a:stretch>
            <a:fillRect/>
          </a:stretch>
        </p:blipFill>
        <p:spPr>
          <a:xfrm>
            <a:off x="1676400" y="609600"/>
            <a:ext cx="5410200" cy="541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6600"/>
                </a:solidFill>
                <a:latin typeface="Algerian" pitchFamily="82" charset="0"/>
              </a:rPr>
              <a:t>THANK YOU!!</a:t>
            </a:r>
            <a:endParaRPr lang="en-US" sz="4000" dirty="0">
              <a:solidFill>
                <a:srgbClr val="006600"/>
              </a:solidFill>
              <a:latin typeface="Algerian" pitchFamily="82" charset="0"/>
            </a:endParaRPr>
          </a:p>
        </p:txBody>
      </p:sp>
      <p:graphicFrame>
        <p:nvGraphicFramePr>
          <p:cNvPr id="4" name="Content Placeholder 3"/>
          <p:cNvGraphicFramePr>
            <a:graphicFrameLocks noGrp="1"/>
          </p:cNvGraphicFramePr>
          <p:nvPr>
            <p:ph idx="1"/>
          </p:nvPr>
        </p:nvGraphicFramePr>
        <p:xfrm>
          <a:off x="457200" y="1600200"/>
          <a:ext cx="8229600" cy="3829064"/>
        </p:xfrm>
        <a:graphic>
          <a:graphicData uri="http://schemas.openxmlformats.org/drawingml/2006/table">
            <a:tbl>
              <a:tblPr firstRow="1" bandRow="1">
                <a:tableStyleId>{5C22544A-7EE6-4342-B048-85BDC9FD1C3A}</a:tableStyleId>
              </a:tblPr>
              <a:tblGrid>
                <a:gridCol w="8229600"/>
              </a:tblGrid>
              <a:tr h="3829064">
                <a:tc>
                  <a:txBody>
                    <a:bodyPr/>
                    <a:lstStyle/>
                    <a:p>
                      <a:pPr algn="ctr"/>
                      <a:r>
                        <a:rPr lang="en-US" sz="2400" b="1" dirty="0" smtClean="0">
                          <a:solidFill>
                            <a:schemeClr val="tx1"/>
                          </a:solidFill>
                          <a:latin typeface="Arial Black" pitchFamily="34" charset="0"/>
                        </a:rPr>
                        <a:t>Ask Us Legal</a:t>
                      </a:r>
                    </a:p>
                    <a:p>
                      <a:pPr algn="ctr"/>
                      <a:r>
                        <a:rPr lang="en-US" sz="2000" b="1" i="1" dirty="0" smtClean="0">
                          <a:solidFill>
                            <a:schemeClr val="tx1"/>
                          </a:solidFill>
                          <a:latin typeface="Century Schoolbook" pitchFamily="18" charset="0"/>
                        </a:rPr>
                        <a:t>Advocates &amp; Solicitors</a:t>
                      </a:r>
                    </a:p>
                    <a:p>
                      <a:endParaRPr lang="en-US" sz="2000" b="0" dirty="0" smtClean="0">
                        <a:solidFill>
                          <a:schemeClr val="tx1"/>
                        </a:solidFill>
                        <a:latin typeface="Century Schoolbook" pitchFamily="18" charset="0"/>
                      </a:endParaRPr>
                    </a:p>
                    <a:p>
                      <a:r>
                        <a:rPr lang="en-US" sz="2000" b="1" dirty="0" smtClean="0">
                          <a:solidFill>
                            <a:schemeClr val="tx1"/>
                          </a:solidFill>
                          <a:latin typeface="Century Schoolbook" pitchFamily="18" charset="0"/>
                        </a:rPr>
                        <a:t>Corporate Office</a:t>
                      </a:r>
                      <a:r>
                        <a:rPr lang="en-US" sz="2000" b="0" dirty="0" smtClean="0">
                          <a:solidFill>
                            <a:schemeClr val="tx1"/>
                          </a:solidFill>
                          <a:latin typeface="Century Schoolbook" pitchFamily="18" charset="0"/>
                        </a:rPr>
                        <a:t>: </a:t>
                      </a:r>
                      <a:r>
                        <a:rPr lang="en-US" sz="1800" b="0" dirty="0" smtClean="0">
                          <a:solidFill>
                            <a:schemeClr val="tx1"/>
                          </a:solidFill>
                          <a:latin typeface="Century Schoolbook" pitchFamily="18" charset="0"/>
                        </a:rPr>
                        <a:t>C-8, LGF, </a:t>
                      </a:r>
                      <a:r>
                        <a:rPr lang="en-US" sz="1800" b="0" dirty="0" err="1" smtClean="0">
                          <a:solidFill>
                            <a:schemeClr val="tx1"/>
                          </a:solidFill>
                          <a:latin typeface="Century Schoolbook" pitchFamily="18" charset="0"/>
                        </a:rPr>
                        <a:t>Sushant</a:t>
                      </a:r>
                      <a:r>
                        <a:rPr lang="en-US" sz="1800" b="0" baseline="0" dirty="0" smtClean="0">
                          <a:solidFill>
                            <a:schemeClr val="tx1"/>
                          </a:solidFill>
                          <a:latin typeface="Century Schoolbook" pitchFamily="18" charset="0"/>
                        </a:rPr>
                        <a:t> Arcade, </a:t>
                      </a:r>
                      <a:r>
                        <a:rPr lang="en-US" sz="1800" b="0" baseline="0" dirty="0" err="1" smtClean="0">
                          <a:solidFill>
                            <a:schemeClr val="tx1"/>
                          </a:solidFill>
                          <a:latin typeface="Century Schoolbook" pitchFamily="18" charset="0"/>
                        </a:rPr>
                        <a:t>Sushant</a:t>
                      </a:r>
                      <a:r>
                        <a:rPr lang="en-US" sz="1800" b="0" baseline="0" dirty="0" smtClean="0">
                          <a:solidFill>
                            <a:schemeClr val="tx1"/>
                          </a:solidFill>
                          <a:latin typeface="Century Schoolbook" pitchFamily="18" charset="0"/>
                        </a:rPr>
                        <a:t> Lok-1</a:t>
                      </a:r>
                    </a:p>
                    <a:p>
                      <a:r>
                        <a:rPr lang="en-US" sz="1800" b="0" dirty="0" smtClean="0">
                          <a:solidFill>
                            <a:schemeClr val="tx1"/>
                          </a:solidFill>
                          <a:latin typeface="Century Schoolbook" pitchFamily="18" charset="0"/>
                        </a:rPr>
                        <a:t>                                 Gurgaon-122009,</a:t>
                      </a:r>
                      <a:r>
                        <a:rPr lang="en-US" sz="1800" b="0" baseline="0" dirty="0" smtClean="0">
                          <a:solidFill>
                            <a:schemeClr val="tx1"/>
                          </a:solidFill>
                          <a:latin typeface="Century Schoolbook" pitchFamily="18" charset="0"/>
                        </a:rPr>
                        <a:t> Haryana, India</a:t>
                      </a:r>
                    </a:p>
                    <a:p>
                      <a:endParaRPr lang="en-US" sz="800" b="0" baseline="0" dirty="0" smtClean="0">
                        <a:solidFill>
                          <a:schemeClr val="tx1"/>
                        </a:solidFill>
                        <a:latin typeface="Century Schoolbook" pitchFamily="18" charset="0"/>
                      </a:endParaRPr>
                    </a:p>
                    <a:p>
                      <a:r>
                        <a:rPr lang="en-US" sz="2000" b="1" baseline="0" dirty="0" smtClean="0">
                          <a:solidFill>
                            <a:schemeClr val="tx1"/>
                          </a:solidFill>
                          <a:latin typeface="Century Schoolbook" pitchFamily="18" charset="0"/>
                        </a:rPr>
                        <a:t>Phone</a:t>
                      </a:r>
                      <a:r>
                        <a:rPr lang="en-US" sz="2000" b="0" baseline="0" dirty="0" smtClean="0">
                          <a:solidFill>
                            <a:schemeClr val="tx1"/>
                          </a:solidFill>
                          <a:latin typeface="Century Schoolbook" pitchFamily="18" charset="0"/>
                        </a:rPr>
                        <a:t>:   +91-124-430 3427(D); +91-124-428 4929 </a:t>
                      </a:r>
                    </a:p>
                    <a:p>
                      <a:endParaRPr lang="en-US" sz="600" b="0" baseline="0" dirty="0" smtClean="0">
                        <a:solidFill>
                          <a:schemeClr val="tx1"/>
                        </a:solidFill>
                        <a:latin typeface="Century Schoolbook" pitchFamily="18" charset="0"/>
                      </a:endParaRPr>
                    </a:p>
                    <a:p>
                      <a:r>
                        <a:rPr lang="en-US" sz="2000" b="1" baseline="0" dirty="0" smtClean="0">
                          <a:solidFill>
                            <a:schemeClr val="tx1"/>
                          </a:solidFill>
                          <a:latin typeface="Century Schoolbook" pitchFamily="18" charset="0"/>
                        </a:rPr>
                        <a:t>Mobile</a:t>
                      </a:r>
                      <a:r>
                        <a:rPr lang="en-US" sz="2000" b="0" baseline="0" dirty="0" smtClean="0">
                          <a:solidFill>
                            <a:schemeClr val="tx1"/>
                          </a:solidFill>
                          <a:latin typeface="Century Schoolbook" pitchFamily="18" charset="0"/>
                        </a:rPr>
                        <a:t>:  +91-98184 85310</a:t>
                      </a:r>
                    </a:p>
                    <a:p>
                      <a:endParaRPr lang="en-US" sz="500" b="0" baseline="0" dirty="0" smtClean="0">
                        <a:solidFill>
                          <a:schemeClr val="tx1"/>
                        </a:solidFill>
                        <a:latin typeface="Century Schoolbook" pitchFamily="18" charset="0"/>
                      </a:endParaRPr>
                    </a:p>
                    <a:p>
                      <a:r>
                        <a:rPr lang="en-US" sz="2000" b="1" baseline="0" dirty="0" smtClean="0">
                          <a:solidFill>
                            <a:schemeClr val="tx1"/>
                          </a:solidFill>
                          <a:latin typeface="Century Schoolbook" pitchFamily="18" charset="0"/>
                        </a:rPr>
                        <a:t>Email</a:t>
                      </a:r>
                      <a:r>
                        <a:rPr lang="en-US" sz="2000" b="0" baseline="0" dirty="0" smtClean="0">
                          <a:solidFill>
                            <a:schemeClr val="tx1"/>
                          </a:solidFill>
                          <a:latin typeface="Century Schoolbook" pitchFamily="18" charset="0"/>
                        </a:rPr>
                        <a:t>:    </a:t>
                      </a:r>
                      <a:r>
                        <a:rPr lang="en-US" sz="2000" b="1" baseline="0" dirty="0" smtClean="0">
                          <a:solidFill>
                            <a:schemeClr val="tx1"/>
                          </a:solidFill>
                          <a:latin typeface="Century Schoolbook" pitchFamily="18" charset="0"/>
                          <a:hlinkClick r:id="rId2"/>
                        </a:rPr>
                        <a:t>ravi@askuslegal.in</a:t>
                      </a:r>
                      <a:endParaRPr lang="en-US" sz="2000" b="1" baseline="0" dirty="0" smtClean="0">
                        <a:solidFill>
                          <a:schemeClr val="tx1"/>
                        </a:solidFill>
                        <a:latin typeface="Century Schoolbook" pitchFamily="18" charset="0"/>
                      </a:endParaRPr>
                    </a:p>
                    <a:p>
                      <a:endParaRPr lang="en-US" sz="500" b="0" baseline="0" dirty="0" smtClean="0">
                        <a:solidFill>
                          <a:schemeClr val="tx1"/>
                        </a:solidFill>
                        <a:latin typeface="Century Schoolbook" pitchFamily="18" charset="0"/>
                      </a:endParaRPr>
                    </a:p>
                    <a:p>
                      <a:r>
                        <a:rPr lang="en-US" sz="2000" b="1" baseline="0" dirty="0" smtClean="0">
                          <a:solidFill>
                            <a:schemeClr val="tx1"/>
                          </a:solidFill>
                          <a:latin typeface="Century Schoolbook" pitchFamily="18" charset="0"/>
                        </a:rPr>
                        <a:t>Website</a:t>
                      </a:r>
                      <a:r>
                        <a:rPr lang="en-US" sz="2000" b="0" baseline="0" dirty="0" smtClean="0">
                          <a:solidFill>
                            <a:schemeClr val="tx1"/>
                          </a:solidFill>
                          <a:latin typeface="Century Schoolbook" pitchFamily="18" charset="0"/>
                        </a:rPr>
                        <a:t>: </a:t>
                      </a:r>
                      <a:r>
                        <a:rPr lang="en-US" sz="2000" b="1" baseline="0" dirty="0" smtClean="0">
                          <a:solidFill>
                            <a:schemeClr val="tx1"/>
                          </a:solidFill>
                          <a:latin typeface="Century Schoolbook" pitchFamily="18" charset="0"/>
                          <a:hlinkClick r:id="rId3"/>
                        </a:rPr>
                        <a:t>www.askuslegal.in</a:t>
                      </a:r>
                      <a:endParaRPr lang="en-US" sz="2000" b="1" baseline="0" dirty="0" smtClean="0">
                        <a:solidFill>
                          <a:schemeClr val="tx1"/>
                        </a:solidFill>
                        <a:latin typeface="Century Schoolbook" pitchFamily="18" charset="0"/>
                      </a:endParaRPr>
                    </a:p>
                    <a:p>
                      <a:endParaRPr lang="en-US" sz="800" b="0" baseline="0" dirty="0" smtClean="0">
                        <a:solidFill>
                          <a:schemeClr val="tx1"/>
                        </a:solidFill>
                        <a:latin typeface="Century Schoolbook" pitchFamily="18" charset="0"/>
                      </a:endParaRPr>
                    </a:p>
                    <a:p>
                      <a:r>
                        <a:rPr lang="en-US" sz="2000" b="1" baseline="0" dirty="0" smtClean="0">
                          <a:solidFill>
                            <a:schemeClr val="tx1"/>
                          </a:solidFill>
                          <a:latin typeface="Century Schoolbook" pitchFamily="18" charset="0"/>
                        </a:rPr>
                        <a:t>Contact</a:t>
                      </a:r>
                      <a:r>
                        <a:rPr lang="en-US" sz="2000" b="0" baseline="0" dirty="0" smtClean="0">
                          <a:solidFill>
                            <a:schemeClr val="tx1"/>
                          </a:solidFill>
                          <a:latin typeface="Century Schoolbook" pitchFamily="18" charset="0"/>
                        </a:rPr>
                        <a:t>: Ravi </a:t>
                      </a:r>
                      <a:r>
                        <a:rPr lang="en-US" sz="2000" b="0" baseline="0" dirty="0" err="1" smtClean="0">
                          <a:solidFill>
                            <a:schemeClr val="tx1"/>
                          </a:solidFill>
                          <a:latin typeface="Century Schoolbook" pitchFamily="18" charset="0"/>
                        </a:rPr>
                        <a:t>Chhabra</a:t>
                      </a:r>
                      <a:r>
                        <a:rPr lang="en-US" sz="2000" b="0" baseline="0" dirty="0" smtClean="0">
                          <a:solidFill>
                            <a:schemeClr val="tx1"/>
                          </a:solidFill>
                          <a:latin typeface="Century Schoolbook" pitchFamily="18" charset="0"/>
                        </a:rPr>
                        <a:t> (</a:t>
                      </a:r>
                      <a:r>
                        <a:rPr lang="en-US" sz="2000" b="0" i="1" baseline="0" dirty="0" smtClean="0">
                          <a:solidFill>
                            <a:schemeClr val="tx1"/>
                          </a:solidFill>
                          <a:latin typeface="Century Schoolbook" pitchFamily="18" charset="0"/>
                        </a:rPr>
                        <a:t>Managing Counsel</a:t>
                      </a:r>
                      <a:r>
                        <a:rPr lang="en-US" sz="2000" b="0" baseline="0" dirty="0" smtClean="0">
                          <a:solidFill>
                            <a:schemeClr val="tx1"/>
                          </a:solidFill>
                          <a:latin typeface="Century Schoolbook" pitchFamily="18" charset="0"/>
                        </a:rPr>
                        <a:t>) </a:t>
                      </a:r>
                      <a:endParaRPr lang="en-US" sz="2000" b="0" dirty="0">
                        <a:solidFill>
                          <a:schemeClr val="tx1"/>
                        </a:solidFill>
                        <a:latin typeface="Century Schoolbook" pitchFamily="18" charset="0"/>
                      </a:endParaRPr>
                    </a:p>
                  </a:txBody>
                  <a:tcPr>
                    <a:gradFill flip="none" rotWithShape="1">
                      <a:gsLst>
                        <a:gs pos="63000">
                          <a:schemeClr val="accent1"/>
                        </a:gs>
                        <a:gs pos="39999">
                          <a:srgbClr val="85C2FF"/>
                        </a:gs>
                        <a:gs pos="70000">
                          <a:srgbClr val="C4D6EB"/>
                        </a:gs>
                        <a:gs pos="100000">
                          <a:srgbClr val="FFEBFA"/>
                        </a:gs>
                      </a:gsLst>
                      <a:path path="circle">
                        <a:fillToRect l="100000" t="100000"/>
                      </a:path>
                      <a:tileRect r="-100000" b="-100000"/>
                    </a:gra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57188"/>
            <a:ext cx="8229600" cy="1143000"/>
          </a:xfrm>
        </p:spPr>
        <p:txBody>
          <a:bodyPr/>
          <a:lstStyle/>
          <a:p>
            <a:r>
              <a:rPr lang="en-US" sz="2000" b="1" dirty="0" smtClean="0">
                <a:solidFill>
                  <a:schemeClr val="tx2"/>
                </a:solidFill>
                <a:effectLst>
                  <a:outerShdw blurRad="38100" dist="38100" dir="2700000" algn="tl">
                    <a:srgbClr val="000000">
                      <a:alpha val="43137"/>
                    </a:srgbClr>
                  </a:outerShdw>
                </a:effectLst>
                <a:latin typeface="+mj-lt"/>
                <a:ea typeface="+mj-ea"/>
                <a:cs typeface="+mj-cs"/>
              </a:rPr>
              <a:t>DIRECTOR’S RESPONSIBILITY STATEMENT</a:t>
            </a:r>
            <a:endParaRPr lang="en-US" sz="2000" dirty="0">
              <a:effectLst>
                <a:outerShdw blurRad="38100" dist="38100" dir="2700000" algn="tl">
                  <a:srgbClr val="000000">
                    <a:alpha val="43137"/>
                  </a:srgbClr>
                </a:outerShdw>
              </a:effectLst>
            </a:endParaRPr>
          </a:p>
        </p:txBody>
      </p:sp>
      <p:sp>
        <p:nvSpPr>
          <p:cNvPr id="12291" name="Content Placeholder 2"/>
          <p:cNvSpPr>
            <a:spLocks noGrp="1"/>
          </p:cNvSpPr>
          <p:nvPr>
            <p:ph idx="1"/>
          </p:nvPr>
        </p:nvSpPr>
        <p:spPr/>
        <p:txBody>
          <a:bodyPr/>
          <a:lstStyle/>
          <a:p>
            <a:r>
              <a:rPr lang="en-IN" sz="2000" dirty="0" smtClean="0">
                <a:solidFill>
                  <a:schemeClr val="tx1"/>
                </a:solidFill>
                <a:latin typeface="+mn-lt"/>
                <a:ea typeface="+mn-ea"/>
                <a:cs typeface="+mn-cs"/>
              </a:rPr>
              <a:t>Directors had devised </a:t>
            </a:r>
            <a:r>
              <a:rPr lang="en-IN" sz="2000" b="1" dirty="0" smtClean="0">
                <a:solidFill>
                  <a:schemeClr val="tx1"/>
                </a:solidFill>
                <a:latin typeface="+mn-lt"/>
                <a:ea typeface="+mn-ea"/>
                <a:cs typeface="+mn-cs"/>
              </a:rPr>
              <a:t>proper systems to ensure compliance with the provisions of all applicable laws</a:t>
            </a:r>
            <a:r>
              <a:rPr lang="en-IN" sz="2000" dirty="0" smtClean="0">
                <a:solidFill>
                  <a:schemeClr val="tx1"/>
                </a:solidFill>
                <a:latin typeface="+mn-lt"/>
                <a:ea typeface="+mn-ea"/>
                <a:cs typeface="+mn-cs"/>
              </a:rPr>
              <a:t> and that such </a:t>
            </a:r>
            <a:r>
              <a:rPr lang="en-IN" sz="2000" b="1" dirty="0" smtClean="0">
                <a:solidFill>
                  <a:schemeClr val="tx1"/>
                </a:solidFill>
                <a:latin typeface="+mn-lt"/>
                <a:ea typeface="+mn-ea"/>
                <a:cs typeface="+mn-cs"/>
              </a:rPr>
              <a:t>systems were adequate and operating effectively.</a:t>
            </a:r>
            <a:r>
              <a:rPr lang="en-IN" sz="2000" dirty="0" smtClean="0">
                <a:solidFill>
                  <a:schemeClr val="tx1"/>
                </a:solidFill>
                <a:latin typeface="+mn-lt"/>
                <a:ea typeface="+mn-ea"/>
                <a:cs typeface="+mn-cs"/>
              </a:rPr>
              <a:t> </a:t>
            </a:r>
            <a:r>
              <a:rPr lang="en-IN" sz="2000" i="1" dirty="0" smtClean="0">
                <a:solidFill>
                  <a:schemeClr val="tx1"/>
                </a:solidFill>
                <a:latin typeface="+mn-lt"/>
                <a:ea typeface="+mn-ea"/>
                <a:cs typeface="+mn-cs"/>
              </a:rPr>
              <a:t>[Section 134(5)(f)]</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229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582726"/>
          </a:xfrm>
        </p:spPr>
        <p:txBody>
          <a:bodyPr/>
          <a:lstStyle/>
          <a:p>
            <a:r>
              <a:rPr lang="en-US" sz="3200" b="1" dirty="0" smtClean="0">
                <a:effectLst>
                  <a:outerShdw blurRad="38100" dist="38100" dir="2700000" algn="tl">
                    <a:srgbClr val="000000">
                      <a:alpha val="43137"/>
                    </a:srgbClr>
                  </a:outerShdw>
                </a:effectLst>
              </a:rPr>
              <a:t>INDUSTRY EXPECTATIONS FROM </a:t>
            </a:r>
            <a:br>
              <a:rPr lang="en-US" sz="32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A COMPANY SECRETARY(CS)</a:t>
            </a:r>
          </a:p>
        </p:txBody>
      </p:sp>
      <p:sp>
        <p:nvSpPr>
          <p:cNvPr id="3" name="Content Placeholder 2"/>
          <p:cNvSpPr>
            <a:spLocks noGrp="1"/>
          </p:cNvSpPr>
          <p:nvPr>
            <p:ph idx="1"/>
          </p:nvPr>
        </p:nvSpPr>
        <p:spPr/>
        <p:txBody>
          <a:bodyPr/>
          <a:lstStyle/>
          <a:p>
            <a:pPr algn="just"/>
            <a:endParaRPr lang="en-US" sz="2400" b="1" dirty="0" smtClean="0"/>
          </a:p>
          <a:p>
            <a:pPr algn="just"/>
            <a:r>
              <a:rPr lang="en-US" sz="2400" b="1" dirty="0" smtClean="0"/>
              <a:t>What are</a:t>
            </a:r>
            <a:r>
              <a:rPr lang="en-US" sz="2400" dirty="0" smtClean="0"/>
              <a:t> </a:t>
            </a:r>
            <a:r>
              <a:rPr lang="en-US" sz="2400" b="1" dirty="0" smtClean="0"/>
              <a:t>the ‘General Expectations’ of Industry from Company Secretary [‘In-House Company Secretary/ Legal Counsel / </a:t>
            </a:r>
            <a:r>
              <a:rPr lang="en-US" sz="2400" b="1" dirty="0" err="1" smtClean="0"/>
              <a:t>Practising</a:t>
            </a:r>
            <a:r>
              <a:rPr lang="en-US" sz="2400" b="1" dirty="0" smtClean="0"/>
              <a:t> Company Secretaries’]</a:t>
            </a:r>
            <a:endParaRPr lang="en-US" sz="2400" dirty="0" smtClean="0"/>
          </a:p>
          <a:p>
            <a:endParaRPr lang="en-US" dirty="0"/>
          </a:p>
        </p:txBody>
      </p:sp>
      <p:pic>
        <p:nvPicPr>
          <p:cNvPr id="4" name="Picture 2" descr="C:\Users\Amin\AppData\Local\Microsoft\Windows\Temporary Internet Files\Content.IE5\7E1RMETW\question-mark-460864_960_720[1].png"/>
          <p:cNvPicPr>
            <a:picLocks noChangeAspect="1" noChangeArrowheads="1"/>
          </p:cNvPicPr>
          <p:nvPr/>
        </p:nvPicPr>
        <p:blipFill>
          <a:blip r:embed="rId2" cstate="print"/>
          <a:srcRect/>
          <a:stretch>
            <a:fillRect/>
          </a:stretch>
        </p:blipFill>
        <p:spPr bwMode="auto">
          <a:xfrm>
            <a:off x="6072197" y="4071942"/>
            <a:ext cx="857257" cy="857257"/>
          </a:xfrm>
          <a:prstGeom prst="rect">
            <a:avLst/>
          </a:prstGeom>
          <a:noFill/>
        </p:spPr>
      </p:pic>
      <p:pic>
        <p:nvPicPr>
          <p:cNvPr id="5" name="Picture 5" descr="C:\Users\Amin\AppData\Local\Microsoft\Windows\Temporary Internet Files\Content.IE5\YZPEJQDB\expectations[1].png"/>
          <p:cNvPicPr>
            <a:picLocks noChangeAspect="1" noChangeArrowheads="1"/>
          </p:cNvPicPr>
          <p:nvPr/>
        </p:nvPicPr>
        <p:blipFill>
          <a:blip r:embed="rId3"/>
          <a:srcRect/>
          <a:stretch>
            <a:fillRect/>
          </a:stretch>
        </p:blipFill>
        <p:spPr bwMode="auto">
          <a:xfrm>
            <a:off x="1785918" y="4071943"/>
            <a:ext cx="4357718" cy="8736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INDUSTRY EXPECTATIONS FROM A CS</a:t>
            </a:r>
          </a:p>
        </p:txBody>
      </p:sp>
      <p:sp>
        <p:nvSpPr>
          <p:cNvPr id="3" name="Content Placeholder 2"/>
          <p:cNvSpPr>
            <a:spLocks noGrp="1"/>
          </p:cNvSpPr>
          <p:nvPr>
            <p:ph idx="1"/>
          </p:nvPr>
        </p:nvSpPr>
        <p:spPr>
          <a:xfrm>
            <a:off x="457200" y="1285860"/>
            <a:ext cx="8229600" cy="4840303"/>
          </a:xfrm>
        </p:spPr>
        <p:txBody>
          <a:bodyPr/>
          <a:lstStyle/>
          <a:p>
            <a:pPr algn="just"/>
            <a:r>
              <a:rPr lang="en-US" sz="2400" b="1" dirty="0" smtClean="0">
                <a:solidFill>
                  <a:srgbClr val="C00000"/>
                </a:solidFill>
              </a:rPr>
              <a:t>Manufacturing Company</a:t>
            </a:r>
            <a:r>
              <a:rPr lang="en-US" sz="2400" dirty="0" smtClean="0">
                <a:solidFill>
                  <a:srgbClr val="C00000"/>
                </a:solidFill>
              </a:rPr>
              <a:t> </a:t>
            </a:r>
            <a:r>
              <a:rPr lang="en-US" sz="2400" i="1" dirty="0" smtClean="0">
                <a:solidFill>
                  <a:srgbClr val="C00000"/>
                </a:solidFill>
              </a:rPr>
              <a:t>[With 1 or Multiple Factories]</a:t>
            </a:r>
            <a:r>
              <a:rPr lang="en-US" sz="2400" dirty="0" smtClean="0">
                <a:solidFill>
                  <a:srgbClr val="C00000"/>
                </a:solidFill>
              </a:rPr>
              <a:t> &amp; </a:t>
            </a:r>
            <a:r>
              <a:rPr lang="en-US" sz="2400" b="1" dirty="0" smtClean="0">
                <a:solidFill>
                  <a:srgbClr val="C00000"/>
                </a:solidFill>
              </a:rPr>
              <a:t>Service Sector Company</a:t>
            </a:r>
            <a:r>
              <a:rPr lang="en-US" sz="2400" dirty="0" smtClean="0">
                <a:solidFill>
                  <a:srgbClr val="C00000"/>
                </a:solidFill>
              </a:rPr>
              <a:t> </a:t>
            </a:r>
            <a:r>
              <a:rPr lang="en-US" sz="2400" i="1" dirty="0" smtClean="0">
                <a:solidFill>
                  <a:srgbClr val="C00000"/>
                </a:solidFill>
              </a:rPr>
              <a:t>[With Multiple Offices, spread across various States of India]</a:t>
            </a:r>
            <a:endParaRPr lang="en-US" dirty="0">
              <a:solidFill>
                <a:srgbClr val="C00000"/>
              </a:solidFill>
            </a:endParaRPr>
          </a:p>
        </p:txBody>
      </p:sp>
      <p:graphicFrame>
        <p:nvGraphicFramePr>
          <p:cNvPr id="6" name="Diagram 5"/>
          <p:cNvGraphicFramePr/>
          <p:nvPr/>
        </p:nvGraphicFramePr>
        <p:xfrm>
          <a:off x="380992" y="2540008"/>
          <a:ext cx="3262314" cy="360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5" descr="C:\Users\Amin\AppData\Local\Microsoft\Windows\Temporary Internet Files\Content.IE5\YZPEJQDB\expectations[1].png"/>
          <p:cNvPicPr>
            <a:picLocks noChangeAspect="1" noChangeArrowheads="1"/>
          </p:cNvPicPr>
          <p:nvPr/>
        </p:nvPicPr>
        <p:blipFill>
          <a:blip r:embed="rId6"/>
          <a:srcRect/>
          <a:stretch>
            <a:fillRect/>
          </a:stretch>
        </p:blipFill>
        <p:spPr bwMode="auto">
          <a:xfrm rot="17546704">
            <a:off x="-921374" y="4236546"/>
            <a:ext cx="3502522" cy="312746"/>
          </a:xfrm>
          <a:prstGeom prst="rect">
            <a:avLst/>
          </a:prstGeom>
          <a:noFill/>
        </p:spPr>
      </p:pic>
      <p:grpSp>
        <p:nvGrpSpPr>
          <p:cNvPr id="4" name="Group 10"/>
          <p:cNvGrpSpPr/>
          <p:nvPr/>
        </p:nvGrpSpPr>
        <p:grpSpPr>
          <a:xfrm>
            <a:off x="1785918" y="2571744"/>
            <a:ext cx="6715172" cy="1000132"/>
            <a:chOff x="1418397" y="362299"/>
            <a:chExt cx="1843916" cy="710873"/>
          </a:xfrm>
        </p:grpSpPr>
        <p:sp>
          <p:nvSpPr>
            <p:cNvPr id="18" name="Rounded Rectangle 17"/>
            <p:cNvSpPr/>
            <p:nvPr/>
          </p:nvSpPr>
          <p:spPr>
            <a:xfrm>
              <a:off x="1418397" y="362299"/>
              <a:ext cx="1843916" cy="71087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ounded Rectangle 4"/>
            <p:cNvSpPr/>
            <p:nvPr/>
          </p:nvSpPr>
          <p:spPr>
            <a:xfrm>
              <a:off x="1460039" y="515649"/>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smtClean="0"/>
                <a:t>Setting up an Effective, Efficient &amp; Comprehensive “Legal Compliance Management” structure – Either by developing an In-House Team or by Seeking Assistance from External Firms (specialized in </a:t>
              </a:r>
              <a:r>
                <a:rPr lang="en-US" sz="1600" dirty="0" err="1" smtClean="0"/>
                <a:t>Labour</a:t>
              </a:r>
              <a:r>
                <a:rPr lang="en-US" sz="1600" dirty="0" smtClean="0"/>
                <a:t> Laws Compliance Management’)</a:t>
              </a:r>
              <a:endParaRPr lang="en-US" sz="1600" kern="1200" dirty="0"/>
            </a:p>
          </p:txBody>
        </p:sp>
      </p:grpSp>
      <p:grpSp>
        <p:nvGrpSpPr>
          <p:cNvPr id="5" name="Group 19"/>
          <p:cNvGrpSpPr/>
          <p:nvPr/>
        </p:nvGrpSpPr>
        <p:grpSpPr>
          <a:xfrm>
            <a:off x="1785918" y="3571876"/>
            <a:ext cx="6715172" cy="857256"/>
            <a:chOff x="1418397" y="362299"/>
            <a:chExt cx="1843916" cy="710873"/>
          </a:xfrm>
        </p:grpSpPr>
        <p:sp>
          <p:nvSpPr>
            <p:cNvPr id="21" name="Rounded Rectangle 20"/>
            <p:cNvSpPr/>
            <p:nvPr/>
          </p:nvSpPr>
          <p:spPr>
            <a:xfrm>
              <a:off x="1418397" y="362299"/>
              <a:ext cx="1843916" cy="71087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ounded Rectangle 4"/>
            <p:cNvSpPr/>
            <p:nvPr/>
          </p:nvSpPr>
          <p:spPr>
            <a:xfrm>
              <a:off x="1460039" y="403941"/>
              <a:ext cx="1760632" cy="5507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just" defTabSz="533400">
                <a:lnSpc>
                  <a:spcPct val="90000"/>
                </a:lnSpc>
                <a:spcAft>
                  <a:spcPct val="35000"/>
                </a:spcAft>
              </a:pPr>
              <a:r>
                <a:rPr lang="en-US" sz="1600" dirty="0" smtClean="0"/>
                <a:t>Advisory Role [for Important/Intricate Legal Interpretation Issues in </a:t>
              </a:r>
              <a:r>
                <a:rPr lang="en-US" sz="1600" dirty="0" err="1" smtClean="0"/>
                <a:t>Labour</a:t>
              </a:r>
              <a:r>
                <a:rPr lang="en-US" sz="1600" dirty="0" smtClean="0"/>
                <a:t> Laws – Basis the current issues effecting the Company];</a:t>
              </a:r>
              <a:endParaRPr lang="en-US" sz="1600" dirty="0"/>
            </a:p>
          </p:txBody>
        </p:sp>
      </p:grpSp>
      <p:grpSp>
        <p:nvGrpSpPr>
          <p:cNvPr id="8" name="Group 25"/>
          <p:cNvGrpSpPr/>
          <p:nvPr/>
        </p:nvGrpSpPr>
        <p:grpSpPr>
          <a:xfrm>
            <a:off x="1785918" y="4429132"/>
            <a:ext cx="6715172" cy="785818"/>
            <a:chOff x="1418397" y="362299"/>
            <a:chExt cx="1843916" cy="601508"/>
          </a:xfrm>
        </p:grpSpPr>
        <p:sp>
          <p:nvSpPr>
            <p:cNvPr id="27" name="Rounded Rectangle 26"/>
            <p:cNvSpPr/>
            <p:nvPr/>
          </p:nvSpPr>
          <p:spPr>
            <a:xfrm>
              <a:off x="1418397" y="362299"/>
              <a:ext cx="1843916" cy="601508"/>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Rounded Rectangle 4"/>
            <p:cNvSpPr/>
            <p:nvPr/>
          </p:nvSpPr>
          <p:spPr>
            <a:xfrm>
              <a:off x="1460039" y="403941"/>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just" defTabSz="533400">
                <a:lnSpc>
                  <a:spcPct val="90000"/>
                </a:lnSpc>
                <a:spcAft>
                  <a:spcPct val="35000"/>
                </a:spcAft>
              </a:pPr>
              <a:r>
                <a:rPr lang="en-US" sz="1600" dirty="0" smtClean="0"/>
                <a:t>Assistance in Renewal of License(s)/Approvals etc. under applicable </a:t>
              </a:r>
              <a:r>
                <a:rPr lang="en-US" sz="1600" dirty="0" err="1" smtClean="0"/>
                <a:t>Labour</a:t>
              </a:r>
              <a:r>
                <a:rPr lang="en-US" sz="1600" dirty="0" smtClean="0"/>
                <a:t> Laws viz. PF, ESI, Shops &amp; Establishment (State Law), Contract </a:t>
              </a:r>
              <a:r>
                <a:rPr lang="en-US" sz="1600" dirty="0" err="1" smtClean="0"/>
                <a:t>Labour</a:t>
              </a:r>
              <a:r>
                <a:rPr lang="en-US" sz="1600" dirty="0" smtClean="0"/>
                <a:t> etc.</a:t>
              </a:r>
              <a:endParaRPr lang="en-US"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2000" fill="hold"/>
                                        <p:tgtEl>
                                          <p:spTgt spid="8"/>
                                        </p:tgtEl>
                                        <p:attrNameLst>
                                          <p:attrName>ppt_x</p:attrName>
                                        </p:attrNameLst>
                                      </p:cBhvr>
                                      <p:tavLst>
                                        <p:tav tm="0">
                                          <p:val>
                                            <p:strVal val="#ppt_x"/>
                                          </p:val>
                                        </p:tav>
                                        <p:tav tm="100000">
                                          <p:val>
                                            <p:strVal val="#ppt_x"/>
                                          </p:val>
                                        </p:tav>
                                      </p:tavLst>
                                    </p:anim>
                                    <p:anim calcmode="lin" valueType="num">
                                      <p:cBhvr additive="base">
                                        <p:cTn id="16"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INDUSTRY EXPECTATIONS FROM A CS</a:t>
            </a:r>
          </a:p>
        </p:txBody>
      </p:sp>
      <p:sp>
        <p:nvSpPr>
          <p:cNvPr id="3" name="Content Placeholder 2"/>
          <p:cNvSpPr>
            <a:spLocks noGrp="1"/>
          </p:cNvSpPr>
          <p:nvPr>
            <p:ph idx="1"/>
          </p:nvPr>
        </p:nvSpPr>
        <p:spPr>
          <a:xfrm>
            <a:off x="457200" y="1285860"/>
            <a:ext cx="8229600" cy="4840303"/>
          </a:xfrm>
        </p:spPr>
        <p:txBody>
          <a:bodyPr/>
          <a:lstStyle/>
          <a:p>
            <a:pPr algn="just"/>
            <a:r>
              <a:rPr lang="en-US" sz="2400" b="1" dirty="0" smtClean="0">
                <a:solidFill>
                  <a:srgbClr val="C00000"/>
                </a:solidFill>
              </a:rPr>
              <a:t>Manufacturing Company</a:t>
            </a:r>
            <a:r>
              <a:rPr lang="en-US" sz="2400" dirty="0" smtClean="0">
                <a:solidFill>
                  <a:srgbClr val="C00000"/>
                </a:solidFill>
              </a:rPr>
              <a:t> </a:t>
            </a:r>
            <a:r>
              <a:rPr lang="en-US" sz="2400" i="1" dirty="0" smtClean="0">
                <a:solidFill>
                  <a:srgbClr val="C00000"/>
                </a:solidFill>
              </a:rPr>
              <a:t>[With 1 or Multiple Factories]</a:t>
            </a:r>
            <a:r>
              <a:rPr lang="en-US" sz="2400" dirty="0" smtClean="0">
                <a:solidFill>
                  <a:srgbClr val="C00000"/>
                </a:solidFill>
              </a:rPr>
              <a:t> &amp; </a:t>
            </a:r>
            <a:r>
              <a:rPr lang="en-US" sz="2400" b="1" dirty="0" smtClean="0">
                <a:solidFill>
                  <a:srgbClr val="C00000"/>
                </a:solidFill>
              </a:rPr>
              <a:t>Service Sector Company</a:t>
            </a:r>
            <a:r>
              <a:rPr lang="en-US" sz="2400" dirty="0" smtClean="0">
                <a:solidFill>
                  <a:srgbClr val="C00000"/>
                </a:solidFill>
              </a:rPr>
              <a:t> </a:t>
            </a:r>
            <a:r>
              <a:rPr lang="en-US" sz="2400" i="1" dirty="0" smtClean="0">
                <a:solidFill>
                  <a:srgbClr val="C00000"/>
                </a:solidFill>
              </a:rPr>
              <a:t>[With Multiple Offices, spread across various States of India]</a:t>
            </a:r>
            <a:endParaRPr lang="en-US" dirty="0">
              <a:solidFill>
                <a:srgbClr val="C00000"/>
              </a:solidFill>
            </a:endParaRPr>
          </a:p>
        </p:txBody>
      </p:sp>
      <p:graphicFrame>
        <p:nvGraphicFramePr>
          <p:cNvPr id="6" name="Diagram 5"/>
          <p:cNvGraphicFramePr/>
          <p:nvPr/>
        </p:nvGraphicFramePr>
        <p:xfrm>
          <a:off x="380992" y="2540008"/>
          <a:ext cx="3262314" cy="360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5" descr="C:\Users\Amin\AppData\Local\Microsoft\Windows\Temporary Internet Files\Content.IE5\YZPEJQDB\expectations[1].png"/>
          <p:cNvPicPr>
            <a:picLocks noChangeAspect="1" noChangeArrowheads="1"/>
          </p:cNvPicPr>
          <p:nvPr/>
        </p:nvPicPr>
        <p:blipFill>
          <a:blip r:embed="rId6"/>
          <a:srcRect/>
          <a:stretch>
            <a:fillRect/>
          </a:stretch>
        </p:blipFill>
        <p:spPr bwMode="auto">
          <a:xfrm rot="17546704">
            <a:off x="-921374" y="4236546"/>
            <a:ext cx="3502522" cy="312746"/>
          </a:xfrm>
          <a:prstGeom prst="rect">
            <a:avLst/>
          </a:prstGeom>
          <a:noFill/>
        </p:spPr>
      </p:pic>
      <p:grpSp>
        <p:nvGrpSpPr>
          <p:cNvPr id="4" name="Group 10"/>
          <p:cNvGrpSpPr/>
          <p:nvPr/>
        </p:nvGrpSpPr>
        <p:grpSpPr>
          <a:xfrm>
            <a:off x="1785918" y="2571744"/>
            <a:ext cx="6715172" cy="642942"/>
            <a:chOff x="1418397" y="362299"/>
            <a:chExt cx="1843916" cy="710873"/>
          </a:xfrm>
        </p:grpSpPr>
        <p:sp>
          <p:nvSpPr>
            <p:cNvPr id="18" name="Rounded Rectangle 17"/>
            <p:cNvSpPr/>
            <p:nvPr/>
          </p:nvSpPr>
          <p:spPr>
            <a:xfrm>
              <a:off x="1418397" y="362299"/>
              <a:ext cx="1843916" cy="71087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ounded Rectangle 4"/>
            <p:cNvSpPr/>
            <p:nvPr/>
          </p:nvSpPr>
          <p:spPr>
            <a:xfrm>
              <a:off x="1460039" y="403941"/>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smtClean="0"/>
                <a:t>Replying to ‘Show Cause Notice(s)’ received from any of the </a:t>
              </a:r>
              <a:r>
                <a:rPr lang="en-US" sz="1600" dirty="0" err="1" smtClean="0"/>
                <a:t>Labour</a:t>
              </a:r>
              <a:r>
                <a:rPr lang="en-US" sz="1600" dirty="0" smtClean="0"/>
                <a:t> Law Authorities [Jurisdictional </a:t>
              </a:r>
              <a:r>
                <a:rPr lang="en-US" sz="1600" dirty="0" err="1" smtClean="0"/>
                <a:t>Labour</a:t>
              </a:r>
              <a:r>
                <a:rPr lang="en-US" sz="1600" dirty="0" smtClean="0"/>
                <a:t> Department, EPFO, ESIC etc.]</a:t>
              </a:r>
              <a:endParaRPr lang="en-US" sz="1600" kern="1200" dirty="0"/>
            </a:p>
          </p:txBody>
        </p:sp>
      </p:grpSp>
      <p:grpSp>
        <p:nvGrpSpPr>
          <p:cNvPr id="5" name="Group 19"/>
          <p:cNvGrpSpPr/>
          <p:nvPr/>
        </p:nvGrpSpPr>
        <p:grpSpPr>
          <a:xfrm>
            <a:off x="1785918" y="3214686"/>
            <a:ext cx="6715172" cy="857256"/>
            <a:chOff x="1418397" y="362299"/>
            <a:chExt cx="1843916" cy="710873"/>
          </a:xfrm>
        </p:grpSpPr>
        <p:sp>
          <p:nvSpPr>
            <p:cNvPr id="21" name="Rounded Rectangle 20"/>
            <p:cNvSpPr/>
            <p:nvPr/>
          </p:nvSpPr>
          <p:spPr>
            <a:xfrm>
              <a:off x="1418397" y="362299"/>
              <a:ext cx="1843916" cy="71087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ounded Rectangle 4"/>
            <p:cNvSpPr/>
            <p:nvPr/>
          </p:nvSpPr>
          <p:spPr>
            <a:xfrm>
              <a:off x="1460039" y="403941"/>
              <a:ext cx="1760632" cy="3848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smtClean="0"/>
                <a:t>Handling </a:t>
              </a:r>
              <a:r>
                <a:rPr lang="en-US" sz="1600" dirty="0" err="1" smtClean="0"/>
                <a:t>Labour</a:t>
              </a:r>
              <a:r>
                <a:rPr lang="en-US" sz="1600" dirty="0" smtClean="0"/>
                <a:t> Department, EPFO, ESIC Inspections, if any.</a:t>
              </a:r>
              <a:endParaRPr lang="en-US" sz="1600" kern="1200" dirty="0"/>
            </a:p>
          </p:txBody>
        </p:sp>
      </p:grpSp>
      <p:grpSp>
        <p:nvGrpSpPr>
          <p:cNvPr id="8" name="Group 25"/>
          <p:cNvGrpSpPr/>
          <p:nvPr/>
        </p:nvGrpSpPr>
        <p:grpSpPr>
          <a:xfrm>
            <a:off x="1785918" y="4000504"/>
            <a:ext cx="6715172" cy="785818"/>
            <a:chOff x="1418397" y="362299"/>
            <a:chExt cx="1843916" cy="601508"/>
          </a:xfrm>
        </p:grpSpPr>
        <p:sp>
          <p:nvSpPr>
            <p:cNvPr id="27" name="Rounded Rectangle 26"/>
            <p:cNvSpPr/>
            <p:nvPr/>
          </p:nvSpPr>
          <p:spPr>
            <a:xfrm>
              <a:off x="1418397" y="362299"/>
              <a:ext cx="1843916" cy="601508"/>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Rounded Rectangle 4"/>
            <p:cNvSpPr/>
            <p:nvPr/>
          </p:nvSpPr>
          <p:spPr>
            <a:xfrm>
              <a:off x="1460039" y="403941"/>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smtClean="0"/>
                <a:t>Hiring External Counsel for </a:t>
              </a:r>
              <a:r>
                <a:rPr lang="en-US" sz="1600" dirty="0" err="1" smtClean="0"/>
                <a:t>Labour</a:t>
              </a:r>
              <a:r>
                <a:rPr lang="en-US" sz="1600" dirty="0" smtClean="0"/>
                <a:t> Laws related Litigation, Complex Show Cause Notices etc., if any.</a:t>
              </a:r>
              <a:endParaRPr lang="en-US" sz="1600" kern="1200" dirty="0"/>
            </a:p>
          </p:txBody>
        </p:sp>
      </p:grpSp>
      <p:grpSp>
        <p:nvGrpSpPr>
          <p:cNvPr id="9" name="Group 28"/>
          <p:cNvGrpSpPr/>
          <p:nvPr/>
        </p:nvGrpSpPr>
        <p:grpSpPr>
          <a:xfrm>
            <a:off x="1785918" y="4714884"/>
            <a:ext cx="6715172" cy="785818"/>
            <a:chOff x="1418397" y="362299"/>
            <a:chExt cx="1843916" cy="601508"/>
          </a:xfrm>
        </p:grpSpPr>
        <p:sp>
          <p:nvSpPr>
            <p:cNvPr id="30" name="Rounded Rectangle 29"/>
            <p:cNvSpPr/>
            <p:nvPr/>
          </p:nvSpPr>
          <p:spPr>
            <a:xfrm>
              <a:off x="1418397" y="362299"/>
              <a:ext cx="1843916" cy="601508"/>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1" name="Rounded Rectangle 4"/>
            <p:cNvSpPr/>
            <p:nvPr/>
          </p:nvSpPr>
          <p:spPr>
            <a:xfrm>
              <a:off x="1460039" y="403941"/>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smtClean="0"/>
                <a:t>Efficient Handling of State Legislations on </a:t>
              </a:r>
              <a:r>
                <a:rPr lang="en-US" sz="1600" dirty="0" err="1" smtClean="0"/>
                <a:t>Labour</a:t>
              </a:r>
              <a:r>
                <a:rPr lang="en-US" sz="1600" dirty="0" smtClean="0"/>
                <a:t> Laws, independently or through assistance from a Local Legal Counsel.</a:t>
              </a:r>
              <a:endParaRPr lang="en-US" sz="1600" kern="1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2000" fill="hold"/>
                                        <p:tgtEl>
                                          <p:spTgt spid="8"/>
                                        </p:tgtEl>
                                        <p:attrNameLst>
                                          <p:attrName>ppt_x</p:attrName>
                                        </p:attrNameLst>
                                      </p:cBhvr>
                                      <p:tavLst>
                                        <p:tav tm="0">
                                          <p:val>
                                            <p:strVal val="#ppt_x"/>
                                          </p:val>
                                        </p:tav>
                                        <p:tav tm="100000">
                                          <p:val>
                                            <p:strVal val="#ppt_x"/>
                                          </p:val>
                                        </p:tav>
                                      </p:tavLst>
                                    </p:anim>
                                    <p:anim calcmode="lin" valueType="num">
                                      <p:cBhvr additive="base">
                                        <p:cTn id="16" dur="20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2000" fill="hold"/>
                                        <p:tgtEl>
                                          <p:spTgt spid="9"/>
                                        </p:tgtEl>
                                        <p:attrNameLst>
                                          <p:attrName>ppt_x</p:attrName>
                                        </p:attrNameLst>
                                      </p:cBhvr>
                                      <p:tavLst>
                                        <p:tav tm="0">
                                          <p:val>
                                            <p:strVal val="#ppt_x"/>
                                          </p:val>
                                        </p:tav>
                                        <p:tav tm="100000">
                                          <p:val>
                                            <p:strVal val="#ppt_x"/>
                                          </p:val>
                                        </p:tav>
                                      </p:tavLst>
                                    </p:anim>
                                    <p:anim calcmode="lin" valueType="num">
                                      <p:cBhvr additive="base">
                                        <p:cTn id="20"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alpha val="43137"/>
                    </a:srgbClr>
                  </a:outerShdw>
                </a:effectLst>
              </a:rPr>
              <a:t>INDUSTRY EXPECTATIONS FROM A CS</a:t>
            </a:r>
          </a:p>
        </p:txBody>
      </p:sp>
      <p:sp>
        <p:nvSpPr>
          <p:cNvPr id="3" name="Content Placeholder 2"/>
          <p:cNvSpPr>
            <a:spLocks noGrp="1"/>
          </p:cNvSpPr>
          <p:nvPr>
            <p:ph idx="1"/>
          </p:nvPr>
        </p:nvSpPr>
        <p:spPr>
          <a:xfrm>
            <a:off x="457200" y="1285860"/>
            <a:ext cx="8229600" cy="4840303"/>
          </a:xfrm>
        </p:spPr>
        <p:txBody>
          <a:bodyPr/>
          <a:lstStyle/>
          <a:p>
            <a:pPr algn="just"/>
            <a:r>
              <a:rPr lang="en-US" sz="2400" b="1" dirty="0" smtClean="0">
                <a:solidFill>
                  <a:srgbClr val="006600"/>
                </a:solidFill>
              </a:rPr>
              <a:t>Start Up Companies / Small Service Sector Companies in Private Sector</a:t>
            </a:r>
            <a:endParaRPr lang="en-US" dirty="0">
              <a:solidFill>
                <a:srgbClr val="006600"/>
              </a:solidFill>
            </a:endParaRPr>
          </a:p>
        </p:txBody>
      </p:sp>
      <p:graphicFrame>
        <p:nvGraphicFramePr>
          <p:cNvPr id="6" name="Diagram 5"/>
          <p:cNvGraphicFramePr/>
          <p:nvPr/>
        </p:nvGraphicFramePr>
        <p:xfrm>
          <a:off x="380992" y="2540008"/>
          <a:ext cx="3262314" cy="360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5" descr="C:\Users\Amin\AppData\Local\Microsoft\Windows\Temporary Internet Files\Content.IE5\YZPEJQDB\expectations[1].png"/>
          <p:cNvPicPr>
            <a:picLocks noChangeAspect="1" noChangeArrowheads="1"/>
          </p:cNvPicPr>
          <p:nvPr/>
        </p:nvPicPr>
        <p:blipFill>
          <a:blip r:embed="rId6"/>
          <a:srcRect/>
          <a:stretch>
            <a:fillRect/>
          </a:stretch>
        </p:blipFill>
        <p:spPr bwMode="auto">
          <a:xfrm rot="17546704">
            <a:off x="-921374" y="4236546"/>
            <a:ext cx="3502522" cy="312746"/>
          </a:xfrm>
          <a:prstGeom prst="rect">
            <a:avLst/>
          </a:prstGeom>
          <a:noFill/>
        </p:spPr>
      </p:pic>
      <p:grpSp>
        <p:nvGrpSpPr>
          <p:cNvPr id="4" name="Group 10"/>
          <p:cNvGrpSpPr/>
          <p:nvPr/>
        </p:nvGrpSpPr>
        <p:grpSpPr>
          <a:xfrm>
            <a:off x="1785918" y="2643182"/>
            <a:ext cx="6715172" cy="1000132"/>
            <a:chOff x="1418397" y="362299"/>
            <a:chExt cx="1843916" cy="710873"/>
          </a:xfrm>
        </p:grpSpPr>
        <p:sp>
          <p:nvSpPr>
            <p:cNvPr id="18" name="Rounded Rectangle 17"/>
            <p:cNvSpPr/>
            <p:nvPr/>
          </p:nvSpPr>
          <p:spPr>
            <a:xfrm>
              <a:off x="1418397" y="362299"/>
              <a:ext cx="1843916" cy="71087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ounded Rectangle 4"/>
            <p:cNvSpPr/>
            <p:nvPr/>
          </p:nvSpPr>
          <p:spPr>
            <a:xfrm>
              <a:off x="1460039" y="403940"/>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r>
                <a:rPr lang="en-US" sz="1600" dirty="0" smtClean="0"/>
                <a:t>Implementation Role - Obtaining of License(s)/Approvals etc. under applicable </a:t>
              </a:r>
              <a:r>
                <a:rPr lang="en-US" sz="1600" dirty="0" err="1" smtClean="0"/>
                <a:t>Labour</a:t>
              </a:r>
              <a:r>
                <a:rPr lang="en-US" sz="1600" dirty="0" smtClean="0"/>
                <a:t> Laws viz. PF, ESI, Shops &amp; Establishment (State Law), Contract </a:t>
              </a:r>
              <a:r>
                <a:rPr lang="en-US" sz="1600" dirty="0" err="1" smtClean="0"/>
                <a:t>Labour</a:t>
              </a:r>
              <a:r>
                <a:rPr lang="en-US" sz="1600" dirty="0" smtClean="0"/>
                <a:t> etc.</a:t>
              </a:r>
              <a:endParaRPr lang="en-US" sz="1600" kern="1200" dirty="0"/>
            </a:p>
          </p:txBody>
        </p:sp>
      </p:grpSp>
      <p:grpSp>
        <p:nvGrpSpPr>
          <p:cNvPr id="5" name="Group 19"/>
          <p:cNvGrpSpPr/>
          <p:nvPr/>
        </p:nvGrpSpPr>
        <p:grpSpPr>
          <a:xfrm>
            <a:off x="1785918" y="3643314"/>
            <a:ext cx="6715172" cy="1357322"/>
            <a:chOff x="1418397" y="362299"/>
            <a:chExt cx="1843916" cy="710873"/>
          </a:xfrm>
        </p:grpSpPr>
        <p:sp>
          <p:nvSpPr>
            <p:cNvPr id="21" name="Rounded Rectangle 20"/>
            <p:cNvSpPr/>
            <p:nvPr/>
          </p:nvSpPr>
          <p:spPr>
            <a:xfrm>
              <a:off x="1418397" y="362299"/>
              <a:ext cx="1843916" cy="710873"/>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1600" dirty="0" smtClean="0"/>
                <a:t>Similar Expectations as that of an Established Entity (in Services / Manufacturing Sector) – Role to be performed depends upon NEED &amp; PROMOTERS’ VIEW-POINT ON LABOUR LAWS COMPLIANCE (Can be influenced positively)</a:t>
              </a:r>
              <a:endParaRPr lang="en-US" sz="1600" dirty="0"/>
            </a:p>
          </p:txBody>
        </p:sp>
        <p:sp>
          <p:nvSpPr>
            <p:cNvPr id="22" name="Rounded Rectangle 4"/>
            <p:cNvSpPr/>
            <p:nvPr/>
          </p:nvSpPr>
          <p:spPr>
            <a:xfrm>
              <a:off x="1460039" y="403941"/>
              <a:ext cx="1760632" cy="45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Aft>
                  <a:spcPct val="35000"/>
                </a:spcAft>
              </a:pPr>
              <a:endParaRPr lang="en-US" sz="1600" kern="1200" dirty="0"/>
            </a:p>
          </p:txBody>
        </p:sp>
      </p:grpSp>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ppt_x"/>
                                          </p:val>
                                        </p:tav>
                                        <p:tav tm="100000">
                                          <p:val>
                                            <p:strVal val="#ppt_x"/>
                                          </p:val>
                                        </p:tav>
                                      </p:tavLst>
                                    </p:anim>
                                    <p:anim calcmode="lin" valueType="num">
                                      <p:cBhvr additive="base">
                                        <p:cTn id="1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8316</TotalTime>
  <Words>3968</Words>
  <Application>Microsoft Office PowerPoint</Application>
  <PresentationFormat>On-screen Show (4:3)</PresentationFormat>
  <Paragraphs>273</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Diseño predeterminado</vt:lpstr>
      <vt:lpstr>Slide 1</vt:lpstr>
      <vt:lpstr>Slide 2</vt:lpstr>
      <vt:lpstr>SECURITIES AND EXCHANGE BOARD OF INDIA (LISTING OBLIGATIONS AND DISCLOSURE REQUIREMENTS) REGULATIONS, 2015</vt:lpstr>
      <vt:lpstr>DUTIES OF COMPANY SECRETARY</vt:lpstr>
      <vt:lpstr>DIRECTOR’S RESPONSIBILITY STATEMENT</vt:lpstr>
      <vt:lpstr>INDUSTRY EXPECTATIONS FROM  A COMPANY SECRETARY(CS)</vt:lpstr>
      <vt:lpstr>INDUSTRY EXPECTATIONS FROM A CS</vt:lpstr>
      <vt:lpstr>INDUSTRY EXPECTATIONS FROM A CS</vt:lpstr>
      <vt:lpstr>INDUSTRY EXPECTATIONS FROM A CS</vt:lpstr>
      <vt:lpstr>What Are the Major Contributions that can be made by a CS - How to ‘ADD VALUE’</vt:lpstr>
      <vt:lpstr>CONTRIBUTION BY A CS</vt:lpstr>
      <vt:lpstr>CONTRIBUTION BY A CS</vt:lpstr>
      <vt:lpstr>Slide 13</vt:lpstr>
      <vt:lpstr>LABOUR &amp; EMPLOYMENT LAWS ENACTED AND ENFORCED BY CENTRAL GOVERNMENT</vt:lpstr>
      <vt:lpstr>LABOUR &amp; EMPLOYMENT LAWS ENACTED BY CENTRAL GOVERNMENT AND ENFORCED BY BOTH THE CENTRAL AS WELL AS THE STATE GOVERNMENTS   </vt:lpstr>
      <vt:lpstr>LABOUR &amp; EMPLOYMENT LAWS ENACTED BY CENTRAL GOVERNMENT AND ENFORCED BY BOTH THE CENTRAL AS WELL AS THE STATE GOVERNMENTS   </vt:lpstr>
      <vt:lpstr>LABOUR &amp; EMPLOYMENT LAWS ENACTED BY CENTRAL GOVERNMENT  AND ENFORCED BY THE STATE GOVERNMENTS </vt:lpstr>
      <vt:lpstr>LABOUR &amp; EMPLOYMENT LAWS ENACTED &amp; ENFORCED  BY THE RESPECTIVE STATE GOVERNMENTS </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CONTRIBUTION BY A CS</vt:lpstr>
      <vt:lpstr>Slide 40</vt:lpstr>
      <vt:lpstr>HARYANA GOVERNMENT LABOUR DEPARTMENT –  Third Party Certification / Audit Scheme</vt:lpstr>
      <vt:lpstr>HARYANA GOVERNMENT LABOUR DEPARTMENT –  Third Party Certification / Audit Scheme</vt:lpstr>
      <vt:lpstr>HARYANA GOVERNMENT LABOUR DEPARTMENT –  Third Party Certification / Audit Scheme</vt:lpstr>
      <vt:lpstr>HARYANA GOVERNMENT LABOUR DEPARTMENT –  Third Party Certification / Audit Scheme</vt:lpstr>
      <vt:lpstr>HARYANA GOVERNMENT LABOUR DEPARTMENT –  Third Party Certification / Audit Scheme</vt:lpstr>
      <vt:lpstr>HARYANA GOVERNMENT LABOUR DEPARTMENT –  Third Party Certification / Audit Scheme</vt:lpstr>
      <vt:lpstr>HARYANA GOVERNMENT LABOUR DEPARTMENT –  Third Party Certification / Audit Scheme</vt:lpstr>
      <vt:lpstr>Slide 48</vt:lpstr>
      <vt:lpstr>THANK YOU!!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Amin</cp:lastModifiedBy>
  <cp:revision>1146</cp:revision>
  <dcterms:created xsi:type="dcterms:W3CDTF">2010-05-23T14:28:12Z</dcterms:created>
  <dcterms:modified xsi:type="dcterms:W3CDTF">2017-06-17T05:54:14Z</dcterms:modified>
</cp:coreProperties>
</file>