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3.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sldIdLst>
    <p:sldId id="256" r:id="rId2"/>
    <p:sldId id="386" r:id="rId3"/>
    <p:sldId id="387" r:id="rId4"/>
    <p:sldId id="388" r:id="rId5"/>
    <p:sldId id="390" r:id="rId6"/>
    <p:sldId id="375" r:id="rId7"/>
    <p:sldId id="420" r:id="rId8"/>
    <p:sldId id="377" r:id="rId9"/>
    <p:sldId id="379" r:id="rId10"/>
    <p:sldId id="382" r:id="rId11"/>
    <p:sldId id="384" r:id="rId12"/>
    <p:sldId id="385" r:id="rId13"/>
    <p:sldId id="352" r:id="rId14"/>
    <p:sldId id="258" r:id="rId15"/>
    <p:sldId id="259" r:id="rId16"/>
    <p:sldId id="283" r:id="rId17"/>
    <p:sldId id="262" r:id="rId18"/>
    <p:sldId id="263" r:id="rId19"/>
    <p:sldId id="393" r:id="rId20"/>
    <p:sldId id="394" r:id="rId21"/>
    <p:sldId id="395" r:id="rId22"/>
    <p:sldId id="396" r:id="rId23"/>
    <p:sldId id="397" r:id="rId24"/>
    <p:sldId id="424" r:id="rId25"/>
    <p:sldId id="398" r:id="rId26"/>
    <p:sldId id="399" r:id="rId27"/>
    <p:sldId id="400" r:id="rId28"/>
    <p:sldId id="401" r:id="rId29"/>
    <p:sldId id="402" r:id="rId30"/>
    <p:sldId id="403" r:id="rId31"/>
    <p:sldId id="404" r:id="rId32"/>
    <p:sldId id="406" r:id="rId33"/>
    <p:sldId id="405" r:id="rId34"/>
    <p:sldId id="407" r:id="rId35"/>
    <p:sldId id="408" r:id="rId36"/>
    <p:sldId id="411" r:id="rId37"/>
    <p:sldId id="412" r:id="rId38"/>
    <p:sldId id="423" r:id="rId39"/>
    <p:sldId id="409" r:id="rId40"/>
    <p:sldId id="413" r:id="rId41"/>
    <p:sldId id="410" r:id="rId42"/>
    <p:sldId id="414" r:id="rId43"/>
    <p:sldId id="415" r:id="rId44"/>
    <p:sldId id="416" r:id="rId45"/>
    <p:sldId id="417" r:id="rId46"/>
    <p:sldId id="418" r:id="rId47"/>
    <p:sldId id="419" r:id="rId48"/>
    <p:sldId id="370" r:id="rId49"/>
    <p:sldId id="371" r:id="rId50"/>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C2EB99"/>
    <a:srgbClr val="FFCCFF"/>
    <a:srgbClr val="FFF1C5"/>
    <a:srgbClr val="FFE5FF"/>
    <a:srgbClr val="FFFFFF"/>
    <a:srgbClr val="FBC0FC"/>
    <a:srgbClr val="F1A1F9"/>
    <a:srgbClr val="DE9BFF"/>
    <a:srgbClr val="FF7DFF"/>
    <a:srgbClr val="58931D"/>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429" autoAdjust="0"/>
    <p:restoredTop sz="94652" autoAdjust="0"/>
  </p:normalViewPr>
  <p:slideViewPr>
    <p:cSldViewPr>
      <p:cViewPr>
        <p:scale>
          <a:sx n="66" d="100"/>
          <a:sy n="66" d="100"/>
        </p:scale>
        <p:origin x="-1332" y="-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1268"/>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67A970-F3A6-4246-970A-F6D322931A26}" type="doc">
      <dgm:prSet loTypeId="urn:microsoft.com/office/officeart/2005/8/layout/pyramid2" loCatId="list" qsTypeId="urn:microsoft.com/office/officeart/2005/8/quickstyle/simple1" qsCatId="simple" csTypeId="urn:microsoft.com/office/officeart/2005/8/colors/accent1_2" csCatId="accent1" phldr="1"/>
      <dgm:spPr/>
    </dgm:pt>
    <dgm:pt modelId="{78F53898-C22D-45D8-926A-1005436470DC}">
      <dgm:prSet phldrT="[Text]" phldr="1"/>
      <dgm:spPr>
        <a:noFill/>
        <a:ln>
          <a:noFill/>
        </a:ln>
      </dgm:spPr>
      <dgm:t>
        <a:bodyPr/>
        <a:lstStyle/>
        <a:p>
          <a:endParaRPr lang="en-US" dirty="0"/>
        </a:p>
      </dgm:t>
    </dgm:pt>
    <dgm:pt modelId="{F50AD517-3E36-4AC8-ABE2-2F24DECB93B1}" type="sibTrans" cxnId="{3C638002-51A5-405C-9483-6CDDF9376BAD}">
      <dgm:prSet/>
      <dgm:spPr/>
      <dgm:t>
        <a:bodyPr/>
        <a:lstStyle/>
        <a:p>
          <a:endParaRPr lang="en-US"/>
        </a:p>
      </dgm:t>
    </dgm:pt>
    <dgm:pt modelId="{2B0FB534-C256-4C37-9B23-82918692D876}" type="parTrans" cxnId="{3C638002-51A5-405C-9483-6CDDF9376BAD}">
      <dgm:prSet/>
      <dgm:spPr/>
      <dgm:t>
        <a:bodyPr/>
        <a:lstStyle/>
        <a:p>
          <a:endParaRPr lang="en-US"/>
        </a:p>
      </dgm:t>
    </dgm:pt>
    <dgm:pt modelId="{800722A0-02F2-49F4-815E-37D285E08DED}" type="pres">
      <dgm:prSet presAssocID="{B067A970-F3A6-4246-970A-F6D322931A26}" presName="compositeShape" presStyleCnt="0">
        <dgm:presLayoutVars>
          <dgm:dir/>
          <dgm:resizeHandles/>
        </dgm:presLayoutVars>
      </dgm:prSet>
      <dgm:spPr/>
    </dgm:pt>
    <dgm:pt modelId="{564E760F-6FD0-4EE2-ABC9-614C4564EDAB}" type="pres">
      <dgm:prSet presAssocID="{B067A970-F3A6-4246-970A-F6D322931A26}" presName="pyramid" presStyleLbl="node1" presStyleIdx="0" presStyleCnt="1" custLinFactNeighborX="-17500"/>
      <dgm:spPr/>
    </dgm:pt>
    <dgm:pt modelId="{CF795288-6AD6-4AD2-8CE5-BD13919A3AAA}" type="pres">
      <dgm:prSet presAssocID="{B067A970-F3A6-4246-970A-F6D322931A26}" presName="theList" presStyleCnt="0"/>
      <dgm:spPr/>
    </dgm:pt>
    <dgm:pt modelId="{154F0B0C-A1B0-4DA5-88BC-0B2740436948}" type="pres">
      <dgm:prSet presAssocID="{78F53898-C22D-45D8-926A-1005436470DC}" presName="aNode" presStyleLbl="fgAcc1" presStyleIdx="0" presStyleCnt="1" custLinFactNeighborX="-4605" custLinFactNeighborY="8809">
        <dgm:presLayoutVars>
          <dgm:bulletEnabled val="1"/>
        </dgm:presLayoutVars>
      </dgm:prSet>
      <dgm:spPr/>
      <dgm:t>
        <a:bodyPr/>
        <a:lstStyle/>
        <a:p>
          <a:endParaRPr lang="en-US"/>
        </a:p>
      </dgm:t>
    </dgm:pt>
    <dgm:pt modelId="{9620FFEF-0268-4FC0-A2E1-B7F810796BB8}" type="pres">
      <dgm:prSet presAssocID="{78F53898-C22D-45D8-926A-1005436470DC}" presName="aSpace" presStyleCnt="0"/>
      <dgm:spPr/>
    </dgm:pt>
  </dgm:ptLst>
  <dgm:cxnLst>
    <dgm:cxn modelId="{92AA05BC-0A4D-41DE-874F-60A43CD120FB}" type="presOf" srcId="{78F53898-C22D-45D8-926A-1005436470DC}" destId="{154F0B0C-A1B0-4DA5-88BC-0B2740436948}" srcOrd="0" destOrd="0" presId="urn:microsoft.com/office/officeart/2005/8/layout/pyramid2"/>
    <dgm:cxn modelId="{60C59316-862C-4BF6-BF87-34C46C60C438}" type="presOf" srcId="{B067A970-F3A6-4246-970A-F6D322931A26}" destId="{800722A0-02F2-49F4-815E-37D285E08DED}" srcOrd="0" destOrd="0" presId="urn:microsoft.com/office/officeart/2005/8/layout/pyramid2"/>
    <dgm:cxn modelId="{3C638002-51A5-405C-9483-6CDDF9376BAD}" srcId="{B067A970-F3A6-4246-970A-F6D322931A26}" destId="{78F53898-C22D-45D8-926A-1005436470DC}" srcOrd="0" destOrd="0" parTransId="{2B0FB534-C256-4C37-9B23-82918692D876}" sibTransId="{F50AD517-3E36-4AC8-ABE2-2F24DECB93B1}"/>
    <dgm:cxn modelId="{A5FC9E81-8F36-4BA1-8BF7-0A699639CAD8}" type="presParOf" srcId="{800722A0-02F2-49F4-815E-37D285E08DED}" destId="{564E760F-6FD0-4EE2-ABC9-614C4564EDAB}" srcOrd="0" destOrd="0" presId="urn:microsoft.com/office/officeart/2005/8/layout/pyramid2"/>
    <dgm:cxn modelId="{D8540E1D-B053-4059-A406-D8CE6AADD2C7}" type="presParOf" srcId="{800722A0-02F2-49F4-815E-37D285E08DED}" destId="{CF795288-6AD6-4AD2-8CE5-BD13919A3AAA}" srcOrd="1" destOrd="0" presId="urn:microsoft.com/office/officeart/2005/8/layout/pyramid2"/>
    <dgm:cxn modelId="{59EBDD9E-1D41-490F-B43F-4937F6448604}" type="presParOf" srcId="{CF795288-6AD6-4AD2-8CE5-BD13919A3AAA}" destId="{154F0B0C-A1B0-4DA5-88BC-0B2740436948}" srcOrd="0" destOrd="0" presId="urn:microsoft.com/office/officeart/2005/8/layout/pyramid2"/>
    <dgm:cxn modelId="{1F5C7079-F1A4-4E62-9146-F1867421946D}" type="presParOf" srcId="{CF795288-6AD6-4AD2-8CE5-BD13919A3AAA}" destId="{9620FFEF-0268-4FC0-A2E1-B7F810796BB8}" srcOrd="1" destOrd="0" presId="urn:microsoft.com/office/officeart/2005/8/layout/pyramid2"/>
  </dgm:cxnLst>
  <dgm:bg/>
  <dgm:whole/>
</dgm:dataModel>
</file>

<file path=ppt/diagrams/data2.xml><?xml version="1.0" encoding="utf-8"?>
<dgm:dataModel xmlns:dgm="http://schemas.openxmlformats.org/drawingml/2006/diagram" xmlns:a="http://schemas.openxmlformats.org/drawingml/2006/main">
  <dgm:ptLst>
    <dgm:pt modelId="{B067A970-F3A6-4246-970A-F6D322931A26}" type="doc">
      <dgm:prSet loTypeId="urn:microsoft.com/office/officeart/2005/8/layout/pyramid2" loCatId="list" qsTypeId="urn:microsoft.com/office/officeart/2005/8/quickstyle/simple1" qsCatId="simple" csTypeId="urn:microsoft.com/office/officeart/2005/8/colors/accent1_2" csCatId="accent1" phldr="1"/>
      <dgm:spPr/>
    </dgm:pt>
    <dgm:pt modelId="{78F53898-C22D-45D8-926A-1005436470DC}">
      <dgm:prSet phldrT="[Text]" phldr="1"/>
      <dgm:spPr>
        <a:noFill/>
        <a:ln>
          <a:noFill/>
        </a:ln>
      </dgm:spPr>
      <dgm:t>
        <a:bodyPr/>
        <a:lstStyle/>
        <a:p>
          <a:endParaRPr lang="en-US" dirty="0"/>
        </a:p>
      </dgm:t>
    </dgm:pt>
    <dgm:pt modelId="{F50AD517-3E36-4AC8-ABE2-2F24DECB93B1}" type="sibTrans" cxnId="{3C638002-51A5-405C-9483-6CDDF9376BAD}">
      <dgm:prSet/>
      <dgm:spPr/>
      <dgm:t>
        <a:bodyPr/>
        <a:lstStyle/>
        <a:p>
          <a:endParaRPr lang="en-US"/>
        </a:p>
      </dgm:t>
    </dgm:pt>
    <dgm:pt modelId="{2B0FB534-C256-4C37-9B23-82918692D876}" type="parTrans" cxnId="{3C638002-51A5-405C-9483-6CDDF9376BAD}">
      <dgm:prSet/>
      <dgm:spPr/>
      <dgm:t>
        <a:bodyPr/>
        <a:lstStyle/>
        <a:p>
          <a:endParaRPr lang="en-US"/>
        </a:p>
      </dgm:t>
    </dgm:pt>
    <dgm:pt modelId="{800722A0-02F2-49F4-815E-37D285E08DED}" type="pres">
      <dgm:prSet presAssocID="{B067A970-F3A6-4246-970A-F6D322931A26}" presName="compositeShape" presStyleCnt="0">
        <dgm:presLayoutVars>
          <dgm:dir/>
          <dgm:resizeHandles/>
        </dgm:presLayoutVars>
      </dgm:prSet>
      <dgm:spPr/>
    </dgm:pt>
    <dgm:pt modelId="{564E760F-6FD0-4EE2-ABC9-614C4564EDAB}" type="pres">
      <dgm:prSet presAssocID="{B067A970-F3A6-4246-970A-F6D322931A26}" presName="pyramid" presStyleLbl="node1" presStyleIdx="0" presStyleCnt="1" custLinFactNeighborX="-17500"/>
      <dgm:spPr/>
    </dgm:pt>
    <dgm:pt modelId="{CF795288-6AD6-4AD2-8CE5-BD13919A3AAA}" type="pres">
      <dgm:prSet presAssocID="{B067A970-F3A6-4246-970A-F6D322931A26}" presName="theList" presStyleCnt="0"/>
      <dgm:spPr/>
    </dgm:pt>
    <dgm:pt modelId="{154F0B0C-A1B0-4DA5-88BC-0B2740436948}" type="pres">
      <dgm:prSet presAssocID="{78F53898-C22D-45D8-926A-1005436470DC}" presName="aNode" presStyleLbl="fgAcc1" presStyleIdx="0" presStyleCnt="1" custLinFactNeighborX="-4605" custLinFactNeighborY="8809">
        <dgm:presLayoutVars>
          <dgm:bulletEnabled val="1"/>
        </dgm:presLayoutVars>
      </dgm:prSet>
      <dgm:spPr/>
      <dgm:t>
        <a:bodyPr/>
        <a:lstStyle/>
        <a:p>
          <a:endParaRPr lang="en-US"/>
        </a:p>
      </dgm:t>
    </dgm:pt>
    <dgm:pt modelId="{9620FFEF-0268-4FC0-A2E1-B7F810796BB8}" type="pres">
      <dgm:prSet presAssocID="{78F53898-C22D-45D8-926A-1005436470DC}" presName="aSpace" presStyleCnt="0"/>
      <dgm:spPr/>
    </dgm:pt>
  </dgm:ptLst>
  <dgm:cxnLst>
    <dgm:cxn modelId="{6CED54B5-9861-4083-82EF-78C402F9EC25}" type="presOf" srcId="{B067A970-F3A6-4246-970A-F6D322931A26}" destId="{800722A0-02F2-49F4-815E-37D285E08DED}" srcOrd="0" destOrd="0" presId="urn:microsoft.com/office/officeart/2005/8/layout/pyramid2"/>
    <dgm:cxn modelId="{3C638002-51A5-405C-9483-6CDDF9376BAD}" srcId="{B067A970-F3A6-4246-970A-F6D322931A26}" destId="{78F53898-C22D-45D8-926A-1005436470DC}" srcOrd="0" destOrd="0" parTransId="{2B0FB534-C256-4C37-9B23-82918692D876}" sibTransId="{F50AD517-3E36-4AC8-ABE2-2F24DECB93B1}"/>
    <dgm:cxn modelId="{A684F47D-7BB3-4085-85D7-95A2654D6F14}" type="presOf" srcId="{78F53898-C22D-45D8-926A-1005436470DC}" destId="{154F0B0C-A1B0-4DA5-88BC-0B2740436948}" srcOrd="0" destOrd="0" presId="urn:microsoft.com/office/officeart/2005/8/layout/pyramid2"/>
    <dgm:cxn modelId="{1E3887AC-1935-41E1-97A7-EAF05C923949}" type="presParOf" srcId="{800722A0-02F2-49F4-815E-37D285E08DED}" destId="{564E760F-6FD0-4EE2-ABC9-614C4564EDAB}" srcOrd="0" destOrd="0" presId="urn:microsoft.com/office/officeart/2005/8/layout/pyramid2"/>
    <dgm:cxn modelId="{C1C547AE-02DB-4628-B075-8AFE01B2867A}" type="presParOf" srcId="{800722A0-02F2-49F4-815E-37D285E08DED}" destId="{CF795288-6AD6-4AD2-8CE5-BD13919A3AAA}" srcOrd="1" destOrd="0" presId="urn:microsoft.com/office/officeart/2005/8/layout/pyramid2"/>
    <dgm:cxn modelId="{C95C4676-DBD5-4AB2-8E5A-2B259D6DA8D4}" type="presParOf" srcId="{CF795288-6AD6-4AD2-8CE5-BD13919A3AAA}" destId="{154F0B0C-A1B0-4DA5-88BC-0B2740436948}" srcOrd="0" destOrd="0" presId="urn:microsoft.com/office/officeart/2005/8/layout/pyramid2"/>
    <dgm:cxn modelId="{AE2D4CC1-9618-4BF7-9DF3-0DE3DF3C9C93}" type="presParOf" srcId="{CF795288-6AD6-4AD2-8CE5-BD13919A3AAA}" destId="{9620FFEF-0268-4FC0-A2E1-B7F810796BB8}" srcOrd="1" destOrd="0" presId="urn:microsoft.com/office/officeart/2005/8/layout/pyramid2"/>
  </dgm:cxnLst>
  <dgm:bg/>
  <dgm:whole/>
</dgm:dataModel>
</file>

<file path=ppt/diagrams/data3.xml><?xml version="1.0" encoding="utf-8"?>
<dgm:dataModel xmlns:dgm="http://schemas.openxmlformats.org/drawingml/2006/diagram" xmlns:a="http://schemas.openxmlformats.org/drawingml/2006/main">
  <dgm:ptLst>
    <dgm:pt modelId="{B067A970-F3A6-4246-970A-F6D322931A26}" type="doc">
      <dgm:prSet loTypeId="urn:microsoft.com/office/officeart/2005/8/layout/pyramid2" loCatId="list" qsTypeId="urn:microsoft.com/office/officeart/2005/8/quickstyle/simple1" qsCatId="simple" csTypeId="urn:microsoft.com/office/officeart/2005/8/colors/accent1_2" csCatId="accent1" phldr="1"/>
      <dgm:spPr/>
    </dgm:pt>
    <dgm:pt modelId="{78F53898-C22D-45D8-926A-1005436470DC}">
      <dgm:prSet phldrT="[Text]" phldr="1"/>
      <dgm:spPr>
        <a:noFill/>
        <a:ln>
          <a:noFill/>
        </a:ln>
      </dgm:spPr>
      <dgm:t>
        <a:bodyPr/>
        <a:lstStyle/>
        <a:p>
          <a:endParaRPr lang="en-US" dirty="0"/>
        </a:p>
      </dgm:t>
    </dgm:pt>
    <dgm:pt modelId="{F50AD517-3E36-4AC8-ABE2-2F24DECB93B1}" type="sibTrans" cxnId="{3C638002-51A5-405C-9483-6CDDF9376BAD}">
      <dgm:prSet/>
      <dgm:spPr/>
      <dgm:t>
        <a:bodyPr/>
        <a:lstStyle/>
        <a:p>
          <a:endParaRPr lang="en-US"/>
        </a:p>
      </dgm:t>
    </dgm:pt>
    <dgm:pt modelId="{2B0FB534-C256-4C37-9B23-82918692D876}" type="parTrans" cxnId="{3C638002-51A5-405C-9483-6CDDF9376BAD}">
      <dgm:prSet/>
      <dgm:spPr/>
      <dgm:t>
        <a:bodyPr/>
        <a:lstStyle/>
        <a:p>
          <a:endParaRPr lang="en-US"/>
        </a:p>
      </dgm:t>
    </dgm:pt>
    <dgm:pt modelId="{800722A0-02F2-49F4-815E-37D285E08DED}" type="pres">
      <dgm:prSet presAssocID="{B067A970-F3A6-4246-970A-F6D322931A26}" presName="compositeShape" presStyleCnt="0">
        <dgm:presLayoutVars>
          <dgm:dir/>
          <dgm:resizeHandles/>
        </dgm:presLayoutVars>
      </dgm:prSet>
      <dgm:spPr/>
    </dgm:pt>
    <dgm:pt modelId="{564E760F-6FD0-4EE2-ABC9-614C4564EDAB}" type="pres">
      <dgm:prSet presAssocID="{B067A970-F3A6-4246-970A-F6D322931A26}" presName="pyramid" presStyleLbl="node1" presStyleIdx="0" presStyleCnt="1" custLinFactNeighborX="-17500"/>
      <dgm:spPr/>
    </dgm:pt>
    <dgm:pt modelId="{CF795288-6AD6-4AD2-8CE5-BD13919A3AAA}" type="pres">
      <dgm:prSet presAssocID="{B067A970-F3A6-4246-970A-F6D322931A26}" presName="theList" presStyleCnt="0"/>
      <dgm:spPr/>
    </dgm:pt>
    <dgm:pt modelId="{154F0B0C-A1B0-4DA5-88BC-0B2740436948}" type="pres">
      <dgm:prSet presAssocID="{78F53898-C22D-45D8-926A-1005436470DC}" presName="aNode" presStyleLbl="fgAcc1" presStyleIdx="0" presStyleCnt="1" custLinFactNeighborX="-4605" custLinFactNeighborY="8809">
        <dgm:presLayoutVars>
          <dgm:bulletEnabled val="1"/>
        </dgm:presLayoutVars>
      </dgm:prSet>
      <dgm:spPr/>
      <dgm:t>
        <a:bodyPr/>
        <a:lstStyle/>
        <a:p>
          <a:endParaRPr lang="en-US"/>
        </a:p>
      </dgm:t>
    </dgm:pt>
    <dgm:pt modelId="{9620FFEF-0268-4FC0-A2E1-B7F810796BB8}" type="pres">
      <dgm:prSet presAssocID="{78F53898-C22D-45D8-926A-1005436470DC}" presName="aSpace" presStyleCnt="0"/>
      <dgm:spPr/>
    </dgm:pt>
  </dgm:ptLst>
  <dgm:cxnLst>
    <dgm:cxn modelId="{CEAF21B3-D954-40D6-97DE-74BB2189B889}" type="presOf" srcId="{B067A970-F3A6-4246-970A-F6D322931A26}" destId="{800722A0-02F2-49F4-815E-37D285E08DED}" srcOrd="0" destOrd="0" presId="urn:microsoft.com/office/officeart/2005/8/layout/pyramid2"/>
    <dgm:cxn modelId="{65A5ED2B-F1DA-49BC-A0D0-7BCA455EAB32}" type="presOf" srcId="{78F53898-C22D-45D8-926A-1005436470DC}" destId="{154F0B0C-A1B0-4DA5-88BC-0B2740436948}" srcOrd="0" destOrd="0" presId="urn:microsoft.com/office/officeart/2005/8/layout/pyramid2"/>
    <dgm:cxn modelId="{3C638002-51A5-405C-9483-6CDDF9376BAD}" srcId="{B067A970-F3A6-4246-970A-F6D322931A26}" destId="{78F53898-C22D-45D8-926A-1005436470DC}" srcOrd="0" destOrd="0" parTransId="{2B0FB534-C256-4C37-9B23-82918692D876}" sibTransId="{F50AD517-3E36-4AC8-ABE2-2F24DECB93B1}"/>
    <dgm:cxn modelId="{2C3B0F65-C67C-48DD-9F30-40E093B81FFE}" type="presParOf" srcId="{800722A0-02F2-49F4-815E-37D285E08DED}" destId="{564E760F-6FD0-4EE2-ABC9-614C4564EDAB}" srcOrd="0" destOrd="0" presId="urn:microsoft.com/office/officeart/2005/8/layout/pyramid2"/>
    <dgm:cxn modelId="{F0D05A16-D6FF-4C25-BA0C-695DF3527DC0}" type="presParOf" srcId="{800722A0-02F2-49F4-815E-37D285E08DED}" destId="{CF795288-6AD6-4AD2-8CE5-BD13919A3AAA}" srcOrd="1" destOrd="0" presId="urn:microsoft.com/office/officeart/2005/8/layout/pyramid2"/>
    <dgm:cxn modelId="{E18F84DE-4508-4764-886E-C37E4BE118C2}" type="presParOf" srcId="{CF795288-6AD6-4AD2-8CE5-BD13919A3AAA}" destId="{154F0B0C-A1B0-4DA5-88BC-0B2740436948}" srcOrd="0" destOrd="0" presId="urn:microsoft.com/office/officeart/2005/8/layout/pyramid2"/>
    <dgm:cxn modelId="{4C7789C2-AD47-4A41-A5E7-FC215472F013}" type="presParOf" srcId="{CF795288-6AD6-4AD2-8CE5-BD13919A3AAA}" destId="{9620FFEF-0268-4FC0-A2E1-B7F810796BB8}" srcOrd="1" destOrd="0" presId="urn:microsoft.com/office/officeart/2005/8/layout/pyramid2"/>
  </dgm:cxnLst>
  <dgm:bg/>
  <dgm:whole/>
</dgm:dataModel>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403E51-22B2-4C04-A6DC-C647E9D23383}" type="datetimeFigureOut">
              <a:rPr lang="en-US" smtClean="0"/>
              <a:pPr/>
              <a:t>6/17/2017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1A97F3-D035-4229-A811-B16ADF3F668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41A97F3-D035-4229-A811-B16ADF3F668F}" type="slidenum">
              <a:rPr lang="en-US" smtClean="0"/>
              <a:pPr/>
              <a:t>37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8CBFBB86-E69A-4308-BD4A-A7EE2DB3BEA2}" type="slidenum">
              <a:rPr lang="es-ES"/>
              <a:pPr>
                <a:defRPr/>
              </a:pPr>
              <a:t>‹#›</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3B2F4D5A-DB4E-47AC-B3AF-6B68285EFBD8}" type="slidenum">
              <a:rPr lang="es-ES"/>
              <a:pPr>
                <a:defRPr/>
              </a:pPr>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E64EFB20-2204-4491-9047-02894387680C}" type="slidenum">
              <a:rPr lang="es-ES"/>
              <a:pPr>
                <a:defRPr/>
              </a:pPr>
              <a:t>‹#›</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BA5FD6E7-0EB8-4AA9-A489-AE0C27A6AA68}" type="slidenum">
              <a:rPr lang="es-ES"/>
              <a:pPr>
                <a:defRPr/>
              </a:pPr>
              <a:t>‹#›</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042EE18D-B255-4B5A-BCD3-FEBCCDC69214}" type="slidenum">
              <a:rPr lang="es-ES"/>
              <a:pPr>
                <a:defRPr/>
              </a:pPr>
              <a:t>‹#›</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07B1103C-C7E7-485F-982E-D7C001B2E596}" type="slidenum">
              <a:rPr lang="es-ES"/>
              <a:pPr>
                <a:defRPr/>
              </a:pPr>
              <a:t>‹#›</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s-ES"/>
          </a:p>
        </p:txBody>
      </p:sp>
      <p:sp>
        <p:nvSpPr>
          <p:cNvPr id="8" name="Rectangle 5"/>
          <p:cNvSpPr>
            <a:spLocks noGrp="1" noChangeArrowheads="1"/>
          </p:cNvSpPr>
          <p:nvPr>
            <p:ph type="ftr" sz="quarter" idx="11"/>
          </p:nvPr>
        </p:nvSpPr>
        <p:spPr>
          <a:ln/>
        </p:spPr>
        <p:txBody>
          <a:bodyPr/>
          <a:lstStyle>
            <a:lvl1pPr>
              <a:defRPr/>
            </a:lvl1pPr>
          </a:lstStyle>
          <a:p>
            <a:pPr>
              <a:defRPr/>
            </a:pPr>
            <a:endParaRPr lang="es-ES"/>
          </a:p>
        </p:txBody>
      </p:sp>
      <p:sp>
        <p:nvSpPr>
          <p:cNvPr id="9" name="Rectangle 6"/>
          <p:cNvSpPr>
            <a:spLocks noGrp="1" noChangeArrowheads="1"/>
          </p:cNvSpPr>
          <p:nvPr>
            <p:ph type="sldNum" sz="quarter" idx="12"/>
          </p:nvPr>
        </p:nvSpPr>
        <p:spPr>
          <a:ln/>
        </p:spPr>
        <p:txBody>
          <a:bodyPr/>
          <a:lstStyle>
            <a:lvl1pPr>
              <a:defRPr/>
            </a:lvl1pPr>
          </a:lstStyle>
          <a:p>
            <a:pPr>
              <a:defRPr/>
            </a:pPr>
            <a:fld id="{CD6B4D5F-5278-41A4-A05D-106EE482B462}" type="slidenum">
              <a:rPr lang="es-ES"/>
              <a:pPr>
                <a:defRPr/>
              </a:pPr>
              <a:t>‹#›</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027A012E-2BBE-47F7-9DEE-D4994F8AD520}" type="slidenum">
              <a:rPr lang="es-ES"/>
              <a:pPr>
                <a:defRPr/>
              </a:pPr>
              <a:t>‹#›</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5"/>
          <p:cNvSpPr>
            <a:spLocks noGrp="1" noChangeArrowheads="1"/>
          </p:cNvSpPr>
          <p:nvPr>
            <p:ph type="ftr" sz="quarter" idx="11"/>
          </p:nvPr>
        </p:nvSpPr>
        <p:spPr>
          <a:ln/>
        </p:spPr>
        <p:txBody>
          <a:bodyPr/>
          <a:lstStyle>
            <a:lvl1pPr>
              <a:defRPr/>
            </a:lvl1pPr>
          </a:lstStyle>
          <a:p>
            <a:pPr>
              <a:defRPr/>
            </a:pPr>
            <a:endParaRPr lang="es-ES"/>
          </a:p>
        </p:txBody>
      </p:sp>
      <p:sp>
        <p:nvSpPr>
          <p:cNvPr id="4" name="Rectangle 6"/>
          <p:cNvSpPr>
            <a:spLocks noGrp="1" noChangeArrowheads="1"/>
          </p:cNvSpPr>
          <p:nvPr>
            <p:ph type="sldNum" sz="quarter" idx="12"/>
          </p:nvPr>
        </p:nvSpPr>
        <p:spPr>
          <a:ln/>
        </p:spPr>
        <p:txBody>
          <a:bodyPr/>
          <a:lstStyle>
            <a:lvl1pPr>
              <a:defRPr/>
            </a:lvl1pPr>
          </a:lstStyle>
          <a:p>
            <a:pPr>
              <a:defRPr/>
            </a:pPr>
            <a:fld id="{34C2FD22-0FC7-4510-9294-79E535C26FDE}" type="slidenum">
              <a:rPr lang="es-ES"/>
              <a:pPr>
                <a:defRPr/>
              </a:pPr>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D3A4B690-C2A6-470A-AC59-5BCA81E4E5C6}" type="slidenum">
              <a:rPr lang="es-ES"/>
              <a:pPr>
                <a:defRPr/>
              </a:pPr>
              <a:t>‹#›</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9C64CF40-3FDE-46A4-B446-06A1250DD444}" type="slidenum">
              <a:rPr lang="es-ES"/>
              <a:pPr>
                <a:defRPr/>
              </a:pPr>
              <a:t>‹#›</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s-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FF273D60-B121-4F4A-A63E-8BDFF33AB689}" type="slidenum">
              <a:rPr lang="es-ES"/>
              <a:pPr>
                <a:defRPr/>
              </a:pPr>
              <a:t>‹#›</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www.askuslegal.in/" TargetMode="External"/><Relationship Id="rId2" Type="http://schemas.openxmlformats.org/officeDocument/2006/relationships/hyperlink" Target="mailto:ravi@askuslegal.i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2000250" y="3929066"/>
            <a:ext cx="5643584" cy="1643074"/>
          </a:xfrm>
          <a:prstGeom prst="rect">
            <a:avLst/>
          </a:prstGeom>
          <a:noFill/>
          <a:ln w="9525">
            <a:noFill/>
            <a:miter lim="800000"/>
            <a:headEnd/>
            <a:tailEnd/>
          </a:ln>
        </p:spPr>
        <p:txBody>
          <a:bodyPr anchor="ctr"/>
          <a:lstStyle/>
          <a:p>
            <a:pPr algn="ctr">
              <a:defRPr/>
            </a:pPr>
            <a:r>
              <a:rPr lang="en-IN" sz="3600" b="1" kern="0" dirty="0" smtClean="0">
                <a:solidFill>
                  <a:schemeClr val="tx2"/>
                </a:solidFill>
                <a:effectLst>
                  <a:outerShdw blurRad="38100" dist="38100" dir="2700000" algn="tl">
                    <a:srgbClr val="000000">
                      <a:alpha val="43137"/>
                    </a:srgbClr>
                  </a:outerShdw>
                </a:effectLst>
                <a:latin typeface="+mj-lt"/>
                <a:ea typeface="+mj-ea"/>
                <a:cs typeface="+mj-cs"/>
              </a:rPr>
              <a:t>LABOUR LAWS COMPLIANCE </a:t>
            </a:r>
            <a:r>
              <a:rPr lang="en-IN" sz="3600" b="1" kern="0" dirty="0" smtClean="0">
                <a:solidFill>
                  <a:schemeClr val="tx2"/>
                </a:solidFill>
                <a:effectLst>
                  <a:outerShdw blurRad="38100" dist="38100" dir="2700000" algn="tl">
                    <a:srgbClr val="000000">
                      <a:alpha val="43137"/>
                    </a:srgbClr>
                  </a:outerShdw>
                </a:effectLst>
              </a:rPr>
              <a:t>MANAGEMENT:</a:t>
            </a:r>
            <a:endParaRPr lang="en-US" sz="3600" kern="0" dirty="0">
              <a:effectLst>
                <a:outerShdw blurRad="38100" dist="38100" dir="2700000" algn="tl">
                  <a:srgbClr val="000000">
                    <a:alpha val="43137"/>
                  </a:srgbClr>
                </a:outerShdw>
              </a:effectLst>
              <a:latin typeface="+mj-lt"/>
              <a:ea typeface="+mj-ea"/>
              <a:cs typeface="+mj-cs"/>
            </a:endParaRPr>
          </a:p>
        </p:txBody>
      </p:sp>
      <p:sp>
        <p:nvSpPr>
          <p:cNvPr id="4" name="Rectangle 2"/>
          <p:cNvSpPr txBox="1">
            <a:spLocks noChangeArrowheads="1"/>
          </p:cNvSpPr>
          <p:nvPr/>
        </p:nvSpPr>
        <p:spPr bwMode="auto">
          <a:xfrm>
            <a:off x="2071670" y="5286388"/>
            <a:ext cx="5786478" cy="1000125"/>
          </a:xfrm>
          <a:prstGeom prst="rect">
            <a:avLst/>
          </a:prstGeom>
          <a:noFill/>
          <a:ln w="9525">
            <a:noFill/>
            <a:miter lim="800000"/>
            <a:headEnd/>
            <a:tailEnd/>
          </a:ln>
        </p:spPr>
        <p:txBody>
          <a:bodyPr anchor="ctr"/>
          <a:lstStyle/>
          <a:p>
            <a:pPr algn="ctr">
              <a:defRPr/>
            </a:pPr>
            <a:r>
              <a:rPr lang="en-IN" sz="2800" b="1" i="1" kern="0" dirty="0" smtClean="0">
                <a:solidFill>
                  <a:schemeClr val="tx2"/>
                </a:solidFill>
                <a:latin typeface="+mj-lt"/>
                <a:ea typeface="+mj-ea"/>
                <a:cs typeface="+mj-cs"/>
              </a:rPr>
              <a:t>Professional Perspective</a:t>
            </a:r>
            <a:endParaRPr lang="en-IN" sz="2800" b="1" i="1" kern="0" dirty="0">
              <a:solidFill>
                <a:schemeClr val="tx2"/>
              </a:solidFill>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37" presetClass="entr" presetSubtype="0" fill="hold" grpId="0"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900" decel="100000" fill="hold"/>
                                        <p:tgtEl>
                                          <p:spTgt spid="4"/>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effectLst>
                  <a:outerShdw blurRad="38100" dist="38100" dir="2700000" algn="tl">
                    <a:srgbClr val="000000">
                      <a:alpha val="43137"/>
                    </a:srgbClr>
                  </a:outerShdw>
                </a:effectLst>
              </a:rPr>
              <a:t>What Are the Major Contributions that can be made by a CS </a:t>
            </a:r>
            <a:r>
              <a:rPr lang="en-US" sz="2800" b="1" dirty="0" smtClean="0">
                <a:effectLst>
                  <a:outerShdw blurRad="38100" dist="38100" dir="2700000" algn="tl">
                    <a:srgbClr val="000000">
                      <a:alpha val="43137"/>
                    </a:srgbClr>
                  </a:outerShdw>
                </a:effectLst>
              </a:rPr>
              <a:t>- How to ‘ADD VALUE’</a:t>
            </a:r>
          </a:p>
        </p:txBody>
      </p:sp>
      <p:sp>
        <p:nvSpPr>
          <p:cNvPr id="3" name="Content Placeholder 2"/>
          <p:cNvSpPr>
            <a:spLocks noGrp="1"/>
          </p:cNvSpPr>
          <p:nvPr>
            <p:ph idx="1"/>
          </p:nvPr>
        </p:nvSpPr>
        <p:spPr/>
        <p:txBody>
          <a:bodyPr/>
          <a:lstStyle/>
          <a:p>
            <a:endParaRPr lang="en-US" dirty="0"/>
          </a:p>
        </p:txBody>
      </p:sp>
      <p:grpSp>
        <p:nvGrpSpPr>
          <p:cNvPr id="15" name="Group 14"/>
          <p:cNvGrpSpPr/>
          <p:nvPr/>
        </p:nvGrpSpPr>
        <p:grpSpPr>
          <a:xfrm>
            <a:off x="785786" y="2071678"/>
            <a:ext cx="7143800" cy="3643338"/>
            <a:chOff x="-1832203" y="-433562"/>
            <a:chExt cx="7459019" cy="4959269"/>
          </a:xfrm>
        </p:grpSpPr>
        <p:pic>
          <p:nvPicPr>
            <p:cNvPr id="2057" name="Picture 9"/>
            <p:cNvPicPr>
              <a:picLocks noChangeAspect="1" noChangeArrowheads="1"/>
            </p:cNvPicPr>
            <p:nvPr/>
          </p:nvPicPr>
          <p:blipFill>
            <a:blip r:embed="rId2"/>
            <a:srcRect/>
            <a:stretch>
              <a:fillRect/>
            </a:stretch>
          </p:blipFill>
          <p:spPr bwMode="auto">
            <a:xfrm>
              <a:off x="-1832203" y="-433562"/>
              <a:ext cx="7459019" cy="4959269"/>
            </a:xfrm>
            <a:prstGeom prst="rect">
              <a:avLst/>
            </a:prstGeom>
            <a:noFill/>
            <a:ln w="9525">
              <a:noFill/>
              <a:miter lim="800000"/>
              <a:headEnd/>
              <a:tailEnd/>
            </a:ln>
            <a:effectLst/>
          </p:spPr>
        </p:pic>
        <p:sp>
          <p:nvSpPr>
            <p:cNvPr id="14" name="TextBox 13"/>
            <p:cNvSpPr txBox="1"/>
            <p:nvPr/>
          </p:nvSpPr>
          <p:spPr>
            <a:xfrm>
              <a:off x="93505" y="2204969"/>
              <a:ext cx="3071834" cy="830997"/>
            </a:xfrm>
            <a:prstGeom prst="rect">
              <a:avLst/>
            </a:prstGeom>
            <a:noFill/>
          </p:spPr>
          <p:txBody>
            <a:bodyPr wrap="square" rtlCol="0">
              <a:spAutoFit/>
            </a:bodyPr>
            <a:lstStyle/>
            <a:p>
              <a:r>
                <a:rPr lang="en-US" sz="4800" b="1" dirty="0" smtClean="0">
                  <a:solidFill>
                    <a:schemeClr val="bg1"/>
                  </a:solidFill>
                  <a:latin typeface="Bradley Hand ITC" pitchFamily="66" charset="0"/>
                  <a:cs typeface="Arabic Typesetting" pitchFamily="66" charset="-78"/>
                </a:rPr>
                <a:t>Add Value</a:t>
              </a:r>
              <a:endParaRPr lang="en-US" sz="4800" b="1" dirty="0">
                <a:solidFill>
                  <a:schemeClr val="bg1"/>
                </a:solidFill>
                <a:latin typeface="Bradley Hand ITC" pitchFamily="66" charset="0"/>
                <a:cs typeface="Arabic Typesetting" pitchFamily="66" charset="-78"/>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ppt_w</p:attrName>
                                        </p:attrNameLst>
                                      </p:cBhvr>
                                      <p:tavLst>
                                        <p:tav tm="0">
                                          <p:val>
                                            <p:fltVal val="0"/>
                                          </p:val>
                                        </p:tav>
                                        <p:tav tm="100000">
                                          <p:val>
                                            <p:strVal val="#ppt_w"/>
                                          </p:val>
                                        </p:tav>
                                      </p:tavLst>
                                    </p:anim>
                                    <p:anim calcmode="lin" valueType="num">
                                      <p:cBhvr>
                                        <p:cTn id="8" dur="500" fill="hold"/>
                                        <p:tgtEl>
                                          <p:spTgt spid="15"/>
                                        </p:tgtEl>
                                        <p:attrNameLst>
                                          <p:attrName>ppt_h</p:attrName>
                                        </p:attrNameLst>
                                      </p:cBhvr>
                                      <p:tavLst>
                                        <p:tav tm="0">
                                          <p:val>
                                            <p:fltVal val="0"/>
                                          </p:val>
                                        </p:tav>
                                        <p:tav tm="100000">
                                          <p:val>
                                            <p:strVal val="#ppt_h"/>
                                          </p:val>
                                        </p:tav>
                                      </p:tavLst>
                                    </p:anim>
                                    <p:animEffect transition="in" filter="fade">
                                      <p:cBhvr>
                                        <p:cTn id="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CONTRIBUTION BY A CS</a:t>
            </a:r>
            <a:endParaRPr lang="en-US" sz="32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endParaRPr lang="en-US" dirty="0"/>
          </a:p>
        </p:txBody>
      </p:sp>
      <p:grpSp>
        <p:nvGrpSpPr>
          <p:cNvPr id="24" name="Group 23"/>
          <p:cNvGrpSpPr/>
          <p:nvPr/>
        </p:nvGrpSpPr>
        <p:grpSpPr>
          <a:xfrm>
            <a:off x="500034" y="5061138"/>
            <a:ext cx="1643074" cy="1000132"/>
            <a:chOff x="500034" y="5061138"/>
            <a:chExt cx="1643074" cy="1000132"/>
          </a:xfrm>
        </p:grpSpPr>
        <p:sp>
          <p:nvSpPr>
            <p:cNvPr id="4" name="Rectangle 3"/>
            <p:cNvSpPr/>
            <p:nvPr/>
          </p:nvSpPr>
          <p:spPr>
            <a:xfrm>
              <a:off x="500034" y="5061138"/>
              <a:ext cx="1643074" cy="1000132"/>
            </a:xfrm>
            <a:prstGeom prst="rect">
              <a:avLst/>
            </a:prstGeom>
            <a:scene3d>
              <a:camera prst="isometricLeftDown">
                <a:rot lat="489065" lon="1051266" rev="21513166"/>
              </a:camera>
              <a:lightRig rig="threePt" dir="t"/>
            </a:scene3d>
            <a:sp3d extrusionH="1079500">
              <a:bevelB h="19050"/>
              <a:extrusionClr>
                <a:schemeClr val="accent1">
                  <a:lumMod val="75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rot="181862">
              <a:off x="571472" y="5132576"/>
              <a:ext cx="1357587" cy="923330"/>
            </a:xfrm>
            <a:prstGeom prst="rect">
              <a:avLst/>
            </a:prstGeom>
            <a:noFill/>
          </p:spPr>
          <p:txBody>
            <a:bodyPr wrap="square" rtlCol="0">
              <a:spAutoFit/>
            </a:bodyPr>
            <a:lstStyle/>
            <a:p>
              <a:pPr algn="ctr"/>
              <a:r>
                <a:rPr lang="en-US" b="1" dirty="0" smtClean="0"/>
                <a:t>Identify Applicable Laws</a:t>
              </a:r>
              <a:endParaRPr lang="en-US" b="1" dirty="0"/>
            </a:p>
          </p:txBody>
        </p:sp>
      </p:grpSp>
      <p:grpSp>
        <p:nvGrpSpPr>
          <p:cNvPr id="27" name="Group 26"/>
          <p:cNvGrpSpPr/>
          <p:nvPr/>
        </p:nvGrpSpPr>
        <p:grpSpPr>
          <a:xfrm>
            <a:off x="2500298" y="5132576"/>
            <a:ext cx="1643074" cy="1000132"/>
            <a:chOff x="2500298" y="5132576"/>
            <a:chExt cx="1643074" cy="1000132"/>
          </a:xfrm>
        </p:grpSpPr>
        <p:sp>
          <p:nvSpPr>
            <p:cNvPr id="6" name="Rectangle 5"/>
            <p:cNvSpPr/>
            <p:nvPr/>
          </p:nvSpPr>
          <p:spPr>
            <a:xfrm>
              <a:off x="2500298" y="5132576"/>
              <a:ext cx="1643074" cy="1000132"/>
            </a:xfrm>
            <a:prstGeom prst="rect">
              <a:avLst/>
            </a:prstGeom>
            <a:solidFill>
              <a:srgbClr val="FFDEDD"/>
            </a:solidFill>
            <a:scene3d>
              <a:camera prst="isometricLeftDown">
                <a:rot lat="466520" lon="445836" rev="129068"/>
              </a:camera>
              <a:lightRig rig="threePt" dir="t"/>
            </a:scene3d>
            <a:sp3d extrusionH="1079500">
              <a:bevelB h="19050"/>
              <a:extrusionClr>
                <a:srgbClr val="FFCCCC"/>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2571471" y="5132576"/>
              <a:ext cx="1571901" cy="923330"/>
            </a:xfrm>
            <a:prstGeom prst="rect">
              <a:avLst/>
            </a:prstGeom>
            <a:noFill/>
          </p:spPr>
          <p:txBody>
            <a:bodyPr wrap="square" rtlCol="0">
              <a:spAutoFit/>
            </a:bodyPr>
            <a:lstStyle/>
            <a:p>
              <a:pPr algn="ctr"/>
              <a:r>
                <a:rPr lang="en-US" b="1" dirty="0" smtClean="0"/>
                <a:t>Obtain Registration / License</a:t>
              </a:r>
              <a:endParaRPr lang="en-US" b="1" dirty="0"/>
            </a:p>
          </p:txBody>
        </p:sp>
      </p:grpSp>
      <p:grpSp>
        <p:nvGrpSpPr>
          <p:cNvPr id="30" name="Group 29"/>
          <p:cNvGrpSpPr/>
          <p:nvPr/>
        </p:nvGrpSpPr>
        <p:grpSpPr>
          <a:xfrm>
            <a:off x="4454900" y="5028063"/>
            <a:ext cx="1643339" cy="1077218"/>
            <a:chOff x="4454900" y="5028063"/>
            <a:chExt cx="1643339" cy="1077218"/>
          </a:xfrm>
        </p:grpSpPr>
        <p:sp>
          <p:nvSpPr>
            <p:cNvPr id="14" name="Rectangle 13"/>
            <p:cNvSpPr/>
            <p:nvPr/>
          </p:nvSpPr>
          <p:spPr>
            <a:xfrm rot="10800000">
              <a:off x="4455165" y="5071097"/>
              <a:ext cx="1643074" cy="1000132"/>
            </a:xfrm>
            <a:prstGeom prst="rect">
              <a:avLst/>
            </a:prstGeom>
            <a:solidFill>
              <a:srgbClr val="7EB56B"/>
            </a:solidFill>
            <a:scene3d>
              <a:camera prst="isometricLeftDown">
                <a:rot lat="21167148" lon="412174" rev="0"/>
              </a:camera>
              <a:lightRig rig="threePt" dir="t"/>
            </a:scene3d>
            <a:sp3d extrusionH="1079500">
              <a:bevelB h="19050"/>
              <a:extrusionClr>
                <a:srgbClr val="568844"/>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4454900" y="5028063"/>
              <a:ext cx="1571901" cy="1077218"/>
            </a:xfrm>
            <a:prstGeom prst="rect">
              <a:avLst/>
            </a:prstGeom>
            <a:noFill/>
          </p:spPr>
          <p:txBody>
            <a:bodyPr wrap="square" rtlCol="0">
              <a:spAutoFit/>
            </a:bodyPr>
            <a:lstStyle/>
            <a:p>
              <a:pPr algn="ctr"/>
              <a:r>
                <a:rPr lang="en-US" sz="1600" b="1" dirty="0" err="1" smtClean="0"/>
                <a:t>Labour</a:t>
              </a:r>
              <a:r>
                <a:rPr lang="en-US" sz="1600" b="1" dirty="0" smtClean="0"/>
                <a:t>  Laws Compliance Management System</a:t>
              </a:r>
              <a:endParaRPr lang="en-US" sz="1600" b="1" dirty="0"/>
            </a:p>
          </p:txBody>
        </p:sp>
      </p:grpSp>
      <p:grpSp>
        <p:nvGrpSpPr>
          <p:cNvPr id="35" name="Group 34"/>
          <p:cNvGrpSpPr/>
          <p:nvPr/>
        </p:nvGrpSpPr>
        <p:grpSpPr>
          <a:xfrm>
            <a:off x="6429389" y="5061137"/>
            <a:ext cx="1643074" cy="1000132"/>
            <a:chOff x="6429389" y="5061137"/>
            <a:chExt cx="1643074" cy="1000132"/>
          </a:xfrm>
        </p:grpSpPr>
        <p:sp>
          <p:nvSpPr>
            <p:cNvPr id="13" name="Rectangle 12"/>
            <p:cNvSpPr/>
            <p:nvPr/>
          </p:nvSpPr>
          <p:spPr>
            <a:xfrm rot="10800000">
              <a:off x="6429389" y="5061137"/>
              <a:ext cx="1643074" cy="1000132"/>
            </a:xfrm>
            <a:prstGeom prst="rect">
              <a:avLst/>
            </a:prstGeom>
            <a:solidFill>
              <a:srgbClr val="FFFF99"/>
            </a:solidFill>
            <a:scene3d>
              <a:camera prst="isometricLeftDown">
                <a:rot lat="21202813" lon="1053385" rev="0"/>
              </a:camera>
              <a:lightRig rig="threePt" dir="t"/>
            </a:scene3d>
            <a:sp3d extrusionH="1079500">
              <a:bevelB h="19050"/>
              <a:extrusionClr>
                <a:srgbClr val="CDC800"/>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6572264" y="5204014"/>
              <a:ext cx="1357322" cy="646331"/>
            </a:xfrm>
            <a:prstGeom prst="rect">
              <a:avLst/>
            </a:prstGeom>
            <a:noFill/>
          </p:spPr>
          <p:txBody>
            <a:bodyPr wrap="square" rtlCol="0">
              <a:spAutoFit/>
            </a:bodyPr>
            <a:lstStyle/>
            <a:p>
              <a:pPr algn="ctr"/>
              <a:r>
                <a:rPr lang="en-US" b="1" dirty="0" smtClean="0"/>
                <a:t>Statutory Displays</a:t>
              </a:r>
              <a:endParaRPr lang="en-US" b="1" dirty="0"/>
            </a:p>
          </p:txBody>
        </p:sp>
      </p:grpSp>
      <p:grpSp>
        <p:nvGrpSpPr>
          <p:cNvPr id="36" name="Group 35"/>
          <p:cNvGrpSpPr/>
          <p:nvPr/>
        </p:nvGrpSpPr>
        <p:grpSpPr>
          <a:xfrm>
            <a:off x="1500166" y="4000504"/>
            <a:ext cx="1643074" cy="1000132"/>
            <a:chOff x="1500166" y="4000504"/>
            <a:chExt cx="1643074" cy="1000132"/>
          </a:xfrm>
        </p:grpSpPr>
        <p:sp>
          <p:nvSpPr>
            <p:cNvPr id="17" name="Rectangle 16"/>
            <p:cNvSpPr/>
            <p:nvPr/>
          </p:nvSpPr>
          <p:spPr>
            <a:xfrm>
              <a:off x="1500166" y="4000504"/>
              <a:ext cx="1643074" cy="1000132"/>
            </a:xfrm>
            <a:prstGeom prst="rect">
              <a:avLst/>
            </a:prstGeom>
            <a:solidFill>
              <a:srgbClr val="FFCCFF"/>
            </a:solidFill>
            <a:scene3d>
              <a:camera prst="isometricLeftDown">
                <a:rot lat="479624" lon="748412" rev="21470603"/>
              </a:camera>
              <a:lightRig rig="threePt" dir="t"/>
            </a:scene3d>
            <a:sp3d extrusionH="1079500">
              <a:bevelB h="19050"/>
              <a:extrusionClr>
                <a:srgbClr val="FF65FF"/>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rot="181862">
              <a:off x="1595034" y="4175490"/>
              <a:ext cx="1404448" cy="646331"/>
            </a:xfrm>
            <a:prstGeom prst="rect">
              <a:avLst/>
            </a:prstGeom>
            <a:noFill/>
          </p:spPr>
          <p:txBody>
            <a:bodyPr wrap="square" rtlCol="0">
              <a:spAutoFit/>
            </a:bodyPr>
            <a:lstStyle/>
            <a:p>
              <a:pPr algn="ctr"/>
              <a:r>
                <a:rPr lang="en-US" b="1" dirty="0" smtClean="0"/>
                <a:t>Assistance in Hiring</a:t>
              </a:r>
              <a:endParaRPr lang="en-US" b="1" dirty="0"/>
            </a:p>
          </p:txBody>
        </p:sp>
      </p:grpSp>
      <p:grpSp>
        <p:nvGrpSpPr>
          <p:cNvPr id="37" name="Group 36"/>
          <p:cNvGrpSpPr/>
          <p:nvPr/>
        </p:nvGrpSpPr>
        <p:grpSpPr>
          <a:xfrm>
            <a:off x="3454768" y="4000504"/>
            <a:ext cx="1688736" cy="1000132"/>
            <a:chOff x="3454768" y="4000504"/>
            <a:chExt cx="1688736" cy="1000132"/>
          </a:xfrm>
        </p:grpSpPr>
        <p:sp>
          <p:nvSpPr>
            <p:cNvPr id="19" name="Rectangle 18"/>
            <p:cNvSpPr/>
            <p:nvPr/>
          </p:nvSpPr>
          <p:spPr>
            <a:xfrm>
              <a:off x="3500430" y="4000504"/>
              <a:ext cx="1643074" cy="1000132"/>
            </a:xfrm>
            <a:prstGeom prst="rect">
              <a:avLst/>
            </a:prstGeom>
            <a:solidFill>
              <a:srgbClr val="FFE181"/>
            </a:solidFill>
            <a:scene3d>
              <a:camera prst="isometricLeftDown">
                <a:rot lat="466516" lon="445837" rev="0"/>
              </a:camera>
              <a:lightRig rig="threePt" dir="t"/>
            </a:scene3d>
            <a:sp3d extrusionH="1079500">
              <a:bevelB h="19050"/>
              <a:extrusionClr>
                <a:srgbClr val="FFE181"/>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3454768" y="4098201"/>
              <a:ext cx="1571901" cy="830997"/>
            </a:xfrm>
            <a:prstGeom prst="rect">
              <a:avLst/>
            </a:prstGeom>
            <a:noFill/>
          </p:spPr>
          <p:txBody>
            <a:bodyPr wrap="square" rtlCol="0">
              <a:spAutoFit/>
            </a:bodyPr>
            <a:lstStyle/>
            <a:p>
              <a:pPr algn="ctr"/>
              <a:r>
                <a:rPr lang="en-US" sz="1600" b="1" dirty="0" smtClean="0"/>
                <a:t>Disciplinary Proceedings &amp; Termination</a:t>
              </a:r>
              <a:endParaRPr lang="en-US" sz="1600" b="1" dirty="0"/>
            </a:p>
          </p:txBody>
        </p:sp>
      </p:grpSp>
      <p:grpSp>
        <p:nvGrpSpPr>
          <p:cNvPr id="38" name="Group 37"/>
          <p:cNvGrpSpPr/>
          <p:nvPr/>
        </p:nvGrpSpPr>
        <p:grpSpPr>
          <a:xfrm>
            <a:off x="5715008" y="3929066"/>
            <a:ext cx="1714512" cy="1077218"/>
            <a:chOff x="5715008" y="3929066"/>
            <a:chExt cx="1714512" cy="1077218"/>
          </a:xfrm>
        </p:grpSpPr>
        <p:sp>
          <p:nvSpPr>
            <p:cNvPr id="18" name="Rectangle 17"/>
            <p:cNvSpPr/>
            <p:nvPr/>
          </p:nvSpPr>
          <p:spPr>
            <a:xfrm rot="10800000">
              <a:off x="5786446" y="4000503"/>
              <a:ext cx="1643074" cy="1000132"/>
            </a:xfrm>
            <a:prstGeom prst="rect">
              <a:avLst/>
            </a:prstGeom>
            <a:solidFill>
              <a:schemeClr val="accent6">
                <a:lumMod val="40000"/>
                <a:lumOff val="60000"/>
              </a:schemeClr>
            </a:solidFill>
            <a:scene3d>
              <a:camera prst="isometricLeftDown">
                <a:rot lat="21189347" lon="1073901" rev="0"/>
              </a:camera>
              <a:lightRig rig="threePt" dir="t"/>
            </a:scene3d>
            <a:sp3d extrusionH="1079500">
              <a:bevelB h="19050"/>
              <a:extrusionClr>
                <a:schemeClr val="accent6">
                  <a:lumMod val="60000"/>
                  <a:lumOff val="40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rot="21430532">
              <a:off x="5715008" y="3929066"/>
              <a:ext cx="1571901" cy="1077218"/>
            </a:xfrm>
            <a:prstGeom prst="rect">
              <a:avLst/>
            </a:prstGeom>
            <a:noFill/>
          </p:spPr>
          <p:txBody>
            <a:bodyPr wrap="square" rtlCol="0">
              <a:spAutoFit/>
            </a:bodyPr>
            <a:lstStyle/>
            <a:p>
              <a:pPr algn="ctr"/>
              <a:r>
                <a:rPr lang="en-US" sz="1600" b="1" dirty="0" smtClean="0"/>
                <a:t>Insights on Intricate/ Substantive Law Issues </a:t>
              </a:r>
              <a:endParaRPr lang="en-US" sz="1600" b="1" dirty="0"/>
            </a:p>
          </p:txBody>
        </p:sp>
      </p:grpSp>
      <p:grpSp>
        <p:nvGrpSpPr>
          <p:cNvPr id="42" name="Group 41"/>
          <p:cNvGrpSpPr/>
          <p:nvPr/>
        </p:nvGrpSpPr>
        <p:grpSpPr>
          <a:xfrm>
            <a:off x="2305605" y="2857496"/>
            <a:ext cx="1694891" cy="1077218"/>
            <a:chOff x="2448481" y="2857496"/>
            <a:chExt cx="1694891" cy="1077218"/>
          </a:xfrm>
        </p:grpSpPr>
        <p:sp>
          <p:nvSpPr>
            <p:cNvPr id="23" name="Rectangle 22"/>
            <p:cNvSpPr/>
            <p:nvPr/>
          </p:nvSpPr>
          <p:spPr>
            <a:xfrm>
              <a:off x="2448481" y="2928934"/>
              <a:ext cx="1643074" cy="1000132"/>
            </a:xfrm>
            <a:prstGeom prst="rect">
              <a:avLst/>
            </a:prstGeom>
            <a:solidFill>
              <a:schemeClr val="accent1">
                <a:lumMod val="75000"/>
              </a:schemeClr>
            </a:solidFill>
            <a:scene3d>
              <a:camera prst="isometricLeftDown">
                <a:rot lat="466520" lon="445836" rev="129068"/>
              </a:camera>
              <a:lightRig rig="threePt" dir="t"/>
            </a:scene3d>
            <a:sp3d extrusionH="1079500">
              <a:bevelB h="19050"/>
              <a:extrusionClr>
                <a:schemeClr val="accent1">
                  <a:lumMod val="75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2571471" y="2857496"/>
              <a:ext cx="1571901" cy="1077218"/>
            </a:xfrm>
            <a:prstGeom prst="rect">
              <a:avLst/>
            </a:prstGeom>
            <a:noFill/>
          </p:spPr>
          <p:txBody>
            <a:bodyPr wrap="square" rtlCol="0">
              <a:spAutoFit/>
            </a:bodyPr>
            <a:lstStyle/>
            <a:p>
              <a:pPr algn="ctr"/>
              <a:r>
                <a:rPr lang="en-US" sz="1600" b="1" dirty="0" smtClean="0"/>
                <a:t>Help in finalizing Company Policies</a:t>
              </a:r>
              <a:endParaRPr lang="en-US" sz="1600" b="1" dirty="0"/>
            </a:p>
          </p:txBody>
        </p:sp>
      </p:grpSp>
      <p:grpSp>
        <p:nvGrpSpPr>
          <p:cNvPr id="43" name="Group 42"/>
          <p:cNvGrpSpPr/>
          <p:nvPr/>
        </p:nvGrpSpPr>
        <p:grpSpPr>
          <a:xfrm>
            <a:off x="4500562" y="2928934"/>
            <a:ext cx="1643075" cy="1000132"/>
            <a:chOff x="4500562" y="2928934"/>
            <a:chExt cx="1643075" cy="1000132"/>
          </a:xfrm>
        </p:grpSpPr>
        <p:sp>
          <p:nvSpPr>
            <p:cNvPr id="25" name="Rectangle 24"/>
            <p:cNvSpPr/>
            <p:nvPr/>
          </p:nvSpPr>
          <p:spPr>
            <a:xfrm rot="10800000">
              <a:off x="4500563" y="2928934"/>
              <a:ext cx="1643074" cy="1000132"/>
            </a:xfrm>
            <a:prstGeom prst="rect">
              <a:avLst/>
            </a:prstGeom>
            <a:solidFill>
              <a:srgbClr val="7EB56B"/>
            </a:solidFill>
            <a:scene3d>
              <a:camera prst="isometricLeftDown">
                <a:rot lat="21167148" lon="412174" rev="0"/>
              </a:camera>
              <a:lightRig rig="threePt" dir="t"/>
            </a:scene3d>
            <a:sp3d extrusionH="1079500">
              <a:bevelB h="19050"/>
              <a:extrusionClr>
                <a:srgbClr val="568844"/>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a:off x="4500562" y="3000372"/>
              <a:ext cx="1571901" cy="830997"/>
            </a:xfrm>
            <a:prstGeom prst="rect">
              <a:avLst/>
            </a:prstGeom>
            <a:noFill/>
          </p:spPr>
          <p:txBody>
            <a:bodyPr wrap="square" rtlCol="0">
              <a:spAutoFit/>
            </a:bodyPr>
            <a:lstStyle/>
            <a:p>
              <a:pPr algn="ctr"/>
              <a:r>
                <a:rPr lang="en-US" sz="1600" b="1" dirty="0" smtClean="0"/>
                <a:t>Check on Legislative Amendments</a:t>
              </a:r>
              <a:endParaRPr lang="en-US" sz="1600" b="1" dirty="0"/>
            </a:p>
          </p:txBody>
        </p:sp>
      </p:grpSp>
      <p:grpSp>
        <p:nvGrpSpPr>
          <p:cNvPr id="46" name="Group 45"/>
          <p:cNvGrpSpPr/>
          <p:nvPr/>
        </p:nvGrpSpPr>
        <p:grpSpPr>
          <a:xfrm>
            <a:off x="3500165" y="1857364"/>
            <a:ext cx="1643339" cy="1000132"/>
            <a:chOff x="3500165" y="1857364"/>
            <a:chExt cx="1643339" cy="1000132"/>
          </a:xfrm>
        </p:grpSpPr>
        <p:sp>
          <p:nvSpPr>
            <p:cNvPr id="44" name="Rectangle 43"/>
            <p:cNvSpPr/>
            <p:nvPr/>
          </p:nvSpPr>
          <p:spPr>
            <a:xfrm>
              <a:off x="3500430" y="1857364"/>
              <a:ext cx="1643074" cy="1000132"/>
            </a:xfrm>
            <a:prstGeom prst="rect">
              <a:avLst/>
            </a:prstGeom>
            <a:solidFill>
              <a:srgbClr val="FFDEDD"/>
            </a:solidFill>
            <a:scene3d>
              <a:camera prst="isometricLeftDown">
                <a:rot lat="466520" lon="445836" rev="129068"/>
              </a:camera>
              <a:lightRig rig="threePt" dir="t"/>
            </a:scene3d>
            <a:sp3d extrusionH="1079500">
              <a:bevelB h="19050"/>
              <a:extrusionClr>
                <a:srgbClr val="FFCCCC"/>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p:cNvSpPr txBox="1"/>
            <p:nvPr/>
          </p:nvSpPr>
          <p:spPr>
            <a:xfrm>
              <a:off x="3500165" y="1903389"/>
              <a:ext cx="1571901" cy="954107"/>
            </a:xfrm>
            <a:prstGeom prst="rect">
              <a:avLst/>
            </a:prstGeom>
            <a:noFill/>
          </p:spPr>
          <p:txBody>
            <a:bodyPr wrap="square" rtlCol="0">
              <a:spAutoFit/>
            </a:bodyPr>
            <a:lstStyle/>
            <a:p>
              <a:pPr algn="ctr"/>
              <a:r>
                <a:rPr lang="en-US" sz="1400" b="1" dirty="0" smtClean="0"/>
                <a:t>Take advantage  of Government /Statutory Recognitions</a:t>
              </a:r>
              <a:endParaRPr lang="en-US" sz="1400" b="1"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wipe(down)">
                                      <p:cBhvr>
                                        <p:cTn id="7" dur="580">
                                          <p:stCondLst>
                                            <p:cond delay="0"/>
                                          </p:stCondLst>
                                        </p:cTn>
                                        <p:tgtEl>
                                          <p:spTgt spid="24"/>
                                        </p:tgtEl>
                                      </p:cBhvr>
                                    </p:animEffect>
                                    <p:anim calcmode="lin" valueType="num">
                                      <p:cBhvr>
                                        <p:cTn id="8"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13" dur="26">
                                          <p:stCondLst>
                                            <p:cond delay="650"/>
                                          </p:stCondLst>
                                        </p:cTn>
                                        <p:tgtEl>
                                          <p:spTgt spid="24"/>
                                        </p:tgtEl>
                                      </p:cBhvr>
                                      <p:to x="100000" y="60000"/>
                                    </p:animScale>
                                    <p:animScale>
                                      <p:cBhvr>
                                        <p:cTn id="14" dur="166" decel="50000">
                                          <p:stCondLst>
                                            <p:cond delay="676"/>
                                          </p:stCondLst>
                                        </p:cTn>
                                        <p:tgtEl>
                                          <p:spTgt spid="24"/>
                                        </p:tgtEl>
                                      </p:cBhvr>
                                      <p:to x="100000" y="100000"/>
                                    </p:animScale>
                                    <p:animScale>
                                      <p:cBhvr>
                                        <p:cTn id="15" dur="26">
                                          <p:stCondLst>
                                            <p:cond delay="1312"/>
                                          </p:stCondLst>
                                        </p:cTn>
                                        <p:tgtEl>
                                          <p:spTgt spid="24"/>
                                        </p:tgtEl>
                                      </p:cBhvr>
                                      <p:to x="100000" y="80000"/>
                                    </p:animScale>
                                    <p:animScale>
                                      <p:cBhvr>
                                        <p:cTn id="16" dur="166" decel="50000">
                                          <p:stCondLst>
                                            <p:cond delay="1338"/>
                                          </p:stCondLst>
                                        </p:cTn>
                                        <p:tgtEl>
                                          <p:spTgt spid="24"/>
                                        </p:tgtEl>
                                      </p:cBhvr>
                                      <p:to x="100000" y="100000"/>
                                    </p:animScale>
                                    <p:animScale>
                                      <p:cBhvr>
                                        <p:cTn id="17" dur="26">
                                          <p:stCondLst>
                                            <p:cond delay="1642"/>
                                          </p:stCondLst>
                                        </p:cTn>
                                        <p:tgtEl>
                                          <p:spTgt spid="24"/>
                                        </p:tgtEl>
                                      </p:cBhvr>
                                      <p:to x="100000" y="90000"/>
                                    </p:animScale>
                                    <p:animScale>
                                      <p:cBhvr>
                                        <p:cTn id="18" dur="166" decel="50000">
                                          <p:stCondLst>
                                            <p:cond delay="1668"/>
                                          </p:stCondLst>
                                        </p:cTn>
                                        <p:tgtEl>
                                          <p:spTgt spid="24"/>
                                        </p:tgtEl>
                                      </p:cBhvr>
                                      <p:to x="100000" y="100000"/>
                                    </p:animScale>
                                    <p:animScale>
                                      <p:cBhvr>
                                        <p:cTn id="19" dur="26">
                                          <p:stCondLst>
                                            <p:cond delay="1808"/>
                                          </p:stCondLst>
                                        </p:cTn>
                                        <p:tgtEl>
                                          <p:spTgt spid="24"/>
                                        </p:tgtEl>
                                      </p:cBhvr>
                                      <p:to x="100000" y="95000"/>
                                    </p:animScale>
                                    <p:animScale>
                                      <p:cBhvr>
                                        <p:cTn id="20" dur="166" decel="50000">
                                          <p:stCondLst>
                                            <p:cond delay="1834"/>
                                          </p:stCondLst>
                                        </p:cTn>
                                        <p:tgtEl>
                                          <p:spTgt spid="24"/>
                                        </p:tgtEl>
                                      </p:cBhvr>
                                      <p:to x="100000" y="100000"/>
                                    </p:animScale>
                                  </p:childTnLst>
                                </p:cTn>
                              </p:par>
                            </p:childTnLst>
                          </p:cTn>
                        </p:par>
                        <p:par>
                          <p:cTn id="21" fill="hold">
                            <p:stCondLst>
                              <p:cond delay="2000"/>
                            </p:stCondLst>
                            <p:childTnLst>
                              <p:par>
                                <p:cTn id="22" presetID="15" presetClass="entr" presetSubtype="0" fill="hold" nodeType="afterEffect">
                                  <p:stCondLst>
                                    <p:cond delay="0"/>
                                  </p:stCondLst>
                                  <p:childTnLst>
                                    <p:set>
                                      <p:cBhvr>
                                        <p:cTn id="23" dur="1" fill="hold">
                                          <p:stCondLst>
                                            <p:cond delay="0"/>
                                          </p:stCondLst>
                                        </p:cTn>
                                        <p:tgtEl>
                                          <p:spTgt spid="27"/>
                                        </p:tgtEl>
                                        <p:attrNameLst>
                                          <p:attrName>style.visibility</p:attrName>
                                        </p:attrNameLst>
                                      </p:cBhvr>
                                      <p:to>
                                        <p:strVal val="visible"/>
                                      </p:to>
                                    </p:set>
                                    <p:anim calcmode="lin" valueType="num">
                                      <p:cBhvr>
                                        <p:cTn id="24" dur="2000" fill="hold"/>
                                        <p:tgtEl>
                                          <p:spTgt spid="27"/>
                                        </p:tgtEl>
                                        <p:attrNameLst>
                                          <p:attrName>ppt_w</p:attrName>
                                        </p:attrNameLst>
                                      </p:cBhvr>
                                      <p:tavLst>
                                        <p:tav tm="0">
                                          <p:val>
                                            <p:fltVal val="0"/>
                                          </p:val>
                                        </p:tav>
                                        <p:tav tm="100000">
                                          <p:val>
                                            <p:strVal val="#ppt_w"/>
                                          </p:val>
                                        </p:tav>
                                      </p:tavLst>
                                    </p:anim>
                                    <p:anim calcmode="lin" valueType="num">
                                      <p:cBhvr>
                                        <p:cTn id="25" dur="2000" fill="hold"/>
                                        <p:tgtEl>
                                          <p:spTgt spid="27"/>
                                        </p:tgtEl>
                                        <p:attrNameLst>
                                          <p:attrName>ppt_h</p:attrName>
                                        </p:attrNameLst>
                                      </p:cBhvr>
                                      <p:tavLst>
                                        <p:tav tm="0">
                                          <p:val>
                                            <p:fltVal val="0"/>
                                          </p:val>
                                        </p:tav>
                                        <p:tav tm="100000">
                                          <p:val>
                                            <p:strVal val="#ppt_h"/>
                                          </p:val>
                                        </p:tav>
                                      </p:tavLst>
                                    </p:anim>
                                    <p:anim calcmode="lin" valueType="num">
                                      <p:cBhvr>
                                        <p:cTn id="26" dur="2000" fill="hold"/>
                                        <p:tgtEl>
                                          <p:spTgt spid="27"/>
                                        </p:tgtEl>
                                        <p:attrNameLst>
                                          <p:attrName>ppt_x</p:attrName>
                                        </p:attrNameLst>
                                      </p:cBhvr>
                                      <p:tavLst>
                                        <p:tav tm="0" fmla="#ppt_x+(cos(-2*pi*(1-$))*-#ppt_x-sin(-2*pi*(1-$))*(1-#ppt_y))*(1-$)">
                                          <p:val>
                                            <p:fltVal val="0"/>
                                          </p:val>
                                        </p:tav>
                                        <p:tav tm="100000">
                                          <p:val>
                                            <p:fltVal val="1"/>
                                          </p:val>
                                        </p:tav>
                                      </p:tavLst>
                                    </p:anim>
                                    <p:anim calcmode="lin" valueType="num">
                                      <p:cBhvr>
                                        <p:cTn id="27" dur="2000" fill="hold"/>
                                        <p:tgtEl>
                                          <p:spTgt spid="27"/>
                                        </p:tgtEl>
                                        <p:attrNameLst>
                                          <p:attrName>ppt_y</p:attrName>
                                        </p:attrNameLst>
                                      </p:cBhvr>
                                      <p:tavLst>
                                        <p:tav tm="0" fmla="#ppt_y+(sin(-2*pi*(1-$))*-#ppt_x+cos(-2*pi*(1-$))*(1-#ppt_y))*(1-$)">
                                          <p:val>
                                            <p:fltVal val="0"/>
                                          </p:val>
                                        </p:tav>
                                        <p:tav tm="100000">
                                          <p:val>
                                            <p:fltVal val="1"/>
                                          </p:val>
                                        </p:tav>
                                      </p:tavLst>
                                    </p:anim>
                                  </p:childTnLst>
                                </p:cTn>
                              </p:par>
                            </p:childTnLst>
                          </p:cTn>
                        </p:par>
                        <p:par>
                          <p:cTn id="28" fill="hold">
                            <p:stCondLst>
                              <p:cond delay="4000"/>
                            </p:stCondLst>
                            <p:childTnLst>
                              <p:par>
                                <p:cTn id="29" presetID="34" presetClass="entr" presetSubtype="0" fill="hold" nodeType="afterEffect">
                                  <p:stCondLst>
                                    <p:cond delay="0"/>
                                  </p:stCondLst>
                                  <p:childTnLst>
                                    <p:set>
                                      <p:cBhvr>
                                        <p:cTn id="30" dur="1" fill="hold">
                                          <p:stCondLst>
                                            <p:cond delay="0"/>
                                          </p:stCondLst>
                                        </p:cTn>
                                        <p:tgtEl>
                                          <p:spTgt spid="30"/>
                                        </p:tgtEl>
                                        <p:attrNameLst>
                                          <p:attrName>style.visibility</p:attrName>
                                        </p:attrNameLst>
                                      </p:cBhvr>
                                      <p:to>
                                        <p:strVal val="visible"/>
                                      </p:to>
                                    </p:set>
                                    <p:anim from="(-#ppt_w/2)" to="(#ppt_x)" calcmode="lin" valueType="num">
                                      <p:cBhvr>
                                        <p:cTn id="31" dur="600" fill="hold">
                                          <p:stCondLst>
                                            <p:cond delay="0"/>
                                          </p:stCondLst>
                                        </p:cTn>
                                        <p:tgtEl>
                                          <p:spTgt spid="30"/>
                                        </p:tgtEl>
                                        <p:attrNameLst>
                                          <p:attrName>ppt_x</p:attrName>
                                        </p:attrNameLst>
                                      </p:cBhvr>
                                    </p:anim>
                                    <p:anim from="0" to="-1.0" calcmode="lin" valueType="num">
                                      <p:cBhvr>
                                        <p:cTn id="32" dur="200" decel="50000" autoRev="1" fill="hold">
                                          <p:stCondLst>
                                            <p:cond delay="600"/>
                                          </p:stCondLst>
                                        </p:cTn>
                                        <p:tgtEl>
                                          <p:spTgt spid="30"/>
                                        </p:tgtEl>
                                        <p:attrNameLst>
                                          <p:attrName>xshear</p:attrName>
                                        </p:attrNameLst>
                                      </p:cBhvr>
                                    </p:anim>
                                    <p:animScale>
                                      <p:cBhvr>
                                        <p:cTn id="33" dur="200" decel="100000" autoRev="1" fill="hold">
                                          <p:stCondLst>
                                            <p:cond delay="600"/>
                                          </p:stCondLst>
                                        </p:cTn>
                                        <p:tgtEl>
                                          <p:spTgt spid="30"/>
                                        </p:tgtEl>
                                      </p:cBhvr>
                                      <p:from x="100000" y="100000"/>
                                      <p:to x="80000" y="100000"/>
                                    </p:animScale>
                                    <p:anim by="(#ppt_h/3+#ppt_w*0.1)" calcmode="lin" valueType="num">
                                      <p:cBhvr additive="sum">
                                        <p:cTn id="34" dur="200" decel="100000" autoRev="1" fill="hold">
                                          <p:stCondLst>
                                            <p:cond delay="600"/>
                                          </p:stCondLst>
                                        </p:cTn>
                                        <p:tgtEl>
                                          <p:spTgt spid="30"/>
                                        </p:tgtEl>
                                        <p:attrNameLst>
                                          <p:attrName>ppt_x</p:attrName>
                                        </p:attrNameLst>
                                      </p:cBhvr>
                                    </p:anim>
                                  </p:childTnLst>
                                </p:cTn>
                              </p:par>
                            </p:childTnLst>
                          </p:cTn>
                        </p:par>
                        <p:par>
                          <p:cTn id="35" fill="hold">
                            <p:stCondLst>
                              <p:cond delay="5000"/>
                            </p:stCondLst>
                            <p:childTnLst>
                              <p:par>
                                <p:cTn id="36" presetID="48" presetClass="entr" presetSubtype="0" accel="50000" fill="hold" nodeType="afterEffect">
                                  <p:stCondLst>
                                    <p:cond delay="0"/>
                                  </p:stCondLst>
                                  <p:childTnLst>
                                    <p:set>
                                      <p:cBhvr>
                                        <p:cTn id="37" dur="1" fill="hold">
                                          <p:stCondLst>
                                            <p:cond delay="0"/>
                                          </p:stCondLst>
                                        </p:cTn>
                                        <p:tgtEl>
                                          <p:spTgt spid="35"/>
                                        </p:tgtEl>
                                        <p:attrNameLst>
                                          <p:attrName>style.visibility</p:attrName>
                                        </p:attrNameLst>
                                      </p:cBhvr>
                                      <p:to>
                                        <p:strVal val="visible"/>
                                      </p:to>
                                    </p:set>
                                    <p:anim calcmode="lin" valueType="num">
                                      <p:cBhvr>
                                        <p:cTn id="38" dur="1000" fill="hold"/>
                                        <p:tgtEl>
                                          <p:spTgt spid="3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9" dur="1000" fill="hold"/>
                                        <p:tgtEl>
                                          <p:spTgt spid="35"/>
                                        </p:tgtEl>
                                        <p:attrNameLst>
                                          <p:attrName>ppt_x</p:attrName>
                                        </p:attrNameLst>
                                      </p:cBhvr>
                                      <p:tavLst>
                                        <p:tav tm="0">
                                          <p:val>
                                            <p:fltVal val="-1"/>
                                          </p:val>
                                        </p:tav>
                                        <p:tav tm="50000">
                                          <p:val>
                                            <p:fltVal val="0.95"/>
                                          </p:val>
                                        </p:tav>
                                        <p:tav tm="100000">
                                          <p:val>
                                            <p:strVal val="#ppt_x"/>
                                          </p:val>
                                        </p:tav>
                                      </p:tavLst>
                                    </p:anim>
                                    <p:anim calcmode="lin" valueType="num">
                                      <p:cBhvr>
                                        <p:cTn id="40" dur="1000" fill="hold"/>
                                        <p:tgtEl>
                                          <p:spTgt spid="35"/>
                                        </p:tgtEl>
                                        <p:attrNameLst>
                                          <p:attrName>ppt_y</p:attrName>
                                        </p:attrNameLst>
                                      </p:cBhvr>
                                      <p:tavLst>
                                        <p:tav tm="0">
                                          <p:val>
                                            <p:strVal val="#ppt_y"/>
                                          </p:val>
                                        </p:tav>
                                        <p:tav tm="100000">
                                          <p:val>
                                            <p:strVal val="#ppt_y"/>
                                          </p:val>
                                        </p:tav>
                                      </p:tavLst>
                                    </p:anim>
                                    <p:animEffect transition="in" filter="fade">
                                      <p:cBhvr>
                                        <p:cTn id="41" dur="1000"/>
                                        <p:tgtEl>
                                          <p:spTgt spid="35"/>
                                        </p:tgtEl>
                                      </p:cBhvr>
                                    </p:animEffect>
                                  </p:childTnLst>
                                </p:cTn>
                              </p:par>
                            </p:childTnLst>
                          </p:cTn>
                        </p:par>
                        <p:par>
                          <p:cTn id="42" fill="hold">
                            <p:stCondLst>
                              <p:cond delay="6000"/>
                            </p:stCondLst>
                            <p:childTnLst>
                              <p:par>
                                <p:cTn id="43" presetID="26" presetClass="entr" presetSubtype="0" fill="hold" nodeType="afterEffect">
                                  <p:stCondLst>
                                    <p:cond delay="0"/>
                                  </p:stCondLst>
                                  <p:childTnLst>
                                    <p:set>
                                      <p:cBhvr>
                                        <p:cTn id="44" dur="1" fill="hold">
                                          <p:stCondLst>
                                            <p:cond delay="0"/>
                                          </p:stCondLst>
                                        </p:cTn>
                                        <p:tgtEl>
                                          <p:spTgt spid="36"/>
                                        </p:tgtEl>
                                        <p:attrNameLst>
                                          <p:attrName>style.visibility</p:attrName>
                                        </p:attrNameLst>
                                      </p:cBhvr>
                                      <p:to>
                                        <p:strVal val="visible"/>
                                      </p:to>
                                    </p:set>
                                    <p:animEffect transition="in" filter="wipe(down)">
                                      <p:cBhvr>
                                        <p:cTn id="45" dur="580">
                                          <p:stCondLst>
                                            <p:cond delay="0"/>
                                          </p:stCondLst>
                                        </p:cTn>
                                        <p:tgtEl>
                                          <p:spTgt spid="36"/>
                                        </p:tgtEl>
                                      </p:cBhvr>
                                    </p:animEffect>
                                    <p:anim calcmode="lin" valueType="num">
                                      <p:cBhvr>
                                        <p:cTn id="46" dur="1822" tmFilter="0,0; 0.14,0.36; 0.43,0.73; 0.71,0.91; 1.0,1.0">
                                          <p:stCondLst>
                                            <p:cond delay="0"/>
                                          </p:stCondLst>
                                        </p:cTn>
                                        <p:tgtEl>
                                          <p:spTgt spid="36"/>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36"/>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36"/>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36"/>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36"/>
                                        </p:tgtEl>
                                        <p:attrNameLst>
                                          <p:attrName>ppt_y</p:attrName>
                                        </p:attrNameLst>
                                      </p:cBhvr>
                                      <p:tavLst>
                                        <p:tav tm="0" fmla="#ppt_y-sin(pi*$)/81">
                                          <p:val>
                                            <p:fltVal val="0"/>
                                          </p:val>
                                        </p:tav>
                                        <p:tav tm="100000">
                                          <p:val>
                                            <p:fltVal val="1"/>
                                          </p:val>
                                        </p:tav>
                                      </p:tavLst>
                                    </p:anim>
                                    <p:animScale>
                                      <p:cBhvr>
                                        <p:cTn id="51" dur="26">
                                          <p:stCondLst>
                                            <p:cond delay="650"/>
                                          </p:stCondLst>
                                        </p:cTn>
                                        <p:tgtEl>
                                          <p:spTgt spid="36"/>
                                        </p:tgtEl>
                                      </p:cBhvr>
                                      <p:to x="100000" y="60000"/>
                                    </p:animScale>
                                    <p:animScale>
                                      <p:cBhvr>
                                        <p:cTn id="52" dur="166" decel="50000">
                                          <p:stCondLst>
                                            <p:cond delay="676"/>
                                          </p:stCondLst>
                                        </p:cTn>
                                        <p:tgtEl>
                                          <p:spTgt spid="36"/>
                                        </p:tgtEl>
                                      </p:cBhvr>
                                      <p:to x="100000" y="100000"/>
                                    </p:animScale>
                                    <p:animScale>
                                      <p:cBhvr>
                                        <p:cTn id="53" dur="26">
                                          <p:stCondLst>
                                            <p:cond delay="1312"/>
                                          </p:stCondLst>
                                        </p:cTn>
                                        <p:tgtEl>
                                          <p:spTgt spid="36"/>
                                        </p:tgtEl>
                                      </p:cBhvr>
                                      <p:to x="100000" y="80000"/>
                                    </p:animScale>
                                    <p:animScale>
                                      <p:cBhvr>
                                        <p:cTn id="54" dur="166" decel="50000">
                                          <p:stCondLst>
                                            <p:cond delay="1338"/>
                                          </p:stCondLst>
                                        </p:cTn>
                                        <p:tgtEl>
                                          <p:spTgt spid="36"/>
                                        </p:tgtEl>
                                      </p:cBhvr>
                                      <p:to x="100000" y="100000"/>
                                    </p:animScale>
                                    <p:animScale>
                                      <p:cBhvr>
                                        <p:cTn id="55" dur="26">
                                          <p:stCondLst>
                                            <p:cond delay="1642"/>
                                          </p:stCondLst>
                                        </p:cTn>
                                        <p:tgtEl>
                                          <p:spTgt spid="36"/>
                                        </p:tgtEl>
                                      </p:cBhvr>
                                      <p:to x="100000" y="90000"/>
                                    </p:animScale>
                                    <p:animScale>
                                      <p:cBhvr>
                                        <p:cTn id="56" dur="166" decel="50000">
                                          <p:stCondLst>
                                            <p:cond delay="1668"/>
                                          </p:stCondLst>
                                        </p:cTn>
                                        <p:tgtEl>
                                          <p:spTgt spid="36"/>
                                        </p:tgtEl>
                                      </p:cBhvr>
                                      <p:to x="100000" y="100000"/>
                                    </p:animScale>
                                    <p:animScale>
                                      <p:cBhvr>
                                        <p:cTn id="57" dur="26">
                                          <p:stCondLst>
                                            <p:cond delay="1808"/>
                                          </p:stCondLst>
                                        </p:cTn>
                                        <p:tgtEl>
                                          <p:spTgt spid="36"/>
                                        </p:tgtEl>
                                      </p:cBhvr>
                                      <p:to x="100000" y="95000"/>
                                    </p:animScale>
                                    <p:animScale>
                                      <p:cBhvr>
                                        <p:cTn id="58" dur="166" decel="50000">
                                          <p:stCondLst>
                                            <p:cond delay="1834"/>
                                          </p:stCondLst>
                                        </p:cTn>
                                        <p:tgtEl>
                                          <p:spTgt spid="36"/>
                                        </p:tgtEl>
                                      </p:cBhvr>
                                      <p:to x="100000" y="100000"/>
                                    </p:animScale>
                                  </p:childTnLst>
                                </p:cTn>
                              </p:par>
                            </p:childTnLst>
                          </p:cTn>
                        </p:par>
                        <p:par>
                          <p:cTn id="59" fill="hold">
                            <p:stCondLst>
                              <p:cond delay="8000"/>
                            </p:stCondLst>
                            <p:childTnLst>
                              <p:par>
                                <p:cTn id="60" presetID="15" presetClass="entr" presetSubtype="0" fill="hold" nodeType="afterEffect">
                                  <p:stCondLst>
                                    <p:cond delay="0"/>
                                  </p:stCondLst>
                                  <p:childTnLst>
                                    <p:set>
                                      <p:cBhvr>
                                        <p:cTn id="61" dur="1" fill="hold">
                                          <p:stCondLst>
                                            <p:cond delay="0"/>
                                          </p:stCondLst>
                                        </p:cTn>
                                        <p:tgtEl>
                                          <p:spTgt spid="37"/>
                                        </p:tgtEl>
                                        <p:attrNameLst>
                                          <p:attrName>style.visibility</p:attrName>
                                        </p:attrNameLst>
                                      </p:cBhvr>
                                      <p:to>
                                        <p:strVal val="visible"/>
                                      </p:to>
                                    </p:set>
                                    <p:anim calcmode="lin" valueType="num">
                                      <p:cBhvr>
                                        <p:cTn id="62" dur="1000" fill="hold"/>
                                        <p:tgtEl>
                                          <p:spTgt spid="37"/>
                                        </p:tgtEl>
                                        <p:attrNameLst>
                                          <p:attrName>ppt_w</p:attrName>
                                        </p:attrNameLst>
                                      </p:cBhvr>
                                      <p:tavLst>
                                        <p:tav tm="0">
                                          <p:val>
                                            <p:fltVal val="0"/>
                                          </p:val>
                                        </p:tav>
                                        <p:tav tm="100000">
                                          <p:val>
                                            <p:strVal val="#ppt_w"/>
                                          </p:val>
                                        </p:tav>
                                      </p:tavLst>
                                    </p:anim>
                                    <p:anim calcmode="lin" valueType="num">
                                      <p:cBhvr>
                                        <p:cTn id="63" dur="1000" fill="hold"/>
                                        <p:tgtEl>
                                          <p:spTgt spid="37"/>
                                        </p:tgtEl>
                                        <p:attrNameLst>
                                          <p:attrName>ppt_h</p:attrName>
                                        </p:attrNameLst>
                                      </p:cBhvr>
                                      <p:tavLst>
                                        <p:tav tm="0">
                                          <p:val>
                                            <p:fltVal val="0"/>
                                          </p:val>
                                        </p:tav>
                                        <p:tav tm="100000">
                                          <p:val>
                                            <p:strVal val="#ppt_h"/>
                                          </p:val>
                                        </p:tav>
                                      </p:tavLst>
                                    </p:anim>
                                    <p:anim calcmode="lin" valueType="num">
                                      <p:cBhvr>
                                        <p:cTn id="64" dur="1000" fill="hold"/>
                                        <p:tgtEl>
                                          <p:spTgt spid="37"/>
                                        </p:tgtEl>
                                        <p:attrNameLst>
                                          <p:attrName>ppt_x</p:attrName>
                                        </p:attrNameLst>
                                      </p:cBhvr>
                                      <p:tavLst>
                                        <p:tav tm="0" fmla="#ppt_x+(cos(-2*pi*(1-$))*-#ppt_x-sin(-2*pi*(1-$))*(1-#ppt_y))*(1-$)">
                                          <p:val>
                                            <p:fltVal val="0"/>
                                          </p:val>
                                        </p:tav>
                                        <p:tav tm="100000">
                                          <p:val>
                                            <p:fltVal val="1"/>
                                          </p:val>
                                        </p:tav>
                                      </p:tavLst>
                                    </p:anim>
                                    <p:anim calcmode="lin" valueType="num">
                                      <p:cBhvr>
                                        <p:cTn id="65" dur="1000" fill="hold"/>
                                        <p:tgtEl>
                                          <p:spTgt spid="37"/>
                                        </p:tgtEl>
                                        <p:attrNameLst>
                                          <p:attrName>ppt_y</p:attrName>
                                        </p:attrNameLst>
                                      </p:cBhvr>
                                      <p:tavLst>
                                        <p:tav tm="0" fmla="#ppt_y+(sin(-2*pi*(1-$))*-#ppt_x+cos(-2*pi*(1-$))*(1-#ppt_y))*(1-$)">
                                          <p:val>
                                            <p:fltVal val="0"/>
                                          </p:val>
                                        </p:tav>
                                        <p:tav tm="100000">
                                          <p:val>
                                            <p:fltVal val="1"/>
                                          </p:val>
                                        </p:tav>
                                      </p:tavLst>
                                    </p:anim>
                                  </p:childTnLst>
                                </p:cTn>
                              </p:par>
                            </p:childTnLst>
                          </p:cTn>
                        </p:par>
                        <p:par>
                          <p:cTn id="66" fill="hold">
                            <p:stCondLst>
                              <p:cond delay="9000"/>
                            </p:stCondLst>
                            <p:childTnLst>
                              <p:par>
                                <p:cTn id="67" presetID="52" presetClass="entr" presetSubtype="0" fill="hold" nodeType="afterEffect">
                                  <p:stCondLst>
                                    <p:cond delay="0"/>
                                  </p:stCondLst>
                                  <p:childTnLst>
                                    <p:set>
                                      <p:cBhvr>
                                        <p:cTn id="68" dur="1" fill="hold">
                                          <p:stCondLst>
                                            <p:cond delay="0"/>
                                          </p:stCondLst>
                                        </p:cTn>
                                        <p:tgtEl>
                                          <p:spTgt spid="38"/>
                                        </p:tgtEl>
                                        <p:attrNameLst>
                                          <p:attrName>style.visibility</p:attrName>
                                        </p:attrNameLst>
                                      </p:cBhvr>
                                      <p:to>
                                        <p:strVal val="visible"/>
                                      </p:to>
                                    </p:set>
                                    <p:animScale>
                                      <p:cBhvr>
                                        <p:cTn id="69" dur="1000" decel="50000" fill="hold">
                                          <p:stCondLst>
                                            <p:cond delay="0"/>
                                          </p:stCondLst>
                                        </p:cTn>
                                        <p:tgtEl>
                                          <p:spTgt spid="3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70" dur="1000" decel="50000" fill="hold">
                                          <p:stCondLst>
                                            <p:cond delay="0"/>
                                          </p:stCondLst>
                                        </p:cTn>
                                        <p:tgtEl>
                                          <p:spTgt spid="38"/>
                                        </p:tgtEl>
                                        <p:attrNameLst>
                                          <p:attrName>ppt_x</p:attrName>
                                          <p:attrName>ppt_y</p:attrName>
                                        </p:attrNameLst>
                                      </p:cBhvr>
                                    </p:animMotion>
                                    <p:animEffect transition="in" filter="fade">
                                      <p:cBhvr>
                                        <p:cTn id="71" dur="1000"/>
                                        <p:tgtEl>
                                          <p:spTgt spid="38"/>
                                        </p:tgtEl>
                                      </p:cBhvr>
                                    </p:animEffect>
                                  </p:childTnLst>
                                </p:cTn>
                              </p:par>
                            </p:childTnLst>
                          </p:cTn>
                        </p:par>
                        <p:par>
                          <p:cTn id="72" fill="hold">
                            <p:stCondLst>
                              <p:cond delay="10000"/>
                            </p:stCondLst>
                            <p:childTnLst>
                              <p:par>
                                <p:cTn id="73" presetID="37" presetClass="entr" presetSubtype="0" fill="hold" nodeType="afterEffect">
                                  <p:stCondLst>
                                    <p:cond delay="0"/>
                                  </p:stCondLst>
                                  <p:childTnLst>
                                    <p:set>
                                      <p:cBhvr>
                                        <p:cTn id="74" dur="1" fill="hold">
                                          <p:stCondLst>
                                            <p:cond delay="0"/>
                                          </p:stCondLst>
                                        </p:cTn>
                                        <p:tgtEl>
                                          <p:spTgt spid="42"/>
                                        </p:tgtEl>
                                        <p:attrNameLst>
                                          <p:attrName>style.visibility</p:attrName>
                                        </p:attrNameLst>
                                      </p:cBhvr>
                                      <p:to>
                                        <p:strVal val="visible"/>
                                      </p:to>
                                    </p:set>
                                    <p:animEffect transition="in" filter="fade">
                                      <p:cBhvr>
                                        <p:cTn id="75" dur="1000"/>
                                        <p:tgtEl>
                                          <p:spTgt spid="42"/>
                                        </p:tgtEl>
                                      </p:cBhvr>
                                    </p:animEffect>
                                    <p:anim calcmode="lin" valueType="num">
                                      <p:cBhvr>
                                        <p:cTn id="76" dur="1000" fill="hold"/>
                                        <p:tgtEl>
                                          <p:spTgt spid="42"/>
                                        </p:tgtEl>
                                        <p:attrNameLst>
                                          <p:attrName>ppt_x</p:attrName>
                                        </p:attrNameLst>
                                      </p:cBhvr>
                                      <p:tavLst>
                                        <p:tav tm="0">
                                          <p:val>
                                            <p:strVal val="#ppt_x"/>
                                          </p:val>
                                        </p:tav>
                                        <p:tav tm="100000">
                                          <p:val>
                                            <p:strVal val="#ppt_x"/>
                                          </p:val>
                                        </p:tav>
                                      </p:tavLst>
                                    </p:anim>
                                    <p:anim calcmode="lin" valueType="num">
                                      <p:cBhvr>
                                        <p:cTn id="77" dur="900" decel="100000" fill="hold"/>
                                        <p:tgtEl>
                                          <p:spTgt spid="42"/>
                                        </p:tgtEl>
                                        <p:attrNameLst>
                                          <p:attrName>ppt_y</p:attrName>
                                        </p:attrNameLst>
                                      </p:cBhvr>
                                      <p:tavLst>
                                        <p:tav tm="0">
                                          <p:val>
                                            <p:strVal val="#ppt_y+1"/>
                                          </p:val>
                                        </p:tav>
                                        <p:tav tm="100000">
                                          <p:val>
                                            <p:strVal val="#ppt_y-.03"/>
                                          </p:val>
                                        </p:tav>
                                      </p:tavLst>
                                    </p:anim>
                                    <p:anim calcmode="lin" valueType="num">
                                      <p:cBhvr>
                                        <p:cTn id="78" dur="100" accel="100000" fill="hold">
                                          <p:stCondLst>
                                            <p:cond delay="900"/>
                                          </p:stCondLst>
                                        </p:cTn>
                                        <p:tgtEl>
                                          <p:spTgt spid="42"/>
                                        </p:tgtEl>
                                        <p:attrNameLst>
                                          <p:attrName>ppt_y</p:attrName>
                                        </p:attrNameLst>
                                      </p:cBhvr>
                                      <p:tavLst>
                                        <p:tav tm="0">
                                          <p:val>
                                            <p:strVal val="#ppt_y-.03"/>
                                          </p:val>
                                        </p:tav>
                                        <p:tav tm="100000">
                                          <p:val>
                                            <p:strVal val="#ppt_y"/>
                                          </p:val>
                                        </p:tav>
                                      </p:tavLst>
                                    </p:anim>
                                  </p:childTnLst>
                                </p:cTn>
                              </p:par>
                            </p:childTnLst>
                          </p:cTn>
                        </p:par>
                        <p:par>
                          <p:cTn id="79" fill="hold">
                            <p:stCondLst>
                              <p:cond delay="11000"/>
                            </p:stCondLst>
                            <p:childTnLst>
                              <p:par>
                                <p:cTn id="80" presetID="26" presetClass="entr" presetSubtype="0" fill="hold" nodeType="afterEffect">
                                  <p:stCondLst>
                                    <p:cond delay="0"/>
                                  </p:stCondLst>
                                  <p:childTnLst>
                                    <p:set>
                                      <p:cBhvr>
                                        <p:cTn id="81" dur="1" fill="hold">
                                          <p:stCondLst>
                                            <p:cond delay="0"/>
                                          </p:stCondLst>
                                        </p:cTn>
                                        <p:tgtEl>
                                          <p:spTgt spid="43"/>
                                        </p:tgtEl>
                                        <p:attrNameLst>
                                          <p:attrName>style.visibility</p:attrName>
                                        </p:attrNameLst>
                                      </p:cBhvr>
                                      <p:to>
                                        <p:strVal val="visible"/>
                                      </p:to>
                                    </p:set>
                                    <p:animEffect transition="in" filter="wipe(down)">
                                      <p:cBhvr>
                                        <p:cTn id="82" dur="580">
                                          <p:stCondLst>
                                            <p:cond delay="0"/>
                                          </p:stCondLst>
                                        </p:cTn>
                                        <p:tgtEl>
                                          <p:spTgt spid="43"/>
                                        </p:tgtEl>
                                      </p:cBhvr>
                                    </p:animEffect>
                                    <p:anim calcmode="lin" valueType="num">
                                      <p:cBhvr>
                                        <p:cTn id="83" dur="1822" tmFilter="0,0; 0.14,0.36; 0.43,0.73; 0.71,0.91; 1.0,1.0">
                                          <p:stCondLst>
                                            <p:cond delay="0"/>
                                          </p:stCondLst>
                                        </p:cTn>
                                        <p:tgtEl>
                                          <p:spTgt spid="43"/>
                                        </p:tgtEl>
                                        <p:attrNameLst>
                                          <p:attrName>ppt_x</p:attrName>
                                        </p:attrNameLst>
                                      </p:cBhvr>
                                      <p:tavLst>
                                        <p:tav tm="0">
                                          <p:val>
                                            <p:strVal val="#ppt_x-0.25"/>
                                          </p:val>
                                        </p:tav>
                                        <p:tav tm="100000">
                                          <p:val>
                                            <p:strVal val="#ppt_x"/>
                                          </p:val>
                                        </p:tav>
                                      </p:tavLst>
                                    </p:anim>
                                    <p:anim calcmode="lin" valueType="num">
                                      <p:cBhvr>
                                        <p:cTn id="84" dur="664" tmFilter="0.0,0.0; 0.25,0.07; 0.50,0.2; 0.75,0.467; 1.0,1.0">
                                          <p:stCondLst>
                                            <p:cond delay="0"/>
                                          </p:stCondLst>
                                        </p:cTn>
                                        <p:tgtEl>
                                          <p:spTgt spid="43"/>
                                        </p:tgtEl>
                                        <p:attrNameLst>
                                          <p:attrName>ppt_y</p:attrName>
                                        </p:attrNameLst>
                                      </p:cBhvr>
                                      <p:tavLst>
                                        <p:tav tm="0" fmla="#ppt_y-sin(pi*$)/3">
                                          <p:val>
                                            <p:fltVal val="0.5"/>
                                          </p:val>
                                        </p:tav>
                                        <p:tav tm="100000">
                                          <p:val>
                                            <p:fltVal val="1"/>
                                          </p:val>
                                        </p:tav>
                                      </p:tavLst>
                                    </p:anim>
                                    <p:anim calcmode="lin" valueType="num">
                                      <p:cBhvr>
                                        <p:cTn id="85" dur="664" tmFilter="0, 0; 0.125,0.2665; 0.25,0.4; 0.375,0.465; 0.5,0.5;  0.625,0.535; 0.75,0.6; 0.875,0.7335; 1,1">
                                          <p:stCondLst>
                                            <p:cond delay="664"/>
                                          </p:stCondLst>
                                        </p:cTn>
                                        <p:tgtEl>
                                          <p:spTgt spid="43"/>
                                        </p:tgtEl>
                                        <p:attrNameLst>
                                          <p:attrName>ppt_y</p:attrName>
                                        </p:attrNameLst>
                                      </p:cBhvr>
                                      <p:tavLst>
                                        <p:tav tm="0" fmla="#ppt_y-sin(pi*$)/9">
                                          <p:val>
                                            <p:fltVal val="0"/>
                                          </p:val>
                                        </p:tav>
                                        <p:tav tm="100000">
                                          <p:val>
                                            <p:fltVal val="1"/>
                                          </p:val>
                                        </p:tav>
                                      </p:tavLst>
                                    </p:anim>
                                    <p:anim calcmode="lin" valueType="num">
                                      <p:cBhvr>
                                        <p:cTn id="86" dur="332" tmFilter="0, 0; 0.125,0.2665; 0.25,0.4; 0.375,0.465; 0.5,0.5;  0.625,0.535; 0.75,0.6; 0.875,0.7335; 1,1">
                                          <p:stCondLst>
                                            <p:cond delay="1324"/>
                                          </p:stCondLst>
                                        </p:cTn>
                                        <p:tgtEl>
                                          <p:spTgt spid="43"/>
                                        </p:tgtEl>
                                        <p:attrNameLst>
                                          <p:attrName>ppt_y</p:attrName>
                                        </p:attrNameLst>
                                      </p:cBhvr>
                                      <p:tavLst>
                                        <p:tav tm="0" fmla="#ppt_y-sin(pi*$)/27">
                                          <p:val>
                                            <p:fltVal val="0"/>
                                          </p:val>
                                        </p:tav>
                                        <p:tav tm="100000">
                                          <p:val>
                                            <p:fltVal val="1"/>
                                          </p:val>
                                        </p:tav>
                                      </p:tavLst>
                                    </p:anim>
                                    <p:anim calcmode="lin" valueType="num">
                                      <p:cBhvr>
                                        <p:cTn id="87" dur="164" tmFilter="0, 0; 0.125,0.2665; 0.25,0.4; 0.375,0.465; 0.5,0.5;  0.625,0.535; 0.75,0.6; 0.875,0.7335; 1,1">
                                          <p:stCondLst>
                                            <p:cond delay="1656"/>
                                          </p:stCondLst>
                                        </p:cTn>
                                        <p:tgtEl>
                                          <p:spTgt spid="43"/>
                                        </p:tgtEl>
                                        <p:attrNameLst>
                                          <p:attrName>ppt_y</p:attrName>
                                        </p:attrNameLst>
                                      </p:cBhvr>
                                      <p:tavLst>
                                        <p:tav tm="0" fmla="#ppt_y-sin(pi*$)/81">
                                          <p:val>
                                            <p:fltVal val="0"/>
                                          </p:val>
                                        </p:tav>
                                        <p:tav tm="100000">
                                          <p:val>
                                            <p:fltVal val="1"/>
                                          </p:val>
                                        </p:tav>
                                      </p:tavLst>
                                    </p:anim>
                                    <p:animScale>
                                      <p:cBhvr>
                                        <p:cTn id="88" dur="26">
                                          <p:stCondLst>
                                            <p:cond delay="650"/>
                                          </p:stCondLst>
                                        </p:cTn>
                                        <p:tgtEl>
                                          <p:spTgt spid="43"/>
                                        </p:tgtEl>
                                      </p:cBhvr>
                                      <p:to x="100000" y="60000"/>
                                    </p:animScale>
                                    <p:animScale>
                                      <p:cBhvr>
                                        <p:cTn id="89" dur="166" decel="50000">
                                          <p:stCondLst>
                                            <p:cond delay="676"/>
                                          </p:stCondLst>
                                        </p:cTn>
                                        <p:tgtEl>
                                          <p:spTgt spid="43"/>
                                        </p:tgtEl>
                                      </p:cBhvr>
                                      <p:to x="100000" y="100000"/>
                                    </p:animScale>
                                    <p:animScale>
                                      <p:cBhvr>
                                        <p:cTn id="90" dur="26">
                                          <p:stCondLst>
                                            <p:cond delay="1312"/>
                                          </p:stCondLst>
                                        </p:cTn>
                                        <p:tgtEl>
                                          <p:spTgt spid="43"/>
                                        </p:tgtEl>
                                      </p:cBhvr>
                                      <p:to x="100000" y="80000"/>
                                    </p:animScale>
                                    <p:animScale>
                                      <p:cBhvr>
                                        <p:cTn id="91" dur="166" decel="50000">
                                          <p:stCondLst>
                                            <p:cond delay="1338"/>
                                          </p:stCondLst>
                                        </p:cTn>
                                        <p:tgtEl>
                                          <p:spTgt spid="43"/>
                                        </p:tgtEl>
                                      </p:cBhvr>
                                      <p:to x="100000" y="100000"/>
                                    </p:animScale>
                                    <p:animScale>
                                      <p:cBhvr>
                                        <p:cTn id="92" dur="26">
                                          <p:stCondLst>
                                            <p:cond delay="1642"/>
                                          </p:stCondLst>
                                        </p:cTn>
                                        <p:tgtEl>
                                          <p:spTgt spid="43"/>
                                        </p:tgtEl>
                                      </p:cBhvr>
                                      <p:to x="100000" y="90000"/>
                                    </p:animScale>
                                    <p:animScale>
                                      <p:cBhvr>
                                        <p:cTn id="93" dur="166" decel="50000">
                                          <p:stCondLst>
                                            <p:cond delay="1668"/>
                                          </p:stCondLst>
                                        </p:cTn>
                                        <p:tgtEl>
                                          <p:spTgt spid="43"/>
                                        </p:tgtEl>
                                      </p:cBhvr>
                                      <p:to x="100000" y="100000"/>
                                    </p:animScale>
                                    <p:animScale>
                                      <p:cBhvr>
                                        <p:cTn id="94" dur="26">
                                          <p:stCondLst>
                                            <p:cond delay="1808"/>
                                          </p:stCondLst>
                                        </p:cTn>
                                        <p:tgtEl>
                                          <p:spTgt spid="43"/>
                                        </p:tgtEl>
                                      </p:cBhvr>
                                      <p:to x="100000" y="95000"/>
                                    </p:animScale>
                                    <p:animScale>
                                      <p:cBhvr>
                                        <p:cTn id="95" dur="166" decel="50000">
                                          <p:stCondLst>
                                            <p:cond delay="1834"/>
                                          </p:stCondLst>
                                        </p:cTn>
                                        <p:tgtEl>
                                          <p:spTgt spid="43"/>
                                        </p:tgtEl>
                                      </p:cBhvr>
                                      <p:to x="100000" y="100000"/>
                                    </p:animScale>
                                  </p:childTnLst>
                                </p:cTn>
                              </p:par>
                            </p:childTnLst>
                          </p:cTn>
                        </p:par>
                        <p:par>
                          <p:cTn id="96" fill="hold">
                            <p:stCondLst>
                              <p:cond delay="13000"/>
                            </p:stCondLst>
                            <p:childTnLst>
                              <p:par>
                                <p:cTn id="97" presetID="15" presetClass="entr" presetSubtype="0" fill="hold" nodeType="afterEffect">
                                  <p:stCondLst>
                                    <p:cond delay="0"/>
                                  </p:stCondLst>
                                  <p:childTnLst>
                                    <p:set>
                                      <p:cBhvr>
                                        <p:cTn id="98" dur="1" fill="hold">
                                          <p:stCondLst>
                                            <p:cond delay="0"/>
                                          </p:stCondLst>
                                        </p:cTn>
                                        <p:tgtEl>
                                          <p:spTgt spid="46"/>
                                        </p:tgtEl>
                                        <p:attrNameLst>
                                          <p:attrName>style.visibility</p:attrName>
                                        </p:attrNameLst>
                                      </p:cBhvr>
                                      <p:to>
                                        <p:strVal val="visible"/>
                                      </p:to>
                                    </p:set>
                                    <p:anim calcmode="lin" valueType="num">
                                      <p:cBhvr>
                                        <p:cTn id="99" dur="1000" fill="hold"/>
                                        <p:tgtEl>
                                          <p:spTgt spid="46"/>
                                        </p:tgtEl>
                                        <p:attrNameLst>
                                          <p:attrName>ppt_w</p:attrName>
                                        </p:attrNameLst>
                                      </p:cBhvr>
                                      <p:tavLst>
                                        <p:tav tm="0">
                                          <p:val>
                                            <p:fltVal val="0"/>
                                          </p:val>
                                        </p:tav>
                                        <p:tav tm="100000">
                                          <p:val>
                                            <p:strVal val="#ppt_w"/>
                                          </p:val>
                                        </p:tav>
                                      </p:tavLst>
                                    </p:anim>
                                    <p:anim calcmode="lin" valueType="num">
                                      <p:cBhvr>
                                        <p:cTn id="100" dur="1000" fill="hold"/>
                                        <p:tgtEl>
                                          <p:spTgt spid="46"/>
                                        </p:tgtEl>
                                        <p:attrNameLst>
                                          <p:attrName>ppt_h</p:attrName>
                                        </p:attrNameLst>
                                      </p:cBhvr>
                                      <p:tavLst>
                                        <p:tav tm="0">
                                          <p:val>
                                            <p:fltVal val="0"/>
                                          </p:val>
                                        </p:tav>
                                        <p:tav tm="100000">
                                          <p:val>
                                            <p:strVal val="#ppt_h"/>
                                          </p:val>
                                        </p:tav>
                                      </p:tavLst>
                                    </p:anim>
                                    <p:anim calcmode="lin" valueType="num">
                                      <p:cBhvr>
                                        <p:cTn id="101" dur="1000" fill="hold"/>
                                        <p:tgtEl>
                                          <p:spTgt spid="46"/>
                                        </p:tgtEl>
                                        <p:attrNameLst>
                                          <p:attrName>ppt_x</p:attrName>
                                        </p:attrNameLst>
                                      </p:cBhvr>
                                      <p:tavLst>
                                        <p:tav tm="0" fmla="#ppt_x+(cos(-2*pi*(1-$))*-#ppt_x-sin(-2*pi*(1-$))*(1-#ppt_y))*(1-$)">
                                          <p:val>
                                            <p:fltVal val="0"/>
                                          </p:val>
                                        </p:tav>
                                        <p:tav tm="100000">
                                          <p:val>
                                            <p:fltVal val="1"/>
                                          </p:val>
                                        </p:tav>
                                      </p:tavLst>
                                    </p:anim>
                                    <p:anim calcmode="lin" valueType="num">
                                      <p:cBhvr>
                                        <p:cTn id="102" dur="1000" fill="hold"/>
                                        <p:tgtEl>
                                          <p:spTgt spid="4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CONTRIBUTION BY A CS</a:t>
            </a:r>
            <a:endParaRPr lang="en-US" sz="3200" b="1" dirty="0">
              <a:effectLst>
                <a:outerShdw blurRad="38100" dist="38100" dir="2700000" algn="tl">
                  <a:srgbClr val="000000">
                    <a:alpha val="43137"/>
                  </a:srgbClr>
                </a:outerShdw>
              </a:effectLst>
            </a:endParaRPr>
          </a:p>
        </p:txBody>
      </p:sp>
      <p:grpSp>
        <p:nvGrpSpPr>
          <p:cNvPr id="12" name="Group 23"/>
          <p:cNvGrpSpPr/>
          <p:nvPr/>
        </p:nvGrpSpPr>
        <p:grpSpPr>
          <a:xfrm>
            <a:off x="285720" y="1428736"/>
            <a:ext cx="1643074" cy="1000132"/>
            <a:chOff x="500034" y="5061138"/>
            <a:chExt cx="1643074" cy="1000132"/>
          </a:xfrm>
        </p:grpSpPr>
        <p:sp>
          <p:nvSpPr>
            <p:cNvPr id="13" name="Rectangle 12"/>
            <p:cNvSpPr/>
            <p:nvPr/>
          </p:nvSpPr>
          <p:spPr>
            <a:xfrm>
              <a:off x="500034" y="5061138"/>
              <a:ext cx="1643074" cy="1000132"/>
            </a:xfrm>
            <a:prstGeom prst="rect">
              <a:avLst/>
            </a:prstGeom>
            <a:scene3d>
              <a:camera prst="isometricLeftDown">
                <a:rot lat="489065" lon="1051266" rev="21513166"/>
              </a:camera>
              <a:lightRig rig="threePt" dir="t"/>
            </a:scene3d>
            <a:sp3d extrusionH="1079500">
              <a:bevelB h="19050"/>
              <a:extrusionClr>
                <a:schemeClr val="accent1">
                  <a:lumMod val="75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rot="181862">
              <a:off x="571472" y="5132576"/>
              <a:ext cx="1357587" cy="923330"/>
            </a:xfrm>
            <a:prstGeom prst="rect">
              <a:avLst/>
            </a:prstGeom>
            <a:noFill/>
          </p:spPr>
          <p:txBody>
            <a:bodyPr wrap="square" rtlCol="0">
              <a:spAutoFit/>
            </a:bodyPr>
            <a:lstStyle/>
            <a:p>
              <a:pPr algn="ctr"/>
              <a:r>
                <a:rPr lang="en-US" b="1" dirty="0" smtClean="0"/>
                <a:t>Identify Applicable Laws</a:t>
              </a:r>
              <a:endParaRPr lang="en-US" b="1" dirty="0"/>
            </a:p>
          </p:txBody>
        </p:sp>
      </p:grpSp>
      <p:sp>
        <p:nvSpPr>
          <p:cNvPr id="15" name="TextBox 14"/>
          <p:cNvSpPr txBox="1"/>
          <p:nvPr/>
        </p:nvSpPr>
        <p:spPr>
          <a:xfrm>
            <a:off x="1000100" y="2505670"/>
            <a:ext cx="6929486" cy="923330"/>
          </a:xfrm>
          <a:prstGeom prst="rect">
            <a:avLst/>
          </a:prstGeom>
          <a:noFill/>
          <a:ln>
            <a:solidFill>
              <a:schemeClr val="accent5">
                <a:lumMod val="90000"/>
              </a:schemeClr>
            </a:solidFill>
          </a:ln>
        </p:spPr>
        <p:txBody>
          <a:bodyPr wrap="square" rtlCol="0">
            <a:spAutoFit/>
          </a:bodyPr>
          <a:lstStyle/>
          <a:p>
            <a:pPr algn="just"/>
            <a:r>
              <a:rPr lang="en-US" dirty="0" smtClean="0"/>
              <a:t>Identifying ‘Applicable Laws’ is a </a:t>
            </a:r>
            <a:r>
              <a:rPr lang="en-US" i="1" dirty="0" smtClean="0"/>
              <a:t>challenging</a:t>
            </a:r>
            <a:r>
              <a:rPr lang="en-US" dirty="0" smtClean="0"/>
              <a:t> task, but </a:t>
            </a:r>
            <a:r>
              <a:rPr lang="en-US" i="1" dirty="0" smtClean="0"/>
              <a:t>most important</a:t>
            </a:r>
            <a:r>
              <a:rPr lang="en-US" dirty="0" smtClean="0"/>
              <a:t> as well. A huge amount of ‘future time &amp; efforts’ can be </a:t>
            </a:r>
            <a:r>
              <a:rPr lang="en-US" i="1" dirty="0" smtClean="0"/>
              <a:t>saved</a:t>
            </a:r>
            <a:r>
              <a:rPr lang="en-US" dirty="0" smtClean="0"/>
              <a:t> by Identifying the Correct Set of ‘Applicable Laws’.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80">
                                          <p:stCondLst>
                                            <p:cond delay="0"/>
                                          </p:stCondLst>
                                        </p:cTn>
                                        <p:tgtEl>
                                          <p:spTgt spid="12"/>
                                        </p:tgtEl>
                                      </p:cBhvr>
                                    </p:animEffect>
                                    <p:anim calcmode="lin" valueType="num">
                                      <p:cBhvr>
                                        <p:cTn id="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3" dur="26">
                                          <p:stCondLst>
                                            <p:cond delay="650"/>
                                          </p:stCondLst>
                                        </p:cTn>
                                        <p:tgtEl>
                                          <p:spTgt spid="12"/>
                                        </p:tgtEl>
                                      </p:cBhvr>
                                      <p:to x="100000" y="60000"/>
                                    </p:animScale>
                                    <p:animScale>
                                      <p:cBhvr>
                                        <p:cTn id="14" dur="166" decel="50000">
                                          <p:stCondLst>
                                            <p:cond delay="676"/>
                                          </p:stCondLst>
                                        </p:cTn>
                                        <p:tgtEl>
                                          <p:spTgt spid="12"/>
                                        </p:tgtEl>
                                      </p:cBhvr>
                                      <p:to x="100000" y="100000"/>
                                    </p:animScale>
                                    <p:animScale>
                                      <p:cBhvr>
                                        <p:cTn id="15" dur="26">
                                          <p:stCondLst>
                                            <p:cond delay="1312"/>
                                          </p:stCondLst>
                                        </p:cTn>
                                        <p:tgtEl>
                                          <p:spTgt spid="12"/>
                                        </p:tgtEl>
                                      </p:cBhvr>
                                      <p:to x="100000" y="80000"/>
                                    </p:animScale>
                                    <p:animScale>
                                      <p:cBhvr>
                                        <p:cTn id="16" dur="166" decel="50000">
                                          <p:stCondLst>
                                            <p:cond delay="1338"/>
                                          </p:stCondLst>
                                        </p:cTn>
                                        <p:tgtEl>
                                          <p:spTgt spid="12"/>
                                        </p:tgtEl>
                                      </p:cBhvr>
                                      <p:to x="100000" y="100000"/>
                                    </p:animScale>
                                    <p:animScale>
                                      <p:cBhvr>
                                        <p:cTn id="17" dur="26">
                                          <p:stCondLst>
                                            <p:cond delay="1642"/>
                                          </p:stCondLst>
                                        </p:cTn>
                                        <p:tgtEl>
                                          <p:spTgt spid="12"/>
                                        </p:tgtEl>
                                      </p:cBhvr>
                                      <p:to x="100000" y="90000"/>
                                    </p:animScale>
                                    <p:animScale>
                                      <p:cBhvr>
                                        <p:cTn id="18" dur="166" decel="50000">
                                          <p:stCondLst>
                                            <p:cond delay="1668"/>
                                          </p:stCondLst>
                                        </p:cTn>
                                        <p:tgtEl>
                                          <p:spTgt spid="12"/>
                                        </p:tgtEl>
                                      </p:cBhvr>
                                      <p:to x="100000" y="100000"/>
                                    </p:animScale>
                                    <p:animScale>
                                      <p:cBhvr>
                                        <p:cTn id="19" dur="26">
                                          <p:stCondLst>
                                            <p:cond delay="1808"/>
                                          </p:stCondLst>
                                        </p:cTn>
                                        <p:tgtEl>
                                          <p:spTgt spid="12"/>
                                        </p:tgtEl>
                                      </p:cBhvr>
                                      <p:to x="100000" y="95000"/>
                                    </p:animScale>
                                    <p:animScale>
                                      <p:cBhvr>
                                        <p:cTn id="20" dur="166" decel="50000">
                                          <p:stCondLst>
                                            <p:cond delay="1834"/>
                                          </p:stCondLst>
                                        </p:cTn>
                                        <p:tgtEl>
                                          <p:spTgt spid="12"/>
                                        </p:tgtEl>
                                      </p:cBhvr>
                                      <p:to x="100000" y="100000"/>
                                    </p:animScale>
                                  </p:childTnLst>
                                </p:cTn>
                              </p:par>
                            </p:childTnLst>
                          </p:cTn>
                        </p:par>
                        <p:par>
                          <p:cTn id="21" fill="hold">
                            <p:stCondLst>
                              <p:cond delay="2000"/>
                            </p:stCondLst>
                            <p:childTnLst>
                              <p:par>
                                <p:cTn id="22" presetID="29" presetClass="entr" presetSubtype="0" fill="hold" grpId="0" nodeType="afterEffect">
                                  <p:stCondLst>
                                    <p:cond delay="0"/>
                                  </p:stCondLst>
                                  <p:childTnLst>
                                    <p:set>
                                      <p:cBhvr>
                                        <p:cTn id="23" dur="1" fill="hold">
                                          <p:stCondLst>
                                            <p:cond delay="0"/>
                                          </p:stCondLst>
                                        </p:cTn>
                                        <p:tgtEl>
                                          <p:spTgt spid="15"/>
                                        </p:tgtEl>
                                        <p:attrNameLst>
                                          <p:attrName>style.visibility</p:attrName>
                                        </p:attrNameLst>
                                      </p:cBhvr>
                                      <p:to>
                                        <p:strVal val="visible"/>
                                      </p:to>
                                    </p:set>
                                    <p:anim calcmode="lin" valueType="num">
                                      <p:cBhvr>
                                        <p:cTn id="24" dur="1000" fill="hold"/>
                                        <p:tgtEl>
                                          <p:spTgt spid="15"/>
                                        </p:tgtEl>
                                        <p:attrNameLst>
                                          <p:attrName>ppt_x</p:attrName>
                                        </p:attrNameLst>
                                      </p:cBhvr>
                                      <p:tavLst>
                                        <p:tav tm="0">
                                          <p:val>
                                            <p:strVal val="#ppt_x-.2"/>
                                          </p:val>
                                        </p:tav>
                                        <p:tav tm="100000">
                                          <p:val>
                                            <p:strVal val="#ppt_x"/>
                                          </p:val>
                                        </p:tav>
                                      </p:tavLst>
                                    </p:anim>
                                    <p:anim calcmode="lin" valueType="num">
                                      <p:cBhvr>
                                        <p:cTn id="25" dur="1000" fill="hold"/>
                                        <p:tgtEl>
                                          <p:spTgt spid="15"/>
                                        </p:tgtEl>
                                        <p:attrNameLst>
                                          <p:attrName>ppt_y</p:attrName>
                                        </p:attrNameLst>
                                      </p:cBhvr>
                                      <p:tavLst>
                                        <p:tav tm="0">
                                          <p:val>
                                            <p:strVal val="#ppt_y"/>
                                          </p:val>
                                        </p:tav>
                                        <p:tav tm="100000">
                                          <p:val>
                                            <p:strVal val="#ppt_y"/>
                                          </p:val>
                                        </p:tav>
                                      </p:tavLst>
                                    </p:anim>
                                    <p:animEffect transition="in" filter="wipe(right)" prLst="gradientSize: 0.1">
                                      <p:cBhvr>
                                        <p:cTn id="26"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714348" y="2143117"/>
            <a:ext cx="7500965" cy="1928826"/>
          </a:xfrm>
          <a:prstGeom prst="rect">
            <a:avLst/>
          </a:prstGeom>
          <a:noFill/>
          <a:ln w="9525">
            <a:noFill/>
            <a:miter lim="800000"/>
            <a:headEnd/>
            <a:tailEnd/>
          </a:ln>
        </p:spPr>
        <p:txBody>
          <a:bodyPr anchor="ctr"/>
          <a:lstStyle/>
          <a:p>
            <a:pPr algn="ctr"/>
            <a:r>
              <a:rPr lang="en-IN" sz="2000" b="1" dirty="0" smtClean="0">
                <a:effectLst>
                  <a:outerShdw blurRad="38100" dist="38100" dir="2700000" algn="tl">
                    <a:srgbClr val="000000">
                      <a:alpha val="43137"/>
                    </a:srgbClr>
                  </a:outerShdw>
                </a:effectLst>
              </a:rPr>
              <a:t>LABOUR &amp; EMPLOYMENT LAWS </a:t>
            </a:r>
          </a:p>
          <a:p>
            <a:pPr algn="ctr"/>
            <a:r>
              <a:rPr lang="en-IN" sz="2000" b="1" dirty="0" smtClean="0">
                <a:effectLst>
                  <a:outerShdw blurRad="38100" dist="38100" dir="2700000" algn="tl">
                    <a:srgbClr val="000000">
                      <a:alpha val="43137"/>
                    </a:srgbClr>
                  </a:outerShdw>
                </a:effectLst>
              </a:rPr>
              <a:t>(ILLUSTRATIVE LIST) - FOR CORPORATE SECTOR</a:t>
            </a:r>
            <a:endParaRPr lang="en-US" sz="2000" dirty="0">
              <a:effectLst>
                <a:outerShdw blurRad="38100" dist="38100" dir="2700000" algn="tl">
                  <a:srgbClr val="000000">
                    <a:alpha val="43137"/>
                  </a:srgbClr>
                </a:outerShdw>
              </a:effectLst>
            </a:endParaRPr>
          </a:p>
        </p:txBody>
      </p:sp>
      <p:sp>
        <p:nvSpPr>
          <p:cNvPr id="3" name="TextBox 2"/>
          <p:cNvSpPr txBox="1"/>
          <p:nvPr/>
        </p:nvSpPr>
        <p:spPr>
          <a:xfrm>
            <a:off x="1428728" y="4071942"/>
            <a:ext cx="6143668" cy="1015663"/>
          </a:xfrm>
          <a:prstGeom prst="rect">
            <a:avLst/>
          </a:prstGeom>
          <a:noFill/>
        </p:spPr>
        <p:txBody>
          <a:bodyPr wrap="square" rtlCol="0">
            <a:spAutoFit/>
          </a:bodyPr>
          <a:lstStyle/>
          <a:p>
            <a:pPr algn="ctr"/>
            <a:r>
              <a:rPr lang="en-IN" sz="1400" i="1" dirty="0" smtClean="0"/>
              <a:t>[Excluding Acts Applicable On Mining, Shipping, Plantation Sectors; Unorganized Sector; Working Journalists; Cine Workers; Cigar &amp; </a:t>
            </a:r>
            <a:r>
              <a:rPr lang="en-IN" sz="1400" i="1" dirty="0" err="1" smtClean="0"/>
              <a:t>Beedi</a:t>
            </a:r>
            <a:r>
              <a:rPr lang="en-IN" sz="1400" i="1" dirty="0" smtClean="0"/>
              <a:t> Workers, Motor Transport Sector]</a:t>
            </a:r>
            <a:endParaRPr lang="en-US" sz="1400" i="1" dirty="0" smtClean="0"/>
          </a:p>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1"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37" presetClass="entr" presetSubtype="0" fill="hold" grpId="0" nodeType="after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900" decel="100000" fill="hold"/>
                                        <p:tgtEl>
                                          <p:spTgt spid="3"/>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95288" y="519113"/>
            <a:ext cx="8229600" cy="981075"/>
          </a:xfrm>
        </p:spPr>
        <p:txBody>
          <a:bodyPr/>
          <a:lstStyle/>
          <a:p>
            <a:pPr eaLnBrk="1" hangingPunct="1"/>
            <a:r>
              <a:rPr lang="en-IN" sz="1800" b="1" dirty="0" smtClean="0"/>
              <a:t>LABOUR &amp; EMPLOYMENT LAWS ENACTED AND ENFORCED BY CENTRAL GOVERNMENT</a:t>
            </a:r>
            <a:endParaRPr lang="en-US" sz="1800" dirty="0" smtClean="0">
              <a:solidFill>
                <a:schemeClr val="tx1"/>
              </a:solidFill>
            </a:endParaRPr>
          </a:p>
        </p:txBody>
      </p:sp>
      <p:sp>
        <p:nvSpPr>
          <p:cNvPr id="4099" name="Rectangle 3"/>
          <p:cNvSpPr>
            <a:spLocks noGrp="1" noChangeArrowheads="1"/>
          </p:cNvSpPr>
          <p:nvPr>
            <p:ph type="body" idx="1"/>
          </p:nvPr>
        </p:nvSpPr>
        <p:spPr>
          <a:xfrm>
            <a:off x="557242" y="1714488"/>
            <a:ext cx="8229600" cy="4525962"/>
          </a:xfrm>
        </p:spPr>
        <p:txBody>
          <a:bodyPr/>
          <a:lstStyle/>
          <a:p>
            <a:pPr eaLnBrk="1" hangingPunct="1"/>
            <a:endParaRPr lang="en-IN" sz="2800" dirty="0" smtClean="0"/>
          </a:p>
          <a:p>
            <a:pPr eaLnBrk="1" hangingPunct="1"/>
            <a:endParaRPr lang="en-IN" sz="2800" dirty="0" smtClean="0"/>
          </a:p>
          <a:p>
            <a:pPr eaLnBrk="1" hangingPunct="1"/>
            <a:endParaRPr lang="en-IN" sz="2800" dirty="0" smtClean="0"/>
          </a:p>
          <a:p>
            <a:pPr eaLnBrk="1" hangingPunct="1"/>
            <a:endParaRPr lang="en-IN" sz="2800" dirty="0" smtClean="0"/>
          </a:p>
        </p:txBody>
      </p:sp>
      <p:graphicFrame>
        <p:nvGraphicFramePr>
          <p:cNvPr id="4" name="Table 3"/>
          <p:cNvGraphicFramePr>
            <a:graphicFrameLocks noGrp="1"/>
          </p:cNvGraphicFramePr>
          <p:nvPr/>
        </p:nvGraphicFramePr>
        <p:xfrm>
          <a:off x="571472" y="1714488"/>
          <a:ext cx="6858048" cy="1635186"/>
        </p:xfrm>
        <a:graphic>
          <a:graphicData uri="http://schemas.openxmlformats.org/drawingml/2006/table">
            <a:tbl>
              <a:tblPr firstRow="1" bandRow="1">
                <a:tableStyleId>{5C22544A-7EE6-4342-B048-85BDC9FD1C3A}</a:tableStyleId>
              </a:tblPr>
              <a:tblGrid>
                <a:gridCol w="6858048"/>
              </a:tblGrid>
              <a:tr h="57653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800" b="0" dirty="0" smtClean="0">
                          <a:solidFill>
                            <a:schemeClr val="tx1"/>
                          </a:solidFill>
                        </a:rPr>
                        <a:t>The Employees’ State Insurance Act, 1948 [ Applicable - 10 Employees]</a:t>
                      </a:r>
                      <a:endParaRPr lang="en-US" b="0" dirty="0"/>
                    </a:p>
                  </a:txBody>
                  <a:tcPr/>
                </a:tc>
              </a:tr>
              <a:tr h="995106">
                <a:tc>
                  <a:txBody>
                    <a:bodyPr/>
                    <a:lstStyle/>
                    <a:p>
                      <a:pPr algn="just"/>
                      <a:r>
                        <a:rPr lang="en-IN" sz="1800" b="0" dirty="0" smtClean="0"/>
                        <a:t>The Employees’ Provident Fund and Miscellaneous Provisions Act, 1952 </a:t>
                      </a:r>
                      <a:r>
                        <a:rPr lang="en-IN" sz="1800" b="0" dirty="0" smtClean="0">
                          <a:solidFill>
                            <a:schemeClr val="tx1"/>
                          </a:solidFill>
                        </a:rPr>
                        <a:t>[ Applicable - 20 Employees]</a:t>
                      </a:r>
                      <a:endParaRPr lang="en-US" b="0"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357188"/>
            <a:ext cx="8229600" cy="1143000"/>
          </a:xfrm>
        </p:spPr>
        <p:txBody>
          <a:bodyPr/>
          <a:lstStyle/>
          <a:p>
            <a:pPr eaLnBrk="1" hangingPunct="1"/>
            <a:r>
              <a:rPr lang="en-IN" sz="1600" b="1" dirty="0" smtClean="0"/>
              <a:t>LABOUR &amp; EMPLOYMENT LAWS ENACTED BY CENTRAL GOVERNMENT AND ENFORCED BY BOTH THE CENTRAL AS WELL AS THE STATE GOVERNMENTS  </a:t>
            </a:r>
            <a:r>
              <a:rPr lang="en-US" sz="1600" dirty="0" smtClean="0"/>
              <a:t/>
            </a:r>
            <a:br>
              <a:rPr lang="en-US" sz="1600" dirty="0" smtClean="0"/>
            </a:br>
            <a:endParaRPr lang="en-US" sz="1600" dirty="0" smtClean="0"/>
          </a:p>
        </p:txBody>
      </p:sp>
      <p:sp>
        <p:nvSpPr>
          <p:cNvPr id="5123" name="Content Placeholder 2"/>
          <p:cNvSpPr>
            <a:spLocks noGrp="1"/>
          </p:cNvSpPr>
          <p:nvPr>
            <p:ph idx="1"/>
          </p:nvPr>
        </p:nvSpPr>
        <p:spPr/>
        <p:txBody>
          <a:bodyPr/>
          <a:lstStyle/>
          <a:p>
            <a:pPr eaLnBrk="1" hangingPunct="1"/>
            <a:endParaRPr lang="en-US" sz="2400" dirty="0" smtClean="0"/>
          </a:p>
        </p:txBody>
      </p:sp>
      <p:graphicFrame>
        <p:nvGraphicFramePr>
          <p:cNvPr id="4" name="Table 3"/>
          <p:cNvGraphicFramePr>
            <a:graphicFrameLocks noGrp="1"/>
          </p:cNvGraphicFramePr>
          <p:nvPr/>
        </p:nvGraphicFramePr>
        <p:xfrm>
          <a:off x="571472" y="1714488"/>
          <a:ext cx="6858048" cy="4456992"/>
        </p:xfrm>
        <a:graphic>
          <a:graphicData uri="http://schemas.openxmlformats.org/drawingml/2006/table">
            <a:tbl>
              <a:tblPr firstRow="1" bandRow="1">
                <a:tableStyleId>{073A0DAA-6AF3-43AB-8588-CEC1D06C72B9}</a:tableStyleId>
              </a:tblPr>
              <a:tblGrid>
                <a:gridCol w="6858048"/>
              </a:tblGrid>
              <a:tr h="49113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0" dirty="0" smtClean="0">
                          <a:solidFill>
                            <a:schemeClr val="tx1"/>
                          </a:solidFill>
                        </a:rPr>
                        <a:t>The Payment of Wages Act, 1936 [ Applicable – On</a:t>
                      </a:r>
                      <a:r>
                        <a:rPr lang="en-IN" sz="1600" b="0" baseline="0" dirty="0" smtClean="0">
                          <a:solidFill>
                            <a:schemeClr val="tx1"/>
                          </a:solidFill>
                        </a:rPr>
                        <a:t> E</a:t>
                      </a:r>
                      <a:r>
                        <a:rPr lang="en-IN" sz="1600" b="0" dirty="0" smtClean="0">
                          <a:solidFill>
                            <a:schemeClr val="tx1"/>
                          </a:solidFill>
                        </a:rPr>
                        <a:t>mployees earning less than a prescribed wage ceiling]</a:t>
                      </a:r>
                      <a:endParaRPr lang="en-US" sz="1600" dirty="0"/>
                    </a:p>
                  </a:txBody>
                  <a:tcPr>
                    <a:solidFill>
                      <a:schemeClr val="bg2">
                        <a:lumMod val="20000"/>
                        <a:lumOff val="80000"/>
                      </a:schemeClr>
                    </a:solidFill>
                  </a:tcPr>
                </a:tc>
              </a:tr>
              <a:tr h="49113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dirty="0" smtClean="0"/>
                        <a:t>The Industrial Employment (Standing Orders) Act, 1946 </a:t>
                      </a:r>
                      <a:r>
                        <a:rPr lang="en-IN" sz="1600" b="0" dirty="0" smtClean="0">
                          <a:solidFill>
                            <a:schemeClr val="tx1"/>
                          </a:solidFill>
                        </a:rPr>
                        <a:t>[ Applicable –  100 Employees or Less if so prescribed under the State Rules]</a:t>
                      </a:r>
                      <a:endParaRPr lang="en-US" sz="1600" dirty="0"/>
                    </a:p>
                  </a:txBody>
                  <a:tcPr/>
                </a:tc>
              </a:tr>
              <a:tr h="49113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dirty="0" smtClean="0"/>
                        <a:t>The Industrial Disputes Act, 1947 </a:t>
                      </a:r>
                      <a:r>
                        <a:rPr lang="en-IN" sz="1600" b="0" dirty="0" smtClean="0">
                          <a:solidFill>
                            <a:schemeClr val="tx1"/>
                          </a:solidFill>
                        </a:rPr>
                        <a:t>1936 [Applicable – Irrespective of  Number of Employees]</a:t>
                      </a:r>
                      <a:endParaRPr lang="en-US" sz="1600" dirty="0"/>
                    </a:p>
                  </a:txBody>
                  <a:tcPr/>
                </a:tc>
              </a:tr>
              <a:tr h="49113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dirty="0" smtClean="0"/>
                        <a:t>The Minimum Wages Act, 1948 </a:t>
                      </a:r>
                      <a:r>
                        <a:rPr lang="en-IN" sz="1600" b="0" dirty="0" smtClean="0">
                          <a:solidFill>
                            <a:schemeClr val="tx1"/>
                          </a:solidFill>
                        </a:rPr>
                        <a:t>1936 [ Applicable – If Employment falls under Scheduled Employment]</a:t>
                      </a:r>
                      <a:endParaRPr lang="en-US" sz="1600" dirty="0"/>
                    </a:p>
                  </a:txBody>
                  <a:tcPr/>
                </a:tc>
              </a:tr>
              <a:tr h="49113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dirty="0" smtClean="0"/>
                        <a:t>The Apprentices Act, 1961 - </a:t>
                      </a:r>
                      <a:r>
                        <a:rPr lang="en-IN" sz="1600" b="0" dirty="0" smtClean="0">
                          <a:solidFill>
                            <a:schemeClr val="tx1"/>
                          </a:solidFill>
                        </a:rPr>
                        <a:t>[ Areas &amp; Industries as notified by the Central Government]</a:t>
                      </a:r>
                      <a:endParaRPr lang="en-US" sz="1600" dirty="0"/>
                    </a:p>
                  </a:txBody>
                  <a:tcPr/>
                </a:tc>
              </a:tr>
              <a:tr h="49113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dirty="0" smtClean="0"/>
                        <a:t>The Maternity Benefit Act, 1961 </a:t>
                      </a:r>
                      <a:r>
                        <a:rPr lang="en-IN" sz="1600" b="0" dirty="0" smtClean="0">
                          <a:solidFill>
                            <a:schemeClr val="tx1"/>
                          </a:solidFill>
                        </a:rPr>
                        <a:t>[ Applicable - 10 Employees]</a:t>
                      </a:r>
                      <a:endParaRPr lang="en-US" sz="1600" dirty="0"/>
                    </a:p>
                  </a:txBody>
                  <a:tcPr/>
                </a:tc>
              </a:tr>
              <a:tr h="491136">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IN" sz="1600" dirty="0" smtClean="0"/>
                        <a:t>The Payment of Bonus Act, 1965 </a:t>
                      </a:r>
                      <a:r>
                        <a:rPr lang="en-IN" sz="1600" b="0" dirty="0" smtClean="0">
                          <a:solidFill>
                            <a:schemeClr val="tx1"/>
                          </a:solidFill>
                        </a:rPr>
                        <a:t>[ Applicable – 20 Employees]</a:t>
                      </a:r>
                      <a:endParaRPr lang="en-US" sz="1600" dirty="0" smtClean="0"/>
                    </a:p>
                  </a:txBody>
                  <a:tcPr/>
                </a:tc>
              </a:tr>
              <a:tr h="49113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dirty="0" smtClean="0"/>
                        <a:t>The Contract Labour (Regulation and Abolition) Act, 1970 </a:t>
                      </a:r>
                      <a:r>
                        <a:rPr lang="en-IN" sz="1600" b="0" dirty="0" smtClean="0">
                          <a:solidFill>
                            <a:schemeClr val="tx1"/>
                          </a:solidFill>
                        </a:rPr>
                        <a:t>[Applicable – 20  Contract Labour</a:t>
                      </a:r>
                      <a:r>
                        <a:rPr lang="en-IN" sz="1600" b="0" baseline="0" dirty="0" smtClean="0">
                          <a:solidFill>
                            <a:schemeClr val="tx1"/>
                          </a:solidFill>
                        </a:rPr>
                        <a:t> </a:t>
                      </a:r>
                      <a:r>
                        <a:rPr lang="en-IN" sz="1600" b="0" dirty="0" smtClean="0">
                          <a:solidFill>
                            <a:schemeClr val="tx1"/>
                          </a:solidFill>
                        </a:rPr>
                        <a:t>employed in an Establishment or</a:t>
                      </a:r>
                      <a:r>
                        <a:rPr lang="en-IN" sz="1600" b="0" baseline="0" dirty="0" smtClean="0">
                          <a:solidFill>
                            <a:schemeClr val="tx1"/>
                          </a:solidFill>
                        </a:rPr>
                        <a:t> by a Contractor</a:t>
                      </a:r>
                      <a:r>
                        <a:rPr lang="en-IN" sz="1600" b="0" dirty="0" smtClean="0">
                          <a:solidFill>
                            <a:schemeClr val="tx1"/>
                          </a:solidFill>
                        </a:rPr>
                        <a:t>]</a:t>
                      </a:r>
                      <a:endParaRPr lang="en-US" sz="1600" dirty="0" smtClean="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357188"/>
            <a:ext cx="8229600" cy="1143000"/>
          </a:xfrm>
        </p:spPr>
        <p:txBody>
          <a:bodyPr/>
          <a:lstStyle/>
          <a:p>
            <a:pPr eaLnBrk="1" hangingPunct="1"/>
            <a:r>
              <a:rPr lang="en-IN" sz="1600" b="1" dirty="0" smtClean="0"/>
              <a:t>LABOUR &amp; EMPLOYMENT LAWS ENACTED BY CENTRAL GOVERNMENT AND ENFORCED BY BOTH THE CENTRAL AS WELL AS THE STATE GOVERNMENTS  </a:t>
            </a:r>
            <a:r>
              <a:rPr lang="en-US" sz="1600" dirty="0" smtClean="0"/>
              <a:t/>
            </a:r>
            <a:br>
              <a:rPr lang="en-US" sz="1600" dirty="0" smtClean="0"/>
            </a:br>
            <a:endParaRPr lang="en-US" sz="1600" dirty="0" smtClean="0"/>
          </a:p>
        </p:txBody>
      </p:sp>
      <p:sp>
        <p:nvSpPr>
          <p:cNvPr id="5123" name="Content Placeholder 2"/>
          <p:cNvSpPr>
            <a:spLocks noGrp="1"/>
          </p:cNvSpPr>
          <p:nvPr>
            <p:ph idx="1"/>
          </p:nvPr>
        </p:nvSpPr>
        <p:spPr/>
        <p:txBody>
          <a:bodyPr/>
          <a:lstStyle/>
          <a:p>
            <a:pPr eaLnBrk="1" hangingPunct="1"/>
            <a:endParaRPr lang="en-US" sz="2400" dirty="0" smtClean="0"/>
          </a:p>
        </p:txBody>
      </p:sp>
      <p:graphicFrame>
        <p:nvGraphicFramePr>
          <p:cNvPr id="4" name="Table 3"/>
          <p:cNvGraphicFramePr>
            <a:graphicFrameLocks noGrp="1"/>
          </p:cNvGraphicFramePr>
          <p:nvPr/>
        </p:nvGraphicFramePr>
        <p:xfrm>
          <a:off x="571472" y="1714488"/>
          <a:ext cx="6858048" cy="4493829"/>
        </p:xfrm>
        <a:graphic>
          <a:graphicData uri="http://schemas.openxmlformats.org/drawingml/2006/table">
            <a:tbl>
              <a:tblPr firstRow="1" bandRow="1">
                <a:tableStyleId>{073A0DAA-6AF3-43AB-8588-CEC1D06C72B9}</a:tableStyleId>
              </a:tblPr>
              <a:tblGrid>
                <a:gridCol w="6858048"/>
              </a:tblGrid>
              <a:tr h="622869">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IN" sz="1600" b="0" kern="1200" dirty="0" smtClean="0">
                          <a:solidFill>
                            <a:schemeClr val="tx1"/>
                          </a:solidFill>
                          <a:latin typeface="+mn-lt"/>
                          <a:ea typeface="+mn-ea"/>
                          <a:cs typeface="+mn-cs"/>
                        </a:rPr>
                        <a:t>The Payment of Gratuity Act, 1972 </a:t>
                      </a:r>
                      <a:r>
                        <a:rPr lang="en-IN" sz="1600" b="0" dirty="0" smtClean="0">
                          <a:solidFill>
                            <a:schemeClr val="tx1"/>
                          </a:solidFill>
                        </a:rPr>
                        <a:t>[ Applicable –20 Employees]</a:t>
                      </a:r>
                      <a:endParaRPr lang="en-US" sz="1600" b="0" dirty="0" smtClean="0">
                        <a:solidFill>
                          <a:schemeClr val="tx1"/>
                        </a:solidFill>
                      </a:endParaRPr>
                    </a:p>
                  </a:txBody>
                  <a:tcPr>
                    <a:solidFill>
                      <a:schemeClr val="bg2">
                        <a:lumMod val="20000"/>
                        <a:lumOff val="80000"/>
                      </a:schemeClr>
                    </a:solidFill>
                  </a:tcPr>
                </a:tc>
              </a:tr>
              <a:tr h="52013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0" dirty="0" smtClean="0">
                          <a:solidFill>
                            <a:schemeClr val="tx1"/>
                          </a:solidFill>
                        </a:rPr>
                        <a:t>The Equal Remuneration Act, 1976 [ Applicable – Irrespective of  Employees]</a:t>
                      </a:r>
                      <a:endParaRPr lang="en-US" sz="1600" b="0" dirty="0" smtClean="0"/>
                    </a:p>
                  </a:txBody>
                  <a:tcPr/>
                </a:tc>
              </a:tr>
              <a:tr h="62286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0" dirty="0" smtClean="0"/>
                        <a:t>The Inter-State Migrant Workmen (Regulation of Employment and Conditions of Service) Act, 1979 </a:t>
                      </a:r>
                      <a:r>
                        <a:rPr lang="en-IN" sz="1600" b="0" dirty="0" smtClean="0">
                          <a:solidFill>
                            <a:schemeClr val="tx1"/>
                          </a:solidFill>
                        </a:rPr>
                        <a:t>[ Applicable –20</a:t>
                      </a:r>
                      <a:r>
                        <a:rPr lang="en-IN" sz="1600" b="0" baseline="0" dirty="0" smtClean="0">
                          <a:solidFill>
                            <a:schemeClr val="tx1"/>
                          </a:solidFill>
                        </a:rPr>
                        <a:t> </a:t>
                      </a:r>
                      <a:r>
                        <a:rPr lang="en-IN" sz="1600" b="0" dirty="0" smtClean="0">
                          <a:solidFill>
                            <a:schemeClr val="tx1"/>
                          </a:solidFill>
                        </a:rPr>
                        <a:t>Inter-State Contract Labour employed in an Establishment or</a:t>
                      </a:r>
                      <a:r>
                        <a:rPr lang="en-IN" sz="1600" b="0" baseline="0" dirty="0" smtClean="0">
                          <a:solidFill>
                            <a:schemeClr val="tx1"/>
                          </a:solidFill>
                        </a:rPr>
                        <a:t> by a Contractor</a:t>
                      </a:r>
                      <a:r>
                        <a:rPr lang="en-IN" sz="1600" b="0" dirty="0" smtClean="0">
                          <a:solidFill>
                            <a:schemeClr val="tx1"/>
                          </a:solidFill>
                        </a:rPr>
                        <a:t>]</a:t>
                      </a:r>
                      <a:endParaRPr lang="en-US" sz="1600" b="0" dirty="0" smtClean="0"/>
                    </a:p>
                  </a:txBody>
                  <a:tcPr/>
                </a:tc>
              </a:tr>
              <a:tr h="52013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0" dirty="0" smtClean="0"/>
                        <a:t>The Child Labour (Prohibition and Regulation) Act, 1986 </a:t>
                      </a:r>
                      <a:r>
                        <a:rPr lang="en-IN" sz="1600" b="0" dirty="0" smtClean="0">
                          <a:solidFill>
                            <a:schemeClr val="tx1"/>
                          </a:solidFill>
                        </a:rPr>
                        <a:t>[ Applicable – Irrespective of  Employees]</a:t>
                      </a:r>
                      <a:endParaRPr lang="en-US" sz="1600" b="0" dirty="0" smtClean="0"/>
                    </a:p>
                  </a:txBody>
                  <a:tcPr/>
                </a:tc>
              </a:tr>
              <a:tr h="734453">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0" dirty="0" smtClean="0"/>
                        <a:t>The Labour Laws (Exemption from Furnishing Returns and Maintaining Registers by Certain Establishments) Act, 1988 </a:t>
                      </a:r>
                      <a:r>
                        <a:rPr lang="en-IN" sz="1600" b="0" dirty="0" smtClean="0">
                          <a:solidFill>
                            <a:schemeClr val="tx1"/>
                          </a:solidFill>
                        </a:rPr>
                        <a:t>[ Applicable –Less than 20 Employees or less than 40 Employees] </a:t>
                      </a:r>
                      <a:endParaRPr lang="en-US" sz="1600" b="0" dirty="0" smtClean="0"/>
                    </a:p>
                  </a:txBody>
                  <a:tcPr/>
                </a:tc>
              </a:tr>
              <a:tr h="62286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dirty="0" smtClean="0"/>
                        <a:t>The Sexual Harassment of Women at Workplace (Prevention, Prohibition and </a:t>
                      </a:r>
                      <a:r>
                        <a:rPr lang="en-US" sz="1600" dirty="0" err="1" smtClean="0"/>
                        <a:t>Redressal</a:t>
                      </a:r>
                      <a:r>
                        <a:rPr lang="en-US" sz="1600" dirty="0" smtClean="0"/>
                        <a:t>) Act 2013, read with The Sexual Harassment of Women at Workplace (Prevention, Prohibition and </a:t>
                      </a:r>
                      <a:r>
                        <a:rPr lang="en-US" sz="1600" dirty="0" err="1" smtClean="0"/>
                        <a:t>Redressal</a:t>
                      </a:r>
                      <a:r>
                        <a:rPr lang="en-US" sz="1600" dirty="0" smtClean="0"/>
                        <a:t>) Rules, 2013 </a:t>
                      </a:r>
                      <a:r>
                        <a:rPr lang="en-IN" sz="1600" b="0" dirty="0" smtClean="0">
                          <a:solidFill>
                            <a:schemeClr val="tx1"/>
                          </a:solidFill>
                        </a:rPr>
                        <a:t>1976            [ Applicable – In case of Female Employees]</a:t>
                      </a:r>
                      <a:endParaRPr lang="en-US" sz="1600" b="0" dirty="0" smtClean="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357188"/>
            <a:ext cx="8229600" cy="1143000"/>
          </a:xfrm>
        </p:spPr>
        <p:txBody>
          <a:bodyPr/>
          <a:lstStyle/>
          <a:p>
            <a:r>
              <a:rPr lang="en-IN" sz="1800" b="1" dirty="0" smtClean="0"/>
              <a:t>LABOUR &amp; EMPLOYMENT LAWS ENACTED BY CENTRAL GOVERNMENT</a:t>
            </a:r>
            <a:br>
              <a:rPr lang="en-IN" sz="1800" b="1" dirty="0" smtClean="0"/>
            </a:br>
            <a:r>
              <a:rPr lang="en-IN" sz="1800" b="1" dirty="0" smtClean="0"/>
              <a:t> AND ENFORCED BY THE STATE GOVERNMENTS</a:t>
            </a:r>
            <a:r>
              <a:rPr lang="en-US" sz="1800" dirty="0" smtClean="0"/>
              <a:t/>
            </a:r>
            <a:br>
              <a:rPr lang="en-US" sz="1800" dirty="0" smtClean="0"/>
            </a:br>
            <a:endParaRPr lang="en-US" sz="1800" dirty="0" smtClean="0"/>
          </a:p>
        </p:txBody>
      </p:sp>
      <p:sp>
        <p:nvSpPr>
          <p:cNvPr id="7171" name="Content Placeholder 2"/>
          <p:cNvSpPr>
            <a:spLocks noGrp="1"/>
          </p:cNvSpPr>
          <p:nvPr>
            <p:ph idx="1"/>
          </p:nvPr>
        </p:nvSpPr>
        <p:spPr>
          <a:xfrm>
            <a:off x="457200" y="1617681"/>
            <a:ext cx="8229600" cy="4525963"/>
          </a:xfrm>
        </p:spPr>
        <p:txBody>
          <a:bodyPr/>
          <a:lstStyle/>
          <a:p>
            <a:endParaRPr lang="en-US" sz="2400" dirty="0" smtClean="0">
              <a:latin typeface="Century" pitchFamily="18" charset="0"/>
            </a:endParaRPr>
          </a:p>
        </p:txBody>
      </p:sp>
      <p:graphicFrame>
        <p:nvGraphicFramePr>
          <p:cNvPr id="4" name="Table 3"/>
          <p:cNvGraphicFramePr>
            <a:graphicFrameLocks noGrp="1"/>
          </p:cNvGraphicFramePr>
          <p:nvPr/>
        </p:nvGraphicFramePr>
        <p:xfrm>
          <a:off x="571472" y="1714486"/>
          <a:ext cx="6858048" cy="2620252"/>
        </p:xfrm>
        <a:graphic>
          <a:graphicData uri="http://schemas.openxmlformats.org/drawingml/2006/table">
            <a:tbl>
              <a:tblPr firstRow="1" bandRow="1">
                <a:tableStyleId>{93296810-A885-4BE3-A3E7-6D5BEEA58F35}</a:tableStyleId>
              </a:tblPr>
              <a:tblGrid>
                <a:gridCol w="6858048"/>
              </a:tblGrid>
              <a:tr h="511517">
                <a:tc>
                  <a:txBody>
                    <a:bodyPr/>
                    <a:lstStyle/>
                    <a:p>
                      <a:pPr algn="just"/>
                      <a:r>
                        <a:rPr lang="en-IN" sz="1600" b="0" dirty="0" smtClean="0">
                          <a:solidFill>
                            <a:schemeClr val="tx1"/>
                          </a:solidFill>
                        </a:rPr>
                        <a:t>The Employees’ Compensation Act, 1923 [ Applicable – Irrespective of  Employees]</a:t>
                      </a:r>
                      <a:endParaRPr lang="en-US" sz="1600" b="0" dirty="0">
                        <a:solidFill>
                          <a:schemeClr val="tx1"/>
                        </a:solidFill>
                      </a:endParaRPr>
                    </a:p>
                  </a:txBody>
                  <a:tcPr>
                    <a:solidFill>
                      <a:srgbClr val="E8E8ED"/>
                    </a:solidFill>
                  </a:tcPr>
                </a:tc>
              </a:tr>
              <a:tr h="511517">
                <a:tc>
                  <a:txBody>
                    <a:bodyPr/>
                    <a:lstStyle/>
                    <a:p>
                      <a:pPr algn="just"/>
                      <a:r>
                        <a:rPr lang="en-IN" sz="1600" dirty="0" smtClean="0"/>
                        <a:t>The Employers’ Liability Act, 1938 </a:t>
                      </a:r>
                      <a:r>
                        <a:rPr lang="en-IN" sz="1600" b="0" dirty="0" smtClean="0">
                          <a:solidFill>
                            <a:schemeClr val="tx1"/>
                          </a:solidFill>
                        </a:rPr>
                        <a:t>[ Applicable – Irrespective of  Employees]</a:t>
                      </a:r>
                      <a:endParaRPr lang="en-US" sz="1600" dirty="0" smtClean="0"/>
                    </a:p>
                  </a:txBody>
                  <a:tcPr/>
                </a:tc>
              </a:tr>
              <a:tr h="511517">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dirty="0" smtClean="0"/>
                        <a:t>The Factories Act, 1948 </a:t>
                      </a:r>
                      <a:r>
                        <a:rPr lang="en-IN" sz="1600" b="0" dirty="0" smtClean="0">
                          <a:solidFill>
                            <a:schemeClr val="tx1"/>
                          </a:solidFill>
                        </a:rPr>
                        <a:t>[ Applicable - 10 / 20 Workers,</a:t>
                      </a:r>
                      <a:r>
                        <a:rPr lang="en-IN" sz="1600" b="0" baseline="0" dirty="0" smtClean="0">
                          <a:solidFill>
                            <a:schemeClr val="tx1"/>
                          </a:solidFill>
                        </a:rPr>
                        <a:t> depending upon use of power/electricity</a:t>
                      </a:r>
                      <a:r>
                        <a:rPr lang="en-IN" sz="1600" b="0" dirty="0" smtClean="0">
                          <a:solidFill>
                            <a:schemeClr val="tx1"/>
                          </a:solidFill>
                        </a:rPr>
                        <a:t>]</a:t>
                      </a:r>
                      <a:endParaRPr lang="en-US" sz="1600" dirty="0"/>
                    </a:p>
                  </a:txBody>
                  <a:tcPr/>
                </a:tc>
              </a:tr>
              <a:tr h="88289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dirty="0" smtClean="0"/>
                        <a:t>The Employment Exchange (Compulsory Notification of Vacancies) Act, 1959 </a:t>
                      </a:r>
                      <a:r>
                        <a:rPr lang="en-IN" sz="1600" b="0" dirty="0" smtClean="0">
                          <a:solidFill>
                            <a:schemeClr val="tx1"/>
                          </a:solidFill>
                        </a:rPr>
                        <a:t>[Applicable – All Establishments in Public Sector &amp; All</a:t>
                      </a:r>
                      <a:r>
                        <a:rPr lang="en-IN" sz="1600" b="0" baseline="0" dirty="0" smtClean="0">
                          <a:solidFill>
                            <a:schemeClr val="tx1"/>
                          </a:solidFill>
                        </a:rPr>
                        <a:t> Establishments in Private Sector employing </a:t>
                      </a:r>
                      <a:r>
                        <a:rPr lang="en-IN" sz="1600" b="0" dirty="0" smtClean="0">
                          <a:solidFill>
                            <a:schemeClr val="tx1"/>
                          </a:solidFill>
                        </a:rPr>
                        <a:t>25 or more Employees] </a:t>
                      </a:r>
                      <a:endParaRPr lang="en-US" sz="1600"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357188"/>
            <a:ext cx="8229600" cy="1143000"/>
          </a:xfrm>
        </p:spPr>
        <p:txBody>
          <a:bodyPr/>
          <a:lstStyle/>
          <a:p>
            <a:r>
              <a:rPr lang="en-IN" sz="1800" b="1" dirty="0" smtClean="0"/>
              <a:t>LABOUR &amp; EMPLOYMENT LAWS ENACTED &amp; ENFORCED </a:t>
            </a:r>
            <a:br>
              <a:rPr lang="en-IN" sz="1800" b="1" dirty="0" smtClean="0"/>
            </a:br>
            <a:r>
              <a:rPr lang="en-IN" sz="1800" b="1" dirty="0" smtClean="0"/>
              <a:t>BY THE RESPECTIVE STATE GOVERNMENTS</a:t>
            </a:r>
            <a:r>
              <a:rPr lang="en-US" sz="1800" dirty="0" smtClean="0"/>
              <a:t/>
            </a:r>
            <a:br>
              <a:rPr lang="en-US" sz="1800" dirty="0" smtClean="0"/>
            </a:br>
            <a:endParaRPr lang="en-US" sz="1800" dirty="0" smtClean="0"/>
          </a:p>
        </p:txBody>
      </p:sp>
      <p:graphicFrame>
        <p:nvGraphicFramePr>
          <p:cNvPr id="4" name="Table 3"/>
          <p:cNvGraphicFramePr>
            <a:graphicFrameLocks noGrp="1"/>
          </p:cNvGraphicFramePr>
          <p:nvPr/>
        </p:nvGraphicFramePr>
        <p:xfrm>
          <a:off x="571472" y="1714488"/>
          <a:ext cx="6096000" cy="1158240"/>
        </p:xfrm>
        <a:graphic>
          <a:graphicData uri="http://schemas.openxmlformats.org/drawingml/2006/table">
            <a:tbl>
              <a:tblPr firstRow="1" bandRow="1">
                <a:tableStyleId>{5C22544A-7EE6-4342-B048-85BDC9FD1C3A}</a:tableStyleId>
              </a:tblPr>
              <a:tblGrid>
                <a:gridCol w="6096000"/>
              </a:tblGrid>
              <a:tr h="37084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0" dirty="0" smtClean="0">
                          <a:solidFill>
                            <a:schemeClr val="tx1"/>
                          </a:solidFill>
                        </a:rPr>
                        <a:t>Law on Shops &amp; Commercial Establishments</a:t>
                      </a:r>
                      <a:r>
                        <a:rPr lang="en-IN" sz="1600" b="0" baseline="0" dirty="0" smtClean="0">
                          <a:solidFill>
                            <a:schemeClr val="tx1"/>
                          </a:solidFill>
                        </a:rPr>
                        <a:t> [</a:t>
                      </a:r>
                      <a:r>
                        <a:rPr lang="en-IN" sz="1600" b="0" dirty="0" smtClean="0">
                          <a:solidFill>
                            <a:schemeClr val="tx1"/>
                          </a:solidFill>
                        </a:rPr>
                        <a:t>Generally Applicable in all States– Irrespective of  Employees]</a:t>
                      </a:r>
                      <a:endParaRPr lang="en-US" sz="1600" b="0" dirty="0" smtClean="0">
                        <a:solidFill>
                          <a:schemeClr val="tx1"/>
                        </a:solidFill>
                      </a:endParaRPr>
                    </a:p>
                  </a:txBody>
                  <a:tcPr/>
                </a:tc>
              </a:tr>
              <a:tr h="37084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dirty="0" smtClean="0"/>
                        <a:t>Law regarding Labour Welfare Fund </a:t>
                      </a:r>
                      <a:r>
                        <a:rPr lang="en-IN" sz="1600" b="0" dirty="0" smtClean="0">
                          <a:solidFill>
                            <a:schemeClr val="tx1"/>
                          </a:solidFill>
                        </a:rPr>
                        <a:t>[Generally Applicable – 1   Employee] </a:t>
                      </a:r>
                      <a:endParaRPr lang="en-US" sz="1600" dirty="0" smtClean="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CONTRIBUTION BY A CS</a:t>
            </a:r>
            <a:endParaRPr lang="en-US" sz="3200" b="1" dirty="0">
              <a:effectLst>
                <a:outerShdw blurRad="38100" dist="38100" dir="2700000" algn="tl">
                  <a:srgbClr val="000000">
                    <a:alpha val="43137"/>
                  </a:srgbClr>
                </a:outerShdw>
              </a:effectLst>
            </a:endParaRPr>
          </a:p>
        </p:txBody>
      </p:sp>
      <p:sp>
        <p:nvSpPr>
          <p:cNvPr id="16" name="TextBox 15"/>
          <p:cNvSpPr txBox="1"/>
          <p:nvPr/>
        </p:nvSpPr>
        <p:spPr>
          <a:xfrm>
            <a:off x="857224" y="2143116"/>
            <a:ext cx="6286544" cy="923330"/>
          </a:xfrm>
          <a:prstGeom prst="rect">
            <a:avLst/>
          </a:prstGeom>
          <a:noFill/>
          <a:ln>
            <a:solidFill>
              <a:schemeClr val="accent5">
                <a:lumMod val="90000"/>
              </a:schemeClr>
            </a:solidFill>
          </a:ln>
        </p:spPr>
        <p:txBody>
          <a:bodyPr wrap="square" rtlCol="0">
            <a:spAutoFit/>
          </a:bodyPr>
          <a:lstStyle/>
          <a:p>
            <a:pPr algn="just"/>
            <a:r>
              <a:rPr lang="en-US" dirty="0" smtClean="0"/>
              <a:t>Correct identification of applicability helps save time on obtaining “Registration / License(if applicable)” , “One-Time &amp; Ongoing Compliances etc.”.</a:t>
            </a:r>
            <a:endParaRPr lang="en-US" dirty="0"/>
          </a:p>
        </p:txBody>
      </p:sp>
      <p:sp>
        <p:nvSpPr>
          <p:cNvPr id="8" name="TextBox 7"/>
          <p:cNvSpPr txBox="1"/>
          <p:nvPr/>
        </p:nvSpPr>
        <p:spPr>
          <a:xfrm>
            <a:off x="857224" y="3157365"/>
            <a:ext cx="6286544" cy="923330"/>
          </a:xfrm>
          <a:prstGeom prst="rect">
            <a:avLst/>
          </a:prstGeom>
          <a:noFill/>
          <a:ln>
            <a:solidFill>
              <a:schemeClr val="accent5">
                <a:lumMod val="90000"/>
              </a:schemeClr>
            </a:solidFill>
          </a:ln>
        </p:spPr>
        <p:txBody>
          <a:bodyPr wrap="square" rtlCol="0">
            <a:spAutoFit/>
          </a:bodyPr>
          <a:lstStyle/>
          <a:p>
            <a:pPr algn="just"/>
            <a:r>
              <a:rPr lang="en-US" dirty="0" smtClean="0"/>
              <a:t>Correct identification of applicability is very important - else at times, one may have penal consequences.</a:t>
            </a:r>
          </a:p>
          <a:p>
            <a:endParaRPr lang="en-US" b="1" dirty="0"/>
          </a:p>
        </p:txBody>
      </p:sp>
      <p:grpSp>
        <p:nvGrpSpPr>
          <p:cNvPr id="9" name="Group 23"/>
          <p:cNvGrpSpPr/>
          <p:nvPr/>
        </p:nvGrpSpPr>
        <p:grpSpPr>
          <a:xfrm>
            <a:off x="142844" y="1071546"/>
            <a:ext cx="1643074" cy="1000132"/>
            <a:chOff x="500034" y="5061138"/>
            <a:chExt cx="1643074" cy="1000132"/>
          </a:xfrm>
        </p:grpSpPr>
        <p:sp>
          <p:nvSpPr>
            <p:cNvPr id="10" name="Rectangle 9"/>
            <p:cNvSpPr/>
            <p:nvPr/>
          </p:nvSpPr>
          <p:spPr>
            <a:xfrm>
              <a:off x="500034" y="5061138"/>
              <a:ext cx="1643074" cy="1000132"/>
            </a:xfrm>
            <a:prstGeom prst="rect">
              <a:avLst/>
            </a:prstGeom>
            <a:scene3d>
              <a:camera prst="isometricLeftDown">
                <a:rot lat="489065" lon="1051266" rev="21513166"/>
              </a:camera>
              <a:lightRig rig="threePt" dir="t"/>
            </a:scene3d>
            <a:sp3d extrusionH="1079500">
              <a:bevelB h="19050"/>
              <a:extrusionClr>
                <a:schemeClr val="accent1">
                  <a:lumMod val="75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rot="181862">
              <a:off x="571472" y="5132576"/>
              <a:ext cx="1357587" cy="923330"/>
            </a:xfrm>
            <a:prstGeom prst="rect">
              <a:avLst/>
            </a:prstGeom>
            <a:noFill/>
          </p:spPr>
          <p:txBody>
            <a:bodyPr wrap="square" rtlCol="0">
              <a:spAutoFit/>
            </a:bodyPr>
            <a:lstStyle/>
            <a:p>
              <a:pPr algn="ctr"/>
              <a:r>
                <a:rPr lang="en-US" b="1" dirty="0" smtClean="0"/>
                <a:t>Identify Applicable Laws</a:t>
              </a:r>
              <a:endParaRPr lang="en-US" b="1"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ppt_x</p:attrName>
                                        </p:attrNameLst>
                                      </p:cBhvr>
                                      <p:tavLst>
                                        <p:tav tm="0">
                                          <p:val>
                                            <p:strVal val="#ppt_x-.2"/>
                                          </p:val>
                                        </p:tav>
                                        <p:tav tm="100000">
                                          <p:val>
                                            <p:strVal val="#ppt_x"/>
                                          </p:val>
                                        </p:tav>
                                      </p:tavLst>
                                    </p:anim>
                                    <p:anim calcmode="lin" valueType="num">
                                      <p:cBhvr>
                                        <p:cTn id="8"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9" dur="1000"/>
                                        <p:tgtEl>
                                          <p:spTgt spid="9"/>
                                        </p:tgtEl>
                                      </p:cBhvr>
                                    </p:animEffect>
                                  </p:childTnLst>
                                </p:cTn>
                              </p:par>
                            </p:childTnLst>
                          </p:cTn>
                        </p:par>
                        <p:par>
                          <p:cTn id="10" fill="hold">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p:cTn id="13" dur="1000" fill="hold"/>
                                        <p:tgtEl>
                                          <p:spTgt spid="16"/>
                                        </p:tgtEl>
                                        <p:attrNameLst>
                                          <p:attrName>ppt_x</p:attrName>
                                        </p:attrNameLst>
                                      </p:cBhvr>
                                      <p:tavLst>
                                        <p:tav tm="0">
                                          <p:val>
                                            <p:strVal val="#ppt_x-.2"/>
                                          </p:val>
                                        </p:tav>
                                        <p:tav tm="100000">
                                          <p:val>
                                            <p:strVal val="#ppt_x"/>
                                          </p:val>
                                        </p:tav>
                                      </p:tavLst>
                                    </p:anim>
                                    <p:anim calcmode="lin" valueType="num">
                                      <p:cBhvr>
                                        <p:cTn id="14" dur="1000" fill="hold"/>
                                        <p:tgtEl>
                                          <p:spTgt spid="16"/>
                                        </p:tgtEl>
                                        <p:attrNameLst>
                                          <p:attrName>ppt_y</p:attrName>
                                        </p:attrNameLst>
                                      </p:cBhvr>
                                      <p:tavLst>
                                        <p:tav tm="0">
                                          <p:val>
                                            <p:strVal val="#ppt_y"/>
                                          </p:val>
                                        </p:tav>
                                        <p:tav tm="100000">
                                          <p:val>
                                            <p:strVal val="#ppt_y"/>
                                          </p:val>
                                        </p:tav>
                                      </p:tavLst>
                                    </p:anim>
                                    <p:animEffect transition="in" filter="wipe(right)" prLst="gradientSize: 0.1">
                                      <p:cBhvr>
                                        <p:cTn id="15" dur="1000"/>
                                        <p:tgtEl>
                                          <p:spTgt spid="16"/>
                                        </p:tgtEl>
                                      </p:cBhvr>
                                    </p:animEffect>
                                  </p:childTnLst>
                                </p:cTn>
                              </p:par>
                            </p:childTnLst>
                          </p:cTn>
                        </p:par>
                        <p:par>
                          <p:cTn id="16" fill="hold">
                            <p:stCondLst>
                              <p:cond delay="2000"/>
                            </p:stCondLst>
                            <p:childTnLst>
                              <p:par>
                                <p:cTn id="17" presetID="29" presetClass="entr" presetSubtype="0" fill="hold" grpId="0" nodeType="after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1000" fill="hold"/>
                                        <p:tgtEl>
                                          <p:spTgt spid="8"/>
                                        </p:tgtEl>
                                        <p:attrNameLst>
                                          <p:attrName>ppt_x</p:attrName>
                                        </p:attrNameLst>
                                      </p:cBhvr>
                                      <p:tavLst>
                                        <p:tav tm="0">
                                          <p:val>
                                            <p:strVal val="#ppt_x-.2"/>
                                          </p:val>
                                        </p:tav>
                                        <p:tav tm="100000">
                                          <p:val>
                                            <p:strVal val="#ppt_x"/>
                                          </p:val>
                                        </p:tav>
                                      </p:tavLst>
                                    </p:anim>
                                    <p:anim calcmode="lin" valueType="num">
                                      <p:cBhvr>
                                        <p:cTn id="20"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21"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1000100" y="2428875"/>
            <a:ext cx="7215213" cy="3000389"/>
          </a:xfrm>
          <a:prstGeom prst="rect">
            <a:avLst/>
          </a:prstGeom>
          <a:noFill/>
          <a:ln w="9525">
            <a:noFill/>
            <a:miter lim="800000"/>
            <a:headEnd/>
            <a:tailEnd/>
          </a:ln>
        </p:spPr>
        <p:txBody>
          <a:bodyPr anchor="ctr"/>
          <a:lstStyle/>
          <a:p>
            <a:pPr algn="ctr">
              <a:defRPr/>
            </a:pPr>
            <a:r>
              <a:rPr lang="en-IN" sz="3600" b="1" dirty="0">
                <a:effectLst>
                  <a:outerShdw blurRad="38100" dist="38100" dir="2700000" algn="tl">
                    <a:srgbClr val="000000">
                      <a:alpha val="43137"/>
                    </a:srgbClr>
                  </a:outerShdw>
                </a:effectLst>
              </a:rPr>
              <a:t>WHY </a:t>
            </a:r>
          </a:p>
          <a:p>
            <a:pPr algn="ctr">
              <a:defRPr/>
            </a:pPr>
            <a:r>
              <a:rPr lang="en-IN" sz="3600" b="1" dirty="0">
                <a:effectLst>
                  <a:outerShdw blurRad="38100" dist="38100" dir="2700000" algn="tl">
                    <a:srgbClr val="000000">
                      <a:alpha val="43137"/>
                    </a:srgbClr>
                  </a:outerShdw>
                </a:effectLst>
              </a:rPr>
              <a:t>LABOUR </a:t>
            </a:r>
            <a:r>
              <a:rPr lang="en-IN" sz="3600" b="1" dirty="0" smtClean="0">
                <a:effectLst>
                  <a:outerShdw blurRad="38100" dist="38100" dir="2700000" algn="tl">
                    <a:srgbClr val="000000">
                      <a:alpha val="43137"/>
                    </a:srgbClr>
                  </a:outerShdw>
                </a:effectLst>
              </a:rPr>
              <a:t>&amp; EMPLOYMENT LAWS </a:t>
            </a:r>
            <a:endParaRPr lang="en-IN" sz="3600" b="1" dirty="0">
              <a:effectLst>
                <a:outerShdw blurRad="38100" dist="38100" dir="2700000" algn="tl">
                  <a:srgbClr val="000000">
                    <a:alpha val="43137"/>
                  </a:srgbClr>
                </a:outerShdw>
              </a:effectLst>
            </a:endParaRPr>
          </a:p>
          <a:p>
            <a:pPr algn="ctr">
              <a:defRPr/>
            </a:pPr>
            <a:r>
              <a:rPr lang="en-IN" sz="3600" b="1" dirty="0">
                <a:effectLst>
                  <a:outerShdw blurRad="38100" dist="38100" dir="2700000" algn="tl">
                    <a:srgbClr val="000000">
                      <a:alpha val="43137"/>
                    </a:srgbClr>
                  </a:outerShdw>
                </a:effectLst>
              </a:rPr>
              <a:t>COMPLIANCE </a:t>
            </a:r>
            <a:r>
              <a:rPr lang="en-IN" sz="3600" b="1" dirty="0" smtClean="0">
                <a:effectLst>
                  <a:outerShdw blurRad="38100" dist="38100" dir="2700000" algn="tl">
                    <a:srgbClr val="000000">
                      <a:alpha val="43137"/>
                    </a:srgbClr>
                  </a:outerShdw>
                </a:effectLst>
              </a:rPr>
              <a:t>MANAGEMENT</a:t>
            </a:r>
          </a:p>
          <a:p>
            <a:pPr algn="ctr">
              <a:defRPr/>
            </a:pPr>
            <a:r>
              <a:rPr lang="en-IN" sz="3600" b="1" dirty="0" smtClean="0">
                <a:effectLst>
                  <a:outerShdw blurRad="38100" dist="38100" dir="2700000" algn="tl">
                    <a:srgbClr val="000000">
                      <a:alpha val="43137"/>
                    </a:srgbClr>
                  </a:outerShdw>
                </a:effectLst>
              </a:rPr>
              <a:t>IS SO ‘SIGNIFICANT’</a:t>
            </a:r>
            <a:endParaRPr lang="en-US" sz="3600" dirty="0">
              <a:effectLst>
                <a:outerShdw blurRad="38100" dist="38100" dir="2700000" algn="tl">
                  <a:srgbClr val="000000">
                    <a:alpha val="43137"/>
                  </a:srgbClr>
                </a:outerShdw>
              </a:effectLst>
            </a:endParaRPr>
          </a:p>
        </p:txBody>
      </p:sp>
      <p:pic>
        <p:nvPicPr>
          <p:cNvPr id="9219" name="Picture 3" descr="C:\Users\Amin\AppData\Local\Microsoft\Windows\Temporary Internet Files\Content.IE5\K5YE6GXZ\question-mark-in-a-blue-circle-8959-large[1].png"/>
          <p:cNvPicPr>
            <a:picLocks noChangeAspect="1" noChangeArrowheads="1"/>
          </p:cNvPicPr>
          <p:nvPr/>
        </p:nvPicPr>
        <p:blipFill>
          <a:blip r:embed="rId2"/>
          <a:srcRect/>
          <a:stretch>
            <a:fillRect/>
          </a:stretch>
        </p:blipFill>
        <p:spPr bwMode="auto">
          <a:xfrm>
            <a:off x="3857625" y="1000125"/>
            <a:ext cx="1608138" cy="16081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49" presetClass="entr" presetSubtype="0" decel="100000" fill="hold" nodeType="afterEffect">
                                  <p:stCondLst>
                                    <p:cond delay="0"/>
                                  </p:stCondLst>
                                  <p:childTnLst>
                                    <p:set>
                                      <p:cBhvr>
                                        <p:cTn id="13" dur="1" fill="hold">
                                          <p:stCondLst>
                                            <p:cond delay="0"/>
                                          </p:stCondLst>
                                        </p:cTn>
                                        <p:tgtEl>
                                          <p:spTgt spid="9219"/>
                                        </p:tgtEl>
                                        <p:attrNameLst>
                                          <p:attrName>style.visibility</p:attrName>
                                        </p:attrNameLst>
                                      </p:cBhvr>
                                      <p:to>
                                        <p:strVal val="visible"/>
                                      </p:to>
                                    </p:set>
                                    <p:anim calcmode="lin" valueType="num">
                                      <p:cBhvr>
                                        <p:cTn id="14" dur="500" fill="hold"/>
                                        <p:tgtEl>
                                          <p:spTgt spid="9219"/>
                                        </p:tgtEl>
                                        <p:attrNameLst>
                                          <p:attrName>ppt_w</p:attrName>
                                        </p:attrNameLst>
                                      </p:cBhvr>
                                      <p:tavLst>
                                        <p:tav tm="0">
                                          <p:val>
                                            <p:fltVal val="0"/>
                                          </p:val>
                                        </p:tav>
                                        <p:tav tm="100000">
                                          <p:val>
                                            <p:strVal val="#ppt_w"/>
                                          </p:val>
                                        </p:tav>
                                      </p:tavLst>
                                    </p:anim>
                                    <p:anim calcmode="lin" valueType="num">
                                      <p:cBhvr>
                                        <p:cTn id="15" dur="500" fill="hold"/>
                                        <p:tgtEl>
                                          <p:spTgt spid="9219"/>
                                        </p:tgtEl>
                                        <p:attrNameLst>
                                          <p:attrName>ppt_h</p:attrName>
                                        </p:attrNameLst>
                                      </p:cBhvr>
                                      <p:tavLst>
                                        <p:tav tm="0">
                                          <p:val>
                                            <p:fltVal val="0"/>
                                          </p:val>
                                        </p:tav>
                                        <p:tav tm="100000">
                                          <p:val>
                                            <p:strVal val="#ppt_h"/>
                                          </p:val>
                                        </p:tav>
                                      </p:tavLst>
                                    </p:anim>
                                    <p:anim calcmode="lin" valueType="num">
                                      <p:cBhvr>
                                        <p:cTn id="16" dur="500" fill="hold"/>
                                        <p:tgtEl>
                                          <p:spTgt spid="9219"/>
                                        </p:tgtEl>
                                        <p:attrNameLst>
                                          <p:attrName>style.rotation</p:attrName>
                                        </p:attrNameLst>
                                      </p:cBhvr>
                                      <p:tavLst>
                                        <p:tav tm="0">
                                          <p:val>
                                            <p:fltVal val="360"/>
                                          </p:val>
                                        </p:tav>
                                        <p:tav tm="100000">
                                          <p:val>
                                            <p:fltVal val="0"/>
                                          </p:val>
                                        </p:tav>
                                      </p:tavLst>
                                    </p:anim>
                                    <p:animEffect transition="in" filter="fade">
                                      <p:cBhvr>
                                        <p:cTn id="17" dur="500"/>
                                        <p:tgtEl>
                                          <p:spTgt spid="92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CONTRIBUTION BY A CS</a:t>
            </a:r>
            <a:endParaRPr lang="en-US" sz="3200" b="1" dirty="0">
              <a:effectLst>
                <a:outerShdw blurRad="38100" dist="38100" dir="2700000" algn="tl">
                  <a:srgbClr val="000000">
                    <a:alpha val="43137"/>
                  </a:srgbClr>
                </a:outerShdw>
              </a:effectLst>
            </a:endParaRPr>
          </a:p>
        </p:txBody>
      </p:sp>
      <p:sp>
        <p:nvSpPr>
          <p:cNvPr id="15" name="TextBox 14"/>
          <p:cNvSpPr txBox="1"/>
          <p:nvPr/>
        </p:nvSpPr>
        <p:spPr>
          <a:xfrm>
            <a:off x="928662" y="2139727"/>
            <a:ext cx="7000924" cy="646331"/>
          </a:xfrm>
          <a:prstGeom prst="rect">
            <a:avLst/>
          </a:prstGeom>
          <a:solidFill>
            <a:schemeClr val="accent1"/>
          </a:solidFill>
          <a:ln>
            <a:solidFill>
              <a:schemeClr val="accent5">
                <a:lumMod val="90000"/>
              </a:schemeClr>
            </a:solidFill>
          </a:ln>
        </p:spPr>
        <p:txBody>
          <a:bodyPr wrap="square" rtlCol="0">
            <a:spAutoFit/>
          </a:bodyPr>
          <a:lstStyle/>
          <a:p>
            <a:pPr algn="ctr"/>
            <a:r>
              <a:rPr lang="en-IN" b="1" dirty="0" smtClean="0"/>
              <a:t>ILLUSTRATION - The Employees’ State Insurance Act, 1948, </a:t>
            </a:r>
          </a:p>
          <a:p>
            <a:pPr algn="ctr"/>
            <a:r>
              <a:rPr lang="en-IN" b="1" dirty="0" smtClean="0"/>
              <a:t>read with applicable Regulations</a:t>
            </a:r>
            <a:endParaRPr lang="en-US" b="1" dirty="0"/>
          </a:p>
        </p:txBody>
      </p:sp>
      <p:sp>
        <p:nvSpPr>
          <p:cNvPr id="16" name="TextBox 15"/>
          <p:cNvSpPr txBox="1"/>
          <p:nvPr/>
        </p:nvSpPr>
        <p:spPr>
          <a:xfrm>
            <a:off x="928662" y="2790009"/>
            <a:ext cx="7000924" cy="3139321"/>
          </a:xfrm>
          <a:prstGeom prst="rect">
            <a:avLst/>
          </a:prstGeom>
          <a:noFill/>
          <a:ln>
            <a:solidFill>
              <a:schemeClr val="accent5">
                <a:lumMod val="90000"/>
              </a:schemeClr>
            </a:solidFill>
          </a:ln>
        </p:spPr>
        <p:txBody>
          <a:bodyPr wrap="square" rtlCol="0">
            <a:spAutoFit/>
          </a:bodyPr>
          <a:lstStyle/>
          <a:p>
            <a:pPr algn="just"/>
            <a:r>
              <a:rPr lang="en-US" dirty="0" smtClean="0"/>
              <a:t>ESI Act gets triggered when an establishment reaches 10 employees </a:t>
            </a:r>
            <a:r>
              <a:rPr lang="en-US" i="1" dirty="0" smtClean="0"/>
              <a:t>(irrespective of the salary / wage drawn by the </a:t>
            </a:r>
            <a:r>
              <a:rPr lang="en-US" dirty="0" smtClean="0"/>
              <a:t>employees/workers). The Establishment needs to be immediately registered with ESIC, even if 1 or All Employees/Workers are drawing Salary/Remuneration exceeding the prescribed limit [</a:t>
            </a:r>
            <a:r>
              <a:rPr lang="en-US" i="1" dirty="0" smtClean="0"/>
              <a:t>present prescribed limit being Rs.21,000/- per month]</a:t>
            </a:r>
            <a:r>
              <a:rPr lang="en-US" dirty="0" smtClean="0"/>
              <a:t>.</a:t>
            </a:r>
          </a:p>
          <a:p>
            <a:pPr algn="just"/>
            <a:endParaRPr lang="en-US" b="1" dirty="0" smtClean="0"/>
          </a:p>
          <a:p>
            <a:pPr marL="0" lvl="2" algn="just"/>
            <a:r>
              <a:rPr lang="en-US" dirty="0" smtClean="0"/>
              <a:t>However no contribution needs to be deducted from the employees’ salary, nor is any equal contribution to be paid by the employer to ESIC, for those employees who are drawing salary exceeding the prescribed limit.</a:t>
            </a:r>
          </a:p>
        </p:txBody>
      </p:sp>
      <p:grpSp>
        <p:nvGrpSpPr>
          <p:cNvPr id="12" name="Group 23"/>
          <p:cNvGrpSpPr/>
          <p:nvPr/>
        </p:nvGrpSpPr>
        <p:grpSpPr>
          <a:xfrm>
            <a:off x="142844" y="1071546"/>
            <a:ext cx="1643074" cy="1000132"/>
            <a:chOff x="500034" y="5061138"/>
            <a:chExt cx="1643074" cy="1000132"/>
          </a:xfrm>
        </p:grpSpPr>
        <p:sp>
          <p:nvSpPr>
            <p:cNvPr id="17" name="Rectangle 16"/>
            <p:cNvSpPr/>
            <p:nvPr/>
          </p:nvSpPr>
          <p:spPr>
            <a:xfrm>
              <a:off x="500034" y="5061138"/>
              <a:ext cx="1643074" cy="1000132"/>
            </a:xfrm>
            <a:prstGeom prst="rect">
              <a:avLst/>
            </a:prstGeom>
            <a:scene3d>
              <a:camera prst="isometricLeftDown">
                <a:rot lat="489065" lon="1051266" rev="21513166"/>
              </a:camera>
              <a:lightRig rig="threePt" dir="t"/>
            </a:scene3d>
            <a:sp3d extrusionH="1079500">
              <a:bevelB h="19050"/>
              <a:extrusionClr>
                <a:schemeClr val="accent1">
                  <a:lumMod val="75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rot="181862">
              <a:off x="571472" y="5132576"/>
              <a:ext cx="1357587" cy="923330"/>
            </a:xfrm>
            <a:prstGeom prst="rect">
              <a:avLst/>
            </a:prstGeom>
            <a:noFill/>
          </p:spPr>
          <p:txBody>
            <a:bodyPr wrap="square" rtlCol="0">
              <a:spAutoFit/>
            </a:bodyPr>
            <a:lstStyle/>
            <a:p>
              <a:pPr algn="ctr"/>
              <a:r>
                <a:rPr lang="en-US" b="1" dirty="0" smtClean="0"/>
                <a:t>Identify Applicable Laws</a:t>
              </a:r>
              <a:endParaRPr lang="en-US" b="1"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ppt_x</p:attrName>
                                        </p:attrNameLst>
                                      </p:cBhvr>
                                      <p:tavLst>
                                        <p:tav tm="0">
                                          <p:val>
                                            <p:strVal val="#ppt_x-.2"/>
                                          </p:val>
                                        </p:tav>
                                        <p:tav tm="100000">
                                          <p:val>
                                            <p:strVal val="#ppt_x"/>
                                          </p:val>
                                        </p:tav>
                                      </p:tavLst>
                                    </p:anim>
                                    <p:anim calcmode="lin" valueType="num">
                                      <p:cBhvr>
                                        <p:cTn id="8" dur="1000" fill="hold"/>
                                        <p:tgtEl>
                                          <p:spTgt spid="15"/>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
                                        </p:tgtEl>
                                      </p:cBhvr>
                                    </p:animEffect>
                                  </p:childTnLst>
                                </p:cTn>
                              </p:par>
                            </p:childTnLst>
                          </p:cTn>
                        </p:par>
                        <p:par>
                          <p:cTn id="10" fill="hold">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p:cTn id="13" dur="1000" fill="hold"/>
                                        <p:tgtEl>
                                          <p:spTgt spid="16"/>
                                        </p:tgtEl>
                                        <p:attrNameLst>
                                          <p:attrName>ppt_x</p:attrName>
                                        </p:attrNameLst>
                                      </p:cBhvr>
                                      <p:tavLst>
                                        <p:tav tm="0">
                                          <p:val>
                                            <p:strVal val="#ppt_x-.2"/>
                                          </p:val>
                                        </p:tav>
                                        <p:tav tm="100000">
                                          <p:val>
                                            <p:strVal val="#ppt_x"/>
                                          </p:val>
                                        </p:tav>
                                      </p:tavLst>
                                    </p:anim>
                                    <p:anim calcmode="lin" valueType="num">
                                      <p:cBhvr>
                                        <p:cTn id="14" dur="1000" fill="hold"/>
                                        <p:tgtEl>
                                          <p:spTgt spid="16"/>
                                        </p:tgtEl>
                                        <p:attrNameLst>
                                          <p:attrName>ppt_y</p:attrName>
                                        </p:attrNameLst>
                                      </p:cBhvr>
                                      <p:tavLst>
                                        <p:tav tm="0">
                                          <p:val>
                                            <p:strVal val="#ppt_y"/>
                                          </p:val>
                                        </p:tav>
                                        <p:tav tm="100000">
                                          <p:val>
                                            <p:strVal val="#ppt_y"/>
                                          </p:val>
                                        </p:tav>
                                      </p:tavLst>
                                    </p:anim>
                                    <p:animEffect transition="in" filter="wipe(right)" prLst="gradientSize: 0.1">
                                      <p:cBhvr>
                                        <p:cTn id="15"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CONTRIBUTION BY A CS</a:t>
            </a:r>
            <a:endParaRPr lang="en-US" sz="3200" b="1" dirty="0">
              <a:effectLst>
                <a:outerShdw blurRad="38100" dist="38100" dir="2700000" algn="tl">
                  <a:srgbClr val="000000">
                    <a:alpha val="43137"/>
                  </a:srgbClr>
                </a:outerShdw>
              </a:effectLst>
            </a:endParaRPr>
          </a:p>
        </p:txBody>
      </p:sp>
      <p:sp>
        <p:nvSpPr>
          <p:cNvPr id="15" name="TextBox 14"/>
          <p:cNvSpPr txBox="1"/>
          <p:nvPr/>
        </p:nvSpPr>
        <p:spPr>
          <a:xfrm>
            <a:off x="500034" y="2000240"/>
            <a:ext cx="7715304" cy="646331"/>
          </a:xfrm>
          <a:prstGeom prst="rect">
            <a:avLst/>
          </a:prstGeom>
          <a:solidFill>
            <a:schemeClr val="accent1"/>
          </a:solidFill>
          <a:ln>
            <a:solidFill>
              <a:schemeClr val="accent5">
                <a:lumMod val="90000"/>
              </a:schemeClr>
            </a:solidFill>
          </a:ln>
        </p:spPr>
        <p:txBody>
          <a:bodyPr wrap="square" rtlCol="0">
            <a:spAutoFit/>
          </a:bodyPr>
          <a:lstStyle/>
          <a:p>
            <a:pPr algn="ctr"/>
            <a:r>
              <a:rPr lang="en-US" b="1" dirty="0" smtClean="0"/>
              <a:t>The Minimum Wages Act, 1948,</a:t>
            </a:r>
          </a:p>
          <a:p>
            <a:pPr algn="ctr"/>
            <a:r>
              <a:rPr lang="en-US" b="1" dirty="0" smtClean="0"/>
              <a:t> read with Applicable Rules</a:t>
            </a:r>
            <a:endParaRPr lang="en-US" b="1" dirty="0"/>
          </a:p>
        </p:txBody>
      </p:sp>
      <p:sp>
        <p:nvSpPr>
          <p:cNvPr id="16" name="TextBox 15"/>
          <p:cNvSpPr txBox="1"/>
          <p:nvPr/>
        </p:nvSpPr>
        <p:spPr>
          <a:xfrm>
            <a:off x="500034" y="2660126"/>
            <a:ext cx="7715304" cy="3693319"/>
          </a:xfrm>
          <a:prstGeom prst="rect">
            <a:avLst/>
          </a:prstGeom>
          <a:noFill/>
          <a:ln>
            <a:solidFill>
              <a:schemeClr val="accent5">
                <a:lumMod val="90000"/>
              </a:schemeClr>
            </a:solidFill>
          </a:ln>
        </p:spPr>
        <p:txBody>
          <a:bodyPr wrap="square" rtlCol="0">
            <a:spAutoFit/>
          </a:bodyPr>
          <a:lstStyle/>
          <a:p>
            <a:pPr algn="just"/>
            <a:r>
              <a:rPr lang="en-US" dirty="0" smtClean="0"/>
              <a:t>Going by the language of the Minimum Wages Act, 1948, the same is applicable on all ‘Scheduled Employments’, as stated in the ‘</a:t>
            </a:r>
            <a:r>
              <a:rPr lang="en-US" b="1" dirty="0" smtClean="0"/>
              <a:t>Schedule to the Minimum Wages Act, 1948 </a:t>
            </a:r>
            <a:r>
              <a:rPr lang="en-US" dirty="0" smtClean="0"/>
              <a:t>and also those included vide ‘</a:t>
            </a:r>
            <a:r>
              <a:rPr lang="en-US" b="1" dirty="0" smtClean="0"/>
              <a:t>State Amendments’</a:t>
            </a:r>
            <a:r>
              <a:rPr lang="en-US" dirty="0" smtClean="0"/>
              <a:t>.</a:t>
            </a:r>
          </a:p>
          <a:p>
            <a:pPr algn="just"/>
            <a:endParaRPr lang="en-US" b="1" dirty="0" smtClean="0"/>
          </a:p>
          <a:p>
            <a:pPr marL="0" lvl="2" algn="just"/>
            <a:r>
              <a:rPr lang="en-US" dirty="0" smtClean="0"/>
              <a:t>For service sector entities in the private sector [</a:t>
            </a:r>
            <a:r>
              <a:rPr lang="en-US" i="1" dirty="0" smtClean="0"/>
              <a:t>governed by the provisions of the Shops &amp; Commercial Establishment Act of the particular state</a:t>
            </a:r>
            <a:r>
              <a:rPr lang="en-US" dirty="0" smtClean="0"/>
              <a:t>], invariably each State has vide Amendment of its State Schedule added/inserted an entry of ‘Commercial Establishment/Establishment’ and hence the Minimum Wages Act becomes </a:t>
            </a:r>
            <a:r>
              <a:rPr lang="en-US" b="1" dirty="0" smtClean="0"/>
              <a:t>generally applicable on all service sector business entities</a:t>
            </a:r>
            <a:r>
              <a:rPr lang="en-US" dirty="0" smtClean="0"/>
              <a:t>. Consequently, Minimum Wages as prescribed by the respective State Government (from time to time) needs to be mandatorily paid to employees working in these establishments.</a:t>
            </a:r>
          </a:p>
        </p:txBody>
      </p:sp>
      <p:grpSp>
        <p:nvGrpSpPr>
          <p:cNvPr id="10" name="Group 23"/>
          <p:cNvGrpSpPr/>
          <p:nvPr/>
        </p:nvGrpSpPr>
        <p:grpSpPr>
          <a:xfrm>
            <a:off x="142844" y="1071546"/>
            <a:ext cx="1643074" cy="1000132"/>
            <a:chOff x="500034" y="5061138"/>
            <a:chExt cx="1643074" cy="1000132"/>
          </a:xfrm>
        </p:grpSpPr>
        <p:sp>
          <p:nvSpPr>
            <p:cNvPr id="11" name="Rectangle 10"/>
            <p:cNvSpPr/>
            <p:nvPr/>
          </p:nvSpPr>
          <p:spPr>
            <a:xfrm>
              <a:off x="500034" y="5061138"/>
              <a:ext cx="1643074" cy="1000132"/>
            </a:xfrm>
            <a:prstGeom prst="rect">
              <a:avLst/>
            </a:prstGeom>
            <a:scene3d>
              <a:camera prst="isometricLeftDown">
                <a:rot lat="489065" lon="1051266" rev="21513166"/>
              </a:camera>
              <a:lightRig rig="threePt" dir="t"/>
            </a:scene3d>
            <a:sp3d extrusionH="1079500">
              <a:bevelB h="19050"/>
              <a:extrusionClr>
                <a:schemeClr val="accent1">
                  <a:lumMod val="75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rot="181862">
              <a:off x="571472" y="5132576"/>
              <a:ext cx="1357587" cy="923330"/>
            </a:xfrm>
            <a:prstGeom prst="rect">
              <a:avLst/>
            </a:prstGeom>
            <a:noFill/>
          </p:spPr>
          <p:txBody>
            <a:bodyPr wrap="square" rtlCol="0">
              <a:spAutoFit/>
            </a:bodyPr>
            <a:lstStyle/>
            <a:p>
              <a:pPr algn="ctr"/>
              <a:r>
                <a:rPr lang="en-US" b="1" dirty="0" smtClean="0"/>
                <a:t>Identify Applicable Laws</a:t>
              </a:r>
              <a:endParaRPr lang="en-US" b="1"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ppt_x</p:attrName>
                                        </p:attrNameLst>
                                      </p:cBhvr>
                                      <p:tavLst>
                                        <p:tav tm="0">
                                          <p:val>
                                            <p:strVal val="#ppt_x-.2"/>
                                          </p:val>
                                        </p:tav>
                                        <p:tav tm="100000">
                                          <p:val>
                                            <p:strVal val="#ppt_x"/>
                                          </p:val>
                                        </p:tav>
                                      </p:tavLst>
                                    </p:anim>
                                    <p:anim calcmode="lin" valueType="num">
                                      <p:cBhvr>
                                        <p:cTn id="8" dur="1000" fill="hold"/>
                                        <p:tgtEl>
                                          <p:spTgt spid="15"/>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
                                        </p:tgtEl>
                                      </p:cBhvr>
                                    </p:animEffect>
                                  </p:childTnLst>
                                </p:cTn>
                              </p:par>
                            </p:childTnLst>
                          </p:cTn>
                        </p:par>
                        <p:par>
                          <p:cTn id="10" fill="hold">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p:cTn id="13" dur="1000" fill="hold"/>
                                        <p:tgtEl>
                                          <p:spTgt spid="16"/>
                                        </p:tgtEl>
                                        <p:attrNameLst>
                                          <p:attrName>ppt_x</p:attrName>
                                        </p:attrNameLst>
                                      </p:cBhvr>
                                      <p:tavLst>
                                        <p:tav tm="0">
                                          <p:val>
                                            <p:strVal val="#ppt_x-.2"/>
                                          </p:val>
                                        </p:tav>
                                        <p:tav tm="100000">
                                          <p:val>
                                            <p:strVal val="#ppt_x"/>
                                          </p:val>
                                        </p:tav>
                                      </p:tavLst>
                                    </p:anim>
                                    <p:anim calcmode="lin" valueType="num">
                                      <p:cBhvr>
                                        <p:cTn id="14" dur="1000" fill="hold"/>
                                        <p:tgtEl>
                                          <p:spTgt spid="16"/>
                                        </p:tgtEl>
                                        <p:attrNameLst>
                                          <p:attrName>ppt_y</p:attrName>
                                        </p:attrNameLst>
                                      </p:cBhvr>
                                      <p:tavLst>
                                        <p:tav tm="0">
                                          <p:val>
                                            <p:strVal val="#ppt_y"/>
                                          </p:val>
                                        </p:tav>
                                        <p:tav tm="100000">
                                          <p:val>
                                            <p:strVal val="#ppt_y"/>
                                          </p:val>
                                        </p:tav>
                                      </p:tavLst>
                                    </p:anim>
                                    <p:animEffect transition="in" filter="wipe(right)" prLst="gradientSize: 0.1">
                                      <p:cBhvr>
                                        <p:cTn id="15"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CONTRIBUTION BY A CS</a:t>
            </a:r>
          </a:p>
        </p:txBody>
      </p:sp>
      <p:grpSp>
        <p:nvGrpSpPr>
          <p:cNvPr id="5" name="Group 4"/>
          <p:cNvGrpSpPr/>
          <p:nvPr/>
        </p:nvGrpSpPr>
        <p:grpSpPr>
          <a:xfrm>
            <a:off x="500034" y="1428736"/>
            <a:ext cx="1643074" cy="1000132"/>
            <a:chOff x="2500298" y="5132576"/>
            <a:chExt cx="1643074" cy="1000132"/>
          </a:xfrm>
        </p:grpSpPr>
        <p:sp>
          <p:nvSpPr>
            <p:cNvPr id="6" name="Rectangle 5"/>
            <p:cNvSpPr/>
            <p:nvPr/>
          </p:nvSpPr>
          <p:spPr>
            <a:xfrm>
              <a:off x="2500298" y="5132576"/>
              <a:ext cx="1643074" cy="1000132"/>
            </a:xfrm>
            <a:prstGeom prst="rect">
              <a:avLst/>
            </a:prstGeom>
            <a:solidFill>
              <a:srgbClr val="FFDEDD"/>
            </a:solidFill>
            <a:scene3d>
              <a:camera prst="isometricLeftDown">
                <a:rot lat="466520" lon="445836" rev="129068"/>
              </a:camera>
              <a:lightRig rig="threePt" dir="t"/>
            </a:scene3d>
            <a:sp3d extrusionH="1079500">
              <a:bevelB h="19050"/>
              <a:extrusionClr>
                <a:srgbClr val="FFCCCC"/>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2571471" y="5209378"/>
              <a:ext cx="1571901" cy="923330"/>
            </a:xfrm>
            <a:prstGeom prst="rect">
              <a:avLst/>
            </a:prstGeom>
            <a:noFill/>
          </p:spPr>
          <p:txBody>
            <a:bodyPr wrap="square" rtlCol="0">
              <a:spAutoFit/>
            </a:bodyPr>
            <a:lstStyle/>
            <a:p>
              <a:pPr algn="ctr"/>
              <a:r>
                <a:rPr lang="en-US" b="1" dirty="0" smtClean="0"/>
                <a:t>Obtain Registration / License</a:t>
              </a:r>
              <a:endParaRPr lang="en-US" b="1" dirty="0"/>
            </a:p>
          </p:txBody>
        </p:sp>
      </p:grpSp>
      <p:sp>
        <p:nvSpPr>
          <p:cNvPr id="8" name="TextBox 7"/>
          <p:cNvSpPr txBox="1"/>
          <p:nvPr/>
        </p:nvSpPr>
        <p:spPr>
          <a:xfrm>
            <a:off x="785786" y="2397807"/>
            <a:ext cx="7572428" cy="1754326"/>
          </a:xfrm>
          <a:prstGeom prst="rect">
            <a:avLst/>
          </a:prstGeom>
          <a:noFill/>
          <a:ln w="12700">
            <a:solidFill>
              <a:srgbClr val="FF9997"/>
            </a:solidFill>
          </a:ln>
        </p:spPr>
        <p:txBody>
          <a:bodyPr wrap="square" rtlCol="0">
            <a:spAutoFit/>
          </a:bodyPr>
          <a:lstStyle/>
          <a:p>
            <a:pPr algn="just"/>
            <a:r>
              <a:rPr lang="en-US" dirty="0" smtClean="0"/>
              <a:t>Assistance in helping ‘Obtain Fresh Registration/License’ from </a:t>
            </a:r>
            <a:r>
              <a:rPr lang="en-US" dirty="0" err="1" smtClean="0"/>
              <a:t>Labour</a:t>
            </a:r>
            <a:r>
              <a:rPr lang="en-US" dirty="0" smtClean="0"/>
              <a:t> Departments, EPFO/ESIC [</a:t>
            </a:r>
            <a:r>
              <a:rPr lang="en-US" sz="1400" i="1" dirty="0" smtClean="0"/>
              <a:t>Mostly ONLINE now</a:t>
            </a:r>
            <a:r>
              <a:rPr lang="en-US" dirty="0" smtClean="0"/>
              <a:t>] under applicable laws (</a:t>
            </a:r>
            <a:r>
              <a:rPr lang="en-US" sz="1400" i="1" dirty="0" smtClean="0"/>
              <a:t>for example Factory License, Shops &amp; Commercial Establishment Registration, PF Code No. ESI Code No., Registration/License under Contract </a:t>
            </a:r>
            <a:r>
              <a:rPr lang="en-US" sz="1400" i="1" dirty="0" err="1" smtClean="0"/>
              <a:t>Labour</a:t>
            </a:r>
            <a:r>
              <a:rPr lang="en-US" sz="1400" i="1" dirty="0" smtClean="0"/>
              <a:t> Act etc.</a:t>
            </a:r>
            <a:r>
              <a:rPr lang="en-US" dirty="0" smtClean="0"/>
              <a:t>). This is an IMPORTANT HELP to the HR/Personnel Department </a:t>
            </a:r>
            <a:r>
              <a:rPr lang="en-US" i="1" dirty="0" smtClean="0"/>
              <a:t>(</a:t>
            </a:r>
            <a:r>
              <a:rPr lang="en-US" sz="1400" i="1" dirty="0" smtClean="0"/>
              <a:t>Also an entry point in </a:t>
            </a:r>
            <a:r>
              <a:rPr lang="en-US" sz="1400" i="1" dirty="0" err="1" smtClean="0"/>
              <a:t>Labour</a:t>
            </a:r>
            <a:r>
              <a:rPr lang="en-US" sz="1400" i="1" dirty="0" smtClean="0"/>
              <a:t> Laws for a CS in an External / </a:t>
            </a:r>
            <a:r>
              <a:rPr lang="en-US" sz="1400" i="1" dirty="0" err="1" smtClean="0"/>
              <a:t>Practising</a:t>
            </a:r>
            <a:r>
              <a:rPr lang="en-US" sz="1400" i="1" dirty="0" smtClean="0"/>
              <a:t> role</a:t>
            </a:r>
            <a:r>
              <a:rPr lang="en-US" i="1" dirty="0" smtClean="0"/>
              <a:t>)</a:t>
            </a:r>
            <a:endParaRPr lang="en-US" b="1" dirty="0"/>
          </a:p>
        </p:txBody>
      </p:sp>
      <p:sp>
        <p:nvSpPr>
          <p:cNvPr id="9" name="TextBox 8"/>
          <p:cNvSpPr txBox="1"/>
          <p:nvPr/>
        </p:nvSpPr>
        <p:spPr>
          <a:xfrm>
            <a:off x="785786" y="4211429"/>
            <a:ext cx="7572428" cy="646331"/>
          </a:xfrm>
          <a:prstGeom prst="rect">
            <a:avLst/>
          </a:prstGeom>
          <a:noFill/>
          <a:ln w="12700">
            <a:solidFill>
              <a:srgbClr val="FF9997"/>
            </a:solidFill>
          </a:ln>
        </p:spPr>
        <p:txBody>
          <a:bodyPr wrap="square" rtlCol="0">
            <a:spAutoFit/>
          </a:bodyPr>
          <a:lstStyle/>
          <a:p>
            <a:pPr algn="just"/>
            <a:r>
              <a:rPr lang="en-US" dirty="0" smtClean="0"/>
              <a:t>There are a few ‘Legal Nuances” applicable in each such Application, wherein CS’s legal acumen would definitely HELP &amp; ADD VALUE</a:t>
            </a:r>
            <a:endParaRPr lang="en-US" b="1" dirty="0"/>
          </a:p>
        </p:txBody>
      </p:sp>
      <p:sp>
        <p:nvSpPr>
          <p:cNvPr id="11" name="TextBox 10"/>
          <p:cNvSpPr txBox="1"/>
          <p:nvPr/>
        </p:nvSpPr>
        <p:spPr>
          <a:xfrm>
            <a:off x="785786" y="4925809"/>
            <a:ext cx="7572428" cy="646331"/>
          </a:xfrm>
          <a:prstGeom prst="rect">
            <a:avLst/>
          </a:prstGeom>
          <a:noFill/>
          <a:ln w="12700">
            <a:solidFill>
              <a:srgbClr val="FF9997"/>
            </a:solidFill>
          </a:ln>
        </p:spPr>
        <p:txBody>
          <a:bodyPr wrap="square" rtlCol="0">
            <a:spAutoFit/>
          </a:bodyPr>
          <a:lstStyle/>
          <a:p>
            <a:pPr algn="just"/>
            <a:r>
              <a:rPr lang="en-US" dirty="0" smtClean="0"/>
              <a:t>Assistance in ‘Renewal’ of </a:t>
            </a:r>
            <a:r>
              <a:rPr lang="en-US" dirty="0" err="1" smtClean="0"/>
              <a:t>Licence</a:t>
            </a:r>
            <a:r>
              <a:rPr lang="en-US" dirty="0" smtClean="0"/>
              <a:t>(s)/ Registration(s) - for existing entities (Particularly for an In-House CS / Legal Counsel)</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5"/>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9" presetClass="entr" presetSubtype="0"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1000" fill="hold"/>
                                        <p:tgtEl>
                                          <p:spTgt spid="8"/>
                                        </p:tgtEl>
                                        <p:attrNameLst>
                                          <p:attrName>ppt_x</p:attrName>
                                        </p:attrNameLst>
                                      </p:cBhvr>
                                      <p:tavLst>
                                        <p:tav tm="0">
                                          <p:val>
                                            <p:strVal val="#ppt_x-.2"/>
                                          </p:val>
                                        </p:tav>
                                        <p:tav tm="100000">
                                          <p:val>
                                            <p:strVal val="#ppt_x"/>
                                          </p:val>
                                        </p:tav>
                                      </p:tavLst>
                                    </p:anim>
                                    <p:anim calcmode="lin" valueType="num">
                                      <p:cBhvr>
                                        <p:cTn id="15"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16" dur="1000"/>
                                        <p:tgtEl>
                                          <p:spTgt spid="8"/>
                                        </p:tgtEl>
                                      </p:cBhvr>
                                    </p:animEffect>
                                  </p:childTnLst>
                                </p:cTn>
                              </p:par>
                            </p:childTnLst>
                          </p:cTn>
                        </p:par>
                        <p:par>
                          <p:cTn id="17" fill="hold">
                            <p:stCondLst>
                              <p:cond delay="2000"/>
                            </p:stCondLst>
                            <p:childTnLst>
                              <p:par>
                                <p:cTn id="18" presetID="29" presetClass="entr" presetSubtype="0" fill="hold" grpId="0" nodeType="afterEffect">
                                  <p:stCondLst>
                                    <p:cond delay="0"/>
                                  </p:stCondLst>
                                  <p:childTnLst>
                                    <p:set>
                                      <p:cBhvr>
                                        <p:cTn id="19" dur="1" fill="hold">
                                          <p:stCondLst>
                                            <p:cond delay="0"/>
                                          </p:stCondLst>
                                        </p:cTn>
                                        <p:tgtEl>
                                          <p:spTgt spid="9"/>
                                        </p:tgtEl>
                                        <p:attrNameLst>
                                          <p:attrName>style.visibility</p:attrName>
                                        </p:attrNameLst>
                                      </p:cBhvr>
                                      <p:to>
                                        <p:strVal val="visible"/>
                                      </p:to>
                                    </p:set>
                                    <p:anim calcmode="lin" valueType="num">
                                      <p:cBhvr>
                                        <p:cTn id="20" dur="1000" fill="hold"/>
                                        <p:tgtEl>
                                          <p:spTgt spid="9"/>
                                        </p:tgtEl>
                                        <p:attrNameLst>
                                          <p:attrName>ppt_x</p:attrName>
                                        </p:attrNameLst>
                                      </p:cBhvr>
                                      <p:tavLst>
                                        <p:tav tm="0">
                                          <p:val>
                                            <p:strVal val="#ppt_x-.2"/>
                                          </p:val>
                                        </p:tav>
                                        <p:tav tm="100000">
                                          <p:val>
                                            <p:strVal val="#ppt_x"/>
                                          </p:val>
                                        </p:tav>
                                      </p:tavLst>
                                    </p:anim>
                                    <p:anim calcmode="lin" valueType="num">
                                      <p:cBhvr>
                                        <p:cTn id="21"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22" dur="1000"/>
                                        <p:tgtEl>
                                          <p:spTgt spid="9"/>
                                        </p:tgtEl>
                                      </p:cBhvr>
                                    </p:animEffect>
                                  </p:childTnLst>
                                </p:cTn>
                              </p:par>
                            </p:childTnLst>
                          </p:cTn>
                        </p:par>
                        <p:par>
                          <p:cTn id="23" fill="hold">
                            <p:stCondLst>
                              <p:cond delay="3000"/>
                            </p:stCondLst>
                            <p:childTnLst>
                              <p:par>
                                <p:cTn id="24" presetID="29" presetClass="entr" presetSubtype="0" fill="hold" grpId="0" nodeType="afterEffect">
                                  <p:stCondLst>
                                    <p:cond delay="0"/>
                                  </p:stCondLst>
                                  <p:childTnLst>
                                    <p:set>
                                      <p:cBhvr>
                                        <p:cTn id="25" dur="1" fill="hold">
                                          <p:stCondLst>
                                            <p:cond delay="0"/>
                                          </p:stCondLst>
                                        </p:cTn>
                                        <p:tgtEl>
                                          <p:spTgt spid="11"/>
                                        </p:tgtEl>
                                        <p:attrNameLst>
                                          <p:attrName>style.visibility</p:attrName>
                                        </p:attrNameLst>
                                      </p:cBhvr>
                                      <p:to>
                                        <p:strVal val="visible"/>
                                      </p:to>
                                    </p:set>
                                    <p:anim calcmode="lin" valueType="num">
                                      <p:cBhvr>
                                        <p:cTn id="26" dur="1000" fill="hold"/>
                                        <p:tgtEl>
                                          <p:spTgt spid="11"/>
                                        </p:tgtEl>
                                        <p:attrNameLst>
                                          <p:attrName>ppt_x</p:attrName>
                                        </p:attrNameLst>
                                      </p:cBhvr>
                                      <p:tavLst>
                                        <p:tav tm="0">
                                          <p:val>
                                            <p:strVal val="#ppt_x-.2"/>
                                          </p:val>
                                        </p:tav>
                                        <p:tav tm="100000">
                                          <p:val>
                                            <p:strVal val="#ppt_x"/>
                                          </p:val>
                                        </p:tav>
                                      </p:tavLst>
                                    </p:anim>
                                    <p:anim calcmode="lin" valueType="num">
                                      <p:cBhvr>
                                        <p:cTn id="27"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28"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CONTRIBUTION BY A CS</a:t>
            </a:r>
            <a:endParaRPr lang="en-US" sz="3200" dirty="0"/>
          </a:p>
        </p:txBody>
      </p:sp>
      <p:grpSp>
        <p:nvGrpSpPr>
          <p:cNvPr id="4" name="Group 3"/>
          <p:cNvGrpSpPr/>
          <p:nvPr/>
        </p:nvGrpSpPr>
        <p:grpSpPr>
          <a:xfrm>
            <a:off x="642910" y="857232"/>
            <a:ext cx="1643339" cy="1815882"/>
            <a:chOff x="4454900" y="4533645"/>
            <a:chExt cx="1643339" cy="1815882"/>
          </a:xfrm>
        </p:grpSpPr>
        <p:sp>
          <p:nvSpPr>
            <p:cNvPr id="5" name="Rectangle 4"/>
            <p:cNvSpPr/>
            <p:nvPr/>
          </p:nvSpPr>
          <p:spPr>
            <a:xfrm rot="10800000">
              <a:off x="4455165" y="5071097"/>
              <a:ext cx="1643074" cy="1000132"/>
            </a:xfrm>
            <a:prstGeom prst="rect">
              <a:avLst/>
            </a:prstGeom>
            <a:solidFill>
              <a:srgbClr val="7EB56B"/>
            </a:solidFill>
            <a:scene3d>
              <a:camera prst="isometricLeftDown">
                <a:rot lat="21167148" lon="412174" rev="0"/>
              </a:camera>
              <a:lightRig rig="threePt" dir="t"/>
            </a:scene3d>
            <a:sp3d extrusionH="1079500">
              <a:bevelB h="19050"/>
              <a:extrusionClr>
                <a:srgbClr val="568844"/>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454900" y="4533645"/>
              <a:ext cx="1571901" cy="1815882"/>
            </a:xfrm>
            <a:prstGeom prst="rect">
              <a:avLst/>
            </a:prstGeom>
            <a:noFill/>
          </p:spPr>
          <p:txBody>
            <a:bodyPr wrap="square" rtlCol="0">
              <a:spAutoFit/>
            </a:bodyPr>
            <a:lstStyle/>
            <a:p>
              <a:pPr algn="ctr"/>
              <a:endParaRPr lang="en-US" sz="1600" b="1" dirty="0" smtClean="0"/>
            </a:p>
            <a:p>
              <a:pPr algn="ctr"/>
              <a:endParaRPr lang="en-US" sz="1600" b="1" dirty="0" smtClean="0"/>
            </a:p>
            <a:p>
              <a:pPr algn="ctr"/>
              <a:r>
                <a:rPr lang="en-US" sz="1600" b="1" dirty="0" err="1" smtClean="0"/>
                <a:t>Labour</a:t>
              </a:r>
              <a:r>
                <a:rPr lang="en-US" sz="1600" b="1" dirty="0" smtClean="0"/>
                <a:t> Laws Compliance Management System</a:t>
              </a:r>
            </a:p>
            <a:p>
              <a:pPr algn="ctr"/>
              <a:endParaRPr lang="en-US" sz="1600" b="1" dirty="0"/>
            </a:p>
          </p:txBody>
        </p:sp>
      </p:grpSp>
      <p:sp>
        <p:nvSpPr>
          <p:cNvPr id="8" name="TextBox 7"/>
          <p:cNvSpPr txBox="1"/>
          <p:nvPr/>
        </p:nvSpPr>
        <p:spPr>
          <a:xfrm>
            <a:off x="785786" y="2397807"/>
            <a:ext cx="7643866" cy="1338828"/>
          </a:xfrm>
          <a:prstGeom prst="rect">
            <a:avLst/>
          </a:prstGeom>
          <a:noFill/>
          <a:ln w="12700">
            <a:solidFill>
              <a:srgbClr val="92D050"/>
            </a:solidFill>
          </a:ln>
        </p:spPr>
        <p:txBody>
          <a:bodyPr wrap="square" rtlCol="0">
            <a:spAutoFit/>
          </a:bodyPr>
          <a:lstStyle/>
          <a:p>
            <a:pPr algn="just" defTabSz="533400">
              <a:lnSpc>
                <a:spcPct val="90000"/>
              </a:lnSpc>
              <a:spcAft>
                <a:spcPct val="35000"/>
              </a:spcAft>
            </a:pPr>
            <a:r>
              <a:rPr lang="en-US" dirty="0" smtClean="0"/>
              <a:t>Help the HR/Personnel Department Set up an Effective, Efficient &amp; Comprehensive “</a:t>
            </a:r>
            <a:r>
              <a:rPr lang="en-US" dirty="0" err="1" smtClean="0"/>
              <a:t>Labour</a:t>
            </a:r>
            <a:r>
              <a:rPr lang="en-US" dirty="0" smtClean="0"/>
              <a:t> Laws</a:t>
            </a:r>
            <a:r>
              <a:rPr lang="en-US" b="1" dirty="0" smtClean="0"/>
              <a:t> </a:t>
            </a:r>
            <a:r>
              <a:rPr lang="en-US" dirty="0" smtClean="0"/>
              <a:t>Compliance Management” structure – Either by developing a Cross-Functional  In-House Team or by Seeking Assistance from External Firms (specialized in </a:t>
            </a:r>
            <a:r>
              <a:rPr lang="en-US" dirty="0" err="1" smtClean="0"/>
              <a:t>Labour</a:t>
            </a:r>
            <a:r>
              <a:rPr lang="en-US" dirty="0" smtClean="0"/>
              <a:t> Laws Compliance Management’)</a:t>
            </a:r>
          </a:p>
        </p:txBody>
      </p:sp>
      <p:sp>
        <p:nvSpPr>
          <p:cNvPr id="9" name="TextBox 8"/>
          <p:cNvSpPr txBox="1"/>
          <p:nvPr/>
        </p:nvSpPr>
        <p:spPr>
          <a:xfrm>
            <a:off x="785786" y="3786190"/>
            <a:ext cx="7643866" cy="923330"/>
          </a:xfrm>
          <a:prstGeom prst="rect">
            <a:avLst/>
          </a:prstGeom>
          <a:noFill/>
          <a:ln w="12700">
            <a:solidFill>
              <a:srgbClr val="92D050"/>
            </a:solidFill>
          </a:ln>
        </p:spPr>
        <p:txBody>
          <a:bodyPr wrap="square" rtlCol="0">
            <a:spAutoFit/>
          </a:bodyPr>
          <a:lstStyle/>
          <a:p>
            <a:pPr algn="just"/>
            <a:r>
              <a:rPr lang="en-US" dirty="0" smtClean="0"/>
              <a:t>Evaluate the ‘Value Addition’ in case of procurement of </a:t>
            </a:r>
            <a:r>
              <a:rPr lang="en-US" dirty="0" err="1" smtClean="0"/>
              <a:t>Softwares</a:t>
            </a:r>
            <a:r>
              <a:rPr lang="en-US" dirty="0" smtClean="0"/>
              <a:t> for Legal Compliance Management Solutions. Merely having these installed &amp; running is not an ‘Endorsement of Effective Compliance Management’. </a:t>
            </a:r>
          </a:p>
        </p:txBody>
      </p:sp>
      <p:sp>
        <p:nvSpPr>
          <p:cNvPr id="11" name="TextBox 10"/>
          <p:cNvSpPr txBox="1"/>
          <p:nvPr/>
        </p:nvSpPr>
        <p:spPr>
          <a:xfrm>
            <a:off x="785786" y="4791686"/>
            <a:ext cx="7643866" cy="646331"/>
          </a:xfrm>
          <a:prstGeom prst="rect">
            <a:avLst/>
          </a:prstGeom>
          <a:noFill/>
          <a:ln w="12700">
            <a:solidFill>
              <a:srgbClr val="92D050"/>
            </a:solidFill>
          </a:ln>
        </p:spPr>
        <p:txBody>
          <a:bodyPr wrap="square" rtlCol="0">
            <a:spAutoFit/>
          </a:bodyPr>
          <a:lstStyle/>
          <a:p>
            <a:pPr algn="just"/>
            <a:r>
              <a:rPr lang="en-US" dirty="0" smtClean="0"/>
              <a:t>Any Comprehensive LCM Program should comprehensively address all these 4 aspects of ‘</a:t>
            </a:r>
            <a:r>
              <a:rPr lang="en-US" dirty="0" err="1" smtClean="0"/>
              <a:t>Labour</a:t>
            </a:r>
            <a:r>
              <a:rPr lang="en-US" dirty="0" smtClean="0"/>
              <a:t> Laws Compliance Management’.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from="(-#ppt_w/2)" to="(#ppt_x)" calcmode="lin" valueType="num">
                                      <p:cBhvr>
                                        <p:cTn id="7" dur="600" fill="hold">
                                          <p:stCondLst>
                                            <p:cond delay="0"/>
                                          </p:stCondLst>
                                        </p:cTn>
                                        <p:tgtEl>
                                          <p:spTgt spid="4"/>
                                        </p:tgtEl>
                                        <p:attrNameLst>
                                          <p:attrName>ppt_x</p:attrName>
                                        </p:attrNameLst>
                                      </p:cBhvr>
                                    </p:anim>
                                    <p:anim from="0" to="-1.0" calcmode="lin" valueType="num">
                                      <p:cBhvr>
                                        <p:cTn id="8" dur="200" decel="50000" autoRev="1" fill="hold">
                                          <p:stCondLst>
                                            <p:cond delay="600"/>
                                          </p:stCondLst>
                                        </p:cTn>
                                        <p:tgtEl>
                                          <p:spTgt spid="4"/>
                                        </p:tgtEl>
                                        <p:attrNameLst>
                                          <p:attrName>xshear</p:attrName>
                                        </p:attrNameLst>
                                      </p:cBhvr>
                                    </p:anim>
                                    <p:animScale>
                                      <p:cBhvr>
                                        <p:cTn id="9" dur="200" decel="100000" autoRev="1" fill="hold">
                                          <p:stCondLst>
                                            <p:cond delay="600"/>
                                          </p:stCondLst>
                                        </p:cTn>
                                        <p:tgtEl>
                                          <p:spTgt spid="4"/>
                                        </p:tgtEl>
                                      </p:cBhvr>
                                      <p:from x="100000" y="100000"/>
                                      <p:to x="80000" y="100000"/>
                                    </p:animScale>
                                    <p:anim by="(#ppt_h/3+#ppt_w*0.1)" calcmode="lin" valueType="num">
                                      <p:cBhvr additive="sum">
                                        <p:cTn id="10" dur="200" decel="100000" autoRev="1" fill="hold">
                                          <p:stCondLst>
                                            <p:cond delay="600"/>
                                          </p:stCondLst>
                                        </p:cTn>
                                        <p:tgtEl>
                                          <p:spTgt spid="4"/>
                                        </p:tgtEl>
                                        <p:attrNameLst>
                                          <p:attrName>ppt_x</p:attrName>
                                        </p:attrNameLst>
                                      </p:cBhvr>
                                    </p:anim>
                                  </p:childTnLst>
                                </p:cTn>
                              </p:par>
                            </p:childTnLst>
                          </p:cTn>
                        </p:par>
                        <p:par>
                          <p:cTn id="11" fill="hold">
                            <p:stCondLst>
                              <p:cond delay="1000"/>
                            </p:stCondLst>
                            <p:childTnLst>
                              <p:par>
                                <p:cTn id="12" presetID="29" presetClass="entr" presetSubtype="0"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1000" fill="hold"/>
                                        <p:tgtEl>
                                          <p:spTgt spid="8"/>
                                        </p:tgtEl>
                                        <p:attrNameLst>
                                          <p:attrName>ppt_x</p:attrName>
                                        </p:attrNameLst>
                                      </p:cBhvr>
                                      <p:tavLst>
                                        <p:tav tm="0">
                                          <p:val>
                                            <p:strVal val="#ppt_x-.2"/>
                                          </p:val>
                                        </p:tav>
                                        <p:tav tm="100000">
                                          <p:val>
                                            <p:strVal val="#ppt_x"/>
                                          </p:val>
                                        </p:tav>
                                      </p:tavLst>
                                    </p:anim>
                                    <p:anim calcmode="lin" valueType="num">
                                      <p:cBhvr>
                                        <p:cTn id="15"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16" dur="1000"/>
                                        <p:tgtEl>
                                          <p:spTgt spid="8"/>
                                        </p:tgtEl>
                                      </p:cBhvr>
                                    </p:animEffect>
                                  </p:childTnLst>
                                </p:cTn>
                              </p:par>
                            </p:childTnLst>
                          </p:cTn>
                        </p:par>
                        <p:par>
                          <p:cTn id="17" fill="hold">
                            <p:stCondLst>
                              <p:cond delay="2000"/>
                            </p:stCondLst>
                            <p:childTnLst>
                              <p:par>
                                <p:cTn id="18" presetID="29" presetClass="entr" presetSubtype="0" fill="hold" grpId="0" nodeType="afterEffect">
                                  <p:stCondLst>
                                    <p:cond delay="0"/>
                                  </p:stCondLst>
                                  <p:childTnLst>
                                    <p:set>
                                      <p:cBhvr>
                                        <p:cTn id="19" dur="1" fill="hold">
                                          <p:stCondLst>
                                            <p:cond delay="0"/>
                                          </p:stCondLst>
                                        </p:cTn>
                                        <p:tgtEl>
                                          <p:spTgt spid="9"/>
                                        </p:tgtEl>
                                        <p:attrNameLst>
                                          <p:attrName>style.visibility</p:attrName>
                                        </p:attrNameLst>
                                      </p:cBhvr>
                                      <p:to>
                                        <p:strVal val="visible"/>
                                      </p:to>
                                    </p:set>
                                    <p:anim calcmode="lin" valueType="num">
                                      <p:cBhvr>
                                        <p:cTn id="20" dur="1000" fill="hold"/>
                                        <p:tgtEl>
                                          <p:spTgt spid="9"/>
                                        </p:tgtEl>
                                        <p:attrNameLst>
                                          <p:attrName>ppt_x</p:attrName>
                                        </p:attrNameLst>
                                      </p:cBhvr>
                                      <p:tavLst>
                                        <p:tav tm="0">
                                          <p:val>
                                            <p:strVal val="#ppt_x-.2"/>
                                          </p:val>
                                        </p:tav>
                                        <p:tav tm="100000">
                                          <p:val>
                                            <p:strVal val="#ppt_x"/>
                                          </p:val>
                                        </p:tav>
                                      </p:tavLst>
                                    </p:anim>
                                    <p:anim calcmode="lin" valueType="num">
                                      <p:cBhvr>
                                        <p:cTn id="21"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22" dur="1000"/>
                                        <p:tgtEl>
                                          <p:spTgt spid="9"/>
                                        </p:tgtEl>
                                      </p:cBhvr>
                                    </p:animEffect>
                                  </p:childTnLst>
                                </p:cTn>
                              </p:par>
                            </p:childTnLst>
                          </p:cTn>
                        </p:par>
                        <p:par>
                          <p:cTn id="23" fill="hold">
                            <p:stCondLst>
                              <p:cond delay="3000"/>
                            </p:stCondLst>
                            <p:childTnLst>
                              <p:par>
                                <p:cTn id="24" presetID="29" presetClass="entr" presetSubtype="0" fill="hold" grpId="0" nodeType="afterEffect">
                                  <p:stCondLst>
                                    <p:cond delay="0"/>
                                  </p:stCondLst>
                                  <p:childTnLst>
                                    <p:set>
                                      <p:cBhvr>
                                        <p:cTn id="25" dur="1" fill="hold">
                                          <p:stCondLst>
                                            <p:cond delay="0"/>
                                          </p:stCondLst>
                                        </p:cTn>
                                        <p:tgtEl>
                                          <p:spTgt spid="11"/>
                                        </p:tgtEl>
                                        <p:attrNameLst>
                                          <p:attrName>style.visibility</p:attrName>
                                        </p:attrNameLst>
                                      </p:cBhvr>
                                      <p:to>
                                        <p:strVal val="visible"/>
                                      </p:to>
                                    </p:set>
                                    <p:anim calcmode="lin" valueType="num">
                                      <p:cBhvr>
                                        <p:cTn id="26" dur="1000" fill="hold"/>
                                        <p:tgtEl>
                                          <p:spTgt spid="11"/>
                                        </p:tgtEl>
                                        <p:attrNameLst>
                                          <p:attrName>ppt_x</p:attrName>
                                        </p:attrNameLst>
                                      </p:cBhvr>
                                      <p:tavLst>
                                        <p:tav tm="0">
                                          <p:val>
                                            <p:strVal val="#ppt_x-.2"/>
                                          </p:val>
                                        </p:tav>
                                        <p:tav tm="100000">
                                          <p:val>
                                            <p:strVal val="#ppt_x"/>
                                          </p:val>
                                        </p:tav>
                                      </p:tavLst>
                                    </p:anim>
                                    <p:anim calcmode="lin" valueType="num">
                                      <p:cBhvr>
                                        <p:cTn id="27"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28"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CONTRIBUTION BY A CS</a:t>
            </a:r>
            <a:endParaRPr lang="en-US" sz="3200" dirty="0"/>
          </a:p>
        </p:txBody>
      </p:sp>
      <p:grpSp>
        <p:nvGrpSpPr>
          <p:cNvPr id="3" name="Group 3"/>
          <p:cNvGrpSpPr/>
          <p:nvPr/>
        </p:nvGrpSpPr>
        <p:grpSpPr>
          <a:xfrm>
            <a:off x="642910" y="857232"/>
            <a:ext cx="1643339" cy="1815882"/>
            <a:chOff x="4454900" y="4533645"/>
            <a:chExt cx="1643339" cy="1815882"/>
          </a:xfrm>
        </p:grpSpPr>
        <p:sp>
          <p:nvSpPr>
            <p:cNvPr id="5" name="Rectangle 4"/>
            <p:cNvSpPr/>
            <p:nvPr/>
          </p:nvSpPr>
          <p:spPr>
            <a:xfrm rot="10800000">
              <a:off x="4455165" y="5071097"/>
              <a:ext cx="1643074" cy="1000132"/>
            </a:xfrm>
            <a:prstGeom prst="rect">
              <a:avLst/>
            </a:prstGeom>
            <a:solidFill>
              <a:srgbClr val="7EB56B"/>
            </a:solidFill>
            <a:scene3d>
              <a:camera prst="isometricLeftDown">
                <a:rot lat="21167148" lon="412174" rev="0"/>
              </a:camera>
              <a:lightRig rig="threePt" dir="t"/>
            </a:scene3d>
            <a:sp3d extrusionH="1079500">
              <a:bevelB h="19050"/>
              <a:extrusionClr>
                <a:srgbClr val="568844"/>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454900" y="4533645"/>
              <a:ext cx="1571901" cy="1815882"/>
            </a:xfrm>
            <a:prstGeom prst="rect">
              <a:avLst/>
            </a:prstGeom>
            <a:noFill/>
          </p:spPr>
          <p:txBody>
            <a:bodyPr wrap="square" rtlCol="0">
              <a:spAutoFit/>
            </a:bodyPr>
            <a:lstStyle/>
            <a:p>
              <a:pPr algn="ctr"/>
              <a:endParaRPr lang="en-US" sz="1600" b="1" dirty="0" smtClean="0"/>
            </a:p>
            <a:p>
              <a:pPr algn="ctr"/>
              <a:endParaRPr lang="en-US" sz="1600" b="1" dirty="0" smtClean="0"/>
            </a:p>
            <a:p>
              <a:pPr algn="ctr"/>
              <a:r>
                <a:rPr lang="en-US" sz="1600" b="1" dirty="0" err="1" smtClean="0"/>
                <a:t>Labour</a:t>
              </a:r>
              <a:r>
                <a:rPr lang="en-US" sz="1600" b="1" dirty="0" smtClean="0"/>
                <a:t> Laws Compliance Management System</a:t>
              </a:r>
            </a:p>
            <a:p>
              <a:pPr algn="ctr"/>
              <a:endParaRPr lang="en-US" sz="1600" b="1" dirty="0"/>
            </a:p>
          </p:txBody>
        </p:sp>
      </p:grpSp>
      <p:sp>
        <p:nvSpPr>
          <p:cNvPr id="10" name="Content Placeholder 2"/>
          <p:cNvSpPr>
            <a:spLocks noGrp="1"/>
          </p:cNvSpPr>
          <p:nvPr>
            <p:ph idx="1"/>
          </p:nvPr>
        </p:nvSpPr>
        <p:spPr>
          <a:xfrm>
            <a:off x="785786" y="2714621"/>
            <a:ext cx="7643866" cy="1428760"/>
          </a:xfrm>
          <a:ln>
            <a:solidFill>
              <a:srgbClr val="C2EB99"/>
            </a:solidFill>
          </a:ln>
        </p:spPr>
        <p:txBody>
          <a:bodyPr/>
          <a:lstStyle/>
          <a:p>
            <a:pPr lvl="0" algn="just"/>
            <a:r>
              <a:rPr lang="en-IN" sz="1600" dirty="0" smtClean="0">
                <a:solidFill>
                  <a:schemeClr val="tx1"/>
                </a:solidFill>
                <a:latin typeface="+mn-lt"/>
                <a:ea typeface="+mn-ea"/>
                <a:cs typeface="+mn-cs"/>
              </a:rPr>
              <a:t>Maintenance of Statutory Registers &amp; Records</a:t>
            </a:r>
            <a:endParaRPr lang="en-US" sz="1600" dirty="0" smtClean="0">
              <a:solidFill>
                <a:schemeClr val="tx1"/>
              </a:solidFill>
              <a:latin typeface="+mn-lt"/>
              <a:ea typeface="+mn-ea"/>
              <a:cs typeface="+mn-cs"/>
            </a:endParaRPr>
          </a:p>
          <a:p>
            <a:pPr lvl="0" algn="just"/>
            <a:r>
              <a:rPr lang="en-IN" sz="1600" dirty="0" smtClean="0">
                <a:solidFill>
                  <a:schemeClr val="tx1"/>
                </a:solidFill>
                <a:latin typeface="+mn-lt"/>
                <a:ea typeface="+mn-ea"/>
                <a:cs typeface="+mn-cs"/>
              </a:rPr>
              <a:t>Filing of Statutory Forms &amp; Returns</a:t>
            </a:r>
            <a:endParaRPr lang="en-US" sz="1600" dirty="0" smtClean="0">
              <a:solidFill>
                <a:schemeClr val="tx1"/>
              </a:solidFill>
              <a:latin typeface="+mn-lt"/>
              <a:ea typeface="+mn-ea"/>
              <a:cs typeface="+mn-cs"/>
            </a:endParaRPr>
          </a:p>
          <a:p>
            <a:pPr lvl="0" algn="just"/>
            <a:r>
              <a:rPr lang="en-IN" sz="1600" dirty="0" smtClean="0">
                <a:solidFill>
                  <a:schemeClr val="tx1"/>
                </a:solidFill>
                <a:latin typeface="+mn-lt"/>
                <a:ea typeface="+mn-ea"/>
                <a:cs typeface="+mn-cs"/>
              </a:rPr>
              <a:t>Adherence to Substantive Legal Provisions</a:t>
            </a:r>
          </a:p>
          <a:p>
            <a:pPr algn="just"/>
            <a:r>
              <a:rPr lang="en-IN" sz="1600" dirty="0" smtClean="0"/>
              <a:t>Ensuring Statutory Displays at Notice </a:t>
            </a:r>
            <a:r>
              <a:rPr lang="en-IN" sz="1600" dirty="0" smtClean="0"/>
              <a:t>Boards</a:t>
            </a:r>
            <a:endParaRPr lang="en-US" sz="1800" dirty="0"/>
          </a:p>
        </p:txBody>
      </p:sp>
      <p:sp>
        <p:nvSpPr>
          <p:cNvPr id="12" name="TextBox 11"/>
          <p:cNvSpPr txBox="1"/>
          <p:nvPr/>
        </p:nvSpPr>
        <p:spPr>
          <a:xfrm>
            <a:off x="785786" y="2357430"/>
            <a:ext cx="7643866" cy="338554"/>
          </a:xfrm>
          <a:prstGeom prst="rect">
            <a:avLst/>
          </a:prstGeom>
          <a:solidFill>
            <a:srgbClr val="C2EB99"/>
          </a:solidFill>
          <a:ln w="12700">
            <a:solidFill>
              <a:srgbClr val="92D050"/>
            </a:solidFill>
          </a:ln>
        </p:spPr>
        <p:txBody>
          <a:bodyPr wrap="square" rtlCol="0">
            <a:spAutoFit/>
          </a:bodyPr>
          <a:lstStyle/>
          <a:p>
            <a:pPr algn="just"/>
            <a:r>
              <a:rPr lang="en-IN" sz="1600" b="1" dirty="0" smtClean="0">
                <a:solidFill>
                  <a:schemeClr val="tx2"/>
                </a:solidFill>
                <a:effectLst>
                  <a:outerShdw blurRad="38100" dist="38100" dir="2700000" algn="tl">
                    <a:srgbClr val="000000">
                      <a:alpha val="43137"/>
                    </a:srgbClr>
                  </a:outerShdw>
                </a:effectLst>
              </a:rPr>
              <a:t>BROAD AREAS FOR LABOUR LAWS COMPLIANCE MANAGEMENT</a:t>
            </a:r>
            <a:endParaRPr lang="en-US" sz="1600" dirty="0"/>
          </a:p>
        </p:txBody>
      </p:sp>
      <p:sp>
        <p:nvSpPr>
          <p:cNvPr id="13" name="Content Placeholder 2"/>
          <p:cNvSpPr txBox="1">
            <a:spLocks/>
          </p:cNvSpPr>
          <p:nvPr/>
        </p:nvSpPr>
        <p:spPr bwMode="auto">
          <a:xfrm>
            <a:off x="785786" y="4214819"/>
            <a:ext cx="7643866" cy="642942"/>
          </a:xfrm>
          <a:prstGeom prst="rect">
            <a:avLst/>
          </a:prstGeom>
          <a:noFill/>
          <a:ln w="9525">
            <a:solidFill>
              <a:srgbClr val="C2EB99"/>
            </a:solidFill>
            <a:miter lim="800000"/>
            <a:headEnd/>
            <a:tailEnd/>
          </a:ln>
        </p:spPr>
        <p:txBody>
          <a:bodyPr vert="horz" wrap="square" lIns="91440" tIns="45720" rIns="91440" bIns="45720" numCol="1" anchor="t" anchorCtr="0" compatLnSpc="1">
            <a:prstTxWarp prst="textNoShape">
              <a:avLst/>
            </a:prstTxWarp>
          </a:bodyPr>
          <a:lstStyle/>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en-IN" sz="1600" b="0" i="0" u="none" strike="noStrike" kern="0" cap="none" spc="0" normalizeH="0" baseline="0" noProof="0" dirty="0" smtClean="0">
                <a:ln>
                  <a:noFill/>
                </a:ln>
                <a:solidFill>
                  <a:schemeClr val="tx1"/>
                </a:solidFill>
                <a:effectLst/>
                <a:uLnTx/>
                <a:uFillTx/>
                <a:latin typeface="+mn-lt"/>
                <a:ea typeface="+mn-ea"/>
                <a:cs typeface="+mn-cs"/>
              </a:rPr>
              <a:t>     </a:t>
            </a:r>
            <a:r>
              <a:rPr kumimoji="0" lang="en-IN" sz="1600" b="0" i="0" u="none" strike="noStrike" kern="0" cap="none" spc="0" normalizeH="0" baseline="0" noProof="0" dirty="0" smtClean="0">
                <a:ln>
                  <a:noFill/>
                </a:ln>
                <a:solidFill>
                  <a:schemeClr val="tx1"/>
                </a:solidFill>
                <a:effectLst/>
                <a:uLnTx/>
                <a:uFillTx/>
                <a:latin typeface="+mn-lt"/>
                <a:ea typeface="+mn-ea"/>
                <a:cs typeface="+mn-cs"/>
              </a:rPr>
              <a:t>(</a:t>
            </a:r>
            <a:r>
              <a:rPr kumimoji="0" lang="en-IN" sz="1600" b="0" i="1" u="none" strike="noStrike" kern="0" cap="none" spc="0" normalizeH="0" baseline="0" noProof="0" dirty="0" smtClean="0">
                <a:ln>
                  <a:noFill/>
                </a:ln>
                <a:solidFill>
                  <a:schemeClr val="tx1"/>
                </a:solidFill>
                <a:effectLst/>
                <a:uLnTx/>
                <a:uFillTx/>
                <a:latin typeface="+mn-lt"/>
                <a:ea typeface="+mn-ea"/>
                <a:cs typeface="+mn-cs"/>
              </a:rPr>
              <a:t>Generally in English &amp; local/vernacular language understood by majority of workmen/employees</a:t>
            </a:r>
            <a:r>
              <a:rPr kumimoji="0" lang="en-IN" sz="1600" b="0" i="0" u="none" strike="noStrike" kern="0" cap="none" spc="0" normalizeH="0" baseline="0" noProof="0" dirty="0" smtClean="0">
                <a:ln>
                  <a:noFill/>
                </a:ln>
                <a:solidFill>
                  <a:schemeClr val="tx1"/>
                </a:solidFill>
                <a:effectLst/>
                <a:uLnTx/>
                <a:uFillTx/>
                <a:latin typeface="+mn-lt"/>
                <a:ea typeface="+mn-ea"/>
                <a:cs typeface="+mn-cs"/>
              </a:rPr>
              <a:t>)</a:t>
            </a:r>
            <a:endParaRPr kumimoji="0" lang="en-US" sz="16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0" fontAlgn="base" latinLnBrk="0" hangingPunct="0">
              <a:lnSpc>
                <a:spcPct val="150000"/>
              </a:lnSpc>
              <a:spcBef>
                <a:spcPct val="20000"/>
              </a:spcBef>
              <a:spcAft>
                <a:spcPct val="0"/>
              </a:spcAft>
              <a:buClrTx/>
              <a:buSzTx/>
              <a:buFontTx/>
              <a:buChar char="•"/>
              <a:tabLst/>
              <a:defRPr/>
            </a:pPr>
            <a:endParaRPr kumimoji="0" lang="en-US" sz="20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1000" fill="hold"/>
                                        <p:tgtEl>
                                          <p:spTgt spid="12"/>
                                        </p:tgtEl>
                                        <p:attrNameLst>
                                          <p:attrName>ppt_x</p:attrName>
                                        </p:attrNameLst>
                                      </p:cBhvr>
                                      <p:tavLst>
                                        <p:tav tm="0">
                                          <p:val>
                                            <p:strVal val="#ppt_x-.2"/>
                                          </p:val>
                                        </p:tav>
                                        <p:tav tm="100000">
                                          <p:val>
                                            <p:strVal val="#ppt_x"/>
                                          </p:val>
                                        </p:tav>
                                      </p:tavLst>
                                    </p:anim>
                                    <p:anim calcmode="lin" valueType="num">
                                      <p:cBhvr>
                                        <p:cTn id="8" dur="1000" fill="hold"/>
                                        <p:tgtEl>
                                          <p:spTgt spid="12"/>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
                                        </p:tgtEl>
                                      </p:cBhvr>
                                    </p:animEffect>
                                  </p:childTnLst>
                                </p:cTn>
                              </p:par>
                            </p:childTnLst>
                          </p:cTn>
                        </p:par>
                        <p:par>
                          <p:cTn id="10" fill="hold">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10">
                                            <p:bg/>
                                          </p:spTgt>
                                        </p:tgtEl>
                                        <p:attrNameLst>
                                          <p:attrName>style.visibility</p:attrName>
                                        </p:attrNameLst>
                                      </p:cBhvr>
                                      <p:to>
                                        <p:strVal val="visible"/>
                                      </p:to>
                                    </p:set>
                                    <p:anim calcmode="lin" valueType="num">
                                      <p:cBhvr>
                                        <p:cTn id="13" dur="1000" fill="hold"/>
                                        <p:tgtEl>
                                          <p:spTgt spid="10">
                                            <p:bg/>
                                          </p:spTgt>
                                        </p:tgtEl>
                                        <p:attrNameLst>
                                          <p:attrName>ppt_x</p:attrName>
                                        </p:attrNameLst>
                                      </p:cBhvr>
                                      <p:tavLst>
                                        <p:tav tm="0">
                                          <p:val>
                                            <p:strVal val="#ppt_x-.2"/>
                                          </p:val>
                                        </p:tav>
                                        <p:tav tm="100000">
                                          <p:val>
                                            <p:strVal val="#ppt_x"/>
                                          </p:val>
                                        </p:tav>
                                      </p:tavLst>
                                    </p:anim>
                                    <p:anim calcmode="lin" valueType="num">
                                      <p:cBhvr>
                                        <p:cTn id="14" dur="1000" fill="hold"/>
                                        <p:tgtEl>
                                          <p:spTgt spid="10">
                                            <p:bg/>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10">
                                            <p:bg/>
                                          </p:spTgt>
                                        </p:tgtEl>
                                      </p:cBhvr>
                                    </p:animEffect>
                                  </p:childTnLst>
                                </p:cTn>
                              </p:par>
                              <p:par>
                                <p:cTn id="16" presetID="29" presetClass="entr" presetSubtype="0" fill="hold" grpId="0" nodeType="withEffect">
                                  <p:stCondLst>
                                    <p:cond delay="0"/>
                                  </p:stCondLst>
                                  <p:childTnLst>
                                    <p:set>
                                      <p:cBhvr>
                                        <p:cTn id="17" dur="1" fill="hold">
                                          <p:stCondLst>
                                            <p:cond delay="0"/>
                                          </p:stCondLst>
                                        </p:cTn>
                                        <p:tgtEl>
                                          <p:spTgt spid="10">
                                            <p:txEl>
                                              <p:pRg st="0" end="0"/>
                                            </p:txEl>
                                          </p:spTgt>
                                        </p:tgtEl>
                                        <p:attrNameLst>
                                          <p:attrName>style.visibility</p:attrName>
                                        </p:attrNameLst>
                                      </p:cBhvr>
                                      <p:to>
                                        <p:strVal val="visible"/>
                                      </p:to>
                                    </p:set>
                                    <p:anim calcmode="lin" valueType="num">
                                      <p:cBhvr>
                                        <p:cTn id="18" dur="1000" fill="hold"/>
                                        <p:tgtEl>
                                          <p:spTgt spid="10">
                                            <p:txEl>
                                              <p:pRg st="0" end="0"/>
                                            </p:txEl>
                                          </p:spTgt>
                                        </p:tgtEl>
                                        <p:attrNameLst>
                                          <p:attrName>ppt_x</p:attrName>
                                        </p:attrNameLst>
                                      </p:cBhvr>
                                      <p:tavLst>
                                        <p:tav tm="0">
                                          <p:val>
                                            <p:strVal val="#ppt_x-.2"/>
                                          </p:val>
                                        </p:tav>
                                        <p:tav tm="100000">
                                          <p:val>
                                            <p:strVal val="#ppt_x"/>
                                          </p:val>
                                        </p:tav>
                                      </p:tavLst>
                                    </p:anim>
                                    <p:anim calcmode="lin" valueType="num">
                                      <p:cBhvr>
                                        <p:cTn id="19" dur="1000" fill="hold"/>
                                        <p:tgtEl>
                                          <p:spTgt spid="10">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0" dur="1000"/>
                                        <p:tgtEl>
                                          <p:spTgt spid="10">
                                            <p:txEl>
                                              <p:pRg st="0" end="0"/>
                                            </p:txEl>
                                          </p:spTgt>
                                        </p:tgtEl>
                                      </p:cBhvr>
                                    </p:animEffect>
                                  </p:childTnLst>
                                </p:cTn>
                              </p:par>
                              <p:par>
                                <p:cTn id="21" presetID="29" presetClass="entr" presetSubtype="0" fill="hold" grpId="0" nodeType="withEffect">
                                  <p:stCondLst>
                                    <p:cond delay="0"/>
                                  </p:stCondLst>
                                  <p:childTnLst>
                                    <p:set>
                                      <p:cBhvr>
                                        <p:cTn id="22" dur="1" fill="hold">
                                          <p:stCondLst>
                                            <p:cond delay="0"/>
                                          </p:stCondLst>
                                        </p:cTn>
                                        <p:tgtEl>
                                          <p:spTgt spid="10">
                                            <p:txEl>
                                              <p:pRg st="1" end="1"/>
                                            </p:txEl>
                                          </p:spTgt>
                                        </p:tgtEl>
                                        <p:attrNameLst>
                                          <p:attrName>style.visibility</p:attrName>
                                        </p:attrNameLst>
                                      </p:cBhvr>
                                      <p:to>
                                        <p:strVal val="visible"/>
                                      </p:to>
                                    </p:set>
                                    <p:anim calcmode="lin" valueType="num">
                                      <p:cBhvr>
                                        <p:cTn id="23" dur="1000" fill="hold"/>
                                        <p:tgtEl>
                                          <p:spTgt spid="10">
                                            <p:txEl>
                                              <p:pRg st="1" end="1"/>
                                            </p:txEl>
                                          </p:spTgt>
                                        </p:tgtEl>
                                        <p:attrNameLst>
                                          <p:attrName>ppt_x</p:attrName>
                                        </p:attrNameLst>
                                      </p:cBhvr>
                                      <p:tavLst>
                                        <p:tav tm="0">
                                          <p:val>
                                            <p:strVal val="#ppt_x-.2"/>
                                          </p:val>
                                        </p:tav>
                                        <p:tav tm="100000">
                                          <p:val>
                                            <p:strVal val="#ppt_x"/>
                                          </p:val>
                                        </p:tav>
                                      </p:tavLst>
                                    </p:anim>
                                    <p:anim calcmode="lin" valueType="num">
                                      <p:cBhvr>
                                        <p:cTn id="24" dur="1000" fill="hold"/>
                                        <p:tgtEl>
                                          <p:spTgt spid="10">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5" dur="1000"/>
                                        <p:tgtEl>
                                          <p:spTgt spid="10">
                                            <p:txEl>
                                              <p:pRg st="1" end="1"/>
                                            </p:txEl>
                                          </p:spTgt>
                                        </p:tgtEl>
                                      </p:cBhvr>
                                    </p:animEffect>
                                  </p:childTnLst>
                                </p:cTn>
                              </p:par>
                              <p:par>
                                <p:cTn id="26" presetID="29" presetClass="entr" presetSubtype="0" fill="hold" grpId="0" nodeType="withEffect">
                                  <p:stCondLst>
                                    <p:cond delay="0"/>
                                  </p:stCondLst>
                                  <p:childTnLst>
                                    <p:set>
                                      <p:cBhvr>
                                        <p:cTn id="27" dur="1" fill="hold">
                                          <p:stCondLst>
                                            <p:cond delay="0"/>
                                          </p:stCondLst>
                                        </p:cTn>
                                        <p:tgtEl>
                                          <p:spTgt spid="10">
                                            <p:txEl>
                                              <p:pRg st="2" end="2"/>
                                            </p:txEl>
                                          </p:spTgt>
                                        </p:tgtEl>
                                        <p:attrNameLst>
                                          <p:attrName>style.visibility</p:attrName>
                                        </p:attrNameLst>
                                      </p:cBhvr>
                                      <p:to>
                                        <p:strVal val="visible"/>
                                      </p:to>
                                    </p:set>
                                    <p:anim calcmode="lin" valueType="num">
                                      <p:cBhvr>
                                        <p:cTn id="28" dur="1000" fill="hold"/>
                                        <p:tgtEl>
                                          <p:spTgt spid="10">
                                            <p:txEl>
                                              <p:pRg st="2" end="2"/>
                                            </p:txEl>
                                          </p:spTgt>
                                        </p:tgtEl>
                                        <p:attrNameLst>
                                          <p:attrName>ppt_x</p:attrName>
                                        </p:attrNameLst>
                                      </p:cBhvr>
                                      <p:tavLst>
                                        <p:tav tm="0">
                                          <p:val>
                                            <p:strVal val="#ppt_x-.2"/>
                                          </p:val>
                                        </p:tav>
                                        <p:tav tm="100000">
                                          <p:val>
                                            <p:strVal val="#ppt_x"/>
                                          </p:val>
                                        </p:tav>
                                      </p:tavLst>
                                    </p:anim>
                                    <p:anim calcmode="lin" valueType="num">
                                      <p:cBhvr>
                                        <p:cTn id="29" dur="1000" fill="hold"/>
                                        <p:tgtEl>
                                          <p:spTgt spid="10">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10">
                                            <p:txEl>
                                              <p:pRg st="2" end="2"/>
                                            </p:txEl>
                                          </p:spTgt>
                                        </p:tgtEl>
                                      </p:cBhvr>
                                    </p:animEffect>
                                  </p:childTnLst>
                                </p:cTn>
                              </p:par>
                              <p:par>
                                <p:cTn id="31" presetID="29" presetClass="entr" presetSubtype="0" fill="hold" grpId="0" nodeType="withEffect">
                                  <p:stCondLst>
                                    <p:cond delay="0"/>
                                  </p:stCondLst>
                                  <p:childTnLst>
                                    <p:set>
                                      <p:cBhvr>
                                        <p:cTn id="32" dur="1" fill="hold">
                                          <p:stCondLst>
                                            <p:cond delay="0"/>
                                          </p:stCondLst>
                                        </p:cTn>
                                        <p:tgtEl>
                                          <p:spTgt spid="10">
                                            <p:txEl>
                                              <p:pRg st="3" end="3"/>
                                            </p:txEl>
                                          </p:spTgt>
                                        </p:tgtEl>
                                        <p:attrNameLst>
                                          <p:attrName>style.visibility</p:attrName>
                                        </p:attrNameLst>
                                      </p:cBhvr>
                                      <p:to>
                                        <p:strVal val="visible"/>
                                      </p:to>
                                    </p:set>
                                    <p:anim calcmode="lin" valueType="num">
                                      <p:cBhvr>
                                        <p:cTn id="33" dur="1000" fill="hold"/>
                                        <p:tgtEl>
                                          <p:spTgt spid="10">
                                            <p:txEl>
                                              <p:pRg st="3" end="3"/>
                                            </p:txEl>
                                          </p:spTgt>
                                        </p:tgtEl>
                                        <p:attrNameLst>
                                          <p:attrName>ppt_x</p:attrName>
                                        </p:attrNameLst>
                                      </p:cBhvr>
                                      <p:tavLst>
                                        <p:tav tm="0">
                                          <p:val>
                                            <p:strVal val="#ppt_x-.2"/>
                                          </p:val>
                                        </p:tav>
                                        <p:tav tm="100000">
                                          <p:val>
                                            <p:strVal val="#ppt_x"/>
                                          </p:val>
                                        </p:tav>
                                      </p:tavLst>
                                    </p:anim>
                                    <p:anim calcmode="lin" valueType="num">
                                      <p:cBhvr>
                                        <p:cTn id="34" dur="1000" fill="hold"/>
                                        <p:tgtEl>
                                          <p:spTgt spid="10">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10">
                                            <p:txEl>
                                              <p:pRg st="3" end="3"/>
                                            </p:txEl>
                                          </p:spTgt>
                                        </p:tgtEl>
                                      </p:cBhvr>
                                    </p:animEffect>
                                  </p:childTnLst>
                                </p:cTn>
                              </p:par>
                            </p:childTnLst>
                          </p:cTn>
                        </p:par>
                        <p:par>
                          <p:cTn id="36" fill="hold">
                            <p:stCondLst>
                              <p:cond delay="2000"/>
                            </p:stCondLst>
                            <p:childTnLst>
                              <p:par>
                                <p:cTn id="37" presetID="29" presetClass="entr" presetSubtype="0" fill="hold" grpId="0" nodeType="afterEffect">
                                  <p:stCondLst>
                                    <p:cond delay="0"/>
                                  </p:stCondLst>
                                  <p:childTnLst>
                                    <p:set>
                                      <p:cBhvr>
                                        <p:cTn id="38" dur="1" fill="hold">
                                          <p:stCondLst>
                                            <p:cond delay="0"/>
                                          </p:stCondLst>
                                        </p:cTn>
                                        <p:tgtEl>
                                          <p:spTgt spid="13">
                                            <p:bg/>
                                          </p:spTgt>
                                        </p:tgtEl>
                                        <p:attrNameLst>
                                          <p:attrName>style.visibility</p:attrName>
                                        </p:attrNameLst>
                                      </p:cBhvr>
                                      <p:to>
                                        <p:strVal val="visible"/>
                                      </p:to>
                                    </p:set>
                                    <p:anim calcmode="lin" valueType="num">
                                      <p:cBhvr>
                                        <p:cTn id="39" dur="1000" fill="hold"/>
                                        <p:tgtEl>
                                          <p:spTgt spid="13">
                                            <p:bg/>
                                          </p:spTgt>
                                        </p:tgtEl>
                                        <p:attrNameLst>
                                          <p:attrName>ppt_x</p:attrName>
                                        </p:attrNameLst>
                                      </p:cBhvr>
                                      <p:tavLst>
                                        <p:tav tm="0">
                                          <p:val>
                                            <p:strVal val="#ppt_x-.2"/>
                                          </p:val>
                                        </p:tav>
                                        <p:tav tm="100000">
                                          <p:val>
                                            <p:strVal val="#ppt_x"/>
                                          </p:val>
                                        </p:tav>
                                      </p:tavLst>
                                    </p:anim>
                                    <p:anim calcmode="lin" valueType="num">
                                      <p:cBhvr>
                                        <p:cTn id="40" dur="1000" fill="hold"/>
                                        <p:tgtEl>
                                          <p:spTgt spid="13">
                                            <p:bg/>
                                          </p:spTgt>
                                        </p:tgtEl>
                                        <p:attrNameLst>
                                          <p:attrName>ppt_y</p:attrName>
                                        </p:attrNameLst>
                                      </p:cBhvr>
                                      <p:tavLst>
                                        <p:tav tm="0">
                                          <p:val>
                                            <p:strVal val="#ppt_y"/>
                                          </p:val>
                                        </p:tav>
                                        <p:tav tm="100000">
                                          <p:val>
                                            <p:strVal val="#ppt_y"/>
                                          </p:val>
                                        </p:tav>
                                      </p:tavLst>
                                    </p:anim>
                                    <p:animEffect transition="in" filter="wipe(right)" prLst="gradientSize: 0.1">
                                      <p:cBhvr>
                                        <p:cTn id="41" dur="1000"/>
                                        <p:tgtEl>
                                          <p:spTgt spid="13">
                                            <p:bg/>
                                          </p:spTgt>
                                        </p:tgtEl>
                                      </p:cBhvr>
                                    </p:animEffect>
                                  </p:childTnLst>
                                </p:cTn>
                              </p:par>
                              <p:par>
                                <p:cTn id="42" presetID="29" presetClass="entr" presetSubtype="0" fill="hold" grpId="0" nodeType="withEffect">
                                  <p:stCondLst>
                                    <p:cond delay="0"/>
                                  </p:stCondLst>
                                  <p:childTnLst>
                                    <p:set>
                                      <p:cBhvr>
                                        <p:cTn id="43" dur="1" fill="hold">
                                          <p:stCondLst>
                                            <p:cond delay="0"/>
                                          </p:stCondLst>
                                        </p:cTn>
                                        <p:tgtEl>
                                          <p:spTgt spid="13">
                                            <p:txEl>
                                              <p:pRg st="0" end="0"/>
                                            </p:txEl>
                                          </p:spTgt>
                                        </p:tgtEl>
                                        <p:attrNameLst>
                                          <p:attrName>style.visibility</p:attrName>
                                        </p:attrNameLst>
                                      </p:cBhvr>
                                      <p:to>
                                        <p:strVal val="visible"/>
                                      </p:to>
                                    </p:set>
                                    <p:anim calcmode="lin" valueType="num">
                                      <p:cBhvr>
                                        <p:cTn id="44" dur="1000" fill="hold"/>
                                        <p:tgtEl>
                                          <p:spTgt spid="13">
                                            <p:txEl>
                                              <p:pRg st="0" end="0"/>
                                            </p:txEl>
                                          </p:spTgt>
                                        </p:tgtEl>
                                        <p:attrNameLst>
                                          <p:attrName>ppt_x</p:attrName>
                                        </p:attrNameLst>
                                      </p:cBhvr>
                                      <p:tavLst>
                                        <p:tav tm="0">
                                          <p:val>
                                            <p:strVal val="#ppt_x-.2"/>
                                          </p:val>
                                        </p:tav>
                                        <p:tav tm="100000">
                                          <p:val>
                                            <p:strVal val="#ppt_x"/>
                                          </p:val>
                                        </p:tav>
                                      </p:tavLst>
                                    </p:anim>
                                    <p:anim calcmode="lin" valueType="num">
                                      <p:cBhvr>
                                        <p:cTn id="45" dur="1000" fill="hold"/>
                                        <p:tgtEl>
                                          <p:spTgt spid="1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6" dur="10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animBg="1"/>
      <p:bldP spid="12" grpId="0" animBg="1"/>
      <p:bldP spid="13" grpId="0" build="p"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CONTRIBUTION BY A CS</a:t>
            </a:r>
            <a:endParaRPr lang="en-US" sz="3200" dirty="0"/>
          </a:p>
        </p:txBody>
      </p:sp>
      <p:grpSp>
        <p:nvGrpSpPr>
          <p:cNvPr id="4" name="Group 3"/>
          <p:cNvGrpSpPr/>
          <p:nvPr/>
        </p:nvGrpSpPr>
        <p:grpSpPr>
          <a:xfrm>
            <a:off x="642910" y="1357298"/>
            <a:ext cx="1643074" cy="1000132"/>
            <a:chOff x="6429389" y="5061137"/>
            <a:chExt cx="1643074" cy="1000132"/>
          </a:xfrm>
        </p:grpSpPr>
        <p:sp>
          <p:nvSpPr>
            <p:cNvPr id="5" name="Rectangle 4"/>
            <p:cNvSpPr/>
            <p:nvPr/>
          </p:nvSpPr>
          <p:spPr>
            <a:xfrm rot="10800000">
              <a:off x="6429389" y="5061137"/>
              <a:ext cx="1643074" cy="1000132"/>
            </a:xfrm>
            <a:prstGeom prst="rect">
              <a:avLst/>
            </a:prstGeom>
            <a:solidFill>
              <a:srgbClr val="FFFF99"/>
            </a:solidFill>
            <a:scene3d>
              <a:camera prst="isometricLeftDown">
                <a:rot lat="21202813" lon="1053385" rev="0"/>
              </a:camera>
              <a:lightRig rig="threePt" dir="t"/>
            </a:scene3d>
            <a:sp3d extrusionH="1079500">
              <a:bevelB h="19050"/>
              <a:extrusionClr>
                <a:srgbClr val="CDC800"/>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6572264" y="5204014"/>
              <a:ext cx="1357322" cy="646331"/>
            </a:xfrm>
            <a:prstGeom prst="rect">
              <a:avLst/>
            </a:prstGeom>
            <a:noFill/>
          </p:spPr>
          <p:txBody>
            <a:bodyPr wrap="square" rtlCol="0">
              <a:spAutoFit/>
            </a:bodyPr>
            <a:lstStyle/>
            <a:p>
              <a:pPr algn="ctr"/>
              <a:r>
                <a:rPr lang="en-US" b="1" dirty="0" smtClean="0"/>
                <a:t>Statutory Displays</a:t>
              </a:r>
              <a:endParaRPr lang="en-US" b="1" dirty="0"/>
            </a:p>
          </p:txBody>
        </p:sp>
      </p:grpSp>
      <p:sp>
        <p:nvSpPr>
          <p:cNvPr id="7" name="TextBox 6"/>
          <p:cNvSpPr txBox="1"/>
          <p:nvPr/>
        </p:nvSpPr>
        <p:spPr>
          <a:xfrm>
            <a:off x="785786" y="2397807"/>
            <a:ext cx="7572428" cy="338554"/>
          </a:xfrm>
          <a:prstGeom prst="rect">
            <a:avLst/>
          </a:prstGeom>
          <a:noFill/>
          <a:ln w="12700">
            <a:solidFill>
              <a:srgbClr val="CDC800"/>
            </a:solidFill>
          </a:ln>
        </p:spPr>
        <p:txBody>
          <a:bodyPr wrap="square" rtlCol="0">
            <a:spAutoFit/>
          </a:bodyPr>
          <a:lstStyle/>
          <a:p>
            <a:pPr algn="just"/>
            <a:r>
              <a:rPr lang="en-US" sz="1600" dirty="0" smtClean="0"/>
              <a:t>It does not take too much time or effort  - yet many IGNORE</a:t>
            </a:r>
            <a:endParaRPr lang="en-US" sz="1600" b="1" dirty="0"/>
          </a:p>
        </p:txBody>
      </p:sp>
      <p:sp>
        <p:nvSpPr>
          <p:cNvPr id="8" name="TextBox 7"/>
          <p:cNvSpPr txBox="1"/>
          <p:nvPr/>
        </p:nvSpPr>
        <p:spPr>
          <a:xfrm>
            <a:off x="785786" y="2845354"/>
            <a:ext cx="7572428" cy="584775"/>
          </a:xfrm>
          <a:prstGeom prst="rect">
            <a:avLst/>
          </a:prstGeom>
          <a:noFill/>
          <a:ln w="12700">
            <a:solidFill>
              <a:srgbClr val="CDC800"/>
            </a:solidFill>
          </a:ln>
        </p:spPr>
        <p:txBody>
          <a:bodyPr wrap="square" rtlCol="0">
            <a:spAutoFit/>
          </a:bodyPr>
          <a:lstStyle/>
          <a:p>
            <a:pPr algn="just"/>
            <a:r>
              <a:rPr lang="en-US" sz="1600" dirty="0" smtClean="0"/>
              <a:t>Ensure to have the Notice Board fixed at a PROMINENT / CONSPICUOUS location &amp; affix on them these Displays </a:t>
            </a:r>
            <a:r>
              <a:rPr lang="en-US" sz="1600" i="1" dirty="0" smtClean="0"/>
              <a:t>[in English and local/vernacular language]</a:t>
            </a:r>
            <a:endParaRPr lang="en-US" sz="1600" b="1" dirty="0"/>
          </a:p>
        </p:txBody>
      </p:sp>
      <p:sp>
        <p:nvSpPr>
          <p:cNvPr id="9" name="TextBox 8"/>
          <p:cNvSpPr txBox="1"/>
          <p:nvPr/>
        </p:nvSpPr>
        <p:spPr>
          <a:xfrm>
            <a:off x="785786" y="3526697"/>
            <a:ext cx="7572428" cy="830997"/>
          </a:xfrm>
          <a:prstGeom prst="rect">
            <a:avLst/>
          </a:prstGeom>
          <a:noFill/>
          <a:ln w="12700">
            <a:solidFill>
              <a:srgbClr val="CDC800"/>
            </a:solidFill>
          </a:ln>
        </p:spPr>
        <p:txBody>
          <a:bodyPr wrap="square" rtlCol="0">
            <a:spAutoFit/>
          </a:bodyPr>
          <a:lstStyle/>
          <a:p>
            <a:pPr algn="just"/>
            <a:r>
              <a:rPr lang="en-US" sz="1600" dirty="0" smtClean="0"/>
              <a:t>Displays include “</a:t>
            </a:r>
            <a:r>
              <a:rPr lang="en-US" sz="1600" i="1" dirty="0" smtClean="0"/>
              <a:t>Abstract of Act and Rules</a:t>
            </a:r>
            <a:r>
              <a:rPr lang="en-US" sz="1600" dirty="0" smtClean="0"/>
              <a:t>”; </a:t>
            </a:r>
            <a:r>
              <a:rPr lang="en-US" sz="1600" i="1" dirty="0" smtClean="0"/>
              <a:t>“Name &amp; Address of Jurisdictional </a:t>
            </a:r>
            <a:r>
              <a:rPr lang="en-US" sz="1600" i="1" dirty="0" err="1" smtClean="0"/>
              <a:t>Labour</a:t>
            </a:r>
            <a:r>
              <a:rPr lang="en-US" sz="1600" i="1" dirty="0" smtClean="0"/>
              <a:t> Inspector”; “Place &amp; Time of Disbursement of Wages (In case of Contract </a:t>
            </a:r>
            <a:r>
              <a:rPr lang="en-US" sz="1600" i="1" dirty="0" err="1" smtClean="0"/>
              <a:t>Labour</a:t>
            </a:r>
            <a:r>
              <a:rPr lang="en-US" sz="1600" i="1" dirty="0" smtClean="0"/>
              <a:t>) etc. etc.” </a:t>
            </a:r>
            <a:endParaRPr lang="en-US" sz="1600" b="1" dirty="0"/>
          </a:p>
        </p:txBody>
      </p:sp>
      <p:sp>
        <p:nvSpPr>
          <p:cNvPr id="10" name="TextBox 9"/>
          <p:cNvSpPr txBox="1"/>
          <p:nvPr/>
        </p:nvSpPr>
        <p:spPr>
          <a:xfrm>
            <a:off x="785786" y="4455391"/>
            <a:ext cx="7572428" cy="830997"/>
          </a:xfrm>
          <a:prstGeom prst="rect">
            <a:avLst/>
          </a:prstGeom>
          <a:noFill/>
          <a:ln w="12700">
            <a:solidFill>
              <a:srgbClr val="CDC800"/>
            </a:solidFill>
          </a:ln>
        </p:spPr>
        <p:txBody>
          <a:bodyPr wrap="square" rtlCol="0">
            <a:spAutoFit/>
          </a:bodyPr>
          <a:lstStyle/>
          <a:p>
            <a:pPr algn="just"/>
            <a:r>
              <a:rPr lang="en-US" sz="1600" dirty="0" smtClean="0"/>
              <a:t>Illustrative laws prescribing displays of “Abstract of Act and Rules” would include The Payment of Wages Act, The Minimum Wages Act, The  Gratuity Act, Standing Orders Act, Contract </a:t>
            </a:r>
            <a:r>
              <a:rPr lang="en-US" sz="1600" dirty="0" err="1" smtClean="0"/>
              <a:t>Labour</a:t>
            </a:r>
            <a:r>
              <a:rPr lang="en-US" sz="1600" dirty="0" smtClean="0"/>
              <a:t> Act, Inter State Migrant Workmen Act etc. etc.</a:t>
            </a:r>
            <a:endParaRPr lang="en-US" sz="1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par>
                          <p:cTn id="10" fill="hold">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1000" fill="hold"/>
                                        <p:tgtEl>
                                          <p:spTgt spid="7"/>
                                        </p:tgtEl>
                                        <p:attrNameLst>
                                          <p:attrName>ppt_x</p:attrName>
                                        </p:attrNameLst>
                                      </p:cBhvr>
                                      <p:tavLst>
                                        <p:tav tm="0">
                                          <p:val>
                                            <p:strVal val="#ppt_x-.2"/>
                                          </p:val>
                                        </p:tav>
                                        <p:tav tm="100000">
                                          <p:val>
                                            <p:strVal val="#ppt_x"/>
                                          </p:val>
                                        </p:tav>
                                      </p:tavLst>
                                    </p:anim>
                                    <p:anim calcmode="lin" valueType="num">
                                      <p:cBhvr>
                                        <p:cTn id="14"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15" dur="1000"/>
                                        <p:tgtEl>
                                          <p:spTgt spid="7"/>
                                        </p:tgtEl>
                                      </p:cBhvr>
                                    </p:animEffect>
                                  </p:childTnLst>
                                </p:cTn>
                              </p:par>
                            </p:childTnLst>
                          </p:cTn>
                        </p:par>
                        <p:par>
                          <p:cTn id="16" fill="hold">
                            <p:stCondLst>
                              <p:cond delay="2000"/>
                            </p:stCondLst>
                            <p:childTnLst>
                              <p:par>
                                <p:cTn id="17" presetID="29" presetClass="entr" presetSubtype="0" fill="hold" grpId="0" nodeType="after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1000" fill="hold"/>
                                        <p:tgtEl>
                                          <p:spTgt spid="8"/>
                                        </p:tgtEl>
                                        <p:attrNameLst>
                                          <p:attrName>ppt_x</p:attrName>
                                        </p:attrNameLst>
                                      </p:cBhvr>
                                      <p:tavLst>
                                        <p:tav tm="0">
                                          <p:val>
                                            <p:strVal val="#ppt_x-.2"/>
                                          </p:val>
                                        </p:tav>
                                        <p:tav tm="100000">
                                          <p:val>
                                            <p:strVal val="#ppt_x"/>
                                          </p:val>
                                        </p:tav>
                                      </p:tavLst>
                                    </p:anim>
                                    <p:anim calcmode="lin" valueType="num">
                                      <p:cBhvr>
                                        <p:cTn id="20"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21" dur="1000"/>
                                        <p:tgtEl>
                                          <p:spTgt spid="8"/>
                                        </p:tgtEl>
                                      </p:cBhvr>
                                    </p:animEffect>
                                  </p:childTnLst>
                                </p:cTn>
                              </p:par>
                            </p:childTnLst>
                          </p:cTn>
                        </p:par>
                        <p:par>
                          <p:cTn id="22" fill="hold">
                            <p:stCondLst>
                              <p:cond delay="3000"/>
                            </p:stCondLst>
                            <p:childTnLst>
                              <p:par>
                                <p:cTn id="23" presetID="29" presetClass="entr" presetSubtype="0" fill="hold" grpId="0" nodeType="after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p:cTn id="25" dur="1000" fill="hold"/>
                                        <p:tgtEl>
                                          <p:spTgt spid="9"/>
                                        </p:tgtEl>
                                        <p:attrNameLst>
                                          <p:attrName>ppt_x</p:attrName>
                                        </p:attrNameLst>
                                      </p:cBhvr>
                                      <p:tavLst>
                                        <p:tav tm="0">
                                          <p:val>
                                            <p:strVal val="#ppt_x-.2"/>
                                          </p:val>
                                        </p:tav>
                                        <p:tav tm="100000">
                                          <p:val>
                                            <p:strVal val="#ppt_x"/>
                                          </p:val>
                                        </p:tav>
                                      </p:tavLst>
                                    </p:anim>
                                    <p:anim calcmode="lin" valueType="num">
                                      <p:cBhvr>
                                        <p:cTn id="26"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27" dur="1000"/>
                                        <p:tgtEl>
                                          <p:spTgt spid="9"/>
                                        </p:tgtEl>
                                      </p:cBhvr>
                                    </p:animEffect>
                                  </p:childTnLst>
                                </p:cTn>
                              </p:par>
                            </p:childTnLst>
                          </p:cTn>
                        </p:par>
                        <p:par>
                          <p:cTn id="28" fill="hold">
                            <p:stCondLst>
                              <p:cond delay="4000"/>
                            </p:stCondLst>
                            <p:childTnLst>
                              <p:par>
                                <p:cTn id="29" presetID="29" presetClass="entr" presetSubtype="0" fill="hold" grpId="0" nodeType="after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p:cTn id="31" dur="1000" fill="hold"/>
                                        <p:tgtEl>
                                          <p:spTgt spid="10"/>
                                        </p:tgtEl>
                                        <p:attrNameLst>
                                          <p:attrName>ppt_x</p:attrName>
                                        </p:attrNameLst>
                                      </p:cBhvr>
                                      <p:tavLst>
                                        <p:tav tm="0">
                                          <p:val>
                                            <p:strVal val="#ppt_x-.2"/>
                                          </p:val>
                                        </p:tav>
                                        <p:tav tm="100000">
                                          <p:val>
                                            <p:strVal val="#ppt_x"/>
                                          </p:val>
                                        </p:tav>
                                      </p:tavLst>
                                    </p:anim>
                                    <p:anim calcmode="lin" valueType="num">
                                      <p:cBhvr>
                                        <p:cTn id="32"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33"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CONTRIBUTION BY A CS</a:t>
            </a:r>
            <a:endParaRPr lang="en-US" sz="3200" dirty="0"/>
          </a:p>
        </p:txBody>
      </p:sp>
      <p:sp>
        <p:nvSpPr>
          <p:cNvPr id="13" name="TextBox 12"/>
          <p:cNvSpPr txBox="1"/>
          <p:nvPr/>
        </p:nvSpPr>
        <p:spPr>
          <a:xfrm>
            <a:off x="785786" y="2357430"/>
            <a:ext cx="7572428" cy="1323439"/>
          </a:xfrm>
          <a:prstGeom prst="rect">
            <a:avLst/>
          </a:prstGeom>
          <a:noFill/>
          <a:ln w="12700">
            <a:solidFill>
              <a:srgbClr val="DE9BFF"/>
            </a:solidFill>
          </a:ln>
        </p:spPr>
        <p:txBody>
          <a:bodyPr wrap="square" rtlCol="0">
            <a:spAutoFit/>
          </a:bodyPr>
          <a:lstStyle/>
          <a:p>
            <a:pPr algn="just"/>
            <a:r>
              <a:rPr lang="en-US" sz="1600" dirty="0" smtClean="0"/>
              <a:t>Organizations need legal inputs in drafting documents like “</a:t>
            </a:r>
            <a:r>
              <a:rPr lang="en-US" sz="1600" i="1" dirty="0" smtClean="0"/>
              <a:t>Offer Letter</a:t>
            </a:r>
            <a:r>
              <a:rPr lang="en-US" sz="1600" dirty="0" smtClean="0"/>
              <a:t>“ and </a:t>
            </a:r>
            <a:r>
              <a:rPr lang="en-US" sz="1600" i="1" dirty="0" smtClean="0"/>
              <a:t>“Appointment Letter” </a:t>
            </a:r>
            <a:r>
              <a:rPr lang="en-US" sz="1600" dirty="0" smtClean="0"/>
              <a:t>– Provide these ‘Inputs, as these documents are little more than typical formats/templates – They build </a:t>
            </a:r>
            <a:r>
              <a:rPr lang="en-US" sz="1600" i="1" dirty="0" smtClean="0"/>
              <a:t>employer-employee relationships </a:t>
            </a:r>
            <a:r>
              <a:rPr lang="en-US" sz="1600" dirty="0" smtClean="0"/>
              <a:t>&amp; are hence are significant – in terms of present &amp; future, rights &amp; obligations, of both.</a:t>
            </a:r>
            <a:endParaRPr lang="en-US" sz="1600" b="1" dirty="0"/>
          </a:p>
        </p:txBody>
      </p:sp>
      <p:grpSp>
        <p:nvGrpSpPr>
          <p:cNvPr id="14" name="Group 13"/>
          <p:cNvGrpSpPr/>
          <p:nvPr/>
        </p:nvGrpSpPr>
        <p:grpSpPr>
          <a:xfrm>
            <a:off x="285720" y="1357298"/>
            <a:ext cx="1643074" cy="1000132"/>
            <a:chOff x="1500166" y="4000504"/>
            <a:chExt cx="1643074" cy="1000132"/>
          </a:xfrm>
        </p:grpSpPr>
        <p:sp>
          <p:nvSpPr>
            <p:cNvPr id="15" name="Rectangle 14"/>
            <p:cNvSpPr/>
            <p:nvPr/>
          </p:nvSpPr>
          <p:spPr>
            <a:xfrm>
              <a:off x="1500166" y="4000504"/>
              <a:ext cx="1643074" cy="1000132"/>
            </a:xfrm>
            <a:prstGeom prst="rect">
              <a:avLst/>
            </a:prstGeom>
            <a:solidFill>
              <a:srgbClr val="FFCCFF"/>
            </a:solidFill>
            <a:scene3d>
              <a:camera prst="isometricLeftDown">
                <a:rot lat="479624" lon="748412" rev="21470603"/>
              </a:camera>
              <a:lightRig rig="threePt" dir="t"/>
            </a:scene3d>
            <a:sp3d extrusionH="1079500">
              <a:bevelB h="19050"/>
              <a:extrusionClr>
                <a:srgbClr val="FF65FF"/>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rot="181862">
              <a:off x="1595034" y="4175490"/>
              <a:ext cx="1404448" cy="646331"/>
            </a:xfrm>
            <a:prstGeom prst="rect">
              <a:avLst/>
            </a:prstGeom>
            <a:noFill/>
          </p:spPr>
          <p:txBody>
            <a:bodyPr wrap="square" rtlCol="0">
              <a:spAutoFit/>
            </a:bodyPr>
            <a:lstStyle/>
            <a:p>
              <a:pPr algn="ctr"/>
              <a:r>
                <a:rPr lang="en-US" b="1" dirty="0" smtClean="0"/>
                <a:t>Assistance in Hiring</a:t>
              </a:r>
              <a:endParaRPr lang="en-US" b="1"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down)">
                                      <p:cBhvr>
                                        <p:cTn id="7" dur="580">
                                          <p:stCondLst>
                                            <p:cond delay="0"/>
                                          </p:stCondLst>
                                        </p:cTn>
                                        <p:tgtEl>
                                          <p:spTgt spid="14"/>
                                        </p:tgtEl>
                                      </p:cBhvr>
                                    </p:animEffect>
                                    <p:anim calcmode="lin" valueType="num">
                                      <p:cBhvr>
                                        <p:cTn id="8"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3" dur="26">
                                          <p:stCondLst>
                                            <p:cond delay="650"/>
                                          </p:stCondLst>
                                        </p:cTn>
                                        <p:tgtEl>
                                          <p:spTgt spid="14"/>
                                        </p:tgtEl>
                                      </p:cBhvr>
                                      <p:to x="100000" y="60000"/>
                                    </p:animScale>
                                    <p:animScale>
                                      <p:cBhvr>
                                        <p:cTn id="14" dur="166" decel="50000">
                                          <p:stCondLst>
                                            <p:cond delay="676"/>
                                          </p:stCondLst>
                                        </p:cTn>
                                        <p:tgtEl>
                                          <p:spTgt spid="14"/>
                                        </p:tgtEl>
                                      </p:cBhvr>
                                      <p:to x="100000" y="100000"/>
                                    </p:animScale>
                                    <p:animScale>
                                      <p:cBhvr>
                                        <p:cTn id="15" dur="26">
                                          <p:stCondLst>
                                            <p:cond delay="1312"/>
                                          </p:stCondLst>
                                        </p:cTn>
                                        <p:tgtEl>
                                          <p:spTgt spid="14"/>
                                        </p:tgtEl>
                                      </p:cBhvr>
                                      <p:to x="100000" y="80000"/>
                                    </p:animScale>
                                    <p:animScale>
                                      <p:cBhvr>
                                        <p:cTn id="16" dur="166" decel="50000">
                                          <p:stCondLst>
                                            <p:cond delay="1338"/>
                                          </p:stCondLst>
                                        </p:cTn>
                                        <p:tgtEl>
                                          <p:spTgt spid="14"/>
                                        </p:tgtEl>
                                      </p:cBhvr>
                                      <p:to x="100000" y="100000"/>
                                    </p:animScale>
                                    <p:animScale>
                                      <p:cBhvr>
                                        <p:cTn id="17" dur="26">
                                          <p:stCondLst>
                                            <p:cond delay="1642"/>
                                          </p:stCondLst>
                                        </p:cTn>
                                        <p:tgtEl>
                                          <p:spTgt spid="14"/>
                                        </p:tgtEl>
                                      </p:cBhvr>
                                      <p:to x="100000" y="90000"/>
                                    </p:animScale>
                                    <p:animScale>
                                      <p:cBhvr>
                                        <p:cTn id="18" dur="166" decel="50000">
                                          <p:stCondLst>
                                            <p:cond delay="1668"/>
                                          </p:stCondLst>
                                        </p:cTn>
                                        <p:tgtEl>
                                          <p:spTgt spid="14"/>
                                        </p:tgtEl>
                                      </p:cBhvr>
                                      <p:to x="100000" y="100000"/>
                                    </p:animScale>
                                    <p:animScale>
                                      <p:cBhvr>
                                        <p:cTn id="19" dur="26">
                                          <p:stCondLst>
                                            <p:cond delay="1808"/>
                                          </p:stCondLst>
                                        </p:cTn>
                                        <p:tgtEl>
                                          <p:spTgt spid="14"/>
                                        </p:tgtEl>
                                      </p:cBhvr>
                                      <p:to x="100000" y="95000"/>
                                    </p:animScale>
                                    <p:animScale>
                                      <p:cBhvr>
                                        <p:cTn id="20" dur="166" decel="50000">
                                          <p:stCondLst>
                                            <p:cond delay="1834"/>
                                          </p:stCondLst>
                                        </p:cTn>
                                        <p:tgtEl>
                                          <p:spTgt spid="14"/>
                                        </p:tgtEl>
                                      </p:cBhvr>
                                      <p:to x="100000" y="100000"/>
                                    </p:animScale>
                                  </p:childTnLst>
                                </p:cTn>
                              </p:par>
                            </p:childTnLst>
                          </p:cTn>
                        </p:par>
                        <p:par>
                          <p:cTn id="21" fill="hold">
                            <p:stCondLst>
                              <p:cond delay="2000"/>
                            </p:stCondLst>
                            <p:childTnLst>
                              <p:par>
                                <p:cTn id="22" presetID="29" presetClass="entr" presetSubtype="0" fill="hold" grpId="0" nodeType="afterEffect">
                                  <p:stCondLst>
                                    <p:cond delay="0"/>
                                  </p:stCondLst>
                                  <p:childTnLst>
                                    <p:set>
                                      <p:cBhvr>
                                        <p:cTn id="23" dur="1" fill="hold">
                                          <p:stCondLst>
                                            <p:cond delay="0"/>
                                          </p:stCondLst>
                                        </p:cTn>
                                        <p:tgtEl>
                                          <p:spTgt spid="13"/>
                                        </p:tgtEl>
                                        <p:attrNameLst>
                                          <p:attrName>style.visibility</p:attrName>
                                        </p:attrNameLst>
                                      </p:cBhvr>
                                      <p:to>
                                        <p:strVal val="visible"/>
                                      </p:to>
                                    </p:set>
                                    <p:anim calcmode="lin" valueType="num">
                                      <p:cBhvr>
                                        <p:cTn id="24" dur="1000" fill="hold"/>
                                        <p:tgtEl>
                                          <p:spTgt spid="13"/>
                                        </p:tgtEl>
                                        <p:attrNameLst>
                                          <p:attrName>ppt_x</p:attrName>
                                        </p:attrNameLst>
                                      </p:cBhvr>
                                      <p:tavLst>
                                        <p:tav tm="0">
                                          <p:val>
                                            <p:strVal val="#ppt_x-.2"/>
                                          </p:val>
                                        </p:tav>
                                        <p:tav tm="100000">
                                          <p:val>
                                            <p:strVal val="#ppt_x"/>
                                          </p:val>
                                        </p:tav>
                                      </p:tavLst>
                                    </p:anim>
                                    <p:anim calcmode="lin" valueType="num">
                                      <p:cBhvr>
                                        <p:cTn id="25" dur="10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26"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CONTRIBUTION BY A CS</a:t>
            </a:r>
            <a:endParaRPr lang="en-US" sz="3200" dirty="0"/>
          </a:p>
        </p:txBody>
      </p:sp>
      <p:sp>
        <p:nvSpPr>
          <p:cNvPr id="13" name="TextBox 12"/>
          <p:cNvSpPr txBox="1"/>
          <p:nvPr/>
        </p:nvSpPr>
        <p:spPr>
          <a:xfrm>
            <a:off x="785786" y="2357430"/>
            <a:ext cx="7572428" cy="584775"/>
          </a:xfrm>
          <a:prstGeom prst="rect">
            <a:avLst/>
          </a:prstGeom>
          <a:noFill/>
          <a:ln w="12700">
            <a:solidFill>
              <a:srgbClr val="DE9BFF"/>
            </a:solidFill>
          </a:ln>
        </p:spPr>
        <p:txBody>
          <a:bodyPr wrap="square" rtlCol="0">
            <a:spAutoFit/>
          </a:bodyPr>
          <a:lstStyle/>
          <a:p>
            <a:pPr algn="just"/>
            <a:r>
              <a:rPr lang="en-US" sz="1600" dirty="0" smtClean="0"/>
              <a:t>Language of such documents need to be in consonance with </a:t>
            </a:r>
            <a:r>
              <a:rPr lang="en-US" sz="1600" dirty="0" err="1" smtClean="0"/>
              <a:t>Labour</a:t>
            </a:r>
            <a:r>
              <a:rPr lang="en-US" sz="1600" dirty="0" smtClean="0"/>
              <a:t> and Employment laws &amp; also as per latest legislative amendments.</a:t>
            </a:r>
            <a:endParaRPr lang="en-US" sz="1600" b="1" dirty="0"/>
          </a:p>
        </p:txBody>
      </p:sp>
      <p:grpSp>
        <p:nvGrpSpPr>
          <p:cNvPr id="3" name="Group 13"/>
          <p:cNvGrpSpPr/>
          <p:nvPr/>
        </p:nvGrpSpPr>
        <p:grpSpPr>
          <a:xfrm>
            <a:off x="285720" y="1357298"/>
            <a:ext cx="1643074" cy="1000132"/>
            <a:chOff x="1500166" y="4000504"/>
            <a:chExt cx="1643074" cy="1000132"/>
          </a:xfrm>
        </p:grpSpPr>
        <p:sp>
          <p:nvSpPr>
            <p:cNvPr id="15" name="Rectangle 14"/>
            <p:cNvSpPr/>
            <p:nvPr/>
          </p:nvSpPr>
          <p:spPr>
            <a:xfrm>
              <a:off x="1500166" y="4000504"/>
              <a:ext cx="1643074" cy="1000132"/>
            </a:xfrm>
            <a:prstGeom prst="rect">
              <a:avLst/>
            </a:prstGeom>
            <a:solidFill>
              <a:srgbClr val="FFCCFF"/>
            </a:solidFill>
            <a:scene3d>
              <a:camera prst="isometricLeftDown">
                <a:rot lat="479624" lon="748412" rev="21470603"/>
              </a:camera>
              <a:lightRig rig="threePt" dir="t"/>
            </a:scene3d>
            <a:sp3d extrusionH="1079500">
              <a:bevelB h="19050"/>
              <a:extrusionClr>
                <a:srgbClr val="FF65FF"/>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rot="181862">
              <a:off x="1595034" y="4175490"/>
              <a:ext cx="1404448" cy="646331"/>
            </a:xfrm>
            <a:prstGeom prst="rect">
              <a:avLst/>
            </a:prstGeom>
            <a:noFill/>
          </p:spPr>
          <p:txBody>
            <a:bodyPr wrap="square" rtlCol="0">
              <a:spAutoFit/>
            </a:bodyPr>
            <a:lstStyle/>
            <a:p>
              <a:pPr algn="ctr"/>
              <a:r>
                <a:rPr lang="en-US" b="1" dirty="0" smtClean="0"/>
                <a:t>Assistance in Hiring</a:t>
              </a:r>
              <a:endParaRPr lang="en-US" b="1" dirty="0"/>
            </a:p>
          </p:txBody>
        </p:sp>
      </p:grpSp>
      <p:sp>
        <p:nvSpPr>
          <p:cNvPr id="7" name="Pentagon 6"/>
          <p:cNvSpPr/>
          <p:nvPr/>
        </p:nvSpPr>
        <p:spPr>
          <a:xfrm>
            <a:off x="285720" y="3214686"/>
            <a:ext cx="1714512" cy="571504"/>
          </a:xfrm>
          <a:prstGeom prst="homePlate">
            <a:avLst/>
          </a:prstGeom>
          <a:solidFill>
            <a:srgbClr val="FFE5FF">
              <a:alpha val="5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KEY POINTS</a:t>
            </a:r>
            <a:endParaRPr lang="en-US" b="1" dirty="0">
              <a:solidFill>
                <a:schemeClr val="tx1"/>
              </a:solidFill>
            </a:endParaRPr>
          </a:p>
        </p:txBody>
      </p:sp>
      <p:sp>
        <p:nvSpPr>
          <p:cNvPr id="9" name="TextBox 8"/>
          <p:cNvSpPr txBox="1"/>
          <p:nvPr/>
        </p:nvSpPr>
        <p:spPr>
          <a:xfrm>
            <a:off x="785786" y="3857628"/>
            <a:ext cx="7572428" cy="1323439"/>
          </a:xfrm>
          <a:prstGeom prst="rect">
            <a:avLst/>
          </a:prstGeom>
          <a:noFill/>
          <a:ln w="12700">
            <a:solidFill>
              <a:srgbClr val="DE9BFF"/>
            </a:solidFill>
          </a:ln>
        </p:spPr>
        <p:txBody>
          <a:bodyPr wrap="square" rtlCol="0">
            <a:spAutoFit/>
          </a:bodyPr>
          <a:lstStyle/>
          <a:p>
            <a:pPr algn="just"/>
            <a:r>
              <a:rPr lang="en-US" sz="1600" dirty="0" smtClean="0"/>
              <a:t>Basic Salary (including Dearness Allowance, wherever provided) &amp; House Rent Allowance (H.R.A) should not be less than the </a:t>
            </a:r>
            <a:r>
              <a:rPr lang="en-US" sz="1600" i="1" dirty="0" smtClean="0"/>
              <a:t>‘Minimum Wages’ </a:t>
            </a:r>
            <a:r>
              <a:rPr lang="en-US" sz="1600" dirty="0" smtClean="0"/>
              <a:t>as prescribed by the respective State Government). Avoid any splitting of the same into allowances </a:t>
            </a:r>
            <a:r>
              <a:rPr lang="en-US" sz="1600" i="1" dirty="0" smtClean="0"/>
              <a:t>(special or otherwise)</a:t>
            </a:r>
            <a:r>
              <a:rPr lang="en-US" sz="1600" dirty="0" smtClean="0"/>
              <a:t> to avoid legal complications or controversies, under various </a:t>
            </a:r>
            <a:r>
              <a:rPr lang="en-US" sz="1600" dirty="0" err="1" smtClean="0"/>
              <a:t>labour</a:t>
            </a:r>
            <a:r>
              <a:rPr lang="en-US" sz="1600" dirty="0" smtClean="0"/>
              <a:t> laws.</a:t>
            </a:r>
            <a:r>
              <a:rPr lang="en-US" sz="1600" i="1" dirty="0" smtClean="0"/>
              <a:t> </a:t>
            </a:r>
            <a:endParaRPr lang="en-US" sz="1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1000" fill="hold"/>
                                        <p:tgtEl>
                                          <p:spTgt spid="13"/>
                                        </p:tgtEl>
                                        <p:attrNameLst>
                                          <p:attrName>ppt_x</p:attrName>
                                        </p:attrNameLst>
                                      </p:cBhvr>
                                      <p:tavLst>
                                        <p:tav tm="0">
                                          <p:val>
                                            <p:strVal val="#ppt_x-.2"/>
                                          </p:val>
                                        </p:tav>
                                        <p:tav tm="100000">
                                          <p:val>
                                            <p:strVal val="#ppt_x"/>
                                          </p:val>
                                        </p:tav>
                                      </p:tavLst>
                                    </p:anim>
                                    <p:anim calcmode="lin" valueType="num">
                                      <p:cBhvr>
                                        <p:cTn id="8" dur="10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9" dur="1000"/>
                                        <p:tgtEl>
                                          <p:spTgt spid="13"/>
                                        </p:tgtEl>
                                      </p:cBhvr>
                                    </p:animEffect>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1000"/>
                                        <p:tgtEl>
                                          <p:spTgt spid="7"/>
                                        </p:tgtEl>
                                      </p:cBhvr>
                                    </p:animEffect>
                                    <p:anim calcmode="lin" valueType="num">
                                      <p:cBhvr>
                                        <p:cTn id="14" dur="1000" fill="hold"/>
                                        <p:tgtEl>
                                          <p:spTgt spid="7"/>
                                        </p:tgtEl>
                                        <p:attrNameLst>
                                          <p:attrName>ppt_x</p:attrName>
                                        </p:attrNameLst>
                                      </p:cBhvr>
                                      <p:tavLst>
                                        <p:tav tm="0">
                                          <p:val>
                                            <p:strVal val="#ppt_x"/>
                                          </p:val>
                                        </p:tav>
                                        <p:tav tm="100000">
                                          <p:val>
                                            <p:strVal val="#ppt_x"/>
                                          </p:val>
                                        </p:tav>
                                      </p:tavLst>
                                    </p:anim>
                                    <p:anim calcmode="lin" valueType="num">
                                      <p:cBhvr>
                                        <p:cTn id="15" dur="1000" fill="hold"/>
                                        <p:tgtEl>
                                          <p:spTgt spid="7"/>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29" presetClass="entr" presetSubtype="0"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p:cTn id="19" dur="1000" fill="hold"/>
                                        <p:tgtEl>
                                          <p:spTgt spid="9"/>
                                        </p:tgtEl>
                                        <p:attrNameLst>
                                          <p:attrName>ppt_x</p:attrName>
                                        </p:attrNameLst>
                                      </p:cBhvr>
                                      <p:tavLst>
                                        <p:tav tm="0">
                                          <p:val>
                                            <p:strVal val="#ppt_x-.2"/>
                                          </p:val>
                                        </p:tav>
                                        <p:tav tm="100000">
                                          <p:val>
                                            <p:strVal val="#ppt_x"/>
                                          </p:val>
                                        </p:tav>
                                      </p:tavLst>
                                    </p:anim>
                                    <p:anim calcmode="lin" valueType="num">
                                      <p:cBhvr>
                                        <p:cTn id="20"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2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7" grpId="0" animBg="1"/>
      <p:bldP spid="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CONTRIBUTION BY A CS</a:t>
            </a:r>
            <a:endParaRPr lang="en-US" sz="3200" dirty="0"/>
          </a:p>
        </p:txBody>
      </p:sp>
      <p:sp>
        <p:nvSpPr>
          <p:cNvPr id="13" name="TextBox 12"/>
          <p:cNvSpPr txBox="1"/>
          <p:nvPr/>
        </p:nvSpPr>
        <p:spPr>
          <a:xfrm>
            <a:off x="785786" y="2357430"/>
            <a:ext cx="7572428" cy="584775"/>
          </a:xfrm>
          <a:prstGeom prst="rect">
            <a:avLst/>
          </a:prstGeom>
          <a:noFill/>
          <a:ln w="12700">
            <a:solidFill>
              <a:srgbClr val="DE9BFF"/>
            </a:solidFill>
          </a:ln>
        </p:spPr>
        <p:txBody>
          <a:bodyPr wrap="square" rtlCol="0">
            <a:spAutoFit/>
          </a:bodyPr>
          <a:lstStyle/>
          <a:p>
            <a:pPr algn="just"/>
            <a:r>
              <a:rPr lang="en-US" sz="1600" dirty="0" smtClean="0"/>
              <a:t>Language of such documents need to be in consonance with </a:t>
            </a:r>
            <a:r>
              <a:rPr lang="en-US" sz="1600" dirty="0" err="1" smtClean="0"/>
              <a:t>Labour</a:t>
            </a:r>
            <a:r>
              <a:rPr lang="en-US" sz="1600" dirty="0" smtClean="0"/>
              <a:t> and Employment laws &amp; also as per latest legislative amendments.</a:t>
            </a:r>
            <a:endParaRPr lang="en-US" sz="1600" b="1" dirty="0"/>
          </a:p>
        </p:txBody>
      </p:sp>
      <p:grpSp>
        <p:nvGrpSpPr>
          <p:cNvPr id="3" name="Group 13"/>
          <p:cNvGrpSpPr/>
          <p:nvPr/>
        </p:nvGrpSpPr>
        <p:grpSpPr>
          <a:xfrm>
            <a:off x="285720" y="1357298"/>
            <a:ext cx="1643074" cy="1000132"/>
            <a:chOff x="1500166" y="4000504"/>
            <a:chExt cx="1643074" cy="1000132"/>
          </a:xfrm>
        </p:grpSpPr>
        <p:sp>
          <p:nvSpPr>
            <p:cNvPr id="15" name="Rectangle 14"/>
            <p:cNvSpPr/>
            <p:nvPr/>
          </p:nvSpPr>
          <p:spPr>
            <a:xfrm>
              <a:off x="1500166" y="4000504"/>
              <a:ext cx="1643074" cy="1000132"/>
            </a:xfrm>
            <a:prstGeom prst="rect">
              <a:avLst/>
            </a:prstGeom>
            <a:solidFill>
              <a:srgbClr val="FFCCFF"/>
            </a:solidFill>
            <a:scene3d>
              <a:camera prst="isometricLeftDown">
                <a:rot lat="479624" lon="748412" rev="21470603"/>
              </a:camera>
              <a:lightRig rig="threePt" dir="t"/>
            </a:scene3d>
            <a:sp3d extrusionH="1079500">
              <a:bevelB h="19050"/>
              <a:extrusionClr>
                <a:srgbClr val="FF65FF"/>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rot="181862">
              <a:off x="1595034" y="4175490"/>
              <a:ext cx="1404448" cy="646331"/>
            </a:xfrm>
            <a:prstGeom prst="rect">
              <a:avLst/>
            </a:prstGeom>
            <a:noFill/>
          </p:spPr>
          <p:txBody>
            <a:bodyPr wrap="square" rtlCol="0">
              <a:spAutoFit/>
            </a:bodyPr>
            <a:lstStyle/>
            <a:p>
              <a:pPr algn="ctr"/>
              <a:r>
                <a:rPr lang="en-US" b="1" dirty="0" smtClean="0"/>
                <a:t>Assistance in Hiring</a:t>
              </a:r>
              <a:endParaRPr lang="en-US" b="1" dirty="0"/>
            </a:p>
          </p:txBody>
        </p:sp>
      </p:grpSp>
      <p:sp>
        <p:nvSpPr>
          <p:cNvPr id="7" name="Pentagon 6"/>
          <p:cNvSpPr/>
          <p:nvPr/>
        </p:nvSpPr>
        <p:spPr>
          <a:xfrm>
            <a:off x="285720" y="3214686"/>
            <a:ext cx="1714512" cy="571504"/>
          </a:xfrm>
          <a:prstGeom prst="homePlate">
            <a:avLst/>
          </a:prstGeom>
          <a:solidFill>
            <a:srgbClr val="FFE5FF">
              <a:alpha val="5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KEY POINTS</a:t>
            </a:r>
            <a:endParaRPr lang="en-US" b="1" dirty="0">
              <a:solidFill>
                <a:schemeClr val="tx1"/>
              </a:solidFill>
            </a:endParaRPr>
          </a:p>
        </p:txBody>
      </p:sp>
      <p:sp>
        <p:nvSpPr>
          <p:cNvPr id="14" name="TextBox 13"/>
          <p:cNvSpPr txBox="1"/>
          <p:nvPr/>
        </p:nvSpPr>
        <p:spPr>
          <a:xfrm>
            <a:off x="785786" y="3857628"/>
            <a:ext cx="7572428" cy="1323439"/>
          </a:xfrm>
          <a:prstGeom prst="rect">
            <a:avLst/>
          </a:prstGeom>
          <a:noFill/>
          <a:ln w="12700">
            <a:solidFill>
              <a:srgbClr val="DE9BFF"/>
            </a:solidFill>
          </a:ln>
        </p:spPr>
        <p:txBody>
          <a:bodyPr wrap="square" rtlCol="0">
            <a:spAutoFit/>
          </a:bodyPr>
          <a:lstStyle/>
          <a:p>
            <a:pPr algn="just"/>
            <a:r>
              <a:rPr lang="en-US" sz="1600" dirty="0" smtClean="0"/>
              <a:t>Ensure to have Leaves (Casual Leave, Sick Leave, Earned Leave/Privilege Leave) as per the Shops and Commercial Establishment Act of the State where the Employee is located.[e.g. for the Punjab Shops and Commercial Establishment Act, 1958 (Applicable to Haryana), the limits are - Casual Leave[7]; Sick Leave[7], Earned Leave/Privilege Leave [18].</a:t>
            </a:r>
            <a:endParaRPr lang="en-US" sz="1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ppt_x</p:attrName>
                                        </p:attrNameLst>
                                      </p:cBhvr>
                                      <p:tavLst>
                                        <p:tav tm="0">
                                          <p:val>
                                            <p:strVal val="#ppt_x-.2"/>
                                          </p:val>
                                        </p:tav>
                                        <p:tav tm="100000">
                                          <p:val>
                                            <p:strVal val="#ppt_x"/>
                                          </p:val>
                                        </p:tav>
                                      </p:tavLst>
                                    </p:anim>
                                    <p:anim calcmode="lin" valueType="num">
                                      <p:cBhvr>
                                        <p:cTn id="8" dur="1000" fill="hold"/>
                                        <p:tgtEl>
                                          <p:spTgt spid="14"/>
                                        </p:tgtEl>
                                        <p:attrNameLst>
                                          <p:attrName>ppt_y</p:attrName>
                                        </p:attrNameLst>
                                      </p:cBhvr>
                                      <p:tavLst>
                                        <p:tav tm="0">
                                          <p:val>
                                            <p:strVal val="#ppt_y"/>
                                          </p:val>
                                        </p:tav>
                                        <p:tav tm="100000">
                                          <p:val>
                                            <p:strVal val="#ppt_y"/>
                                          </p:val>
                                        </p:tav>
                                      </p:tavLst>
                                    </p:anim>
                                    <p:animEffect transition="in" filter="wipe(right)" prLst="gradientSize: 0.1">
                                      <p:cBhvr>
                                        <p:cTn id="9"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CONTRIBUTION BY A CS</a:t>
            </a:r>
            <a:endParaRPr lang="en-US" sz="3200" dirty="0"/>
          </a:p>
        </p:txBody>
      </p:sp>
      <p:sp>
        <p:nvSpPr>
          <p:cNvPr id="13" name="TextBox 12"/>
          <p:cNvSpPr txBox="1"/>
          <p:nvPr/>
        </p:nvSpPr>
        <p:spPr>
          <a:xfrm>
            <a:off x="785786" y="2357430"/>
            <a:ext cx="7572428" cy="584775"/>
          </a:xfrm>
          <a:prstGeom prst="rect">
            <a:avLst/>
          </a:prstGeom>
          <a:noFill/>
          <a:ln w="12700">
            <a:solidFill>
              <a:srgbClr val="DE9BFF"/>
            </a:solidFill>
          </a:ln>
        </p:spPr>
        <p:txBody>
          <a:bodyPr wrap="square" rtlCol="0">
            <a:spAutoFit/>
          </a:bodyPr>
          <a:lstStyle/>
          <a:p>
            <a:pPr algn="just"/>
            <a:r>
              <a:rPr lang="en-US" sz="1600" dirty="0" smtClean="0"/>
              <a:t>Language of such documents need to be in consonance with </a:t>
            </a:r>
            <a:r>
              <a:rPr lang="en-US" sz="1600" dirty="0" err="1" smtClean="0"/>
              <a:t>Labour</a:t>
            </a:r>
            <a:r>
              <a:rPr lang="en-US" sz="1600" dirty="0" smtClean="0"/>
              <a:t> and Employment laws &amp; also as per latest legislative amendments.</a:t>
            </a:r>
            <a:endParaRPr lang="en-US" sz="1600" b="1" dirty="0"/>
          </a:p>
        </p:txBody>
      </p:sp>
      <p:grpSp>
        <p:nvGrpSpPr>
          <p:cNvPr id="3" name="Group 13"/>
          <p:cNvGrpSpPr/>
          <p:nvPr/>
        </p:nvGrpSpPr>
        <p:grpSpPr>
          <a:xfrm>
            <a:off x="285720" y="1357298"/>
            <a:ext cx="1643074" cy="1000132"/>
            <a:chOff x="1500166" y="4000504"/>
            <a:chExt cx="1643074" cy="1000132"/>
          </a:xfrm>
        </p:grpSpPr>
        <p:sp>
          <p:nvSpPr>
            <p:cNvPr id="15" name="Rectangle 14"/>
            <p:cNvSpPr/>
            <p:nvPr/>
          </p:nvSpPr>
          <p:spPr>
            <a:xfrm>
              <a:off x="1500166" y="4000504"/>
              <a:ext cx="1643074" cy="1000132"/>
            </a:xfrm>
            <a:prstGeom prst="rect">
              <a:avLst/>
            </a:prstGeom>
            <a:solidFill>
              <a:srgbClr val="FFCCFF"/>
            </a:solidFill>
            <a:scene3d>
              <a:camera prst="isometricLeftDown">
                <a:rot lat="479624" lon="748412" rev="21470603"/>
              </a:camera>
              <a:lightRig rig="threePt" dir="t"/>
            </a:scene3d>
            <a:sp3d extrusionH="1079500">
              <a:bevelB h="19050"/>
              <a:extrusionClr>
                <a:srgbClr val="FF65FF"/>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rot="181862">
              <a:off x="1595034" y="4175490"/>
              <a:ext cx="1404448" cy="646331"/>
            </a:xfrm>
            <a:prstGeom prst="rect">
              <a:avLst/>
            </a:prstGeom>
            <a:noFill/>
          </p:spPr>
          <p:txBody>
            <a:bodyPr wrap="square" rtlCol="0">
              <a:spAutoFit/>
            </a:bodyPr>
            <a:lstStyle/>
            <a:p>
              <a:pPr algn="ctr"/>
              <a:r>
                <a:rPr lang="en-US" b="1" dirty="0" smtClean="0"/>
                <a:t>Assistance in Hiring</a:t>
              </a:r>
              <a:endParaRPr lang="en-US" b="1" dirty="0"/>
            </a:p>
          </p:txBody>
        </p:sp>
      </p:grpSp>
      <p:sp>
        <p:nvSpPr>
          <p:cNvPr id="7" name="Pentagon 6"/>
          <p:cNvSpPr/>
          <p:nvPr/>
        </p:nvSpPr>
        <p:spPr>
          <a:xfrm>
            <a:off x="285720" y="3214686"/>
            <a:ext cx="1714512" cy="571504"/>
          </a:xfrm>
          <a:prstGeom prst="homePlate">
            <a:avLst/>
          </a:prstGeom>
          <a:solidFill>
            <a:srgbClr val="FFE5FF">
              <a:alpha val="5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KEY POINTS</a:t>
            </a:r>
            <a:endParaRPr lang="en-US" b="1" dirty="0">
              <a:solidFill>
                <a:schemeClr val="tx1"/>
              </a:solidFill>
            </a:endParaRPr>
          </a:p>
        </p:txBody>
      </p:sp>
      <p:sp>
        <p:nvSpPr>
          <p:cNvPr id="9" name="TextBox 8"/>
          <p:cNvSpPr txBox="1"/>
          <p:nvPr/>
        </p:nvSpPr>
        <p:spPr>
          <a:xfrm>
            <a:off x="785786" y="3857628"/>
            <a:ext cx="7572428" cy="584775"/>
          </a:xfrm>
          <a:prstGeom prst="rect">
            <a:avLst/>
          </a:prstGeom>
          <a:noFill/>
          <a:ln w="12700">
            <a:solidFill>
              <a:srgbClr val="DE9BFF"/>
            </a:solidFill>
          </a:ln>
        </p:spPr>
        <p:txBody>
          <a:bodyPr wrap="square" rtlCol="0">
            <a:spAutoFit/>
          </a:bodyPr>
          <a:lstStyle/>
          <a:p>
            <a:pPr algn="just"/>
            <a:r>
              <a:rPr lang="en-US" sz="1600" dirty="0" smtClean="0"/>
              <a:t>Cost to company [CTC] can include components like Employers’ Contribution to PF, ESI, </a:t>
            </a:r>
            <a:r>
              <a:rPr lang="en-US" sz="1600" dirty="0" err="1" smtClean="0"/>
              <a:t>Labour</a:t>
            </a:r>
            <a:r>
              <a:rPr lang="en-US" sz="1600" dirty="0" smtClean="0"/>
              <a:t> Welfare Fund etc. – There is no problem with that.</a:t>
            </a:r>
            <a:endParaRPr lang="en-US" sz="1600" b="1" dirty="0"/>
          </a:p>
        </p:txBody>
      </p:sp>
      <p:sp>
        <p:nvSpPr>
          <p:cNvPr id="12" name="TextBox 11"/>
          <p:cNvSpPr txBox="1"/>
          <p:nvPr/>
        </p:nvSpPr>
        <p:spPr>
          <a:xfrm>
            <a:off x="785786" y="4558737"/>
            <a:ext cx="7572428" cy="584775"/>
          </a:xfrm>
          <a:prstGeom prst="rect">
            <a:avLst/>
          </a:prstGeom>
          <a:noFill/>
          <a:ln w="12700">
            <a:solidFill>
              <a:srgbClr val="DE9BFF"/>
            </a:solidFill>
          </a:ln>
        </p:spPr>
        <p:txBody>
          <a:bodyPr wrap="square" rtlCol="0">
            <a:spAutoFit/>
          </a:bodyPr>
          <a:lstStyle/>
          <a:p>
            <a:pPr algn="just"/>
            <a:r>
              <a:rPr lang="en-US" sz="1600" dirty="0" smtClean="0"/>
              <a:t>Ensure to have appropriate mention of Deductions under PF Act, ESI Act, </a:t>
            </a:r>
            <a:r>
              <a:rPr lang="en-US" sz="1600" dirty="0" err="1" smtClean="0"/>
              <a:t>Labour</a:t>
            </a:r>
            <a:r>
              <a:rPr lang="en-US" sz="1600" dirty="0" smtClean="0"/>
              <a:t> Welfare Fund.</a:t>
            </a:r>
            <a:endParaRPr lang="en-US" sz="1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ppt_x</p:attrName>
                                        </p:attrNameLst>
                                      </p:cBhvr>
                                      <p:tavLst>
                                        <p:tav tm="0">
                                          <p:val>
                                            <p:strVal val="#ppt_x-.2"/>
                                          </p:val>
                                        </p:tav>
                                        <p:tav tm="100000">
                                          <p:val>
                                            <p:strVal val="#ppt_x"/>
                                          </p:val>
                                        </p:tav>
                                      </p:tavLst>
                                    </p:anim>
                                    <p:anim calcmode="lin" valueType="num">
                                      <p:cBhvr>
                                        <p:cTn id="8"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9" dur="1000"/>
                                        <p:tgtEl>
                                          <p:spTgt spid="9"/>
                                        </p:tgtEl>
                                      </p:cBhvr>
                                    </p:animEffect>
                                  </p:childTnLst>
                                </p:cTn>
                              </p:par>
                            </p:childTnLst>
                          </p:cTn>
                        </p:par>
                        <p:par>
                          <p:cTn id="10" fill="hold">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p:cTn id="13" dur="1000" fill="hold"/>
                                        <p:tgtEl>
                                          <p:spTgt spid="12"/>
                                        </p:tgtEl>
                                        <p:attrNameLst>
                                          <p:attrName>ppt_x</p:attrName>
                                        </p:attrNameLst>
                                      </p:cBhvr>
                                      <p:tavLst>
                                        <p:tav tm="0">
                                          <p:val>
                                            <p:strVal val="#ppt_x-.2"/>
                                          </p:val>
                                        </p:tav>
                                        <p:tav tm="100000">
                                          <p:val>
                                            <p:strVal val="#ppt_x"/>
                                          </p:val>
                                        </p:tav>
                                      </p:tavLst>
                                    </p:anim>
                                    <p:anim calcmode="lin" valueType="num">
                                      <p:cBhvr>
                                        <p:cTn id="14" dur="1000" fill="hold"/>
                                        <p:tgtEl>
                                          <p:spTgt spid="12"/>
                                        </p:tgtEl>
                                        <p:attrNameLst>
                                          <p:attrName>ppt_y</p:attrName>
                                        </p:attrNameLst>
                                      </p:cBhvr>
                                      <p:tavLst>
                                        <p:tav tm="0">
                                          <p:val>
                                            <p:strVal val="#ppt_y"/>
                                          </p:val>
                                        </p:tav>
                                        <p:tav tm="100000">
                                          <p:val>
                                            <p:strVal val="#ppt_y"/>
                                          </p:val>
                                        </p:tav>
                                      </p:tavLst>
                                    </p:anim>
                                    <p:animEffect transition="in" filter="wipe(right)" prLst="gradientSize: 0.1">
                                      <p:cBhvr>
                                        <p:cTn id="15"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357188"/>
            <a:ext cx="8229600" cy="1143000"/>
          </a:xfrm>
        </p:spPr>
        <p:txBody>
          <a:bodyPr/>
          <a:lstStyle/>
          <a:p>
            <a:r>
              <a:rPr lang="en-IN" sz="2000" b="1" dirty="0" smtClean="0">
                <a:effectLst>
                  <a:outerShdw blurRad="38100" dist="38100" dir="2700000" algn="tl">
                    <a:srgbClr val="000000">
                      <a:alpha val="43137"/>
                    </a:srgbClr>
                  </a:outerShdw>
                </a:effectLst>
              </a:rPr>
              <a:t>SECURITIES AND EXCHANGE BOARD OF INDIA (LISTING OBLIGATIONS AND DISCLOSURE REQUIREMENTS) REGULATIONS, 2015</a:t>
            </a:r>
          </a:p>
        </p:txBody>
      </p:sp>
      <p:sp>
        <p:nvSpPr>
          <p:cNvPr id="10243" name="Content Placeholder 2"/>
          <p:cNvSpPr>
            <a:spLocks noGrp="1"/>
          </p:cNvSpPr>
          <p:nvPr>
            <p:ph idx="1"/>
          </p:nvPr>
        </p:nvSpPr>
        <p:spPr>
          <a:xfrm>
            <a:off x="457200" y="1571625"/>
            <a:ext cx="8229600" cy="4525963"/>
          </a:xfrm>
        </p:spPr>
        <p:txBody>
          <a:bodyPr/>
          <a:lstStyle/>
          <a:p>
            <a:pPr algn="just">
              <a:buFontTx/>
              <a:buNone/>
            </a:pPr>
            <a:r>
              <a:rPr lang="en-IN" sz="2000" b="1" dirty="0" smtClean="0"/>
              <a:t>	</a:t>
            </a:r>
            <a:r>
              <a:rPr lang="en-IN" sz="2000" dirty="0" smtClean="0"/>
              <a:t>Obligation of Board of Directors of Listed entity includes [regulation 17(3)]:</a:t>
            </a:r>
            <a:endParaRPr lang="en-US" sz="2000" dirty="0" smtClean="0"/>
          </a:p>
          <a:p>
            <a:pPr algn="just">
              <a:buFontTx/>
              <a:buNone/>
            </a:pPr>
            <a:endParaRPr lang="en-IN" sz="2000" i="1" dirty="0" smtClean="0"/>
          </a:p>
          <a:p>
            <a:pPr algn="just">
              <a:buFontTx/>
              <a:buNone/>
            </a:pPr>
            <a:r>
              <a:rPr lang="en-IN" sz="2000" i="1" dirty="0" smtClean="0"/>
              <a:t>	“The board of directors </a:t>
            </a:r>
            <a:r>
              <a:rPr lang="en-IN" sz="2000" b="1" i="1" dirty="0" smtClean="0"/>
              <a:t>shall periodically review </a:t>
            </a:r>
            <a:r>
              <a:rPr lang="en-IN" sz="2000" b="1" i="1" u="sng" dirty="0" smtClean="0"/>
              <a:t>compliance reports</a:t>
            </a:r>
            <a:r>
              <a:rPr lang="en-IN" sz="2000" b="1" i="1" dirty="0" smtClean="0"/>
              <a:t> pertaining to </a:t>
            </a:r>
            <a:r>
              <a:rPr lang="en-IN" sz="2000" b="1" i="1" u="sng" dirty="0" smtClean="0"/>
              <a:t>all laws applicable </a:t>
            </a:r>
            <a:r>
              <a:rPr lang="en-IN" sz="2000" b="1" i="1" dirty="0" smtClean="0"/>
              <a:t>to the listed entity</a:t>
            </a:r>
            <a:r>
              <a:rPr lang="en-IN" sz="2000" i="1" dirty="0" smtClean="0"/>
              <a:t>, prepared by the listed entity as well as </a:t>
            </a:r>
            <a:r>
              <a:rPr lang="en-IN" sz="2000" b="1" i="1" dirty="0" smtClean="0"/>
              <a:t>steps taken by the listed entity to rectify instances of non-compliances</a:t>
            </a:r>
            <a:r>
              <a:rPr lang="en-IN" sz="2000" i="1" dirty="0" smtClean="0"/>
              <a:t>” </a:t>
            </a:r>
            <a:endParaRPr lang="en-US" sz="2000" dirty="0" smtClean="0"/>
          </a:p>
          <a:p>
            <a:endParaRPr lang="en-US"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1024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243">
                                            <p:txEl>
                                              <p:pRg st="0" end="0"/>
                                            </p:txEl>
                                          </p:spTgt>
                                        </p:tgtEl>
                                      </p:cBhvr>
                                    </p:animEffect>
                                  </p:childTnLst>
                                </p:cTn>
                              </p:par>
                            </p:childTnLst>
                          </p:cTn>
                        </p:par>
                        <p:par>
                          <p:cTn id="10" fill="hold">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10243">
                                            <p:txEl>
                                              <p:pRg st="2" end="2"/>
                                            </p:txEl>
                                          </p:spTgt>
                                        </p:tgtEl>
                                        <p:attrNameLst>
                                          <p:attrName>style.visibility</p:attrName>
                                        </p:attrNameLst>
                                      </p:cBhvr>
                                      <p:to>
                                        <p:strVal val="visible"/>
                                      </p:to>
                                    </p:set>
                                    <p:anim calcmode="lin" valueType="num">
                                      <p:cBhvr>
                                        <p:cTn id="13" dur="1000" fill="hold"/>
                                        <p:tgtEl>
                                          <p:spTgt spid="10243">
                                            <p:txEl>
                                              <p:pRg st="2" end="2"/>
                                            </p:txEl>
                                          </p:spTgt>
                                        </p:tgtEl>
                                        <p:attrNameLst>
                                          <p:attrName>ppt_x</p:attrName>
                                        </p:attrNameLst>
                                      </p:cBhvr>
                                      <p:tavLst>
                                        <p:tav tm="0">
                                          <p:val>
                                            <p:strVal val="#ppt_x-.2"/>
                                          </p:val>
                                        </p:tav>
                                        <p:tav tm="100000">
                                          <p:val>
                                            <p:strVal val="#ppt_x"/>
                                          </p:val>
                                        </p:tav>
                                      </p:tavLst>
                                    </p:anim>
                                    <p:anim calcmode="lin" valueType="num">
                                      <p:cBhvr>
                                        <p:cTn id="14" dur="1000" fill="hold"/>
                                        <p:tgtEl>
                                          <p:spTgt spid="1024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102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CONTRIBUTION BY A CS</a:t>
            </a:r>
            <a:endParaRPr lang="en-US" sz="3200" dirty="0"/>
          </a:p>
        </p:txBody>
      </p:sp>
      <p:sp>
        <p:nvSpPr>
          <p:cNvPr id="13" name="TextBox 12"/>
          <p:cNvSpPr txBox="1"/>
          <p:nvPr/>
        </p:nvSpPr>
        <p:spPr>
          <a:xfrm>
            <a:off x="785786" y="2357430"/>
            <a:ext cx="7572428" cy="584775"/>
          </a:xfrm>
          <a:prstGeom prst="rect">
            <a:avLst/>
          </a:prstGeom>
          <a:noFill/>
          <a:ln w="12700">
            <a:solidFill>
              <a:srgbClr val="DE9BFF"/>
            </a:solidFill>
          </a:ln>
        </p:spPr>
        <p:txBody>
          <a:bodyPr wrap="square" rtlCol="0">
            <a:spAutoFit/>
          </a:bodyPr>
          <a:lstStyle/>
          <a:p>
            <a:pPr algn="just"/>
            <a:r>
              <a:rPr lang="en-US" sz="1600" dirty="0" smtClean="0"/>
              <a:t>Language of such documents need to be in consonance with </a:t>
            </a:r>
            <a:r>
              <a:rPr lang="en-US" sz="1600" dirty="0" err="1" smtClean="0"/>
              <a:t>Labour</a:t>
            </a:r>
            <a:r>
              <a:rPr lang="en-US" sz="1600" dirty="0" smtClean="0"/>
              <a:t> and Employment laws &amp; also as per latest legislative amendments.</a:t>
            </a:r>
            <a:endParaRPr lang="en-US" sz="1600" b="1" dirty="0"/>
          </a:p>
        </p:txBody>
      </p:sp>
      <p:grpSp>
        <p:nvGrpSpPr>
          <p:cNvPr id="3" name="Group 13"/>
          <p:cNvGrpSpPr/>
          <p:nvPr/>
        </p:nvGrpSpPr>
        <p:grpSpPr>
          <a:xfrm>
            <a:off x="285720" y="1357298"/>
            <a:ext cx="1643074" cy="1000132"/>
            <a:chOff x="1500166" y="4000504"/>
            <a:chExt cx="1643074" cy="1000132"/>
          </a:xfrm>
        </p:grpSpPr>
        <p:sp>
          <p:nvSpPr>
            <p:cNvPr id="15" name="Rectangle 14"/>
            <p:cNvSpPr/>
            <p:nvPr/>
          </p:nvSpPr>
          <p:spPr>
            <a:xfrm>
              <a:off x="1500166" y="4000504"/>
              <a:ext cx="1643074" cy="1000132"/>
            </a:xfrm>
            <a:prstGeom prst="rect">
              <a:avLst/>
            </a:prstGeom>
            <a:solidFill>
              <a:srgbClr val="FFCCFF"/>
            </a:solidFill>
            <a:scene3d>
              <a:camera prst="isometricLeftDown">
                <a:rot lat="479624" lon="748412" rev="21470603"/>
              </a:camera>
              <a:lightRig rig="threePt" dir="t"/>
            </a:scene3d>
            <a:sp3d extrusionH="1079500">
              <a:bevelB h="19050"/>
              <a:extrusionClr>
                <a:srgbClr val="FF65FF"/>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rot="181862">
              <a:off x="1595034" y="4175490"/>
              <a:ext cx="1404448" cy="646331"/>
            </a:xfrm>
            <a:prstGeom prst="rect">
              <a:avLst/>
            </a:prstGeom>
            <a:noFill/>
          </p:spPr>
          <p:txBody>
            <a:bodyPr wrap="square" rtlCol="0">
              <a:spAutoFit/>
            </a:bodyPr>
            <a:lstStyle/>
            <a:p>
              <a:pPr algn="ctr"/>
              <a:r>
                <a:rPr lang="en-US" b="1" dirty="0" smtClean="0"/>
                <a:t>Assistance in Hiring</a:t>
              </a:r>
              <a:endParaRPr lang="en-US" b="1" dirty="0"/>
            </a:p>
          </p:txBody>
        </p:sp>
      </p:grpSp>
      <p:sp>
        <p:nvSpPr>
          <p:cNvPr id="7" name="Pentagon 6"/>
          <p:cNvSpPr/>
          <p:nvPr/>
        </p:nvSpPr>
        <p:spPr>
          <a:xfrm>
            <a:off x="285720" y="3214686"/>
            <a:ext cx="1714512" cy="571504"/>
          </a:xfrm>
          <a:prstGeom prst="homePlate">
            <a:avLst/>
          </a:prstGeom>
          <a:solidFill>
            <a:srgbClr val="FFE5FF">
              <a:alpha val="5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KEY POINTS</a:t>
            </a:r>
            <a:endParaRPr lang="en-US" b="1" dirty="0">
              <a:solidFill>
                <a:schemeClr val="tx1"/>
              </a:solidFill>
            </a:endParaRPr>
          </a:p>
        </p:txBody>
      </p:sp>
      <p:sp>
        <p:nvSpPr>
          <p:cNvPr id="9" name="TextBox 8"/>
          <p:cNvSpPr txBox="1"/>
          <p:nvPr/>
        </p:nvSpPr>
        <p:spPr>
          <a:xfrm>
            <a:off x="785786" y="3857628"/>
            <a:ext cx="7572428" cy="830997"/>
          </a:xfrm>
          <a:prstGeom prst="rect">
            <a:avLst/>
          </a:prstGeom>
          <a:noFill/>
          <a:ln w="12700">
            <a:solidFill>
              <a:srgbClr val="DE9BFF"/>
            </a:solidFill>
          </a:ln>
        </p:spPr>
        <p:txBody>
          <a:bodyPr wrap="square" rtlCol="0">
            <a:spAutoFit/>
          </a:bodyPr>
          <a:lstStyle/>
          <a:p>
            <a:pPr algn="just"/>
            <a:r>
              <a:rPr lang="en-US" sz="1600" dirty="0" smtClean="0"/>
              <a:t>Inform all female employees (in the Offer &amp; Appointment Letter) about the benefits available to her as per the Maternity Benefit Act, 1961 [as per Maternity Benefit (Amendment) Act, 2017, effective 1</a:t>
            </a:r>
            <a:r>
              <a:rPr lang="en-US" sz="1600" baseline="30000" dirty="0" smtClean="0"/>
              <a:t>st</a:t>
            </a:r>
            <a:r>
              <a:rPr lang="en-US" sz="1600" dirty="0" smtClean="0"/>
              <a:t> April, 2017]</a:t>
            </a:r>
            <a:endParaRPr lang="en-US" sz="1600" b="1" dirty="0"/>
          </a:p>
        </p:txBody>
      </p:sp>
      <p:sp>
        <p:nvSpPr>
          <p:cNvPr id="12" name="TextBox 11"/>
          <p:cNvSpPr txBox="1"/>
          <p:nvPr/>
        </p:nvSpPr>
        <p:spPr>
          <a:xfrm>
            <a:off x="785786" y="4773051"/>
            <a:ext cx="7572428" cy="584775"/>
          </a:xfrm>
          <a:prstGeom prst="rect">
            <a:avLst/>
          </a:prstGeom>
          <a:noFill/>
          <a:ln w="12700">
            <a:solidFill>
              <a:srgbClr val="DE9BFF"/>
            </a:solidFill>
          </a:ln>
        </p:spPr>
        <p:txBody>
          <a:bodyPr wrap="square" rtlCol="0">
            <a:spAutoFit/>
          </a:bodyPr>
          <a:lstStyle/>
          <a:p>
            <a:pPr algn="just"/>
            <a:r>
              <a:rPr lang="en-US" sz="1600" dirty="0" smtClean="0"/>
              <a:t>Inculcate a practice of having similar contents in “Offer Letter” &amp; “Appointment Letter” </a:t>
            </a:r>
            <a:r>
              <a:rPr lang="en-US" sz="1600" i="1" dirty="0" smtClean="0"/>
              <a:t>(to avoid post joining controversies).</a:t>
            </a:r>
            <a:endParaRPr lang="en-US" sz="1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ppt_x</p:attrName>
                                        </p:attrNameLst>
                                      </p:cBhvr>
                                      <p:tavLst>
                                        <p:tav tm="0">
                                          <p:val>
                                            <p:strVal val="#ppt_x-.2"/>
                                          </p:val>
                                        </p:tav>
                                        <p:tav tm="100000">
                                          <p:val>
                                            <p:strVal val="#ppt_x"/>
                                          </p:val>
                                        </p:tav>
                                      </p:tavLst>
                                    </p:anim>
                                    <p:anim calcmode="lin" valueType="num">
                                      <p:cBhvr>
                                        <p:cTn id="8"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9" dur="1000"/>
                                        <p:tgtEl>
                                          <p:spTgt spid="9"/>
                                        </p:tgtEl>
                                      </p:cBhvr>
                                    </p:animEffect>
                                  </p:childTnLst>
                                </p:cTn>
                              </p:par>
                            </p:childTnLst>
                          </p:cTn>
                        </p:par>
                        <p:par>
                          <p:cTn id="10" fill="hold">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p:cTn id="13" dur="1000" fill="hold"/>
                                        <p:tgtEl>
                                          <p:spTgt spid="12"/>
                                        </p:tgtEl>
                                        <p:attrNameLst>
                                          <p:attrName>ppt_x</p:attrName>
                                        </p:attrNameLst>
                                      </p:cBhvr>
                                      <p:tavLst>
                                        <p:tav tm="0">
                                          <p:val>
                                            <p:strVal val="#ppt_x-.2"/>
                                          </p:val>
                                        </p:tav>
                                        <p:tav tm="100000">
                                          <p:val>
                                            <p:strVal val="#ppt_x"/>
                                          </p:val>
                                        </p:tav>
                                      </p:tavLst>
                                    </p:anim>
                                    <p:anim calcmode="lin" valueType="num">
                                      <p:cBhvr>
                                        <p:cTn id="14" dur="1000" fill="hold"/>
                                        <p:tgtEl>
                                          <p:spTgt spid="12"/>
                                        </p:tgtEl>
                                        <p:attrNameLst>
                                          <p:attrName>ppt_y</p:attrName>
                                        </p:attrNameLst>
                                      </p:cBhvr>
                                      <p:tavLst>
                                        <p:tav tm="0">
                                          <p:val>
                                            <p:strVal val="#ppt_y"/>
                                          </p:val>
                                        </p:tav>
                                        <p:tav tm="100000">
                                          <p:val>
                                            <p:strVal val="#ppt_y"/>
                                          </p:val>
                                        </p:tav>
                                      </p:tavLst>
                                    </p:anim>
                                    <p:animEffect transition="in" filter="wipe(right)" prLst="gradientSize: 0.1">
                                      <p:cBhvr>
                                        <p:cTn id="15"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CONTRIBUTION BY A CS</a:t>
            </a:r>
            <a:endParaRPr lang="en-US" sz="3200" dirty="0"/>
          </a:p>
        </p:txBody>
      </p:sp>
      <p:grpSp>
        <p:nvGrpSpPr>
          <p:cNvPr id="4" name="Group 3"/>
          <p:cNvGrpSpPr/>
          <p:nvPr/>
        </p:nvGrpSpPr>
        <p:grpSpPr>
          <a:xfrm>
            <a:off x="357158" y="1357298"/>
            <a:ext cx="1688736" cy="1000132"/>
            <a:chOff x="3454768" y="4000504"/>
            <a:chExt cx="1688736" cy="1000132"/>
          </a:xfrm>
        </p:grpSpPr>
        <p:sp>
          <p:nvSpPr>
            <p:cNvPr id="5" name="Rectangle 4"/>
            <p:cNvSpPr/>
            <p:nvPr/>
          </p:nvSpPr>
          <p:spPr>
            <a:xfrm>
              <a:off x="3500430" y="4000504"/>
              <a:ext cx="1643074" cy="1000132"/>
            </a:xfrm>
            <a:prstGeom prst="rect">
              <a:avLst/>
            </a:prstGeom>
            <a:solidFill>
              <a:srgbClr val="FFE181"/>
            </a:solidFill>
            <a:scene3d>
              <a:camera prst="isometricLeftDown">
                <a:rot lat="466516" lon="445837" rev="0"/>
              </a:camera>
              <a:lightRig rig="threePt" dir="t"/>
            </a:scene3d>
            <a:sp3d extrusionH="1079500">
              <a:bevelB h="19050"/>
              <a:extrusionClr>
                <a:srgbClr val="FFE181"/>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454768" y="4098201"/>
              <a:ext cx="1571901" cy="830997"/>
            </a:xfrm>
            <a:prstGeom prst="rect">
              <a:avLst/>
            </a:prstGeom>
            <a:noFill/>
          </p:spPr>
          <p:txBody>
            <a:bodyPr wrap="square" rtlCol="0">
              <a:spAutoFit/>
            </a:bodyPr>
            <a:lstStyle/>
            <a:p>
              <a:pPr algn="ctr"/>
              <a:r>
                <a:rPr lang="en-US" sz="1600" b="1" dirty="0" smtClean="0"/>
                <a:t>Disciplinary Proceedings &amp; Termination</a:t>
              </a:r>
              <a:endParaRPr lang="en-US" sz="1600" b="1" dirty="0"/>
            </a:p>
          </p:txBody>
        </p:sp>
      </p:grpSp>
      <p:sp>
        <p:nvSpPr>
          <p:cNvPr id="7" name="TextBox 6"/>
          <p:cNvSpPr txBox="1"/>
          <p:nvPr/>
        </p:nvSpPr>
        <p:spPr>
          <a:xfrm>
            <a:off x="785786" y="2357430"/>
            <a:ext cx="7572428" cy="1077218"/>
          </a:xfrm>
          <a:prstGeom prst="rect">
            <a:avLst/>
          </a:prstGeom>
          <a:noFill/>
          <a:ln w="12700">
            <a:solidFill>
              <a:srgbClr val="FFC000"/>
            </a:solidFill>
          </a:ln>
        </p:spPr>
        <p:txBody>
          <a:bodyPr wrap="square" rtlCol="0">
            <a:spAutoFit/>
          </a:bodyPr>
          <a:lstStyle/>
          <a:p>
            <a:pPr algn="just"/>
            <a:r>
              <a:rPr lang="en-US" sz="1600" dirty="0" smtClean="0"/>
              <a:t>Most States have included legal provisions in their Shops &amp; Establishments Act regarding ‘Notice Period’ for both Employees &amp; Employers, generally 30 days. [e.g. in Haryana it is 30 days for both Employees &amp; Employers - for those with 3 months or more of employment].</a:t>
            </a:r>
            <a:endParaRPr lang="en-US" sz="1600" b="1" dirty="0"/>
          </a:p>
        </p:txBody>
      </p:sp>
      <p:sp>
        <p:nvSpPr>
          <p:cNvPr id="8" name="TextBox 7"/>
          <p:cNvSpPr txBox="1"/>
          <p:nvPr/>
        </p:nvSpPr>
        <p:spPr>
          <a:xfrm>
            <a:off x="785786" y="3500438"/>
            <a:ext cx="7572428" cy="584775"/>
          </a:xfrm>
          <a:prstGeom prst="rect">
            <a:avLst/>
          </a:prstGeom>
          <a:noFill/>
          <a:ln w="12700">
            <a:solidFill>
              <a:srgbClr val="FFC000"/>
            </a:solidFill>
          </a:ln>
        </p:spPr>
        <p:txBody>
          <a:bodyPr wrap="square" rtlCol="0">
            <a:spAutoFit/>
          </a:bodyPr>
          <a:lstStyle/>
          <a:p>
            <a:pPr algn="just"/>
            <a:r>
              <a:rPr lang="en-US" sz="1600" dirty="0" smtClean="0"/>
              <a:t>Ensure that this is complied with (and is also included in both the “Offer Letter” &amp; “Appointment Letter”).</a:t>
            </a:r>
            <a:endParaRPr lang="en-US" sz="1600" b="1" dirty="0"/>
          </a:p>
        </p:txBody>
      </p:sp>
      <p:sp>
        <p:nvSpPr>
          <p:cNvPr id="9" name="TextBox 8"/>
          <p:cNvSpPr txBox="1"/>
          <p:nvPr/>
        </p:nvSpPr>
        <p:spPr>
          <a:xfrm>
            <a:off x="785786" y="4143380"/>
            <a:ext cx="7572428" cy="1077218"/>
          </a:xfrm>
          <a:prstGeom prst="rect">
            <a:avLst/>
          </a:prstGeom>
          <a:noFill/>
          <a:ln w="12700">
            <a:solidFill>
              <a:srgbClr val="FFC000"/>
            </a:solidFill>
          </a:ln>
        </p:spPr>
        <p:txBody>
          <a:bodyPr wrap="square" rtlCol="0">
            <a:spAutoFit/>
          </a:bodyPr>
          <a:lstStyle/>
          <a:p>
            <a:pPr algn="just"/>
            <a:r>
              <a:rPr lang="en-US" sz="1600" dirty="0" smtClean="0"/>
              <a:t>‘Disciplinary Proceedings’ &amp; ‘Termination’ need to be carried out in accordance with applicable laws, standing orders, terms of appointment - should not be arbitrary or whimsical by any means. Should mostly be done based on ‘Expert Legal Opinion’.</a:t>
            </a:r>
            <a:endParaRPr lang="en-US" sz="1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9" presetClass="entr" presetSubtype="0" fill="hold" grpId="0" nodeType="after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1000" fill="hold"/>
                                        <p:tgtEl>
                                          <p:spTgt spid="7"/>
                                        </p:tgtEl>
                                        <p:attrNameLst>
                                          <p:attrName>ppt_x</p:attrName>
                                        </p:attrNameLst>
                                      </p:cBhvr>
                                      <p:tavLst>
                                        <p:tav tm="0">
                                          <p:val>
                                            <p:strVal val="#ppt_x-.2"/>
                                          </p:val>
                                        </p:tav>
                                        <p:tav tm="100000">
                                          <p:val>
                                            <p:strVal val="#ppt_x"/>
                                          </p:val>
                                        </p:tav>
                                      </p:tavLst>
                                    </p:anim>
                                    <p:anim calcmode="lin" valueType="num">
                                      <p:cBhvr>
                                        <p:cTn id="15"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16" dur="1000"/>
                                        <p:tgtEl>
                                          <p:spTgt spid="7"/>
                                        </p:tgtEl>
                                      </p:cBhvr>
                                    </p:animEffect>
                                  </p:childTnLst>
                                </p:cTn>
                              </p:par>
                            </p:childTnLst>
                          </p:cTn>
                        </p:par>
                        <p:par>
                          <p:cTn id="17" fill="hold">
                            <p:stCondLst>
                              <p:cond delay="2000"/>
                            </p:stCondLst>
                            <p:childTnLst>
                              <p:par>
                                <p:cTn id="18" presetID="29" presetClass="entr" presetSubtype="0" fill="hold" grpId="0" nodeType="afterEffect">
                                  <p:stCondLst>
                                    <p:cond delay="0"/>
                                  </p:stCondLst>
                                  <p:childTnLst>
                                    <p:set>
                                      <p:cBhvr>
                                        <p:cTn id="19" dur="1" fill="hold">
                                          <p:stCondLst>
                                            <p:cond delay="0"/>
                                          </p:stCondLst>
                                        </p:cTn>
                                        <p:tgtEl>
                                          <p:spTgt spid="8"/>
                                        </p:tgtEl>
                                        <p:attrNameLst>
                                          <p:attrName>style.visibility</p:attrName>
                                        </p:attrNameLst>
                                      </p:cBhvr>
                                      <p:to>
                                        <p:strVal val="visible"/>
                                      </p:to>
                                    </p:set>
                                    <p:anim calcmode="lin" valueType="num">
                                      <p:cBhvr>
                                        <p:cTn id="20" dur="1000" fill="hold"/>
                                        <p:tgtEl>
                                          <p:spTgt spid="8"/>
                                        </p:tgtEl>
                                        <p:attrNameLst>
                                          <p:attrName>ppt_x</p:attrName>
                                        </p:attrNameLst>
                                      </p:cBhvr>
                                      <p:tavLst>
                                        <p:tav tm="0">
                                          <p:val>
                                            <p:strVal val="#ppt_x-.2"/>
                                          </p:val>
                                        </p:tav>
                                        <p:tav tm="100000">
                                          <p:val>
                                            <p:strVal val="#ppt_x"/>
                                          </p:val>
                                        </p:tav>
                                      </p:tavLst>
                                    </p:anim>
                                    <p:anim calcmode="lin" valueType="num">
                                      <p:cBhvr>
                                        <p:cTn id="21"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22" dur="1000"/>
                                        <p:tgtEl>
                                          <p:spTgt spid="8"/>
                                        </p:tgtEl>
                                      </p:cBhvr>
                                    </p:animEffect>
                                  </p:childTnLst>
                                </p:cTn>
                              </p:par>
                            </p:childTnLst>
                          </p:cTn>
                        </p:par>
                        <p:par>
                          <p:cTn id="23" fill="hold">
                            <p:stCondLst>
                              <p:cond delay="3000"/>
                            </p:stCondLst>
                            <p:childTnLst>
                              <p:par>
                                <p:cTn id="24" presetID="29" presetClass="entr" presetSubtype="0" fill="hold" grpId="0" nodeType="after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p:cTn id="26" dur="1000" fill="hold"/>
                                        <p:tgtEl>
                                          <p:spTgt spid="9"/>
                                        </p:tgtEl>
                                        <p:attrNameLst>
                                          <p:attrName>ppt_x</p:attrName>
                                        </p:attrNameLst>
                                      </p:cBhvr>
                                      <p:tavLst>
                                        <p:tav tm="0">
                                          <p:val>
                                            <p:strVal val="#ppt_x-.2"/>
                                          </p:val>
                                        </p:tav>
                                        <p:tav tm="100000">
                                          <p:val>
                                            <p:strVal val="#ppt_x"/>
                                          </p:val>
                                        </p:tav>
                                      </p:tavLst>
                                    </p:anim>
                                    <p:anim calcmode="lin" valueType="num">
                                      <p:cBhvr>
                                        <p:cTn id="27"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28"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CONTRIBUTION BY A CS</a:t>
            </a:r>
            <a:endParaRPr lang="en-US" sz="3200" dirty="0"/>
          </a:p>
        </p:txBody>
      </p:sp>
      <p:sp>
        <p:nvSpPr>
          <p:cNvPr id="7" name="TextBox 6"/>
          <p:cNvSpPr txBox="1"/>
          <p:nvPr/>
        </p:nvSpPr>
        <p:spPr>
          <a:xfrm>
            <a:off x="857224" y="2428868"/>
            <a:ext cx="7572428" cy="1077218"/>
          </a:xfrm>
          <a:prstGeom prst="rect">
            <a:avLst/>
          </a:prstGeom>
          <a:noFill/>
          <a:ln w="12700">
            <a:solidFill>
              <a:schemeClr val="accent2">
                <a:lumMod val="60000"/>
                <a:lumOff val="40000"/>
              </a:schemeClr>
            </a:solidFill>
          </a:ln>
        </p:spPr>
        <p:txBody>
          <a:bodyPr wrap="square" rtlCol="0">
            <a:spAutoFit/>
          </a:bodyPr>
          <a:lstStyle/>
          <a:p>
            <a:pPr algn="just"/>
            <a:r>
              <a:rPr lang="en-US" sz="1600" dirty="0" smtClean="0"/>
              <a:t>Overtime Law exists in almost every States’ Shops and Commercial Establishment Act, apart from Factories Act, 1948.[Generally, 50 hours in a quarter], Overtime Rates are generally double the Ordinary Rates of Wages &amp; Tampering with Attendance Records is an offence, which is criminal in nature.</a:t>
            </a:r>
            <a:endParaRPr lang="en-US" sz="1600" b="1" dirty="0"/>
          </a:p>
        </p:txBody>
      </p:sp>
      <p:grpSp>
        <p:nvGrpSpPr>
          <p:cNvPr id="3" name="Group 7"/>
          <p:cNvGrpSpPr/>
          <p:nvPr/>
        </p:nvGrpSpPr>
        <p:grpSpPr>
          <a:xfrm>
            <a:off x="571472" y="1285860"/>
            <a:ext cx="1714512" cy="1077218"/>
            <a:chOff x="5715008" y="3929066"/>
            <a:chExt cx="1714512" cy="1077218"/>
          </a:xfrm>
        </p:grpSpPr>
        <p:sp>
          <p:nvSpPr>
            <p:cNvPr id="9" name="Rectangle 8"/>
            <p:cNvSpPr/>
            <p:nvPr/>
          </p:nvSpPr>
          <p:spPr>
            <a:xfrm rot="10800000">
              <a:off x="5786446" y="4000503"/>
              <a:ext cx="1643074" cy="1000132"/>
            </a:xfrm>
            <a:prstGeom prst="rect">
              <a:avLst/>
            </a:prstGeom>
            <a:solidFill>
              <a:schemeClr val="accent6">
                <a:lumMod val="40000"/>
                <a:lumOff val="60000"/>
              </a:schemeClr>
            </a:solidFill>
            <a:scene3d>
              <a:camera prst="isometricLeftDown">
                <a:rot lat="21189347" lon="1073901" rev="0"/>
              </a:camera>
              <a:lightRig rig="threePt" dir="t"/>
            </a:scene3d>
            <a:sp3d extrusionH="1079500">
              <a:bevelB h="19050"/>
              <a:extrusionClr>
                <a:schemeClr val="accent6">
                  <a:lumMod val="60000"/>
                  <a:lumOff val="40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rot="21430532">
              <a:off x="5715008" y="3929066"/>
              <a:ext cx="1571901" cy="1077218"/>
            </a:xfrm>
            <a:prstGeom prst="rect">
              <a:avLst/>
            </a:prstGeom>
            <a:noFill/>
          </p:spPr>
          <p:txBody>
            <a:bodyPr wrap="square" rtlCol="0">
              <a:spAutoFit/>
            </a:bodyPr>
            <a:lstStyle/>
            <a:p>
              <a:pPr algn="ctr"/>
              <a:r>
                <a:rPr lang="en-US" sz="1600" b="1" dirty="0" smtClean="0"/>
                <a:t>Insights on Intricate/ Substantive Law Issues </a:t>
              </a:r>
              <a:endParaRPr lang="en-US" sz="1600" b="1" dirty="0"/>
            </a:p>
          </p:txBody>
        </p:sp>
      </p:grpSp>
      <p:sp>
        <p:nvSpPr>
          <p:cNvPr id="12" name="TextBox 11"/>
          <p:cNvSpPr txBox="1"/>
          <p:nvPr/>
        </p:nvSpPr>
        <p:spPr>
          <a:xfrm>
            <a:off x="857224" y="3571876"/>
            <a:ext cx="7572428" cy="1569660"/>
          </a:xfrm>
          <a:prstGeom prst="rect">
            <a:avLst/>
          </a:prstGeom>
          <a:noFill/>
          <a:ln w="12700">
            <a:solidFill>
              <a:schemeClr val="accent2">
                <a:lumMod val="60000"/>
                <a:lumOff val="40000"/>
              </a:schemeClr>
            </a:solidFill>
          </a:ln>
        </p:spPr>
        <p:txBody>
          <a:bodyPr wrap="square" rtlCol="0">
            <a:spAutoFit/>
          </a:bodyPr>
          <a:lstStyle/>
          <a:p>
            <a:pPr algn="just"/>
            <a:r>
              <a:rPr lang="en-US" sz="1600" dirty="0" smtClean="0"/>
              <a:t>Principal Employer is liable for salary/wages, statutory dues e.g. PF, ESI etc., payable to Contract </a:t>
            </a:r>
            <a:r>
              <a:rPr lang="en-US" sz="1600" dirty="0" err="1" smtClean="0"/>
              <a:t>Labour</a:t>
            </a:r>
            <a:r>
              <a:rPr lang="en-US" sz="1600" dirty="0" smtClean="0"/>
              <a:t> </a:t>
            </a:r>
            <a:r>
              <a:rPr lang="en-US" sz="1600" i="1" dirty="0" smtClean="0"/>
              <a:t>[based on definition of principal employer as per Section 2(g) of CLRA, read  with definition of employee under section 2(f)of PF Act, 1952 &amp; definition of employee under section 2(9) of ESI Act 1948]</a:t>
            </a:r>
            <a:r>
              <a:rPr lang="en-US" sz="1600" dirty="0" smtClean="0"/>
              <a:t>  - hence caution &amp; appropriate due diligence needs to be exercised while hiring contract </a:t>
            </a:r>
            <a:r>
              <a:rPr lang="en-US" sz="1600" dirty="0" err="1" smtClean="0"/>
              <a:t>labour</a:t>
            </a:r>
            <a:r>
              <a:rPr lang="en-US" sz="1600" dirty="0" smtClean="0"/>
              <a:t> through Contractor.</a:t>
            </a:r>
            <a:endParaRPr lang="en-US" sz="1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Scale>
                                      <p:cBhvr>
                                        <p:cTn id="7" dur="1000" decel="50000" fill="hold">
                                          <p:stCondLst>
                                            <p:cond delay="0"/>
                                          </p:stCondLst>
                                        </p:cTn>
                                        <p:tgtEl>
                                          <p:spTgt spid="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gtEl>
                                        <p:attrNameLst>
                                          <p:attrName>ppt_x</p:attrName>
                                          <p:attrName>ppt_y</p:attrName>
                                        </p:attrNameLst>
                                      </p:cBhvr>
                                    </p:animMotion>
                                    <p:animEffect transition="in" filter="fade">
                                      <p:cBhvr>
                                        <p:cTn id="9" dur="1000"/>
                                        <p:tgtEl>
                                          <p:spTgt spid="3"/>
                                        </p:tgtEl>
                                      </p:cBhvr>
                                    </p:animEffect>
                                  </p:childTnLst>
                                </p:cTn>
                              </p:par>
                            </p:childTnLst>
                          </p:cTn>
                        </p:par>
                        <p:par>
                          <p:cTn id="10" fill="hold">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1000" fill="hold"/>
                                        <p:tgtEl>
                                          <p:spTgt spid="7"/>
                                        </p:tgtEl>
                                        <p:attrNameLst>
                                          <p:attrName>ppt_x</p:attrName>
                                        </p:attrNameLst>
                                      </p:cBhvr>
                                      <p:tavLst>
                                        <p:tav tm="0">
                                          <p:val>
                                            <p:strVal val="#ppt_x-.2"/>
                                          </p:val>
                                        </p:tav>
                                        <p:tav tm="100000">
                                          <p:val>
                                            <p:strVal val="#ppt_x"/>
                                          </p:val>
                                        </p:tav>
                                      </p:tavLst>
                                    </p:anim>
                                    <p:anim calcmode="lin" valueType="num">
                                      <p:cBhvr>
                                        <p:cTn id="14"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15" dur="1000"/>
                                        <p:tgtEl>
                                          <p:spTgt spid="7"/>
                                        </p:tgtEl>
                                      </p:cBhvr>
                                    </p:animEffect>
                                  </p:childTnLst>
                                </p:cTn>
                              </p:par>
                            </p:childTnLst>
                          </p:cTn>
                        </p:par>
                        <p:par>
                          <p:cTn id="16" fill="hold">
                            <p:stCondLst>
                              <p:cond delay="2000"/>
                            </p:stCondLst>
                            <p:childTnLst>
                              <p:par>
                                <p:cTn id="17" presetID="29" presetClass="entr" presetSubtype="0" fill="hold" grpId="0" nodeType="after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p:cTn id="19" dur="1000" fill="hold"/>
                                        <p:tgtEl>
                                          <p:spTgt spid="12"/>
                                        </p:tgtEl>
                                        <p:attrNameLst>
                                          <p:attrName>ppt_x</p:attrName>
                                        </p:attrNameLst>
                                      </p:cBhvr>
                                      <p:tavLst>
                                        <p:tav tm="0">
                                          <p:val>
                                            <p:strVal val="#ppt_x-.2"/>
                                          </p:val>
                                        </p:tav>
                                        <p:tav tm="100000">
                                          <p:val>
                                            <p:strVal val="#ppt_x"/>
                                          </p:val>
                                        </p:tav>
                                      </p:tavLst>
                                    </p:anim>
                                    <p:anim calcmode="lin" valueType="num">
                                      <p:cBhvr>
                                        <p:cTn id="20" dur="1000" fill="hold"/>
                                        <p:tgtEl>
                                          <p:spTgt spid="12"/>
                                        </p:tgtEl>
                                        <p:attrNameLst>
                                          <p:attrName>ppt_y</p:attrName>
                                        </p:attrNameLst>
                                      </p:cBhvr>
                                      <p:tavLst>
                                        <p:tav tm="0">
                                          <p:val>
                                            <p:strVal val="#ppt_y"/>
                                          </p:val>
                                        </p:tav>
                                        <p:tav tm="100000">
                                          <p:val>
                                            <p:strVal val="#ppt_y"/>
                                          </p:val>
                                        </p:tav>
                                      </p:tavLst>
                                    </p:anim>
                                    <p:animEffect transition="in" filter="wipe(right)" prLst="gradientSize: 0.1">
                                      <p:cBhvr>
                                        <p:cTn id="21"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2"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effectLst>
                  <a:outerShdw blurRad="38100" dist="38100" dir="2700000" algn="tl">
                    <a:srgbClr val="000000">
                      <a:alpha val="43137"/>
                    </a:srgbClr>
                  </a:outerShdw>
                </a:effectLst>
              </a:rPr>
              <a:t>CONTRIBUTION BY A CS</a:t>
            </a:r>
            <a:endParaRPr lang="en-US" sz="2800" dirty="0"/>
          </a:p>
        </p:txBody>
      </p:sp>
      <p:sp>
        <p:nvSpPr>
          <p:cNvPr id="12" name="TextBox 11"/>
          <p:cNvSpPr txBox="1"/>
          <p:nvPr/>
        </p:nvSpPr>
        <p:spPr>
          <a:xfrm>
            <a:off x="785786" y="2357430"/>
            <a:ext cx="7572428" cy="1569660"/>
          </a:xfrm>
          <a:prstGeom prst="rect">
            <a:avLst/>
          </a:prstGeom>
          <a:noFill/>
          <a:ln w="12700">
            <a:solidFill>
              <a:schemeClr val="accent2">
                <a:lumMod val="60000"/>
                <a:lumOff val="40000"/>
              </a:schemeClr>
            </a:solidFill>
          </a:ln>
        </p:spPr>
        <p:txBody>
          <a:bodyPr wrap="square" rtlCol="0">
            <a:spAutoFit/>
          </a:bodyPr>
          <a:lstStyle/>
          <a:p>
            <a:pPr algn="just"/>
            <a:r>
              <a:rPr lang="en-US" sz="1600" dirty="0" smtClean="0"/>
              <a:t>Advisable to engage contract </a:t>
            </a:r>
            <a:r>
              <a:rPr lang="en-US" sz="1600" dirty="0" err="1" smtClean="0"/>
              <a:t>labour</a:t>
            </a:r>
            <a:r>
              <a:rPr lang="en-US" sz="1600" dirty="0" smtClean="0"/>
              <a:t> for non- perennial &amp; incidental/ancillary work</a:t>
            </a:r>
            <a:r>
              <a:rPr lang="en-IN" sz="1600" dirty="0" smtClean="0"/>
              <a:t>. </a:t>
            </a:r>
            <a:r>
              <a:rPr lang="en-US" sz="1600" dirty="0" smtClean="0"/>
              <a:t>Contract </a:t>
            </a:r>
            <a:r>
              <a:rPr lang="en-US" sz="1600" dirty="0" err="1" smtClean="0"/>
              <a:t>Labour</a:t>
            </a:r>
            <a:r>
              <a:rPr lang="en-US" sz="1600" dirty="0" smtClean="0"/>
              <a:t> should not be engaged for main activities o</a:t>
            </a:r>
            <a:r>
              <a:rPr lang="en-IN" sz="1600" dirty="0" smtClean="0"/>
              <a:t>f establishment, but for ancillary activities – else same wages/salary and conditions of service need to be provided to Contract labour as is provided to Regular Workmen </a:t>
            </a:r>
            <a:r>
              <a:rPr lang="en-IN" sz="1600" i="1" dirty="0" smtClean="0"/>
              <a:t>[Reason: Standard Condition in the License granted to Contractors – pursuant to CLRA State Rules of almost all States, including Haryana].</a:t>
            </a:r>
            <a:endParaRPr lang="en-US" sz="1600" b="1" dirty="0"/>
          </a:p>
        </p:txBody>
      </p:sp>
      <p:grpSp>
        <p:nvGrpSpPr>
          <p:cNvPr id="13" name="Group 12"/>
          <p:cNvGrpSpPr/>
          <p:nvPr/>
        </p:nvGrpSpPr>
        <p:grpSpPr>
          <a:xfrm>
            <a:off x="571472" y="1285860"/>
            <a:ext cx="1714512" cy="1077218"/>
            <a:chOff x="5715008" y="3929066"/>
            <a:chExt cx="1714512" cy="1077218"/>
          </a:xfrm>
        </p:grpSpPr>
        <p:sp>
          <p:nvSpPr>
            <p:cNvPr id="14" name="Rectangle 13"/>
            <p:cNvSpPr/>
            <p:nvPr/>
          </p:nvSpPr>
          <p:spPr>
            <a:xfrm rot="10800000">
              <a:off x="5786446" y="4000503"/>
              <a:ext cx="1643074" cy="1000132"/>
            </a:xfrm>
            <a:prstGeom prst="rect">
              <a:avLst/>
            </a:prstGeom>
            <a:solidFill>
              <a:schemeClr val="accent6">
                <a:lumMod val="40000"/>
                <a:lumOff val="60000"/>
              </a:schemeClr>
            </a:solidFill>
            <a:scene3d>
              <a:camera prst="isometricLeftDown">
                <a:rot lat="21189347" lon="1073901" rev="0"/>
              </a:camera>
              <a:lightRig rig="threePt" dir="t"/>
            </a:scene3d>
            <a:sp3d extrusionH="1079500">
              <a:bevelB h="19050"/>
              <a:extrusionClr>
                <a:schemeClr val="accent6">
                  <a:lumMod val="60000"/>
                  <a:lumOff val="40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rot="21430532">
              <a:off x="5715008" y="3929066"/>
              <a:ext cx="1571901" cy="1077218"/>
            </a:xfrm>
            <a:prstGeom prst="rect">
              <a:avLst/>
            </a:prstGeom>
            <a:noFill/>
          </p:spPr>
          <p:txBody>
            <a:bodyPr wrap="square" rtlCol="0">
              <a:spAutoFit/>
            </a:bodyPr>
            <a:lstStyle/>
            <a:p>
              <a:pPr algn="ctr"/>
              <a:r>
                <a:rPr lang="en-US" sz="1600" b="1" dirty="0" smtClean="0"/>
                <a:t>Insights on Intricate/ Substantive Law Issues </a:t>
              </a:r>
              <a:endParaRPr lang="en-US" sz="1600" b="1"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1000" fill="hold"/>
                                        <p:tgtEl>
                                          <p:spTgt spid="12"/>
                                        </p:tgtEl>
                                        <p:attrNameLst>
                                          <p:attrName>ppt_x</p:attrName>
                                        </p:attrNameLst>
                                      </p:cBhvr>
                                      <p:tavLst>
                                        <p:tav tm="0">
                                          <p:val>
                                            <p:strVal val="#ppt_x-.2"/>
                                          </p:val>
                                        </p:tav>
                                        <p:tav tm="100000">
                                          <p:val>
                                            <p:strVal val="#ppt_x"/>
                                          </p:val>
                                        </p:tav>
                                      </p:tavLst>
                                    </p:anim>
                                    <p:anim calcmode="lin" valueType="num">
                                      <p:cBhvr>
                                        <p:cTn id="8" dur="1000" fill="hold"/>
                                        <p:tgtEl>
                                          <p:spTgt spid="12"/>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CONTRIBUTION BY A CS</a:t>
            </a:r>
            <a:endParaRPr lang="en-US" sz="3200" dirty="0"/>
          </a:p>
        </p:txBody>
      </p:sp>
      <p:sp>
        <p:nvSpPr>
          <p:cNvPr id="7" name="TextBox 6"/>
          <p:cNvSpPr txBox="1"/>
          <p:nvPr/>
        </p:nvSpPr>
        <p:spPr>
          <a:xfrm>
            <a:off x="785786" y="2357430"/>
            <a:ext cx="7572428" cy="338554"/>
          </a:xfrm>
          <a:prstGeom prst="rect">
            <a:avLst/>
          </a:prstGeom>
          <a:noFill/>
          <a:ln w="12700">
            <a:solidFill>
              <a:schemeClr val="accent1">
                <a:lumMod val="50000"/>
              </a:schemeClr>
            </a:solidFill>
          </a:ln>
        </p:spPr>
        <p:txBody>
          <a:bodyPr wrap="square" rtlCol="0">
            <a:spAutoFit/>
          </a:bodyPr>
          <a:lstStyle/>
          <a:p>
            <a:pPr algn="just"/>
            <a:r>
              <a:rPr lang="en-US" sz="1600" dirty="0" smtClean="0"/>
              <a:t>Attendance &amp; Leave Policy</a:t>
            </a:r>
            <a:endParaRPr lang="en-US" sz="1600" b="1" dirty="0"/>
          </a:p>
        </p:txBody>
      </p:sp>
      <p:grpSp>
        <p:nvGrpSpPr>
          <p:cNvPr id="8" name="Group 7"/>
          <p:cNvGrpSpPr/>
          <p:nvPr/>
        </p:nvGrpSpPr>
        <p:grpSpPr>
          <a:xfrm>
            <a:off x="428596" y="1280212"/>
            <a:ext cx="1694891" cy="1077218"/>
            <a:chOff x="2448481" y="2857496"/>
            <a:chExt cx="1694891" cy="1077218"/>
          </a:xfrm>
        </p:grpSpPr>
        <p:sp>
          <p:nvSpPr>
            <p:cNvPr id="9" name="Rectangle 8"/>
            <p:cNvSpPr/>
            <p:nvPr/>
          </p:nvSpPr>
          <p:spPr>
            <a:xfrm>
              <a:off x="2448481" y="2928934"/>
              <a:ext cx="1643074" cy="1000132"/>
            </a:xfrm>
            <a:prstGeom prst="rect">
              <a:avLst/>
            </a:prstGeom>
            <a:solidFill>
              <a:schemeClr val="accent1">
                <a:lumMod val="75000"/>
              </a:schemeClr>
            </a:solidFill>
            <a:scene3d>
              <a:camera prst="isometricLeftDown">
                <a:rot lat="466520" lon="445836" rev="129068"/>
              </a:camera>
              <a:lightRig rig="threePt" dir="t"/>
            </a:scene3d>
            <a:sp3d extrusionH="1079500">
              <a:bevelB h="19050"/>
              <a:extrusionClr>
                <a:schemeClr val="accent1">
                  <a:lumMod val="75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2571471" y="2857496"/>
              <a:ext cx="1571901" cy="1077218"/>
            </a:xfrm>
            <a:prstGeom prst="rect">
              <a:avLst/>
            </a:prstGeom>
            <a:noFill/>
          </p:spPr>
          <p:txBody>
            <a:bodyPr wrap="square" rtlCol="0">
              <a:spAutoFit/>
            </a:bodyPr>
            <a:lstStyle/>
            <a:p>
              <a:pPr algn="ctr"/>
              <a:r>
                <a:rPr lang="en-US" sz="1600" b="1" dirty="0" smtClean="0"/>
                <a:t>Help in finalizing Company Policies</a:t>
              </a:r>
              <a:endParaRPr lang="en-US" sz="1600" b="1" dirty="0"/>
            </a:p>
          </p:txBody>
        </p:sp>
      </p:grpSp>
      <p:sp>
        <p:nvSpPr>
          <p:cNvPr id="11" name="TextBox 10"/>
          <p:cNvSpPr txBox="1"/>
          <p:nvPr/>
        </p:nvSpPr>
        <p:spPr>
          <a:xfrm>
            <a:off x="785786" y="2804694"/>
            <a:ext cx="7572428" cy="338554"/>
          </a:xfrm>
          <a:prstGeom prst="rect">
            <a:avLst/>
          </a:prstGeom>
          <a:noFill/>
          <a:ln w="12700">
            <a:solidFill>
              <a:schemeClr val="accent1">
                <a:lumMod val="50000"/>
              </a:schemeClr>
            </a:solidFill>
          </a:ln>
        </p:spPr>
        <p:txBody>
          <a:bodyPr wrap="square" rtlCol="0">
            <a:spAutoFit/>
          </a:bodyPr>
          <a:lstStyle/>
          <a:p>
            <a:pPr algn="just"/>
            <a:r>
              <a:rPr lang="en-US" sz="1600" dirty="0" smtClean="0"/>
              <a:t>Appointment and Termination Policy / Service Rules</a:t>
            </a:r>
            <a:endParaRPr lang="en-US" sz="1600" b="1" dirty="0"/>
          </a:p>
        </p:txBody>
      </p:sp>
      <p:sp>
        <p:nvSpPr>
          <p:cNvPr id="12" name="TextBox 11"/>
          <p:cNvSpPr txBox="1"/>
          <p:nvPr/>
        </p:nvSpPr>
        <p:spPr>
          <a:xfrm>
            <a:off x="785786" y="3233322"/>
            <a:ext cx="7572428" cy="338554"/>
          </a:xfrm>
          <a:prstGeom prst="rect">
            <a:avLst/>
          </a:prstGeom>
          <a:noFill/>
          <a:ln w="12700">
            <a:solidFill>
              <a:schemeClr val="accent1">
                <a:lumMod val="50000"/>
              </a:schemeClr>
            </a:solidFill>
          </a:ln>
        </p:spPr>
        <p:txBody>
          <a:bodyPr wrap="square" rtlCol="0">
            <a:spAutoFit/>
          </a:bodyPr>
          <a:lstStyle/>
          <a:p>
            <a:pPr algn="just"/>
            <a:r>
              <a:rPr lang="en-US" sz="1600" dirty="0" smtClean="0"/>
              <a:t>Performance Appraisal Policy</a:t>
            </a:r>
            <a:endParaRPr lang="en-US" sz="1600" b="1" dirty="0"/>
          </a:p>
        </p:txBody>
      </p:sp>
      <p:sp>
        <p:nvSpPr>
          <p:cNvPr id="13" name="TextBox 12"/>
          <p:cNvSpPr txBox="1"/>
          <p:nvPr/>
        </p:nvSpPr>
        <p:spPr>
          <a:xfrm>
            <a:off x="785786" y="3661950"/>
            <a:ext cx="7572428" cy="338554"/>
          </a:xfrm>
          <a:prstGeom prst="rect">
            <a:avLst/>
          </a:prstGeom>
          <a:noFill/>
          <a:ln w="12700">
            <a:solidFill>
              <a:schemeClr val="accent1">
                <a:lumMod val="50000"/>
              </a:schemeClr>
            </a:solidFill>
          </a:ln>
        </p:spPr>
        <p:txBody>
          <a:bodyPr wrap="square" rtlCol="0">
            <a:spAutoFit/>
          </a:bodyPr>
          <a:lstStyle/>
          <a:p>
            <a:pPr algn="just"/>
            <a:r>
              <a:rPr lang="en-US" sz="1600" dirty="0" smtClean="0"/>
              <a:t>Policy for Prevention of Sexual Harassment of Women at Workplace</a:t>
            </a:r>
            <a:endParaRPr lang="en-US" sz="1600" b="1" dirty="0"/>
          </a:p>
        </p:txBody>
      </p:sp>
      <p:sp>
        <p:nvSpPr>
          <p:cNvPr id="14" name="TextBox 13"/>
          <p:cNvSpPr txBox="1"/>
          <p:nvPr/>
        </p:nvSpPr>
        <p:spPr>
          <a:xfrm>
            <a:off x="785786" y="4071942"/>
            <a:ext cx="7572428" cy="830997"/>
          </a:xfrm>
          <a:prstGeom prst="rect">
            <a:avLst/>
          </a:prstGeom>
          <a:noFill/>
          <a:ln w="12700">
            <a:solidFill>
              <a:schemeClr val="accent2">
                <a:lumMod val="60000"/>
                <a:lumOff val="40000"/>
              </a:schemeClr>
            </a:solidFill>
          </a:ln>
        </p:spPr>
        <p:txBody>
          <a:bodyPr wrap="square" rtlCol="0">
            <a:spAutoFit/>
          </a:bodyPr>
          <a:lstStyle/>
          <a:p>
            <a:pPr algn="just"/>
            <a:r>
              <a:rPr lang="en-US" sz="1600" dirty="0" smtClean="0"/>
              <a:t>Anti-Corruption &amp; Anti-Bribery Policy [for both Indian Companies, as well as Multinationals having Anti-Corruption Laws, to be complied by all their world-wide subsidiaries]</a:t>
            </a:r>
            <a:endParaRPr lang="en-US" sz="1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900" decel="100000" fill="hold"/>
                                        <p:tgtEl>
                                          <p:spTgt spid="8"/>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8"/>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9" presetClass="entr" presetSubtype="0" fill="hold" grpId="0" nodeType="after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1000" fill="hold"/>
                                        <p:tgtEl>
                                          <p:spTgt spid="7"/>
                                        </p:tgtEl>
                                        <p:attrNameLst>
                                          <p:attrName>ppt_x</p:attrName>
                                        </p:attrNameLst>
                                      </p:cBhvr>
                                      <p:tavLst>
                                        <p:tav tm="0">
                                          <p:val>
                                            <p:strVal val="#ppt_x-.2"/>
                                          </p:val>
                                        </p:tav>
                                        <p:tav tm="100000">
                                          <p:val>
                                            <p:strVal val="#ppt_x"/>
                                          </p:val>
                                        </p:tav>
                                      </p:tavLst>
                                    </p:anim>
                                    <p:anim calcmode="lin" valueType="num">
                                      <p:cBhvr>
                                        <p:cTn id="15"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16" dur="1000"/>
                                        <p:tgtEl>
                                          <p:spTgt spid="7"/>
                                        </p:tgtEl>
                                      </p:cBhvr>
                                    </p:animEffect>
                                  </p:childTnLst>
                                </p:cTn>
                              </p:par>
                            </p:childTnLst>
                          </p:cTn>
                        </p:par>
                        <p:par>
                          <p:cTn id="17" fill="hold">
                            <p:stCondLst>
                              <p:cond delay="2000"/>
                            </p:stCondLst>
                            <p:childTnLst>
                              <p:par>
                                <p:cTn id="18" presetID="29" presetClass="entr" presetSubtype="0" fill="hold" grpId="0" nodeType="afterEffect">
                                  <p:stCondLst>
                                    <p:cond delay="0"/>
                                  </p:stCondLst>
                                  <p:childTnLst>
                                    <p:set>
                                      <p:cBhvr>
                                        <p:cTn id="19" dur="1" fill="hold">
                                          <p:stCondLst>
                                            <p:cond delay="0"/>
                                          </p:stCondLst>
                                        </p:cTn>
                                        <p:tgtEl>
                                          <p:spTgt spid="11"/>
                                        </p:tgtEl>
                                        <p:attrNameLst>
                                          <p:attrName>style.visibility</p:attrName>
                                        </p:attrNameLst>
                                      </p:cBhvr>
                                      <p:to>
                                        <p:strVal val="visible"/>
                                      </p:to>
                                    </p:set>
                                    <p:anim calcmode="lin" valueType="num">
                                      <p:cBhvr>
                                        <p:cTn id="20" dur="1000" fill="hold"/>
                                        <p:tgtEl>
                                          <p:spTgt spid="11"/>
                                        </p:tgtEl>
                                        <p:attrNameLst>
                                          <p:attrName>ppt_x</p:attrName>
                                        </p:attrNameLst>
                                      </p:cBhvr>
                                      <p:tavLst>
                                        <p:tav tm="0">
                                          <p:val>
                                            <p:strVal val="#ppt_x-.2"/>
                                          </p:val>
                                        </p:tav>
                                        <p:tav tm="100000">
                                          <p:val>
                                            <p:strVal val="#ppt_x"/>
                                          </p:val>
                                        </p:tav>
                                      </p:tavLst>
                                    </p:anim>
                                    <p:anim calcmode="lin" valueType="num">
                                      <p:cBhvr>
                                        <p:cTn id="21"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22" dur="1000"/>
                                        <p:tgtEl>
                                          <p:spTgt spid="11"/>
                                        </p:tgtEl>
                                      </p:cBhvr>
                                    </p:animEffect>
                                  </p:childTnLst>
                                </p:cTn>
                              </p:par>
                            </p:childTnLst>
                          </p:cTn>
                        </p:par>
                        <p:par>
                          <p:cTn id="23" fill="hold">
                            <p:stCondLst>
                              <p:cond delay="3000"/>
                            </p:stCondLst>
                            <p:childTnLst>
                              <p:par>
                                <p:cTn id="24" presetID="29" presetClass="entr" presetSubtype="0" fill="hold" grpId="0" nodeType="after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p:cTn id="26" dur="1000" fill="hold"/>
                                        <p:tgtEl>
                                          <p:spTgt spid="12"/>
                                        </p:tgtEl>
                                        <p:attrNameLst>
                                          <p:attrName>ppt_x</p:attrName>
                                        </p:attrNameLst>
                                      </p:cBhvr>
                                      <p:tavLst>
                                        <p:tav tm="0">
                                          <p:val>
                                            <p:strVal val="#ppt_x-.2"/>
                                          </p:val>
                                        </p:tav>
                                        <p:tav tm="100000">
                                          <p:val>
                                            <p:strVal val="#ppt_x"/>
                                          </p:val>
                                        </p:tav>
                                      </p:tavLst>
                                    </p:anim>
                                    <p:anim calcmode="lin" valueType="num">
                                      <p:cBhvr>
                                        <p:cTn id="27" dur="1000" fill="hold"/>
                                        <p:tgtEl>
                                          <p:spTgt spid="12"/>
                                        </p:tgtEl>
                                        <p:attrNameLst>
                                          <p:attrName>ppt_y</p:attrName>
                                        </p:attrNameLst>
                                      </p:cBhvr>
                                      <p:tavLst>
                                        <p:tav tm="0">
                                          <p:val>
                                            <p:strVal val="#ppt_y"/>
                                          </p:val>
                                        </p:tav>
                                        <p:tav tm="100000">
                                          <p:val>
                                            <p:strVal val="#ppt_y"/>
                                          </p:val>
                                        </p:tav>
                                      </p:tavLst>
                                    </p:anim>
                                    <p:animEffect transition="in" filter="wipe(right)" prLst="gradientSize: 0.1">
                                      <p:cBhvr>
                                        <p:cTn id="28" dur="1000"/>
                                        <p:tgtEl>
                                          <p:spTgt spid="12"/>
                                        </p:tgtEl>
                                      </p:cBhvr>
                                    </p:animEffect>
                                  </p:childTnLst>
                                </p:cTn>
                              </p:par>
                            </p:childTnLst>
                          </p:cTn>
                        </p:par>
                        <p:par>
                          <p:cTn id="29" fill="hold">
                            <p:stCondLst>
                              <p:cond delay="4000"/>
                            </p:stCondLst>
                            <p:childTnLst>
                              <p:par>
                                <p:cTn id="30" presetID="29" presetClass="entr" presetSubtype="0" fill="hold" grpId="0" nodeType="afterEffect">
                                  <p:stCondLst>
                                    <p:cond delay="0"/>
                                  </p:stCondLst>
                                  <p:childTnLst>
                                    <p:set>
                                      <p:cBhvr>
                                        <p:cTn id="31" dur="1" fill="hold">
                                          <p:stCondLst>
                                            <p:cond delay="0"/>
                                          </p:stCondLst>
                                        </p:cTn>
                                        <p:tgtEl>
                                          <p:spTgt spid="13"/>
                                        </p:tgtEl>
                                        <p:attrNameLst>
                                          <p:attrName>style.visibility</p:attrName>
                                        </p:attrNameLst>
                                      </p:cBhvr>
                                      <p:to>
                                        <p:strVal val="visible"/>
                                      </p:to>
                                    </p:set>
                                    <p:anim calcmode="lin" valueType="num">
                                      <p:cBhvr>
                                        <p:cTn id="32" dur="1000" fill="hold"/>
                                        <p:tgtEl>
                                          <p:spTgt spid="13"/>
                                        </p:tgtEl>
                                        <p:attrNameLst>
                                          <p:attrName>ppt_x</p:attrName>
                                        </p:attrNameLst>
                                      </p:cBhvr>
                                      <p:tavLst>
                                        <p:tav tm="0">
                                          <p:val>
                                            <p:strVal val="#ppt_x-.2"/>
                                          </p:val>
                                        </p:tav>
                                        <p:tav tm="100000">
                                          <p:val>
                                            <p:strVal val="#ppt_x"/>
                                          </p:val>
                                        </p:tav>
                                      </p:tavLst>
                                    </p:anim>
                                    <p:anim calcmode="lin" valueType="num">
                                      <p:cBhvr>
                                        <p:cTn id="33" dur="10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34" dur="1000"/>
                                        <p:tgtEl>
                                          <p:spTgt spid="13"/>
                                        </p:tgtEl>
                                      </p:cBhvr>
                                    </p:animEffect>
                                  </p:childTnLst>
                                </p:cTn>
                              </p:par>
                            </p:childTnLst>
                          </p:cTn>
                        </p:par>
                        <p:par>
                          <p:cTn id="35" fill="hold">
                            <p:stCondLst>
                              <p:cond delay="5000"/>
                            </p:stCondLst>
                            <p:childTnLst>
                              <p:par>
                                <p:cTn id="36" presetID="29" presetClass="entr" presetSubtype="0" fill="hold" grpId="0" nodeType="afterEffect">
                                  <p:stCondLst>
                                    <p:cond delay="0"/>
                                  </p:stCondLst>
                                  <p:childTnLst>
                                    <p:set>
                                      <p:cBhvr>
                                        <p:cTn id="37" dur="1" fill="hold">
                                          <p:stCondLst>
                                            <p:cond delay="0"/>
                                          </p:stCondLst>
                                        </p:cTn>
                                        <p:tgtEl>
                                          <p:spTgt spid="14"/>
                                        </p:tgtEl>
                                        <p:attrNameLst>
                                          <p:attrName>style.visibility</p:attrName>
                                        </p:attrNameLst>
                                      </p:cBhvr>
                                      <p:to>
                                        <p:strVal val="visible"/>
                                      </p:to>
                                    </p:set>
                                    <p:anim calcmode="lin" valueType="num">
                                      <p:cBhvr>
                                        <p:cTn id="38" dur="1000" fill="hold"/>
                                        <p:tgtEl>
                                          <p:spTgt spid="14"/>
                                        </p:tgtEl>
                                        <p:attrNameLst>
                                          <p:attrName>ppt_x</p:attrName>
                                        </p:attrNameLst>
                                      </p:cBhvr>
                                      <p:tavLst>
                                        <p:tav tm="0">
                                          <p:val>
                                            <p:strVal val="#ppt_x-.2"/>
                                          </p:val>
                                        </p:tav>
                                        <p:tav tm="100000">
                                          <p:val>
                                            <p:strVal val="#ppt_x"/>
                                          </p:val>
                                        </p:tav>
                                      </p:tavLst>
                                    </p:anim>
                                    <p:anim calcmode="lin" valueType="num">
                                      <p:cBhvr>
                                        <p:cTn id="39" dur="1000" fill="hold"/>
                                        <p:tgtEl>
                                          <p:spTgt spid="14"/>
                                        </p:tgtEl>
                                        <p:attrNameLst>
                                          <p:attrName>ppt_y</p:attrName>
                                        </p:attrNameLst>
                                      </p:cBhvr>
                                      <p:tavLst>
                                        <p:tav tm="0">
                                          <p:val>
                                            <p:strVal val="#ppt_y"/>
                                          </p:val>
                                        </p:tav>
                                        <p:tav tm="100000">
                                          <p:val>
                                            <p:strVal val="#ppt_y"/>
                                          </p:val>
                                        </p:tav>
                                      </p:tavLst>
                                    </p:anim>
                                    <p:animEffect transition="in" filter="wipe(right)" prLst="gradientSize: 0.1">
                                      <p:cBhvr>
                                        <p:cTn id="40"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animBg="1"/>
      <p:bldP spid="12" grpId="0" animBg="1"/>
      <p:bldP spid="13" grpId="0" animBg="1"/>
      <p:bldP spid="14"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CONTRIBUTION BY A CS</a:t>
            </a:r>
            <a:endParaRPr lang="en-US" sz="3200" dirty="0"/>
          </a:p>
        </p:txBody>
      </p:sp>
      <p:grpSp>
        <p:nvGrpSpPr>
          <p:cNvPr id="4" name="Group 3"/>
          <p:cNvGrpSpPr/>
          <p:nvPr/>
        </p:nvGrpSpPr>
        <p:grpSpPr>
          <a:xfrm>
            <a:off x="571471" y="1357298"/>
            <a:ext cx="1643075" cy="1000132"/>
            <a:chOff x="4500562" y="2928934"/>
            <a:chExt cx="1643075" cy="1000132"/>
          </a:xfrm>
        </p:grpSpPr>
        <p:sp>
          <p:nvSpPr>
            <p:cNvPr id="5" name="Rectangle 4"/>
            <p:cNvSpPr/>
            <p:nvPr/>
          </p:nvSpPr>
          <p:spPr>
            <a:xfrm rot="10800000">
              <a:off x="4500563" y="2928934"/>
              <a:ext cx="1643074" cy="1000132"/>
            </a:xfrm>
            <a:prstGeom prst="rect">
              <a:avLst/>
            </a:prstGeom>
            <a:solidFill>
              <a:srgbClr val="7EB56B"/>
            </a:solidFill>
            <a:scene3d>
              <a:camera prst="isometricLeftDown">
                <a:rot lat="21167148" lon="412174" rev="0"/>
              </a:camera>
              <a:lightRig rig="threePt" dir="t"/>
            </a:scene3d>
            <a:sp3d extrusionH="1079500">
              <a:bevelB h="19050"/>
              <a:extrusionClr>
                <a:srgbClr val="568844"/>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500562" y="3000372"/>
              <a:ext cx="1571901" cy="830997"/>
            </a:xfrm>
            <a:prstGeom prst="rect">
              <a:avLst/>
            </a:prstGeom>
            <a:noFill/>
          </p:spPr>
          <p:txBody>
            <a:bodyPr wrap="square" rtlCol="0">
              <a:spAutoFit/>
            </a:bodyPr>
            <a:lstStyle/>
            <a:p>
              <a:pPr algn="ctr"/>
              <a:r>
                <a:rPr lang="en-US" sz="1600" b="1" dirty="0" smtClean="0"/>
                <a:t>Check on Legislative Amendments</a:t>
              </a:r>
              <a:endParaRPr lang="en-US" sz="1600" b="1" dirty="0"/>
            </a:p>
          </p:txBody>
        </p:sp>
      </p:grpSp>
      <p:sp>
        <p:nvSpPr>
          <p:cNvPr id="7" name="TextBox 6"/>
          <p:cNvSpPr txBox="1"/>
          <p:nvPr/>
        </p:nvSpPr>
        <p:spPr>
          <a:xfrm>
            <a:off x="785786" y="2357430"/>
            <a:ext cx="7572428" cy="338554"/>
          </a:xfrm>
          <a:prstGeom prst="rect">
            <a:avLst/>
          </a:prstGeom>
          <a:noFill/>
          <a:ln w="12700">
            <a:solidFill>
              <a:srgbClr val="58931D"/>
            </a:solidFill>
          </a:ln>
        </p:spPr>
        <p:txBody>
          <a:bodyPr wrap="square" rtlCol="0">
            <a:spAutoFit/>
          </a:bodyPr>
          <a:lstStyle/>
          <a:p>
            <a:pPr algn="just"/>
            <a:r>
              <a:rPr lang="en-US" sz="1600" dirty="0" smtClean="0"/>
              <a:t>Discuss legal implementations arising out of these changes.</a:t>
            </a:r>
            <a:endParaRPr lang="en-US" sz="1600" b="1" dirty="0"/>
          </a:p>
        </p:txBody>
      </p:sp>
      <p:sp>
        <p:nvSpPr>
          <p:cNvPr id="8" name="TextBox 7"/>
          <p:cNvSpPr txBox="1"/>
          <p:nvPr/>
        </p:nvSpPr>
        <p:spPr>
          <a:xfrm>
            <a:off x="785786" y="2786058"/>
            <a:ext cx="7572428" cy="830997"/>
          </a:xfrm>
          <a:prstGeom prst="rect">
            <a:avLst/>
          </a:prstGeom>
          <a:noFill/>
          <a:ln w="12700">
            <a:solidFill>
              <a:srgbClr val="58931D"/>
            </a:solidFill>
          </a:ln>
        </p:spPr>
        <p:txBody>
          <a:bodyPr wrap="square" rtlCol="0">
            <a:spAutoFit/>
          </a:bodyPr>
          <a:lstStyle/>
          <a:p>
            <a:pPr algn="just"/>
            <a:r>
              <a:rPr lang="en-US" sz="1600" dirty="0" smtClean="0"/>
              <a:t>Convey your emphatic </a:t>
            </a:r>
            <a:r>
              <a:rPr lang="en-US" sz="1600" b="1" u="sng" dirty="0" smtClean="0"/>
              <a:t>NO</a:t>
            </a:r>
            <a:r>
              <a:rPr lang="en-US" sz="1600" b="1" dirty="0" smtClean="0"/>
              <a:t> </a:t>
            </a:r>
            <a:r>
              <a:rPr lang="en-US" sz="1600" dirty="0" smtClean="0"/>
              <a:t>on amendments where you can't help. It would certainly help in putting up a strong case to the Company’s Board and Top Management.</a:t>
            </a:r>
            <a:endParaRPr lang="en-US" sz="1600" b="1" dirty="0"/>
          </a:p>
        </p:txBody>
      </p:sp>
      <p:sp>
        <p:nvSpPr>
          <p:cNvPr id="9" name="TextBox 8"/>
          <p:cNvSpPr txBox="1"/>
          <p:nvPr/>
        </p:nvSpPr>
        <p:spPr>
          <a:xfrm>
            <a:off x="785786" y="3714752"/>
            <a:ext cx="7572428" cy="584775"/>
          </a:xfrm>
          <a:prstGeom prst="rect">
            <a:avLst/>
          </a:prstGeom>
          <a:noFill/>
          <a:ln w="12700">
            <a:solidFill>
              <a:srgbClr val="58931D"/>
            </a:solidFill>
          </a:ln>
        </p:spPr>
        <p:txBody>
          <a:bodyPr wrap="square" rtlCol="0">
            <a:spAutoFit/>
          </a:bodyPr>
          <a:lstStyle/>
          <a:p>
            <a:pPr algn="just"/>
            <a:r>
              <a:rPr lang="en-US" sz="1600" dirty="0" smtClean="0"/>
              <a:t>Be cautious with certain Amendments – They could be completely Not-Applicable in your Company’s case.</a:t>
            </a:r>
            <a:endParaRPr lang="en-US" sz="1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par>
                          <p:cTn id="21" fill="hold">
                            <p:stCondLst>
                              <p:cond delay="2000"/>
                            </p:stCondLst>
                            <p:childTnLst>
                              <p:par>
                                <p:cTn id="22" presetID="29" presetClass="entr" presetSubtype="0" fill="hold" grpId="0" nodeType="after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p:cTn id="24" dur="1000" fill="hold"/>
                                        <p:tgtEl>
                                          <p:spTgt spid="7"/>
                                        </p:tgtEl>
                                        <p:attrNameLst>
                                          <p:attrName>ppt_x</p:attrName>
                                        </p:attrNameLst>
                                      </p:cBhvr>
                                      <p:tavLst>
                                        <p:tav tm="0">
                                          <p:val>
                                            <p:strVal val="#ppt_x-.2"/>
                                          </p:val>
                                        </p:tav>
                                        <p:tav tm="100000">
                                          <p:val>
                                            <p:strVal val="#ppt_x"/>
                                          </p:val>
                                        </p:tav>
                                      </p:tavLst>
                                    </p:anim>
                                    <p:anim calcmode="lin" valueType="num">
                                      <p:cBhvr>
                                        <p:cTn id="25"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26" dur="1000"/>
                                        <p:tgtEl>
                                          <p:spTgt spid="7"/>
                                        </p:tgtEl>
                                      </p:cBhvr>
                                    </p:animEffect>
                                  </p:childTnLst>
                                </p:cTn>
                              </p:par>
                            </p:childTnLst>
                          </p:cTn>
                        </p:par>
                        <p:par>
                          <p:cTn id="27" fill="hold">
                            <p:stCondLst>
                              <p:cond delay="3000"/>
                            </p:stCondLst>
                            <p:childTnLst>
                              <p:par>
                                <p:cTn id="28" presetID="29" presetClass="entr" presetSubtype="0" fill="hold" grpId="0" nodeType="after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p:cTn id="30" dur="1000" fill="hold"/>
                                        <p:tgtEl>
                                          <p:spTgt spid="8"/>
                                        </p:tgtEl>
                                        <p:attrNameLst>
                                          <p:attrName>ppt_x</p:attrName>
                                        </p:attrNameLst>
                                      </p:cBhvr>
                                      <p:tavLst>
                                        <p:tav tm="0">
                                          <p:val>
                                            <p:strVal val="#ppt_x-.2"/>
                                          </p:val>
                                        </p:tav>
                                        <p:tav tm="100000">
                                          <p:val>
                                            <p:strVal val="#ppt_x"/>
                                          </p:val>
                                        </p:tav>
                                      </p:tavLst>
                                    </p:anim>
                                    <p:anim calcmode="lin" valueType="num">
                                      <p:cBhvr>
                                        <p:cTn id="31"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32" dur="1000"/>
                                        <p:tgtEl>
                                          <p:spTgt spid="8"/>
                                        </p:tgtEl>
                                      </p:cBhvr>
                                    </p:animEffect>
                                  </p:childTnLst>
                                </p:cTn>
                              </p:par>
                            </p:childTnLst>
                          </p:cTn>
                        </p:par>
                        <p:par>
                          <p:cTn id="33" fill="hold">
                            <p:stCondLst>
                              <p:cond delay="4000"/>
                            </p:stCondLst>
                            <p:childTnLst>
                              <p:par>
                                <p:cTn id="34" presetID="29" presetClass="entr" presetSubtype="0" fill="hold" grpId="0" nodeType="afterEffect">
                                  <p:stCondLst>
                                    <p:cond delay="0"/>
                                  </p:stCondLst>
                                  <p:childTnLst>
                                    <p:set>
                                      <p:cBhvr>
                                        <p:cTn id="35" dur="1" fill="hold">
                                          <p:stCondLst>
                                            <p:cond delay="0"/>
                                          </p:stCondLst>
                                        </p:cTn>
                                        <p:tgtEl>
                                          <p:spTgt spid="9"/>
                                        </p:tgtEl>
                                        <p:attrNameLst>
                                          <p:attrName>style.visibility</p:attrName>
                                        </p:attrNameLst>
                                      </p:cBhvr>
                                      <p:to>
                                        <p:strVal val="visible"/>
                                      </p:to>
                                    </p:set>
                                    <p:anim calcmode="lin" valueType="num">
                                      <p:cBhvr>
                                        <p:cTn id="36" dur="1000" fill="hold"/>
                                        <p:tgtEl>
                                          <p:spTgt spid="9"/>
                                        </p:tgtEl>
                                        <p:attrNameLst>
                                          <p:attrName>ppt_x</p:attrName>
                                        </p:attrNameLst>
                                      </p:cBhvr>
                                      <p:tavLst>
                                        <p:tav tm="0">
                                          <p:val>
                                            <p:strVal val="#ppt_x-.2"/>
                                          </p:val>
                                        </p:tav>
                                        <p:tav tm="100000">
                                          <p:val>
                                            <p:strVal val="#ppt_x"/>
                                          </p:val>
                                        </p:tav>
                                      </p:tavLst>
                                    </p:anim>
                                    <p:anim calcmode="lin" valueType="num">
                                      <p:cBhvr>
                                        <p:cTn id="37"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38"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CONTRIBUTION BY A CS</a:t>
            </a:r>
            <a:endParaRPr lang="en-US" sz="3200" dirty="0"/>
          </a:p>
        </p:txBody>
      </p:sp>
      <p:grpSp>
        <p:nvGrpSpPr>
          <p:cNvPr id="3" name="Group 3"/>
          <p:cNvGrpSpPr/>
          <p:nvPr/>
        </p:nvGrpSpPr>
        <p:grpSpPr>
          <a:xfrm>
            <a:off x="571471" y="1357298"/>
            <a:ext cx="1643075" cy="1000132"/>
            <a:chOff x="4500562" y="2928934"/>
            <a:chExt cx="1643075" cy="1000132"/>
          </a:xfrm>
        </p:grpSpPr>
        <p:sp>
          <p:nvSpPr>
            <p:cNvPr id="5" name="Rectangle 4"/>
            <p:cNvSpPr/>
            <p:nvPr/>
          </p:nvSpPr>
          <p:spPr>
            <a:xfrm rot="10800000">
              <a:off x="4500563" y="2928934"/>
              <a:ext cx="1643074" cy="1000132"/>
            </a:xfrm>
            <a:prstGeom prst="rect">
              <a:avLst/>
            </a:prstGeom>
            <a:solidFill>
              <a:srgbClr val="7EB56B"/>
            </a:solidFill>
            <a:scene3d>
              <a:camera prst="isometricLeftDown">
                <a:rot lat="21167148" lon="412174" rev="0"/>
              </a:camera>
              <a:lightRig rig="threePt" dir="t"/>
            </a:scene3d>
            <a:sp3d extrusionH="1079500">
              <a:bevelB h="19050"/>
              <a:extrusionClr>
                <a:srgbClr val="568844"/>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500562" y="3000372"/>
              <a:ext cx="1571901" cy="830997"/>
            </a:xfrm>
            <a:prstGeom prst="rect">
              <a:avLst/>
            </a:prstGeom>
            <a:noFill/>
          </p:spPr>
          <p:txBody>
            <a:bodyPr wrap="square" rtlCol="0">
              <a:spAutoFit/>
            </a:bodyPr>
            <a:lstStyle/>
            <a:p>
              <a:pPr algn="ctr"/>
              <a:r>
                <a:rPr lang="en-US" sz="1600" b="1" dirty="0" smtClean="0"/>
                <a:t>Check on Legislative Amendments</a:t>
              </a:r>
              <a:endParaRPr lang="en-US" sz="1600" b="1" dirty="0"/>
            </a:p>
          </p:txBody>
        </p:sp>
      </p:grpSp>
      <p:sp>
        <p:nvSpPr>
          <p:cNvPr id="7" name="TextBox 6"/>
          <p:cNvSpPr txBox="1"/>
          <p:nvPr/>
        </p:nvSpPr>
        <p:spPr>
          <a:xfrm>
            <a:off x="785786" y="2357430"/>
            <a:ext cx="7572428" cy="338554"/>
          </a:xfrm>
          <a:prstGeom prst="rect">
            <a:avLst/>
          </a:prstGeom>
          <a:solidFill>
            <a:srgbClr val="C2EB99"/>
          </a:solidFill>
          <a:ln w="12700">
            <a:solidFill>
              <a:srgbClr val="58931D"/>
            </a:solidFill>
          </a:ln>
        </p:spPr>
        <p:txBody>
          <a:bodyPr wrap="square" rtlCol="0">
            <a:spAutoFit/>
          </a:bodyPr>
          <a:lstStyle/>
          <a:p>
            <a:pPr algn="just"/>
            <a:r>
              <a:rPr lang="en-US" sz="1600" b="1" dirty="0" smtClean="0"/>
              <a:t>Illustrations</a:t>
            </a:r>
            <a:endParaRPr lang="en-US" sz="1600" b="1" dirty="0"/>
          </a:p>
        </p:txBody>
      </p:sp>
      <p:sp>
        <p:nvSpPr>
          <p:cNvPr id="16" name="TextBox 15"/>
          <p:cNvSpPr txBox="1"/>
          <p:nvPr/>
        </p:nvSpPr>
        <p:spPr>
          <a:xfrm>
            <a:off x="785786" y="2714620"/>
            <a:ext cx="7572428" cy="830997"/>
          </a:xfrm>
          <a:prstGeom prst="rect">
            <a:avLst/>
          </a:prstGeom>
          <a:noFill/>
          <a:ln w="12700">
            <a:solidFill>
              <a:srgbClr val="58931D"/>
            </a:solidFill>
          </a:ln>
        </p:spPr>
        <p:txBody>
          <a:bodyPr wrap="square" rtlCol="0">
            <a:spAutoFit/>
          </a:bodyPr>
          <a:lstStyle/>
          <a:p>
            <a:pPr algn="just"/>
            <a:r>
              <a:rPr lang="en-US" sz="1600" i="1" dirty="0" smtClean="0"/>
              <a:t>Latest Minimum Wages rates as pronounced by State Governments’ are mandatory - Payments are compulsory and non-negotiable. Not much can be done with regards to its implementation</a:t>
            </a:r>
            <a:r>
              <a:rPr lang="en-US" sz="1600" dirty="0" smtClean="0"/>
              <a:t>.</a:t>
            </a:r>
            <a:endParaRPr lang="en-US" sz="1600" b="1" dirty="0"/>
          </a:p>
        </p:txBody>
      </p:sp>
      <p:sp>
        <p:nvSpPr>
          <p:cNvPr id="17" name="TextBox 16"/>
          <p:cNvSpPr txBox="1"/>
          <p:nvPr/>
        </p:nvSpPr>
        <p:spPr>
          <a:xfrm>
            <a:off x="785786" y="3526697"/>
            <a:ext cx="7572428" cy="2062103"/>
          </a:xfrm>
          <a:prstGeom prst="rect">
            <a:avLst/>
          </a:prstGeom>
          <a:noFill/>
          <a:ln w="12700">
            <a:solidFill>
              <a:srgbClr val="58931D"/>
            </a:solidFill>
          </a:ln>
        </p:spPr>
        <p:txBody>
          <a:bodyPr wrap="square" rtlCol="0">
            <a:spAutoFit/>
          </a:bodyPr>
          <a:lstStyle/>
          <a:p>
            <a:pPr algn="just"/>
            <a:r>
              <a:rPr lang="en-US" sz="1600" dirty="0" smtClean="0"/>
              <a:t>Consequent to the Maternity Benefit (Amendment) Act, 2017, following are non-negotiable:</a:t>
            </a:r>
          </a:p>
          <a:p>
            <a:pPr marL="342900" indent="-342900" algn="just">
              <a:buFont typeface="+mj-lt"/>
              <a:buAutoNum type="alphaLcParenR"/>
            </a:pPr>
            <a:r>
              <a:rPr lang="en-US" sz="1600" i="1" dirty="0" smtClean="0"/>
              <a:t>26 weeks of paid maternity leaves, 8 weeks pre-delivery and 18 weeks post-delivery for women having less than 2 surviving children.</a:t>
            </a:r>
          </a:p>
          <a:p>
            <a:pPr marL="342900" indent="-342900" algn="just">
              <a:buFont typeface="+mj-lt"/>
              <a:buAutoNum type="alphaLcParenR"/>
            </a:pPr>
            <a:r>
              <a:rPr lang="en-US" sz="1600" i="1" dirty="0" smtClean="0"/>
              <a:t>Provision of ‘</a:t>
            </a:r>
            <a:r>
              <a:rPr lang="en-US" sz="1600" i="1" dirty="0" err="1" smtClean="0"/>
              <a:t>Creche</a:t>
            </a:r>
            <a:r>
              <a:rPr lang="en-US" sz="1600" i="1" dirty="0" smtClean="0"/>
              <a:t>’ - if the Company has more than 50 employees.</a:t>
            </a:r>
          </a:p>
          <a:p>
            <a:pPr marL="342900" indent="-342900" algn="just">
              <a:buFont typeface="+mj-lt"/>
              <a:buAutoNum type="alphaLcParenR"/>
            </a:pPr>
            <a:r>
              <a:rPr lang="en-US" sz="1600" i="1" dirty="0" smtClean="0"/>
              <a:t>Employer needs to mandatorily inform (in writing &amp; by e-mail) to every female employee at the time of commencement of employment about the benefits available to her as per the Maternity Benefit Act.</a:t>
            </a:r>
            <a:endParaRPr lang="en-US" sz="1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ppt_x</p:attrName>
                                        </p:attrNameLst>
                                      </p:cBhvr>
                                      <p:tavLst>
                                        <p:tav tm="0">
                                          <p:val>
                                            <p:strVal val="#ppt_x-.2"/>
                                          </p:val>
                                        </p:tav>
                                        <p:tav tm="100000">
                                          <p:val>
                                            <p:strVal val="#ppt_x"/>
                                          </p:val>
                                        </p:tav>
                                      </p:tavLst>
                                    </p:anim>
                                    <p:anim calcmode="lin" valueType="num">
                                      <p:cBhvr>
                                        <p:cTn id="8"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9" dur="1000"/>
                                        <p:tgtEl>
                                          <p:spTgt spid="7"/>
                                        </p:tgtEl>
                                      </p:cBhvr>
                                    </p:animEffect>
                                  </p:childTnLst>
                                </p:cTn>
                              </p:par>
                            </p:childTnLst>
                          </p:cTn>
                        </p:par>
                        <p:par>
                          <p:cTn id="10" fill="hold">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p:cTn id="13" dur="1000" fill="hold"/>
                                        <p:tgtEl>
                                          <p:spTgt spid="16"/>
                                        </p:tgtEl>
                                        <p:attrNameLst>
                                          <p:attrName>ppt_x</p:attrName>
                                        </p:attrNameLst>
                                      </p:cBhvr>
                                      <p:tavLst>
                                        <p:tav tm="0">
                                          <p:val>
                                            <p:strVal val="#ppt_x-.2"/>
                                          </p:val>
                                        </p:tav>
                                        <p:tav tm="100000">
                                          <p:val>
                                            <p:strVal val="#ppt_x"/>
                                          </p:val>
                                        </p:tav>
                                      </p:tavLst>
                                    </p:anim>
                                    <p:anim calcmode="lin" valueType="num">
                                      <p:cBhvr>
                                        <p:cTn id="14" dur="1000" fill="hold"/>
                                        <p:tgtEl>
                                          <p:spTgt spid="16"/>
                                        </p:tgtEl>
                                        <p:attrNameLst>
                                          <p:attrName>ppt_y</p:attrName>
                                        </p:attrNameLst>
                                      </p:cBhvr>
                                      <p:tavLst>
                                        <p:tav tm="0">
                                          <p:val>
                                            <p:strVal val="#ppt_y"/>
                                          </p:val>
                                        </p:tav>
                                        <p:tav tm="100000">
                                          <p:val>
                                            <p:strVal val="#ppt_y"/>
                                          </p:val>
                                        </p:tav>
                                      </p:tavLst>
                                    </p:anim>
                                    <p:animEffect transition="in" filter="wipe(right)" prLst="gradientSize: 0.1">
                                      <p:cBhvr>
                                        <p:cTn id="15" dur="1000"/>
                                        <p:tgtEl>
                                          <p:spTgt spid="16"/>
                                        </p:tgtEl>
                                      </p:cBhvr>
                                    </p:animEffect>
                                  </p:childTnLst>
                                </p:cTn>
                              </p:par>
                            </p:childTnLst>
                          </p:cTn>
                        </p:par>
                        <p:par>
                          <p:cTn id="16" fill="hold">
                            <p:stCondLst>
                              <p:cond delay="2000"/>
                            </p:stCondLst>
                            <p:childTnLst>
                              <p:par>
                                <p:cTn id="17" presetID="29" presetClass="entr" presetSubtype="0" fill="hold" grpId="0" nodeType="after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p:cTn id="19" dur="1000" fill="hold"/>
                                        <p:tgtEl>
                                          <p:spTgt spid="17"/>
                                        </p:tgtEl>
                                        <p:attrNameLst>
                                          <p:attrName>ppt_x</p:attrName>
                                        </p:attrNameLst>
                                      </p:cBhvr>
                                      <p:tavLst>
                                        <p:tav tm="0">
                                          <p:val>
                                            <p:strVal val="#ppt_x-.2"/>
                                          </p:val>
                                        </p:tav>
                                        <p:tav tm="100000">
                                          <p:val>
                                            <p:strVal val="#ppt_x"/>
                                          </p:val>
                                        </p:tav>
                                      </p:tavLst>
                                    </p:anim>
                                    <p:anim calcmode="lin" valueType="num">
                                      <p:cBhvr>
                                        <p:cTn id="20" dur="1000" fill="hold"/>
                                        <p:tgtEl>
                                          <p:spTgt spid="17"/>
                                        </p:tgtEl>
                                        <p:attrNameLst>
                                          <p:attrName>ppt_y</p:attrName>
                                        </p:attrNameLst>
                                      </p:cBhvr>
                                      <p:tavLst>
                                        <p:tav tm="0">
                                          <p:val>
                                            <p:strVal val="#ppt_y"/>
                                          </p:val>
                                        </p:tav>
                                        <p:tav tm="100000">
                                          <p:val>
                                            <p:strVal val="#ppt_y"/>
                                          </p:val>
                                        </p:tav>
                                      </p:tavLst>
                                    </p:anim>
                                    <p:animEffect transition="in" filter="wipe(right)" prLst="gradientSize: 0.1">
                                      <p:cBhvr>
                                        <p:cTn id="21"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6" grpId="0" animBg="1"/>
      <p:bldP spid="17"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CONTRIBUTION BY A CS</a:t>
            </a:r>
            <a:endParaRPr lang="en-US" sz="3200" dirty="0"/>
          </a:p>
        </p:txBody>
      </p:sp>
      <p:grpSp>
        <p:nvGrpSpPr>
          <p:cNvPr id="3" name="Group 3"/>
          <p:cNvGrpSpPr/>
          <p:nvPr/>
        </p:nvGrpSpPr>
        <p:grpSpPr>
          <a:xfrm>
            <a:off x="571471" y="1357298"/>
            <a:ext cx="1643075" cy="1000132"/>
            <a:chOff x="4500562" y="2928934"/>
            <a:chExt cx="1643075" cy="1000132"/>
          </a:xfrm>
        </p:grpSpPr>
        <p:sp>
          <p:nvSpPr>
            <p:cNvPr id="5" name="Rectangle 4"/>
            <p:cNvSpPr/>
            <p:nvPr/>
          </p:nvSpPr>
          <p:spPr>
            <a:xfrm rot="10800000">
              <a:off x="4500563" y="2928934"/>
              <a:ext cx="1643074" cy="1000132"/>
            </a:xfrm>
            <a:prstGeom prst="rect">
              <a:avLst/>
            </a:prstGeom>
            <a:solidFill>
              <a:srgbClr val="7EB56B"/>
            </a:solidFill>
            <a:scene3d>
              <a:camera prst="isometricLeftDown">
                <a:rot lat="21167148" lon="412174" rev="0"/>
              </a:camera>
              <a:lightRig rig="threePt" dir="t"/>
            </a:scene3d>
            <a:sp3d extrusionH="1079500">
              <a:bevelB h="19050"/>
              <a:extrusionClr>
                <a:srgbClr val="568844"/>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500562" y="3000372"/>
              <a:ext cx="1571901" cy="830997"/>
            </a:xfrm>
            <a:prstGeom prst="rect">
              <a:avLst/>
            </a:prstGeom>
            <a:noFill/>
          </p:spPr>
          <p:txBody>
            <a:bodyPr wrap="square" rtlCol="0">
              <a:spAutoFit/>
            </a:bodyPr>
            <a:lstStyle/>
            <a:p>
              <a:pPr algn="ctr"/>
              <a:r>
                <a:rPr lang="en-US" sz="1600" b="1" dirty="0" smtClean="0"/>
                <a:t>Check on Legislative Amendments</a:t>
              </a:r>
              <a:endParaRPr lang="en-US" sz="1600" b="1" dirty="0"/>
            </a:p>
          </p:txBody>
        </p:sp>
      </p:grpSp>
      <p:sp>
        <p:nvSpPr>
          <p:cNvPr id="7" name="TextBox 6"/>
          <p:cNvSpPr txBox="1"/>
          <p:nvPr/>
        </p:nvSpPr>
        <p:spPr>
          <a:xfrm>
            <a:off x="785786" y="2357430"/>
            <a:ext cx="7572428" cy="338554"/>
          </a:xfrm>
          <a:prstGeom prst="rect">
            <a:avLst/>
          </a:prstGeom>
          <a:solidFill>
            <a:srgbClr val="C2EB99"/>
          </a:solidFill>
          <a:ln w="12700">
            <a:solidFill>
              <a:srgbClr val="58931D"/>
            </a:solidFill>
          </a:ln>
        </p:spPr>
        <p:txBody>
          <a:bodyPr wrap="square" rtlCol="0">
            <a:spAutoFit/>
          </a:bodyPr>
          <a:lstStyle/>
          <a:p>
            <a:pPr algn="just"/>
            <a:r>
              <a:rPr lang="en-US" sz="1600" b="1" dirty="0" smtClean="0"/>
              <a:t>Illustrations</a:t>
            </a:r>
            <a:endParaRPr lang="en-US" sz="1600" b="1" dirty="0"/>
          </a:p>
        </p:txBody>
      </p:sp>
      <p:sp>
        <p:nvSpPr>
          <p:cNvPr id="8" name="TextBox 7"/>
          <p:cNvSpPr txBox="1"/>
          <p:nvPr/>
        </p:nvSpPr>
        <p:spPr>
          <a:xfrm>
            <a:off x="785786" y="2714620"/>
            <a:ext cx="7572428" cy="1077218"/>
          </a:xfrm>
          <a:prstGeom prst="rect">
            <a:avLst/>
          </a:prstGeom>
          <a:noFill/>
          <a:ln w="12700">
            <a:solidFill>
              <a:srgbClr val="58931D"/>
            </a:solidFill>
          </a:ln>
        </p:spPr>
        <p:txBody>
          <a:bodyPr wrap="square" rtlCol="0">
            <a:spAutoFit/>
          </a:bodyPr>
          <a:lstStyle/>
          <a:p>
            <a:pPr algn="just"/>
            <a:r>
              <a:rPr lang="en-US" sz="1600" dirty="0" smtClean="0"/>
              <a:t>Model Shops &amp; Commercial Establishments Law, as notified by the Ministry of </a:t>
            </a:r>
            <a:r>
              <a:rPr lang="en-US" sz="1600" dirty="0" err="1" smtClean="0"/>
              <a:t>Labour</a:t>
            </a:r>
            <a:r>
              <a:rPr lang="en-US" sz="1600" dirty="0" smtClean="0"/>
              <a:t> &amp; Employment, Central Government– is presently ‘Not Applicable directly at all’ – Would be applicable only to the extent the respective Shops &amp; Commercial Establishments Act of the State is amended.</a:t>
            </a:r>
            <a:endParaRPr lang="en-US" sz="1600" b="1" dirty="0"/>
          </a:p>
        </p:txBody>
      </p:sp>
      <p:sp>
        <p:nvSpPr>
          <p:cNvPr id="9" name="TextBox 8"/>
          <p:cNvSpPr txBox="1"/>
          <p:nvPr/>
        </p:nvSpPr>
        <p:spPr>
          <a:xfrm>
            <a:off x="785786" y="3857628"/>
            <a:ext cx="7572428" cy="1323439"/>
          </a:xfrm>
          <a:prstGeom prst="rect">
            <a:avLst/>
          </a:prstGeom>
          <a:noFill/>
          <a:ln w="12700">
            <a:solidFill>
              <a:srgbClr val="58931D"/>
            </a:solidFill>
          </a:ln>
        </p:spPr>
        <p:txBody>
          <a:bodyPr wrap="square" rtlCol="0">
            <a:spAutoFit/>
          </a:bodyPr>
          <a:lstStyle/>
          <a:p>
            <a:pPr algn="just"/>
            <a:r>
              <a:rPr lang="en-US" sz="1600" dirty="0" smtClean="0"/>
              <a:t>The Ease of Compliance to Maintain Registers under various </a:t>
            </a:r>
            <a:r>
              <a:rPr lang="en-US" sz="1600" dirty="0" err="1" smtClean="0"/>
              <a:t>Labour</a:t>
            </a:r>
            <a:r>
              <a:rPr lang="en-US" sz="1600" dirty="0" smtClean="0"/>
              <a:t> Law Rules, 2017 – amendments have been made vide this Amendment Act in the Central Rules, under the 9 Central Acts. For Commercial Establishments &amp; Factories in the private sector (which are governed by State Rules, under these Central Acts), there is still no relief, as these are not applicable to them.</a:t>
            </a:r>
            <a:endParaRPr lang="en-US" sz="1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ppt_x</p:attrName>
                                        </p:attrNameLst>
                                      </p:cBhvr>
                                      <p:tavLst>
                                        <p:tav tm="0">
                                          <p:val>
                                            <p:strVal val="#ppt_x-.2"/>
                                          </p:val>
                                        </p:tav>
                                        <p:tav tm="100000">
                                          <p:val>
                                            <p:strVal val="#ppt_x"/>
                                          </p:val>
                                        </p:tav>
                                      </p:tavLst>
                                    </p:anim>
                                    <p:anim calcmode="lin" valueType="num">
                                      <p:cBhvr>
                                        <p:cTn id="8"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9" dur="1000"/>
                                        <p:tgtEl>
                                          <p:spTgt spid="8"/>
                                        </p:tgtEl>
                                      </p:cBhvr>
                                    </p:animEffect>
                                  </p:childTnLst>
                                </p:cTn>
                              </p:par>
                            </p:childTnLst>
                          </p:cTn>
                        </p:par>
                        <p:par>
                          <p:cTn id="10" fill="hold">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1000" fill="hold"/>
                                        <p:tgtEl>
                                          <p:spTgt spid="9"/>
                                        </p:tgtEl>
                                        <p:attrNameLst>
                                          <p:attrName>ppt_x</p:attrName>
                                        </p:attrNameLst>
                                      </p:cBhvr>
                                      <p:tavLst>
                                        <p:tav tm="0">
                                          <p:val>
                                            <p:strVal val="#ppt_x-.2"/>
                                          </p:val>
                                        </p:tav>
                                        <p:tav tm="100000">
                                          <p:val>
                                            <p:strVal val="#ppt_x"/>
                                          </p:val>
                                        </p:tav>
                                      </p:tavLst>
                                    </p:anim>
                                    <p:anim calcmode="lin" valueType="num">
                                      <p:cBhvr>
                                        <p:cTn id="14"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15"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CONTRIBUTION BY A CS</a:t>
            </a:r>
            <a:endParaRPr lang="en-US" sz="3200" dirty="0"/>
          </a:p>
        </p:txBody>
      </p:sp>
      <p:sp>
        <p:nvSpPr>
          <p:cNvPr id="9" name="TextBox 8"/>
          <p:cNvSpPr txBox="1"/>
          <p:nvPr/>
        </p:nvSpPr>
        <p:spPr>
          <a:xfrm>
            <a:off x="857224" y="2714620"/>
            <a:ext cx="7572428" cy="830997"/>
          </a:xfrm>
          <a:prstGeom prst="rect">
            <a:avLst/>
          </a:prstGeom>
          <a:noFill/>
          <a:ln w="12700">
            <a:solidFill>
              <a:srgbClr val="FBC0FC"/>
            </a:solidFill>
          </a:ln>
        </p:spPr>
        <p:txBody>
          <a:bodyPr wrap="square" rtlCol="0">
            <a:spAutoFit/>
          </a:bodyPr>
          <a:lstStyle/>
          <a:p>
            <a:pPr algn="just"/>
            <a:r>
              <a:rPr lang="en-IN" sz="1600" dirty="0" smtClean="0"/>
              <a:t>Every listed company and company belonging to other class of company shall annex with its boards report, a secretarial audit report given by a company secretary in practice. </a:t>
            </a:r>
            <a:r>
              <a:rPr lang="en-IN" sz="1600" i="1" dirty="0" smtClean="0"/>
              <a:t>[Section 204(1)]</a:t>
            </a:r>
            <a:endParaRPr lang="en-US" sz="1600" dirty="0" smtClean="0"/>
          </a:p>
        </p:txBody>
      </p:sp>
      <p:sp>
        <p:nvSpPr>
          <p:cNvPr id="7" name="TextBox 6"/>
          <p:cNvSpPr txBox="1"/>
          <p:nvPr/>
        </p:nvSpPr>
        <p:spPr>
          <a:xfrm>
            <a:off x="857224" y="2357430"/>
            <a:ext cx="7572428" cy="338554"/>
          </a:xfrm>
          <a:prstGeom prst="rect">
            <a:avLst/>
          </a:prstGeom>
          <a:solidFill>
            <a:srgbClr val="FFE5FF"/>
          </a:solidFill>
          <a:ln w="12700">
            <a:solidFill>
              <a:srgbClr val="FBC0FC"/>
            </a:solidFill>
          </a:ln>
        </p:spPr>
        <p:txBody>
          <a:bodyPr wrap="square" rtlCol="0">
            <a:spAutoFit/>
          </a:bodyPr>
          <a:lstStyle/>
          <a:p>
            <a:pPr algn="ctr"/>
            <a:r>
              <a:rPr lang="en-US" sz="1600" b="1" dirty="0" smtClean="0">
                <a:effectLst>
                  <a:outerShdw blurRad="38100" dist="38100" dir="2700000" algn="tl">
                    <a:srgbClr val="000000">
                      <a:alpha val="43137"/>
                    </a:srgbClr>
                  </a:outerShdw>
                </a:effectLst>
              </a:rPr>
              <a:t>SECRETARIAL AUDIT</a:t>
            </a:r>
            <a:endParaRPr lang="en-US" sz="1600" dirty="0" smtClean="0"/>
          </a:p>
        </p:txBody>
      </p:sp>
      <p:sp>
        <p:nvSpPr>
          <p:cNvPr id="10" name="TextBox 9"/>
          <p:cNvSpPr txBox="1"/>
          <p:nvPr/>
        </p:nvSpPr>
        <p:spPr>
          <a:xfrm>
            <a:off x="857224" y="3637666"/>
            <a:ext cx="7572428" cy="1077218"/>
          </a:xfrm>
          <a:prstGeom prst="rect">
            <a:avLst/>
          </a:prstGeom>
          <a:noFill/>
          <a:ln w="12700">
            <a:solidFill>
              <a:srgbClr val="FBC0FC"/>
            </a:solidFill>
          </a:ln>
        </p:spPr>
        <p:txBody>
          <a:bodyPr wrap="square" rtlCol="0">
            <a:spAutoFit/>
          </a:bodyPr>
          <a:lstStyle/>
          <a:p>
            <a:pPr algn="just">
              <a:buFontTx/>
              <a:buNone/>
            </a:pPr>
            <a:r>
              <a:rPr lang="en-US" sz="1600" i="1" dirty="0" smtClean="0"/>
              <a:t>Other class of companies – </a:t>
            </a:r>
            <a:endParaRPr lang="en-US" sz="1600" dirty="0" smtClean="0"/>
          </a:p>
          <a:p>
            <a:pPr marL="342900" indent="-342900" algn="just">
              <a:buFont typeface="+mj-lt"/>
              <a:buAutoNum type="alphaLcParenR"/>
            </a:pPr>
            <a:r>
              <a:rPr lang="en-US" sz="1600" dirty="0" smtClean="0"/>
              <a:t>Every public company having paid- up share capital of 50 </a:t>
            </a:r>
            <a:r>
              <a:rPr lang="en-US" sz="1600" dirty="0" err="1" smtClean="0"/>
              <a:t>crores</a:t>
            </a:r>
            <a:r>
              <a:rPr lang="en-US" sz="1600" dirty="0" smtClean="0"/>
              <a:t> rupees or more.</a:t>
            </a:r>
          </a:p>
          <a:p>
            <a:pPr marL="342900" indent="-342900" algn="just">
              <a:buFont typeface="+mj-lt"/>
              <a:buAutoNum type="alphaLcParenR"/>
            </a:pPr>
            <a:r>
              <a:rPr lang="en-US" sz="1600" dirty="0" smtClean="0"/>
              <a:t>Every public company having a turnover of 250 </a:t>
            </a:r>
            <a:r>
              <a:rPr lang="en-US" sz="1600" dirty="0" err="1" smtClean="0"/>
              <a:t>crores</a:t>
            </a:r>
            <a:r>
              <a:rPr lang="en-US" sz="1600" dirty="0" smtClean="0"/>
              <a:t> rupees or more.  </a:t>
            </a:r>
          </a:p>
        </p:txBody>
      </p:sp>
      <p:sp>
        <p:nvSpPr>
          <p:cNvPr id="11" name="TextBox 10"/>
          <p:cNvSpPr txBox="1"/>
          <p:nvPr/>
        </p:nvSpPr>
        <p:spPr>
          <a:xfrm>
            <a:off x="857224" y="4786322"/>
            <a:ext cx="7572428" cy="1077218"/>
          </a:xfrm>
          <a:prstGeom prst="rect">
            <a:avLst/>
          </a:prstGeom>
          <a:noFill/>
          <a:ln w="12700">
            <a:solidFill>
              <a:srgbClr val="FBC0FC"/>
            </a:solidFill>
          </a:ln>
        </p:spPr>
        <p:txBody>
          <a:bodyPr wrap="square" rtlCol="0">
            <a:spAutoFit/>
          </a:bodyPr>
          <a:lstStyle/>
          <a:p>
            <a:pPr algn="just">
              <a:buNone/>
            </a:pPr>
            <a:r>
              <a:rPr lang="en-US" sz="1600" dirty="0" smtClean="0"/>
              <a:t>Scope of Secretarial Audit </a:t>
            </a:r>
            <a:r>
              <a:rPr lang="en-US" sz="1600" i="1" dirty="0" smtClean="0"/>
              <a:t>inter-alia </a:t>
            </a:r>
            <a:r>
              <a:rPr lang="en-US" sz="1600" dirty="0" smtClean="0"/>
              <a:t>includes : </a:t>
            </a:r>
            <a:r>
              <a:rPr lang="en-US" sz="1600" i="1" dirty="0" smtClean="0"/>
              <a:t>“Examining and reporting whether the </a:t>
            </a:r>
            <a:r>
              <a:rPr lang="en-US" sz="1600" b="1" i="1" u="sng" dirty="0" smtClean="0"/>
              <a:t>adequate systems and processes are in place</a:t>
            </a:r>
            <a:r>
              <a:rPr lang="en-US" sz="1600" i="1" u="sng" dirty="0" smtClean="0"/>
              <a:t> </a:t>
            </a:r>
            <a:r>
              <a:rPr lang="en-US" sz="1600" b="1" i="1" u="sng" dirty="0" smtClean="0"/>
              <a:t>to monitor and ensure compliance with general laws like </a:t>
            </a:r>
            <a:r>
              <a:rPr lang="en-US" sz="1600" b="1" i="1" u="sng" dirty="0" err="1" smtClean="0"/>
              <a:t>labour</a:t>
            </a:r>
            <a:r>
              <a:rPr lang="en-US" sz="1600" b="1" i="1" u="sng" dirty="0" smtClean="0"/>
              <a:t> laws</a:t>
            </a:r>
            <a:r>
              <a:rPr lang="en-US" sz="1600" i="1" dirty="0" smtClean="0"/>
              <a:t>, competition law, environmental laws.” </a:t>
            </a:r>
            <a:endParaRPr lang="en-US" sz="1600" dirty="0" smtClean="0"/>
          </a:p>
        </p:txBody>
      </p:sp>
      <p:grpSp>
        <p:nvGrpSpPr>
          <p:cNvPr id="12" name="Group 3"/>
          <p:cNvGrpSpPr/>
          <p:nvPr/>
        </p:nvGrpSpPr>
        <p:grpSpPr>
          <a:xfrm>
            <a:off x="428331" y="1357298"/>
            <a:ext cx="1643339" cy="1000132"/>
            <a:chOff x="3500165" y="1857364"/>
            <a:chExt cx="1643339" cy="1000132"/>
          </a:xfrm>
        </p:grpSpPr>
        <p:sp>
          <p:nvSpPr>
            <p:cNvPr id="13" name="Rectangle 12"/>
            <p:cNvSpPr/>
            <p:nvPr/>
          </p:nvSpPr>
          <p:spPr>
            <a:xfrm>
              <a:off x="3500430" y="1857364"/>
              <a:ext cx="1643074" cy="1000132"/>
            </a:xfrm>
            <a:prstGeom prst="rect">
              <a:avLst/>
            </a:prstGeom>
            <a:solidFill>
              <a:srgbClr val="FFDEDD"/>
            </a:solidFill>
            <a:scene3d>
              <a:camera prst="isometricLeftDown">
                <a:rot lat="466520" lon="445836" rev="129068"/>
              </a:camera>
              <a:lightRig rig="threePt" dir="t"/>
            </a:scene3d>
            <a:sp3d extrusionH="1079500">
              <a:bevelB h="19050"/>
              <a:extrusionClr>
                <a:srgbClr val="FFCCCC"/>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3500165" y="1903389"/>
              <a:ext cx="1571901" cy="954107"/>
            </a:xfrm>
            <a:prstGeom prst="rect">
              <a:avLst/>
            </a:prstGeom>
            <a:noFill/>
          </p:spPr>
          <p:txBody>
            <a:bodyPr wrap="square" rtlCol="0">
              <a:spAutoFit/>
            </a:bodyPr>
            <a:lstStyle/>
            <a:p>
              <a:pPr algn="ctr"/>
              <a:r>
                <a:rPr lang="en-US" sz="1400" b="1" dirty="0" smtClean="0"/>
                <a:t>Take advantage  of Government /Statutory Recognitions</a:t>
              </a:r>
              <a:endParaRPr lang="en-US" sz="1400" b="1"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1000" fill="hold"/>
                                        <p:tgtEl>
                                          <p:spTgt spid="12"/>
                                        </p:tgtEl>
                                        <p:attrNameLst>
                                          <p:attrName>ppt_w</p:attrName>
                                        </p:attrNameLst>
                                      </p:cBhvr>
                                      <p:tavLst>
                                        <p:tav tm="0">
                                          <p:val>
                                            <p:fltVal val="0"/>
                                          </p:val>
                                        </p:tav>
                                        <p:tav tm="100000">
                                          <p:val>
                                            <p:strVal val="#ppt_w"/>
                                          </p:val>
                                        </p:tav>
                                      </p:tavLst>
                                    </p:anim>
                                    <p:anim calcmode="lin" valueType="num">
                                      <p:cBhvr>
                                        <p:cTn id="8" dur="1000" fill="hold"/>
                                        <p:tgtEl>
                                          <p:spTgt spid="12"/>
                                        </p:tgtEl>
                                        <p:attrNameLst>
                                          <p:attrName>ppt_h</p:attrName>
                                        </p:attrNameLst>
                                      </p:cBhvr>
                                      <p:tavLst>
                                        <p:tav tm="0">
                                          <p:val>
                                            <p:fltVal val="0"/>
                                          </p:val>
                                        </p:tav>
                                        <p:tav tm="100000">
                                          <p:val>
                                            <p:strVal val="#ppt_h"/>
                                          </p:val>
                                        </p:tav>
                                      </p:tavLst>
                                    </p:anim>
                                    <p:anim calcmode="lin" valueType="num">
                                      <p:cBhvr>
                                        <p:cTn id="9" dur="1000" fill="hold"/>
                                        <p:tgtEl>
                                          <p:spTgt spid="1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2"/>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9" presetClass="entr" presetSubtype="0" fill="hold" grpId="0" nodeType="after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1000" fill="hold"/>
                                        <p:tgtEl>
                                          <p:spTgt spid="7"/>
                                        </p:tgtEl>
                                        <p:attrNameLst>
                                          <p:attrName>ppt_x</p:attrName>
                                        </p:attrNameLst>
                                      </p:cBhvr>
                                      <p:tavLst>
                                        <p:tav tm="0">
                                          <p:val>
                                            <p:strVal val="#ppt_x-.2"/>
                                          </p:val>
                                        </p:tav>
                                        <p:tav tm="100000">
                                          <p:val>
                                            <p:strVal val="#ppt_x"/>
                                          </p:val>
                                        </p:tav>
                                      </p:tavLst>
                                    </p:anim>
                                    <p:anim calcmode="lin" valueType="num">
                                      <p:cBhvr>
                                        <p:cTn id="15"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16" dur="1000"/>
                                        <p:tgtEl>
                                          <p:spTgt spid="7"/>
                                        </p:tgtEl>
                                      </p:cBhvr>
                                    </p:animEffect>
                                  </p:childTnLst>
                                </p:cTn>
                              </p:par>
                            </p:childTnLst>
                          </p:cTn>
                        </p:par>
                        <p:par>
                          <p:cTn id="17" fill="hold">
                            <p:stCondLst>
                              <p:cond delay="2000"/>
                            </p:stCondLst>
                            <p:childTnLst>
                              <p:par>
                                <p:cTn id="18" presetID="29" presetClass="entr" presetSubtype="0" fill="hold" grpId="0" nodeType="afterEffect">
                                  <p:stCondLst>
                                    <p:cond delay="0"/>
                                  </p:stCondLst>
                                  <p:childTnLst>
                                    <p:set>
                                      <p:cBhvr>
                                        <p:cTn id="19" dur="1" fill="hold">
                                          <p:stCondLst>
                                            <p:cond delay="0"/>
                                          </p:stCondLst>
                                        </p:cTn>
                                        <p:tgtEl>
                                          <p:spTgt spid="9"/>
                                        </p:tgtEl>
                                        <p:attrNameLst>
                                          <p:attrName>style.visibility</p:attrName>
                                        </p:attrNameLst>
                                      </p:cBhvr>
                                      <p:to>
                                        <p:strVal val="visible"/>
                                      </p:to>
                                    </p:set>
                                    <p:anim calcmode="lin" valueType="num">
                                      <p:cBhvr>
                                        <p:cTn id="20" dur="1000" fill="hold"/>
                                        <p:tgtEl>
                                          <p:spTgt spid="9"/>
                                        </p:tgtEl>
                                        <p:attrNameLst>
                                          <p:attrName>ppt_x</p:attrName>
                                        </p:attrNameLst>
                                      </p:cBhvr>
                                      <p:tavLst>
                                        <p:tav tm="0">
                                          <p:val>
                                            <p:strVal val="#ppt_x-.2"/>
                                          </p:val>
                                        </p:tav>
                                        <p:tav tm="100000">
                                          <p:val>
                                            <p:strVal val="#ppt_x"/>
                                          </p:val>
                                        </p:tav>
                                      </p:tavLst>
                                    </p:anim>
                                    <p:anim calcmode="lin" valueType="num">
                                      <p:cBhvr>
                                        <p:cTn id="21"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22" dur="1000"/>
                                        <p:tgtEl>
                                          <p:spTgt spid="9"/>
                                        </p:tgtEl>
                                      </p:cBhvr>
                                    </p:animEffect>
                                  </p:childTnLst>
                                </p:cTn>
                              </p:par>
                            </p:childTnLst>
                          </p:cTn>
                        </p:par>
                        <p:par>
                          <p:cTn id="23" fill="hold">
                            <p:stCondLst>
                              <p:cond delay="3000"/>
                            </p:stCondLst>
                            <p:childTnLst>
                              <p:par>
                                <p:cTn id="24" presetID="29" presetClass="entr" presetSubtype="0" fill="hold" grpId="0" nodeType="afterEffect">
                                  <p:stCondLst>
                                    <p:cond delay="0"/>
                                  </p:stCondLst>
                                  <p:childTnLst>
                                    <p:set>
                                      <p:cBhvr>
                                        <p:cTn id="25" dur="1" fill="hold">
                                          <p:stCondLst>
                                            <p:cond delay="0"/>
                                          </p:stCondLst>
                                        </p:cTn>
                                        <p:tgtEl>
                                          <p:spTgt spid="10"/>
                                        </p:tgtEl>
                                        <p:attrNameLst>
                                          <p:attrName>style.visibility</p:attrName>
                                        </p:attrNameLst>
                                      </p:cBhvr>
                                      <p:to>
                                        <p:strVal val="visible"/>
                                      </p:to>
                                    </p:set>
                                    <p:anim calcmode="lin" valueType="num">
                                      <p:cBhvr>
                                        <p:cTn id="26" dur="1000" fill="hold"/>
                                        <p:tgtEl>
                                          <p:spTgt spid="10"/>
                                        </p:tgtEl>
                                        <p:attrNameLst>
                                          <p:attrName>ppt_x</p:attrName>
                                        </p:attrNameLst>
                                      </p:cBhvr>
                                      <p:tavLst>
                                        <p:tav tm="0">
                                          <p:val>
                                            <p:strVal val="#ppt_x-.2"/>
                                          </p:val>
                                        </p:tav>
                                        <p:tav tm="100000">
                                          <p:val>
                                            <p:strVal val="#ppt_x"/>
                                          </p:val>
                                        </p:tav>
                                      </p:tavLst>
                                    </p:anim>
                                    <p:anim calcmode="lin" valueType="num">
                                      <p:cBhvr>
                                        <p:cTn id="27"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28" dur="1000"/>
                                        <p:tgtEl>
                                          <p:spTgt spid="10"/>
                                        </p:tgtEl>
                                      </p:cBhvr>
                                    </p:animEffect>
                                  </p:childTnLst>
                                </p:cTn>
                              </p:par>
                            </p:childTnLst>
                          </p:cTn>
                        </p:par>
                        <p:par>
                          <p:cTn id="29" fill="hold">
                            <p:stCondLst>
                              <p:cond delay="4000"/>
                            </p:stCondLst>
                            <p:childTnLst>
                              <p:par>
                                <p:cTn id="30" presetID="29" presetClass="entr" presetSubtype="0" fill="hold" grpId="0" nodeType="after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p:cTn id="32" dur="1000" fill="hold"/>
                                        <p:tgtEl>
                                          <p:spTgt spid="11"/>
                                        </p:tgtEl>
                                        <p:attrNameLst>
                                          <p:attrName>ppt_x</p:attrName>
                                        </p:attrNameLst>
                                      </p:cBhvr>
                                      <p:tavLst>
                                        <p:tav tm="0">
                                          <p:val>
                                            <p:strVal val="#ppt_x-.2"/>
                                          </p:val>
                                        </p:tav>
                                        <p:tav tm="100000">
                                          <p:val>
                                            <p:strVal val="#ppt_x"/>
                                          </p:val>
                                        </p:tav>
                                      </p:tavLst>
                                    </p:anim>
                                    <p:anim calcmode="lin" valueType="num">
                                      <p:cBhvr>
                                        <p:cTn id="33"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34"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7" grpId="0" animBg="1"/>
      <p:bldP spid="10" grpId="0" animBg="1"/>
      <p:bldP spid="11"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CONTRIBUTION BY A CS</a:t>
            </a:r>
            <a:endParaRPr lang="en-US" sz="3200" dirty="0"/>
          </a:p>
        </p:txBody>
      </p:sp>
      <p:grpSp>
        <p:nvGrpSpPr>
          <p:cNvPr id="4" name="Group 3"/>
          <p:cNvGrpSpPr/>
          <p:nvPr/>
        </p:nvGrpSpPr>
        <p:grpSpPr>
          <a:xfrm>
            <a:off x="428331" y="1357298"/>
            <a:ext cx="1643339" cy="1000132"/>
            <a:chOff x="3500165" y="1857364"/>
            <a:chExt cx="1643339" cy="1000132"/>
          </a:xfrm>
        </p:grpSpPr>
        <p:sp>
          <p:nvSpPr>
            <p:cNvPr id="5" name="Rectangle 4"/>
            <p:cNvSpPr/>
            <p:nvPr/>
          </p:nvSpPr>
          <p:spPr>
            <a:xfrm>
              <a:off x="3500430" y="1857364"/>
              <a:ext cx="1643074" cy="1000132"/>
            </a:xfrm>
            <a:prstGeom prst="rect">
              <a:avLst/>
            </a:prstGeom>
            <a:solidFill>
              <a:srgbClr val="FFDEDD"/>
            </a:solidFill>
            <a:scene3d>
              <a:camera prst="isometricLeftDown">
                <a:rot lat="466520" lon="445836" rev="129068"/>
              </a:camera>
              <a:lightRig rig="threePt" dir="t"/>
            </a:scene3d>
            <a:sp3d extrusionH="1079500">
              <a:bevelB h="19050"/>
              <a:extrusionClr>
                <a:srgbClr val="FFCCCC"/>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500165" y="1903389"/>
              <a:ext cx="1571901" cy="954107"/>
            </a:xfrm>
            <a:prstGeom prst="rect">
              <a:avLst/>
            </a:prstGeom>
            <a:noFill/>
          </p:spPr>
          <p:txBody>
            <a:bodyPr wrap="square" rtlCol="0">
              <a:spAutoFit/>
            </a:bodyPr>
            <a:lstStyle/>
            <a:p>
              <a:pPr algn="ctr"/>
              <a:r>
                <a:rPr lang="en-US" sz="1400" b="1" dirty="0" smtClean="0"/>
                <a:t>Take advantage  of Government /Statutory Recognitions</a:t>
              </a:r>
              <a:endParaRPr lang="en-US" sz="1400" b="1" dirty="0"/>
            </a:p>
          </p:txBody>
        </p:sp>
      </p:grpSp>
      <p:sp>
        <p:nvSpPr>
          <p:cNvPr id="9" name="TextBox 8"/>
          <p:cNvSpPr txBox="1"/>
          <p:nvPr/>
        </p:nvSpPr>
        <p:spPr>
          <a:xfrm>
            <a:off x="857224" y="2382276"/>
            <a:ext cx="7572428" cy="3046988"/>
          </a:xfrm>
          <a:prstGeom prst="rect">
            <a:avLst/>
          </a:prstGeom>
          <a:noFill/>
          <a:ln w="12700">
            <a:solidFill>
              <a:srgbClr val="FBC0FC"/>
            </a:solidFill>
          </a:ln>
        </p:spPr>
        <p:txBody>
          <a:bodyPr wrap="square" rtlCol="0">
            <a:spAutoFit/>
          </a:bodyPr>
          <a:lstStyle/>
          <a:p>
            <a:pPr algn="just"/>
            <a:r>
              <a:rPr lang="en-US" sz="1600" b="1" dirty="0" smtClean="0"/>
              <a:t>Statutory Recognition under Secretarial Audit (under the Indian Companies Act, 2013)</a:t>
            </a:r>
          </a:p>
          <a:p>
            <a:pPr algn="just"/>
            <a:endParaRPr lang="en-US" sz="1600" b="1" dirty="0" smtClean="0"/>
          </a:p>
          <a:p>
            <a:pPr algn="just"/>
            <a:r>
              <a:rPr lang="en-US" sz="1600" dirty="0" smtClean="0"/>
              <a:t>Scope of Secretarial Audit is limited to commenting upon that </a:t>
            </a:r>
            <a:r>
              <a:rPr lang="en-US" sz="1600" b="1" dirty="0" smtClean="0"/>
              <a:t>adequate systems and processes are in place in the Company to ensure compliance with </a:t>
            </a:r>
            <a:r>
              <a:rPr lang="en-US" sz="1600" b="1" dirty="0" err="1" smtClean="0"/>
              <a:t>labour</a:t>
            </a:r>
            <a:r>
              <a:rPr lang="en-US" sz="1600" b="1" dirty="0" smtClean="0"/>
              <a:t> laws. </a:t>
            </a:r>
          </a:p>
          <a:p>
            <a:pPr algn="just"/>
            <a:endParaRPr lang="en-US" sz="1600" b="1" dirty="0" smtClean="0"/>
          </a:p>
          <a:p>
            <a:pPr algn="just"/>
            <a:r>
              <a:rPr lang="en-US" sz="1600" dirty="0" smtClean="0"/>
              <a:t>PCS Firms, being Secretarial Auditors should use this excellent opportunity to have detailed deliberations and perusal of existing documents, procedures, systems etc. (if possible a detailed audit) - before issuance of the ‘Secretarial Audit Report’ – Accordingly, Scope of Work’ for Secretarial Audit should be finalized, in discussion with the Company.</a:t>
            </a:r>
            <a:endParaRPr lang="en-US" sz="1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ppt_x</p:attrName>
                                        </p:attrNameLst>
                                      </p:cBhvr>
                                      <p:tavLst>
                                        <p:tav tm="0">
                                          <p:val>
                                            <p:strVal val="#ppt_x-.2"/>
                                          </p:val>
                                        </p:tav>
                                        <p:tav tm="100000">
                                          <p:val>
                                            <p:strVal val="#ppt_x"/>
                                          </p:val>
                                        </p:tav>
                                      </p:tavLst>
                                    </p:anim>
                                    <p:anim calcmode="lin" valueType="num">
                                      <p:cBhvr>
                                        <p:cTn id="8"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9"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357188"/>
            <a:ext cx="8229600" cy="1143000"/>
          </a:xfrm>
        </p:spPr>
        <p:txBody>
          <a:bodyPr/>
          <a:lstStyle/>
          <a:p>
            <a:pPr>
              <a:defRPr/>
            </a:pPr>
            <a:r>
              <a:rPr lang="en-US" sz="2000" b="1" dirty="0" smtClean="0">
                <a:effectLst>
                  <a:outerShdw blurRad="38100" dist="38100" dir="2700000" algn="tl">
                    <a:srgbClr val="000000">
                      <a:alpha val="43137"/>
                    </a:srgbClr>
                  </a:outerShdw>
                </a:effectLst>
              </a:rPr>
              <a:t>DUTIES OF COMPANY SECRETARY</a:t>
            </a:r>
            <a:endParaRPr lang="en-US" sz="2000" dirty="0">
              <a:effectLst>
                <a:outerShdw blurRad="38100" dist="38100" dir="2700000" algn="tl">
                  <a:srgbClr val="000000">
                    <a:alpha val="43137"/>
                  </a:srgbClr>
                </a:outerShdw>
              </a:effectLst>
            </a:endParaRPr>
          </a:p>
        </p:txBody>
      </p:sp>
      <p:sp>
        <p:nvSpPr>
          <p:cNvPr id="11267" name="Content Placeholder 2"/>
          <p:cNvSpPr>
            <a:spLocks noGrp="1"/>
          </p:cNvSpPr>
          <p:nvPr>
            <p:ph idx="1"/>
          </p:nvPr>
        </p:nvSpPr>
        <p:spPr>
          <a:xfrm>
            <a:off x="457200" y="1571625"/>
            <a:ext cx="8229600" cy="4525963"/>
          </a:xfrm>
        </p:spPr>
        <p:txBody>
          <a:bodyPr/>
          <a:lstStyle/>
          <a:p>
            <a:pPr algn="just">
              <a:buFontTx/>
              <a:buNone/>
            </a:pPr>
            <a:r>
              <a:rPr lang="en-IN" sz="2000" dirty="0" smtClean="0"/>
              <a:t>Functions of the Company Secretary </a:t>
            </a:r>
            <a:r>
              <a:rPr lang="en-IN" sz="2000" i="1" dirty="0" smtClean="0"/>
              <a:t>[Section 205(1)] </a:t>
            </a:r>
            <a:r>
              <a:rPr lang="en-IN" sz="2000" dirty="0" smtClean="0"/>
              <a:t>shall include:  </a:t>
            </a:r>
            <a:endParaRPr lang="en-US" sz="2000" dirty="0" smtClean="0"/>
          </a:p>
          <a:p>
            <a:pPr algn="just">
              <a:buFontTx/>
              <a:buNone/>
            </a:pPr>
            <a:endParaRPr lang="en-IN" sz="2000" dirty="0" smtClean="0"/>
          </a:p>
          <a:p>
            <a:pPr algn="just"/>
            <a:r>
              <a:rPr lang="en-IN" sz="2000" dirty="0" smtClean="0"/>
              <a:t>(a) to report to the Board about compliance with the provisions of this Act, the rules made there under </a:t>
            </a:r>
            <a:r>
              <a:rPr lang="en-IN" sz="2000" b="1" u="sng" dirty="0" smtClean="0"/>
              <a:t>and other laws applicable to the company</a:t>
            </a:r>
            <a:r>
              <a:rPr lang="en-IN" sz="2000" b="1" dirty="0" smtClean="0"/>
              <a:t>; </a:t>
            </a:r>
            <a:endParaRPr lang="en-US" sz="2000" dirty="0" smtClean="0"/>
          </a:p>
          <a:p>
            <a:pPr algn="just"/>
            <a:r>
              <a:rPr lang="en-IN" sz="2000" dirty="0" smtClean="0"/>
              <a:t>(b) to ensure that the company complies with the applicable secretarial standards; </a:t>
            </a:r>
            <a:endParaRPr lang="en-US" sz="2000" dirty="0" smtClean="0"/>
          </a:p>
          <a:p>
            <a:pPr algn="just"/>
            <a:r>
              <a:rPr lang="en-IN" sz="2000" dirty="0" smtClean="0"/>
              <a:t>(c) to discharge such other duties as may be prescribed</a:t>
            </a:r>
            <a:endParaRPr lang="en-US" sz="2000" dirty="0" smtClean="0"/>
          </a:p>
          <a:p>
            <a:pPr algn="just">
              <a:buFontTx/>
              <a:buNone/>
            </a:pPr>
            <a:r>
              <a:rPr lang="en-IN" sz="2000" dirty="0" smtClean="0"/>
              <a:t>	</a:t>
            </a:r>
            <a:endParaRPr lang="en-US" sz="2000" dirty="0" smtClean="0"/>
          </a:p>
          <a:p>
            <a:pPr algn="just">
              <a:buFontTx/>
              <a:buNone/>
            </a:pPr>
            <a:r>
              <a:rPr lang="en-US" sz="2000" i="1" dirty="0" smtClean="0"/>
              <a:t>	</a:t>
            </a:r>
            <a:r>
              <a:rPr lang="en-IN" sz="2000" i="1" dirty="0" smtClean="0"/>
              <a:t>Mandate of Ensuring Legal Compliances by Companies has thus been created vide Companies Act, 2013, by vesting the responsibility of ensuring legal compliance on the ‘Company Secretary’</a:t>
            </a:r>
            <a:endParaRPr lang="en-US"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p:cTn id="7" dur="1000" fill="hold"/>
                                        <p:tgtEl>
                                          <p:spTgt spid="11267">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1126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11267">
                                            <p:txEl>
                                              <p:pRg st="0" end="0"/>
                                            </p:txEl>
                                          </p:spTgt>
                                        </p:tgtEl>
                                      </p:cBhvr>
                                    </p:animEffect>
                                  </p:childTnLst>
                                </p:cTn>
                              </p:par>
                            </p:childTnLst>
                          </p:cTn>
                        </p:par>
                        <p:par>
                          <p:cTn id="10" fill="hold">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11267">
                                            <p:txEl>
                                              <p:pRg st="2" end="2"/>
                                            </p:txEl>
                                          </p:spTgt>
                                        </p:tgtEl>
                                        <p:attrNameLst>
                                          <p:attrName>style.visibility</p:attrName>
                                        </p:attrNameLst>
                                      </p:cBhvr>
                                      <p:to>
                                        <p:strVal val="visible"/>
                                      </p:to>
                                    </p:set>
                                    <p:anim calcmode="lin" valueType="num">
                                      <p:cBhvr>
                                        <p:cTn id="13" dur="1000" fill="hold"/>
                                        <p:tgtEl>
                                          <p:spTgt spid="11267">
                                            <p:txEl>
                                              <p:pRg st="2" end="2"/>
                                            </p:txEl>
                                          </p:spTgt>
                                        </p:tgtEl>
                                        <p:attrNameLst>
                                          <p:attrName>ppt_x</p:attrName>
                                        </p:attrNameLst>
                                      </p:cBhvr>
                                      <p:tavLst>
                                        <p:tav tm="0">
                                          <p:val>
                                            <p:strVal val="#ppt_x-.2"/>
                                          </p:val>
                                        </p:tav>
                                        <p:tav tm="100000">
                                          <p:val>
                                            <p:strVal val="#ppt_x"/>
                                          </p:val>
                                        </p:tav>
                                      </p:tavLst>
                                    </p:anim>
                                    <p:anim calcmode="lin" valueType="num">
                                      <p:cBhvr>
                                        <p:cTn id="14" dur="1000" fill="hold"/>
                                        <p:tgtEl>
                                          <p:spTgt spid="11267">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11267">
                                            <p:txEl>
                                              <p:pRg st="2" end="2"/>
                                            </p:txEl>
                                          </p:spTgt>
                                        </p:tgtEl>
                                      </p:cBhvr>
                                    </p:animEffect>
                                  </p:childTnLst>
                                </p:cTn>
                              </p:par>
                            </p:childTnLst>
                          </p:cTn>
                        </p:par>
                        <p:par>
                          <p:cTn id="16" fill="hold">
                            <p:stCondLst>
                              <p:cond delay="2000"/>
                            </p:stCondLst>
                            <p:childTnLst>
                              <p:par>
                                <p:cTn id="17" presetID="29" presetClass="entr" presetSubtype="0" fill="hold" grpId="0" nodeType="afterEffect">
                                  <p:stCondLst>
                                    <p:cond delay="0"/>
                                  </p:stCondLst>
                                  <p:childTnLst>
                                    <p:set>
                                      <p:cBhvr>
                                        <p:cTn id="18" dur="1" fill="hold">
                                          <p:stCondLst>
                                            <p:cond delay="0"/>
                                          </p:stCondLst>
                                        </p:cTn>
                                        <p:tgtEl>
                                          <p:spTgt spid="11267">
                                            <p:txEl>
                                              <p:pRg st="3" end="3"/>
                                            </p:txEl>
                                          </p:spTgt>
                                        </p:tgtEl>
                                        <p:attrNameLst>
                                          <p:attrName>style.visibility</p:attrName>
                                        </p:attrNameLst>
                                      </p:cBhvr>
                                      <p:to>
                                        <p:strVal val="visible"/>
                                      </p:to>
                                    </p:set>
                                    <p:anim calcmode="lin" valueType="num">
                                      <p:cBhvr>
                                        <p:cTn id="19" dur="1000" fill="hold"/>
                                        <p:tgtEl>
                                          <p:spTgt spid="11267">
                                            <p:txEl>
                                              <p:pRg st="3" end="3"/>
                                            </p:txEl>
                                          </p:spTgt>
                                        </p:tgtEl>
                                        <p:attrNameLst>
                                          <p:attrName>ppt_x</p:attrName>
                                        </p:attrNameLst>
                                      </p:cBhvr>
                                      <p:tavLst>
                                        <p:tav tm="0">
                                          <p:val>
                                            <p:strVal val="#ppt_x-.2"/>
                                          </p:val>
                                        </p:tav>
                                        <p:tav tm="100000">
                                          <p:val>
                                            <p:strVal val="#ppt_x"/>
                                          </p:val>
                                        </p:tav>
                                      </p:tavLst>
                                    </p:anim>
                                    <p:anim calcmode="lin" valueType="num">
                                      <p:cBhvr>
                                        <p:cTn id="20" dur="1000" fill="hold"/>
                                        <p:tgtEl>
                                          <p:spTgt spid="11267">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11267">
                                            <p:txEl>
                                              <p:pRg st="3" end="3"/>
                                            </p:txEl>
                                          </p:spTgt>
                                        </p:tgtEl>
                                      </p:cBhvr>
                                    </p:animEffect>
                                  </p:childTnLst>
                                </p:cTn>
                              </p:par>
                            </p:childTnLst>
                          </p:cTn>
                        </p:par>
                        <p:par>
                          <p:cTn id="22" fill="hold">
                            <p:stCondLst>
                              <p:cond delay="3000"/>
                            </p:stCondLst>
                            <p:childTnLst>
                              <p:par>
                                <p:cTn id="23" presetID="29" presetClass="entr" presetSubtype="0" fill="hold" grpId="0" nodeType="afterEffect">
                                  <p:stCondLst>
                                    <p:cond delay="0"/>
                                  </p:stCondLst>
                                  <p:childTnLst>
                                    <p:set>
                                      <p:cBhvr>
                                        <p:cTn id="24" dur="1" fill="hold">
                                          <p:stCondLst>
                                            <p:cond delay="0"/>
                                          </p:stCondLst>
                                        </p:cTn>
                                        <p:tgtEl>
                                          <p:spTgt spid="11267">
                                            <p:txEl>
                                              <p:pRg st="4" end="4"/>
                                            </p:txEl>
                                          </p:spTgt>
                                        </p:tgtEl>
                                        <p:attrNameLst>
                                          <p:attrName>style.visibility</p:attrName>
                                        </p:attrNameLst>
                                      </p:cBhvr>
                                      <p:to>
                                        <p:strVal val="visible"/>
                                      </p:to>
                                    </p:set>
                                    <p:anim calcmode="lin" valueType="num">
                                      <p:cBhvr>
                                        <p:cTn id="25" dur="1000" fill="hold"/>
                                        <p:tgtEl>
                                          <p:spTgt spid="11267">
                                            <p:txEl>
                                              <p:pRg st="4" end="4"/>
                                            </p:txEl>
                                          </p:spTgt>
                                        </p:tgtEl>
                                        <p:attrNameLst>
                                          <p:attrName>ppt_x</p:attrName>
                                        </p:attrNameLst>
                                      </p:cBhvr>
                                      <p:tavLst>
                                        <p:tav tm="0">
                                          <p:val>
                                            <p:strVal val="#ppt_x-.2"/>
                                          </p:val>
                                        </p:tav>
                                        <p:tav tm="100000">
                                          <p:val>
                                            <p:strVal val="#ppt_x"/>
                                          </p:val>
                                        </p:tav>
                                      </p:tavLst>
                                    </p:anim>
                                    <p:anim calcmode="lin" valueType="num">
                                      <p:cBhvr>
                                        <p:cTn id="26" dur="1000" fill="hold"/>
                                        <p:tgtEl>
                                          <p:spTgt spid="11267">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11267">
                                            <p:txEl>
                                              <p:pRg st="4" end="4"/>
                                            </p:txEl>
                                          </p:spTgt>
                                        </p:tgtEl>
                                      </p:cBhvr>
                                    </p:animEffect>
                                  </p:childTnLst>
                                </p:cTn>
                              </p:par>
                            </p:childTnLst>
                          </p:cTn>
                        </p:par>
                        <p:par>
                          <p:cTn id="28" fill="hold">
                            <p:stCondLst>
                              <p:cond delay="4000"/>
                            </p:stCondLst>
                            <p:childTnLst>
                              <p:par>
                                <p:cTn id="29" presetID="29" presetClass="entr" presetSubtype="0" fill="hold" grpId="0" nodeType="afterEffect">
                                  <p:stCondLst>
                                    <p:cond delay="0"/>
                                  </p:stCondLst>
                                  <p:childTnLst>
                                    <p:set>
                                      <p:cBhvr>
                                        <p:cTn id="30" dur="1" fill="hold">
                                          <p:stCondLst>
                                            <p:cond delay="0"/>
                                          </p:stCondLst>
                                        </p:cTn>
                                        <p:tgtEl>
                                          <p:spTgt spid="11267">
                                            <p:txEl>
                                              <p:pRg st="6" end="6"/>
                                            </p:txEl>
                                          </p:spTgt>
                                        </p:tgtEl>
                                        <p:attrNameLst>
                                          <p:attrName>style.visibility</p:attrName>
                                        </p:attrNameLst>
                                      </p:cBhvr>
                                      <p:to>
                                        <p:strVal val="visible"/>
                                      </p:to>
                                    </p:set>
                                    <p:anim calcmode="lin" valueType="num">
                                      <p:cBhvr>
                                        <p:cTn id="31" dur="1000" fill="hold"/>
                                        <p:tgtEl>
                                          <p:spTgt spid="11267">
                                            <p:txEl>
                                              <p:pRg st="6" end="6"/>
                                            </p:txEl>
                                          </p:spTgt>
                                        </p:tgtEl>
                                        <p:attrNameLst>
                                          <p:attrName>ppt_x</p:attrName>
                                        </p:attrNameLst>
                                      </p:cBhvr>
                                      <p:tavLst>
                                        <p:tav tm="0">
                                          <p:val>
                                            <p:strVal val="#ppt_x-.2"/>
                                          </p:val>
                                        </p:tav>
                                        <p:tav tm="100000">
                                          <p:val>
                                            <p:strVal val="#ppt_x"/>
                                          </p:val>
                                        </p:tav>
                                      </p:tavLst>
                                    </p:anim>
                                    <p:anim calcmode="lin" valueType="num">
                                      <p:cBhvr>
                                        <p:cTn id="32" dur="1000" fill="hold"/>
                                        <p:tgtEl>
                                          <p:spTgt spid="11267">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33" dur="1000"/>
                                        <p:tgtEl>
                                          <p:spTgt spid="1126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42910" y="1928802"/>
            <a:ext cx="7772400" cy="2857520"/>
          </a:xfrm>
        </p:spPr>
        <p:txBody>
          <a:bodyPr/>
          <a:lstStyle/>
          <a:p>
            <a:pPr algn="ctr"/>
            <a:r>
              <a:rPr lang="en-US" b="1" dirty="0" smtClean="0">
                <a:solidFill>
                  <a:schemeClr val="tx2"/>
                </a:solidFill>
                <a:effectLst>
                  <a:outerShdw blurRad="38100" dist="38100" dir="2700000" algn="tl">
                    <a:srgbClr val="000000">
                      <a:alpha val="43137"/>
                    </a:srgbClr>
                  </a:outerShdw>
                </a:effectLst>
                <a:latin typeface="+mj-lt"/>
                <a:ea typeface="+mj-ea"/>
                <a:cs typeface="+mj-cs"/>
              </a:rPr>
              <a:t>Statutory Recognition under </a:t>
            </a:r>
          </a:p>
          <a:p>
            <a:pPr algn="ctr"/>
            <a:r>
              <a:rPr lang="en-US" b="1" dirty="0" smtClean="0">
                <a:solidFill>
                  <a:schemeClr val="tx2"/>
                </a:solidFill>
                <a:effectLst>
                  <a:outerShdw blurRad="38100" dist="38100" dir="2700000" algn="tl">
                    <a:srgbClr val="000000">
                      <a:alpha val="43137"/>
                    </a:srgbClr>
                  </a:outerShdw>
                </a:effectLst>
                <a:latin typeface="+mj-lt"/>
                <a:ea typeface="+mj-ea"/>
                <a:cs typeface="+mj-cs"/>
              </a:rPr>
              <a:t>Third Party Certification / Audit Scheme</a:t>
            </a:r>
          </a:p>
          <a:p>
            <a:pPr algn="ctr"/>
            <a:r>
              <a:rPr lang="en-US" sz="1800" i="1" dirty="0" smtClean="0">
                <a:solidFill>
                  <a:schemeClr val="tx2"/>
                </a:solidFill>
                <a:effectLst>
                  <a:outerShdw blurRad="38100" dist="38100" dir="2700000" algn="tl">
                    <a:srgbClr val="000000">
                      <a:alpha val="43137"/>
                    </a:srgbClr>
                  </a:outerShdw>
                </a:effectLst>
                <a:latin typeface="+mj-lt"/>
                <a:ea typeface="+mj-ea"/>
                <a:cs typeface="+mj-cs"/>
              </a:rPr>
              <a:t>(Notification dated 10th August, 2016)</a:t>
            </a:r>
          </a:p>
          <a:p>
            <a:pPr algn="ctr"/>
            <a:r>
              <a:rPr lang="en-US" sz="1800" i="1" dirty="0" smtClean="0">
                <a:solidFill>
                  <a:schemeClr val="tx2"/>
                </a:solidFill>
                <a:effectLst>
                  <a:outerShdw blurRad="38100" dist="38100" dir="2700000" algn="tl">
                    <a:srgbClr val="000000">
                      <a:alpha val="43137"/>
                    </a:srgbClr>
                  </a:outerShdw>
                </a:effectLst>
                <a:latin typeface="+mj-lt"/>
                <a:ea typeface="+mj-ea"/>
                <a:cs typeface="+mj-cs"/>
              </a:rPr>
              <a:t>By </a:t>
            </a:r>
          </a:p>
          <a:p>
            <a:pPr algn="ctr"/>
            <a:r>
              <a:rPr lang="en-US" b="1" dirty="0" smtClean="0">
                <a:solidFill>
                  <a:schemeClr val="tx2"/>
                </a:solidFill>
                <a:effectLst>
                  <a:outerShdw blurRad="38100" dist="38100" dir="2700000" algn="tl">
                    <a:srgbClr val="000000">
                      <a:alpha val="43137"/>
                    </a:srgbClr>
                  </a:outerShdw>
                </a:effectLst>
                <a:latin typeface="+mj-lt"/>
                <a:ea typeface="+mj-ea"/>
                <a:cs typeface="+mj-cs"/>
              </a:rPr>
              <a:t>HARYANA GOVERNMENT LABOUR DEPARTMENT</a:t>
            </a:r>
            <a:endParaRPr lang="en-US" sz="3200" b="1" dirty="0">
              <a:solidFill>
                <a:schemeClr val="tx2"/>
              </a:solidFill>
              <a:effectLst>
                <a:outerShdw blurRad="38100" dist="38100" dir="2700000" algn="tl">
                  <a:srgbClr val="000000">
                    <a:alpha val="43137"/>
                  </a:srgbClr>
                </a:outerShdw>
              </a:effectLst>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par>
                          <p:cTn id="17" fill="hold">
                            <p:stCondLst>
                              <p:cond delay="1000"/>
                            </p:stCondLst>
                            <p:childTnLst>
                              <p:par>
                                <p:cTn id="18" presetID="37" presetClass="entr" presetSubtype="0" fill="hold" nodeType="after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3"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par>
                          <p:cTn id="24" fill="hold">
                            <p:stCondLst>
                              <p:cond delay="2000"/>
                            </p:stCondLst>
                            <p:childTnLst>
                              <p:par>
                                <p:cTn id="25" presetID="37" presetClass="entr" presetSubtype="0" fill="hold"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par>
                                <p:cTn id="31" presetID="37" presetClass="entr" presetSubtype="0" fill="hold"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effectLst>
                  <a:outerShdw blurRad="38100" dist="38100" dir="2700000" algn="tl">
                    <a:srgbClr val="000000">
                      <a:alpha val="43137"/>
                    </a:srgbClr>
                  </a:outerShdw>
                </a:effectLst>
              </a:rPr>
              <a:t>HARYANA GOVERNMENT LABOUR DEPARTMENT – </a:t>
            </a:r>
            <a:br>
              <a:rPr lang="en-US" sz="2400" b="1" dirty="0" smtClean="0">
                <a:effectLst>
                  <a:outerShdw blurRad="38100" dist="38100" dir="2700000" algn="tl">
                    <a:srgbClr val="000000">
                      <a:alpha val="43137"/>
                    </a:srgbClr>
                  </a:outerShdw>
                </a:effectLst>
              </a:rPr>
            </a:br>
            <a:r>
              <a:rPr lang="en-US" sz="2400" b="1" dirty="0" smtClean="0">
                <a:effectLst>
                  <a:outerShdw blurRad="38100" dist="38100" dir="2700000" algn="tl">
                    <a:srgbClr val="000000">
                      <a:alpha val="43137"/>
                    </a:srgbClr>
                  </a:outerShdw>
                </a:effectLst>
              </a:rPr>
              <a:t>Third Party Certification / Audit Scheme</a:t>
            </a:r>
          </a:p>
        </p:txBody>
      </p:sp>
      <p:sp>
        <p:nvSpPr>
          <p:cNvPr id="3" name="Content Placeholder 2"/>
          <p:cNvSpPr>
            <a:spLocks noGrp="1"/>
          </p:cNvSpPr>
          <p:nvPr>
            <p:ph idx="1"/>
          </p:nvPr>
        </p:nvSpPr>
        <p:spPr>
          <a:xfrm>
            <a:off x="457200" y="1714488"/>
            <a:ext cx="8229600" cy="1614485"/>
          </a:xfrm>
          <a:solidFill>
            <a:schemeClr val="accent2">
              <a:lumMod val="20000"/>
              <a:lumOff val="80000"/>
            </a:schemeClr>
          </a:solidFill>
        </p:spPr>
        <p:txBody>
          <a:bodyPr/>
          <a:lstStyle/>
          <a:p>
            <a:pPr algn="just"/>
            <a:r>
              <a:rPr lang="en-US" sz="1800" dirty="0" smtClean="0"/>
              <a:t>Haryana Govt. has formulated a </a:t>
            </a:r>
            <a:r>
              <a:rPr lang="en-US" sz="1800" b="1" dirty="0" smtClean="0"/>
              <a:t>“Third Party Certification / Audit Scheme [OPTIONAL]” </a:t>
            </a:r>
            <a:r>
              <a:rPr lang="en-US" sz="1800" dirty="0" smtClean="0"/>
              <a:t>for the </a:t>
            </a:r>
            <a:r>
              <a:rPr lang="en-US" sz="1800" b="1" dirty="0" smtClean="0"/>
              <a:t>factories</a:t>
            </a:r>
            <a:r>
              <a:rPr lang="en-US" sz="1800" dirty="0" smtClean="0"/>
              <a:t>,</a:t>
            </a:r>
            <a:r>
              <a:rPr lang="en-US" sz="1800" b="1" dirty="0" smtClean="0"/>
              <a:t> shops</a:t>
            </a:r>
            <a:r>
              <a:rPr lang="en-US" sz="1800" dirty="0" smtClean="0"/>
              <a:t> </a:t>
            </a:r>
            <a:r>
              <a:rPr lang="en-US" sz="1800" b="1" dirty="0" smtClean="0"/>
              <a:t>and commercial establishments</a:t>
            </a:r>
            <a:r>
              <a:rPr lang="en-US" sz="1800" dirty="0" smtClean="0"/>
              <a:t> in Haryana [Implementation of the </a:t>
            </a:r>
            <a:r>
              <a:rPr lang="en-US" sz="1800" i="1" dirty="0" smtClean="0"/>
              <a:t>‘Business Reform Action Plan 2016 - Ease of Doing Business’</a:t>
            </a:r>
            <a:r>
              <a:rPr lang="en-US" sz="1800" dirty="0" smtClean="0"/>
              <a:t>]</a:t>
            </a:r>
          </a:p>
          <a:p>
            <a:pPr algn="just">
              <a:buNone/>
            </a:pPr>
            <a:endParaRPr lang="en-US" sz="1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1000" fill="hold"/>
                                        <p:tgtEl>
                                          <p:spTgt spid="3">
                                            <p:bg/>
                                          </p:spTgt>
                                        </p:tgtEl>
                                        <p:attrNameLst>
                                          <p:attrName>ppt_x</p:attrName>
                                        </p:attrNameLst>
                                      </p:cBhvr>
                                      <p:tavLst>
                                        <p:tav tm="0">
                                          <p:val>
                                            <p:strVal val="#ppt_x-.2"/>
                                          </p:val>
                                        </p:tav>
                                        <p:tav tm="100000">
                                          <p:val>
                                            <p:strVal val="#ppt_x"/>
                                          </p:val>
                                        </p:tav>
                                      </p:tavLst>
                                    </p:anim>
                                    <p:anim calcmode="lin" valueType="num">
                                      <p:cBhvr>
                                        <p:cTn id="8" dur="1000" fill="hold"/>
                                        <p:tgtEl>
                                          <p:spTgt spid="3">
                                            <p:bg/>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bg/>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effectLst>
                  <a:outerShdw blurRad="38100" dist="38100" dir="2700000" algn="tl">
                    <a:srgbClr val="000000">
                      <a:alpha val="43137"/>
                    </a:srgbClr>
                  </a:outerShdw>
                </a:effectLst>
              </a:rPr>
              <a:t>HARYANA GOVERNMENT LABOUR DEPARTMENT – </a:t>
            </a:r>
            <a:br>
              <a:rPr lang="en-US" sz="2400" b="1" dirty="0" smtClean="0">
                <a:effectLst>
                  <a:outerShdw blurRad="38100" dist="38100" dir="2700000" algn="tl">
                    <a:srgbClr val="000000">
                      <a:alpha val="43137"/>
                    </a:srgbClr>
                  </a:outerShdw>
                </a:effectLst>
              </a:rPr>
            </a:br>
            <a:r>
              <a:rPr lang="en-US" sz="2400" b="1" dirty="0" smtClean="0">
                <a:effectLst>
                  <a:outerShdw blurRad="38100" dist="38100" dir="2700000" algn="tl">
                    <a:srgbClr val="000000">
                      <a:alpha val="43137"/>
                    </a:srgbClr>
                  </a:outerShdw>
                </a:effectLst>
              </a:rPr>
              <a:t>Third Party Certification / Audit Scheme</a:t>
            </a:r>
          </a:p>
        </p:txBody>
      </p:sp>
      <p:sp>
        <p:nvSpPr>
          <p:cNvPr id="3" name="Content Placeholder 2"/>
          <p:cNvSpPr>
            <a:spLocks noGrp="1"/>
          </p:cNvSpPr>
          <p:nvPr>
            <p:ph idx="1"/>
          </p:nvPr>
        </p:nvSpPr>
        <p:spPr>
          <a:xfrm>
            <a:off x="457200" y="1714489"/>
            <a:ext cx="8229600" cy="714379"/>
          </a:xfrm>
          <a:solidFill>
            <a:schemeClr val="accent2">
              <a:lumMod val="20000"/>
              <a:lumOff val="80000"/>
            </a:schemeClr>
          </a:solidFill>
        </p:spPr>
        <p:txBody>
          <a:bodyPr/>
          <a:lstStyle/>
          <a:p>
            <a:pPr algn="just"/>
            <a:r>
              <a:rPr lang="en-US" sz="1800" dirty="0" smtClean="0"/>
              <a:t>“</a:t>
            </a:r>
            <a:r>
              <a:rPr lang="en-US" sz="1800" b="1" dirty="0" smtClean="0"/>
              <a:t>Third Party Certification / Audit Scheme</a:t>
            </a:r>
            <a:r>
              <a:rPr lang="en-US" sz="1800" dirty="0" smtClean="0"/>
              <a:t>” shall cover the following </a:t>
            </a:r>
            <a:r>
              <a:rPr lang="en-US" sz="1800" dirty="0" err="1" smtClean="0"/>
              <a:t>Labour</a:t>
            </a:r>
            <a:r>
              <a:rPr lang="en-US" sz="1800" dirty="0" smtClean="0"/>
              <a:t> Laws:</a:t>
            </a:r>
          </a:p>
        </p:txBody>
      </p:sp>
      <p:sp>
        <p:nvSpPr>
          <p:cNvPr id="9" name="TextBox 8"/>
          <p:cNvSpPr txBox="1"/>
          <p:nvPr/>
        </p:nvSpPr>
        <p:spPr>
          <a:xfrm>
            <a:off x="500034" y="2428868"/>
            <a:ext cx="8143932" cy="3046988"/>
          </a:xfrm>
          <a:prstGeom prst="rect">
            <a:avLst/>
          </a:prstGeom>
          <a:noFill/>
          <a:ln>
            <a:solidFill>
              <a:schemeClr val="accent6">
                <a:lumMod val="60000"/>
                <a:lumOff val="40000"/>
              </a:schemeClr>
            </a:solidFill>
          </a:ln>
        </p:spPr>
        <p:txBody>
          <a:bodyPr wrap="square" rtlCol="0">
            <a:spAutoFit/>
          </a:bodyPr>
          <a:lstStyle/>
          <a:p>
            <a:pPr marL="342900" indent="-342900">
              <a:buFont typeface="+mj-lt"/>
              <a:buAutoNum type="arabicPeriod"/>
            </a:pPr>
            <a:r>
              <a:rPr lang="en-US" sz="1600" i="1" dirty="0" smtClean="0"/>
              <a:t>The Minimum Wages Act, 1948</a:t>
            </a:r>
            <a:endParaRPr lang="en-US" sz="1600" dirty="0" smtClean="0"/>
          </a:p>
          <a:p>
            <a:pPr marL="342900" indent="-342900">
              <a:buFont typeface="+mj-lt"/>
              <a:buAutoNum type="arabicPeriod"/>
            </a:pPr>
            <a:r>
              <a:rPr lang="en-US" sz="1600" i="1" dirty="0" smtClean="0"/>
              <a:t>Payment of Wages Act, 1936</a:t>
            </a:r>
            <a:endParaRPr lang="en-US" sz="1600" dirty="0" smtClean="0"/>
          </a:p>
          <a:p>
            <a:pPr marL="342900" indent="-342900">
              <a:buFont typeface="+mj-lt"/>
              <a:buAutoNum type="arabicPeriod"/>
            </a:pPr>
            <a:r>
              <a:rPr lang="en-US" sz="1600" i="1" dirty="0" smtClean="0"/>
              <a:t>Contract </a:t>
            </a:r>
            <a:r>
              <a:rPr lang="en-US" sz="1600" i="1" dirty="0" err="1" smtClean="0"/>
              <a:t>Labour</a:t>
            </a:r>
            <a:r>
              <a:rPr lang="en-US" sz="1600" i="1" dirty="0" smtClean="0"/>
              <a:t> (R&amp;A) Act, 1970</a:t>
            </a:r>
            <a:endParaRPr lang="en-US" sz="1600" dirty="0" smtClean="0"/>
          </a:p>
          <a:p>
            <a:pPr marL="342900" indent="-342900">
              <a:buFont typeface="+mj-lt"/>
              <a:buAutoNum type="arabicPeriod"/>
            </a:pPr>
            <a:r>
              <a:rPr lang="en-US" sz="1600" i="1" dirty="0" smtClean="0"/>
              <a:t>Payment of Bonus Act, 1965</a:t>
            </a:r>
            <a:endParaRPr lang="en-US" sz="1600" dirty="0" smtClean="0"/>
          </a:p>
          <a:p>
            <a:pPr marL="342900" indent="-342900">
              <a:buFont typeface="+mj-lt"/>
              <a:buAutoNum type="arabicPeriod"/>
            </a:pPr>
            <a:r>
              <a:rPr lang="en-US" sz="1600" i="1" dirty="0" smtClean="0"/>
              <a:t>Payment of Gratuity Act, 1972</a:t>
            </a:r>
            <a:endParaRPr lang="en-US" sz="1600" dirty="0" smtClean="0"/>
          </a:p>
          <a:p>
            <a:pPr marL="342900" indent="-342900">
              <a:buFont typeface="+mj-lt"/>
              <a:buAutoNum type="arabicPeriod"/>
            </a:pPr>
            <a:r>
              <a:rPr lang="en-US" sz="1600" i="1" dirty="0" smtClean="0"/>
              <a:t>Maternity Benefit Act, 1961</a:t>
            </a:r>
            <a:endParaRPr lang="en-US" sz="1600" dirty="0" smtClean="0"/>
          </a:p>
          <a:p>
            <a:pPr marL="342900" indent="-342900">
              <a:buFont typeface="+mj-lt"/>
              <a:buAutoNum type="arabicPeriod"/>
            </a:pPr>
            <a:r>
              <a:rPr lang="en-US" sz="1600" i="1" dirty="0" smtClean="0"/>
              <a:t>Child </a:t>
            </a:r>
            <a:r>
              <a:rPr lang="en-US" sz="1600" i="1" dirty="0" err="1" smtClean="0"/>
              <a:t>Labour</a:t>
            </a:r>
            <a:r>
              <a:rPr lang="en-US" sz="1600" i="1" dirty="0" smtClean="0"/>
              <a:t> (Prohibition &amp; Regulation) Act</a:t>
            </a:r>
            <a:endParaRPr lang="en-US" sz="1600" dirty="0" smtClean="0"/>
          </a:p>
          <a:p>
            <a:pPr marL="342900" indent="-342900">
              <a:buFont typeface="+mj-lt"/>
              <a:buAutoNum type="arabicPeriod"/>
            </a:pPr>
            <a:r>
              <a:rPr lang="en-US" sz="1600" i="1" dirty="0" smtClean="0"/>
              <a:t>Punjab Shops &amp; Commercial Establishments Act, 1958</a:t>
            </a:r>
            <a:endParaRPr lang="en-US" sz="1600" dirty="0" smtClean="0"/>
          </a:p>
          <a:p>
            <a:pPr marL="342900" indent="-342900">
              <a:buFont typeface="+mj-lt"/>
              <a:buAutoNum type="arabicPeriod"/>
            </a:pPr>
            <a:r>
              <a:rPr lang="en-US" sz="1600" i="1" dirty="0" smtClean="0"/>
              <a:t>Equal Remuneration Act 1976</a:t>
            </a:r>
            <a:endParaRPr lang="en-US" sz="1600" dirty="0" smtClean="0"/>
          </a:p>
          <a:p>
            <a:pPr marL="342900" indent="-342900">
              <a:buFont typeface="+mj-lt"/>
              <a:buAutoNum type="arabicPeriod"/>
            </a:pPr>
            <a:r>
              <a:rPr lang="en-US" sz="1600" i="1" dirty="0" smtClean="0"/>
              <a:t>Motor Transport Workers’ Act, 1961</a:t>
            </a:r>
            <a:endParaRPr lang="en-US" sz="1600" dirty="0" smtClean="0"/>
          </a:p>
          <a:p>
            <a:pPr marL="342900" indent="-342900">
              <a:buFont typeface="+mj-lt"/>
              <a:buAutoNum type="arabicPeriod"/>
            </a:pPr>
            <a:r>
              <a:rPr lang="en-US" sz="1600" i="1" dirty="0" smtClean="0"/>
              <a:t>Punjab Industrial Establishments (National &amp; Festival Holidays &amp; Casual and Sick Leave) Act, 1965</a:t>
            </a:r>
            <a:endParaRPr lang="en-US"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1000" fill="hold"/>
                                        <p:tgtEl>
                                          <p:spTgt spid="3">
                                            <p:bg/>
                                          </p:spTgt>
                                        </p:tgtEl>
                                        <p:attrNameLst>
                                          <p:attrName>ppt_x</p:attrName>
                                        </p:attrNameLst>
                                      </p:cBhvr>
                                      <p:tavLst>
                                        <p:tav tm="0">
                                          <p:val>
                                            <p:strVal val="#ppt_x-.2"/>
                                          </p:val>
                                        </p:tav>
                                        <p:tav tm="100000">
                                          <p:val>
                                            <p:strVal val="#ppt_x"/>
                                          </p:val>
                                        </p:tav>
                                      </p:tavLst>
                                    </p:anim>
                                    <p:anim calcmode="lin" valueType="num">
                                      <p:cBhvr>
                                        <p:cTn id="8" dur="1000" fill="hold"/>
                                        <p:tgtEl>
                                          <p:spTgt spid="3">
                                            <p:bg/>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bg/>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0" end="0"/>
                                            </p:txEl>
                                          </p:spTgt>
                                        </p:tgtEl>
                                      </p:cBhvr>
                                    </p:animEffect>
                                  </p:childTnLst>
                                </p:cTn>
                              </p:par>
                            </p:childTnLst>
                          </p:cTn>
                        </p:par>
                        <p:par>
                          <p:cTn id="15" fill="hold">
                            <p:stCondLst>
                              <p:cond delay="1000"/>
                            </p:stCondLst>
                            <p:childTnLst>
                              <p:par>
                                <p:cTn id="16" presetID="29" presetClass="entr" presetSubtype="0" fill="hold" grpId="0" nodeType="after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p:cTn id="18" dur="1000" fill="hold"/>
                                        <p:tgtEl>
                                          <p:spTgt spid="9"/>
                                        </p:tgtEl>
                                        <p:attrNameLst>
                                          <p:attrName>ppt_x</p:attrName>
                                        </p:attrNameLst>
                                      </p:cBhvr>
                                      <p:tavLst>
                                        <p:tav tm="0">
                                          <p:val>
                                            <p:strVal val="#ppt_x-.2"/>
                                          </p:val>
                                        </p:tav>
                                        <p:tav tm="100000">
                                          <p:val>
                                            <p:strVal val="#ppt_x"/>
                                          </p:val>
                                        </p:tav>
                                      </p:tavLst>
                                    </p:anim>
                                    <p:anim calcmode="lin" valueType="num">
                                      <p:cBhvr>
                                        <p:cTn id="19"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2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9"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effectLst>
                  <a:outerShdw blurRad="38100" dist="38100" dir="2700000" algn="tl">
                    <a:srgbClr val="000000">
                      <a:alpha val="43137"/>
                    </a:srgbClr>
                  </a:outerShdw>
                </a:effectLst>
              </a:rPr>
              <a:t>HARYANA GOVERNMENT LABOUR DEPARTMENT – </a:t>
            </a:r>
            <a:br>
              <a:rPr lang="en-US" sz="2400" b="1" dirty="0" smtClean="0">
                <a:effectLst>
                  <a:outerShdw blurRad="38100" dist="38100" dir="2700000" algn="tl">
                    <a:srgbClr val="000000">
                      <a:alpha val="43137"/>
                    </a:srgbClr>
                  </a:outerShdw>
                </a:effectLst>
              </a:rPr>
            </a:br>
            <a:r>
              <a:rPr lang="en-US" sz="2400" b="1" dirty="0" smtClean="0">
                <a:effectLst>
                  <a:outerShdw blurRad="38100" dist="38100" dir="2700000" algn="tl">
                    <a:srgbClr val="000000">
                      <a:alpha val="43137"/>
                    </a:srgbClr>
                  </a:outerShdw>
                </a:effectLst>
              </a:rPr>
              <a:t>Third Party Certification / Audit Scheme</a:t>
            </a:r>
          </a:p>
        </p:txBody>
      </p:sp>
      <p:sp>
        <p:nvSpPr>
          <p:cNvPr id="3" name="Content Placeholder 2"/>
          <p:cNvSpPr>
            <a:spLocks noGrp="1"/>
          </p:cNvSpPr>
          <p:nvPr>
            <p:ph idx="1"/>
          </p:nvPr>
        </p:nvSpPr>
        <p:spPr>
          <a:xfrm>
            <a:off x="457200" y="1357298"/>
            <a:ext cx="8229600" cy="357189"/>
          </a:xfrm>
          <a:solidFill>
            <a:schemeClr val="accent2">
              <a:lumMod val="20000"/>
              <a:lumOff val="80000"/>
            </a:schemeClr>
          </a:solidFill>
        </p:spPr>
        <p:txBody>
          <a:bodyPr/>
          <a:lstStyle/>
          <a:p>
            <a:pPr algn="just">
              <a:buNone/>
            </a:pPr>
            <a:r>
              <a:rPr lang="en-US" sz="1800" b="1" dirty="0" smtClean="0"/>
              <a:t>	</a:t>
            </a:r>
            <a:r>
              <a:rPr lang="en-US" sz="1800" b="1" dirty="0" smtClean="0">
                <a:latin typeface="+mj-lt"/>
              </a:rPr>
              <a:t>Inspections</a:t>
            </a:r>
          </a:p>
        </p:txBody>
      </p:sp>
      <p:sp>
        <p:nvSpPr>
          <p:cNvPr id="9" name="TextBox 8"/>
          <p:cNvSpPr txBox="1"/>
          <p:nvPr/>
        </p:nvSpPr>
        <p:spPr>
          <a:xfrm>
            <a:off x="500034" y="1714487"/>
            <a:ext cx="8143932" cy="784830"/>
          </a:xfrm>
          <a:prstGeom prst="rect">
            <a:avLst/>
          </a:prstGeom>
          <a:noFill/>
          <a:ln>
            <a:solidFill>
              <a:schemeClr val="accent6">
                <a:lumMod val="60000"/>
                <a:lumOff val="40000"/>
              </a:schemeClr>
            </a:solidFill>
          </a:ln>
        </p:spPr>
        <p:txBody>
          <a:bodyPr wrap="square" rtlCol="0">
            <a:spAutoFit/>
          </a:bodyPr>
          <a:lstStyle/>
          <a:p>
            <a:pPr marL="342900"/>
            <a:r>
              <a:rPr lang="en-US" sz="1500" dirty="0" smtClean="0"/>
              <a:t>Establishment opting for this Scheme </a:t>
            </a:r>
            <a:r>
              <a:rPr lang="en-US" sz="1500" b="1" dirty="0" smtClean="0"/>
              <a:t>shall not be inspected </a:t>
            </a:r>
            <a:r>
              <a:rPr lang="en-US" sz="1500" dirty="0" smtClean="0"/>
              <a:t>through the random list of inspections </a:t>
            </a:r>
            <a:r>
              <a:rPr lang="en-US" sz="1500" b="1" dirty="0" smtClean="0"/>
              <a:t>by the department,</a:t>
            </a:r>
            <a:r>
              <a:rPr lang="en-US" sz="1500" dirty="0" smtClean="0"/>
              <a:t> till it carries out an </a:t>
            </a:r>
            <a:r>
              <a:rPr lang="en-US" sz="1500" b="1" dirty="0" smtClean="0"/>
              <a:t>audit every year</a:t>
            </a:r>
            <a:r>
              <a:rPr lang="en-US" sz="1500" dirty="0" smtClean="0"/>
              <a:t> regularly. Such units </a:t>
            </a:r>
            <a:r>
              <a:rPr lang="en-US" sz="1500" b="1" dirty="0" smtClean="0"/>
              <a:t>may be inspected</a:t>
            </a:r>
            <a:r>
              <a:rPr lang="en-US" sz="1500" dirty="0" smtClean="0"/>
              <a:t> only in the event of </a:t>
            </a:r>
            <a:r>
              <a:rPr lang="en-US" sz="1500" b="1" dirty="0" smtClean="0"/>
              <a:t>serious complaints or unrest etc.</a:t>
            </a:r>
            <a:endParaRPr lang="en-US" sz="1500" dirty="0"/>
          </a:p>
        </p:txBody>
      </p:sp>
      <p:sp>
        <p:nvSpPr>
          <p:cNvPr id="5" name="Content Placeholder 2"/>
          <p:cNvSpPr txBox="1">
            <a:spLocks/>
          </p:cNvSpPr>
          <p:nvPr/>
        </p:nvSpPr>
        <p:spPr bwMode="auto">
          <a:xfrm>
            <a:off x="428596" y="2627652"/>
            <a:ext cx="8229600" cy="357189"/>
          </a:xfrm>
          <a:prstGeom prst="rect">
            <a:avLst/>
          </a:prstGeom>
          <a:solidFill>
            <a:schemeClr val="accent2">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algn="just" eaLnBrk="0" hangingPunct="0">
              <a:spcBef>
                <a:spcPct val="20000"/>
              </a:spcBef>
            </a:pPr>
            <a:r>
              <a:rPr kumimoji="0" lang="en-US" sz="1800" b="1" i="0" u="none" strike="noStrike" kern="0" cap="none" spc="0" normalizeH="0" baseline="0" noProof="0" dirty="0" smtClean="0">
                <a:ln>
                  <a:noFill/>
                </a:ln>
                <a:solidFill>
                  <a:schemeClr val="tx1"/>
                </a:solidFill>
                <a:effectLst/>
                <a:uLnTx/>
                <a:uFillTx/>
                <a:latin typeface="+mn-lt"/>
                <a:ea typeface="+mn-ea"/>
                <a:cs typeface="+mn-cs"/>
              </a:rPr>
              <a:t>	</a:t>
            </a:r>
            <a:r>
              <a:rPr lang="en-US" b="1" dirty="0" err="1" smtClean="0"/>
              <a:t>Labour</a:t>
            </a:r>
            <a:r>
              <a:rPr lang="en-US" b="1" dirty="0" smtClean="0"/>
              <a:t> Laws Compliance Audit </a:t>
            </a:r>
            <a:endParaRPr kumimoji="0" lang="en-US" sz="1800" b="1" i="0" u="none" strike="noStrike" kern="0" cap="none" spc="0" normalizeH="0" baseline="0" noProof="0" dirty="0" smtClean="0">
              <a:ln>
                <a:noFill/>
              </a:ln>
              <a:solidFill>
                <a:schemeClr val="tx1"/>
              </a:solidFill>
              <a:effectLst/>
              <a:uLnTx/>
              <a:uFillTx/>
              <a:latin typeface="+mn-lt"/>
              <a:ea typeface="+mn-ea"/>
              <a:cs typeface="+mn-cs"/>
            </a:endParaRPr>
          </a:p>
        </p:txBody>
      </p:sp>
      <p:sp>
        <p:nvSpPr>
          <p:cNvPr id="6" name="TextBox 5"/>
          <p:cNvSpPr txBox="1"/>
          <p:nvPr/>
        </p:nvSpPr>
        <p:spPr>
          <a:xfrm>
            <a:off x="471430" y="2984841"/>
            <a:ext cx="8143932" cy="1015663"/>
          </a:xfrm>
          <a:prstGeom prst="rect">
            <a:avLst/>
          </a:prstGeom>
          <a:noFill/>
          <a:ln>
            <a:solidFill>
              <a:schemeClr val="accent6">
                <a:lumMod val="60000"/>
                <a:lumOff val="40000"/>
              </a:schemeClr>
            </a:solidFill>
          </a:ln>
        </p:spPr>
        <p:txBody>
          <a:bodyPr wrap="square" rtlCol="0">
            <a:spAutoFit/>
          </a:bodyPr>
          <a:lstStyle/>
          <a:p>
            <a:pPr marL="342900"/>
            <a:r>
              <a:rPr lang="en-US" sz="1500" b="1" dirty="0" err="1" smtClean="0"/>
              <a:t>Labour</a:t>
            </a:r>
            <a:r>
              <a:rPr lang="en-US" sz="1500" b="1" dirty="0" smtClean="0"/>
              <a:t> Laws Compliance Audit  under this scheme means a</a:t>
            </a:r>
            <a:r>
              <a:rPr lang="en-US" sz="1500" dirty="0" smtClean="0"/>
              <a:t> </a:t>
            </a:r>
            <a:r>
              <a:rPr lang="en-US" sz="1500" b="1" dirty="0" smtClean="0"/>
              <a:t>systematic</a:t>
            </a:r>
            <a:r>
              <a:rPr lang="en-US" sz="1500" dirty="0" smtClean="0"/>
              <a:t>, </a:t>
            </a:r>
            <a:r>
              <a:rPr lang="en-US" sz="1500" b="1" dirty="0" smtClean="0"/>
              <a:t>objective</a:t>
            </a:r>
            <a:r>
              <a:rPr lang="en-US" sz="1500" dirty="0" smtClean="0"/>
              <a:t> and </a:t>
            </a:r>
            <a:r>
              <a:rPr lang="en-US" sz="1500" b="1" dirty="0" smtClean="0"/>
              <a:t>documented evaluation</a:t>
            </a:r>
            <a:r>
              <a:rPr lang="en-US" sz="1500" dirty="0" smtClean="0"/>
              <a:t> of the compliance of the various </a:t>
            </a:r>
            <a:r>
              <a:rPr lang="en-US" sz="1500" dirty="0" err="1" smtClean="0"/>
              <a:t>labour</a:t>
            </a:r>
            <a:r>
              <a:rPr lang="en-US" sz="1500" dirty="0" smtClean="0"/>
              <a:t> laws mentioned above - which shall be carried out </a:t>
            </a:r>
            <a:r>
              <a:rPr lang="en-US" sz="1500" b="1" u="sng" dirty="0" smtClean="0"/>
              <a:t>as per the standards laid down under various </a:t>
            </a:r>
            <a:r>
              <a:rPr lang="en-US" sz="1500" b="1" u="sng" dirty="0" err="1" smtClean="0"/>
              <a:t>labour</a:t>
            </a:r>
            <a:r>
              <a:rPr lang="en-US" sz="1500" b="1" u="sng" dirty="0" smtClean="0"/>
              <a:t> laws</a:t>
            </a:r>
            <a:r>
              <a:rPr lang="en-US" sz="1500" dirty="0" smtClean="0"/>
              <a:t> mentioned above – by a ‘Compliance Auditor’.</a:t>
            </a:r>
            <a:endParaRPr lang="en-US" sz="1500" dirty="0"/>
          </a:p>
        </p:txBody>
      </p:sp>
      <p:sp>
        <p:nvSpPr>
          <p:cNvPr id="7" name="Content Placeholder 2"/>
          <p:cNvSpPr txBox="1">
            <a:spLocks/>
          </p:cNvSpPr>
          <p:nvPr/>
        </p:nvSpPr>
        <p:spPr bwMode="auto">
          <a:xfrm>
            <a:off x="428596" y="4127850"/>
            <a:ext cx="8229600" cy="357189"/>
          </a:xfrm>
          <a:prstGeom prst="rect">
            <a:avLst/>
          </a:prstGeom>
          <a:solidFill>
            <a:schemeClr val="accent2">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algn="just" eaLnBrk="0" hangingPunct="0">
              <a:spcBef>
                <a:spcPct val="20000"/>
              </a:spcBef>
            </a:pPr>
            <a:r>
              <a:rPr lang="en-US" b="1" dirty="0" smtClean="0"/>
              <a:t>	Compliance Auditor</a:t>
            </a:r>
            <a:endParaRPr kumimoji="0" lang="en-US" sz="1800" b="1" i="0" u="none" strike="noStrike" kern="0" cap="none" spc="0" normalizeH="0" baseline="0" noProof="0" dirty="0" smtClean="0">
              <a:ln>
                <a:noFill/>
              </a:ln>
              <a:solidFill>
                <a:schemeClr val="tx1"/>
              </a:solidFill>
              <a:effectLst/>
              <a:uLnTx/>
              <a:uFillTx/>
              <a:latin typeface="+mn-lt"/>
              <a:ea typeface="+mn-ea"/>
              <a:cs typeface="+mn-cs"/>
            </a:endParaRPr>
          </a:p>
        </p:txBody>
      </p:sp>
      <p:sp>
        <p:nvSpPr>
          <p:cNvPr id="8" name="TextBox 7"/>
          <p:cNvSpPr txBox="1"/>
          <p:nvPr/>
        </p:nvSpPr>
        <p:spPr>
          <a:xfrm>
            <a:off x="471430" y="4485039"/>
            <a:ext cx="8143932" cy="1015663"/>
          </a:xfrm>
          <a:prstGeom prst="rect">
            <a:avLst/>
          </a:prstGeom>
          <a:noFill/>
          <a:ln>
            <a:solidFill>
              <a:schemeClr val="accent6">
                <a:lumMod val="60000"/>
                <a:lumOff val="40000"/>
              </a:schemeClr>
            </a:solidFill>
          </a:ln>
        </p:spPr>
        <p:txBody>
          <a:bodyPr wrap="square" rtlCol="0">
            <a:spAutoFit/>
          </a:bodyPr>
          <a:lstStyle/>
          <a:p>
            <a:pPr lvl="1"/>
            <a:r>
              <a:rPr lang="en-US" sz="1500" b="1" dirty="0" smtClean="0"/>
              <a:t>Compliance Auditor</a:t>
            </a:r>
            <a:r>
              <a:rPr lang="en-US" sz="1500" dirty="0" smtClean="0"/>
              <a:t> shall mean:</a:t>
            </a:r>
          </a:p>
          <a:p>
            <a:pPr marL="800100" lvl="1" indent="-342900">
              <a:buFont typeface="+mj-lt"/>
              <a:buAutoNum type="alphaLcParenR"/>
            </a:pPr>
            <a:r>
              <a:rPr lang="en-US" sz="1500" dirty="0" smtClean="0"/>
              <a:t>Qualified Practicing Company Secretary, being a member of ICSI and;</a:t>
            </a:r>
          </a:p>
          <a:p>
            <a:pPr marL="800100" lvl="1" indent="-342900">
              <a:buFont typeface="+mj-lt"/>
              <a:buAutoNum type="alphaLcParenR"/>
            </a:pPr>
            <a:r>
              <a:rPr lang="en-US" sz="1500" dirty="0" smtClean="0"/>
              <a:t>Who </a:t>
            </a:r>
            <a:r>
              <a:rPr lang="en-US" sz="1500" b="1" dirty="0" smtClean="0"/>
              <a:t>has not been an </a:t>
            </a:r>
            <a:r>
              <a:rPr lang="en-US" sz="1500" b="1" u="sng" dirty="0" smtClean="0"/>
              <a:t>Employee</a:t>
            </a:r>
            <a:r>
              <a:rPr lang="en-US" sz="1500" b="1" dirty="0" smtClean="0"/>
              <a:t> or on the regular pay roll </a:t>
            </a:r>
            <a:r>
              <a:rPr lang="en-US" sz="1500" dirty="0" smtClean="0"/>
              <a:t>of the establishment OR </a:t>
            </a:r>
            <a:r>
              <a:rPr lang="en-US" sz="1500" b="1" dirty="0" smtClean="0"/>
              <a:t>has not been a </a:t>
            </a:r>
            <a:r>
              <a:rPr lang="en-US" sz="1500" b="1" u="sng" dirty="0" smtClean="0"/>
              <a:t>Consultant</a:t>
            </a:r>
            <a:r>
              <a:rPr lang="en-US" sz="1500" dirty="0" smtClean="0"/>
              <a:t> of the Company, for the </a:t>
            </a:r>
            <a:r>
              <a:rPr lang="en-US" sz="1500" b="1" u="sng" dirty="0" smtClean="0"/>
              <a:t>last 3 years</a:t>
            </a:r>
            <a:r>
              <a:rPr lang="en-US" sz="1500" dirty="0" smtClean="0"/>
              <a:t>.</a:t>
            </a:r>
            <a:endParaRPr lang="en-US" sz="15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anim calcmode="lin" valueType="num">
                                      <p:cBhvr>
                                        <p:cTn id="18" dur="1000" fill="hold"/>
                                        <p:tgtEl>
                                          <p:spTgt spid="9"/>
                                        </p:tgtEl>
                                        <p:attrNameLst>
                                          <p:attrName>ppt_x</p:attrName>
                                        </p:attrNameLst>
                                      </p:cBhvr>
                                      <p:tavLst>
                                        <p:tav tm="0">
                                          <p:val>
                                            <p:strVal val="#ppt_x"/>
                                          </p:val>
                                        </p:tav>
                                        <p:tav tm="100000">
                                          <p:val>
                                            <p:strVal val="#ppt_x"/>
                                          </p:val>
                                        </p:tav>
                                      </p:tavLst>
                                    </p:anim>
                                    <p:anim calcmode="lin" valueType="num">
                                      <p:cBhvr>
                                        <p:cTn id="19" dur="1000" fill="hold"/>
                                        <p:tgtEl>
                                          <p:spTgt spid="9"/>
                                        </p:tgtEl>
                                        <p:attrNameLst>
                                          <p:attrName>ppt_y</p:attrName>
                                        </p:attrNameLst>
                                      </p:cBhvr>
                                      <p:tavLst>
                                        <p:tav tm="0">
                                          <p:val>
                                            <p:strVal val="#ppt_y-.1"/>
                                          </p:val>
                                        </p:tav>
                                        <p:tav tm="100000">
                                          <p:val>
                                            <p:strVal val="#ppt_y"/>
                                          </p:val>
                                        </p:tav>
                                      </p:tavLst>
                                    </p:anim>
                                  </p:childTnLst>
                                </p:cTn>
                              </p:par>
                            </p:childTnLst>
                          </p:cTn>
                        </p:par>
                        <p:par>
                          <p:cTn id="20" fill="hold">
                            <p:stCondLst>
                              <p:cond delay="1000"/>
                            </p:stCondLst>
                            <p:childTnLst>
                              <p:par>
                                <p:cTn id="21" presetID="47" presetClass="entr" presetSubtype="0" fill="hold" grpId="0" nodeType="afterEffect">
                                  <p:stCondLst>
                                    <p:cond delay="0"/>
                                  </p:stCondLst>
                                  <p:childTnLst>
                                    <p:set>
                                      <p:cBhvr>
                                        <p:cTn id="22" dur="1" fill="hold">
                                          <p:stCondLst>
                                            <p:cond delay="0"/>
                                          </p:stCondLst>
                                        </p:cTn>
                                        <p:tgtEl>
                                          <p:spTgt spid="5">
                                            <p:bg/>
                                          </p:spTgt>
                                        </p:tgtEl>
                                        <p:attrNameLst>
                                          <p:attrName>style.visibility</p:attrName>
                                        </p:attrNameLst>
                                      </p:cBhvr>
                                      <p:to>
                                        <p:strVal val="visible"/>
                                      </p:to>
                                    </p:set>
                                    <p:animEffect transition="in" filter="fade">
                                      <p:cBhvr>
                                        <p:cTn id="23" dur="1000"/>
                                        <p:tgtEl>
                                          <p:spTgt spid="5">
                                            <p:bg/>
                                          </p:spTgt>
                                        </p:tgtEl>
                                      </p:cBhvr>
                                    </p:animEffect>
                                    <p:anim calcmode="lin" valueType="num">
                                      <p:cBhvr>
                                        <p:cTn id="24" dur="1000" fill="hold"/>
                                        <p:tgtEl>
                                          <p:spTgt spid="5">
                                            <p:bg/>
                                          </p:spTgt>
                                        </p:tgtEl>
                                        <p:attrNameLst>
                                          <p:attrName>ppt_x</p:attrName>
                                        </p:attrNameLst>
                                      </p:cBhvr>
                                      <p:tavLst>
                                        <p:tav tm="0">
                                          <p:val>
                                            <p:strVal val="#ppt_x"/>
                                          </p:val>
                                        </p:tav>
                                        <p:tav tm="100000">
                                          <p:val>
                                            <p:strVal val="#ppt_x"/>
                                          </p:val>
                                        </p:tav>
                                      </p:tavLst>
                                    </p:anim>
                                    <p:anim calcmode="lin" valueType="num">
                                      <p:cBhvr>
                                        <p:cTn id="25" dur="1000" fill="hold"/>
                                        <p:tgtEl>
                                          <p:spTgt spid="5">
                                            <p:bg/>
                                          </p:spTgt>
                                        </p:tgtEl>
                                        <p:attrNameLst>
                                          <p:attrName>ppt_y</p:attrName>
                                        </p:attrNameLst>
                                      </p:cBhvr>
                                      <p:tavLst>
                                        <p:tav tm="0">
                                          <p:val>
                                            <p:strVal val="#ppt_y-.1"/>
                                          </p:val>
                                        </p:tav>
                                        <p:tav tm="100000">
                                          <p:val>
                                            <p:strVal val="#ppt_y"/>
                                          </p:val>
                                        </p:tav>
                                      </p:tavLst>
                                    </p:anim>
                                  </p:childTnLst>
                                </p:cTn>
                              </p:par>
                              <p:par>
                                <p:cTn id="26" presetID="47" presetClass="entr" presetSubtype="0" fill="hold" grpId="0" nodeType="withEffect">
                                  <p:stCondLst>
                                    <p:cond delay="0"/>
                                  </p:stCondLst>
                                  <p:childTnLst>
                                    <p:set>
                                      <p:cBhvr>
                                        <p:cTn id="27" dur="1" fill="hold">
                                          <p:stCondLst>
                                            <p:cond delay="0"/>
                                          </p:stCondLst>
                                        </p:cTn>
                                        <p:tgtEl>
                                          <p:spTgt spid="5">
                                            <p:txEl>
                                              <p:pRg st="0" end="0"/>
                                            </p:txEl>
                                          </p:spTgt>
                                        </p:tgtEl>
                                        <p:attrNameLst>
                                          <p:attrName>style.visibility</p:attrName>
                                        </p:attrNameLst>
                                      </p:cBhvr>
                                      <p:to>
                                        <p:strVal val="visible"/>
                                      </p:to>
                                    </p:set>
                                    <p:animEffect transition="in" filter="fade">
                                      <p:cBhvr>
                                        <p:cTn id="28" dur="1000"/>
                                        <p:tgtEl>
                                          <p:spTgt spid="5">
                                            <p:txEl>
                                              <p:pRg st="0" end="0"/>
                                            </p:txEl>
                                          </p:spTgt>
                                        </p:tgtEl>
                                      </p:cBhvr>
                                    </p:animEffect>
                                    <p:anim calcmode="lin" valueType="num">
                                      <p:cBhvr>
                                        <p:cTn id="29"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0" end="0"/>
                                            </p:txEl>
                                          </p:spTgt>
                                        </p:tgtEl>
                                        <p:attrNameLst>
                                          <p:attrName>ppt_y</p:attrName>
                                        </p:attrNameLst>
                                      </p:cBhvr>
                                      <p:tavLst>
                                        <p:tav tm="0">
                                          <p:val>
                                            <p:strVal val="#ppt_y-.1"/>
                                          </p:val>
                                        </p:tav>
                                        <p:tav tm="100000">
                                          <p:val>
                                            <p:strVal val="#ppt_y"/>
                                          </p:val>
                                        </p:tav>
                                      </p:tavLst>
                                    </p:anim>
                                  </p:childTnLst>
                                </p:cTn>
                              </p:par>
                              <p:par>
                                <p:cTn id="31" presetID="47" presetClass="entr" presetSubtype="0" fill="hold" grpId="0" nodeType="with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fade">
                                      <p:cBhvr>
                                        <p:cTn id="33" dur="1000"/>
                                        <p:tgtEl>
                                          <p:spTgt spid="6"/>
                                        </p:tgtEl>
                                      </p:cBhvr>
                                    </p:animEffect>
                                    <p:anim calcmode="lin" valueType="num">
                                      <p:cBhvr>
                                        <p:cTn id="34" dur="1000" fill="hold"/>
                                        <p:tgtEl>
                                          <p:spTgt spid="6"/>
                                        </p:tgtEl>
                                        <p:attrNameLst>
                                          <p:attrName>ppt_x</p:attrName>
                                        </p:attrNameLst>
                                      </p:cBhvr>
                                      <p:tavLst>
                                        <p:tav tm="0">
                                          <p:val>
                                            <p:strVal val="#ppt_x"/>
                                          </p:val>
                                        </p:tav>
                                        <p:tav tm="100000">
                                          <p:val>
                                            <p:strVal val="#ppt_x"/>
                                          </p:val>
                                        </p:tav>
                                      </p:tavLst>
                                    </p:anim>
                                    <p:anim calcmode="lin" valueType="num">
                                      <p:cBhvr>
                                        <p:cTn id="35" dur="1000" fill="hold"/>
                                        <p:tgtEl>
                                          <p:spTgt spid="6"/>
                                        </p:tgtEl>
                                        <p:attrNameLst>
                                          <p:attrName>ppt_y</p:attrName>
                                        </p:attrNameLst>
                                      </p:cBhvr>
                                      <p:tavLst>
                                        <p:tav tm="0">
                                          <p:val>
                                            <p:strVal val="#ppt_y-.1"/>
                                          </p:val>
                                        </p:tav>
                                        <p:tav tm="100000">
                                          <p:val>
                                            <p:strVal val="#ppt_y"/>
                                          </p:val>
                                        </p:tav>
                                      </p:tavLst>
                                    </p:anim>
                                  </p:childTnLst>
                                </p:cTn>
                              </p:par>
                            </p:childTnLst>
                          </p:cTn>
                        </p:par>
                        <p:par>
                          <p:cTn id="36" fill="hold">
                            <p:stCondLst>
                              <p:cond delay="2000"/>
                            </p:stCondLst>
                            <p:childTnLst>
                              <p:par>
                                <p:cTn id="37" presetID="47" presetClass="entr" presetSubtype="0" fill="hold" grpId="0" nodeType="afterEffect">
                                  <p:stCondLst>
                                    <p:cond delay="0"/>
                                  </p:stCondLst>
                                  <p:childTnLst>
                                    <p:set>
                                      <p:cBhvr>
                                        <p:cTn id="38" dur="1" fill="hold">
                                          <p:stCondLst>
                                            <p:cond delay="0"/>
                                          </p:stCondLst>
                                        </p:cTn>
                                        <p:tgtEl>
                                          <p:spTgt spid="7">
                                            <p:bg/>
                                          </p:spTgt>
                                        </p:tgtEl>
                                        <p:attrNameLst>
                                          <p:attrName>style.visibility</p:attrName>
                                        </p:attrNameLst>
                                      </p:cBhvr>
                                      <p:to>
                                        <p:strVal val="visible"/>
                                      </p:to>
                                    </p:set>
                                    <p:animEffect transition="in" filter="fade">
                                      <p:cBhvr>
                                        <p:cTn id="39" dur="1000"/>
                                        <p:tgtEl>
                                          <p:spTgt spid="7">
                                            <p:bg/>
                                          </p:spTgt>
                                        </p:tgtEl>
                                      </p:cBhvr>
                                    </p:animEffect>
                                    <p:anim calcmode="lin" valueType="num">
                                      <p:cBhvr>
                                        <p:cTn id="40" dur="1000" fill="hold"/>
                                        <p:tgtEl>
                                          <p:spTgt spid="7">
                                            <p:bg/>
                                          </p:spTgt>
                                        </p:tgtEl>
                                        <p:attrNameLst>
                                          <p:attrName>ppt_x</p:attrName>
                                        </p:attrNameLst>
                                      </p:cBhvr>
                                      <p:tavLst>
                                        <p:tav tm="0">
                                          <p:val>
                                            <p:strVal val="#ppt_x"/>
                                          </p:val>
                                        </p:tav>
                                        <p:tav tm="100000">
                                          <p:val>
                                            <p:strVal val="#ppt_x"/>
                                          </p:val>
                                        </p:tav>
                                      </p:tavLst>
                                    </p:anim>
                                    <p:anim calcmode="lin" valueType="num">
                                      <p:cBhvr>
                                        <p:cTn id="41" dur="1000" fill="hold"/>
                                        <p:tgtEl>
                                          <p:spTgt spid="7">
                                            <p:bg/>
                                          </p:spTgt>
                                        </p:tgtEl>
                                        <p:attrNameLst>
                                          <p:attrName>ppt_y</p:attrName>
                                        </p:attrNameLst>
                                      </p:cBhvr>
                                      <p:tavLst>
                                        <p:tav tm="0">
                                          <p:val>
                                            <p:strVal val="#ppt_y-.1"/>
                                          </p:val>
                                        </p:tav>
                                        <p:tav tm="100000">
                                          <p:val>
                                            <p:strVal val="#ppt_y"/>
                                          </p:val>
                                        </p:tav>
                                      </p:tavLst>
                                    </p:anim>
                                  </p:childTnLst>
                                </p:cTn>
                              </p:par>
                              <p:par>
                                <p:cTn id="42" presetID="47" presetClass="entr" presetSubtype="0" fill="hold" grpId="0" nodeType="withEffect">
                                  <p:stCondLst>
                                    <p:cond delay="0"/>
                                  </p:stCondLst>
                                  <p:childTnLst>
                                    <p:set>
                                      <p:cBhvr>
                                        <p:cTn id="43" dur="1" fill="hold">
                                          <p:stCondLst>
                                            <p:cond delay="0"/>
                                          </p:stCondLst>
                                        </p:cTn>
                                        <p:tgtEl>
                                          <p:spTgt spid="7">
                                            <p:txEl>
                                              <p:pRg st="0" end="0"/>
                                            </p:txEl>
                                          </p:spTgt>
                                        </p:tgtEl>
                                        <p:attrNameLst>
                                          <p:attrName>style.visibility</p:attrName>
                                        </p:attrNameLst>
                                      </p:cBhvr>
                                      <p:to>
                                        <p:strVal val="visible"/>
                                      </p:to>
                                    </p:set>
                                    <p:animEffect transition="in" filter="fade">
                                      <p:cBhvr>
                                        <p:cTn id="44" dur="1000"/>
                                        <p:tgtEl>
                                          <p:spTgt spid="7">
                                            <p:txEl>
                                              <p:pRg st="0" end="0"/>
                                            </p:txEl>
                                          </p:spTgt>
                                        </p:tgtEl>
                                      </p:cBhvr>
                                    </p:animEffect>
                                    <p:anim calcmode="lin" valueType="num">
                                      <p:cBhvr>
                                        <p:cTn id="45"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46" dur="1000" fill="hold"/>
                                        <p:tgtEl>
                                          <p:spTgt spid="7">
                                            <p:txEl>
                                              <p:pRg st="0" end="0"/>
                                            </p:txEl>
                                          </p:spTgt>
                                        </p:tgtEl>
                                        <p:attrNameLst>
                                          <p:attrName>ppt_y</p:attrName>
                                        </p:attrNameLst>
                                      </p:cBhvr>
                                      <p:tavLst>
                                        <p:tav tm="0">
                                          <p:val>
                                            <p:strVal val="#ppt_y-.1"/>
                                          </p:val>
                                        </p:tav>
                                        <p:tav tm="100000">
                                          <p:val>
                                            <p:strVal val="#ppt_y"/>
                                          </p:val>
                                        </p:tav>
                                      </p:tavLst>
                                    </p:anim>
                                  </p:childTnLst>
                                </p:cTn>
                              </p:par>
                              <p:par>
                                <p:cTn id="47" presetID="47" presetClass="entr" presetSubtype="0" fill="hold" grpId="0" nodeType="withEffect">
                                  <p:stCondLst>
                                    <p:cond delay="0"/>
                                  </p:stCondLst>
                                  <p:childTnLst>
                                    <p:set>
                                      <p:cBhvr>
                                        <p:cTn id="48" dur="1" fill="hold">
                                          <p:stCondLst>
                                            <p:cond delay="0"/>
                                          </p:stCondLst>
                                        </p:cTn>
                                        <p:tgtEl>
                                          <p:spTgt spid="8"/>
                                        </p:tgtEl>
                                        <p:attrNameLst>
                                          <p:attrName>style.visibility</p:attrName>
                                        </p:attrNameLst>
                                      </p:cBhvr>
                                      <p:to>
                                        <p:strVal val="visible"/>
                                      </p:to>
                                    </p:set>
                                    <p:animEffect transition="in" filter="fade">
                                      <p:cBhvr>
                                        <p:cTn id="49" dur="1000"/>
                                        <p:tgtEl>
                                          <p:spTgt spid="8"/>
                                        </p:tgtEl>
                                      </p:cBhvr>
                                    </p:animEffect>
                                    <p:anim calcmode="lin" valueType="num">
                                      <p:cBhvr>
                                        <p:cTn id="50" dur="1000" fill="hold"/>
                                        <p:tgtEl>
                                          <p:spTgt spid="8"/>
                                        </p:tgtEl>
                                        <p:attrNameLst>
                                          <p:attrName>ppt_x</p:attrName>
                                        </p:attrNameLst>
                                      </p:cBhvr>
                                      <p:tavLst>
                                        <p:tav tm="0">
                                          <p:val>
                                            <p:strVal val="#ppt_x"/>
                                          </p:val>
                                        </p:tav>
                                        <p:tav tm="100000">
                                          <p:val>
                                            <p:strVal val="#ppt_x"/>
                                          </p:val>
                                        </p:tav>
                                      </p:tavLst>
                                    </p:anim>
                                    <p:anim calcmode="lin" valueType="num">
                                      <p:cBhvr>
                                        <p:cTn id="5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9" grpId="0" animBg="1"/>
      <p:bldP spid="5" grpId="0" uiExpand="1" build="p" animBg="1"/>
      <p:bldP spid="6" grpId="0" animBg="1"/>
      <p:bldP spid="7" grpId="0" build="p" animBg="1"/>
      <p:bldP spid="8"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effectLst>
                  <a:outerShdw blurRad="38100" dist="38100" dir="2700000" algn="tl">
                    <a:srgbClr val="000000">
                      <a:alpha val="43137"/>
                    </a:srgbClr>
                  </a:outerShdw>
                </a:effectLst>
              </a:rPr>
              <a:t>HARYANA GOVERNMENT LABOUR DEPARTMENT – </a:t>
            </a:r>
            <a:br>
              <a:rPr lang="en-US" sz="2400" b="1" dirty="0" smtClean="0">
                <a:effectLst>
                  <a:outerShdw blurRad="38100" dist="38100" dir="2700000" algn="tl">
                    <a:srgbClr val="000000">
                      <a:alpha val="43137"/>
                    </a:srgbClr>
                  </a:outerShdw>
                </a:effectLst>
              </a:rPr>
            </a:br>
            <a:r>
              <a:rPr lang="en-US" sz="2400" b="1" dirty="0" smtClean="0">
                <a:effectLst>
                  <a:outerShdw blurRad="38100" dist="38100" dir="2700000" algn="tl">
                    <a:srgbClr val="000000">
                      <a:alpha val="43137"/>
                    </a:srgbClr>
                  </a:outerShdw>
                </a:effectLst>
              </a:rPr>
              <a:t>Third Party Certification / Audit Scheme</a:t>
            </a:r>
          </a:p>
        </p:txBody>
      </p:sp>
      <p:sp>
        <p:nvSpPr>
          <p:cNvPr id="3" name="Content Placeholder 2"/>
          <p:cNvSpPr>
            <a:spLocks noGrp="1"/>
          </p:cNvSpPr>
          <p:nvPr>
            <p:ph idx="1"/>
          </p:nvPr>
        </p:nvSpPr>
        <p:spPr>
          <a:xfrm>
            <a:off x="457200" y="1714489"/>
            <a:ext cx="8229600" cy="714379"/>
          </a:xfrm>
          <a:solidFill>
            <a:schemeClr val="accent2">
              <a:lumMod val="20000"/>
              <a:lumOff val="80000"/>
            </a:schemeClr>
          </a:solidFill>
        </p:spPr>
        <p:txBody>
          <a:bodyPr/>
          <a:lstStyle/>
          <a:p>
            <a:pPr algn="just"/>
            <a:r>
              <a:rPr lang="en-US" sz="1800" dirty="0" smtClean="0"/>
              <a:t>Compliance Auditor and the person authorized to carry out the audit, shall not conduct Compliance Audit of any establishment where:</a:t>
            </a:r>
          </a:p>
        </p:txBody>
      </p:sp>
      <p:sp>
        <p:nvSpPr>
          <p:cNvPr id="9" name="TextBox 8"/>
          <p:cNvSpPr txBox="1"/>
          <p:nvPr/>
        </p:nvSpPr>
        <p:spPr>
          <a:xfrm>
            <a:off x="500034" y="2428868"/>
            <a:ext cx="8143932" cy="1815882"/>
          </a:xfrm>
          <a:prstGeom prst="rect">
            <a:avLst/>
          </a:prstGeom>
          <a:noFill/>
          <a:ln>
            <a:solidFill>
              <a:schemeClr val="accent6">
                <a:lumMod val="60000"/>
                <a:lumOff val="40000"/>
              </a:schemeClr>
            </a:solidFill>
          </a:ln>
        </p:spPr>
        <p:txBody>
          <a:bodyPr wrap="square" rtlCol="0">
            <a:spAutoFit/>
          </a:bodyPr>
          <a:lstStyle/>
          <a:p>
            <a:pPr marL="342900" lvl="0" indent="-342900">
              <a:buFont typeface="+mj-lt"/>
              <a:buAutoNum type="alphaLcParenR"/>
            </a:pPr>
            <a:r>
              <a:rPr lang="en-US" sz="1600" dirty="0" smtClean="0"/>
              <a:t>such auditor or person is </a:t>
            </a:r>
            <a:r>
              <a:rPr lang="en-US" sz="1600" b="1" dirty="0" smtClean="0"/>
              <a:t>employed, or an occupier, partner, director, or manager </a:t>
            </a:r>
            <a:r>
              <a:rPr lang="en-US" sz="1600" dirty="0" smtClean="0"/>
              <a:t>of that establishment, or of any other unit owned, operated, managed, or conducted by </a:t>
            </a:r>
            <a:r>
              <a:rPr lang="en-US" sz="1600" b="1" dirty="0" smtClean="0"/>
              <a:t>immediate family members, relatives</a:t>
            </a:r>
            <a:r>
              <a:rPr lang="en-US" sz="1600" dirty="0" smtClean="0"/>
              <a:t> or </a:t>
            </a:r>
            <a:r>
              <a:rPr lang="en-US" sz="1600" b="1" dirty="0" smtClean="0"/>
              <a:t>extended family members </a:t>
            </a:r>
            <a:r>
              <a:rPr lang="en-US" sz="1600" dirty="0" smtClean="0"/>
              <a:t>or who have any direct or indirect interest whatsoever. </a:t>
            </a:r>
          </a:p>
          <a:p>
            <a:pPr marL="342900" lvl="0" indent="-342900">
              <a:buFont typeface="+mj-lt"/>
              <a:buAutoNum type="alphaLcParenR"/>
            </a:pPr>
            <a:endParaRPr lang="en-US" sz="1600" dirty="0" smtClean="0"/>
          </a:p>
          <a:p>
            <a:pPr marL="342900" indent="-342900">
              <a:buFont typeface="+mj-lt"/>
              <a:buAutoNum type="alphaLcParenR"/>
            </a:pPr>
            <a:r>
              <a:rPr lang="en-US" sz="1600" dirty="0" smtClean="0"/>
              <a:t>auditor or such person has any </a:t>
            </a:r>
            <a:r>
              <a:rPr lang="en-US" sz="1600" b="1" dirty="0" smtClean="0"/>
              <a:t>participation in its business within the last 3 years</a:t>
            </a:r>
            <a:endParaRPr lang="en-US"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1000" fill="hold"/>
                                        <p:tgtEl>
                                          <p:spTgt spid="3">
                                            <p:bg/>
                                          </p:spTgt>
                                        </p:tgtEl>
                                        <p:attrNameLst>
                                          <p:attrName>ppt_x</p:attrName>
                                        </p:attrNameLst>
                                      </p:cBhvr>
                                      <p:tavLst>
                                        <p:tav tm="0">
                                          <p:val>
                                            <p:strVal val="#ppt_x-.2"/>
                                          </p:val>
                                        </p:tav>
                                        <p:tav tm="100000">
                                          <p:val>
                                            <p:strVal val="#ppt_x"/>
                                          </p:val>
                                        </p:tav>
                                      </p:tavLst>
                                    </p:anim>
                                    <p:anim calcmode="lin" valueType="num">
                                      <p:cBhvr>
                                        <p:cTn id="8" dur="1000" fill="hold"/>
                                        <p:tgtEl>
                                          <p:spTgt spid="3">
                                            <p:bg/>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bg/>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0" end="0"/>
                                            </p:txEl>
                                          </p:spTgt>
                                        </p:tgtEl>
                                      </p:cBhvr>
                                    </p:animEffect>
                                  </p:childTnLst>
                                </p:cTn>
                              </p:par>
                            </p:childTnLst>
                          </p:cTn>
                        </p:par>
                        <p:par>
                          <p:cTn id="15" fill="hold">
                            <p:stCondLst>
                              <p:cond delay="1000"/>
                            </p:stCondLst>
                            <p:childTnLst>
                              <p:par>
                                <p:cTn id="16" presetID="29" presetClass="entr" presetSubtype="0" fill="hold" grpId="0" nodeType="after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p:cTn id="18" dur="1000" fill="hold"/>
                                        <p:tgtEl>
                                          <p:spTgt spid="9"/>
                                        </p:tgtEl>
                                        <p:attrNameLst>
                                          <p:attrName>ppt_x</p:attrName>
                                        </p:attrNameLst>
                                      </p:cBhvr>
                                      <p:tavLst>
                                        <p:tav tm="0">
                                          <p:val>
                                            <p:strVal val="#ppt_x-.2"/>
                                          </p:val>
                                        </p:tav>
                                        <p:tav tm="100000">
                                          <p:val>
                                            <p:strVal val="#ppt_x"/>
                                          </p:val>
                                        </p:tav>
                                      </p:tavLst>
                                    </p:anim>
                                    <p:anim calcmode="lin" valueType="num">
                                      <p:cBhvr>
                                        <p:cTn id="19"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2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9"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effectLst>
                  <a:outerShdw blurRad="38100" dist="38100" dir="2700000" algn="tl">
                    <a:srgbClr val="000000">
                      <a:alpha val="43137"/>
                    </a:srgbClr>
                  </a:outerShdw>
                </a:effectLst>
              </a:rPr>
              <a:t>HARYANA GOVERNMENT LABOUR DEPARTMENT – </a:t>
            </a:r>
            <a:br>
              <a:rPr lang="en-US" sz="2400" b="1" dirty="0" smtClean="0">
                <a:effectLst>
                  <a:outerShdw blurRad="38100" dist="38100" dir="2700000" algn="tl">
                    <a:srgbClr val="000000">
                      <a:alpha val="43137"/>
                    </a:srgbClr>
                  </a:outerShdw>
                </a:effectLst>
              </a:rPr>
            </a:br>
            <a:r>
              <a:rPr lang="en-US" sz="2400" b="1" dirty="0" smtClean="0">
                <a:effectLst>
                  <a:outerShdw blurRad="38100" dist="38100" dir="2700000" algn="tl">
                    <a:srgbClr val="000000">
                      <a:alpha val="43137"/>
                    </a:srgbClr>
                  </a:outerShdw>
                </a:effectLst>
              </a:rPr>
              <a:t>Third Party Certification / Audit Scheme</a:t>
            </a:r>
          </a:p>
        </p:txBody>
      </p:sp>
      <p:sp>
        <p:nvSpPr>
          <p:cNvPr id="3" name="Content Placeholder 2"/>
          <p:cNvSpPr>
            <a:spLocks noGrp="1"/>
          </p:cNvSpPr>
          <p:nvPr>
            <p:ph idx="1"/>
          </p:nvPr>
        </p:nvSpPr>
        <p:spPr>
          <a:xfrm>
            <a:off x="428596" y="1571613"/>
            <a:ext cx="8229600" cy="928694"/>
          </a:xfrm>
          <a:solidFill>
            <a:schemeClr val="accent2">
              <a:lumMod val="20000"/>
              <a:lumOff val="80000"/>
            </a:schemeClr>
          </a:solidFill>
        </p:spPr>
        <p:txBody>
          <a:bodyPr/>
          <a:lstStyle/>
          <a:p>
            <a:pPr algn="just"/>
            <a:r>
              <a:rPr lang="en-US" sz="1700" dirty="0" smtClean="0"/>
              <a:t>Head of Establishment, as well as PCS shall inform in writing to </a:t>
            </a:r>
            <a:r>
              <a:rPr lang="en-US" sz="1700" dirty="0" err="1" smtClean="0"/>
              <a:t>Labour</a:t>
            </a:r>
            <a:r>
              <a:rPr lang="en-US" sz="1700" dirty="0" smtClean="0"/>
              <a:t> Commissioner, 30 days in advance before commencement of the compliance audit in an establishment.</a:t>
            </a:r>
          </a:p>
        </p:txBody>
      </p:sp>
      <p:sp>
        <p:nvSpPr>
          <p:cNvPr id="4" name="Content Placeholder 2"/>
          <p:cNvSpPr txBox="1">
            <a:spLocks/>
          </p:cNvSpPr>
          <p:nvPr/>
        </p:nvSpPr>
        <p:spPr bwMode="auto">
          <a:xfrm>
            <a:off x="428596" y="2786058"/>
            <a:ext cx="8229600" cy="1000132"/>
          </a:xfrm>
          <a:prstGeom prst="rect">
            <a:avLst/>
          </a:prstGeom>
          <a:solidFill>
            <a:schemeClr val="accent2">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algn="just" eaLnBrk="0" hangingPunct="0">
              <a:spcBef>
                <a:spcPct val="20000"/>
              </a:spcBef>
              <a:buFontTx/>
              <a:buChar char="•"/>
            </a:pPr>
            <a:r>
              <a:rPr lang="en-US" sz="1700" dirty="0" smtClean="0"/>
              <a:t>Within 1 week from the date of completion of audit, PCS to forward the report to the </a:t>
            </a:r>
            <a:r>
              <a:rPr lang="en-US" sz="1700" b="1" dirty="0" smtClean="0"/>
              <a:t>Head of the Establishment</a:t>
            </a:r>
            <a:r>
              <a:rPr lang="en-US" sz="1700" dirty="0" smtClean="0"/>
              <a:t> on the letter head &amp; </a:t>
            </a:r>
            <a:r>
              <a:rPr lang="en-US" sz="1700" b="1" dirty="0" smtClean="0"/>
              <a:t>his recommendations regarding the compliance under various </a:t>
            </a:r>
            <a:r>
              <a:rPr lang="en-US" sz="1700" b="1" dirty="0" err="1" smtClean="0"/>
              <a:t>labour</a:t>
            </a:r>
            <a:r>
              <a:rPr lang="en-US" sz="1700" b="1" dirty="0" smtClean="0"/>
              <a:t> laws</a:t>
            </a:r>
            <a:r>
              <a:rPr lang="en-US" sz="1700" dirty="0" smtClean="0"/>
              <a:t>.</a:t>
            </a:r>
          </a:p>
          <a:p>
            <a:pPr marL="342900" lvl="0" indent="-342900" algn="just" eaLnBrk="0" hangingPunct="0">
              <a:spcBef>
                <a:spcPct val="20000"/>
              </a:spcBef>
              <a:buFontTx/>
              <a:buChar char="•"/>
            </a:pPr>
            <a:endParaRPr kumimoji="0" lang="en-US" sz="18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5" name="Content Placeholder 2"/>
          <p:cNvSpPr txBox="1">
            <a:spLocks/>
          </p:cNvSpPr>
          <p:nvPr/>
        </p:nvSpPr>
        <p:spPr bwMode="auto">
          <a:xfrm>
            <a:off x="428596" y="4071942"/>
            <a:ext cx="8229600" cy="1785950"/>
          </a:xfrm>
          <a:prstGeom prst="rect">
            <a:avLst/>
          </a:prstGeom>
          <a:solidFill>
            <a:schemeClr val="accent2">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algn="just" eaLnBrk="0" hangingPunct="0">
              <a:spcBef>
                <a:spcPct val="20000"/>
              </a:spcBef>
              <a:buFontTx/>
              <a:buChar char="•"/>
            </a:pPr>
            <a:r>
              <a:rPr lang="en-US" sz="1700" dirty="0" smtClean="0"/>
              <a:t>The Head of Establishment shall, within 30 days of receipt of the ‘Compliance Audit Report’ in </a:t>
            </a:r>
            <a:r>
              <a:rPr lang="en-US" sz="1700" dirty="0" err="1" smtClean="0"/>
              <a:t>proforma</a:t>
            </a:r>
            <a:r>
              <a:rPr lang="en-US" sz="1700" dirty="0" smtClean="0"/>
              <a:t> prescribed, shall </a:t>
            </a:r>
            <a:r>
              <a:rPr lang="en-US" sz="1700" b="1" dirty="0" smtClean="0"/>
              <a:t>take action on “recommendation of the auditor”</a:t>
            </a:r>
            <a:r>
              <a:rPr lang="en-US" sz="1700" dirty="0" smtClean="0"/>
              <a:t> as pointed out in the audit report </a:t>
            </a:r>
            <a:r>
              <a:rPr lang="en-US" sz="1700" b="1" dirty="0" smtClean="0"/>
              <a:t>AND</a:t>
            </a:r>
            <a:r>
              <a:rPr lang="en-US" sz="1700" dirty="0" smtClean="0"/>
              <a:t> also </a:t>
            </a:r>
            <a:r>
              <a:rPr lang="en-US" sz="1700" b="1" dirty="0" smtClean="0"/>
              <a:t>submit the action taken report / compliance report (along with proofs of compliance) to </a:t>
            </a:r>
            <a:r>
              <a:rPr lang="en-US" sz="1700" b="1" dirty="0" err="1" smtClean="0"/>
              <a:t>Labour</a:t>
            </a:r>
            <a:r>
              <a:rPr lang="en-US" sz="1700" b="1" dirty="0" smtClean="0"/>
              <a:t> Commissioner within 60 days</a:t>
            </a:r>
            <a:r>
              <a:rPr lang="en-US" sz="1700" dirty="0" smtClean="0"/>
              <a:t> in pursuant to the recommendations made in the Audit Report.</a:t>
            </a:r>
            <a:endParaRPr kumimoji="0" lang="en-US" sz="17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1000" fill="hold"/>
                                        <p:tgtEl>
                                          <p:spTgt spid="3">
                                            <p:bg/>
                                          </p:spTgt>
                                        </p:tgtEl>
                                        <p:attrNameLst>
                                          <p:attrName>ppt_x</p:attrName>
                                        </p:attrNameLst>
                                      </p:cBhvr>
                                      <p:tavLst>
                                        <p:tav tm="0">
                                          <p:val>
                                            <p:strVal val="#ppt_x-.2"/>
                                          </p:val>
                                        </p:tav>
                                        <p:tav tm="100000">
                                          <p:val>
                                            <p:strVal val="#ppt_x"/>
                                          </p:val>
                                        </p:tav>
                                      </p:tavLst>
                                    </p:anim>
                                    <p:anim calcmode="lin" valueType="num">
                                      <p:cBhvr>
                                        <p:cTn id="8" dur="1000" fill="hold"/>
                                        <p:tgtEl>
                                          <p:spTgt spid="3">
                                            <p:bg/>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bg/>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0" end="0"/>
                                            </p:txEl>
                                          </p:spTgt>
                                        </p:tgtEl>
                                      </p:cBhvr>
                                    </p:animEffect>
                                  </p:childTnLst>
                                </p:cTn>
                              </p:par>
                            </p:childTnLst>
                          </p:cTn>
                        </p:par>
                        <p:par>
                          <p:cTn id="15" fill="hold">
                            <p:stCondLst>
                              <p:cond delay="1000"/>
                            </p:stCondLst>
                            <p:childTnLst>
                              <p:par>
                                <p:cTn id="16" presetID="29" presetClass="entr" presetSubtype="0" fill="hold" grpId="0" nodeType="afterEffect">
                                  <p:stCondLst>
                                    <p:cond delay="0"/>
                                  </p:stCondLst>
                                  <p:childTnLst>
                                    <p:set>
                                      <p:cBhvr>
                                        <p:cTn id="17" dur="1" fill="hold">
                                          <p:stCondLst>
                                            <p:cond delay="0"/>
                                          </p:stCondLst>
                                        </p:cTn>
                                        <p:tgtEl>
                                          <p:spTgt spid="4">
                                            <p:bg/>
                                          </p:spTgt>
                                        </p:tgtEl>
                                        <p:attrNameLst>
                                          <p:attrName>style.visibility</p:attrName>
                                        </p:attrNameLst>
                                      </p:cBhvr>
                                      <p:to>
                                        <p:strVal val="visible"/>
                                      </p:to>
                                    </p:set>
                                    <p:anim calcmode="lin" valueType="num">
                                      <p:cBhvr>
                                        <p:cTn id="18" dur="1000" fill="hold"/>
                                        <p:tgtEl>
                                          <p:spTgt spid="4">
                                            <p:bg/>
                                          </p:spTgt>
                                        </p:tgtEl>
                                        <p:attrNameLst>
                                          <p:attrName>ppt_x</p:attrName>
                                        </p:attrNameLst>
                                      </p:cBhvr>
                                      <p:tavLst>
                                        <p:tav tm="0">
                                          <p:val>
                                            <p:strVal val="#ppt_x-.2"/>
                                          </p:val>
                                        </p:tav>
                                        <p:tav tm="100000">
                                          <p:val>
                                            <p:strVal val="#ppt_x"/>
                                          </p:val>
                                        </p:tav>
                                      </p:tavLst>
                                    </p:anim>
                                    <p:anim calcmode="lin" valueType="num">
                                      <p:cBhvr>
                                        <p:cTn id="19" dur="1000" fill="hold"/>
                                        <p:tgtEl>
                                          <p:spTgt spid="4">
                                            <p:bg/>
                                          </p:spTgt>
                                        </p:tgtEl>
                                        <p:attrNameLst>
                                          <p:attrName>ppt_y</p:attrName>
                                        </p:attrNameLst>
                                      </p:cBhvr>
                                      <p:tavLst>
                                        <p:tav tm="0">
                                          <p:val>
                                            <p:strVal val="#ppt_y"/>
                                          </p:val>
                                        </p:tav>
                                        <p:tav tm="100000">
                                          <p:val>
                                            <p:strVal val="#ppt_y"/>
                                          </p:val>
                                        </p:tav>
                                      </p:tavLst>
                                    </p:anim>
                                    <p:animEffect transition="in" filter="wipe(right)" prLst="gradientSize: 0.1">
                                      <p:cBhvr>
                                        <p:cTn id="20" dur="1000"/>
                                        <p:tgtEl>
                                          <p:spTgt spid="4">
                                            <p:bg/>
                                          </p:spTgt>
                                        </p:tgtEl>
                                      </p:cBhvr>
                                    </p:animEffect>
                                  </p:childTnLst>
                                </p:cTn>
                              </p:par>
                              <p:par>
                                <p:cTn id="21" presetID="29" presetClass="entr" presetSubtype="0" fill="hold" grpId="0" nodeType="with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anim calcmode="lin" valueType="num">
                                      <p:cBhvr>
                                        <p:cTn id="23" dur="1000" fill="hold"/>
                                        <p:tgtEl>
                                          <p:spTgt spid="4">
                                            <p:txEl>
                                              <p:pRg st="0" end="0"/>
                                            </p:txEl>
                                          </p:spTgt>
                                        </p:tgtEl>
                                        <p:attrNameLst>
                                          <p:attrName>ppt_x</p:attrName>
                                        </p:attrNameLst>
                                      </p:cBhvr>
                                      <p:tavLst>
                                        <p:tav tm="0">
                                          <p:val>
                                            <p:strVal val="#ppt_x-.2"/>
                                          </p:val>
                                        </p:tav>
                                        <p:tav tm="100000">
                                          <p:val>
                                            <p:strVal val="#ppt_x"/>
                                          </p:val>
                                        </p:tav>
                                      </p:tavLst>
                                    </p:anim>
                                    <p:anim calcmode="lin" valueType="num">
                                      <p:cBhvr>
                                        <p:cTn id="24" dur="1000" fill="hold"/>
                                        <p:tgtEl>
                                          <p:spTgt spid="4">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5" dur="1000"/>
                                        <p:tgtEl>
                                          <p:spTgt spid="4">
                                            <p:txEl>
                                              <p:pRg st="0" end="0"/>
                                            </p:txEl>
                                          </p:spTgt>
                                        </p:tgtEl>
                                      </p:cBhvr>
                                    </p:animEffect>
                                  </p:childTnLst>
                                </p:cTn>
                              </p:par>
                            </p:childTnLst>
                          </p:cTn>
                        </p:par>
                        <p:par>
                          <p:cTn id="26" fill="hold">
                            <p:stCondLst>
                              <p:cond delay="2000"/>
                            </p:stCondLst>
                            <p:childTnLst>
                              <p:par>
                                <p:cTn id="27" presetID="29" presetClass="entr" presetSubtype="0" fill="hold" grpId="0" nodeType="afterEffect">
                                  <p:stCondLst>
                                    <p:cond delay="0"/>
                                  </p:stCondLst>
                                  <p:childTnLst>
                                    <p:set>
                                      <p:cBhvr>
                                        <p:cTn id="28" dur="1" fill="hold">
                                          <p:stCondLst>
                                            <p:cond delay="0"/>
                                          </p:stCondLst>
                                        </p:cTn>
                                        <p:tgtEl>
                                          <p:spTgt spid="5">
                                            <p:bg/>
                                          </p:spTgt>
                                        </p:tgtEl>
                                        <p:attrNameLst>
                                          <p:attrName>style.visibility</p:attrName>
                                        </p:attrNameLst>
                                      </p:cBhvr>
                                      <p:to>
                                        <p:strVal val="visible"/>
                                      </p:to>
                                    </p:set>
                                    <p:anim calcmode="lin" valueType="num">
                                      <p:cBhvr>
                                        <p:cTn id="29" dur="1000" fill="hold"/>
                                        <p:tgtEl>
                                          <p:spTgt spid="5">
                                            <p:bg/>
                                          </p:spTgt>
                                        </p:tgtEl>
                                        <p:attrNameLst>
                                          <p:attrName>ppt_x</p:attrName>
                                        </p:attrNameLst>
                                      </p:cBhvr>
                                      <p:tavLst>
                                        <p:tav tm="0">
                                          <p:val>
                                            <p:strVal val="#ppt_x-.2"/>
                                          </p:val>
                                        </p:tav>
                                        <p:tav tm="100000">
                                          <p:val>
                                            <p:strVal val="#ppt_x"/>
                                          </p:val>
                                        </p:tav>
                                      </p:tavLst>
                                    </p:anim>
                                    <p:anim calcmode="lin" valueType="num">
                                      <p:cBhvr>
                                        <p:cTn id="30" dur="1000" fill="hold"/>
                                        <p:tgtEl>
                                          <p:spTgt spid="5">
                                            <p:bg/>
                                          </p:spTgt>
                                        </p:tgtEl>
                                        <p:attrNameLst>
                                          <p:attrName>ppt_y</p:attrName>
                                        </p:attrNameLst>
                                      </p:cBhvr>
                                      <p:tavLst>
                                        <p:tav tm="0">
                                          <p:val>
                                            <p:strVal val="#ppt_y"/>
                                          </p:val>
                                        </p:tav>
                                        <p:tav tm="100000">
                                          <p:val>
                                            <p:strVal val="#ppt_y"/>
                                          </p:val>
                                        </p:tav>
                                      </p:tavLst>
                                    </p:anim>
                                    <p:animEffect transition="in" filter="wipe(right)" prLst="gradientSize: 0.1">
                                      <p:cBhvr>
                                        <p:cTn id="31" dur="1000"/>
                                        <p:tgtEl>
                                          <p:spTgt spid="5">
                                            <p:bg/>
                                          </p:spTgt>
                                        </p:tgtEl>
                                      </p:cBhvr>
                                    </p:animEffect>
                                  </p:childTnLst>
                                </p:cTn>
                              </p:par>
                              <p:par>
                                <p:cTn id="32" presetID="29" presetClass="entr" presetSubtype="0" fill="hold" grpId="0" nodeType="withEffect">
                                  <p:stCondLst>
                                    <p:cond delay="0"/>
                                  </p:stCondLst>
                                  <p:childTnLst>
                                    <p:set>
                                      <p:cBhvr>
                                        <p:cTn id="33" dur="1" fill="hold">
                                          <p:stCondLst>
                                            <p:cond delay="0"/>
                                          </p:stCondLst>
                                        </p:cTn>
                                        <p:tgtEl>
                                          <p:spTgt spid="5">
                                            <p:txEl>
                                              <p:pRg st="0" end="0"/>
                                            </p:txEl>
                                          </p:spTgt>
                                        </p:tgtEl>
                                        <p:attrNameLst>
                                          <p:attrName>style.visibility</p:attrName>
                                        </p:attrNameLst>
                                      </p:cBhvr>
                                      <p:to>
                                        <p:strVal val="visible"/>
                                      </p:to>
                                    </p:set>
                                    <p:anim calcmode="lin" valueType="num">
                                      <p:cBhvr>
                                        <p:cTn id="34"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35"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6"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uiExpand="1" build="p" animBg="1"/>
      <p:bldP spid="5" grpId="0" uiExpand="1" build="p"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effectLst>
                  <a:outerShdw blurRad="38100" dist="38100" dir="2700000" algn="tl">
                    <a:srgbClr val="000000">
                      <a:alpha val="43137"/>
                    </a:srgbClr>
                  </a:outerShdw>
                </a:effectLst>
              </a:rPr>
              <a:t>HARYANA GOVERNMENT LABOUR DEPARTMENT – </a:t>
            </a:r>
            <a:br>
              <a:rPr lang="en-US" sz="2400" b="1" dirty="0" smtClean="0">
                <a:effectLst>
                  <a:outerShdw blurRad="38100" dist="38100" dir="2700000" algn="tl">
                    <a:srgbClr val="000000">
                      <a:alpha val="43137"/>
                    </a:srgbClr>
                  </a:outerShdw>
                </a:effectLst>
              </a:rPr>
            </a:br>
            <a:r>
              <a:rPr lang="en-US" sz="2400" b="1" dirty="0" smtClean="0">
                <a:effectLst>
                  <a:outerShdw blurRad="38100" dist="38100" dir="2700000" algn="tl">
                    <a:srgbClr val="000000">
                      <a:alpha val="43137"/>
                    </a:srgbClr>
                  </a:outerShdw>
                </a:effectLst>
              </a:rPr>
              <a:t>Third Party Certification / Audit Scheme</a:t>
            </a:r>
          </a:p>
        </p:txBody>
      </p:sp>
      <p:sp>
        <p:nvSpPr>
          <p:cNvPr id="3" name="Content Placeholder 2"/>
          <p:cNvSpPr>
            <a:spLocks noGrp="1"/>
          </p:cNvSpPr>
          <p:nvPr>
            <p:ph idx="1"/>
          </p:nvPr>
        </p:nvSpPr>
        <p:spPr>
          <a:xfrm>
            <a:off x="457200" y="1714489"/>
            <a:ext cx="8229600" cy="857255"/>
          </a:xfrm>
          <a:solidFill>
            <a:schemeClr val="accent2">
              <a:lumMod val="20000"/>
              <a:lumOff val="80000"/>
            </a:schemeClr>
          </a:solidFill>
        </p:spPr>
        <p:txBody>
          <a:bodyPr/>
          <a:lstStyle/>
          <a:p>
            <a:pPr algn="just"/>
            <a:r>
              <a:rPr lang="en-US" sz="1800" dirty="0" smtClean="0"/>
              <a:t>Compliance of observation / discrepancies pointed out in the audit report shall be </a:t>
            </a:r>
            <a:r>
              <a:rPr lang="en-US" sz="1800" b="1" dirty="0" smtClean="0"/>
              <a:t>monitored at the level of </a:t>
            </a:r>
            <a:r>
              <a:rPr lang="en-US" sz="1800" b="1" dirty="0" err="1" smtClean="0"/>
              <a:t>Labour</a:t>
            </a:r>
            <a:r>
              <a:rPr lang="en-US" sz="1800" b="1" dirty="0" smtClean="0"/>
              <a:t> Commissioner, Haryana.</a:t>
            </a:r>
            <a:endParaRPr lang="en-US" sz="1800" dirty="0" smtClean="0"/>
          </a:p>
        </p:txBody>
      </p:sp>
      <p:sp>
        <p:nvSpPr>
          <p:cNvPr id="4" name="Content Placeholder 2"/>
          <p:cNvSpPr txBox="1">
            <a:spLocks/>
          </p:cNvSpPr>
          <p:nvPr/>
        </p:nvSpPr>
        <p:spPr bwMode="auto">
          <a:xfrm>
            <a:off x="485804" y="2928934"/>
            <a:ext cx="8229600" cy="928694"/>
          </a:xfrm>
          <a:prstGeom prst="rect">
            <a:avLst/>
          </a:prstGeom>
          <a:solidFill>
            <a:schemeClr val="accent2">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algn="just" eaLnBrk="0" hangingPunct="0">
              <a:spcBef>
                <a:spcPct val="20000"/>
              </a:spcBef>
              <a:buFontTx/>
              <a:buChar char="•"/>
            </a:pPr>
            <a:r>
              <a:rPr lang="en-US" b="1" dirty="0" smtClean="0"/>
              <a:t>No legal action</a:t>
            </a:r>
            <a:r>
              <a:rPr lang="en-US" dirty="0" smtClean="0"/>
              <a:t> shall be taken against the </a:t>
            </a:r>
            <a:r>
              <a:rPr lang="en-US" b="1" dirty="0" smtClean="0"/>
              <a:t>Head of the establishment / manager for any discrepancies / observations / violations of Acts / Rules</a:t>
            </a:r>
            <a:r>
              <a:rPr lang="en-US" dirty="0" smtClean="0"/>
              <a:t> pointed out by the auditor in his audit report.</a:t>
            </a:r>
            <a:endParaRPr kumimoji="0" lang="en-US" sz="18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1000" fill="hold"/>
                                        <p:tgtEl>
                                          <p:spTgt spid="3">
                                            <p:bg/>
                                          </p:spTgt>
                                        </p:tgtEl>
                                        <p:attrNameLst>
                                          <p:attrName>ppt_x</p:attrName>
                                        </p:attrNameLst>
                                      </p:cBhvr>
                                      <p:tavLst>
                                        <p:tav tm="0">
                                          <p:val>
                                            <p:strVal val="#ppt_x-.2"/>
                                          </p:val>
                                        </p:tav>
                                        <p:tav tm="100000">
                                          <p:val>
                                            <p:strVal val="#ppt_x"/>
                                          </p:val>
                                        </p:tav>
                                      </p:tavLst>
                                    </p:anim>
                                    <p:anim calcmode="lin" valueType="num">
                                      <p:cBhvr>
                                        <p:cTn id="8" dur="1000" fill="hold"/>
                                        <p:tgtEl>
                                          <p:spTgt spid="3">
                                            <p:bg/>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bg/>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0" end="0"/>
                                            </p:txEl>
                                          </p:spTgt>
                                        </p:tgtEl>
                                      </p:cBhvr>
                                    </p:animEffect>
                                  </p:childTnLst>
                                </p:cTn>
                              </p:par>
                            </p:childTnLst>
                          </p:cTn>
                        </p:par>
                        <p:par>
                          <p:cTn id="15" fill="hold">
                            <p:stCondLst>
                              <p:cond delay="1000"/>
                            </p:stCondLst>
                            <p:childTnLst>
                              <p:par>
                                <p:cTn id="16" presetID="29" presetClass="entr" presetSubtype="0" fill="hold" grpId="0" nodeType="afterEffect">
                                  <p:stCondLst>
                                    <p:cond delay="0"/>
                                  </p:stCondLst>
                                  <p:childTnLst>
                                    <p:set>
                                      <p:cBhvr>
                                        <p:cTn id="17" dur="1" fill="hold">
                                          <p:stCondLst>
                                            <p:cond delay="0"/>
                                          </p:stCondLst>
                                        </p:cTn>
                                        <p:tgtEl>
                                          <p:spTgt spid="4">
                                            <p:bg/>
                                          </p:spTgt>
                                        </p:tgtEl>
                                        <p:attrNameLst>
                                          <p:attrName>style.visibility</p:attrName>
                                        </p:attrNameLst>
                                      </p:cBhvr>
                                      <p:to>
                                        <p:strVal val="visible"/>
                                      </p:to>
                                    </p:set>
                                    <p:anim calcmode="lin" valueType="num">
                                      <p:cBhvr>
                                        <p:cTn id="18" dur="1000" fill="hold"/>
                                        <p:tgtEl>
                                          <p:spTgt spid="4">
                                            <p:bg/>
                                          </p:spTgt>
                                        </p:tgtEl>
                                        <p:attrNameLst>
                                          <p:attrName>ppt_x</p:attrName>
                                        </p:attrNameLst>
                                      </p:cBhvr>
                                      <p:tavLst>
                                        <p:tav tm="0">
                                          <p:val>
                                            <p:strVal val="#ppt_x-.2"/>
                                          </p:val>
                                        </p:tav>
                                        <p:tav tm="100000">
                                          <p:val>
                                            <p:strVal val="#ppt_x"/>
                                          </p:val>
                                        </p:tav>
                                      </p:tavLst>
                                    </p:anim>
                                    <p:anim calcmode="lin" valueType="num">
                                      <p:cBhvr>
                                        <p:cTn id="19" dur="1000" fill="hold"/>
                                        <p:tgtEl>
                                          <p:spTgt spid="4">
                                            <p:bg/>
                                          </p:spTgt>
                                        </p:tgtEl>
                                        <p:attrNameLst>
                                          <p:attrName>ppt_y</p:attrName>
                                        </p:attrNameLst>
                                      </p:cBhvr>
                                      <p:tavLst>
                                        <p:tav tm="0">
                                          <p:val>
                                            <p:strVal val="#ppt_y"/>
                                          </p:val>
                                        </p:tav>
                                        <p:tav tm="100000">
                                          <p:val>
                                            <p:strVal val="#ppt_y"/>
                                          </p:val>
                                        </p:tav>
                                      </p:tavLst>
                                    </p:anim>
                                    <p:animEffect transition="in" filter="wipe(right)" prLst="gradientSize: 0.1">
                                      <p:cBhvr>
                                        <p:cTn id="20" dur="1000"/>
                                        <p:tgtEl>
                                          <p:spTgt spid="4">
                                            <p:bg/>
                                          </p:spTgt>
                                        </p:tgtEl>
                                      </p:cBhvr>
                                    </p:animEffect>
                                  </p:childTnLst>
                                </p:cTn>
                              </p:par>
                              <p:par>
                                <p:cTn id="21" presetID="29" presetClass="entr" presetSubtype="0" fill="hold" grpId="0" nodeType="with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anim calcmode="lin" valueType="num">
                                      <p:cBhvr>
                                        <p:cTn id="23" dur="1000" fill="hold"/>
                                        <p:tgtEl>
                                          <p:spTgt spid="4">
                                            <p:txEl>
                                              <p:pRg st="0" end="0"/>
                                            </p:txEl>
                                          </p:spTgt>
                                        </p:tgtEl>
                                        <p:attrNameLst>
                                          <p:attrName>ppt_x</p:attrName>
                                        </p:attrNameLst>
                                      </p:cBhvr>
                                      <p:tavLst>
                                        <p:tav tm="0">
                                          <p:val>
                                            <p:strVal val="#ppt_x-.2"/>
                                          </p:val>
                                        </p:tav>
                                        <p:tav tm="100000">
                                          <p:val>
                                            <p:strVal val="#ppt_x"/>
                                          </p:val>
                                        </p:tav>
                                      </p:tavLst>
                                    </p:anim>
                                    <p:anim calcmode="lin" valueType="num">
                                      <p:cBhvr>
                                        <p:cTn id="24" dur="1000" fill="hold"/>
                                        <p:tgtEl>
                                          <p:spTgt spid="4">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5" dur="1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uiExpand="1" build="p"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effectLst>
                  <a:outerShdw blurRad="38100" dist="38100" dir="2700000" algn="tl">
                    <a:srgbClr val="000000">
                      <a:alpha val="43137"/>
                    </a:srgbClr>
                  </a:outerShdw>
                </a:effectLst>
              </a:rPr>
              <a:t>HARYANA GOVERNMENT LABOUR DEPARTMENT – </a:t>
            </a:r>
            <a:br>
              <a:rPr lang="en-US" sz="2400" b="1" dirty="0" smtClean="0">
                <a:effectLst>
                  <a:outerShdw blurRad="38100" dist="38100" dir="2700000" algn="tl">
                    <a:srgbClr val="000000">
                      <a:alpha val="43137"/>
                    </a:srgbClr>
                  </a:outerShdw>
                </a:effectLst>
              </a:rPr>
            </a:br>
            <a:r>
              <a:rPr lang="en-US" sz="2400" b="1" dirty="0" smtClean="0">
                <a:effectLst>
                  <a:outerShdw blurRad="38100" dist="38100" dir="2700000" algn="tl">
                    <a:srgbClr val="000000">
                      <a:alpha val="43137"/>
                    </a:srgbClr>
                  </a:outerShdw>
                </a:effectLst>
              </a:rPr>
              <a:t>Third Party Certification / Audit Scheme</a:t>
            </a:r>
          </a:p>
        </p:txBody>
      </p:sp>
      <p:sp>
        <p:nvSpPr>
          <p:cNvPr id="3" name="Content Placeholder 2"/>
          <p:cNvSpPr>
            <a:spLocks noGrp="1"/>
          </p:cNvSpPr>
          <p:nvPr>
            <p:ph idx="1"/>
          </p:nvPr>
        </p:nvSpPr>
        <p:spPr>
          <a:xfrm>
            <a:off x="457200" y="1714489"/>
            <a:ext cx="8229600" cy="714379"/>
          </a:xfrm>
          <a:solidFill>
            <a:schemeClr val="accent2">
              <a:lumMod val="20000"/>
              <a:lumOff val="80000"/>
            </a:schemeClr>
          </a:solidFill>
        </p:spPr>
        <p:txBody>
          <a:bodyPr/>
          <a:lstStyle/>
          <a:p>
            <a:pPr algn="just"/>
            <a:r>
              <a:rPr lang="en-US" sz="1800" b="1" dirty="0" smtClean="0"/>
              <a:t>PCS is Liable to be debarred from conducting such Compliance Audits, if:</a:t>
            </a:r>
          </a:p>
        </p:txBody>
      </p:sp>
      <p:sp>
        <p:nvSpPr>
          <p:cNvPr id="9" name="TextBox 8"/>
          <p:cNvSpPr txBox="1"/>
          <p:nvPr/>
        </p:nvSpPr>
        <p:spPr>
          <a:xfrm>
            <a:off x="500034" y="2428868"/>
            <a:ext cx="8143932" cy="1938992"/>
          </a:xfrm>
          <a:prstGeom prst="rect">
            <a:avLst/>
          </a:prstGeom>
          <a:noFill/>
          <a:ln>
            <a:solidFill>
              <a:schemeClr val="accent6">
                <a:lumMod val="60000"/>
                <a:lumOff val="40000"/>
              </a:schemeClr>
            </a:solidFill>
          </a:ln>
        </p:spPr>
        <p:txBody>
          <a:bodyPr wrap="square" rtlCol="0">
            <a:spAutoFit/>
          </a:bodyPr>
          <a:lstStyle/>
          <a:p>
            <a:pPr marL="342900" indent="-342900">
              <a:lnSpc>
                <a:spcPct val="150000"/>
              </a:lnSpc>
              <a:buFont typeface="+mj-lt"/>
              <a:buAutoNum type="alphaLcParenR"/>
            </a:pPr>
            <a:r>
              <a:rPr lang="en-US" sz="1600" dirty="0" smtClean="0"/>
              <a:t>Audit conducted in violation of the provisions of the Act or rules</a:t>
            </a:r>
          </a:p>
          <a:p>
            <a:pPr marL="342900" indent="-342900">
              <a:lnSpc>
                <a:spcPct val="150000"/>
              </a:lnSpc>
              <a:buFont typeface="+mj-lt"/>
              <a:buAutoNum type="alphaLcParenR"/>
            </a:pPr>
            <a:r>
              <a:rPr lang="en-US" sz="1600" dirty="0" smtClean="0"/>
              <a:t>Acting in a manner inconsistent with the intent or the purpose of the Act or rules made </a:t>
            </a:r>
            <a:r>
              <a:rPr lang="en-US" sz="1600" dirty="0" err="1" smtClean="0"/>
              <a:t>thereunder</a:t>
            </a:r>
            <a:r>
              <a:rPr lang="en-US" sz="1600" dirty="0" smtClean="0"/>
              <a:t> or </a:t>
            </a:r>
          </a:p>
          <a:p>
            <a:pPr marL="342900" indent="-342900">
              <a:lnSpc>
                <a:spcPct val="150000"/>
              </a:lnSpc>
              <a:buFont typeface="+mj-lt"/>
              <a:buAutoNum type="alphaLcParenR"/>
            </a:pPr>
            <a:r>
              <a:rPr lang="en-US" sz="1600" dirty="0" smtClean="0"/>
              <a:t>Omitted or Failed to act as required under the Act and rules made </a:t>
            </a:r>
            <a:r>
              <a:rPr lang="en-US" sz="1600" dirty="0" err="1" smtClean="0"/>
              <a:t>thereunder</a:t>
            </a:r>
            <a:r>
              <a:rPr lang="en-US" sz="1600" dirty="0" smtClean="0"/>
              <a:t>; or </a:t>
            </a:r>
          </a:p>
          <a:p>
            <a:pPr marL="342900" indent="-342900">
              <a:lnSpc>
                <a:spcPct val="150000"/>
              </a:lnSpc>
              <a:buFont typeface="+mj-lt"/>
              <a:buAutoNum type="alphaLcParenR"/>
            </a:pPr>
            <a:r>
              <a:rPr lang="en-US" sz="1600" dirty="0" smtClean="0"/>
              <a:t>For any other similar reason by which he has failed in duty as a Compliance Auditor</a:t>
            </a:r>
            <a:endParaRPr lang="en-US"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1000" fill="hold"/>
                                        <p:tgtEl>
                                          <p:spTgt spid="3">
                                            <p:bg/>
                                          </p:spTgt>
                                        </p:tgtEl>
                                        <p:attrNameLst>
                                          <p:attrName>ppt_x</p:attrName>
                                        </p:attrNameLst>
                                      </p:cBhvr>
                                      <p:tavLst>
                                        <p:tav tm="0">
                                          <p:val>
                                            <p:strVal val="#ppt_x-.2"/>
                                          </p:val>
                                        </p:tav>
                                        <p:tav tm="100000">
                                          <p:val>
                                            <p:strVal val="#ppt_x"/>
                                          </p:val>
                                        </p:tav>
                                      </p:tavLst>
                                    </p:anim>
                                    <p:anim calcmode="lin" valueType="num">
                                      <p:cBhvr>
                                        <p:cTn id="8" dur="1000" fill="hold"/>
                                        <p:tgtEl>
                                          <p:spTgt spid="3">
                                            <p:bg/>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bg/>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0" end="0"/>
                                            </p:txEl>
                                          </p:spTgt>
                                        </p:tgtEl>
                                      </p:cBhvr>
                                    </p:animEffect>
                                  </p:childTnLst>
                                </p:cTn>
                              </p:par>
                            </p:childTnLst>
                          </p:cTn>
                        </p:par>
                        <p:par>
                          <p:cTn id="15" fill="hold">
                            <p:stCondLst>
                              <p:cond delay="1000"/>
                            </p:stCondLst>
                            <p:childTnLst>
                              <p:par>
                                <p:cTn id="16" presetID="29" presetClass="entr" presetSubtype="0" fill="hold" grpId="0" nodeType="after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p:cTn id="18" dur="1000" fill="hold"/>
                                        <p:tgtEl>
                                          <p:spTgt spid="9"/>
                                        </p:tgtEl>
                                        <p:attrNameLst>
                                          <p:attrName>ppt_x</p:attrName>
                                        </p:attrNameLst>
                                      </p:cBhvr>
                                      <p:tavLst>
                                        <p:tav tm="0">
                                          <p:val>
                                            <p:strVal val="#ppt_x-.2"/>
                                          </p:val>
                                        </p:tav>
                                        <p:tav tm="100000">
                                          <p:val>
                                            <p:strVal val="#ppt_x"/>
                                          </p:val>
                                        </p:tav>
                                      </p:tavLst>
                                    </p:anim>
                                    <p:anim calcmode="lin" valueType="num">
                                      <p:cBhvr>
                                        <p:cTn id="19"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2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9"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BjBJHmYCEAAWrfa.jpg"/>
          <p:cNvPicPr>
            <a:picLocks noGrp="1" noChangeAspect="1"/>
          </p:cNvPicPr>
          <p:nvPr>
            <p:ph idx="1"/>
          </p:nvPr>
        </p:nvPicPr>
        <p:blipFill>
          <a:blip r:embed="rId2" cstate="print"/>
          <a:stretch>
            <a:fillRect/>
          </a:stretch>
        </p:blipFill>
        <p:spPr>
          <a:xfrm>
            <a:off x="1676400" y="609600"/>
            <a:ext cx="5410200" cy="541020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006600"/>
                </a:solidFill>
                <a:latin typeface="Algerian" pitchFamily="82" charset="0"/>
              </a:rPr>
              <a:t>THANK YOU!!</a:t>
            </a:r>
            <a:endParaRPr lang="en-US" sz="4000" dirty="0">
              <a:solidFill>
                <a:srgbClr val="006600"/>
              </a:solidFill>
              <a:latin typeface="Algerian" pitchFamily="82" charset="0"/>
            </a:endParaRPr>
          </a:p>
        </p:txBody>
      </p:sp>
      <p:graphicFrame>
        <p:nvGraphicFramePr>
          <p:cNvPr id="4" name="Content Placeholder 3"/>
          <p:cNvGraphicFramePr>
            <a:graphicFrameLocks noGrp="1"/>
          </p:cNvGraphicFramePr>
          <p:nvPr>
            <p:ph idx="1"/>
          </p:nvPr>
        </p:nvGraphicFramePr>
        <p:xfrm>
          <a:off x="457200" y="1600200"/>
          <a:ext cx="8229600" cy="3829064"/>
        </p:xfrm>
        <a:graphic>
          <a:graphicData uri="http://schemas.openxmlformats.org/drawingml/2006/table">
            <a:tbl>
              <a:tblPr firstRow="1" bandRow="1">
                <a:tableStyleId>{5C22544A-7EE6-4342-B048-85BDC9FD1C3A}</a:tableStyleId>
              </a:tblPr>
              <a:tblGrid>
                <a:gridCol w="8229600"/>
              </a:tblGrid>
              <a:tr h="3829064">
                <a:tc>
                  <a:txBody>
                    <a:bodyPr/>
                    <a:lstStyle/>
                    <a:p>
                      <a:pPr algn="ctr"/>
                      <a:r>
                        <a:rPr lang="en-US" sz="2400" b="1" dirty="0" smtClean="0">
                          <a:solidFill>
                            <a:schemeClr val="tx1"/>
                          </a:solidFill>
                          <a:latin typeface="Arial Black" pitchFamily="34" charset="0"/>
                        </a:rPr>
                        <a:t>Ask Us Legal</a:t>
                      </a:r>
                    </a:p>
                    <a:p>
                      <a:pPr algn="ctr"/>
                      <a:r>
                        <a:rPr lang="en-US" sz="2000" b="1" i="1" dirty="0" smtClean="0">
                          <a:solidFill>
                            <a:schemeClr val="tx1"/>
                          </a:solidFill>
                          <a:latin typeface="Century Schoolbook" pitchFamily="18" charset="0"/>
                        </a:rPr>
                        <a:t>Advocates &amp; Solicitors</a:t>
                      </a:r>
                    </a:p>
                    <a:p>
                      <a:endParaRPr lang="en-US" sz="2000" b="0" dirty="0" smtClean="0">
                        <a:solidFill>
                          <a:schemeClr val="tx1"/>
                        </a:solidFill>
                        <a:latin typeface="Century Schoolbook" pitchFamily="18" charset="0"/>
                      </a:endParaRPr>
                    </a:p>
                    <a:p>
                      <a:r>
                        <a:rPr lang="en-US" sz="2000" b="1" dirty="0" smtClean="0">
                          <a:solidFill>
                            <a:schemeClr val="tx1"/>
                          </a:solidFill>
                          <a:latin typeface="Century Schoolbook" pitchFamily="18" charset="0"/>
                        </a:rPr>
                        <a:t>Corporate Office</a:t>
                      </a:r>
                      <a:r>
                        <a:rPr lang="en-US" sz="2000" b="0" dirty="0" smtClean="0">
                          <a:solidFill>
                            <a:schemeClr val="tx1"/>
                          </a:solidFill>
                          <a:latin typeface="Century Schoolbook" pitchFamily="18" charset="0"/>
                        </a:rPr>
                        <a:t>: </a:t>
                      </a:r>
                      <a:r>
                        <a:rPr lang="en-US" sz="1800" b="0" dirty="0" smtClean="0">
                          <a:solidFill>
                            <a:schemeClr val="tx1"/>
                          </a:solidFill>
                          <a:latin typeface="Century Schoolbook" pitchFamily="18" charset="0"/>
                        </a:rPr>
                        <a:t>C-8, LGF, </a:t>
                      </a:r>
                      <a:r>
                        <a:rPr lang="en-US" sz="1800" b="0" dirty="0" err="1" smtClean="0">
                          <a:solidFill>
                            <a:schemeClr val="tx1"/>
                          </a:solidFill>
                          <a:latin typeface="Century Schoolbook" pitchFamily="18" charset="0"/>
                        </a:rPr>
                        <a:t>Sushant</a:t>
                      </a:r>
                      <a:r>
                        <a:rPr lang="en-US" sz="1800" b="0" baseline="0" dirty="0" smtClean="0">
                          <a:solidFill>
                            <a:schemeClr val="tx1"/>
                          </a:solidFill>
                          <a:latin typeface="Century Schoolbook" pitchFamily="18" charset="0"/>
                        </a:rPr>
                        <a:t> Arcade, </a:t>
                      </a:r>
                      <a:r>
                        <a:rPr lang="en-US" sz="1800" b="0" baseline="0" dirty="0" err="1" smtClean="0">
                          <a:solidFill>
                            <a:schemeClr val="tx1"/>
                          </a:solidFill>
                          <a:latin typeface="Century Schoolbook" pitchFamily="18" charset="0"/>
                        </a:rPr>
                        <a:t>Sushant</a:t>
                      </a:r>
                      <a:r>
                        <a:rPr lang="en-US" sz="1800" b="0" baseline="0" dirty="0" smtClean="0">
                          <a:solidFill>
                            <a:schemeClr val="tx1"/>
                          </a:solidFill>
                          <a:latin typeface="Century Schoolbook" pitchFamily="18" charset="0"/>
                        </a:rPr>
                        <a:t> Lok-1</a:t>
                      </a:r>
                    </a:p>
                    <a:p>
                      <a:r>
                        <a:rPr lang="en-US" sz="1800" b="0" dirty="0" smtClean="0">
                          <a:solidFill>
                            <a:schemeClr val="tx1"/>
                          </a:solidFill>
                          <a:latin typeface="Century Schoolbook" pitchFamily="18" charset="0"/>
                        </a:rPr>
                        <a:t>                                 Gurgaon-122009,</a:t>
                      </a:r>
                      <a:r>
                        <a:rPr lang="en-US" sz="1800" b="0" baseline="0" dirty="0" smtClean="0">
                          <a:solidFill>
                            <a:schemeClr val="tx1"/>
                          </a:solidFill>
                          <a:latin typeface="Century Schoolbook" pitchFamily="18" charset="0"/>
                        </a:rPr>
                        <a:t> Haryana, India</a:t>
                      </a:r>
                    </a:p>
                    <a:p>
                      <a:endParaRPr lang="en-US" sz="800" b="0" baseline="0" dirty="0" smtClean="0">
                        <a:solidFill>
                          <a:schemeClr val="tx1"/>
                        </a:solidFill>
                        <a:latin typeface="Century Schoolbook" pitchFamily="18" charset="0"/>
                      </a:endParaRPr>
                    </a:p>
                    <a:p>
                      <a:r>
                        <a:rPr lang="en-US" sz="2000" b="1" baseline="0" dirty="0" smtClean="0">
                          <a:solidFill>
                            <a:schemeClr val="tx1"/>
                          </a:solidFill>
                          <a:latin typeface="Century Schoolbook" pitchFamily="18" charset="0"/>
                        </a:rPr>
                        <a:t>Phone</a:t>
                      </a:r>
                      <a:r>
                        <a:rPr lang="en-US" sz="2000" b="0" baseline="0" dirty="0" smtClean="0">
                          <a:solidFill>
                            <a:schemeClr val="tx1"/>
                          </a:solidFill>
                          <a:latin typeface="Century Schoolbook" pitchFamily="18" charset="0"/>
                        </a:rPr>
                        <a:t>:   +91-124-430 3427(D); +91-124-428 4929 </a:t>
                      </a:r>
                    </a:p>
                    <a:p>
                      <a:endParaRPr lang="en-US" sz="600" b="0" baseline="0" dirty="0" smtClean="0">
                        <a:solidFill>
                          <a:schemeClr val="tx1"/>
                        </a:solidFill>
                        <a:latin typeface="Century Schoolbook" pitchFamily="18" charset="0"/>
                      </a:endParaRPr>
                    </a:p>
                    <a:p>
                      <a:r>
                        <a:rPr lang="en-US" sz="2000" b="1" baseline="0" dirty="0" smtClean="0">
                          <a:solidFill>
                            <a:schemeClr val="tx1"/>
                          </a:solidFill>
                          <a:latin typeface="Century Schoolbook" pitchFamily="18" charset="0"/>
                        </a:rPr>
                        <a:t>Mobile</a:t>
                      </a:r>
                      <a:r>
                        <a:rPr lang="en-US" sz="2000" b="0" baseline="0" dirty="0" smtClean="0">
                          <a:solidFill>
                            <a:schemeClr val="tx1"/>
                          </a:solidFill>
                          <a:latin typeface="Century Schoolbook" pitchFamily="18" charset="0"/>
                        </a:rPr>
                        <a:t>:  +91-98184 85310</a:t>
                      </a:r>
                    </a:p>
                    <a:p>
                      <a:endParaRPr lang="en-US" sz="500" b="0" baseline="0" dirty="0" smtClean="0">
                        <a:solidFill>
                          <a:schemeClr val="tx1"/>
                        </a:solidFill>
                        <a:latin typeface="Century Schoolbook" pitchFamily="18" charset="0"/>
                      </a:endParaRPr>
                    </a:p>
                    <a:p>
                      <a:r>
                        <a:rPr lang="en-US" sz="2000" b="1" baseline="0" dirty="0" smtClean="0">
                          <a:solidFill>
                            <a:schemeClr val="tx1"/>
                          </a:solidFill>
                          <a:latin typeface="Century Schoolbook" pitchFamily="18" charset="0"/>
                        </a:rPr>
                        <a:t>Email</a:t>
                      </a:r>
                      <a:r>
                        <a:rPr lang="en-US" sz="2000" b="0" baseline="0" dirty="0" smtClean="0">
                          <a:solidFill>
                            <a:schemeClr val="tx1"/>
                          </a:solidFill>
                          <a:latin typeface="Century Schoolbook" pitchFamily="18" charset="0"/>
                        </a:rPr>
                        <a:t>:    </a:t>
                      </a:r>
                      <a:r>
                        <a:rPr lang="en-US" sz="2000" b="1" baseline="0" dirty="0" smtClean="0">
                          <a:solidFill>
                            <a:schemeClr val="tx1"/>
                          </a:solidFill>
                          <a:latin typeface="Century Schoolbook" pitchFamily="18" charset="0"/>
                          <a:hlinkClick r:id="rId2"/>
                        </a:rPr>
                        <a:t>ravi@askuslegal.in</a:t>
                      </a:r>
                      <a:endParaRPr lang="en-US" sz="2000" b="1" baseline="0" dirty="0" smtClean="0">
                        <a:solidFill>
                          <a:schemeClr val="tx1"/>
                        </a:solidFill>
                        <a:latin typeface="Century Schoolbook" pitchFamily="18" charset="0"/>
                      </a:endParaRPr>
                    </a:p>
                    <a:p>
                      <a:endParaRPr lang="en-US" sz="500" b="0" baseline="0" dirty="0" smtClean="0">
                        <a:solidFill>
                          <a:schemeClr val="tx1"/>
                        </a:solidFill>
                        <a:latin typeface="Century Schoolbook" pitchFamily="18" charset="0"/>
                      </a:endParaRPr>
                    </a:p>
                    <a:p>
                      <a:r>
                        <a:rPr lang="en-US" sz="2000" b="1" baseline="0" dirty="0" smtClean="0">
                          <a:solidFill>
                            <a:schemeClr val="tx1"/>
                          </a:solidFill>
                          <a:latin typeface="Century Schoolbook" pitchFamily="18" charset="0"/>
                        </a:rPr>
                        <a:t>Website</a:t>
                      </a:r>
                      <a:r>
                        <a:rPr lang="en-US" sz="2000" b="0" baseline="0" dirty="0" smtClean="0">
                          <a:solidFill>
                            <a:schemeClr val="tx1"/>
                          </a:solidFill>
                          <a:latin typeface="Century Schoolbook" pitchFamily="18" charset="0"/>
                        </a:rPr>
                        <a:t>: </a:t>
                      </a:r>
                      <a:r>
                        <a:rPr lang="en-US" sz="2000" b="1" baseline="0" dirty="0" smtClean="0">
                          <a:solidFill>
                            <a:schemeClr val="tx1"/>
                          </a:solidFill>
                          <a:latin typeface="Century Schoolbook" pitchFamily="18" charset="0"/>
                          <a:hlinkClick r:id="rId3"/>
                        </a:rPr>
                        <a:t>www.askuslegal.in</a:t>
                      </a:r>
                      <a:endParaRPr lang="en-US" sz="2000" b="1" baseline="0" dirty="0" smtClean="0">
                        <a:solidFill>
                          <a:schemeClr val="tx1"/>
                        </a:solidFill>
                        <a:latin typeface="Century Schoolbook" pitchFamily="18" charset="0"/>
                      </a:endParaRPr>
                    </a:p>
                    <a:p>
                      <a:endParaRPr lang="en-US" sz="800" b="0" baseline="0" dirty="0" smtClean="0">
                        <a:solidFill>
                          <a:schemeClr val="tx1"/>
                        </a:solidFill>
                        <a:latin typeface="Century Schoolbook" pitchFamily="18" charset="0"/>
                      </a:endParaRPr>
                    </a:p>
                    <a:p>
                      <a:r>
                        <a:rPr lang="en-US" sz="2000" b="1" baseline="0" dirty="0" smtClean="0">
                          <a:solidFill>
                            <a:schemeClr val="tx1"/>
                          </a:solidFill>
                          <a:latin typeface="Century Schoolbook" pitchFamily="18" charset="0"/>
                        </a:rPr>
                        <a:t>Contact</a:t>
                      </a:r>
                      <a:r>
                        <a:rPr lang="en-US" sz="2000" b="0" baseline="0" dirty="0" smtClean="0">
                          <a:solidFill>
                            <a:schemeClr val="tx1"/>
                          </a:solidFill>
                          <a:latin typeface="Century Schoolbook" pitchFamily="18" charset="0"/>
                        </a:rPr>
                        <a:t>: Ravi </a:t>
                      </a:r>
                      <a:r>
                        <a:rPr lang="en-US" sz="2000" b="0" baseline="0" dirty="0" err="1" smtClean="0">
                          <a:solidFill>
                            <a:schemeClr val="tx1"/>
                          </a:solidFill>
                          <a:latin typeface="Century Schoolbook" pitchFamily="18" charset="0"/>
                        </a:rPr>
                        <a:t>Chhabra</a:t>
                      </a:r>
                      <a:r>
                        <a:rPr lang="en-US" sz="2000" b="0" baseline="0" dirty="0" smtClean="0">
                          <a:solidFill>
                            <a:schemeClr val="tx1"/>
                          </a:solidFill>
                          <a:latin typeface="Century Schoolbook" pitchFamily="18" charset="0"/>
                        </a:rPr>
                        <a:t> (</a:t>
                      </a:r>
                      <a:r>
                        <a:rPr lang="en-US" sz="2000" b="0" i="1" baseline="0" dirty="0" smtClean="0">
                          <a:solidFill>
                            <a:schemeClr val="tx1"/>
                          </a:solidFill>
                          <a:latin typeface="Century Schoolbook" pitchFamily="18" charset="0"/>
                        </a:rPr>
                        <a:t>Managing Counsel</a:t>
                      </a:r>
                      <a:r>
                        <a:rPr lang="en-US" sz="2000" b="0" baseline="0" dirty="0" smtClean="0">
                          <a:solidFill>
                            <a:schemeClr val="tx1"/>
                          </a:solidFill>
                          <a:latin typeface="Century Schoolbook" pitchFamily="18" charset="0"/>
                        </a:rPr>
                        <a:t>) </a:t>
                      </a:r>
                      <a:endParaRPr lang="en-US" sz="2000" b="0" dirty="0">
                        <a:solidFill>
                          <a:schemeClr val="tx1"/>
                        </a:solidFill>
                        <a:latin typeface="Century Schoolbook" pitchFamily="18" charset="0"/>
                      </a:endParaRPr>
                    </a:p>
                  </a:txBody>
                  <a:tcPr>
                    <a:gradFill flip="none" rotWithShape="1">
                      <a:gsLst>
                        <a:gs pos="63000">
                          <a:schemeClr val="accent1"/>
                        </a:gs>
                        <a:gs pos="39999">
                          <a:srgbClr val="85C2FF"/>
                        </a:gs>
                        <a:gs pos="70000">
                          <a:srgbClr val="C4D6EB"/>
                        </a:gs>
                        <a:gs pos="100000">
                          <a:srgbClr val="FFEBFA"/>
                        </a:gs>
                      </a:gsLst>
                      <a:path path="circle">
                        <a:fillToRect l="100000" t="100000"/>
                      </a:path>
                      <a:tileRect r="-100000" b="-100000"/>
                    </a:gra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357188"/>
            <a:ext cx="8229600" cy="1143000"/>
          </a:xfrm>
        </p:spPr>
        <p:txBody>
          <a:bodyPr/>
          <a:lstStyle/>
          <a:p>
            <a:r>
              <a:rPr lang="en-US" sz="2000" b="1" dirty="0" smtClean="0">
                <a:solidFill>
                  <a:schemeClr val="tx2"/>
                </a:solidFill>
                <a:effectLst>
                  <a:outerShdw blurRad="38100" dist="38100" dir="2700000" algn="tl">
                    <a:srgbClr val="000000">
                      <a:alpha val="43137"/>
                    </a:srgbClr>
                  </a:outerShdw>
                </a:effectLst>
                <a:latin typeface="+mj-lt"/>
                <a:ea typeface="+mj-ea"/>
                <a:cs typeface="+mj-cs"/>
              </a:rPr>
              <a:t>DIRECTOR’S RESPONSIBILITY STATEMENT</a:t>
            </a:r>
            <a:endParaRPr lang="en-US" sz="2000" dirty="0">
              <a:effectLst>
                <a:outerShdw blurRad="38100" dist="38100" dir="2700000" algn="tl">
                  <a:srgbClr val="000000">
                    <a:alpha val="43137"/>
                  </a:srgbClr>
                </a:outerShdw>
              </a:effectLst>
            </a:endParaRPr>
          </a:p>
        </p:txBody>
      </p:sp>
      <p:sp>
        <p:nvSpPr>
          <p:cNvPr id="12291" name="Content Placeholder 2"/>
          <p:cNvSpPr>
            <a:spLocks noGrp="1"/>
          </p:cNvSpPr>
          <p:nvPr>
            <p:ph idx="1"/>
          </p:nvPr>
        </p:nvSpPr>
        <p:spPr/>
        <p:txBody>
          <a:bodyPr/>
          <a:lstStyle/>
          <a:p>
            <a:r>
              <a:rPr lang="en-IN" sz="2000" dirty="0" smtClean="0">
                <a:solidFill>
                  <a:schemeClr val="tx1"/>
                </a:solidFill>
                <a:latin typeface="+mn-lt"/>
                <a:ea typeface="+mn-ea"/>
                <a:cs typeface="+mn-cs"/>
              </a:rPr>
              <a:t>Directors had devised </a:t>
            </a:r>
            <a:r>
              <a:rPr lang="en-IN" sz="2000" b="1" dirty="0" smtClean="0">
                <a:solidFill>
                  <a:schemeClr val="tx1"/>
                </a:solidFill>
                <a:latin typeface="+mn-lt"/>
                <a:ea typeface="+mn-ea"/>
                <a:cs typeface="+mn-cs"/>
              </a:rPr>
              <a:t>proper systems to ensure compliance with the provisions of all applicable laws</a:t>
            </a:r>
            <a:r>
              <a:rPr lang="en-IN" sz="2000" dirty="0" smtClean="0">
                <a:solidFill>
                  <a:schemeClr val="tx1"/>
                </a:solidFill>
                <a:latin typeface="+mn-lt"/>
                <a:ea typeface="+mn-ea"/>
                <a:cs typeface="+mn-cs"/>
              </a:rPr>
              <a:t> and that such </a:t>
            </a:r>
            <a:r>
              <a:rPr lang="en-IN" sz="2000" b="1" dirty="0" smtClean="0">
                <a:solidFill>
                  <a:schemeClr val="tx1"/>
                </a:solidFill>
                <a:latin typeface="+mn-lt"/>
                <a:ea typeface="+mn-ea"/>
                <a:cs typeface="+mn-cs"/>
              </a:rPr>
              <a:t>systems were adequate and operating effectively.</a:t>
            </a:r>
            <a:r>
              <a:rPr lang="en-IN" sz="2000" dirty="0" smtClean="0">
                <a:solidFill>
                  <a:schemeClr val="tx1"/>
                </a:solidFill>
                <a:latin typeface="+mn-lt"/>
                <a:ea typeface="+mn-ea"/>
                <a:cs typeface="+mn-cs"/>
              </a:rPr>
              <a:t> </a:t>
            </a:r>
            <a:r>
              <a:rPr lang="en-IN" sz="2000" i="1" dirty="0" smtClean="0">
                <a:solidFill>
                  <a:schemeClr val="tx1"/>
                </a:solidFill>
                <a:latin typeface="+mn-lt"/>
                <a:ea typeface="+mn-ea"/>
                <a:cs typeface="+mn-cs"/>
              </a:rPr>
              <a:t>[Section 134(5)(f)]</a:t>
            </a:r>
            <a:endParaRPr lang="en-US"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p:cTn id="7" dur="1000" fill="hold"/>
                                        <p:tgtEl>
                                          <p:spTgt spid="12291">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12291">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29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74638"/>
            <a:ext cx="8329642" cy="1582726"/>
          </a:xfrm>
        </p:spPr>
        <p:txBody>
          <a:bodyPr/>
          <a:lstStyle/>
          <a:p>
            <a:r>
              <a:rPr lang="en-US" sz="3200" b="1" dirty="0" smtClean="0">
                <a:effectLst>
                  <a:outerShdw blurRad="38100" dist="38100" dir="2700000" algn="tl">
                    <a:srgbClr val="000000">
                      <a:alpha val="43137"/>
                    </a:srgbClr>
                  </a:outerShdw>
                </a:effectLst>
              </a:rPr>
              <a:t>INDUSTRY EXPECTATIONS FROM </a:t>
            </a:r>
            <a:br>
              <a:rPr lang="en-US" sz="3200" b="1" dirty="0" smtClean="0">
                <a:effectLst>
                  <a:outerShdw blurRad="38100" dist="38100" dir="2700000" algn="tl">
                    <a:srgbClr val="000000">
                      <a:alpha val="43137"/>
                    </a:srgbClr>
                  </a:outerShdw>
                </a:effectLst>
              </a:rPr>
            </a:br>
            <a:r>
              <a:rPr lang="en-US" sz="3200" b="1" dirty="0" smtClean="0">
                <a:effectLst>
                  <a:outerShdw blurRad="38100" dist="38100" dir="2700000" algn="tl">
                    <a:srgbClr val="000000">
                      <a:alpha val="43137"/>
                    </a:srgbClr>
                  </a:outerShdw>
                </a:effectLst>
              </a:rPr>
              <a:t>A COMPANY SECRETARY(CS)</a:t>
            </a:r>
          </a:p>
        </p:txBody>
      </p:sp>
      <p:sp>
        <p:nvSpPr>
          <p:cNvPr id="3" name="Content Placeholder 2"/>
          <p:cNvSpPr>
            <a:spLocks noGrp="1"/>
          </p:cNvSpPr>
          <p:nvPr>
            <p:ph idx="1"/>
          </p:nvPr>
        </p:nvSpPr>
        <p:spPr/>
        <p:txBody>
          <a:bodyPr/>
          <a:lstStyle/>
          <a:p>
            <a:pPr algn="just"/>
            <a:endParaRPr lang="en-US" sz="2400" b="1" dirty="0" smtClean="0"/>
          </a:p>
          <a:p>
            <a:pPr algn="just"/>
            <a:r>
              <a:rPr lang="en-US" sz="2400" b="1" dirty="0" smtClean="0"/>
              <a:t>What are</a:t>
            </a:r>
            <a:r>
              <a:rPr lang="en-US" sz="2400" dirty="0" smtClean="0"/>
              <a:t> </a:t>
            </a:r>
            <a:r>
              <a:rPr lang="en-US" sz="2400" b="1" dirty="0" smtClean="0"/>
              <a:t>the ‘General Expectations’ of Industry from Company Secretary [‘In-House Company Secretary/ Legal Counsel / </a:t>
            </a:r>
            <a:r>
              <a:rPr lang="en-US" sz="2400" b="1" dirty="0" err="1" smtClean="0"/>
              <a:t>Practising</a:t>
            </a:r>
            <a:r>
              <a:rPr lang="en-US" sz="2400" b="1" dirty="0" smtClean="0"/>
              <a:t> Company Secretaries’]</a:t>
            </a:r>
            <a:endParaRPr lang="en-US" sz="2400" dirty="0" smtClean="0"/>
          </a:p>
          <a:p>
            <a:endParaRPr lang="en-US" dirty="0"/>
          </a:p>
        </p:txBody>
      </p:sp>
      <p:pic>
        <p:nvPicPr>
          <p:cNvPr id="4" name="Picture 2" descr="C:\Users\Amin\AppData\Local\Microsoft\Windows\Temporary Internet Files\Content.IE5\7E1RMETW\question-mark-460864_960_720[1].png"/>
          <p:cNvPicPr>
            <a:picLocks noChangeAspect="1" noChangeArrowheads="1"/>
          </p:cNvPicPr>
          <p:nvPr/>
        </p:nvPicPr>
        <p:blipFill>
          <a:blip r:embed="rId2" cstate="print"/>
          <a:srcRect/>
          <a:stretch>
            <a:fillRect/>
          </a:stretch>
        </p:blipFill>
        <p:spPr bwMode="auto">
          <a:xfrm>
            <a:off x="6072197" y="4071942"/>
            <a:ext cx="857257" cy="857257"/>
          </a:xfrm>
          <a:prstGeom prst="rect">
            <a:avLst/>
          </a:prstGeom>
          <a:noFill/>
        </p:spPr>
      </p:pic>
      <p:pic>
        <p:nvPicPr>
          <p:cNvPr id="5" name="Picture 5" descr="C:\Users\Amin\AppData\Local\Microsoft\Windows\Temporary Internet Files\Content.IE5\YZPEJQDB\expectations[1].png"/>
          <p:cNvPicPr>
            <a:picLocks noChangeAspect="1" noChangeArrowheads="1"/>
          </p:cNvPicPr>
          <p:nvPr/>
        </p:nvPicPr>
        <p:blipFill>
          <a:blip r:embed="rId3"/>
          <a:srcRect/>
          <a:stretch>
            <a:fillRect/>
          </a:stretch>
        </p:blipFill>
        <p:spPr bwMode="auto">
          <a:xfrm>
            <a:off x="1785918" y="4071943"/>
            <a:ext cx="4357718" cy="87362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INDUSTRY EXPECTATIONS FROM A CS</a:t>
            </a:r>
          </a:p>
        </p:txBody>
      </p:sp>
      <p:sp>
        <p:nvSpPr>
          <p:cNvPr id="3" name="Content Placeholder 2"/>
          <p:cNvSpPr>
            <a:spLocks noGrp="1"/>
          </p:cNvSpPr>
          <p:nvPr>
            <p:ph idx="1"/>
          </p:nvPr>
        </p:nvSpPr>
        <p:spPr>
          <a:xfrm>
            <a:off x="457200" y="1285860"/>
            <a:ext cx="8229600" cy="4840303"/>
          </a:xfrm>
        </p:spPr>
        <p:txBody>
          <a:bodyPr/>
          <a:lstStyle/>
          <a:p>
            <a:pPr algn="just"/>
            <a:r>
              <a:rPr lang="en-US" sz="2400" b="1" dirty="0" smtClean="0">
                <a:solidFill>
                  <a:srgbClr val="C00000"/>
                </a:solidFill>
              </a:rPr>
              <a:t>Manufacturing Company</a:t>
            </a:r>
            <a:r>
              <a:rPr lang="en-US" sz="2400" dirty="0" smtClean="0">
                <a:solidFill>
                  <a:srgbClr val="C00000"/>
                </a:solidFill>
              </a:rPr>
              <a:t> </a:t>
            </a:r>
            <a:r>
              <a:rPr lang="en-US" sz="2400" i="1" dirty="0" smtClean="0">
                <a:solidFill>
                  <a:srgbClr val="C00000"/>
                </a:solidFill>
              </a:rPr>
              <a:t>[With 1 or Multiple Factories]</a:t>
            </a:r>
            <a:r>
              <a:rPr lang="en-US" sz="2400" dirty="0" smtClean="0">
                <a:solidFill>
                  <a:srgbClr val="C00000"/>
                </a:solidFill>
              </a:rPr>
              <a:t> &amp; </a:t>
            </a:r>
            <a:r>
              <a:rPr lang="en-US" sz="2400" b="1" dirty="0" smtClean="0">
                <a:solidFill>
                  <a:srgbClr val="C00000"/>
                </a:solidFill>
              </a:rPr>
              <a:t>Service Sector Company</a:t>
            </a:r>
            <a:r>
              <a:rPr lang="en-US" sz="2400" dirty="0" smtClean="0">
                <a:solidFill>
                  <a:srgbClr val="C00000"/>
                </a:solidFill>
              </a:rPr>
              <a:t> </a:t>
            </a:r>
            <a:r>
              <a:rPr lang="en-US" sz="2400" i="1" dirty="0" smtClean="0">
                <a:solidFill>
                  <a:srgbClr val="C00000"/>
                </a:solidFill>
              </a:rPr>
              <a:t>[With Multiple Offices, spread across various States of India]</a:t>
            </a:r>
            <a:endParaRPr lang="en-US" dirty="0">
              <a:solidFill>
                <a:srgbClr val="C00000"/>
              </a:solidFill>
            </a:endParaRPr>
          </a:p>
        </p:txBody>
      </p:sp>
      <p:graphicFrame>
        <p:nvGraphicFramePr>
          <p:cNvPr id="6" name="Diagram 5"/>
          <p:cNvGraphicFramePr/>
          <p:nvPr/>
        </p:nvGraphicFramePr>
        <p:xfrm>
          <a:off x="380992" y="2540008"/>
          <a:ext cx="3262314" cy="36036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5" descr="C:\Users\Amin\AppData\Local\Microsoft\Windows\Temporary Internet Files\Content.IE5\YZPEJQDB\expectations[1].png"/>
          <p:cNvPicPr>
            <a:picLocks noChangeAspect="1" noChangeArrowheads="1"/>
          </p:cNvPicPr>
          <p:nvPr/>
        </p:nvPicPr>
        <p:blipFill>
          <a:blip r:embed="rId6"/>
          <a:srcRect/>
          <a:stretch>
            <a:fillRect/>
          </a:stretch>
        </p:blipFill>
        <p:spPr bwMode="auto">
          <a:xfrm rot="17546704">
            <a:off x="-921374" y="4236546"/>
            <a:ext cx="3502522" cy="312746"/>
          </a:xfrm>
          <a:prstGeom prst="rect">
            <a:avLst/>
          </a:prstGeom>
          <a:noFill/>
        </p:spPr>
      </p:pic>
      <p:grpSp>
        <p:nvGrpSpPr>
          <p:cNvPr id="4" name="Group 10"/>
          <p:cNvGrpSpPr/>
          <p:nvPr/>
        </p:nvGrpSpPr>
        <p:grpSpPr>
          <a:xfrm>
            <a:off x="1785918" y="2571744"/>
            <a:ext cx="6715172" cy="1000132"/>
            <a:chOff x="1418397" y="362299"/>
            <a:chExt cx="1843916" cy="710873"/>
          </a:xfrm>
        </p:grpSpPr>
        <p:sp>
          <p:nvSpPr>
            <p:cNvPr id="18" name="Rounded Rectangle 17"/>
            <p:cNvSpPr/>
            <p:nvPr/>
          </p:nvSpPr>
          <p:spPr>
            <a:xfrm>
              <a:off x="1418397" y="362299"/>
              <a:ext cx="1843916" cy="710873"/>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9" name="Rounded Rectangle 4"/>
            <p:cNvSpPr/>
            <p:nvPr/>
          </p:nvSpPr>
          <p:spPr>
            <a:xfrm>
              <a:off x="1460039" y="515649"/>
              <a:ext cx="1760632" cy="4559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lvl="0" defTabSz="533400">
                <a:lnSpc>
                  <a:spcPct val="90000"/>
                </a:lnSpc>
                <a:spcAft>
                  <a:spcPct val="35000"/>
                </a:spcAft>
              </a:pPr>
              <a:r>
                <a:rPr lang="en-US" sz="1600" dirty="0" smtClean="0"/>
                <a:t>Setting up an Effective, Efficient &amp; Comprehensive “Legal Compliance Management” structure – Either by developing an In-House Team or by Seeking Assistance from External Firms (specialized in </a:t>
              </a:r>
              <a:r>
                <a:rPr lang="en-US" sz="1600" dirty="0" err="1" smtClean="0"/>
                <a:t>Labour</a:t>
              </a:r>
              <a:r>
                <a:rPr lang="en-US" sz="1600" dirty="0" smtClean="0"/>
                <a:t> Laws Compliance Management’)</a:t>
              </a:r>
              <a:endParaRPr lang="en-US" sz="1600" kern="1200" dirty="0"/>
            </a:p>
          </p:txBody>
        </p:sp>
      </p:grpSp>
      <p:grpSp>
        <p:nvGrpSpPr>
          <p:cNvPr id="5" name="Group 19"/>
          <p:cNvGrpSpPr/>
          <p:nvPr/>
        </p:nvGrpSpPr>
        <p:grpSpPr>
          <a:xfrm>
            <a:off x="1785918" y="3571876"/>
            <a:ext cx="6715172" cy="857256"/>
            <a:chOff x="1418397" y="362299"/>
            <a:chExt cx="1843916" cy="710873"/>
          </a:xfrm>
        </p:grpSpPr>
        <p:sp>
          <p:nvSpPr>
            <p:cNvPr id="21" name="Rounded Rectangle 20"/>
            <p:cNvSpPr/>
            <p:nvPr/>
          </p:nvSpPr>
          <p:spPr>
            <a:xfrm>
              <a:off x="1418397" y="362299"/>
              <a:ext cx="1843916" cy="710873"/>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2" name="Rounded Rectangle 4"/>
            <p:cNvSpPr/>
            <p:nvPr/>
          </p:nvSpPr>
          <p:spPr>
            <a:xfrm>
              <a:off x="1460039" y="403941"/>
              <a:ext cx="1760632" cy="55075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lvl="0" algn="just" defTabSz="533400">
                <a:lnSpc>
                  <a:spcPct val="90000"/>
                </a:lnSpc>
                <a:spcAft>
                  <a:spcPct val="35000"/>
                </a:spcAft>
              </a:pPr>
              <a:r>
                <a:rPr lang="en-US" sz="1600" dirty="0" smtClean="0"/>
                <a:t>Advisory Role [for Important/Intricate Legal Interpretation Issues in </a:t>
              </a:r>
              <a:r>
                <a:rPr lang="en-US" sz="1600" dirty="0" err="1" smtClean="0"/>
                <a:t>Labour</a:t>
              </a:r>
              <a:r>
                <a:rPr lang="en-US" sz="1600" dirty="0" smtClean="0"/>
                <a:t> Laws – Basis the current issues effecting the Company];</a:t>
              </a:r>
              <a:endParaRPr lang="en-US" sz="1600" dirty="0"/>
            </a:p>
          </p:txBody>
        </p:sp>
      </p:grpSp>
      <p:grpSp>
        <p:nvGrpSpPr>
          <p:cNvPr id="8" name="Group 25"/>
          <p:cNvGrpSpPr/>
          <p:nvPr/>
        </p:nvGrpSpPr>
        <p:grpSpPr>
          <a:xfrm>
            <a:off x="1785918" y="4429132"/>
            <a:ext cx="6715172" cy="785818"/>
            <a:chOff x="1418397" y="362299"/>
            <a:chExt cx="1843916" cy="601508"/>
          </a:xfrm>
        </p:grpSpPr>
        <p:sp>
          <p:nvSpPr>
            <p:cNvPr id="27" name="Rounded Rectangle 26"/>
            <p:cNvSpPr/>
            <p:nvPr/>
          </p:nvSpPr>
          <p:spPr>
            <a:xfrm>
              <a:off x="1418397" y="362299"/>
              <a:ext cx="1843916" cy="601508"/>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8" name="Rounded Rectangle 4"/>
            <p:cNvSpPr/>
            <p:nvPr/>
          </p:nvSpPr>
          <p:spPr>
            <a:xfrm>
              <a:off x="1460039" y="403941"/>
              <a:ext cx="1760632" cy="4559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lvl="0" algn="just" defTabSz="533400">
                <a:lnSpc>
                  <a:spcPct val="90000"/>
                </a:lnSpc>
                <a:spcAft>
                  <a:spcPct val="35000"/>
                </a:spcAft>
              </a:pPr>
              <a:r>
                <a:rPr lang="en-US" sz="1600" dirty="0" smtClean="0"/>
                <a:t>Assistance in Renewal of License(s)/Approvals etc. under applicable </a:t>
              </a:r>
              <a:r>
                <a:rPr lang="en-US" sz="1600" dirty="0" err="1" smtClean="0"/>
                <a:t>Labour</a:t>
              </a:r>
              <a:r>
                <a:rPr lang="en-US" sz="1600" dirty="0" smtClean="0"/>
                <a:t> Laws viz. PF, ESI, Shops &amp; Establishment (State Law), Contract </a:t>
              </a:r>
              <a:r>
                <a:rPr lang="en-US" sz="1600" dirty="0" err="1" smtClean="0"/>
                <a:t>Labour</a:t>
              </a:r>
              <a:r>
                <a:rPr lang="en-US" sz="1600" dirty="0" smtClean="0"/>
                <a:t> etc.</a:t>
              </a:r>
              <a:endParaRPr lang="en-US" sz="1600"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2000" fill="hold"/>
                                        <p:tgtEl>
                                          <p:spTgt spid="4"/>
                                        </p:tgtEl>
                                        <p:attrNameLst>
                                          <p:attrName>ppt_x</p:attrName>
                                        </p:attrNameLst>
                                      </p:cBhvr>
                                      <p:tavLst>
                                        <p:tav tm="0">
                                          <p:val>
                                            <p:strVal val="#ppt_x"/>
                                          </p:val>
                                        </p:tav>
                                        <p:tav tm="100000">
                                          <p:val>
                                            <p:strVal val="#ppt_x"/>
                                          </p:val>
                                        </p:tav>
                                      </p:tavLst>
                                    </p:anim>
                                    <p:anim calcmode="lin" valueType="num">
                                      <p:cBhvr additive="base">
                                        <p:cTn id="8" dur="20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2000" fill="hold"/>
                                        <p:tgtEl>
                                          <p:spTgt spid="5"/>
                                        </p:tgtEl>
                                        <p:attrNameLst>
                                          <p:attrName>ppt_x</p:attrName>
                                        </p:attrNameLst>
                                      </p:cBhvr>
                                      <p:tavLst>
                                        <p:tav tm="0">
                                          <p:val>
                                            <p:strVal val="#ppt_x"/>
                                          </p:val>
                                        </p:tav>
                                        <p:tav tm="100000">
                                          <p:val>
                                            <p:strVal val="#ppt_x"/>
                                          </p:val>
                                        </p:tav>
                                      </p:tavLst>
                                    </p:anim>
                                    <p:anim calcmode="lin" valueType="num">
                                      <p:cBhvr additive="base">
                                        <p:cTn id="12" dur="2000" fill="hold"/>
                                        <p:tgtEl>
                                          <p:spTgt spid="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2000" fill="hold"/>
                                        <p:tgtEl>
                                          <p:spTgt spid="8"/>
                                        </p:tgtEl>
                                        <p:attrNameLst>
                                          <p:attrName>ppt_x</p:attrName>
                                        </p:attrNameLst>
                                      </p:cBhvr>
                                      <p:tavLst>
                                        <p:tav tm="0">
                                          <p:val>
                                            <p:strVal val="#ppt_x"/>
                                          </p:val>
                                        </p:tav>
                                        <p:tav tm="100000">
                                          <p:val>
                                            <p:strVal val="#ppt_x"/>
                                          </p:val>
                                        </p:tav>
                                      </p:tavLst>
                                    </p:anim>
                                    <p:anim calcmode="lin" valueType="num">
                                      <p:cBhvr additive="base">
                                        <p:cTn id="16" dur="20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INDUSTRY EXPECTATIONS FROM A CS</a:t>
            </a:r>
          </a:p>
        </p:txBody>
      </p:sp>
      <p:sp>
        <p:nvSpPr>
          <p:cNvPr id="3" name="Content Placeholder 2"/>
          <p:cNvSpPr>
            <a:spLocks noGrp="1"/>
          </p:cNvSpPr>
          <p:nvPr>
            <p:ph idx="1"/>
          </p:nvPr>
        </p:nvSpPr>
        <p:spPr>
          <a:xfrm>
            <a:off x="457200" y="1285860"/>
            <a:ext cx="8229600" cy="4840303"/>
          </a:xfrm>
        </p:spPr>
        <p:txBody>
          <a:bodyPr/>
          <a:lstStyle/>
          <a:p>
            <a:pPr algn="just"/>
            <a:r>
              <a:rPr lang="en-US" sz="2400" b="1" dirty="0" smtClean="0">
                <a:solidFill>
                  <a:srgbClr val="C00000"/>
                </a:solidFill>
              </a:rPr>
              <a:t>Manufacturing Company</a:t>
            </a:r>
            <a:r>
              <a:rPr lang="en-US" sz="2400" dirty="0" smtClean="0">
                <a:solidFill>
                  <a:srgbClr val="C00000"/>
                </a:solidFill>
              </a:rPr>
              <a:t> </a:t>
            </a:r>
            <a:r>
              <a:rPr lang="en-US" sz="2400" i="1" dirty="0" smtClean="0">
                <a:solidFill>
                  <a:srgbClr val="C00000"/>
                </a:solidFill>
              </a:rPr>
              <a:t>[With 1 or Multiple Factories]</a:t>
            </a:r>
            <a:r>
              <a:rPr lang="en-US" sz="2400" dirty="0" smtClean="0">
                <a:solidFill>
                  <a:srgbClr val="C00000"/>
                </a:solidFill>
              </a:rPr>
              <a:t> &amp; </a:t>
            </a:r>
            <a:r>
              <a:rPr lang="en-US" sz="2400" b="1" dirty="0" smtClean="0">
                <a:solidFill>
                  <a:srgbClr val="C00000"/>
                </a:solidFill>
              </a:rPr>
              <a:t>Service Sector Company</a:t>
            </a:r>
            <a:r>
              <a:rPr lang="en-US" sz="2400" dirty="0" smtClean="0">
                <a:solidFill>
                  <a:srgbClr val="C00000"/>
                </a:solidFill>
              </a:rPr>
              <a:t> </a:t>
            </a:r>
            <a:r>
              <a:rPr lang="en-US" sz="2400" i="1" dirty="0" smtClean="0">
                <a:solidFill>
                  <a:srgbClr val="C00000"/>
                </a:solidFill>
              </a:rPr>
              <a:t>[With Multiple Offices, spread across various States of India]</a:t>
            </a:r>
            <a:endParaRPr lang="en-US" dirty="0">
              <a:solidFill>
                <a:srgbClr val="C00000"/>
              </a:solidFill>
            </a:endParaRPr>
          </a:p>
        </p:txBody>
      </p:sp>
      <p:graphicFrame>
        <p:nvGraphicFramePr>
          <p:cNvPr id="6" name="Diagram 5"/>
          <p:cNvGraphicFramePr/>
          <p:nvPr/>
        </p:nvGraphicFramePr>
        <p:xfrm>
          <a:off x="380992" y="2540008"/>
          <a:ext cx="3262314" cy="36036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5" descr="C:\Users\Amin\AppData\Local\Microsoft\Windows\Temporary Internet Files\Content.IE5\YZPEJQDB\expectations[1].png"/>
          <p:cNvPicPr>
            <a:picLocks noChangeAspect="1" noChangeArrowheads="1"/>
          </p:cNvPicPr>
          <p:nvPr/>
        </p:nvPicPr>
        <p:blipFill>
          <a:blip r:embed="rId6"/>
          <a:srcRect/>
          <a:stretch>
            <a:fillRect/>
          </a:stretch>
        </p:blipFill>
        <p:spPr bwMode="auto">
          <a:xfrm rot="17546704">
            <a:off x="-921374" y="4236546"/>
            <a:ext cx="3502522" cy="312746"/>
          </a:xfrm>
          <a:prstGeom prst="rect">
            <a:avLst/>
          </a:prstGeom>
          <a:noFill/>
        </p:spPr>
      </p:pic>
      <p:grpSp>
        <p:nvGrpSpPr>
          <p:cNvPr id="4" name="Group 10"/>
          <p:cNvGrpSpPr/>
          <p:nvPr/>
        </p:nvGrpSpPr>
        <p:grpSpPr>
          <a:xfrm>
            <a:off x="1785918" y="2571744"/>
            <a:ext cx="6715172" cy="642942"/>
            <a:chOff x="1418397" y="362299"/>
            <a:chExt cx="1843916" cy="710873"/>
          </a:xfrm>
        </p:grpSpPr>
        <p:sp>
          <p:nvSpPr>
            <p:cNvPr id="18" name="Rounded Rectangle 17"/>
            <p:cNvSpPr/>
            <p:nvPr/>
          </p:nvSpPr>
          <p:spPr>
            <a:xfrm>
              <a:off x="1418397" y="362299"/>
              <a:ext cx="1843916" cy="710873"/>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9" name="Rounded Rectangle 4"/>
            <p:cNvSpPr/>
            <p:nvPr/>
          </p:nvSpPr>
          <p:spPr>
            <a:xfrm>
              <a:off x="1460039" y="403941"/>
              <a:ext cx="1760632" cy="4559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lvl="0" defTabSz="533400">
                <a:lnSpc>
                  <a:spcPct val="90000"/>
                </a:lnSpc>
                <a:spcAft>
                  <a:spcPct val="35000"/>
                </a:spcAft>
              </a:pPr>
              <a:r>
                <a:rPr lang="en-US" sz="1600" dirty="0" smtClean="0"/>
                <a:t>Replying to ‘Show Cause Notice(s)’ received from any of the </a:t>
              </a:r>
              <a:r>
                <a:rPr lang="en-US" sz="1600" dirty="0" err="1" smtClean="0"/>
                <a:t>Labour</a:t>
              </a:r>
              <a:r>
                <a:rPr lang="en-US" sz="1600" dirty="0" smtClean="0"/>
                <a:t> Law Authorities [Jurisdictional </a:t>
              </a:r>
              <a:r>
                <a:rPr lang="en-US" sz="1600" dirty="0" err="1" smtClean="0"/>
                <a:t>Labour</a:t>
              </a:r>
              <a:r>
                <a:rPr lang="en-US" sz="1600" dirty="0" smtClean="0"/>
                <a:t> Department, EPFO, ESIC etc.]</a:t>
              </a:r>
              <a:endParaRPr lang="en-US" sz="1600" kern="1200" dirty="0"/>
            </a:p>
          </p:txBody>
        </p:sp>
      </p:grpSp>
      <p:grpSp>
        <p:nvGrpSpPr>
          <p:cNvPr id="5" name="Group 19"/>
          <p:cNvGrpSpPr/>
          <p:nvPr/>
        </p:nvGrpSpPr>
        <p:grpSpPr>
          <a:xfrm>
            <a:off x="1785918" y="3214686"/>
            <a:ext cx="6715172" cy="857256"/>
            <a:chOff x="1418397" y="362299"/>
            <a:chExt cx="1843916" cy="710873"/>
          </a:xfrm>
        </p:grpSpPr>
        <p:sp>
          <p:nvSpPr>
            <p:cNvPr id="21" name="Rounded Rectangle 20"/>
            <p:cNvSpPr/>
            <p:nvPr/>
          </p:nvSpPr>
          <p:spPr>
            <a:xfrm>
              <a:off x="1418397" y="362299"/>
              <a:ext cx="1843916" cy="710873"/>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2" name="Rounded Rectangle 4"/>
            <p:cNvSpPr/>
            <p:nvPr/>
          </p:nvSpPr>
          <p:spPr>
            <a:xfrm>
              <a:off x="1460039" y="403941"/>
              <a:ext cx="1760632" cy="3848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lvl="0" defTabSz="533400">
                <a:lnSpc>
                  <a:spcPct val="90000"/>
                </a:lnSpc>
                <a:spcAft>
                  <a:spcPct val="35000"/>
                </a:spcAft>
              </a:pPr>
              <a:r>
                <a:rPr lang="en-US" sz="1600" dirty="0" smtClean="0"/>
                <a:t>Handling </a:t>
              </a:r>
              <a:r>
                <a:rPr lang="en-US" sz="1600" dirty="0" err="1" smtClean="0"/>
                <a:t>Labour</a:t>
              </a:r>
              <a:r>
                <a:rPr lang="en-US" sz="1600" dirty="0" smtClean="0"/>
                <a:t> Department, EPFO, ESIC Inspections, if any.</a:t>
              </a:r>
              <a:endParaRPr lang="en-US" sz="1600" kern="1200" dirty="0"/>
            </a:p>
          </p:txBody>
        </p:sp>
      </p:grpSp>
      <p:grpSp>
        <p:nvGrpSpPr>
          <p:cNvPr id="8" name="Group 25"/>
          <p:cNvGrpSpPr/>
          <p:nvPr/>
        </p:nvGrpSpPr>
        <p:grpSpPr>
          <a:xfrm>
            <a:off x="1785918" y="4000504"/>
            <a:ext cx="6715172" cy="785818"/>
            <a:chOff x="1418397" y="362299"/>
            <a:chExt cx="1843916" cy="601508"/>
          </a:xfrm>
        </p:grpSpPr>
        <p:sp>
          <p:nvSpPr>
            <p:cNvPr id="27" name="Rounded Rectangle 26"/>
            <p:cNvSpPr/>
            <p:nvPr/>
          </p:nvSpPr>
          <p:spPr>
            <a:xfrm>
              <a:off x="1418397" y="362299"/>
              <a:ext cx="1843916" cy="601508"/>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8" name="Rounded Rectangle 4"/>
            <p:cNvSpPr/>
            <p:nvPr/>
          </p:nvSpPr>
          <p:spPr>
            <a:xfrm>
              <a:off x="1460039" y="403941"/>
              <a:ext cx="1760632" cy="4559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lvl="0" defTabSz="533400">
                <a:lnSpc>
                  <a:spcPct val="90000"/>
                </a:lnSpc>
                <a:spcAft>
                  <a:spcPct val="35000"/>
                </a:spcAft>
              </a:pPr>
              <a:r>
                <a:rPr lang="en-US" sz="1600" dirty="0" smtClean="0"/>
                <a:t>Hiring External Counsel for </a:t>
              </a:r>
              <a:r>
                <a:rPr lang="en-US" sz="1600" dirty="0" err="1" smtClean="0"/>
                <a:t>Labour</a:t>
              </a:r>
              <a:r>
                <a:rPr lang="en-US" sz="1600" dirty="0" smtClean="0"/>
                <a:t> Laws related Litigation, Complex Show Cause Notices etc., if any.</a:t>
              </a:r>
              <a:endParaRPr lang="en-US" sz="1600" kern="1200" dirty="0"/>
            </a:p>
          </p:txBody>
        </p:sp>
      </p:grpSp>
      <p:grpSp>
        <p:nvGrpSpPr>
          <p:cNvPr id="9" name="Group 28"/>
          <p:cNvGrpSpPr/>
          <p:nvPr/>
        </p:nvGrpSpPr>
        <p:grpSpPr>
          <a:xfrm>
            <a:off x="1785918" y="4714884"/>
            <a:ext cx="6715172" cy="785818"/>
            <a:chOff x="1418397" y="362299"/>
            <a:chExt cx="1843916" cy="601508"/>
          </a:xfrm>
        </p:grpSpPr>
        <p:sp>
          <p:nvSpPr>
            <p:cNvPr id="30" name="Rounded Rectangle 29"/>
            <p:cNvSpPr/>
            <p:nvPr/>
          </p:nvSpPr>
          <p:spPr>
            <a:xfrm>
              <a:off x="1418397" y="362299"/>
              <a:ext cx="1843916" cy="601508"/>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1" name="Rounded Rectangle 4"/>
            <p:cNvSpPr/>
            <p:nvPr/>
          </p:nvSpPr>
          <p:spPr>
            <a:xfrm>
              <a:off x="1460039" y="403941"/>
              <a:ext cx="1760632" cy="4559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lvl="0" defTabSz="533400">
                <a:lnSpc>
                  <a:spcPct val="90000"/>
                </a:lnSpc>
                <a:spcAft>
                  <a:spcPct val="35000"/>
                </a:spcAft>
              </a:pPr>
              <a:r>
                <a:rPr lang="en-US" sz="1600" dirty="0" smtClean="0"/>
                <a:t>Efficient Handling of State Legislations on </a:t>
              </a:r>
              <a:r>
                <a:rPr lang="en-US" sz="1600" dirty="0" err="1" smtClean="0"/>
                <a:t>Labour</a:t>
              </a:r>
              <a:r>
                <a:rPr lang="en-US" sz="1600" dirty="0" smtClean="0"/>
                <a:t> Laws, independently or through assistance from a Local Legal Counsel.</a:t>
              </a:r>
              <a:endParaRPr lang="en-US" sz="1600" kern="1200"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2000" fill="hold"/>
                                        <p:tgtEl>
                                          <p:spTgt spid="4"/>
                                        </p:tgtEl>
                                        <p:attrNameLst>
                                          <p:attrName>ppt_x</p:attrName>
                                        </p:attrNameLst>
                                      </p:cBhvr>
                                      <p:tavLst>
                                        <p:tav tm="0">
                                          <p:val>
                                            <p:strVal val="#ppt_x"/>
                                          </p:val>
                                        </p:tav>
                                        <p:tav tm="100000">
                                          <p:val>
                                            <p:strVal val="#ppt_x"/>
                                          </p:val>
                                        </p:tav>
                                      </p:tavLst>
                                    </p:anim>
                                    <p:anim calcmode="lin" valueType="num">
                                      <p:cBhvr additive="base">
                                        <p:cTn id="8" dur="20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2000" fill="hold"/>
                                        <p:tgtEl>
                                          <p:spTgt spid="5"/>
                                        </p:tgtEl>
                                        <p:attrNameLst>
                                          <p:attrName>ppt_x</p:attrName>
                                        </p:attrNameLst>
                                      </p:cBhvr>
                                      <p:tavLst>
                                        <p:tav tm="0">
                                          <p:val>
                                            <p:strVal val="#ppt_x"/>
                                          </p:val>
                                        </p:tav>
                                        <p:tav tm="100000">
                                          <p:val>
                                            <p:strVal val="#ppt_x"/>
                                          </p:val>
                                        </p:tav>
                                      </p:tavLst>
                                    </p:anim>
                                    <p:anim calcmode="lin" valueType="num">
                                      <p:cBhvr additive="base">
                                        <p:cTn id="12" dur="2000" fill="hold"/>
                                        <p:tgtEl>
                                          <p:spTgt spid="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2000" fill="hold"/>
                                        <p:tgtEl>
                                          <p:spTgt spid="8"/>
                                        </p:tgtEl>
                                        <p:attrNameLst>
                                          <p:attrName>ppt_x</p:attrName>
                                        </p:attrNameLst>
                                      </p:cBhvr>
                                      <p:tavLst>
                                        <p:tav tm="0">
                                          <p:val>
                                            <p:strVal val="#ppt_x"/>
                                          </p:val>
                                        </p:tav>
                                        <p:tav tm="100000">
                                          <p:val>
                                            <p:strVal val="#ppt_x"/>
                                          </p:val>
                                        </p:tav>
                                      </p:tavLst>
                                    </p:anim>
                                    <p:anim calcmode="lin" valueType="num">
                                      <p:cBhvr additive="base">
                                        <p:cTn id="16" dur="20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2000" fill="hold"/>
                                        <p:tgtEl>
                                          <p:spTgt spid="9"/>
                                        </p:tgtEl>
                                        <p:attrNameLst>
                                          <p:attrName>ppt_x</p:attrName>
                                        </p:attrNameLst>
                                      </p:cBhvr>
                                      <p:tavLst>
                                        <p:tav tm="0">
                                          <p:val>
                                            <p:strVal val="#ppt_x"/>
                                          </p:val>
                                        </p:tav>
                                        <p:tav tm="100000">
                                          <p:val>
                                            <p:strVal val="#ppt_x"/>
                                          </p:val>
                                        </p:tav>
                                      </p:tavLst>
                                    </p:anim>
                                    <p:anim calcmode="lin" valueType="num">
                                      <p:cBhvr additive="base">
                                        <p:cTn id="20" dur="20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effectLst>
                  <a:outerShdw blurRad="38100" dist="38100" dir="2700000" algn="tl">
                    <a:srgbClr val="000000">
                      <a:alpha val="43137"/>
                    </a:srgbClr>
                  </a:outerShdw>
                </a:effectLst>
              </a:rPr>
              <a:t>INDUSTRY EXPECTATIONS FROM A CS</a:t>
            </a:r>
          </a:p>
        </p:txBody>
      </p:sp>
      <p:sp>
        <p:nvSpPr>
          <p:cNvPr id="3" name="Content Placeholder 2"/>
          <p:cNvSpPr>
            <a:spLocks noGrp="1"/>
          </p:cNvSpPr>
          <p:nvPr>
            <p:ph idx="1"/>
          </p:nvPr>
        </p:nvSpPr>
        <p:spPr>
          <a:xfrm>
            <a:off x="457200" y="1285860"/>
            <a:ext cx="8229600" cy="4840303"/>
          </a:xfrm>
        </p:spPr>
        <p:txBody>
          <a:bodyPr/>
          <a:lstStyle/>
          <a:p>
            <a:pPr algn="just"/>
            <a:r>
              <a:rPr lang="en-US" sz="2400" b="1" dirty="0" smtClean="0">
                <a:solidFill>
                  <a:srgbClr val="006600"/>
                </a:solidFill>
              </a:rPr>
              <a:t>Start Up Companies / Small Service Sector Companies in Private Sector</a:t>
            </a:r>
            <a:endParaRPr lang="en-US" dirty="0">
              <a:solidFill>
                <a:srgbClr val="006600"/>
              </a:solidFill>
            </a:endParaRPr>
          </a:p>
        </p:txBody>
      </p:sp>
      <p:graphicFrame>
        <p:nvGraphicFramePr>
          <p:cNvPr id="6" name="Diagram 5"/>
          <p:cNvGraphicFramePr/>
          <p:nvPr/>
        </p:nvGraphicFramePr>
        <p:xfrm>
          <a:off x="380992" y="2540008"/>
          <a:ext cx="3262314" cy="36036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5" descr="C:\Users\Amin\AppData\Local\Microsoft\Windows\Temporary Internet Files\Content.IE5\YZPEJQDB\expectations[1].png"/>
          <p:cNvPicPr>
            <a:picLocks noChangeAspect="1" noChangeArrowheads="1"/>
          </p:cNvPicPr>
          <p:nvPr/>
        </p:nvPicPr>
        <p:blipFill>
          <a:blip r:embed="rId6"/>
          <a:srcRect/>
          <a:stretch>
            <a:fillRect/>
          </a:stretch>
        </p:blipFill>
        <p:spPr bwMode="auto">
          <a:xfrm rot="17546704">
            <a:off x="-921374" y="4236546"/>
            <a:ext cx="3502522" cy="312746"/>
          </a:xfrm>
          <a:prstGeom prst="rect">
            <a:avLst/>
          </a:prstGeom>
          <a:noFill/>
        </p:spPr>
      </p:pic>
      <p:grpSp>
        <p:nvGrpSpPr>
          <p:cNvPr id="4" name="Group 10"/>
          <p:cNvGrpSpPr/>
          <p:nvPr/>
        </p:nvGrpSpPr>
        <p:grpSpPr>
          <a:xfrm>
            <a:off x="1785918" y="2643182"/>
            <a:ext cx="6715172" cy="1000132"/>
            <a:chOff x="1418397" y="362299"/>
            <a:chExt cx="1843916" cy="710873"/>
          </a:xfrm>
        </p:grpSpPr>
        <p:sp>
          <p:nvSpPr>
            <p:cNvPr id="18" name="Rounded Rectangle 17"/>
            <p:cNvSpPr/>
            <p:nvPr/>
          </p:nvSpPr>
          <p:spPr>
            <a:xfrm>
              <a:off x="1418397" y="362299"/>
              <a:ext cx="1843916" cy="710873"/>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9" name="Rounded Rectangle 4"/>
            <p:cNvSpPr/>
            <p:nvPr/>
          </p:nvSpPr>
          <p:spPr>
            <a:xfrm>
              <a:off x="1460039" y="403940"/>
              <a:ext cx="1760632" cy="4559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lvl="0" defTabSz="533400">
                <a:lnSpc>
                  <a:spcPct val="90000"/>
                </a:lnSpc>
                <a:spcAft>
                  <a:spcPct val="35000"/>
                </a:spcAft>
              </a:pPr>
              <a:r>
                <a:rPr lang="en-US" sz="1600" dirty="0" smtClean="0"/>
                <a:t>Implementation Role - Obtaining of License(s)/Approvals etc. under applicable </a:t>
              </a:r>
              <a:r>
                <a:rPr lang="en-US" sz="1600" dirty="0" err="1" smtClean="0"/>
                <a:t>Labour</a:t>
              </a:r>
              <a:r>
                <a:rPr lang="en-US" sz="1600" dirty="0" smtClean="0"/>
                <a:t> Laws viz. PF, ESI, Shops &amp; Establishment (State Law), Contract </a:t>
              </a:r>
              <a:r>
                <a:rPr lang="en-US" sz="1600" dirty="0" err="1" smtClean="0"/>
                <a:t>Labour</a:t>
              </a:r>
              <a:r>
                <a:rPr lang="en-US" sz="1600" dirty="0" smtClean="0"/>
                <a:t> etc.</a:t>
              </a:r>
              <a:endParaRPr lang="en-US" sz="1600" kern="1200" dirty="0"/>
            </a:p>
          </p:txBody>
        </p:sp>
      </p:grpSp>
      <p:grpSp>
        <p:nvGrpSpPr>
          <p:cNvPr id="5" name="Group 19"/>
          <p:cNvGrpSpPr/>
          <p:nvPr/>
        </p:nvGrpSpPr>
        <p:grpSpPr>
          <a:xfrm>
            <a:off x="1785918" y="3643314"/>
            <a:ext cx="6715172" cy="1357322"/>
            <a:chOff x="1418397" y="362299"/>
            <a:chExt cx="1843916" cy="710873"/>
          </a:xfrm>
        </p:grpSpPr>
        <p:sp>
          <p:nvSpPr>
            <p:cNvPr id="21" name="Rounded Rectangle 20"/>
            <p:cNvSpPr/>
            <p:nvPr/>
          </p:nvSpPr>
          <p:spPr>
            <a:xfrm>
              <a:off x="1418397" y="362299"/>
              <a:ext cx="1843916" cy="710873"/>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r>
                <a:rPr lang="en-US" sz="1600" dirty="0" smtClean="0"/>
                <a:t>Similar Expectations as that of an Established Entity (in Services / Manufacturing Sector) – Role to be performed depends upon NEED &amp; PROMOTERS’ VIEW-POINT ON LABOUR LAWS COMPLIANCE (Can be influenced positively)</a:t>
              </a:r>
              <a:endParaRPr lang="en-US" sz="1600" dirty="0"/>
            </a:p>
          </p:txBody>
        </p:sp>
        <p:sp>
          <p:nvSpPr>
            <p:cNvPr id="22" name="Rounded Rectangle 4"/>
            <p:cNvSpPr/>
            <p:nvPr/>
          </p:nvSpPr>
          <p:spPr>
            <a:xfrm>
              <a:off x="1460039" y="403941"/>
              <a:ext cx="1760632" cy="4559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lvl="0" defTabSz="533400">
                <a:lnSpc>
                  <a:spcPct val="90000"/>
                </a:lnSpc>
                <a:spcAft>
                  <a:spcPct val="35000"/>
                </a:spcAft>
              </a:pPr>
              <a:endParaRPr lang="en-US" sz="1600" kern="1200" dirty="0"/>
            </a:p>
          </p:txBody>
        </p:sp>
      </p:grpSp>
    </p:spTree>
  </p:cSld>
  <p:clrMapOvr>
    <a:masterClrMapping/>
  </p:clrMapOvr>
  <p:transition advTm="5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par>
                          <p:cTn id="10" fill="hold">
                            <p:stCondLst>
                              <p:cond delay="1000"/>
                            </p:stCondLst>
                            <p:childTnLst>
                              <p:par>
                                <p:cTn id="11" presetID="2" presetClass="entr" presetSubtype="4" fill="hold"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2000" fill="hold"/>
                                        <p:tgtEl>
                                          <p:spTgt spid="4"/>
                                        </p:tgtEl>
                                        <p:attrNameLst>
                                          <p:attrName>ppt_x</p:attrName>
                                        </p:attrNameLst>
                                      </p:cBhvr>
                                      <p:tavLst>
                                        <p:tav tm="0">
                                          <p:val>
                                            <p:strVal val="#ppt_x"/>
                                          </p:val>
                                        </p:tav>
                                        <p:tav tm="100000">
                                          <p:val>
                                            <p:strVal val="#ppt_x"/>
                                          </p:val>
                                        </p:tav>
                                      </p:tavLst>
                                    </p:anim>
                                    <p:anim calcmode="lin" valueType="num">
                                      <p:cBhvr additive="base">
                                        <p:cTn id="14" dur="2000" fill="hold"/>
                                        <p:tgtEl>
                                          <p:spTgt spid="4"/>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2000" fill="hold"/>
                                        <p:tgtEl>
                                          <p:spTgt spid="5"/>
                                        </p:tgtEl>
                                        <p:attrNameLst>
                                          <p:attrName>ppt_x</p:attrName>
                                        </p:attrNameLst>
                                      </p:cBhvr>
                                      <p:tavLst>
                                        <p:tav tm="0">
                                          <p:val>
                                            <p:strVal val="#ppt_x"/>
                                          </p:val>
                                        </p:tav>
                                        <p:tav tm="100000">
                                          <p:val>
                                            <p:strVal val="#ppt_x"/>
                                          </p:val>
                                        </p:tav>
                                      </p:tavLst>
                                    </p:anim>
                                    <p:anim calcmode="lin" valueType="num">
                                      <p:cBhvr additive="base">
                                        <p:cTn id="18" dur="2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8316</TotalTime>
  <Words>3968</Words>
  <Application>Microsoft Office PowerPoint</Application>
  <PresentationFormat>On-screen Show (4:3)</PresentationFormat>
  <Paragraphs>273</Paragraphs>
  <Slides>49</Slides>
  <Notes>1</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Diseño predeterminado</vt:lpstr>
      <vt:lpstr>Slide 1</vt:lpstr>
      <vt:lpstr>Slide 2</vt:lpstr>
      <vt:lpstr>SECURITIES AND EXCHANGE BOARD OF INDIA (LISTING OBLIGATIONS AND DISCLOSURE REQUIREMENTS) REGULATIONS, 2015</vt:lpstr>
      <vt:lpstr>DUTIES OF COMPANY SECRETARY</vt:lpstr>
      <vt:lpstr>DIRECTOR’S RESPONSIBILITY STATEMENT</vt:lpstr>
      <vt:lpstr>INDUSTRY EXPECTATIONS FROM  A COMPANY SECRETARY(CS)</vt:lpstr>
      <vt:lpstr>INDUSTRY EXPECTATIONS FROM A CS</vt:lpstr>
      <vt:lpstr>INDUSTRY EXPECTATIONS FROM A CS</vt:lpstr>
      <vt:lpstr>INDUSTRY EXPECTATIONS FROM A CS</vt:lpstr>
      <vt:lpstr>What Are the Major Contributions that can be made by a CS - How to ‘ADD VALUE’</vt:lpstr>
      <vt:lpstr>CONTRIBUTION BY A CS</vt:lpstr>
      <vt:lpstr>CONTRIBUTION BY A CS</vt:lpstr>
      <vt:lpstr>Slide 13</vt:lpstr>
      <vt:lpstr>LABOUR &amp; EMPLOYMENT LAWS ENACTED AND ENFORCED BY CENTRAL GOVERNMENT</vt:lpstr>
      <vt:lpstr>LABOUR &amp; EMPLOYMENT LAWS ENACTED BY CENTRAL GOVERNMENT AND ENFORCED BY BOTH THE CENTRAL AS WELL AS THE STATE GOVERNMENTS   </vt:lpstr>
      <vt:lpstr>LABOUR &amp; EMPLOYMENT LAWS ENACTED BY CENTRAL GOVERNMENT AND ENFORCED BY BOTH THE CENTRAL AS WELL AS THE STATE GOVERNMENTS   </vt:lpstr>
      <vt:lpstr>LABOUR &amp; EMPLOYMENT LAWS ENACTED BY CENTRAL GOVERNMENT  AND ENFORCED BY THE STATE GOVERNMENTS </vt:lpstr>
      <vt:lpstr>LABOUR &amp; EMPLOYMENT LAWS ENACTED &amp; ENFORCED  BY THE RESPECTIVE STATE GOVERNMENTS </vt:lpstr>
      <vt:lpstr>CONTRIBUTION BY A CS</vt:lpstr>
      <vt:lpstr>CONTRIBUTION BY A CS</vt:lpstr>
      <vt:lpstr>CONTRIBUTION BY A CS</vt:lpstr>
      <vt:lpstr>CONTRIBUTION BY A CS</vt:lpstr>
      <vt:lpstr>CONTRIBUTION BY A CS</vt:lpstr>
      <vt:lpstr>CONTRIBUTION BY A CS</vt:lpstr>
      <vt:lpstr>CONTRIBUTION BY A CS</vt:lpstr>
      <vt:lpstr>CONTRIBUTION BY A CS</vt:lpstr>
      <vt:lpstr>CONTRIBUTION BY A CS</vt:lpstr>
      <vt:lpstr>CONTRIBUTION BY A CS</vt:lpstr>
      <vt:lpstr>CONTRIBUTION BY A CS</vt:lpstr>
      <vt:lpstr>CONTRIBUTION BY A CS</vt:lpstr>
      <vt:lpstr>CONTRIBUTION BY A CS</vt:lpstr>
      <vt:lpstr>CONTRIBUTION BY A CS</vt:lpstr>
      <vt:lpstr>CONTRIBUTION BY A CS</vt:lpstr>
      <vt:lpstr>CONTRIBUTION BY A CS</vt:lpstr>
      <vt:lpstr>CONTRIBUTION BY A CS</vt:lpstr>
      <vt:lpstr>CONTRIBUTION BY A CS</vt:lpstr>
      <vt:lpstr>CONTRIBUTION BY A CS</vt:lpstr>
      <vt:lpstr>CONTRIBUTION BY A CS</vt:lpstr>
      <vt:lpstr>CONTRIBUTION BY A CS</vt:lpstr>
      <vt:lpstr>Slide 40</vt:lpstr>
      <vt:lpstr>HARYANA GOVERNMENT LABOUR DEPARTMENT –  Third Party Certification / Audit Scheme</vt:lpstr>
      <vt:lpstr>HARYANA GOVERNMENT LABOUR DEPARTMENT –  Third Party Certification / Audit Scheme</vt:lpstr>
      <vt:lpstr>HARYANA GOVERNMENT LABOUR DEPARTMENT –  Third Party Certification / Audit Scheme</vt:lpstr>
      <vt:lpstr>HARYANA GOVERNMENT LABOUR DEPARTMENT –  Third Party Certification / Audit Scheme</vt:lpstr>
      <vt:lpstr>HARYANA GOVERNMENT LABOUR DEPARTMENT –  Third Party Certification / Audit Scheme</vt:lpstr>
      <vt:lpstr>HARYANA GOVERNMENT LABOUR DEPARTMENT –  Third Party Certification / Audit Scheme</vt:lpstr>
      <vt:lpstr>HARYANA GOVERNMENT LABOUR DEPARTMENT –  Third Party Certification / Audit Scheme</vt:lpstr>
      <vt:lpstr>Slide 48</vt:lpstr>
      <vt:lpstr>THANK YOU!!</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Mariajose</dc:creator>
  <cp:lastModifiedBy>Amin</cp:lastModifiedBy>
  <cp:revision>1146</cp:revision>
  <dcterms:created xsi:type="dcterms:W3CDTF">2010-05-23T14:28:12Z</dcterms:created>
  <dcterms:modified xsi:type="dcterms:W3CDTF">2017-06-17T05:54:14Z</dcterms:modified>
</cp:coreProperties>
</file>