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76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1591-F131-44FA-875F-945E3969F5DD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311CC-8BF0-44E9-806A-A249BECA2E6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1591-F131-44FA-875F-945E3969F5DD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311CC-8BF0-44E9-806A-A249BECA2E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1591-F131-44FA-875F-945E3969F5DD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311CC-8BF0-44E9-806A-A249BECA2E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1591-F131-44FA-875F-945E3969F5DD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311CC-8BF0-44E9-806A-A249BECA2E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1591-F131-44FA-875F-945E3969F5DD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311CC-8BF0-44E9-806A-A249BECA2E6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1591-F131-44FA-875F-945E3969F5DD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311CC-8BF0-44E9-806A-A249BECA2E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1591-F131-44FA-875F-945E3969F5DD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311CC-8BF0-44E9-806A-A249BECA2E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1591-F131-44FA-875F-945E3969F5DD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311CC-8BF0-44E9-806A-A249BECA2E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1591-F131-44FA-875F-945E3969F5DD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311CC-8BF0-44E9-806A-A249BECA2E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1591-F131-44FA-875F-945E3969F5DD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311CC-8BF0-44E9-806A-A249BECA2E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D1591-F131-44FA-875F-945E3969F5DD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2E311CC-8BF0-44E9-806A-A249BECA2E6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4FD1591-F131-44FA-875F-945E3969F5DD}" type="datetimeFigureOut">
              <a:rPr lang="en-US" smtClean="0"/>
              <a:t>7/25/2018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2E311CC-8BF0-44E9-806A-A249BECA2E6A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381000" y="914400"/>
            <a:ext cx="8229600" cy="18288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BENEFITS OF COMPANY SECRETARY AS A PROFESSIONAL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 smtClean="0"/>
              <a:t>BY AKHIL GULATI</a:t>
            </a:r>
          </a:p>
          <a:p>
            <a:pPr algn="l"/>
            <a:r>
              <a:rPr lang="en-US" dirty="0" smtClean="0"/>
              <a:t>REG. NO. 240507957/11/2016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THE COMPANY SECRETARY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>
                <a:solidFill>
                  <a:schemeClr val="accent6">
                    <a:lumMod val="75000"/>
                  </a:schemeClr>
                </a:solidFill>
              </a:rPr>
              <a:t>Is Link Between Board Of Director And Shareholder, Government And Other Stakeholders And Regulatory Authorities </a:t>
            </a:r>
          </a:p>
          <a:p>
            <a:r>
              <a:rPr lang="en-IN" dirty="0" smtClean="0">
                <a:solidFill>
                  <a:schemeClr val="accent6">
                    <a:lumMod val="75000"/>
                  </a:schemeClr>
                </a:solidFill>
              </a:rPr>
              <a:t>Commands High Position In The Value Chain And Acts Conscience Seeker Of The Company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442069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2819400"/>
            <a:ext cx="4038600" cy="2342019"/>
          </a:xfrm>
        </p:spPr>
      </p:pic>
    </p:spTree>
    <p:extLst>
      <p:ext uri="{BB962C8B-B14F-4D97-AF65-F5344CB8AC3E}">
        <p14:creationId xmlns:p14="http://schemas.microsoft.com/office/powerpoint/2010/main" val="1071256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COMPANY SECRETARY AS PERSON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>
                <a:solidFill>
                  <a:srgbClr val="00B050"/>
                </a:solidFill>
              </a:rPr>
              <a:t>WHO HAS THE KNOWLEDGE OF ALL LAWS AND ENSURE ALL COMPLIANCES OF THER COMPANIES </a:t>
            </a:r>
          </a:p>
          <a:p>
            <a:pPr algn="ctr">
              <a:buNone/>
            </a:pPr>
            <a:r>
              <a:rPr lang="en-US" dirty="0" smtClean="0">
                <a:solidFill>
                  <a:srgbClr val="00B050"/>
                </a:solidFill>
              </a:rPr>
              <a:t>WHO GUIDES THE BOARD OF DIRECTORS </a:t>
            </a:r>
          </a:p>
          <a:p>
            <a:pPr algn="ctr">
              <a:buNone/>
            </a:pPr>
            <a:endParaRPr lang="en-US" dirty="0">
              <a:solidFill>
                <a:srgbClr val="00B050"/>
              </a:solidFill>
            </a:endParaRPr>
          </a:p>
          <a:p>
            <a:pPr algn="ctr">
              <a:buNone/>
            </a:pPr>
            <a:r>
              <a:rPr lang="en-US" dirty="0" smtClean="0">
                <a:solidFill>
                  <a:srgbClr val="00B050"/>
                </a:solidFill>
              </a:rPr>
              <a:t>COMPANY SECRETAY PROVIDE THEIR SERVICES TO INDUSTRIES AND TRADE AS EXTENDING ARMS OF THEIR REGULATORY MECHANISM 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 smtClean="0"/>
              <a:t>CS AS A PROFESSION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7030A0"/>
                </a:solidFill>
              </a:rPr>
              <a:t>Cs As A Profession </a:t>
            </a:r>
            <a:r>
              <a:rPr lang="en-IN" dirty="0">
                <a:solidFill>
                  <a:srgbClr val="7030A0"/>
                </a:solidFill>
              </a:rPr>
              <a:t>transitioned</a:t>
            </a:r>
            <a:r>
              <a:rPr lang="en-IN" dirty="0" smtClean="0">
                <a:solidFill>
                  <a:srgbClr val="7030A0"/>
                </a:solidFill>
              </a:rPr>
              <a:t> From Support To Companies To Key Managerial Persons In The Corporate Sector</a:t>
            </a:r>
          </a:p>
          <a:p>
            <a:r>
              <a:rPr lang="en-IN" dirty="0" smtClean="0">
                <a:solidFill>
                  <a:srgbClr val="7030A0"/>
                </a:solidFill>
              </a:rPr>
              <a:t>CS As Profession  Work In The Following Fields</a:t>
            </a:r>
          </a:p>
          <a:p>
            <a:pPr>
              <a:buSzPct val="71000"/>
              <a:buFont typeface="Wingdings" pitchFamily="2" charset="2"/>
              <a:buChar char="q"/>
            </a:pPr>
            <a:r>
              <a:rPr lang="en-IN" dirty="0">
                <a:solidFill>
                  <a:srgbClr val="7030A0"/>
                </a:solidFill>
              </a:rPr>
              <a:t>	</a:t>
            </a:r>
            <a:r>
              <a:rPr lang="en-IN" dirty="0" smtClean="0">
                <a:solidFill>
                  <a:srgbClr val="7030A0"/>
                </a:solidFill>
              </a:rPr>
              <a:t>Corporate governance </a:t>
            </a:r>
          </a:p>
          <a:p>
            <a:pPr>
              <a:buSzPct val="71000"/>
              <a:buFont typeface="Wingdings" pitchFamily="2" charset="2"/>
              <a:buChar char="q"/>
            </a:pPr>
            <a:r>
              <a:rPr lang="en-IN" dirty="0">
                <a:solidFill>
                  <a:srgbClr val="7030A0"/>
                </a:solidFill>
              </a:rPr>
              <a:t>	</a:t>
            </a:r>
            <a:r>
              <a:rPr lang="en-IN" dirty="0" smtClean="0">
                <a:solidFill>
                  <a:srgbClr val="7030A0"/>
                </a:solidFill>
              </a:rPr>
              <a:t>Secretarial work</a:t>
            </a:r>
          </a:p>
          <a:p>
            <a:pPr>
              <a:buSzPct val="71000"/>
              <a:buFont typeface="Wingdings" pitchFamily="2" charset="2"/>
              <a:buChar char="q"/>
            </a:pPr>
            <a:r>
              <a:rPr lang="en-IN" dirty="0">
                <a:solidFill>
                  <a:srgbClr val="7030A0"/>
                </a:solidFill>
              </a:rPr>
              <a:t>	</a:t>
            </a:r>
            <a:r>
              <a:rPr lang="en-IN" dirty="0" smtClean="0">
                <a:solidFill>
                  <a:srgbClr val="7030A0"/>
                </a:solidFill>
              </a:rPr>
              <a:t>Financial Market Services</a:t>
            </a:r>
          </a:p>
          <a:p>
            <a:pPr>
              <a:buSzPct val="71000"/>
              <a:buFont typeface="Wingdings" pitchFamily="2" charset="2"/>
              <a:buChar char="q"/>
            </a:pPr>
            <a:r>
              <a:rPr lang="en-IN" dirty="0">
                <a:solidFill>
                  <a:srgbClr val="7030A0"/>
                </a:solidFill>
              </a:rPr>
              <a:t>	</a:t>
            </a:r>
            <a:r>
              <a:rPr lang="en-IN" dirty="0" smtClean="0">
                <a:solidFill>
                  <a:srgbClr val="7030A0"/>
                </a:solidFill>
              </a:rPr>
              <a:t>Management Services </a:t>
            </a:r>
          </a:p>
          <a:p>
            <a:endParaRPr lang="en-IN" dirty="0" smtClean="0"/>
          </a:p>
        </p:txBody>
      </p:sp>
    </p:spTree>
    <p:extLst>
      <p:ext uri="{BB962C8B-B14F-4D97-AF65-F5344CB8AC3E}">
        <p14:creationId xmlns:p14="http://schemas.microsoft.com/office/powerpoint/2010/main" val="3049499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CS AS KMP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IN" sz="2800" dirty="0">
                <a:solidFill>
                  <a:srgbClr val="800000"/>
                </a:solidFill>
              </a:rPr>
              <a:t>Company Secretary has been recognized as Key Managerial Personnel along with the Chief Executive Officer/managing director/manager, whole-time director and Chief Financial Officer.</a:t>
            </a:r>
          </a:p>
          <a:p>
            <a:r>
              <a:rPr lang="en-IN" sz="2800" dirty="0">
                <a:solidFill>
                  <a:srgbClr val="800000"/>
                </a:solidFill>
              </a:rPr>
              <a:t>Being Key Managerial Personnel, Company Secretary is required to be mandatorily appointed in every company belonging to such class or classes of companies as may be </a:t>
            </a:r>
            <a:r>
              <a:rPr lang="en-IN" sz="2800" dirty="0" smtClean="0">
                <a:solidFill>
                  <a:srgbClr val="800000"/>
                </a:solidFill>
              </a:rPr>
              <a:t>prescribed as follows </a:t>
            </a:r>
          </a:p>
          <a:p>
            <a:pPr lvl="1"/>
            <a:r>
              <a:rPr lang="en-IN" dirty="0">
                <a:solidFill>
                  <a:srgbClr val="800000"/>
                </a:solidFill>
              </a:rPr>
              <a:t>Every listed company and every other public company having a paid-up share capital of ten </a:t>
            </a:r>
            <a:r>
              <a:rPr lang="en-IN" dirty="0" err="1">
                <a:solidFill>
                  <a:srgbClr val="800000"/>
                </a:solidFill>
              </a:rPr>
              <a:t>crore</a:t>
            </a:r>
            <a:r>
              <a:rPr lang="en-IN" dirty="0">
                <a:solidFill>
                  <a:srgbClr val="800000"/>
                </a:solidFill>
              </a:rPr>
              <a:t> rupees </a:t>
            </a:r>
            <a:r>
              <a:rPr lang="en-IN" dirty="0" smtClean="0">
                <a:solidFill>
                  <a:srgbClr val="800000"/>
                </a:solidFill>
              </a:rPr>
              <a:t>or </a:t>
            </a:r>
            <a:r>
              <a:rPr lang="en-IN" sz="2800" dirty="0" smtClean="0">
                <a:solidFill>
                  <a:srgbClr val="800000"/>
                </a:solidFill>
              </a:rPr>
              <a:t>more </a:t>
            </a:r>
            <a:r>
              <a:rPr lang="en-IN" sz="2800" dirty="0">
                <a:solidFill>
                  <a:srgbClr val="800000"/>
                </a:solidFill>
              </a:rPr>
              <a:t>shall have whole-time key managerial </a:t>
            </a:r>
            <a:r>
              <a:rPr lang="en-IN" sz="2800" dirty="0" smtClean="0">
                <a:solidFill>
                  <a:srgbClr val="800000"/>
                </a:solidFill>
              </a:rPr>
              <a:t>personnel.</a:t>
            </a:r>
          </a:p>
          <a:p>
            <a:pPr lvl="1"/>
            <a:r>
              <a:rPr lang="en-IN" sz="2800" dirty="0" smtClean="0">
                <a:solidFill>
                  <a:srgbClr val="800000"/>
                </a:solidFill>
              </a:rPr>
              <a:t>Appointment </a:t>
            </a:r>
            <a:r>
              <a:rPr lang="en-IN" sz="2800" dirty="0">
                <a:solidFill>
                  <a:srgbClr val="800000"/>
                </a:solidFill>
              </a:rPr>
              <a:t>of Company Secretaries in companies not covered under rule 8. A company other </a:t>
            </a:r>
            <a:r>
              <a:rPr lang="en-IN" sz="2800" dirty="0" smtClean="0">
                <a:solidFill>
                  <a:srgbClr val="800000"/>
                </a:solidFill>
              </a:rPr>
              <a:t>than a </a:t>
            </a:r>
            <a:r>
              <a:rPr lang="en-IN" sz="2800" dirty="0">
                <a:solidFill>
                  <a:srgbClr val="800000"/>
                </a:solidFill>
              </a:rPr>
              <a:t>company covered under rule 8 which has a paid up share capital of five </a:t>
            </a:r>
            <a:r>
              <a:rPr lang="en-IN" sz="2800" dirty="0" err="1">
                <a:solidFill>
                  <a:srgbClr val="800000"/>
                </a:solidFill>
              </a:rPr>
              <a:t>crore</a:t>
            </a:r>
            <a:r>
              <a:rPr lang="en-IN" sz="2800" dirty="0">
                <a:solidFill>
                  <a:srgbClr val="800000"/>
                </a:solidFill>
              </a:rPr>
              <a:t> rupees or more shall have </a:t>
            </a:r>
            <a:r>
              <a:rPr lang="en-IN" sz="2800" dirty="0" smtClean="0">
                <a:solidFill>
                  <a:srgbClr val="800000"/>
                </a:solidFill>
              </a:rPr>
              <a:t>a whole-time </a:t>
            </a:r>
            <a:r>
              <a:rPr lang="en-IN" sz="2800" dirty="0">
                <a:solidFill>
                  <a:srgbClr val="800000"/>
                </a:solidFill>
              </a:rPr>
              <a:t>company secretary.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71393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4000" dirty="0" smtClean="0"/>
              <a:t>FUNCTIONS OF COMPANY SECRETARY </a:t>
            </a:r>
            <a:endParaRPr lang="en-IN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N" sz="2400" dirty="0">
                <a:solidFill>
                  <a:srgbClr val="FFC000"/>
                </a:solidFill>
              </a:rPr>
              <a:t>Functions of the company secretary have been codified in the Companies Act, which include:-</a:t>
            </a:r>
          </a:p>
          <a:p>
            <a:pPr marL="0" indent="0">
              <a:buNone/>
            </a:pPr>
            <a:r>
              <a:rPr lang="en-IN" sz="2400" dirty="0">
                <a:solidFill>
                  <a:srgbClr val="FFC000"/>
                </a:solidFill>
              </a:rPr>
              <a:t>1. to report to the Board about compliance with the provisions of this Act, the rules made there under and other laws applicable to the company;</a:t>
            </a:r>
          </a:p>
          <a:p>
            <a:pPr marL="0" indent="0">
              <a:buNone/>
            </a:pPr>
            <a:r>
              <a:rPr lang="en-IN" sz="2400" dirty="0">
                <a:solidFill>
                  <a:srgbClr val="FFC000"/>
                </a:solidFill>
              </a:rPr>
              <a:t>2. to ensure that the company complies with the applicable secretarial standards;</a:t>
            </a:r>
          </a:p>
          <a:p>
            <a:pPr marL="0" indent="0">
              <a:buNone/>
            </a:pPr>
            <a:r>
              <a:rPr lang="en-IN" sz="2400" dirty="0">
                <a:solidFill>
                  <a:srgbClr val="FFC000"/>
                </a:solidFill>
              </a:rPr>
              <a:t>3. to provide to the directors of the company, collectively and individually, such guidance as they may require, with regard to their duties, responsibilities and powers; and</a:t>
            </a:r>
          </a:p>
          <a:p>
            <a:pPr marL="0" indent="0">
              <a:buNone/>
            </a:pPr>
            <a:r>
              <a:rPr lang="en-IN" sz="2400" dirty="0">
                <a:solidFill>
                  <a:srgbClr val="FFC000"/>
                </a:solidFill>
              </a:rPr>
              <a:t>4. to assist and advise the Board in ensuring good corporate governance and in complying with the corporate governance requirements and best practices ;</a:t>
            </a:r>
          </a:p>
          <a:p>
            <a:pPr marL="0" indent="0">
              <a:buNone/>
            </a:pPr>
            <a:r>
              <a:rPr lang="en-IN" sz="2400" dirty="0">
                <a:solidFill>
                  <a:srgbClr val="FFC000"/>
                </a:solidFill>
              </a:rPr>
              <a:t>5. other specified functions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35872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CS </a:t>
            </a:r>
            <a:r>
              <a:rPr lang="en-IN" dirty="0" smtClean="0"/>
              <a:t>IN </a:t>
            </a:r>
            <a:r>
              <a:rPr lang="en-IN" dirty="0" smtClean="0"/>
              <a:t>SECRETARIAL WORKS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IN" u="sng" dirty="0">
                <a:solidFill>
                  <a:srgbClr val="FF33CC"/>
                </a:solidFill>
              </a:rPr>
              <a:t>Secretarial Audit</a:t>
            </a:r>
          </a:p>
          <a:p>
            <a:pPr marL="0" indent="0">
              <a:buNone/>
            </a:pPr>
            <a:r>
              <a:rPr lang="en-IN" dirty="0">
                <a:solidFill>
                  <a:srgbClr val="FF33CC"/>
                </a:solidFill>
              </a:rPr>
              <a:t>Every listed company and (a) every public company having a paid-up share capital of 50 </a:t>
            </a:r>
            <a:r>
              <a:rPr lang="en-IN" dirty="0" err="1">
                <a:solidFill>
                  <a:srgbClr val="FF33CC"/>
                </a:solidFill>
              </a:rPr>
              <a:t>crore</a:t>
            </a:r>
            <a:r>
              <a:rPr lang="en-IN" dirty="0">
                <a:solidFill>
                  <a:srgbClr val="FF33CC"/>
                </a:solidFill>
              </a:rPr>
              <a:t> rupees or more; or (b) every public company having a turnover of 250 </a:t>
            </a:r>
            <a:r>
              <a:rPr lang="en-IN" dirty="0" err="1">
                <a:solidFill>
                  <a:srgbClr val="FF33CC"/>
                </a:solidFill>
              </a:rPr>
              <a:t>crore</a:t>
            </a:r>
            <a:r>
              <a:rPr lang="en-IN" dirty="0">
                <a:solidFill>
                  <a:srgbClr val="FF33CC"/>
                </a:solidFill>
              </a:rPr>
              <a:t> rupees or more shall annex a Secretarial Audit Report with its Board’s report given by company secretary in practice in Form No. MR-3;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0663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 smtClean="0"/>
              <a:t>CS AS GST PRACTITIONER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Company Secretaries being corporate legal experts can practice as a GST Practitioner under the indirect tax regime.</a:t>
            </a:r>
          </a:p>
          <a:p>
            <a:endParaRPr lang="en-IN" dirty="0">
              <a:solidFill>
                <a:srgbClr val="FF0000"/>
              </a:solidFill>
            </a:endParaRPr>
          </a:p>
          <a:p>
            <a:endParaRPr lang="en-IN" dirty="0">
              <a:solidFill>
                <a:srgbClr val="FF0000"/>
              </a:solidFill>
            </a:endParaRPr>
          </a:p>
          <a:p>
            <a:r>
              <a:rPr lang="en-IN" dirty="0">
                <a:solidFill>
                  <a:srgbClr val="FF0000"/>
                </a:solidFill>
              </a:rPr>
              <a:t>GST has provided a great opportunity to a CS to appear as an authorised representative before any officer or department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67398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CS as a Insolvency Practitioner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>
                <a:solidFill>
                  <a:schemeClr val="accent1"/>
                </a:solidFill>
              </a:rPr>
              <a:t>The Companies Bill ,2011  proposes a large role of professional like Companies Secretaries in the process of revival, rehabilitation, and winding up of the Companies.</a:t>
            </a:r>
          </a:p>
          <a:p>
            <a:endParaRPr lang="en-IN" dirty="0">
              <a:solidFill>
                <a:schemeClr val="accent1"/>
              </a:solidFill>
            </a:endParaRPr>
          </a:p>
          <a:p>
            <a:r>
              <a:rPr lang="en-IN" dirty="0">
                <a:solidFill>
                  <a:schemeClr val="accent1"/>
                </a:solidFill>
              </a:rPr>
              <a:t>These regulatory prescriptions will open  new areas of practice for Companies Secretaries.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178989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RIGHT TO LEGAL REPRESENTATION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>
                <a:solidFill>
                  <a:srgbClr val="92D050"/>
                </a:solidFill>
              </a:rPr>
              <a:t>As per Section 432, A party to any proceeding or appeal before the Tribunal or the Appellate Tribunal, as the case may be, may either appear in person or authorize one or more:-</a:t>
            </a:r>
          </a:p>
          <a:p>
            <a:endParaRPr lang="en-IN" dirty="0">
              <a:solidFill>
                <a:srgbClr val="92D050"/>
              </a:solidFill>
            </a:endParaRPr>
          </a:p>
          <a:p>
            <a:r>
              <a:rPr lang="en-IN" dirty="0">
                <a:solidFill>
                  <a:srgbClr val="92D050"/>
                </a:solidFill>
              </a:rPr>
              <a:t>Chartered accountants; or</a:t>
            </a:r>
          </a:p>
          <a:p>
            <a:r>
              <a:rPr lang="en-IN" dirty="0">
                <a:solidFill>
                  <a:srgbClr val="92D050"/>
                </a:solidFill>
              </a:rPr>
              <a:t>Company secretaries; or,</a:t>
            </a:r>
          </a:p>
          <a:p>
            <a:r>
              <a:rPr lang="en-IN" dirty="0">
                <a:solidFill>
                  <a:srgbClr val="92D050"/>
                </a:solidFill>
              </a:rPr>
              <a:t>Cost accountants; or,</a:t>
            </a:r>
          </a:p>
          <a:p>
            <a:r>
              <a:rPr lang="en-IN" dirty="0">
                <a:solidFill>
                  <a:srgbClr val="92D050"/>
                </a:solidFill>
              </a:rPr>
              <a:t>Legal practitioners; or,</a:t>
            </a:r>
          </a:p>
          <a:p>
            <a:r>
              <a:rPr lang="en-IN" dirty="0">
                <a:solidFill>
                  <a:srgbClr val="92D050"/>
                </a:solidFill>
              </a:rPr>
              <a:t>Any other person like officer of the company.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638659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47</TotalTime>
  <Words>592</Words>
  <Application>Microsoft Office PowerPoint</Application>
  <PresentationFormat>On-screen Show (4:3)</PresentationFormat>
  <Paragraphs>52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BENEFITS OF COMPANY SECRETARY AS A PROFESSIONAL</vt:lpstr>
      <vt:lpstr>COMPANY SECRETARY AS PERSON</vt:lpstr>
      <vt:lpstr>CS AS A PROFESSION</vt:lpstr>
      <vt:lpstr>CS AS KMP</vt:lpstr>
      <vt:lpstr>FUNCTIONS OF COMPANY SECRETARY </vt:lpstr>
      <vt:lpstr>CS IN SECRETARIAL WORKS</vt:lpstr>
      <vt:lpstr>CS AS GST PRACTITIONER</vt:lpstr>
      <vt:lpstr>CS as a Insolvency Practitioner</vt:lpstr>
      <vt:lpstr>RIGHT TO LEGAL REPRESENTATION</vt:lpstr>
      <vt:lpstr>THE COMPANY SECRETARY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BENEFITS OF COMPANY SECRETARY AS A PROFESSIONAL</dc:title>
  <dc:creator>AKHIL GULATI</dc:creator>
  <cp:lastModifiedBy>HOME</cp:lastModifiedBy>
  <cp:revision>8</cp:revision>
  <dcterms:created xsi:type="dcterms:W3CDTF">2018-07-25T06:05:38Z</dcterms:created>
  <dcterms:modified xsi:type="dcterms:W3CDTF">2018-07-25T06:58:26Z</dcterms:modified>
</cp:coreProperties>
</file>