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72" r:id="rId14"/>
    <p:sldId id="267" r:id="rId15"/>
    <p:sldId id="268"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F7DD3-91B3-4DFE-8D25-3C1CF67A2FD8}" type="datetimeFigureOut">
              <a:rPr lang="en-US" smtClean="0"/>
              <a:pPr/>
              <a:t>16/02/2017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859AF-A113-496D-81ED-591E795998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F7DD3-91B3-4DFE-8D25-3C1CF67A2FD8}" type="datetimeFigureOut">
              <a:rPr lang="en-US" smtClean="0"/>
              <a:pPr/>
              <a:t>16/02/2017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859AF-A113-496D-81ED-591E795998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772400" cy="2895600"/>
          </a:xfrm>
          <a:noFill/>
          <a:ln>
            <a:noFill/>
          </a:ln>
        </p:spPr>
        <p:style>
          <a:lnRef idx="2">
            <a:schemeClr val="accent1"/>
          </a:lnRef>
          <a:fillRef idx="1">
            <a:schemeClr val="lt1"/>
          </a:fillRef>
          <a:effectRef idx="0">
            <a:schemeClr val="accent1"/>
          </a:effectRef>
          <a:fontRef idx="minor">
            <a:schemeClr val="dk1"/>
          </a:fontRef>
        </p:style>
        <p:txBody>
          <a:bodyPr>
            <a:normAutofit/>
          </a:bodyPr>
          <a:lstStyle/>
          <a:p>
            <a:r>
              <a:rPr lang="en-US" sz="6000" b="1" dirty="0" smtClean="0">
                <a:effectLst>
                  <a:outerShdw blurRad="38100" dist="38100" dir="2700000" algn="tl">
                    <a:srgbClr val="000000">
                      <a:alpha val="43137"/>
                    </a:srgbClr>
                  </a:outerShdw>
                </a:effectLst>
                <a:latin typeface="Gabriola" pitchFamily="82" charset="0"/>
              </a:rPr>
              <a:t>Internal  Aids  To </a:t>
            </a:r>
            <a:br>
              <a:rPr lang="en-US" sz="6000" b="1" dirty="0" smtClean="0">
                <a:effectLst>
                  <a:outerShdw blurRad="38100" dist="38100" dir="2700000" algn="tl">
                    <a:srgbClr val="000000">
                      <a:alpha val="43137"/>
                    </a:srgbClr>
                  </a:outerShdw>
                </a:effectLst>
                <a:latin typeface="Gabriola" pitchFamily="82" charset="0"/>
              </a:rPr>
            </a:br>
            <a:r>
              <a:rPr lang="en-US" sz="6000" b="1" dirty="0" smtClean="0">
                <a:effectLst>
                  <a:outerShdw blurRad="38100" dist="38100" dir="2700000" algn="tl">
                    <a:srgbClr val="000000">
                      <a:alpha val="43137"/>
                    </a:srgbClr>
                  </a:outerShdw>
                </a:effectLst>
                <a:latin typeface="Gabriola" pitchFamily="82" charset="0"/>
              </a:rPr>
              <a:t>Construction  Of  Statutes</a:t>
            </a:r>
            <a:endParaRPr lang="en-US" sz="6000" b="1" dirty="0">
              <a:effectLst>
                <a:outerShdw blurRad="38100" dist="38100" dir="2700000" algn="tl">
                  <a:srgbClr val="000000">
                    <a:alpha val="43137"/>
                  </a:srgbClr>
                </a:outerShdw>
              </a:effectLst>
              <a:latin typeface="Gabriola" pitchFamily="82" charset="0"/>
            </a:endParaRPr>
          </a:p>
        </p:txBody>
      </p:sp>
      <p:sp>
        <p:nvSpPr>
          <p:cNvPr id="3" name="Subtitle 2"/>
          <p:cNvSpPr>
            <a:spLocks noGrp="1"/>
          </p:cNvSpPr>
          <p:nvPr>
            <p:ph type="subTitle" idx="1"/>
          </p:nvPr>
        </p:nvSpPr>
        <p:spPr/>
        <p:txBody>
          <a:bodyPr>
            <a:normAutofit/>
          </a:bodyPr>
          <a:lstStyle/>
          <a:p>
            <a:pPr lvl="1">
              <a:lnSpc>
                <a:spcPct val="120000"/>
              </a:lnSpc>
            </a:pPr>
            <a:r>
              <a:rPr lang="en-US" sz="3200" b="1" dirty="0" smtClean="0">
                <a:latin typeface="Gabriola" pitchFamily="82" charset="0"/>
              </a:rPr>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n-US" sz="3600" dirty="0" smtClean="0">
                <a:latin typeface="Arial" pitchFamily="34" charset="0"/>
                <a:cs typeface="Arial" pitchFamily="34" charset="0"/>
              </a:rPr>
              <a:t>Illustration</a:t>
            </a:r>
            <a:endParaRPr lang="en-US" sz="3600" dirty="0">
              <a:latin typeface="Arial" pitchFamily="34" charset="0"/>
              <a:cs typeface="Arial" pitchFamily="34" charset="0"/>
            </a:endParaRPr>
          </a:p>
        </p:txBody>
      </p:sp>
      <p:sp>
        <p:nvSpPr>
          <p:cNvPr id="3" name="Content Placeholder 2"/>
          <p:cNvSpPr>
            <a:spLocks noGrp="1"/>
          </p:cNvSpPr>
          <p:nvPr>
            <p:ph idx="1"/>
          </p:nvPr>
        </p:nvSpPr>
        <p:spPr>
          <a:ln w="38100">
            <a:solidFill>
              <a:schemeClr val="tx1">
                <a:lumMod val="75000"/>
                <a:lumOff val="25000"/>
              </a:schemeClr>
            </a:solidFill>
          </a:ln>
        </p:spPr>
        <p:style>
          <a:lnRef idx="0">
            <a:scrgbClr r="0" g="0" b="0"/>
          </a:lnRef>
          <a:fillRef idx="1002">
            <a:schemeClr val="lt2"/>
          </a:fillRef>
          <a:effectRef idx="0">
            <a:scrgbClr r="0" g="0" b="0"/>
          </a:effectRef>
          <a:fontRef idx="major"/>
        </p:style>
        <p:txBody>
          <a:bodyPr>
            <a:normAutofit/>
          </a:bodyPr>
          <a:lstStyle/>
          <a:p>
            <a:pPr algn="just"/>
            <a:r>
              <a:rPr lang="en-US" sz="2800" dirty="0" smtClean="0">
                <a:latin typeface="Arial" pitchFamily="34" charset="0"/>
                <a:cs typeface="Arial" pitchFamily="34" charset="0"/>
              </a:rPr>
              <a:t>Appended to a Section – forms part of the Statute.</a:t>
            </a:r>
          </a:p>
          <a:p>
            <a:pPr algn="just"/>
            <a:r>
              <a:rPr lang="en-US" sz="2800" dirty="0" smtClean="0">
                <a:latin typeface="Arial" pitchFamily="34" charset="0"/>
                <a:cs typeface="Arial" pitchFamily="34" charset="0"/>
              </a:rPr>
              <a:t>Does not form part of the Section but is of relevance and adds value in construction of the text of the Section.</a:t>
            </a:r>
          </a:p>
          <a:p>
            <a:pPr algn="just"/>
            <a:r>
              <a:rPr lang="en-US" sz="2800" dirty="0" smtClean="0">
                <a:latin typeface="Arial" pitchFamily="34" charset="0"/>
                <a:cs typeface="Arial" pitchFamily="34" charset="0"/>
              </a:rPr>
              <a:t>Illustrations cannot modify the language of Section and hence do not curtail or expand the ambit of the Section. (</a:t>
            </a:r>
            <a:r>
              <a:rPr lang="en-US" sz="2800" dirty="0" err="1" smtClean="0">
                <a:latin typeface="Arial" pitchFamily="34" charset="0"/>
                <a:cs typeface="Arial" pitchFamily="34" charset="0"/>
              </a:rPr>
              <a:t>Eg</a:t>
            </a:r>
            <a:r>
              <a:rPr lang="en-US" sz="2800" dirty="0" smtClean="0">
                <a:latin typeface="Arial" pitchFamily="34" charset="0"/>
                <a:cs typeface="Arial" pitchFamily="34" charset="0"/>
              </a:rPr>
              <a:t>: Section 4 of Companies Act, 1956)</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n-US" sz="3600" dirty="0" smtClean="0">
                <a:latin typeface="Arial" pitchFamily="34" charset="0"/>
                <a:cs typeface="Arial" pitchFamily="34" charset="0"/>
              </a:rPr>
              <a:t>Definitions</a:t>
            </a:r>
            <a:endParaRPr lang="en-US" sz="3600" dirty="0">
              <a:latin typeface="Arial" pitchFamily="34" charset="0"/>
              <a:cs typeface="Arial" pitchFamily="34" charset="0"/>
            </a:endParaRPr>
          </a:p>
        </p:txBody>
      </p:sp>
      <p:sp>
        <p:nvSpPr>
          <p:cNvPr id="3" name="Content Placeholder 2"/>
          <p:cNvSpPr>
            <a:spLocks noGrp="1"/>
          </p:cNvSpPr>
          <p:nvPr>
            <p:ph idx="1"/>
          </p:nvPr>
        </p:nvSpPr>
        <p:spPr>
          <a:ln w="38100">
            <a:solidFill>
              <a:schemeClr val="tx1">
                <a:lumMod val="75000"/>
                <a:lumOff val="25000"/>
              </a:schemeClr>
            </a:solidFill>
          </a:ln>
        </p:spPr>
        <p:style>
          <a:lnRef idx="0">
            <a:scrgbClr r="0" g="0" b="0"/>
          </a:lnRef>
          <a:fillRef idx="1003">
            <a:schemeClr val="lt2"/>
          </a:fillRef>
          <a:effectRef idx="0">
            <a:scrgbClr r="0" g="0" b="0"/>
          </a:effectRef>
          <a:fontRef idx="major"/>
        </p:style>
        <p:txBody>
          <a:bodyPr>
            <a:normAutofit/>
          </a:bodyPr>
          <a:lstStyle/>
          <a:p>
            <a:pPr algn="just"/>
            <a:r>
              <a:rPr lang="en-US" sz="2800" dirty="0" smtClean="0">
                <a:latin typeface="Arial" pitchFamily="34" charset="0"/>
                <a:cs typeface="Arial" pitchFamily="34" charset="0"/>
              </a:rPr>
              <a:t>Difference between “Inclusive” and “Exclusive” definition.</a:t>
            </a:r>
          </a:p>
          <a:p>
            <a:pPr algn="just"/>
            <a:r>
              <a:rPr lang="en-US" sz="2800" dirty="0" smtClean="0">
                <a:latin typeface="Arial" pitchFamily="34" charset="0"/>
                <a:cs typeface="Arial" pitchFamily="34" charset="0"/>
              </a:rPr>
              <a:t>“Means” – prima facie restrictive and exhaustive.</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“Includes” – Inclusive and intended to be extensive. (</a:t>
            </a:r>
            <a:r>
              <a:rPr lang="en-US" sz="2800" dirty="0" err="1" smtClean="0">
                <a:latin typeface="Arial" pitchFamily="34" charset="0"/>
                <a:cs typeface="Arial" pitchFamily="34" charset="0"/>
              </a:rPr>
              <a:t>Eg</a:t>
            </a:r>
            <a:r>
              <a:rPr lang="en-US" sz="2800" dirty="0" smtClean="0">
                <a:latin typeface="Arial" pitchFamily="34" charset="0"/>
                <a:cs typeface="Arial" pitchFamily="34" charset="0"/>
              </a:rPr>
              <a:t>: Section 2(13) of Companies Act, 2013 – “books of account” includes records maintained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n-US" sz="3600" dirty="0" smtClean="0">
                <a:latin typeface="Arial" pitchFamily="34" charset="0"/>
                <a:cs typeface="Arial" pitchFamily="34" charset="0"/>
              </a:rPr>
              <a:t> Definitions Continued….</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1600200"/>
            <a:ext cx="8305800" cy="5105400"/>
          </a:xfrm>
          <a:ln w="38100">
            <a:solidFill>
              <a:schemeClr val="tx1">
                <a:lumMod val="75000"/>
                <a:lumOff val="25000"/>
              </a:schemeClr>
            </a:solidFill>
          </a:ln>
        </p:spPr>
        <p:style>
          <a:lnRef idx="0">
            <a:scrgbClr r="0" g="0" b="0"/>
          </a:lnRef>
          <a:fillRef idx="1002">
            <a:schemeClr val="lt2"/>
          </a:fillRef>
          <a:effectRef idx="0">
            <a:scrgbClr r="0" g="0" b="0"/>
          </a:effectRef>
          <a:fontRef idx="major"/>
        </p:style>
        <p:txBody>
          <a:bodyPr>
            <a:noAutofit/>
          </a:bodyPr>
          <a:lstStyle/>
          <a:p>
            <a:pPr algn="just"/>
            <a:r>
              <a:rPr lang="en-US" sz="2200" dirty="0" smtClean="0">
                <a:latin typeface="Arial" pitchFamily="34" charset="0"/>
                <a:cs typeface="Arial" pitchFamily="34" charset="0"/>
              </a:rPr>
              <a:t>Where the definition is in the form of “means and includes” – definition is considered to be exhaustive. (</a:t>
            </a:r>
            <a:r>
              <a:rPr lang="en-US" sz="2200" dirty="0" err="1" smtClean="0">
                <a:latin typeface="Arial" pitchFamily="34" charset="0"/>
                <a:cs typeface="Arial" pitchFamily="34" charset="0"/>
              </a:rPr>
              <a:t>Eg</a:t>
            </a:r>
            <a:r>
              <a:rPr lang="en-US" sz="2200" dirty="0" smtClean="0">
                <a:latin typeface="Arial" pitchFamily="34" charset="0"/>
                <a:cs typeface="Arial" pitchFamily="34" charset="0"/>
              </a:rPr>
              <a:t>: Section 2(70) of the Companies Act, 2013 – “Prospectus” </a:t>
            </a:r>
            <a:r>
              <a:rPr lang="en-US" sz="2200" u="sng" dirty="0" smtClean="0">
                <a:latin typeface="Arial" pitchFamily="34" charset="0"/>
                <a:cs typeface="Arial" pitchFamily="34" charset="0"/>
              </a:rPr>
              <a:t>means</a:t>
            </a:r>
            <a:r>
              <a:rPr lang="en-US" sz="2200" dirty="0" smtClean="0">
                <a:latin typeface="Arial" pitchFamily="34" charset="0"/>
                <a:cs typeface="Arial" pitchFamily="34" charset="0"/>
              </a:rPr>
              <a:t> any document described or issued as a prospectus </a:t>
            </a:r>
            <a:r>
              <a:rPr lang="en-US" sz="2200" u="sng" dirty="0" smtClean="0">
                <a:latin typeface="Arial" pitchFamily="34" charset="0"/>
                <a:cs typeface="Arial" pitchFamily="34" charset="0"/>
              </a:rPr>
              <a:t>and includes </a:t>
            </a:r>
            <a:r>
              <a:rPr lang="en-US" sz="2200" dirty="0" smtClean="0">
                <a:latin typeface="Arial" pitchFamily="34" charset="0"/>
                <a:cs typeface="Arial" pitchFamily="34" charset="0"/>
              </a:rPr>
              <a:t>a red herring prospectus referred to in Section 32 or shelf prospectus referred to in Section 31 or any notice, circular, advertisement or other document inviting offers from the public for subscription or purchase of any securities of a body corporate.)</a:t>
            </a:r>
          </a:p>
          <a:p>
            <a:pPr algn="just"/>
            <a:r>
              <a:rPr lang="en-US" sz="2200" dirty="0" smtClean="0">
                <a:latin typeface="Arial" pitchFamily="34" charset="0"/>
                <a:cs typeface="Arial" pitchFamily="34" charset="0"/>
              </a:rPr>
              <a:t>If a word is defined “apply to and include” – definition is extensive.</a:t>
            </a:r>
          </a:p>
          <a:p>
            <a:pPr algn="just"/>
            <a:r>
              <a:rPr lang="en-US" sz="2200" dirty="0" smtClean="0">
                <a:latin typeface="Arial" pitchFamily="34" charset="0"/>
                <a:cs typeface="Arial" pitchFamily="34" charset="0"/>
              </a:rPr>
              <a:t>Definition can also be “deemed to include” – refers to an inclusive and exclusive definition. (</a:t>
            </a:r>
            <a:r>
              <a:rPr lang="en-US" sz="2200" dirty="0" err="1" smtClean="0">
                <a:latin typeface="Arial" pitchFamily="34" charset="0"/>
                <a:cs typeface="Arial" pitchFamily="34" charset="0"/>
              </a:rPr>
              <a:t>Eg</a:t>
            </a:r>
            <a:r>
              <a:rPr lang="en-US" sz="2200" dirty="0" smtClean="0">
                <a:latin typeface="Arial" pitchFamily="34" charset="0"/>
                <a:cs typeface="Arial" pitchFamily="34" charset="0"/>
              </a:rPr>
              <a:t>: Section 9 of the Income Tax Act, 1961)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n-US" sz="3600" dirty="0" smtClean="0">
                <a:latin typeface="Arial" pitchFamily="34" charset="0"/>
                <a:cs typeface="Arial" pitchFamily="34" charset="0"/>
              </a:rPr>
              <a:t>Definitions Continued….</a:t>
            </a:r>
            <a:endParaRPr lang="en-US" sz="3600" dirty="0">
              <a:latin typeface="Arial" pitchFamily="34" charset="0"/>
              <a:cs typeface="Arial" pitchFamily="34" charset="0"/>
            </a:endParaRPr>
          </a:p>
        </p:txBody>
      </p:sp>
      <p:sp>
        <p:nvSpPr>
          <p:cNvPr id="3" name="Content Placeholder 2"/>
          <p:cNvSpPr>
            <a:spLocks noGrp="1"/>
          </p:cNvSpPr>
          <p:nvPr>
            <p:ph idx="1"/>
          </p:nvPr>
        </p:nvSpPr>
        <p:spPr>
          <a:ln w="38100">
            <a:solidFill>
              <a:schemeClr val="tx1">
                <a:lumMod val="75000"/>
                <a:lumOff val="25000"/>
              </a:schemeClr>
            </a:solidFill>
          </a:ln>
        </p:spPr>
        <p:style>
          <a:lnRef idx="0">
            <a:scrgbClr r="0" g="0" b="0"/>
          </a:lnRef>
          <a:fillRef idx="1003">
            <a:schemeClr val="lt2"/>
          </a:fillRef>
          <a:effectRef idx="0">
            <a:scrgbClr r="0" g="0" b="0"/>
          </a:effectRef>
          <a:fontRef idx="major"/>
        </p:style>
        <p:txBody>
          <a:bodyPr>
            <a:normAutofit fontScale="92500" lnSpcReduction="10000"/>
          </a:bodyPr>
          <a:lstStyle/>
          <a:p>
            <a:pPr algn="just"/>
            <a:r>
              <a:rPr lang="en-US" sz="3000" dirty="0" smtClean="0">
                <a:latin typeface="Arial" pitchFamily="34" charset="0"/>
                <a:cs typeface="Arial" pitchFamily="34" charset="0"/>
              </a:rPr>
              <a:t>Ambiguous definition – Normally definition is intended to be precise. If it is ambiguous, it requires interpretation.</a:t>
            </a:r>
          </a:p>
          <a:p>
            <a:pPr algn="just"/>
            <a:r>
              <a:rPr lang="en-US" sz="3000" dirty="0" smtClean="0">
                <a:latin typeface="Arial" pitchFamily="34" charset="0"/>
                <a:cs typeface="Arial" pitchFamily="34" charset="0"/>
              </a:rPr>
              <a:t>Definition never to be read in isolation – but must be read in the context of the phrase which it defines.</a:t>
            </a:r>
          </a:p>
          <a:p>
            <a:pPr algn="just"/>
            <a:r>
              <a:rPr lang="en-US" sz="3000" dirty="0" smtClean="0">
                <a:latin typeface="Arial" pitchFamily="34" charset="0"/>
                <a:cs typeface="Arial" pitchFamily="34" charset="0"/>
              </a:rPr>
              <a:t>Amplitude of Extensive Definition – not to be restricted unless the restriction is necessary to prevent an erroneous construction. (For </a:t>
            </a:r>
            <a:r>
              <a:rPr lang="en-US" sz="3000" dirty="0" err="1" smtClean="0">
                <a:latin typeface="Arial" pitchFamily="34" charset="0"/>
                <a:cs typeface="Arial" pitchFamily="34" charset="0"/>
              </a:rPr>
              <a:t>Eg</a:t>
            </a:r>
            <a:r>
              <a:rPr lang="en-US" sz="3000" dirty="0" smtClean="0">
                <a:latin typeface="Arial" pitchFamily="34" charset="0"/>
                <a:cs typeface="Arial" pitchFamily="34" charset="0"/>
              </a:rPr>
              <a:t>: amplitude curtailed by amendment to Rule 4 of Board Meeting Rules, 2014.</a:t>
            </a:r>
            <a:endParaRPr lang="en-US" sz="3000" dirty="0" smtClean="0">
              <a:solidFill>
                <a:srgbClr val="FF0000"/>
              </a:solidFill>
              <a:latin typeface="Arial" pitchFamily="34" charset="0"/>
              <a:cs typeface="Arial" pitchFamily="34"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US" dirty="0" smtClean="0"/>
              <a:t>Proviso</a:t>
            </a:r>
            <a:endParaRPr lang="en-US" dirty="0"/>
          </a:p>
        </p:txBody>
      </p:sp>
      <p:sp>
        <p:nvSpPr>
          <p:cNvPr id="3" name="Content Placeholder 2"/>
          <p:cNvSpPr>
            <a:spLocks noGrp="1"/>
          </p:cNvSpPr>
          <p:nvPr>
            <p:ph idx="1"/>
          </p:nvPr>
        </p:nvSpPr>
        <p:spPr>
          <a:ln w="38100">
            <a:solidFill>
              <a:schemeClr val="tx1">
                <a:lumMod val="75000"/>
                <a:lumOff val="25000"/>
              </a:schemeClr>
            </a:solidFill>
          </a:ln>
        </p:spPr>
        <p:style>
          <a:lnRef idx="0">
            <a:scrgbClr r="0" g="0" b="0"/>
          </a:lnRef>
          <a:fillRef idx="1003">
            <a:schemeClr val="lt2"/>
          </a:fillRef>
          <a:effectRef idx="0">
            <a:scrgbClr r="0" g="0" b="0"/>
          </a:effectRef>
          <a:fontRef idx="major"/>
        </p:style>
        <p:txBody>
          <a:bodyPr>
            <a:normAutofit/>
          </a:bodyPr>
          <a:lstStyle/>
          <a:p>
            <a:pPr algn="just"/>
            <a:r>
              <a:rPr lang="en-US" sz="2800" dirty="0" smtClean="0">
                <a:latin typeface="Arial" pitchFamily="34" charset="0"/>
                <a:cs typeface="Arial" pitchFamily="34" charset="0"/>
              </a:rPr>
              <a:t>Normal function – to except something out of the Enactment or to qualify something enacted therein but the proviso will be within the provisions of the Enactment.</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Proviso normally added to an Enactment to qualify or create an exception to what is in the Enactment.</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US" dirty="0" smtClean="0"/>
              <a:t>Explanation</a:t>
            </a:r>
            <a:endParaRPr lang="en-US" dirty="0"/>
          </a:p>
        </p:txBody>
      </p:sp>
      <p:sp>
        <p:nvSpPr>
          <p:cNvPr id="3" name="Content Placeholder 2"/>
          <p:cNvSpPr>
            <a:spLocks noGrp="1"/>
          </p:cNvSpPr>
          <p:nvPr>
            <p:ph idx="1"/>
          </p:nvPr>
        </p:nvSpPr>
        <p:spPr>
          <a:ln w="38100">
            <a:solidFill>
              <a:schemeClr val="tx1">
                <a:lumMod val="75000"/>
                <a:lumOff val="25000"/>
              </a:schemeClr>
            </a:solidFill>
          </a:ln>
        </p:spPr>
        <p:style>
          <a:lnRef idx="0">
            <a:scrgbClr r="0" g="0" b="0"/>
          </a:lnRef>
          <a:fillRef idx="1002">
            <a:schemeClr val="lt2"/>
          </a:fillRef>
          <a:effectRef idx="0">
            <a:scrgbClr r="0" g="0" b="0"/>
          </a:effectRef>
          <a:fontRef idx="major"/>
        </p:style>
        <p:txBody>
          <a:bodyPr>
            <a:normAutofit/>
          </a:bodyPr>
          <a:lstStyle/>
          <a:p>
            <a:pPr algn="just"/>
            <a:r>
              <a:rPr lang="en-US" sz="2800" dirty="0" smtClean="0">
                <a:latin typeface="Arial" pitchFamily="34" charset="0"/>
                <a:cs typeface="Arial" pitchFamily="34" charset="0"/>
              </a:rPr>
              <a:t>Appended to a Section to explain the meaning of words contained in Section becomes part and parcel of the Enactment.</a:t>
            </a:r>
          </a:p>
          <a:p>
            <a:pPr algn="just"/>
            <a:r>
              <a:rPr lang="en-US" sz="2800" dirty="0" smtClean="0">
                <a:latin typeface="Arial" pitchFamily="34" charset="0"/>
                <a:cs typeface="Arial" pitchFamily="34" charset="0"/>
              </a:rPr>
              <a:t>Where explanation is so worded  “For the purposes of this Section” – prima facie intends that it will apply to all clauses in the Section.</a:t>
            </a:r>
          </a:p>
          <a:p>
            <a:pPr algn="just"/>
            <a:r>
              <a:rPr lang="en-US" sz="2800" dirty="0" smtClean="0">
                <a:latin typeface="Arial" pitchFamily="34" charset="0"/>
                <a:cs typeface="Arial" pitchFamily="34" charset="0"/>
              </a:rPr>
              <a:t>When added later to an existing Section, an Explanation can have retrospective application.</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n-US" sz="3600" dirty="0" smtClean="0">
                <a:latin typeface="Arial" pitchFamily="34" charset="0"/>
                <a:cs typeface="Arial" pitchFamily="34" charset="0"/>
              </a:rPr>
              <a:t>Schedules</a:t>
            </a:r>
            <a:endParaRPr lang="en-US" sz="3600" dirty="0">
              <a:latin typeface="Arial" pitchFamily="34" charset="0"/>
              <a:cs typeface="Arial" pitchFamily="34" charset="0"/>
            </a:endParaRPr>
          </a:p>
        </p:txBody>
      </p:sp>
      <p:sp>
        <p:nvSpPr>
          <p:cNvPr id="3" name="Content Placeholder 2"/>
          <p:cNvSpPr>
            <a:spLocks noGrp="1"/>
          </p:cNvSpPr>
          <p:nvPr>
            <p:ph idx="1"/>
          </p:nvPr>
        </p:nvSpPr>
        <p:spPr>
          <a:ln w="38100">
            <a:solidFill>
              <a:schemeClr val="tx1">
                <a:lumMod val="75000"/>
                <a:lumOff val="25000"/>
              </a:schemeClr>
            </a:solidFill>
          </a:ln>
        </p:spPr>
        <p:style>
          <a:lnRef idx="0">
            <a:scrgbClr r="0" g="0" b="0"/>
          </a:lnRef>
          <a:fillRef idx="1003">
            <a:schemeClr val="lt2"/>
          </a:fillRef>
          <a:effectRef idx="0">
            <a:scrgbClr r="0" g="0" b="0"/>
          </a:effectRef>
          <a:fontRef idx="major"/>
        </p:style>
        <p:txBody>
          <a:bodyPr/>
          <a:lstStyle/>
          <a:p>
            <a:r>
              <a:rPr lang="en-IN" dirty="0" smtClean="0"/>
              <a:t>Appended to Acts – forms part of the Statute.</a:t>
            </a:r>
          </a:p>
          <a:p>
            <a:r>
              <a:rPr lang="en-IN" dirty="0" smtClean="0"/>
              <a:t>To avoid encumbering the Sections in the Statutes with matters of excessive details.</a:t>
            </a:r>
          </a:p>
          <a:p>
            <a:r>
              <a:rPr lang="en-IN" dirty="0" smtClean="0"/>
              <a:t>Division into Schedule – though matter of convenience, it may contain substantive enactment also. </a:t>
            </a:r>
          </a:p>
          <a:p>
            <a:r>
              <a:rPr lang="en-IN" dirty="0" smtClean="0"/>
              <a:t>In case of conflict between Act and Schedule, the Act prevails.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endParaRPr lang="en-US" dirty="0"/>
          </a:p>
        </p:txBody>
      </p:sp>
      <p:sp>
        <p:nvSpPr>
          <p:cNvPr id="3" name="Content Placeholder 2"/>
          <p:cNvSpPr>
            <a:spLocks noGrp="1"/>
          </p:cNvSpPr>
          <p:nvPr>
            <p:ph idx="1"/>
          </p:nvPr>
        </p:nvSpPr>
        <p:spPr>
          <a:xfrm>
            <a:off x="0" y="0"/>
            <a:ext cx="9144000" cy="6858000"/>
          </a:xfrm>
          <a:gradFill>
            <a:gsLst>
              <a:gs pos="0">
                <a:srgbClr val="5E9EFF"/>
              </a:gs>
              <a:gs pos="39999">
                <a:srgbClr val="85C2FF"/>
              </a:gs>
              <a:gs pos="70000">
                <a:srgbClr val="C4D6EB"/>
              </a:gs>
              <a:gs pos="100000">
                <a:srgbClr val="FFEBFA"/>
              </a:gs>
            </a:gsLst>
            <a:lin ang="16200000" scaled="0"/>
          </a:gradFill>
          <a:ln w="38100">
            <a:solidFill>
              <a:srgbClr val="002060"/>
            </a:solidFill>
          </a:ln>
          <a:effectLst/>
          <a:scene3d>
            <a:camera prst="obliqueTopRight"/>
            <a:lightRig rig="threePt" dir="t"/>
          </a:scene3d>
        </p:spPr>
        <p:txBody>
          <a:bodyPr>
            <a:scene3d>
              <a:camera prst="orthographicFront"/>
              <a:lightRig rig="threePt" dir="t"/>
            </a:scene3d>
            <a:sp3d extrusionH="57150">
              <a:bevelT w="38100" h="38100"/>
            </a:sp3d>
          </a:bodyPr>
          <a:lstStyle/>
          <a:p>
            <a:pPr algn="ctr">
              <a:buNone/>
            </a:pPr>
            <a:endParaRPr lang="en-US" dirty="0" smtClean="0"/>
          </a:p>
          <a:p>
            <a:pPr algn="ctr">
              <a:buNone/>
            </a:pPr>
            <a:endParaRPr lang="en-US" dirty="0" smtClean="0"/>
          </a:p>
          <a:p>
            <a:pPr algn="ctr">
              <a:buNone/>
            </a:pPr>
            <a:endParaRPr lang="en-US" dirty="0" smtClean="0"/>
          </a:p>
          <a:p>
            <a:pPr algn="ctr">
              <a:buNone/>
            </a:pPr>
            <a:endParaRPr lang="en-US" sz="6000" dirty="0" smtClean="0">
              <a:latin typeface="Arial Black" pitchFamily="34" charset="0"/>
              <a:cs typeface="Arial" pitchFamily="34" charset="0"/>
            </a:endParaRPr>
          </a:p>
          <a:p>
            <a:pPr algn="ctr">
              <a:buNone/>
            </a:pPr>
            <a:r>
              <a:rPr lang="en-US" sz="6000" dirty="0" smtClean="0">
                <a:latin typeface="Arial Black" pitchFamily="34" charset="0"/>
                <a:cs typeface="Arial" pitchFamily="34" charset="0"/>
              </a:rPr>
              <a:t>THANK YOU</a:t>
            </a:r>
            <a:endParaRPr lang="en-US" sz="6000" dirty="0">
              <a:latin typeface="Arial Black"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US" sz="3200" dirty="0" smtClean="0">
                <a:effectLst>
                  <a:outerShdw blurRad="38100" dist="38100" dir="2700000" algn="tl">
                    <a:srgbClr val="000000">
                      <a:alpha val="43137"/>
                    </a:srgbClr>
                  </a:outerShdw>
                </a:effectLst>
                <a:latin typeface="Arial" pitchFamily="34" charset="0"/>
                <a:cs typeface="Arial" pitchFamily="34" charset="0"/>
              </a:rPr>
              <a:t>INTRODUCTION</a:t>
            </a:r>
            <a:endParaRPr lang="en-US" sz="3200"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ln w="38100">
            <a:solidFill>
              <a:schemeClr val="tx1">
                <a:lumMod val="75000"/>
                <a:lumOff val="25000"/>
              </a:schemeClr>
            </a:solidFill>
          </a:ln>
        </p:spPr>
        <p:style>
          <a:lnRef idx="0">
            <a:scrgbClr r="0" g="0" b="0"/>
          </a:lnRef>
          <a:fillRef idx="1002">
            <a:schemeClr val="lt2"/>
          </a:fillRef>
          <a:effectRef idx="0">
            <a:scrgbClr r="0" g="0" b="0"/>
          </a:effectRef>
          <a:fontRef idx="major"/>
        </p:style>
        <p:txBody>
          <a:bodyPr>
            <a:normAutofit/>
          </a:bodyPr>
          <a:lstStyle/>
          <a:p>
            <a:pPr algn="just"/>
            <a:r>
              <a:rPr lang="en-US" sz="2800" dirty="0" smtClean="0">
                <a:latin typeface="Arial" pitchFamily="34" charset="0"/>
                <a:cs typeface="Arial" pitchFamily="34" charset="0"/>
              </a:rPr>
              <a:t>Law edict of Legislature</a:t>
            </a:r>
          </a:p>
          <a:p>
            <a:pPr algn="just"/>
            <a:r>
              <a:rPr lang="en-US" sz="2800" dirty="0" smtClean="0">
                <a:latin typeface="Arial" pitchFamily="34" charset="0"/>
                <a:cs typeface="Arial" pitchFamily="34" charset="0"/>
              </a:rPr>
              <a:t>Shall be read in full using the words given</a:t>
            </a:r>
          </a:p>
          <a:p>
            <a:pPr algn="just"/>
            <a:r>
              <a:rPr lang="en-US" sz="2800" dirty="0" smtClean="0">
                <a:latin typeface="Arial" pitchFamily="34" charset="0"/>
                <a:cs typeface="Arial" pitchFamily="34" charset="0"/>
              </a:rPr>
              <a:t>No law is perfect. Hence leaves scope for interpretation.</a:t>
            </a:r>
          </a:p>
          <a:p>
            <a:pPr algn="just"/>
            <a:r>
              <a:rPr lang="en-US" sz="2800" dirty="0" smtClean="0">
                <a:latin typeface="Arial" pitchFamily="34" charset="0"/>
                <a:cs typeface="Arial" pitchFamily="34" charset="0"/>
              </a:rPr>
              <a:t>Judiciary can only interpret the law and not rewrite it by adding/subtracting words for the law</a:t>
            </a:r>
          </a:p>
          <a:p>
            <a:pPr algn="just"/>
            <a:r>
              <a:rPr lang="en-US" sz="2800" dirty="0" smtClean="0">
                <a:latin typeface="Arial" pitchFamily="34" charset="0"/>
                <a:cs typeface="Arial" pitchFamily="34" charset="0"/>
              </a:rPr>
              <a:t>Several principles carved out for facilitating interpretation.</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r>
              <a:rPr lang="en-US" dirty="0" smtClean="0"/>
              <a:t>Internal Aids for Understanding Laws</a:t>
            </a:r>
            <a:endParaRPr lang="en-US" dirty="0"/>
          </a:p>
        </p:txBody>
      </p:sp>
      <p:sp>
        <p:nvSpPr>
          <p:cNvPr id="3" name="Content Placeholder 2"/>
          <p:cNvSpPr>
            <a:spLocks noGrp="1"/>
          </p:cNvSpPr>
          <p:nvPr>
            <p:ph idx="1"/>
          </p:nvPr>
        </p:nvSpPr>
        <p:spPr>
          <a:ln w="38100">
            <a:solidFill>
              <a:schemeClr val="tx1">
                <a:lumMod val="75000"/>
                <a:lumOff val="25000"/>
              </a:schemeClr>
            </a:solidFill>
          </a:ln>
        </p:spPr>
        <p:style>
          <a:lnRef idx="0">
            <a:scrgbClr r="0" g="0" b="0"/>
          </a:lnRef>
          <a:fillRef idx="1003">
            <a:schemeClr val="lt2"/>
          </a:fillRef>
          <a:effectRef idx="0">
            <a:scrgbClr r="0" g="0" b="0"/>
          </a:effectRef>
          <a:fontRef idx="major"/>
        </p:style>
        <p:txBody>
          <a:bodyPr/>
          <a:lstStyle/>
          <a:p>
            <a:pPr algn="just"/>
            <a:r>
              <a:rPr lang="en-US" sz="2800" dirty="0" smtClean="0">
                <a:latin typeface="Arial" pitchFamily="34" charset="0"/>
                <a:cs typeface="Arial" pitchFamily="34" charset="0"/>
              </a:rPr>
              <a:t>Significance of :</a:t>
            </a:r>
          </a:p>
          <a:p>
            <a:pPr algn="just"/>
            <a:r>
              <a:rPr lang="en-US" sz="2800" u="sng" dirty="0" smtClean="0">
                <a:latin typeface="Arial" pitchFamily="34" charset="0"/>
                <a:cs typeface="Arial" pitchFamily="34" charset="0"/>
              </a:rPr>
              <a:t>Long Title for Act</a:t>
            </a:r>
          </a:p>
          <a:p>
            <a:pPr algn="just"/>
            <a:r>
              <a:rPr lang="en-US" sz="2800" dirty="0" smtClean="0">
                <a:latin typeface="Arial" pitchFamily="34" charset="0"/>
                <a:cs typeface="Arial" pitchFamily="34" charset="0"/>
              </a:rPr>
              <a:t>Part of Act and is admissible as aid for construction.</a:t>
            </a:r>
          </a:p>
          <a:p>
            <a:pPr algn="just"/>
            <a:r>
              <a:rPr lang="en-US" sz="2800" dirty="0" smtClean="0">
                <a:latin typeface="Arial" pitchFamily="34" charset="0"/>
                <a:cs typeface="Arial" pitchFamily="34" charset="0"/>
              </a:rPr>
              <a:t>Long title along with or without Preamble – a good guide regarding the object, scope or purpose of law.</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US" dirty="0" smtClean="0"/>
              <a:t>Continued…</a:t>
            </a:r>
            <a:endParaRPr lang="en-US" dirty="0"/>
          </a:p>
        </p:txBody>
      </p:sp>
      <p:sp>
        <p:nvSpPr>
          <p:cNvPr id="3" name="Content Placeholder 2"/>
          <p:cNvSpPr>
            <a:spLocks noGrp="1"/>
          </p:cNvSpPr>
          <p:nvPr>
            <p:ph idx="1"/>
          </p:nvPr>
        </p:nvSpPr>
        <p:spPr>
          <a:xfrm>
            <a:off x="457200" y="1600200"/>
            <a:ext cx="8229600" cy="5029200"/>
          </a:xfrm>
          <a:ln w="38100">
            <a:solidFill>
              <a:schemeClr val="tx1">
                <a:lumMod val="75000"/>
                <a:lumOff val="25000"/>
              </a:schemeClr>
            </a:solidFill>
          </a:ln>
        </p:spPr>
        <p:style>
          <a:lnRef idx="0">
            <a:scrgbClr r="0" g="0" b="0"/>
          </a:lnRef>
          <a:fillRef idx="1002">
            <a:schemeClr val="lt2"/>
          </a:fillRef>
          <a:effectRef idx="0">
            <a:scrgbClr r="0" g="0" b="0"/>
          </a:effectRef>
          <a:fontRef idx="major"/>
        </p:style>
        <p:txBody>
          <a:bodyPr>
            <a:noAutofit/>
          </a:bodyPr>
          <a:lstStyle/>
          <a:p>
            <a:pPr algn="just"/>
            <a:r>
              <a:rPr lang="en-US" sz="2800" u="sng" dirty="0" smtClean="0">
                <a:latin typeface="Arial" pitchFamily="34" charset="0"/>
                <a:cs typeface="Arial" pitchFamily="34" charset="0"/>
              </a:rPr>
              <a:t>Examples of Long Title:</a:t>
            </a:r>
          </a:p>
          <a:p>
            <a:pPr algn="just"/>
            <a:r>
              <a:rPr lang="en-US" sz="2800" dirty="0" smtClean="0">
                <a:latin typeface="Arial" pitchFamily="34" charset="0"/>
                <a:cs typeface="Arial" pitchFamily="34" charset="0"/>
              </a:rPr>
              <a:t>Title of Madras General Sales Tact Act, 1939 utilized to spell out that the object of the Act was to impose taxes on Sales which take place within the province. </a:t>
            </a:r>
          </a:p>
          <a:p>
            <a:pPr algn="just"/>
            <a:r>
              <a:rPr lang="en-US" sz="2800" dirty="0" smtClean="0">
                <a:latin typeface="Arial" pitchFamily="34" charset="0"/>
                <a:cs typeface="Arial" pitchFamily="34" charset="0"/>
              </a:rPr>
              <a:t>Title of Industrial Disputes Act, 1947 spells out that it is “</a:t>
            </a:r>
            <a:r>
              <a:rPr lang="en-US" sz="2800" dirty="0">
                <a:latin typeface="Arial" pitchFamily="34" charset="0"/>
                <a:cs typeface="Arial" pitchFamily="34" charset="0"/>
              </a:rPr>
              <a:t>An Act to make provision for the investigation and settlement of industrial disputes, and for certain other </a:t>
            </a:r>
            <a:r>
              <a:rPr lang="en-US" sz="2800" dirty="0" smtClean="0">
                <a:latin typeface="Arial" pitchFamily="34" charset="0"/>
                <a:cs typeface="Arial" pitchFamily="34" charset="0"/>
              </a:rPr>
              <a:t>purposes.”</a:t>
            </a:r>
          </a:p>
          <a:p>
            <a:pPr algn="just"/>
            <a:r>
              <a:rPr lang="en-US" sz="2800" dirty="0" smtClean="0">
                <a:latin typeface="Arial" pitchFamily="34" charset="0"/>
                <a:cs typeface="Arial" pitchFamily="34" charset="0"/>
              </a:rPr>
              <a:t>Title not an enacting provision but useful for providing clear meaning in case of ambiguity.</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n-US" sz="3200" dirty="0" smtClean="0">
                <a:latin typeface="Arial" pitchFamily="34" charset="0"/>
                <a:cs typeface="Arial" pitchFamily="34" charset="0"/>
              </a:rPr>
              <a:t>PREAMBLE FOR THE ACT</a:t>
            </a:r>
            <a:endParaRPr lang="en-US" sz="3200" dirty="0">
              <a:latin typeface="Arial" pitchFamily="34" charset="0"/>
              <a:cs typeface="Arial" pitchFamily="34" charset="0"/>
            </a:endParaRPr>
          </a:p>
        </p:txBody>
      </p:sp>
      <p:sp>
        <p:nvSpPr>
          <p:cNvPr id="3" name="Content Placeholder 2"/>
          <p:cNvSpPr>
            <a:spLocks noGrp="1"/>
          </p:cNvSpPr>
          <p:nvPr>
            <p:ph idx="1"/>
          </p:nvPr>
        </p:nvSpPr>
        <p:spPr>
          <a:ln w="38100">
            <a:solidFill>
              <a:schemeClr val="tx1">
                <a:lumMod val="75000"/>
                <a:lumOff val="25000"/>
              </a:schemeClr>
            </a:solidFill>
          </a:ln>
        </p:spPr>
        <p:style>
          <a:lnRef idx="0">
            <a:scrgbClr r="0" g="0" b="0"/>
          </a:lnRef>
          <a:fillRef idx="1003">
            <a:schemeClr val="lt2"/>
          </a:fillRef>
          <a:effectRef idx="0">
            <a:scrgbClr r="0" g="0" b="0"/>
          </a:effectRef>
          <a:fontRef idx="major"/>
        </p:style>
        <p:txBody>
          <a:bodyPr>
            <a:normAutofit lnSpcReduction="10000"/>
          </a:bodyPr>
          <a:lstStyle/>
          <a:p>
            <a:pPr algn="just"/>
            <a:r>
              <a:rPr lang="en-US" sz="2800" dirty="0" smtClean="0">
                <a:latin typeface="Arial" pitchFamily="34" charset="0"/>
                <a:cs typeface="Arial" pitchFamily="34" charset="0"/>
              </a:rPr>
              <a:t>Part of the Act and an admissible aid for construction.</a:t>
            </a:r>
          </a:p>
          <a:p>
            <a:pPr algn="just"/>
            <a:r>
              <a:rPr lang="en-US" sz="2800" dirty="0" smtClean="0">
                <a:latin typeface="Arial" pitchFamily="34" charset="0"/>
                <a:cs typeface="Arial" pitchFamily="34" charset="0"/>
              </a:rPr>
              <a:t>Expresses the scope, object and purpose of the Act more elaborately than the long title.</a:t>
            </a:r>
          </a:p>
          <a:p>
            <a:pPr algn="just"/>
            <a:r>
              <a:rPr lang="en-US" sz="2800" dirty="0" smtClean="0">
                <a:latin typeface="Arial" pitchFamily="34" charset="0"/>
                <a:cs typeface="Arial" pitchFamily="34" charset="0"/>
              </a:rPr>
              <a:t>May rewrite the ground and the cause for making the statute.</a:t>
            </a:r>
          </a:p>
          <a:p>
            <a:pPr algn="just"/>
            <a:r>
              <a:rPr lang="en-US" sz="2800" dirty="0" smtClean="0">
                <a:latin typeface="Arial" pitchFamily="34" charset="0"/>
                <a:cs typeface="Arial" pitchFamily="34" charset="0"/>
              </a:rPr>
              <a:t>Key to open the minds of the makers of the Act and the mischief they intend to address.</a:t>
            </a:r>
          </a:p>
          <a:p>
            <a:pPr algn="just"/>
            <a:r>
              <a:rPr lang="en-US" sz="2800" dirty="0" smtClean="0">
                <a:latin typeface="Arial" pitchFamily="34" charset="0"/>
                <a:cs typeface="Arial" pitchFamily="34" charset="0"/>
              </a:rPr>
              <a:t>Preamble can also be specific to provision – usually known as Notes on Clauses.</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n-US" sz="3200" dirty="0" smtClean="0">
                <a:latin typeface="Arial" pitchFamily="34" charset="0"/>
                <a:cs typeface="Arial" pitchFamily="34" charset="0"/>
              </a:rPr>
              <a:t>CONTINUED</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600200"/>
            <a:ext cx="8305800" cy="4800600"/>
          </a:xfrm>
          <a:ln w="38100">
            <a:solidFill>
              <a:schemeClr val="tx1">
                <a:lumMod val="75000"/>
                <a:lumOff val="25000"/>
              </a:schemeClr>
            </a:solidFill>
          </a:ln>
        </p:spPr>
        <p:style>
          <a:lnRef idx="0">
            <a:scrgbClr r="0" g="0" b="0"/>
          </a:lnRef>
          <a:fillRef idx="1002">
            <a:schemeClr val="lt2"/>
          </a:fillRef>
          <a:effectRef idx="0">
            <a:scrgbClr r="0" g="0" b="0"/>
          </a:effectRef>
          <a:fontRef idx="major"/>
        </p:style>
        <p:txBody>
          <a:bodyPr>
            <a:normAutofit fontScale="55000" lnSpcReduction="20000"/>
          </a:bodyPr>
          <a:lstStyle/>
          <a:p>
            <a:pPr algn="just"/>
            <a:r>
              <a:rPr lang="en-US" sz="4400" dirty="0" smtClean="0">
                <a:latin typeface="Arial" pitchFamily="34" charset="0"/>
                <a:cs typeface="Arial" pitchFamily="34" charset="0"/>
              </a:rPr>
              <a:t>The Preamble of the Indian Constitution reads as follows:</a:t>
            </a:r>
          </a:p>
          <a:p>
            <a:pPr algn="just" fontAlgn="t">
              <a:buNone/>
            </a:pPr>
            <a:r>
              <a:rPr lang="en-US" sz="4400" dirty="0" smtClean="0">
                <a:latin typeface="Arial" pitchFamily="34" charset="0"/>
                <a:cs typeface="Arial" pitchFamily="34" charset="0"/>
              </a:rPr>
              <a:t>     “We the People of India, having solemnly resolve to   constitute India into a Sovereign, Socialist, Secular, Democratic and Republic and to secure to all its citizens: </a:t>
            </a:r>
          </a:p>
          <a:p>
            <a:pPr algn="just" fontAlgn="t">
              <a:buNone/>
            </a:pPr>
            <a:endParaRPr lang="en-US" sz="4400" b="1" dirty="0" smtClean="0">
              <a:latin typeface="Arial" pitchFamily="34" charset="0"/>
              <a:cs typeface="Arial" pitchFamily="34" charset="0"/>
            </a:endParaRPr>
          </a:p>
          <a:p>
            <a:pPr algn="just" fontAlgn="t">
              <a:buNone/>
            </a:pPr>
            <a:r>
              <a:rPr lang="en-US" sz="4400" b="1" dirty="0" smtClean="0">
                <a:latin typeface="Arial" pitchFamily="34" charset="0"/>
                <a:cs typeface="Arial" pitchFamily="34" charset="0"/>
              </a:rPr>
              <a:t>	Justice</a:t>
            </a:r>
            <a:r>
              <a:rPr lang="en-US" sz="4400" dirty="0" smtClean="0">
                <a:latin typeface="Arial" pitchFamily="34" charset="0"/>
                <a:cs typeface="Arial" pitchFamily="34" charset="0"/>
              </a:rPr>
              <a:t>, social, economic and political;</a:t>
            </a:r>
          </a:p>
          <a:p>
            <a:pPr algn="just" fontAlgn="t">
              <a:buNone/>
            </a:pPr>
            <a:r>
              <a:rPr lang="en-US" sz="4400" b="1" dirty="0" smtClean="0">
                <a:latin typeface="Arial" pitchFamily="34" charset="0"/>
                <a:cs typeface="Arial" pitchFamily="34" charset="0"/>
              </a:rPr>
              <a:t>    	Liberty </a:t>
            </a:r>
            <a:r>
              <a:rPr lang="en-US" sz="4400" dirty="0" smtClean="0">
                <a:latin typeface="Arial" pitchFamily="34" charset="0"/>
                <a:cs typeface="Arial" pitchFamily="34" charset="0"/>
              </a:rPr>
              <a:t>of thought , expression, belief, faith and worship;</a:t>
            </a:r>
          </a:p>
          <a:p>
            <a:pPr algn="just" fontAlgn="t">
              <a:buNone/>
            </a:pPr>
            <a:r>
              <a:rPr lang="en-US" sz="4400" b="1" dirty="0" smtClean="0">
                <a:latin typeface="Arial" pitchFamily="34" charset="0"/>
                <a:cs typeface="Arial" pitchFamily="34" charset="0"/>
              </a:rPr>
              <a:t>    	Equality</a:t>
            </a:r>
            <a:r>
              <a:rPr lang="en-US" sz="4400" dirty="0" smtClean="0">
                <a:latin typeface="Arial" pitchFamily="34" charset="0"/>
                <a:cs typeface="Arial" pitchFamily="34" charset="0"/>
              </a:rPr>
              <a:t> of status and of opportunity; and to promote among   them all</a:t>
            </a:r>
          </a:p>
          <a:p>
            <a:pPr algn="just" fontAlgn="t">
              <a:buNone/>
            </a:pPr>
            <a:r>
              <a:rPr lang="en-US" sz="4400" b="1" dirty="0" smtClean="0">
                <a:latin typeface="Arial" pitchFamily="34" charset="0"/>
                <a:cs typeface="Arial" pitchFamily="34" charset="0"/>
              </a:rPr>
              <a:t>    Fraternity </a:t>
            </a:r>
            <a:r>
              <a:rPr lang="en-US" sz="4400" dirty="0" smtClean="0">
                <a:latin typeface="Arial" pitchFamily="34" charset="0"/>
                <a:cs typeface="Arial" pitchFamily="34" charset="0"/>
              </a:rPr>
              <a:t>assuring the dignity of the individual and the unity and integrity of the Nation;</a:t>
            </a:r>
          </a:p>
          <a:p>
            <a:pPr algn="just" fontAlgn="t">
              <a:buNone/>
            </a:pPr>
            <a:r>
              <a:rPr lang="en-US" sz="4400" dirty="0" smtClean="0">
                <a:latin typeface="Arial" pitchFamily="34" charset="0"/>
                <a:cs typeface="Arial" pitchFamily="34" charset="0"/>
              </a:rPr>
              <a:t>     In our Constituent Assembly this twenty-sixth day of November, 1949, do hereby adopt, enact and give to ourselves this Constitution.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n-US" sz="3600" dirty="0" smtClean="0">
                <a:latin typeface="Arial" pitchFamily="34" charset="0"/>
                <a:cs typeface="Arial" pitchFamily="34" charset="0"/>
              </a:rPr>
              <a:t>Headings</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1600200"/>
            <a:ext cx="8305800" cy="4724400"/>
          </a:xfrm>
          <a:ln w="38100">
            <a:solidFill>
              <a:schemeClr val="tx1">
                <a:lumMod val="75000"/>
                <a:lumOff val="25000"/>
              </a:schemeClr>
            </a:solidFill>
          </a:ln>
        </p:spPr>
        <p:style>
          <a:lnRef idx="0">
            <a:scrgbClr r="0" g="0" b="0"/>
          </a:lnRef>
          <a:fillRef idx="1002">
            <a:schemeClr val="lt2"/>
          </a:fillRef>
          <a:effectRef idx="0">
            <a:scrgbClr r="0" g="0" b="0"/>
          </a:effectRef>
          <a:fontRef idx="major"/>
        </p:style>
        <p:txBody>
          <a:bodyPr>
            <a:noAutofit/>
          </a:bodyPr>
          <a:lstStyle/>
          <a:p>
            <a:pPr algn="just"/>
            <a:r>
              <a:rPr lang="en-US" sz="2800" dirty="0" smtClean="0">
                <a:latin typeface="Arial" pitchFamily="34" charset="0"/>
                <a:cs typeface="Arial" pitchFamily="34" charset="0"/>
              </a:rPr>
              <a:t>Titles can be referred to in construing the Act of the Legislature.</a:t>
            </a:r>
          </a:p>
          <a:p>
            <a:pPr algn="just"/>
            <a:r>
              <a:rPr lang="en-US" sz="2800" dirty="0" smtClean="0">
                <a:latin typeface="Arial" pitchFamily="34" charset="0"/>
                <a:cs typeface="Arial" pitchFamily="34" charset="0"/>
              </a:rPr>
              <a:t>Headings – key to the interpretation of the clauses and the provisions unless words used therein are inconsistent with the interpretation.</a:t>
            </a:r>
          </a:p>
          <a:p>
            <a:pPr algn="just"/>
            <a:r>
              <a:rPr lang="en-US" sz="2800" dirty="0" smtClean="0">
                <a:latin typeface="Arial" pitchFamily="34" charset="0"/>
                <a:cs typeface="Arial" pitchFamily="34" charset="0"/>
              </a:rPr>
              <a:t>Use of the Heading helps in case the enacting words are ambiguous. </a:t>
            </a:r>
          </a:p>
          <a:p>
            <a:pPr algn="just"/>
            <a:r>
              <a:rPr lang="en-US" sz="2800" dirty="0" smtClean="0">
                <a:latin typeface="Arial" pitchFamily="34" charset="0"/>
                <a:cs typeface="Arial" pitchFamily="34" charset="0"/>
              </a:rPr>
              <a:t>Headings cannot be used if the words in the provision are clear and unambiguous.</a:t>
            </a:r>
          </a:p>
          <a:p>
            <a:pPr algn="just"/>
            <a:r>
              <a:rPr lang="en-US" sz="2800" dirty="0" smtClean="0">
                <a:latin typeface="Arial" pitchFamily="34" charset="0"/>
                <a:cs typeface="Arial" pitchFamily="34" charset="0"/>
              </a:rPr>
              <a:t>They are an aid in construing the provision.</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n-US" sz="3600" dirty="0" smtClean="0">
                <a:latin typeface="Arial" pitchFamily="34" charset="0"/>
                <a:cs typeface="Arial" pitchFamily="34" charset="0"/>
              </a:rPr>
              <a:t>Marginal Notes</a:t>
            </a:r>
            <a:endParaRPr lang="en-US" sz="3600" dirty="0">
              <a:latin typeface="Arial" pitchFamily="34" charset="0"/>
              <a:cs typeface="Arial" pitchFamily="34" charset="0"/>
            </a:endParaRPr>
          </a:p>
        </p:txBody>
      </p:sp>
      <p:sp>
        <p:nvSpPr>
          <p:cNvPr id="3" name="Content Placeholder 2"/>
          <p:cNvSpPr>
            <a:spLocks noGrp="1"/>
          </p:cNvSpPr>
          <p:nvPr>
            <p:ph idx="1"/>
          </p:nvPr>
        </p:nvSpPr>
        <p:spPr>
          <a:ln w="38100">
            <a:solidFill>
              <a:schemeClr val="tx1">
                <a:lumMod val="75000"/>
                <a:lumOff val="25000"/>
              </a:schemeClr>
            </a:solidFill>
          </a:ln>
        </p:spPr>
        <p:style>
          <a:lnRef idx="0">
            <a:scrgbClr r="0" g="0" b="0"/>
          </a:lnRef>
          <a:fillRef idx="1003">
            <a:schemeClr val="lt2"/>
          </a:fillRef>
          <a:effectRef idx="0">
            <a:scrgbClr r="0" g="0" b="0"/>
          </a:effectRef>
          <a:fontRef idx="major"/>
        </p:style>
        <p:txBody>
          <a:bodyPr>
            <a:normAutofit/>
          </a:bodyPr>
          <a:lstStyle/>
          <a:p>
            <a:pPr algn="just"/>
            <a:r>
              <a:rPr lang="en-US" sz="2800" dirty="0" smtClean="0">
                <a:latin typeface="Arial" pitchFamily="34" charset="0"/>
                <a:cs typeface="Arial" pitchFamily="34" charset="0"/>
              </a:rPr>
              <a:t>Notes added to a Section cannot be used for construing the Section – General View.</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Marginal Notes cannot control the Section if the language is clear.</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Marginal Notes are only for guidance.</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n-US" sz="3600" dirty="0" smtClean="0">
                <a:latin typeface="Arial" pitchFamily="34" charset="0"/>
                <a:cs typeface="Arial" pitchFamily="34" charset="0"/>
              </a:rPr>
              <a:t>Punctuation</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1600200"/>
            <a:ext cx="8305800" cy="4648200"/>
          </a:xfrm>
          <a:ln w="38100">
            <a:solidFill>
              <a:schemeClr val="tx1">
                <a:lumMod val="75000"/>
                <a:lumOff val="25000"/>
              </a:schemeClr>
            </a:solidFill>
          </a:ln>
        </p:spPr>
        <p:style>
          <a:lnRef idx="0">
            <a:scrgbClr r="0" g="0" b="0"/>
          </a:lnRef>
          <a:fillRef idx="1002">
            <a:schemeClr val="lt2"/>
          </a:fillRef>
          <a:effectRef idx="0">
            <a:scrgbClr r="0" g="0" b="0"/>
          </a:effectRef>
          <a:fontRef idx="major"/>
        </p:style>
        <p:txBody>
          <a:bodyPr>
            <a:noAutofit/>
          </a:bodyPr>
          <a:lstStyle/>
          <a:p>
            <a:pPr algn="just"/>
            <a:r>
              <a:rPr lang="en-US" sz="2800" dirty="0" smtClean="0">
                <a:latin typeface="Arial" pitchFamily="34" charset="0"/>
                <a:cs typeface="Arial" pitchFamily="34" charset="0"/>
              </a:rPr>
              <a:t>No punctuation marks were used in England before 1850 in manuscript copy of any Act which received legal assent.</a:t>
            </a:r>
          </a:p>
          <a:p>
            <a:pPr algn="just"/>
            <a:r>
              <a:rPr lang="en-US" sz="2800" dirty="0" smtClean="0">
                <a:latin typeface="Arial" pitchFamily="34" charset="0"/>
                <a:cs typeface="Arial" pitchFamily="34" charset="0"/>
              </a:rPr>
              <a:t>Punctuations cannot be used to construe the Act.</a:t>
            </a:r>
          </a:p>
          <a:p>
            <a:pPr algn="just"/>
            <a:r>
              <a:rPr lang="en-US" sz="2800" dirty="0" smtClean="0">
                <a:latin typeface="Arial" pitchFamily="34" charset="0"/>
                <a:cs typeface="Arial" pitchFamily="34" charset="0"/>
              </a:rPr>
              <a:t>Modern Acts carefully punctuated. Hence punctuation may be considered as a minor aid for construction.</a:t>
            </a:r>
          </a:p>
          <a:p>
            <a:pPr algn="just"/>
            <a:r>
              <a:rPr lang="en-US" sz="2800" dirty="0" smtClean="0">
                <a:latin typeface="Arial" pitchFamily="34" charset="0"/>
                <a:cs typeface="Arial" pitchFamily="34" charset="0"/>
              </a:rPr>
              <a:t>‘Comma’ for example represents continuum and embraces all attributes covered under it. </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994</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Internal  Aids  To  Construction  Of  Statutes</vt:lpstr>
      <vt:lpstr>INTRODUCTION</vt:lpstr>
      <vt:lpstr>Internal Aids for Understanding Laws</vt:lpstr>
      <vt:lpstr>Continued…</vt:lpstr>
      <vt:lpstr>PREAMBLE FOR THE ACT</vt:lpstr>
      <vt:lpstr>CONTINUED</vt:lpstr>
      <vt:lpstr>Headings</vt:lpstr>
      <vt:lpstr>Marginal Notes</vt:lpstr>
      <vt:lpstr>Punctuation</vt:lpstr>
      <vt:lpstr>Illustration</vt:lpstr>
      <vt:lpstr>Definitions</vt:lpstr>
      <vt:lpstr> Definitions Continued….</vt:lpstr>
      <vt:lpstr>Definitions Continued….</vt:lpstr>
      <vt:lpstr>Proviso</vt:lpstr>
      <vt:lpstr>Explanation</vt:lpstr>
      <vt:lpstr>Schedules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Statutory Interpretation</dc:title>
  <dc:creator>95001291</dc:creator>
  <cp:lastModifiedBy>95001291</cp:lastModifiedBy>
  <cp:revision>29</cp:revision>
  <dcterms:created xsi:type="dcterms:W3CDTF">2017-01-27T10:58:48Z</dcterms:created>
  <dcterms:modified xsi:type="dcterms:W3CDTF">2017-02-16T12:57:04Z</dcterms:modified>
</cp:coreProperties>
</file>