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3" r:id="rId1"/>
  </p:sldMasterIdLst>
  <p:notesMasterIdLst>
    <p:notesMasterId r:id="rId17"/>
  </p:notesMasterIdLst>
  <p:sldIdLst>
    <p:sldId id="660" r:id="rId2"/>
    <p:sldId id="661" r:id="rId3"/>
    <p:sldId id="662" r:id="rId4"/>
    <p:sldId id="664" r:id="rId5"/>
    <p:sldId id="665" r:id="rId6"/>
    <p:sldId id="667" r:id="rId7"/>
    <p:sldId id="666" r:id="rId8"/>
    <p:sldId id="680" r:id="rId9"/>
    <p:sldId id="694" r:id="rId10"/>
    <p:sldId id="702" r:id="rId11"/>
    <p:sldId id="701" r:id="rId12"/>
    <p:sldId id="700" r:id="rId13"/>
    <p:sldId id="699" r:id="rId14"/>
    <p:sldId id="674" r:id="rId15"/>
    <p:sldId id="66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A00BB413-D806-46C1-8D2C-0A3D9B2EE7F9}">
          <p14:sldIdLst/>
        </p14:section>
        <p14:section name="Untitled Section" id="{C8858973-3DAC-4E6A-971C-7DA2C4D72F40}">
          <p14:sldIdLst>
            <p14:sldId id="660"/>
            <p14:sldId id="661"/>
            <p14:sldId id="662"/>
            <p14:sldId id="664"/>
            <p14:sldId id="665"/>
            <p14:sldId id="667"/>
            <p14:sldId id="666"/>
            <p14:sldId id="680"/>
            <p14:sldId id="694"/>
            <p14:sldId id="702"/>
            <p14:sldId id="701"/>
            <p14:sldId id="700"/>
            <p14:sldId id="699"/>
            <p14:sldId id="674"/>
            <p14:sldId id="66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ver" initials="S" lastIdx="1" clrIdx="0">
    <p:extLst>
      <p:ext uri="{19B8F6BF-5375-455C-9EA6-DF929625EA0E}">
        <p15:presenceInfo xmlns:p15="http://schemas.microsoft.com/office/powerpoint/2012/main" userId="Serv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6D9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32" autoAdjust="0"/>
    <p:restoredTop sz="94622" autoAdjust="0"/>
  </p:normalViewPr>
  <p:slideViewPr>
    <p:cSldViewPr snapToGrid="0">
      <p:cViewPr varScale="1">
        <p:scale>
          <a:sx n="87" d="100"/>
          <a:sy n="87" d="100"/>
        </p:scale>
        <p:origin x="631" y="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91F175-AD81-4FB3-B5C7-BF0BB3E64304}" type="datetimeFigureOut">
              <a:rPr lang="en-IN" smtClean="0"/>
              <a:t>28-09-2021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A45EF-EB84-4A0C-84A8-9EB1B8353DB5}" type="slidenum">
              <a:rPr lang="en-IN" smtClean="0"/>
              <a:t>‹#›</a:t>
            </a:fld>
            <a:endParaRPr lang="en-IN"/>
          </a:p>
        </p:txBody>
      </p:sp>
    </p:spTree>
    <p:extLst>
      <p:ext uri="{BB962C8B-B14F-4D97-AF65-F5344CB8AC3E}">
        <p14:creationId xmlns:p14="http://schemas.microsoft.com/office/powerpoint/2010/main" val="2480333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9/28/2021</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7AC29C9-CFF2-40E2-A865-7C1C1740368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8109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62251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9248788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1388E9-671D-4EA2-A425-83555FC82596}"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41158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1388E9-671D-4EA2-A425-83555FC82596}" type="datetimeFigureOut">
              <a:rPr lang="en-US" smtClean="0"/>
              <a:t>9/28/2021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AC29C9-CFF2-40E2-A865-7C1C1740368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1391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1388E9-671D-4EA2-A425-83555FC82596}"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1806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1388E9-671D-4EA2-A425-83555FC82596}" type="datetimeFigureOut">
              <a:rPr lang="en-US" smtClean="0"/>
              <a:t>9/28/2021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AC29C9-CFF2-40E2-A865-7C1C1740368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153800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1388E9-671D-4EA2-A425-83555FC82596}" type="datetimeFigureOut">
              <a:rPr lang="en-US" smtClean="0"/>
              <a:t>9/28/2021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AC29C9-CFF2-40E2-A865-7C1C1740368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771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1388E9-671D-4EA2-A425-83555FC82596}" type="datetimeFigureOut">
              <a:rPr lang="en-US" smtClean="0"/>
              <a:t>9/28/2021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AC29C9-CFF2-40E2-A865-7C1C17403686}" type="slidenum">
              <a:rPr lang="en-US" smtClean="0"/>
              <a:t>‹#›</a:t>
            </a:fld>
            <a:endParaRPr lang="en-US"/>
          </a:p>
        </p:txBody>
      </p:sp>
    </p:spTree>
    <p:extLst>
      <p:ext uri="{BB962C8B-B14F-4D97-AF65-F5344CB8AC3E}">
        <p14:creationId xmlns:p14="http://schemas.microsoft.com/office/powerpoint/2010/main" val="274157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1388E9-671D-4EA2-A425-83555FC82596}" type="datetimeFigureOut">
              <a:rPr lang="en-US" smtClean="0"/>
              <a:t>9/28/2021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433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1388E9-671D-4EA2-A425-83555FC82596}" type="datetimeFigureOut">
              <a:rPr lang="en-US" smtClean="0"/>
              <a:t>9/28/2021</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7AC29C9-CFF2-40E2-A865-7C1C1740368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620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1388E9-671D-4EA2-A425-83555FC82596}" type="datetimeFigureOut">
              <a:rPr lang="en-US" smtClean="0"/>
              <a:t>9/28/2021</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7AC29C9-CFF2-40E2-A865-7C1C1740368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325881"/>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mailto:dkjain@dkjaincs.com"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506186" y="79131"/>
            <a:ext cx="11328259" cy="3631763"/>
          </a:xfrm>
          <a:prstGeom prst="rect">
            <a:avLst/>
          </a:prstGeom>
          <a:noFill/>
        </p:spPr>
        <p:txBody>
          <a:bodyPr wrap="square" rtlCol="0">
            <a:spAutoFit/>
          </a:bodyPr>
          <a:lstStyle/>
          <a:p>
            <a:pPr algn="ctr"/>
            <a:r>
              <a:rPr lang="en-US" sz="5400" dirty="0">
                <a:latin typeface="Times New Roman" panose="02020603050405020304" pitchFamily="18" charset="0"/>
                <a:cs typeface="Times New Roman" panose="02020603050405020304" pitchFamily="18" charset="0"/>
              </a:rPr>
              <a:t> Webinar</a:t>
            </a:r>
            <a:endParaRPr lang="en-US" sz="4800" dirty="0">
              <a:latin typeface="Times New Roman" panose="02020603050405020304" pitchFamily="18" charset="0"/>
              <a:cs typeface="Times New Roman" panose="02020603050405020304" pitchFamily="18" charset="0"/>
            </a:endParaRPr>
          </a:p>
          <a:p>
            <a:pPr algn="ctr"/>
            <a:r>
              <a:rPr lang="en-US" sz="4800" dirty="0">
                <a:latin typeface="Times New Roman" panose="02020603050405020304" pitchFamily="18" charset="0"/>
                <a:cs typeface="Times New Roman" panose="02020603050405020304" pitchFamily="18" charset="0"/>
              </a:rPr>
              <a:t>By Indore Chapter of WIRC of ICSI</a:t>
            </a:r>
          </a:p>
          <a:p>
            <a:pPr algn="ctr"/>
            <a:r>
              <a:rPr lang="en-IN" sz="2800" b="0" i="0" u="none" strike="noStrike" baseline="0" dirty="0">
                <a:latin typeface="Times" panose="02020603050405020304" pitchFamily="18" charset="0"/>
                <a:cs typeface="Times" panose="02020603050405020304" pitchFamily="18" charset="0"/>
              </a:rPr>
              <a:t>On Monday, the 27</a:t>
            </a:r>
            <a:r>
              <a:rPr lang="en-IN" sz="2800" b="0" i="0" u="none" strike="noStrike" baseline="30000" dirty="0">
                <a:latin typeface="Times" panose="02020603050405020304" pitchFamily="18" charset="0"/>
                <a:cs typeface="Times" panose="02020603050405020304" pitchFamily="18" charset="0"/>
              </a:rPr>
              <a:t>th</a:t>
            </a:r>
            <a:r>
              <a:rPr lang="en-IN" sz="2800" b="0" i="0" u="none" strike="noStrike" baseline="0" dirty="0">
                <a:latin typeface="Times" panose="02020603050405020304" pitchFamily="18" charset="0"/>
                <a:cs typeface="Times" panose="02020603050405020304" pitchFamily="18" charset="0"/>
              </a:rPr>
              <a:t> September, 2021</a:t>
            </a:r>
          </a:p>
          <a:p>
            <a:pPr algn="ctr"/>
            <a:r>
              <a:rPr lang="en-US" sz="2800" b="1" dirty="0">
                <a:solidFill>
                  <a:srgbClr val="B94646"/>
                </a:solidFill>
                <a:latin typeface="Times" panose="02020603050405020304" pitchFamily="18" charset="0"/>
                <a:cs typeface="Times" panose="02020603050405020304" pitchFamily="18" charset="0"/>
              </a:rPr>
              <a:t>On</a:t>
            </a:r>
            <a:endParaRPr lang="en-IN" sz="2800" b="1" i="0" u="none" strike="noStrike" baseline="0" dirty="0">
              <a:solidFill>
                <a:srgbClr val="B94646"/>
              </a:solidFill>
              <a:latin typeface="Times" panose="02020603050405020304" pitchFamily="18" charset="0"/>
              <a:cs typeface="Times" panose="02020603050405020304" pitchFamily="18" charset="0"/>
            </a:endParaRPr>
          </a:p>
          <a:p>
            <a:pPr algn="ctr"/>
            <a:r>
              <a:rPr lang="en-US" sz="3600" b="1" dirty="0">
                <a:solidFill>
                  <a:srgbClr val="C00000"/>
                </a:solidFill>
                <a:latin typeface="Times" panose="02020603050405020304" pitchFamily="18" charset="0"/>
                <a:cs typeface="Times" panose="02020603050405020304" pitchFamily="18" charset="0"/>
              </a:rPr>
              <a:t>Overview on Annual Compliances </a:t>
            </a:r>
          </a:p>
          <a:p>
            <a:pPr algn="ctr"/>
            <a:r>
              <a:rPr lang="en-US" sz="3600" b="1" dirty="0">
                <a:solidFill>
                  <a:srgbClr val="C00000"/>
                </a:solidFill>
                <a:latin typeface="Times" panose="02020603050405020304" pitchFamily="18" charset="0"/>
                <a:cs typeface="Times" panose="02020603050405020304" pitchFamily="18" charset="0"/>
              </a:rPr>
              <a:t>under the Companies Act, 2013</a:t>
            </a:r>
          </a:p>
        </p:txBody>
      </p:sp>
      <p:sp>
        <p:nvSpPr>
          <p:cNvPr id="2" name="TextBox 1">
            <a:extLst>
              <a:ext uri="{FF2B5EF4-FFF2-40B4-BE49-F238E27FC236}">
                <a16:creationId xmlns:a16="http://schemas.microsoft.com/office/drawing/2014/main" id="{1EBCB61F-58E9-47EE-BAD6-93505FB966E2}"/>
              </a:ext>
            </a:extLst>
          </p:cNvPr>
          <p:cNvSpPr txBox="1"/>
          <p:nvPr/>
        </p:nvSpPr>
        <p:spPr>
          <a:xfrm>
            <a:off x="5282214" y="4234116"/>
            <a:ext cx="6407159" cy="1600438"/>
          </a:xfrm>
          <a:prstGeom prst="rect">
            <a:avLst/>
          </a:prstGeom>
          <a:noFill/>
        </p:spPr>
        <p:txBody>
          <a:bodyPr wrap="square" rtlCol="0">
            <a:spAutoFit/>
          </a:bodyPr>
          <a:lstStyle/>
          <a:p>
            <a:r>
              <a:rPr lang="en-IN" sz="2200" dirty="0">
                <a:latin typeface="Times" panose="02020603050405020304" pitchFamily="18" charset="0"/>
                <a:cs typeface="Times" panose="02020603050405020304" pitchFamily="18" charset="0"/>
              </a:rPr>
              <a:t>By</a:t>
            </a:r>
          </a:p>
          <a:p>
            <a:r>
              <a:rPr lang="en-IN" sz="2800" b="1" dirty="0">
                <a:latin typeface="Times" panose="02020603050405020304" pitchFamily="18" charset="0"/>
                <a:cs typeface="Times" panose="02020603050405020304" pitchFamily="18" charset="0"/>
              </a:rPr>
              <a:t>CS (</a:t>
            </a:r>
            <a:r>
              <a:rPr lang="en-IN" sz="2800" b="1" dirty="0" err="1">
                <a:latin typeface="Times" panose="02020603050405020304" pitchFamily="18" charset="0"/>
                <a:cs typeface="Times" panose="02020603050405020304" pitchFamily="18" charset="0"/>
              </a:rPr>
              <a:t>Dr.</a:t>
            </a:r>
            <a:r>
              <a:rPr lang="en-IN" sz="2800" b="1" dirty="0">
                <a:latin typeface="Times" panose="02020603050405020304" pitchFamily="18" charset="0"/>
                <a:cs typeface="Times" panose="02020603050405020304" pitchFamily="18" charset="0"/>
              </a:rPr>
              <a:t>) D.K. J1AIN</a:t>
            </a:r>
          </a:p>
          <a:p>
            <a:r>
              <a:rPr lang="en-IN" sz="2400" dirty="0">
                <a:latin typeface="Times" panose="02020603050405020304" pitchFamily="18" charset="0"/>
                <a:cs typeface="Times" panose="02020603050405020304" pitchFamily="18" charset="0"/>
              </a:rPr>
              <a:t>Practising Company Secretary, </a:t>
            </a:r>
          </a:p>
          <a:p>
            <a:r>
              <a:rPr lang="en-IN" sz="2400" dirty="0">
                <a:latin typeface="Times" panose="02020603050405020304" pitchFamily="18" charset="0"/>
                <a:cs typeface="Times" panose="02020603050405020304" pitchFamily="18" charset="0"/>
              </a:rPr>
              <a:t>IP &amp; Registered Valuer (SFA)</a:t>
            </a:r>
          </a:p>
        </p:txBody>
      </p:sp>
    </p:spTree>
    <p:extLst>
      <p:ext uri="{BB962C8B-B14F-4D97-AF65-F5344CB8AC3E}">
        <p14:creationId xmlns:p14="http://schemas.microsoft.com/office/powerpoint/2010/main" val="145894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275206" y="692458"/>
            <a:ext cx="11709648" cy="7186583"/>
          </a:xfrm>
          <a:prstGeom prst="rect">
            <a:avLst/>
          </a:prstGeom>
          <a:noFill/>
        </p:spPr>
        <p:txBody>
          <a:bodyPr wrap="square" rtlCol="0">
            <a:spAutoFit/>
          </a:bodyPr>
          <a:lstStyle/>
          <a:p>
            <a:pPr marL="457200" indent="-457200" algn="just">
              <a:lnSpc>
                <a:spcPct val="150000"/>
              </a:lnSpc>
              <a:buAutoNum type="arabicParenBoth"/>
            </a:pPr>
            <a:r>
              <a:rPr lang="en-IN" sz="2400" b="1" dirty="0">
                <a:latin typeface="Times" pitchFamily="18" charset="0"/>
                <a:cs typeface="Times" pitchFamily="18" charset="0"/>
              </a:rPr>
              <a:t>Rule 12: </a:t>
            </a:r>
            <a:r>
              <a:rPr lang="en-IN" sz="2400" dirty="0">
                <a:latin typeface="Times" pitchFamily="18" charset="0"/>
                <a:cs typeface="Times" pitchFamily="18" charset="0"/>
              </a:rPr>
              <a:t>Requirement for Form MGT-9 (Abstract of Annual Return) is done away</a:t>
            </a:r>
          </a:p>
          <a:p>
            <a:pPr marL="457200" indent="-457200" algn="just">
              <a:lnSpc>
                <a:spcPct val="150000"/>
              </a:lnSpc>
              <a:buAutoNum type="arabicParenBoth"/>
            </a:pPr>
            <a:r>
              <a:rPr lang="en-IN" sz="2400" dirty="0">
                <a:latin typeface="Times" pitchFamily="18" charset="0"/>
                <a:cs typeface="Times" pitchFamily="18" charset="0"/>
              </a:rPr>
              <a:t>For a private company which is a subsidiary of a public company; ISIN is not mandatory if “O” Shares are written in D-mat;</a:t>
            </a:r>
          </a:p>
          <a:p>
            <a:pPr marL="457200" indent="-457200" algn="just">
              <a:lnSpc>
                <a:spcPct val="150000"/>
              </a:lnSpc>
              <a:buAutoNum type="arabicParenBoth"/>
            </a:pPr>
            <a:r>
              <a:rPr lang="en-IN" sz="2400" dirty="0">
                <a:latin typeface="Times" pitchFamily="18" charset="0"/>
                <a:cs typeface="Times" pitchFamily="18" charset="0"/>
              </a:rPr>
              <a:t>MGT-7 is capturing data of previous year filing accordingly required for filing of the Form MGT-7 or MGT-7A based on the paid up capital and turnover as at 31.03.2020;</a:t>
            </a:r>
          </a:p>
          <a:p>
            <a:pPr marL="457200" indent="-457200" algn="just">
              <a:lnSpc>
                <a:spcPct val="150000"/>
              </a:lnSpc>
              <a:buAutoNum type="arabicParenBoth"/>
            </a:pPr>
            <a:r>
              <a:rPr lang="en-IN" sz="2400" dirty="0">
                <a:latin typeface="Times" pitchFamily="18" charset="0"/>
                <a:cs typeface="Times" pitchFamily="18" charset="0"/>
              </a:rPr>
              <a:t>Be very careful at the time of filing of Form AOC4 XBRL because it is linked with the Form MGT-7</a:t>
            </a:r>
          </a:p>
          <a:p>
            <a:pPr marL="457200" indent="-457200" algn="just">
              <a:lnSpc>
                <a:spcPct val="150000"/>
              </a:lnSpc>
              <a:buAutoNum type="arabicParenBoth"/>
            </a:pPr>
            <a:r>
              <a:rPr lang="en-IN" sz="2400" dirty="0">
                <a:latin typeface="Times" pitchFamily="18" charset="0"/>
                <a:cs typeface="Times" pitchFamily="18" charset="0"/>
              </a:rPr>
              <a:t>In Form MGT-7A you need to select whether it is OPC or Small Company;</a:t>
            </a:r>
          </a:p>
          <a:p>
            <a:pPr marL="457200" indent="-457200" algn="just">
              <a:lnSpc>
                <a:spcPct val="150000"/>
              </a:lnSpc>
              <a:buAutoNum type="arabicParenBoth"/>
            </a:pPr>
            <a:r>
              <a:rPr lang="en-IN" sz="2400" dirty="0">
                <a:latin typeface="Times" pitchFamily="18" charset="0"/>
                <a:cs typeface="Times" pitchFamily="18" charset="0"/>
              </a:rPr>
              <a:t>In Form MGT-7 if the shares are in D-mat Form then the CIN etc. of RTA is mandatory;</a:t>
            </a:r>
          </a:p>
          <a:p>
            <a:pPr marL="457200" indent="-457200" algn="just">
              <a:lnSpc>
                <a:spcPct val="150000"/>
              </a:lnSpc>
              <a:buAutoNum type="arabicParenBoth"/>
            </a:pPr>
            <a:r>
              <a:rPr lang="en-IN" sz="2400" dirty="0">
                <a:latin typeface="Times" pitchFamily="18" charset="0"/>
                <a:cs typeface="Times" pitchFamily="18" charset="0"/>
              </a:rPr>
              <a:t>In Break of paid up share capital there requirement to </a:t>
            </a:r>
            <a:r>
              <a:rPr lang="en-IN" sz="2400" dirty="0" err="1">
                <a:latin typeface="Times" pitchFamily="18" charset="0"/>
                <a:cs typeface="Times" pitchFamily="18" charset="0"/>
              </a:rPr>
              <a:t>disclosefor</a:t>
            </a:r>
            <a:r>
              <a:rPr lang="en-IN" sz="2400" dirty="0">
                <a:latin typeface="Times" pitchFamily="18" charset="0"/>
                <a:cs typeface="Times" pitchFamily="18" charset="0"/>
              </a:rPr>
              <a:t> Physical &amp; Demat holding at the begging and at the end of the year</a:t>
            </a:r>
          </a:p>
          <a:p>
            <a:pPr marL="457200" indent="-457200" algn="just">
              <a:buAutoNum type="arabicParenBoth"/>
            </a:pPr>
            <a:endParaRPr lang="en-IN" sz="2200" dirty="0">
              <a:latin typeface="Times" pitchFamily="18" charset="0"/>
              <a:cs typeface="Times" pitchFamily="18" charset="0"/>
            </a:endParaRPr>
          </a:p>
          <a:p>
            <a:pPr marL="355600" indent="-355600"/>
            <a:endParaRPr lang="en-IN" sz="2100" dirty="0">
              <a:latin typeface="Times" pitchFamily="18" charset="0"/>
              <a:cs typeface="Times" pitchFamily="18" charset="0"/>
            </a:endParaRPr>
          </a:p>
          <a:p>
            <a:pPr marL="719138" indent="-363538" algn="just"/>
            <a:endParaRPr lang="en-IN" sz="2200" dirty="0">
              <a:latin typeface="Times" pitchFamily="18" charset="0"/>
              <a:cs typeface="Times" pitchFamily="18" charset="0"/>
            </a:endParaRPr>
          </a:p>
        </p:txBody>
      </p:sp>
      <p:sp>
        <p:nvSpPr>
          <p:cNvPr id="2" name="TextBox 1"/>
          <p:cNvSpPr txBox="1"/>
          <p:nvPr/>
        </p:nvSpPr>
        <p:spPr>
          <a:xfrm>
            <a:off x="372862" y="150921"/>
            <a:ext cx="1127464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Filing of Annual Return in Form MGT-7/MGT-7A</a:t>
            </a:r>
            <a:endParaRPr lang="en-IN" sz="3600" dirty="0"/>
          </a:p>
        </p:txBody>
      </p:sp>
    </p:spTree>
    <p:extLst>
      <p:ext uri="{BB962C8B-B14F-4D97-AF65-F5344CB8AC3E}">
        <p14:creationId xmlns:p14="http://schemas.microsoft.com/office/powerpoint/2010/main" val="1439153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305979" y="701250"/>
            <a:ext cx="11709648" cy="6263253"/>
          </a:xfrm>
          <a:prstGeom prst="rect">
            <a:avLst/>
          </a:prstGeom>
          <a:noFill/>
        </p:spPr>
        <p:txBody>
          <a:bodyPr wrap="square" rtlCol="0">
            <a:spAutoFit/>
          </a:bodyPr>
          <a:lstStyle/>
          <a:p>
            <a:pPr algn="just"/>
            <a:r>
              <a:rPr lang="en-IN" sz="2400" b="1" dirty="0">
                <a:solidFill>
                  <a:srgbClr val="0070C0"/>
                </a:solidFill>
                <a:latin typeface="Times" pitchFamily="18" charset="0"/>
                <a:cs typeface="Times" pitchFamily="18" charset="0"/>
              </a:rPr>
              <a:t>Amendments in the Rule 8 for matters to be included in the </a:t>
            </a:r>
            <a:r>
              <a:rPr lang="en-IN" sz="2400" b="1" dirty="0">
                <a:solidFill>
                  <a:srgbClr val="FF0000"/>
                </a:solidFill>
                <a:latin typeface="Times" pitchFamily="18" charset="0"/>
                <a:cs typeface="Times" pitchFamily="18" charset="0"/>
              </a:rPr>
              <a:t>Board Report </a:t>
            </a:r>
            <a:r>
              <a:rPr lang="en-IN" sz="2400" dirty="0">
                <a:solidFill>
                  <a:srgbClr val="FF0000"/>
                </a:solidFill>
                <a:latin typeface="Times" pitchFamily="18" charset="0"/>
                <a:cs typeface="Times" pitchFamily="18" charset="0"/>
              </a:rPr>
              <a:t>[Rule 8(5) (xi &amp; xii) inserted </a:t>
            </a:r>
            <a:r>
              <a:rPr lang="en-IN" sz="2400" b="1" dirty="0">
                <a:solidFill>
                  <a:srgbClr val="FF0000"/>
                </a:solidFill>
                <a:latin typeface="Times" pitchFamily="18" charset="0"/>
                <a:cs typeface="Times" pitchFamily="18" charset="0"/>
              </a:rPr>
              <a:t>w.e.f. 01.04.2021</a:t>
            </a:r>
            <a:r>
              <a:rPr lang="en-IN" sz="2400" dirty="0">
                <a:solidFill>
                  <a:srgbClr val="FF0000"/>
                </a:solidFill>
                <a:latin typeface="Times" pitchFamily="18" charset="0"/>
                <a:cs typeface="Times" pitchFamily="18" charset="0"/>
              </a:rPr>
              <a:t>]</a:t>
            </a:r>
            <a:endParaRPr lang="en-IN" dirty="0">
              <a:solidFill>
                <a:srgbClr val="FF0000"/>
              </a:solidFill>
              <a:latin typeface="Times" pitchFamily="18" charset="0"/>
              <a:cs typeface="Times" pitchFamily="18" charset="0"/>
            </a:endParaRPr>
          </a:p>
          <a:p>
            <a:pPr marL="457200" marR="0" indent="-457200" algn="just">
              <a:spcBef>
                <a:spcPts val="0"/>
              </a:spcBef>
              <a:spcAft>
                <a:spcPts val="0"/>
              </a:spcAft>
              <a:tabLst>
                <a:tab pos="342900" algn="r"/>
              </a:tabLst>
            </a:pP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(xi</a:t>
            </a:r>
            <a:r>
              <a:rPr lang="en-US" sz="22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Details of application made or any proceeding pending under the IBC during the year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alongwith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their status as at the end of the financial year;</a:t>
            </a:r>
          </a:p>
          <a:p>
            <a:pPr marL="457200" marR="0" indent="-457200" algn="just">
              <a:spcBef>
                <a:spcPts val="0"/>
              </a:spcBef>
              <a:spcAft>
                <a:spcPts val="0"/>
              </a:spcAft>
              <a:tabLst>
                <a:tab pos="342900" algn="r"/>
              </a:tabLst>
            </a:pPr>
            <a:endParaRPr lang="en-IN" sz="2400" dirty="0">
              <a:effectLst/>
              <a:latin typeface="New York"/>
              <a:ea typeface="Times New Roman" panose="02020603050405020304" pitchFamily="18" charset="0"/>
              <a:cs typeface="Times New Roman" panose="02020603050405020304" pitchFamily="18" charset="0"/>
            </a:endParaRPr>
          </a:p>
          <a:p>
            <a:pPr marL="457200" marR="0" indent="-457200" algn="just">
              <a:spcBef>
                <a:spcPts val="0"/>
              </a:spcBef>
              <a:spcAft>
                <a:spcPts val="0"/>
              </a:spcAft>
              <a:tabLst>
                <a:tab pos="342900" algn="r"/>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(xii) Details of difference between amount of the valuation done at the time </a:t>
            </a:r>
            <a:r>
              <a:rPr lang="en-US" sz="2400">
                <a:effectLst/>
                <a:latin typeface="Times New Roman" panose="02020603050405020304" pitchFamily="18" charset="0"/>
                <a:ea typeface="Times New Roman" panose="02020603050405020304" pitchFamily="18" charset="0"/>
                <a:cs typeface="Times New Roman" panose="02020603050405020304" pitchFamily="18" charset="0"/>
              </a:rPr>
              <a:t>of OTS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valuation done while taking loan from the Banks or FIs along with the reasons thereof.</a:t>
            </a:r>
          </a:p>
          <a:p>
            <a:pPr marL="457200" marR="0" indent="-457200" algn="just">
              <a:spcBef>
                <a:spcPts val="0"/>
              </a:spcBef>
              <a:spcAft>
                <a:spcPts val="0"/>
              </a:spcAft>
              <a:tabLst>
                <a:tab pos="342900" algn="r"/>
              </a:tabLst>
            </a:pPr>
            <a:r>
              <a:rPr lang="en-US" sz="24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Amendment Relating to Disclosure in the Board Report for CSR [w.e.f. 22.01.2021]</a:t>
            </a:r>
          </a:p>
          <a:p>
            <a:pPr marL="457200" marR="0" indent="-457200" algn="just">
              <a:spcBef>
                <a:spcPts val="0"/>
              </a:spcBef>
              <a:spcAft>
                <a:spcPts val="0"/>
              </a:spcAft>
              <a:buFont typeface="Arial" panose="020B0604020202020204" pitchFamily="34" charset="0"/>
              <a:buChar char="•"/>
              <a:tabLst>
                <a:tab pos="342900" algn="r"/>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Format of the CSR Reporting as at 31.03.2021 have been amended and Prescribed Annexure I or Annexure II as may be applicable to be made.</a:t>
            </a:r>
          </a:p>
          <a:p>
            <a:pPr marL="457200" marR="0" indent="-457200" algn="just">
              <a:spcBef>
                <a:spcPts val="0"/>
              </a:spcBef>
              <a:spcAft>
                <a:spcPts val="0"/>
              </a:spcAft>
              <a:buFont typeface="Arial" panose="020B0604020202020204" pitchFamily="34" charset="0"/>
              <a:buChar char="•"/>
              <a:tabLst>
                <a:tab pos="342900" algn="r"/>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For XBRL Filing of AOC-4, the Taxonomy for new Format of CSR have not been given by the MCA;</a:t>
            </a:r>
          </a:p>
          <a:p>
            <a:pPr marL="457200" marR="0" indent="-457200" algn="just">
              <a:spcBef>
                <a:spcPts val="0"/>
              </a:spcBef>
              <a:spcAft>
                <a:spcPts val="0"/>
              </a:spcAft>
              <a:buFont typeface="Arial" panose="020B0604020202020204" pitchFamily="34" charset="0"/>
              <a:buChar char="•"/>
              <a:tabLst>
                <a:tab pos="342900" algn="r"/>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the CSR Obligation is below Rs. 50.00 Lakh in a year, it is advisable to dissolve the CSR Committee   </a:t>
            </a:r>
            <a:endParaRPr lang="en-IN" sz="2400" dirty="0">
              <a:effectLst/>
              <a:latin typeface="New York"/>
              <a:ea typeface="Times New Roman" panose="02020603050405020304" pitchFamily="18" charset="0"/>
              <a:cs typeface="Times New Roman" panose="02020603050405020304" pitchFamily="18" charset="0"/>
            </a:endParaRPr>
          </a:p>
          <a:p>
            <a:pPr marL="355600" indent="-355600"/>
            <a:endParaRPr lang="en-IN" sz="2200" dirty="0">
              <a:latin typeface="Times" pitchFamily="18" charset="0"/>
              <a:cs typeface="Times" pitchFamily="18" charset="0"/>
            </a:endParaRPr>
          </a:p>
          <a:p>
            <a:pPr algn="just"/>
            <a:endParaRPr lang="en-IN" sz="2100" dirty="0">
              <a:latin typeface="Times" pitchFamily="18" charset="0"/>
              <a:cs typeface="Times" pitchFamily="18" charset="0"/>
            </a:endParaRPr>
          </a:p>
          <a:p>
            <a:pPr marL="719138" indent="-363538" algn="just"/>
            <a:endParaRPr lang="en-IN" sz="2200" dirty="0">
              <a:latin typeface="Times" pitchFamily="18" charset="0"/>
              <a:cs typeface="Times" pitchFamily="18" charset="0"/>
            </a:endParaRPr>
          </a:p>
        </p:txBody>
      </p:sp>
      <p:sp>
        <p:nvSpPr>
          <p:cNvPr id="2" name="TextBox 1"/>
          <p:cNvSpPr txBox="1"/>
          <p:nvPr/>
        </p:nvSpPr>
        <p:spPr>
          <a:xfrm>
            <a:off x="372862" y="150921"/>
            <a:ext cx="1127464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Rules as Modified by the MCA</a:t>
            </a:r>
            <a:endParaRPr lang="en-IN" sz="3600" dirty="0"/>
          </a:p>
        </p:txBody>
      </p:sp>
    </p:spTree>
    <p:extLst>
      <p:ext uri="{BB962C8B-B14F-4D97-AF65-F5344CB8AC3E}">
        <p14:creationId xmlns:p14="http://schemas.microsoft.com/office/powerpoint/2010/main" val="495445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275206" y="692458"/>
            <a:ext cx="11709648" cy="5878532"/>
          </a:xfrm>
          <a:prstGeom prst="rect">
            <a:avLst/>
          </a:prstGeom>
          <a:noFill/>
        </p:spPr>
        <p:txBody>
          <a:bodyPr wrap="square" rtlCol="0">
            <a:spAutoFit/>
          </a:bodyPr>
          <a:lstStyle/>
          <a:p>
            <a:pPr algn="just"/>
            <a:r>
              <a:rPr lang="en-IN" sz="2400" b="1" dirty="0">
                <a:solidFill>
                  <a:srgbClr val="0070C0"/>
                </a:solidFill>
                <a:latin typeface="Times" pitchFamily="18" charset="0"/>
                <a:cs typeface="Times" pitchFamily="18" charset="0"/>
              </a:rPr>
              <a:t>Amendment in the Requirement for Secretarial Audit u/s 204 </a:t>
            </a:r>
            <a:r>
              <a:rPr lang="en-IN" sz="2400" dirty="0">
                <a:solidFill>
                  <a:srgbClr val="FF0000"/>
                </a:solidFill>
                <a:latin typeface="Times" pitchFamily="18" charset="0"/>
                <a:cs typeface="Times" pitchFamily="18" charset="0"/>
              </a:rPr>
              <a:t>[Rule 9(1)(c) By </a:t>
            </a:r>
            <a:r>
              <a:rPr lang="en-IN" sz="2400" b="1" dirty="0">
                <a:solidFill>
                  <a:srgbClr val="FF0000"/>
                </a:solidFill>
                <a:latin typeface="Times" pitchFamily="18" charset="0"/>
                <a:cs typeface="Times" pitchFamily="18" charset="0"/>
              </a:rPr>
              <a:t>w.e.f. 01.04.2020</a:t>
            </a:r>
          </a:p>
          <a:p>
            <a:pPr algn="just"/>
            <a:r>
              <a:rPr lang="en-IN" sz="2400" b="1" dirty="0">
                <a:latin typeface="Times" pitchFamily="18" charset="0"/>
                <a:cs typeface="Times" pitchFamily="18" charset="0"/>
              </a:rPr>
              <a:t>Secretarial Audit is applicable u/s 204 on the following Companies </a:t>
            </a:r>
          </a:p>
          <a:p>
            <a:pPr marL="342900" indent="-342900" algn="just">
              <a:buFont typeface="Arial" panose="020B0604020202020204" pitchFamily="34" charset="0"/>
              <a:buChar char="•"/>
            </a:pPr>
            <a:r>
              <a:rPr lang="en-IN" sz="2200" dirty="0">
                <a:latin typeface="Times" pitchFamily="18" charset="0"/>
                <a:cs typeface="Times" pitchFamily="18" charset="0"/>
              </a:rPr>
              <a:t>Every Listed Company; [including Material Subsidiary of Listed Company as per SEBI (LODR) or</a:t>
            </a:r>
          </a:p>
          <a:p>
            <a:pPr marL="342900" indent="-342900" algn="just">
              <a:buFont typeface="Arial" panose="020B0604020202020204" pitchFamily="34" charset="0"/>
              <a:buChar char="•"/>
            </a:pPr>
            <a:r>
              <a:rPr lang="en-IN" sz="2200" dirty="0">
                <a:latin typeface="Times" pitchFamily="18" charset="0"/>
                <a:cs typeface="Times" pitchFamily="18" charset="0"/>
              </a:rPr>
              <a:t>Companies belonging to other class of companies</a:t>
            </a:r>
            <a:r>
              <a:rPr lang="en-IN" sz="2200" b="1" dirty="0">
                <a:latin typeface="Times" pitchFamily="18" charset="0"/>
                <a:cs typeface="Times" pitchFamily="18" charset="0"/>
              </a:rPr>
              <a:t>; (Rule 9) </a:t>
            </a:r>
          </a:p>
          <a:p>
            <a:pPr marL="896938" indent="-457200" algn="just">
              <a:buAutoNum type="alphaLcParenBoth"/>
            </a:pPr>
            <a:r>
              <a:rPr lang="en-IN" sz="2200" dirty="0">
                <a:latin typeface="Times" pitchFamily="18" charset="0"/>
                <a:cs typeface="Times" pitchFamily="18" charset="0"/>
              </a:rPr>
              <a:t>Every Public Company having a paid up share capital of Rs. 50 Crores or more; or </a:t>
            </a:r>
          </a:p>
          <a:p>
            <a:pPr marL="896938" indent="-457200" algn="just">
              <a:buFontTx/>
              <a:buAutoNum type="alphaLcParenBoth"/>
            </a:pPr>
            <a:r>
              <a:rPr lang="en-IN" sz="2200" dirty="0">
                <a:latin typeface="Times" pitchFamily="18" charset="0"/>
                <a:cs typeface="Times" pitchFamily="18" charset="0"/>
              </a:rPr>
              <a:t>Every Public Company having a turnover of Rs.250 Crores or more; or</a:t>
            </a:r>
          </a:p>
          <a:p>
            <a:pPr marL="896938" indent="-457200" algn="just">
              <a:buFontTx/>
              <a:buAutoNum type="alphaLcParenBoth"/>
            </a:pPr>
            <a:r>
              <a:rPr lang="en-IN" sz="2200" dirty="0">
                <a:latin typeface="Times" pitchFamily="18" charset="0"/>
                <a:cs typeface="Times" pitchFamily="18" charset="0"/>
              </a:rPr>
              <a:t>Every company having outstanding loans or borrowings from Banks or Financial Institutions of Rs.100 Crores or more. </a:t>
            </a:r>
          </a:p>
          <a:p>
            <a:pPr algn="just"/>
            <a:r>
              <a:rPr lang="en-IN" sz="2400" b="1" dirty="0">
                <a:latin typeface="Times" pitchFamily="18" charset="0"/>
                <a:cs typeface="Times" pitchFamily="18" charset="0"/>
              </a:rPr>
              <a:t>Explanation:</a:t>
            </a:r>
            <a:r>
              <a:rPr lang="en-IN" sz="2400" dirty="0">
                <a:latin typeface="Times" pitchFamily="18" charset="0"/>
                <a:cs typeface="Times" pitchFamily="18" charset="0"/>
              </a:rPr>
              <a:t>  It is hereby clarified that the paid up share capital, turnover, or out standing loans or borrowings as the case may be, existing of the </a:t>
            </a:r>
            <a:r>
              <a:rPr lang="en-IN" sz="2400" b="1" u="sng" dirty="0">
                <a:latin typeface="Times" pitchFamily="18" charset="0"/>
                <a:cs typeface="Times" pitchFamily="18" charset="0"/>
              </a:rPr>
              <a:t>last date of latest audited financial statement shall be taken into accounts  </a:t>
            </a:r>
          </a:p>
          <a:p>
            <a:pPr marL="342900" indent="-342900" algn="just">
              <a:buFontTx/>
              <a:buChar char="-"/>
            </a:pPr>
            <a:r>
              <a:rPr lang="en-IN" sz="2000" b="1" dirty="0">
                <a:latin typeface="Times" pitchFamily="18" charset="0"/>
                <a:cs typeface="Times" pitchFamily="18" charset="0"/>
              </a:rPr>
              <a:t>Paid up share capital- </a:t>
            </a:r>
            <a:r>
              <a:rPr lang="en-IN" sz="2000" dirty="0">
                <a:latin typeface="Times" pitchFamily="18" charset="0"/>
                <a:cs typeface="Times" pitchFamily="18" charset="0"/>
              </a:rPr>
              <a:t>Includes Preference Share Capital if any;</a:t>
            </a:r>
          </a:p>
          <a:p>
            <a:pPr marL="342900" indent="-342900" algn="just">
              <a:buFontTx/>
              <a:buChar char="-"/>
            </a:pPr>
            <a:r>
              <a:rPr lang="en-IN" sz="2000" b="1" dirty="0">
                <a:latin typeface="Times" pitchFamily="18" charset="0"/>
                <a:cs typeface="Times" pitchFamily="18" charset="0"/>
              </a:rPr>
              <a:t>Turnover [u/s 2(91)]- </a:t>
            </a:r>
            <a:r>
              <a:rPr lang="en-IN" sz="2000" dirty="0">
                <a:latin typeface="Times" pitchFamily="18" charset="0"/>
                <a:cs typeface="Times" pitchFamily="18" charset="0"/>
              </a:rPr>
              <a:t>Includes gross amount of revenue recognised in the P &amp; L from the sale, supply or distribution of goods or services or both by a company]</a:t>
            </a:r>
          </a:p>
          <a:p>
            <a:pPr marL="342900" indent="-342900" algn="just">
              <a:buFontTx/>
              <a:buChar char="-"/>
            </a:pPr>
            <a:r>
              <a:rPr lang="en-IN" sz="2000" b="1" dirty="0">
                <a:latin typeface="Times" pitchFamily="18" charset="0"/>
                <a:cs typeface="Times" pitchFamily="18" charset="0"/>
              </a:rPr>
              <a:t>Borrowings:</a:t>
            </a:r>
            <a:r>
              <a:rPr lang="en-IN" sz="2000" dirty="0">
                <a:latin typeface="Times" pitchFamily="18" charset="0"/>
                <a:cs typeface="Times" pitchFamily="18" charset="0"/>
              </a:rPr>
              <a:t> Excludes Non Funds based limits as well as loans obtained from Directors; shareholders, NBFC or other companies.</a:t>
            </a:r>
          </a:p>
        </p:txBody>
      </p:sp>
      <p:sp>
        <p:nvSpPr>
          <p:cNvPr id="2" name="TextBox 1"/>
          <p:cNvSpPr txBox="1"/>
          <p:nvPr/>
        </p:nvSpPr>
        <p:spPr>
          <a:xfrm>
            <a:off x="372862" y="150921"/>
            <a:ext cx="1127464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Relevant Rules as Modified by the MCA</a:t>
            </a:r>
            <a:endParaRPr lang="en-IN" sz="3600" dirty="0"/>
          </a:p>
        </p:txBody>
      </p:sp>
    </p:spTree>
    <p:extLst>
      <p:ext uri="{BB962C8B-B14F-4D97-AF65-F5344CB8AC3E}">
        <p14:creationId xmlns:p14="http://schemas.microsoft.com/office/powerpoint/2010/main" val="1153041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331383" y="635308"/>
            <a:ext cx="11529233" cy="5586145"/>
          </a:xfrm>
          <a:prstGeom prst="rect">
            <a:avLst/>
          </a:prstGeom>
          <a:noFill/>
        </p:spPr>
        <p:txBody>
          <a:bodyPr wrap="square" rtlCol="0">
            <a:spAutoFit/>
          </a:bodyPr>
          <a:lstStyle/>
          <a:p>
            <a:pPr algn="just"/>
            <a:r>
              <a:rPr lang="en-IN" sz="2400" b="1" dirty="0">
                <a:solidFill>
                  <a:srgbClr val="0070C0"/>
                </a:solidFill>
                <a:latin typeface="Times" pitchFamily="18" charset="0"/>
                <a:cs typeface="Times" pitchFamily="18" charset="0"/>
              </a:rPr>
              <a:t>Companies (Specification of definitions details) Second Amendment Rules, </a:t>
            </a:r>
            <a:r>
              <a:rPr lang="en-IN" sz="2400" b="1" dirty="0">
                <a:solidFill>
                  <a:srgbClr val="FF0000"/>
                </a:solidFill>
                <a:latin typeface="Times" pitchFamily="18" charset="0"/>
                <a:cs typeface="Times" pitchFamily="18" charset="0"/>
              </a:rPr>
              <a:t>2021 </a:t>
            </a:r>
            <a:r>
              <a:rPr lang="en-IN" sz="2400" dirty="0">
                <a:solidFill>
                  <a:srgbClr val="FF0000"/>
                </a:solidFill>
                <a:latin typeface="Times" pitchFamily="18" charset="0"/>
                <a:cs typeface="Times" pitchFamily="18" charset="0"/>
              </a:rPr>
              <a:t>(By Notification G.S.R.(E). dated 19.02.2021 </a:t>
            </a:r>
            <a:r>
              <a:rPr lang="en-IN" sz="2400" dirty="0" err="1">
                <a:solidFill>
                  <a:srgbClr val="FF0000"/>
                </a:solidFill>
                <a:latin typeface="Times" pitchFamily="18" charset="0"/>
                <a:cs typeface="Times" pitchFamily="18" charset="0"/>
              </a:rPr>
              <a:t>w.e.f</a:t>
            </a:r>
            <a:r>
              <a:rPr lang="en-IN" sz="2400" b="1" dirty="0">
                <a:solidFill>
                  <a:srgbClr val="FF0000"/>
                </a:solidFill>
                <a:latin typeface="Times" pitchFamily="18" charset="0"/>
                <a:cs typeface="Times" pitchFamily="18" charset="0"/>
              </a:rPr>
              <a:t>. 1</a:t>
            </a:r>
            <a:r>
              <a:rPr lang="en-IN" sz="2400" b="1" baseline="30000" dirty="0">
                <a:solidFill>
                  <a:srgbClr val="FF0000"/>
                </a:solidFill>
                <a:latin typeface="Times" pitchFamily="18" charset="0"/>
                <a:cs typeface="Times" pitchFamily="18" charset="0"/>
              </a:rPr>
              <a:t>st</a:t>
            </a:r>
            <a:r>
              <a:rPr lang="en-IN" sz="2400" b="1" dirty="0">
                <a:solidFill>
                  <a:srgbClr val="FF0000"/>
                </a:solidFill>
                <a:latin typeface="Times" pitchFamily="18" charset="0"/>
                <a:cs typeface="Times" pitchFamily="18" charset="0"/>
              </a:rPr>
              <a:t> April, 2021</a:t>
            </a:r>
            <a:r>
              <a:rPr lang="en-IN" sz="2400" dirty="0">
                <a:solidFill>
                  <a:srgbClr val="FF0000"/>
                </a:solidFill>
                <a:latin typeface="Times" pitchFamily="18" charset="0"/>
                <a:cs typeface="Times" pitchFamily="18" charset="0"/>
              </a:rPr>
              <a:t>]</a:t>
            </a:r>
          </a:p>
          <a:p>
            <a:pPr algn="just"/>
            <a:r>
              <a:rPr lang="en-IN" sz="2400" b="1" dirty="0">
                <a:solidFill>
                  <a:srgbClr val="002060"/>
                </a:solidFill>
                <a:latin typeface="Times" pitchFamily="18" charset="0"/>
                <a:cs typeface="Times" pitchFamily="18" charset="0"/>
              </a:rPr>
              <a:t>Companies not to be Considered as Listed Companies </a:t>
            </a:r>
            <a:r>
              <a:rPr lang="en-IN" sz="2400" dirty="0">
                <a:solidFill>
                  <a:srgbClr val="002060"/>
                </a:solidFill>
                <a:latin typeface="Times" pitchFamily="18" charset="0"/>
                <a:cs typeface="Times" pitchFamily="18" charset="0"/>
              </a:rPr>
              <a:t>[New Rule 2A] </a:t>
            </a:r>
          </a:p>
          <a:p>
            <a:pPr algn="just"/>
            <a:r>
              <a:rPr lang="en-IN" sz="2200" dirty="0">
                <a:latin typeface="Times" pitchFamily="18" charset="0"/>
                <a:cs typeface="Times" pitchFamily="18" charset="0"/>
              </a:rPr>
              <a:t>     For the purposes of the Proviso to section 2(52) of the Act, the </a:t>
            </a:r>
            <a:r>
              <a:rPr lang="en-IN" sz="2200" b="1" u="sng" dirty="0">
                <a:latin typeface="Times" pitchFamily="18" charset="0"/>
                <a:cs typeface="Times" pitchFamily="18" charset="0"/>
              </a:rPr>
              <a:t>following classes of companies shall not be considered as listed companies, </a:t>
            </a:r>
            <a:r>
              <a:rPr lang="en-IN" sz="2200" dirty="0">
                <a:latin typeface="Times" pitchFamily="18" charset="0"/>
                <a:cs typeface="Times" pitchFamily="18" charset="0"/>
              </a:rPr>
              <a:t>namely:-</a:t>
            </a:r>
          </a:p>
          <a:p>
            <a:pPr marL="355600" indent="-355600" algn="just"/>
            <a:r>
              <a:rPr lang="en-IN" sz="2100" dirty="0">
                <a:latin typeface="Times" pitchFamily="18" charset="0"/>
                <a:cs typeface="Times" pitchFamily="18" charset="0"/>
              </a:rPr>
              <a:t>(a) </a:t>
            </a:r>
            <a:r>
              <a:rPr lang="en-IN" sz="2100" b="1" i="1" u="sng" dirty="0">
                <a:latin typeface="Times" pitchFamily="18" charset="0"/>
                <a:cs typeface="Times" pitchFamily="18" charset="0"/>
              </a:rPr>
              <a:t>Public companies which </a:t>
            </a:r>
            <a:r>
              <a:rPr lang="en-IN" sz="2100" b="1" u="sng" dirty="0">
                <a:latin typeface="Times" pitchFamily="18" charset="0"/>
                <a:cs typeface="Times" pitchFamily="18" charset="0"/>
              </a:rPr>
              <a:t>have not listed their equity shares on a SE but have listed </a:t>
            </a:r>
            <a:r>
              <a:rPr lang="en-IN" sz="2100" dirty="0">
                <a:latin typeface="Times" pitchFamily="18" charset="0"/>
                <a:cs typeface="Times" pitchFamily="18" charset="0"/>
              </a:rPr>
              <a:t>their-</a:t>
            </a:r>
          </a:p>
          <a:p>
            <a:pPr marL="719138" indent="-363538" algn="just"/>
            <a:r>
              <a:rPr lang="en-IN" sz="2200" dirty="0">
                <a:latin typeface="Times" pitchFamily="18" charset="0"/>
                <a:cs typeface="Times" pitchFamily="18" charset="0"/>
              </a:rPr>
              <a:t>(i) non-convertible debt securities issued on private placement basis in terms of SEBI (Issue and Listing of Debt Securities) Regulations, 2008; or</a:t>
            </a:r>
          </a:p>
          <a:p>
            <a:pPr marL="719138" indent="-363538" algn="just"/>
            <a:r>
              <a:rPr lang="en-IN" sz="2200" dirty="0">
                <a:latin typeface="Times" pitchFamily="18" charset="0"/>
                <a:cs typeface="Times" pitchFamily="18" charset="0"/>
              </a:rPr>
              <a:t>(ii) non-convertible redeemable preference shares issued on private placement basis in terms of SEBI (Issue and Listing of Non-Convertible Redeemable Preference Shares) Regulations, 2013; or</a:t>
            </a:r>
          </a:p>
          <a:p>
            <a:pPr marL="719138" indent="-363538" algn="just"/>
            <a:r>
              <a:rPr lang="en-IN" sz="2200" dirty="0">
                <a:latin typeface="Times" pitchFamily="18" charset="0"/>
                <a:cs typeface="Times" pitchFamily="18" charset="0"/>
              </a:rPr>
              <a:t>(iii) both categories of (i) and (ii) above.</a:t>
            </a:r>
          </a:p>
          <a:p>
            <a:pPr marL="355600" indent="-355600" algn="just"/>
            <a:r>
              <a:rPr lang="en-IN" sz="2200" dirty="0">
                <a:latin typeface="Times" pitchFamily="18" charset="0"/>
                <a:cs typeface="Times" pitchFamily="18" charset="0"/>
              </a:rPr>
              <a:t>(b) </a:t>
            </a:r>
            <a:r>
              <a:rPr lang="en-IN" sz="2200" b="1" i="1" dirty="0">
                <a:latin typeface="Times" pitchFamily="18" charset="0"/>
                <a:cs typeface="Times" pitchFamily="18" charset="0"/>
              </a:rPr>
              <a:t>Private companies </a:t>
            </a:r>
            <a:r>
              <a:rPr lang="en-IN" sz="2200" dirty="0">
                <a:latin typeface="Times" pitchFamily="18" charset="0"/>
                <a:cs typeface="Times" pitchFamily="18" charset="0"/>
              </a:rPr>
              <a:t>which have listed their non-convertible debt securities </a:t>
            </a:r>
            <a:r>
              <a:rPr lang="en-IN" sz="2200" b="1" dirty="0">
                <a:latin typeface="Times" pitchFamily="18" charset="0"/>
                <a:cs typeface="Times" pitchFamily="18" charset="0"/>
              </a:rPr>
              <a:t>on private placement basis on a SE </a:t>
            </a:r>
            <a:r>
              <a:rPr lang="en-IN" sz="2200" dirty="0">
                <a:latin typeface="Times" pitchFamily="18" charset="0"/>
                <a:cs typeface="Times" pitchFamily="18" charset="0"/>
              </a:rPr>
              <a:t>in terms of SEBI (Issue and Listing of Debt Securities) Regulations, 2008;</a:t>
            </a:r>
          </a:p>
          <a:p>
            <a:pPr marL="355600" indent="-355600" algn="just"/>
            <a:r>
              <a:rPr lang="en-IN" sz="2200" dirty="0">
                <a:latin typeface="Times" pitchFamily="18" charset="0"/>
                <a:cs typeface="Times" pitchFamily="18" charset="0"/>
              </a:rPr>
              <a:t>(c) Public companies </a:t>
            </a:r>
            <a:r>
              <a:rPr lang="en-IN" sz="2200" b="1" dirty="0">
                <a:latin typeface="Times" pitchFamily="18" charset="0"/>
                <a:cs typeface="Times" pitchFamily="18" charset="0"/>
              </a:rPr>
              <a:t>which have not listed their equity shares on a SE but whose equity shares are listed on a SE in a jurisdiction </a:t>
            </a:r>
            <a:r>
              <a:rPr lang="en-IN" sz="2200" dirty="0">
                <a:latin typeface="Times" pitchFamily="18" charset="0"/>
                <a:cs typeface="Times" pitchFamily="18" charset="0"/>
              </a:rPr>
              <a:t>as specified in section 23(3) of the Act.".</a:t>
            </a:r>
          </a:p>
        </p:txBody>
      </p:sp>
      <p:sp>
        <p:nvSpPr>
          <p:cNvPr id="2" name="TextBox 1"/>
          <p:cNvSpPr txBox="1"/>
          <p:nvPr/>
        </p:nvSpPr>
        <p:spPr>
          <a:xfrm>
            <a:off x="372862" y="150921"/>
            <a:ext cx="1127464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Relevant Amendments in Rules by the MCA</a:t>
            </a:r>
            <a:endParaRPr lang="en-IN" sz="3600" dirty="0"/>
          </a:p>
        </p:txBody>
      </p:sp>
    </p:spTree>
    <p:extLst>
      <p:ext uri="{BB962C8B-B14F-4D97-AF65-F5344CB8AC3E}">
        <p14:creationId xmlns:p14="http://schemas.microsoft.com/office/powerpoint/2010/main" val="4192314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27051" y="188914"/>
            <a:ext cx="10972800" cy="981075"/>
          </a:xfrm>
        </p:spPr>
        <p:txBody>
          <a:bodyPr/>
          <a:lstStyle/>
          <a:p>
            <a:pPr algn="l" eaLnBrk="1" hangingPunct="1"/>
            <a:r>
              <a:rPr lang="en-US" altLang="en-US">
                <a:solidFill>
                  <a:schemeClr val="tx1"/>
                </a:solidFill>
              </a:rPr>
              <a:t>Now, Get, Set and Go………</a:t>
            </a:r>
          </a:p>
        </p:txBody>
      </p:sp>
      <p:sp>
        <p:nvSpPr>
          <p:cNvPr id="28675" name="Rectangle 3"/>
          <p:cNvSpPr>
            <a:spLocks noGrp="1" noChangeArrowheads="1"/>
          </p:cNvSpPr>
          <p:nvPr>
            <p:ph type="body" idx="1"/>
          </p:nvPr>
        </p:nvSpPr>
        <p:spPr>
          <a:xfrm>
            <a:off x="952501" y="2060576"/>
            <a:ext cx="10629900" cy="4321175"/>
          </a:xfrm>
        </p:spPr>
        <p:txBody>
          <a:bodyPr>
            <a:normAutofit fontScale="70000" lnSpcReduction="20000"/>
          </a:bodyPr>
          <a:lstStyle/>
          <a:p>
            <a:pPr algn="just">
              <a:buFontTx/>
              <a:buNone/>
            </a:pPr>
            <a:endParaRPr lang="en-US" altLang="en-US" sz="2400" dirty="0"/>
          </a:p>
          <a:p>
            <a:pPr algn="just">
              <a:buFontTx/>
              <a:buNone/>
            </a:pPr>
            <a:endParaRPr lang="en-US" altLang="en-US" sz="2400" dirty="0"/>
          </a:p>
          <a:p>
            <a:pPr algn="just">
              <a:buFontTx/>
              <a:buNone/>
            </a:pPr>
            <a:endParaRPr lang="en-US" altLang="en-US" sz="2400" dirty="0"/>
          </a:p>
          <a:p>
            <a:pPr algn="just">
              <a:buFontTx/>
              <a:buNone/>
            </a:pPr>
            <a:endParaRPr lang="en-US" altLang="en-US" sz="2400" dirty="0"/>
          </a:p>
          <a:p>
            <a:pPr algn="just">
              <a:buFontTx/>
              <a:buNone/>
            </a:pPr>
            <a:endParaRPr lang="en-US" altLang="en-US" sz="2400" dirty="0"/>
          </a:p>
          <a:p>
            <a:pPr algn="just">
              <a:buFontTx/>
              <a:buNone/>
            </a:pPr>
            <a:endParaRPr lang="en-US" altLang="en-US" sz="2400" dirty="0"/>
          </a:p>
          <a:p>
            <a:pPr algn="just">
              <a:buFontTx/>
              <a:buNone/>
            </a:pPr>
            <a:endParaRPr lang="en-US" altLang="en-US" sz="2400" dirty="0"/>
          </a:p>
          <a:p>
            <a:pPr algn="just">
              <a:buFontTx/>
              <a:buNone/>
            </a:pPr>
            <a:r>
              <a:rPr lang="en-US" altLang="en-US" sz="4600" b="1" dirty="0">
                <a:latin typeface="Times" panose="02020603050405020304" pitchFamily="18" charset="0"/>
                <a:cs typeface="Times" panose="02020603050405020304" pitchFamily="18" charset="0"/>
              </a:rPr>
              <a:t>CS (Dr.) D.K. Jain </a:t>
            </a:r>
          </a:p>
          <a:p>
            <a:pPr algn="just">
              <a:buFontTx/>
              <a:buNone/>
            </a:pPr>
            <a:r>
              <a:rPr lang="en-US" altLang="en-US" sz="2400" dirty="0">
                <a:latin typeface="Times" panose="02020603050405020304" pitchFamily="18" charset="0"/>
                <a:cs typeface="Times" panose="02020603050405020304" pitchFamily="18" charset="0"/>
              </a:rPr>
              <a:t>PCS, IP &amp; RV (SFA) </a:t>
            </a:r>
          </a:p>
          <a:p>
            <a:pPr algn="just">
              <a:buFontTx/>
              <a:buNone/>
            </a:pPr>
            <a:r>
              <a:rPr lang="en-US" altLang="en-US" sz="2400" dirty="0">
                <a:latin typeface="Times" panose="02020603050405020304" pitchFamily="18" charset="0"/>
                <a:cs typeface="Times" panose="02020603050405020304" pitchFamily="18" charset="0"/>
              </a:rPr>
              <a:t>Indore (M.P.) </a:t>
            </a:r>
          </a:p>
          <a:p>
            <a:pPr algn="just">
              <a:buFontTx/>
              <a:buNone/>
            </a:pPr>
            <a:endParaRPr lang="en-US" altLang="en-US" sz="2400" dirty="0"/>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3292" y="2071690"/>
            <a:ext cx="8867044" cy="25142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22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BFD73054-7793-42E0-BA98-B9DCFAE544A8}"/>
              </a:ext>
            </a:extLst>
          </p:cNvPr>
          <p:cNvSpPr>
            <a:spLocks noGrp="1"/>
          </p:cNvSpPr>
          <p:nvPr>
            <p:ph sz="half" idx="4294967295"/>
          </p:nvPr>
        </p:nvSpPr>
        <p:spPr>
          <a:xfrm>
            <a:off x="6440488" y="3276600"/>
            <a:ext cx="5751512" cy="1962150"/>
          </a:xfrm>
        </p:spPr>
        <p:txBody>
          <a:bodyPr vert="horz" lIns="91440" tIns="45720" rIns="91440" bIns="45720" rtlCol="0">
            <a:normAutofit fontScale="92500" lnSpcReduction="20000"/>
          </a:bodyPr>
          <a:lstStyle/>
          <a:p>
            <a:pPr marL="0" indent="0" algn="ctr">
              <a:buNone/>
            </a:pPr>
            <a:r>
              <a:rPr lang="en-US" sz="2400" dirty="0">
                <a:latin typeface="Times New Roman" panose="02020603050405020304" pitchFamily="18" charset="0"/>
                <a:cs typeface="Times New Roman" panose="02020603050405020304" pitchFamily="18" charset="0"/>
              </a:rPr>
              <a:t>Thanks for your interest and appreciation </a:t>
            </a:r>
          </a:p>
          <a:p>
            <a:pPr marL="0" indent="0" algn="ctr">
              <a:buNone/>
            </a:pPr>
            <a:r>
              <a:rPr lang="en-US" sz="3200" b="1" dirty="0">
                <a:latin typeface="Times New Roman" panose="02020603050405020304" pitchFamily="18" charset="0"/>
                <a:cs typeface="Times New Roman" panose="02020603050405020304" pitchFamily="18" charset="0"/>
              </a:rPr>
              <a:t>CS (Dr.) D.K. Jain</a:t>
            </a:r>
          </a:p>
          <a:p>
            <a:pPr marL="0" indent="0" algn="ctr">
              <a:buNone/>
            </a:pPr>
            <a:r>
              <a:rPr lang="en-US" b="1" dirty="0">
                <a:latin typeface="Times New Roman" panose="02020603050405020304" pitchFamily="18" charset="0"/>
                <a:cs typeface="Times New Roman" panose="02020603050405020304" pitchFamily="18" charset="0"/>
              </a:rPr>
              <a:t>Cell; 9425062039</a:t>
            </a:r>
          </a:p>
          <a:p>
            <a:pPr marL="0" indent="0" algn="ctr">
              <a:buNone/>
            </a:pPr>
            <a:r>
              <a:rPr lang="en-US" b="1" dirty="0">
                <a:latin typeface="Times New Roman" panose="02020603050405020304" pitchFamily="18" charset="0"/>
                <a:cs typeface="Times New Roman" panose="02020603050405020304" pitchFamily="18" charset="0"/>
              </a:rPr>
              <a:t>Email: </a:t>
            </a:r>
            <a:r>
              <a:rPr lang="en-US" b="1" dirty="0">
                <a:latin typeface="Times New Roman" panose="02020603050405020304" pitchFamily="18" charset="0"/>
                <a:cs typeface="Times New Roman" panose="02020603050405020304" pitchFamily="18" charset="0"/>
                <a:hlinkClick r:id="rId2"/>
              </a:rPr>
              <a:t>dkjain@dkjaincs.com</a:t>
            </a:r>
            <a:r>
              <a:rPr lang="en-US" sz="2400" b="1" dirty="0">
                <a:latin typeface="Times New Roman" panose="02020603050405020304" pitchFamily="18" charset="0"/>
                <a:cs typeface="Times New Roman" panose="02020603050405020304" pitchFamily="18" charset="0"/>
              </a:rPr>
              <a:t> </a:t>
            </a:r>
          </a:p>
          <a:p>
            <a:pPr marL="0" indent="0" algn="ctr">
              <a:buNone/>
            </a:pPr>
            <a:endParaRPr lang="en-US" sz="24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b="1" dirty="0">
              <a:latin typeface="Lucida Calligraphy" panose="03010101010101010101" pitchFamily="66" charset="0"/>
            </a:endParaRPr>
          </a:p>
          <a:p>
            <a:pPr marL="0" indent="0" algn="ctr">
              <a:buNone/>
            </a:pPr>
            <a:endParaRPr lang="en-US" sz="2400" dirty="0"/>
          </a:p>
        </p:txBody>
      </p:sp>
      <p:pic>
        <p:nvPicPr>
          <p:cNvPr id="7" name="Picture 6">
            <a:extLst>
              <a:ext uri="{FF2B5EF4-FFF2-40B4-BE49-F238E27FC236}">
                <a16:creationId xmlns:a16="http://schemas.microsoft.com/office/drawing/2014/main" id="{21A4E1A0-7E13-4678-B234-450761BABAC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1857" y="1465235"/>
            <a:ext cx="4450460" cy="3927530"/>
          </a:xfrm>
          <a:prstGeom prst="rect">
            <a:avLst/>
          </a:prstGeom>
        </p:spPr>
      </p:pic>
    </p:spTree>
    <p:extLst>
      <p:ext uri="{BB962C8B-B14F-4D97-AF65-F5344CB8AC3E}">
        <p14:creationId xmlns:p14="http://schemas.microsoft.com/office/powerpoint/2010/main" val="115343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CDA35BA-66ED-411D-BC7E-0654573F46BA}"/>
              </a:ext>
            </a:extLst>
          </p:cNvPr>
          <p:cNvSpPr txBox="1"/>
          <p:nvPr/>
        </p:nvSpPr>
        <p:spPr>
          <a:xfrm>
            <a:off x="506184" y="92319"/>
            <a:ext cx="11337053" cy="5970865"/>
          </a:xfrm>
          <a:prstGeom prst="rect">
            <a:avLst/>
          </a:prstGeom>
          <a:noFill/>
        </p:spPr>
        <p:txBody>
          <a:bodyPr wrap="square" rtlCol="0">
            <a:spAutoFit/>
          </a:bodyPr>
          <a:lstStyle/>
          <a:p>
            <a:pPr algn="ctr"/>
            <a:r>
              <a:rPr lang="en-US" sz="5400" dirty="0">
                <a:latin typeface="Times New Roman" panose="02020603050405020304" pitchFamily="18" charset="0"/>
                <a:cs typeface="Times New Roman" panose="02020603050405020304" pitchFamily="18" charset="0"/>
              </a:rPr>
              <a:t> </a:t>
            </a:r>
            <a:r>
              <a:rPr lang="en-US" sz="5400" b="1" dirty="0">
                <a:solidFill>
                  <a:srgbClr val="FF0000"/>
                </a:solidFill>
                <a:latin typeface="Times New Roman" panose="02020603050405020304" pitchFamily="18" charset="0"/>
                <a:cs typeface="Times New Roman" panose="02020603050405020304" pitchFamily="18" charset="0"/>
              </a:rPr>
              <a:t>Disclaimer</a:t>
            </a:r>
          </a:p>
          <a:p>
            <a:pPr algn="ctr"/>
            <a:r>
              <a:rPr lang="en-US" sz="3000" b="1" dirty="0">
                <a:latin typeface="Times New Roman" panose="02020603050405020304" pitchFamily="18" charset="0"/>
                <a:cs typeface="Times New Roman" panose="02020603050405020304" pitchFamily="18" charset="0"/>
              </a:rPr>
              <a:t>No part of this presentation is intended for providing professional advice, or  solicitation of professional assignment and its purely for the purpose of sharing and exchange of knowledge</a:t>
            </a:r>
          </a:p>
          <a:p>
            <a:pPr algn="ctr"/>
            <a:endParaRPr lang="en-US" sz="4000" b="1" dirty="0">
              <a:latin typeface="Times New Roman" panose="02020603050405020304" pitchFamily="18" charset="0"/>
              <a:cs typeface="Times New Roman" panose="02020603050405020304" pitchFamily="18" charset="0"/>
            </a:endParaRPr>
          </a:p>
          <a:p>
            <a:pPr marL="285750" indent="-285750" algn="just">
              <a:buFontTx/>
              <a:buChar char="-"/>
            </a:pPr>
            <a:r>
              <a:rPr lang="en-IN" sz="2200" i="1" dirty="0">
                <a:latin typeface="Times New Roman" panose="02020603050405020304" pitchFamily="18" charset="0"/>
                <a:cs typeface="Times New Roman" panose="02020603050405020304" pitchFamily="18" charset="0"/>
              </a:rPr>
              <a:t>This is a knowledge resource of CS (</a:t>
            </a:r>
            <a:r>
              <a:rPr lang="en-IN" sz="2200" i="1" dirty="0" err="1">
                <a:latin typeface="Times New Roman" panose="02020603050405020304" pitchFamily="18" charset="0"/>
                <a:cs typeface="Times New Roman" panose="02020603050405020304" pitchFamily="18" charset="0"/>
              </a:rPr>
              <a:t>Dr.</a:t>
            </a:r>
            <a:r>
              <a:rPr lang="en-IN" sz="2200" i="1" dirty="0">
                <a:latin typeface="Times New Roman" panose="02020603050405020304" pitchFamily="18" charset="0"/>
                <a:cs typeface="Times New Roman" panose="02020603050405020304" pitchFamily="18" charset="0"/>
              </a:rPr>
              <a:t>) D. K. Jain,  the presentation and discussion thereon during the lecture is do not ensuring the accuracy, completeness and we do not take responsibility to make any </a:t>
            </a:r>
            <a:r>
              <a:rPr lang="en-IN" sz="2200" i="1" dirty="0" err="1">
                <a:latin typeface="Times New Roman" panose="02020603050405020304" pitchFamily="18" charset="0"/>
                <a:cs typeface="Times New Roman" panose="02020603050405020304" pitchFamily="18" charset="0"/>
              </a:rPr>
              <a:t>updation</a:t>
            </a:r>
            <a:r>
              <a:rPr lang="en-IN" sz="2200" i="1" dirty="0">
                <a:latin typeface="Times New Roman" panose="02020603050405020304" pitchFamily="18" charset="0"/>
                <a:cs typeface="Times New Roman" panose="02020603050405020304" pitchFamily="18" charset="0"/>
              </a:rPr>
              <a:t> thereon subsequently to participants. </a:t>
            </a:r>
          </a:p>
          <a:p>
            <a:pPr marL="285750" indent="-285750" algn="just">
              <a:buFontTx/>
              <a:buChar char="-"/>
            </a:pPr>
            <a:endParaRPr lang="en-IN" sz="2200" i="1" dirty="0">
              <a:latin typeface="Times New Roman" panose="02020603050405020304" pitchFamily="18" charset="0"/>
              <a:cs typeface="Times New Roman" panose="02020603050405020304" pitchFamily="18" charset="0"/>
            </a:endParaRPr>
          </a:p>
          <a:p>
            <a:pPr marL="285750" indent="-285750" algn="just">
              <a:buFontTx/>
              <a:buChar char="-"/>
            </a:pPr>
            <a:r>
              <a:rPr lang="en-IN" sz="2200" b="1" i="1" dirty="0">
                <a:latin typeface="Times New Roman" panose="02020603050405020304" pitchFamily="18" charset="0"/>
                <a:cs typeface="Times New Roman" panose="02020603050405020304" pitchFamily="18" charset="0"/>
              </a:rPr>
              <a:t>Any action based on content in this presentation shall be at the sole risk, responsibility and liability of individual taking such action and the precentor or his team expressly disclaim any and all liability from any harm, loss or damage, including without limitation, indirect, consequential, special, incidental or punitive damages resulting from or caused due to your reliance and action or inaction on the basis of this presentation. </a:t>
            </a:r>
          </a:p>
        </p:txBody>
      </p:sp>
    </p:spTree>
    <p:extLst>
      <p:ext uri="{BB962C8B-B14F-4D97-AF65-F5344CB8AC3E}">
        <p14:creationId xmlns:p14="http://schemas.microsoft.com/office/powerpoint/2010/main" val="2684466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22E19-BB66-48DC-B6A4-DEF676E9EBEC}"/>
              </a:ext>
            </a:extLst>
          </p:cNvPr>
          <p:cNvSpPr txBox="1"/>
          <p:nvPr/>
        </p:nvSpPr>
        <p:spPr>
          <a:xfrm>
            <a:off x="576073" y="33253"/>
            <a:ext cx="11375136" cy="615553"/>
          </a:xfrm>
          <a:prstGeom prst="rect">
            <a:avLst/>
          </a:prstGeom>
          <a:noFill/>
        </p:spPr>
        <p:txBody>
          <a:bodyPr wrap="square" rtlCol="0">
            <a:spAutoFit/>
          </a:bodyPr>
          <a:lstStyle/>
          <a:p>
            <a:pPr algn="ctr"/>
            <a:r>
              <a:rPr lang="en-US" altLang="en-US" sz="3400" b="1" dirty="0">
                <a:solidFill>
                  <a:srgbClr val="FF0000"/>
                </a:solidFill>
                <a:latin typeface="Times New Roman" panose="02020603050405020304" pitchFamily="18" charset="0"/>
              </a:rPr>
              <a:t>Check the Status</a:t>
            </a:r>
            <a:r>
              <a:rPr lang="en-IN" sz="3400" b="1" dirty="0">
                <a:solidFill>
                  <a:srgbClr val="FF0000"/>
                </a:solidFill>
                <a:latin typeface="Times New Roman" panose="02020603050405020304" pitchFamily="18" charset="0"/>
              </a:rPr>
              <a:t> of the Company</a:t>
            </a:r>
          </a:p>
        </p:txBody>
      </p:sp>
      <p:sp>
        <p:nvSpPr>
          <p:cNvPr id="9" name="TextBox 8">
            <a:extLst>
              <a:ext uri="{FF2B5EF4-FFF2-40B4-BE49-F238E27FC236}">
                <a16:creationId xmlns:a16="http://schemas.microsoft.com/office/drawing/2014/main" id="{288E852E-DCEC-4437-B05F-FD17BEFE633B}"/>
              </a:ext>
            </a:extLst>
          </p:cNvPr>
          <p:cNvSpPr txBox="1"/>
          <p:nvPr/>
        </p:nvSpPr>
        <p:spPr>
          <a:xfrm>
            <a:off x="398632" y="552096"/>
            <a:ext cx="11457742" cy="5709255"/>
          </a:xfrm>
          <a:prstGeom prst="rect">
            <a:avLst/>
          </a:prstGeom>
          <a:noFill/>
        </p:spPr>
        <p:txBody>
          <a:bodyPr wrap="square" rtlCol="0">
            <a:spAutoFit/>
          </a:bodyPr>
          <a:lstStyle/>
          <a:p>
            <a:pPr>
              <a:defRPr/>
            </a:pPr>
            <a:r>
              <a:rPr lang="en-US" sz="2400" b="1" dirty="0">
                <a:solidFill>
                  <a:srgbClr val="FF0000"/>
                </a:solidFill>
                <a:latin typeface="Times" pitchFamily="18" charset="0"/>
                <a:cs typeface="Times" pitchFamily="18" charset="0"/>
              </a:rPr>
              <a:t>Ascertain Status of the Company as at 31</a:t>
            </a:r>
            <a:r>
              <a:rPr lang="en-US" sz="2400" b="1" baseline="30000" dirty="0">
                <a:solidFill>
                  <a:srgbClr val="FF0000"/>
                </a:solidFill>
                <a:latin typeface="Times" pitchFamily="18" charset="0"/>
                <a:cs typeface="Times" pitchFamily="18" charset="0"/>
              </a:rPr>
              <a:t>st</a:t>
            </a:r>
            <a:r>
              <a:rPr lang="en-US" sz="2400" b="1" dirty="0">
                <a:solidFill>
                  <a:srgbClr val="FF0000"/>
                </a:solidFill>
                <a:latin typeface="Times" pitchFamily="18" charset="0"/>
                <a:cs typeface="Times" pitchFamily="18" charset="0"/>
              </a:rPr>
              <a:t> March, 2021 &amp; 2020 whether it is;</a:t>
            </a:r>
            <a:endParaRPr lang="en-US" sz="2400" dirty="0">
              <a:solidFill>
                <a:srgbClr val="FF0000"/>
              </a:solidFill>
              <a:latin typeface="Times" pitchFamily="18" charset="0"/>
              <a:cs typeface="Times" pitchFamily="18" charset="0"/>
            </a:endParaRPr>
          </a:p>
          <a:p>
            <a:pPr marL="342900" indent="-342900" algn="just">
              <a:lnSpc>
                <a:spcPct val="150000"/>
              </a:lnSpc>
              <a:buFont typeface="Arial" charset="0"/>
              <a:buChar char="•"/>
              <a:defRPr/>
            </a:pPr>
            <a:r>
              <a:rPr lang="en-US" sz="2200" dirty="0">
                <a:latin typeface="Times" pitchFamily="18" charset="0"/>
                <a:cs typeface="Times" pitchFamily="18" charset="0"/>
              </a:rPr>
              <a:t>OPC, Private Company; Small Company; Public Company; Specified Public Company; Govt. Company; Nidhi Company; Producer Company; Listed Company (SME, Others, categorized as Top 100/500 1,000 or 2000 listed Co, </a:t>
            </a:r>
            <a:r>
              <a:rPr lang="en-US" sz="2200" dirty="0" err="1">
                <a:latin typeface="Times" pitchFamily="18" charset="0"/>
                <a:cs typeface="Times" pitchFamily="18" charset="0"/>
              </a:rPr>
              <a:t>etc</a:t>
            </a:r>
            <a:r>
              <a:rPr lang="en-US" sz="2200" dirty="0">
                <a:latin typeface="Times" pitchFamily="18" charset="0"/>
                <a:cs typeface="Times" pitchFamily="18" charset="0"/>
              </a:rPr>
              <a:t>).; </a:t>
            </a:r>
          </a:p>
          <a:p>
            <a:pPr marL="342900" indent="-342900" algn="just">
              <a:lnSpc>
                <a:spcPct val="150000"/>
              </a:lnSpc>
              <a:buFont typeface="Arial" charset="0"/>
              <a:buChar char="•"/>
              <a:defRPr/>
            </a:pPr>
            <a:r>
              <a:rPr lang="en-US" sz="2200" dirty="0">
                <a:latin typeface="Times" pitchFamily="18" charset="0"/>
                <a:cs typeface="Times" pitchFamily="18" charset="0"/>
              </a:rPr>
              <a:t>If it is a Private Company, whether it is a subsidiary (Material or otherwise) of Public Company;</a:t>
            </a:r>
          </a:p>
          <a:p>
            <a:pPr marL="342900" indent="-342900" algn="just">
              <a:lnSpc>
                <a:spcPct val="150000"/>
              </a:lnSpc>
              <a:buFont typeface="Arial" charset="0"/>
              <a:buChar char="•"/>
              <a:defRPr/>
            </a:pPr>
            <a:r>
              <a:rPr lang="en-US" sz="2200" dirty="0">
                <a:latin typeface="Times" pitchFamily="18" charset="0"/>
                <a:cs typeface="Times" pitchFamily="18" charset="0"/>
              </a:rPr>
              <a:t>Whether it is Holding Company, Associate Company or Joint Venture;</a:t>
            </a:r>
          </a:p>
          <a:p>
            <a:pPr marL="342900" indent="-342900" algn="just">
              <a:lnSpc>
                <a:spcPct val="150000"/>
              </a:lnSpc>
              <a:buFont typeface="Arial" charset="0"/>
              <a:buChar char="•"/>
              <a:defRPr/>
            </a:pPr>
            <a:r>
              <a:rPr lang="en-US" sz="2200" dirty="0">
                <a:latin typeface="Times" pitchFamily="18" charset="0"/>
                <a:cs typeface="Times" pitchFamily="18" charset="0"/>
              </a:rPr>
              <a:t>Whether it is NBFC or Deemed NBFC Company as per RBI Act;</a:t>
            </a:r>
          </a:p>
          <a:p>
            <a:pPr marL="342900" indent="-342900" algn="just">
              <a:lnSpc>
                <a:spcPct val="150000"/>
              </a:lnSpc>
              <a:buFont typeface="Arial" charset="0"/>
              <a:buChar char="•"/>
              <a:defRPr/>
            </a:pPr>
            <a:r>
              <a:rPr lang="en-US" sz="2200" dirty="0">
                <a:latin typeface="Times" pitchFamily="18" charset="0"/>
                <a:cs typeface="Times" pitchFamily="18" charset="0"/>
              </a:rPr>
              <a:t>Whether Standalone or Consolidated Financial Statement/Auditors Report is required;</a:t>
            </a:r>
          </a:p>
          <a:p>
            <a:pPr marL="342900" indent="-342900" algn="just">
              <a:lnSpc>
                <a:spcPct val="150000"/>
              </a:lnSpc>
              <a:buFont typeface="Arial" charset="0"/>
              <a:buChar char="•"/>
              <a:defRPr/>
            </a:pPr>
            <a:r>
              <a:rPr lang="en-US" sz="2200" dirty="0">
                <a:latin typeface="Times" pitchFamily="18" charset="0"/>
                <a:cs typeface="Times" pitchFamily="18" charset="0"/>
              </a:rPr>
              <a:t>Status of the Appointment of Auditors Regarding Filing of Form ADT-1, CAR-2 etc. </a:t>
            </a:r>
          </a:p>
          <a:p>
            <a:pPr marL="342900" indent="-342900" algn="just">
              <a:lnSpc>
                <a:spcPct val="150000"/>
              </a:lnSpc>
              <a:buFont typeface="Arial" charset="0"/>
              <a:buChar char="•"/>
              <a:defRPr/>
            </a:pPr>
            <a:r>
              <a:rPr lang="en-US" sz="2200" dirty="0">
                <a:latin typeface="Times" pitchFamily="18" charset="0"/>
                <a:cs typeface="Times" pitchFamily="18" charset="0"/>
              </a:rPr>
              <a:t>Applicability of the reporting under the CARO 2020 on the Company from the year 2021-22.</a:t>
            </a:r>
          </a:p>
          <a:p>
            <a:pPr algn="just">
              <a:defRPr/>
            </a:pPr>
            <a:r>
              <a:rPr lang="en-US" sz="2200" dirty="0">
                <a:latin typeface="Times" pitchFamily="18" charset="0"/>
                <a:cs typeface="Times" pitchFamily="18" charset="0"/>
              </a:rPr>
              <a:t>Note: that even in case where consolidated financial statements are required, the Boards’ Report shall be prepared on Standalone basis only.</a:t>
            </a:r>
          </a:p>
        </p:txBody>
      </p:sp>
      <p:pic>
        <p:nvPicPr>
          <p:cNvPr id="4" name="Picture 2" descr="http://3.imimg.com/data3/VF/EU/MY-9484081/secretarial-audit-250x250.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31923" y="2815859"/>
            <a:ext cx="2438352" cy="1251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86405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22E19-BB66-48DC-B6A4-DEF676E9EBEC}"/>
              </a:ext>
            </a:extLst>
          </p:cNvPr>
          <p:cNvSpPr txBox="1"/>
          <p:nvPr/>
        </p:nvSpPr>
        <p:spPr>
          <a:xfrm>
            <a:off x="576073" y="33253"/>
            <a:ext cx="11375136" cy="615553"/>
          </a:xfrm>
          <a:prstGeom prst="rect">
            <a:avLst/>
          </a:prstGeom>
          <a:noFill/>
        </p:spPr>
        <p:txBody>
          <a:bodyPr wrap="square" rtlCol="0">
            <a:spAutoFit/>
          </a:bodyPr>
          <a:lstStyle/>
          <a:p>
            <a:pPr algn="ctr"/>
            <a:r>
              <a:rPr lang="en-US" altLang="en-US" sz="3400" b="1" dirty="0">
                <a:solidFill>
                  <a:srgbClr val="FF0000"/>
                </a:solidFill>
                <a:latin typeface="Times" pitchFamily="18" charset="0"/>
                <a:cs typeface="Times" pitchFamily="18" charset="0"/>
              </a:rPr>
              <a:t>Status of Compliance Required as per Financial Statements</a:t>
            </a:r>
            <a:endParaRPr lang="en-IN" sz="3400" b="1" dirty="0">
              <a:solidFill>
                <a:srgbClr val="FF0000"/>
              </a:solidFill>
              <a:latin typeface="Times" pitchFamily="18" charset="0"/>
              <a:cs typeface="Times" pitchFamily="18" charset="0"/>
            </a:endParaRPr>
          </a:p>
        </p:txBody>
      </p:sp>
      <p:sp>
        <p:nvSpPr>
          <p:cNvPr id="9" name="TextBox 8">
            <a:extLst>
              <a:ext uri="{FF2B5EF4-FFF2-40B4-BE49-F238E27FC236}">
                <a16:creationId xmlns:a16="http://schemas.microsoft.com/office/drawing/2014/main" id="{288E852E-DCEC-4437-B05F-FD17BEFE633B}"/>
              </a:ext>
            </a:extLst>
          </p:cNvPr>
          <p:cNvSpPr txBox="1"/>
          <p:nvPr/>
        </p:nvSpPr>
        <p:spPr>
          <a:xfrm flipV="1">
            <a:off x="576072" y="1127463"/>
            <a:ext cx="11186841" cy="2946961"/>
          </a:xfrm>
          <a:prstGeom prst="rect">
            <a:avLst/>
          </a:prstGeom>
          <a:noFill/>
        </p:spPr>
        <p:txBody>
          <a:bodyPr wrap="square" rtlCol="0">
            <a:spAutoFit/>
          </a:bodyPr>
          <a:lstStyle/>
          <a:p>
            <a:pPr marL="0" marR="0">
              <a:spcBef>
                <a:spcPts val="0"/>
              </a:spcBef>
              <a:spcAft>
                <a:spcPts val="300"/>
              </a:spcAft>
            </a:pPr>
            <a:endParaRPr lang="en-US" sz="21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latin typeface="Times New Roman" panose="02020603050405020304" pitchFamily="18" charset="0"/>
              <a:ea typeface="Times New Roman" panose="02020603050405020304" pitchFamily="18" charset="0"/>
            </a:endParaRPr>
          </a:p>
          <a:p>
            <a:pPr marL="0" marR="0">
              <a:spcBef>
                <a:spcPts val="0"/>
              </a:spcBef>
              <a:spcAft>
                <a:spcPts val="300"/>
              </a:spcAft>
            </a:pPr>
            <a:endParaRPr lang="en-US" sz="2100" dirty="0">
              <a:effectLst/>
              <a:latin typeface="Times New Roman" panose="02020603050405020304" pitchFamily="18" charset="0"/>
              <a:ea typeface="Times New Roman" panose="02020603050405020304" pitchFamily="18" charset="0"/>
            </a:endParaRPr>
          </a:p>
          <a:p>
            <a:pPr marL="0" marR="0">
              <a:spcBef>
                <a:spcPts val="0"/>
              </a:spcBef>
              <a:spcAft>
                <a:spcPts val="300"/>
              </a:spcAft>
            </a:pPr>
            <a:endParaRPr lang="en-IN" sz="2100" dirty="0">
              <a:effectLst/>
              <a:latin typeface="Times New Roman" panose="02020603050405020304" pitchFamily="18" charset="0"/>
              <a:ea typeface="Times New Roman" panose="02020603050405020304" pitchFamily="18" charset="0"/>
            </a:endParaRPr>
          </a:p>
        </p:txBody>
      </p:sp>
      <p:sp>
        <p:nvSpPr>
          <p:cNvPr id="4" name="Rectangle 1"/>
          <p:cNvSpPr txBox="1">
            <a:spLocks noChangeArrowheads="1"/>
          </p:cNvSpPr>
          <p:nvPr/>
        </p:nvSpPr>
        <p:spPr>
          <a:xfrm>
            <a:off x="337350" y="257328"/>
            <a:ext cx="11613859" cy="6452023"/>
          </a:xfrm>
          <a:prstGeom prst="rect">
            <a:avLst/>
          </a:prstGeom>
        </p:spPr>
        <p:txBody>
          <a:bodyPr wrap="square" anchor="ctr">
            <a:sp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marL="0" indent="0">
              <a:buFontTx/>
              <a:buNone/>
              <a:defRPr/>
            </a:pPr>
            <a:endParaRPr lang="en-US" sz="2400" b="1" dirty="0">
              <a:solidFill>
                <a:srgbClr val="FF0000"/>
              </a:solidFill>
              <a:latin typeface="Times" pitchFamily="18" charset="0"/>
              <a:cs typeface="Times" pitchFamily="18" charset="0"/>
            </a:endParaRPr>
          </a:p>
          <a:p>
            <a:pPr marL="0" indent="0">
              <a:buFontTx/>
              <a:buNone/>
              <a:defRPr/>
            </a:pPr>
            <a:r>
              <a:rPr lang="en-US" sz="2400" b="1" dirty="0">
                <a:solidFill>
                  <a:srgbClr val="FF0000"/>
                </a:solidFill>
                <a:latin typeface="Times" pitchFamily="18" charset="0"/>
                <a:cs typeface="Times" pitchFamily="18" charset="0"/>
              </a:rPr>
              <a:t>Check properly status from financial statements for followings as at 31</a:t>
            </a:r>
            <a:r>
              <a:rPr lang="en-US" sz="2400" b="1" baseline="30000" dirty="0">
                <a:solidFill>
                  <a:srgbClr val="FF0000"/>
                </a:solidFill>
                <a:latin typeface="Times" pitchFamily="18" charset="0"/>
                <a:cs typeface="Times" pitchFamily="18" charset="0"/>
              </a:rPr>
              <a:t>st</a:t>
            </a:r>
            <a:r>
              <a:rPr lang="en-US" sz="2400" b="1" dirty="0">
                <a:solidFill>
                  <a:srgbClr val="FF0000"/>
                </a:solidFill>
                <a:latin typeface="Times" pitchFamily="18" charset="0"/>
                <a:cs typeface="Times" pitchFamily="18" charset="0"/>
              </a:rPr>
              <a:t> March, 2021</a:t>
            </a:r>
            <a:endParaRPr lang="en-US" sz="2400" dirty="0">
              <a:solidFill>
                <a:srgbClr val="FF0000"/>
              </a:solidFill>
              <a:latin typeface="Times" pitchFamily="18" charset="0"/>
              <a:cs typeface="Times" pitchFamily="18" charset="0"/>
            </a:endParaRPr>
          </a:p>
          <a:p>
            <a:pPr>
              <a:lnSpc>
                <a:spcPct val="100000"/>
              </a:lnSpc>
              <a:defRPr/>
            </a:pPr>
            <a:r>
              <a:rPr lang="en-US" sz="2200" dirty="0">
                <a:latin typeface="Times" pitchFamily="18" charset="0"/>
                <a:cs typeface="Times" pitchFamily="18" charset="0"/>
              </a:rPr>
              <a:t>Paid up share capital (For Requirement of KMP, Independent Director, Women Director);</a:t>
            </a:r>
          </a:p>
          <a:p>
            <a:pPr>
              <a:lnSpc>
                <a:spcPct val="100000"/>
              </a:lnSpc>
              <a:defRPr/>
            </a:pPr>
            <a:r>
              <a:rPr lang="en-US" sz="2200" dirty="0">
                <a:latin typeface="Times" pitchFamily="18" charset="0"/>
                <a:cs typeface="Times" pitchFamily="18" charset="0"/>
              </a:rPr>
              <a:t>Profit before Tax u/s 198 of the CA-2013 (For CSR);</a:t>
            </a:r>
          </a:p>
          <a:p>
            <a:pPr>
              <a:lnSpc>
                <a:spcPct val="100000"/>
              </a:lnSpc>
              <a:defRPr/>
            </a:pPr>
            <a:r>
              <a:rPr lang="en-US" sz="2200" dirty="0">
                <a:latin typeface="Times" pitchFamily="18" charset="0"/>
                <a:cs typeface="Times" pitchFamily="18" charset="0"/>
              </a:rPr>
              <a:t>Availed the Borrowings, Guarantee (For Section 180 for Public Co.);</a:t>
            </a:r>
          </a:p>
          <a:p>
            <a:pPr>
              <a:lnSpc>
                <a:spcPct val="100000"/>
              </a:lnSpc>
              <a:defRPr/>
            </a:pPr>
            <a:r>
              <a:rPr lang="en-US" sz="2200" dirty="0">
                <a:latin typeface="Times" pitchFamily="18" charset="0"/>
                <a:cs typeface="Times" pitchFamily="18" charset="0"/>
              </a:rPr>
              <a:t>Loans/ investments made, and Guarantee or Security Provided (For Section 185 &amp; 186);</a:t>
            </a:r>
          </a:p>
          <a:p>
            <a:pPr>
              <a:lnSpc>
                <a:spcPct val="100000"/>
              </a:lnSpc>
              <a:defRPr/>
            </a:pPr>
            <a:r>
              <a:rPr lang="en-US" sz="2200" dirty="0">
                <a:latin typeface="Times" pitchFamily="18" charset="0"/>
                <a:cs typeface="Times" pitchFamily="18" charset="0"/>
              </a:rPr>
              <a:t>Net Worth at the end of the financial year 2020 and 2021 [For Deposits and CSR];</a:t>
            </a:r>
          </a:p>
          <a:p>
            <a:pPr>
              <a:lnSpc>
                <a:spcPct val="100000"/>
              </a:lnSpc>
              <a:defRPr/>
            </a:pPr>
            <a:r>
              <a:rPr lang="en-US" sz="2200" dirty="0">
                <a:latin typeface="Times" pitchFamily="18" charset="0"/>
                <a:cs typeface="Times" pitchFamily="18" charset="0"/>
              </a:rPr>
              <a:t>Employed Capital (For Managerial Remuneration for Public &amp; Subsidiary of Public Company);</a:t>
            </a:r>
          </a:p>
          <a:p>
            <a:pPr algn="just">
              <a:lnSpc>
                <a:spcPct val="100000"/>
              </a:lnSpc>
              <a:defRPr/>
            </a:pPr>
            <a:r>
              <a:rPr lang="en-US" sz="2200" dirty="0">
                <a:latin typeface="Times" pitchFamily="18" charset="0"/>
                <a:cs typeface="Times" pitchFamily="18" charset="0"/>
              </a:rPr>
              <a:t>Unpaid Dividend, Deposits, Redemption of Debentures &amp; Preference Shares (For IEPF);</a:t>
            </a:r>
          </a:p>
          <a:p>
            <a:pPr>
              <a:lnSpc>
                <a:spcPct val="100000"/>
              </a:lnSpc>
              <a:defRPr/>
            </a:pPr>
            <a:r>
              <a:rPr lang="en-US" sz="2200" dirty="0">
                <a:latin typeface="Times" pitchFamily="18" charset="0"/>
                <a:cs typeface="Times" pitchFamily="18" charset="0"/>
              </a:rPr>
              <a:t>Other Requirements for Reporting under CARO-2016/ 2020 (for next year 2021-22); </a:t>
            </a:r>
          </a:p>
          <a:p>
            <a:pPr algn="just">
              <a:lnSpc>
                <a:spcPct val="100000"/>
              </a:lnSpc>
              <a:defRPr/>
            </a:pPr>
            <a:r>
              <a:rPr lang="en-US" sz="2200" dirty="0">
                <a:latin typeface="Times" pitchFamily="18" charset="0"/>
                <a:cs typeface="Times" pitchFamily="18" charset="0"/>
              </a:rPr>
              <a:t>Directors required to be confirmed at the AGM, re-appointment of directors liable to retire by rotation, re-appointment of WTD/MD, Disqualifications, if any u/s 164(2A)</a:t>
            </a:r>
          </a:p>
          <a:p>
            <a:pPr algn="just">
              <a:lnSpc>
                <a:spcPct val="100000"/>
              </a:lnSpc>
              <a:defRPr/>
            </a:pPr>
            <a:r>
              <a:rPr lang="en-US" sz="2200" dirty="0">
                <a:latin typeface="Times" pitchFamily="18" charset="0"/>
                <a:cs typeface="Times" pitchFamily="18" charset="0"/>
              </a:rPr>
              <a:t>Status of Creditors falling under MSME and interest is provided for delayed period and Form MSME-1 filed with the ROC on half yearly basis, if applicable.  </a:t>
            </a:r>
          </a:p>
        </p:txBody>
      </p:sp>
      <p:pic>
        <p:nvPicPr>
          <p:cNvPr id="5" name="Picture 2" descr="http://3.imimg.com/data3/VF/EU/MY-9484081/secretarial-audit-250x250.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419208" y="2001776"/>
            <a:ext cx="2435442" cy="1079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7181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22E19-BB66-48DC-B6A4-DEF676E9EBEC}"/>
              </a:ext>
            </a:extLst>
          </p:cNvPr>
          <p:cNvSpPr txBox="1"/>
          <p:nvPr/>
        </p:nvSpPr>
        <p:spPr>
          <a:xfrm>
            <a:off x="576073" y="33253"/>
            <a:ext cx="11375136" cy="584775"/>
          </a:xfrm>
          <a:prstGeom prst="rect">
            <a:avLst/>
          </a:prstGeom>
          <a:noFill/>
        </p:spPr>
        <p:txBody>
          <a:bodyPr wrap="square" rtlCol="0">
            <a:spAutoFit/>
          </a:bodyPr>
          <a:lstStyle/>
          <a:p>
            <a:pPr algn="ctr"/>
            <a:r>
              <a:rPr lang="en-US" altLang="en-US" sz="3200" b="1" dirty="0">
                <a:solidFill>
                  <a:srgbClr val="FF0000"/>
                </a:solidFill>
                <a:latin typeface="Times" pitchFamily="18" charset="0"/>
                <a:cs typeface="Times" pitchFamily="18" charset="0"/>
              </a:rPr>
              <a:t>Status of Compliance Required as per Financial Statements</a:t>
            </a:r>
            <a:endParaRPr lang="en-IN" sz="3200" b="1" dirty="0">
              <a:solidFill>
                <a:srgbClr val="FF0000"/>
              </a:solidFill>
              <a:latin typeface="Times" pitchFamily="18" charset="0"/>
              <a:cs typeface="Times" pitchFamily="18" charset="0"/>
            </a:endParaRPr>
          </a:p>
        </p:txBody>
      </p:sp>
      <p:sp>
        <p:nvSpPr>
          <p:cNvPr id="9" name="TextBox 8">
            <a:extLst>
              <a:ext uri="{FF2B5EF4-FFF2-40B4-BE49-F238E27FC236}">
                <a16:creationId xmlns:a16="http://schemas.microsoft.com/office/drawing/2014/main" id="{288E852E-DCEC-4437-B05F-FD17BEFE633B}"/>
              </a:ext>
            </a:extLst>
          </p:cNvPr>
          <p:cNvSpPr txBox="1"/>
          <p:nvPr/>
        </p:nvSpPr>
        <p:spPr>
          <a:xfrm>
            <a:off x="307731" y="435219"/>
            <a:ext cx="11643478" cy="5578450"/>
          </a:xfrm>
          <a:prstGeom prst="rect">
            <a:avLst/>
          </a:prstGeom>
          <a:noFill/>
        </p:spPr>
        <p:txBody>
          <a:bodyPr wrap="square" rtlCol="0">
            <a:spAutoFit/>
          </a:bodyPr>
          <a:lstStyle/>
          <a:p>
            <a:pPr marL="342900" indent="-342900" algn="just">
              <a:buFont typeface="Arial" charset="0"/>
              <a:buChar char="•"/>
              <a:defRPr/>
            </a:pPr>
            <a:r>
              <a:rPr lang="en-US" sz="2300" dirty="0">
                <a:latin typeface="Times" pitchFamily="18" charset="0"/>
                <a:cs typeface="Times" pitchFamily="18" charset="0"/>
              </a:rPr>
              <a:t>Turnover/income; (Status as Small Company, CSR, Applicability of XBRL, Cost Records and Audit);</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CSR expenses requirement u/s 135, if applicable; Transfer of Unspent Amount of Ongoing Project, if any, as at 31.03.2021 to Separate Bank A/s on or before 30.04.2021 or for Transfer to CSR Fund if any due as on 31</a:t>
            </a:r>
            <a:r>
              <a:rPr lang="en-US" sz="2300" baseline="30000" dirty="0">
                <a:latin typeface="Times New Roman" panose="02020603050405020304" pitchFamily="18" charset="0"/>
                <a:cs typeface="Times New Roman" panose="02020603050405020304" pitchFamily="18" charset="0"/>
              </a:rPr>
              <a:t>st</a:t>
            </a:r>
            <a:r>
              <a:rPr lang="en-US" sz="2300" dirty="0">
                <a:latin typeface="Times New Roman" panose="02020603050405020304" pitchFamily="18" charset="0"/>
                <a:cs typeface="Times New Roman" panose="02020603050405020304" pitchFamily="18" charset="0"/>
              </a:rPr>
              <a:t> March, 2021 or before 30/09/2021; </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Minutes of the Board, Audit Committee, NRC, CSR and Resolutions u/s 135, 185, 186, 188, 196-197 if applicable;</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Report of the Internal, Cost &amp; Secretarial Auditors, as may be applicable;</a:t>
            </a:r>
          </a:p>
          <a:p>
            <a:pPr marL="342900" indent="-342900" algn="just">
              <a:lnSpc>
                <a:spcPct val="150000"/>
              </a:lnSpc>
              <a:buFont typeface="Arial" charset="0"/>
              <a:buChar char="•"/>
              <a:defRPr/>
            </a:pPr>
            <a:r>
              <a:rPr lang="en-US" sz="2300" dirty="0">
                <a:latin typeface="Times New Roman" panose="02020603050405020304" pitchFamily="18" charset="0"/>
                <a:cs typeface="Times New Roman" panose="02020603050405020304" pitchFamily="18" charset="0"/>
              </a:rPr>
              <a:t>Register of Members and Share Transfer for ascertaining holding in d-mat etc.;</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Disclosure received in the Form MBP-1 and Register of Contracts in which Directors /KMPs are interest [For Section 188 and Disclosure as required under AS];</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Various Forms filed with the ROC [Form MGT-14, DPT, DIR-12, Directors KYC </a:t>
            </a:r>
            <a:r>
              <a:rPr lang="en-US" sz="2300" dirty="0" err="1">
                <a:latin typeface="Times New Roman" panose="02020603050405020304" pitchFamily="18" charset="0"/>
                <a:cs typeface="Times New Roman" panose="02020603050405020304" pitchFamily="18" charset="0"/>
              </a:rPr>
              <a:t>etc</a:t>
            </a:r>
            <a:r>
              <a:rPr lang="en-US" sz="2300" dirty="0">
                <a:latin typeface="Times New Roman" panose="02020603050405020304" pitchFamily="18" charset="0"/>
                <a:cs typeface="Times New Roman" panose="02020603050405020304" pitchFamily="18" charset="0"/>
              </a:rPr>
              <a:t>];</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In case of a Public whether Company has  providing facility to hold securities in D-mat Form</a:t>
            </a:r>
          </a:p>
          <a:p>
            <a:pPr marL="342900" indent="-342900" algn="just">
              <a:buFont typeface="Arial" charset="0"/>
              <a:buChar char="•"/>
              <a:defRPr/>
            </a:pPr>
            <a:r>
              <a:rPr lang="en-US" sz="2300" dirty="0">
                <a:latin typeface="Times New Roman" panose="02020603050405020304" pitchFamily="18" charset="0"/>
                <a:cs typeface="Times New Roman" panose="02020603050405020304" pitchFamily="18" charset="0"/>
              </a:rPr>
              <a:t>Approval of the RPT, Loan &amp; Investments made, and Guarantee or Security provided by the Audit Committee and the BOD, Members by Ordinary Resolution.</a:t>
            </a:r>
          </a:p>
        </p:txBody>
      </p:sp>
      <p:pic>
        <p:nvPicPr>
          <p:cNvPr id="6" name="Picture 2" descr="http://3.imimg.com/data3/VF/EU/MY-9484081/secretarial-audit-250x250.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220199" y="2480689"/>
            <a:ext cx="2664070" cy="1181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0376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22E19-BB66-48DC-B6A4-DEF676E9EBEC}"/>
              </a:ext>
            </a:extLst>
          </p:cNvPr>
          <p:cNvSpPr txBox="1"/>
          <p:nvPr/>
        </p:nvSpPr>
        <p:spPr>
          <a:xfrm>
            <a:off x="576073" y="33254"/>
            <a:ext cx="11280301" cy="615553"/>
          </a:xfrm>
          <a:prstGeom prst="rect">
            <a:avLst/>
          </a:prstGeom>
          <a:noFill/>
        </p:spPr>
        <p:txBody>
          <a:bodyPr wrap="square" rtlCol="0">
            <a:spAutoFit/>
          </a:bodyPr>
          <a:lstStyle/>
          <a:p>
            <a:pPr algn="ctr"/>
            <a:r>
              <a:rPr lang="en-IN" sz="3400" b="1" dirty="0">
                <a:solidFill>
                  <a:srgbClr val="FF0000"/>
                </a:solidFill>
                <a:latin typeface="Times New Roman" panose="02020603050405020304" pitchFamily="18" charset="0"/>
              </a:rPr>
              <a:t>Cross Verification of the Financial Data</a:t>
            </a:r>
          </a:p>
        </p:txBody>
      </p:sp>
      <p:sp>
        <p:nvSpPr>
          <p:cNvPr id="9" name="TextBox 8">
            <a:extLst>
              <a:ext uri="{FF2B5EF4-FFF2-40B4-BE49-F238E27FC236}">
                <a16:creationId xmlns:a16="http://schemas.microsoft.com/office/drawing/2014/main" id="{288E852E-DCEC-4437-B05F-FD17BEFE633B}"/>
              </a:ext>
            </a:extLst>
          </p:cNvPr>
          <p:cNvSpPr txBox="1"/>
          <p:nvPr/>
        </p:nvSpPr>
        <p:spPr>
          <a:xfrm>
            <a:off x="159798" y="461596"/>
            <a:ext cx="11635083" cy="5539978"/>
          </a:xfrm>
          <a:prstGeom prst="rect">
            <a:avLst/>
          </a:prstGeom>
          <a:noFill/>
        </p:spPr>
        <p:txBody>
          <a:bodyPr wrap="square" rtlCol="0">
            <a:spAutoFit/>
          </a:bodyPr>
          <a:lstStyle/>
          <a:p>
            <a:pPr algn="just">
              <a:buFontTx/>
              <a:buNone/>
              <a:defRPr/>
            </a:pPr>
            <a:r>
              <a:rPr lang="en-US" altLang="en-US" sz="2400" b="1" dirty="0">
                <a:solidFill>
                  <a:srgbClr val="FF0000"/>
                </a:solidFill>
                <a:latin typeface="Times" pitchFamily="18" charset="0"/>
                <a:cs typeface="Times" pitchFamily="18" charset="0"/>
              </a:rPr>
              <a:t>Cross verification from :</a:t>
            </a:r>
          </a:p>
          <a:p>
            <a:pPr marL="342900" indent="-342900" algn="just">
              <a:lnSpc>
                <a:spcPct val="150000"/>
              </a:lnSpc>
              <a:buFont typeface="Arial" charset="0"/>
              <a:buChar char="•"/>
              <a:defRPr/>
            </a:pPr>
            <a:r>
              <a:rPr lang="en-US" altLang="en-US" sz="2200" dirty="0">
                <a:latin typeface="Times" pitchFamily="18" charset="0"/>
                <a:cs typeface="Times" pitchFamily="18" charset="0"/>
              </a:rPr>
              <a:t>Corporate Governance Report filed to SE - Board Meeting, AC, NRC, Financial Statements;</a:t>
            </a:r>
          </a:p>
          <a:p>
            <a:pPr marL="342900" indent="-342900" algn="just">
              <a:lnSpc>
                <a:spcPct val="150000"/>
              </a:lnSpc>
              <a:buFont typeface="Arial" charset="0"/>
              <a:buChar char="•"/>
              <a:defRPr/>
            </a:pPr>
            <a:r>
              <a:rPr lang="en-US" altLang="en-US" sz="2200" dirty="0">
                <a:latin typeface="Times" pitchFamily="18" charset="0"/>
                <a:cs typeface="Times" pitchFamily="18" charset="0"/>
              </a:rPr>
              <a:t>Website of MCA, SE, and Company for the Financial Results, Out come of BM &amp; GM; </a:t>
            </a:r>
          </a:p>
          <a:p>
            <a:pPr marL="342900" indent="-342900" algn="just">
              <a:lnSpc>
                <a:spcPct val="150000"/>
              </a:lnSpc>
              <a:buFont typeface="Arial" charset="0"/>
              <a:buChar char="•"/>
              <a:defRPr/>
            </a:pPr>
            <a:r>
              <a:rPr lang="en-US" altLang="en-US" sz="2200" dirty="0">
                <a:latin typeface="Times" pitchFamily="18" charset="0"/>
                <a:cs typeface="Times" pitchFamily="18" charset="0"/>
              </a:rPr>
              <a:t>Status of directors from MCA - Company’s Board Meeting and Register of Directors and KMP;</a:t>
            </a:r>
          </a:p>
          <a:p>
            <a:pPr marL="342900" indent="-342900" algn="just">
              <a:lnSpc>
                <a:spcPct val="150000"/>
              </a:lnSpc>
              <a:buFont typeface="Arial" charset="0"/>
              <a:buChar char="•"/>
              <a:defRPr/>
            </a:pPr>
            <a:r>
              <a:rPr lang="en-US" altLang="en-US" sz="2200" dirty="0">
                <a:latin typeface="Times" pitchFamily="18" charset="0"/>
                <a:cs typeface="Times" pitchFamily="18" charset="0"/>
              </a:rPr>
              <a:t>Status of Charges on MCA Portal under Index of Charge - Secured Creditors stated in the Financial Statement &amp; the </a:t>
            </a:r>
            <a:r>
              <a:rPr lang="en-US" sz="2200" dirty="0">
                <a:latin typeface="Times" pitchFamily="18" charset="0"/>
                <a:cs typeface="Times" pitchFamily="18" charset="0"/>
              </a:rPr>
              <a:t>Register of Charge; </a:t>
            </a:r>
            <a:r>
              <a:rPr lang="en-US" sz="2200" b="1" dirty="0">
                <a:latin typeface="Times" pitchFamily="18" charset="0"/>
                <a:cs typeface="Times" pitchFamily="18" charset="0"/>
              </a:rPr>
              <a:t>specifically charges on Vehicles &amp; pledge of FDRs</a:t>
            </a:r>
          </a:p>
          <a:p>
            <a:pPr marL="342900" indent="-342900" algn="just">
              <a:lnSpc>
                <a:spcPct val="150000"/>
              </a:lnSpc>
              <a:buFont typeface="Arial" charset="0"/>
              <a:buChar char="•"/>
              <a:defRPr/>
            </a:pPr>
            <a:r>
              <a:rPr lang="en-US" sz="2200" dirty="0">
                <a:latin typeface="Times" pitchFamily="18" charset="0"/>
                <a:cs typeface="Times" pitchFamily="18" charset="0"/>
              </a:rPr>
              <a:t>Form DPT-3 - with the B/S for the amount of deposits and amount not considered as Deposits, </a:t>
            </a:r>
            <a:r>
              <a:rPr lang="en-US" sz="2200" dirty="0" err="1">
                <a:latin typeface="Times" pitchFamily="18" charset="0"/>
                <a:cs typeface="Times" pitchFamily="18" charset="0"/>
              </a:rPr>
              <a:t>etc</a:t>
            </a:r>
            <a:r>
              <a:rPr lang="en-US" sz="2200" dirty="0">
                <a:latin typeface="Times" pitchFamily="18" charset="0"/>
                <a:cs typeface="Times" pitchFamily="18" charset="0"/>
              </a:rPr>
              <a:t>;</a:t>
            </a:r>
          </a:p>
          <a:p>
            <a:pPr marL="342900" indent="-342900" algn="just">
              <a:lnSpc>
                <a:spcPct val="150000"/>
              </a:lnSpc>
              <a:buFont typeface="Arial" charset="0"/>
              <a:buChar char="•"/>
              <a:defRPr/>
            </a:pPr>
            <a:r>
              <a:rPr lang="en-US" sz="2200" dirty="0">
                <a:latin typeface="Times" pitchFamily="18" charset="0"/>
                <a:cs typeface="Times" pitchFamily="18" charset="0"/>
              </a:rPr>
              <a:t>Details of the MSME Creditors disclosed with the Form MSME-1 -with the</a:t>
            </a:r>
          </a:p>
          <a:p>
            <a:pPr algn="just">
              <a:lnSpc>
                <a:spcPct val="150000"/>
              </a:lnSpc>
              <a:defRPr/>
            </a:pPr>
            <a:r>
              <a:rPr lang="en-US" sz="2200" dirty="0">
                <a:latin typeface="Times" pitchFamily="18" charset="0"/>
                <a:cs typeface="Times" pitchFamily="18" charset="0"/>
              </a:rPr>
              <a:t>     List of MSME Creditors given under Schedule III and Interest Provided; </a:t>
            </a:r>
          </a:p>
          <a:p>
            <a:pPr marL="342900" indent="-342900" algn="just">
              <a:buFont typeface="Arial" panose="020B0604020202020204" pitchFamily="34" charset="0"/>
              <a:buChar char="•"/>
              <a:defRPr/>
            </a:pPr>
            <a:r>
              <a:rPr lang="en-US" sz="2200" dirty="0">
                <a:latin typeface="Times" pitchFamily="18" charset="0"/>
                <a:cs typeface="Times" pitchFamily="18" charset="0"/>
              </a:rPr>
              <a:t>Whether any Debtor/loans given, or security provided is under CIRP, if so necessary provisions for Out standing Balance &amp; Admitted Clams by the RP has been made,  Whether these Company/LLP have been Truck off?</a:t>
            </a:r>
            <a:endParaRPr lang="en-US" sz="2400" dirty="0">
              <a:latin typeface="Times" pitchFamily="18" charset="0"/>
              <a:cs typeface="Times" pitchFamily="18" charset="0"/>
            </a:endParaRPr>
          </a:p>
        </p:txBody>
      </p:sp>
      <p:pic>
        <p:nvPicPr>
          <p:cNvPr id="4" name="Picture 2" descr="http://3.imimg.com/data3/VF/EU/MY-9484081/secretarial-audit-250x250.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574272" y="3429000"/>
            <a:ext cx="2617728" cy="1160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80926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6BD22E19-BB66-48DC-B6A4-DEF676E9EBEC}"/>
              </a:ext>
            </a:extLst>
          </p:cNvPr>
          <p:cNvSpPr txBox="1"/>
          <p:nvPr/>
        </p:nvSpPr>
        <p:spPr>
          <a:xfrm>
            <a:off x="576073" y="33253"/>
            <a:ext cx="11375136" cy="615553"/>
          </a:xfrm>
          <a:prstGeom prst="rect">
            <a:avLst/>
          </a:prstGeom>
          <a:noFill/>
        </p:spPr>
        <p:txBody>
          <a:bodyPr wrap="square" rtlCol="0">
            <a:spAutoFit/>
          </a:bodyPr>
          <a:lstStyle/>
          <a:p>
            <a:pPr algn="ctr"/>
            <a:r>
              <a:rPr lang="en-IN" sz="3400" b="1" dirty="0">
                <a:solidFill>
                  <a:srgbClr val="FF0000"/>
                </a:solidFill>
                <a:latin typeface="Times New Roman" panose="02020603050405020304" pitchFamily="18" charset="0"/>
              </a:rPr>
              <a:t>Compliance for Deposits Obtained and Form DPT-3  </a:t>
            </a:r>
          </a:p>
        </p:txBody>
      </p:sp>
      <p:sp>
        <p:nvSpPr>
          <p:cNvPr id="9" name="TextBox 8">
            <a:extLst>
              <a:ext uri="{FF2B5EF4-FFF2-40B4-BE49-F238E27FC236}">
                <a16:creationId xmlns:a16="http://schemas.microsoft.com/office/drawing/2014/main" id="{288E852E-DCEC-4437-B05F-FD17BEFE633B}"/>
              </a:ext>
            </a:extLst>
          </p:cNvPr>
          <p:cNvSpPr txBox="1"/>
          <p:nvPr/>
        </p:nvSpPr>
        <p:spPr>
          <a:xfrm>
            <a:off x="159798" y="648806"/>
            <a:ext cx="11696576" cy="5479192"/>
          </a:xfrm>
          <a:prstGeom prst="rect">
            <a:avLst/>
          </a:prstGeom>
          <a:noFill/>
        </p:spPr>
        <p:txBody>
          <a:bodyPr wrap="square" rtlCol="0">
            <a:spAutoFit/>
          </a:bodyPr>
          <a:lstStyle/>
          <a:p>
            <a:pPr>
              <a:defRPr/>
            </a:pPr>
            <a:r>
              <a:rPr lang="en-US" sz="2400" b="1" dirty="0">
                <a:solidFill>
                  <a:srgbClr val="FF0000"/>
                </a:solidFill>
                <a:latin typeface="Times" pitchFamily="18" charset="0"/>
                <a:cs typeface="Times" pitchFamily="18" charset="0"/>
              </a:rPr>
              <a:t>Compliance of Deposits Rules </a:t>
            </a:r>
          </a:p>
          <a:p>
            <a:pPr marL="342900" indent="-342900" algn="just">
              <a:lnSpc>
                <a:spcPct val="150000"/>
              </a:lnSpc>
              <a:buFont typeface="Arial" charset="0"/>
              <a:buChar char="•"/>
              <a:defRPr/>
            </a:pPr>
            <a:r>
              <a:rPr lang="en-US" sz="2200" dirty="0">
                <a:latin typeface="Times" pitchFamily="18" charset="0"/>
                <a:cs typeface="Times" pitchFamily="18" charset="0"/>
              </a:rPr>
              <a:t>Check, the Unsecured Loans obtained from Directors, their relatives &amp; Members are in compliance with the exemption requirements, whether the Company has obtained declaration confirming that amount given to Company are not from the borrowed sources under the Companies Deposit Rules (For Deposit Rules &amp; DPT-3);</a:t>
            </a:r>
          </a:p>
          <a:p>
            <a:pPr marL="342900" indent="-342900" algn="just">
              <a:lnSpc>
                <a:spcPct val="150000"/>
              </a:lnSpc>
              <a:buFont typeface="Arial" charset="0"/>
              <a:buChar char="•"/>
              <a:defRPr/>
            </a:pPr>
            <a:r>
              <a:rPr lang="en-US" sz="2200" dirty="0">
                <a:latin typeface="Times" pitchFamily="18" charset="0"/>
                <a:cs typeface="Times" pitchFamily="18" charset="0"/>
              </a:rPr>
              <a:t>Check the Credit balance of sundry debtors exceeding 365 days, if any;</a:t>
            </a:r>
          </a:p>
          <a:p>
            <a:pPr marL="342900" indent="-342900" algn="just">
              <a:lnSpc>
                <a:spcPct val="150000"/>
              </a:lnSpc>
              <a:buFont typeface="Arial" charset="0"/>
              <a:buChar char="•"/>
              <a:defRPr/>
            </a:pPr>
            <a:r>
              <a:rPr lang="en-US" sz="2200" dirty="0">
                <a:latin typeface="Times" pitchFamily="18" charset="0"/>
                <a:cs typeface="Times" pitchFamily="18" charset="0"/>
              </a:rPr>
              <a:t>Credit balance of security application money if any exceeding 60 days; excess application money is refunded within 15 days to the applicants after allotment of securities, Transfer to Unclaimed A/c;</a:t>
            </a:r>
          </a:p>
          <a:p>
            <a:pPr marL="342900" indent="-342900" algn="just">
              <a:lnSpc>
                <a:spcPct val="150000"/>
              </a:lnSpc>
              <a:buFont typeface="Arial" charset="0"/>
              <a:buChar char="•"/>
              <a:defRPr/>
            </a:pPr>
            <a:r>
              <a:rPr lang="en-US" sz="2200" dirty="0">
                <a:latin typeface="Times" pitchFamily="18" charset="0"/>
                <a:cs typeface="Times" pitchFamily="18" charset="0"/>
              </a:rPr>
              <a:t>Terms of time for repayment and rate of interest;</a:t>
            </a:r>
          </a:p>
          <a:p>
            <a:pPr marL="342900" indent="-342900" algn="just">
              <a:lnSpc>
                <a:spcPct val="150000"/>
              </a:lnSpc>
              <a:buFont typeface="Arial" charset="0"/>
              <a:buChar char="•"/>
              <a:defRPr/>
            </a:pPr>
            <a:r>
              <a:rPr lang="en-US" sz="2200" dirty="0">
                <a:latin typeface="Times" pitchFamily="18" charset="0"/>
                <a:cs typeface="Times" pitchFamily="18" charset="0"/>
              </a:rPr>
              <a:t>Disclosure for exempted deposits accepted has been given in the Board Report;</a:t>
            </a:r>
          </a:p>
          <a:p>
            <a:pPr marL="342900" indent="-342900" algn="just">
              <a:lnSpc>
                <a:spcPct val="150000"/>
              </a:lnSpc>
              <a:buFont typeface="Arial" charset="0"/>
              <a:buChar char="•"/>
              <a:defRPr/>
            </a:pPr>
            <a:r>
              <a:rPr lang="en-US" sz="2200" dirty="0">
                <a:latin typeface="Times" pitchFamily="18" charset="0"/>
                <a:cs typeface="Times" pitchFamily="18" charset="0"/>
              </a:rPr>
              <a:t>Verify the contents of Form DPT-3 with the Financial Statements. </a:t>
            </a:r>
          </a:p>
        </p:txBody>
      </p:sp>
      <p:pic>
        <p:nvPicPr>
          <p:cNvPr id="4" name="Picture 2" descr="http://3.imimg.com/data3/VF/EU/MY-9484081/secretarial-audit-250x250.jpe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584707" y="4333270"/>
            <a:ext cx="3116062" cy="1381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282442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372862" y="692459"/>
            <a:ext cx="11683014" cy="738664"/>
          </a:xfrm>
          <a:prstGeom prst="rect">
            <a:avLst/>
          </a:prstGeom>
          <a:noFill/>
        </p:spPr>
        <p:txBody>
          <a:bodyPr wrap="square" rtlCol="0">
            <a:spAutoFit/>
          </a:bodyPr>
          <a:lstStyle/>
          <a:p>
            <a:pPr algn="just"/>
            <a:r>
              <a:rPr lang="en-IN" sz="2100" dirty="0">
                <a:latin typeface="Times" pitchFamily="18" charset="0"/>
                <a:cs typeface="Times" pitchFamily="18" charset="0"/>
              </a:rPr>
              <a:t>The Central Govt. appoints the </a:t>
            </a:r>
            <a:r>
              <a:rPr lang="en-IN" sz="2100" b="1" dirty="0">
                <a:latin typeface="Times" pitchFamily="18" charset="0"/>
                <a:cs typeface="Times" pitchFamily="18" charset="0"/>
              </a:rPr>
              <a:t>22</a:t>
            </a:r>
            <a:r>
              <a:rPr lang="en-IN" sz="2100" b="1" baseline="30000" dirty="0">
                <a:latin typeface="Times" pitchFamily="18" charset="0"/>
                <a:cs typeface="Times" pitchFamily="18" charset="0"/>
              </a:rPr>
              <a:t>nd</a:t>
            </a:r>
            <a:r>
              <a:rPr lang="en-IN" sz="2100" b="1" dirty="0">
                <a:latin typeface="Times" pitchFamily="18" charset="0"/>
                <a:cs typeface="Times" pitchFamily="18" charset="0"/>
              </a:rPr>
              <a:t> January, 2021</a:t>
            </a:r>
            <a:r>
              <a:rPr lang="en-IN" sz="2100" dirty="0">
                <a:latin typeface="Times" pitchFamily="18" charset="0"/>
                <a:cs typeface="Times" pitchFamily="18" charset="0"/>
              </a:rPr>
              <a:t> as the date on which the following provisions of the Companies (Amendment) Act, 2020 </a:t>
            </a:r>
            <a:r>
              <a:rPr lang="en-IN" sz="2100" dirty="0">
                <a:solidFill>
                  <a:srgbClr val="FF0000"/>
                </a:solidFill>
                <a:latin typeface="Times" pitchFamily="18" charset="0"/>
                <a:cs typeface="Times" pitchFamily="18" charset="0"/>
              </a:rPr>
              <a:t>[Notification S.O. 325(E) Dated 22.01.2021]</a:t>
            </a:r>
          </a:p>
        </p:txBody>
      </p:sp>
      <p:sp>
        <p:nvSpPr>
          <p:cNvPr id="2" name="TextBox 1"/>
          <p:cNvSpPr txBox="1"/>
          <p:nvPr/>
        </p:nvSpPr>
        <p:spPr>
          <a:xfrm>
            <a:off x="372862" y="150920"/>
            <a:ext cx="11351679"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Relevant Notifications issued by the MCA</a:t>
            </a:r>
            <a:endParaRPr lang="en-IN" sz="3600" dirty="0"/>
          </a:p>
        </p:txBody>
      </p:sp>
      <p:graphicFrame>
        <p:nvGraphicFramePr>
          <p:cNvPr id="3" name="Table 2"/>
          <p:cNvGraphicFramePr>
            <a:graphicFrameLocks noGrp="1"/>
          </p:cNvGraphicFramePr>
          <p:nvPr>
            <p:extLst>
              <p:ext uri="{D42A27DB-BD31-4B8C-83A1-F6EECF244321}">
                <p14:modId xmlns:p14="http://schemas.microsoft.com/office/powerpoint/2010/main" val="454071046"/>
              </p:ext>
            </p:extLst>
          </p:nvPr>
        </p:nvGraphicFramePr>
        <p:xfrm>
          <a:off x="301843" y="1431124"/>
          <a:ext cx="11674135" cy="4242875"/>
        </p:xfrm>
        <a:graphic>
          <a:graphicData uri="http://schemas.openxmlformats.org/drawingml/2006/table">
            <a:tbl>
              <a:tblPr firstRow="1" bandRow="1">
                <a:tableStyleId>{5C22544A-7EE6-4342-B048-85BDC9FD1C3A}</a:tableStyleId>
              </a:tblPr>
              <a:tblGrid>
                <a:gridCol w="551011">
                  <a:extLst>
                    <a:ext uri="{9D8B030D-6E8A-4147-A177-3AD203B41FA5}">
                      <a16:colId xmlns:a16="http://schemas.microsoft.com/office/drawing/2014/main" val="20000"/>
                    </a:ext>
                  </a:extLst>
                </a:gridCol>
                <a:gridCol w="936381">
                  <a:extLst>
                    <a:ext uri="{9D8B030D-6E8A-4147-A177-3AD203B41FA5}">
                      <a16:colId xmlns:a16="http://schemas.microsoft.com/office/drawing/2014/main" val="20001"/>
                    </a:ext>
                  </a:extLst>
                </a:gridCol>
                <a:gridCol w="1125415">
                  <a:extLst>
                    <a:ext uri="{9D8B030D-6E8A-4147-A177-3AD203B41FA5}">
                      <a16:colId xmlns:a16="http://schemas.microsoft.com/office/drawing/2014/main" val="20002"/>
                    </a:ext>
                  </a:extLst>
                </a:gridCol>
                <a:gridCol w="9061328">
                  <a:extLst>
                    <a:ext uri="{9D8B030D-6E8A-4147-A177-3AD203B41FA5}">
                      <a16:colId xmlns:a16="http://schemas.microsoft.com/office/drawing/2014/main" val="20003"/>
                    </a:ext>
                  </a:extLst>
                </a:gridCol>
              </a:tblGrid>
              <a:tr h="463618">
                <a:tc>
                  <a:txBody>
                    <a:bodyPr/>
                    <a:lstStyle/>
                    <a:p>
                      <a:r>
                        <a:rPr lang="en-US" sz="1600" dirty="0">
                          <a:latin typeface="Times" pitchFamily="18" charset="0"/>
                          <a:cs typeface="Times" pitchFamily="18" charset="0"/>
                        </a:rPr>
                        <a:t>S.</a:t>
                      </a:r>
                    </a:p>
                    <a:p>
                      <a:r>
                        <a:rPr lang="en-US" sz="1600" dirty="0">
                          <a:latin typeface="Times" pitchFamily="18" charset="0"/>
                          <a:cs typeface="Times" pitchFamily="18" charset="0"/>
                        </a:rPr>
                        <a:t>No</a:t>
                      </a:r>
                      <a:endParaRPr lang="en-IN" sz="1600" dirty="0">
                        <a:latin typeface="Times" pitchFamily="18" charset="0"/>
                        <a:cs typeface="Times" pitchFamily="18" charset="0"/>
                      </a:endParaRPr>
                    </a:p>
                  </a:txBody>
                  <a:tcPr/>
                </a:tc>
                <a:tc>
                  <a:txBody>
                    <a:bodyPr/>
                    <a:lstStyle/>
                    <a:p>
                      <a:r>
                        <a:rPr lang="en-US" sz="1600" dirty="0">
                          <a:latin typeface="Times" pitchFamily="18" charset="0"/>
                          <a:cs typeface="Times" pitchFamily="18" charset="0"/>
                        </a:rPr>
                        <a:t>of CA-2020</a:t>
                      </a:r>
                      <a:endParaRPr lang="en-IN" sz="1600" dirty="0">
                        <a:latin typeface="Times" pitchFamily="18" charset="0"/>
                        <a:cs typeface="Times" pitchFamily="18" charset="0"/>
                      </a:endParaRPr>
                    </a:p>
                  </a:txBody>
                  <a:tcPr/>
                </a:tc>
                <a:tc>
                  <a:txBody>
                    <a:bodyPr/>
                    <a:lstStyle/>
                    <a:p>
                      <a:r>
                        <a:rPr lang="en-US" sz="1600" dirty="0">
                          <a:latin typeface="Times" pitchFamily="18" charset="0"/>
                          <a:cs typeface="Times" pitchFamily="18" charset="0"/>
                        </a:rPr>
                        <a:t>Sections of CA-2013</a:t>
                      </a:r>
                      <a:endParaRPr lang="en-IN" sz="1600" dirty="0">
                        <a:latin typeface="Times" pitchFamily="18" charset="0"/>
                        <a:cs typeface="Times" pitchFamily="18" charset="0"/>
                      </a:endParaRPr>
                    </a:p>
                  </a:txBody>
                  <a:tcPr/>
                </a:tc>
                <a:tc>
                  <a:txBody>
                    <a:bodyPr/>
                    <a:lstStyle/>
                    <a:p>
                      <a:r>
                        <a:rPr lang="en-US" sz="1600">
                          <a:latin typeface="Times" pitchFamily="18" charset="0"/>
                          <a:cs typeface="Times" pitchFamily="18" charset="0"/>
                        </a:rPr>
                        <a:t>Brief Particulars </a:t>
                      </a:r>
                      <a:r>
                        <a:rPr lang="en-US" sz="1600" dirty="0">
                          <a:latin typeface="Times" pitchFamily="18" charset="0"/>
                          <a:cs typeface="Times" pitchFamily="18" charset="0"/>
                        </a:rPr>
                        <a:t>of Amendment</a:t>
                      </a:r>
                      <a:endParaRPr lang="en-IN" sz="1600" dirty="0">
                        <a:latin typeface="Times" pitchFamily="18" charset="0"/>
                        <a:cs typeface="Times" pitchFamily="18" charset="0"/>
                      </a:endParaRPr>
                    </a:p>
                  </a:txBody>
                  <a:tcPr/>
                </a:tc>
                <a:extLst>
                  <a:ext uri="{0D108BD9-81ED-4DB2-BD59-A6C34878D82A}">
                    <a16:rowId xmlns:a16="http://schemas.microsoft.com/office/drawing/2014/main" val="10000"/>
                  </a:ext>
                </a:extLst>
              </a:tr>
              <a:tr h="530733">
                <a:tc>
                  <a:txBody>
                    <a:bodyPr/>
                    <a:lstStyle/>
                    <a:p>
                      <a:r>
                        <a:rPr lang="en-US" sz="1900" dirty="0">
                          <a:latin typeface="Times" pitchFamily="18" charset="0"/>
                          <a:cs typeface="Times" pitchFamily="18" charset="0"/>
                        </a:rPr>
                        <a:t>1</a:t>
                      </a:r>
                      <a:endParaRPr lang="en-IN" sz="1900" dirty="0">
                        <a:latin typeface="Times" pitchFamily="18" charset="0"/>
                        <a:cs typeface="Times" pitchFamily="18" charset="0"/>
                      </a:endParaRPr>
                    </a:p>
                  </a:txBody>
                  <a:tcPr/>
                </a:tc>
                <a:tc>
                  <a:txBody>
                    <a:bodyPr/>
                    <a:lstStyle/>
                    <a:p>
                      <a:r>
                        <a:rPr lang="en-US" sz="1900" dirty="0">
                          <a:latin typeface="Times" pitchFamily="18" charset="0"/>
                          <a:cs typeface="Times" pitchFamily="18" charset="0"/>
                        </a:rPr>
                        <a:t>2</a:t>
                      </a:r>
                      <a:endParaRPr lang="en-IN" sz="1900" dirty="0">
                        <a:latin typeface="Times" pitchFamily="18" charset="0"/>
                        <a:cs typeface="Times" pitchFamily="18" charset="0"/>
                      </a:endParaRPr>
                    </a:p>
                  </a:txBody>
                  <a:tcPr/>
                </a:tc>
                <a:tc>
                  <a:txBody>
                    <a:bodyPr/>
                    <a:lstStyle/>
                    <a:p>
                      <a:r>
                        <a:rPr lang="en-IN" sz="1900" dirty="0">
                          <a:latin typeface="Times" pitchFamily="18" charset="0"/>
                          <a:cs typeface="Times" pitchFamily="18" charset="0"/>
                        </a:rPr>
                        <a:t>2(52)</a:t>
                      </a:r>
                    </a:p>
                  </a:txBody>
                  <a:tcPr/>
                </a:tc>
                <a:tc>
                  <a:txBody>
                    <a:bodyPr/>
                    <a:lstStyle/>
                    <a:p>
                      <a:pPr algn="just"/>
                      <a:r>
                        <a:rPr lang="en-IN" sz="1900" dirty="0">
                          <a:latin typeface="Times" pitchFamily="18" charset="0"/>
                          <a:cs typeface="Times" pitchFamily="18" charset="0"/>
                        </a:rPr>
                        <a:t>Amendment in Definition of Listed by inserting new proviso for defining class of companies</a:t>
                      </a:r>
                    </a:p>
                  </a:txBody>
                  <a:tcPr/>
                </a:tc>
                <a:extLst>
                  <a:ext uri="{0D108BD9-81ED-4DB2-BD59-A6C34878D82A}">
                    <a16:rowId xmlns:a16="http://schemas.microsoft.com/office/drawing/2014/main" val="10001"/>
                  </a:ext>
                </a:extLst>
              </a:tr>
              <a:tr h="616860">
                <a:tc>
                  <a:txBody>
                    <a:bodyPr/>
                    <a:lstStyle/>
                    <a:p>
                      <a:r>
                        <a:rPr lang="en-US" sz="1900" dirty="0">
                          <a:latin typeface="Times" pitchFamily="18" charset="0"/>
                          <a:cs typeface="Times" pitchFamily="18" charset="0"/>
                        </a:rPr>
                        <a:t>2</a:t>
                      </a:r>
                      <a:endParaRPr lang="en-IN" sz="1900" dirty="0">
                        <a:latin typeface="Times" pitchFamily="18" charset="0"/>
                        <a:cs typeface="Times" pitchFamily="18" charset="0"/>
                      </a:endParaRPr>
                    </a:p>
                  </a:txBody>
                  <a:tcPr/>
                </a:tc>
                <a:tc>
                  <a:txBody>
                    <a:bodyPr/>
                    <a:lstStyle/>
                    <a:p>
                      <a:r>
                        <a:rPr lang="en-US" sz="1900" dirty="0">
                          <a:latin typeface="Times" pitchFamily="18" charset="0"/>
                          <a:cs typeface="Times" pitchFamily="18" charset="0"/>
                        </a:rPr>
                        <a:t>25</a:t>
                      </a:r>
                      <a:endParaRPr lang="en-IN" sz="1900" dirty="0">
                        <a:latin typeface="Times" pitchFamily="18" charset="0"/>
                        <a:cs typeface="Times" pitchFamily="18" charset="0"/>
                      </a:endParaRPr>
                    </a:p>
                  </a:txBody>
                  <a:tcPr/>
                </a:tc>
                <a:tc>
                  <a:txBody>
                    <a:bodyPr/>
                    <a:lstStyle/>
                    <a:p>
                      <a:r>
                        <a:rPr lang="en-IN" sz="1900" dirty="0">
                          <a:latin typeface="Times" pitchFamily="18" charset="0"/>
                          <a:cs typeface="Times" pitchFamily="18" charset="0"/>
                        </a:rPr>
                        <a:t>129A</a:t>
                      </a:r>
                    </a:p>
                  </a:txBody>
                  <a:tcPr/>
                </a:tc>
                <a:tc>
                  <a:txBody>
                    <a:bodyPr/>
                    <a:lstStyle/>
                    <a:p>
                      <a:pPr algn="just"/>
                      <a:r>
                        <a:rPr lang="en-IN" sz="1900" b="0" dirty="0">
                          <a:solidFill>
                            <a:schemeClr val="tx1"/>
                          </a:solidFill>
                          <a:latin typeface="Times" pitchFamily="18" charset="0"/>
                          <a:cs typeface="Times" pitchFamily="18" charset="0"/>
                        </a:rPr>
                        <a:t>Preparation of Periodical FS with Limited Review by the Auditors, Board Approval and Filing with ROC within 30 days of the end of the period by Unlisted Specified Companies [w.e.f. 22.01.2021]</a:t>
                      </a:r>
                    </a:p>
                  </a:txBody>
                  <a:tcPr/>
                </a:tc>
                <a:extLst>
                  <a:ext uri="{0D108BD9-81ED-4DB2-BD59-A6C34878D82A}">
                    <a16:rowId xmlns:a16="http://schemas.microsoft.com/office/drawing/2014/main" val="10005"/>
                  </a:ext>
                </a:extLst>
              </a:tr>
              <a:tr h="691955">
                <a:tc>
                  <a:txBody>
                    <a:bodyPr/>
                    <a:lstStyle/>
                    <a:p>
                      <a:r>
                        <a:rPr lang="en-US" sz="1900" dirty="0">
                          <a:latin typeface="Times" pitchFamily="18" charset="0"/>
                          <a:cs typeface="Times" pitchFamily="18" charset="0"/>
                        </a:rPr>
                        <a:t>3</a:t>
                      </a:r>
                      <a:endParaRPr lang="en-IN" sz="1900" dirty="0">
                        <a:latin typeface="Times" pitchFamily="18" charset="0"/>
                        <a:cs typeface="Times" pitchFamily="18" charset="0"/>
                      </a:endParaRPr>
                    </a:p>
                  </a:txBody>
                  <a:tcPr/>
                </a:tc>
                <a:tc>
                  <a:txBody>
                    <a:bodyPr/>
                    <a:lstStyle/>
                    <a:p>
                      <a:r>
                        <a:rPr lang="en-US" sz="1900" dirty="0">
                          <a:latin typeface="Times" pitchFamily="18" charset="0"/>
                          <a:cs typeface="Times" pitchFamily="18" charset="0"/>
                        </a:rPr>
                        <a:t>27</a:t>
                      </a:r>
                      <a:endParaRPr lang="en-IN" sz="1900" dirty="0">
                        <a:latin typeface="Times" pitchFamily="18" charset="0"/>
                        <a:cs typeface="Times" pitchFamily="18" charset="0"/>
                      </a:endParaRPr>
                    </a:p>
                  </a:txBody>
                  <a:tcPr/>
                </a:tc>
                <a:tc>
                  <a:txBody>
                    <a:bodyPr/>
                    <a:lstStyle/>
                    <a:p>
                      <a:r>
                        <a:rPr lang="en-IN" sz="1900" dirty="0">
                          <a:latin typeface="Times" pitchFamily="18" charset="0"/>
                          <a:cs typeface="Times" pitchFamily="18" charset="0"/>
                        </a:rPr>
                        <a:t>135(5), (7) (9)</a:t>
                      </a:r>
                    </a:p>
                  </a:txBody>
                  <a:tcPr/>
                </a:tc>
                <a:tc>
                  <a:txBody>
                    <a:bodyPr/>
                    <a:lstStyle/>
                    <a:p>
                      <a:pPr algn="just"/>
                      <a:r>
                        <a:rPr lang="en-IN" sz="1900" b="0" dirty="0">
                          <a:solidFill>
                            <a:schemeClr val="tx1"/>
                          </a:solidFill>
                          <a:latin typeface="Times" pitchFamily="18" charset="0"/>
                          <a:cs typeface="Times" pitchFamily="18" charset="0"/>
                        </a:rPr>
                        <a:t>Set off of excess amount expended, penalty on default in Transfer of Unspent amount of CSR to Separate Bank Account/CSR Fund, No requirement for CSR Committee, etc. </a:t>
                      </a:r>
                    </a:p>
                  </a:txBody>
                  <a:tcPr/>
                </a:tc>
                <a:extLst>
                  <a:ext uri="{0D108BD9-81ED-4DB2-BD59-A6C34878D82A}">
                    <a16:rowId xmlns:a16="http://schemas.microsoft.com/office/drawing/2014/main" val="10006"/>
                  </a:ext>
                </a:extLst>
              </a:tr>
              <a:tr h="0">
                <a:tc>
                  <a:txBody>
                    <a:bodyPr/>
                    <a:lstStyle/>
                    <a:p>
                      <a:r>
                        <a:rPr lang="en-US" sz="1900" dirty="0">
                          <a:latin typeface="Times" pitchFamily="18" charset="0"/>
                          <a:cs typeface="Times" pitchFamily="18" charset="0"/>
                        </a:rPr>
                        <a:t>4</a:t>
                      </a:r>
                      <a:endParaRPr lang="en-IN" sz="1900" dirty="0">
                        <a:latin typeface="Times" pitchFamily="18" charset="0"/>
                        <a:cs typeface="Times" pitchFamily="18" charset="0"/>
                      </a:endParaRPr>
                    </a:p>
                  </a:txBody>
                  <a:tcPr/>
                </a:tc>
                <a:tc>
                  <a:txBody>
                    <a:bodyPr/>
                    <a:lstStyle/>
                    <a:p>
                      <a:r>
                        <a:rPr lang="en-US" sz="1900" dirty="0">
                          <a:latin typeface="Times" pitchFamily="18" charset="0"/>
                          <a:cs typeface="Times" pitchFamily="18" charset="0"/>
                        </a:rPr>
                        <a:t>62</a:t>
                      </a:r>
                      <a:endParaRPr lang="en-IN" sz="1900" dirty="0">
                        <a:latin typeface="Times" pitchFamily="18" charset="0"/>
                        <a:cs typeface="Times" pitchFamily="18" charset="0"/>
                      </a:endParaRPr>
                    </a:p>
                  </a:txBody>
                  <a:tcPr/>
                </a:tc>
                <a:tc>
                  <a:txBody>
                    <a:bodyPr/>
                    <a:lstStyle/>
                    <a:p>
                      <a:r>
                        <a:rPr lang="en-IN" sz="1900" dirty="0">
                          <a:latin typeface="Times" pitchFamily="18" charset="0"/>
                          <a:cs typeface="Times" pitchFamily="18" charset="0"/>
                        </a:rPr>
                        <a:t>446B</a:t>
                      </a:r>
                    </a:p>
                  </a:txBody>
                  <a:tcPr/>
                </a:tc>
                <a:tc>
                  <a:txBody>
                    <a:bodyPr/>
                    <a:lstStyle/>
                    <a:p>
                      <a:pPr algn="just"/>
                      <a:r>
                        <a:rPr lang="en-IN" sz="1900" b="0" dirty="0">
                          <a:solidFill>
                            <a:schemeClr val="tx1"/>
                          </a:solidFill>
                          <a:latin typeface="Times" pitchFamily="18" charset="0"/>
                          <a:cs typeface="Times" pitchFamily="18" charset="0"/>
                        </a:rPr>
                        <a:t>Lesser penalty for OPC, Small, Start-up and Producer Co. Not more than ½ of maximum Rs. 2/1Lakh</a:t>
                      </a:r>
                    </a:p>
                  </a:txBody>
                  <a:tcPr/>
                </a:tc>
                <a:extLst>
                  <a:ext uri="{0D108BD9-81ED-4DB2-BD59-A6C34878D82A}">
                    <a16:rowId xmlns:a16="http://schemas.microsoft.com/office/drawing/2014/main" val="10010"/>
                  </a:ext>
                </a:extLst>
              </a:tr>
              <a:tr h="396380">
                <a:tc>
                  <a:txBody>
                    <a:bodyPr/>
                    <a:lstStyle/>
                    <a:p>
                      <a:r>
                        <a:rPr lang="en-US" sz="1900" dirty="0">
                          <a:latin typeface="Times" pitchFamily="18" charset="0"/>
                          <a:cs typeface="Times" pitchFamily="18" charset="0"/>
                        </a:rPr>
                        <a:t>5</a:t>
                      </a:r>
                      <a:endParaRPr lang="en-IN" sz="1900" dirty="0">
                        <a:latin typeface="Times" pitchFamily="18" charset="0"/>
                        <a:cs typeface="Times" pitchFamily="18" charset="0"/>
                      </a:endParaRPr>
                    </a:p>
                  </a:txBody>
                  <a:tcPr/>
                </a:tc>
                <a:tc>
                  <a:txBody>
                    <a:bodyPr/>
                    <a:lstStyle/>
                    <a:p>
                      <a:r>
                        <a:rPr lang="en-US" sz="1900" dirty="0">
                          <a:latin typeface="Times" pitchFamily="18" charset="0"/>
                          <a:cs typeface="Times" pitchFamily="18" charset="0"/>
                        </a:rPr>
                        <a:t>64-65</a:t>
                      </a:r>
                      <a:endParaRPr lang="en-IN" sz="1900" dirty="0">
                        <a:latin typeface="Times" pitchFamily="18" charset="0"/>
                        <a:cs typeface="Times" pitchFamily="18" charset="0"/>
                      </a:endParaRPr>
                    </a:p>
                  </a:txBody>
                  <a:tcPr/>
                </a:tc>
                <a:tc>
                  <a:txBody>
                    <a:bodyPr/>
                    <a:lstStyle/>
                    <a:p>
                      <a:r>
                        <a:rPr lang="en-IN" sz="1900" dirty="0">
                          <a:latin typeface="Times" pitchFamily="18" charset="0"/>
                          <a:cs typeface="Times" pitchFamily="18" charset="0"/>
                        </a:rPr>
                        <a:t>452 &amp;454</a:t>
                      </a:r>
                    </a:p>
                  </a:txBody>
                  <a:tcPr/>
                </a:tc>
                <a:tc>
                  <a:txBody>
                    <a:bodyPr/>
                    <a:lstStyle/>
                    <a:p>
                      <a:r>
                        <a:rPr lang="en-IN" sz="1900" b="0" dirty="0">
                          <a:solidFill>
                            <a:schemeClr val="tx1"/>
                          </a:solidFill>
                          <a:latin typeface="Times" pitchFamily="18" charset="0"/>
                          <a:cs typeface="Times" pitchFamily="18" charset="0"/>
                        </a:rPr>
                        <a:t>Penalty for Wrongful holding Property &amp; Filing of Form MGT-7, AOC-4 within 30 days., etc. </a:t>
                      </a:r>
                    </a:p>
                  </a:txBody>
                  <a:tcPr/>
                </a:tc>
                <a:extLst>
                  <a:ext uri="{0D108BD9-81ED-4DB2-BD59-A6C34878D82A}">
                    <a16:rowId xmlns:a16="http://schemas.microsoft.com/office/drawing/2014/main" val="10011"/>
                  </a:ext>
                </a:extLst>
              </a:tr>
            </a:tbl>
          </a:graphicData>
        </a:graphic>
      </p:graphicFrame>
      <p:graphicFrame>
        <p:nvGraphicFramePr>
          <p:cNvPr id="6" name="Table 5">
            <a:extLst>
              <a:ext uri="{FF2B5EF4-FFF2-40B4-BE49-F238E27FC236}">
                <a16:creationId xmlns:a16="http://schemas.microsoft.com/office/drawing/2014/main" id="{B0343819-CD0C-498F-83F8-1C75E282AC32}"/>
              </a:ext>
            </a:extLst>
          </p:cNvPr>
          <p:cNvGraphicFramePr>
            <a:graphicFrameLocks noGrp="1"/>
          </p:cNvGraphicFramePr>
          <p:nvPr>
            <p:extLst>
              <p:ext uri="{D42A27DB-BD31-4B8C-83A1-F6EECF244321}">
                <p14:modId xmlns:p14="http://schemas.microsoft.com/office/powerpoint/2010/main" val="593401218"/>
              </p:ext>
            </p:extLst>
          </p:nvPr>
        </p:nvGraphicFramePr>
        <p:xfrm>
          <a:off x="372862" y="5710604"/>
          <a:ext cx="11571489" cy="1005840"/>
        </p:xfrm>
        <a:graphic>
          <a:graphicData uri="http://schemas.openxmlformats.org/drawingml/2006/table">
            <a:tbl>
              <a:tblPr firstRow="1" bandRow="1">
                <a:tableStyleId>{5C22544A-7EE6-4342-B048-85BDC9FD1C3A}</a:tableStyleId>
              </a:tblPr>
              <a:tblGrid>
                <a:gridCol w="471200">
                  <a:extLst>
                    <a:ext uri="{9D8B030D-6E8A-4147-A177-3AD203B41FA5}">
                      <a16:colId xmlns:a16="http://schemas.microsoft.com/office/drawing/2014/main" val="2139670392"/>
                    </a:ext>
                  </a:extLst>
                </a:gridCol>
                <a:gridCol w="931984">
                  <a:extLst>
                    <a:ext uri="{9D8B030D-6E8A-4147-A177-3AD203B41FA5}">
                      <a16:colId xmlns:a16="http://schemas.microsoft.com/office/drawing/2014/main" val="1366416820"/>
                    </a:ext>
                  </a:extLst>
                </a:gridCol>
                <a:gridCol w="1129812">
                  <a:extLst>
                    <a:ext uri="{9D8B030D-6E8A-4147-A177-3AD203B41FA5}">
                      <a16:colId xmlns:a16="http://schemas.microsoft.com/office/drawing/2014/main" val="2859090947"/>
                    </a:ext>
                  </a:extLst>
                </a:gridCol>
                <a:gridCol w="9038493">
                  <a:extLst>
                    <a:ext uri="{9D8B030D-6E8A-4147-A177-3AD203B41FA5}">
                      <a16:colId xmlns:a16="http://schemas.microsoft.com/office/drawing/2014/main" val="3268949628"/>
                    </a:ext>
                  </a:extLst>
                </a:gridCol>
              </a:tblGrid>
              <a:tr h="958361">
                <a:tc>
                  <a:txBody>
                    <a:bodyPr/>
                    <a:lstStyle/>
                    <a:p>
                      <a:pPr algn="just"/>
                      <a:r>
                        <a:rPr lang="en-US" sz="2000" b="0" dirty="0">
                          <a:latin typeface="Times" pitchFamily="18" charset="0"/>
                          <a:cs typeface="Times" pitchFamily="18" charset="0"/>
                        </a:rPr>
                        <a:t>6</a:t>
                      </a:r>
                      <a:endParaRPr lang="en-IN" sz="2000" b="0" dirty="0">
                        <a:latin typeface="Times" pitchFamily="18" charset="0"/>
                        <a:cs typeface="Times" pitchFamily="18" charset="0"/>
                      </a:endParaRPr>
                    </a:p>
                  </a:txBody>
                  <a:tcPr/>
                </a:tc>
                <a:tc>
                  <a:txBody>
                    <a:bodyPr/>
                    <a:lstStyle/>
                    <a:p>
                      <a:pPr algn="just"/>
                      <a:r>
                        <a:rPr lang="en-US" sz="2000" b="0" dirty="0">
                          <a:latin typeface="Times" pitchFamily="18" charset="0"/>
                          <a:cs typeface="Times" pitchFamily="18" charset="0"/>
                        </a:rPr>
                        <a:t>23(i)  CA-17</a:t>
                      </a:r>
                      <a:endParaRPr lang="en-IN" sz="2000" b="0" dirty="0">
                        <a:latin typeface="Times" pitchFamily="18" charset="0"/>
                        <a:cs typeface="Times" pitchFamily="18" charset="0"/>
                      </a:endParaRPr>
                    </a:p>
                  </a:txBody>
                  <a:tcPr/>
                </a:tc>
                <a:tc>
                  <a:txBody>
                    <a:bodyPr/>
                    <a:lstStyle/>
                    <a:p>
                      <a:pPr algn="just"/>
                      <a:r>
                        <a:rPr lang="en-IN" sz="2000" b="0" dirty="0">
                          <a:latin typeface="Times" pitchFamily="18" charset="0"/>
                          <a:cs typeface="Times" pitchFamily="18" charset="0"/>
                        </a:rPr>
                        <a:t>92(1) </a:t>
                      </a:r>
                      <a:r>
                        <a:rPr lang="en-IN" sz="2000" b="0" dirty="0" err="1">
                          <a:latin typeface="Times" pitchFamily="18" charset="0"/>
                          <a:cs typeface="Times" pitchFamily="18" charset="0"/>
                        </a:rPr>
                        <a:t>Iind</a:t>
                      </a:r>
                      <a:r>
                        <a:rPr lang="en-IN" sz="2000" b="0" dirty="0">
                          <a:latin typeface="Times" pitchFamily="18" charset="0"/>
                          <a:cs typeface="Times" pitchFamily="18" charset="0"/>
                        </a:rPr>
                        <a:t> Proviso</a:t>
                      </a:r>
                    </a:p>
                  </a:txBody>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2000" b="0" kern="1200" dirty="0">
                          <a:solidFill>
                            <a:schemeClr val="tx1"/>
                          </a:solidFill>
                          <a:latin typeface="Times" pitchFamily="18" charset="0"/>
                          <a:ea typeface="+mn-ea"/>
                          <a:cs typeface="Times" pitchFamily="18" charset="0"/>
                        </a:rPr>
                        <a:t>W.E.F. 5th March 2021 </a:t>
                      </a:r>
                      <a:r>
                        <a:rPr lang="en-IN" sz="2000" b="0" kern="1200" dirty="0">
                          <a:solidFill>
                            <a:schemeClr val="tx1"/>
                          </a:solidFill>
                          <a:latin typeface="Times" pitchFamily="18" charset="0"/>
                          <a:ea typeface="+mn-ea"/>
                          <a:cs typeface="Times" pitchFamily="18" charset="0"/>
                        </a:rPr>
                        <a:t>Proviso</a:t>
                      </a:r>
                      <a:r>
                        <a:rPr lang="en-IN" sz="2000" b="0" dirty="0">
                          <a:solidFill>
                            <a:schemeClr val="tx1"/>
                          </a:solidFill>
                          <a:latin typeface="Times" pitchFamily="18" charset="0"/>
                          <a:cs typeface="Times" pitchFamily="18" charset="0"/>
                        </a:rPr>
                        <a:t> </a:t>
                      </a:r>
                      <a:r>
                        <a:rPr lang="en-IN" sz="2000" b="0" dirty="0">
                          <a:latin typeface="Times" pitchFamily="18" charset="0"/>
                          <a:cs typeface="Times" pitchFamily="18" charset="0"/>
                        </a:rPr>
                        <a:t>for Abridged Annual Return for OPC, Small Companies become effective </a:t>
                      </a:r>
                    </a:p>
                  </a:txBody>
                  <a:tcPr/>
                </a:tc>
                <a:extLst>
                  <a:ext uri="{0D108BD9-81ED-4DB2-BD59-A6C34878D82A}">
                    <a16:rowId xmlns:a16="http://schemas.microsoft.com/office/drawing/2014/main" val="2756420834"/>
                  </a:ext>
                </a:extLst>
              </a:tr>
            </a:tbl>
          </a:graphicData>
        </a:graphic>
      </p:graphicFrame>
    </p:spTree>
    <p:extLst>
      <p:ext uri="{BB962C8B-B14F-4D97-AF65-F5344CB8AC3E}">
        <p14:creationId xmlns:p14="http://schemas.microsoft.com/office/powerpoint/2010/main" val="1359615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C935C79-997E-43DE-8D72-410E48A54432}"/>
              </a:ext>
            </a:extLst>
          </p:cNvPr>
          <p:cNvSpPr txBox="1"/>
          <p:nvPr/>
        </p:nvSpPr>
        <p:spPr>
          <a:xfrm>
            <a:off x="275206" y="692458"/>
            <a:ext cx="11709648" cy="5647700"/>
          </a:xfrm>
          <a:prstGeom prst="rect">
            <a:avLst/>
          </a:prstGeom>
          <a:noFill/>
        </p:spPr>
        <p:txBody>
          <a:bodyPr wrap="square" rtlCol="0">
            <a:spAutoFit/>
          </a:bodyPr>
          <a:lstStyle/>
          <a:p>
            <a:pPr algn="just"/>
            <a:r>
              <a:rPr lang="en-IN" sz="2400" b="1" dirty="0">
                <a:solidFill>
                  <a:srgbClr val="0070C0"/>
                </a:solidFill>
                <a:latin typeface="Times" pitchFamily="18" charset="0"/>
                <a:cs typeface="Times" pitchFamily="18" charset="0"/>
              </a:rPr>
              <a:t>Amendment in the Definition for Small Company </a:t>
            </a:r>
            <a:r>
              <a:rPr lang="en-IN" sz="2400" dirty="0">
                <a:solidFill>
                  <a:srgbClr val="FF0000"/>
                </a:solidFill>
                <a:latin typeface="Times" pitchFamily="18" charset="0"/>
                <a:cs typeface="Times" pitchFamily="18" charset="0"/>
              </a:rPr>
              <a:t>[Rule 2(t) for Section 2(85) By Notification No. G.S.R. 92(E) date 1st February, 2021 </a:t>
            </a:r>
            <a:r>
              <a:rPr lang="en-IN" sz="2400" b="1" dirty="0" err="1">
                <a:solidFill>
                  <a:srgbClr val="FF0000"/>
                </a:solidFill>
                <a:latin typeface="Times" pitchFamily="18" charset="0"/>
                <a:cs typeface="Times" pitchFamily="18" charset="0"/>
              </a:rPr>
              <a:t>w.e.f</a:t>
            </a:r>
            <a:r>
              <a:rPr lang="en-IN" sz="2400" b="1" dirty="0">
                <a:solidFill>
                  <a:srgbClr val="FF0000"/>
                </a:solidFill>
                <a:latin typeface="Times" pitchFamily="18" charset="0"/>
                <a:cs typeface="Times" pitchFamily="18" charset="0"/>
              </a:rPr>
              <a:t>. 01.04.2021</a:t>
            </a:r>
            <a:r>
              <a:rPr lang="en-IN" sz="2400" dirty="0">
                <a:solidFill>
                  <a:srgbClr val="FF0000"/>
                </a:solidFill>
                <a:latin typeface="Times" pitchFamily="18" charset="0"/>
                <a:cs typeface="Times" pitchFamily="18" charset="0"/>
              </a:rPr>
              <a:t>]</a:t>
            </a:r>
          </a:p>
          <a:p>
            <a:pPr marL="355600" indent="-355600"/>
            <a:r>
              <a:rPr lang="en-IN" sz="2200" dirty="0">
                <a:latin typeface="Times" pitchFamily="18" charset="0"/>
                <a:cs typeface="Times" pitchFamily="18" charset="0"/>
              </a:rPr>
              <a:t>“(t) </a:t>
            </a:r>
            <a:r>
              <a:rPr lang="en-IN" sz="2400" dirty="0">
                <a:latin typeface="Times" pitchFamily="18" charset="0"/>
                <a:cs typeface="Times" pitchFamily="18" charset="0"/>
              </a:rPr>
              <a:t>For the purposes of section (85)(2)(i) and (ii), paid up capital and turnover of the small company </a:t>
            </a:r>
            <a:r>
              <a:rPr lang="en-IN" sz="2400" b="1" dirty="0">
                <a:latin typeface="Times" pitchFamily="18" charset="0"/>
                <a:cs typeface="Times" pitchFamily="18" charset="0"/>
              </a:rPr>
              <a:t>shall not exceed Rs. 2.00 two Crores and Rs. 20.00 Crores respectively.”.</a:t>
            </a:r>
          </a:p>
          <a:p>
            <a:pPr marL="355600" indent="-355600"/>
            <a:endParaRPr lang="en-IN" sz="2200" b="1" dirty="0">
              <a:latin typeface="Times" pitchFamily="18" charset="0"/>
              <a:cs typeface="Times" pitchFamily="18" charset="0"/>
            </a:endParaRPr>
          </a:p>
          <a:p>
            <a:pPr algn="just"/>
            <a:r>
              <a:rPr lang="en-IN" sz="2800" b="1" dirty="0">
                <a:solidFill>
                  <a:srgbClr val="0070C0"/>
                </a:solidFill>
                <a:latin typeface="Times" pitchFamily="18" charset="0"/>
                <a:cs typeface="Times" pitchFamily="18" charset="0"/>
              </a:rPr>
              <a:t>Companies (Management and Administration) Amendment Rules, 2021 </a:t>
            </a:r>
            <a:r>
              <a:rPr lang="en-IN" sz="2800" dirty="0">
                <a:solidFill>
                  <a:srgbClr val="FF0000"/>
                </a:solidFill>
                <a:latin typeface="Times" pitchFamily="18" charset="0"/>
                <a:cs typeface="Times" pitchFamily="18" charset="0"/>
              </a:rPr>
              <a:t>[By Notification G.S.R. 159(E) Dated 05.03.2021 w.e.f. 05.03.2021]</a:t>
            </a:r>
          </a:p>
          <a:p>
            <a:r>
              <a:rPr lang="en-IN" sz="2400" dirty="0">
                <a:latin typeface="Times" pitchFamily="18" charset="0"/>
                <a:cs typeface="Times" pitchFamily="18" charset="0"/>
              </a:rPr>
              <a:t>     </a:t>
            </a:r>
            <a:r>
              <a:rPr lang="en-IN" sz="2400" b="1" dirty="0">
                <a:latin typeface="Times" pitchFamily="18" charset="0"/>
                <a:cs typeface="Times" pitchFamily="18" charset="0"/>
              </a:rPr>
              <a:t>Rule 11(1) has substituted, </a:t>
            </a:r>
            <a:r>
              <a:rPr lang="en-IN" sz="2400" dirty="0">
                <a:latin typeface="Times" pitchFamily="18" charset="0"/>
                <a:cs typeface="Times" pitchFamily="18" charset="0"/>
              </a:rPr>
              <a:t>namely:- </a:t>
            </a:r>
          </a:p>
          <a:p>
            <a:pPr marL="457200" indent="-457200" algn="just">
              <a:buAutoNum type="arabicParenBoth"/>
            </a:pPr>
            <a:r>
              <a:rPr lang="en-IN" sz="2400" dirty="0">
                <a:latin typeface="Times" pitchFamily="18" charset="0"/>
                <a:cs typeface="Times" pitchFamily="18" charset="0"/>
              </a:rPr>
              <a:t>Every company shall file its annual return in Form MGT-7 </a:t>
            </a:r>
            <a:r>
              <a:rPr lang="en-IN" sz="2400" b="1" dirty="0">
                <a:latin typeface="Times" pitchFamily="18" charset="0"/>
                <a:cs typeface="Times" pitchFamily="18" charset="0"/>
              </a:rPr>
              <a:t>except OPC and Small Company. OPC and Small Company shall file annual return from the financial year 2020-21 onwards in Form MGT-7A”; </a:t>
            </a:r>
          </a:p>
          <a:p>
            <a:pPr algn="just"/>
            <a:endParaRPr lang="en-IN" sz="2400" b="1" dirty="0">
              <a:latin typeface="Times" pitchFamily="18" charset="0"/>
              <a:cs typeface="Times" pitchFamily="18" charset="0"/>
            </a:endParaRPr>
          </a:p>
          <a:p>
            <a:pPr marL="457200" indent="-457200" algn="just">
              <a:buAutoNum type="arabicParenBoth"/>
            </a:pPr>
            <a:r>
              <a:rPr lang="en-IN" sz="2400" b="1" dirty="0">
                <a:latin typeface="Times" pitchFamily="18" charset="0"/>
                <a:cs typeface="Times" pitchFamily="18" charset="0"/>
              </a:rPr>
              <a:t>Rule 12: </a:t>
            </a:r>
            <a:r>
              <a:rPr lang="en-IN" sz="2400" dirty="0">
                <a:latin typeface="Times" pitchFamily="18" charset="0"/>
                <a:cs typeface="Times" pitchFamily="18" charset="0"/>
              </a:rPr>
              <a:t>Requirement for Form MGT-9 is done away </a:t>
            </a:r>
            <a:endParaRPr lang="en-IN" sz="2200" dirty="0">
              <a:latin typeface="Times" pitchFamily="18" charset="0"/>
              <a:cs typeface="Times" pitchFamily="18" charset="0"/>
            </a:endParaRPr>
          </a:p>
          <a:p>
            <a:pPr marL="355600" indent="-355600"/>
            <a:endParaRPr lang="en-IN" sz="2100" dirty="0">
              <a:latin typeface="Times" pitchFamily="18" charset="0"/>
              <a:cs typeface="Times" pitchFamily="18" charset="0"/>
            </a:endParaRPr>
          </a:p>
          <a:p>
            <a:pPr marL="719138" indent="-363538" algn="just"/>
            <a:endParaRPr lang="en-IN" sz="2200" dirty="0">
              <a:latin typeface="Times" pitchFamily="18" charset="0"/>
              <a:cs typeface="Times" pitchFamily="18" charset="0"/>
            </a:endParaRPr>
          </a:p>
        </p:txBody>
      </p:sp>
      <p:sp>
        <p:nvSpPr>
          <p:cNvPr id="2" name="TextBox 1"/>
          <p:cNvSpPr txBox="1"/>
          <p:nvPr/>
        </p:nvSpPr>
        <p:spPr>
          <a:xfrm>
            <a:off x="372862" y="150921"/>
            <a:ext cx="11274641" cy="646331"/>
          </a:xfrm>
          <a:prstGeom prst="rect">
            <a:avLst/>
          </a:prstGeom>
          <a:noFill/>
        </p:spPr>
        <p:txBody>
          <a:bodyPr wrap="square" rtlCol="0">
            <a:spAutoFit/>
          </a:bodyPr>
          <a:lstStyle/>
          <a:p>
            <a:pPr algn="ctr"/>
            <a:r>
              <a:rPr lang="en-US" sz="3600" b="1" dirty="0">
                <a:solidFill>
                  <a:srgbClr val="002060"/>
                </a:solidFill>
                <a:latin typeface="Times New Roman" panose="02020603050405020304" pitchFamily="18" charset="0"/>
                <a:cs typeface="Times New Roman" panose="02020603050405020304" pitchFamily="18" charset="0"/>
              </a:rPr>
              <a:t>Relevant Rules as Modified by the MCA</a:t>
            </a:r>
            <a:endParaRPr lang="en-IN" sz="3600" dirty="0"/>
          </a:p>
        </p:txBody>
      </p:sp>
    </p:spTree>
    <p:extLst>
      <p:ext uri="{BB962C8B-B14F-4D97-AF65-F5344CB8AC3E}">
        <p14:creationId xmlns:p14="http://schemas.microsoft.com/office/powerpoint/2010/main" val="2111178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2972</TotalTime>
  <Words>2463</Words>
  <Application>Microsoft Office PowerPoint</Application>
  <PresentationFormat>Widescreen</PresentationFormat>
  <Paragraphs>171</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Gill Sans MT</vt:lpstr>
      <vt:lpstr>Lucida Calligraphy</vt:lpstr>
      <vt:lpstr>New York</vt:lpstr>
      <vt:lpstr>Times</vt:lpstr>
      <vt:lpstr>Times New Roman</vt:lpstr>
      <vt:lpstr>Gallery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Get, Set and Go………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User3</dc:creator>
  <cp:lastModifiedBy>Dilip Kumar Jain</cp:lastModifiedBy>
  <cp:revision>910</cp:revision>
  <dcterms:created xsi:type="dcterms:W3CDTF">2019-09-11T10:39:03Z</dcterms:created>
  <dcterms:modified xsi:type="dcterms:W3CDTF">2021-09-28T06:53:57Z</dcterms:modified>
</cp:coreProperties>
</file>