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35"/>
  </p:notesMasterIdLst>
  <p:sldIdLst>
    <p:sldId id="256" r:id="rId6"/>
    <p:sldId id="257" r:id="rId7"/>
    <p:sldId id="258" r:id="rId8"/>
    <p:sldId id="300" r:id="rId9"/>
    <p:sldId id="301" r:id="rId10"/>
    <p:sldId id="302" r:id="rId11"/>
    <p:sldId id="303" r:id="rId12"/>
    <p:sldId id="304" r:id="rId13"/>
    <p:sldId id="305" r:id="rId14"/>
    <p:sldId id="259" r:id="rId15"/>
    <p:sldId id="260" r:id="rId16"/>
    <p:sldId id="280" r:id="rId17"/>
    <p:sldId id="281" r:id="rId18"/>
    <p:sldId id="282" r:id="rId19"/>
    <p:sldId id="264" r:id="rId20"/>
    <p:sldId id="273" r:id="rId21"/>
    <p:sldId id="274" r:id="rId22"/>
    <p:sldId id="310" r:id="rId23"/>
    <p:sldId id="276" r:id="rId24"/>
    <p:sldId id="291" r:id="rId25"/>
    <p:sldId id="278" r:id="rId26"/>
    <p:sldId id="299" r:id="rId27"/>
    <p:sldId id="292" r:id="rId28"/>
    <p:sldId id="293" r:id="rId29"/>
    <p:sldId id="294" r:id="rId30"/>
    <p:sldId id="295" r:id="rId31"/>
    <p:sldId id="296" r:id="rId32"/>
    <p:sldId id="311" r:id="rId33"/>
    <p:sldId id="298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CC"/>
    <a:srgbClr val="0066FF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tableStyles" Target="tableStyles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F925A1-223A-4592-A976-0143B99E0DA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4EFE71-32A8-4F36-BFE6-A596945CB257}">
      <dgm:prSet phldrT="[Text]" custT="1"/>
      <dgm:spPr/>
      <dgm:t>
        <a:bodyPr/>
        <a:lstStyle/>
        <a:p>
          <a:r>
            <a:rPr lang="en-US" sz="3200" dirty="0" smtClean="0">
              <a:solidFill>
                <a:schemeClr val="bg1"/>
              </a:solidFill>
            </a:rPr>
            <a:t>To prevent the misuse of Unpublished Price Sensitive Information (UPSI)</a:t>
          </a:r>
          <a:endParaRPr lang="en-US" sz="3200" dirty="0">
            <a:solidFill>
              <a:schemeClr val="bg1"/>
            </a:solidFill>
          </a:endParaRPr>
        </a:p>
      </dgm:t>
    </dgm:pt>
    <dgm:pt modelId="{51E0C4FF-6CE7-4F8F-BC4F-455B4014360F}" type="parTrans" cxnId="{CD474F04-990F-47C4-8515-665723D9AEA1}">
      <dgm:prSet/>
      <dgm:spPr/>
      <dgm:t>
        <a:bodyPr/>
        <a:lstStyle/>
        <a:p>
          <a:endParaRPr lang="en-US"/>
        </a:p>
      </dgm:t>
    </dgm:pt>
    <dgm:pt modelId="{E037EDDF-B3A5-4D9D-AD0E-6581E0C62B90}" type="sibTrans" cxnId="{CD474F04-990F-47C4-8515-665723D9AEA1}">
      <dgm:prSet/>
      <dgm:spPr/>
      <dgm:t>
        <a:bodyPr/>
        <a:lstStyle/>
        <a:p>
          <a:endParaRPr lang="en-US"/>
        </a:p>
      </dgm:t>
    </dgm:pt>
    <dgm:pt modelId="{4AFB31A0-9581-4EA3-B726-83B1F3735E0B}">
      <dgm:prSet phldrT="[Text]"/>
      <dgm:spPr/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To keep check  by SEBI on any malpractice by investors</a:t>
          </a:r>
          <a:endParaRPr lang="en-US" dirty="0">
            <a:solidFill>
              <a:schemeClr val="bg1"/>
            </a:solidFill>
          </a:endParaRPr>
        </a:p>
      </dgm:t>
    </dgm:pt>
    <dgm:pt modelId="{17BB391B-F381-49A2-A6CA-D30CCBB36860}" type="parTrans" cxnId="{67EAF89E-A3D2-4CE4-80C1-CED7F49321F0}">
      <dgm:prSet/>
      <dgm:spPr/>
      <dgm:t>
        <a:bodyPr/>
        <a:lstStyle/>
        <a:p>
          <a:endParaRPr lang="en-US"/>
        </a:p>
      </dgm:t>
    </dgm:pt>
    <dgm:pt modelId="{65E31045-E494-4613-8073-7A92E798E4E8}" type="sibTrans" cxnId="{67EAF89E-A3D2-4CE4-80C1-CED7F49321F0}">
      <dgm:prSet/>
      <dgm:spPr/>
      <dgm:t>
        <a:bodyPr/>
        <a:lstStyle/>
        <a:p>
          <a:endParaRPr lang="en-US"/>
        </a:p>
      </dgm:t>
    </dgm:pt>
    <dgm:pt modelId="{3BA87F4D-0911-4F39-88EC-BF042C0B9C78}">
      <dgm:prSet phldrT="[Text]" custT="1"/>
      <dgm:spPr/>
      <dgm:t>
        <a:bodyPr/>
        <a:lstStyle/>
        <a:p>
          <a:r>
            <a:rPr lang="en-US" sz="3200" dirty="0" smtClean="0">
              <a:solidFill>
                <a:schemeClr val="bg1"/>
              </a:solidFill>
            </a:rPr>
            <a:t>To maintain securities Market at level playing field;</a:t>
          </a:r>
          <a:endParaRPr lang="en-US" sz="3200" dirty="0">
            <a:solidFill>
              <a:schemeClr val="bg1"/>
            </a:solidFill>
          </a:endParaRPr>
        </a:p>
      </dgm:t>
    </dgm:pt>
    <dgm:pt modelId="{04D7E014-A711-4C7D-A7CF-51F51D6F5C0A}" type="sibTrans" cxnId="{A7C0C7AE-43B8-4A88-B346-4720C6F98BC5}">
      <dgm:prSet/>
      <dgm:spPr/>
      <dgm:t>
        <a:bodyPr/>
        <a:lstStyle/>
        <a:p>
          <a:endParaRPr lang="en-US"/>
        </a:p>
      </dgm:t>
    </dgm:pt>
    <dgm:pt modelId="{2186F018-D3BA-4A38-8723-5D139B2A0BD9}" type="parTrans" cxnId="{A7C0C7AE-43B8-4A88-B346-4720C6F98BC5}">
      <dgm:prSet/>
      <dgm:spPr/>
      <dgm:t>
        <a:bodyPr/>
        <a:lstStyle/>
        <a:p>
          <a:endParaRPr lang="en-US"/>
        </a:p>
      </dgm:t>
    </dgm:pt>
    <dgm:pt modelId="{9A2056BE-2FF0-408E-A0DC-F86F783CD62E}" type="pres">
      <dgm:prSet presAssocID="{9AF925A1-223A-4592-A976-0143B99E0DA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8D57DC7D-7D89-4E55-B182-9F85D18BD7E1}" type="pres">
      <dgm:prSet presAssocID="{9AF925A1-223A-4592-A976-0143B99E0DAB}" presName="Name1" presStyleCnt="0"/>
      <dgm:spPr/>
    </dgm:pt>
    <dgm:pt modelId="{6690CA68-D8F1-44D0-9295-191D05F8B13E}" type="pres">
      <dgm:prSet presAssocID="{9AF925A1-223A-4592-A976-0143B99E0DAB}" presName="cycle" presStyleCnt="0"/>
      <dgm:spPr/>
    </dgm:pt>
    <dgm:pt modelId="{5050EF5D-0466-43B7-B732-46F7C0A66E2C}" type="pres">
      <dgm:prSet presAssocID="{9AF925A1-223A-4592-A976-0143B99E0DAB}" presName="srcNode" presStyleLbl="node1" presStyleIdx="0" presStyleCnt="3"/>
      <dgm:spPr/>
    </dgm:pt>
    <dgm:pt modelId="{3FD22BA8-38B3-45FA-B493-1EA1DA917410}" type="pres">
      <dgm:prSet presAssocID="{9AF925A1-223A-4592-A976-0143B99E0DAB}" presName="conn" presStyleLbl="parChTrans1D2" presStyleIdx="0" presStyleCnt="1"/>
      <dgm:spPr/>
      <dgm:t>
        <a:bodyPr/>
        <a:lstStyle/>
        <a:p>
          <a:endParaRPr lang="en-US"/>
        </a:p>
      </dgm:t>
    </dgm:pt>
    <dgm:pt modelId="{D6630403-81F1-40A5-912D-42C985FBCA92}" type="pres">
      <dgm:prSet presAssocID="{9AF925A1-223A-4592-A976-0143B99E0DAB}" presName="extraNode" presStyleLbl="node1" presStyleIdx="0" presStyleCnt="3"/>
      <dgm:spPr/>
    </dgm:pt>
    <dgm:pt modelId="{08010CC7-9DEC-4DC9-B118-31B1D1E94866}" type="pres">
      <dgm:prSet presAssocID="{9AF925A1-223A-4592-A976-0143B99E0DAB}" presName="dstNode" presStyleLbl="node1" presStyleIdx="0" presStyleCnt="3"/>
      <dgm:spPr/>
    </dgm:pt>
    <dgm:pt modelId="{D26E7513-0877-4589-987A-229DB96E1384}" type="pres">
      <dgm:prSet presAssocID="{3BA87F4D-0911-4F39-88EC-BF042C0B9C78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F9A705-AC3D-4B24-AD50-2EE49F756F8F}" type="pres">
      <dgm:prSet presAssocID="{3BA87F4D-0911-4F39-88EC-BF042C0B9C78}" presName="accent_1" presStyleCnt="0"/>
      <dgm:spPr/>
    </dgm:pt>
    <dgm:pt modelId="{86AA8732-3331-4133-900B-341B2C0FE299}" type="pres">
      <dgm:prSet presAssocID="{3BA87F4D-0911-4F39-88EC-BF042C0B9C78}" presName="accentRepeatNode" presStyleLbl="solidFgAcc1" presStyleIdx="0" presStyleCnt="3"/>
      <dgm:spPr/>
    </dgm:pt>
    <dgm:pt modelId="{EACE9224-068E-40B4-93FA-9529CF1327A5}" type="pres">
      <dgm:prSet presAssocID="{004EFE71-32A8-4F36-BFE6-A596945CB257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EBFBCF-4F65-4ADB-AEDB-12CDAB9DD132}" type="pres">
      <dgm:prSet presAssocID="{004EFE71-32A8-4F36-BFE6-A596945CB257}" presName="accent_2" presStyleCnt="0"/>
      <dgm:spPr/>
    </dgm:pt>
    <dgm:pt modelId="{B577A0A0-C8D8-4483-80C2-EE471C910400}" type="pres">
      <dgm:prSet presAssocID="{004EFE71-32A8-4F36-BFE6-A596945CB257}" presName="accentRepeatNode" presStyleLbl="solidFgAcc1" presStyleIdx="1" presStyleCnt="3"/>
      <dgm:spPr/>
    </dgm:pt>
    <dgm:pt modelId="{4DA9DF22-E917-4D48-98C9-628FE457A19C}" type="pres">
      <dgm:prSet presAssocID="{4AFB31A0-9581-4EA3-B726-83B1F3735E0B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E401E8-B6D9-4188-A9AB-D038EF4298FD}" type="pres">
      <dgm:prSet presAssocID="{4AFB31A0-9581-4EA3-B726-83B1F3735E0B}" presName="accent_3" presStyleCnt="0"/>
      <dgm:spPr/>
    </dgm:pt>
    <dgm:pt modelId="{9523492D-937D-4E86-A237-839102549ADC}" type="pres">
      <dgm:prSet presAssocID="{4AFB31A0-9581-4EA3-B726-83B1F3735E0B}" presName="accentRepeatNode" presStyleLbl="solidFgAcc1" presStyleIdx="2" presStyleCnt="3"/>
      <dgm:spPr/>
    </dgm:pt>
  </dgm:ptLst>
  <dgm:cxnLst>
    <dgm:cxn modelId="{E442133C-BD9E-40A3-BDFF-EE5022749D70}" type="presOf" srcId="{004EFE71-32A8-4F36-BFE6-A596945CB257}" destId="{EACE9224-068E-40B4-93FA-9529CF1327A5}" srcOrd="0" destOrd="0" presId="urn:microsoft.com/office/officeart/2008/layout/VerticalCurvedList"/>
    <dgm:cxn modelId="{85110BAC-36A7-4B67-B61C-129E7B5C7E9D}" type="presOf" srcId="{4AFB31A0-9581-4EA3-B726-83B1F3735E0B}" destId="{4DA9DF22-E917-4D48-98C9-628FE457A19C}" srcOrd="0" destOrd="0" presId="urn:microsoft.com/office/officeart/2008/layout/VerticalCurvedList"/>
    <dgm:cxn modelId="{7C7808F2-DFE7-4347-9D3A-9B6B0E25D4E7}" type="presOf" srcId="{3BA87F4D-0911-4F39-88EC-BF042C0B9C78}" destId="{D26E7513-0877-4589-987A-229DB96E1384}" srcOrd="0" destOrd="0" presId="urn:microsoft.com/office/officeart/2008/layout/VerticalCurvedList"/>
    <dgm:cxn modelId="{A7C0C7AE-43B8-4A88-B346-4720C6F98BC5}" srcId="{9AF925A1-223A-4592-A976-0143B99E0DAB}" destId="{3BA87F4D-0911-4F39-88EC-BF042C0B9C78}" srcOrd="0" destOrd="0" parTransId="{2186F018-D3BA-4A38-8723-5D139B2A0BD9}" sibTransId="{04D7E014-A711-4C7D-A7CF-51F51D6F5C0A}"/>
    <dgm:cxn modelId="{19DC1A59-A374-4BF5-AB24-7A6414C53971}" type="presOf" srcId="{04D7E014-A711-4C7D-A7CF-51F51D6F5C0A}" destId="{3FD22BA8-38B3-45FA-B493-1EA1DA917410}" srcOrd="0" destOrd="0" presId="urn:microsoft.com/office/officeart/2008/layout/VerticalCurvedList"/>
    <dgm:cxn modelId="{67EAF89E-A3D2-4CE4-80C1-CED7F49321F0}" srcId="{9AF925A1-223A-4592-A976-0143B99E0DAB}" destId="{4AFB31A0-9581-4EA3-B726-83B1F3735E0B}" srcOrd="2" destOrd="0" parTransId="{17BB391B-F381-49A2-A6CA-D30CCBB36860}" sibTransId="{65E31045-E494-4613-8073-7A92E798E4E8}"/>
    <dgm:cxn modelId="{21784BE2-ABCB-4488-A47F-3233F63C729B}" type="presOf" srcId="{9AF925A1-223A-4592-A976-0143B99E0DAB}" destId="{9A2056BE-2FF0-408E-A0DC-F86F783CD62E}" srcOrd="0" destOrd="0" presId="urn:microsoft.com/office/officeart/2008/layout/VerticalCurvedList"/>
    <dgm:cxn modelId="{CD474F04-990F-47C4-8515-665723D9AEA1}" srcId="{9AF925A1-223A-4592-A976-0143B99E0DAB}" destId="{004EFE71-32A8-4F36-BFE6-A596945CB257}" srcOrd="1" destOrd="0" parTransId="{51E0C4FF-6CE7-4F8F-BC4F-455B4014360F}" sibTransId="{E037EDDF-B3A5-4D9D-AD0E-6581E0C62B90}"/>
    <dgm:cxn modelId="{46AACE76-3B2B-40B3-8BCA-5F0A70C32320}" type="presParOf" srcId="{9A2056BE-2FF0-408E-A0DC-F86F783CD62E}" destId="{8D57DC7D-7D89-4E55-B182-9F85D18BD7E1}" srcOrd="0" destOrd="0" presId="urn:microsoft.com/office/officeart/2008/layout/VerticalCurvedList"/>
    <dgm:cxn modelId="{71184201-E2D2-4A55-B58A-5C1CEBB2CA91}" type="presParOf" srcId="{8D57DC7D-7D89-4E55-B182-9F85D18BD7E1}" destId="{6690CA68-D8F1-44D0-9295-191D05F8B13E}" srcOrd="0" destOrd="0" presId="urn:microsoft.com/office/officeart/2008/layout/VerticalCurvedList"/>
    <dgm:cxn modelId="{A684DFFD-16D5-4640-BC81-19ECF0AEC54F}" type="presParOf" srcId="{6690CA68-D8F1-44D0-9295-191D05F8B13E}" destId="{5050EF5D-0466-43B7-B732-46F7C0A66E2C}" srcOrd="0" destOrd="0" presId="urn:microsoft.com/office/officeart/2008/layout/VerticalCurvedList"/>
    <dgm:cxn modelId="{8072F29E-EE98-4DA7-A847-25F1FC05310C}" type="presParOf" srcId="{6690CA68-D8F1-44D0-9295-191D05F8B13E}" destId="{3FD22BA8-38B3-45FA-B493-1EA1DA917410}" srcOrd="1" destOrd="0" presId="urn:microsoft.com/office/officeart/2008/layout/VerticalCurvedList"/>
    <dgm:cxn modelId="{2C9D2E90-7F0C-4BB5-AA88-801845A86C23}" type="presParOf" srcId="{6690CA68-D8F1-44D0-9295-191D05F8B13E}" destId="{D6630403-81F1-40A5-912D-42C985FBCA92}" srcOrd="2" destOrd="0" presId="urn:microsoft.com/office/officeart/2008/layout/VerticalCurvedList"/>
    <dgm:cxn modelId="{0693158A-6E91-474F-A910-983A66BBAFC3}" type="presParOf" srcId="{6690CA68-D8F1-44D0-9295-191D05F8B13E}" destId="{08010CC7-9DEC-4DC9-B118-31B1D1E94866}" srcOrd="3" destOrd="0" presId="urn:microsoft.com/office/officeart/2008/layout/VerticalCurvedList"/>
    <dgm:cxn modelId="{B0F99F2A-C8EF-4D98-BAF2-D726AAFEC111}" type="presParOf" srcId="{8D57DC7D-7D89-4E55-B182-9F85D18BD7E1}" destId="{D26E7513-0877-4589-987A-229DB96E1384}" srcOrd="1" destOrd="0" presId="urn:microsoft.com/office/officeart/2008/layout/VerticalCurvedList"/>
    <dgm:cxn modelId="{9687E7F4-06A8-478F-8818-729C349E1F9B}" type="presParOf" srcId="{8D57DC7D-7D89-4E55-B182-9F85D18BD7E1}" destId="{1AF9A705-AC3D-4B24-AD50-2EE49F756F8F}" srcOrd="2" destOrd="0" presId="urn:microsoft.com/office/officeart/2008/layout/VerticalCurvedList"/>
    <dgm:cxn modelId="{6972171A-8D73-47D3-96D0-2C2408724EC2}" type="presParOf" srcId="{1AF9A705-AC3D-4B24-AD50-2EE49F756F8F}" destId="{86AA8732-3331-4133-900B-341B2C0FE299}" srcOrd="0" destOrd="0" presId="urn:microsoft.com/office/officeart/2008/layout/VerticalCurvedList"/>
    <dgm:cxn modelId="{F689F0F0-6D24-454E-B027-E97C68CD077E}" type="presParOf" srcId="{8D57DC7D-7D89-4E55-B182-9F85D18BD7E1}" destId="{EACE9224-068E-40B4-93FA-9529CF1327A5}" srcOrd="3" destOrd="0" presId="urn:microsoft.com/office/officeart/2008/layout/VerticalCurvedList"/>
    <dgm:cxn modelId="{7A3B4B13-DB5A-4713-85A0-4416EAD71FA6}" type="presParOf" srcId="{8D57DC7D-7D89-4E55-B182-9F85D18BD7E1}" destId="{30EBFBCF-4F65-4ADB-AEDB-12CDAB9DD132}" srcOrd="4" destOrd="0" presId="urn:microsoft.com/office/officeart/2008/layout/VerticalCurvedList"/>
    <dgm:cxn modelId="{3EA6E05B-3060-4D86-808B-06B77B15F799}" type="presParOf" srcId="{30EBFBCF-4F65-4ADB-AEDB-12CDAB9DD132}" destId="{B577A0A0-C8D8-4483-80C2-EE471C910400}" srcOrd="0" destOrd="0" presId="urn:microsoft.com/office/officeart/2008/layout/VerticalCurvedList"/>
    <dgm:cxn modelId="{A900C142-2F40-42A4-97FA-BB113051460E}" type="presParOf" srcId="{8D57DC7D-7D89-4E55-B182-9F85D18BD7E1}" destId="{4DA9DF22-E917-4D48-98C9-628FE457A19C}" srcOrd="5" destOrd="0" presId="urn:microsoft.com/office/officeart/2008/layout/VerticalCurvedList"/>
    <dgm:cxn modelId="{08B70416-52A8-4891-B244-7A7023AC3862}" type="presParOf" srcId="{8D57DC7D-7D89-4E55-B182-9F85D18BD7E1}" destId="{60E401E8-B6D9-4188-A9AB-D038EF4298FD}" srcOrd="6" destOrd="0" presId="urn:microsoft.com/office/officeart/2008/layout/VerticalCurvedList"/>
    <dgm:cxn modelId="{EB99A3FA-72F0-4BDF-B891-145D3344C285}" type="presParOf" srcId="{60E401E8-B6D9-4188-A9AB-D038EF4298FD}" destId="{9523492D-937D-4E86-A237-839102549AD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DD22B0E-C27F-4FD6-8A34-42587F3449A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2D47A44-5DC1-4E37-A6EC-C19ABBDD5587}">
      <dgm:prSet phldrT="[Text]" custT="1"/>
      <dgm:spPr/>
      <dgm:t>
        <a:bodyPr/>
        <a:lstStyle/>
        <a:p>
          <a:r>
            <a:rPr lang="en-US" sz="2400" dirty="0" smtClean="0"/>
            <a:t>Trading window also need to be closed when the CO determines that a DP or class of DPs can reasonably expected to have possession of UPSI. – Infosys CO case.</a:t>
          </a:r>
          <a:endParaRPr lang="en-US" sz="2400" dirty="0"/>
        </a:p>
      </dgm:t>
    </dgm:pt>
    <dgm:pt modelId="{23B24452-D49D-4573-BC1C-77D04CD8D806}" type="parTrans" cxnId="{EF1E6C1D-D17C-4025-A7DC-75F085F6B0E6}">
      <dgm:prSet/>
      <dgm:spPr/>
      <dgm:t>
        <a:bodyPr/>
        <a:lstStyle/>
        <a:p>
          <a:endParaRPr lang="en-US"/>
        </a:p>
      </dgm:t>
    </dgm:pt>
    <dgm:pt modelId="{E872089B-3199-404B-A657-BF3AC920FAEB}" type="sibTrans" cxnId="{EF1E6C1D-D17C-4025-A7DC-75F085F6B0E6}">
      <dgm:prSet/>
      <dgm:spPr/>
      <dgm:t>
        <a:bodyPr/>
        <a:lstStyle/>
        <a:p>
          <a:endParaRPr lang="en-US"/>
        </a:p>
      </dgm:t>
    </dgm:pt>
    <dgm:pt modelId="{FD3478A6-9FCA-4851-8E48-B6188C94D6D3}">
      <dgm:prSet phldrT="[Text]" custT="1"/>
      <dgm:spPr/>
      <dgm:t>
        <a:bodyPr/>
        <a:lstStyle/>
        <a:p>
          <a:r>
            <a:rPr lang="en-US" sz="2400" dirty="0" smtClean="0"/>
            <a:t>trading window opening shall be determined by the CO</a:t>
          </a:r>
          <a:endParaRPr lang="en-US" sz="2400" dirty="0"/>
        </a:p>
      </dgm:t>
    </dgm:pt>
    <dgm:pt modelId="{38E41D1D-C134-46A2-8534-A12D5BAA5057}" type="parTrans" cxnId="{36571E0F-7D94-49A7-9AAB-DF1CF05423D0}">
      <dgm:prSet/>
      <dgm:spPr/>
      <dgm:t>
        <a:bodyPr/>
        <a:lstStyle/>
        <a:p>
          <a:endParaRPr lang="en-US"/>
        </a:p>
      </dgm:t>
    </dgm:pt>
    <dgm:pt modelId="{B1515322-DC5B-49BC-8203-F568F3B51046}" type="sibTrans" cxnId="{36571E0F-7D94-49A7-9AAB-DF1CF05423D0}">
      <dgm:prSet/>
      <dgm:spPr/>
      <dgm:t>
        <a:bodyPr/>
        <a:lstStyle/>
        <a:p>
          <a:endParaRPr lang="en-US"/>
        </a:p>
      </dgm:t>
    </dgm:pt>
    <dgm:pt modelId="{2ABAA617-9F6B-4D9F-AAFD-94ED252A6BC0}">
      <dgm:prSet custT="1"/>
      <dgm:spPr/>
      <dgm:t>
        <a:bodyPr/>
        <a:lstStyle/>
        <a:p>
          <a:r>
            <a:rPr lang="en-US" sz="2400" dirty="0" smtClean="0"/>
            <a:t>trading by DPs shall be subject to pre-clearance by the CO, if trade value is above stipulated thresholds</a:t>
          </a:r>
          <a:endParaRPr lang="en-US" sz="2400" dirty="0"/>
        </a:p>
      </dgm:t>
    </dgm:pt>
    <dgm:pt modelId="{8E7A8214-7B81-4B85-9863-2AAF11E9EAFC}" type="parTrans" cxnId="{7C90B10C-846B-490D-BC5B-8D7E6D091ECA}">
      <dgm:prSet/>
      <dgm:spPr/>
      <dgm:t>
        <a:bodyPr/>
        <a:lstStyle/>
        <a:p>
          <a:endParaRPr lang="en-US"/>
        </a:p>
      </dgm:t>
    </dgm:pt>
    <dgm:pt modelId="{3867FC16-FFB4-4180-A22C-34C875FBCF66}" type="sibTrans" cxnId="{7C90B10C-846B-490D-BC5B-8D7E6D091ECA}">
      <dgm:prSet/>
      <dgm:spPr/>
      <dgm:t>
        <a:bodyPr/>
        <a:lstStyle/>
        <a:p>
          <a:endParaRPr lang="en-US"/>
        </a:p>
      </dgm:t>
    </dgm:pt>
    <dgm:pt modelId="{D4A94EC7-BB5B-4E22-A1D7-475A7B063157}">
      <dgm:prSet custT="1"/>
      <dgm:spPr/>
      <dgm:t>
        <a:bodyPr/>
        <a:lstStyle/>
        <a:p>
          <a:r>
            <a:rPr lang="en-US" sz="2400" dirty="0" smtClean="0"/>
            <a:t>CO to seek declarations that applicant for pre-clearance is not in possession of any UPSI and see if such declaration is reasonably capable of being rendered inaccurate</a:t>
          </a:r>
        </a:p>
      </dgm:t>
    </dgm:pt>
    <dgm:pt modelId="{452A6F7E-0748-4014-AB13-5B806FBA8123}" type="parTrans" cxnId="{21E585AA-CD30-4F33-954E-17653BA91D98}">
      <dgm:prSet/>
      <dgm:spPr/>
      <dgm:t>
        <a:bodyPr/>
        <a:lstStyle/>
        <a:p>
          <a:endParaRPr lang="en-US"/>
        </a:p>
      </dgm:t>
    </dgm:pt>
    <dgm:pt modelId="{C30A1505-EF3D-4D2B-ACB7-88750B98469B}" type="sibTrans" cxnId="{21E585AA-CD30-4F33-954E-17653BA91D98}">
      <dgm:prSet/>
      <dgm:spPr/>
      <dgm:t>
        <a:bodyPr/>
        <a:lstStyle/>
        <a:p>
          <a:endParaRPr lang="en-US"/>
        </a:p>
      </dgm:t>
    </dgm:pt>
    <dgm:pt modelId="{5C95316A-475C-45F4-8560-ECF1AEC0B242}">
      <dgm:prSet custT="1"/>
      <dgm:spPr/>
      <dgm:t>
        <a:bodyPr/>
        <a:lstStyle/>
        <a:p>
          <a:r>
            <a:rPr lang="en-US" sz="2400" dirty="0" smtClean="0"/>
            <a:t>Trade to be executed in specified time not more than 7 days</a:t>
          </a:r>
          <a:r>
            <a:rPr lang="en-US" sz="2900" dirty="0" smtClean="0"/>
            <a:t>.</a:t>
          </a:r>
        </a:p>
      </dgm:t>
    </dgm:pt>
    <dgm:pt modelId="{3ED2A2DA-750D-49D9-A0C1-845F569744FD}" type="parTrans" cxnId="{6D9C7C50-E416-432D-9353-DDAF632BBA32}">
      <dgm:prSet/>
      <dgm:spPr/>
      <dgm:t>
        <a:bodyPr/>
        <a:lstStyle/>
        <a:p>
          <a:endParaRPr lang="en-US"/>
        </a:p>
      </dgm:t>
    </dgm:pt>
    <dgm:pt modelId="{8A7E0406-38AC-47C2-953E-15DEF9389809}" type="sibTrans" cxnId="{6D9C7C50-E416-432D-9353-DDAF632BBA32}">
      <dgm:prSet/>
      <dgm:spPr/>
      <dgm:t>
        <a:bodyPr/>
        <a:lstStyle/>
        <a:p>
          <a:endParaRPr lang="en-US"/>
        </a:p>
      </dgm:t>
    </dgm:pt>
    <dgm:pt modelId="{CA604A91-DA8F-4319-BCA1-4E0F535CF052}">
      <dgm:prSet custT="1"/>
      <dgm:spPr/>
      <dgm:t>
        <a:bodyPr/>
        <a:lstStyle/>
        <a:p>
          <a:r>
            <a:rPr lang="en-US" sz="2400" dirty="0" smtClean="0"/>
            <a:t>Minimum gap between ACB and board meetings - should same day.</a:t>
          </a:r>
          <a:endParaRPr lang="en-US" sz="2400" dirty="0"/>
        </a:p>
      </dgm:t>
    </dgm:pt>
    <dgm:pt modelId="{0BD7D2DB-50CA-420B-A50D-28E54D0AF635}" type="parTrans" cxnId="{017D3638-45E2-4B8B-A0E0-5FA3D2ABDA96}">
      <dgm:prSet/>
      <dgm:spPr/>
      <dgm:t>
        <a:bodyPr/>
        <a:lstStyle/>
        <a:p>
          <a:endParaRPr lang="en-US"/>
        </a:p>
      </dgm:t>
    </dgm:pt>
    <dgm:pt modelId="{D5CB54FB-A164-4BE5-8A54-4E389A1664EC}" type="sibTrans" cxnId="{017D3638-45E2-4B8B-A0E0-5FA3D2ABDA96}">
      <dgm:prSet/>
      <dgm:spPr/>
      <dgm:t>
        <a:bodyPr/>
        <a:lstStyle/>
        <a:p>
          <a:endParaRPr lang="en-US"/>
        </a:p>
      </dgm:t>
    </dgm:pt>
    <dgm:pt modelId="{CD17813E-28A8-4AA9-B70E-EEC87394F274}" type="pres">
      <dgm:prSet presAssocID="{8DD22B0E-C27F-4FD6-8A34-42587F3449A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4548319C-A2A4-4172-90ED-F0F312C543A3}" type="pres">
      <dgm:prSet presAssocID="{8DD22B0E-C27F-4FD6-8A34-42587F3449A8}" presName="Name1" presStyleCnt="0"/>
      <dgm:spPr/>
    </dgm:pt>
    <dgm:pt modelId="{E57F6321-E9B5-4FD6-B2CE-0ACA18690827}" type="pres">
      <dgm:prSet presAssocID="{8DD22B0E-C27F-4FD6-8A34-42587F3449A8}" presName="cycle" presStyleCnt="0"/>
      <dgm:spPr/>
    </dgm:pt>
    <dgm:pt modelId="{9D698DA0-1223-45CE-87B1-2A192CCBCC09}" type="pres">
      <dgm:prSet presAssocID="{8DD22B0E-C27F-4FD6-8A34-42587F3449A8}" presName="srcNode" presStyleLbl="node1" presStyleIdx="0" presStyleCnt="6"/>
      <dgm:spPr/>
    </dgm:pt>
    <dgm:pt modelId="{889C6114-9AE7-4EB3-A312-BE4DC3D253B9}" type="pres">
      <dgm:prSet presAssocID="{8DD22B0E-C27F-4FD6-8A34-42587F3449A8}" presName="conn" presStyleLbl="parChTrans1D2" presStyleIdx="0" presStyleCnt="1"/>
      <dgm:spPr/>
      <dgm:t>
        <a:bodyPr/>
        <a:lstStyle/>
        <a:p>
          <a:endParaRPr lang="en-US"/>
        </a:p>
      </dgm:t>
    </dgm:pt>
    <dgm:pt modelId="{3A50ABC4-29EE-4CB5-9CCC-9418CFECE51A}" type="pres">
      <dgm:prSet presAssocID="{8DD22B0E-C27F-4FD6-8A34-42587F3449A8}" presName="extraNode" presStyleLbl="node1" presStyleIdx="0" presStyleCnt="6"/>
      <dgm:spPr/>
    </dgm:pt>
    <dgm:pt modelId="{9BAAF078-07E2-4175-B8D2-576B8416CB65}" type="pres">
      <dgm:prSet presAssocID="{8DD22B0E-C27F-4FD6-8A34-42587F3449A8}" presName="dstNode" presStyleLbl="node1" presStyleIdx="0" presStyleCnt="6"/>
      <dgm:spPr/>
    </dgm:pt>
    <dgm:pt modelId="{52A6783B-1587-4059-8265-62F96CAAC8B3}" type="pres">
      <dgm:prSet presAssocID="{02D47A44-5DC1-4E37-A6EC-C19ABBDD5587}" presName="text_1" presStyleLbl="node1" presStyleIdx="0" presStyleCnt="6" custScaleY="1315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6DDF34-F7BF-41F8-B2E6-425E00E54F47}" type="pres">
      <dgm:prSet presAssocID="{02D47A44-5DC1-4E37-A6EC-C19ABBDD5587}" presName="accent_1" presStyleCnt="0"/>
      <dgm:spPr/>
    </dgm:pt>
    <dgm:pt modelId="{036A8304-080A-4219-AF59-97D5096BD9BE}" type="pres">
      <dgm:prSet presAssocID="{02D47A44-5DC1-4E37-A6EC-C19ABBDD5587}" presName="accentRepeatNode" presStyleLbl="solidFgAcc1" presStyleIdx="0" presStyleCnt="6"/>
      <dgm:spPr/>
    </dgm:pt>
    <dgm:pt modelId="{BF0F1A27-C825-4328-8D8F-A5F3427E06BB}" type="pres">
      <dgm:prSet presAssocID="{FD3478A6-9FCA-4851-8E48-B6188C94D6D3}" presName="text_2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95B4B5-B726-45F7-A474-0E098A5B1C41}" type="pres">
      <dgm:prSet presAssocID="{FD3478A6-9FCA-4851-8E48-B6188C94D6D3}" presName="accent_2" presStyleCnt="0"/>
      <dgm:spPr/>
    </dgm:pt>
    <dgm:pt modelId="{D652B185-9C65-4F07-87C5-C533EB5DCB48}" type="pres">
      <dgm:prSet presAssocID="{FD3478A6-9FCA-4851-8E48-B6188C94D6D3}" presName="accentRepeatNode" presStyleLbl="solidFgAcc1" presStyleIdx="1" presStyleCnt="6"/>
      <dgm:spPr/>
    </dgm:pt>
    <dgm:pt modelId="{D4256605-7704-47B7-A4FA-454A98275128}" type="pres">
      <dgm:prSet presAssocID="{CA604A91-DA8F-4319-BCA1-4E0F535CF052}" presName="text_3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30F510-D367-44C9-A55C-514C5A23BD06}" type="pres">
      <dgm:prSet presAssocID="{CA604A91-DA8F-4319-BCA1-4E0F535CF052}" presName="accent_3" presStyleCnt="0"/>
      <dgm:spPr/>
    </dgm:pt>
    <dgm:pt modelId="{9A3FABC7-C069-436A-857C-501CC0816416}" type="pres">
      <dgm:prSet presAssocID="{CA604A91-DA8F-4319-BCA1-4E0F535CF052}" presName="accentRepeatNode" presStyleLbl="solidFgAcc1" presStyleIdx="2" presStyleCnt="6"/>
      <dgm:spPr/>
    </dgm:pt>
    <dgm:pt modelId="{7634F390-2844-4C5E-BAA5-2EBEA93C3290}" type="pres">
      <dgm:prSet presAssocID="{2ABAA617-9F6B-4D9F-AAFD-94ED252A6BC0}" presName="text_4" presStyleLbl="node1" presStyleIdx="3" presStyleCnt="6" custScaleY="1211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4F3DE9-AE65-4A41-9AA1-6C87BF0FEA9C}" type="pres">
      <dgm:prSet presAssocID="{2ABAA617-9F6B-4D9F-AAFD-94ED252A6BC0}" presName="accent_4" presStyleCnt="0"/>
      <dgm:spPr/>
    </dgm:pt>
    <dgm:pt modelId="{25CC9EDB-0FF5-4664-95F7-E69C815CCE34}" type="pres">
      <dgm:prSet presAssocID="{2ABAA617-9F6B-4D9F-AAFD-94ED252A6BC0}" presName="accentRepeatNode" presStyleLbl="solidFgAcc1" presStyleIdx="3" presStyleCnt="6"/>
      <dgm:spPr/>
    </dgm:pt>
    <dgm:pt modelId="{4DA566A8-1217-47C1-A681-BBD8F637B108}" type="pres">
      <dgm:prSet presAssocID="{D4A94EC7-BB5B-4E22-A1D7-475A7B063157}" presName="text_5" presStyleLbl="node1" presStyleIdx="4" presStyleCnt="6" custScaleY="1521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E0359D-7D0B-4B98-A790-2492F1E6841B}" type="pres">
      <dgm:prSet presAssocID="{D4A94EC7-BB5B-4E22-A1D7-475A7B063157}" presName="accent_5" presStyleCnt="0"/>
      <dgm:spPr/>
    </dgm:pt>
    <dgm:pt modelId="{20F65694-686E-4CE3-8548-8D7ADCB47F70}" type="pres">
      <dgm:prSet presAssocID="{D4A94EC7-BB5B-4E22-A1D7-475A7B063157}" presName="accentRepeatNode" presStyleLbl="solidFgAcc1" presStyleIdx="4" presStyleCnt="6"/>
      <dgm:spPr/>
    </dgm:pt>
    <dgm:pt modelId="{945E8079-93C6-4BB5-912F-DA3AABF143BE}" type="pres">
      <dgm:prSet presAssocID="{5C95316A-475C-45F4-8560-ECF1AEC0B242}" presName="text_6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124ED9-06FD-4F97-A4BB-211BC6CC58B8}" type="pres">
      <dgm:prSet presAssocID="{5C95316A-475C-45F4-8560-ECF1AEC0B242}" presName="accent_6" presStyleCnt="0"/>
      <dgm:spPr/>
    </dgm:pt>
    <dgm:pt modelId="{97F29ABA-4377-45BC-826B-064E23DDDEF1}" type="pres">
      <dgm:prSet presAssocID="{5C95316A-475C-45F4-8560-ECF1AEC0B242}" presName="accentRepeatNode" presStyleLbl="solidFgAcc1" presStyleIdx="5" presStyleCnt="6"/>
      <dgm:spPr/>
    </dgm:pt>
  </dgm:ptLst>
  <dgm:cxnLst>
    <dgm:cxn modelId="{36571E0F-7D94-49A7-9AAB-DF1CF05423D0}" srcId="{8DD22B0E-C27F-4FD6-8A34-42587F3449A8}" destId="{FD3478A6-9FCA-4851-8E48-B6188C94D6D3}" srcOrd="1" destOrd="0" parTransId="{38E41D1D-C134-46A2-8534-A12D5BAA5057}" sibTransId="{B1515322-DC5B-49BC-8203-F568F3B51046}"/>
    <dgm:cxn modelId="{0FF65C8B-A4DD-4190-99D1-817437F5077E}" type="presOf" srcId="{8DD22B0E-C27F-4FD6-8A34-42587F3449A8}" destId="{CD17813E-28A8-4AA9-B70E-EEC87394F274}" srcOrd="0" destOrd="0" presId="urn:microsoft.com/office/officeart/2008/layout/VerticalCurvedList"/>
    <dgm:cxn modelId="{017D3638-45E2-4B8B-A0E0-5FA3D2ABDA96}" srcId="{8DD22B0E-C27F-4FD6-8A34-42587F3449A8}" destId="{CA604A91-DA8F-4319-BCA1-4E0F535CF052}" srcOrd="2" destOrd="0" parTransId="{0BD7D2DB-50CA-420B-A50D-28E54D0AF635}" sibTransId="{D5CB54FB-A164-4BE5-8A54-4E389A1664EC}"/>
    <dgm:cxn modelId="{BA6A1831-CE10-44B6-A37A-2954A2BF9AF5}" type="presOf" srcId="{CA604A91-DA8F-4319-BCA1-4E0F535CF052}" destId="{D4256605-7704-47B7-A4FA-454A98275128}" srcOrd="0" destOrd="0" presId="urn:microsoft.com/office/officeart/2008/layout/VerticalCurvedList"/>
    <dgm:cxn modelId="{6D9C7C50-E416-432D-9353-DDAF632BBA32}" srcId="{8DD22B0E-C27F-4FD6-8A34-42587F3449A8}" destId="{5C95316A-475C-45F4-8560-ECF1AEC0B242}" srcOrd="5" destOrd="0" parTransId="{3ED2A2DA-750D-49D9-A0C1-845F569744FD}" sibTransId="{8A7E0406-38AC-47C2-953E-15DEF9389809}"/>
    <dgm:cxn modelId="{7C90B10C-846B-490D-BC5B-8D7E6D091ECA}" srcId="{8DD22B0E-C27F-4FD6-8A34-42587F3449A8}" destId="{2ABAA617-9F6B-4D9F-AAFD-94ED252A6BC0}" srcOrd="3" destOrd="0" parTransId="{8E7A8214-7B81-4B85-9863-2AAF11E9EAFC}" sibTransId="{3867FC16-FFB4-4180-A22C-34C875FBCF66}"/>
    <dgm:cxn modelId="{70261D05-5C61-4DA5-B3FB-1CE5D4246005}" type="presOf" srcId="{E872089B-3199-404B-A657-BF3AC920FAEB}" destId="{889C6114-9AE7-4EB3-A312-BE4DC3D253B9}" srcOrd="0" destOrd="0" presId="urn:microsoft.com/office/officeart/2008/layout/VerticalCurvedList"/>
    <dgm:cxn modelId="{7659749A-E2B8-481D-B04C-22DDE30FD44E}" type="presOf" srcId="{5C95316A-475C-45F4-8560-ECF1AEC0B242}" destId="{945E8079-93C6-4BB5-912F-DA3AABF143BE}" srcOrd="0" destOrd="0" presId="urn:microsoft.com/office/officeart/2008/layout/VerticalCurvedList"/>
    <dgm:cxn modelId="{69C8E4AE-9496-4A54-B897-DDF5BC286318}" type="presOf" srcId="{02D47A44-5DC1-4E37-A6EC-C19ABBDD5587}" destId="{52A6783B-1587-4059-8265-62F96CAAC8B3}" srcOrd="0" destOrd="0" presId="urn:microsoft.com/office/officeart/2008/layout/VerticalCurvedList"/>
    <dgm:cxn modelId="{0851BA33-B77C-434D-AC5D-2D6ECDDDFFC7}" type="presOf" srcId="{FD3478A6-9FCA-4851-8E48-B6188C94D6D3}" destId="{BF0F1A27-C825-4328-8D8F-A5F3427E06BB}" srcOrd="0" destOrd="0" presId="urn:microsoft.com/office/officeart/2008/layout/VerticalCurvedList"/>
    <dgm:cxn modelId="{D0D6311F-77B4-43CC-9300-57FF86EA98A6}" type="presOf" srcId="{2ABAA617-9F6B-4D9F-AAFD-94ED252A6BC0}" destId="{7634F390-2844-4C5E-BAA5-2EBEA93C3290}" srcOrd="0" destOrd="0" presId="urn:microsoft.com/office/officeart/2008/layout/VerticalCurvedList"/>
    <dgm:cxn modelId="{F6CDF17A-387B-4EDF-95A5-F73700722F8B}" type="presOf" srcId="{D4A94EC7-BB5B-4E22-A1D7-475A7B063157}" destId="{4DA566A8-1217-47C1-A681-BBD8F637B108}" srcOrd="0" destOrd="0" presId="urn:microsoft.com/office/officeart/2008/layout/VerticalCurvedList"/>
    <dgm:cxn modelId="{21E585AA-CD30-4F33-954E-17653BA91D98}" srcId="{8DD22B0E-C27F-4FD6-8A34-42587F3449A8}" destId="{D4A94EC7-BB5B-4E22-A1D7-475A7B063157}" srcOrd="4" destOrd="0" parTransId="{452A6F7E-0748-4014-AB13-5B806FBA8123}" sibTransId="{C30A1505-EF3D-4D2B-ACB7-88750B98469B}"/>
    <dgm:cxn modelId="{EF1E6C1D-D17C-4025-A7DC-75F085F6B0E6}" srcId="{8DD22B0E-C27F-4FD6-8A34-42587F3449A8}" destId="{02D47A44-5DC1-4E37-A6EC-C19ABBDD5587}" srcOrd="0" destOrd="0" parTransId="{23B24452-D49D-4573-BC1C-77D04CD8D806}" sibTransId="{E872089B-3199-404B-A657-BF3AC920FAEB}"/>
    <dgm:cxn modelId="{CA5D6121-6C14-4D64-9CEF-DDBFEF905172}" type="presParOf" srcId="{CD17813E-28A8-4AA9-B70E-EEC87394F274}" destId="{4548319C-A2A4-4172-90ED-F0F312C543A3}" srcOrd="0" destOrd="0" presId="urn:microsoft.com/office/officeart/2008/layout/VerticalCurvedList"/>
    <dgm:cxn modelId="{F10D77F1-C1C2-408E-A036-A6B62DD0EF4A}" type="presParOf" srcId="{4548319C-A2A4-4172-90ED-F0F312C543A3}" destId="{E57F6321-E9B5-4FD6-B2CE-0ACA18690827}" srcOrd="0" destOrd="0" presId="urn:microsoft.com/office/officeart/2008/layout/VerticalCurvedList"/>
    <dgm:cxn modelId="{1FF753C8-A881-46E8-B4DD-A56904984AC5}" type="presParOf" srcId="{E57F6321-E9B5-4FD6-B2CE-0ACA18690827}" destId="{9D698DA0-1223-45CE-87B1-2A192CCBCC09}" srcOrd="0" destOrd="0" presId="urn:microsoft.com/office/officeart/2008/layout/VerticalCurvedList"/>
    <dgm:cxn modelId="{DCAC3F3D-C763-44E2-A2C8-26EC317EC7EE}" type="presParOf" srcId="{E57F6321-E9B5-4FD6-B2CE-0ACA18690827}" destId="{889C6114-9AE7-4EB3-A312-BE4DC3D253B9}" srcOrd="1" destOrd="0" presId="urn:microsoft.com/office/officeart/2008/layout/VerticalCurvedList"/>
    <dgm:cxn modelId="{31D07033-B3CF-4201-A44C-C800CC6D192E}" type="presParOf" srcId="{E57F6321-E9B5-4FD6-B2CE-0ACA18690827}" destId="{3A50ABC4-29EE-4CB5-9CCC-9418CFECE51A}" srcOrd="2" destOrd="0" presId="urn:microsoft.com/office/officeart/2008/layout/VerticalCurvedList"/>
    <dgm:cxn modelId="{7D84AB68-26EA-4328-8517-0E0C2AAA3E17}" type="presParOf" srcId="{E57F6321-E9B5-4FD6-B2CE-0ACA18690827}" destId="{9BAAF078-07E2-4175-B8D2-576B8416CB65}" srcOrd="3" destOrd="0" presId="urn:microsoft.com/office/officeart/2008/layout/VerticalCurvedList"/>
    <dgm:cxn modelId="{C4066FD9-8E81-4FA4-B342-507CD5880A29}" type="presParOf" srcId="{4548319C-A2A4-4172-90ED-F0F312C543A3}" destId="{52A6783B-1587-4059-8265-62F96CAAC8B3}" srcOrd="1" destOrd="0" presId="urn:microsoft.com/office/officeart/2008/layout/VerticalCurvedList"/>
    <dgm:cxn modelId="{3F5E56B0-70BF-4A12-BAFB-53E854C46875}" type="presParOf" srcId="{4548319C-A2A4-4172-90ED-F0F312C543A3}" destId="{DD6DDF34-F7BF-41F8-B2E6-425E00E54F47}" srcOrd="2" destOrd="0" presId="urn:microsoft.com/office/officeart/2008/layout/VerticalCurvedList"/>
    <dgm:cxn modelId="{E7EA2246-7352-412C-863E-34BD3B9B7E7E}" type="presParOf" srcId="{DD6DDF34-F7BF-41F8-B2E6-425E00E54F47}" destId="{036A8304-080A-4219-AF59-97D5096BD9BE}" srcOrd="0" destOrd="0" presId="urn:microsoft.com/office/officeart/2008/layout/VerticalCurvedList"/>
    <dgm:cxn modelId="{F67CE77E-64DE-4BD5-ABEA-1B14EA382285}" type="presParOf" srcId="{4548319C-A2A4-4172-90ED-F0F312C543A3}" destId="{BF0F1A27-C825-4328-8D8F-A5F3427E06BB}" srcOrd="3" destOrd="0" presId="urn:microsoft.com/office/officeart/2008/layout/VerticalCurvedList"/>
    <dgm:cxn modelId="{0FA7F9AF-73B5-4DE3-A398-8923922DA590}" type="presParOf" srcId="{4548319C-A2A4-4172-90ED-F0F312C543A3}" destId="{F795B4B5-B726-45F7-A474-0E098A5B1C41}" srcOrd="4" destOrd="0" presId="urn:microsoft.com/office/officeart/2008/layout/VerticalCurvedList"/>
    <dgm:cxn modelId="{DFB50D33-2CFB-4142-88F6-94170C69C128}" type="presParOf" srcId="{F795B4B5-B726-45F7-A474-0E098A5B1C41}" destId="{D652B185-9C65-4F07-87C5-C533EB5DCB48}" srcOrd="0" destOrd="0" presId="urn:microsoft.com/office/officeart/2008/layout/VerticalCurvedList"/>
    <dgm:cxn modelId="{0246966E-6748-4985-81FF-E3BA000CD356}" type="presParOf" srcId="{4548319C-A2A4-4172-90ED-F0F312C543A3}" destId="{D4256605-7704-47B7-A4FA-454A98275128}" srcOrd="5" destOrd="0" presId="urn:microsoft.com/office/officeart/2008/layout/VerticalCurvedList"/>
    <dgm:cxn modelId="{4FD70DB4-EB2C-4175-A90B-ECAE2264A5E0}" type="presParOf" srcId="{4548319C-A2A4-4172-90ED-F0F312C543A3}" destId="{B630F510-D367-44C9-A55C-514C5A23BD06}" srcOrd="6" destOrd="0" presId="urn:microsoft.com/office/officeart/2008/layout/VerticalCurvedList"/>
    <dgm:cxn modelId="{D1EB0BF0-6928-4816-89ED-D221FA8C2587}" type="presParOf" srcId="{B630F510-D367-44C9-A55C-514C5A23BD06}" destId="{9A3FABC7-C069-436A-857C-501CC0816416}" srcOrd="0" destOrd="0" presId="urn:microsoft.com/office/officeart/2008/layout/VerticalCurvedList"/>
    <dgm:cxn modelId="{93654F71-1592-477A-AAB7-CEF8C914BD94}" type="presParOf" srcId="{4548319C-A2A4-4172-90ED-F0F312C543A3}" destId="{7634F390-2844-4C5E-BAA5-2EBEA93C3290}" srcOrd="7" destOrd="0" presId="urn:microsoft.com/office/officeart/2008/layout/VerticalCurvedList"/>
    <dgm:cxn modelId="{9DE138F6-925F-4A92-932D-E2D8531A7F21}" type="presParOf" srcId="{4548319C-A2A4-4172-90ED-F0F312C543A3}" destId="{EA4F3DE9-AE65-4A41-9AA1-6C87BF0FEA9C}" srcOrd="8" destOrd="0" presId="urn:microsoft.com/office/officeart/2008/layout/VerticalCurvedList"/>
    <dgm:cxn modelId="{9FED6030-27CC-4DE3-BBAC-626D9132D59C}" type="presParOf" srcId="{EA4F3DE9-AE65-4A41-9AA1-6C87BF0FEA9C}" destId="{25CC9EDB-0FF5-4664-95F7-E69C815CCE34}" srcOrd="0" destOrd="0" presId="urn:microsoft.com/office/officeart/2008/layout/VerticalCurvedList"/>
    <dgm:cxn modelId="{28CA6C8C-D17B-4A5C-A48D-BCA7898F2A9E}" type="presParOf" srcId="{4548319C-A2A4-4172-90ED-F0F312C543A3}" destId="{4DA566A8-1217-47C1-A681-BBD8F637B108}" srcOrd="9" destOrd="0" presId="urn:microsoft.com/office/officeart/2008/layout/VerticalCurvedList"/>
    <dgm:cxn modelId="{3A1E6BCB-B4C2-47CF-B42D-BF93E76AC378}" type="presParOf" srcId="{4548319C-A2A4-4172-90ED-F0F312C543A3}" destId="{A2E0359D-7D0B-4B98-A790-2492F1E6841B}" srcOrd="10" destOrd="0" presId="urn:microsoft.com/office/officeart/2008/layout/VerticalCurvedList"/>
    <dgm:cxn modelId="{24DFC2DE-6264-476C-8CE6-E38FD92806E8}" type="presParOf" srcId="{A2E0359D-7D0B-4B98-A790-2492F1E6841B}" destId="{20F65694-686E-4CE3-8548-8D7ADCB47F70}" srcOrd="0" destOrd="0" presId="urn:microsoft.com/office/officeart/2008/layout/VerticalCurvedList"/>
    <dgm:cxn modelId="{EF984CFF-41F5-414D-86A2-89B85F7DF93E}" type="presParOf" srcId="{4548319C-A2A4-4172-90ED-F0F312C543A3}" destId="{945E8079-93C6-4BB5-912F-DA3AABF143BE}" srcOrd="11" destOrd="0" presId="urn:microsoft.com/office/officeart/2008/layout/VerticalCurvedList"/>
    <dgm:cxn modelId="{5EB13439-8FDF-49BA-8295-06905839C6DE}" type="presParOf" srcId="{4548319C-A2A4-4172-90ED-F0F312C543A3}" destId="{D1124ED9-06FD-4F97-A4BB-211BC6CC58B8}" srcOrd="12" destOrd="0" presId="urn:microsoft.com/office/officeart/2008/layout/VerticalCurvedList"/>
    <dgm:cxn modelId="{D2BBAF3B-1325-4883-A876-C37B8A246F40}" type="presParOf" srcId="{D1124ED9-06FD-4F97-A4BB-211BC6CC58B8}" destId="{97F29ABA-4377-45BC-826B-064E23DDDEF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DD22B0E-C27F-4FD6-8A34-42587F3449A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2D47A44-5DC1-4E37-A6EC-C19ABBDD5587}">
      <dgm:prSet phldrT="[Text]" custT="1"/>
      <dgm:spPr/>
      <dgm:t>
        <a:bodyPr/>
        <a:lstStyle/>
        <a:p>
          <a:r>
            <a:rPr lang="en-US" sz="2400" dirty="0" smtClean="0"/>
            <a:t>No contra trade in six months from last trade.</a:t>
          </a:r>
          <a:endParaRPr lang="en-US" sz="2400" dirty="0"/>
        </a:p>
      </dgm:t>
    </dgm:pt>
    <dgm:pt modelId="{23B24452-D49D-4573-BC1C-77D04CD8D806}" type="parTrans" cxnId="{EF1E6C1D-D17C-4025-A7DC-75F085F6B0E6}">
      <dgm:prSet/>
      <dgm:spPr/>
      <dgm:t>
        <a:bodyPr/>
        <a:lstStyle/>
        <a:p>
          <a:endParaRPr lang="en-US"/>
        </a:p>
      </dgm:t>
    </dgm:pt>
    <dgm:pt modelId="{E872089B-3199-404B-A657-BF3AC920FAEB}" type="sibTrans" cxnId="{EF1E6C1D-D17C-4025-A7DC-75F085F6B0E6}">
      <dgm:prSet/>
      <dgm:spPr/>
      <dgm:t>
        <a:bodyPr/>
        <a:lstStyle/>
        <a:p>
          <a:endParaRPr lang="en-US"/>
        </a:p>
      </dgm:t>
    </dgm:pt>
    <dgm:pt modelId="{53D87EE9-1E0B-44A6-A017-E45BF4F7032D}">
      <dgm:prSet phldrT="[Text]" custT="1"/>
      <dgm:spPr/>
      <dgm:t>
        <a:bodyPr/>
        <a:lstStyle/>
        <a:p>
          <a:r>
            <a:rPr lang="en-US" sz="2400" dirty="0" smtClean="0"/>
            <a:t>CO empowered to grant relaxation from contra trade provisions</a:t>
          </a:r>
          <a:endParaRPr lang="en-US" sz="2800" dirty="0"/>
        </a:p>
      </dgm:t>
    </dgm:pt>
    <dgm:pt modelId="{49E3A39E-E673-4F81-AE1C-2C19548C7213}" type="parTrans" cxnId="{1C9216DE-B0D8-4B31-AC18-AA254C962126}">
      <dgm:prSet/>
      <dgm:spPr/>
      <dgm:t>
        <a:bodyPr/>
        <a:lstStyle/>
        <a:p>
          <a:endParaRPr lang="en-US"/>
        </a:p>
      </dgm:t>
    </dgm:pt>
    <dgm:pt modelId="{8834222F-77AA-4785-968C-6E78B20FCCF4}" type="sibTrans" cxnId="{1C9216DE-B0D8-4B31-AC18-AA254C962126}">
      <dgm:prSet/>
      <dgm:spPr/>
      <dgm:t>
        <a:bodyPr/>
        <a:lstStyle/>
        <a:p>
          <a:endParaRPr lang="en-US"/>
        </a:p>
      </dgm:t>
    </dgm:pt>
    <dgm:pt modelId="{FD3478A6-9FCA-4851-8E48-B6188C94D6D3}">
      <dgm:prSet phldrT="[Text]" custT="1"/>
      <dgm:spPr/>
      <dgm:t>
        <a:bodyPr/>
        <a:lstStyle/>
        <a:p>
          <a:r>
            <a:rPr lang="en-US" sz="2400" dirty="0" smtClean="0"/>
            <a:t>contra trade be executed, inadvertently or otherwise, profits from such trade shall be liable to be disgorged for remittance to SEBI IPEF.</a:t>
          </a:r>
          <a:endParaRPr lang="en-US" sz="2400" dirty="0"/>
        </a:p>
      </dgm:t>
    </dgm:pt>
    <dgm:pt modelId="{38E41D1D-C134-46A2-8534-A12D5BAA5057}" type="parTrans" cxnId="{36571E0F-7D94-49A7-9AAB-DF1CF05423D0}">
      <dgm:prSet/>
      <dgm:spPr/>
      <dgm:t>
        <a:bodyPr/>
        <a:lstStyle/>
        <a:p>
          <a:endParaRPr lang="en-US"/>
        </a:p>
      </dgm:t>
    </dgm:pt>
    <dgm:pt modelId="{B1515322-DC5B-49BC-8203-F568F3B51046}" type="sibTrans" cxnId="{36571E0F-7D94-49A7-9AAB-DF1CF05423D0}">
      <dgm:prSet/>
      <dgm:spPr/>
      <dgm:t>
        <a:bodyPr/>
        <a:lstStyle/>
        <a:p>
          <a:endParaRPr lang="en-US"/>
        </a:p>
      </dgm:t>
    </dgm:pt>
    <dgm:pt modelId="{2ABAA617-9F6B-4D9F-AAFD-94ED252A6BC0}">
      <dgm:prSet custT="1"/>
      <dgm:spPr/>
      <dgm:t>
        <a:bodyPr/>
        <a:lstStyle/>
        <a:p>
          <a:r>
            <a:rPr lang="en-US" sz="2400" dirty="0" smtClean="0"/>
            <a:t>Contra trade not applicable on exercise of Stock Options.</a:t>
          </a:r>
          <a:endParaRPr lang="en-US" sz="2400" dirty="0"/>
        </a:p>
      </dgm:t>
    </dgm:pt>
    <dgm:pt modelId="{8E7A8214-7B81-4B85-9863-2AAF11E9EAFC}" type="parTrans" cxnId="{7C90B10C-846B-490D-BC5B-8D7E6D091ECA}">
      <dgm:prSet/>
      <dgm:spPr/>
      <dgm:t>
        <a:bodyPr/>
        <a:lstStyle/>
        <a:p>
          <a:endParaRPr lang="en-US"/>
        </a:p>
      </dgm:t>
    </dgm:pt>
    <dgm:pt modelId="{3867FC16-FFB4-4180-A22C-34C875FBCF66}" type="sibTrans" cxnId="{7C90B10C-846B-490D-BC5B-8D7E6D091ECA}">
      <dgm:prSet/>
      <dgm:spPr/>
      <dgm:t>
        <a:bodyPr/>
        <a:lstStyle/>
        <a:p>
          <a:endParaRPr lang="en-US"/>
        </a:p>
      </dgm:t>
    </dgm:pt>
    <dgm:pt modelId="{D4A94EC7-BB5B-4E22-A1D7-475A7B063157}">
      <dgm:prSet custT="1"/>
      <dgm:spPr/>
      <dgm:t>
        <a:bodyPr/>
        <a:lstStyle/>
        <a:p>
          <a:r>
            <a:rPr lang="en-US" sz="2400" dirty="0" smtClean="0"/>
            <a:t>Formats to be specified</a:t>
          </a:r>
        </a:p>
      </dgm:t>
    </dgm:pt>
    <dgm:pt modelId="{452A6F7E-0748-4014-AB13-5B806FBA8123}" type="parTrans" cxnId="{21E585AA-CD30-4F33-954E-17653BA91D98}">
      <dgm:prSet/>
      <dgm:spPr/>
      <dgm:t>
        <a:bodyPr/>
        <a:lstStyle/>
        <a:p>
          <a:endParaRPr lang="en-US"/>
        </a:p>
      </dgm:t>
    </dgm:pt>
    <dgm:pt modelId="{C30A1505-EF3D-4D2B-ACB7-88750B98469B}" type="sibTrans" cxnId="{21E585AA-CD30-4F33-954E-17653BA91D98}">
      <dgm:prSet/>
      <dgm:spPr/>
      <dgm:t>
        <a:bodyPr/>
        <a:lstStyle/>
        <a:p>
          <a:endParaRPr lang="en-US"/>
        </a:p>
      </dgm:t>
    </dgm:pt>
    <dgm:pt modelId="{5C95316A-475C-45F4-8560-ECF1AEC0B242}">
      <dgm:prSet custT="1"/>
      <dgm:spPr/>
      <dgm:t>
        <a:bodyPr/>
        <a:lstStyle/>
        <a:p>
          <a:r>
            <a:rPr lang="en-US" sz="2400" dirty="0" smtClean="0"/>
            <a:t>sanctions and disciplinary actions, including wage freeze, suspension, recovery, etc., that may be imposed to be stipulated for the contravention of the code of conduct </a:t>
          </a:r>
        </a:p>
      </dgm:t>
    </dgm:pt>
    <dgm:pt modelId="{3ED2A2DA-750D-49D9-A0C1-845F569744FD}" type="parTrans" cxnId="{6D9C7C50-E416-432D-9353-DDAF632BBA32}">
      <dgm:prSet/>
      <dgm:spPr/>
      <dgm:t>
        <a:bodyPr/>
        <a:lstStyle/>
        <a:p>
          <a:endParaRPr lang="en-US"/>
        </a:p>
      </dgm:t>
    </dgm:pt>
    <dgm:pt modelId="{8A7E0406-38AC-47C2-953E-15DEF9389809}" type="sibTrans" cxnId="{6D9C7C50-E416-432D-9353-DDAF632BBA32}">
      <dgm:prSet/>
      <dgm:spPr/>
      <dgm:t>
        <a:bodyPr/>
        <a:lstStyle/>
        <a:p>
          <a:endParaRPr lang="en-US"/>
        </a:p>
      </dgm:t>
    </dgm:pt>
    <dgm:pt modelId="{CD17813E-28A8-4AA9-B70E-EEC87394F274}" type="pres">
      <dgm:prSet presAssocID="{8DD22B0E-C27F-4FD6-8A34-42587F3449A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4548319C-A2A4-4172-90ED-F0F312C543A3}" type="pres">
      <dgm:prSet presAssocID="{8DD22B0E-C27F-4FD6-8A34-42587F3449A8}" presName="Name1" presStyleCnt="0"/>
      <dgm:spPr/>
    </dgm:pt>
    <dgm:pt modelId="{E57F6321-E9B5-4FD6-B2CE-0ACA18690827}" type="pres">
      <dgm:prSet presAssocID="{8DD22B0E-C27F-4FD6-8A34-42587F3449A8}" presName="cycle" presStyleCnt="0"/>
      <dgm:spPr/>
    </dgm:pt>
    <dgm:pt modelId="{9D698DA0-1223-45CE-87B1-2A192CCBCC09}" type="pres">
      <dgm:prSet presAssocID="{8DD22B0E-C27F-4FD6-8A34-42587F3449A8}" presName="srcNode" presStyleLbl="node1" presStyleIdx="0" presStyleCnt="6"/>
      <dgm:spPr/>
    </dgm:pt>
    <dgm:pt modelId="{889C6114-9AE7-4EB3-A312-BE4DC3D253B9}" type="pres">
      <dgm:prSet presAssocID="{8DD22B0E-C27F-4FD6-8A34-42587F3449A8}" presName="conn" presStyleLbl="parChTrans1D2" presStyleIdx="0" presStyleCnt="1"/>
      <dgm:spPr/>
      <dgm:t>
        <a:bodyPr/>
        <a:lstStyle/>
        <a:p>
          <a:endParaRPr lang="en-US"/>
        </a:p>
      </dgm:t>
    </dgm:pt>
    <dgm:pt modelId="{3A50ABC4-29EE-4CB5-9CCC-9418CFECE51A}" type="pres">
      <dgm:prSet presAssocID="{8DD22B0E-C27F-4FD6-8A34-42587F3449A8}" presName="extraNode" presStyleLbl="node1" presStyleIdx="0" presStyleCnt="6"/>
      <dgm:spPr/>
    </dgm:pt>
    <dgm:pt modelId="{9BAAF078-07E2-4175-B8D2-576B8416CB65}" type="pres">
      <dgm:prSet presAssocID="{8DD22B0E-C27F-4FD6-8A34-42587F3449A8}" presName="dstNode" presStyleLbl="node1" presStyleIdx="0" presStyleCnt="6"/>
      <dgm:spPr/>
    </dgm:pt>
    <dgm:pt modelId="{52A6783B-1587-4059-8265-62F96CAAC8B3}" type="pres">
      <dgm:prSet presAssocID="{02D47A44-5DC1-4E37-A6EC-C19ABBDD5587}" presName="text_1" presStyleLbl="node1" presStyleIdx="0" presStyleCnt="6" custScaleY="131544" custLinFactNeighborY="70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6DDF34-F7BF-41F8-B2E6-425E00E54F47}" type="pres">
      <dgm:prSet presAssocID="{02D47A44-5DC1-4E37-A6EC-C19ABBDD5587}" presName="accent_1" presStyleCnt="0"/>
      <dgm:spPr/>
    </dgm:pt>
    <dgm:pt modelId="{036A8304-080A-4219-AF59-97D5096BD9BE}" type="pres">
      <dgm:prSet presAssocID="{02D47A44-5DC1-4E37-A6EC-C19ABBDD5587}" presName="accentRepeatNode" presStyleLbl="solidFgAcc1" presStyleIdx="0" presStyleCnt="6"/>
      <dgm:spPr/>
    </dgm:pt>
    <dgm:pt modelId="{E03D2E47-106A-4E4F-93CD-67A218F6FCC7}" type="pres">
      <dgm:prSet presAssocID="{53D87EE9-1E0B-44A6-A017-E45BF4F7032D}" presName="text_2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F6C182-FF68-4745-BBE4-0D391FD4644E}" type="pres">
      <dgm:prSet presAssocID="{53D87EE9-1E0B-44A6-A017-E45BF4F7032D}" presName="accent_2" presStyleCnt="0"/>
      <dgm:spPr/>
    </dgm:pt>
    <dgm:pt modelId="{9363BB2C-70D3-4689-BECD-5D33FDE9FEF0}" type="pres">
      <dgm:prSet presAssocID="{53D87EE9-1E0B-44A6-A017-E45BF4F7032D}" presName="accentRepeatNode" presStyleLbl="solidFgAcc1" presStyleIdx="1" presStyleCnt="6"/>
      <dgm:spPr/>
    </dgm:pt>
    <dgm:pt modelId="{1DCFAA90-CF43-4F21-8247-9BB362E26300}" type="pres">
      <dgm:prSet presAssocID="{FD3478A6-9FCA-4851-8E48-B6188C94D6D3}" presName="text_3" presStyleLbl="node1" presStyleIdx="2" presStyleCnt="6" custScaleY="1252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718C24-702E-45A6-BFEF-8E84CD50ED93}" type="pres">
      <dgm:prSet presAssocID="{FD3478A6-9FCA-4851-8E48-B6188C94D6D3}" presName="accent_3" presStyleCnt="0"/>
      <dgm:spPr/>
    </dgm:pt>
    <dgm:pt modelId="{D652B185-9C65-4F07-87C5-C533EB5DCB48}" type="pres">
      <dgm:prSet presAssocID="{FD3478A6-9FCA-4851-8E48-B6188C94D6D3}" presName="accentRepeatNode" presStyleLbl="solidFgAcc1" presStyleIdx="2" presStyleCnt="6"/>
      <dgm:spPr/>
    </dgm:pt>
    <dgm:pt modelId="{7634F390-2844-4C5E-BAA5-2EBEA93C3290}" type="pres">
      <dgm:prSet presAssocID="{2ABAA617-9F6B-4D9F-AAFD-94ED252A6BC0}" presName="text_4" presStyleLbl="node1" presStyleIdx="3" presStyleCnt="6" custScaleY="1211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4F3DE9-AE65-4A41-9AA1-6C87BF0FEA9C}" type="pres">
      <dgm:prSet presAssocID="{2ABAA617-9F6B-4D9F-AAFD-94ED252A6BC0}" presName="accent_4" presStyleCnt="0"/>
      <dgm:spPr/>
    </dgm:pt>
    <dgm:pt modelId="{25CC9EDB-0FF5-4664-95F7-E69C815CCE34}" type="pres">
      <dgm:prSet presAssocID="{2ABAA617-9F6B-4D9F-AAFD-94ED252A6BC0}" presName="accentRepeatNode" presStyleLbl="solidFgAcc1" presStyleIdx="3" presStyleCnt="6"/>
      <dgm:spPr/>
    </dgm:pt>
    <dgm:pt modelId="{4DA566A8-1217-47C1-A681-BBD8F637B108}" type="pres">
      <dgm:prSet presAssocID="{D4A94EC7-BB5B-4E22-A1D7-475A7B063157}" presName="text_5" presStyleLbl="node1" presStyleIdx="4" presStyleCnt="6" custScaleY="1043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E0359D-7D0B-4B98-A790-2492F1E6841B}" type="pres">
      <dgm:prSet presAssocID="{D4A94EC7-BB5B-4E22-A1D7-475A7B063157}" presName="accent_5" presStyleCnt="0"/>
      <dgm:spPr/>
    </dgm:pt>
    <dgm:pt modelId="{20F65694-686E-4CE3-8548-8D7ADCB47F70}" type="pres">
      <dgm:prSet presAssocID="{D4A94EC7-BB5B-4E22-A1D7-475A7B063157}" presName="accentRepeatNode" presStyleLbl="solidFgAcc1" presStyleIdx="4" presStyleCnt="6"/>
      <dgm:spPr/>
    </dgm:pt>
    <dgm:pt modelId="{945E8079-93C6-4BB5-912F-DA3AABF143BE}" type="pres">
      <dgm:prSet presAssocID="{5C95316A-475C-45F4-8560-ECF1AEC0B242}" presName="text_6" presStyleLbl="node1" presStyleIdx="5" presStyleCnt="6" custScaleY="1485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124ED9-06FD-4F97-A4BB-211BC6CC58B8}" type="pres">
      <dgm:prSet presAssocID="{5C95316A-475C-45F4-8560-ECF1AEC0B242}" presName="accent_6" presStyleCnt="0"/>
      <dgm:spPr/>
    </dgm:pt>
    <dgm:pt modelId="{97F29ABA-4377-45BC-826B-064E23DDDEF1}" type="pres">
      <dgm:prSet presAssocID="{5C95316A-475C-45F4-8560-ECF1AEC0B242}" presName="accentRepeatNode" presStyleLbl="solidFgAcc1" presStyleIdx="5" presStyleCnt="6"/>
      <dgm:spPr/>
    </dgm:pt>
  </dgm:ptLst>
  <dgm:cxnLst>
    <dgm:cxn modelId="{36571E0F-7D94-49A7-9AAB-DF1CF05423D0}" srcId="{8DD22B0E-C27F-4FD6-8A34-42587F3449A8}" destId="{FD3478A6-9FCA-4851-8E48-B6188C94D6D3}" srcOrd="2" destOrd="0" parTransId="{38E41D1D-C134-46A2-8534-A12D5BAA5057}" sibTransId="{B1515322-DC5B-49BC-8203-F568F3B51046}"/>
    <dgm:cxn modelId="{0FF65C8B-A4DD-4190-99D1-817437F5077E}" type="presOf" srcId="{8DD22B0E-C27F-4FD6-8A34-42587F3449A8}" destId="{CD17813E-28A8-4AA9-B70E-EEC87394F274}" srcOrd="0" destOrd="0" presId="urn:microsoft.com/office/officeart/2008/layout/VerticalCurvedList"/>
    <dgm:cxn modelId="{4A76E499-F91F-44D2-8520-C3F9FE0FCFBE}" type="presOf" srcId="{FD3478A6-9FCA-4851-8E48-B6188C94D6D3}" destId="{1DCFAA90-CF43-4F21-8247-9BB362E26300}" srcOrd="0" destOrd="0" presId="urn:microsoft.com/office/officeart/2008/layout/VerticalCurvedList"/>
    <dgm:cxn modelId="{A31BD327-C899-4553-BE23-DB3AE05141AB}" type="presOf" srcId="{D4A94EC7-BB5B-4E22-A1D7-475A7B063157}" destId="{4DA566A8-1217-47C1-A681-BBD8F637B108}" srcOrd="0" destOrd="0" presId="urn:microsoft.com/office/officeart/2008/layout/VerticalCurvedList"/>
    <dgm:cxn modelId="{6D9C7C50-E416-432D-9353-DDAF632BBA32}" srcId="{8DD22B0E-C27F-4FD6-8A34-42587F3449A8}" destId="{5C95316A-475C-45F4-8560-ECF1AEC0B242}" srcOrd="5" destOrd="0" parTransId="{3ED2A2DA-750D-49D9-A0C1-845F569744FD}" sibTransId="{8A7E0406-38AC-47C2-953E-15DEF9389809}"/>
    <dgm:cxn modelId="{7C90B10C-846B-490D-BC5B-8D7E6D091ECA}" srcId="{8DD22B0E-C27F-4FD6-8A34-42587F3449A8}" destId="{2ABAA617-9F6B-4D9F-AAFD-94ED252A6BC0}" srcOrd="3" destOrd="0" parTransId="{8E7A8214-7B81-4B85-9863-2AAF11E9EAFC}" sibTransId="{3867FC16-FFB4-4180-A22C-34C875FBCF66}"/>
    <dgm:cxn modelId="{70261D05-5C61-4DA5-B3FB-1CE5D4246005}" type="presOf" srcId="{E872089B-3199-404B-A657-BF3AC920FAEB}" destId="{889C6114-9AE7-4EB3-A312-BE4DC3D253B9}" srcOrd="0" destOrd="0" presId="urn:microsoft.com/office/officeart/2008/layout/VerticalCurvedList"/>
    <dgm:cxn modelId="{1C9216DE-B0D8-4B31-AC18-AA254C962126}" srcId="{8DD22B0E-C27F-4FD6-8A34-42587F3449A8}" destId="{53D87EE9-1E0B-44A6-A017-E45BF4F7032D}" srcOrd="1" destOrd="0" parTransId="{49E3A39E-E673-4F81-AE1C-2C19548C7213}" sibTransId="{8834222F-77AA-4785-968C-6E78B20FCCF4}"/>
    <dgm:cxn modelId="{69C8E4AE-9496-4A54-B897-DDF5BC286318}" type="presOf" srcId="{02D47A44-5DC1-4E37-A6EC-C19ABBDD5587}" destId="{52A6783B-1587-4059-8265-62F96CAAC8B3}" srcOrd="0" destOrd="0" presId="urn:microsoft.com/office/officeart/2008/layout/VerticalCurvedList"/>
    <dgm:cxn modelId="{662B4CDE-5D87-40AC-A887-C65101C85999}" type="presOf" srcId="{2ABAA617-9F6B-4D9F-AAFD-94ED252A6BC0}" destId="{7634F390-2844-4C5E-BAA5-2EBEA93C3290}" srcOrd="0" destOrd="0" presId="urn:microsoft.com/office/officeart/2008/layout/VerticalCurvedList"/>
    <dgm:cxn modelId="{F6CDF44C-1703-4A60-A911-3CC93DDCE1EC}" type="presOf" srcId="{53D87EE9-1E0B-44A6-A017-E45BF4F7032D}" destId="{E03D2E47-106A-4E4F-93CD-67A218F6FCC7}" srcOrd="0" destOrd="0" presId="urn:microsoft.com/office/officeart/2008/layout/VerticalCurvedList"/>
    <dgm:cxn modelId="{273CB526-469D-4C39-8580-80CCF53F8AF2}" type="presOf" srcId="{5C95316A-475C-45F4-8560-ECF1AEC0B242}" destId="{945E8079-93C6-4BB5-912F-DA3AABF143BE}" srcOrd="0" destOrd="0" presId="urn:microsoft.com/office/officeart/2008/layout/VerticalCurvedList"/>
    <dgm:cxn modelId="{21E585AA-CD30-4F33-954E-17653BA91D98}" srcId="{8DD22B0E-C27F-4FD6-8A34-42587F3449A8}" destId="{D4A94EC7-BB5B-4E22-A1D7-475A7B063157}" srcOrd="4" destOrd="0" parTransId="{452A6F7E-0748-4014-AB13-5B806FBA8123}" sibTransId="{C30A1505-EF3D-4D2B-ACB7-88750B98469B}"/>
    <dgm:cxn modelId="{EF1E6C1D-D17C-4025-A7DC-75F085F6B0E6}" srcId="{8DD22B0E-C27F-4FD6-8A34-42587F3449A8}" destId="{02D47A44-5DC1-4E37-A6EC-C19ABBDD5587}" srcOrd="0" destOrd="0" parTransId="{23B24452-D49D-4573-BC1C-77D04CD8D806}" sibTransId="{E872089B-3199-404B-A657-BF3AC920FAEB}"/>
    <dgm:cxn modelId="{CA5D6121-6C14-4D64-9CEF-DDBFEF905172}" type="presParOf" srcId="{CD17813E-28A8-4AA9-B70E-EEC87394F274}" destId="{4548319C-A2A4-4172-90ED-F0F312C543A3}" srcOrd="0" destOrd="0" presId="urn:microsoft.com/office/officeart/2008/layout/VerticalCurvedList"/>
    <dgm:cxn modelId="{F10D77F1-C1C2-408E-A036-A6B62DD0EF4A}" type="presParOf" srcId="{4548319C-A2A4-4172-90ED-F0F312C543A3}" destId="{E57F6321-E9B5-4FD6-B2CE-0ACA18690827}" srcOrd="0" destOrd="0" presId="urn:microsoft.com/office/officeart/2008/layout/VerticalCurvedList"/>
    <dgm:cxn modelId="{1FF753C8-A881-46E8-B4DD-A56904984AC5}" type="presParOf" srcId="{E57F6321-E9B5-4FD6-B2CE-0ACA18690827}" destId="{9D698DA0-1223-45CE-87B1-2A192CCBCC09}" srcOrd="0" destOrd="0" presId="urn:microsoft.com/office/officeart/2008/layout/VerticalCurvedList"/>
    <dgm:cxn modelId="{DCAC3F3D-C763-44E2-A2C8-26EC317EC7EE}" type="presParOf" srcId="{E57F6321-E9B5-4FD6-B2CE-0ACA18690827}" destId="{889C6114-9AE7-4EB3-A312-BE4DC3D253B9}" srcOrd="1" destOrd="0" presId="urn:microsoft.com/office/officeart/2008/layout/VerticalCurvedList"/>
    <dgm:cxn modelId="{31D07033-B3CF-4201-A44C-C800CC6D192E}" type="presParOf" srcId="{E57F6321-E9B5-4FD6-B2CE-0ACA18690827}" destId="{3A50ABC4-29EE-4CB5-9CCC-9418CFECE51A}" srcOrd="2" destOrd="0" presId="urn:microsoft.com/office/officeart/2008/layout/VerticalCurvedList"/>
    <dgm:cxn modelId="{7D84AB68-26EA-4328-8517-0E0C2AAA3E17}" type="presParOf" srcId="{E57F6321-E9B5-4FD6-B2CE-0ACA18690827}" destId="{9BAAF078-07E2-4175-B8D2-576B8416CB65}" srcOrd="3" destOrd="0" presId="urn:microsoft.com/office/officeart/2008/layout/VerticalCurvedList"/>
    <dgm:cxn modelId="{C4066FD9-8E81-4FA4-B342-507CD5880A29}" type="presParOf" srcId="{4548319C-A2A4-4172-90ED-F0F312C543A3}" destId="{52A6783B-1587-4059-8265-62F96CAAC8B3}" srcOrd="1" destOrd="0" presId="urn:microsoft.com/office/officeart/2008/layout/VerticalCurvedList"/>
    <dgm:cxn modelId="{3F5E56B0-70BF-4A12-BAFB-53E854C46875}" type="presParOf" srcId="{4548319C-A2A4-4172-90ED-F0F312C543A3}" destId="{DD6DDF34-F7BF-41F8-B2E6-425E00E54F47}" srcOrd="2" destOrd="0" presId="urn:microsoft.com/office/officeart/2008/layout/VerticalCurvedList"/>
    <dgm:cxn modelId="{E7EA2246-7352-412C-863E-34BD3B9B7E7E}" type="presParOf" srcId="{DD6DDF34-F7BF-41F8-B2E6-425E00E54F47}" destId="{036A8304-080A-4219-AF59-97D5096BD9BE}" srcOrd="0" destOrd="0" presId="urn:microsoft.com/office/officeart/2008/layout/VerticalCurvedList"/>
    <dgm:cxn modelId="{F74C4BBD-DFC3-4C9B-857D-DA05B1DEEBC5}" type="presParOf" srcId="{4548319C-A2A4-4172-90ED-F0F312C543A3}" destId="{E03D2E47-106A-4E4F-93CD-67A218F6FCC7}" srcOrd="3" destOrd="0" presId="urn:microsoft.com/office/officeart/2008/layout/VerticalCurvedList"/>
    <dgm:cxn modelId="{6993D2DF-F576-4241-AF75-A681FE3A9BD3}" type="presParOf" srcId="{4548319C-A2A4-4172-90ED-F0F312C543A3}" destId="{7FF6C182-FF68-4745-BBE4-0D391FD4644E}" srcOrd="4" destOrd="0" presId="urn:microsoft.com/office/officeart/2008/layout/VerticalCurvedList"/>
    <dgm:cxn modelId="{6D452989-7964-4DE7-B2DE-124D72E3F02B}" type="presParOf" srcId="{7FF6C182-FF68-4745-BBE4-0D391FD4644E}" destId="{9363BB2C-70D3-4689-BECD-5D33FDE9FEF0}" srcOrd="0" destOrd="0" presId="urn:microsoft.com/office/officeart/2008/layout/VerticalCurvedList"/>
    <dgm:cxn modelId="{6D8546F7-74F3-4123-9802-9E42A863FA32}" type="presParOf" srcId="{4548319C-A2A4-4172-90ED-F0F312C543A3}" destId="{1DCFAA90-CF43-4F21-8247-9BB362E26300}" srcOrd="5" destOrd="0" presId="urn:microsoft.com/office/officeart/2008/layout/VerticalCurvedList"/>
    <dgm:cxn modelId="{5EA0667B-4CFF-492E-8148-A97D068A97F4}" type="presParOf" srcId="{4548319C-A2A4-4172-90ED-F0F312C543A3}" destId="{99718C24-702E-45A6-BFEF-8E84CD50ED93}" srcOrd="6" destOrd="0" presId="urn:microsoft.com/office/officeart/2008/layout/VerticalCurvedList"/>
    <dgm:cxn modelId="{E4B57DD6-280F-4C8C-A8A3-B1C55C4E31D5}" type="presParOf" srcId="{99718C24-702E-45A6-BFEF-8E84CD50ED93}" destId="{D652B185-9C65-4F07-87C5-C533EB5DCB48}" srcOrd="0" destOrd="0" presId="urn:microsoft.com/office/officeart/2008/layout/VerticalCurvedList"/>
    <dgm:cxn modelId="{53E419EF-2245-4D59-8568-646F94422A4D}" type="presParOf" srcId="{4548319C-A2A4-4172-90ED-F0F312C543A3}" destId="{7634F390-2844-4C5E-BAA5-2EBEA93C3290}" srcOrd="7" destOrd="0" presId="urn:microsoft.com/office/officeart/2008/layout/VerticalCurvedList"/>
    <dgm:cxn modelId="{D5F70053-90D5-4256-86AB-223738A195B0}" type="presParOf" srcId="{4548319C-A2A4-4172-90ED-F0F312C543A3}" destId="{EA4F3DE9-AE65-4A41-9AA1-6C87BF0FEA9C}" srcOrd="8" destOrd="0" presId="urn:microsoft.com/office/officeart/2008/layout/VerticalCurvedList"/>
    <dgm:cxn modelId="{BC81A5FE-B9CD-4229-9EDD-C42EBDC3FB94}" type="presParOf" srcId="{EA4F3DE9-AE65-4A41-9AA1-6C87BF0FEA9C}" destId="{25CC9EDB-0FF5-4664-95F7-E69C815CCE34}" srcOrd="0" destOrd="0" presId="urn:microsoft.com/office/officeart/2008/layout/VerticalCurvedList"/>
    <dgm:cxn modelId="{331C3773-7B04-421D-A62D-A82720F61453}" type="presParOf" srcId="{4548319C-A2A4-4172-90ED-F0F312C543A3}" destId="{4DA566A8-1217-47C1-A681-BBD8F637B108}" srcOrd="9" destOrd="0" presId="urn:microsoft.com/office/officeart/2008/layout/VerticalCurvedList"/>
    <dgm:cxn modelId="{DABB5B08-64E9-4C9B-B320-B0F68047E57B}" type="presParOf" srcId="{4548319C-A2A4-4172-90ED-F0F312C543A3}" destId="{A2E0359D-7D0B-4B98-A790-2492F1E6841B}" srcOrd="10" destOrd="0" presId="urn:microsoft.com/office/officeart/2008/layout/VerticalCurvedList"/>
    <dgm:cxn modelId="{AD924E40-97CF-44F5-842C-5AB881860242}" type="presParOf" srcId="{A2E0359D-7D0B-4B98-A790-2492F1E6841B}" destId="{20F65694-686E-4CE3-8548-8D7ADCB47F70}" srcOrd="0" destOrd="0" presId="urn:microsoft.com/office/officeart/2008/layout/VerticalCurvedList"/>
    <dgm:cxn modelId="{5EB2F800-5D59-4E02-9D22-131FD1C3D73C}" type="presParOf" srcId="{4548319C-A2A4-4172-90ED-F0F312C543A3}" destId="{945E8079-93C6-4BB5-912F-DA3AABF143BE}" srcOrd="11" destOrd="0" presId="urn:microsoft.com/office/officeart/2008/layout/VerticalCurvedList"/>
    <dgm:cxn modelId="{930CE886-825E-4D2F-87F4-855D7ED165F3}" type="presParOf" srcId="{4548319C-A2A4-4172-90ED-F0F312C543A3}" destId="{D1124ED9-06FD-4F97-A4BB-211BC6CC58B8}" srcOrd="12" destOrd="0" presId="urn:microsoft.com/office/officeart/2008/layout/VerticalCurvedList"/>
    <dgm:cxn modelId="{293D42A4-6433-47D8-97CC-E4BBA18CCD51}" type="presParOf" srcId="{D1124ED9-06FD-4F97-A4BB-211BC6CC58B8}" destId="{97F29ABA-4377-45BC-826B-064E23DDDEF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DD22B0E-C27F-4FD6-8A34-42587F3449A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2D47A44-5DC1-4E37-A6EC-C19ABBDD5587}">
      <dgm:prSet phldrT="[Text]" custT="1"/>
      <dgm:spPr/>
      <dgm:t>
        <a:bodyPr/>
        <a:lstStyle/>
        <a:p>
          <a:r>
            <a:rPr lang="en-US" sz="2400" dirty="0" smtClean="0"/>
            <a:t>violation of these regulations to be promptly inform the SEs.</a:t>
          </a:r>
          <a:endParaRPr lang="en-US" sz="2400" dirty="0"/>
        </a:p>
      </dgm:t>
    </dgm:pt>
    <dgm:pt modelId="{23B24452-D49D-4573-BC1C-77D04CD8D806}" type="parTrans" cxnId="{EF1E6C1D-D17C-4025-A7DC-75F085F6B0E6}">
      <dgm:prSet/>
      <dgm:spPr/>
      <dgm:t>
        <a:bodyPr/>
        <a:lstStyle/>
        <a:p>
          <a:endParaRPr lang="en-US"/>
        </a:p>
      </dgm:t>
    </dgm:pt>
    <dgm:pt modelId="{E872089B-3199-404B-A657-BF3AC920FAEB}" type="sibTrans" cxnId="{EF1E6C1D-D17C-4025-A7DC-75F085F6B0E6}">
      <dgm:prSet/>
      <dgm:spPr/>
      <dgm:t>
        <a:bodyPr/>
        <a:lstStyle/>
        <a:p>
          <a:endParaRPr lang="en-US"/>
        </a:p>
      </dgm:t>
    </dgm:pt>
    <dgm:pt modelId="{53D87EE9-1E0B-44A6-A017-E45BF4F7032D}">
      <dgm:prSet phldrT="[Text]" custT="1"/>
      <dgm:spPr/>
      <dgm:t>
        <a:bodyPr/>
        <a:lstStyle/>
        <a:p>
          <a:r>
            <a:rPr lang="en-US" sz="2400" dirty="0" smtClean="0"/>
            <a:t>DPs to disclose names and PAN or any other identifier of the following persons on an annual basis and as and when the information changes: </a:t>
          </a:r>
          <a:endParaRPr lang="en-US" sz="2800" dirty="0"/>
        </a:p>
      </dgm:t>
    </dgm:pt>
    <dgm:pt modelId="{49E3A39E-E673-4F81-AE1C-2C19548C7213}" type="parTrans" cxnId="{1C9216DE-B0D8-4B31-AC18-AA254C962126}">
      <dgm:prSet/>
      <dgm:spPr/>
      <dgm:t>
        <a:bodyPr/>
        <a:lstStyle/>
        <a:p>
          <a:endParaRPr lang="en-US"/>
        </a:p>
      </dgm:t>
    </dgm:pt>
    <dgm:pt modelId="{8834222F-77AA-4785-968C-6E78B20FCCF4}" type="sibTrans" cxnId="{1C9216DE-B0D8-4B31-AC18-AA254C962126}">
      <dgm:prSet/>
      <dgm:spPr/>
      <dgm:t>
        <a:bodyPr/>
        <a:lstStyle/>
        <a:p>
          <a:endParaRPr lang="en-US"/>
        </a:p>
      </dgm:t>
    </dgm:pt>
    <dgm:pt modelId="{2ABAA617-9F6B-4D9F-AAFD-94ED252A6BC0}">
      <dgm:prSet custT="1"/>
      <dgm:spPr/>
      <dgm:t>
        <a:bodyPr/>
        <a:lstStyle/>
        <a:p>
          <a:r>
            <a:rPr lang="en-US" sz="2400" dirty="0" smtClean="0"/>
            <a:t>b) persons with whom such DPs shares a material financial relationship </a:t>
          </a:r>
          <a:endParaRPr lang="en-US" sz="2400" dirty="0"/>
        </a:p>
      </dgm:t>
    </dgm:pt>
    <dgm:pt modelId="{8E7A8214-7B81-4B85-9863-2AAF11E9EAFC}" type="parTrans" cxnId="{7C90B10C-846B-490D-BC5B-8D7E6D091ECA}">
      <dgm:prSet/>
      <dgm:spPr/>
      <dgm:t>
        <a:bodyPr/>
        <a:lstStyle/>
        <a:p>
          <a:endParaRPr lang="en-US"/>
        </a:p>
      </dgm:t>
    </dgm:pt>
    <dgm:pt modelId="{3867FC16-FFB4-4180-A22C-34C875FBCF66}" type="sibTrans" cxnId="{7C90B10C-846B-490D-BC5B-8D7E6D091ECA}">
      <dgm:prSet/>
      <dgm:spPr/>
      <dgm:t>
        <a:bodyPr/>
        <a:lstStyle/>
        <a:p>
          <a:endParaRPr lang="en-US"/>
        </a:p>
      </dgm:t>
    </dgm:pt>
    <dgm:pt modelId="{5C95316A-475C-45F4-8560-ECF1AEC0B242}">
      <dgm:prSet custT="1"/>
      <dgm:spPr/>
      <dgm:t>
        <a:bodyPr/>
        <a:lstStyle/>
        <a:p>
          <a:r>
            <a:rPr lang="en-US" sz="2400" dirty="0" smtClean="0"/>
            <a:t>d) names of educational institutions from which DPs have graduated and names of past employers - disclosed on a one time basis. </a:t>
          </a:r>
        </a:p>
      </dgm:t>
    </dgm:pt>
    <dgm:pt modelId="{3ED2A2DA-750D-49D9-A0C1-845F569744FD}" type="parTrans" cxnId="{6D9C7C50-E416-432D-9353-DDAF632BBA32}">
      <dgm:prSet/>
      <dgm:spPr/>
      <dgm:t>
        <a:bodyPr/>
        <a:lstStyle/>
        <a:p>
          <a:endParaRPr lang="en-US"/>
        </a:p>
      </dgm:t>
    </dgm:pt>
    <dgm:pt modelId="{8A7E0406-38AC-47C2-953E-15DEF9389809}" type="sibTrans" cxnId="{6D9C7C50-E416-432D-9353-DDAF632BBA32}">
      <dgm:prSet/>
      <dgm:spPr/>
      <dgm:t>
        <a:bodyPr/>
        <a:lstStyle/>
        <a:p>
          <a:endParaRPr lang="en-US"/>
        </a:p>
      </dgm:t>
    </dgm:pt>
    <dgm:pt modelId="{D4A94EC7-BB5B-4E22-A1D7-475A7B063157}">
      <dgm:prSet custT="1"/>
      <dgm:spPr/>
      <dgm:t>
        <a:bodyPr/>
        <a:lstStyle/>
        <a:p>
          <a:r>
            <a:rPr lang="en-US" sz="2400" dirty="0" smtClean="0"/>
            <a:t>c) Phone, mobile and cell numbers which are used by them </a:t>
          </a:r>
        </a:p>
      </dgm:t>
    </dgm:pt>
    <dgm:pt modelId="{C30A1505-EF3D-4D2B-ACB7-88750B98469B}" type="sibTrans" cxnId="{21E585AA-CD30-4F33-954E-17653BA91D98}">
      <dgm:prSet/>
      <dgm:spPr/>
      <dgm:t>
        <a:bodyPr/>
        <a:lstStyle/>
        <a:p>
          <a:endParaRPr lang="en-US"/>
        </a:p>
      </dgm:t>
    </dgm:pt>
    <dgm:pt modelId="{452A6F7E-0748-4014-AB13-5B806FBA8123}" type="parTrans" cxnId="{21E585AA-CD30-4F33-954E-17653BA91D98}">
      <dgm:prSet/>
      <dgm:spPr/>
      <dgm:t>
        <a:bodyPr/>
        <a:lstStyle/>
        <a:p>
          <a:endParaRPr lang="en-US"/>
        </a:p>
      </dgm:t>
    </dgm:pt>
    <dgm:pt modelId="{23DDD617-2A7D-43C8-93D0-D8EA17906494}">
      <dgm:prSet custT="1"/>
      <dgm:spPr/>
      <dgm:t>
        <a:bodyPr/>
        <a:lstStyle/>
        <a:p>
          <a:r>
            <a:rPr lang="en-US" sz="2400" dirty="0" smtClean="0"/>
            <a:t>a) immediate relatives </a:t>
          </a:r>
          <a:endParaRPr lang="en-US" sz="2400" dirty="0"/>
        </a:p>
      </dgm:t>
    </dgm:pt>
    <dgm:pt modelId="{42A4D0DC-5F15-483C-A3E9-2BFFA4B0D9F3}" type="parTrans" cxnId="{7476BA8E-B855-4D3E-AE0D-21DD6D1A03E3}">
      <dgm:prSet/>
      <dgm:spPr/>
      <dgm:t>
        <a:bodyPr/>
        <a:lstStyle/>
        <a:p>
          <a:endParaRPr lang="en-US"/>
        </a:p>
      </dgm:t>
    </dgm:pt>
    <dgm:pt modelId="{D8E08500-0487-4416-98C8-0185D3C99E3E}" type="sibTrans" cxnId="{7476BA8E-B855-4D3E-AE0D-21DD6D1A03E3}">
      <dgm:prSet/>
      <dgm:spPr/>
      <dgm:t>
        <a:bodyPr/>
        <a:lstStyle/>
        <a:p>
          <a:endParaRPr lang="en-US"/>
        </a:p>
      </dgm:t>
    </dgm:pt>
    <dgm:pt modelId="{CD17813E-28A8-4AA9-B70E-EEC87394F274}" type="pres">
      <dgm:prSet presAssocID="{8DD22B0E-C27F-4FD6-8A34-42587F3449A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4548319C-A2A4-4172-90ED-F0F312C543A3}" type="pres">
      <dgm:prSet presAssocID="{8DD22B0E-C27F-4FD6-8A34-42587F3449A8}" presName="Name1" presStyleCnt="0"/>
      <dgm:spPr/>
    </dgm:pt>
    <dgm:pt modelId="{E57F6321-E9B5-4FD6-B2CE-0ACA18690827}" type="pres">
      <dgm:prSet presAssocID="{8DD22B0E-C27F-4FD6-8A34-42587F3449A8}" presName="cycle" presStyleCnt="0"/>
      <dgm:spPr/>
    </dgm:pt>
    <dgm:pt modelId="{9D698DA0-1223-45CE-87B1-2A192CCBCC09}" type="pres">
      <dgm:prSet presAssocID="{8DD22B0E-C27F-4FD6-8A34-42587F3449A8}" presName="srcNode" presStyleLbl="node1" presStyleIdx="0" presStyleCnt="6"/>
      <dgm:spPr/>
    </dgm:pt>
    <dgm:pt modelId="{889C6114-9AE7-4EB3-A312-BE4DC3D253B9}" type="pres">
      <dgm:prSet presAssocID="{8DD22B0E-C27F-4FD6-8A34-42587F3449A8}" presName="conn" presStyleLbl="parChTrans1D2" presStyleIdx="0" presStyleCnt="1"/>
      <dgm:spPr/>
      <dgm:t>
        <a:bodyPr/>
        <a:lstStyle/>
        <a:p>
          <a:endParaRPr lang="en-US"/>
        </a:p>
      </dgm:t>
    </dgm:pt>
    <dgm:pt modelId="{3A50ABC4-29EE-4CB5-9CCC-9418CFECE51A}" type="pres">
      <dgm:prSet presAssocID="{8DD22B0E-C27F-4FD6-8A34-42587F3449A8}" presName="extraNode" presStyleLbl="node1" presStyleIdx="0" presStyleCnt="6"/>
      <dgm:spPr/>
    </dgm:pt>
    <dgm:pt modelId="{9BAAF078-07E2-4175-B8D2-576B8416CB65}" type="pres">
      <dgm:prSet presAssocID="{8DD22B0E-C27F-4FD6-8A34-42587F3449A8}" presName="dstNode" presStyleLbl="node1" presStyleIdx="0" presStyleCnt="6"/>
      <dgm:spPr/>
    </dgm:pt>
    <dgm:pt modelId="{52A6783B-1587-4059-8265-62F96CAAC8B3}" type="pres">
      <dgm:prSet presAssocID="{02D47A44-5DC1-4E37-A6EC-C19ABBDD5587}" presName="text_1" presStyleLbl="node1" presStyleIdx="0" presStyleCnt="6" custScaleY="131544" custLinFactNeighborY="123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6DDF34-F7BF-41F8-B2E6-425E00E54F47}" type="pres">
      <dgm:prSet presAssocID="{02D47A44-5DC1-4E37-A6EC-C19ABBDD5587}" presName="accent_1" presStyleCnt="0"/>
      <dgm:spPr/>
    </dgm:pt>
    <dgm:pt modelId="{036A8304-080A-4219-AF59-97D5096BD9BE}" type="pres">
      <dgm:prSet presAssocID="{02D47A44-5DC1-4E37-A6EC-C19ABBDD5587}" presName="accentRepeatNode" presStyleLbl="solidFgAcc1" presStyleIdx="0" presStyleCnt="6"/>
      <dgm:spPr/>
    </dgm:pt>
    <dgm:pt modelId="{E03D2E47-106A-4E4F-93CD-67A218F6FCC7}" type="pres">
      <dgm:prSet presAssocID="{53D87EE9-1E0B-44A6-A017-E45BF4F7032D}" presName="text_2" presStyleLbl="node1" presStyleIdx="1" presStyleCnt="6" custScaleY="1225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F6C182-FF68-4745-BBE4-0D391FD4644E}" type="pres">
      <dgm:prSet presAssocID="{53D87EE9-1E0B-44A6-A017-E45BF4F7032D}" presName="accent_2" presStyleCnt="0"/>
      <dgm:spPr/>
    </dgm:pt>
    <dgm:pt modelId="{9363BB2C-70D3-4689-BECD-5D33FDE9FEF0}" type="pres">
      <dgm:prSet presAssocID="{53D87EE9-1E0B-44A6-A017-E45BF4F7032D}" presName="accentRepeatNode" presStyleLbl="solidFgAcc1" presStyleIdx="1" presStyleCnt="6"/>
      <dgm:spPr/>
    </dgm:pt>
    <dgm:pt modelId="{E8D72509-CC08-49E0-8448-FEDEF9B34938}" type="pres">
      <dgm:prSet presAssocID="{23DDD617-2A7D-43C8-93D0-D8EA17906494}" presName="text_3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022A51-F89C-46CE-9EAE-F461D11C1904}" type="pres">
      <dgm:prSet presAssocID="{23DDD617-2A7D-43C8-93D0-D8EA17906494}" presName="accent_3" presStyleCnt="0"/>
      <dgm:spPr/>
    </dgm:pt>
    <dgm:pt modelId="{8E95C34A-67AA-4540-BBE0-A529D44DB45F}" type="pres">
      <dgm:prSet presAssocID="{23DDD617-2A7D-43C8-93D0-D8EA17906494}" presName="accentRepeatNode" presStyleLbl="solidFgAcc1" presStyleIdx="2" presStyleCnt="6"/>
      <dgm:spPr/>
    </dgm:pt>
    <dgm:pt modelId="{7634F390-2844-4C5E-BAA5-2EBEA93C3290}" type="pres">
      <dgm:prSet presAssocID="{2ABAA617-9F6B-4D9F-AAFD-94ED252A6BC0}" presName="text_4" presStyleLbl="node1" presStyleIdx="3" presStyleCnt="6" custScaleY="1211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4F3DE9-AE65-4A41-9AA1-6C87BF0FEA9C}" type="pres">
      <dgm:prSet presAssocID="{2ABAA617-9F6B-4D9F-AAFD-94ED252A6BC0}" presName="accent_4" presStyleCnt="0"/>
      <dgm:spPr/>
    </dgm:pt>
    <dgm:pt modelId="{25CC9EDB-0FF5-4664-95F7-E69C815CCE34}" type="pres">
      <dgm:prSet presAssocID="{2ABAA617-9F6B-4D9F-AAFD-94ED252A6BC0}" presName="accentRepeatNode" presStyleLbl="solidFgAcc1" presStyleIdx="3" presStyleCnt="6"/>
      <dgm:spPr/>
    </dgm:pt>
    <dgm:pt modelId="{4DA566A8-1217-47C1-A681-BBD8F637B108}" type="pres">
      <dgm:prSet presAssocID="{D4A94EC7-BB5B-4E22-A1D7-475A7B063157}" presName="text_5" presStyleLbl="node1" presStyleIdx="4" presStyleCnt="6" custScaleY="1043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E0359D-7D0B-4B98-A790-2492F1E6841B}" type="pres">
      <dgm:prSet presAssocID="{D4A94EC7-BB5B-4E22-A1D7-475A7B063157}" presName="accent_5" presStyleCnt="0"/>
      <dgm:spPr/>
    </dgm:pt>
    <dgm:pt modelId="{20F65694-686E-4CE3-8548-8D7ADCB47F70}" type="pres">
      <dgm:prSet presAssocID="{D4A94EC7-BB5B-4E22-A1D7-475A7B063157}" presName="accentRepeatNode" presStyleLbl="solidFgAcc1" presStyleIdx="4" presStyleCnt="6"/>
      <dgm:spPr/>
    </dgm:pt>
    <dgm:pt modelId="{945E8079-93C6-4BB5-912F-DA3AABF143BE}" type="pres">
      <dgm:prSet presAssocID="{5C95316A-475C-45F4-8560-ECF1AEC0B242}" presName="text_6" presStyleLbl="node1" presStyleIdx="5" presStyleCnt="6" custScaleY="1336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124ED9-06FD-4F97-A4BB-211BC6CC58B8}" type="pres">
      <dgm:prSet presAssocID="{5C95316A-475C-45F4-8560-ECF1AEC0B242}" presName="accent_6" presStyleCnt="0"/>
      <dgm:spPr/>
    </dgm:pt>
    <dgm:pt modelId="{97F29ABA-4377-45BC-826B-064E23DDDEF1}" type="pres">
      <dgm:prSet presAssocID="{5C95316A-475C-45F4-8560-ECF1AEC0B242}" presName="accentRepeatNode" presStyleLbl="solidFgAcc1" presStyleIdx="5" presStyleCnt="6"/>
      <dgm:spPr/>
    </dgm:pt>
  </dgm:ptLst>
  <dgm:cxnLst>
    <dgm:cxn modelId="{0FF65C8B-A4DD-4190-99D1-817437F5077E}" type="presOf" srcId="{8DD22B0E-C27F-4FD6-8A34-42587F3449A8}" destId="{CD17813E-28A8-4AA9-B70E-EEC87394F274}" srcOrd="0" destOrd="0" presId="urn:microsoft.com/office/officeart/2008/layout/VerticalCurvedList"/>
    <dgm:cxn modelId="{7476BA8E-B855-4D3E-AE0D-21DD6D1A03E3}" srcId="{8DD22B0E-C27F-4FD6-8A34-42587F3449A8}" destId="{23DDD617-2A7D-43C8-93D0-D8EA17906494}" srcOrd="2" destOrd="0" parTransId="{42A4D0DC-5F15-483C-A3E9-2BFFA4B0D9F3}" sibTransId="{D8E08500-0487-4416-98C8-0185D3C99E3E}"/>
    <dgm:cxn modelId="{6D9C7C50-E416-432D-9353-DDAF632BBA32}" srcId="{8DD22B0E-C27F-4FD6-8A34-42587F3449A8}" destId="{5C95316A-475C-45F4-8560-ECF1AEC0B242}" srcOrd="5" destOrd="0" parTransId="{3ED2A2DA-750D-49D9-A0C1-845F569744FD}" sibTransId="{8A7E0406-38AC-47C2-953E-15DEF9389809}"/>
    <dgm:cxn modelId="{12888B15-0435-43C4-8177-EECB10A5A859}" type="presOf" srcId="{23DDD617-2A7D-43C8-93D0-D8EA17906494}" destId="{E8D72509-CC08-49E0-8448-FEDEF9B34938}" srcOrd="0" destOrd="0" presId="urn:microsoft.com/office/officeart/2008/layout/VerticalCurvedList"/>
    <dgm:cxn modelId="{7C90B10C-846B-490D-BC5B-8D7E6D091ECA}" srcId="{8DD22B0E-C27F-4FD6-8A34-42587F3449A8}" destId="{2ABAA617-9F6B-4D9F-AAFD-94ED252A6BC0}" srcOrd="3" destOrd="0" parTransId="{8E7A8214-7B81-4B85-9863-2AAF11E9EAFC}" sibTransId="{3867FC16-FFB4-4180-A22C-34C875FBCF66}"/>
    <dgm:cxn modelId="{70261D05-5C61-4DA5-B3FB-1CE5D4246005}" type="presOf" srcId="{E872089B-3199-404B-A657-BF3AC920FAEB}" destId="{889C6114-9AE7-4EB3-A312-BE4DC3D253B9}" srcOrd="0" destOrd="0" presId="urn:microsoft.com/office/officeart/2008/layout/VerticalCurvedList"/>
    <dgm:cxn modelId="{1C9216DE-B0D8-4B31-AC18-AA254C962126}" srcId="{8DD22B0E-C27F-4FD6-8A34-42587F3449A8}" destId="{53D87EE9-1E0B-44A6-A017-E45BF4F7032D}" srcOrd="1" destOrd="0" parTransId="{49E3A39E-E673-4F81-AE1C-2C19548C7213}" sibTransId="{8834222F-77AA-4785-968C-6E78B20FCCF4}"/>
    <dgm:cxn modelId="{69C8E4AE-9496-4A54-B897-DDF5BC286318}" type="presOf" srcId="{02D47A44-5DC1-4E37-A6EC-C19ABBDD5587}" destId="{52A6783B-1587-4059-8265-62F96CAAC8B3}" srcOrd="0" destOrd="0" presId="urn:microsoft.com/office/officeart/2008/layout/VerticalCurvedList"/>
    <dgm:cxn modelId="{959B3A9B-50E8-4F39-B84E-6E3942107525}" type="presOf" srcId="{2ABAA617-9F6B-4D9F-AAFD-94ED252A6BC0}" destId="{7634F390-2844-4C5E-BAA5-2EBEA93C3290}" srcOrd="0" destOrd="0" presId="urn:microsoft.com/office/officeart/2008/layout/VerticalCurvedList"/>
    <dgm:cxn modelId="{F6CDF44C-1703-4A60-A911-3CC93DDCE1EC}" type="presOf" srcId="{53D87EE9-1E0B-44A6-A017-E45BF4F7032D}" destId="{E03D2E47-106A-4E4F-93CD-67A218F6FCC7}" srcOrd="0" destOrd="0" presId="urn:microsoft.com/office/officeart/2008/layout/VerticalCurvedList"/>
    <dgm:cxn modelId="{20BFF208-1FA2-40B3-81B2-4BBA3A660008}" type="presOf" srcId="{D4A94EC7-BB5B-4E22-A1D7-475A7B063157}" destId="{4DA566A8-1217-47C1-A681-BBD8F637B108}" srcOrd="0" destOrd="0" presId="urn:microsoft.com/office/officeart/2008/layout/VerticalCurvedList"/>
    <dgm:cxn modelId="{0C25BC10-BE10-4DBA-888E-D7EB575E27BB}" type="presOf" srcId="{5C95316A-475C-45F4-8560-ECF1AEC0B242}" destId="{945E8079-93C6-4BB5-912F-DA3AABF143BE}" srcOrd="0" destOrd="0" presId="urn:microsoft.com/office/officeart/2008/layout/VerticalCurvedList"/>
    <dgm:cxn modelId="{21E585AA-CD30-4F33-954E-17653BA91D98}" srcId="{8DD22B0E-C27F-4FD6-8A34-42587F3449A8}" destId="{D4A94EC7-BB5B-4E22-A1D7-475A7B063157}" srcOrd="4" destOrd="0" parTransId="{452A6F7E-0748-4014-AB13-5B806FBA8123}" sibTransId="{C30A1505-EF3D-4D2B-ACB7-88750B98469B}"/>
    <dgm:cxn modelId="{EF1E6C1D-D17C-4025-A7DC-75F085F6B0E6}" srcId="{8DD22B0E-C27F-4FD6-8A34-42587F3449A8}" destId="{02D47A44-5DC1-4E37-A6EC-C19ABBDD5587}" srcOrd="0" destOrd="0" parTransId="{23B24452-D49D-4573-BC1C-77D04CD8D806}" sibTransId="{E872089B-3199-404B-A657-BF3AC920FAEB}"/>
    <dgm:cxn modelId="{CA5D6121-6C14-4D64-9CEF-DDBFEF905172}" type="presParOf" srcId="{CD17813E-28A8-4AA9-B70E-EEC87394F274}" destId="{4548319C-A2A4-4172-90ED-F0F312C543A3}" srcOrd="0" destOrd="0" presId="urn:microsoft.com/office/officeart/2008/layout/VerticalCurvedList"/>
    <dgm:cxn modelId="{F10D77F1-C1C2-408E-A036-A6B62DD0EF4A}" type="presParOf" srcId="{4548319C-A2A4-4172-90ED-F0F312C543A3}" destId="{E57F6321-E9B5-4FD6-B2CE-0ACA18690827}" srcOrd="0" destOrd="0" presId="urn:microsoft.com/office/officeart/2008/layout/VerticalCurvedList"/>
    <dgm:cxn modelId="{1FF753C8-A881-46E8-B4DD-A56904984AC5}" type="presParOf" srcId="{E57F6321-E9B5-4FD6-B2CE-0ACA18690827}" destId="{9D698DA0-1223-45CE-87B1-2A192CCBCC09}" srcOrd="0" destOrd="0" presId="urn:microsoft.com/office/officeart/2008/layout/VerticalCurvedList"/>
    <dgm:cxn modelId="{DCAC3F3D-C763-44E2-A2C8-26EC317EC7EE}" type="presParOf" srcId="{E57F6321-E9B5-4FD6-B2CE-0ACA18690827}" destId="{889C6114-9AE7-4EB3-A312-BE4DC3D253B9}" srcOrd="1" destOrd="0" presId="urn:microsoft.com/office/officeart/2008/layout/VerticalCurvedList"/>
    <dgm:cxn modelId="{31D07033-B3CF-4201-A44C-C800CC6D192E}" type="presParOf" srcId="{E57F6321-E9B5-4FD6-B2CE-0ACA18690827}" destId="{3A50ABC4-29EE-4CB5-9CCC-9418CFECE51A}" srcOrd="2" destOrd="0" presId="urn:microsoft.com/office/officeart/2008/layout/VerticalCurvedList"/>
    <dgm:cxn modelId="{7D84AB68-26EA-4328-8517-0E0C2AAA3E17}" type="presParOf" srcId="{E57F6321-E9B5-4FD6-B2CE-0ACA18690827}" destId="{9BAAF078-07E2-4175-B8D2-576B8416CB65}" srcOrd="3" destOrd="0" presId="urn:microsoft.com/office/officeart/2008/layout/VerticalCurvedList"/>
    <dgm:cxn modelId="{C4066FD9-8E81-4FA4-B342-507CD5880A29}" type="presParOf" srcId="{4548319C-A2A4-4172-90ED-F0F312C543A3}" destId="{52A6783B-1587-4059-8265-62F96CAAC8B3}" srcOrd="1" destOrd="0" presId="urn:microsoft.com/office/officeart/2008/layout/VerticalCurvedList"/>
    <dgm:cxn modelId="{3F5E56B0-70BF-4A12-BAFB-53E854C46875}" type="presParOf" srcId="{4548319C-A2A4-4172-90ED-F0F312C543A3}" destId="{DD6DDF34-F7BF-41F8-B2E6-425E00E54F47}" srcOrd="2" destOrd="0" presId="urn:microsoft.com/office/officeart/2008/layout/VerticalCurvedList"/>
    <dgm:cxn modelId="{E7EA2246-7352-412C-863E-34BD3B9B7E7E}" type="presParOf" srcId="{DD6DDF34-F7BF-41F8-B2E6-425E00E54F47}" destId="{036A8304-080A-4219-AF59-97D5096BD9BE}" srcOrd="0" destOrd="0" presId="urn:microsoft.com/office/officeart/2008/layout/VerticalCurvedList"/>
    <dgm:cxn modelId="{F74C4BBD-DFC3-4C9B-857D-DA05B1DEEBC5}" type="presParOf" srcId="{4548319C-A2A4-4172-90ED-F0F312C543A3}" destId="{E03D2E47-106A-4E4F-93CD-67A218F6FCC7}" srcOrd="3" destOrd="0" presId="urn:microsoft.com/office/officeart/2008/layout/VerticalCurvedList"/>
    <dgm:cxn modelId="{6993D2DF-F576-4241-AF75-A681FE3A9BD3}" type="presParOf" srcId="{4548319C-A2A4-4172-90ED-F0F312C543A3}" destId="{7FF6C182-FF68-4745-BBE4-0D391FD4644E}" srcOrd="4" destOrd="0" presId="urn:microsoft.com/office/officeart/2008/layout/VerticalCurvedList"/>
    <dgm:cxn modelId="{6D452989-7964-4DE7-B2DE-124D72E3F02B}" type="presParOf" srcId="{7FF6C182-FF68-4745-BBE4-0D391FD4644E}" destId="{9363BB2C-70D3-4689-BECD-5D33FDE9FEF0}" srcOrd="0" destOrd="0" presId="urn:microsoft.com/office/officeart/2008/layout/VerticalCurvedList"/>
    <dgm:cxn modelId="{7C9733EA-F0BC-4320-9E89-1233FECC5F53}" type="presParOf" srcId="{4548319C-A2A4-4172-90ED-F0F312C543A3}" destId="{E8D72509-CC08-49E0-8448-FEDEF9B34938}" srcOrd="5" destOrd="0" presId="urn:microsoft.com/office/officeart/2008/layout/VerticalCurvedList"/>
    <dgm:cxn modelId="{07AEFA6A-19D3-4AD5-9EB5-8D0A3F505924}" type="presParOf" srcId="{4548319C-A2A4-4172-90ED-F0F312C543A3}" destId="{93022A51-F89C-46CE-9EAE-F461D11C1904}" srcOrd="6" destOrd="0" presId="urn:microsoft.com/office/officeart/2008/layout/VerticalCurvedList"/>
    <dgm:cxn modelId="{BA03A9E1-7732-4AE7-8907-3F34223E5D39}" type="presParOf" srcId="{93022A51-F89C-46CE-9EAE-F461D11C1904}" destId="{8E95C34A-67AA-4540-BBE0-A529D44DB45F}" srcOrd="0" destOrd="0" presId="urn:microsoft.com/office/officeart/2008/layout/VerticalCurvedList"/>
    <dgm:cxn modelId="{79E785C7-F757-4C13-8C2A-9FFC6751C8EA}" type="presParOf" srcId="{4548319C-A2A4-4172-90ED-F0F312C543A3}" destId="{7634F390-2844-4C5E-BAA5-2EBEA93C3290}" srcOrd="7" destOrd="0" presId="urn:microsoft.com/office/officeart/2008/layout/VerticalCurvedList"/>
    <dgm:cxn modelId="{73312231-C73F-4270-A44F-083792CDC369}" type="presParOf" srcId="{4548319C-A2A4-4172-90ED-F0F312C543A3}" destId="{EA4F3DE9-AE65-4A41-9AA1-6C87BF0FEA9C}" srcOrd="8" destOrd="0" presId="urn:microsoft.com/office/officeart/2008/layout/VerticalCurvedList"/>
    <dgm:cxn modelId="{FE214F8F-6E19-4D06-ACD2-D0B13E78B5F3}" type="presParOf" srcId="{EA4F3DE9-AE65-4A41-9AA1-6C87BF0FEA9C}" destId="{25CC9EDB-0FF5-4664-95F7-E69C815CCE34}" srcOrd="0" destOrd="0" presId="urn:microsoft.com/office/officeart/2008/layout/VerticalCurvedList"/>
    <dgm:cxn modelId="{3E369116-4AA6-4FB4-9DCC-9D61330BDBD1}" type="presParOf" srcId="{4548319C-A2A4-4172-90ED-F0F312C543A3}" destId="{4DA566A8-1217-47C1-A681-BBD8F637B108}" srcOrd="9" destOrd="0" presId="urn:microsoft.com/office/officeart/2008/layout/VerticalCurvedList"/>
    <dgm:cxn modelId="{89D98888-852D-4EBC-9E06-36935CBD73A9}" type="presParOf" srcId="{4548319C-A2A4-4172-90ED-F0F312C543A3}" destId="{A2E0359D-7D0B-4B98-A790-2492F1E6841B}" srcOrd="10" destOrd="0" presId="urn:microsoft.com/office/officeart/2008/layout/VerticalCurvedList"/>
    <dgm:cxn modelId="{C62EFF45-7C76-431B-9ADF-80C9F5070EBC}" type="presParOf" srcId="{A2E0359D-7D0B-4B98-A790-2492F1E6841B}" destId="{20F65694-686E-4CE3-8548-8D7ADCB47F70}" srcOrd="0" destOrd="0" presId="urn:microsoft.com/office/officeart/2008/layout/VerticalCurvedList"/>
    <dgm:cxn modelId="{CE0BBB9B-5702-4EAE-A7AF-5B7946E54264}" type="presParOf" srcId="{4548319C-A2A4-4172-90ED-F0F312C543A3}" destId="{945E8079-93C6-4BB5-912F-DA3AABF143BE}" srcOrd="11" destOrd="0" presId="urn:microsoft.com/office/officeart/2008/layout/VerticalCurvedList"/>
    <dgm:cxn modelId="{F8C55F71-CCC2-4775-BE9A-52F457756C7E}" type="presParOf" srcId="{4548319C-A2A4-4172-90ED-F0F312C543A3}" destId="{D1124ED9-06FD-4F97-A4BB-211BC6CC58B8}" srcOrd="12" destOrd="0" presId="urn:microsoft.com/office/officeart/2008/layout/VerticalCurvedList"/>
    <dgm:cxn modelId="{6501E231-9909-467A-B43B-5E542E26AF51}" type="presParOf" srcId="{D1124ED9-06FD-4F97-A4BB-211BC6CC58B8}" destId="{97F29ABA-4377-45BC-826B-064E23DDDEF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DB67B61-B038-4C48-9E66-23D6D67AB23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46A0AA9-EBC0-4E08-8F13-E2509C94F609}" type="pres">
      <dgm:prSet presAssocID="{CDB67B61-B038-4C48-9E66-23D6D67AB23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284587B6-D153-4383-AFC0-0C18AAEA02B8}" type="presOf" srcId="{CDB67B61-B038-4C48-9E66-23D6D67AB235}" destId="{A46A0AA9-EBC0-4E08-8F13-E2509C94F609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B16BA8-54FD-4CDC-B097-74A991DE303C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F9CF0A4-40BA-4CD3-BEAD-AD7C83DE1A7E}">
      <dgm:prSet phldrT="[Text]" custT="1"/>
      <dgm:spPr/>
      <dgm:t>
        <a:bodyPr/>
        <a:lstStyle/>
        <a:p>
          <a:r>
            <a:rPr lang="en-US" sz="3200" b="0" i="1" dirty="0" smtClean="0"/>
            <a:t>Disclosure shall be in specified Format</a:t>
          </a:r>
          <a:endParaRPr lang="en-US" sz="3200" b="0" dirty="0"/>
        </a:p>
      </dgm:t>
    </dgm:pt>
    <dgm:pt modelId="{B3CE2732-CF84-4D65-AF50-9ED6554C6B11}" type="parTrans" cxnId="{5A0588C5-88A2-4300-9886-1BE3FFB8A0C0}">
      <dgm:prSet/>
      <dgm:spPr/>
      <dgm:t>
        <a:bodyPr/>
        <a:lstStyle/>
        <a:p>
          <a:endParaRPr lang="en-US"/>
        </a:p>
      </dgm:t>
    </dgm:pt>
    <dgm:pt modelId="{5A9113C9-BB02-4F8E-A7FB-F5FD3C1474E5}" type="sibTrans" cxnId="{5A0588C5-88A2-4300-9886-1BE3FFB8A0C0}">
      <dgm:prSet/>
      <dgm:spPr/>
      <dgm:t>
        <a:bodyPr/>
        <a:lstStyle/>
        <a:p>
          <a:endParaRPr lang="en-US"/>
        </a:p>
      </dgm:t>
    </dgm:pt>
    <dgm:pt modelId="{55583B6B-F665-492B-BCB1-373E6C6694AA}">
      <dgm:prSet phldrT="[Text]" custT="1"/>
      <dgm:spPr/>
      <dgm:t>
        <a:bodyPr/>
        <a:lstStyle/>
        <a:p>
          <a:r>
            <a:rPr lang="en-US" sz="3200" b="0" i="1" dirty="0" smtClean="0"/>
            <a:t>Trading by </a:t>
          </a:r>
          <a:r>
            <a:rPr lang="en-US" sz="3200" b="1" i="1" dirty="0" smtClean="0"/>
            <a:t>Immediate relative </a:t>
          </a:r>
          <a:r>
            <a:rPr lang="en-US" sz="3200" b="0" i="1" dirty="0" smtClean="0"/>
            <a:t>of person to be disclosed</a:t>
          </a:r>
          <a:endParaRPr lang="en-US" sz="3200" b="0" dirty="0"/>
        </a:p>
      </dgm:t>
    </dgm:pt>
    <dgm:pt modelId="{143180AD-082F-4C07-80B0-97D05BEAEF9B}" type="parTrans" cxnId="{16C6C1AF-EC54-459B-B0EB-C9E8CEE71AAB}">
      <dgm:prSet/>
      <dgm:spPr/>
      <dgm:t>
        <a:bodyPr/>
        <a:lstStyle/>
        <a:p>
          <a:endParaRPr lang="en-US"/>
        </a:p>
      </dgm:t>
    </dgm:pt>
    <dgm:pt modelId="{A1594B82-D1B6-4CE7-8C32-7A97DACD2B1E}" type="sibTrans" cxnId="{16C6C1AF-EC54-459B-B0EB-C9E8CEE71AAB}">
      <dgm:prSet/>
      <dgm:spPr/>
      <dgm:t>
        <a:bodyPr/>
        <a:lstStyle/>
        <a:p>
          <a:endParaRPr lang="en-US"/>
        </a:p>
      </dgm:t>
    </dgm:pt>
    <dgm:pt modelId="{B8416EED-54BE-4FE4-906F-E19B3FA668B2}">
      <dgm:prSet phldrT="[Text]" custT="1"/>
      <dgm:spPr/>
      <dgm:t>
        <a:bodyPr/>
        <a:lstStyle/>
        <a:p>
          <a:r>
            <a:rPr lang="en-US" sz="3200" b="0" i="1" dirty="0" smtClean="0"/>
            <a:t>Trading in derivative also need to include, if permitted</a:t>
          </a:r>
          <a:endParaRPr lang="en-US" sz="3200" b="0" dirty="0"/>
        </a:p>
      </dgm:t>
    </dgm:pt>
    <dgm:pt modelId="{74CE8593-1E2B-4D60-9C5C-70A1D824E2AB}" type="parTrans" cxnId="{1E880FD0-0644-42D6-BFE0-62740E6D5150}">
      <dgm:prSet/>
      <dgm:spPr/>
      <dgm:t>
        <a:bodyPr/>
        <a:lstStyle/>
        <a:p>
          <a:endParaRPr lang="en-US"/>
        </a:p>
      </dgm:t>
    </dgm:pt>
    <dgm:pt modelId="{215DCAD6-A752-4359-8336-D462A6DEF92C}" type="sibTrans" cxnId="{1E880FD0-0644-42D6-BFE0-62740E6D5150}">
      <dgm:prSet/>
      <dgm:spPr/>
      <dgm:t>
        <a:bodyPr/>
        <a:lstStyle/>
        <a:p>
          <a:endParaRPr lang="en-US"/>
        </a:p>
      </dgm:t>
    </dgm:pt>
    <dgm:pt modelId="{849B7323-DA90-4ADC-BA5F-B0DF60FBC4D3}">
      <dgm:prSet custT="1"/>
      <dgm:spPr/>
      <dgm:t>
        <a:bodyPr/>
        <a:lstStyle/>
        <a:p>
          <a:r>
            <a:rPr lang="en-US" sz="3200" b="0" i="1" dirty="0" smtClean="0"/>
            <a:t>Disclosure to be maintained by Company for a Minimum Period of 5 years</a:t>
          </a:r>
          <a:endParaRPr lang="en-US" sz="3200" b="0" i="1" dirty="0"/>
        </a:p>
      </dgm:t>
    </dgm:pt>
    <dgm:pt modelId="{FB114102-1291-4085-A413-2ED1F5869DE5}" type="parTrans" cxnId="{170956D4-C59E-4A23-BA20-E31424F35AB9}">
      <dgm:prSet/>
      <dgm:spPr/>
      <dgm:t>
        <a:bodyPr/>
        <a:lstStyle/>
        <a:p>
          <a:endParaRPr lang="en-US"/>
        </a:p>
      </dgm:t>
    </dgm:pt>
    <dgm:pt modelId="{3450EF99-4A75-4F67-AD28-7A2BF8CD3271}" type="sibTrans" cxnId="{170956D4-C59E-4A23-BA20-E31424F35AB9}">
      <dgm:prSet/>
      <dgm:spPr/>
      <dgm:t>
        <a:bodyPr/>
        <a:lstStyle/>
        <a:p>
          <a:endParaRPr lang="en-US"/>
        </a:p>
      </dgm:t>
    </dgm:pt>
    <dgm:pt modelId="{0C7816C9-82B7-423B-9D5E-BF7C359F2064}" type="pres">
      <dgm:prSet presAssocID="{44B16BA8-54FD-4CDC-B097-74A991DE303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A8CEA3E-E5ED-4DCD-AE3D-4BE2493FBE23}" type="pres">
      <dgm:prSet presAssocID="{AF9CF0A4-40BA-4CD3-BEAD-AD7C83DE1A7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6797A8-8421-420F-AA55-F4F243EFF3CA}" type="pres">
      <dgm:prSet presAssocID="{5A9113C9-BB02-4F8E-A7FB-F5FD3C1474E5}" presName="sibTrans" presStyleCnt="0"/>
      <dgm:spPr/>
    </dgm:pt>
    <dgm:pt modelId="{03587E1F-3784-4BE8-9971-549EF5AA88DB}" type="pres">
      <dgm:prSet presAssocID="{55583B6B-F665-492B-BCB1-373E6C6694A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56E04B-1670-49B5-83F6-AB46514A2B4F}" type="pres">
      <dgm:prSet presAssocID="{A1594B82-D1B6-4CE7-8C32-7A97DACD2B1E}" presName="sibTrans" presStyleCnt="0"/>
      <dgm:spPr/>
    </dgm:pt>
    <dgm:pt modelId="{FCC68CE3-2F94-4D47-B379-A3E2402E4349}" type="pres">
      <dgm:prSet presAssocID="{B8416EED-54BE-4FE4-906F-E19B3FA668B2}" presName="node" presStyleLbl="node1" presStyleIdx="2" presStyleCnt="4" custLinFactNeighborX="-1880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89A6FD-A39A-4E28-9818-165995391AAD}" type="pres">
      <dgm:prSet presAssocID="{215DCAD6-A752-4359-8336-D462A6DEF92C}" presName="sibTrans" presStyleCnt="0"/>
      <dgm:spPr/>
    </dgm:pt>
    <dgm:pt modelId="{E2F22FA9-2085-4202-A6FE-D0934227A7BA}" type="pres">
      <dgm:prSet presAssocID="{849B7323-DA90-4ADC-BA5F-B0DF60FBC4D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E880FD0-0644-42D6-BFE0-62740E6D5150}" srcId="{44B16BA8-54FD-4CDC-B097-74A991DE303C}" destId="{B8416EED-54BE-4FE4-906F-E19B3FA668B2}" srcOrd="2" destOrd="0" parTransId="{74CE8593-1E2B-4D60-9C5C-70A1D824E2AB}" sibTransId="{215DCAD6-A752-4359-8336-D462A6DEF92C}"/>
    <dgm:cxn modelId="{16C6C1AF-EC54-459B-B0EB-C9E8CEE71AAB}" srcId="{44B16BA8-54FD-4CDC-B097-74A991DE303C}" destId="{55583B6B-F665-492B-BCB1-373E6C6694AA}" srcOrd="1" destOrd="0" parTransId="{143180AD-082F-4C07-80B0-97D05BEAEF9B}" sibTransId="{A1594B82-D1B6-4CE7-8C32-7A97DACD2B1E}"/>
    <dgm:cxn modelId="{170956D4-C59E-4A23-BA20-E31424F35AB9}" srcId="{44B16BA8-54FD-4CDC-B097-74A991DE303C}" destId="{849B7323-DA90-4ADC-BA5F-B0DF60FBC4D3}" srcOrd="3" destOrd="0" parTransId="{FB114102-1291-4085-A413-2ED1F5869DE5}" sibTransId="{3450EF99-4A75-4F67-AD28-7A2BF8CD3271}"/>
    <dgm:cxn modelId="{280D0506-527B-4B87-A500-B567EF7A2C3D}" type="presOf" srcId="{B8416EED-54BE-4FE4-906F-E19B3FA668B2}" destId="{FCC68CE3-2F94-4D47-B379-A3E2402E4349}" srcOrd="0" destOrd="0" presId="urn:microsoft.com/office/officeart/2005/8/layout/hList6"/>
    <dgm:cxn modelId="{7578138F-ACF8-4C87-8E5F-9FC5B4643276}" type="presOf" srcId="{44B16BA8-54FD-4CDC-B097-74A991DE303C}" destId="{0C7816C9-82B7-423B-9D5E-BF7C359F2064}" srcOrd="0" destOrd="0" presId="urn:microsoft.com/office/officeart/2005/8/layout/hList6"/>
    <dgm:cxn modelId="{EA667AC6-C393-4A9D-B20E-A7FCB9766382}" type="presOf" srcId="{55583B6B-F665-492B-BCB1-373E6C6694AA}" destId="{03587E1F-3784-4BE8-9971-549EF5AA88DB}" srcOrd="0" destOrd="0" presId="urn:microsoft.com/office/officeart/2005/8/layout/hList6"/>
    <dgm:cxn modelId="{AA037D03-F689-438E-BC34-6580F2555D63}" type="presOf" srcId="{849B7323-DA90-4ADC-BA5F-B0DF60FBC4D3}" destId="{E2F22FA9-2085-4202-A6FE-D0934227A7BA}" srcOrd="0" destOrd="0" presId="urn:microsoft.com/office/officeart/2005/8/layout/hList6"/>
    <dgm:cxn modelId="{715724C3-C30E-4B2C-8DBB-F6BE9FD96DB7}" type="presOf" srcId="{AF9CF0A4-40BA-4CD3-BEAD-AD7C83DE1A7E}" destId="{FA8CEA3E-E5ED-4DCD-AE3D-4BE2493FBE23}" srcOrd="0" destOrd="0" presId="urn:microsoft.com/office/officeart/2005/8/layout/hList6"/>
    <dgm:cxn modelId="{5A0588C5-88A2-4300-9886-1BE3FFB8A0C0}" srcId="{44B16BA8-54FD-4CDC-B097-74A991DE303C}" destId="{AF9CF0A4-40BA-4CD3-BEAD-AD7C83DE1A7E}" srcOrd="0" destOrd="0" parTransId="{B3CE2732-CF84-4D65-AF50-9ED6554C6B11}" sibTransId="{5A9113C9-BB02-4F8E-A7FB-F5FD3C1474E5}"/>
    <dgm:cxn modelId="{3F1B6EAB-7362-4A5E-BCC6-C1542830B7F4}" type="presParOf" srcId="{0C7816C9-82B7-423B-9D5E-BF7C359F2064}" destId="{FA8CEA3E-E5ED-4DCD-AE3D-4BE2493FBE23}" srcOrd="0" destOrd="0" presId="urn:microsoft.com/office/officeart/2005/8/layout/hList6"/>
    <dgm:cxn modelId="{96D70AA7-C016-4844-BAF3-ABF6DC385386}" type="presParOf" srcId="{0C7816C9-82B7-423B-9D5E-BF7C359F2064}" destId="{5A6797A8-8421-420F-AA55-F4F243EFF3CA}" srcOrd="1" destOrd="0" presId="urn:microsoft.com/office/officeart/2005/8/layout/hList6"/>
    <dgm:cxn modelId="{F52F8E87-C1CC-4B06-BA2B-3CF3B75AE8ED}" type="presParOf" srcId="{0C7816C9-82B7-423B-9D5E-BF7C359F2064}" destId="{03587E1F-3784-4BE8-9971-549EF5AA88DB}" srcOrd="2" destOrd="0" presId="urn:microsoft.com/office/officeart/2005/8/layout/hList6"/>
    <dgm:cxn modelId="{F05F778A-0F4A-4C6B-AFB7-64CDF621C341}" type="presParOf" srcId="{0C7816C9-82B7-423B-9D5E-BF7C359F2064}" destId="{D256E04B-1670-49B5-83F6-AB46514A2B4F}" srcOrd="3" destOrd="0" presId="urn:microsoft.com/office/officeart/2005/8/layout/hList6"/>
    <dgm:cxn modelId="{86001EF0-11CC-4B86-ADC2-B080234D87DE}" type="presParOf" srcId="{0C7816C9-82B7-423B-9D5E-BF7C359F2064}" destId="{FCC68CE3-2F94-4D47-B379-A3E2402E4349}" srcOrd="4" destOrd="0" presId="urn:microsoft.com/office/officeart/2005/8/layout/hList6"/>
    <dgm:cxn modelId="{316B8B24-ED33-433C-958C-628E11C03200}" type="presParOf" srcId="{0C7816C9-82B7-423B-9D5E-BF7C359F2064}" destId="{3389A6FD-A39A-4E28-9818-165995391AAD}" srcOrd="5" destOrd="0" presId="urn:microsoft.com/office/officeart/2005/8/layout/hList6"/>
    <dgm:cxn modelId="{A8F469A6-79BF-49F1-BC38-0458BC98655D}" type="presParOf" srcId="{0C7816C9-82B7-423B-9D5E-BF7C359F2064}" destId="{E2F22FA9-2085-4202-A6FE-D0934227A7BA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B16BA8-54FD-4CDC-B097-74A991DE303C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F9CF0A4-40BA-4CD3-BEAD-AD7C83DE1A7E}">
      <dgm:prSet phldrT="[Text]" custT="1"/>
      <dgm:spPr/>
      <dgm:t>
        <a:bodyPr/>
        <a:lstStyle/>
        <a:p>
          <a:r>
            <a:rPr lang="en-US" sz="2800" dirty="0" smtClean="0"/>
            <a:t>Every person on appointment as  KMP or director</a:t>
          </a:r>
          <a:endParaRPr lang="en-US" sz="2800" dirty="0"/>
        </a:p>
      </dgm:t>
    </dgm:pt>
    <dgm:pt modelId="{B3CE2732-CF84-4D65-AF50-9ED6554C6B11}" type="parTrans" cxnId="{5A0588C5-88A2-4300-9886-1BE3FFB8A0C0}">
      <dgm:prSet/>
      <dgm:spPr/>
      <dgm:t>
        <a:bodyPr/>
        <a:lstStyle/>
        <a:p>
          <a:endParaRPr lang="en-US"/>
        </a:p>
      </dgm:t>
    </dgm:pt>
    <dgm:pt modelId="{5A9113C9-BB02-4F8E-A7FB-F5FD3C1474E5}" type="sibTrans" cxnId="{5A0588C5-88A2-4300-9886-1BE3FFB8A0C0}">
      <dgm:prSet/>
      <dgm:spPr/>
      <dgm:t>
        <a:bodyPr/>
        <a:lstStyle/>
        <a:p>
          <a:endParaRPr lang="en-US"/>
        </a:p>
      </dgm:t>
    </dgm:pt>
    <dgm:pt modelId="{B8416EED-54BE-4FE4-906F-E19B3FA668B2}">
      <dgm:prSet phldrT="[Text]" custT="1"/>
      <dgm:spPr/>
      <dgm:t>
        <a:bodyPr/>
        <a:lstStyle/>
        <a:p>
          <a:r>
            <a:rPr lang="en-US" sz="2800" dirty="0" smtClean="0"/>
            <a:t>upon becoming a promoter or member of the promoter group</a:t>
          </a:r>
          <a:endParaRPr lang="en-US" sz="2800" dirty="0"/>
        </a:p>
      </dgm:t>
    </dgm:pt>
    <dgm:pt modelId="{74CE8593-1E2B-4D60-9C5C-70A1D824E2AB}" type="parTrans" cxnId="{1E880FD0-0644-42D6-BFE0-62740E6D5150}">
      <dgm:prSet/>
      <dgm:spPr/>
      <dgm:t>
        <a:bodyPr/>
        <a:lstStyle/>
        <a:p>
          <a:endParaRPr lang="en-US"/>
        </a:p>
      </dgm:t>
    </dgm:pt>
    <dgm:pt modelId="{215DCAD6-A752-4359-8336-D462A6DEF92C}" type="sibTrans" cxnId="{1E880FD0-0644-42D6-BFE0-62740E6D5150}">
      <dgm:prSet/>
      <dgm:spPr/>
      <dgm:t>
        <a:bodyPr/>
        <a:lstStyle/>
        <a:p>
          <a:endParaRPr lang="en-US"/>
        </a:p>
      </dgm:t>
    </dgm:pt>
    <dgm:pt modelId="{849B7323-DA90-4ADC-BA5F-B0DF60FBC4D3}">
      <dgm:prSet custT="1"/>
      <dgm:spPr/>
      <dgm:t>
        <a:bodyPr/>
        <a:lstStyle/>
        <a:p>
          <a:r>
            <a:rPr lang="en-US" sz="2800" dirty="0" smtClean="0"/>
            <a:t>within seven days of such appointment or becoming a promoter</a:t>
          </a:r>
          <a:endParaRPr lang="en-US" sz="2800" b="1" i="1" dirty="0"/>
        </a:p>
      </dgm:t>
    </dgm:pt>
    <dgm:pt modelId="{FB114102-1291-4085-A413-2ED1F5869DE5}" type="parTrans" cxnId="{170956D4-C59E-4A23-BA20-E31424F35AB9}">
      <dgm:prSet/>
      <dgm:spPr/>
      <dgm:t>
        <a:bodyPr/>
        <a:lstStyle/>
        <a:p>
          <a:endParaRPr lang="en-US"/>
        </a:p>
      </dgm:t>
    </dgm:pt>
    <dgm:pt modelId="{3450EF99-4A75-4F67-AD28-7A2BF8CD3271}" type="sibTrans" cxnId="{170956D4-C59E-4A23-BA20-E31424F35AB9}">
      <dgm:prSet/>
      <dgm:spPr/>
      <dgm:t>
        <a:bodyPr/>
        <a:lstStyle/>
        <a:p>
          <a:endParaRPr lang="en-US"/>
        </a:p>
      </dgm:t>
    </dgm:pt>
    <dgm:pt modelId="{49903341-FD67-420C-861B-5EFBA3EDB238}">
      <dgm:prSet custT="1"/>
      <dgm:spPr/>
      <dgm:t>
        <a:bodyPr/>
        <a:lstStyle/>
        <a:p>
          <a:r>
            <a:rPr lang="en-US" sz="2800" dirty="0" smtClean="0"/>
            <a:t>shall disclose to the company  his holding of securities of the company </a:t>
          </a:r>
        </a:p>
      </dgm:t>
    </dgm:pt>
    <dgm:pt modelId="{3E081955-6213-4F36-882A-B63A3A189B2A}" type="parTrans" cxnId="{167C1A88-6297-48D5-B41B-C2D36CA4060F}">
      <dgm:prSet/>
      <dgm:spPr/>
      <dgm:t>
        <a:bodyPr/>
        <a:lstStyle/>
        <a:p>
          <a:endParaRPr lang="en-US"/>
        </a:p>
      </dgm:t>
    </dgm:pt>
    <dgm:pt modelId="{C457808A-1A29-4B55-A668-8DE2DBF5CDA5}" type="sibTrans" cxnId="{167C1A88-6297-48D5-B41B-C2D36CA4060F}">
      <dgm:prSet/>
      <dgm:spPr/>
      <dgm:t>
        <a:bodyPr/>
        <a:lstStyle/>
        <a:p>
          <a:endParaRPr lang="en-US"/>
        </a:p>
      </dgm:t>
    </dgm:pt>
    <dgm:pt modelId="{9D1705C8-63F7-4750-981E-F2FEA41F4AB5}">
      <dgm:prSet custT="1"/>
      <dgm:spPr/>
      <dgm:t>
        <a:bodyPr/>
        <a:lstStyle/>
        <a:p>
          <a:r>
            <a:rPr lang="en-US" sz="2800" dirty="0" smtClean="0"/>
            <a:t>as on the date of appointment or becoming a promoter</a:t>
          </a:r>
          <a:endParaRPr lang="en-US" sz="2800" dirty="0"/>
        </a:p>
      </dgm:t>
    </dgm:pt>
    <dgm:pt modelId="{3FEF11EC-659C-4DFA-8A3C-EA69902C25AB}" type="parTrans" cxnId="{E399580C-8A00-4C56-A19E-4EF9C3741F60}">
      <dgm:prSet/>
      <dgm:spPr/>
      <dgm:t>
        <a:bodyPr/>
        <a:lstStyle/>
        <a:p>
          <a:endParaRPr lang="en-US"/>
        </a:p>
      </dgm:t>
    </dgm:pt>
    <dgm:pt modelId="{B0269742-3E9C-450C-AF2E-278AD767671B}" type="sibTrans" cxnId="{E399580C-8A00-4C56-A19E-4EF9C3741F60}">
      <dgm:prSet/>
      <dgm:spPr/>
      <dgm:t>
        <a:bodyPr/>
        <a:lstStyle/>
        <a:p>
          <a:endParaRPr lang="en-US"/>
        </a:p>
      </dgm:t>
    </dgm:pt>
    <dgm:pt modelId="{0C7816C9-82B7-423B-9D5E-BF7C359F2064}" type="pres">
      <dgm:prSet presAssocID="{44B16BA8-54FD-4CDC-B097-74A991DE303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A8CEA3E-E5ED-4DCD-AE3D-4BE2493FBE23}" type="pres">
      <dgm:prSet presAssocID="{AF9CF0A4-40BA-4CD3-BEAD-AD7C83DE1A7E}" presName="node" presStyleLbl="node1" presStyleIdx="0" presStyleCnt="5" custScaleX="715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6797A8-8421-420F-AA55-F4F243EFF3CA}" type="pres">
      <dgm:prSet presAssocID="{5A9113C9-BB02-4F8E-A7FB-F5FD3C1474E5}" presName="sibTrans" presStyleCnt="0"/>
      <dgm:spPr/>
    </dgm:pt>
    <dgm:pt modelId="{FCC68CE3-2F94-4D47-B379-A3E2402E4349}" type="pres">
      <dgm:prSet presAssocID="{B8416EED-54BE-4FE4-906F-E19B3FA668B2}" presName="node" presStyleLbl="node1" presStyleIdx="1" presStyleCnt="5" custScaleX="77228" custLinFactNeighborX="-52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89A6FD-A39A-4E28-9818-165995391AAD}" type="pres">
      <dgm:prSet presAssocID="{215DCAD6-A752-4359-8336-D462A6DEF92C}" presName="sibTrans" presStyleCnt="0"/>
      <dgm:spPr/>
    </dgm:pt>
    <dgm:pt modelId="{E2F22FA9-2085-4202-A6FE-D0934227A7BA}" type="pres">
      <dgm:prSet presAssocID="{849B7323-DA90-4ADC-BA5F-B0DF60FBC4D3}" presName="node" presStyleLbl="node1" presStyleIdx="2" presStyleCnt="5" custScaleX="82040" custLinFactX="170237" custLinFactNeighborX="2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C7C429-6466-41F4-9CF4-25A47B0EB3FC}" type="pres">
      <dgm:prSet presAssocID="{3450EF99-4A75-4F67-AD28-7A2BF8CD3271}" presName="sibTrans" presStyleCnt="0"/>
      <dgm:spPr/>
    </dgm:pt>
    <dgm:pt modelId="{FDDBF596-D3AF-49CD-8203-54F37D65102F}" type="pres">
      <dgm:prSet presAssocID="{49903341-FD67-420C-861B-5EFBA3EDB238}" presName="node" presStyleLbl="node1" presStyleIdx="3" presStyleCnt="5" custScaleX="77208" custLinFactX="-83836" custLinFactNeighborX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52E378-FC56-4539-89C1-D92FFB624DDB}" type="pres">
      <dgm:prSet presAssocID="{C457808A-1A29-4B55-A668-8DE2DBF5CDA5}" presName="sibTrans" presStyleCnt="0"/>
      <dgm:spPr/>
    </dgm:pt>
    <dgm:pt modelId="{8DA9B610-8748-49C7-8FD4-4BEB33FE6387}" type="pres">
      <dgm:prSet presAssocID="{9D1705C8-63F7-4750-981E-F2FEA41F4AB5}" presName="node" presStyleLbl="node1" presStyleIdx="4" presStyleCnt="5" custScaleX="78069" custLinFactX="-85192" custLinFactNeighborX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DDB430A-3535-4A02-818D-925D68AB6857}" type="presOf" srcId="{9D1705C8-63F7-4750-981E-F2FEA41F4AB5}" destId="{8DA9B610-8748-49C7-8FD4-4BEB33FE6387}" srcOrd="0" destOrd="0" presId="urn:microsoft.com/office/officeart/2005/8/layout/hList6"/>
    <dgm:cxn modelId="{E399580C-8A00-4C56-A19E-4EF9C3741F60}" srcId="{44B16BA8-54FD-4CDC-B097-74A991DE303C}" destId="{9D1705C8-63F7-4750-981E-F2FEA41F4AB5}" srcOrd="4" destOrd="0" parTransId="{3FEF11EC-659C-4DFA-8A3C-EA69902C25AB}" sibTransId="{B0269742-3E9C-450C-AF2E-278AD767671B}"/>
    <dgm:cxn modelId="{1E880FD0-0644-42D6-BFE0-62740E6D5150}" srcId="{44B16BA8-54FD-4CDC-B097-74A991DE303C}" destId="{B8416EED-54BE-4FE4-906F-E19B3FA668B2}" srcOrd="1" destOrd="0" parTransId="{74CE8593-1E2B-4D60-9C5C-70A1D824E2AB}" sibTransId="{215DCAD6-A752-4359-8336-D462A6DEF92C}"/>
    <dgm:cxn modelId="{CBE47C47-56C7-4F10-B449-4A59200EACCB}" type="presOf" srcId="{49903341-FD67-420C-861B-5EFBA3EDB238}" destId="{FDDBF596-D3AF-49CD-8203-54F37D65102F}" srcOrd="0" destOrd="0" presId="urn:microsoft.com/office/officeart/2005/8/layout/hList6"/>
    <dgm:cxn modelId="{167C1A88-6297-48D5-B41B-C2D36CA4060F}" srcId="{44B16BA8-54FD-4CDC-B097-74A991DE303C}" destId="{49903341-FD67-420C-861B-5EFBA3EDB238}" srcOrd="3" destOrd="0" parTransId="{3E081955-6213-4F36-882A-B63A3A189B2A}" sibTransId="{C457808A-1A29-4B55-A668-8DE2DBF5CDA5}"/>
    <dgm:cxn modelId="{170956D4-C59E-4A23-BA20-E31424F35AB9}" srcId="{44B16BA8-54FD-4CDC-B097-74A991DE303C}" destId="{849B7323-DA90-4ADC-BA5F-B0DF60FBC4D3}" srcOrd="2" destOrd="0" parTransId="{FB114102-1291-4085-A413-2ED1F5869DE5}" sibTransId="{3450EF99-4A75-4F67-AD28-7A2BF8CD3271}"/>
    <dgm:cxn modelId="{280D0506-527B-4B87-A500-B567EF7A2C3D}" type="presOf" srcId="{B8416EED-54BE-4FE4-906F-E19B3FA668B2}" destId="{FCC68CE3-2F94-4D47-B379-A3E2402E4349}" srcOrd="0" destOrd="0" presId="urn:microsoft.com/office/officeart/2005/8/layout/hList6"/>
    <dgm:cxn modelId="{7578138F-ACF8-4C87-8E5F-9FC5B4643276}" type="presOf" srcId="{44B16BA8-54FD-4CDC-B097-74A991DE303C}" destId="{0C7816C9-82B7-423B-9D5E-BF7C359F2064}" srcOrd="0" destOrd="0" presId="urn:microsoft.com/office/officeart/2005/8/layout/hList6"/>
    <dgm:cxn modelId="{AA037D03-F689-438E-BC34-6580F2555D63}" type="presOf" srcId="{849B7323-DA90-4ADC-BA5F-B0DF60FBC4D3}" destId="{E2F22FA9-2085-4202-A6FE-D0934227A7BA}" srcOrd="0" destOrd="0" presId="urn:microsoft.com/office/officeart/2005/8/layout/hList6"/>
    <dgm:cxn modelId="{715724C3-C30E-4B2C-8DBB-F6BE9FD96DB7}" type="presOf" srcId="{AF9CF0A4-40BA-4CD3-BEAD-AD7C83DE1A7E}" destId="{FA8CEA3E-E5ED-4DCD-AE3D-4BE2493FBE23}" srcOrd="0" destOrd="0" presId="urn:microsoft.com/office/officeart/2005/8/layout/hList6"/>
    <dgm:cxn modelId="{5A0588C5-88A2-4300-9886-1BE3FFB8A0C0}" srcId="{44B16BA8-54FD-4CDC-B097-74A991DE303C}" destId="{AF9CF0A4-40BA-4CD3-BEAD-AD7C83DE1A7E}" srcOrd="0" destOrd="0" parTransId="{B3CE2732-CF84-4D65-AF50-9ED6554C6B11}" sibTransId="{5A9113C9-BB02-4F8E-A7FB-F5FD3C1474E5}"/>
    <dgm:cxn modelId="{3F1B6EAB-7362-4A5E-BCC6-C1542830B7F4}" type="presParOf" srcId="{0C7816C9-82B7-423B-9D5E-BF7C359F2064}" destId="{FA8CEA3E-E5ED-4DCD-AE3D-4BE2493FBE23}" srcOrd="0" destOrd="0" presId="urn:microsoft.com/office/officeart/2005/8/layout/hList6"/>
    <dgm:cxn modelId="{96D70AA7-C016-4844-BAF3-ABF6DC385386}" type="presParOf" srcId="{0C7816C9-82B7-423B-9D5E-BF7C359F2064}" destId="{5A6797A8-8421-420F-AA55-F4F243EFF3CA}" srcOrd="1" destOrd="0" presId="urn:microsoft.com/office/officeart/2005/8/layout/hList6"/>
    <dgm:cxn modelId="{86001EF0-11CC-4B86-ADC2-B080234D87DE}" type="presParOf" srcId="{0C7816C9-82B7-423B-9D5E-BF7C359F2064}" destId="{FCC68CE3-2F94-4D47-B379-A3E2402E4349}" srcOrd="2" destOrd="0" presId="urn:microsoft.com/office/officeart/2005/8/layout/hList6"/>
    <dgm:cxn modelId="{316B8B24-ED33-433C-958C-628E11C03200}" type="presParOf" srcId="{0C7816C9-82B7-423B-9D5E-BF7C359F2064}" destId="{3389A6FD-A39A-4E28-9818-165995391AAD}" srcOrd="3" destOrd="0" presId="urn:microsoft.com/office/officeart/2005/8/layout/hList6"/>
    <dgm:cxn modelId="{A8F469A6-79BF-49F1-BC38-0458BC98655D}" type="presParOf" srcId="{0C7816C9-82B7-423B-9D5E-BF7C359F2064}" destId="{E2F22FA9-2085-4202-A6FE-D0934227A7BA}" srcOrd="4" destOrd="0" presId="urn:microsoft.com/office/officeart/2005/8/layout/hList6"/>
    <dgm:cxn modelId="{8C0DBB6B-7B93-4592-A138-AEAABA72AA59}" type="presParOf" srcId="{0C7816C9-82B7-423B-9D5E-BF7C359F2064}" destId="{E7C7C429-6466-41F4-9CF4-25A47B0EB3FC}" srcOrd="5" destOrd="0" presId="urn:microsoft.com/office/officeart/2005/8/layout/hList6"/>
    <dgm:cxn modelId="{59BD19CE-0C8A-449B-9217-04C6D6AD4273}" type="presParOf" srcId="{0C7816C9-82B7-423B-9D5E-BF7C359F2064}" destId="{FDDBF596-D3AF-49CD-8203-54F37D65102F}" srcOrd="6" destOrd="0" presId="urn:microsoft.com/office/officeart/2005/8/layout/hList6"/>
    <dgm:cxn modelId="{D7E9F4D1-40EA-4559-9FE9-90BFC148ACC3}" type="presParOf" srcId="{0C7816C9-82B7-423B-9D5E-BF7C359F2064}" destId="{1052E378-FC56-4539-89C1-D92FFB624DDB}" srcOrd="7" destOrd="0" presId="urn:microsoft.com/office/officeart/2005/8/layout/hList6"/>
    <dgm:cxn modelId="{1B471EB5-E5BE-4D75-91CC-F0467636BD64}" type="presParOf" srcId="{0C7816C9-82B7-423B-9D5E-BF7C359F2064}" destId="{8DA9B610-8748-49C7-8FD4-4BEB33FE6387}" srcOrd="8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360957F-66D6-47F2-BBF8-A1C662D9BA16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2F2C7D7-F3F6-41AE-819D-7173A89C9087}">
      <dgm:prSet phldrT="[Text]"/>
      <dgm:spPr/>
      <dgm:t>
        <a:bodyPr/>
        <a:lstStyle/>
        <a:p>
          <a:r>
            <a:rPr lang="en-US" dirty="0" smtClean="0"/>
            <a:t>PIT</a:t>
          </a:r>
          <a:endParaRPr lang="en-US" dirty="0"/>
        </a:p>
      </dgm:t>
    </dgm:pt>
    <dgm:pt modelId="{89E7061D-05F2-40F4-92AD-A5804C680FBE}" type="parTrans" cxnId="{D661352B-7819-42EA-A073-5FC88A40A120}">
      <dgm:prSet/>
      <dgm:spPr/>
      <dgm:t>
        <a:bodyPr/>
        <a:lstStyle/>
        <a:p>
          <a:endParaRPr lang="en-US"/>
        </a:p>
      </dgm:t>
    </dgm:pt>
    <dgm:pt modelId="{AEA3BE92-1D7B-4090-8698-A914267F4F12}" type="sibTrans" cxnId="{D661352B-7819-42EA-A073-5FC88A40A120}">
      <dgm:prSet/>
      <dgm:spPr/>
      <dgm:t>
        <a:bodyPr/>
        <a:lstStyle/>
        <a:p>
          <a:endParaRPr lang="en-US"/>
        </a:p>
      </dgm:t>
    </dgm:pt>
    <dgm:pt modelId="{70B1D842-4605-496C-BFAC-BCF53F837CA5}">
      <dgm:prSet phldrT="[Text]"/>
      <dgm:spPr/>
      <dgm:t>
        <a:bodyPr/>
        <a:lstStyle/>
        <a:p>
          <a:r>
            <a:rPr lang="en-US" dirty="0" smtClean="0"/>
            <a:t>Insider</a:t>
          </a:r>
          <a:endParaRPr lang="en-US" dirty="0"/>
        </a:p>
      </dgm:t>
    </dgm:pt>
    <dgm:pt modelId="{D9F402F6-DD60-4F49-A0ED-2C65A82216D1}" type="parTrans" cxnId="{D43A3F86-9DB6-460F-AB1C-63F518B21C6F}">
      <dgm:prSet/>
      <dgm:spPr/>
      <dgm:t>
        <a:bodyPr/>
        <a:lstStyle/>
        <a:p>
          <a:endParaRPr lang="en-US" dirty="0"/>
        </a:p>
      </dgm:t>
    </dgm:pt>
    <dgm:pt modelId="{70AC712A-FC57-49DB-A9E6-D7516BA32959}" type="sibTrans" cxnId="{D43A3F86-9DB6-460F-AB1C-63F518B21C6F}">
      <dgm:prSet/>
      <dgm:spPr/>
      <dgm:t>
        <a:bodyPr/>
        <a:lstStyle/>
        <a:p>
          <a:endParaRPr lang="en-US"/>
        </a:p>
      </dgm:t>
    </dgm:pt>
    <dgm:pt modelId="{D6174150-F16B-402A-96F7-85230558C7A8}">
      <dgm:prSet phldrT="[Text]"/>
      <dgm:spPr/>
      <dgm:t>
        <a:bodyPr/>
        <a:lstStyle/>
        <a:p>
          <a:r>
            <a:rPr lang="en-US" dirty="0" smtClean="0"/>
            <a:t>Connected Person</a:t>
          </a:r>
          <a:endParaRPr lang="en-US" dirty="0"/>
        </a:p>
      </dgm:t>
    </dgm:pt>
    <dgm:pt modelId="{FB0E2937-D997-47A8-B37D-9D6D87C6C34A}" type="parTrans" cxnId="{C784309C-DF27-488B-9DFA-608C8211CC90}">
      <dgm:prSet/>
      <dgm:spPr/>
      <dgm:t>
        <a:bodyPr/>
        <a:lstStyle/>
        <a:p>
          <a:endParaRPr lang="en-US" dirty="0"/>
        </a:p>
      </dgm:t>
    </dgm:pt>
    <dgm:pt modelId="{F6B9856E-7D21-4024-86EA-0592D044F58E}" type="sibTrans" cxnId="{C784309C-DF27-488B-9DFA-608C8211CC90}">
      <dgm:prSet/>
      <dgm:spPr/>
      <dgm:t>
        <a:bodyPr/>
        <a:lstStyle/>
        <a:p>
          <a:endParaRPr lang="en-US"/>
        </a:p>
      </dgm:t>
    </dgm:pt>
    <dgm:pt modelId="{0A4B5652-BC89-43E2-8119-208448CBBDEC}">
      <dgm:prSet phldrT="[Text]"/>
      <dgm:spPr/>
      <dgm:t>
        <a:bodyPr/>
        <a:lstStyle/>
        <a:p>
          <a:r>
            <a:rPr lang="en-US" dirty="0" smtClean="0"/>
            <a:t>UPSI</a:t>
          </a:r>
          <a:endParaRPr lang="en-US" dirty="0"/>
        </a:p>
      </dgm:t>
    </dgm:pt>
    <dgm:pt modelId="{45897278-828A-4687-B38D-076496BC5EA8}" type="parTrans" cxnId="{08A6C69C-25E8-44A9-8A49-659D74D603BE}">
      <dgm:prSet/>
      <dgm:spPr/>
      <dgm:t>
        <a:bodyPr/>
        <a:lstStyle/>
        <a:p>
          <a:endParaRPr lang="en-US" dirty="0"/>
        </a:p>
      </dgm:t>
    </dgm:pt>
    <dgm:pt modelId="{25C7C3DF-4DB0-4FBD-BC5C-7123171B8D8F}" type="sibTrans" cxnId="{08A6C69C-25E8-44A9-8A49-659D74D603BE}">
      <dgm:prSet/>
      <dgm:spPr/>
      <dgm:t>
        <a:bodyPr/>
        <a:lstStyle/>
        <a:p>
          <a:endParaRPr lang="en-US"/>
        </a:p>
      </dgm:t>
    </dgm:pt>
    <dgm:pt modelId="{67B74189-BEE1-4F75-B81C-D3812A23AEE9}" type="pres">
      <dgm:prSet presAssocID="{5360957F-66D6-47F2-BBF8-A1C662D9BA16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476E4F0-36BF-45A1-9599-43EB8570E26D}" type="pres">
      <dgm:prSet presAssocID="{32F2C7D7-F3F6-41AE-819D-7173A89C9087}" presName="root1" presStyleCnt="0"/>
      <dgm:spPr/>
    </dgm:pt>
    <dgm:pt modelId="{D76FA2CE-D373-4539-B649-68941AC61395}" type="pres">
      <dgm:prSet presAssocID="{32F2C7D7-F3F6-41AE-819D-7173A89C9087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1515309-B0B8-42BE-9B98-64150281813C}" type="pres">
      <dgm:prSet presAssocID="{32F2C7D7-F3F6-41AE-819D-7173A89C9087}" presName="level2hierChild" presStyleCnt="0"/>
      <dgm:spPr/>
    </dgm:pt>
    <dgm:pt modelId="{B72537A8-0B73-4B41-AB99-55A78C70AD00}" type="pres">
      <dgm:prSet presAssocID="{D9F402F6-DD60-4F49-A0ED-2C65A82216D1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10F0EA05-E57B-444F-840B-9998D158F1B5}" type="pres">
      <dgm:prSet presAssocID="{D9F402F6-DD60-4F49-A0ED-2C65A82216D1}" presName="connTx" presStyleLbl="parChTrans1D2" presStyleIdx="0" presStyleCnt="3"/>
      <dgm:spPr/>
      <dgm:t>
        <a:bodyPr/>
        <a:lstStyle/>
        <a:p>
          <a:endParaRPr lang="en-US"/>
        </a:p>
      </dgm:t>
    </dgm:pt>
    <dgm:pt modelId="{2D506267-34B4-4DE9-BE7C-6CC44C0D593F}" type="pres">
      <dgm:prSet presAssocID="{70B1D842-4605-496C-BFAC-BCF53F837CA5}" presName="root2" presStyleCnt="0"/>
      <dgm:spPr/>
    </dgm:pt>
    <dgm:pt modelId="{0703ADC9-FDE5-455D-8F4B-5A03CB579F38}" type="pres">
      <dgm:prSet presAssocID="{70B1D842-4605-496C-BFAC-BCF53F837CA5}" presName="LevelTwoTextNode" presStyleLbl="node2" presStyleIdx="0" presStyleCnt="3" custScaleX="16108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DB2C9F8-51A1-4061-975E-E3864C572108}" type="pres">
      <dgm:prSet presAssocID="{70B1D842-4605-496C-BFAC-BCF53F837CA5}" presName="level3hierChild" presStyleCnt="0"/>
      <dgm:spPr/>
    </dgm:pt>
    <dgm:pt modelId="{1BDB621A-C357-468C-8C84-6375E233C84F}" type="pres">
      <dgm:prSet presAssocID="{FB0E2937-D997-47A8-B37D-9D6D87C6C34A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989EC300-3C7C-440D-8AF1-F585D3BC129B}" type="pres">
      <dgm:prSet presAssocID="{FB0E2937-D997-47A8-B37D-9D6D87C6C34A}" presName="connTx" presStyleLbl="parChTrans1D2" presStyleIdx="1" presStyleCnt="3"/>
      <dgm:spPr/>
      <dgm:t>
        <a:bodyPr/>
        <a:lstStyle/>
        <a:p>
          <a:endParaRPr lang="en-US"/>
        </a:p>
      </dgm:t>
    </dgm:pt>
    <dgm:pt modelId="{8C89DBAB-FBD1-43D7-9FA6-C427AB623DD1}" type="pres">
      <dgm:prSet presAssocID="{D6174150-F16B-402A-96F7-85230558C7A8}" presName="root2" presStyleCnt="0"/>
      <dgm:spPr/>
    </dgm:pt>
    <dgm:pt modelId="{EB01092F-6CA4-4DE3-BC2E-2993985C858C}" type="pres">
      <dgm:prSet presAssocID="{D6174150-F16B-402A-96F7-85230558C7A8}" presName="LevelTwoTextNode" presStyleLbl="node2" presStyleIdx="1" presStyleCnt="3" custScaleX="1648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480377C-7FE9-4E79-BB50-99DEBBAD9DE3}" type="pres">
      <dgm:prSet presAssocID="{D6174150-F16B-402A-96F7-85230558C7A8}" presName="level3hierChild" presStyleCnt="0"/>
      <dgm:spPr/>
    </dgm:pt>
    <dgm:pt modelId="{CA748AEE-32F4-4312-A3B1-25FC25383750}" type="pres">
      <dgm:prSet presAssocID="{45897278-828A-4687-B38D-076496BC5EA8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CADC0BC8-6340-4FAB-A6C8-7B1616E79F13}" type="pres">
      <dgm:prSet presAssocID="{45897278-828A-4687-B38D-076496BC5EA8}" presName="connTx" presStyleLbl="parChTrans1D2" presStyleIdx="2" presStyleCnt="3"/>
      <dgm:spPr/>
      <dgm:t>
        <a:bodyPr/>
        <a:lstStyle/>
        <a:p>
          <a:endParaRPr lang="en-US"/>
        </a:p>
      </dgm:t>
    </dgm:pt>
    <dgm:pt modelId="{A261F3CB-08F7-4660-B0DA-1D821A90C1A9}" type="pres">
      <dgm:prSet presAssocID="{0A4B5652-BC89-43E2-8119-208448CBBDEC}" presName="root2" presStyleCnt="0"/>
      <dgm:spPr/>
    </dgm:pt>
    <dgm:pt modelId="{423C9B7D-9FF3-404C-BE65-15B9945317B5}" type="pres">
      <dgm:prSet presAssocID="{0A4B5652-BC89-43E2-8119-208448CBBDEC}" presName="LevelTwoTextNode" presStyleLbl="node2" presStyleIdx="2" presStyleCnt="3" custScaleX="16894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76AEFEC-A8B8-4047-8841-EC2A10DEDDD5}" type="pres">
      <dgm:prSet presAssocID="{0A4B5652-BC89-43E2-8119-208448CBBDEC}" presName="level3hierChild" presStyleCnt="0"/>
      <dgm:spPr/>
    </dgm:pt>
  </dgm:ptLst>
  <dgm:cxnLst>
    <dgm:cxn modelId="{6F182C15-1C70-49EE-82A9-EE357DFDF10D}" type="presOf" srcId="{FB0E2937-D997-47A8-B37D-9D6D87C6C34A}" destId="{989EC300-3C7C-440D-8AF1-F585D3BC129B}" srcOrd="1" destOrd="0" presId="urn:microsoft.com/office/officeart/2008/layout/HorizontalMultiLevelHierarchy"/>
    <dgm:cxn modelId="{D43A3F86-9DB6-460F-AB1C-63F518B21C6F}" srcId="{32F2C7D7-F3F6-41AE-819D-7173A89C9087}" destId="{70B1D842-4605-496C-BFAC-BCF53F837CA5}" srcOrd="0" destOrd="0" parTransId="{D9F402F6-DD60-4F49-A0ED-2C65A82216D1}" sibTransId="{70AC712A-FC57-49DB-A9E6-D7516BA32959}"/>
    <dgm:cxn modelId="{95CE87D8-BA17-4354-9806-5C2F931C2DCB}" type="presOf" srcId="{D6174150-F16B-402A-96F7-85230558C7A8}" destId="{EB01092F-6CA4-4DE3-BC2E-2993985C858C}" srcOrd="0" destOrd="0" presId="urn:microsoft.com/office/officeart/2008/layout/HorizontalMultiLevelHierarchy"/>
    <dgm:cxn modelId="{84536B57-7A25-49D4-B351-04D7B4F709FF}" type="presOf" srcId="{0A4B5652-BC89-43E2-8119-208448CBBDEC}" destId="{423C9B7D-9FF3-404C-BE65-15B9945317B5}" srcOrd="0" destOrd="0" presId="urn:microsoft.com/office/officeart/2008/layout/HorizontalMultiLevelHierarchy"/>
    <dgm:cxn modelId="{0700F8B4-4473-495C-B22E-F8807798F8B2}" type="presOf" srcId="{FB0E2937-D997-47A8-B37D-9D6D87C6C34A}" destId="{1BDB621A-C357-468C-8C84-6375E233C84F}" srcOrd="0" destOrd="0" presId="urn:microsoft.com/office/officeart/2008/layout/HorizontalMultiLevelHierarchy"/>
    <dgm:cxn modelId="{08A6C69C-25E8-44A9-8A49-659D74D603BE}" srcId="{32F2C7D7-F3F6-41AE-819D-7173A89C9087}" destId="{0A4B5652-BC89-43E2-8119-208448CBBDEC}" srcOrd="2" destOrd="0" parTransId="{45897278-828A-4687-B38D-076496BC5EA8}" sibTransId="{25C7C3DF-4DB0-4FBD-BC5C-7123171B8D8F}"/>
    <dgm:cxn modelId="{1C7A44BF-FDFC-4C78-8D0F-B218C871C421}" type="presOf" srcId="{32F2C7D7-F3F6-41AE-819D-7173A89C9087}" destId="{D76FA2CE-D373-4539-B649-68941AC61395}" srcOrd="0" destOrd="0" presId="urn:microsoft.com/office/officeart/2008/layout/HorizontalMultiLevelHierarchy"/>
    <dgm:cxn modelId="{B4B998CF-5715-4AA1-8847-D69A83D9A34C}" type="presOf" srcId="{70B1D842-4605-496C-BFAC-BCF53F837CA5}" destId="{0703ADC9-FDE5-455D-8F4B-5A03CB579F38}" srcOrd="0" destOrd="0" presId="urn:microsoft.com/office/officeart/2008/layout/HorizontalMultiLevelHierarchy"/>
    <dgm:cxn modelId="{81D757F0-29D1-43C2-B0E6-87CB37ACF31F}" type="presOf" srcId="{45897278-828A-4687-B38D-076496BC5EA8}" destId="{CADC0BC8-6340-4FAB-A6C8-7B1616E79F13}" srcOrd="1" destOrd="0" presId="urn:microsoft.com/office/officeart/2008/layout/HorizontalMultiLevelHierarchy"/>
    <dgm:cxn modelId="{C07B56D1-4578-47DF-A741-12713E561943}" type="presOf" srcId="{D9F402F6-DD60-4F49-A0ED-2C65A82216D1}" destId="{10F0EA05-E57B-444F-840B-9998D158F1B5}" srcOrd="1" destOrd="0" presId="urn:microsoft.com/office/officeart/2008/layout/HorizontalMultiLevelHierarchy"/>
    <dgm:cxn modelId="{C784309C-DF27-488B-9DFA-608C8211CC90}" srcId="{32F2C7D7-F3F6-41AE-819D-7173A89C9087}" destId="{D6174150-F16B-402A-96F7-85230558C7A8}" srcOrd="1" destOrd="0" parTransId="{FB0E2937-D997-47A8-B37D-9D6D87C6C34A}" sibTransId="{F6B9856E-7D21-4024-86EA-0592D044F58E}"/>
    <dgm:cxn modelId="{D661352B-7819-42EA-A073-5FC88A40A120}" srcId="{5360957F-66D6-47F2-BBF8-A1C662D9BA16}" destId="{32F2C7D7-F3F6-41AE-819D-7173A89C9087}" srcOrd="0" destOrd="0" parTransId="{89E7061D-05F2-40F4-92AD-A5804C680FBE}" sibTransId="{AEA3BE92-1D7B-4090-8698-A914267F4F12}"/>
    <dgm:cxn modelId="{0A9092B2-1F7C-44E4-BACA-BF7D079536CB}" type="presOf" srcId="{D9F402F6-DD60-4F49-A0ED-2C65A82216D1}" destId="{B72537A8-0B73-4B41-AB99-55A78C70AD00}" srcOrd="0" destOrd="0" presId="urn:microsoft.com/office/officeart/2008/layout/HorizontalMultiLevelHierarchy"/>
    <dgm:cxn modelId="{9E9546F4-93B7-4343-8D95-A4410C89BFDE}" type="presOf" srcId="{5360957F-66D6-47F2-BBF8-A1C662D9BA16}" destId="{67B74189-BEE1-4F75-B81C-D3812A23AEE9}" srcOrd="0" destOrd="0" presId="urn:microsoft.com/office/officeart/2008/layout/HorizontalMultiLevelHierarchy"/>
    <dgm:cxn modelId="{22D1E8F1-96F5-442E-B7A1-8417E1BBF2C3}" type="presOf" srcId="{45897278-828A-4687-B38D-076496BC5EA8}" destId="{CA748AEE-32F4-4312-A3B1-25FC25383750}" srcOrd="0" destOrd="0" presId="urn:microsoft.com/office/officeart/2008/layout/HorizontalMultiLevelHierarchy"/>
    <dgm:cxn modelId="{A8E77EE3-44B7-473B-AB3C-E5B289AA6A5C}" type="presParOf" srcId="{67B74189-BEE1-4F75-B81C-D3812A23AEE9}" destId="{8476E4F0-36BF-45A1-9599-43EB8570E26D}" srcOrd="0" destOrd="0" presId="urn:microsoft.com/office/officeart/2008/layout/HorizontalMultiLevelHierarchy"/>
    <dgm:cxn modelId="{996EF68B-D70B-4ABA-A599-21B7C40C934D}" type="presParOf" srcId="{8476E4F0-36BF-45A1-9599-43EB8570E26D}" destId="{D76FA2CE-D373-4539-B649-68941AC61395}" srcOrd="0" destOrd="0" presId="urn:microsoft.com/office/officeart/2008/layout/HorizontalMultiLevelHierarchy"/>
    <dgm:cxn modelId="{9C2F294B-E68A-475A-9759-14620D346604}" type="presParOf" srcId="{8476E4F0-36BF-45A1-9599-43EB8570E26D}" destId="{71515309-B0B8-42BE-9B98-64150281813C}" srcOrd="1" destOrd="0" presId="urn:microsoft.com/office/officeart/2008/layout/HorizontalMultiLevelHierarchy"/>
    <dgm:cxn modelId="{7537AD19-1936-4BFA-A58E-FF58221D7299}" type="presParOf" srcId="{71515309-B0B8-42BE-9B98-64150281813C}" destId="{B72537A8-0B73-4B41-AB99-55A78C70AD00}" srcOrd="0" destOrd="0" presId="urn:microsoft.com/office/officeart/2008/layout/HorizontalMultiLevelHierarchy"/>
    <dgm:cxn modelId="{57FCD519-EA19-4429-88A2-9DB3680775B6}" type="presParOf" srcId="{B72537A8-0B73-4B41-AB99-55A78C70AD00}" destId="{10F0EA05-E57B-444F-840B-9998D158F1B5}" srcOrd="0" destOrd="0" presId="urn:microsoft.com/office/officeart/2008/layout/HorizontalMultiLevelHierarchy"/>
    <dgm:cxn modelId="{8C12EC92-5060-4B9C-8A3B-A6689F60B5CE}" type="presParOf" srcId="{71515309-B0B8-42BE-9B98-64150281813C}" destId="{2D506267-34B4-4DE9-BE7C-6CC44C0D593F}" srcOrd="1" destOrd="0" presId="urn:microsoft.com/office/officeart/2008/layout/HorizontalMultiLevelHierarchy"/>
    <dgm:cxn modelId="{06E1E8EC-3D67-4E9D-93F4-8AB7026C113E}" type="presParOf" srcId="{2D506267-34B4-4DE9-BE7C-6CC44C0D593F}" destId="{0703ADC9-FDE5-455D-8F4B-5A03CB579F38}" srcOrd="0" destOrd="0" presId="urn:microsoft.com/office/officeart/2008/layout/HorizontalMultiLevelHierarchy"/>
    <dgm:cxn modelId="{01AC1183-F618-4D9F-A925-93AA346B501F}" type="presParOf" srcId="{2D506267-34B4-4DE9-BE7C-6CC44C0D593F}" destId="{8DB2C9F8-51A1-4061-975E-E3864C572108}" srcOrd="1" destOrd="0" presId="urn:microsoft.com/office/officeart/2008/layout/HorizontalMultiLevelHierarchy"/>
    <dgm:cxn modelId="{323DB6FE-611D-43A9-A929-1008FACBC7D1}" type="presParOf" srcId="{71515309-B0B8-42BE-9B98-64150281813C}" destId="{1BDB621A-C357-468C-8C84-6375E233C84F}" srcOrd="2" destOrd="0" presId="urn:microsoft.com/office/officeart/2008/layout/HorizontalMultiLevelHierarchy"/>
    <dgm:cxn modelId="{3946FD73-C6B0-4D85-979D-B32868E02B94}" type="presParOf" srcId="{1BDB621A-C357-468C-8C84-6375E233C84F}" destId="{989EC300-3C7C-440D-8AF1-F585D3BC129B}" srcOrd="0" destOrd="0" presId="urn:microsoft.com/office/officeart/2008/layout/HorizontalMultiLevelHierarchy"/>
    <dgm:cxn modelId="{9ECEF792-9701-42EA-886F-CE5ECA88E3F0}" type="presParOf" srcId="{71515309-B0B8-42BE-9B98-64150281813C}" destId="{8C89DBAB-FBD1-43D7-9FA6-C427AB623DD1}" srcOrd="3" destOrd="0" presId="urn:microsoft.com/office/officeart/2008/layout/HorizontalMultiLevelHierarchy"/>
    <dgm:cxn modelId="{89C3FD59-BA07-494E-94D7-843F416E3AB9}" type="presParOf" srcId="{8C89DBAB-FBD1-43D7-9FA6-C427AB623DD1}" destId="{EB01092F-6CA4-4DE3-BC2E-2993985C858C}" srcOrd="0" destOrd="0" presId="urn:microsoft.com/office/officeart/2008/layout/HorizontalMultiLevelHierarchy"/>
    <dgm:cxn modelId="{6B7AB105-4A52-406F-A52F-040F7AD70F1E}" type="presParOf" srcId="{8C89DBAB-FBD1-43D7-9FA6-C427AB623DD1}" destId="{A480377C-7FE9-4E79-BB50-99DEBBAD9DE3}" srcOrd="1" destOrd="0" presId="urn:microsoft.com/office/officeart/2008/layout/HorizontalMultiLevelHierarchy"/>
    <dgm:cxn modelId="{00A5934B-40F4-4108-808F-7E90B40FC612}" type="presParOf" srcId="{71515309-B0B8-42BE-9B98-64150281813C}" destId="{CA748AEE-32F4-4312-A3B1-25FC25383750}" srcOrd="4" destOrd="0" presId="urn:microsoft.com/office/officeart/2008/layout/HorizontalMultiLevelHierarchy"/>
    <dgm:cxn modelId="{4626B3D0-2C1D-4DEC-878B-62CE22FAFAD8}" type="presParOf" srcId="{CA748AEE-32F4-4312-A3B1-25FC25383750}" destId="{CADC0BC8-6340-4FAB-A6C8-7B1616E79F13}" srcOrd="0" destOrd="0" presId="urn:microsoft.com/office/officeart/2008/layout/HorizontalMultiLevelHierarchy"/>
    <dgm:cxn modelId="{04C14F5F-ADF2-4DA1-A8AE-4B119D102308}" type="presParOf" srcId="{71515309-B0B8-42BE-9B98-64150281813C}" destId="{A261F3CB-08F7-4660-B0DA-1D821A90C1A9}" srcOrd="5" destOrd="0" presId="urn:microsoft.com/office/officeart/2008/layout/HorizontalMultiLevelHierarchy"/>
    <dgm:cxn modelId="{799F7EC7-2F43-4975-8A37-78EA61B7570F}" type="presParOf" srcId="{A261F3CB-08F7-4660-B0DA-1D821A90C1A9}" destId="{423C9B7D-9FF3-404C-BE65-15B9945317B5}" srcOrd="0" destOrd="0" presId="urn:microsoft.com/office/officeart/2008/layout/HorizontalMultiLevelHierarchy"/>
    <dgm:cxn modelId="{0D3E6F16-8AAE-43CE-A2EA-E697665B384E}" type="presParOf" srcId="{A261F3CB-08F7-4660-B0DA-1D821A90C1A9}" destId="{176AEFEC-A8B8-4047-8841-EC2A10DEDDD5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73023E3-DC87-4F4C-B3FD-0D029F260751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5B7235-D4AA-4E9F-A9EF-D7FF3B835C6B}">
      <dgm:prSet phldrT="[Text]" custT="1"/>
      <dgm:spPr/>
      <dgm:t>
        <a:bodyPr/>
        <a:lstStyle/>
        <a:p>
          <a:r>
            <a:rPr lang="en-US" sz="2400" dirty="0" smtClean="0"/>
            <a:t>Policies &amp; Procedure for leak of UPSI </a:t>
          </a:r>
          <a:endParaRPr lang="en-US" sz="2400" dirty="0"/>
        </a:p>
      </dgm:t>
    </dgm:pt>
    <dgm:pt modelId="{E80C0BFA-830A-4004-BF1A-02989B459C40}" type="parTrans" cxnId="{8CB3E9BB-6A31-44FC-8D6A-0A3E5F44FBC0}">
      <dgm:prSet/>
      <dgm:spPr/>
      <dgm:t>
        <a:bodyPr/>
        <a:lstStyle/>
        <a:p>
          <a:endParaRPr lang="en-US"/>
        </a:p>
      </dgm:t>
    </dgm:pt>
    <dgm:pt modelId="{752DABE9-C37E-4B55-B35D-08EF0BCC5508}" type="sibTrans" cxnId="{8CB3E9BB-6A31-44FC-8D6A-0A3E5F44FBC0}">
      <dgm:prSet/>
      <dgm:spPr/>
      <dgm:t>
        <a:bodyPr/>
        <a:lstStyle/>
        <a:p>
          <a:endParaRPr lang="en-US"/>
        </a:p>
      </dgm:t>
    </dgm:pt>
    <dgm:pt modelId="{BE1DE8F4-A0F4-42D8-809E-2E37663DAD94}">
      <dgm:prSet phldrT="[Text]" custT="1"/>
      <dgm:spPr/>
      <dgm:t>
        <a:bodyPr/>
        <a:lstStyle/>
        <a:p>
          <a:r>
            <a:rPr lang="en-US" sz="2400" dirty="0" smtClean="0"/>
            <a:t>Code of Fair Disclosure by listed company</a:t>
          </a:r>
          <a:endParaRPr lang="en-US" sz="2400" dirty="0"/>
        </a:p>
      </dgm:t>
    </dgm:pt>
    <dgm:pt modelId="{4FD22A25-BE95-4E80-B500-262335EE5A5E}" type="parTrans" cxnId="{BBC7857A-C91B-4817-8BD1-4DC456439940}">
      <dgm:prSet/>
      <dgm:spPr/>
      <dgm:t>
        <a:bodyPr/>
        <a:lstStyle/>
        <a:p>
          <a:endParaRPr lang="en-US"/>
        </a:p>
      </dgm:t>
    </dgm:pt>
    <dgm:pt modelId="{4226176F-962F-4733-B80D-DCEBE148256F}" type="sibTrans" cxnId="{BBC7857A-C91B-4817-8BD1-4DC456439940}">
      <dgm:prSet/>
      <dgm:spPr/>
      <dgm:t>
        <a:bodyPr/>
        <a:lstStyle/>
        <a:p>
          <a:endParaRPr lang="en-US"/>
        </a:p>
      </dgm:t>
    </dgm:pt>
    <dgm:pt modelId="{376F2EB3-10C0-4C10-BE59-D55C602EC5B5}">
      <dgm:prSet phldrT="[Text]" custT="1"/>
      <dgm:spPr/>
      <dgm:t>
        <a:bodyPr/>
        <a:lstStyle/>
        <a:p>
          <a:r>
            <a:rPr lang="en-US" sz="2400" dirty="0" smtClean="0"/>
            <a:t>Code of conduct by listed company</a:t>
          </a:r>
          <a:endParaRPr lang="en-US" sz="2400" dirty="0"/>
        </a:p>
      </dgm:t>
    </dgm:pt>
    <dgm:pt modelId="{4E4F6D05-3D96-4A2E-839C-29D820DCA5D3}" type="parTrans" cxnId="{B6BC1FC1-E06F-4778-AEFD-A29D74A9DF5D}">
      <dgm:prSet/>
      <dgm:spPr/>
      <dgm:t>
        <a:bodyPr/>
        <a:lstStyle/>
        <a:p>
          <a:endParaRPr lang="en-US"/>
        </a:p>
      </dgm:t>
    </dgm:pt>
    <dgm:pt modelId="{39A26039-E147-4DED-82F2-8E2D762F7CB0}" type="sibTrans" cxnId="{B6BC1FC1-E06F-4778-AEFD-A29D74A9DF5D}">
      <dgm:prSet/>
      <dgm:spPr/>
      <dgm:t>
        <a:bodyPr/>
        <a:lstStyle/>
        <a:p>
          <a:endParaRPr lang="en-US"/>
        </a:p>
      </dgm:t>
    </dgm:pt>
    <dgm:pt modelId="{3122FE87-176C-4EC7-9466-5B29B79CE984}">
      <dgm:prSet phldrT="[Text]" custT="1"/>
      <dgm:spPr/>
      <dgm:t>
        <a:bodyPr/>
        <a:lstStyle/>
        <a:p>
          <a:r>
            <a:rPr lang="en-US" sz="2400" dirty="0" smtClean="0"/>
            <a:t>Code of conduct for intermediaries &amp; fiduciaries</a:t>
          </a:r>
          <a:endParaRPr lang="en-US" sz="2400" dirty="0"/>
        </a:p>
      </dgm:t>
    </dgm:pt>
    <dgm:pt modelId="{059FB615-7B80-442C-B1E6-26669F842290}" type="parTrans" cxnId="{DDE6B26E-1599-4BF5-9771-CED4B43EED75}">
      <dgm:prSet/>
      <dgm:spPr/>
      <dgm:t>
        <a:bodyPr/>
        <a:lstStyle/>
        <a:p>
          <a:endParaRPr lang="en-US"/>
        </a:p>
      </dgm:t>
    </dgm:pt>
    <dgm:pt modelId="{2A3124EC-74F1-4C6D-8B6F-5C20D5E3D61E}" type="sibTrans" cxnId="{DDE6B26E-1599-4BF5-9771-CED4B43EED75}">
      <dgm:prSet/>
      <dgm:spPr/>
      <dgm:t>
        <a:bodyPr/>
        <a:lstStyle/>
        <a:p>
          <a:endParaRPr lang="en-US"/>
        </a:p>
      </dgm:t>
    </dgm:pt>
    <dgm:pt modelId="{9EEA2F17-4DCF-429C-869D-928D8EDBEDCB}" type="pres">
      <dgm:prSet presAssocID="{873023E3-DC87-4F4C-B3FD-0D029F260751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66D1D01-DAA4-4ACA-95A4-E643C24A26D9}" type="pres">
      <dgm:prSet presAssocID="{873023E3-DC87-4F4C-B3FD-0D029F260751}" presName="diamond" presStyleLbl="bgShp" presStyleIdx="0" presStyleCnt="1" custScaleX="252254" custLinFactNeighborX="-2380" custLinFactNeighborY="699"/>
      <dgm:spPr/>
    </dgm:pt>
    <dgm:pt modelId="{C705552C-8C3A-46C4-976F-AD141369B18A}" type="pres">
      <dgm:prSet presAssocID="{873023E3-DC87-4F4C-B3FD-0D029F260751}" presName="quad1" presStyleLbl="node1" presStyleIdx="0" presStyleCnt="4" custScaleX="282663" custLinFactX="-44365" custLinFactNeighborX="-100000" custLinFactNeighborY="-1703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884EE6-E4C4-471E-A40B-1BCA332DDD74}" type="pres">
      <dgm:prSet presAssocID="{873023E3-DC87-4F4C-B3FD-0D029F260751}" presName="quad2" presStyleLbl="node1" presStyleIdx="1" presStyleCnt="4" custScaleX="294620" custScaleY="103783" custLinFactX="11250" custLinFactNeighborX="100000" custLinFactNeighborY="-1506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CD685D-EA5E-4DC0-AF5D-83277FA4975F}" type="pres">
      <dgm:prSet presAssocID="{873023E3-DC87-4F4C-B3FD-0D029F260751}" presName="quad3" presStyleLbl="node1" presStyleIdx="2" presStyleCnt="4" custScaleX="282663" custLinFactX="-45262" custLinFactNeighborX="-100000" custLinFactNeighborY="1076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B2F417-5329-4194-8C44-A4D834053689}" type="pres">
      <dgm:prSet presAssocID="{873023E3-DC87-4F4C-B3FD-0D029F260751}" presName="quad4" presStyleLbl="node1" presStyleIdx="3" presStyleCnt="4" custAng="0" custScaleX="296288" custLinFactX="12084" custLinFactNeighborX="100000" custLinFactNeighborY="1165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05D689E-09E3-4778-B6F2-04932889FEDE}" type="presOf" srcId="{3122FE87-176C-4EC7-9466-5B29B79CE984}" destId="{73B2F417-5329-4194-8C44-A4D834053689}" srcOrd="0" destOrd="0" presId="urn:microsoft.com/office/officeart/2005/8/layout/matrix3"/>
    <dgm:cxn modelId="{8CB3E9BB-6A31-44FC-8D6A-0A3E5F44FBC0}" srcId="{873023E3-DC87-4F4C-B3FD-0D029F260751}" destId="{AD5B7235-D4AA-4E9F-A9EF-D7FF3B835C6B}" srcOrd="0" destOrd="0" parTransId="{E80C0BFA-830A-4004-BF1A-02989B459C40}" sibTransId="{752DABE9-C37E-4B55-B35D-08EF0BCC5508}"/>
    <dgm:cxn modelId="{040556AC-EDEB-49EC-93E9-0D45177C39AA}" type="presOf" srcId="{873023E3-DC87-4F4C-B3FD-0D029F260751}" destId="{9EEA2F17-4DCF-429C-869D-928D8EDBEDCB}" srcOrd="0" destOrd="0" presId="urn:microsoft.com/office/officeart/2005/8/layout/matrix3"/>
    <dgm:cxn modelId="{58D209B0-BAD6-419F-ABDE-A6BEC755DF37}" type="presOf" srcId="{376F2EB3-10C0-4C10-BE59-D55C602EC5B5}" destId="{03CD685D-EA5E-4DC0-AF5D-83277FA4975F}" srcOrd="0" destOrd="0" presId="urn:microsoft.com/office/officeart/2005/8/layout/matrix3"/>
    <dgm:cxn modelId="{A8996B62-A39B-4086-9428-C6395CA58967}" type="presOf" srcId="{AD5B7235-D4AA-4E9F-A9EF-D7FF3B835C6B}" destId="{C705552C-8C3A-46C4-976F-AD141369B18A}" srcOrd="0" destOrd="0" presId="urn:microsoft.com/office/officeart/2005/8/layout/matrix3"/>
    <dgm:cxn modelId="{34C8907C-0B23-4651-8926-38A74F30AA70}" type="presOf" srcId="{BE1DE8F4-A0F4-42D8-809E-2E37663DAD94}" destId="{93884EE6-E4C4-471E-A40B-1BCA332DDD74}" srcOrd="0" destOrd="0" presId="urn:microsoft.com/office/officeart/2005/8/layout/matrix3"/>
    <dgm:cxn modelId="{BBC7857A-C91B-4817-8BD1-4DC456439940}" srcId="{873023E3-DC87-4F4C-B3FD-0D029F260751}" destId="{BE1DE8F4-A0F4-42D8-809E-2E37663DAD94}" srcOrd="1" destOrd="0" parTransId="{4FD22A25-BE95-4E80-B500-262335EE5A5E}" sibTransId="{4226176F-962F-4733-B80D-DCEBE148256F}"/>
    <dgm:cxn modelId="{DDE6B26E-1599-4BF5-9771-CED4B43EED75}" srcId="{873023E3-DC87-4F4C-B3FD-0D029F260751}" destId="{3122FE87-176C-4EC7-9466-5B29B79CE984}" srcOrd="3" destOrd="0" parTransId="{059FB615-7B80-442C-B1E6-26669F842290}" sibTransId="{2A3124EC-74F1-4C6D-8B6F-5C20D5E3D61E}"/>
    <dgm:cxn modelId="{B6BC1FC1-E06F-4778-AEFD-A29D74A9DF5D}" srcId="{873023E3-DC87-4F4C-B3FD-0D029F260751}" destId="{376F2EB3-10C0-4C10-BE59-D55C602EC5B5}" srcOrd="2" destOrd="0" parTransId="{4E4F6D05-3D96-4A2E-839C-29D820DCA5D3}" sibTransId="{39A26039-E147-4DED-82F2-8E2D762F7CB0}"/>
    <dgm:cxn modelId="{C8BBF6E8-34EE-409C-A8B9-0E7CDBFD9947}" type="presParOf" srcId="{9EEA2F17-4DCF-429C-869D-928D8EDBEDCB}" destId="{F66D1D01-DAA4-4ACA-95A4-E643C24A26D9}" srcOrd="0" destOrd="0" presId="urn:microsoft.com/office/officeart/2005/8/layout/matrix3"/>
    <dgm:cxn modelId="{328DBB93-3EE9-49B4-B22D-B00088720278}" type="presParOf" srcId="{9EEA2F17-4DCF-429C-869D-928D8EDBEDCB}" destId="{C705552C-8C3A-46C4-976F-AD141369B18A}" srcOrd="1" destOrd="0" presId="urn:microsoft.com/office/officeart/2005/8/layout/matrix3"/>
    <dgm:cxn modelId="{BD46AA65-66FA-448A-9296-8AD8DFC63633}" type="presParOf" srcId="{9EEA2F17-4DCF-429C-869D-928D8EDBEDCB}" destId="{93884EE6-E4C4-471E-A40B-1BCA332DDD74}" srcOrd="2" destOrd="0" presId="urn:microsoft.com/office/officeart/2005/8/layout/matrix3"/>
    <dgm:cxn modelId="{850D8DAE-C5FA-493E-A41B-4CAE29924320}" type="presParOf" srcId="{9EEA2F17-4DCF-429C-869D-928D8EDBEDCB}" destId="{03CD685D-EA5E-4DC0-AF5D-83277FA4975F}" srcOrd="3" destOrd="0" presId="urn:microsoft.com/office/officeart/2005/8/layout/matrix3"/>
    <dgm:cxn modelId="{DC441723-05F0-4B61-ACC2-1945DD6A4950}" type="presParOf" srcId="{9EEA2F17-4DCF-429C-869D-928D8EDBEDCB}" destId="{73B2F417-5329-4194-8C44-A4D834053689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234AF89-528B-4981-BCEF-DDE7784D8697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3BDDB2F-E61E-4005-8BF5-5D26E0D2F65C}">
      <dgm:prSet phldrT="[Text]" custT="1"/>
      <dgm:spPr/>
      <dgm:t>
        <a:bodyPr/>
        <a:lstStyle/>
        <a:p>
          <a:r>
            <a:rPr lang="en-US" sz="2200" dirty="0" smtClean="0"/>
            <a:t>framework and policy for </a:t>
          </a:r>
        </a:p>
        <a:p>
          <a:r>
            <a:rPr lang="en-US" sz="2200" dirty="0" smtClean="0"/>
            <a:t>fair disclosure of events and occurrences </a:t>
          </a:r>
        </a:p>
        <a:p>
          <a:r>
            <a:rPr lang="en-US" sz="2200" dirty="0" smtClean="0"/>
            <a:t>that could impact price discovery of securities and </a:t>
          </a:r>
        </a:p>
        <a:p>
          <a:r>
            <a:rPr lang="en-US" sz="2200" dirty="0" smtClean="0"/>
            <a:t>maintain the uniformity, transparency and fairness in dealings with all stakeholders.</a:t>
          </a:r>
          <a:endParaRPr lang="en-US" sz="2200" dirty="0"/>
        </a:p>
      </dgm:t>
    </dgm:pt>
    <dgm:pt modelId="{56031885-F9D5-4C5E-B35A-FF878E568A88}" type="parTrans" cxnId="{6E1A90D8-650E-4415-8970-AB34E8E688D4}">
      <dgm:prSet/>
      <dgm:spPr/>
      <dgm:t>
        <a:bodyPr/>
        <a:lstStyle/>
        <a:p>
          <a:endParaRPr lang="en-US"/>
        </a:p>
      </dgm:t>
    </dgm:pt>
    <dgm:pt modelId="{FB931D79-183D-4319-B973-ADB79D46EEC5}" type="sibTrans" cxnId="{6E1A90D8-650E-4415-8970-AB34E8E688D4}">
      <dgm:prSet/>
      <dgm:spPr/>
      <dgm:t>
        <a:bodyPr/>
        <a:lstStyle/>
        <a:p>
          <a:endParaRPr lang="en-US"/>
        </a:p>
      </dgm:t>
    </dgm:pt>
    <dgm:pt modelId="{F996637F-B163-49CB-9F67-803051832412}">
      <dgm:prSet phldrT="[Text]" custT="1"/>
      <dgm:spPr/>
      <dgm:t>
        <a:bodyPr/>
        <a:lstStyle/>
        <a:p>
          <a:r>
            <a:rPr lang="en-US" sz="2200" dirty="0" smtClean="0"/>
            <a:t>policy for determination of “legitimate purposes</a:t>
          </a:r>
          <a:endParaRPr lang="en-US" sz="2200" dirty="0"/>
        </a:p>
      </dgm:t>
    </dgm:pt>
    <dgm:pt modelId="{A58F2F84-A587-446A-AC37-14EF6A20DA23}" type="parTrans" cxnId="{34ACA0D3-8205-48CC-A93A-FDC9B873776F}">
      <dgm:prSet/>
      <dgm:spPr/>
      <dgm:t>
        <a:bodyPr/>
        <a:lstStyle/>
        <a:p>
          <a:endParaRPr lang="en-US"/>
        </a:p>
      </dgm:t>
    </dgm:pt>
    <dgm:pt modelId="{E0935E1B-6384-432E-B672-45B624A178C0}" type="sibTrans" cxnId="{34ACA0D3-8205-48CC-A93A-FDC9B873776F}">
      <dgm:prSet/>
      <dgm:spPr/>
      <dgm:t>
        <a:bodyPr/>
        <a:lstStyle/>
        <a:p>
          <a:endParaRPr lang="en-US"/>
        </a:p>
      </dgm:t>
    </dgm:pt>
    <dgm:pt modelId="{FF1F2DBA-2C1F-4388-8C7E-A8AF82369CC0}">
      <dgm:prSet phldrT="[Text]" custT="1"/>
      <dgm:spPr/>
      <dgm:t>
        <a:bodyPr/>
        <a:lstStyle/>
        <a:p>
          <a:r>
            <a:rPr lang="en-US" sz="2200" dirty="0" smtClean="0"/>
            <a:t>Process of handling and verification of market rumors</a:t>
          </a:r>
        </a:p>
        <a:p>
          <a:endParaRPr lang="en-US" sz="1200" dirty="0"/>
        </a:p>
      </dgm:t>
    </dgm:pt>
    <dgm:pt modelId="{958E382F-C542-4F8A-8421-DF7ED65945AC}" type="parTrans" cxnId="{C146EA9B-EFCC-410A-896C-1ED6C2B4D86B}">
      <dgm:prSet/>
      <dgm:spPr/>
      <dgm:t>
        <a:bodyPr/>
        <a:lstStyle/>
        <a:p>
          <a:endParaRPr lang="en-US"/>
        </a:p>
      </dgm:t>
    </dgm:pt>
    <dgm:pt modelId="{EF868FEC-5C87-40FE-B55A-B8AACF8F3FB5}" type="sibTrans" cxnId="{C146EA9B-EFCC-410A-896C-1ED6C2B4D86B}">
      <dgm:prSet/>
      <dgm:spPr/>
      <dgm:t>
        <a:bodyPr/>
        <a:lstStyle/>
        <a:p>
          <a:endParaRPr lang="en-US"/>
        </a:p>
      </dgm:t>
    </dgm:pt>
    <dgm:pt modelId="{02E1A52A-55D3-4B77-ACD4-B5C7D0A1B443}">
      <dgm:prSet custT="1"/>
      <dgm:spPr/>
      <dgm:t>
        <a:bodyPr/>
        <a:lstStyle/>
        <a:p>
          <a:r>
            <a:rPr lang="en-US" sz="2200" dirty="0" smtClean="0"/>
            <a:t>Handling of UPSI on need to know basis</a:t>
          </a:r>
          <a:endParaRPr lang="en-US" sz="2200" dirty="0"/>
        </a:p>
      </dgm:t>
    </dgm:pt>
    <dgm:pt modelId="{B1E86987-4A70-4A7F-92AF-BD9ABF3D5442}" type="parTrans" cxnId="{2B0DFC91-4C15-42A7-A554-4BADF6B745E0}">
      <dgm:prSet/>
      <dgm:spPr/>
      <dgm:t>
        <a:bodyPr/>
        <a:lstStyle/>
        <a:p>
          <a:endParaRPr lang="en-US"/>
        </a:p>
      </dgm:t>
    </dgm:pt>
    <dgm:pt modelId="{729C76D6-0F89-4E70-9B2E-EF60F2C5610B}" type="sibTrans" cxnId="{2B0DFC91-4C15-42A7-A554-4BADF6B745E0}">
      <dgm:prSet/>
      <dgm:spPr/>
      <dgm:t>
        <a:bodyPr/>
        <a:lstStyle/>
        <a:p>
          <a:endParaRPr lang="en-US"/>
        </a:p>
      </dgm:t>
    </dgm:pt>
    <dgm:pt modelId="{2C5A4FBF-0916-41DA-887B-E1A0A5C2E65F}">
      <dgm:prSet/>
      <dgm:spPr/>
      <dgm:t>
        <a:bodyPr/>
        <a:lstStyle/>
        <a:p>
          <a:r>
            <a:rPr lang="en-US" dirty="0" smtClean="0"/>
            <a:t>Senior officer to be designated  as Chief Investors Relations Officer to deal with dissemination of information &amp; disclosure of UPSI</a:t>
          </a:r>
          <a:endParaRPr lang="en-US" dirty="0"/>
        </a:p>
      </dgm:t>
    </dgm:pt>
    <dgm:pt modelId="{B11FE5BC-20A1-41E2-B38B-C73857D1B7E9}" type="parTrans" cxnId="{26D2C578-6740-4DC8-A9CA-01F437846CE3}">
      <dgm:prSet/>
      <dgm:spPr/>
      <dgm:t>
        <a:bodyPr/>
        <a:lstStyle/>
        <a:p>
          <a:endParaRPr lang="en-US"/>
        </a:p>
      </dgm:t>
    </dgm:pt>
    <dgm:pt modelId="{6082E13F-3B0E-4007-9391-2C298A131CA8}" type="sibTrans" cxnId="{26D2C578-6740-4DC8-A9CA-01F437846CE3}">
      <dgm:prSet/>
      <dgm:spPr/>
      <dgm:t>
        <a:bodyPr/>
        <a:lstStyle/>
        <a:p>
          <a:endParaRPr lang="en-US"/>
        </a:p>
      </dgm:t>
    </dgm:pt>
    <dgm:pt modelId="{145564CC-5EE4-42F5-B6A5-F2F22A7145C0}" type="pres">
      <dgm:prSet presAssocID="{8234AF89-528B-4981-BCEF-DDE7784D869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9D9E706-AF93-4835-B96C-BEBB29F73207}" type="pres">
      <dgm:prSet presAssocID="{F3BDDB2F-E61E-4005-8BF5-5D26E0D2F65C}" presName="vertOne" presStyleCnt="0"/>
      <dgm:spPr/>
    </dgm:pt>
    <dgm:pt modelId="{E9D19DB6-6953-4A34-8883-64626ABA036D}" type="pres">
      <dgm:prSet presAssocID="{F3BDDB2F-E61E-4005-8BF5-5D26E0D2F65C}" presName="txOne" presStyleLbl="node0" presStyleIdx="0" presStyleCnt="2" custScaleX="169394" custScaleY="1071242" custLinFactY="33617" custLinFactNeighborX="40857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FF5EDBF-EA37-4CA4-920F-C57A62CFCA41}" type="pres">
      <dgm:prSet presAssocID="{F3BDDB2F-E61E-4005-8BF5-5D26E0D2F65C}" presName="parTransOne" presStyleCnt="0"/>
      <dgm:spPr/>
    </dgm:pt>
    <dgm:pt modelId="{1B96356C-8B87-40CC-B42D-F22EFA3CDC8B}" type="pres">
      <dgm:prSet presAssocID="{F3BDDB2F-E61E-4005-8BF5-5D26E0D2F65C}" presName="horzOne" presStyleCnt="0"/>
      <dgm:spPr/>
    </dgm:pt>
    <dgm:pt modelId="{DB8C6B32-392A-4CE3-8EA3-A12B479D374D}" type="pres">
      <dgm:prSet presAssocID="{02E1A52A-55D3-4B77-ACD4-B5C7D0A1B443}" presName="vertTwo" presStyleCnt="0"/>
      <dgm:spPr/>
    </dgm:pt>
    <dgm:pt modelId="{66303F6C-7CF0-49C5-8914-BB682E20F480}" type="pres">
      <dgm:prSet presAssocID="{02E1A52A-55D3-4B77-ACD4-B5C7D0A1B443}" presName="txTwo" presStyleLbl="node2" presStyleIdx="0" presStyleCnt="2" custScaleX="38236" custScaleY="876350" custLinFactY="580282" custLinFactNeighborX="-2275" custLinFactNeighborY="6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CCCD5DE-5B18-4748-86DD-0149CC89ABEF}" type="pres">
      <dgm:prSet presAssocID="{02E1A52A-55D3-4B77-ACD4-B5C7D0A1B443}" presName="parTransTwo" presStyleCnt="0"/>
      <dgm:spPr/>
    </dgm:pt>
    <dgm:pt modelId="{B1F04083-507C-4E19-95F1-8A5835CEECC3}" type="pres">
      <dgm:prSet presAssocID="{02E1A52A-55D3-4B77-ACD4-B5C7D0A1B443}" presName="horzTwo" presStyleCnt="0"/>
      <dgm:spPr/>
    </dgm:pt>
    <dgm:pt modelId="{9436A123-DE74-4B68-9FFC-E8E464E1FFD2}" type="pres">
      <dgm:prSet presAssocID="{F996637F-B163-49CB-9F67-803051832412}" presName="vertThree" presStyleCnt="0"/>
      <dgm:spPr/>
    </dgm:pt>
    <dgm:pt modelId="{EDBED2FE-E460-4FB9-BB77-9F138D1EB91C}" type="pres">
      <dgm:prSet presAssocID="{F996637F-B163-49CB-9F67-803051832412}" presName="txThree" presStyleLbl="node3" presStyleIdx="0" presStyleCnt="1" custScaleX="39372" custScaleY="832558" custLinFactY="-100000" custLinFactNeighborX="43895" custLinFactNeighborY="-1284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1C49A96-8BEB-406A-9610-B291FD0673D9}" type="pres">
      <dgm:prSet presAssocID="{F996637F-B163-49CB-9F67-803051832412}" presName="horzThree" presStyleCnt="0"/>
      <dgm:spPr/>
    </dgm:pt>
    <dgm:pt modelId="{4FC26083-E27D-4557-A6E1-02BD60E3C09E}" type="pres">
      <dgm:prSet presAssocID="{729C76D6-0F89-4E70-9B2E-EF60F2C5610B}" presName="sibSpaceTwo" presStyleCnt="0"/>
      <dgm:spPr/>
    </dgm:pt>
    <dgm:pt modelId="{EB9291C4-82F2-43CA-9A19-2333F617F99F}" type="pres">
      <dgm:prSet presAssocID="{FF1F2DBA-2C1F-4388-8C7E-A8AF82369CC0}" presName="vertTwo" presStyleCnt="0"/>
      <dgm:spPr/>
    </dgm:pt>
    <dgm:pt modelId="{F02E51EB-A6A2-4A8B-8CD8-84CA55B48092}" type="pres">
      <dgm:prSet presAssocID="{FF1F2DBA-2C1F-4388-8C7E-A8AF82369CC0}" presName="txTwo" presStyleLbl="node2" presStyleIdx="1" presStyleCnt="2" custScaleX="46637" custScaleY="825049" custLinFactY="300000" custLinFactNeighborX="40989" custLinFactNeighborY="31878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C94EEFD-3C4C-4169-972F-D615CCE9702A}" type="pres">
      <dgm:prSet presAssocID="{FF1F2DBA-2C1F-4388-8C7E-A8AF82369CC0}" presName="horzTwo" presStyleCnt="0"/>
      <dgm:spPr/>
    </dgm:pt>
    <dgm:pt modelId="{0D48E757-B27C-4A29-9BFE-1FDBA36059A0}" type="pres">
      <dgm:prSet presAssocID="{FB931D79-183D-4319-B973-ADB79D46EEC5}" presName="sibSpaceOne" presStyleCnt="0"/>
      <dgm:spPr/>
    </dgm:pt>
    <dgm:pt modelId="{C9AAB7A1-AD62-4922-AD81-3C64187B9785}" type="pres">
      <dgm:prSet presAssocID="{2C5A4FBF-0916-41DA-887B-E1A0A5C2E65F}" presName="vertOne" presStyleCnt="0"/>
      <dgm:spPr/>
    </dgm:pt>
    <dgm:pt modelId="{E3269EE0-948F-4CA2-9E04-207BFBD8FB74}" type="pres">
      <dgm:prSet presAssocID="{2C5A4FBF-0916-41DA-887B-E1A0A5C2E65F}" presName="txOne" presStyleLbl="node0" presStyleIdx="1" presStyleCnt="2" custScaleX="57630" custScaleY="848281" custLinFactY="800000" custLinFactNeighborX="-8598" custLinFactNeighborY="8803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E771AA5-74F2-4408-A277-816CEC8A331C}" type="pres">
      <dgm:prSet presAssocID="{2C5A4FBF-0916-41DA-887B-E1A0A5C2E65F}" presName="horzOne" presStyleCnt="0"/>
      <dgm:spPr/>
    </dgm:pt>
  </dgm:ptLst>
  <dgm:cxnLst>
    <dgm:cxn modelId="{26D2C578-6740-4DC8-A9CA-01F437846CE3}" srcId="{8234AF89-528B-4981-BCEF-DDE7784D8697}" destId="{2C5A4FBF-0916-41DA-887B-E1A0A5C2E65F}" srcOrd="1" destOrd="0" parTransId="{B11FE5BC-20A1-41E2-B38B-C73857D1B7E9}" sibTransId="{6082E13F-3B0E-4007-9391-2C298A131CA8}"/>
    <dgm:cxn modelId="{5021D78C-BEBA-4A83-A042-52E2F7830C84}" type="presOf" srcId="{8234AF89-528B-4981-BCEF-DDE7784D8697}" destId="{145564CC-5EE4-42F5-B6A5-F2F22A7145C0}" srcOrd="0" destOrd="0" presId="urn:microsoft.com/office/officeart/2005/8/layout/hierarchy4"/>
    <dgm:cxn modelId="{2F6EF257-57BF-4BF7-95F5-22737D3272FA}" type="presOf" srcId="{FF1F2DBA-2C1F-4388-8C7E-A8AF82369CC0}" destId="{F02E51EB-A6A2-4A8B-8CD8-84CA55B48092}" srcOrd="0" destOrd="0" presId="urn:microsoft.com/office/officeart/2005/8/layout/hierarchy4"/>
    <dgm:cxn modelId="{A25C41D5-AB58-4BF1-8A4D-CECFE03F4F09}" type="presOf" srcId="{2C5A4FBF-0916-41DA-887B-E1A0A5C2E65F}" destId="{E3269EE0-948F-4CA2-9E04-207BFBD8FB74}" srcOrd="0" destOrd="0" presId="urn:microsoft.com/office/officeart/2005/8/layout/hierarchy4"/>
    <dgm:cxn modelId="{45761EDC-1518-43AB-822C-A09BDA3A01A2}" type="presOf" srcId="{F996637F-B163-49CB-9F67-803051832412}" destId="{EDBED2FE-E460-4FB9-BB77-9F138D1EB91C}" srcOrd="0" destOrd="0" presId="urn:microsoft.com/office/officeart/2005/8/layout/hierarchy4"/>
    <dgm:cxn modelId="{6E1A90D8-650E-4415-8970-AB34E8E688D4}" srcId="{8234AF89-528B-4981-BCEF-DDE7784D8697}" destId="{F3BDDB2F-E61E-4005-8BF5-5D26E0D2F65C}" srcOrd="0" destOrd="0" parTransId="{56031885-F9D5-4C5E-B35A-FF878E568A88}" sibTransId="{FB931D79-183D-4319-B973-ADB79D46EEC5}"/>
    <dgm:cxn modelId="{2B0DFC91-4C15-42A7-A554-4BADF6B745E0}" srcId="{F3BDDB2F-E61E-4005-8BF5-5D26E0D2F65C}" destId="{02E1A52A-55D3-4B77-ACD4-B5C7D0A1B443}" srcOrd="0" destOrd="0" parTransId="{B1E86987-4A70-4A7F-92AF-BD9ABF3D5442}" sibTransId="{729C76D6-0F89-4E70-9B2E-EF60F2C5610B}"/>
    <dgm:cxn modelId="{34ACA0D3-8205-48CC-A93A-FDC9B873776F}" srcId="{02E1A52A-55D3-4B77-ACD4-B5C7D0A1B443}" destId="{F996637F-B163-49CB-9F67-803051832412}" srcOrd="0" destOrd="0" parTransId="{A58F2F84-A587-446A-AC37-14EF6A20DA23}" sibTransId="{E0935E1B-6384-432E-B672-45B624A178C0}"/>
    <dgm:cxn modelId="{C146EA9B-EFCC-410A-896C-1ED6C2B4D86B}" srcId="{F3BDDB2F-E61E-4005-8BF5-5D26E0D2F65C}" destId="{FF1F2DBA-2C1F-4388-8C7E-A8AF82369CC0}" srcOrd="1" destOrd="0" parTransId="{958E382F-C542-4F8A-8421-DF7ED65945AC}" sibTransId="{EF868FEC-5C87-40FE-B55A-B8AACF8F3FB5}"/>
    <dgm:cxn modelId="{923D73D6-BE65-4A9A-86E3-380BFDAEEECB}" type="presOf" srcId="{F3BDDB2F-E61E-4005-8BF5-5D26E0D2F65C}" destId="{E9D19DB6-6953-4A34-8883-64626ABA036D}" srcOrd="0" destOrd="0" presId="urn:microsoft.com/office/officeart/2005/8/layout/hierarchy4"/>
    <dgm:cxn modelId="{83585FE2-628F-448C-A96F-5CD3FC3D88FE}" type="presOf" srcId="{02E1A52A-55D3-4B77-ACD4-B5C7D0A1B443}" destId="{66303F6C-7CF0-49C5-8914-BB682E20F480}" srcOrd="0" destOrd="0" presId="urn:microsoft.com/office/officeart/2005/8/layout/hierarchy4"/>
    <dgm:cxn modelId="{8AB99FFB-3188-4D2E-8870-7EE5A359D38D}" type="presParOf" srcId="{145564CC-5EE4-42F5-B6A5-F2F22A7145C0}" destId="{69D9E706-AF93-4835-B96C-BEBB29F73207}" srcOrd="0" destOrd="0" presId="urn:microsoft.com/office/officeart/2005/8/layout/hierarchy4"/>
    <dgm:cxn modelId="{5E9D0A2D-4505-47A3-84CE-076E0DBF959F}" type="presParOf" srcId="{69D9E706-AF93-4835-B96C-BEBB29F73207}" destId="{E9D19DB6-6953-4A34-8883-64626ABA036D}" srcOrd="0" destOrd="0" presId="urn:microsoft.com/office/officeart/2005/8/layout/hierarchy4"/>
    <dgm:cxn modelId="{89C5B8FD-E71D-4B3D-BE56-1AACF47EB1D4}" type="presParOf" srcId="{69D9E706-AF93-4835-B96C-BEBB29F73207}" destId="{8FF5EDBF-EA37-4CA4-920F-C57A62CFCA41}" srcOrd="1" destOrd="0" presId="urn:microsoft.com/office/officeart/2005/8/layout/hierarchy4"/>
    <dgm:cxn modelId="{2509C936-21FC-45BE-B28F-52B2D39BD71D}" type="presParOf" srcId="{69D9E706-AF93-4835-B96C-BEBB29F73207}" destId="{1B96356C-8B87-40CC-B42D-F22EFA3CDC8B}" srcOrd="2" destOrd="0" presId="urn:microsoft.com/office/officeart/2005/8/layout/hierarchy4"/>
    <dgm:cxn modelId="{561F29C9-AA13-469E-A15F-6149B1CA8718}" type="presParOf" srcId="{1B96356C-8B87-40CC-B42D-F22EFA3CDC8B}" destId="{DB8C6B32-392A-4CE3-8EA3-A12B479D374D}" srcOrd="0" destOrd="0" presId="urn:microsoft.com/office/officeart/2005/8/layout/hierarchy4"/>
    <dgm:cxn modelId="{8EAA82C1-87F0-401E-B54F-EB02284794AE}" type="presParOf" srcId="{DB8C6B32-392A-4CE3-8EA3-A12B479D374D}" destId="{66303F6C-7CF0-49C5-8914-BB682E20F480}" srcOrd="0" destOrd="0" presId="urn:microsoft.com/office/officeart/2005/8/layout/hierarchy4"/>
    <dgm:cxn modelId="{B40705EE-4B81-49A0-AA21-D3799F3E1D7A}" type="presParOf" srcId="{DB8C6B32-392A-4CE3-8EA3-A12B479D374D}" destId="{3CCCD5DE-5B18-4748-86DD-0149CC89ABEF}" srcOrd="1" destOrd="0" presId="urn:microsoft.com/office/officeart/2005/8/layout/hierarchy4"/>
    <dgm:cxn modelId="{03DA46A7-9710-4A4E-B409-793FB6B6DA89}" type="presParOf" srcId="{DB8C6B32-392A-4CE3-8EA3-A12B479D374D}" destId="{B1F04083-507C-4E19-95F1-8A5835CEECC3}" srcOrd="2" destOrd="0" presId="urn:microsoft.com/office/officeart/2005/8/layout/hierarchy4"/>
    <dgm:cxn modelId="{52E92B43-9CF3-4FD8-BD88-6FC8FB0EE2CE}" type="presParOf" srcId="{B1F04083-507C-4E19-95F1-8A5835CEECC3}" destId="{9436A123-DE74-4B68-9FFC-E8E464E1FFD2}" srcOrd="0" destOrd="0" presId="urn:microsoft.com/office/officeart/2005/8/layout/hierarchy4"/>
    <dgm:cxn modelId="{47DEAB5A-D4F1-40D2-A465-760DB41B245C}" type="presParOf" srcId="{9436A123-DE74-4B68-9FFC-E8E464E1FFD2}" destId="{EDBED2FE-E460-4FB9-BB77-9F138D1EB91C}" srcOrd="0" destOrd="0" presId="urn:microsoft.com/office/officeart/2005/8/layout/hierarchy4"/>
    <dgm:cxn modelId="{E3DDCBFD-BF41-4255-B832-A9823CACC57C}" type="presParOf" srcId="{9436A123-DE74-4B68-9FFC-E8E464E1FFD2}" destId="{31C49A96-8BEB-406A-9610-B291FD0673D9}" srcOrd="1" destOrd="0" presId="urn:microsoft.com/office/officeart/2005/8/layout/hierarchy4"/>
    <dgm:cxn modelId="{C86445BD-CEDF-475B-8320-68D70172296B}" type="presParOf" srcId="{1B96356C-8B87-40CC-B42D-F22EFA3CDC8B}" destId="{4FC26083-E27D-4557-A6E1-02BD60E3C09E}" srcOrd="1" destOrd="0" presId="urn:microsoft.com/office/officeart/2005/8/layout/hierarchy4"/>
    <dgm:cxn modelId="{703C606F-D179-4FA3-A717-D4ED327D5BA9}" type="presParOf" srcId="{1B96356C-8B87-40CC-B42D-F22EFA3CDC8B}" destId="{EB9291C4-82F2-43CA-9A19-2333F617F99F}" srcOrd="2" destOrd="0" presId="urn:microsoft.com/office/officeart/2005/8/layout/hierarchy4"/>
    <dgm:cxn modelId="{BBFF3166-71B2-49E5-8D7F-CBA45375820A}" type="presParOf" srcId="{EB9291C4-82F2-43CA-9A19-2333F617F99F}" destId="{F02E51EB-A6A2-4A8B-8CD8-84CA55B48092}" srcOrd="0" destOrd="0" presId="urn:microsoft.com/office/officeart/2005/8/layout/hierarchy4"/>
    <dgm:cxn modelId="{5DCED4BF-8DD9-4B91-A73A-552943FC8701}" type="presParOf" srcId="{EB9291C4-82F2-43CA-9A19-2333F617F99F}" destId="{6C94EEFD-3C4C-4169-972F-D615CCE9702A}" srcOrd="1" destOrd="0" presId="urn:microsoft.com/office/officeart/2005/8/layout/hierarchy4"/>
    <dgm:cxn modelId="{CF7FECE2-027E-4DCF-A705-C32189D5C0CF}" type="presParOf" srcId="{145564CC-5EE4-42F5-B6A5-F2F22A7145C0}" destId="{0D48E757-B27C-4A29-9BFE-1FDBA36059A0}" srcOrd="1" destOrd="0" presId="urn:microsoft.com/office/officeart/2005/8/layout/hierarchy4"/>
    <dgm:cxn modelId="{567E26D4-3A29-4EE2-BD2F-CE99D351009C}" type="presParOf" srcId="{145564CC-5EE4-42F5-B6A5-F2F22A7145C0}" destId="{C9AAB7A1-AD62-4922-AD81-3C64187B9785}" srcOrd="2" destOrd="0" presId="urn:microsoft.com/office/officeart/2005/8/layout/hierarchy4"/>
    <dgm:cxn modelId="{31DA4F43-12F0-4A28-962F-94547AC5F155}" type="presParOf" srcId="{C9AAB7A1-AD62-4922-AD81-3C64187B9785}" destId="{E3269EE0-948F-4CA2-9E04-207BFBD8FB74}" srcOrd="0" destOrd="0" presId="urn:microsoft.com/office/officeart/2005/8/layout/hierarchy4"/>
    <dgm:cxn modelId="{27CEA6A2-D2A3-434B-BF6C-E6D1DB9E157D}" type="presParOf" srcId="{C9AAB7A1-AD62-4922-AD81-3C64187B9785}" destId="{9E771AA5-74F2-4408-A277-816CEC8A331C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46937D9-6534-46BF-8EE7-21EC62E71431}" type="doc">
      <dgm:prSet loTypeId="urn:microsoft.com/office/officeart/2011/layout/Circle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BDE79A0-2791-4E62-B99A-A258455975A2}">
      <dgm:prSet phldrT="[Text]" custT="1"/>
      <dgm:spPr/>
      <dgm:t>
        <a:bodyPr/>
        <a:lstStyle/>
        <a:p>
          <a:r>
            <a:rPr lang="en-US" sz="2400" dirty="0" smtClean="0"/>
            <a:t>names of such persons or entities </a:t>
          </a:r>
          <a:endParaRPr lang="en-US" sz="2400" dirty="0"/>
        </a:p>
      </dgm:t>
    </dgm:pt>
    <dgm:pt modelId="{B3511E9F-00A1-48E0-8A83-FB819CD94690}" type="parTrans" cxnId="{B5CA2E1D-0AE7-48C9-B660-EFB80F292818}">
      <dgm:prSet/>
      <dgm:spPr/>
      <dgm:t>
        <a:bodyPr/>
        <a:lstStyle/>
        <a:p>
          <a:endParaRPr lang="en-US"/>
        </a:p>
      </dgm:t>
    </dgm:pt>
    <dgm:pt modelId="{8595DE0F-7C68-4EDF-93EA-D720DFE9345F}" type="sibTrans" cxnId="{B5CA2E1D-0AE7-48C9-B660-EFB80F292818}">
      <dgm:prSet/>
      <dgm:spPr/>
      <dgm:t>
        <a:bodyPr/>
        <a:lstStyle/>
        <a:p>
          <a:endParaRPr lang="en-US"/>
        </a:p>
      </dgm:t>
    </dgm:pt>
    <dgm:pt modelId="{59F4C22D-9DEB-44C2-A950-7686AD843221}">
      <dgm:prSet phldrT="[Text]" custT="1"/>
      <dgm:spPr/>
      <dgm:t>
        <a:bodyPr/>
        <a:lstStyle/>
        <a:p>
          <a:r>
            <a:rPr lang="en-US" sz="2400" dirty="0" smtClean="0"/>
            <a:t>PAN or any other identifier </a:t>
          </a:r>
          <a:endParaRPr lang="en-US" sz="2400" dirty="0"/>
        </a:p>
      </dgm:t>
    </dgm:pt>
    <dgm:pt modelId="{E3058C06-3EC7-4E19-9243-B4F6A3395D37}" type="parTrans" cxnId="{0982F979-7E7A-4F0F-A132-659ED12E5864}">
      <dgm:prSet/>
      <dgm:spPr/>
      <dgm:t>
        <a:bodyPr/>
        <a:lstStyle/>
        <a:p>
          <a:endParaRPr lang="en-US"/>
        </a:p>
      </dgm:t>
    </dgm:pt>
    <dgm:pt modelId="{AE67BB75-1219-42BA-9538-90125418CC25}" type="sibTrans" cxnId="{0982F979-7E7A-4F0F-A132-659ED12E5864}">
      <dgm:prSet/>
      <dgm:spPr/>
      <dgm:t>
        <a:bodyPr/>
        <a:lstStyle/>
        <a:p>
          <a:endParaRPr lang="en-US"/>
        </a:p>
      </dgm:t>
    </dgm:pt>
    <dgm:pt modelId="{ED0022E0-8F91-46E7-969F-0F4E4853E86A}">
      <dgm:prSet phldrT="[Text]" custT="1"/>
      <dgm:spPr/>
      <dgm:t>
        <a:bodyPr/>
        <a:lstStyle/>
        <a:p>
          <a:r>
            <a:rPr lang="en-US" sz="1800" dirty="0" smtClean="0"/>
            <a:t>adequate internal controls and checks- time stamping and audit trails to ensure non-tampering of the database</a:t>
          </a:r>
          <a:endParaRPr lang="en-US" sz="1800" dirty="0"/>
        </a:p>
      </dgm:t>
    </dgm:pt>
    <dgm:pt modelId="{E56315C7-20D2-4CC1-912A-F2FC1CBBDE17}" type="parTrans" cxnId="{492D0771-09B4-4A0B-AA55-6235D2A2CF81}">
      <dgm:prSet/>
      <dgm:spPr/>
      <dgm:t>
        <a:bodyPr/>
        <a:lstStyle/>
        <a:p>
          <a:endParaRPr lang="en-US"/>
        </a:p>
      </dgm:t>
    </dgm:pt>
    <dgm:pt modelId="{38FC5213-4AE7-42BC-8CAD-51548CABE42C}" type="sibTrans" cxnId="{492D0771-09B4-4A0B-AA55-6235D2A2CF81}">
      <dgm:prSet/>
      <dgm:spPr/>
      <dgm:t>
        <a:bodyPr/>
        <a:lstStyle/>
        <a:p>
          <a:endParaRPr lang="en-US"/>
        </a:p>
      </dgm:t>
    </dgm:pt>
    <dgm:pt modelId="{B67DC8AB-2041-4F00-BE17-2E1DD32ADD55}">
      <dgm:prSet custT="1"/>
      <dgm:spPr/>
      <dgm:t>
        <a:bodyPr/>
        <a:lstStyle/>
        <a:p>
          <a:r>
            <a:rPr lang="en-US" sz="2000" dirty="0" smtClean="0"/>
            <a:t>To be for preserved for 8years till completion of any  investigation</a:t>
          </a:r>
          <a:endParaRPr lang="en-US" sz="2000" dirty="0"/>
        </a:p>
      </dgm:t>
    </dgm:pt>
    <dgm:pt modelId="{0E408BE1-8D35-48A9-AA49-146DB610A53E}" type="parTrans" cxnId="{E378B389-59B3-4A47-974A-FC9AB4919BF7}">
      <dgm:prSet/>
      <dgm:spPr/>
      <dgm:t>
        <a:bodyPr/>
        <a:lstStyle/>
        <a:p>
          <a:endParaRPr lang="en-US"/>
        </a:p>
      </dgm:t>
    </dgm:pt>
    <dgm:pt modelId="{782E47B1-C905-4976-88B5-E083FF52709A}" type="sibTrans" cxnId="{E378B389-59B3-4A47-974A-FC9AB4919BF7}">
      <dgm:prSet/>
      <dgm:spPr/>
      <dgm:t>
        <a:bodyPr/>
        <a:lstStyle/>
        <a:p>
          <a:endParaRPr lang="en-US"/>
        </a:p>
      </dgm:t>
    </dgm:pt>
    <dgm:pt modelId="{0BA429B8-C44F-4B8B-89FA-427A2E88621D}">
      <dgm:prSet custT="1"/>
      <dgm:spPr/>
      <dgm:t>
        <a:bodyPr/>
        <a:lstStyle/>
        <a:p>
          <a:r>
            <a:rPr lang="en-US" sz="2000" dirty="0" smtClean="0"/>
            <a:t>Should be maintained internally and not outsourced</a:t>
          </a:r>
          <a:endParaRPr lang="en-US" sz="2000" dirty="0"/>
        </a:p>
      </dgm:t>
    </dgm:pt>
    <dgm:pt modelId="{3892F522-27D5-4715-B71B-C9149F68B47E}" type="parTrans" cxnId="{A3DE113A-A501-4B29-9668-0B2A46FBD0BF}">
      <dgm:prSet/>
      <dgm:spPr/>
      <dgm:t>
        <a:bodyPr/>
        <a:lstStyle/>
        <a:p>
          <a:endParaRPr lang="en-US"/>
        </a:p>
      </dgm:t>
    </dgm:pt>
    <dgm:pt modelId="{821D9BFD-CD74-477F-9CC4-8614756F1030}" type="sibTrans" cxnId="{A3DE113A-A501-4B29-9668-0B2A46FBD0BF}">
      <dgm:prSet/>
      <dgm:spPr/>
      <dgm:t>
        <a:bodyPr/>
        <a:lstStyle/>
        <a:p>
          <a:endParaRPr lang="en-US"/>
        </a:p>
      </dgm:t>
    </dgm:pt>
    <dgm:pt modelId="{95FA6D8F-200B-48D7-AA90-3BFA38F87663}" type="pres">
      <dgm:prSet presAssocID="{A46937D9-6534-46BF-8EE7-21EC62E71431}" presName="Name0" presStyleCnt="0">
        <dgm:presLayoutVars>
          <dgm:chMax val="11"/>
          <dgm:chPref val="11"/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6B35D0E0-5BC3-4558-AE3E-3F5002B761DC}" type="pres">
      <dgm:prSet presAssocID="{0BA429B8-C44F-4B8B-89FA-427A2E88621D}" presName="Accent5" presStyleCnt="0"/>
      <dgm:spPr/>
    </dgm:pt>
    <dgm:pt modelId="{C9BB6D82-1176-4C97-A1D2-04D347642B93}" type="pres">
      <dgm:prSet presAssocID="{0BA429B8-C44F-4B8B-89FA-427A2E88621D}" presName="Accent" presStyleLbl="node1" presStyleIdx="0" presStyleCnt="5"/>
      <dgm:spPr/>
    </dgm:pt>
    <dgm:pt modelId="{8B531055-C68C-47DC-9544-F576A73A8F0C}" type="pres">
      <dgm:prSet presAssocID="{0BA429B8-C44F-4B8B-89FA-427A2E88621D}" presName="ParentBackground5" presStyleCnt="0"/>
      <dgm:spPr/>
    </dgm:pt>
    <dgm:pt modelId="{74636E28-1846-4FFD-BE73-FA61D6889CC7}" type="pres">
      <dgm:prSet presAssocID="{0BA429B8-C44F-4B8B-89FA-427A2E88621D}" presName="ParentBackground" presStyleLbl="fgAcc1" presStyleIdx="0" presStyleCnt="5"/>
      <dgm:spPr/>
      <dgm:t>
        <a:bodyPr/>
        <a:lstStyle/>
        <a:p>
          <a:endParaRPr lang="en-US"/>
        </a:p>
      </dgm:t>
    </dgm:pt>
    <dgm:pt modelId="{531F34D6-31A4-48E6-9E05-41C4A6224D2B}" type="pres">
      <dgm:prSet presAssocID="{0BA429B8-C44F-4B8B-89FA-427A2E88621D}" presName="Parent5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A46B7D-DF1C-4581-9ED0-0C0433A69D0B}" type="pres">
      <dgm:prSet presAssocID="{B67DC8AB-2041-4F00-BE17-2E1DD32ADD55}" presName="Accent4" presStyleCnt="0"/>
      <dgm:spPr/>
    </dgm:pt>
    <dgm:pt modelId="{71B42A4A-C147-4A68-A27E-78D241C35074}" type="pres">
      <dgm:prSet presAssocID="{B67DC8AB-2041-4F00-BE17-2E1DD32ADD55}" presName="Accent" presStyleLbl="node1" presStyleIdx="1" presStyleCnt="5"/>
      <dgm:spPr/>
    </dgm:pt>
    <dgm:pt modelId="{E288F6FD-03DD-44EC-9417-4FE0C0569C90}" type="pres">
      <dgm:prSet presAssocID="{B67DC8AB-2041-4F00-BE17-2E1DD32ADD55}" presName="ParentBackground4" presStyleCnt="0"/>
      <dgm:spPr/>
    </dgm:pt>
    <dgm:pt modelId="{D86FF6D4-F512-4142-B0F2-24C811105C00}" type="pres">
      <dgm:prSet presAssocID="{B67DC8AB-2041-4F00-BE17-2E1DD32ADD55}" presName="ParentBackground" presStyleLbl="fgAcc1" presStyleIdx="1" presStyleCnt="5" custScaleY="117711"/>
      <dgm:spPr/>
      <dgm:t>
        <a:bodyPr/>
        <a:lstStyle/>
        <a:p>
          <a:endParaRPr lang="en-US"/>
        </a:p>
      </dgm:t>
    </dgm:pt>
    <dgm:pt modelId="{8A72C2B7-2E42-4EE8-BF25-E004A9CFCBEF}" type="pres">
      <dgm:prSet presAssocID="{B67DC8AB-2041-4F00-BE17-2E1DD32ADD55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F18AF8-0789-44C4-BFF2-BC706FC2BE5A}" type="pres">
      <dgm:prSet presAssocID="{ED0022E0-8F91-46E7-969F-0F4E4853E86A}" presName="Accent3" presStyleCnt="0"/>
      <dgm:spPr/>
    </dgm:pt>
    <dgm:pt modelId="{A5726D3E-5307-4715-A198-7064B03A96D7}" type="pres">
      <dgm:prSet presAssocID="{ED0022E0-8F91-46E7-969F-0F4E4853E86A}" presName="Accent" presStyleLbl="node1" presStyleIdx="2" presStyleCnt="5"/>
      <dgm:spPr/>
    </dgm:pt>
    <dgm:pt modelId="{43F23993-2957-4F7F-AF6A-23B3FAAAF771}" type="pres">
      <dgm:prSet presAssocID="{ED0022E0-8F91-46E7-969F-0F4E4853E86A}" presName="ParentBackground3" presStyleCnt="0"/>
      <dgm:spPr/>
    </dgm:pt>
    <dgm:pt modelId="{414CDBED-D42C-4B32-A42D-9DF209B4AC46}" type="pres">
      <dgm:prSet presAssocID="{ED0022E0-8F91-46E7-969F-0F4E4853E86A}" presName="ParentBackground" presStyleLbl="fgAcc1" presStyleIdx="2" presStyleCnt="5" custScaleY="150146"/>
      <dgm:spPr/>
      <dgm:t>
        <a:bodyPr/>
        <a:lstStyle/>
        <a:p>
          <a:endParaRPr lang="en-US"/>
        </a:p>
      </dgm:t>
    </dgm:pt>
    <dgm:pt modelId="{6AF78B78-1540-4B8D-BBD1-C1481BF2AAA1}" type="pres">
      <dgm:prSet presAssocID="{ED0022E0-8F91-46E7-969F-0F4E4853E86A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A0A610-E200-478B-8855-8AE20DDD427D}" type="pres">
      <dgm:prSet presAssocID="{59F4C22D-9DEB-44C2-A950-7686AD843221}" presName="Accent2" presStyleCnt="0"/>
      <dgm:spPr/>
    </dgm:pt>
    <dgm:pt modelId="{DE9C4D4F-697F-490A-96E2-3018C9AE7CE1}" type="pres">
      <dgm:prSet presAssocID="{59F4C22D-9DEB-44C2-A950-7686AD843221}" presName="Accent" presStyleLbl="node1" presStyleIdx="3" presStyleCnt="5"/>
      <dgm:spPr/>
    </dgm:pt>
    <dgm:pt modelId="{BE692F94-79C4-422A-9A56-211EA03DA7F1}" type="pres">
      <dgm:prSet presAssocID="{59F4C22D-9DEB-44C2-A950-7686AD843221}" presName="ParentBackground2" presStyleCnt="0"/>
      <dgm:spPr/>
    </dgm:pt>
    <dgm:pt modelId="{A3678D10-B5C2-4E80-A03E-ACAA3EEC7A6E}" type="pres">
      <dgm:prSet presAssocID="{59F4C22D-9DEB-44C2-A950-7686AD843221}" presName="ParentBackground" presStyleLbl="fgAcc1" presStyleIdx="3" presStyleCnt="5"/>
      <dgm:spPr/>
      <dgm:t>
        <a:bodyPr/>
        <a:lstStyle/>
        <a:p>
          <a:endParaRPr lang="en-US"/>
        </a:p>
      </dgm:t>
    </dgm:pt>
    <dgm:pt modelId="{FF0E846D-91D5-43F5-8E36-BF64452083C5}" type="pres">
      <dgm:prSet presAssocID="{59F4C22D-9DEB-44C2-A950-7686AD843221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5E68A7-13A2-479C-BBC0-84E23F05A41E}" type="pres">
      <dgm:prSet presAssocID="{CBDE79A0-2791-4E62-B99A-A258455975A2}" presName="Accent1" presStyleCnt="0"/>
      <dgm:spPr/>
    </dgm:pt>
    <dgm:pt modelId="{5B877D73-8C0C-47D1-8A8A-6A51A5367523}" type="pres">
      <dgm:prSet presAssocID="{CBDE79A0-2791-4E62-B99A-A258455975A2}" presName="Accent" presStyleLbl="node1" presStyleIdx="4" presStyleCnt="5"/>
      <dgm:spPr/>
    </dgm:pt>
    <dgm:pt modelId="{8BEA517B-F05F-458B-A207-2CD42D7A936C}" type="pres">
      <dgm:prSet presAssocID="{CBDE79A0-2791-4E62-B99A-A258455975A2}" presName="ParentBackground1" presStyleCnt="0"/>
      <dgm:spPr/>
    </dgm:pt>
    <dgm:pt modelId="{4C754A6E-DED0-4971-8E52-CD08BB622CDF}" type="pres">
      <dgm:prSet presAssocID="{CBDE79A0-2791-4E62-B99A-A258455975A2}" presName="ParentBackground" presStyleLbl="fgAcc1" presStyleIdx="4" presStyleCnt="5"/>
      <dgm:spPr/>
      <dgm:t>
        <a:bodyPr/>
        <a:lstStyle/>
        <a:p>
          <a:endParaRPr lang="en-US"/>
        </a:p>
      </dgm:t>
    </dgm:pt>
    <dgm:pt modelId="{E59E4379-F4DF-43E8-B673-DAA0D3B510CF}" type="pres">
      <dgm:prSet presAssocID="{CBDE79A0-2791-4E62-B99A-A258455975A2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8A4B496-40D2-4B23-BE1F-11F785E05F95}" type="presOf" srcId="{0BA429B8-C44F-4B8B-89FA-427A2E88621D}" destId="{74636E28-1846-4FFD-BE73-FA61D6889CC7}" srcOrd="0" destOrd="0" presId="urn:microsoft.com/office/officeart/2011/layout/CircleProcess"/>
    <dgm:cxn modelId="{FEFE4F3C-54DE-40BA-B770-D43AC6719F4C}" type="presOf" srcId="{59F4C22D-9DEB-44C2-A950-7686AD843221}" destId="{FF0E846D-91D5-43F5-8E36-BF64452083C5}" srcOrd="1" destOrd="0" presId="urn:microsoft.com/office/officeart/2011/layout/CircleProcess"/>
    <dgm:cxn modelId="{F2399680-7DBF-4B3D-B69B-ABCF3DBF6729}" type="presOf" srcId="{ED0022E0-8F91-46E7-969F-0F4E4853E86A}" destId="{6AF78B78-1540-4B8D-BBD1-C1481BF2AAA1}" srcOrd="1" destOrd="0" presId="urn:microsoft.com/office/officeart/2011/layout/CircleProcess"/>
    <dgm:cxn modelId="{2786C48A-864A-4DC9-8390-90D515118B48}" type="presOf" srcId="{CBDE79A0-2791-4E62-B99A-A258455975A2}" destId="{E59E4379-F4DF-43E8-B673-DAA0D3B510CF}" srcOrd="1" destOrd="0" presId="urn:microsoft.com/office/officeart/2011/layout/CircleProcess"/>
    <dgm:cxn modelId="{B5CA2E1D-0AE7-48C9-B660-EFB80F292818}" srcId="{A46937D9-6534-46BF-8EE7-21EC62E71431}" destId="{CBDE79A0-2791-4E62-B99A-A258455975A2}" srcOrd="0" destOrd="0" parTransId="{B3511E9F-00A1-48E0-8A83-FB819CD94690}" sibTransId="{8595DE0F-7C68-4EDF-93EA-D720DFE9345F}"/>
    <dgm:cxn modelId="{0982F979-7E7A-4F0F-A132-659ED12E5864}" srcId="{A46937D9-6534-46BF-8EE7-21EC62E71431}" destId="{59F4C22D-9DEB-44C2-A950-7686AD843221}" srcOrd="1" destOrd="0" parTransId="{E3058C06-3EC7-4E19-9243-B4F6A3395D37}" sibTransId="{AE67BB75-1219-42BA-9538-90125418CC25}"/>
    <dgm:cxn modelId="{F34B71B5-79A7-41F0-AABA-BE427A6272C2}" type="presOf" srcId="{A46937D9-6534-46BF-8EE7-21EC62E71431}" destId="{95FA6D8F-200B-48D7-AA90-3BFA38F87663}" srcOrd="0" destOrd="0" presId="urn:microsoft.com/office/officeart/2011/layout/CircleProcess"/>
    <dgm:cxn modelId="{F34BB007-F5C3-463F-B816-8F50F5F7ADDA}" type="presOf" srcId="{B67DC8AB-2041-4F00-BE17-2E1DD32ADD55}" destId="{D86FF6D4-F512-4142-B0F2-24C811105C00}" srcOrd="0" destOrd="0" presId="urn:microsoft.com/office/officeart/2011/layout/CircleProcess"/>
    <dgm:cxn modelId="{B119ED11-CE20-41A1-AD68-5E617ED17D1D}" type="presOf" srcId="{CBDE79A0-2791-4E62-B99A-A258455975A2}" destId="{4C754A6E-DED0-4971-8E52-CD08BB622CDF}" srcOrd="0" destOrd="0" presId="urn:microsoft.com/office/officeart/2011/layout/CircleProcess"/>
    <dgm:cxn modelId="{9FAAC677-FAA5-4639-81D0-8368657516C5}" type="presOf" srcId="{0BA429B8-C44F-4B8B-89FA-427A2E88621D}" destId="{531F34D6-31A4-48E6-9E05-41C4A6224D2B}" srcOrd="1" destOrd="0" presId="urn:microsoft.com/office/officeart/2011/layout/CircleProcess"/>
    <dgm:cxn modelId="{E378B389-59B3-4A47-974A-FC9AB4919BF7}" srcId="{A46937D9-6534-46BF-8EE7-21EC62E71431}" destId="{B67DC8AB-2041-4F00-BE17-2E1DD32ADD55}" srcOrd="3" destOrd="0" parTransId="{0E408BE1-8D35-48A9-AA49-146DB610A53E}" sibTransId="{782E47B1-C905-4976-88B5-E083FF52709A}"/>
    <dgm:cxn modelId="{BADF87D7-3960-4FD4-97D0-9E5DBF6D9960}" type="presOf" srcId="{B67DC8AB-2041-4F00-BE17-2E1DD32ADD55}" destId="{8A72C2B7-2E42-4EE8-BF25-E004A9CFCBEF}" srcOrd="1" destOrd="0" presId="urn:microsoft.com/office/officeart/2011/layout/CircleProcess"/>
    <dgm:cxn modelId="{A3DE113A-A501-4B29-9668-0B2A46FBD0BF}" srcId="{A46937D9-6534-46BF-8EE7-21EC62E71431}" destId="{0BA429B8-C44F-4B8B-89FA-427A2E88621D}" srcOrd="4" destOrd="0" parTransId="{3892F522-27D5-4715-B71B-C9149F68B47E}" sibTransId="{821D9BFD-CD74-477F-9CC4-8614756F1030}"/>
    <dgm:cxn modelId="{492D0771-09B4-4A0B-AA55-6235D2A2CF81}" srcId="{A46937D9-6534-46BF-8EE7-21EC62E71431}" destId="{ED0022E0-8F91-46E7-969F-0F4E4853E86A}" srcOrd="2" destOrd="0" parTransId="{E56315C7-20D2-4CC1-912A-F2FC1CBBDE17}" sibTransId="{38FC5213-4AE7-42BC-8CAD-51548CABE42C}"/>
    <dgm:cxn modelId="{4D641A07-7DEA-4C1A-AE73-88FFA5473160}" type="presOf" srcId="{59F4C22D-9DEB-44C2-A950-7686AD843221}" destId="{A3678D10-B5C2-4E80-A03E-ACAA3EEC7A6E}" srcOrd="0" destOrd="0" presId="urn:microsoft.com/office/officeart/2011/layout/CircleProcess"/>
    <dgm:cxn modelId="{02E25E49-A82A-4DA9-B758-8D2747FC9907}" type="presOf" srcId="{ED0022E0-8F91-46E7-969F-0F4E4853E86A}" destId="{414CDBED-D42C-4B32-A42D-9DF209B4AC46}" srcOrd="0" destOrd="0" presId="urn:microsoft.com/office/officeart/2011/layout/CircleProcess"/>
    <dgm:cxn modelId="{1B9B884B-D06B-43DC-957C-BA525930ADAE}" type="presParOf" srcId="{95FA6D8F-200B-48D7-AA90-3BFA38F87663}" destId="{6B35D0E0-5BC3-4558-AE3E-3F5002B761DC}" srcOrd="0" destOrd="0" presId="urn:microsoft.com/office/officeart/2011/layout/CircleProcess"/>
    <dgm:cxn modelId="{A80CE851-3CDE-4AFB-B1C2-33E77216ECEC}" type="presParOf" srcId="{6B35D0E0-5BC3-4558-AE3E-3F5002B761DC}" destId="{C9BB6D82-1176-4C97-A1D2-04D347642B93}" srcOrd="0" destOrd="0" presId="urn:microsoft.com/office/officeart/2011/layout/CircleProcess"/>
    <dgm:cxn modelId="{C9696A22-F26B-4ACB-BF67-20D086C1F192}" type="presParOf" srcId="{95FA6D8F-200B-48D7-AA90-3BFA38F87663}" destId="{8B531055-C68C-47DC-9544-F576A73A8F0C}" srcOrd="1" destOrd="0" presId="urn:microsoft.com/office/officeart/2011/layout/CircleProcess"/>
    <dgm:cxn modelId="{8320F53C-295E-4504-BFC1-9A8D0A73DDE9}" type="presParOf" srcId="{8B531055-C68C-47DC-9544-F576A73A8F0C}" destId="{74636E28-1846-4FFD-BE73-FA61D6889CC7}" srcOrd="0" destOrd="0" presId="urn:microsoft.com/office/officeart/2011/layout/CircleProcess"/>
    <dgm:cxn modelId="{9248F6CC-B0AA-43BA-9254-03C77DB91DDC}" type="presParOf" srcId="{95FA6D8F-200B-48D7-AA90-3BFA38F87663}" destId="{531F34D6-31A4-48E6-9E05-41C4A6224D2B}" srcOrd="2" destOrd="0" presId="urn:microsoft.com/office/officeart/2011/layout/CircleProcess"/>
    <dgm:cxn modelId="{50CC43A4-97D0-4439-BAC4-C5AE3F107BF8}" type="presParOf" srcId="{95FA6D8F-200B-48D7-AA90-3BFA38F87663}" destId="{D5A46B7D-DF1C-4581-9ED0-0C0433A69D0B}" srcOrd="3" destOrd="0" presId="urn:microsoft.com/office/officeart/2011/layout/CircleProcess"/>
    <dgm:cxn modelId="{F3A012E3-C0AA-41F8-997E-E9FACCAA534D}" type="presParOf" srcId="{D5A46B7D-DF1C-4581-9ED0-0C0433A69D0B}" destId="{71B42A4A-C147-4A68-A27E-78D241C35074}" srcOrd="0" destOrd="0" presId="urn:microsoft.com/office/officeart/2011/layout/CircleProcess"/>
    <dgm:cxn modelId="{9FFB3079-13B8-419B-83BD-204E4FE97B0C}" type="presParOf" srcId="{95FA6D8F-200B-48D7-AA90-3BFA38F87663}" destId="{E288F6FD-03DD-44EC-9417-4FE0C0569C90}" srcOrd="4" destOrd="0" presId="urn:microsoft.com/office/officeart/2011/layout/CircleProcess"/>
    <dgm:cxn modelId="{6AAE35C0-E275-48E5-8843-8CE5A91E61B2}" type="presParOf" srcId="{E288F6FD-03DD-44EC-9417-4FE0C0569C90}" destId="{D86FF6D4-F512-4142-B0F2-24C811105C00}" srcOrd="0" destOrd="0" presId="urn:microsoft.com/office/officeart/2011/layout/CircleProcess"/>
    <dgm:cxn modelId="{5A020DA2-DB49-4160-AD1A-22A58EB72C9F}" type="presParOf" srcId="{95FA6D8F-200B-48D7-AA90-3BFA38F87663}" destId="{8A72C2B7-2E42-4EE8-BF25-E004A9CFCBEF}" srcOrd="5" destOrd="0" presId="urn:microsoft.com/office/officeart/2011/layout/CircleProcess"/>
    <dgm:cxn modelId="{16F4037E-2F48-4D5C-BDCD-10CBA2043BFF}" type="presParOf" srcId="{95FA6D8F-200B-48D7-AA90-3BFA38F87663}" destId="{50F18AF8-0789-44C4-BFF2-BC706FC2BE5A}" srcOrd="6" destOrd="0" presId="urn:microsoft.com/office/officeart/2011/layout/CircleProcess"/>
    <dgm:cxn modelId="{F5364A58-1566-4C29-896E-EE32C244901A}" type="presParOf" srcId="{50F18AF8-0789-44C4-BFF2-BC706FC2BE5A}" destId="{A5726D3E-5307-4715-A198-7064B03A96D7}" srcOrd="0" destOrd="0" presId="urn:microsoft.com/office/officeart/2011/layout/CircleProcess"/>
    <dgm:cxn modelId="{6D34AF1F-3F39-4A13-8A64-54BB5B7E11D8}" type="presParOf" srcId="{95FA6D8F-200B-48D7-AA90-3BFA38F87663}" destId="{43F23993-2957-4F7F-AF6A-23B3FAAAF771}" srcOrd="7" destOrd="0" presId="urn:microsoft.com/office/officeart/2011/layout/CircleProcess"/>
    <dgm:cxn modelId="{D499A985-B841-4364-B88A-B3528FEF519B}" type="presParOf" srcId="{43F23993-2957-4F7F-AF6A-23B3FAAAF771}" destId="{414CDBED-D42C-4B32-A42D-9DF209B4AC46}" srcOrd="0" destOrd="0" presId="urn:microsoft.com/office/officeart/2011/layout/CircleProcess"/>
    <dgm:cxn modelId="{7D1963FE-4B33-4F74-B9C4-13B80C79D406}" type="presParOf" srcId="{95FA6D8F-200B-48D7-AA90-3BFA38F87663}" destId="{6AF78B78-1540-4B8D-BBD1-C1481BF2AAA1}" srcOrd="8" destOrd="0" presId="urn:microsoft.com/office/officeart/2011/layout/CircleProcess"/>
    <dgm:cxn modelId="{B1CA45D5-9DDB-44C3-B030-B5749ABB7288}" type="presParOf" srcId="{95FA6D8F-200B-48D7-AA90-3BFA38F87663}" destId="{1FA0A610-E200-478B-8855-8AE20DDD427D}" srcOrd="9" destOrd="0" presId="urn:microsoft.com/office/officeart/2011/layout/CircleProcess"/>
    <dgm:cxn modelId="{CDC75B97-B82B-4765-9746-3DDFFE63521F}" type="presParOf" srcId="{1FA0A610-E200-478B-8855-8AE20DDD427D}" destId="{DE9C4D4F-697F-490A-96E2-3018C9AE7CE1}" srcOrd="0" destOrd="0" presId="urn:microsoft.com/office/officeart/2011/layout/CircleProcess"/>
    <dgm:cxn modelId="{9EBE37AD-5396-4422-A928-5AEA48DF5ABF}" type="presParOf" srcId="{95FA6D8F-200B-48D7-AA90-3BFA38F87663}" destId="{BE692F94-79C4-422A-9A56-211EA03DA7F1}" srcOrd="10" destOrd="0" presId="urn:microsoft.com/office/officeart/2011/layout/CircleProcess"/>
    <dgm:cxn modelId="{79A79A7E-A499-4309-9CAE-4A550011BE6A}" type="presParOf" srcId="{BE692F94-79C4-422A-9A56-211EA03DA7F1}" destId="{A3678D10-B5C2-4E80-A03E-ACAA3EEC7A6E}" srcOrd="0" destOrd="0" presId="urn:microsoft.com/office/officeart/2011/layout/CircleProcess"/>
    <dgm:cxn modelId="{20189820-A79A-4387-9746-5DE9685A1857}" type="presParOf" srcId="{95FA6D8F-200B-48D7-AA90-3BFA38F87663}" destId="{FF0E846D-91D5-43F5-8E36-BF64452083C5}" srcOrd="11" destOrd="0" presId="urn:microsoft.com/office/officeart/2011/layout/CircleProcess"/>
    <dgm:cxn modelId="{19879561-B499-47AF-AB06-D6DD67B9CA91}" type="presParOf" srcId="{95FA6D8F-200B-48D7-AA90-3BFA38F87663}" destId="{CC5E68A7-13A2-479C-BBC0-84E23F05A41E}" srcOrd="12" destOrd="0" presId="urn:microsoft.com/office/officeart/2011/layout/CircleProcess"/>
    <dgm:cxn modelId="{C8AD09A6-60AC-4C1D-B38A-53B8270C71BA}" type="presParOf" srcId="{CC5E68A7-13A2-479C-BBC0-84E23F05A41E}" destId="{5B877D73-8C0C-47D1-8A8A-6A51A5367523}" srcOrd="0" destOrd="0" presId="urn:microsoft.com/office/officeart/2011/layout/CircleProcess"/>
    <dgm:cxn modelId="{DC846CDF-BAF3-40F9-B7BA-9778A455C22D}" type="presParOf" srcId="{95FA6D8F-200B-48D7-AA90-3BFA38F87663}" destId="{8BEA517B-F05F-458B-A207-2CD42D7A936C}" srcOrd="13" destOrd="0" presId="urn:microsoft.com/office/officeart/2011/layout/CircleProcess"/>
    <dgm:cxn modelId="{BB62BD25-CC46-4192-9246-8C1A9726A07C}" type="presParOf" srcId="{8BEA517B-F05F-458B-A207-2CD42D7A936C}" destId="{4C754A6E-DED0-4971-8E52-CD08BB622CDF}" srcOrd="0" destOrd="0" presId="urn:microsoft.com/office/officeart/2011/layout/CircleProcess"/>
    <dgm:cxn modelId="{3453D2C2-B4D5-4F97-A1A0-FF9313C86174}" type="presParOf" srcId="{95FA6D8F-200B-48D7-AA90-3BFA38F87663}" destId="{E59E4379-F4DF-43E8-B673-DAA0D3B510CF}" srcOrd="14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2CDF19A-DBA3-48BD-AD48-2A2DB60BAE1E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7B0BD1F-C78A-4885-839F-884A2A65F87F}">
      <dgm:prSet phldrT="[Text]" custT="1"/>
      <dgm:spPr/>
      <dgm:t>
        <a:bodyPr/>
        <a:lstStyle/>
        <a:p>
          <a:r>
            <a:rPr lang="en-US" sz="2400" dirty="0" smtClean="0"/>
            <a:t>The board of directors  </a:t>
          </a:r>
          <a:endParaRPr lang="en-US" sz="2400" dirty="0"/>
        </a:p>
      </dgm:t>
    </dgm:pt>
    <dgm:pt modelId="{AE30F64E-51C7-4B2C-AE8A-6D0AD4407C4A}" type="parTrans" cxnId="{0D053BC8-5F1D-4C05-8232-FC12196E1611}">
      <dgm:prSet/>
      <dgm:spPr/>
      <dgm:t>
        <a:bodyPr/>
        <a:lstStyle/>
        <a:p>
          <a:endParaRPr lang="en-US"/>
        </a:p>
      </dgm:t>
    </dgm:pt>
    <dgm:pt modelId="{4C9068C4-2669-422B-87D1-6063E3F9F1DE}" type="sibTrans" cxnId="{0D053BC8-5F1D-4C05-8232-FC12196E1611}">
      <dgm:prSet/>
      <dgm:spPr/>
      <dgm:t>
        <a:bodyPr/>
        <a:lstStyle/>
        <a:p>
          <a:endParaRPr lang="en-US"/>
        </a:p>
      </dgm:t>
    </dgm:pt>
    <dgm:pt modelId="{737F8F54-62F9-45B5-849F-299EF3767C22}">
      <dgm:prSet phldrT="[Text]" custT="1"/>
      <dgm:spPr/>
      <dgm:t>
        <a:bodyPr/>
        <a:lstStyle/>
        <a:p>
          <a:r>
            <a:rPr lang="en-US" sz="2400" dirty="0" smtClean="0"/>
            <a:t>formulate a code of conduct </a:t>
          </a:r>
          <a:endParaRPr lang="en-US" sz="2400" dirty="0"/>
        </a:p>
      </dgm:t>
    </dgm:pt>
    <dgm:pt modelId="{A50EB52A-C29C-4334-90E9-5D2B6A96E547}" type="parTrans" cxnId="{7B1D148B-63DB-4EA7-88B9-5EADDEDE7052}">
      <dgm:prSet/>
      <dgm:spPr/>
      <dgm:t>
        <a:bodyPr/>
        <a:lstStyle/>
        <a:p>
          <a:endParaRPr lang="en-US"/>
        </a:p>
      </dgm:t>
    </dgm:pt>
    <dgm:pt modelId="{D1C07802-753F-44DC-BC61-24F883941950}" type="sibTrans" cxnId="{7B1D148B-63DB-4EA7-88B9-5EADDEDE7052}">
      <dgm:prSet/>
      <dgm:spPr/>
      <dgm:t>
        <a:bodyPr/>
        <a:lstStyle/>
        <a:p>
          <a:endParaRPr lang="en-US"/>
        </a:p>
      </dgm:t>
    </dgm:pt>
    <dgm:pt modelId="{1674A335-84C7-4CCB-9786-0C472FC4ABBE}">
      <dgm:prSet phldrT="[Text]" custT="1"/>
      <dgm:spPr/>
      <dgm:t>
        <a:bodyPr/>
        <a:lstStyle/>
        <a:p>
          <a:r>
            <a:rPr lang="en-US" sz="2400" dirty="0" smtClean="0"/>
            <a:t>to regulate, monitor and report trading </a:t>
          </a:r>
          <a:endParaRPr lang="en-US" sz="2400" dirty="0"/>
        </a:p>
      </dgm:t>
    </dgm:pt>
    <dgm:pt modelId="{1840FC11-78B7-4ED7-AD67-CB1BAC4B1FD2}" type="parTrans" cxnId="{019018F3-28E8-4147-867D-41E5DEE790D6}">
      <dgm:prSet/>
      <dgm:spPr/>
      <dgm:t>
        <a:bodyPr/>
        <a:lstStyle/>
        <a:p>
          <a:endParaRPr lang="en-US"/>
        </a:p>
      </dgm:t>
    </dgm:pt>
    <dgm:pt modelId="{9724BFF3-84EF-440A-B54F-A430A62FAA54}" type="sibTrans" cxnId="{019018F3-28E8-4147-867D-41E5DEE790D6}">
      <dgm:prSet/>
      <dgm:spPr/>
      <dgm:t>
        <a:bodyPr/>
        <a:lstStyle/>
        <a:p>
          <a:endParaRPr lang="en-US"/>
        </a:p>
      </dgm:t>
    </dgm:pt>
    <dgm:pt modelId="{9940F1DC-AFAC-4370-A16E-1A83C9921B82}">
      <dgm:prSet custT="1"/>
      <dgm:spPr/>
      <dgm:t>
        <a:bodyPr/>
        <a:lstStyle/>
        <a:p>
          <a:r>
            <a:rPr lang="en-US" sz="2400" dirty="0" smtClean="0"/>
            <a:t>by DPs &amp; immediate relatives of DPs</a:t>
          </a:r>
          <a:endParaRPr lang="en-US" sz="2400" dirty="0"/>
        </a:p>
      </dgm:t>
    </dgm:pt>
    <dgm:pt modelId="{C36991AA-3F3E-4A62-BBE4-780A39E9F9D2}" type="parTrans" cxnId="{7AEE17EF-CEBC-490E-AF99-AE9D5AEB3CF2}">
      <dgm:prSet/>
      <dgm:spPr/>
      <dgm:t>
        <a:bodyPr/>
        <a:lstStyle/>
        <a:p>
          <a:endParaRPr lang="en-US"/>
        </a:p>
      </dgm:t>
    </dgm:pt>
    <dgm:pt modelId="{A511C9F8-C498-4D11-BC95-4F2C469ED66C}" type="sibTrans" cxnId="{7AEE17EF-CEBC-490E-AF99-AE9D5AEB3CF2}">
      <dgm:prSet/>
      <dgm:spPr/>
      <dgm:t>
        <a:bodyPr/>
        <a:lstStyle/>
        <a:p>
          <a:endParaRPr lang="en-US"/>
        </a:p>
      </dgm:t>
    </dgm:pt>
    <dgm:pt modelId="{0C89E032-5A5E-4199-ACF7-58F62B487248}">
      <dgm:prSet custT="1"/>
      <dgm:spPr/>
      <dgm:t>
        <a:bodyPr/>
        <a:lstStyle/>
        <a:p>
          <a:r>
            <a:rPr lang="en-US" sz="2400" dirty="0" smtClean="0"/>
            <a:t>adopting the minimum standards set out in Schedule B, without dilution</a:t>
          </a:r>
          <a:endParaRPr lang="en-US" sz="2400" dirty="0"/>
        </a:p>
      </dgm:t>
    </dgm:pt>
    <dgm:pt modelId="{11C7CCCA-D64C-4085-BE08-63DA009E855E}" type="parTrans" cxnId="{C13B8AD6-E420-444E-9738-3E376418B896}">
      <dgm:prSet/>
      <dgm:spPr/>
      <dgm:t>
        <a:bodyPr/>
        <a:lstStyle/>
        <a:p>
          <a:endParaRPr lang="en-US"/>
        </a:p>
      </dgm:t>
    </dgm:pt>
    <dgm:pt modelId="{4C056791-DC91-4EEF-BCA4-CC4E684716CB}" type="sibTrans" cxnId="{C13B8AD6-E420-444E-9738-3E376418B896}">
      <dgm:prSet/>
      <dgm:spPr/>
      <dgm:t>
        <a:bodyPr/>
        <a:lstStyle/>
        <a:p>
          <a:endParaRPr lang="en-US"/>
        </a:p>
      </dgm:t>
    </dgm:pt>
    <dgm:pt modelId="{30A1315B-2BF3-4489-BDCD-84E9547569F4}">
      <dgm:prSet custT="1"/>
      <dgm:spPr/>
      <dgm:t>
        <a:bodyPr/>
        <a:lstStyle/>
        <a:p>
          <a:r>
            <a:rPr lang="en-US" sz="2400" dirty="0" smtClean="0"/>
            <a:t>identify and designate a compliance officer to administer the code of conduct and other requirements </a:t>
          </a:r>
          <a:endParaRPr lang="en-US" sz="2400" dirty="0"/>
        </a:p>
      </dgm:t>
    </dgm:pt>
    <dgm:pt modelId="{EA2161B6-11A5-47CF-9B6F-688F8326D819}" type="parTrans" cxnId="{0277F490-4E8E-4868-A078-E82B58BE7357}">
      <dgm:prSet/>
      <dgm:spPr/>
      <dgm:t>
        <a:bodyPr/>
        <a:lstStyle/>
        <a:p>
          <a:endParaRPr lang="en-US"/>
        </a:p>
      </dgm:t>
    </dgm:pt>
    <dgm:pt modelId="{6AF837FA-9DCE-4AFE-8169-BBEAAAEC98F5}" type="sibTrans" cxnId="{0277F490-4E8E-4868-A078-E82B58BE7357}">
      <dgm:prSet/>
      <dgm:spPr/>
      <dgm:t>
        <a:bodyPr/>
        <a:lstStyle/>
        <a:p>
          <a:endParaRPr lang="en-US"/>
        </a:p>
      </dgm:t>
    </dgm:pt>
    <dgm:pt modelId="{F78D4DEE-C3D7-44A4-957C-5BAA48C6E6DF}" type="pres">
      <dgm:prSet presAssocID="{92CDF19A-DBA3-48BD-AD48-2A2DB60BAE1E}" presName="CompostProcess" presStyleCnt="0">
        <dgm:presLayoutVars>
          <dgm:dir/>
          <dgm:resizeHandles val="exact"/>
        </dgm:presLayoutVars>
      </dgm:prSet>
      <dgm:spPr/>
    </dgm:pt>
    <dgm:pt modelId="{428DA024-3C5F-4615-AE6F-AEB478D7F167}" type="pres">
      <dgm:prSet presAssocID="{92CDF19A-DBA3-48BD-AD48-2A2DB60BAE1E}" presName="arrow" presStyleLbl="bgShp" presStyleIdx="0" presStyleCnt="1"/>
      <dgm:spPr/>
    </dgm:pt>
    <dgm:pt modelId="{61A3F100-CB33-4296-B31A-183FA578E527}" type="pres">
      <dgm:prSet presAssocID="{92CDF19A-DBA3-48BD-AD48-2A2DB60BAE1E}" presName="linearProcess" presStyleCnt="0"/>
      <dgm:spPr/>
    </dgm:pt>
    <dgm:pt modelId="{47DD3CFF-2404-4251-9CED-7DCA4E0CF363}" type="pres">
      <dgm:prSet presAssocID="{47B0BD1F-C78A-4885-839F-884A2A65F87F}" presName="tex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12FB29-5EB2-4AD4-900C-FD164BBDAFC3}" type="pres">
      <dgm:prSet presAssocID="{4C9068C4-2669-422B-87D1-6063E3F9F1DE}" presName="sibTrans" presStyleCnt="0"/>
      <dgm:spPr/>
    </dgm:pt>
    <dgm:pt modelId="{27B67621-5E73-41E1-9BC8-934EB54F8FC5}" type="pres">
      <dgm:prSet presAssocID="{737F8F54-62F9-45B5-849F-299EF3767C22}" presName="textNode" presStyleLbl="node1" presStyleIdx="1" presStyleCnt="6" custScaleX="117684" custScaleY="1121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B6E4FB-7070-4D6D-8E14-6F25A34A31DE}" type="pres">
      <dgm:prSet presAssocID="{D1C07802-753F-44DC-BC61-24F883941950}" presName="sibTrans" presStyleCnt="0"/>
      <dgm:spPr/>
    </dgm:pt>
    <dgm:pt modelId="{E2198465-DB3C-490B-B1F1-1593DBAFAABD}" type="pres">
      <dgm:prSet presAssocID="{1674A335-84C7-4CCB-9786-0C472FC4ABBE}" presName="textNode" presStyleLbl="node1" presStyleIdx="2" presStyleCnt="6" custScaleY="1241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395B78-5DE5-422A-BF50-E78CDC44BFE9}" type="pres">
      <dgm:prSet presAssocID="{9724BFF3-84EF-440A-B54F-A430A62FAA54}" presName="sibTrans" presStyleCnt="0"/>
      <dgm:spPr/>
    </dgm:pt>
    <dgm:pt modelId="{353699BE-24F4-4159-A522-BB09C86F743C}" type="pres">
      <dgm:prSet presAssocID="{9940F1DC-AFAC-4370-A16E-1A83C9921B82}" presName="textNode" presStyleLbl="node1" presStyleIdx="3" presStyleCnt="6" custScaleY="1451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98BBD8-8696-4C00-BDAA-4019CDFF59F6}" type="pres">
      <dgm:prSet presAssocID="{A511C9F8-C498-4D11-BC95-4F2C469ED66C}" presName="sibTrans" presStyleCnt="0"/>
      <dgm:spPr/>
    </dgm:pt>
    <dgm:pt modelId="{175CE0F9-6195-450C-81A1-CCCB0049B3DA}" type="pres">
      <dgm:prSet presAssocID="{0C89E032-5A5E-4199-ACF7-58F62B487248}" presName="textNode" presStyleLbl="node1" presStyleIdx="4" presStyleCnt="6" custScaleY="1541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01E163-304C-411A-B7D3-8B886FE4C763}" type="pres">
      <dgm:prSet presAssocID="{4C056791-DC91-4EEF-BCA4-CC4E684716CB}" presName="sibTrans" presStyleCnt="0"/>
      <dgm:spPr/>
    </dgm:pt>
    <dgm:pt modelId="{F23300C7-9315-460B-BF3F-F6EE6B2E1D12}" type="pres">
      <dgm:prSet presAssocID="{30A1315B-2BF3-4489-BDCD-84E9547569F4}" presName="textNode" presStyleLbl="node1" presStyleIdx="5" presStyleCnt="6" custScaleY="1968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2675F55-B651-46E0-88F7-962676BBD8D9}" type="presOf" srcId="{92CDF19A-DBA3-48BD-AD48-2A2DB60BAE1E}" destId="{F78D4DEE-C3D7-44A4-957C-5BAA48C6E6DF}" srcOrd="0" destOrd="0" presId="urn:microsoft.com/office/officeart/2005/8/layout/hProcess9"/>
    <dgm:cxn modelId="{7B1D148B-63DB-4EA7-88B9-5EADDEDE7052}" srcId="{92CDF19A-DBA3-48BD-AD48-2A2DB60BAE1E}" destId="{737F8F54-62F9-45B5-849F-299EF3767C22}" srcOrd="1" destOrd="0" parTransId="{A50EB52A-C29C-4334-90E9-5D2B6A96E547}" sibTransId="{D1C07802-753F-44DC-BC61-24F883941950}"/>
    <dgm:cxn modelId="{C13B8AD6-E420-444E-9738-3E376418B896}" srcId="{92CDF19A-DBA3-48BD-AD48-2A2DB60BAE1E}" destId="{0C89E032-5A5E-4199-ACF7-58F62B487248}" srcOrd="4" destOrd="0" parTransId="{11C7CCCA-D64C-4085-BE08-63DA009E855E}" sibTransId="{4C056791-DC91-4EEF-BCA4-CC4E684716CB}"/>
    <dgm:cxn modelId="{2B8559D8-03B3-4FA5-B280-F1E81F41DC15}" type="presOf" srcId="{737F8F54-62F9-45B5-849F-299EF3767C22}" destId="{27B67621-5E73-41E1-9BC8-934EB54F8FC5}" srcOrd="0" destOrd="0" presId="urn:microsoft.com/office/officeart/2005/8/layout/hProcess9"/>
    <dgm:cxn modelId="{F3981EA3-1D7D-4487-8488-7BABCAFC27EA}" type="presOf" srcId="{1674A335-84C7-4CCB-9786-0C472FC4ABBE}" destId="{E2198465-DB3C-490B-B1F1-1593DBAFAABD}" srcOrd="0" destOrd="0" presId="urn:microsoft.com/office/officeart/2005/8/layout/hProcess9"/>
    <dgm:cxn modelId="{11D71B26-03E7-4C57-B6CE-E9778BFE52B0}" type="presOf" srcId="{9940F1DC-AFAC-4370-A16E-1A83C9921B82}" destId="{353699BE-24F4-4159-A522-BB09C86F743C}" srcOrd="0" destOrd="0" presId="urn:microsoft.com/office/officeart/2005/8/layout/hProcess9"/>
    <dgm:cxn modelId="{8B82AA37-4D59-42F3-ACB4-5473BC50DD57}" type="presOf" srcId="{47B0BD1F-C78A-4885-839F-884A2A65F87F}" destId="{47DD3CFF-2404-4251-9CED-7DCA4E0CF363}" srcOrd="0" destOrd="0" presId="urn:microsoft.com/office/officeart/2005/8/layout/hProcess9"/>
    <dgm:cxn modelId="{D635C094-8173-4A53-9DCB-029FB0589C53}" type="presOf" srcId="{0C89E032-5A5E-4199-ACF7-58F62B487248}" destId="{175CE0F9-6195-450C-81A1-CCCB0049B3DA}" srcOrd="0" destOrd="0" presId="urn:microsoft.com/office/officeart/2005/8/layout/hProcess9"/>
    <dgm:cxn modelId="{0277F490-4E8E-4868-A078-E82B58BE7357}" srcId="{92CDF19A-DBA3-48BD-AD48-2A2DB60BAE1E}" destId="{30A1315B-2BF3-4489-BDCD-84E9547569F4}" srcOrd="5" destOrd="0" parTransId="{EA2161B6-11A5-47CF-9B6F-688F8326D819}" sibTransId="{6AF837FA-9DCE-4AFE-8169-BBEAAAEC98F5}"/>
    <dgm:cxn modelId="{019018F3-28E8-4147-867D-41E5DEE790D6}" srcId="{92CDF19A-DBA3-48BD-AD48-2A2DB60BAE1E}" destId="{1674A335-84C7-4CCB-9786-0C472FC4ABBE}" srcOrd="2" destOrd="0" parTransId="{1840FC11-78B7-4ED7-AD67-CB1BAC4B1FD2}" sibTransId="{9724BFF3-84EF-440A-B54F-A430A62FAA54}"/>
    <dgm:cxn modelId="{B18C770B-30DF-4B19-A66A-6B8242290961}" type="presOf" srcId="{30A1315B-2BF3-4489-BDCD-84E9547569F4}" destId="{F23300C7-9315-460B-BF3F-F6EE6B2E1D12}" srcOrd="0" destOrd="0" presId="urn:microsoft.com/office/officeart/2005/8/layout/hProcess9"/>
    <dgm:cxn modelId="{7AEE17EF-CEBC-490E-AF99-AE9D5AEB3CF2}" srcId="{92CDF19A-DBA3-48BD-AD48-2A2DB60BAE1E}" destId="{9940F1DC-AFAC-4370-A16E-1A83C9921B82}" srcOrd="3" destOrd="0" parTransId="{C36991AA-3F3E-4A62-BBE4-780A39E9F9D2}" sibTransId="{A511C9F8-C498-4D11-BC95-4F2C469ED66C}"/>
    <dgm:cxn modelId="{0D053BC8-5F1D-4C05-8232-FC12196E1611}" srcId="{92CDF19A-DBA3-48BD-AD48-2A2DB60BAE1E}" destId="{47B0BD1F-C78A-4885-839F-884A2A65F87F}" srcOrd="0" destOrd="0" parTransId="{AE30F64E-51C7-4B2C-AE8A-6D0AD4407C4A}" sibTransId="{4C9068C4-2669-422B-87D1-6063E3F9F1DE}"/>
    <dgm:cxn modelId="{621108C4-14EB-4305-A0E1-B4E24012CDC0}" type="presParOf" srcId="{F78D4DEE-C3D7-44A4-957C-5BAA48C6E6DF}" destId="{428DA024-3C5F-4615-AE6F-AEB478D7F167}" srcOrd="0" destOrd="0" presId="urn:microsoft.com/office/officeart/2005/8/layout/hProcess9"/>
    <dgm:cxn modelId="{03AE8DAF-B50D-4E56-9D8B-1A38B96AC1B9}" type="presParOf" srcId="{F78D4DEE-C3D7-44A4-957C-5BAA48C6E6DF}" destId="{61A3F100-CB33-4296-B31A-183FA578E527}" srcOrd="1" destOrd="0" presId="urn:microsoft.com/office/officeart/2005/8/layout/hProcess9"/>
    <dgm:cxn modelId="{9BAAB469-177D-4A05-B67C-EABA1ADF80D1}" type="presParOf" srcId="{61A3F100-CB33-4296-B31A-183FA578E527}" destId="{47DD3CFF-2404-4251-9CED-7DCA4E0CF363}" srcOrd="0" destOrd="0" presId="urn:microsoft.com/office/officeart/2005/8/layout/hProcess9"/>
    <dgm:cxn modelId="{244F19D5-E496-4B8A-B43A-6A79DE7FA269}" type="presParOf" srcId="{61A3F100-CB33-4296-B31A-183FA578E527}" destId="{8112FB29-5EB2-4AD4-900C-FD164BBDAFC3}" srcOrd="1" destOrd="0" presId="urn:microsoft.com/office/officeart/2005/8/layout/hProcess9"/>
    <dgm:cxn modelId="{43202ABA-3A34-4BAE-ACD3-4BAD43455131}" type="presParOf" srcId="{61A3F100-CB33-4296-B31A-183FA578E527}" destId="{27B67621-5E73-41E1-9BC8-934EB54F8FC5}" srcOrd="2" destOrd="0" presId="urn:microsoft.com/office/officeart/2005/8/layout/hProcess9"/>
    <dgm:cxn modelId="{E3B990C1-51D7-45D7-AF7E-094B7318857A}" type="presParOf" srcId="{61A3F100-CB33-4296-B31A-183FA578E527}" destId="{8BB6E4FB-7070-4D6D-8E14-6F25A34A31DE}" srcOrd="3" destOrd="0" presId="urn:microsoft.com/office/officeart/2005/8/layout/hProcess9"/>
    <dgm:cxn modelId="{C21D0369-83D2-46BB-BE43-10D75B5E26A5}" type="presParOf" srcId="{61A3F100-CB33-4296-B31A-183FA578E527}" destId="{E2198465-DB3C-490B-B1F1-1593DBAFAABD}" srcOrd="4" destOrd="0" presId="urn:microsoft.com/office/officeart/2005/8/layout/hProcess9"/>
    <dgm:cxn modelId="{A3677AF0-01FC-4220-B5D5-A9CE5F0CCE20}" type="presParOf" srcId="{61A3F100-CB33-4296-B31A-183FA578E527}" destId="{96395B78-5DE5-422A-BF50-E78CDC44BFE9}" srcOrd="5" destOrd="0" presId="urn:microsoft.com/office/officeart/2005/8/layout/hProcess9"/>
    <dgm:cxn modelId="{07A1239E-D8CB-4150-A1DC-ECFEDFF9D0E3}" type="presParOf" srcId="{61A3F100-CB33-4296-B31A-183FA578E527}" destId="{353699BE-24F4-4159-A522-BB09C86F743C}" srcOrd="6" destOrd="0" presId="urn:microsoft.com/office/officeart/2005/8/layout/hProcess9"/>
    <dgm:cxn modelId="{F7D9BB9A-3403-47CC-ABFC-00294A449EF8}" type="presParOf" srcId="{61A3F100-CB33-4296-B31A-183FA578E527}" destId="{CE98BBD8-8696-4C00-BDAA-4019CDFF59F6}" srcOrd="7" destOrd="0" presId="urn:microsoft.com/office/officeart/2005/8/layout/hProcess9"/>
    <dgm:cxn modelId="{171A0776-2F81-4DD9-B584-A9C3B65D9BED}" type="presParOf" srcId="{61A3F100-CB33-4296-B31A-183FA578E527}" destId="{175CE0F9-6195-450C-81A1-CCCB0049B3DA}" srcOrd="8" destOrd="0" presId="urn:microsoft.com/office/officeart/2005/8/layout/hProcess9"/>
    <dgm:cxn modelId="{FDA9B62A-9439-4662-9F18-F9F42017E0EC}" type="presParOf" srcId="{61A3F100-CB33-4296-B31A-183FA578E527}" destId="{F601E163-304C-411A-B7D3-8B886FE4C763}" srcOrd="9" destOrd="0" presId="urn:microsoft.com/office/officeart/2005/8/layout/hProcess9"/>
    <dgm:cxn modelId="{A89BE378-3E99-4534-9D85-E44A8C6F1EC3}" type="presParOf" srcId="{61A3F100-CB33-4296-B31A-183FA578E527}" destId="{F23300C7-9315-460B-BF3F-F6EE6B2E1D12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DD22B0E-C27F-4FD6-8A34-42587F3449A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2D47A44-5DC1-4E37-A6EC-C19ABBDD5587}">
      <dgm:prSet phldrT="[Text]" custT="1"/>
      <dgm:spPr/>
      <dgm:t>
        <a:bodyPr/>
        <a:lstStyle/>
        <a:p>
          <a:r>
            <a:rPr lang="en-US" sz="2400" dirty="0" smtClean="0"/>
            <a:t>CO shall report of </a:t>
          </a:r>
          <a:r>
            <a:rPr lang="en-US" sz="2400" dirty="0" err="1" smtClean="0"/>
            <a:t>BoDs</a:t>
          </a:r>
          <a:r>
            <a:rPr lang="en-US" sz="2400" dirty="0" smtClean="0"/>
            <a:t>, provide report to ACB chairman / Board chairman periodically but not less than once in a year</a:t>
          </a:r>
          <a:endParaRPr lang="en-US" sz="2400" dirty="0"/>
        </a:p>
      </dgm:t>
    </dgm:pt>
    <dgm:pt modelId="{23B24452-D49D-4573-BC1C-77D04CD8D806}" type="parTrans" cxnId="{EF1E6C1D-D17C-4025-A7DC-75F085F6B0E6}">
      <dgm:prSet/>
      <dgm:spPr/>
      <dgm:t>
        <a:bodyPr/>
        <a:lstStyle/>
        <a:p>
          <a:endParaRPr lang="en-US"/>
        </a:p>
      </dgm:t>
    </dgm:pt>
    <dgm:pt modelId="{E872089B-3199-404B-A657-BF3AC920FAEB}" type="sibTrans" cxnId="{EF1E6C1D-D17C-4025-A7DC-75F085F6B0E6}">
      <dgm:prSet/>
      <dgm:spPr/>
      <dgm:t>
        <a:bodyPr/>
        <a:lstStyle/>
        <a:p>
          <a:endParaRPr lang="en-US"/>
        </a:p>
      </dgm:t>
    </dgm:pt>
    <dgm:pt modelId="{FD3478A6-9FCA-4851-8E48-B6188C94D6D3}">
      <dgm:prSet phldrT="[Text]" custT="1"/>
      <dgm:spPr/>
      <dgm:t>
        <a:bodyPr/>
        <a:lstStyle/>
        <a:p>
          <a:r>
            <a:rPr lang="en-US" sz="2400" dirty="0" smtClean="0"/>
            <a:t>contain norms for appropriate Chinese Walls procedures, and processes</a:t>
          </a:r>
          <a:endParaRPr lang="en-US" sz="2400" dirty="0"/>
        </a:p>
      </dgm:t>
    </dgm:pt>
    <dgm:pt modelId="{38E41D1D-C134-46A2-8534-A12D5BAA5057}" type="parTrans" cxnId="{36571E0F-7D94-49A7-9AAB-DF1CF05423D0}">
      <dgm:prSet/>
      <dgm:spPr/>
      <dgm:t>
        <a:bodyPr/>
        <a:lstStyle/>
        <a:p>
          <a:endParaRPr lang="en-US"/>
        </a:p>
      </dgm:t>
    </dgm:pt>
    <dgm:pt modelId="{B1515322-DC5B-49BC-8203-F568F3B51046}" type="sibTrans" cxnId="{36571E0F-7D94-49A7-9AAB-DF1CF05423D0}">
      <dgm:prSet/>
      <dgm:spPr/>
      <dgm:t>
        <a:bodyPr/>
        <a:lstStyle/>
        <a:p>
          <a:endParaRPr lang="en-US"/>
        </a:p>
      </dgm:t>
    </dgm:pt>
    <dgm:pt modelId="{2ABAA617-9F6B-4D9F-AAFD-94ED252A6BC0}">
      <dgm:prSet custT="1"/>
      <dgm:spPr/>
      <dgm:t>
        <a:bodyPr/>
        <a:lstStyle/>
        <a:p>
          <a:r>
            <a:rPr lang="en-US" sz="2400" dirty="0" smtClean="0"/>
            <a:t>DPs / immediate relatives not to trade when trading window is closed</a:t>
          </a:r>
          <a:endParaRPr lang="en-US" sz="2400" dirty="0"/>
        </a:p>
      </dgm:t>
    </dgm:pt>
    <dgm:pt modelId="{8E7A8214-7B81-4B85-9863-2AAF11E9EAFC}" type="parTrans" cxnId="{7C90B10C-846B-490D-BC5B-8D7E6D091ECA}">
      <dgm:prSet/>
      <dgm:spPr/>
      <dgm:t>
        <a:bodyPr/>
        <a:lstStyle/>
        <a:p>
          <a:endParaRPr lang="en-US"/>
        </a:p>
      </dgm:t>
    </dgm:pt>
    <dgm:pt modelId="{3867FC16-FFB4-4180-A22C-34C875FBCF66}" type="sibTrans" cxnId="{7C90B10C-846B-490D-BC5B-8D7E6D091ECA}">
      <dgm:prSet/>
      <dgm:spPr/>
      <dgm:t>
        <a:bodyPr/>
        <a:lstStyle/>
        <a:p>
          <a:endParaRPr lang="en-US"/>
        </a:p>
      </dgm:t>
    </dgm:pt>
    <dgm:pt modelId="{D4A94EC7-BB5B-4E22-A1D7-475A7B063157}">
      <dgm:prSet custT="1"/>
      <dgm:spPr/>
      <dgm:t>
        <a:bodyPr/>
        <a:lstStyle/>
        <a:p>
          <a:r>
            <a:rPr lang="en-US" sz="2400" dirty="0" smtClean="0"/>
            <a:t>Trading widow to be closed from the end of every quarter till 48 hours after the declaration of financial results.</a:t>
          </a:r>
        </a:p>
      </dgm:t>
    </dgm:pt>
    <dgm:pt modelId="{452A6F7E-0748-4014-AB13-5B806FBA8123}" type="parTrans" cxnId="{21E585AA-CD30-4F33-954E-17653BA91D98}">
      <dgm:prSet/>
      <dgm:spPr/>
      <dgm:t>
        <a:bodyPr/>
        <a:lstStyle/>
        <a:p>
          <a:endParaRPr lang="en-US"/>
        </a:p>
      </dgm:t>
    </dgm:pt>
    <dgm:pt modelId="{C30A1505-EF3D-4D2B-ACB7-88750B98469B}" type="sibTrans" cxnId="{21E585AA-CD30-4F33-954E-17653BA91D98}">
      <dgm:prSet/>
      <dgm:spPr/>
      <dgm:t>
        <a:bodyPr/>
        <a:lstStyle/>
        <a:p>
          <a:endParaRPr lang="en-US"/>
        </a:p>
      </dgm:t>
    </dgm:pt>
    <dgm:pt modelId="{53D87EE9-1E0B-44A6-A017-E45BF4F7032D}">
      <dgm:prSet phldrT="[Text]" custT="1"/>
      <dgm:spPr/>
      <dgm:t>
        <a:bodyPr/>
        <a:lstStyle/>
        <a:p>
          <a:r>
            <a:rPr lang="en-US" sz="2400" dirty="0" smtClean="0"/>
            <a:t>Information to be handled need to know basis</a:t>
          </a:r>
          <a:endParaRPr lang="en-US" sz="2400" dirty="0"/>
        </a:p>
      </dgm:t>
    </dgm:pt>
    <dgm:pt modelId="{8834222F-77AA-4785-968C-6E78B20FCCF4}" type="sibTrans" cxnId="{1C9216DE-B0D8-4B31-AC18-AA254C962126}">
      <dgm:prSet/>
      <dgm:spPr/>
      <dgm:t>
        <a:bodyPr/>
        <a:lstStyle/>
        <a:p>
          <a:endParaRPr lang="en-US"/>
        </a:p>
      </dgm:t>
    </dgm:pt>
    <dgm:pt modelId="{49E3A39E-E673-4F81-AE1C-2C19548C7213}" type="parTrans" cxnId="{1C9216DE-B0D8-4B31-AC18-AA254C962126}">
      <dgm:prSet/>
      <dgm:spPr/>
      <dgm:t>
        <a:bodyPr/>
        <a:lstStyle/>
        <a:p>
          <a:endParaRPr lang="en-US"/>
        </a:p>
      </dgm:t>
    </dgm:pt>
    <dgm:pt modelId="{CD17813E-28A8-4AA9-B70E-EEC87394F274}" type="pres">
      <dgm:prSet presAssocID="{8DD22B0E-C27F-4FD6-8A34-42587F3449A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4548319C-A2A4-4172-90ED-F0F312C543A3}" type="pres">
      <dgm:prSet presAssocID="{8DD22B0E-C27F-4FD6-8A34-42587F3449A8}" presName="Name1" presStyleCnt="0"/>
      <dgm:spPr/>
    </dgm:pt>
    <dgm:pt modelId="{E57F6321-E9B5-4FD6-B2CE-0ACA18690827}" type="pres">
      <dgm:prSet presAssocID="{8DD22B0E-C27F-4FD6-8A34-42587F3449A8}" presName="cycle" presStyleCnt="0"/>
      <dgm:spPr/>
    </dgm:pt>
    <dgm:pt modelId="{9D698DA0-1223-45CE-87B1-2A192CCBCC09}" type="pres">
      <dgm:prSet presAssocID="{8DD22B0E-C27F-4FD6-8A34-42587F3449A8}" presName="srcNode" presStyleLbl="node1" presStyleIdx="0" presStyleCnt="5"/>
      <dgm:spPr/>
    </dgm:pt>
    <dgm:pt modelId="{889C6114-9AE7-4EB3-A312-BE4DC3D253B9}" type="pres">
      <dgm:prSet presAssocID="{8DD22B0E-C27F-4FD6-8A34-42587F3449A8}" presName="conn" presStyleLbl="parChTrans1D2" presStyleIdx="0" presStyleCnt="1"/>
      <dgm:spPr/>
      <dgm:t>
        <a:bodyPr/>
        <a:lstStyle/>
        <a:p>
          <a:endParaRPr lang="en-US"/>
        </a:p>
      </dgm:t>
    </dgm:pt>
    <dgm:pt modelId="{3A50ABC4-29EE-4CB5-9CCC-9418CFECE51A}" type="pres">
      <dgm:prSet presAssocID="{8DD22B0E-C27F-4FD6-8A34-42587F3449A8}" presName="extraNode" presStyleLbl="node1" presStyleIdx="0" presStyleCnt="5"/>
      <dgm:spPr/>
    </dgm:pt>
    <dgm:pt modelId="{9BAAF078-07E2-4175-B8D2-576B8416CB65}" type="pres">
      <dgm:prSet presAssocID="{8DD22B0E-C27F-4FD6-8A34-42587F3449A8}" presName="dstNode" presStyleLbl="node1" presStyleIdx="0" presStyleCnt="5"/>
      <dgm:spPr/>
    </dgm:pt>
    <dgm:pt modelId="{52A6783B-1587-4059-8265-62F96CAAC8B3}" type="pres">
      <dgm:prSet presAssocID="{02D47A44-5DC1-4E37-A6EC-C19ABBDD5587}" presName="text_1" presStyleLbl="node1" presStyleIdx="0" presStyleCnt="5" custScaleY="1315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6DDF34-F7BF-41F8-B2E6-425E00E54F47}" type="pres">
      <dgm:prSet presAssocID="{02D47A44-5DC1-4E37-A6EC-C19ABBDD5587}" presName="accent_1" presStyleCnt="0"/>
      <dgm:spPr/>
    </dgm:pt>
    <dgm:pt modelId="{036A8304-080A-4219-AF59-97D5096BD9BE}" type="pres">
      <dgm:prSet presAssocID="{02D47A44-5DC1-4E37-A6EC-C19ABBDD5587}" presName="accentRepeatNode" presStyleLbl="solidFgAcc1" presStyleIdx="0" presStyleCnt="5"/>
      <dgm:spPr/>
    </dgm:pt>
    <dgm:pt modelId="{E03D2E47-106A-4E4F-93CD-67A218F6FCC7}" type="pres">
      <dgm:prSet presAssocID="{53D87EE9-1E0B-44A6-A017-E45BF4F7032D}" presName="text_2" presStyleLbl="node1" presStyleIdx="1" presStyleCnt="5" custLinFactNeighborX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F6C182-FF68-4745-BBE4-0D391FD4644E}" type="pres">
      <dgm:prSet presAssocID="{53D87EE9-1E0B-44A6-A017-E45BF4F7032D}" presName="accent_2" presStyleCnt="0"/>
      <dgm:spPr/>
    </dgm:pt>
    <dgm:pt modelId="{9363BB2C-70D3-4689-BECD-5D33FDE9FEF0}" type="pres">
      <dgm:prSet presAssocID="{53D87EE9-1E0B-44A6-A017-E45BF4F7032D}" presName="accentRepeatNode" presStyleLbl="solidFgAcc1" presStyleIdx="1" presStyleCnt="5"/>
      <dgm:spPr/>
    </dgm:pt>
    <dgm:pt modelId="{1DCFAA90-CF43-4F21-8247-9BB362E26300}" type="pres">
      <dgm:prSet presAssocID="{FD3478A6-9FCA-4851-8E48-B6188C94D6D3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718C24-702E-45A6-BFEF-8E84CD50ED93}" type="pres">
      <dgm:prSet presAssocID="{FD3478A6-9FCA-4851-8E48-B6188C94D6D3}" presName="accent_3" presStyleCnt="0"/>
      <dgm:spPr/>
    </dgm:pt>
    <dgm:pt modelId="{D652B185-9C65-4F07-87C5-C533EB5DCB48}" type="pres">
      <dgm:prSet presAssocID="{FD3478A6-9FCA-4851-8E48-B6188C94D6D3}" presName="accentRepeatNode" presStyleLbl="solidFgAcc1" presStyleIdx="2" presStyleCnt="5"/>
      <dgm:spPr/>
    </dgm:pt>
    <dgm:pt modelId="{7634F390-2844-4C5E-BAA5-2EBEA93C3290}" type="pres">
      <dgm:prSet presAssocID="{2ABAA617-9F6B-4D9F-AAFD-94ED252A6BC0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4F3DE9-AE65-4A41-9AA1-6C87BF0FEA9C}" type="pres">
      <dgm:prSet presAssocID="{2ABAA617-9F6B-4D9F-AAFD-94ED252A6BC0}" presName="accent_4" presStyleCnt="0"/>
      <dgm:spPr/>
    </dgm:pt>
    <dgm:pt modelId="{25CC9EDB-0FF5-4664-95F7-E69C815CCE34}" type="pres">
      <dgm:prSet presAssocID="{2ABAA617-9F6B-4D9F-AAFD-94ED252A6BC0}" presName="accentRepeatNode" presStyleLbl="solidFgAcc1" presStyleIdx="3" presStyleCnt="5"/>
      <dgm:spPr/>
    </dgm:pt>
    <dgm:pt modelId="{4DA566A8-1217-47C1-A681-BBD8F637B108}" type="pres">
      <dgm:prSet presAssocID="{D4A94EC7-BB5B-4E22-A1D7-475A7B063157}" presName="text_5" presStyleLbl="node1" presStyleIdx="4" presStyleCnt="5" custScaleY="1322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E0359D-7D0B-4B98-A790-2492F1E6841B}" type="pres">
      <dgm:prSet presAssocID="{D4A94EC7-BB5B-4E22-A1D7-475A7B063157}" presName="accent_5" presStyleCnt="0"/>
      <dgm:spPr/>
    </dgm:pt>
    <dgm:pt modelId="{20F65694-686E-4CE3-8548-8D7ADCB47F70}" type="pres">
      <dgm:prSet presAssocID="{D4A94EC7-BB5B-4E22-A1D7-475A7B063157}" presName="accentRepeatNode" presStyleLbl="solidFgAcc1" presStyleIdx="4" presStyleCnt="5"/>
      <dgm:spPr/>
    </dgm:pt>
  </dgm:ptLst>
  <dgm:cxnLst>
    <dgm:cxn modelId="{36571E0F-7D94-49A7-9AAB-DF1CF05423D0}" srcId="{8DD22B0E-C27F-4FD6-8A34-42587F3449A8}" destId="{FD3478A6-9FCA-4851-8E48-B6188C94D6D3}" srcOrd="2" destOrd="0" parTransId="{38E41D1D-C134-46A2-8534-A12D5BAA5057}" sibTransId="{B1515322-DC5B-49BC-8203-F568F3B51046}"/>
    <dgm:cxn modelId="{0FF65C8B-A4DD-4190-99D1-817437F5077E}" type="presOf" srcId="{8DD22B0E-C27F-4FD6-8A34-42587F3449A8}" destId="{CD17813E-28A8-4AA9-B70E-EEC87394F274}" srcOrd="0" destOrd="0" presId="urn:microsoft.com/office/officeart/2008/layout/VerticalCurvedList"/>
    <dgm:cxn modelId="{4A76E499-F91F-44D2-8520-C3F9FE0FCFBE}" type="presOf" srcId="{FD3478A6-9FCA-4851-8E48-B6188C94D6D3}" destId="{1DCFAA90-CF43-4F21-8247-9BB362E26300}" srcOrd="0" destOrd="0" presId="urn:microsoft.com/office/officeart/2008/layout/VerticalCurvedList"/>
    <dgm:cxn modelId="{A31BD327-C899-4553-BE23-DB3AE05141AB}" type="presOf" srcId="{D4A94EC7-BB5B-4E22-A1D7-475A7B063157}" destId="{4DA566A8-1217-47C1-A681-BBD8F637B108}" srcOrd="0" destOrd="0" presId="urn:microsoft.com/office/officeart/2008/layout/VerticalCurvedList"/>
    <dgm:cxn modelId="{7C90B10C-846B-490D-BC5B-8D7E6D091ECA}" srcId="{8DD22B0E-C27F-4FD6-8A34-42587F3449A8}" destId="{2ABAA617-9F6B-4D9F-AAFD-94ED252A6BC0}" srcOrd="3" destOrd="0" parTransId="{8E7A8214-7B81-4B85-9863-2AAF11E9EAFC}" sibTransId="{3867FC16-FFB4-4180-A22C-34C875FBCF66}"/>
    <dgm:cxn modelId="{70261D05-5C61-4DA5-B3FB-1CE5D4246005}" type="presOf" srcId="{E872089B-3199-404B-A657-BF3AC920FAEB}" destId="{889C6114-9AE7-4EB3-A312-BE4DC3D253B9}" srcOrd="0" destOrd="0" presId="urn:microsoft.com/office/officeart/2008/layout/VerticalCurvedList"/>
    <dgm:cxn modelId="{1C9216DE-B0D8-4B31-AC18-AA254C962126}" srcId="{8DD22B0E-C27F-4FD6-8A34-42587F3449A8}" destId="{53D87EE9-1E0B-44A6-A017-E45BF4F7032D}" srcOrd="1" destOrd="0" parTransId="{49E3A39E-E673-4F81-AE1C-2C19548C7213}" sibTransId="{8834222F-77AA-4785-968C-6E78B20FCCF4}"/>
    <dgm:cxn modelId="{69C8E4AE-9496-4A54-B897-DDF5BC286318}" type="presOf" srcId="{02D47A44-5DC1-4E37-A6EC-C19ABBDD5587}" destId="{52A6783B-1587-4059-8265-62F96CAAC8B3}" srcOrd="0" destOrd="0" presId="urn:microsoft.com/office/officeart/2008/layout/VerticalCurvedList"/>
    <dgm:cxn modelId="{662B4CDE-5D87-40AC-A887-C65101C85999}" type="presOf" srcId="{2ABAA617-9F6B-4D9F-AAFD-94ED252A6BC0}" destId="{7634F390-2844-4C5E-BAA5-2EBEA93C3290}" srcOrd="0" destOrd="0" presId="urn:microsoft.com/office/officeart/2008/layout/VerticalCurvedList"/>
    <dgm:cxn modelId="{F6CDF44C-1703-4A60-A911-3CC93DDCE1EC}" type="presOf" srcId="{53D87EE9-1E0B-44A6-A017-E45BF4F7032D}" destId="{E03D2E47-106A-4E4F-93CD-67A218F6FCC7}" srcOrd="0" destOrd="0" presId="urn:microsoft.com/office/officeart/2008/layout/VerticalCurvedList"/>
    <dgm:cxn modelId="{21E585AA-CD30-4F33-954E-17653BA91D98}" srcId="{8DD22B0E-C27F-4FD6-8A34-42587F3449A8}" destId="{D4A94EC7-BB5B-4E22-A1D7-475A7B063157}" srcOrd="4" destOrd="0" parTransId="{452A6F7E-0748-4014-AB13-5B806FBA8123}" sibTransId="{C30A1505-EF3D-4D2B-ACB7-88750B98469B}"/>
    <dgm:cxn modelId="{EF1E6C1D-D17C-4025-A7DC-75F085F6B0E6}" srcId="{8DD22B0E-C27F-4FD6-8A34-42587F3449A8}" destId="{02D47A44-5DC1-4E37-A6EC-C19ABBDD5587}" srcOrd="0" destOrd="0" parTransId="{23B24452-D49D-4573-BC1C-77D04CD8D806}" sibTransId="{E872089B-3199-404B-A657-BF3AC920FAEB}"/>
    <dgm:cxn modelId="{CA5D6121-6C14-4D64-9CEF-DDBFEF905172}" type="presParOf" srcId="{CD17813E-28A8-4AA9-B70E-EEC87394F274}" destId="{4548319C-A2A4-4172-90ED-F0F312C543A3}" srcOrd="0" destOrd="0" presId="urn:microsoft.com/office/officeart/2008/layout/VerticalCurvedList"/>
    <dgm:cxn modelId="{F10D77F1-C1C2-408E-A036-A6B62DD0EF4A}" type="presParOf" srcId="{4548319C-A2A4-4172-90ED-F0F312C543A3}" destId="{E57F6321-E9B5-4FD6-B2CE-0ACA18690827}" srcOrd="0" destOrd="0" presId="urn:microsoft.com/office/officeart/2008/layout/VerticalCurvedList"/>
    <dgm:cxn modelId="{1FF753C8-A881-46E8-B4DD-A56904984AC5}" type="presParOf" srcId="{E57F6321-E9B5-4FD6-B2CE-0ACA18690827}" destId="{9D698DA0-1223-45CE-87B1-2A192CCBCC09}" srcOrd="0" destOrd="0" presId="urn:microsoft.com/office/officeart/2008/layout/VerticalCurvedList"/>
    <dgm:cxn modelId="{DCAC3F3D-C763-44E2-A2C8-26EC317EC7EE}" type="presParOf" srcId="{E57F6321-E9B5-4FD6-B2CE-0ACA18690827}" destId="{889C6114-9AE7-4EB3-A312-BE4DC3D253B9}" srcOrd="1" destOrd="0" presId="urn:microsoft.com/office/officeart/2008/layout/VerticalCurvedList"/>
    <dgm:cxn modelId="{31D07033-B3CF-4201-A44C-C800CC6D192E}" type="presParOf" srcId="{E57F6321-E9B5-4FD6-B2CE-0ACA18690827}" destId="{3A50ABC4-29EE-4CB5-9CCC-9418CFECE51A}" srcOrd="2" destOrd="0" presId="urn:microsoft.com/office/officeart/2008/layout/VerticalCurvedList"/>
    <dgm:cxn modelId="{7D84AB68-26EA-4328-8517-0E0C2AAA3E17}" type="presParOf" srcId="{E57F6321-E9B5-4FD6-B2CE-0ACA18690827}" destId="{9BAAF078-07E2-4175-B8D2-576B8416CB65}" srcOrd="3" destOrd="0" presId="urn:microsoft.com/office/officeart/2008/layout/VerticalCurvedList"/>
    <dgm:cxn modelId="{C4066FD9-8E81-4FA4-B342-507CD5880A29}" type="presParOf" srcId="{4548319C-A2A4-4172-90ED-F0F312C543A3}" destId="{52A6783B-1587-4059-8265-62F96CAAC8B3}" srcOrd="1" destOrd="0" presId="urn:microsoft.com/office/officeart/2008/layout/VerticalCurvedList"/>
    <dgm:cxn modelId="{3F5E56B0-70BF-4A12-BAFB-53E854C46875}" type="presParOf" srcId="{4548319C-A2A4-4172-90ED-F0F312C543A3}" destId="{DD6DDF34-F7BF-41F8-B2E6-425E00E54F47}" srcOrd="2" destOrd="0" presId="urn:microsoft.com/office/officeart/2008/layout/VerticalCurvedList"/>
    <dgm:cxn modelId="{E7EA2246-7352-412C-863E-34BD3B9B7E7E}" type="presParOf" srcId="{DD6DDF34-F7BF-41F8-B2E6-425E00E54F47}" destId="{036A8304-080A-4219-AF59-97D5096BD9BE}" srcOrd="0" destOrd="0" presId="urn:microsoft.com/office/officeart/2008/layout/VerticalCurvedList"/>
    <dgm:cxn modelId="{F74C4BBD-DFC3-4C9B-857D-DA05B1DEEBC5}" type="presParOf" srcId="{4548319C-A2A4-4172-90ED-F0F312C543A3}" destId="{E03D2E47-106A-4E4F-93CD-67A218F6FCC7}" srcOrd="3" destOrd="0" presId="urn:microsoft.com/office/officeart/2008/layout/VerticalCurvedList"/>
    <dgm:cxn modelId="{6993D2DF-F576-4241-AF75-A681FE3A9BD3}" type="presParOf" srcId="{4548319C-A2A4-4172-90ED-F0F312C543A3}" destId="{7FF6C182-FF68-4745-BBE4-0D391FD4644E}" srcOrd="4" destOrd="0" presId="urn:microsoft.com/office/officeart/2008/layout/VerticalCurvedList"/>
    <dgm:cxn modelId="{6D452989-7964-4DE7-B2DE-124D72E3F02B}" type="presParOf" srcId="{7FF6C182-FF68-4745-BBE4-0D391FD4644E}" destId="{9363BB2C-70D3-4689-BECD-5D33FDE9FEF0}" srcOrd="0" destOrd="0" presId="urn:microsoft.com/office/officeart/2008/layout/VerticalCurvedList"/>
    <dgm:cxn modelId="{6D8546F7-74F3-4123-9802-9E42A863FA32}" type="presParOf" srcId="{4548319C-A2A4-4172-90ED-F0F312C543A3}" destId="{1DCFAA90-CF43-4F21-8247-9BB362E26300}" srcOrd="5" destOrd="0" presId="urn:microsoft.com/office/officeart/2008/layout/VerticalCurvedList"/>
    <dgm:cxn modelId="{5EA0667B-4CFF-492E-8148-A97D068A97F4}" type="presParOf" srcId="{4548319C-A2A4-4172-90ED-F0F312C543A3}" destId="{99718C24-702E-45A6-BFEF-8E84CD50ED93}" srcOrd="6" destOrd="0" presId="urn:microsoft.com/office/officeart/2008/layout/VerticalCurvedList"/>
    <dgm:cxn modelId="{E4B57DD6-280F-4C8C-A8A3-B1C55C4E31D5}" type="presParOf" srcId="{99718C24-702E-45A6-BFEF-8E84CD50ED93}" destId="{D652B185-9C65-4F07-87C5-C533EB5DCB48}" srcOrd="0" destOrd="0" presId="urn:microsoft.com/office/officeart/2008/layout/VerticalCurvedList"/>
    <dgm:cxn modelId="{53E419EF-2245-4D59-8568-646F94422A4D}" type="presParOf" srcId="{4548319C-A2A4-4172-90ED-F0F312C543A3}" destId="{7634F390-2844-4C5E-BAA5-2EBEA93C3290}" srcOrd="7" destOrd="0" presId="urn:microsoft.com/office/officeart/2008/layout/VerticalCurvedList"/>
    <dgm:cxn modelId="{D5F70053-90D5-4256-86AB-223738A195B0}" type="presParOf" srcId="{4548319C-A2A4-4172-90ED-F0F312C543A3}" destId="{EA4F3DE9-AE65-4A41-9AA1-6C87BF0FEA9C}" srcOrd="8" destOrd="0" presId="urn:microsoft.com/office/officeart/2008/layout/VerticalCurvedList"/>
    <dgm:cxn modelId="{BC81A5FE-B9CD-4229-9EDD-C42EBDC3FB94}" type="presParOf" srcId="{EA4F3DE9-AE65-4A41-9AA1-6C87BF0FEA9C}" destId="{25CC9EDB-0FF5-4664-95F7-E69C815CCE34}" srcOrd="0" destOrd="0" presId="urn:microsoft.com/office/officeart/2008/layout/VerticalCurvedList"/>
    <dgm:cxn modelId="{331C3773-7B04-421D-A62D-A82720F61453}" type="presParOf" srcId="{4548319C-A2A4-4172-90ED-F0F312C543A3}" destId="{4DA566A8-1217-47C1-A681-BBD8F637B108}" srcOrd="9" destOrd="0" presId="urn:microsoft.com/office/officeart/2008/layout/VerticalCurvedList"/>
    <dgm:cxn modelId="{DABB5B08-64E9-4C9B-B320-B0F68047E57B}" type="presParOf" srcId="{4548319C-A2A4-4172-90ED-F0F312C543A3}" destId="{A2E0359D-7D0B-4B98-A790-2492F1E6841B}" srcOrd="10" destOrd="0" presId="urn:microsoft.com/office/officeart/2008/layout/VerticalCurvedList"/>
    <dgm:cxn modelId="{AD924E40-97CF-44F5-842C-5AB881860242}" type="presParOf" srcId="{A2E0359D-7D0B-4B98-A790-2492F1E6841B}" destId="{20F65694-686E-4CE3-8548-8D7ADCB47F7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D22BA8-38B3-45FA-B493-1EA1DA917410}">
      <dsp:nvSpPr>
        <dsp:cNvPr id="0" name=""/>
        <dsp:cNvSpPr/>
      </dsp:nvSpPr>
      <dsp:spPr>
        <a:xfrm>
          <a:off x="-4990358" y="-764614"/>
          <a:ext cx="5943263" cy="5943263"/>
        </a:xfrm>
        <a:prstGeom prst="blockArc">
          <a:avLst>
            <a:gd name="adj1" fmla="val 18900000"/>
            <a:gd name="adj2" fmla="val 2700000"/>
            <a:gd name="adj3" fmla="val 363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6E7513-0877-4589-987A-229DB96E1384}">
      <dsp:nvSpPr>
        <dsp:cNvPr id="0" name=""/>
        <dsp:cNvSpPr/>
      </dsp:nvSpPr>
      <dsp:spPr>
        <a:xfrm>
          <a:off x="612866" y="441403"/>
          <a:ext cx="9842018" cy="8828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0728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chemeClr val="bg1"/>
              </a:solidFill>
            </a:rPr>
            <a:t>To maintain securities Market at level playing field;</a:t>
          </a:r>
          <a:endParaRPr lang="en-US" sz="3200" kern="1200" dirty="0">
            <a:solidFill>
              <a:schemeClr val="bg1"/>
            </a:solidFill>
          </a:endParaRPr>
        </a:p>
      </dsp:txBody>
      <dsp:txXfrm>
        <a:off x="612866" y="441403"/>
        <a:ext cx="9842018" cy="882807"/>
      </dsp:txXfrm>
    </dsp:sp>
    <dsp:sp modelId="{86AA8732-3331-4133-900B-341B2C0FE299}">
      <dsp:nvSpPr>
        <dsp:cNvPr id="0" name=""/>
        <dsp:cNvSpPr/>
      </dsp:nvSpPr>
      <dsp:spPr>
        <a:xfrm>
          <a:off x="61112" y="331052"/>
          <a:ext cx="1103508" cy="11035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CE9224-068E-40B4-93FA-9529CF1327A5}">
      <dsp:nvSpPr>
        <dsp:cNvPr id="0" name=""/>
        <dsp:cNvSpPr/>
      </dsp:nvSpPr>
      <dsp:spPr>
        <a:xfrm>
          <a:off x="933767" y="1765614"/>
          <a:ext cx="9521117" cy="8828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0728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chemeClr val="bg1"/>
              </a:solidFill>
            </a:rPr>
            <a:t>To prevent the misuse of Unpublished Price Sensitive Information (UPSI)</a:t>
          </a:r>
          <a:endParaRPr lang="en-US" sz="3200" kern="1200" dirty="0">
            <a:solidFill>
              <a:schemeClr val="bg1"/>
            </a:solidFill>
          </a:endParaRPr>
        </a:p>
      </dsp:txBody>
      <dsp:txXfrm>
        <a:off x="933767" y="1765614"/>
        <a:ext cx="9521117" cy="882807"/>
      </dsp:txXfrm>
    </dsp:sp>
    <dsp:sp modelId="{B577A0A0-C8D8-4483-80C2-EE471C910400}">
      <dsp:nvSpPr>
        <dsp:cNvPr id="0" name=""/>
        <dsp:cNvSpPr/>
      </dsp:nvSpPr>
      <dsp:spPr>
        <a:xfrm>
          <a:off x="382012" y="1655263"/>
          <a:ext cx="1103508" cy="11035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A9DF22-E917-4D48-98C9-628FE457A19C}">
      <dsp:nvSpPr>
        <dsp:cNvPr id="0" name=""/>
        <dsp:cNvSpPr/>
      </dsp:nvSpPr>
      <dsp:spPr>
        <a:xfrm>
          <a:off x="612866" y="3089824"/>
          <a:ext cx="9842018" cy="8828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0728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chemeClr val="bg1"/>
              </a:solidFill>
            </a:rPr>
            <a:t>To keep check  by SEBI on any malpractice by investors</a:t>
          </a:r>
          <a:endParaRPr lang="en-US" sz="3200" kern="1200" dirty="0">
            <a:solidFill>
              <a:schemeClr val="bg1"/>
            </a:solidFill>
          </a:endParaRPr>
        </a:p>
      </dsp:txBody>
      <dsp:txXfrm>
        <a:off x="612866" y="3089824"/>
        <a:ext cx="9842018" cy="882807"/>
      </dsp:txXfrm>
    </dsp:sp>
    <dsp:sp modelId="{9523492D-937D-4E86-A237-839102549ADC}">
      <dsp:nvSpPr>
        <dsp:cNvPr id="0" name=""/>
        <dsp:cNvSpPr/>
      </dsp:nvSpPr>
      <dsp:spPr>
        <a:xfrm>
          <a:off x="61112" y="2979473"/>
          <a:ext cx="1103508" cy="11035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9C6114-9AE7-4EB3-A312-BE4DC3D253B9}">
      <dsp:nvSpPr>
        <dsp:cNvPr id="0" name=""/>
        <dsp:cNvSpPr/>
      </dsp:nvSpPr>
      <dsp:spPr>
        <a:xfrm>
          <a:off x="-6292287" y="-962541"/>
          <a:ext cx="7489860" cy="7489860"/>
        </a:xfrm>
        <a:prstGeom prst="blockArc">
          <a:avLst>
            <a:gd name="adj1" fmla="val 18900000"/>
            <a:gd name="adj2" fmla="val 2700000"/>
            <a:gd name="adj3" fmla="val 288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A6783B-1587-4059-8265-62F96CAAC8B3}">
      <dsp:nvSpPr>
        <dsp:cNvPr id="0" name=""/>
        <dsp:cNvSpPr/>
      </dsp:nvSpPr>
      <dsp:spPr>
        <a:xfrm>
          <a:off x="445868" y="200639"/>
          <a:ext cx="11667241" cy="7706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5026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Trading window also need to be closed when the CO determines that a DP or class of DPs can reasonably expected to have possession of UPSI. – Infosys CO case.</a:t>
          </a:r>
          <a:endParaRPr lang="en-US" sz="2400" kern="1200" dirty="0"/>
        </a:p>
      </dsp:txBody>
      <dsp:txXfrm>
        <a:off x="445868" y="200639"/>
        <a:ext cx="11667241" cy="770663"/>
      </dsp:txXfrm>
    </dsp:sp>
    <dsp:sp modelId="{036A8304-080A-4219-AF59-97D5096BD9BE}">
      <dsp:nvSpPr>
        <dsp:cNvPr id="0" name=""/>
        <dsp:cNvSpPr/>
      </dsp:nvSpPr>
      <dsp:spPr>
        <a:xfrm>
          <a:off x="79706" y="219808"/>
          <a:ext cx="732324" cy="7323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0F1A27-C825-4328-8D8F-A5F3427E06BB}">
      <dsp:nvSpPr>
        <dsp:cNvPr id="0" name=""/>
        <dsp:cNvSpPr/>
      </dsp:nvSpPr>
      <dsp:spPr>
        <a:xfrm>
          <a:off x="927778" y="1171719"/>
          <a:ext cx="11185331" cy="5858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5026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trading window opening shall be determined by the CO</a:t>
          </a:r>
          <a:endParaRPr lang="en-US" sz="2400" kern="1200" dirty="0"/>
        </a:p>
      </dsp:txBody>
      <dsp:txXfrm>
        <a:off x="927778" y="1171719"/>
        <a:ext cx="11185331" cy="585859"/>
      </dsp:txXfrm>
    </dsp:sp>
    <dsp:sp modelId="{D652B185-9C65-4F07-87C5-C533EB5DCB48}">
      <dsp:nvSpPr>
        <dsp:cNvPr id="0" name=""/>
        <dsp:cNvSpPr/>
      </dsp:nvSpPr>
      <dsp:spPr>
        <a:xfrm>
          <a:off x="561616" y="1098486"/>
          <a:ext cx="732324" cy="7323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256605-7704-47B7-A4FA-454A98275128}">
      <dsp:nvSpPr>
        <dsp:cNvPr id="0" name=""/>
        <dsp:cNvSpPr/>
      </dsp:nvSpPr>
      <dsp:spPr>
        <a:xfrm>
          <a:off x="1148143" y="2050397"/>
          <a:ext cx="10964966" cy="5858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5026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Minimum gap between ACB and board meetings - should same day.</a:t>
          </a:r>
          <a:endParaRPr lang="en-US" sz="2400" kern="1200" dirty="0"/>
        </a:p>
      </dsp:txBody>
      <dsp:txXfrm>
        <a:off x="1148143" y="2050397"/>
        <a:ext cx="10964966" cy="585859"/>
      </dsp:txXfrm>
    </dsp:sp>
    <dsp:sp modelId="{9A3FABC7-C069-436A-857C-501CC0816416}">
      <dsp:nvSpPr>
        <dsp:cNvPr id="0" name=""/>
        <dsp:cNvSpPr/>
      </dsp:nvSpPr>
      <dsp:spPr>
        <a:xfrm>
          <a:off x="781981" y="1977165"/>
          <a:ext cx="732324" cy="7323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34F390-2844-4C5E-BAA5-2EBEA93C3290}">
      <dsp:nvSpPr>
        <dsp:cNvPr id="0" name=""/>
        <dsp:cNvSpPr/>
      </dsp:nvSpPr>
      <dsp:spPr>
        <a:xfrm>
          <a:off x="1148143" y="2866573"/>
          <a:ext cx="10964966" cy="7097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5026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trading by DPs shall be subject to pre-clearance by the CO, if trade value is above stipulated thresholds</a:t>
          </a:r>
          <a:endParaRPr lang="en-US" sz="2400" kern="1200" dirty="0"/>
        </a:p>
      </dsp:txBody>
      <dsp:txXfrm>
        <a:off x="1148143" y="2866573"/>
        <a:ext cx="10964966" cy="709751"/>
      </dsp:txXfrm>
    </dsp:sp>
    <dsp:sp modelId="{25CC9EDB-0FF5-4664-95F7-E69C815CCE34}">
      <dsp:nvSpPr>
        <dsp:cNvPr id="0" name=""/>
        <dsp:cNvSpPr/>
      </dsp:nvSpPr>
      <dsp:spPr>
        <a:xfrm>
          <a:off x="781981" y="2855287"/>
          <a:ext cx="732324" cy="7323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A566A8-1217-47C1-A681-BBD8F637B108}">
      <dsp:nvSpPr>
        <dsp:cNvPr id="0" name=""/>
        <dsp:cNvSpPr/>
      </dsp:nvSpPr>
      <dsp:spPr>
        <a:xfrm>
          <a:off x="927778" y="3654393"/>
          <a:ext cx="11185331" cy="8914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5026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CO to seek declarations that applicant for pre-clearance is not in possession of any UPSI and see if such declaration is reasonably capable of being rendered inaccurate</a:t>
          </a:r>
        </a:p>
      </dsp:txBody>
      <dsp:txXfrm>
        <a:off x="927778" y="3654393"/>
        <a:ext cx="11185331" cy="891467"/>
      </dsp:txXfrm>
    </dsp:sp>
    <dsp:sp modelId="{20F65694-686E-4CE3-8548-8D7ADCB47F70}">
      <dsp:nvSpPr>
        <dsp:cNvPr id="0" name=""/>
        <dsp:cNvSpPr/>
      </dsp:nvSpPr>
      <dsp:spPr>
        <a:xfrm>
          <a:off x="561616" y="3733965"/>
          <a:ext cx="732324" cy="7323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5E8079-93C6-4BB5-912F-DA3AABF143BE}">
      <dsp:nvSpPr>
        <dsp:cNvPr id="0" name=""/>
        <dsp:cNvSpPr/>
      </dsp:nvSpPr>
      <dsp:spPr>
        <a:xfrm>
          <a:off x="445868" y="4685876"/>
          <a:ext cx="11667241" cy="5858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5026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Trade to be executed in specified time not more than 7 days</a:t>
          </a:r>
          <a:r>
            <a:rPr lang="en-US" sz="2900" kern="1200" dirty="0" smtClean="0"/>
            <a:t>.</a:t>
          </a:r>
        </a:p>
      </dsp:txBody>
      <dsp:txXfrm>
        <a:off x="445868" y="4685876"/>
        <a:ext cx="11667241" cy="585859"/>
      </dsp:txXfrm>
    </dsp:sp>
    <dsp:sp modelId="{97F29ABA-4377-45BC-826B-064E23DDDEF1}">
      <dsp:nvSpPr>
        <dsp:cNvPr id="0" name=""/>
        <dsp:cNvSpPr/>
      </dsp:nvSpPr>
      <dsp:spPr>
        <a:xfrm>
          <a:off x="79706" y="4612643"/>
          <a:ext cx="732324" cy="7323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9C6114-9AE7-4EB3-A312-BE4DC3D253B9}">
      <dsp:nvSpPr>
        <dsp:cNvPr id="0" name=""/>
        <dsp:cNvSpPr/>
      </dsp:nvSpPr>
      <dsp:spPr>
        <a:xfrm>
          <a:off x="-6410520" y="-980516"/>
          <a:ext cx="7630312" cy="7630312"/>
        </a:xfrm>
        <a:prstGeom prst="blockArc">
          <a:avLst>
            <a:gd name="adj1" fmla="val 18900000"/>
            <a:gd name="adj2" fmla="val 2700000"/>
            <a:gd name="adj3" fmla="val 283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A6783B-1587-4059-8265-62F96CAAC8B3}">
      <dsp:nvSpPr>
        <dsp:cNvPr id="0" name=""/>
        <dsp:cNvSpPr/>
      </dsp:nvSpPr>
      <dsp:spPr>
        <a:xfrm>
          <a:off x="454072" y="246354"/>
          <a:ext cx="11657386" cy="7851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3759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No contra trade in six months from last trade.</a:t>
          </a:r>
          <a:endParaRPr lang="en-US" sz="2400" kern="1200" dirty="0"/>
        </a:p>
      </dsp:txBody>
      <dsp:txXfrm>
        <a:off x="454072" y="246354"/>
        <a:ext cx="11657386" cy="785135"/>
      </dsp:txXfrm>
    </dsp:sp>
    <dsp:sp modelId="{036A8304-080A-4219-AF59-97D5096BD9BE}">
      <dsp:nvSpPr>
        <dsp:cNvPr id="0" name=""/>
        <dsp:cNvSpPr/>
      </dsp:nvSpPr>
      <dsp:spPr>
        <a:xfrm>
          <a:off x="81034" y="223936"/>
          <a:ext cx="746077" cy="74607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3D2E47-106A-4E4F-93CD-67A218F6FCC7}">
      <dsp:nvSpPr>
        <dsp:cNvPr id="0" name=""/>
        <dsp:cNvSpPr/>
      </dsp:nvSpPr>
      <dsp:spPr>
        <a:xfrm>
          <a:off x="945032" y="1193723"/>
          <a:ext cx="11166427" cy="5968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3759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CO empowered to grant relaxation from contra trade provisions</a:t>
          </a:r>
          <a:endParaRPr lang="en-US" sz="2800" kern="1200" dirty="0"/>
        </a:p>
      </dsp:txBody>
      <dsp:txXfrm>
        <a:off x="945032" y="1193723"/>
        <a:ext cx="11166427" cy="596861"/>
      </dsp:txXfrm>
    </dsp:sp>
    <dsp:sp modelId="{9363BB2C-70D3-4689-BECD-5D33FDE9FEF0}">
      <dsp:nvSpPr>
        <dsp:cNvPr id="0" name=""/>
        <dsp:cNvSpPr/>
      </dsp:nvSpPr>
      <dsp:spPr>
        <a:xfrm>
          <a:off x="571993" y="1119115"/>
          <a:ext cx="746077" cy="74607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CFAA90-CF43-4F21-8247-9BB362E26300}">
      <dsp:nvSpPr>
        <dsp:cNvPr id="0" name=""/>
        <dsp:cNvSpPr/>
      </dsp:nvSpPr>
      <dsp:spPr>
        <a:xfrm>
          <a:off x="1169535" y="2013516"/>
          <a:ext cx="10941923" cy="7476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3759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contra trade be executed, inadvertently or otherwise, profits from such trade shall be liable to be disgorged for remittance to SEBI IPEF.</a:t>
          </a:r>
          <a:endParaRPr lang="en-US" sz="2400" kern="1200" dirty="0"/>
        </a:p>
      </dsp:txBody>
      <dsp:txXfrm>
        <a:off x="1169535" y="2013516"/>
        <a:ext cx="10941923" cy="747635"/>
      </dsp:txXfrm>
    </dsp:sp>
    <dsp:sp modelId="{D652B185-9C65-4F07-87C5-C533EB5DCB48}">
      <dsp:nvSpPr>
        <dsp:cNvPr id="0" name=""/>
        <dsp:cNvSpPr/>
      </dsp:nvSpPr>
      <dsp:spPr>
        <a:xfrm>
          <a:off x="796497" y="2014295"/>
          <a:ext cx="746077" cy="74607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34F390-2844-4C5E-BAA5-2EBEA93C3290}">
      <dsp:nvSpPr>
        <dsp:cNvPr id="0" name=""/>
        <dsp:cNvSpPr/>
      </dsp:nvSpPr>
      <dsp:spPr>
        <a:xfrm>
          <a:off x="1169535" y="2920406"/>
          <a:ext cx="10941923" cy="7230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3759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Contra trade not applicable on exercise of Stock Options.</a:t>
          </a:r>
          <a:endParaRPr lang="en-US" sz="2400" kern="1200" dirty="0"/>
        </a:p>
      </dsp:txBody>
      <dsp:txXfrm>
        <a:off x="1169535" y="2920406"/>
        <a:ext cx="10941923" cy="723080"/>
      </dsp:txXfrm>
    </dsp:sp>
    <dsp:sp modelId="{25CC9EDB-0FF5-4664-95F7-E69C815CCE34}">
      <dsp:nvSpPr>
        <dsp:cNvPr id="0" name=""/>
        <dsp:cNvSpPr/>
      </dsp:nvSpPr>
      <dsp:spPr>
        <a:xfrm>
          <a:off x="796497" y="2908907"/>
          <a:ext cx="746077" cy="74607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A566A8-1217-47C1-A681-BBD8F637B108}">
      <dsp:nvSpPr>
        <dsp:cNvPr id="0" name=""/>
        <dsp:cNvSpPr/>
      </dsp:nvSpPr>
      <dsp:spPr>
        <a:xfrm>
          <a:off x="945032" y="3865656"/>
          <a:ext cx="11166427" cy="6229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3759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Formats to be specified</a:t>
          </a:r>
        </a:p>
      </dsp:txBody>
      <dsp:txXfrm>
        <a:off x="945032" y="3865656"/>
        <a:ext cx="11166427" cy="622938"/>
      </dsp:txXfrm>
    </dsp:sp>
    <dsp:sp modelId="{20F65694-686E-4CE3-8548-8D7ADCB47F70}">
      <dsp:nvSpPr>
        <dsp:cNvPr id="0" name=""/>
        <dsp:cNvSpPr/>
      </dsp:nvSpPr>
      <dsp:spPr>
        <a:xfrm>
          <a:off x="571993" y="3804086"/>
          <a:ext cx="746077" cy="74607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5E8079-93C6-4BB5-912F-DA3AABF143BE}">
      <dsp:nvSpPr>
        <dsp:cNvPr id="0" name=""/>
        <dsp:cNvSpPr/>
      </dsp:nvSpPr>
      <dsp:spPr>
        <a:xfrm>
          <a:off x="454072" y="4629051"/>
          <a:ext cx="11657386" cy="8865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3759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sanctions and disciplinary actions, including wage freeze, suspension, recovery, etc., that may be imposed to be stipulated for the contravention of the code of conduct </a:t>
          </a:r>
        </a:p>
      </dsp:txBody>
      <dsp:txXfrm>
        <a:off x="454072" y="4629051"/>
        <a:ext cx="11657386" cy="886506"/>
      </dsp:txXfrm>
    </dsp:sp>
    <dsp:sp modelId="{97F29ABA-4377-45BC-826B-064E23DDDEF1}">
      <dsp:nvSpPr>
        <dsp:cNvPr id="0" name=""/>
        <dsp:cNvSpPr/>
      </dsp:nvSpPr>
      <dsp:spPr>
        <a:xfrm>
          <a:off x="81034" y="4699266"/>
          <a:ext cx="746077" cy="74607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9C6114-9AE7-4EB3-A312-BE4DC3D253B9}">
      <dsp:nvSpPr>
        <dsp:cNvPr id="0" name=""/>
        <dsp:cNvSpPr/>
      </dsp:nvSpPr>
      <dsp:spPr>
        <a:xfrm>
          <a:off x="-6440078" y="-985009"/>
          <a:ext cx="7665425" cy="7665425"/>
        </a:xfrm>
        <a:prstGeom prst="blockArc">
          <a:avLst>
            <a:gd name="adj1" fmla="val 18900000"/>
            <a:gd name="adj2" fmla="val 2700000"/>
            <a:gd name="adj3" fmla="val 282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A6783B-1587-4059-8265-62F96CAAC8B3}">
      <dsp:nvSpPr>
        <dsp:cNvPr id="0" name=""/>
        <dsp:cNvSpPr/>
      </dsp:nvSpPr>
      <dsp:spPr>
        <a:xfrm>
          <a:off x="456123" y="279269"/>
          <a:ext cx="11654923" cy="788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942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violation of these regulations to be promptly inform the SEs.</a:t>
          </a:r>
          <a:endParaRPr lang="en-US" sz="2400" kern="1200" dirty="0"/>
        </a:p>
      </dsp:txBody>
      <dsp:txXfrm>
        <a:off x="456123" y="279269"/>
        <a:ext cx="11654923" cy="788754"/>
      </dsp:txXfrm>
    </dsp:sp>
    <dsp:sp modelId="{036A8304-080A-4219-AF59-97D5096BD9BE}">
      <dsp:nvSpPr>
        <dsp:cNvPr id="0" name=""/>
        <dsp:cNvSpPr/>
      </dsp:nvSpPr>
      <dsp:spPr>
        <a:xfrm>
          <a:off x="81366" y="224968"/>
          <a:ext cx="749515" cy="74951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3D2E47-106A-4E4F-93CD-67A218F6FCC7}">
      <dsp:nvSpPr>
        <dsp:cNvPr id="0" name=""/>
        <dsp:cNvSpPr/>
      </dsp:nvSpPr>
      <dsp:spPr>
        <a:xfrm>
          <a:off x="949346" y="1131693"/>
          <a:ext cx="11161701" cy="734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942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DPs to disclose names and PAN or any other identifier of the following persons on an annual basis and as and when the information changes: </a:t>
          </a:r>
          <a:endParaRPr lang="en-US" sz="2800" kern="1200" dirty="0"/>
        </a:p>
      </dsp:txBody>
      <dsp:txXfrm>
        <a:off x="949346" y="1131693"/>
        <a:ext cx="11161701" cy="734675"/>
      </dsp:txXfrm>
    </dsp:sp>
    <dsp:sp modelId="{9363BB2C-70D3-4689-BECD-5D33FDE9FEF0}">
      <dsp:nvSpPr>
        <dsp:cNvPr id="0" name=""/>
        <dsp:cNvSpPr/>
      </dsp:nvSpPr>
      <dsp:spPr>
        <a:xfrm>
          <a:off x="574588" y="1124273"/>
          <a:ext cx="749515" cy="74951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D72509-CC08-49E0-8448-FEDEF9B34938}">
      <dsp:nvSpPr>
        <dsp:cNvPr id="0" name=""/>
        <dsp:cNvSpPr/>
      </dsp:nvSpPr>
      <dsp:spPr>
        <a:xfrm>
          <a:off x="1174884" y="2098529"/>
          <a:ext cx="10936162" cy="5996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942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a) immediate relatives </a:t>
          </a:r>
          <a:endParaRPr lang="en-US" sz="2400" kern="1200" dirty="0"/>
        </a:p>
      </dsp:txBody>
      <dsp:txXfrm>
        <a:off x="1174884" y="2098529"/>
        <a:ext cx="10936162" cy="599612"/>
      </dsp:txXfrm>
    </dsp:sp>
    <dsp:sp modelId="{8E95C34A-67AA-4540-BBE0-A529D44DB45F}">
      <dsp:nvSpPr>
        <dsp:cNvPr id="0" name=""/>
        <dsp:cNvSpPr/>
      </dsp:nvSpPr>
      <dsp:spPr>
        <a:xfrm>
          <a:off x="800126" y="2023577"/>
          <a:ext cx="749515" cy="74951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34F390-2844-4C5E-BAA5-2EBEA93C3290}">
      <dsp:nvSpPr>
        <dsp:cNvPr id="0" name=""/>
        <dsp:cNvSpPr/>
      </dsp:nvSpPr>
      <dsp:spPr>
        <a:xfrm>
          <a:off x="1174884" y="2933864"/>
          <a:ext cx="10936162" cy="7264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942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b) persons with whom such DPs shares a material financial relationship </a:t>
          </a:r>
          <a:endParaRPr lang="en-US" sz="2400" kern="1200" dirty="0"/>
        </a:p>
      </dsp:txBody>
      <dsp:txXfrm>
        <a:off x="1174884" y="2933864"/>
        <a:ext cx="10936162" cy="726412"/>
      </dsp:txXfrm>
    </dsp:sp>
    <dsp:sp modelId="{25CC9EDB-0FF5-4664-95F7-E69C815CCE34}">
      <dsp:nvSpPr>
        <dsp:cNvPr id="0" name=""/>
        <dsp:cNvSpPr/>
      </dsp:nvSpPr>
      <dsp:spPr>
        <a:xfrm>
          <a:off x="800126" y="2922312"/>
          <a:ext cx="749515" cy="74951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A566A8-1217-47C1-A681-BBD8F637B108}">
      <dsp:nvSpPr>
        <dsp:cNvPr id="0" name=""/>
        <dsp:cNvSpPr/>
      </dsp:nvSpPr>
      <dsp:spPr>
        <a:xfrm>
          <a:off x="949346" y="3883470"/>
          <a:ext cx="11161701" cy="6258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942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c) Phone, mobile and cell numbers which are used by them </a:t>
          </a:r>
        </a:p>
      </dsp:txBody>
      <dsp:txXfrm>
        <a:off x="949346" y="3883470"/>
        <a:ext cx="11161701" cy="625809"/>
      </dsp:txXfrm>
    </dsp:sp>
    <dsp:sp modelId="{20F65694-686E-4CE3-8548-8D7ADCB47F70}">
      <dsp:nvSpPr>
        <dsp:cNvPr id="0" name=""/>
        <dsp:cNvSpPr/>
      </dsp:nvSpPr>
      <dsp:spPr>
        <a:xfrm>
          <a:off x="574588" y="3821617"/>
          <a:ext cx="749515" cy="74951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5E8079-93C6-4BB5-912F-DA3AABF143BE}">
      <dsp:nvSpPr>
        <dsp:cNvPr id="0" name=""/>
        <dsp:cNvSpPr/>
      </dsp:nvSpPr>
      <dsp:spPr>
        <a:xfrm>
          <a:off x="456123" y="4694967"/>
          <a:ext cx="11654923" cy="8014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942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d) names of educational institutions from which DPs have graduated and names of past employers - disclosed on a one time basis. </a:t>
          </a:r>
        </a:p>
      </dsp:txBody>
      <dsp:txXfrm>
        <a:off x="456123" y="4694967"/>
        <a:ext cx="11654923" cy="801423"/>
      </dsp:txXfrm>
    </dsp:sp>
    <dsp:sp modelId="{97F29ABA-4377-45BC-826B-064E23DDDEF1}">
      <dsp:nvSpPr>
        <dsp:cNvPr id="0" name=""/>
        <dsp:cNvSpPr/>
      </dsp:nvSpPr>
      <dsp:spPr>
        <a:xfrm>
          <a:off x="81366" y="4720922"/>
          <a:ext cx="749515" cy="74951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8CEA3E-E5ED-4DCD-AE3D-4BE2493FBE23}">
      <dsp:nvSpPr>
        <dsp:cNvPr id="0" name=""/>
        <dsp:cNvSpPr/>
      </dsp:nvSpPr>
      <dsp:spPr>
        <a:xfrm rot="16200000">
          <a:off x="-1067291" y="1070208"/>
          <a:ext cx="5003074" cy="2862656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0" tIns="0" rIns="20320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0" i="1" kern="1200" dirty="0" smtClean="0"/>
            <a:t>Disclosure shall be in specified Format</a:t>
          </a:r>
          <a:endParaRPr lang="en-US" sz="3200" b="0" kern="1200" dirty="0"/>
        </a:p>
      </dsp:txBody>
      <dsp:txXfrm rot="5400000">
        <a:off x="2918" y="1000614"/>
        <a:ext cx="2862656" cy="3001844"/>
      </dsp:txXfrm>
    </dsp:sp>
    <dsp:sp modelId="{03587E1F-3784-4BE8-9971-549EF5AA88DB}">
      <dsp:nvSpPr>
        <dsp:cNvPr id="0" name=""/>
        <dsp:cNvSpPr/>
      </dsp:nvSpPr>
      <dsp:spPr>
        <a:xfrm rot="16200000">
          <a:off x="2010064" y="1070208"/>
          <a:ext cx="5003074" cy="2862656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0" tIns="0" rIns="20320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0" i="1" kern="1200" dirty="0" smtClean="0"/>
            <a:t>Trading by </a:t>
          </a:r>
          <a:r>
            <a:rPr lang="en-US" sz="3200" b="1" i="1" kern="1200" dirty="0" smtClean="0"/>
            <a:t>Immediate relative </a:t>
          </a:r>
          <a:r>
            <a:rPr lang="en-US" sz="3200" b="0" i="1" kern="1200" dirty="0" smtClean="0"/>
            <a:t>of person to be disclosed</a:t>
          </a:r>
          <a:endParaRPr lang="en-US" sz="3200" b="0" kern="1200" dirty="0"/>
        </a:p>
      </dsp:txBody>
      <dsp:txXfrm rot="5400000">
        <a:off x="3080273" y="1000614"/>
        <a:ext cx="2862656" cy="3001844"/>
      </dsp:txXfrm>
    </dsp:sp>
    <dsp:sp modelId="{FCC68CE3-2F94-4D47-B379-A3E2402E4349}">
      <dsp:nvSpPr>
        <dsp:cNvPr id="0" name=""/>
        <dsp:cNvSpPr/>
      </dsp:nvSpPr>
      <dsp:spPr>
        <a:xfrm rot="16200000">
          <a:off x="5083384" y="1070208"/>
          <a:ext cx="5003074" cy="2862656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0" tIns="0" rIns="20320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0" i="1" kern="1200" dirty="0" smtClean="0"/>
            <a:t>Trading in derivative also need to include, if permitted</a:t>
          </a:r>
          <a:endParaRPr lang="en-US" sz="3200" b="0" kern="1200" dirty="0"/>
        </a:p>
      </dsp:txBody>
      <dsp:txXfrm rot="5400000">
        <a:off x="6153593" y="1000614"/>
        <a:ext cx="2862656" cy="3001844"/>
      </dsp:txXfrm>
    </dsp:sp>
    <dsp:sp modelId="{E2F22FA9-2085-4202-A6FE-D0934227A7BA}">
      <dsp:nvSpPr>
        <dsp:cNvPr id="0" name=""/>
        <dsp:cNvSpPr/>
      </dsp:nvSpPr>
      <dsp:spPr>
        <a:xfrm rot="16200000">
          <a:off x="8164777" y="1070208"/>
          <a:ext cx="5003074" cy="2862656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0" tIns="0" rIns="20320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0" i="1" kern="1200" dirty="0" smtClean="0"/>
            <a:t>Disclosure to be maintained by Company for a Minimum Period of 5 years</a:t>
          </a:r>
          <a:endParaRPr lang="en-US" sz="3200" b="0" i="1" kern="1200" dirty="0"/>
        </a:p>
      </dsp:txBody>
      <dsp:txXfrm rot="5400000">
        <a:off x="9234986" y="1000614"/>
        <a:ext cx="2862656" cy="30018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8CEA3E-E5ED-4DCD-AE3D-4BE2493FBE23}">
      <dsp:nvSpPr>
        <dsp:cNvPr id="0" name=""/>
        <dsp:cNvSpPr/>
      </dsp:nvSpPr>
      <dsp:spPr>
        <a:xfrm rot="16200000">
          <a:off x="-1449448" y="1451772"/>
          <a:ext cx="4929186" cy="2025640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0" rIns="17780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Every person on appointment as  KMP or director</a:t>
          </a:r>
          <a:endParaRPr lang="en-US" sz="2800" kern="1200" dirty="0"/>
        </a:p>
      </dsp:txBody>
      <dsp:txXfrm rot="5400000">
        <a:off x="2325" y="985836"/>
        <a:ext cx="2025640" cy="2957512"/>
      </dsp:txXfrm>
    </dsp:sp>
    <dsp:sp modelId="{FCC68CE3-2F94-4D47-B379-A3E2402E4349}">
      <dsp:nvSpPr>
        <dsp:cNvPr id="0" name=""/>
        <dsp:cNvSpPr/>
      </dsp:nvSpPr>
      <dsp:spPr>
        <a:xfrm rot="16200000">
          <a:off x="857764" y="1371413"/>
          <a:ext cx="4929186" cy="2186359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0" rIns="17780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upon becoming a promoter or member of the promoter group</a:t>
          </a:r>
          <a:endParaRPr lang="en-US" sz="2800" kern="1200" dirty="0"/>
        </a:p>
      </dsp:txBody>
      <dsp:txXfrm rot="5400000">
        <a:off x="2229177" y="985837"/>
        <a:ext cx="2186359" cy="2957512"/>
      </dsp:txXfrm>
    </dsp:sp>
    <dsp:sp modelId="{E2F22FA9-2085-4202-A6FE-D0934227A7BA}">
      <dsp:nvSpPr>
        <dsp:cNvPr id="0" name=""/>
        <dsp:cNvSpPr/>
      </dsp:nvSpPr>
      <dsp:spPr>
        <a:xfrm rot="16200000">
          <a:off x="8158624" y="1303298"/>
          <a:ext cx="4929186" cy="2322589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0" rIns="17780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within seven days of such appointment or becoming a promoter</a:t>
          </a:r>
          <a:endParaRPr lang="en-US" sz="2800" b="1" i="1" kern="1200" dirty="0"/>
        </a:p>
      </dsp:txBody>
      <dsp:txXfrm rot="5400000">
        <a:off x="9461922" y="985837"/>
        <a:ext cx="2322589" cy="2957512"/>
      </dsp:txXfrm>
    </dsp:sp>
    <dsp:sp modelId="{FDDBF596-D3AF-49CD-8203-54F37D65102F}">
      <dsp:nvSpPr>
        <dsp:cNvPr id="0" name=""/>
        <dsp:cNvSpPr/>
      </dsp:nvSpPr>
      <dsp:spPr>
        <a:xfrm rot="16200000">
          <a:off x="3216438" y="1371696"/>
          <a:ext cx="4929186" cy="2185793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0" rIns="17780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shall disclose to the company  his holding of securities of the company </a:t>
          </a:r>
        </a:p>
      </dsp:txBody>
      <dsp:txXfrm rot="5400000">
        <a:off x="4588134" y="985837"/>
        <a:ext cx="2185793" cy="2957512"/>
      </dsp:txXfrm>
    </dsp:sp>
    <dsp:sp modelId="{8DA9B610-8748-49C7-8FD4-4BEB33FE6387}">
      <dsp:nvSpPr>
        <dsp:cNvPr id="0" name=""/>
        <dsp:cNvSpPr/>
      </dsp:nvSpPr>
      <dsp:spPr>
        <a:xfrm rot="16200000">
          <a:off x="5588358" y="1359508"/>
          <a:ext cx="4929186" cy="2210168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0" rIns="17780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as on the date of appointment or becoming a promoter</a:t>
          </a:r>
          <a:endParaRPr lang="en-US" sz="2800" kern="1200" dirty="0"/>
        </a:p>
      </dsp:txBody>
      <dsp:txXfrm rot="5400000">
        <a:off x="6947867" y="985836"/>
        <a:ext cx="2210168" cy="295751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748AEE-32F4-4312-A3B1-25FC25383750}">
      <dsp:nvSpPr>
        <dsp:cNvPr id="0" name=""/>
        <dsp:cNvSpPr/>
      </dsp:nvSpPr>
      <dsp:spPr>
        <a:xfrm>
          <a:off x="3109274" y="2175669"/>
          <a:ext cx="542350" cy="10334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1175" y="0"/>
              </a:lnTo>
              <a:lnTo>
                <a:pt x="271175" y="1033442"/>
              </a:lnTo>
              <a:lnTo>
                <a:pt x="542350" y="10334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3351272" y="2663212"/>
        <a:ext cx="58355" cy="58355"/>
      </dsp:txXfrm>
    </dsp:sp>
    <dsp:sp modelId="{1BDB621A-C357-468C-8C84-6375E233C84F}">
      <dsp:nvSpPr>
        <dsp:cNvPr id="0" name=""/>
        <dsp:cNvSpPr/>
      </dsp:nvSpPr>
      <dsp:spPr>
        <a:xfrm>
          <a:off x="3109274" y="2129948"/>
          <a:ext cx="54235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42350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3366891" y="2162110"/>
        <a:ext cx="27117" cy="27117"/>
      </dsp:txXfrm>
    </dsp:sp>
    <dsp:sp modelId="{B72537A8-0B73-4B41-AB99-55A78C70AD00}">
      <dsp:nvSpPr>
        <dsp:cNvPr id="0" name=""/>
        <dsp:cNvSpPr/>
      </dsp:nvSpPr>
      <dsp:spPr>
        <a:xfrm>
          <a:off x="3109274" y="1142226"/>
          <a:ext cx="542350" cy="1033442"/>
        </a:xfrm>
        <a:custGeom>
          <a:avLst/>
          <a:gdLst/>
          <a:ahLst/>
          <a:cxnLst/>
          <a:rect l="0" t="0" r="0" b="0"/>
          <a:pathLst>
            <a:path>
              <a:moveTo>
                <a:pt x="0" y="1033442"/>
              </a:moveTo>
              <a:lnTo>
                <a:pt x="271175" y="1033442"/>
              </a:lnTo>
              <a:lnTo>
                <a:pt x="271175" y="0"/>
              </a:lnTo>
              <a:lnTo>
                <a:pt x="542350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>
        <a:off x="3351272" y="1629769"/>
        <a:ext cx="58355" cy="58355"/>
      </dsp:txXfrm>
    </dsp:sp>
    <dsp:sp modelId="{D76FA2CE-D373-4539-B649-68941AC61395}">
      <dsp:nvSpPr>
        <dsp:cNvPr id="0" name=""/>
        <dsp:cNvSpPr/>
      </dsp:nvSpPr>
      <dsp:spPr>
        <a:xfrm rot="16200000">
          <a:off x="520228" y="1762291"/>
          <a:ext cx="4351338" cy="826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 smtClean="0"/>
            <a:t>PIT</a:t>
          </a:r>
          <a:endParaRPr lang="en-US" sz="5400" kern="1200" dirty="0"/>
        </a:p>
      </dsp:txBody>
      <dsp:txXfrm>
        <a:off x="520228" y="1762291"/>
        <a:ext cx="4351338" cy="826754"/>
      </dsp:txXfrm>
    </dsp:sp>
    <dsp:sp modelId="{0703ADC9-FDE5-455D-8F4B-5A03CB579F38}">
      <dsp:nvSpPr>
        <dsp:cNvPr id="0" name=""/>
        <dsp:cNvSpPr/>
      </dsp:nvSpPr>
      <dsp:spPr>
        <a:xfrm>
          <a:off x="3651625" y="728849"/>
          <a:ext cx="4368093" cy="826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Insider</a:t>
          </a:r>
          <a:endParaRPr lang="en-US" sz="4600" kern="1200" dirty="0"/>
        </a:p>
      </dsp:txBody>
      <dsp:txXfrm>
        <a:off x="3651625" y="728849"/>
        <a:ext cx="4368093" cy="826754"/>
      </dsp:txXfrm>
    </dsp:sp>
    <dsp:sp modelId="{EB01092F-6CA4-4DE3-BC2E-2993985C858C}">
      <dsp:nvSpPr>
        <dsp:cNvPr id="0" name=""/>
        <dsp:cNvSpPr/>
      </dsp:nvSpPr>
      <dsp:spPr>
        <a:xfrm>
          <a:off x="3651625" y="1762291"/>
          <a:ext cx="4469105" cy="826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Connected Person</a:t>
          </a:r>
          <a:endParaRPr lang="en-US" sz="4600" kern="1200" dirty="0"/>
        </a:p>
      </dsp:txBody>
      <dsp:txXfrm>
        <a:off x="3651625" y="1762291"/>
        <a:ext cx="4469105" cy="826754"/>
      </dsp:txXfrm>
    </dsp:sp>
    <dsp:sp modelId="{423C9B7D-9FF3-404C-BE65-15B9945317B5}">
      <dsp:nvSpPr>
        <dsp:cNvPr id="0" name=""/>
        <dsp:cNvSpPr/>
      </dsp:nvSpPr>
      <dsp:spPr>
        <a:xfrm>
          <a:off x="3651625" y="2795734"/>
          <a:ext cx="4581453" cy="826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UPSI</a:t>
          </a:r>
          <a:endParaRPr lang="en-US" sz="4600" kern="1200" dirty="0"/>
        </a:p>
      </dsp:txBody>
      <dsp:txXfrm>
        <a:off x="3651625" y="2795734"/>
        <a:ext cx="4581453" cy="82675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6D1D01-DAA4-4ACA-95A4-E643C24A26D9}">
      <dsp:nvSpPr>
        <dsp:cNvPr id="0" name=""/>
        <dsp:cNvSpPr/>
      </dsp:nvSpPr>
      <dsp:spPr>
        <a:xfrm>
          <a:off x="457566" y="0"/>
          <a:ext cx="9422663" cy="3735387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05552C-8C3A-46C4-976F-AD141369B18A}">
      <dsp:nvSpPr>
        <dsp:cNvPr id="0" name=""/>
        <dsp:cNvSpPr/>
      </dsp:nvSpPr>
      <dsp:spPr>
        <a:xfrm>
          <a:off x="311339" y="106666"/>
          <a:ext cx="4117837" cy="145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Policies &amp; Procedure for leak of UPSI </a:t>
          </a:r>
          <a:endParaRPr lang="en-US" sz="2400" kern="1200" dirty="0"/>
        </a:p>
      </dsp:txBody>
      <dsp:txXfrm>
        <a:off x="382454" y="177781"/>
        <a:ext cx="3975607" cy="1314570"/>
      </dsp:txXfrm>
    </dsp:sp>
    <dsp:sp modelId="{93884EE6-E4C4-471E-A40B-1BCA332DDD74}">
      <dsp:nvSpPr>
        <dsp:cNvPr id="0" name=""/>
        <dsp:cNvSpPr/>
      </dsp:nvSpPr>
      <dsp:spPr>
        <a:xfrm>
          <a:off x="5516908" y="107810"/>
          <a:ext cx="4292026" cy="15119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Code of Fair Disclosure by listed company</a:t>
          </a:r>
          <a:endParaRPr lang="en-US" sz="2400" kern="1200" dirty="0"/>
        </a:p>
      </dsp:txBody>
      <dsp:txXfrm>
        <a:off x="5590713" y="181615"/>
        <a:ext cx="4144416" cy="1364301"/>
      </dsp:txXfrm>
    </dsp:sp>
    <dsp:sp modelId="{03CD685D-EA5E-4DC0-AF5D-83277FA4975F}">
      <dsp:nvSpPr>
        <dsp:cNvPr id="0" name=""/>
        <dsp:cNvSpPr/>
      </dsp:nvSpPr>
      <dsp:spPr>
        <a:xfrm>
          <a:off x="298271" y="2080476"/>
          <a:ext cx="4117837" cy="145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Code of conduct by listed company</a:t>
          </a:r>
          <a:endParaRPr lang="en-US" sz="2400" kern="1200" dirty="0"/>
        </a:p>
      </dsp:txBody>
      <dsp:txXfrm>
        <a:off x="369386" y="2151591"/>
        <a:ext cx="3975607" cy="1314570"/>
      </dsp:txXfrm>
    </dsp:sp>
    <dsp:sp modelId="{73B2F417-5329-4194-8C44-A4D834053689}">
      <dsp:nvSpPr>
        <dsp:cNvPr id="0" name=""/>
        <dsp:cNvSpPr/>
      </dsp:nvSpPr>
      <dsp:spPr>
        <a:xfrm>
          <a:off x="5516908" y="2093529"/>
          <a:ext cx="4316326" cy="145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Code of conduct for intermediaries &amp; fiduciaries</a:t>
          </a:r>
          <a:endParaRPr lang="en-US" sz="2400" kern="1200" dirty="0"/>
        </a:p>
      </dsp:txBody>
      <dsp:txXfrm>
        <a:off x="5588023" y="2164644"/>
        <a:ext cx="4174096" cy="131457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D19DB6-6953-4A34-8883-64626ABA036D}">
      <dsp:nvSpPr>
        <dsp:cNvPr id="0" name=""/>
        <dsp:cNvSpPr/>
      </dsp:nvSpPr>
      <dsp:spPr>
        <a:xfrm>
          <a:off x="2037802" y="87184"/>
          <a:ext cx="8448572" cy="19182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framework and policy for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fair disclosure of events and occurrences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that could impact price discovery of securities and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maintain the uniformity, transparency and fairness in dealings with all stakeholders.</a:t>
          </a:r>
          <a:endParaRPr lang="en-US" sz="2200" kern="1200" dirty="0"/>
        </a:p>
      </dsp:txBody>
      <dsp:txXfrm>
        <a:off x="2093986" y="143368"/>
        <a:ext cx="8336204" cy="1805899"/>
      </dsp:txXfrm>
    </dsp:sp>
    <dsp:sp modelId="{66303F6C-7CF0-49C5-8914-BB682E20F480}">
      <dsp:nvSpPr>
        <dsp:cNvPr id="0" name=""/>
        <dsp:cNvSpPr/>
      </dsp:nvSpPr>
      <dsp:spPr>
        <a:xfrm>
          <a:off x="1789622" y="3129749"/>
          <a:ext cx="1903308" cy="15692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Handling of UPSI on need to know basis</a:t>
          </a:r>
          <a:endParaRPr lang="en-US" sz="2200" kern="1200" dirty="0"/>
        </a:p>
      </dsp:txBody>
      <dsp:txXfrm>
        <a:off x="1835584" y="3175711"/>
        <a:ext cx="1811384" cy="1477351"/>
      </dsp:txXfrm>
    </dsp:sp>
    <dsp:sp modelId="{EDBED2FE-E460-4FB9-BB77-9F138D1EB91C}">
      <dsp:nvSpPr>
        <dsp:cNvPr id="0" name=""/>
        <dsp:cNvSpPr/>
      </dsp:nvSpPr>
      <dsp:spPr>
        <a:xfrm>
          <a:off x="4054894" y="3129747"/>
          <a:ext cx="1952211" cy="14908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policy for determination of “legitimate purposes</a:t>
          </a:r>
          <a:endParaRPr lang="en-US" sz="2200" kern="1200" dirty="0"/>
        </a:p>
      </dsp:txBody>
      <dsp:txXfrm>
        <a:off x="4098560" y="3173413"/>
        <a:ext cx="1864879" cy="1403525"/>
      </dsp:txXfrm>
    </dsp:sp>
    <dsp:sp modelId="{F02E51EB-A6A2-4A8B-8CD8-84CA55B48092}">
      <dsp:nvSpPr>
        <dsp:cNvPr id="0" name=""/>
        <dsp:cNvSpPr/>
      </dsp:nvSpPr>
      <dsp:spPr>
        <a:xfrm>
          <a:off x="6289108" y="3053315"/>
          <a:ext cx="2321492" cy="14774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Process of handling and verification of market rumors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/>
        </a:p>
      </dsp:txBody>
      <dsp:txXfrm>
        <a:off x="6332380" y="3096587"/>
        <a:ext cx="2234948" cy="1390867"/>
      </dsp:txXfrm>
    </dsp:sp>
    <dsp:sp modelId="{E3269EE0-948F-4CA2-9E04-207BFBD8FB74}">
      <dsp:nvSpPr>
        <dsp:cNvPr id="0" name=""/>
        <dsp:cNvSpPr/>
      </dsp:nvSpPr>
      <dsp:spPr>
        <a:xfrm>
          <a:off x="8856879" y="3011714"/>
          <a:ext cx="2874312" cy="15190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Senior officer to be designated  as Chief Investors Relations Officer to deal with dissemination of information &amp; disclosure of UPSI</a:t>
          </a:r>
          <a:endParaRPr lang="en-US" sz="1700" kern="1200" dirty="0"/>
        </a:p>
      </dsp:txBody>
      <dsp:txXfrm>
        <a:off x="8901369" y="3056204"/>
        <a:ext cx="2785332" cy="143003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BB6D82-1176-4C97-A1D2-04D347642B93}">
      <dsp:nvSpPr>
        <dsp:cNvPr id="0" name=""/>
        <dsp:cNvSpPr/>
      </dsp:nvSpPr>
      <dsp:spPr>
        <a:xfrm>
          <a:off x="9751034" y="832835"/>
          <a:ext cx="2187897" cy="21882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636E28-1846-4FFD-BE73-FA61D6889CC7}">
      <dsp:nvSpPr>
        <dsp:cNvPr id="0" name=""/>
        <dsp:cNvSpPr/>
      </dsp:nvSpPr>
      <dsp:spPr>
        <a:xfrm>
          <a:off x="9823227" y="905789"/>
          <a:ext cx="2042348" cy="204234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Should be maintained internally and not outsourced</a:t>
          </a:r>
          <a:endParaRPr lang="en-US" sz="2000" kern="1200" dirty="0"/>
        </a:p>
      </dsp:txBody>
      <dsp:txXfrm>
        <a:off x="10115490" y="1197608"/>
        <a:ext cx="1458986" cy="1458709"/>
      </dsp:txXfrm>
    </dsp:sp>
    <dsp:sp modelId="{71B42A4A-C147-4A68-A27E-78D241C35074}">
      <dsp:nvSpPr>
        <dsp:cNvPr id="0" name=""/>
        <dsp:cNvSpPr/>
      </dsp:nvSpPr>
      <dsp:spPr>
        <a:xfrm rot="2700000">
          <a:off x="7488742" y="832948"/>
          <a:ext cx="2187644" cy="2187644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6FF6D4-F512-4142-B0F2-24C811105C00}">
      <dsp:nvSpPr>
        <dsp:cNvPr id="0" name=""/>
        <dsp:cNvSpPr/>
      </dsp:nvSpPr>
      <dsp:spPr>
        <a:xfrm>
          <a:off x="7563136" y="724929"/>
          <a:ext cx="2042348" cy="240406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To be for preserved for 8years till completion of any  investigation</a:t>
          </a:r>
          <a:endParaRPr lang="en-US" sz="2000" kern="1200" dirty="0"/>
        </a:p>
      </dsp:txBody>
      <dsp:txXfrm>
        <a:off x="7854235" y="1068432"/>
        <a:ext cx="1458986" cy="1717061"/>
      </dsp:txXfrm>
    </dsp:sp>
    <dsp:sp modelId="{A5726D3E-5307-4715-A198-7064B03A96D7}">
      <dsp:nvSpPr>
        <dsp:cNvPr id="0" name=""/>
        <dsp:cNvSpPr/>
      </dsp:nvSpPr>
      <dsp:spPr>
        <a:xfrm rot="2700000">
          <a:off x="5228651" y="832948"/>
          <a:ext cx="2187644" cy="2187644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4CDBED-D42C-4B32-A42D-9DF209B4AC46}">
      <dsp:nvSpPr>
        <dsp:cNvPr id="0" name=""/>
        <dsp:cNvSpPr/>
      </dsp:nvSpPr>
      <dsp:spPr>
        <a:xfrm>
          <a:off x="5301882" y="393712"/>
          <a:ext cx="2042348" cy="3066501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adequate internal controls and checks- time stamping and audit trails to ensure non-tampering of the database</a:t>
          </a:r>
          <a:endParaRPr lang="en-US" sz="1800" kern="1200" dirty="0"/>
        </a:p>
      </dsp:txBody>
      <dsp:txXfrm>
        <a:off x="5592980" y="831866"/>
        <a:ext cx="1458986" cy="2190193"/>
      </dsp:txXfrm>
    </dsp:sp>
    <dsp:sp modelId="{DE9C4D4F-697F-490A-96E2-3018C9AE7CE1}">
      <dsp:nvSpPr>
        <dsp:cNvPr id="0" name=""/>
        <dsp:cNvSpPr/>
      </dsp:nvSpPr>
      <dsp:spPr>
        <a:xfrm rot="2700000">
          <a:off x="2967397" y="832948"/>
          <a:ext cx="2187644" cy="2187644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678D10-B5C2-4E80-A03E-ACAA3EEC7A6E}">
      <dsp:nvSpPr>
        <dsp:cNvPr id="0" name=""/>
        <dsp:cNvSpPr/>
      </dsp:nvSpPr>
      <dsp:spPr>
        <a:xfrm>
          <a:off x="3040627" y="905789"/>
          <a:ext cx="2042348" cy="204234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PAN or any other identifier </a:t>
          </a:r>
          <a:endParaRPr lang="en-US" sz="2400" kern="1200" dirty="0"/>
        </a:p>
      </dsp:txBody>
      <dsp:txXfrm>
        <a:off x="3332890" y="1197608"/>
        <a:ext cx="1458986" cy="1458709"/>
      </dsp:txXfrm>
    </dsp:sp>
    <dsp:sp modelId="{5B877D73-8C0C-47D1-8A8A-6A51A5367523}">
      <dsp:nvSpPr>
        <dsp:cNvPr id="0" name=""/>
        <dsp:cNvSpPr/>
      </dsp:nvSpPr>
      <dsp:spPr>
        <a:xfrm rot="2700000">
          <a:off x="706142" y="832948"/>
          <a:ext cx="2187644" cy="2187644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754A6E-DED0-4971-8E52-CD08BB622CDF}">
      <dsp:nvSpPr>
        <dsp:cNvPr id="0" name=""/>
        <dsp:cNvSpPr/>
      </dsp:nvSpPr>
      <dsp:spPr>
        <a:xfrm>
          <a:off x="779372" y="905789"/>
          <a:ext cx="2042348" cy="204234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names of such persons or entities </a:t>
          </a:r>
          <a:endParaRPr lang="en-US" sz="2400" kern="1200" dirty="0"/>
        </a:p>
      </dsp:txBody>
      <dsp:txXfrm>
        <a:off x="1071635" y="1197608"/>
        <a:ext cx="1458986" cy="145870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8DA024-3C5F-4615-AE6F-AEB478D7F167}">
      <dsp:nvSpPr>
        <dsp:cNvPr id="0" name=""/>
        <dsp:cNvSpPr/>
      </dsp:nvSpPr>
      <dsp:spPr>
        <a:xfrm>
          <a:off x="914399" y="0"/>
          <a:ext cx="10363199" cy="5408021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DD3CFF-2404-4251-9CED-7DCA4E0CF363}">
      <dsp:nvSpPr>
        <dsp:cNvPr id="0" name=""/>
        <dsp:cNvSpPr/>
      </dsp:nvSpPr>
      <dsp:spPr>
        <a:xfrm>
          <a:off x="5150" y="1622406"/>
          <a:ext cx="1737717" cy="21632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The board of directors  </a:t>
          </a:r>
          <a:endParaRPr lang="en-US" sz="2400" kern="1200" dirty="0"/>
        </a:p>
      </dsp:txBody>
      <dsp:txXfrm>
        <a:off x="89978" y="1707234"/>
        <a:ext cx="1568061" cy="1993552"/>
      </dsp:txXfrm>
    </dsp:sp>
    <dsp:sp modelId="{27B67621-5E73-41E1-9BC8-934EB54F8FC5}">
      <dsp:nvSpPr>
        <dsp:cNvPr id="0" name=""/>
        <dsp:cNvSpPr/>
      </dsp:nvSpPr>
      <dsp:spPr>
        <a:xfrm>
          <a:off x="2032487" y="1491424"/>
          <a:ext cx="2045014" cy="24251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formulate a code of conduct </a:t>
          </a:r>
          <a:endParaRPr lang="en-US" sz="2400" kern="1200" dirty="0"/>
        </a:p>
      </dsp:txBody>
      <dsp:txXfrm>
        <a:off x="2132316" y="1591253"/>
        <a:ext cx="1845356" cy="2225514"/>
      </dsp:txXfrm>
    </dsp:sp>
    <dsp:sp modelId="{E2198465-DB3C-490B-B1F1-1593DBAFAABD}">
      <dsp:nvSpPr>
        <dsp:cNvPr id="0" name=""/>
        <dsp:cNvSpPr/>
      </dsp:nvSpPr>
      <dsp:spPr>
        <a:xfrm>
          <a:off x="4367121" y="1361544"/>
          <a:ext cx="1737717" cy="268493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to regulate, monitor and report trading </a:t>
          </a:r>
          <a:endParaRPr lang="en-US" sz="2400" kern="1200" dirty="0"/>
        </a:p>
      </dsp:txBody>
      <dsp:txXfrm>
        <a:off x="4451949" y="1446372"/>
        <a:ext cx="1568061" cy="2515275"/>
      </dsp:txXfrm>
    </dsp:sp>
    <dsp:sp modelId="{353699BE-24F4-4159-A522-BB09C86F743C}">
      <dsp:nvSpPr>
        <dsp:cNvPr id="0" name=""/>
        <dsp:cNvSpPr/>
      </dsp:nvSpPr>
      <dsp:spPr>
        <a:xfrm>
          <a:off x="6394458" y="1134256"/>
          <a:ext cx="1737717" cy="31395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by DPs &amp; immediate relatives of DPs</a:t>
          </a:r>
          <a:endParaRPr lang="en-US" sz="2400" kern="1200" dirty="0"/>
        </a:p>
      </dsp:txBody>
      <dsp:txXfrm>
        <a:off x="6479286" y="1219084"/>
        <a:ext cx="1568061" cy="2969851"/>
      </dsp:txXfrm>
    </dsp:sp>
    <dsp:sp modelId="{175CE0F9-6195-450C-81A1-CCCB0049B3DA}">
      <dsp:nvSpPr>
        <dsp:cNvPr id="0" name=""/>
        <dsp:cNvSpPr/>
      </dsp:nvSpPr>
      <dsp:spPr>
        <a:xfrm>
          <a:off x="8421794" y="1036847"/>
          <a:ext cx="1737717" cy="33343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adopting the minimum standards set out in Schedule B, without dilution</a:t>
          </a:r>
          <a:endParaRPr lang="en-US" sz="2400" kern="1200" dirty="0"/>
        </a:p>
      </dsp:txBody>
      <dsp:txXfrm>
        <a:off x="8506622" y="1121675"/>
        <a:ext cx="1568061" cy="3164670"/>
      </dsp:txXfrm>
    </dsp:sp>
    <dsp:sp modelId="{F23300C7-9315-460B-BF3F-F6EE6B2E1D12}">
      <dsp:nvSpPr>
        <dsp:cNvPr id="0" name=""/>
        <dsp:cNvSpPr/>
      </dsp:nvSpPr>
      <dsp:spPr>
        <a:xfrm>
          <a:off x="10449131" y="574764"/>
          <a:ext cx="1737717" cy="42584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identify and designate a compliance officer to administer the code of conduct and other requirements </a:t>
          </a:r>
          <a:endParaRPr lang="en-US" sz="2400" kern="1200" dirty="0"/>
        </a:p>
      </dsp:txBody>
      <dsp:txXfrm>
        <a:off x="10533959" y="659592"/>
        <a:ext cx="1568061" cy="408883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9C6114-9AE7-4EB3-A312-BE4DC3D253B9}">
      <dsp:nvSpPr>
        <dsp:cNvPr id="0" name=""/>
        <dsp:cNvSpPr/>
      </dsp:nvSpPr>
      <dsp:spPr>
        <a:xfrm>
          <a:off x="-6425299" y="-982762"/>
          <a:ext cx="7647868" cy="7647868"/>
        </a:xfrm>
        <a:prstGeom prst="blockArc">
          <a:avLst>
            <a:gd name="adj1" fmla="val 18900000"/>
            <a:gd name="adj2" fmla="val 2700000"/>
            <a:gd name="adj3" fmla="val 282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A6783B-1587-4059-8265-62F96CAAC8B3}">
      <dsp:nvSpPr>
        <dsp:cNvPr id="0" name=""/>
        <dsp:cNvSpPr/>
      </dsp:nvSpPr>
      <dsp:spPr>
        <a:xfrm>
          <a:off x="534082" y="242969"/>
          <a:ext cx="11577170" cy="934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3975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CO shall report of </a:t>
          </a:r>
          <a:r>
            <a:rPr lang="en-US" sz="2400" kern="1200" dirty="0" err="1" smtClean="0"/>
            <a:t>BoDs</a:t>
          </a:r>
          <a:r>
            <a:rPr lang="en-US" sz="2400" kern="1200" dirty="0" smtClean="0"/>
            <a:t>, provide report to ACB chairman / Board chairman periodically but not less than once in a year</a:t>
          </a:r>
          <a:endParaRPr lang="en-US" sz="2400" kern="1200" dirty="0"/>
        </a:p>
      </dsp:txBody>
      <dsp:txXfrm>
        <a:off x="534082" y="242969"/>
        <a:ext cx="11577170" cy="934646"/>
      </dsp:txXfrm>
    </dsp:sp>
    <dsp:sp modelId="{036A8304-080A-4219-AF59-97D5096BD9BE}">
      <dsp:nvSpPr>
        <dsp:cNvPr id="0" name=""/>
        <dsp:cNvSpPr/>
      </dsp:nvSpPr>
      <dsp:spPr>
        <a:xfrm>
          <a:off x="90007" y="266217"/>
          <a:ext cx="888150" cy="8881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3D2E47-106A-4E4F-93CD-67A218F6FCC7}">
      <dsp:nvSpPr>
        <dsp:cNvPr id="0" name=""/>
        <dsp:cNvSpPr/>
      </dsp:nvSpPr>
      <dsp:spPr>
        <a:xfrm>
          <a:off x="1043220" y="1420472"/>
          <a:ext cx="11068032" cy="7105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3975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Information to be handled need to know basis</a:t>
          </a:r>
          <a:endParaRPr lang="en-US" sz="2400" kern="1200" dirty="0"/>
        </a:p>
      </dsp:txBody>
      <dsp:txXfrm>
        <a:off x="1043220" y="1420472"/>
        <a:ext cx="11068032" cy="710520"/>
      </dsp:txXfrm>
    </dsp:sp>
    <dsp:sp modelId="{9363BB2C-70D3-4689-BECD-5D33FDE9FEF0}">
      <dsp:nvSpPr>
        <dsp:cNvPr id="0" name=""/>
        <dsp:cNvSpPr/>
      </dsp:nvSpPr>
      <dsp:spPr>
        <a:xfrm>
          <a:off x="599145" y="1331657"/>
          <a:ext cx="888150" cy="8881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CFAA90-CF43-4F21-8247-9BB362E26300}">
      <dsp:nvSpPr>
        <dsp:cNvPr id="0" name=""/>
        <dsp:cNvSpPr/>
      </dsp:nvSpPr>
      <dsp:spPr>
        <a:xfrm>
          <a:off x="1199485" y="2485911"/>
          <a:ext cx="10911768" cy="7105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3975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contain norms for appropriate Chinese Walls procedures, and processes</a:t>
          </a:r>
          <a:endParaRPr lang="en-US" sz="2400" kern="1200" dirty="0"/>
        </a:p>
      </dsp:txBody>
      <dsp:txXfrm>
        <a:off x="1199485" y="2485911"/>
        <a:ext cx="10911768" cy="710520"/>
      </dsp:txXfrm>
    </dsp:sp>
    <dsp:sp modelId="{D652B185-9C65-4F07-87C5-C533EB5DCB48}">
      <dsp:nvSpPr>
        <dsp:cNvPr id="0" name=""/>
        <dsp:cNvSpPr/>
      </dsp:nvSpPr>
      <dsp:spPr>
        <a:xfrm>
          <a:off x="755410" y="2397096"/>
          <a:ext cx="888150" cy="8881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34F390-2844-4C5E-BAA5-2EBEA93C3290}">
      <dsp:nvSpPr>
        <dsp:cNvPr id="0" name=""/>
        <dsp:cNvSpPr/>
      </dsp:nvSpPr>
      <dsp:spPr>
        <a:xfrm>
          <a:off x="1043220" y="3551350"/>
          <a:ext cx="11068032" cy="7105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3975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DPs / immediate relatives not to trade when trading window is closed</a:t>
          </a:r>
          <a:endParaRPr lang="en-US" sz="2400" kern="1200" dirty="0"/>
        </a:p>
      </dsp:txBody>
      <dsp:txXfrm>
        <a:off x="1043220" y="3551350"/>
        <a:ext cx="11068032" cy="710520"/>
      </dsp:txXfrm>
    </dsp:sp>
    <dsp:sp modelId="{25CC9EDB-0FF5-4664-95F7-E69C815CCE34}">
      <dsp:nvSpPr>
        <dsp:cNvPr id="0" name=""/>
        <dsp:cNvSpPr/>
      </dsp:nvSpPr>
      <dsp:spPr>
        <a:xfrm>
          <a:off x="599145" y="3462535"/>
          <a:ext cx="888150" cy="8881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A566A8-1217-47C1-A681-BBD8F637B108}">
      <dsp:nvSpPr>
        <dsp:cNvPr id="0" name=""/>
        <dsp:cNvSpPr/>
      </dsp:nvSpPr>
      <dsp:spPr>
        <a:xfrm>
          <a:off x="534082" y="4502200"/>
          <a:ext cx="11577170" cy="9396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3975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Trading widow to be closed from the end of every quarter till 48 hours after the declaration of financial results.</a:t>
          </a:r>
        </a:p>
      </dsp:txBody>
      <dsp:txXfrm>
        <a:off x="534082" y="4502200"/>
        <a:ext cx="11577170" cy="939698"/>
      </dsp:txXfrm>
    </dsp:sp>
    <dsp:sp modelId="{20F65694-686E-4CE3-8548-8D7ADCB47F70}">
      <dsp:nvSpPr>
        <dsp:cNvPr id="0" name=""/>
        <dsp:cNvSpPr/>
      </dsp:nvSpPr>
      <dsp:spPr>
        <a:xfrm>
          <a:off x="90007" y="4527975"/>
          <a:ext cx="888150" cy="8881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735C3A-1165-4E60-9E3A-95417D8EFC91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2D6275-2F98-4DB4-A34B-51B45BE1E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69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E31F3-1F89-422B-A428-CF167D56D2EB}" type="datetime1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88AD4-5247-44BC-85F1-769CEEBC4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0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F73BF-6C49-4250-AD5B-C6344F02BE63}" type="datetime1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88AD4-5247-44BC-85F1-769CEEBC4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089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D25D8-D670-48A8-929C-3F65A6E174C4}" type="datetime1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88AD4-5247-44BC-85F1-769CEEBC4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253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0F028-2411-4429-8AE3-2A53E4072BA5}" type="datetime1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88AD4-5247-44BC-85F1-769CEEBC4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56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D8DED-0B7A-4E12-ADD0-3710BC814B89}" type="datetime1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88AD4-5247-44BC-85F1-769CEEBC4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43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B8003-D231-43B5-A33D-C6FB32F3EBC8}" type="datetime1">
              <a:rPr lang="en-US" smtClean="0"/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88AD4-5247-44BC-85F1-769CEEBC4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10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EEC15-A2DD-40C5-9AEE-85A871394B92}" type="datetime1">
              <a:rPr lang="en-US" smtClean="0"/>
              <a:t>3/9/2022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88AD4-5247-44BC-85F1-769CEEBC4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010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0A63-DF4C-441B-BA42-AC799852A0C8}" type="datetime1">
              <a:rPr lang="en-US" smtClean="0"/>
              <a:t>3/9/2022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88AD4-5247-44BC-85F1-769CEEBC4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397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AAE51-CA5A-4BD1-BA68-F9F619DD343B}" type="datetime1">
              <a:rPr lang="en-US" smtClean="0"/>
              <a:t>3/9/2022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88AD4-5247-44BC-85F1-769CEEBC4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923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5B7E7-DE28-4C87-A63C-990D895F9C10}" type="datetime1">
              <a:rPr lang="en-US" smtClean="0"/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88AD4-5247-44BC-85F1-769CEEBC4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282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2170F-26B6-41FC-941B-F7870CFDADF4}" type="datetime1">
              <a:rPr lang="en-US" smtClean="0"/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88AD4-5247-44BC-85F1-769CEEBC4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967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D5112-BA44-4D4A-926E-C2208C904770}" type="datetime1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88AD4-5247-44BC-85F1-769CEEBC4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624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>
            <a:normAutofit fontScale="90000"/>
          </a:bodyPr>
          <a:lstStyle/>
          <a:p>
            <a:r>
              <a:rPr lang="en-US" b="1" dirty="0"/>
              <a:t>SEBI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  <a:r>
              <a:rPr lang="en-US" b="1" dirty="0"/>
              <a:t>(PROHIBITION OF INSIDER TRADING) REGULATIONS, 2015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blipFill>
            <a:blip r:embed="rId3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en-US" sz="4800" b="1" dirty="0" smtClean="0">
                <a:latin typeface="+mj-lt"/>
                <a:ea typeface="+mj-ea"/>
                <a:cs typeface="+mj-cs"/>
              </a:rPr>
              <a:t>March 07, </a:t>
            </a:r>
            <a:r>
              <a:rPr lang="en-US" sz="4800" b="1" dirty="0">
                <a:latin typeface="+mj-lt"/>
                <a:ea typeface="+mj-ea"/>
                <a:cs typeface="+mj-cs"/>
              </a:rPr>
              <a:t>2022</a:t>
            </a:r>
          </a:p>
          <a:p>
            <a:r>
              <a:rPr lang="en-US" sz="4800" b="1" dirty="0" smtClean="0">
                <a:latin typeface="+mj-lt"/>
                <a:ea typeface="+mj-ea"/>
                <a:cs typeface="+mj-cs"/>
              </a:rPr>
              <a:t>CS </a:t>
            </a:r>
            <a:r>
              <a:rPr lang="en-US" sz="4800" b="1" dirty="0">
                <a:latin typeface="+mj-lt"/>
                <a:ea typeface="+mj-ea"/>
                <a:cs typeface="+mj-cs"/>
              </a:rPr>
              <a:t>Sachin Jain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88AD4-5247-44BC-85F1-769CEEBC42AE}" type="slidenum">
              <a:rPr lang="en-US" smtClean="0">
                <a:solidFill>
                  <a:schemeClr val="bg1"/>
                </a:solidFill>
              </a:r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31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6539"/>
            <a:ext cx="10515600" cy="2289278"/>
          </a:xfrm>
          <a:blipFill>
            <a:blip r:embed="rId2"/>
            <a:stretch>
              <a:fillRect/>
            </a:stretch>
          </a:blipFill>
        </p:spPr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88AD4-5247-44BC-85F1-769CEEBC42AE}" type="slidenum">
              <a:rPr lang="en-US" smtClean="0">
                <a:solidFill>
                  <a:schemeClr val="tx1"/>
                </a:solidFill>
              </a:rPr>
              <a:t>10</a:t>
            </a:fld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235510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7225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lin ang="2700000" scaled="1"/>
          </a:gradFill>
        </p:spPr>
        <p:txBody>
          <a:bodyPr/>
          <a:lstStyle/>
          <a:p>
            <a:r>
              <a:rPr lang="en-US" b="1" dirty="0" smtClean="0"/>
              <a:t>Insider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98678"/>
            <a:ext cx="10515600" cy="5032375"/>
          </a:xfrm>
          <a:gradFill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lin ang="2700000" scaled="1"/>
          </a:gradFill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843" y="1972025"/>
            <a:ext cx="4024532" cy="266836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347651" y="4640393"/>
            <a:ext cx="2736083" cy="19699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a connected </a:t>
            </a:r>
            <a:r>
              <a:rPr lang="en-US" sz="2800" dirty="0" smtClean="0"/>
              <a:t>person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8109375" y="4640393"/>
            <a:ext cx="3244425" cy="2009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in possession of or having access to </a:t>
            </a:r>
            <a:r>
              <a:rPr lang="en-US" sz="2800" dirty="0" smtClean="0"/>
              <a:t>UPSI</a:t>
            </a:r>
            <a:endParaRPr lang="en-US" sz="2800" dirty="0"/>
          </a:p>
        </p:txBody>
      </p:sp>
      <p:sp>
        <p:nvSpPr>
          <p:cNvPr id="9" name="Oval 8"/>
          <p:cNvSpPr/>
          <p:nvPr/>
        </p:nvSpPr>
        <p:spPr>
          <a:xfrm>
            <a:off x="5275845" y="5314924"/>
            <a:ext cx="1854926" cy="10872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or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4193177" y="2103609"/>
            <a:ext cx="29375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any </a:t>
            </a:r>
            <a:r>
              <a:rPr lang="en-US" sz="2800" b="1" dirty="0">
                <a:solidFill>
                  <a:schemeClr val="bg1"/>
                </a:solidFill>
              </a:rPr>
              <a:t>person who is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F988AD4-5247-44BC-85F1-769CEEBC42AE}" type="slidenum">
              <a:rPr lang="en-US" smtClean="0">
                <a:solidFill>
                  <a:schemeClr val="bg1"/>
                </a:solidFill>
              </a:r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889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1843" y="1"/>
            <a:ext cx="12263844" cy="1250602"/>
          </a:xfrm>
          <a:gradFill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lin ang="2700000" scaled="1"/>
          </a:gradFill>
        </p:spPr>
        <p:txBody>
          <a:bodyPr/>
          <a:lstStyle/>
          <a:p>
            <a:r>
              <a:rPr lang="en-US" b="1" dirty="0" smtClean="0"/>
              <a:t>Connected Person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71841" y="1370641"/>
            <a:ext cx="12263842" cy="5565737"/>
          </a:xfrm>
          <a:gradFill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lin ang="2700000" scaled="1"/>
          </a:gradFill>
        </p:spPr>
        <p:txBody>
          <a:bodyPr>
            <a:normAutofit/>
          </a:bodyPr>
          <a:lstStyle/>
          <a:p>
            <a:r>
              <a:rPr lang="en-US" dirty="0" smtClean="0"/>
              <a:t>any person who is (or has been during </a:t>
            </a:r>
            <a:r>
              <a:rPr lang="en-US" dirty="0"/>
              <a:t>the six months prior to the concerned </a:t>
            </a:r>
            <a:r>
              <a:rPr lang="en-US" dirty="0" smtClean="0"/>
              <a:t>act)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5" name="Snip Diagonal Corner Rectangle 4"/>
          <p:cNvSpPr/>
          <p:nvPr/>
        </p:nvSpPr>
        <p:spPr>
          <a:xfrm>
            <a:off x="0" y="1972491"/>
            <a:ext cx="2996181" cy="1998617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directly or indirectly, </a:t>
            </a:r>
            <a:r>
              <a:rPr lang="en-US" sz="2800" dirty="0" smtClean="0"/>
              <a:t>associated with the Company</a:t>
            </a:r>
            <a:endParaRPr lang="en-US" sz="2800" dirty="0"/>
          </a:p>
        </p:txBody>
      </p:sp>
      <p:sp>
        <p:nvSpPr>
          <p:cNvPr id="8" name="Snip Diagonal Corner Rectangle 7"/>
          <p:cNvSpPr/>
          <p:nvPr/>
        </p:nvSpPr>
        <p:spPr>
          <a:xfrm>
            <a:off x="181795" y="4153067"/>
            <a:ext cx="2566849" cy="2655009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In any capacity including by reason of frequent communication with its officers</a:t>
            </a:r>
          </a:p>
        </p:txBody>
      </p:sp>
      <p:sp>
        <p:nvSpPr>
          <p:cNvPr id="9" name="Snip Diagonal Corner Rectangle 8"/>
          <p:cNvSpPr/>
          <p:nvPr/>
        </p:nvSpPr>
        <p:spPr>
          <a:xfrm>
            <a:off x="3182564" y="4140005"/>
            <a:ext cx="2303385" cy="2717995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/>
              <a:t>by being in any contractual, fiduciary or employment relationship </a:t>
            </a:r>
          </a:p>
        </p:txBody>
      </p:sp>
      <p:sp>
        <p:nvSpPr>
          <p:cNvPr id="10" name="Snip Diagonal Corner Rectangle 9"/>
          <p:cNvSpPr/>
          <p:nvPr/>
        </p:nvSpPr>
        <p:spPr>
          <a:xfrm>
            <a:off x="6106874" y="4176862"/>
            <a:ext cx="1832071" cy="2605089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by being a director, officer or an employee</a:t>
            </a:r>
          </a:p>
        </p:txBody>
      </p:sp>
      <p:sp>
        <p:nvSpPr>
          <p:cNvPr id="11" name="Snip Diagonal Corner Rectangle 10"/>
          <p:cNvSpPr/>
          <p:nvPr/>
        </p:nvSpPr>
        <p:spPr>
          <a:xfrm>
            <a:off x="8647609" y="4202989"/>
            <a:ext cx="2835728" cy="2605089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holding any position </a:t>
            </a:r>
            <a:r>
              <a:rPr lang="en-US" sz="2400" dirty="0"/>
              <a:t>including a professional or business </a:t>
            </a:r>
            <a:r>
              <a:rPr lang="en-US" sz="2400" dirty="0" smtClean="0"/>
              <a:t>whether </a:t>
            </a:r>
            <a:r>
              <a:rPr lang="en-US" sz="2400" dirty="0"/>
              <a:t>temporary or permanent</a:t>
            </a:r>
          </a:p>
        </p:txBody>
      </p:sp>
      <p:sp>
        <p:nvSpPr>
          <p:cNvPr id="12" name="Snip Diagonal Corner Rectangle 11"/>
          <p:cNvSpPr/>
          <p:nvPr/>
        </p:nvSpPr>
        <p:spPr>
          <a:xfrm>
            <a:off x="3579223" y="1972491"/>
            <a:ext cx="3239588" cy="1998617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That  allows </a:t>
            </a:r>
            <a:r>
              <a:rPr lang="en-US" sz="3200" dirty="0"/>
              <a:t>such person, directly or indirectly</a:t>
            </a:r>
          </a:p>
        </p:txBody>
      </p:sp>
      <p:sp>
        <p:nvSpPr>
          <p:cNvPr id="13" name="Snip Diagonal Corner Rectangle 12"/>
          <p:cNvSpPr/>
          <p:nvPr/>
        </p:nvSpPr>
        <p:spPr>
          <a:xfrm>
            <a:off x="7401853" y="1972490"/>
            <a:ext cx="3810543" cy="1998617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/>
              <a:t>access to UPSI or is reasonably expected to allow such access 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>
          <a:xfrm>
            <a:off x="9159240" y="6451214"/>
            <a:ext cx="2743200" cy="365125"/>
          </a:xfrm>
        </p:spPr>
        <p:txBody>
          <a:bodyPr/>
          <a:lstStyle/>
          <a:p>
            <a:fld id="{2F988AD4-5247-44BC-85F1-769CEEBC42AE}" type="slidenum">
              <a:rPr lang="en-US" smtClean="0">
                <a:solidFill>
                  <a:schemeClr val="bg1"/>
                </a:solidFill>
              </a:r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23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88083"/>
          </a:xfrm>
          <a:gradFill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lin ang="2700000" scaled="1"/>
          </a:gradFill>
        </p:spPr>
        <p:txBody>
          <a:bodyPr/>
          <a:lstStyle/>
          <a:p>
            <a:r>
              <a:rPr lang="en-US" b="1" dirty="0" smtClean="0"/>
              <a:t>Deemed Connected Person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88085"/>
            <a:ext cx="12192000" cy="5647772"/>
          </a:xfrm>
          <a:gradFill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lin ang="2700000" scaled="1"/>
          </a:gra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 smtClean="0"/>
          </a:p>
        </p:txBody>
      </p:sp>
      <p:sp>
        <p:nvSpPr>
          <p:cNvPr id="4" name="Snip Diagonal Corner Rectangle 3"/>
          <p:cNvSpPr/>
          <p:nvPr/>
        </p:nvSpPr>
        <p:spPr>
          <a:xfrm>
            <a:off x="102326" y="1881072"/>
            <a:ext cx="1946366" cy="1894093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an </a:t>
            </a:r>
            <a:r>
              <a:rPr lang="en-US" b="1" dirty="0"/>
              <a:t>immediate relative </a:t>
            </a:r>
            <a:r>
              <a:rPr lang="en-US" dirty="0"/>
              <a:t>of connected persons</a:t>
            </a:r>
          </a:p>
        </p:txBody>
      </p:sp>
      <p:sp>
        <p:nvSpPr>
          <p:cNvPr id="5" name="Snip Diagonal Corner Rectangle 4"/>
          <p:cNvSpPr/>
          <p:nvPr/>
        </p:nvSpPr>
        <p:spPr>
          <a:xfrm>
            <a:off x="2351313" y="1881073"/>
            <a:ext cx="2087879" cy="1894092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holding, </a:t>
            </a:r>
            <a:r>
              <a:rPr lang="en-US" dirty="0"/>
              <a:t>associate </a:t>
            </a:r>
            <a:r>
              <a:rPr lang="en-US" dirty="0" smtClean="0"/>
              <a:t> </a:t>
            </a:r>
            <a:r>
              <a:rPr lang="en-US" dirty="0"/>
              <a:t>or subsidiary company</a:t>
            </a:r>
          </a:p>
        </p:txBody>
      </p:sp>
      <p:sp>
        <p:nvSpPr>
          <p:cNvPr id="8" name="Snip Diagonal Corner Rectangle 7"/>
          <p:cNvSpPr/>
          <p:nvPr/>
        </p:nvSpPr>
        <p:spPr>
          <a:xfrm>
            <a:off x="4668879" y="1928813"/>
            <a:ext cx="1826623" cy="1864586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intermediary or </a:t>
            </a:r>
            <a:r>
              <a:rPr lang="en-US" dirty="0" smtClean="0"/>
              <a:t>employee </a:t>
            </a:r>
            <a:r>
              <a:rPr lang="en-US" dirty="0"/>
              <a:t>or director thereof</a:t>
            </a:r>
          </a:p>
        </p:txBody>
      </p:sp>
      <p:sp>
        <p:nvSpPr>
          <p:cNvPr id="9" name="Snip Diagonal Corner Rectangle 8"/>
          <p:cNvSpPr/>
          <p:nvPr/>
        </p:nvSpPr>
        <p:spPr>
          <a:xfrm>
            <a:off x="6790506" y="1928813"/>
            <a:ext cx="2157552" cy="1846352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investment </a:t>
            </a:r>
            <a:r>
              <a:rPr lang="en-US" dirty="0" smtClean="0"/>
              <a:t>co., </a:t>
            </a:r>
            <a:r>
              <a:rPr lang="en-US" dirty="0"/>
              <a:t>trustee </a:t>
            </a:r>
            <a:r>
              <a:rPr lang="en-US" dirty="0" smtClean="0"/>
              <a:t>co., </a:t>
            </a:r>
            <a:r>
              <a:rPr lang="en-US" dirty="0"/>
              <a:t>asset management </a:t>
            </a:r>
            <a:r>
              <a:rPr lang="en-US" dirty="0" smtClean="0"/>
              <a:t>co. </a:t>
            </a:r>
            <a:r>
              <a:rPr lang="en-US" dirty="0"/>
              <a:t>or </a:t>
            </a:r>
            <a:r>
              <a:rPr lang="en-US" dirty="0" smtClean="0"/>
              <a:t>employee </a:t>
            </a:r>
            <a:r>
              <a:rPr lang="en-US" dirty="0"/>
              <a:t>or director thereof</a:t>
            </a:r>
          </a:p>
        </p:txBody>
      </p:sp>
      <p:sp>
        <p:nvSpPr>
          <p:cNvPr id="10" name="Snip Diagonal Corner Rectangle 9"/>
          <p:cNvSpPr/>
          <p:nvPr/>
        </p:nvSpPr>
        <p:spPr>
          <a:xfrm>
            <a:off x="215537" y="3918878"/>
            <a:ext cx="1833155" cy="2558122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board </a:t>
            </a:r>
            <a:r>
              <a:rPr lang="en-US" dirty="0"/>
              <a:t>of trustees of </a:t>
            </a:r>
            <a:r>
              <a:rPr lang="en-US" dirty="0" smtClean="0"/>
              <a:t>MF or directors </a:t>
            </a:r>
            <a:r>
              <a:rPr lang="en-US" dirty="0"/>
              <a:t>of the </a:t>
            </a:r>
            <a:r>
              <a:rPr lang="en-US" dirty="0" smtClean="0"/>
              <a:t>AMC </a:t>
            </a:r>
            <a:r>
              <a:rPr lang="en-US" dirty="0"/>
              <a:t>of a </a:t>
            </a:r>
            <a:r>
              <a:rPr lang="en-US" dirty="0" smtClean="0"/>
              <a:t>MF or employee </a:t>
            </a:r>
            <a:r>
              <a:rPr lang="en-US" dirty="0"/>
              <a:t>thereof</a:t>
            </a:r>
          </a:p>
        </p:txBody>
      </p:sp>
      <p:sp>
        <p:nvSpPr>
          <p:cNvPr id="11" name="Snip Diagonal Corner Rectangle 10"/>
          <p:cNvSpPr/>
          <p:nvPr/>
        </p:nvSpPr>
        <p:spPr>
          <a:xfrm>
            <a:off x="2264229" y="3918877"/>
            <a:ext cx="2087879" cy="2558122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directors or an employee, of a public financial institution</a:t>
            </a:r>
          </a:p>
        </p:txBody>
      </p:sp>
      <p:sp>
        <p:nvSpPr>
          <p:cNvPr id="12" name="Snip Diagonal Corner Rectangle 11"/>
          <p:cNvSpPr/>
          <p:nvPr/>
        </p:nvSpPr>
        <p:spPr>
          <a:xfrm>
            <a:off x="4704806" y="3918878"/>
            <a:ext cx="2085699" cy="2558122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official or </a:t>
            </a:r>
            <a:r>
              <a:rPr lang="en-US" dirty="0"/>
              <a:t>employee of a self-regulatory organization </a:t>
            </a:r>
            <a:r>
              <a:rPr lang="en-US" dirty="0" err="1"/>
              <a:t>recognised</a:t>
            </a:r>
            <a:r>
              <a:rPr lang="en-US" dirty="0"/>
              <a:t> or authorized by the </a:t>
            </a:r>
            <a:r>
              <a:rPr lang="en-US" dirty="0" smtClean="0"/>
              <a:t>SEBI</a:t>
            </a:r>
            <a:endParaRPr lang="en-US" dirty="0"/>
          </a:p>
        </p:txBody>
      </p:sp>
      <p:sp>
        <p:nvSpPr>
          <p:cNvPr id="13" name="Snip Diagonal Corner Rectangle 12"/>
          <p:cNvSpPr/>
          <p:nvPr/>
        </p:nvSpPr>
        <p:spPr>
          <a:xfrm>
            <a:off x="7095307" y="3918878"/>
            <a:ext cx="1852752" cy="2558122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a banker of the company</a:t>
            </a:r>
          </a:p>
        </p:txBody>
      </p:sp>
      <p:sp>
        <p:nvSpPr>
          <p:cNvPr id="14" name="Snip Diagonal Corner Rectangle 13"/>
          <p:cNvSpPr/>
          <p:nvPr/>
        </p:nvSpPr>
        <p:spPr>
          <a:xfrm>
            <a:off x="9207136" y="1928813"/>
            <a:ext cx="2353493" cy="1846351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official of </a:t>
            </a:r>
            <a:r>
              <a:rPr lang="en-US" dirty="0"/>
              <a:t>stock exchange or of clearing house or corporation</a:t>
            </a:r>
          </a:p>
        </p:txBody>
      </p:sp>
      <p:sp>
        <p:nvSpPr>
          <p:cNvPr id="15" name="Snip Diagonal Corner Rectangle 14"/>
          <p:cNvSpPr/>
          <p:nvPr/>
        </p:nvSpPr>
        <p:spPr>
          <a:xfrm>
            <a:off x="9207136" y="3918877"/>
            <a:ext cx="2807063" cy="2607732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 concern, firm, trust, HUF, company or </a:t>
            </a:r>
            <a:r>
              <a:rPr lang="en-US" dirty="0" err="1"/>
              <a:t>aop</a:t>
            </a:r>
            <a:r>
              <a:rPr lang="en-US" dirty="0"/>
              <a:t> wherein a director of a company or his immediate relative or banker of the company, has more than 10% of the holding or interest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948058" y="6578991"/>
            <a:ext cx="3034933" cy="381001"/>
          </a:xfrm>
        </p:spPr>
        <p:txBody>
          <a:bodyPr/>
          <a:lstStyle/>
          <a:p>
            <a:fld id="{2F988AD4-5247-44BC-85F1-769CEEBC42AE}" type="slidenum">
              <a:rPr lang="en-US" smtClean="0">
                <a:solidFill>
                  <a:schemeClr val="bg1"/>
                </a:solidFill>
              </a:r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2828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03100" cy="1306286"/>
          </a:xfrm>
          <a:gradFill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lin ang="2700000" scaled="1"/>
          </a:gradFill>
        </p:spPr>
        <p:txBody>
          <a:bodyPr/>
          <a:lstStyle/>
          <a:p>
            <a:r>
              <a:rPr lang="en-US" dirty="0" smtClean="0"/>
              <a:t>UPSI</a:t>
            </a:r>
            <a:endParaRPr lang="en-US" b="1" dirty="0"/>
          </a:p>
        </p:txBody>
      </p:sp>
      <p:graphicFrame>
        <p:nvGraphicFramePr>
          <p:cNvPr id="19" name="Content Placeholder 1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8490912"/>
              </p:ext>
            </p:extLst>
          </p:nvPr>
        </p:nvGraphicFramePr>
        <p:xfrm>
          <a:off x="-88900" y="4066903"/>
          <a:ext cx="12192000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8694">
                  <a:extLst>
                    <a:ext uri="{9D8B030D-6E8A-4147-A177-3AD203B41FA5}">
                      <a16:colId xmlns:a16="http://schemas.microsoft.com/office/drawing/2014/main" val="2814860596"/>
                    </a:ext>
                  </a:extLst>
                </a:gridCol>
                <a:gridCol w="1711235">
                  <a:extLst>
                    <a:ext uri="{9D8B030D-6E8A-4147-A177-3AD203B41FA5}">
                      <a16:colId xmlns:a16="http://schemas.microsoft.com/office/drawing/2014/main" val="2312168047"/>
                    </a:ext>
                  </a:extLst>
                </a:gridCol>
                <a:gridCol w="2795451">
                  <a:extLst>
                    <a:ext uri="{9D8B030D-6E8A-4147-A177-3AD203B41FA5}">
                      <a16:colId xmlns:a16="http://schemas.microsoft.com/office/drawing/2014/main" val="3321737843"/>
                    </a:ext>
                  </a:extLst>
                </a:gridCol>
                <a:gridCol w="4023360">
                  <a:extLst>
                    <a:ext uri="{9D8B030D-6E8A-4147-A177-3AD203B41FA5}">
                      <a16:colId xmlns:a16="http://schemas.microsoft.com/office/drawing/2014/main" val="176639610"/>
                    </a:ext>
                  </a:extLst>
                </a:gridCol>
                <a:gridCol w="1953260">
                  <a:extLst>
                    <a:ext uri="{9D8B030D-6E8A-4147-A177-3AD203B41FA5}">
                      <a16:colId xmlns:a16="http://schemas.microsoft.com/office/drawing/2014/main" val="3064062079"/>
                    </a:ext>
                  </a:extLst>
                </a:gridCol>
              </a:tblGrid>
              <a:tr h="418012">
                <a:tc gridSpan="5">
                  <a:txBody>
                    <a:bodyPr/>
                    <a:lstStyle/>
                    <a:p>
                      <a:r>
                        <a:rPr lang="en-US" sz="3200" dirty="0" smtClean="0"/>
                        <a:t>Ordinarily includes</a:t>
                      </a:r>
                      <a:endParaRPr 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422545"/>
                  </a:ext>
                </a:extLst>
              </a:tr>
              <a:tr h="2111829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Financial results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Dividends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Change in capital structure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mergers, de-mergers, acquisitions,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delistings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disposals and expansion of business and such other transactions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changes in key managerial personnel 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9123587"/>
                  </a:ext>
                </a:extLst>
              </a:tr>
            </a:tbl>
          </a:graphicData>
        </a:graphic>
      </p:graphicFrame>
      <p:sp>
        <p:nvSpPr>
          <p:cNvPr id="16" name="Teardrop 15"/>
          <p:cNvSpPr/>
          <p:nvPr/>
        </p:nvSpPr>
        <p:spPr>
          <a:xfrm>
            <a:off x="391886" y="1889760"/>
            <a:ext cx="3422469" cy="1728651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Information relating to company </a:t>
            </a:r>
            <a:r>
              <a:rPr lang="en-US" sz="2400" i="1" dirty="0" smtClean="0"/>
              <a:t>or </a:t>
            </a:r>
            <a:r>
              <a:rPr lang="en-US" sz="2400" i="1" dirty="0"/>
              <a:t>its </a:t>
            </a:r>
            <a:r>
              <a:rPr lang="en-US" sz="2400" i="1" dirty="0" smtClean="0"/>
              <a:t>securities</a:t>
            </a:r>
            <a:endParaRPr lang="en-US" sz="2400" i="1" dirty="0">
              <a:solidFill>
                <a:srgbClr val="DDDDDD"/>
              </a:solidFill>
            </a:endParaRPr>
          </a:p>
        </p:txBody>
      </p:sp>
      <p:sp>
        <p:nvSpPr>
          <p:cNvPr id="17" name="Pentagon 16"/>
          <p:cNvSpPr/>
          <p:nvPr/>
        </p:nvSpPr>
        <p:spPr>
          <a:xfrm>
            <a:off x="4310743" y="1928949"/>
            <a:ext cx="2651759" cy="159366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not generally </a:t>
            </a:r>
            <a:r>
              <a:rPr lang="en-US" sz="2400" dirty="0" smtClean="0"/>
              <a:t>available</a:t>
            </a:r>
            <a:endParaRPr lang="en-US" sz="2400" dirty="0" smtClean="0"/>
          </a:p>
        </p:txBody>
      </p:sp>
      <p:sp>
        <p:nvSpPr>
          <p:cNvPr id="18" name="Oval 17"/>
          <p:cNvSpPr/>
          <p:nvPr/>
        </p:nvSpPr>
        <p:spPr>
          <a:xfrm>
            <a:off x="7276011" y="1889760"/>
            <a:ext cx="4519749" cy="15936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/>
              <a:t>but if </a:t>
            </a:r>
            <a:r>
              <a:rPr lang="en-US" sz="2400" dirty="0" smtClean="0"/>
              <a:t>available is </a:t>
            </a:r>
            <a:r>
              <a:rPr lang="en-US" sz="2400" dirty="0"/>
              <a:t>likely to </a:t>
            </a:r>
            <a:r>
              <a:rPr lang="en-US" sz="2400" dirty="0" smtClean="0"/>
              <a:t> </a:t>
            </a:r>
            <a:r>
              <a:rPr lang="en-US" sz="2400" dirty="0"/>
              <a:t>materially affect price of </a:t>
            </a:r>
            <a:r>
              <a:rPr lang="en-US" sz="2400" dirty="0" smtClean="0"/>
              <a:t>securities</a:t>
            </a:r>
            <a:endParaRPr lang="en-US" sz="2400" dirty="0">
              <a:solidFill>
                <a:srgbClr val="00FFCC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0006148" y="6544490"/>
            <a:ext cx="1789612" cy="491211"/>
          </a:xfrm>
        </p:spPr>
        <p:txBody>
          <a:bodyPr/>
          <a:lstStyle/>
          <a:p>
            <a:fld id="{2F988AD4-5247-44BC-85F1-769CEEBC42AE}" type="slidenum">
              <a:rPr lang="en-US" smtClean="0">
                <a:solidFill>
                  <a:schemeClr val="tx1"/>
                </a:solidFill>
              </a:rPr>
              <a:t>14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44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66206" y="509451"/>
            <a:ext cx="2194560" cy="128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53143" y="457199"/>
            <a:ext cx="2194560" cy="128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Trading</a:t>
            </a:r>
          </a:p>
          <a:p>
            <a:pPr algn="ctr"/>
            <a:endParaRPr lang="en-US" dirty="0"/>
          </a:p>
        </p:txBody>
      </p:sp>
      <p:sp>
        <p:nvSpPr>
          <p:cNvPr id="8" name="Down Arrow 7"/>
          <p:cNvSpPr/>
          <p:nvPr/>
        </p:nvSpPr>
        <p:spPr>
          <a:xfrm flipH="1">
            <a:off x="1561350" y="1789611"/>
            <a:ext cx="359227" cy="5486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 flipH="1">
            <a:off x="4007032" y="1737359"/>
            <a:ext cx="359227" cy="5486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 flipH="1">
            <a:off x="6566773" y="1711233"/>
            <a:ext cx="359227" cy="5486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 flipH="1">
            <a:off x="8819775" y="1711233"/>
            <a:ext cx="359227" cy="5486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135086" y="483325"/>
            <a:ext cx="2103120" cy="1254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Generally available information</a:t>
            </a:r>
          </a:p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5545524" y="457199"/>
            <a:ext cx="2253002" cy="1254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Material Financial </a:t>
            </a:r>
            <a:r>
              <a:rPr lang="en-US" dirty="0" smtClean="0"/>
              <a:t>Relationship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084988" y="457199"/>
            <a:ext cx="1828800" cy="1254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Immediate Relative</a:t>
            </a:r>
          </a:p>
          <a:p>
            <a:pPr algn="ctr"/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10097589" y="431073"/>
            <a:ext cx="1894114" cy="12279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Trading Day</a:t>
            </a:r>
          </a:p>
          <a:p>
            <a:pPr algn="ctr"/>
            <a:endParaRPr lang="en-US" dirty="0"/>
          </a:p>
        </p:txBody>
      </p:sp>
      <p:sp>
        <p:nvSpPr>
          <p:cNvPr id="18" name="Down Arrow 17"/>
          <p:cNvSpPr/>
          <p:nvPr/>
        </p:nvSpPr>
        <p:spPr>
          <a:xfrm flipH="1">
            <a:off x="10958650" y="1658981"/>
            <a:ext cx="359227" cy="5486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666207" y="2364377"/>
            <a:ext cx="2181496" cy="43368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  <a:p>
            <a:r>
              <a:rPr lang="en-US" dirty="0"/>
              <a:t>Includes:</a:t>
            </a:r>
          </a:p>
          <a:p>
            <a:r>
              <a:rPr lang="en-US" dirty="0"/>
              <a:t>•Buying</a:t>
            </a:r>
          </a:p>
          <a:p>
            <a:r>
              <a:rPr lang="en-US" dirty="0"/>
              <a:t>•Selling</a:t>
            </a:r>
          </a:p>
          <a:p>
            <a:r>
              <a:rPr lang="en-US" dirty="0"/>
              <a:t>•Dealing</a:t>
            </a:r>
          </a:p>
          <a:p>
            <a:r>
              <a:rPr lang="en-US" dirty="0"/>
              <a:t>•Agreeing to subscribe, buy, sell or deal in any securities</a:t>
            </a:r>
          </a:p>
          <a:p>
            <a:endParaRPr lang="en-US" dirty="0"/>
          </a:p>
          <a:p>
            <a:endParaRPr lang="en-US" dirty="0"/>
          </a:p>
          <a:p>
            <a:pPr algn="ctr"/>
            <a:endParaRPr lang="en-US" dirty="0"/>
          </a:p>
        </p:txBody>
      </p:sp>
      <p:sp>
        <p:nvSpPr>
          <p:cNvPr id="21" name="Rounded Rectangle 20"/>
          <p:cNvSpPr/>
          <p:nvPr/>
        </p:nvSpPr>
        <p:spPr>
          <a:xfrm>
            <a:off x="3024394" y="2364377"/>
            <a:ext cx="2213814" cy="43368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  <a:p>
            <a:r>
              <a:rPr lang="en-US" dirty="0"/>
              <a:t>Information that is accessible to public on non-discriminatory basis or is ordinarily or generally available</a:t>
            </a:r>
          </a:p>
          <a:p>
            <a:endParaRPr lang="en-US" dirty="0"/>
          </a:p>
          <a:p>
            <a:endParaRPr lang="en-US" dirty="0"/>
          </a:p>
          <a:p>
            <a:pPr algn="ctr"/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5545524" y="2351314"/>
            <a:ext cx="2253002" cy="43499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  <a:p>
            <a:endParaRPr lang="en-US" sz="1600" dirty="0" smtClean="0"/>
          </a:p>
          <a:p>
            <a:r>
              <a:rPr lang="en-US" sz="1600" dirty="0" smtClean="0"/>
              <a:t>Relationship </a:t>
            </a:r>
            <a:r>
              <a:rPr lang="en-US" sz="1600" dirty="0"/>
              <a:t>in which one person is recipient of any kind of payment such as by way of gift or loan</a:t>
            </a:r>
          </a:p>
          <a:p>
            <a:r>
              <a:rPr lang="en-US" sz="1600" dirty="0"/>
              <a:t>•</a:t>
            </a:r>
            <a:r>
              <a:rPr lang="en-US" sz="1600" dirty="0" smtClean="0"/>
              <a:t>At least of </a:t>
            </a:r>
            <a:r>
              <a:rPr lang="en-US" sz="1600" dirty="0"/>
              <a:t>25% of annual income of DP</a:t>
            </a:r>
          </a:p>
          <a:p>
            <a:r>
              <a:rPr lang="en-US" sz="1600" dirty="0"/>
              <a:t>•During immediately preceding 12 months</a:t>
            </a:r>
          </a:p>
          <a:p>
            <a:r>
              <a:rPr lang="en-US" sz="1600" dirty="0"/>
              <a:t>•Does not include arm’s length transactions</a:t>
            </a:r>
          </a:p>
          <a:p>
            <a:endParaRPr lang="en-US" dirty="0"/>
          </a:p>
          <a:p>
            <a:endParaRPr lang="en-US" dirty="0"/>
          </a:p>
          <a:p>
            <a:pPr algn="ctr"/>
            <a:endParaRPr lang="en-US" dirty="0"/>
          </a:p>
        </p:txBody>
      </p:sp>
      <p:sp>
        <p:nvSpPr>
          <p:cNvPr id="23" name="Rounded Rectangle 22"/>
          <p:cNvSpPr/>
          <p:nvPr/>
        </p:nvSpPr>
        <p:spPr>
          <a:xfrm>
            <a:off x="7984671" y="2351314"/>
            <a:ext cx="2148840" cy="43499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600" dirty="0"/>
          </a:p>
          <a:p>
            <a:r>
              <a:rPr lang="en-US" sz="1600" dirty="0"/>
              <a:t>Includes -spouse, parent, sibling and child of such person or the spouse</a:t>
            </a:r>
          </a:p>
          <a:p>
            <a:r>
              <a:rPr lang="en-US" sz="1600" dirty="0"/>
              <a:t>•who is financially dependent on such person or consults such persons in taking decisions relating to trading in securities</a:t>
            </a:r>
          </a:p>
          <a:p>
            <a:endParaRPr lang="en-US" dirty="0"/>
          </a:p>
          <a:p>
            <a:endParaRPr lang="en-US" dirty="0"/>
          </a:p>
          <a:p>
            <a:pPr algn="ctr"/>
            <a:endParaRPr lang="en-US" dirty="0"/>
          </a:p>
        </p:txBody>
      </p:sp>
      <p:sp>
        <p:nvSpPr>
          <p:cNvPr id="24" name="Rounded Rectangle 23"/>
          <p:cNvSpPr/>
          <p:nvPr/>
        </p:nvSpPr>
        <p:spPr>
          <a:xfrm>
            <a:off x="10319657" y="2364377"/>
            <a:ext cx="1672046" cy="43368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Day </a:t>
            </a:r>
            <a:r>
              <a:rPr lang="en-US" dirty="0"/>
              <a:t>on which the recognized stock exchanges are open for trading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88AD4-5247-44BC-85F1-769CEEBC42AE}" type="slidenum">
              <a:rPr lang="en-US" smtClean="0">
                <a:solidFill>
                  <a:schemeClr val="bg1"/>
                </a:solidFill>
              </a:r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184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Identification of designated Persons (DPs)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943" y="1701573"/>
            <a:ext cx="11996057" cy="519561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i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310787" y="1701573"/>
            <a:ext cx="1698172" cy="22042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/>
              <a:t>Employee of Company/ intermediary/ fiduciary</a:t>
            </a:r>
          </a:p>
        </p:txBody>
      </p:sp>
      <p:sp>
        <p:nvSpPr>
          <p:cNvPr id="5" name="Rectangle 4"/>
          <p:cNvSpPr/>
          <p:nvPr/>
        </p:nvSpPr>
        <p:spPr>
          <a:xfrm>
            <a:off x="2095501" y="1701573"/>
            <a:ext cx="1948542" cy="22042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/>
              <a:t>Employee of material subsidiaries </a:t>
            </a:r>
          </a:p>
          <a:p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4194811" y="1701573"/>
            <a:ext cx="2144484" cy="23348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/>
              <a:t>All Promoters of Company/ </a:t>
            </a:r>
            <a:r>
              <a:rPr lang="en-US" sz="2000" dirty="0" err="1" smtClean="0"/>
              <a:t>Indvidial</a:t>
            </a:r>
            <a:r>
              <a:rPr lang="en-US" sz="2000" dirty="0" smtClean="0"/>
              <a:t> </a:t>
            </a:r>
            <a:r>
              <a:rPr lang="en-US" sz="2000" dirty="0" err="1" smtClean="0"/>
              <a:t>Pomoter</a:t>
            </a:r>
            <a:r>
              <a:rPr lang="en-US" sz="2000" dirty="0" smtClean="0"/>
              <a:t> or investment company for intermediaries or fiduciaries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6490063" y="1701575"/>
            <a:ext cx="3346268" cy="2334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/>
              <a:t>CEO and employees two level below CEO of Co./ intermediary/ fiduciary and its material subsidiary irrespective of their functional role </a:t>
            </a:r>
          </a:p>
        </p:txBody>
      </p:sp>
      <p:sp>
        <p:nvSpPr>
          <p:cNvPr id="8" name="Rectangle 7"/>
          <p:cNvSpPr/>
          <p:nvPr/>
        </p:nvSpPr>
        <p:spPr>
          <a:xfrm>
            <a:off x="9972947" y="1701573"/>
            <a:ext cx="2219053" cy="27006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/>
              <a:t>Support staff of co./ intermediary/ fiduciary e.g. secretarial staff, IT staff having access to UPSI</a:t>
            </a:r>
          </a:p>
          <a:p>
            <a:pPr algn="ctr"/>
            <a:endParaRPr lang="en-US" dirty="0"/>
          </a:p>
        </p:txBody>
      </p:sp>
      <p:sp>
        <p:nvSpPr>
          <p:cNvPr id="10" name="Down Arrow 9"/>
          <p:cNvSpPr/>
          <p:nvPr/>
        </p:nvSpPr>
        <p:spPr>
          <a:xfrm>
            <a:off x="3069772" y="3916677"/>
            <a:ext cx="326572" cy="4310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933450" y="3905794"/>
            <a:ext cx="326572" cy="4310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7836625" y="4049484"/>
            <a:ext cx="326572" cy="4310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506685" y="4467226"/>
            <a:ext cx="5329646" cy="230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400" dirty="0"/>
              <a:t>material subsidiary” </a:t>
            </a:r>
            <a:r>
              <a:rPr lang="en-US" sz="2400" dirty="0" smtClean="0"/>
              <a:t>means </a:t>
            </a:r>
            <a:r>
              <a:rPr lang="en-US" sz="2400" dirty="0"/>
              <a:t>a subsidiary, whose income or net worth exceeds </a:t>
            </a:r>
            <a:r>
              <a:rPr lang="en-US" sz="2400" dirty="0" smtClean="0"/>
              <a:t>10% of </a:t>
            </a:r>
            <a:r>
              <a:rPr lang="en-US" sz="2400" dirty="0"/>
              <a:t>the consolidated income or net worth respectively, of the listed entity and its subsidiaries in the immediately preceding accounting year.</a:t>
            </a:r>
          </a:p>
        </p:txBody>
      </p:sp>
      <p:sp>
        <p:nvSpPr>
          <p:cNvPr id="9" name="Rectangle 8"/>
          <p:cNvSpPr/>
          <p:nvPr/>
        </p:nvSpPr>
        <p:spPr>
          <a:xfrm>
            <a:off x="561703" y="4358635"/>
            <a:ext cx="3383280" cy="19376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/>
              <a:t>Designated basis their functional role or access to UPSI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88AD4-5247-44BC-85F1-769CEEBC42AE}" type="slidenum">
              <a:rPr lang="en-US" smtClean="0">
                <a:solidFill>
                  <a:schemeClr val="bg1"/>
                </a:solidFill>
              </a:r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38924"/>
          </a:xfr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3849227"/>
              </p:ext>
            </p:extLst>
          </p:nvPr>
        </p:nvGraphicFramePr>
        <p:xfrm>
          <a:off x="838200" y="2741613"/>
          <a:ext cx="10515600" cy="3735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88AD4-5247-44BC-85F1-769CEEBC42AE}" type="slidenum">
              <a:rPr lang="en-US" smtClean="0">
                <a:solidFill>
                  <a:schemeClr val="bg1"/>
                </a:solidFill>
              </a:r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19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410788"/>
          </a:xfrm>
        </p:spPr>
        <p:txBody>
          <a:bodyPr/>
          <a:lstStyle/>
          <a:p>
            <a:r>
              <a:rPr lang="en-US" b="1" dirty="0"/>
              <a:t>Policies &amp; Procedure for leak of UPSI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289868" y="6900972"/>
            <a:ext cx="2743200" cy="365125"/>
          </a:xfrm>
        </p:spPr>
        <p:txBody>
          <a:bodyPr/>
          <a:lstStyle/>
          <a:p>
            <a:fld id="{2F988AD4-5247-44BC-85F1-769CEEBC42AE}" type="slidenum">
              <a:rPr lang="en-US" smtClean="0">
                <a:solidFill>
                  <a:schemeClr val="tx1"/>
                </a:solidFill>
              </a:rPr>
              <a:t>18</a:t>
            </a:fld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9390018"/>
              </p:ext>
            </p:extLst>
          </p:nvPr>
        </p:nvGraphicFramePr>
        <p:xfrm>
          <a:off x="0" y="1619793"/>
          <a:ext cx="12191999" cy="52382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3726">
                  <a:extLst>
                    <a:ext uri="{9D8B030D-6E8A-4147-A177-3AD203B41FA5}">
                      <a16:colId xmlns:a16="http://schemas.microsoft.com/office/drawing/2014/main" val="1591133504"/>
                    </a:ext>
                  </a:extLst>
                </a:gridCol>
                <a:gridCol w="3853543">
                  <a:extLst>
                    <a:ext uri="{9D8B030D-6E8A-4147-A177-3AD203B41FA5}">
                      <a16:colId xmlns:a16="http://schemas.microsoft.com/office/drawing/2014/main" val="1624490961"/>
                    </a:ext>
                  </a:extLst>
                </a:gridCol>
                <a:gridCol w="4654730">
                  <a:extLst>
                    <a:ext uri="{9D8B030D-6E8A-4147-A177-3AD203B41FA5}">
                      <a16:colId xmlns:a16="http://schemas.microsoft.com/office/drawing/2014/main" val="1654595160"/>
                    </a:ext>
                  </a:extLst>
                </a:gridCol>
              </a:tblGrid>
              <a:tr h="1435470">
                <a:tc>
                  <a:txBody>
                    <a:bodyPr/>
                    <a:lstStyle/>
                    <a:p>
                      <a:pPr lvl="0" algn="l"/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Mechanism to prevent any leak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45140">
                          <a:srgbClr val="E7F0F8"/>
                        </a:gs>
                        <a:gs pos="0">
                          <a:schemeClr val="accent2">
                            <a:lumMod val="0"/>
                            <a:lumOff val="100000"/>
                          </a:schemeClr>
                        </a:gs>
                        <a:gs pos="71000">
                          <a:schemeClr val="accent2">
                            <a:lumMod val="0"/>
                            <a:lumOff val="100000"/>
                          </a:schemeClr>
                        </a:gs>
                        <a:gs pos="100000">
                          <a:schemeClr val="accent2">
                            <a:lumMod val="10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Process for inquiry in case of leak/ suspected leak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45140">
                          <a:srgbClr val="E7F0F8"/>
                        </a:gs>
                        <a:gs pos="0">
                          <a:schemeClr val="accent2">
                            <a:lumMod val="0"/>
                            <a:lumOff val="100000"/>
                          </a:schemeClr>
                        </a:gs>
                        <a:gs pos="71000">
                          <a:schemeClr val="accent2">
                            <a:lumMod val="0"/>
                            <a:lumOff val="100000"/>
                          </a:schemeClr>
                        </a:gs>
                        <a:gs pos="100000">
                          <a:schemeClr val="accent2">
                            <a:lumMod val="10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Prompt intimation to SEBI  of such leaks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45140">
                          <a:srgbClr val="E7F0F8"/>
                        </a:gs>
                        <a:gs pos="0">
                          <a:schemeClr val="accent2">
                            <a:lumMod val="0"/>
                            <a:lumOff val="100000"/>
                          </a:schemeClr>
                        </a:gs>
                        <a:gs pos="71000">
                          <a:schemeClr val="accent2">
                            <a:lumMod val="0"/>
                            <a:lumOff val="100000"/>
                          </a:schemeClr>
                        </a:gs>
                        <a:gs pos="100000">
                          <a:schemeClr val="accent2">
                            <a:lumMod val="10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763551255"/>
                  </a:ext>
                </a:extLst>
              </a:tr>
              <a:tr h="1913960">
                <a:tc>
                  <a:txBody>
                    <a:bodyPr/>
                    <a:lstStyle/>
                    <a:p>
                      <a:pPr lvl="0" algn="l"/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How to handle in case of  leak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45140">
                          <a:srgbClr val="E7F0F8"/>
                        </a:gs>
                        <a:gs pos="0">
                          <a:schemeClr val="accent2">
                            <a:lumMod val="0"/>
                            <a:lumOff val="100000"/>
                          </a:schemeClr>
                        </a:gs>
                        <a:gs pos="71000">
                          <a:schemeClr val="accent2">
                            <a:lumMod val="0"/>
                            <a:lumOff val="100000"/>
                          </a:schemeClr>
                        </a:gs>
                        <a:gs pos="100000">
                          <a:schemeClr val="accent2">
                            <a:lumMod val="10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Action against responsible person -Authorization to ACB/ SRC to take action</a:t>
                      </a:r>
                    </a:p>
                    <a:p>
                      <a:pPr algn="l"/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45140">
                          <a:srgbClr val="E7F0F8"/>
                        </a:gs>
                        <a:gs pos="0">
                          <a:schemeClr val="accent2">
                            <a:lumMod val="0"/>
                            <a:lumOff val="100000"/>
                          </a:schemeClr>
                        </a:gs>
                        <a:gs pos="71000">
                          <a:schemeClr val="accent2">
                            <a:lumMod val="0"/>
                            <a:lumOff val="100000"/>
                          </a:schemeClr>
                        </a:gs>
                        <a:gs pos="100000">
                          <a:schemeClr val="accent2">
                            <a:lumMod val="10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Educate / </a:t>
                      </a:r>
                      <a:r>
                        <a:rPr lang="en-US" sz="2800" b="0" dirty="0" err="1" smtClean="0">
                          <a:solidFill>
                            <a:schemeClr val="tx1"/>
                          </a:solidFill>
                        </a:rPr>
                        <a:t>sensitisatise</a:t>
                      </a:r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 employees regarding reporting of leak/ suspected leak of UPSI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45140">
                          <a:srgbClr val="E7F0F8"/>
                        </a:gs>
                        <a:gs pos="0">
                          <a:schemeClr val="accent2">
                            <a:lumMod val="0"/>
                            <a:lumOff val="100000"/>
                          </a:schemeClr>
                        </a:gs>
                        <a:gs pos="71000">
                          <a:schemeClr val="accent2">
                            <a:lumMod val="0"/>
                            <a:lumOff val="100000"/>
                          </a:schemeClr>
                        </a:gs>
                        <a:gs pos="100000">
                          <a:schemeClr val="accent2">
                            <a:lumMod val="10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48249191"/>
                  </a:ext>
                </a:extLst>
              </a:tr>
              <a:tr h="1888776">
                <a:tc>
                  <a:txBody>
                    <a:bodyPr/>
                    <a:lstStyle/>
                    <a:p>
                      <a:pPr lvl="0" algn="l"/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Identification of source of leakage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45140">
                          <a:srgbClr val="E7F0F8"/>
                        </a:gs>
                        <a:gs pos="0">
                          <a:schemeClr val="accent2">
                            <a:lumMod val="0"/>
                            <a:lumOff val="100000"/>
                          </a:schemeClr>
                        </a:gs>
                        <a:gs pos="71000">
                          <a:schemeClr val="accent2">
                            <a:lumMod val="0"/>
                            <a:lumOff val="100000"/>
                          </a:schemeClr>
                        </a:gs>
                        <a:gs pos="100000">
                          <a:schemeClr val="accent2">
                            <a:lumMod val="10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vMerge="1">
                  <a:txBody>
                    <a:bodyPr/>
                    <a:lstStyle/>
                    <a:p>
                      <a:pPr lvl="0" algn="l"/>
                      <a:endParaRPr lang="en-US" sz="28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Plug loopholes in internal control system</a:t>
                      </a:r>
                    </a:p>
                    <a:p>
                      <a:pPr algn="l"/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45140">
                          <a:srgbClr val="E7F0F8"/>
                        </a:gs>
                        <a:gs pos="0">
                          <a:schemeClr val="accent2">
                            <a:lumMod val="0"/>
                            <a:lumOff val="100000"/>
                          </a:schemeClr>
                        </a:gs>
                        <a:gs pos="71000">
                          <a:schemeClr val="accent2">
                            <a:lumMod val="0"/>
                            <a:lumOff val="100000"/>
                          </a:schemeClr>
                        </a:gs>
                        <a:gs pos="100000">
                          <a:schemeClr val="accent2">
                            <a:lumMod val="10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360686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03069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lin ang="2700000" scaled="1"/>
          </a:gradFill>
        </p:spPr>
        <p:txBody>
          <a:bodyPr>
            <a:normAutofit/>
          </a:bodyPr>
          <a:lstStyle/>
          <a:p>
            <a:r>
              <a:rPr lang="en-US" b="1" dirty="0" smtClean="0"/>
              <a:t>Code of Fair Disclosure by listed company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4766" y="1825624"/>
            <a:ext cx="11207931" cy="5032375"/>
          </a:xfrm>
          <a:gradFill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lin ang="2700000" scaled="1"/>
          </a:gra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348078896"/>
              </p:ext>
            </p:extLst>
          </p:nvPr>
        </p:nvGraphicFramePr>
        <p:xfrm>
          <a:off x="1" y="1825624"/>
          <a:ext cx="12160068" cy="5032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Cloud Callout 7"/>
          <p:cNvSpPr/>
          <p:nvPr/>
        </p:nvSpPr>
        <p:spPr>
          <a:xfrm>
            <a:off x="197394" y="2860766"/>
            <a:ext cx="1834606" cy="2573383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To be uploaded on the website of the </a:t>
            </a:r>
            <a:r>
              <a:rPr lang="en-US" b="1" dirty="0" smtClean="0"/>
              <a:t>Company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88AD4-5247-44BC-85F1-769CEEBC42AE}" type="slidenum">
              <a:rPr lang="en-US" smtClean="0">
                <a:solidFill>
                  <a:schemeClr val="bg1"/>
                </a:solidFill>
              </a:r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99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0349"/>
          </a:xfrm>
          <a:gradFill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lin ang="2700000" scaled="1"/>
          </a:gradFill>
        </p:spPr>
        <p:txBody>
          <a:bodyPr>
            <a:normAutofit fontScale="90000"/>
          </a:bodyPr>
          <a:lstStyle/>
          <a:p>
            <a:pPr algn="just"/>
            <a:r>
              <a:rPr lang="en-US" b="1" dirty="0" smtClean="0"/>
              <a:t>What</a:t>
            </a:r>
            <a:r>
              <a:rPr lang="en-US" b="1" dirty="0"/>
              <a:t> </a:t>
            </a:r>
            <a:r>
              <a:rPr lang="en-US" b="1" dirty="0" smtClean="0"/>
              <a:t>is the </a:t>
            </a:r>
            <a:r>
              <a:rPr lang="en-US" b="1" dirty="0"/>
              <a:t>Intent of Prohibition of Insider Trading </a:t>
            </a:r>
            <a:r>
              <a:rPr lang="en-US" b="1" dirty="0" smtClean="0"/>
              <a:t>Regulation?</a:t>
            </a:r>
            <a:endParaRPr lang="en-US" b="1" dirty="0"/>
          </a:p>
        </p:txBody>
      </p:sp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371409631"/>
              </p:ext>
            </p:extLst>
          </p:nvPr>
        </p:nvGraphicFramePr>
        <p:xfrm>
          <a:off x="838200" y="1724297"/>
          <a:ext cx="10515600" cy="44140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F988AD4-5247-44BC-85F1-769CEEBC42AE}" type="slidenum">
              <a:rPr lang="en-US" smtClean="0">
                <a:solidFill>
                  <a:schemeClr val="bg1"/>
                </a:solidFill>
              </a:r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59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37104"/>
          </a:xfrm>
          <a:gradFill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lin ang="2700000" scaled="1"/>
          </a:gradFill>
        </p:spPr>
        <p:txBody>
          <a:bodyPr>
            <a:normAutofit/>
          </a:bodyPr>
          <a:lstStyle/>
          <a:p>
            <a:r>
              <a:rPr lang="en-US" sz="4000" b="1" dirty="0"/>
              <a:t>Policy for determination of “legitimate purposes</a:t>
            </a:r>
            <a:endParaRPr lang="en-US" sz="4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38200" y="1888731"/>
            <a:ext cx="10515600" cy="16141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Legitimate Purposes - </a:t>
            </a:r>
            <a:r>
              <a:rPr lang="en-US" sz="2400" dirty="0"/>
              <a:t>sharing of UPSI by an Insider in the ordinary course of business, where such communication is for performance of duties or discharge of legal obligations or for need-to-know basis. </a:t>
            </a:r>
          </a:p>
        </p:txBody>
      </p:sp>
      <p:sp>
        <p:nvSpPr>
          <p:cNvPr id="8" name="Rectangle 7"/>
          <p:cNvSpPr/>
          <p:nvPr/>
        </p:nvSpPr>
        <p:spPr>
          <a:xfrm>
            <a:off x="838200" y="3826248"/>
            <a:ext cx="1839686" cy="29123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 </a:t>
            </a:r>
            <a:r>
              <a:rPr lang="en-US" sz="2400" dirty="0"/>
              <a:t>the Ordinary of Course of Business or for Corporate Purposes</a:t>
            </a:r>
          </a:p>
        </p:txBody>
      </p:sp>
      <p:sp>
        <p:nvSpPr>
          <p:cNvPr id="9" name="Rectangle 8"/>
          <p:cNvSpPr/>
          <p:nvPr/>
        </p:nvSpPr>
        <p:spPr>
          <a:xfrm>
            <a:off x="3002611" y="3826248"/>
            <a:ext cx="1915727" cy="29123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 </a:t>
            </a:r>
            <a:r>
              <a:rPr lang="en-US" sz="2400" dirty="0"/>
              <a:t>furtherance of fiduciary duties or in fulfillment of any statutory obligation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5243063" y="3826248"/>
            <a:ext cx="1647626" cy="28928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 </a:t>
            </a:r>
            <a:r>
              <a:rPr lang="en-US" sz="2400" dirty="0"/>
              <a:t>the interest of other </a:t>
            </a:r>
            <a:r>
              <a:rPr lang="en-US" sz="2400" dirty="0" smtClean="0"/>
              <a:t>shareholders / stakeholders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7095862" y="3826248"/>
            <a:ext cx="2062652" cy="29123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/>
              <a:t>not being shared for personal benefit even if it may result in personal gain consequently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336314" y="3826248"/>
            <a:ext cx="1839686" cy="29123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/>
              <a:t>UPSI to shared with person only if NDA is executed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88AD4-5247-44BC-85F1-769CEEBC42AE}" type="slidenum">
              <a:rPr lang="en-US" smtClean="0">
                <a:solidFill>
                  <a:schemeClr val="bg1"/>
                </a:solidFill>
              </a:r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431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31954"/>
            <a:ext cx="12192000" cy="1323975"/>
          </a:xfrm>
        </p:spPr>
        <p:txBody>
          <a:bodyPr>
            <a:norm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Maintenance of Structured Digital Database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530726"/>
          </a:xfrm>
          <a:gradFill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lin ang="2700000" scaled="1"/>
          </a:gra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1593670"/>
            <a:ext cx="12192000" cy="14107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/>
              <a:t>“The </a:t>
            </a:r>
            <a:r>
              <a:rPr lang="en-US" sz="2000" dirty="0"/>
              <a:t>board of directors or head(s) of the </a:t>
            </a:r>
            <a:r>
              <a:rPr lang="en-US" sz="2000" dirty="0" err="1"/>
              <a:t>organisation</a:t>
            </a:r>
            <a:r>
              <a:rPr lang="en-US" sz="2000" dirty="0"/>
              <a:t> of every person required to handle </a:t>
            </a:r>
            <a:r>
              <a:rPr lang="en-US" sz="2000" dirty="0" err="1" smtClean="0"/>
              <a:t>upsi</a:t>
            </a:r>
            <a:r>
              <a:rPr lang="en-US" sz="2000" dirty="0" smtClean="0"/>
              <a:t> </a:t>
            </a:r>
            <a:r>
              <a:rPr lang="en-US" sz="2000" dirty="0"/>
              <a:t>shall </a:t>
            </a:r>
            <a:r>
              <a:rPr lang="en-US" sz="2000" dirty="0" smtClean="0"/>
              <a:t>ensure………..”</a:t>
            </a:r>
          </a:p>
          <a:p>
            <a:r>
              <a:rPr lang="en-US" sz="2000" dirty="0" smtClean="0"/>
              <a:t> </a:t>
            </a:r>
            <a:r>
              <a:rPr lang="en-US" sz="2400" dirty="0" smtClean="0"/>
              <a:t>A </a:t>
            </a:r>
            <a:r>
              <a:rPr lang="en-US" sz="2400" dirty="0"/>
              <a:t>structured digital database </a:t>
            </a:r>
            <a:r>
              <a:rPr lang="en-US" sz="2400" dirty="0" smtClean="0"/>
              <a:t>needs to </a:t>
            </a:r>
            <a:r>
              <a:rPr lang="en-US" sz="2400" dirty="0"/>
              <a:t>be maintained w.r.t. persons or  entities with whom UPSI is shared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69404231"/>
              </p:ext>
            </p:extLst>
          </p:nvPr>
        </p:nvGraphicFramePr>
        <p:xfrm>
          <a:off x="0" y="3004458"/>
          <a:ext cx="12191999" cy="38535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88AD4-5247-44BC-85F1-769CEEBC42AE}" type="slidenum">
              <a:rPr lang="en-US" smtClean="0">
                <a:solidFill>
                  <a:schemeClr val="bg1"/>
                </a:solidFill>
              </a:r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7971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Contents of Structured </a:t>
            </a:r>
            <a:r>
              <a:rPr lang="en-US" dirty="0"/>
              <a:t>Digital Database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6075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-1951615"/>
          <a:ext cx="10515599" cy="4481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4402">
                  <a:extLst>
                    <a:ext uri="{9D8B030D-6E8A-4147-A177-3AD203B41FA5}">
                      <a16:colId xmlns:a16="http://schemas.microsoft.com/office/drawing/2014/main" val="1474440084"/>
                    </a:ext>
                  </a:extLst>
                </a:gridCol>
                <a:gridCol w="507560">
                  <a:extLst>
                    <a:ext uri="{9D8B030D-6E8A-4147-A177-3AD203B41FA5}">
                      <a16:colId xmlns:a16="http://schemas.microsoft.com/office/drawing/2014/main" val="1678555795"/>
                    </a:ext>
                  </a:extLst>
                </a:gridCol>
                <a:gridCol w="520574">
                  <a:extLst>
                    <a:ext uri="{9D8B030D-6E8A-4147-A177-3AD203B41FA5}">
                      <a16:colId xmlns:a16="http://schemas.microsoft.com/office/drawing/2014/main" val="2705576834"/>
                    </a:ext>
                  </a:extLst>
                </a:gridCol>
                <a:gridCol w="585646">
                  <a:extLst>
                    <a:ext uri="{9D8B030D-6E8A-4147-A177-3AD203B41FA5}">
                      <a16:colId xmlns:a16="http://schemas.microsoft.com/office/drawing/2014/main" val="2451743916"/>
                    </a:ext>
                  </a:extLst>
                </a:gridCol>
                <a:gridCol w="585646">
                  <a:extLst>
                    <a:ext uri="{9D8B030D-6E8A-4147-A177-3AD203B41FA5}">
                      <a16:colId xmlns:a16="http://schemas.microsoft.com/office/drawing/2014/main" val="3724433626"/>
                    </a:ext>
                  </a:extLst>
                </a:gridCol>
                <a:gridCol w="702775">
                  <a:extLst>
                    <a:ext uri="{9D8B030D-6E8A-4147-A177-3AD203B41FA5}">
                      <a16:colId xmlns:a16="http://schemas.microsoft.com/office/drawing/2014/main" val="2272771294"/>
                    </a:ext>
                  </a:extLst>
                </a:gridCol>
                <a:gridCol w="702775">
                  <a:extLst>
                    <a:ext uri="{9D8B030D-6E8A-4147-A177-3AD203B41FA5}">
                      <a16:colId xmlns:a16="http://schemas.microsoft.com/office/drawing/2014/main" val="929436642"/>
                    </a:ext>
                  </a:extLst>
                </a:gridCol>
                <a:gridCol w="522201">
                  <a:extLst>
                    <a:ext uri="{9D8B030D-6E8A-4147-A177-3AD203B41FA5}">
                      <a16:colId xmlns:a16="http://schemas.microsoft.com/office/drawing/2014/main" val="2441086311"/>
                    </a:ext>
                  </a:extLst>
                </a:gridCol>
                <a:gridCol w="405072">
                  <a:extLst>
                    <a:ext uri="{9D8B030D-6E8A-4147-A177-3AD203B41FA5}">
                      <a16:colId xmlns:a16="http://schemas.microsoft.com/office/drawing/2014/main" val="3356221818"/>
                    </a:ext>
                  </a:extLst>
                </a:gridCol>
                <a:gridCol w="689761">
                  <a:extLst>
                    <a:ext uri="{9D8B030D-6E8A-4147-A177-3AD203B41FA5}">
                      <a16:colId xmlns:a16="http://schemas.microsoft.com/office/drawing/2014/main" val="3449212560"/>
                    </a:ext>
                  </a:extLst>
                </a:gridCol>
                <a:gridCol w="688134">
                  <a:extLst>
                    <a:ext uri="{9D8B030D-6E8A-4147-A177-3AD203B41FA5}">
                      <a16:colId xmlns:a16="http://schemas.microsoft.com/office/drawing/2014/main" val="309679304"/>
                    </a:ext>
                  </a:extLst>
                </a:gridCol>
                <a:gridCol w="787369">
                  <a:extLst>
                    <a:ext uri="{9D8B030D-6E8A-4147-A177-3AD203B41FA5}">
                      <a16:colId xmlns:a16="http://schemas.microsoft.com/office/drawing/2014/main" val="3272765317"/>
                    </a:ext>
                  </a:extLst>
                </a:gridCol>
                <a:gridCol w="785742">
                  <a:extLst>
                    <a:ext uri="{9D8B030D-6E8A-4147-A177-3AD203B41FA5}">
                      <a16:colId xmlns:a16="http://schemas.microsoft.com/office/drawing/2014/main" val="4016221688"/>
                    </a:ext>
                  </a:extLst>
                </a:gridCol>
                <a:gridCol w="540096">
                  <a:extLst>
                    <a:ext uri="{9D8B030D-6E8A-4147-A177-3AD203B41FA5}">
                      <a16:colId xmlns:a16="http://schemas.microsoft.com/office/drawing/2014/main" val="873908324"/>
                    </a:ext>
                  </a:extLst>
                </a:gridCol>
                <a:gridCol w="536842">
                  <a:extLst>
                    <a:ext uri="{9D8B030D-6E8A-4147-A177-3AD203B41FA5}">
                      <a16:colId xmlns:a16="http://schemas.microsoft.com/office/drawing/2014/main" val="1029811216"/>
                    </a:ext>
                  </a:extLst>
                </a:gridCol>
                <a:gridCol w="566124">
                  <a:extLst>
                    <a:ext uri="{9D8B030D-6E8A-4147-A177-3AD203B41FA5}">
                      <a16:colId xmlns:a16="http://schemas.microsoft.com/office/drawing/2014/main" val="2458756851"/>
                    </a:ext>
                  </a:extLst>
                </a:gridCol>
                <a:gridCol w="566124">
                  <a:extLst>
                    <a:ext uri="{9D8B030D-6E8A-4147-A177-3AD203B41FA5}">
                      <a16:colId xmlns:a16="http://schemas.microsoft.com/office/drawing/2014/main" val="1731499969"/>
                    </a:ext>
                  </a:extLst>
                </a:gridCol>
                <a:gridCol w="458756">
                  <a:extLst>
                    <a:ext uri="{9D8B030D-6E8A-4147-A177-3AD203B41FA5}">
                      <a16:colId xmlns:a16="http://schemas.microsoft.com/office/drawing/2014/main" val="2210583366"/>
                    </a:ext>
                  </a:extLst>
                </a:gridCol>
              </a:tblGrid>
              <a:tr h="112027"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600" u="none" strike="noStrike">
                          <a:effectLst/>
                        </a:rPr>
                        <a:t>Serial No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01" marR="5601" marT="560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t"/>
                      <a:r>
                        <a:rPr lang="en-US" sz="600" u="none" strike="noStrike">
                          <a:effectLst/>
                        </a:rPr>
                        <a:t>Information shared by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01" marR="5601" marT="560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t"/>
                      <a:r>
                        <a:rPr lang="en-US" sz="600" u="none" strike="noStrike">
                          <a:effectLst/>
                        </a:rPr>
                        <a:t>Information shared with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01" marR="5601" marT="560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>
                          <a:effectLst/>
                        </a:rPr>
                        <a:t>Other Details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01" marR="5601" marT="56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5722096"/>
                  </a:ext>
                </a:extLst>
              </a:tr>
              <a:tr h="3360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u="none" strike="noStrike">
                          <a:effectLst/>
                        </a:rPr>
                        <a:t>Name*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01" marR="5601" marT="560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u="none" strike="noStrike">
                          <a:effectLst/>
                        </a:rPr>
                        <a:t>PAN*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01" marR="5601" marT="560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u="none" strike="noStrike">
                          <a:effectLst/>
                        </a:rPr>
                        <a:t>Other Identifier No Type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01" marR="5601" marT="560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u="none" strike="noStrike">
                          <a:effectLst/>
                        </a:rPr>
                        <a:t>Other Identifier No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01" marR="5601" marT="560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u="none" strike="noStrike">
                          <a:effectLst/>
                        </a:rPr>
                        <a:t>Insider Name*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01" marR="5601" marT="560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u="none" strike="noStrike">
                          <a:effectLst/>
                        </a:rPr>
                        <a:t>Organisation Name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01" marR="5601" marT="560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u="none" strike="noStrike">
                          <a:effectLst/>
                        </a:rPr>
                        <a:t>PAN*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01" marR="5601" marT="560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u="none" strike="noStrike">
                          <a:effectLst/>
                        </a:rPr>
                        <a:t>Other Identifier No Type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01" marR="5601" marT="560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u="none" strike="noStrike">
                          <a:effectLst/>
                        </a:rPr>
                        <a:t>Other Identifier No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01" marR="5601" marT="560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u="none" strike="noStrike">
                          <a:effectLst/>
                        </a:rPr>
                        <a:t>E Mail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01" marR="5601" marT="560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u="none" strike="noStrike">
                          <a:effectLst/>
                        </a:rPr>
                        <a:t>Date of sharing information*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01" marR="5601" marT="560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u="none" strike="noStrike">
                          <a:effectLst/>
                        </a:rPr>
                        <a:t>Nature of Information shared*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01" marR="5601" marT="560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u="none" strike="noStrike">
                          <a:effectLst/>
                        </a:rPr>
                        <a:t>Mode of sharing UPSI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01" marR="5601" marT="560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u="none" strike="noStrike">
                          <a:effectLst/>
                        </a:rPr>
                        <a:t>Confidentiality Agreement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01" marR="5601" marT="560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u="none" strike="noStrike">
                          <a:effectLst/>
                        </a:rPr>
                        <a:t>Date of Agreement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01" marR="5601" marT="560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u="none" strike="noStrike">
                          <a:effectLst/>
                        </a:rPr>
                        <a:t>Description of Agreement</a:t>
                      </a:r>
                      <a:endParaRPr lang="en-US" sz="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01" marR="5601" marT="560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600" u="none" strike="noStrike" dirty="0">
                          <a:effectLst/>
                        </a:rPr>
                        <a:t>Notice To Be Sent (Yes/No)*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01" marR="5601" marT="560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2907097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88AD4-5247-44BC-85F1-769CEEBC42AE}" type="slidenum">
              <a:rPr lang="en-US" smtClean="0">
                <a:solidFill>
                  <a:schemeClr val="bg1"/>
                </a:solidFill>
              </a:r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625617"/>
              </p:ext>
            </p:extLst>
          </p:nvPr>
        </p:nvGraphicFramePr>
        <p:xfrm>
          <a:off x="0" y="2060758"/>
          <a:ext cx="12192000" cy="479724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267097">
                  <a:extLst>
                    <a:ext uri="{9D8B030D-6E8A-4147-A177-3AD203B41FA5}">
                      <a16:colId xmlns:a16="http://schemas.microsoft.com/office/drawing/2014/main" val="710152958"/>
                    </a:ext>
                  </a:extLst>
                </a:gridCol>
                <a:gridCol w="1780903">
                  <a:extLst>
                    <a:ext uri="{9D8B030D-6E8A-4147-A177-3AD203B41FA5}">
                      <a16:colId xmlns:a16="http://schemas.microsoft.com/office/drawing/2014/main" val="12887923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43255041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80510952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94236976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70039377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550929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789355506"/>
                    </a:ext>
                  </a:extLst>
                </a:gridCol>
              </a:tblGrid>
              <a:tr h="983516">
                <a:tc>
                  <a:txBody>
                    <a:bodyPr/>
                    <a:lstStyle/>
                    <a:p>
                      <a:pPr algn="ctr" fontAlgn="t"/>
                      <a:r>
                        <a:rPr lang="en-US" sz="2800" dirty="0"/>
                        <a:t>Serial No</a:t>
                      </a:r>
                      <a:endParaRPr lang="en-US" sz="2800" b="1" dirty="0"/>
                    </a:p>
                  </a:txBody>
                  <a:tcPr marL="9525" marR="9525" marT="9525" marB="0"/>
                </a:tc>
                <a:tc gridSpan="7">
                  <a:txBody>
                    <a:bodyPr/>
                    <a:lstStyle/>
                    <a:p>
                      <a:pPr algn="ctr" fontAlgn="t"/>
                      <a:r>
                        <a:rPr lang="en-US" sz="2800" dirty="0"/>
                        <a:t>Information shared by</a:t>
                      </a:r>
                      <a:endParaRPr lang="en-US" sz="2800" b="1" dirty="0"/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US" sz="2000" b="1" dirty="0"/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US" sz="2000" b="1" dirty="0"/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US" sz="2000" b="1" dirty="0"/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US" sz="2000" b="1" dirty="0"/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US" sz="2000" b="1" dirty="0"/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US" sz="2000" b="1" dirty="0"/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523728248"/>
                  </a:ext>
                </a:extLst>
              </a:tr>
              <a:tr h="69491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Name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PAN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Other Identifier No Type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Other Identifier No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272406"/>
                  </a:ext>
                </a:extLst>
              </a:tr>
              <a:tr h="79690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t"/>
                      <a:r>
                        <a:rPr lang="en-US" sz="2800" b="1" baseline="0" dirty="0" smtClean="0"/>
                        <a:t>Information shared with</a:t>
                      </a:r>
                      <a:endParaRPr lang="en-US" sz="2800" b="1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US" sz="1800" b="1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US" sz="1800" b="1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US" sz="1800" b="1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US" sz="1800" b="1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US" sz="1800" b="1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US" sz="1800" b="1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0608683"/>
                  </a:ext>
                </a:extLst>
              </a:tr>
              <a:tr h="69491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Name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dirty="0" err="1">
                          <a:solidFill>
                            <a:schemeClr val="tx1"/>
                          </a:solidFill>
                        </a:rPr>
                        <a:t>Organisation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 Name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PAN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Other Identifier No Type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Other Identifier No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E Mail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3704823"/>
                  </a:ext>
                </a:extLst>
              </a:tr>
              <a:tr h="59054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2800" b="1" dirty="0" smtClean="0"/>
                        <a:t>Other Details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692033"/>
                  </a:ext>
                </a:extLst>
              </a:tr>
              <a:tr h="103644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Date of sharing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information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Nature of Information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shared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Mode of sharing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Confidentiality Agreement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Date of Agreement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Description of Agreement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6847735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434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2"/>
            <a:ext cx="12191999" cy="1449976"/>
          </a:xfrm>
        </p:spPr>
        <p:txBody>
          <a:bodyPr/>
          <a:lstStyle/>
          <a:p>
            <a:r>
              <a:rPr lang="en-US" dirty="0"/>
              <a:t>Code of conduct by listed </a:t>
            </a:r>
            <a:r>
              <a:rPr lang="en-US" dirty="0" smtClean="0"/>
              <a:t>company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9599818"/>
              </p:ext>
            </p:extLst>
          </p:nvPr>
        </p:nvGraphicFramePr>
        <p:xfrm>
          <a:off x="1" y="1449978"/>
          <a:ext cx="12191999" cy="54080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88AD4-5247-44BC-85F1-769CEEBC42AE}" type="slidenum">
              <a:rPr lang="en-US" smtClean="0">
                <a:solidFill>
                  <a:schemeClr val="bg1"/>
                </a:solidFill>
              </a:r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51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" y="1"/>
            <a:ext cx="12070080" cy="1175656"/>
          </a:xfrm>
        </p:spPr>
        <p:txBody>
          <a:bodyPr/>
          <a:lstStyle/>
          <a:p>
            <a:r>
              <a:rPr lang="en-US" dirty="0" smtClean="0"/>
              <a:t>Code of conduct by listed company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8717741"/>
              </p:ext>
            </p:extLst>
          </p:nvPr>
        </p:nvGraphicFramePr>
        <p:xfrm>
          <a:off x="0" y="1175657"/>
          <a:ext cx="12192000" cy="56823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88AD4-5247-44BC-85F1-769CEEBC42AE}" type="slidenum">
              <a:rPr lang="en-US" smtClean="0">
                <a:solidFill>
                  <a:schemeClr val="bg1"/>
                </a:solidFill>
              </a:r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41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88719"/>
          </a:xfrm>
        </p:spPr>
        <p:txBody>
          <a:bodyPr/>
          <a:lstStyle/>
          <a:p>
            <a:r>
              <a:rPr lang="en-US" dirty="0" smtClean="0"/>
              <a:t>Code of conduct by listed company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8225316"/>
              </p:ext>
            </p:extLst>
          </p:nvPr>
        </p:nvGraphicFramePr>
        <p:xfrm>
          <a:off x="0" y="1293223"/>
          <a:ext cx="12192000" cy="5564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88AD4-5247-44BC-85F1-769CEEBC42AE}" type="slidenum">
              <a:rPr lang="en-US" smtClean="0">
                <a:solidFill>
                  <a:schemeClr val="bg1"/>
                </a:solidFill>
              </a:r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774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31965"/>
          </a:xfrm>
        </p:spPr>
        <p:txBody>
          <a:bodyPr/>
          <a:lstStyle/>
          <a:p>
            <a:r>
              <a:rPr lang="en-US" dirty="0" smtClean="0"/>
              <a:t>Code of conduct by listed company (Reg.9)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8605665"/>
              </p:ext>
            </p:extLst>
          </p:nvPr>
        </p:nvGraphicFramePr>
        <p:xfrm>
          <a:off x="0" y="1188721"/>
          <a:ext cx="12192000" cy="5669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88AD4-5247-44BC-85F1-769CEEBC42AE}" type="slidenum">
              <a:rPr lang="en-US" smtClean="0">
                <a:solidFill>
                  <a:schemeClr val="bg1"/>
                </a:solidFill>
              </a:r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03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62593"/>
          </a:xfrm>
        </p:spPr>
        <p:txBody>
          <a:bodyPr/>
          <a:lstStyle/>
          <a:p>
            <a:r>
              <a:rPr lang="en-US" dirty="0" smtClean="0"/>
              <a:t>Code of conduct by listed company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0031423"/>
              </p:ext>
            </p:extLst>
          </p:nvPr>
        </p:nvGraphicFramePr>
        <p:xfrm>
          <a:off x="0" y="1162595"/>
          <a:ext cx="12192000" cy="56954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88AD4-5247-44BC-85F1-769CEEBC42AE}" type="slidenum">
              <a:rPr lang="en-US" smtClean="0">
                <a:solidFill>
                  <a:schemeClr val="bg1"/>
                </a:solidFill>
              </a:rPr>
              <a:t>27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94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10343"/>
          </a:xfrm>
        </p:spPr>
        <p:txBody>
          <a:bodyPr>
            <a:normAutofit/>
          </a:bodyPr>
          <a:lstStyle/>
          <a:p>
            <a:r>
              <a:rPr lang="en-US" dirty="0"/>
              <a:t>Code of conduct for intermediaries &amp; fiduciaries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7857638"/>
              </p:ext>
            </p:extLst>
          </p:nvPr>
        </p:nvGraphicFramePr>
        <p:xfrm>
          <a:off x="0" y="1505244"/>
          <a:ext cx="12192000" cy="53527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88AD4-5247-44BC-85F1-769CEEBC42AE}" type="slidenum">
              <a:rPr lang="en-US" smtClean="0">
                <a:solidFill>
                  <a:schemeClr val="bg1"/>
                </a:solidFill>
              </a:rPr>
              <a:t>28</a:t>
            </a:fld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4232945"/>
              </p:ext>
            </p:extLst>
          </p:nvPr>
        </p:nvGraphicFramePr>
        <p:xfrm>
          <a:off x="0" y="1505245"/>
          <a:ext cx="12192000" cy="53527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82789">
                  <a:extLst>
                    <a:ext uri="{9D8B030D-6E8A-4147-A177-3AD203B41FA5}">
                      <a16:colId xmlns:a16="http://schemas.microsoft.com/office/drawing/2014/main" val="496144140"/>
                    </a:ext>
                  </a:extLst>
                </a:gridCol>
                <a:gridCol w="6209211">
                  <a:extLst>
                    <a:ext uri="{9D8B030D-6E8A-4147-A177-3AD203B41FA5}">
                      <a16:colId xmlns:a16="http://schemas.microsoft.com/office/drawing/2014/main" val="3919696187"/>
                    </a:ext>
                  </a:extLst>
                </a:gridCol>
              </a:tblGrid>
              <a:tr h="1513756">
                <a:tc>
                  <a:txBody>
                    <a:bodyPr/>
                    <a:lstStyle/>
                    <a:p>
                      <a:pPr lvl="0"/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To protect UPSI provided to fiduciaries and intermediaries.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2900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Norms are same as </a:t>
                      </a:r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</a:rPr>
                        <a:t>CoC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 of Listed entities.</a:t>
                      </a:r>
                    </a:p>
                    <a:p>
                      <a:pPr lvl="0"/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2900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85022264"/>
                  </a:ext>
                </a:extLst>
              </a:tr>
              <a:tr h="1513756">
                <a:tc>
                  <a:txBody>
                    <a:bodyPr/>
                    <a:lstStyle/>
                    <a:p>
                      <a:pPr lvl="0"/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To regulate, monitor and report trading by its DPs and their immediate relatives.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2900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CO has to maintain ‘restricted list’ with widespread control for restricting use of UPSI. 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2900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45027641"/>
                  </a:ext>
                </a:extLst>
              </a:tr>
              <a:tr h="23252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The head of </a:t>
                      </a:r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</a:rPr>
                        <a:t>organisation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 shall be responsible for formulating the code.</a:t>
                      </a:r>
                    </a:p>
                  </a:txBody>
                  <a:tcPr>
                    <a:gradFill flip="none" rotWithShape="1">
                      <a:gsLst>
                        <a:gs pos="2900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Identification of DPs</a:t>
                      </a:r>
                    </a:p>
                    <a:p>
                      <a:pPr lvl="0"/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Functional-Staff having access to information, in case of consultant, point of contact of the listed co. Seniority-Basis designation - senior partners, associates etc.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2900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03302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743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3170"/>
          </a:xfrm>
        </p:spPr>
        <p:txBody>
          <a:bodyPr/>
          <a:lstStyle/>
          <a:p>
            <a:r>
              <a:rPr lang="en-US" dirty="0"/>
              <a:t>Compliance Officer’s obligation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8787227"/>
              </p:ext>
            </p:extLst>
          </p:nvPr>
        </p:nvGraphicFramePr>
        <p:xfrm>
          <a:off x="0" y="1825625"/>
          <a:ext cx="12192000" cy="6926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45723">
                  <a:extLst>
                    <a:ext uri="{9D8B030D-6E8A-4147-A177-3AD203B41FA5}">
                      <a16:colId xmlns:a16="http://schemas.microsoft.com/office/drawing/2014/main" val="3915078781"/>
                    </a:ext>
                  </a:extLst>
                </a:gridCol>
                <a:gridCol w="3080825">
                  <a:extLst>
                    <a:ext uri="{9D8B030D-6E8A-4147-A177-3AD203B41FA5}">
                      <a16:colId xmlns:a16="http://schemas.microsoft.com/office/drawing/2014/main" val="701152837"/>
                    </a:ext>
                  </a:extLst>
                </a:gridCol>
                <a:gridCol w="3765452">
                  <a:extLst>
                    <a:ext uri="{9D8B030D-6E8A-4147-A177-3AD203B41FA5}">
                      <a16:colId xmlns:a16="http://schemas.microsoft.com/office/drawing/2014/main" val="459690053"/>
                    </a:ext>
                  </a:extLst>
                </a:gridCol>
              </a:tblGrid>
              <a:tr h="495544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Actions</a:t>
                      </a:r>
                      <a:endParaRPr lang="en-US" sz="2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Cambria" panose="02040503050406030204" pitchFamily="18" charset="0"/>
                        </a:rPr>
                        <a:t>Maintenance of records w.r.t. 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75975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Pre-clearance of trades to DP’s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mbria" panose="02040503050406030204" pitchFamily="18" charset="0"/>
                        </a:rPr>
                        <a:t>Database of DPs and immediate relatives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Details of relaxation of contra trade restrictions;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5913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Determining window closure /Opening;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mbria" panose="02040503050406030204" pitchFamily="18" charset="0"/>
                        </a:rPr>
                        <a:t>Trading plans approved, if any;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Details of </a:t>
                      </a:r>
                      <a:r>
                        <a:rPr lang="en-US" sz="2000" dirty="0" err="1" smtClean="0"/>
                        <a:t>programmes</a:t>
                      </a:r>
                      <a:r>
                        <a:rPr lang="en-US" sz="2000" dirty="0" smtClean="0"/>
                        <a:t> undertaken for sensitizing the DPs about their responsibilities under the Regulations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404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Report to ACB Chairman / Board Chairman - trading in the securities by the DPs, violations of </a:t>
                      </a:r>
                      <a:r>
                        <a:rPr lang="en-US" sz="2000" dirty="0" err="1" smtClean="0"/>
                        <a:t>CoC</a:t>
                      </a:r>
                      <a:r>
                        <a:rPr lang="en-US" sz="2000" dirty="0" smtClean="0"/>
                        <a:t> at regular intervals but not less than once a year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mbria" panose="02040503050406030204" pitchFamily="18" charset="0"/>
                        </a:rPr>
                        <a:t>Trades pre-cleared;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Details of violations under the Code and Regulations by DPs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5403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2000" dirty="0" smtClean="0"/>
                        <a:t>Approval of Trading Plan;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Details of Trades executed pursuant to pre-clearance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List of promoters, promoter group, directors and DPs.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107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2000" dirty="0" smtClean="0"/>
                        <a:t>Timely disclosure as stipulated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shareholdings of DPs in the securities of the Company;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Record of proceedings of the Inquiry Committee.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9155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2000" dirty="0" smtClean="0"/>
                        <a:t>Grant relaxation from strict application of contra trade restrictions;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Initial and Continual Disclosures received under the Regulations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53383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2000" dirty="0" smtClean="0"/>
                        <a:t>Prompt disclosure about any violation of the Codes and Regulations by any DPs to SE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mbria" panose="02040503050406030204" pitchFamily="18" charset="0"/>
                        </a:rPr>
                        <a:t>SDD for sharing of UPSI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709691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224555" y="6675437"/>
            <a:ext cx="2743200" cy="365125"/>
          </a:xfrm>
        </p:spPr>
        <p:txBody>
          <a:bodyPr/>
          <a:lstStyle/>
          <a:p>
            <a:fld id="{2F988AD4-5247-44BC-85F1-769CEEBC42AE}" type="slidenum">
              <a:rPr lang="en-US" b="1" smtClean="0">
                <a:solidFill>
                  <a:schemeClr val="tx1"/>
                </a:solidFill>
              </a:rPr>
              <a:t>29</a:t>
            </a:fld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58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1822" y="365125"/>
            <a:ext cx="5571977" cy="1325563"/>
          </a:xfrm>
          <a:gradFill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lin ang="2700000" scaled="1"/>
          </a:gradFill>
        </p:spPr>
        <p:txBody>
          <a:bodyPr>
            <a:normAutofit fontScale="90000"/>
          </a:bodyPr>
          <a:lstStyle/>
          <a:p>
            <a:r>
              <a:rPr lang="en-US" b="1" dirty="0"/>
              <a:t>Applicability of </a:t>
            </a:r>
            <a:r>
              <a:rPr lang="en-US" b="1" dirty="0" smtClean="0"/>
              <a:t>Regulation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expertsource_setting_footer"/>
          <p:cNvSpPr txBox="1"/>
          <p:nvPr/>
        </p:nvSpPr>
        <p:spPr>
          <a:xfrm>
            <a:off x="5659088" y="6477000"/>
            <a:ext cx="696024" cy="26161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IN" sz="1100" dirty="0" smtClean="0">
                <a:solidFill>
                  <a:srgbClr val="AA3399"/>
                </a:solidFill>
                <a:latin typeface="arial" panose="020B0604020202020204" pitchFamily="34" charset="0"/>
              </a:rPr>
              <a:t>PUBLIC</a:t>
            </a:r>
            <a:endParaRPr lang="en-IN" sz="1100" dirty="0">
              <a:solidFill>
                <a:srgbClr val="AA3399"/>
              </a:solidFill>
              <a:latin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Down Arrow Callout 4"/>
          <p:cNvSpPr/>
          <p:nvPr/>
        </p:nvSpPr>
        <p:spPr>
          <a:xfrm>
            <a:off x="4898572" y="2116184"/>
            <a:ext cx="2364378" cy="1456504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Listed companies</a:t>
            </a:r>
          </a:p>
        </p:txBody>
      </p:sp>
      <p:sp>
        <p:nvSpPr>
          <p:cNvPr id="8" name="Flowchart: Process 7"/>
          <p:cNvSpPr/>
          <p:nvPr/>
        </p:nvSpPr>
        <p:spPr>
          <a:xfrm>
            <a:off x="4689518" y="3572690"/>
            <a:ext cx="1325912" cy="627017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Equity</a:t>
            </a:r>
            <a:endParaRPr lang="en-US" sz="2400" dirty="0"/>
          </a:p>
        </p:txBody>
      </p:sp>
      <p:sp>
        <p:nvSpPr>
          <p:cNvPr id="9" name="Flowchart: Process 8"/>
          <p:cNvSpPr/>
          <p:nvPr/>
        </p:nvSpPr>
        <p:spPr>
          <a:xfrm>
            <a:off x="6136277" y="3572690"/>
            <a:ext cx="1149532" cy="627017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Debt</a:t>
            </a:r>
            <a:endParaRPr lang="en-US" sz="2400" dirty="0"/>
          </a:p>
        </p:txBody>
      </p:sp>
      <p:sp>
        <p:nvSpPr>
          <p:cNvPr id="10" name="Flowchart: Sequential Access Storage 9"/>
          <p:cNvSpPr/>
          <p:nvPr/>
        </p:nvSpPr>
        <p:spPr>
          <a:xfrm>
            <a:off x="4572000" y="4499745"/>
            <a:ext cx="2586446" cy="1857866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To be listed Companies</a:t>
            </a:r>
          </a:p>
        </p:txBody>
      </p:sp>
      <p:sp>
        <p:nvSpPr>
          <p:cNvPr id="11" name="Down Arrow Callout 10"/>
          <p:cNvSpPr/>
          <p:nvPr/>
        </p:nvSpPr>
        <p:spPr>
          <a:xfrm>
            <a:off x="7285810" y="2116183"/>
            <a:ext cx="2001882" cy="1456507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Intermediaries</a:t>
            </a:r>
            <a:endParaRPr lang="en-US" sz="2400" dirty="0"/>
          </a:p>
        </p:txBody>
      </p:sp>
      <p:sp>
        <p:nvSpPr>
          <p:cNvPr id="12" name="Flowchart: Process 11"/>
          <p:cNvSpPr/>
          <p:nvPr/>
        </p:nvSpPr>
        <p:spPr>
          <a:xfrm>
            <a:off x="7370735" y="3572687"/>
            <a:ext cx="2070447" cy="3165921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SEBI Regulated market intermediaries </a:t>
            </a:r>
            <a:r>
              <a:rPr lang="en-US" sz="2400" dirty="0" smtClean="0"/>
              <a:t>- </a:t>
            </a:r>
            <a:r>
              <a:rPr lang="en-US" sz="2400" dirty="0"/>
              <a:t>brokers, merchant bankers investment </a:t>
            </a:r>
            <a:r>
              <a:rPr lang="en-US" sz="2400" dirty="0" smtClean="0"/>
              <a:t>Advisors</a:t>
            </a:r>
            <a:endParaRPr lang="en-US" sz="2400" dirty="0"/>
          </a:p>
        </p:txBody>
      </p:sp>
      <p:sp>
        <p:nvSpPr>
          <p:cNvPr id="13" name="Down Arrow Callout 12"/>
          <p:cNvSpPr/>
          <p:nvPr/>
        </p:nvSpPr>
        <p:spPr>
          <a:xfrm>
            <a:off x="9349740" y="2116182"/>
            <a:ext cx="1737360" cy="1456507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Fiduciaries</a:t>
            </a:r>
          </a:p>
        </p:txBody>
      </p:sp>
      <p:sp>
        <p:nvSpPr>
          <p:cNvPr id="14" name="Flowchart: Process 13"/>
          <p:cNvSpPr/>
          <p:nvPr/>
        </p:nvSpPr>
        <p:spPr>
          <a:xfrm>
            <a:off x="9545683" y="3572689"/>
            <a:ext cx="1808116" cy="3165919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/>
              <a:t>Auditors, accounting firms, consultants, professional entities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97537" y="6356350"/>
            <a:ext cx="2743200" cy="365125"/>
          </a:xfrm>
        </p:spPr>
        <p:txBody>
          <a:bodyPr/>
          <a:lstStyle/>
          <a:p>
            <a:fld id="{2F988AD4-5247-44BC-85F1-769CEEBC42AE}" type="slidenum">
              <a:rPr lang="en-US" smtClean="0">
                <a:solidFill>
                  <a:schemeClr val="bg1"/>
                </a:solidFill>
              </a:r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82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b="1" dirty="0" smtClean="0"/>
              <a:t>Important provisions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0838"/>
            <a:ext cx="12192000" cy="5437162"/>
          </a:xfrm>
          <a:noFill/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Vertical Scroll 4"/>
          <p:cNvSpPr/>
          <p:nvPr/>
        </p:nvSpPr>
        <p:spPr>
          <a:xfrm>
            <a:off x="-130628" y="1420838"/>
            <a:ext cx="2755172" cy="2900176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bg1"/>
                </a:solidFill>
              </a:rPr>
              <a:t>No</a:t>
            </a:r>
            <a:r>
              <a:rPr lang="fr-FR" sz="3200" b="1" dirty="0" smtClean="0">
                <a:solidFill>
                  <a:schemeClr val="bg1"/>
                </a:solidFill>
              </a:rPr>
              <a:t> </a:t>
            </a:r>
            <a:r>
              <a:rPr lang="fr-FR" sz="3200" b="1" dirty="0" err="1" smtClean="0">
                <a:solidFill>
                  <a:schemeClr val="bg1"/>
                </a:solidFill>
              </a:rPr>
              <a:t>insider</a:t>
            </a:r>
            <a:r>
              <a:rPr lang="fr-FR" sz="3200" b="1" dirty="0" smtClean="0">
                <a:solidFill>
                  <a:schemeClr val="bg1"/>
                </a:solidFill>
              </a:rPr>
              <a:t> </a:t>
            </a:r>
            <a:r>
              <a:rPr lang="fr-FR" sz="3200" dirty="0" err="1" smtClean="0">
                <a:solidFill>
                  <a:schemeClr val="bg1"/>
                </a:solidFill>
              </a:rPr>
              <a:t>shall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8" name="Flowchart: Display 17"/>
          <p:cNvSpPr/>
          <p:nvPr/>
        </p:nvSpPr>
        <p:spPr>
          <a:xfrm>
            <a:off x="3813263" y="4620505"/>
            <a:ext cx="3070862" cy="2219960"/>
          </a:xfrm>
          <a:prstGeom prst="flowChartDisp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to any </a:t>
            </a:r>
            <a:r>
              <a:rPr lang="en-US" sz="2400" b="1" dirty="0" err="1"/>
              <a:t>prson</a:t>
            </a:r>
            <a:r>
              <a:rPr lang="en-US" sz="2400" b="1" dirty="0"/>
              <a:t> including other insiders</a:t>
            </a:r>
            <a:endParaRPr lang="en-US" sz="2400" dirty="0"/>
          </a:p>
        </p:txBody>
      </p:sp>
      <p:sp>
        <p:nvSpPr>
          <p:cNvPr id="20" name="Action Button: Information 19">
            <a:hlinkClick r:id="" action="ppaction://noaction" highlightClick="1"/>
          </p:cNvPr>
          <p:cNvSpPr/>
          <p:nvPr/>
        </p:nvSpPr>
        <p:spPr>
          <a:xfrm>
            <a:off x="7486104" y="1420837"/>
            <a:ext cx="3017523" cy="2900177"/>
          </a:xfrm>
          <a:prstGeom prst="actionButtonInform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U P S   </a:t>
            </a:r>
            <a:endParaRPr lang="en-US" sz="4000" b="1" dirty="0"/>
          </a:p>
        </p:txBody>
      </p:sp>
      <p:sp>
        <p:nvSpPr>
          <p:cNvPr id="24" name="Rounded Rectangle 23"/>
          <p:cNvSpPr/>
          <p:nvPr/>
        </p:nvSpPr>
        <p:spPr>
          <a:xfrm>
            <a:off x="7310845" y="4620505"/>
            <a:ext cx="4206240" cy="22199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/>
              <a:t>except </a:t>
            </a:r>
            <a:r>
              <a:rPr lang="en-US" sz="2400" b="1" dirty="0" smtClean="0"/>
              <a:t>if communication </a:t>
            </a:r>
            <a:r>
              <a:rPr lang="en-US" sz="2400" b="1" dirty="0"/>
              <a:t>is in furtherance of legitimate purposes, performance of duties or discharge of legal obligations.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F988AD4-5247-44BC-85F1-769CEEBC42AE}" type="slidenum">
              <a:rPr lang="en-US" smtClean="0">
                <a:solidFill>
                  <a:schemeClr val="bg1"/>
                </a:solidFill>
              </a:r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&quot;No&quot; Symbol 10"/>
          <p:cNvSpPr/>
          <p:nvPr/>
        </p:nvSpPr>
        <p:spPr>
          <a:xfrm>
            <a:off x="2935869" y="1420838"/>
            <a:ext cx="3712035" cy="2900177"/>
          </a:xfrm>
          <a:prstGeom prst="noSmoking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communicate, provide, or allow access to</a:t>
            </a:r>
            <a:endParaRPr lang="en-US" sz="3200" dirty="0"/>
          </a:p>
        </p:txBody>
      </p:sp>
      <p:sp>
        <p:nvSpPr>
          <p:cNvPr id="13" name="Pentagon 12"/>
          <p:cNvSpPr/>
          <p:nvPr/>
        </p:nvSpPr>
        <p:spPr>
          <a:xfrm>
            <a:off x="168725" y="4620505"/>
            <a:ext cx="3332121" cy="223749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relating to a company or securities listed or proposed to be listed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0116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b="1" dirty="0" smtClean="0"/>
              <a:t>Important provisions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2431" y="2141063"/>
            <a:ext cx="10936458" cy="4756126"/>
          </a:xfrm>
          <a:noFill/>
        </p:spPr>
        <p:txBody>
          <a:bodyPr>
            <a:normAutofit/>
          </a:bodyPr>
          <a:lstStyle/>
          <a:p>
            <a:pPr marL="0" indent="0">
              <a:buNone/>
            </a:pPr>
            <a:endParaRPr lang="fr-FR" b="1" dirty="0" smtClean="0"/>
          </a:p>
          <a:p>
            <a:endParaRPr lang="en-US" dirty="0"/>
          </a:p>
        </p:txBody>
      </p:sp>
      <p:sp>
        <p:nvSpPr>
          <p:cNvPr id="5" name="Vertical Scroll 4"/>
          <p:cNvSpPr/>
          <p:nvPr/>
        </p:nvSpPr>
        <p:spPr>
          <a:xfrm>
            <a:off x="140029" y="1923643"/>
            <a:ext cx="2325189" cy="2733558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/>
              <a:t>No </a:t>
            </a:r>
            <a:r>
              <a:rPr lang="fr-FR" sz="3200" dirty="0" err="1"/>
              <a:t>person</a:t>
            </a:r>
            <a:r>
              <a:rPr lang="fr-FR" sz="3200" dirty="0"/>
              <a:t> </a:t>
            </a:r>
            <a:r>
              <a:rPr lang="fr-FR" sz="3200" dirty="0" err="1"/>
              <a:t>Shall</a:t>
            </a:r>
            <a:endParaRPr lang="en-US" sz="3200" dirty="0"/>
          </a:p>
        </p:txBody>
      </p:sp>
      <p:sp>
        <p:nvSpPr>
          <p:cNvPr id="18" name="Flowchart: Display 17"/>
          <p:cNvSpPr/>
          <p:nvPr/>
        </p:nvSpPr>
        <p:spPr>
          <a:xfrm>
            <a:off x="140029" y="5146765"/>
            <a:ext cx="4471160" cy="1750424"/>
          </a:xfrm>
          <a:prstGeom prst="flowChartDisp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relating to a company or securities listed or proposed to be listed</a:t>
            </a:r>
            <a:endParaRPr lang="en-US" sz="2400" dirty="0"/>
          </a:p>
        </p:txBody>
      </p:sp>
      <p:sp>
        <p:nvSpPr>
          <p:cNvPr id="20" name="Action Button: Information 19">
            <a:hlinkClick r:id="" action="ppaction://noaction" highlightClick="1"/>
          </p:cNvPr>
          <p:cNvSpPr/>
          <p:nvPr/>
        </p:nvSpPr>
        <p:spPr>
          <a:xfrm>
            <a:off x="8737959" y="2046183"/>
            <a:ext cx="2573385" cy="1750424"/>
          </a:xfrm>
          <a:prstGeom prst="actionButtonInform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/>
              <a:t>by any insider of </a:t>
            </a:r>
            <a:r>
              <a:rPr lang="en-US" sz="2800" b="1" dirty="0" smtClean="0"/>
              <a:t>U P S   </a:t>
            </a:r>
            <a:endParaRPr lang="en-US" sz="2800" b="1" dirty="0"/>
          </a:p>
        </p:txBody>
      </p:sp>
      <p:sp>
        <p:nvSpPr>
          <p:cNvPr id="24" name="Rounded Rectangle 23"/>
          <p:cNvSpPr/>
          <p:nvPr/>
        </p:nvSpPr>
        <p:spPr>
          <a:xfrm>
            <a:off x="6727371" y="5107576"/>
            <a:ext cx="5236719" cy="17445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/>
              <a:t>except in furtherance of legitimate purposes, performance of duties or discharge of legal obligations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88AD4-5247-44BC-85F1-769CEEBC42AE}" type="slidenum">
              <a:rPr lang="en-US" smtClean="0"/>
              <a:t>5</a:t>
            </a:fld>
            <a:endParaRPr lang="en-US"/>
          </a:p>
        </p:txBody>
      </p:sp>
      <p:sp>
        <p:nvSpPr>
          <p:cNvPr id="17" name="&quot;No&quot; Symbol 16"/>
          <p:cNvSpPr/>
          <p:nvPr/>
        </p:nvSpPr>
        <p:spPr>
          <a:xfrm>
            <a:off x="3490653" y="1785568"/>
            <a:ext cx="4040085" cy="2733558"/>
          </a:xfrm>
          <a:prstGeom prst="noSmoking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/>
              <a:t>procure from or cause communication </a:t>
            </a:r>
          </a:p>
        </p:txBody>
      </p:sp>
    </p:spTree>
    <p:extLst>
      <p:ext uri="{BB962C8B-B14F-4D97-AF65-F5344CB8AC3E}">
        <p14:creationId xmlns:p14="http://schemas.microsoft.com/office/powerpoint/2010/main" val="196136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79523"/>
          </a:xfrm>
          <a:noFill/>
        </p:spPr>
        <p:txBody>
          <a:bodyPr>
            <a:normAutofit fontScale="90000"/>
          </a:bodyPr>
          <a:lstStyle/>
          <a:p>
            <a:r>
              <a:rPr lang="en-US" b="1" dirty="0" smtClean="0"/>
              <a:t>Important provisions</a:t>
            </a:r>
            <a:r>
              <a:rPr lang="fr-FR" b="1" dirty="0"/>
              <a:t/>
            </a:r>
            <a:br>
              <a:rPr lang="fr-FR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93525"/>
            <a:ext cx="12192000" cy="5764475"/>
          </a:xfrm>
          <a:noFill/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0" name="Action Button: Information 19">
            <a:hlinkClick r:id="" action="ppaction://noaction" highlightClick="1"/>
          </p:cNvPr>
          <p:cNvSpPr/>
          <p:nvPr/>
        </p:nvSpPr>
        <p:spPr>
          <a:xfrm>
            <a:off x="117567" y="5408023"/>
            <a:ext cx="2696156" cy="1201550"/>
          </a:xfrm>
          <a:prstGeom prst="actionButtonInform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/>
              <a:t>when in </a:t>
            </a:r>
            <a:r>
              <a:rPr lang="en-US" sz="2000" b="1" dirty="0" smtClean="0"/>
              <a:t>possession of </a:t>
            </a:r>
            <a:r>
              <a:rPr lang="en-US" sz="4000" dirty="0" smtClean="0"/>
              <a:t>U P S   </a:t>
            </a:r>
            <a:endParaRPr lang="en-US" sz="4000" dirty="0"/>
          </a:p>
        </p:txBody>
      </p:sp>
      <p:sp>
        <p:nvSpPr>
          <p:cNvPr id="4" name="Flowchart: Process 3"/>
          <p:cNvSpPr/>
          <p:nvPr/>
        </p:nvSpPr>
        <p:spPr>
          <a:xfrm>
            <a:off x="117567" y="3344091"/>
            <a:ext cx="2696156" cy="180403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trade in securities that are listed or proposed to be </a:t>
            </a:r>
            <a:r>
              <a:rPr lang="en-US" sz="2200" b="1" dirty="0" smtClean="0"/>
              <a:t>listed</a:t>
            </a:r>
            <a:endParaRPr lang="en-US" sz="2200" dirty="0"/>
          </a:p>
        </p:txBody>
      </p:sp>
      <p:sp>
        <p:nvSpPr>
          <p:cNvPr id="8" name="Right Arrow Callout 7"/>
          <p:cNvSpPr/>
          <p:nvPr/>
        </p:nvSpPr>
        <p:spPr>
          <a:xfrm>
            <a:off x="3263037" y="1770900"/>
            <a:ext cx="1702521" cy="4467498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smtClean="0"/>
              <a:t>may prove  innocence by demonstrating the circumstances</a:t>
            </a:r>
            <a:endParaRPr lang="en-US" sz="2200" dirty="0"/>
          </a:p>
        </p:txBody>
      </p:sp>
      <p:sp>
        <p:nvSpPr>
          <p:cNvPr id="9" name="Bevel 8"/>
          <p:cNvSpPr/>
          <p:nvPr/>
        </p:nvSpPr>
        <p:spPr>
          <a:xfrm>
            <a:off x="5019822" y="1079523"/>
            <a:ext cx="3209442" cy="287192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off-market </a:t>
            </a:r>
            <a:r>
              <a:rPr lang="en-US" sz="2400" b="1" i="1" dirty="0"/>
              <a:t>inter-se </a:t>
            </a:r>
            <a:r>
              <a:rPr lang="en-US" sz="2400" b="1" dirty="0"/>
              <a:t>transfer between insiders</a:t>
            </a:r>
            <a:endParaRPr lang="en-US" sz="2400" dirty="0"/>
          </a:p>
        </p:txBody>
      </p:sp>
      <p:sp>
        <p:nvSpPr>
          <p:cNvPr id="10" name="Bevel 9"/>
          <p:cNvSpPr/>
          <p:nvPr/>
        </p:nvSpPr>
        <p:spPr>
          <a:xfrm>
            <a:off x="8648364" y="901338"/>
            <a:ext cx="3426069" cy="303892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block deal window </a:t>
            </a:r>
            <a:r>
              <a:rPr lang="en-US" sz="2400" b="1" dirty="0" smtClean="0"/>
              <a:t>mechanism </a:t>
            </a:r>
            <a:r>
              <a:rPr lang="en-US" sz="2400" b="1" dirty="0"/>
              <a:t>between persons who were in possession of the UPSI</a:t>
            </a:r>
          </a:p>
          <a:p>
            <a:pPr algn="ctr"/>
            <a:r>
              <a:rPr lang="en-US" b="1" dirty="0" smtClean="0"/>
              <a:t> </a:t>
            </a:r>
            <a:endParaRPr lang="en-US" dirty="0"/>
          </a:p>
        </p:txBody>
      </p:sp>
      <p:sp>
        <p:nvSpPr>
          <p:cNvPr id="11" name="Bevel 10"/>
          <p:cNvSpPr/>
          <p:nvPr/>
        </p:nvSpPr>
        <p:spPr>
          <a:xfrm>
            <a:off x="4991686" y="4193857"/>
            <a:ext cx="3265714" cy="2392247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statutory or regulatory obligation to carry out </a:t>
            </a:r>
            <a:r>
              <a:rPr lang="en-US" sz="2400" b="1" dirty="0" smtClean="0"/>
              <a:t>bona </a:t>
            </a:r>
            <a:r>
              <a:rPr lang="en-US" sz="2400" b="1" dirty="0"/>
              <a:t>fide transaction</a:t>
            </a:r>
            <a:endParaRPr lang="en-US" sz="2400" dirty="0"/>
          </a:p>
        </p:txBody>
      </p:sp>
      <p:sp>
        <p:nvSpPr>
          <p:cNvPr id="13" name="Bevel 12"/>
          <p:cNvSpPr/>
          <p:nvPr/>
        </p:nvSpPr>
        <p:spPr>
          <a:xfrm>
            <a:off x="8648363" y="4180592"/>
            <a:ext cx="3426069" cy="2392247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/>
              <a:t>exercise of stock options </a:t>
            </a:r>
            <a:r>
              <a:rPr lang="en-US" sz="2400" b="1" dirty="0" smtClean="0"/>
              <a:t>&amp; </a:t>
            </a:r>
            <a:r>
              <a:rPr lang="en-US" sz="2400" b="1" dirty="0"/>
              <a:t>exercise price was </a:t>
            </a:r>
            <a:r>
              <a:rPr lang="en-US" sz="2400" b="1" dirty="0" smtClean="0"/>
              <a:t>pre-determined</a:t>
            </a:r>
            <a:endParaRPr lang="en-US" sz="2400" b="1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88AD4-5247-44BC-85F1-769CEEBC42AE}" type="slidenum">
              <a:rPr lang="en-US" smtClean="0">
                <a:solidFill>
                  <a:schemeClr val="bg1"/>
                </a:solidFill>
              </a:r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&quot;No&quot; Symbol 11"/>
          <p:cNvSpPr/>
          <p:nvPr/>
        </p:nvSpPr>
        <p:spPr>
          <a:xfrm>
            <a:off x="-80594" y="1079523"/>
            <a:ext cx="3004457" cy="2107814"/>
          </a:xfrm>
          <a:prstGeom prst="noSmoking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</a:rPr>
              <a:t>No</a:t>
            </a:r>
            <a:r>
              <a:rPr lang="fr-FR" sz="3200" b="1" dirty="0">
                <a:solidFill>
                  <a:schemeClr val="tx1"/>
                </a:solidFill>
              </a:rPr>
              <a:t> </a:t>
            </a:r>
            <a:r>
              <a:rPr lang="fr-FR" sz="3200" b="1" dirty="0" err="1">
                <a:solidFill>
                  <a:schemeClr val="tx1"/>
                </a:solidFill>
              </a:rPr>
              <a:t>Insider</a:t>
            </a:r>
            <a:r>
              <a:rPr lang="fr-FR" sz="3200" b="1" dirty="0">
                <a:solidFill>
                  <a:schemeClr val="tx1"/>
                </a:solidFill>
              </a:rPr>
              <a:t> </a:t>
            </a:r>
            <a:r>
              <a:rPr lang="fr-FR" sz="3200" dirty="0" err="1">
                <a:solidFill>
                  <a:schemeClr val="tx1"/>
                </a:solidFill>
              </a:rPr>
              <a:t>Shall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02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54033"/>
          </a:xfrm>
          <a:noFill/>
        </p:spPr>
        <p:txBody>
          <a:bodyPr/>
          <a:lstStyle/>
          <a:p>
            <a:r>
              <a:rPr lang="en-US" b="1" dirty="0"/>
              <a:t>Disclosure </a:t>
            </a:r>
            <a:r>
              <a:rPr lang="en-US" b="1" dirty="0" smtClean="0"/>
              <a:t>Requirement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0838"/>
            <a:ext cx="11774658" cy="5317772"/>
          </a:xfrm>
          <a:noFill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>
                <a:solidFill>
                  <a:srgbClr val="DDDDDD"/>
                </a:solidFill>
              </a:rPr>
              <a:t>Régulation 6</a:t>
            </a:r>
            <a:endParaRPr lang="fr-FR" b="1" dirty="0" smtClean="0">
              <a:solidFill>
                <a:srgbClr val="DDDDDD"/>
              </a:solidFill>
            </a:endParaRPr>
          </a:p>
          <a:p>
            <a:endParaRPr lang="en-US" dirty="0"/>
          </a:p>
        </p:txBody>
      </p:sp>
      <p:graphicFrame>
        <p:nvGraphicFramePr>
          <p:cNvPr id="21" name="Diagram 20"/>
          <p:cNvGraphicFramePr/>
          <p:nvPr>
            <p:extLst>
              <p:ext uri="{D42A27DB-BD31-4B8C-83A1-F6EECF244321}">
                <p14:modId xmlns:p14="http://schemas.microsoft.com/office/powerpoint/2010/main" val="1279027664"/>
              </p:ext>
            </p:extLst>
          </p:nvPr>
        </p:nvGraphicFramePr>
        <p:xfrm>
          <a:off x="91440" y="1854926"/>
          <a:ext cx="12100560" cy="5003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88AD4-5247-44BC-85F1-769CEEBC42AE}" type="slidenum">
              <a:rPr lang="en-US" smtClean="0">
                <a:solidFill>
                  <a:schemeClr val="bg1"/>
                </a:solidFill>
              </a:r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67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01448"/>
          </a:xfrm>
          <a:noFill/>
        </p:spPr>
        <p:txBody>
          <a:bodyPr/>
          <a:lstStyle/>
          <a:p>
            <a:r>
              <a:rPr lang="en-US" b="1" dirty="0" smtClean="0"/>
              <a:t>Initial Disclosure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0838"/>
            <a:ext cx="11774658" cy="5317772"/>
          </a:xfrm>
          <a:noFill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>
                <a:solidFill>
                  <a:srgbClr val="DDDDDD"/>
                </a:solidFill>
              </a:rPr>
              <a:t>Régulation </a:t>
            </a:r>
            <a:r>
              <a:rPr lang="fr-FR" b="1" dirty="0" smtClean="0">
                <a:solidFill>
                  <a:srgbClr val="DDDDDD"/>
                </a:solidFill>
              </a:rPr>
              <a:t>7 (1) (b)</a:t>
            </a:r>
          </a:p>
        </p:txBody>
      </p:sp>
      <p:graphicFrame>
        <p:nvGraphicFramePr>
          <p:cNvPr id="21" name="Diagram 20"/>
          <p:cNvGraphicFramePr/>
          <p:nvPr>
            <p:extLst>
              <p:ext uri="{D42A27DB-BD31-4B8C-83A1-F6EECF244321}">
                <p14:modId xmlns:p14="http://schemas.microsoft.com/office/powerpoint/2010/main" val="2732513664"/>
              </p:ext>
            </p:extLst>
          </p:nvPr>
        </p:nvGraphicFramePr>
        <p:xfrm>
          <a:off x="407488" y="1928814"/>
          <a:ext cx="11784512" cy="49291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88AD4-5247-44BC-85F1-769CEEBC42AE}" type="slidenum">
              <a:rPr lang="en-US" smtClean="0">
                <a:solidFill>
                  <a:schemeClr val="bg1"/>
                </a:solidFill>
              </a:r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18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2063"/>
            <a:ext cx="10515600" cy="84972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Disclosure requirement </a:t>
            </a:r>
            <a:r>
              <a:rPr lang="en-US" b="1" i="1" dirty="0"/>
              <a:t>(Continual Disclosure)</a:t>
            </a:r>
            <a:br>
              <a:rPr lang="en-US" b="1" i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58537"/>
            <a:ext cx="12100560" cy="5564777"/>
          </a:xfrm>
          <a:gradFill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lin ang="2700000" scaled="1"/>
          </a:gra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>
                <a:solidFill>
                  <a:srgbClr val="DDDDDD"/>
                </a:solidFill>
              </a:rPr>
              <a:t>Regulation 7 (2) (a)</a:t>
            </a:r>
            <a:endParaRPr lang="en-US" b="1" i="1" dirty="0">
              <a:solidFill>
                <a:srgbClr val="DDDDDD"/>
              </a:solidFill>
            </a:endParaRPr>
          </a:p>
        </p:txBody>
      </p:sp>
      <p:sp>
        <p:nvSpPr>
          <p:cNvPr id="4" name="Down Arrow Callout 3"/>
          <p:cNvSpPr/>
          <p:nvPr/>
        </p:nvSpPr>
        <p:spPr>
          <a:xfrm>
            <a:off x="235131" y="1985555"/>
            <a:ext cx="11956869" cy="1775166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/>
              <a:t>P</a:t>
            </a:r>
            <a:r>
              <a:rPr lang="en-US" sz="2800" dirty="0" smtClean="0"/>
              <a:t>romoter</a:t>
            </a:r>
            <a:r>
              <a:rPr lang="en-US" sz="2800" dirty="0"/>
              <a:t>, member of the promoter group</a:t>
            </a:r>
            <a:r>
              <a:rPr lang="en-US" sz="2800" dirty="0" smtClean="0"/>
              <a:t>, </a:t>
            </a:r>
            <a:r>
              <a:rPr lang="en-US" sz="2800" b="1" dirty="0" smtClean="0"/>
              <a:t>designated </a:t>
            </a:r>
            <a:r>
              <a:rPr lang="en-US" sz="2800" b="1" dirty="0"/>
              <a:t>person</a:t>
            </a:r>
            <a:r>
              <a:rPr lang="en-US" sz="2800" dirty="0"/>
              <a:t> and </a:t>
            </a:r>
            <a:r>
              <a:rPr lang="en-US" sz="2800" dirty="0" smtClean="0"/>
              <a:t> director Shall </a:t>
            </a:r>
            <a:r>
              <a:rPr lang="en-US" sz="2800" dirty="0"/>
              <a:t>disclose to the company </a:t>
            </a:r>
          </a:p>
        </p:txBody>
      </p:sp>
      <p:sp>
        <p:nvSpPr>
          <p:cNvPr id="5" name="Pentagon 4"/>
          <p:cNvSpPr/>
          <p:nvPr/>
        </p:nvSpPr>
        <p:spPr>
          <a:xfrm>
            <a:off x="849085" y="3762103"/>
            <a:ext cx="3082836" cy="1254443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Number of </a:t>
            </a:r>
            <a:r>
              <a:rPr lang="en-US" sz="2400" dirty="0"/>
              <a:t>securities acquired or disposed of </a:t>
            </a:r>
          </a:p>
        </p:txBody>
      </p:sp>
      <p:sp>
        <p:nvSpPr>
          <p:cNvPr id="8" name="Pentagon 7"/>
          <p:cNvSpPr/>
          <p:nvPr/>
        </p:nvSpPr>
        <p:spPr>
          <a:xfrm>
            <a:off x="7176950" y="3783041"/>
            <a:ext cx="3095898" cy="1254443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/>
              <a:t>within </a:t>
            </a:r>
            <a:r>
              <a:rPr lang="en-US" sz="2400" b="1" dirty="0"/>
              <a:t>two</a:t>
            </a:r>
            <a:r>
              <a:rPr lang="en-US" sz="2400" dirty="0"/>
              <a:t> </a:t>
            </a:r>
            <a:r>
              <a:rPr lang="en-US" sz="2400" b="1" dirty="0"/>
              <a:t>trading days</a:t>
            </a:r>
            <a:r>
              <a:rPr lang="en-US" sz="2400" dirty="0"/>
              <a:t> of such transaction </a:t>
            </a:r>
          </a:p>
        </p:txBody>
      </p:sp>
      <p:sp>
        <p:nvSpPr>
          <p:cNvPr id="9" name="Pentagon 8"/>
          <p:cNvSpPr/>
          <p:nvPr/>
        </p:nvSpPr>
        <p:spPr>
          <a:xfrm>
            <a:off x="4223658" y="3760721"/>
            <a:ext cx="2821577" cy="1254443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Rs</a:t>
            </a:r>
            <a:r>
              <a:rPr lang="en-US" sz="2400" dirty="0" smtClean="0"/>
              <a:t>. 10 Lakh in Calendar </a:t>
            </a:r>
            <a:r>
              <a:rPr lang="en-US" sz="2400" dirty="0" err="1" smtClean="0"/>
              <a:t>qtr</a:t>
            </a:r>
            <a:endParaRPr lang="en-US" sz="2400" dirty="0"/>
          </a:p>
        </p:txBody>
      </p:sp>
      <p:sp>
        <p:nvSpPr>
          <p:cNvPr id="10" name="Curved Left Arrow 9"/>
          <p:cNvSpPr/>
          <p:nvPr/>
        </p:nvSpPr>
        <p:spPr>
          <a:xfrm>
            <a:off x="10430689" y="4294731"/>
            <a:ext cx="1345476" cy="1685109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Flowchart: Process 10"/>
          <p:cNvSpPr/>
          <p:nvPr/>
        </p:nvSpPr>
        <p:spPr>
          <a:xfrm>
            <a:off x="838201" y="5213197"/>
            <a:ext cx="9434648" cy="144815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/>
              <a:t>company shall </a:t>
            </a:r>
            <a:r>
              <a:rPr lang="en-US" sz="2400" dirty="0" smtClean="0"/>
              <a:t>notify </a:t>
            </a:r>
            <a:r>
              <a:rPr lang="en-US" sz="2400" dirty="0"/>
              <a:t>particulars of such trading to the stock exchange </a:t>
            </a:r>
            <a:r>
              <a:rPr lang="en-US" sz="2400" dirty="0" smtClean="0"/>
              <a:t>within </a:t>
            </a:r>
            <a:r>
              <a:rPr lang="en-US" sz="2400" dirty="0"/>
              <a:t>two trading days of receipt of the disclosure </a:t>
            </a:r>
            <a:r>
              <a:rPr lang="en-US" sz="2400" b="1" dirty="0"/>
              <a:t>or from becoming aware</a:t>
            </a:r>
            <a:r>
              <a:rPr lang="en-US" sz="2400" dirty="0"/>
              <a:t> of such information.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88AD4-5247-44BC-85F1-769CEEBC42AE}" type="slidenum">
              <a:rPr lang="en-US" smtClean="0">
                <a:solidFill>
                  <a:schemeClr val="bg1"/>
                </a:solidFill>
              </a:r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51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Klassify>
  <SNO>1</SNO>
  <KDate>2022-02-23 16:32:54</KDate>
  <Classification>PUBLIC</Classification>
  <HostName>PPBNONB2001118</HostName>
  <Domain_User>PAYTMBANK/anmol.sharma</Domain_User>
  <IPAdd>10.212.121.37</IPAdd>
  <FilePath>C:\Users\anmol.sharma\Desktop\Personal Documents\ppt\SEBI.pptx</FilePath>
  <KID>00090FAA0001637812307752016814</KID>
  <UniqueName/>
  <Suggested/>
  <Justification/>
</Klassify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CC6145082A0C4994F585D2B1AD544E" ma:contentTypeVersion="12" ma:contentTypeDescription="Create a new document." ma:contentTypeScope="" ma:versionID="87bca68acccc51dafd611e02be478bc6">
  <xsd:schema xmlns:xsd="http://www.w3.org/2001/XMLSchema" xmlns:xs="http://www.w3.org/2001/XMLSchema" xmlns:p="http://schemas.microsoft.com/office/2006/metadata/properties" xmlns:ns3="e4817490-37a5-4de9-a5b8-e6c0f9dee814" xmlns:ns4="7d235604-a15d-4c91-9086-4a87cc0780f3" targetNamespace="http://schemas.microsoft.com/office/2006/metadata/properties" ma:root="true" ma:fieldsID="df4b04eeb1ba9c4eab026bc22cb88c54" ns3:_="" ns4:_="">
    <xsd:import namespace="e4817490-37a5-4de9-a5b8-e6c0f9dee814"/>
    <xsd:import namespace="7d235604-a15d-4c91-9086-4a87cc0780f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817490-37a5-4de9-a5b8-e6c0f9dee8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235604-a15d-4c91-9086-4a87cc0780f3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F9BD192-D2DA-488C-8A88-E17F365A0708}">
  <ds:schemaRefs/>
</ds:datastoreItem>
</file>

<file path=customXml/itemProps2.xml><?xml version="1.0" encoding="utf-8"?>
<ds:datastoreItem xmlns:ds="http://schemas.openxmlformats.org/officeDocument/2006/customXml" ds:itemID="{69581C4A-820A-4B91-8F91-00ED9B3A51D3}">
  <ds:schemaRefs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elements/1.1/"/>
    <ds:schemaRef ds:uri="http://purl.org/dc/terms/"/>
    <ds:schemaRef ds:uri="http://purl.org/dc/dcmitype/"/>
    <ds:schemaRef ds:uri="7d235604-a15d-4c91-9086-4a87cc0780f3"/>
    <ds:schemaRef ds:uri="http://schemas.microsoft.com/office/infopath/2007/PartnerControls"/>
    <ds:schemaRef ds:uri="e4817490-37a5-4de9-a5b8-e6c0f9dee814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F4F93092-CF6D-428F-B232-C31A450464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4817490-37a5-4de9-a5b8-e6c0f9dee814"/>
    <ds:schemaRef ds:uri="7d235604-a15d-4c91-9086-4a87cc0780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BD47B88-2CF1-4B86-A6A4-8E96BB28BFC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4692</TotalTime>
  <Words>2258</Words>
  <Application>Microsoft Office PowerPoint</Application>
  <PresentationFormat>Widescreen</PresentationFormat>
  <Paragraphs>321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Arial</vt:lpstr>
      <vt:lpstr>Calibri</vt:lpstr>
      <vt:lpstr>Calibri Light</vt:lpstr>
      <vt:lpstr>Cambria</vt:lpstr>
      <vt:lpstr>Office Theme</vt:lpstr>
      <vt:lpstr>SEBI   (PROHIBITION OF INSIDER TRADING) REGULATIONS, 2015 </vt:lpstr>
      <vt:lpstr>What is the Intent of Prohibition of Insider Trading Regulation?</vt:lpstr>
      <vt:lpstr>Applicability of Regulation </vt:lpstr>
      <vt:lpstr>Important provisions</vt:lpstr>
      <vt:lpstr>Important provisions</vt:lpstr>
      <vt:lpstr>Important provisions </vt:lpstr>
      <vt:lpstr>Disclosure Requirement</vt:lpstr>
      <vt:lpstr>Initial Disclosure</vt:lpstr>
      <vt:lpstr>Disclosure requirement (Continual Disclosure) </vt:lpstr>
      <vt:lpstr> </vt:lpstr>
      <vt:lpstr>Insider</vt:lpstr>
      <vt:lpstr>Connected Person</vt:lpstr>
      <vt:lpstr>Deemed Connected Person</vt:lpstr>
      <vt:lpstr>UPSI</vt:lpstr>
      <vt:lpstr>PowerPoint Presentation</vt:lpstr>
      <vt:lpstr>Identification of designated Persons (DPs)</vt:lpstr>
      <vt:lpstr>PowerPoint Presentation</vt:lpstr>
      <vt:lpstr>Policies &amp; Procedure for leak of UPSI </vt:lpstr>
      <vt:lpstr>Code of Fair Disclosure by listed company</vt:lpstr>
      <vt:lpstr>Policy for determination of “legitimate purposes</vt:lpstr>
      <vt:lpstr> Maintenance of Structured Digital Database</vt:lpstr>
      <vt:lpstr> Contents of Structured Digital Database</vt:lpstr>
      <vt:lpstr>Code of conduct by listed company</vt:lpstr>
      <vt:lpstr>Code of conduct by listed company</vt:lpstr>
      <vt:lpstr>Code of conduct by listed company</vt:lpstr>
      <vt:lpstr>Code of conduct by listed company (Reg.9)</vt:lpstr>
      <vt:lpstr>Code of conduct by listed company</vt:lpstr>
      <vt:lpstr>Code of conduct for intermediaries &amp; fiduciaries</vt:lpstr>
      <vt:lpstr>Compliance Officer’s obligation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SEBI</dc:title>
  <dc:creator>Sachin Jain</dc:creator>
  <cp:lastModifiedBy>Sachin Jain</cp:lastModifiedBy>
  <cp:revision>188</cp:revision>
  <dcterms:created xsi:type="dcterms:W3CDTF">2022-02-20T15:07:20Z</dcterms:created>
  <dcterms:modified xsi:type="dcterms:W3CDTF">2022-03-09T14:34:11Z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0x01010015CC6145082A0C4994F585D2B1AD544E</vt:lpwstr>
  </property>
  <property fmtid="{D5CDD505-2E9C-101B-9397-08002B2CF9AE}" pid="3" name="Classification">
    <vt:lpwstr>PUBLIC</vt:lpwstr>
  </property>
  <property fmtid="{D5CDD505-2E9C-101B-9397-08002B2CF9AE}" pid="4" name="Rules">
    <vt:lpwstr/>
  </property>
  <property fmtid="{D5CDD505-2E9C-101B-9397-08002B2CF9AE}" pid="5" name="KID">
    <vt:lpwstr>00090FAA0001637812307752016814</vt:lpwstr>
  </property>
</Properties>
</file>