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095420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43606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1752988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5302981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779138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5331452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9642994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2000197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3775436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extLst>
      <p:ext uri="{BB962C8B-B14F-4D97-AF65-F5344CB8AC3E}">
        <p14:creationId xmlns:p14="http://schemas.microsoft.com/office/powerpoint/2010/main" val="4170249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550223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277553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957802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3792740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657076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7/28/2020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065963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831305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20187305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slideLayout" Target="../slideLayouts/slideLayout1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image" Target="../media/image1.png"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theme" Target="../theme/theme1.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7/28/2020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extLst>
      <p:ext uri="{BB962C8B-B14F-4D97-AF65-F5344CB8AC3E}">
        <p14:creationId xmlns:p14="http://schemas.microsoft.com/office/powerpoint/2010/main" val="243974761"/>
      </p:ext>
    </p:extLst>
  </p:cSld>
  <p:clrMap bg1="lt1" tx1="dk1" bg2="lt2" tx2="dk2" accent1="accent1" accent2="accent2" accent3="accent3" accent4="accent4" accent5="accent5" accent6="accent6" hlink="hlink" folHlink="folHlink"/>
  <p:sldLayoutIdLst>
    <p:sldLayoutId id="2147483836" r:id="rId1"/>
    <p:sldLayoutId id="2147483837" r:id="rId2"/>
    <p:sldLayoutId id="2147483838" r:id="rId3"/>
    <p:sldLayoutId id="2147483839" r:id="rId4"/>
    <p:sldLayoutId id="2147483840" r:id="rId5"/>
    <p:sldLayoutId id="2147483841" r:id="rId6"/>
    <p:sldLayoutId id="2147483842" r:id="rId7"/>
    <p:sldLayoutId id="2147483843" r:id="rId8"/>
    <p:sldLayoutId id="2147483844" r:id="rId9"/>
    <p:sldLayoutId id="2147483845" r:id="rId10"/>
    <p:sldLayoutId id="2147483846" r:id="rId11"/>
    <p:sldLayoutId id="2147483847" r:id="rId12"/>
    <p:sldLayoutId id="2147483848" r:id="rId13"/>
    <p:sldLayoutId id="2147483849" r:id="rId14"/>
    <p:sldLayoutId id="2147483850" r:id="rId15"/>
    <p:sldLayoutId id="2147483851" r:id="rId16"/>
    <p:sldLayoutId id="2147483852" r:id="rId17"/>
    <p:sldLayoutId id="2147483853"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 /><Relationship Id="rId2" Type="http://schemas.openxmlformats.org/officeDocument/2006/relationships/hyperlink" Target="mailto:Smrutismaranika1999@gmail.com" TargetMode="Externa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C94A8-D90F-A94D-BCF9-5AB2E5F56C75}"/>
              </a:ext>
            </a:extLst>
          </p:cNvPr>
          <p:cNvSpPr>
            <a:spLocks noGrp="1"/>
          </p:cNvSpPr>
          <p:nvPr>
            <p:ph type="ctrTitle"/>
          </p:nvPr>
        </p:nvSpPr>
        <p:spPr>
          <a:xfrm>
            <a:off x="546078" y="0"/>
            <a:ext cx="10726183" cy="6738937"/>
          </a:xfrm>
        </p:spPr>
        <p:txBody>
          <a:bodyPr>
            <a:normAutofit fontScale="90000"/>
          </a:bodyPr>
          <a:lstStyle/>
          <a:p>
            <a:r>
              <a:rPr lang="en-GB" sz="2800" b="1">
                <a:latin typeface="Arial Black" panose="020B0604020202020204" pitchFamily="34" charset="0"/>
                <a:cs typeface="Arial Black" panose="020B0604020202020204" pitchFamily="34" charset="0"/>
              </a:rPr>
              <a:t>CHALLENGES FACED BY COMPANY SECRETARIES DURING CORONA VIRUS</a:t>
            </a:r>
            <a:br>
              <a:rPr lang="en-GB" sz="2800" b="1">
                <a:latin typeface="Arial Black" panose="020B0604020202020204" pitchFamily="34" charset="0"/>
                <a:cs typeface="Arial Black" panose="020B0604020202020204" pitchFamily="34" charset="0"/>
              </a:rPr>
            </a:br>
            <a:br>
              <a:rPr lang="en-GB" sz="2800">
                <a:latin typeface="Arial Black" panose="020B0604020202020204" pitchFamily="34" charset="0"/>
                <a:cs typeface="Arial Black" panose="020B0604020202020204" pitchFamily="34" charset="0"/>
              </a:rPr>
            </a:br>
            <a:br>
              <a:rPr lang="en-GB" sz="2800">
                <a:latin typeface="Arial Black" panose="020B0604020202020204" pitchFamily="34" charset="0"/>
                <a:cs typeface="Arial Black" panose="020B0604020202020204" pitchFamily="34" charset="0"/>
              </a:rPr>
            </a:br>
            <a:br>
              <a:rPr lang="en-GB" sz="2800">
                <a:latin typeface="Arial Black" panose="020B0604020202020204" pitchFamily="34" charset="0"/>
                <a:cs typeface="Arial Black" panose="020B0604020202020204" pitchFamily="34" charset="0"/>
              </a:rPr>
            </a:br>
            <a:br>
              <a:rPr lang="en-GB" sz="2800">
                <a:latin typeface="Arial Black" panose="020B0604020202020204" pitchFamily="34" charset="0"/>
                <a:cs typeface="Arial Black" panose="020B0604020202020204" pitchFamily="34" charset="0"/>
              </a:rPr>
            </a:br>
            <a:br>
              <a:rPr lang="en-GB" sz="2800">
                <a:latin typeface="Arial Black" panose="020B0604020202020204" pitchFamily="34" charset="0"/>
                <a:cs typeface="Arial Black" panose="020B0604020202020204" pitchFamily="34" charset="0"/>
              </a:rPr>
            </a:br>
            <a:br>
              <a:rPr lang="en-GB" sz="2800">
                <a:latin typeface="Arial Black" panose="020B0604020202020204" pitchFamily="34" charset="0"/>
                <a:cs typeface="Arial Black" panose="020B0604020202020204" pitchFamily="34" charset="0"/>
              </a:rPr>
            </a:br>
            <a:br>
              <a:rPr lang="en-GB" sz="2800">
                <a:latin typeface="Arial Black" panose="020B0604020202020204" pitchFamily="34" charset="0"/>
                <a:cs typeface="Arial Black" panose="020B0604020202020204" pitchFamily="34" charset="0"/>
              </a:rPr>
            </a:br>
            <a:br>
              <a:rPr lang="en-GB" sz="2800">
                <a:latin typeface="Arial Black" panose="020B0604020202020204" pitchFamily="34" charset="0"/>
                <a:cs typeface="Arial Black" panose="020B0604020202020204" pitchFamily="34" charset="0"/>
              </a:rPr>
            </a:br>
            <a:br>
              <a:rPr lang="en-GB" sz="2800">
                <a:latin typeface="Arial Black" panose="020B0604020202020204" pitchFamily="34" charset="0"/>
                <a:cs typeface="Arial Black" panose="020B0604020202020204" pitchFamily="34" charset="0"/>
              </a:rPr>
            </a:br>
            <a:br>
              <a:rPr lang="en-GB" sz="2800">
                <a:latin typeface="Arial Black" panose="020B0604020202020204" pitchFamily="34" charset="0"/>
                <a:cs typeface="Arial Black" panose="020B0604020202020204" pitchFamily="34" charset="0"/>
              </a:rPr>
            </a:br>
            <a:br>
              <a:rPr lang="en-GB" sz="2800">
                <a:latin typeface="Arial Black" panose="020B0604020202020204" pitchFamily="34" charset="0"/>
                <a:cs typeface="Arial Black" panose="020B0604020202020204" pitchFamily="34" charset="0"/>
              </a:rPr>
            </a:br>
            <a:br>
              <a:rPr lang="en-GB" sz="2800">
                <a:latin typeface="Arial Black" panose="020B0604020202020204" pitchFamily="34" charset="0"/>
                <a:cs typeface="Arial Black" panose="020B0604020202020204" pitchFamily="34" charset="0"/>
              </a:rPr>
            </a:br>
            <a:br>
              <a:rPr lang="en-GB" sz="2800">
                <a:latin typeface="Arial Black" panose="020B0604020202020204" pitchFamily="34" charset="0"/>
                <a:cs typeface="Arial Black" panose="020B0604020202020204" pitchFamily="34" charset="0"/>
              </a:rPr>
            </a:br>
            <a:br>
              <a:rPr lang="en-GB" sz="2800">
                <a:latin typeface="Arial Black" panose="020B0604020202020204" pitchFamily="34" charset="0"/>
                <a:cs typeface="Arial Black" panose="020B0604020202020204" pitchFamily="34" charset="0"/>
              </a:rPr>
            </a:br>
            <a:br>
              <a:rPr lang="en-GB" sz="2800">
                <a:latin typeface="Arial Black" panose="020B0604020202020204" pitchFamily="34" charset="0"/>
                <a:cs typeface="Arial Black" panose="020B0604020202020204" pitchFamily="34" charset="0"/>
              </a:rPr>
            </a:br>
            <a:br>
              <a:rPr lang="en-GB" sz="2800">
                <a:latin typeface="Arial Black" panose="020B0604020202020204" pitchFamily="34" charset="0"/>
                <a:cs typeface="Arial Black" panose="020B0604020202020204" pitchFamily="34" charset="0"/>
              </a:rPr>
            </a:br>
            <a:endParaRPr lang="en-US" sz="2800">
              <a:latin typeface="Arial Black" panose="020B0604020202020204" pitchFamily="34" charset="0"/>
              <a:cs typeface="Arial Black" panose="020B0604020202020204" pitchFamily="34" charset="0"/>
            </a:endParaRPr>
          </a:p>
        </p:txBody>
      </p:sp>
      <p:sp>
        <p:nvSpPr>
          <p:cNvPr id="3" name="Subtitle 2">
            <a:extLst>
              <a:ext uri="{FF2B5EF4-FFF2-40B4-BE49-F238E27FC236}">
                <a16:creationId xmlns:a16="http://schemas.microsoft.com/office/drawing/2014/main" id="{E6F75E43-1ECC-2F4D-8F85-3F794DE8180F}"/>
              </a:ext>
            </a:extLst>
          </p:cNvPr>
          <p:cNvSpPr>
            <a:spLocks noGrp="1"/>
          </p:cNvSpPr>
          <p:nvPr>
            <p:ph type="subTitle" idx="1"/>
          </p:nvPr>
        </p:nvSpPr>
        <p:spPr>
          <a:xfrm>
            <a:off x="418350" y="4275075"/>
            <a:ext cx="11879176" cy="2285998"/>
          </a:xfrm>
        </p:spPr>
        <p:txBody>
          <a:bodyPr>
            <a:normAutofit fontScale="92500" lnSpcReduction="10000"/>
          </a:bodyPr>
          <a:lstStyle/>
          <a:p>
            <a:pPr algn="l"/>
            <a:r>
              <a:rPr lang="en-GB" b="1">
                <a:ea typeface="Arial Rounded MT Bold" panose="02000000000000000000" pitchFamily="2" charset="0"/>
              </a:rPr>
              <a:t>PARTICIPANT NAME- SMRUTI SMARANIKA BEHERA.                   Supervisor‘s NAME- Mr. U.c  mishra               </a:t>
            </a:r>
          </a:p>
          <a:p>
            <a:pPr algn="l"/>
            <a:r>
              <a:rPr lang="en-GB" b="1">
                <a:ea typeface="Arial Rounded MT Bold" panose="02000000000000000000" pitchFamily="2" charset="0"/>
              </a:rPr>
              <a:t>EMAIL ID.- </a:t>
            </a:r>
            <a:r>
              <a:rPr lang="en-GB" b="1">
                <a:ea typeface="Arial Rounded MT Bold" panose="02000000000000000000" pitchFamily="2" charset="0"/>
                <a:hlinkClick r:id="rId2"/>
              </a:rPr>
              <a:t>Smrutismaranika1999@gmail.com</a:t>
            </a:r>
            <a:r>
              <a:rPr lang="en-GB" b="1">
                <a:ea typeface="Arial Rounded MT Bold" panose="02000000000000000000" pitchFamily="2" charset="0"/>
              </a:rPr>
              <a:t>                                             (Executive officer)</a:t>
            </a:r>
          </a:p>
          <a:p>
            <a:pPr algn="l"/>
            <a:r>
              <a:rPr lang="en-GB" b="1">
                <a:ea typeface="Arial Rounded MT Bold" panose="02000000000000000000" pitchFamily="2" charset="0"/>
              </a:rPr>
              <a:t>REGISTRATION NO.- 140597659/08/2019</a:t>
            </a:r>
          </a:p>
          <a:p>
            <a:pPr algn="l"/>
            <a:r>
              <a:rPr lang="en-GB" b="1"/>
              <a:t>                                                   </a:t>
            </a:r>
          </a:p>
          <a:p>
            <a:pPr algn="l"/>
            <a:r>
              <a:rPr lang="en-GB" b="1"/>
              <a:t>                                                           Bhubaneswar chapter</a:t>
            </a:r>
          </a:p>
        </p:txBody>
      </p:sp>
      <p:pic>
        <p:nvPicPr>
          <p:cNvPr id="4" name="Picture 4">
            <a:extLst>
              <a:ext uri="{FF2B5EF4-FFF2-40B4-BE49-F238E27FC236}">
                <a16:creationId xmlns:a16="http://schemas.microsoft.com/office/drawing/2014/main" id="{37B14C52-AAD1-A94B-8E7D-3C77104572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43678" y="1385763"/>
            <a:ext cx="6304643" cy="2711449"/>
          </a:xfrm>
          <a:prstGeom prst="rect">
            <a:avLst/>
          </a:prstGeom>
        </p:spPr>
      </p:pic>
    </p:spTree>
    <p:extLst>
      <p:ext uri="{BB962C8B-B14F-4D97-AF65-F5344CB8AC3E}">
        <p14:creationId xmlns:p14="http://schemas.microsoft.com/office/powerpoint/2010/main" val="46459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grpId="0" nodeType="clickEffect">
                                  <p:stCondLst>
                                    <p:cond delay="0"/>
                                  </p:stCondLst>
                                  <p:childTnLst>
                                    <p:animClr clrSpc="rgb" dir="cw">
                                      <p:cBhvr>
                                        <p:cTn id="6" dur="2000" fill="hold"/>
                                        <p:tgtEl>
                                          <p:spTgt spid="2"/>
                                        </p:tgtEl>
                                        <p:attrNameLst>
                                          <p:attrName>stroke.color</p:attrName>
                                        </p:attrNameLst>
                                      </p:cBhvr>
                                      <p:to>
                                        <a:schemeClr val="accent2"/>
                                      </p:to>
                                    </p:animClr>
                                    <p:set>
                                      <p:cBhvr>
                                        <p:cTn id="7" dur="2000" fill="hold"/>
                                        <p:tgtEl>
                                          <p:spTgt spid="2"/>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1C2D4E-37DB-D74E-BB94-44FA55D5C370}"/>
              </a:ext>
            </a:extLst>
          </p:cNvPr>
          <p:cNvSpPr>
            <a:spLocks noGrp="1"/>
          </p:cNvSpPr>
          <p:nvPr>
            <p:ph idx="1"/>
          </p:nvPr>
        </p:nvSpPr>
        <p:spPr>
          <a:xfrm>
            <a:off x="255984" y="345281"/>
            <a:ext cx="11680031" cy="7620000"/>
          </a:xfrm>
        </p:spPr>
        <p:txBody>
          <a:bodyPr/>
          <a:lstStyle/>
          <a:p>
            <a:pPr marL="0" indent="0">
              <a:buNone/>
            </a:pPr>
            <a:r>
              <a:rPr lang="en-GB" b="1">
                <a:latin typeface="Arial Rounded MT Bold" panose="020F0704030504030204" pitchFamily="34" charset="0"/>
              </a:rPr>
              <a:t>2. </a:t>
            </a:r>
            <a:r>
              <a:rPr lang="en-GB" b="1" u="sng">
                <a:latin typeface="Arial Rounded MT Bold" panose="020F0704030504030204" pitchFamily="34" charset="0"/>
              </a:rPr>
              <a:t>Recommendations</a:t>
            </a:r>
          </a:p>
          <a:p>
            <a:r>
              <a:rPr lang="en-GB" b="0" i="0">
                <a:solidFill>
                  <a:srgbClr val="454545"/>
                </a:solidFill>
                <a:effectLst/>
                <a:latin typeface="Aparajita" panose="02020603050405020304" pitchFamily="18" charset="0"/>
                <a:cs typeface="Aparajita" panose="02020603050405020304" pitchFamily="18" charset="0"/>
              </a:rPr>
              <a:t>Ensure that the IT team provides adequate policy of dos and don\'ts to the employee to ensure that the data of the company is adequately protected and is not compromised.</a:t>
            </a:r>
          </a:p>
          <a:p>
            <a:r>
              <a:rPr lang="en-GB" b="0" i="0">
                <a:solidFill>
                  <a:srgbClr val="454545"/>
                </a:solidFill>
                <a:effectLst/>
                <a:latin typeface="Aparajita" panose="02020603050405020304" pitchFamily="18" charset="0"/>
                <a:cs typeface="Aparajita" panose="02020603050405020304" pitchFamily="18" charset="0"/>
              </a:rPr>
              <a:t>Keep in touch with the customer and identify the issues of concern.Review the Agreement or contract to analyse the impact of </a:t>
            </a:r>
            <a:r>
              <a:rPr lang="en-GB" b="0" i="1">
                <a:solidFill>
                  <a:srgbClr val="454545"/>
                </a:solidFill>
                <a:effectLst/>
                <a:latin typeface="Aparajita" panose="02020603050405020304" pitchFamily="18" charset="0"/>
                <a:cs typeface="Aparajita" panose="02020603050405020304" pitchFamily="18" charset="0"/>
              </a:rPr>
              <a:t>\'Force Majeure\'</a:t>
            </a:r>
            <a:r>
              <a:rPr lang="en-GB" b="0" i="0">
                <a:solidFill>
                  <a:srgbClr val="454545"/>
                </a:solidFill>
                <a:effectLst/>
                <a:latin typeface="Aparajita" panose="02020603050405020304" pitchFamily="18" charset="0"/>
                <a:cs typeface="Aparajita" panose="02020603050405020304" pitchFamily="18" charset="0"/>
              </a:rPr>
              <a:t> clauses and check whether the Covid-19 outbreak would fall within the ambit of the said clause. </a:t>
            </a:r>
            <a:r>
              <a:rPr lang="en-GB" b="0" i="1">
                <a:solidFill>
                  <a:srgbClr val="454545"/>
                </a:solidFill>
                <a:effectLst/>
                <a:latin typeface="Aparajita" panose="02020603050405020304" pitchFamily="18" charset="0"/>
                <a:cs typeface="Aparajita" panose="02020603050405020304" pitchFamily="18" charset="0"/>
              </a:rPr>
              <a:t>Force majeure</a:t>
            </a:r>
            <a:r>
              <a:rPr lang="en-GB" b="0" i="0">
                <a:solidFill>
                  <a:srgbClr val="454545"/>
                </a:solidFill>
                <a:effectLst/>
                <a:latin typeface="Aparajita" panose="02020603050405020304" pitchFamily="18" charset="0"/>
                <a:cs typeface="Aparajita" panose="02020603050405020304" pitchFamily="18" charset="0"/>
              </a:rPr>
              <a:t> would protect a business from non-compliance under certain circumstances, but it is a creation of a contract.</a:t>
            </a:r>
          </a:p>
          <a:p>
            <a:r>
              <a:rPr lang="en-GB" b="0" i="0">
                <a:solidFill>
                  <a:srgbClr val="454545"/>
                </a:solidFill>
                <a:effectLst/>
                <a:latin typeface="Aparajita" panose="02020603050405020304" pitchFamily="18" charset="0"/>
                <a:cs typeface="Aparajita" panose="02020603050405020304" pitchFamily="18" charset="0"/>
              </a:rPr>
              <a:t>identfy critical vendor of goods and services, and keep in touch with the vendors to be aware of any possible disruption in schedules or timelines.</a:t>
            </a:r>
          </a:p>
          <a:p>
            <a:r>
              <a:rPr lang="en-GB" b="0" i="0">
                <a:solidFill>
                  <a:srgbClr val="454545"/>
                </a:solidFill>
                <a:effectLst/>
                <a:latin typeface="Aparajita" panose="02020603050405020304" pitchFamily="18" charset="0"/>
                <a:cs typeface="Aparajita" panose="02020603050405020304" pitchFamily="18" charset="0"/>
              </a:rPr>
              <a:t>Wherever possible, either through sector specific associations or through chambers of commerce, representations should be made to the government to extend applicable due dates.</a:t>
            </a:r>
            <a:endParaRPr lang="en-US">
              <a:latin typeface="Aparajita" panose="02020603050405020304" pitchFamily="18" charset="0"/>
              <a:cs typeface="Aparajita" panose="02020603050405020304" pitchFamily="18" charset="0"/>
            </a:endParaRPr>
          </a:p>
        </p:txBody>
      </p:sp>
    </p:spTree>
    <p:extLst>
      <p:ext uri="{BB962C8B-B14F-4D97-AF65-F5344CB8AC3E}">
        <p14:creationId xmlns:p14="http://schemas.microsoft.com/office/powerpoint/2010/main" val="3156586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3AAA5-BD33-C44A-B98E-AE61EF38A2AD}"/>
              </a:ext>
            </a:extLst>
          </p:cNvPr>
          <p:cNvSpPr>
            <a:spLocks noGrp="1"/>
          </p:cNvSpPr>
          <p:nvPr>
            <p:ph type="title"/>
          </p:nvPr>
        </p:nvSpPr>
        <p:spPr/>
        <p:txBody>
          <a:bodyPr/>
          <a:lstStyle/>
          <a:p>
            <a:r>
              <a:rPr lang="en-GB" b="1">
                <a:solidFill>
                  <a:srgbClr val="FF0000"/>
                </a:solidFill>
                <a:latin typeface="Colonna MT" pitchFamily="82" charset="0"/>
              </a:rPr>
              <a:t>Chapter Iv- limitations of the study</a:t>
            </a:r>
            <a:endParaRPr lang="en-US" b="1">
              <a:solidFill>
                <a:srgbClr val="FF0000"/>
              </a:solidFill>
              <a:latin typeface="Colonna MT" pitchFamily="82" charset="0"/>
            </a:endParaRPr>
          </a:p>
        </p:txBody>
      </p:sp>
      <p:sp>
        <p:nvSpPr>
          <p:cNvPr id="3" name="Content Placeholder 2">
            <a:extLst>
              <a:ext uri="{FF2B5EF4-FFF2-40B4-BE49-F238E27FC236}">
                <a16:creationId xmlns:a16="http://schemas.microsoft.com/office/drawing/2014/main" id="{C9AFBBE1-F0B4-7A4D-BF68-92F844586632}"/>
              </a:ext>
            </a:extLst>
          </p:cNvPr>
          <p:cNvSpPr>
            <a:spLocks noGrp="1"/>
          </p:cNvSpPr>
          <p:nvPr>
            <p:ph idx="1"/>
          </p:nvPr>
        </p:nvSpPr>
        <p:spPr/>
        <p:txBody>
          <a:bodyPr/>
          <a:lstStyle/>
          <a:p>
            <a:pPr marL="0" indent="0">
              <a:buNone/>
            </a:pPr>
            <a:r>
              <a:rPr lang="en-GB">
                <a:latin typeface="Aparajita" panose="02020603050405020304" pitchFamily="18" charset="0"/>
                <a:cs typeface="Aparajita" panose="02020603050405020304" pitchFamily="18" charset="0"/>
              </a:rPr>
              <a:t>Due to the emerging financial distress Faced by most companies On account of the large scale Economic distress Caused by covid 19, It has been decided to raise the threshold Of default Under section 4 Of the insolvency and Bankruptcy code(“ibc”), 2016 to INR 10million(from the existing threshold of INR 100thousand). This will, by and large prevent triggering of insolvency proceedings against medium and small scale enterprise (msme)</a:t>
            </a:r>
            <a:endParaRPr lang="en-US">
              <a:latin typeface="Aparajita" panose="02020603050405020304" pitchFamily="18" charset="0"/>
              <a:cs typeface="Aparajita" panose="02020603050405020304" pitchFamily="18" charset="0"/>
            </a:endParaRPr>
          </a:p>
        </p:txBody>
      </p:sp>
    </p:spTree>
    <p:extLst>
      <p:ext uri="{BB962C8B-B14F-4D97-AF65-F5344CB8AC3E}">
        <p14:creationId xmlns:p14="http://schemas.microsoft.com/office/powerpoint/2010/main" val="1563648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72F53-61AB-D94A-B39C-4FB37ADED37D}"/>
              </a:ext>
            </a:extLst>
          </p:cNvPr>
          <p:cNvSpPr>
            <a:spLocks noGrp="1"/>
          </p:cNvSpPr>
          <p:nvPr>
            <p:ph type="title"/>
          </p:nvPr>
        </p:nvSpPr>
        <p:spPr/>
        <p:txBody>
          <a:bodyPr/>
          <a:lstStyle/>
          <a:p>
            <a:r>
              <a:rPr lang="en-GB" b="1">
                <a:solidFill>
                  <a:schemeClr val="accent3">
                    <a:lumMod val="50000"/>
                  </a:schemeClr>
                </a:solidFill>
                <a:latin typeface="Colonna MT" pitchFamily="82" charset="0"/>
              </a:rPr>
              <a:t>Chapter v- Conclusion of the study </a:t>
            </a:r>
            <a:endParaRPr lang="en-US" b="1">
              <a:solidFill>
                <a:schemeClr val="accent3">
                  <a:lumMod val="50000"/>
                </a:schemeClr>
              </a:solidFill>
              <a:latin typeface="Colonna MT" pitchFamily="82" charset="0"/>
            </a:endParaRPr>
          </a:p>
        </p:txBody>
      </p:sp>
      <p:sp>
        <p:nvSpPr>
          <p:cNvPr id="3" name="Content Placeholder 2">
            <a:extLst>
              <a:ext uri="{FF2B5EF4-FFF2-40B4-BE49-F238E27FC236}">
                <a16:creationId xmlns:a16="http://schemas.microsoft.com/office/drawing/2014/main" id="{EBB94A9D-96DF-9248-B9FF-23A2BF0CA36D}"/>
              </a:ext>
            </a:extLst>
          </p:cNvPr>
          <p:cNvSpPr>
            <a:spLocks noGrp="1"/>
          </p:cNvSpPr>
          <p:nvPr>
            <p:ph idx="1"/>
          </p:nvPr>
        </p:nvSpPr>
        <p:spPr/>
        <p:txBody>
          <a:bodyPr/>
          <a:lstStyle/>
          <a:p>
            <a:r>
              <a:rPr lang="en-GB" b="0" i="0">
                <a:solidFill>
                  <a:srgbClr val="5A5254"/>
                </a:solidFill>
                <a:effectLst/>
                <a:latin typeface="Abhaya Libre"/>
              </a:rPr>
              <a:t>The need to consider potential disclosure of subsequent events in the notes to financial statements, as outlined in Accounting Standards Codification 855, Subsequent Events</a:t>
            </a:r>
          </a:p>
          <a:p>
            <a:r>
              <a:rPr lang="en-GB" b="0" i="0">
                <a:solidFill>
                  <a:srgbClr val="5A5254"/>
                </a:solidFill>
                <a:effectLst/>
                <a:latin typeface="Abhaya Libre"/>
              </a:rPr>
              <a:t>The ‘general policy to grant appropriate relief from filing deadlines in situations where, in light of circumstances beyond the control of the issuer, filings cannot be completed on time with appropriate review and attention.’</a:t>
            </a:r>
          </a:p>
          <a:p>
            <a:endParaRPr lang="en-GB" b="0">
              <a:solidFill>
                <a:srgbClr val="333333"/>
              </a:solidFill>
              <a:effectLst/>
              <a:latin typeface="inherit"/>
            </a:endParaRPr>
          </a:p>
        </p:txBody>
      </p:sp>
    </p:spTree>
    <p:extLst>
      <p:ext uri="{BB962C8B-B14F-4D97-AF65-F5344CB8AC3E}">
        <p14:creationId xmlns:p14="http://schemas.microsoft.com/office/powerpoint/2010/main" val="4088580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61CE9-56C3-FF4C-BD67-2C6F5CF47A33}"/>
              </a:ext>
            </a:extLst>
          </p:cNvPr>
          <p:cNvSpPr>
            <a:spLocks noGrp="1"/>
          </p:cNvSpPr>
          <p:nvPr>
            <p:ph type="title"/>
          </p:nvPr>
        </p:nvSpPr>
        <p:spPr>
          <a:xfrm>
            <a:off x="913774" y="618517"/>
            <a:ext cx="10364451" cy="1596177"/>
          </a:xfrm>
        </p:spPr>
        <p:txBody>
          <a:bodyPr/>
          <a:lstStyle/>
          <a:p>
            <a:r>
              <a:rPr lang="en-GB" b="1">
                <a:latin typeface="Algerian" panose="02000000000000000000" pitchFamily="2" charset="0"/>
                <a:ea typeface="Algerian" panose="02000000000000000000" pitchFamily="2" charset="0"/>
              </a:rPr>
              <a:t>D</a:t>
            </a:r>
            <a:r>
              <a:rPr lang="en-US" b="1">
                <a:latin typeface="Algerian" panose="02000000000000000000" pitchFamily="2" charset="0"/>
                <a:ea typeface="Algerian" panose="02000000000000000000" pitchFamily="2" charset="0"/>
              </a:rPr>
              <a:t>ECLARATION</a:t>
            </a:r>
          </a:p>
        </p:txBody>
      </p:sp>
      <p:sp>
        <p:nvSpPr>
          <p:cNvPr id="3" name="Content Placeholder 2">
            <a:extLst>
              <a:ext uri="{FF2B5EF4-FFF2-40B4-BE49-F238E27FC236}">
                <a16:creationId xmlns:a16="http://schemas.microsoft.com/office/drawing/2014/main" id="{9A7F036F-DD06-5640-903A-D78F679EE374}"/>
              </a:ext>
            </a:extLst>
          </p:cNvPr>
          <p:cNvSpPr>
            <a:spLocks noGrp="1"/>
          </p:cNvSpPr>
          <p:nvPr>
            <p:ph idx="1"/>
          </p:nvPr>
        </p:nvSpPr>
        <p:spPr>
          <a:xfrm>
            <a:off x="913773" y="2071687"/>
            <a:ext cx="10364452" cy="4786313"/>
          </a:xfrm>
        </p:spPr>
        <p:txBody>
          <a:bodyPr>
            <a:normAutofit/>
          </a:bodyPr>
          <a:lstStyle/>
          <a:p>
            <a:pPr marL="0" indent="0">
              <a:buNone/>
            </a:pPr>
            <a:r>
              <a:rPr lang="en-US">
                <a:latin typeface="Arabic Typesetting" panose="03020402040406030203" pitchFamily="66" charset="-78"/>
                <a:ea typeface="Baskerville Old Face" panose="02000000000000000000" pitchFamily="2" charset="0"/>
                <a:cs typeface="Arabic Typesetting" panose="03020402040406030203" pitchFamily="66" charset="-78"/>
              </a:rPr>
              <a:t>I, SMRUTI SMARANIKA BEHERA hereby declare that this project titled, “</a:t>
            </a:r>
            <a:r>
              <a:rPr lang="en-GB">
                <a:latin typeface="Arabic Typesetting" panose="03020402040406030203" pitchFamily="66" charset="-78"/>
                <a:ea typeface="Baskerville Old Face" panose="02000000000000000000" pitchFamily="2" charset="0"/>
                <a:cs typeface="Arabic Typesetting" panose="03020402040406030203" pitchFamily="66" charset="-78"/>
              </a:rPr>
              <a:t>CHALLENGES FACED BY COMPANY SECRETARIES DURING CORONAVIRUS</a:t>
            </a:r>
            <a:r>
              <a:rPr lang="en-US">
                <a:latin typeface="Arabic Typesetting" panose="03020402040406030203" pitchFamily="66" charset="-78"/>
                <a:ea typeface="Baskerville Old Face" panose="02000000000000000000" pitchFamily="2" charset="0"/>
                <a:cs typeface="Arabic Typesetting" panose="03020402040406030203" pitchFamily="66" charset="-78"/>
              </a:rPr>
              <a:t>” submitted to</a:t>
            </a:r>
            <a:r>
              <a:rPr lang="en-GB">
                <a:latin typeface="Arabic Typesetting" panose="03020402040406030203" pitchFamily="66" charset="-78"/>
                <a:ea typeface="Baskerville Old Face" panose="02000000000000000000" pitchFamily="2" charset="0"/>
                <a:cs typeface="Arabic Typesetting" panose="03020402040406030203" pitchFamily="66" charset="-78"/>
              </a:rPr>
              <a:t> Institute of company of India</a:t>
            </a:r>
            <a:r>
              <a:rPr lang="en-US">
                <a:latin typeface="Arabic Typesetting" panose="03020402040406030203" pitchFamily="66" charset="-78"/>
                <a:ea typeface="Baskerville Old Face" panose="02000000000000000000" pitchFamily="2" charset="0"/>
                <a:cs typeface="Arabic Typesetting" panose="03020402040406030203" pitchFamily="66" charset="-78"/>
              </a:rPr>
              <a:t>, </a:t>
            </a:r>
            <a:r>
              <a:rPr lang="en-GB">
                <a:latin typeface="Arabic Typesetting" panose="03020402040406030203" pitchFamily="66" charset="-78"/>
                <a:ea typeface="Baskerville Old Face" panose="02000000000000000000" pitchFamily="2" charset="0"/>
                <a:cs typeface="Arabic Typesetting" panose="03020402040406030203" pitchFamily="66" charset="-78"/>
              </a:rPr>
              <a:t>BHUBANESWAR CHAPTER</a:t>
            </a:r>
            <a:r>
              <a:rPr lang="en-US">
                <a:latin typeface="Arabic Typesetting" panose="03020402040406030203" pitchFamily="66" charset="-78"/>
                <a:ea typeface="Baskerville Old Face" panose="02000000000000000000" pitchFamily="2" charset="0"/>
                <a:cs typeface="Arabic Typesetting" panose="03020402040406030203" pitchFamily="66" charset="-78"/>
              </a:rPr>
              <a:t>, Odisha </a:t>
            </a:r>
            <a:r>
              <a:rPr lang="en-GB">
                <a:latin typeface="Arabic Typesetting" panose="03020402040406030203" pitchFamily="66" charset="-78"/>
                <a:ea typeface="Baskerville Old Face" panose="02000000000000000000" pitchFamily="2" charset="0"/>
                <a:cs typeface="Arabic Typesetting" panose="03020402040406030203" pitchFamily="66" charset="-78"/>
              </a:rPr>
              <a:t>it </a:t>
            </a:r>
            <a:r>
              <a:rPr lang="en-US">
                <a:latin typeface="Arabic Typesetting" panose="03020402040406030203" pitchFamily="66" charset="-78"/>
                <a:ea typeface="Baskerville Old Face" panose="02000000000000000000" pitchFamily="2" charset="0"/>
                <a:cs typeface="Arabic Typesetting" panose="03020402040406030203" pitchFamily="66" charset="-78"/>
              </a:rPr>
              <a:t>is an original piece of work done by me and it has not been published elsewhere or submitted for any other Degree or Diploma in full or in part. Works of other authors cited in this project have been duly acknowledged under the sections “Reference”.</a:t>
            </a:r>
          </a:p>
          <a:p>
            <a:pPr marL="0" indent="0">
              <a:buNone/>
            </a:pPr>
            <a:endParaRPr lang="en-US">
              <a:latin typeface="Arabic Typesetting" panose="03020402040406030203" pitchFamily="66" charset="-78"/>
              <a:ea typeface="Baskerville Old Face" panose="02000000000000000000" pitchFamily="2" charset="0"/>
              <a:cs typeface="Arabic Typesetting" panose="03020402040406030203" pitchFamily="66" charset="-78"/>
            </a:endParaRPr>
          </a:p>
          <a:p>
            <a:pPr marL="0" indent="0">
              <a:buNone/>
            </a:pPr>
            <a:r>
              <a:rPr lang="en-GB">
                <a:latin typeface="Arabic Typesetting" panose="03020402040406030203" pitchFamily="66" charset="-78"/>
                <a:ea typeface="Baskerville Old Face" panose="02000000000000000000" pitchFamily="2" charset="0"/>
                <a:cs typeface="Arabic Typesetting" panose="03020402040406030203" pitchFamily="66" charset="-78"/>
              </a:rPr>
              <a:t>PLACE- BHUBANESWAR.                                                                                                   SMRUTI</a:t>
            </a:r>
            <a:r>
              <a:rPr lang="en-US">
                <a:latin typeface="Arabic Typesetting" panose="03020402040406030203" pitchFamily="66" charset="-78"/>
                <a:ea typeface="Baskerville Old Face" panose="02000000000000000000" pitchFamily="2" charset="0"/>
                <a:cs typeface="Arabic Typesetting" panose="03020402040406030203" pitchFamily="66" charset="-78"/>
              </a:rPr>
              <a:t> </a:t>
            </a:r>
            <a:r>
              <a:rPr lang="en-GB">
                <a:latin typeface="Arabic Typesetting" panose="03020402040406030203" pitchFamily="66" charset="-78"/>
                <a:ea typeface="Baskerville Old Face" panose="02000000000000000000" pitchFamily="2" charset="0"/>
                <a:cs typeface="Arabic Typesetting" panose="03020402040406030203" pitchFamily="66" charset="-78"/>
              </a:rPr>
              <a:t>SMARANIKA BEHERA</a:t>
            </a:r>
            <a:r>
              <a:rPr lang="en-US">
                <a:latin typeface="Arabic Typesetting" panose="03020402040406030203" pitchFamily="66" charset="-78"/>
                <a:ea typeface="Baskerville Old Face" panose="02000000000000000000" pitchFamily="2" charset="0"/>
                <a:cs typeface="Arabic Typesetting" panose="03020402040406030203" pitchFamily="66" charset="-78"/>
              </a:rPr>
              <a:t> </a:t>
            </a:r>
            <a:endParaRPr lang="en-GB">
              <a:latin typeface="Arabic Typesetting" panose="03020402040406030203" pitchFamily="66" charset="-78"/>
              <a:ea typeface="Baskerville Old Face" panose="02000000000000000000" pitchFamily="2" charset="0"/>
              <a:cs typeface="Arabic Typesetting" panose="03020402040406030203" pitchFamily="66" charset="-78"/>
            </a:endParaRPr>
          </a:p>
          <a:p>
            <a:pPr marL="0" indent="0">
              <a:buNone/>
            </a:pPr>
            <a:r>
              <a:rPr lang="en-US">
                <a:latin typeface="Arabic Typesetting" panose="03020402040406030203" pitchFamily="66" charset="-78"/>
                <a:ea typeface="Baskerville Old Face" panose="02000000000000000000" pitchFamily="2" charset="0"/>
                <a:cs typeface="Arabic Typesetting" panose="03020402040406030203" pitchFamily="66" charset="-78"/>
              </a:rPr>
              <a:t> </a:t>
            </a:r>
            <a:r>
              <a:rPr lang="en-GB">
                <a:latin typeface="Arabic Typesetting" panose="03020402040406030203" pitchFamily="66" charset="-78"/>
                <a:ea typeface="Baskerville Old Face" panose="02000000000000000000" pitchFamily="2" charset="0"/>
                <a:cs typeface="Arabic Typesetting" panose="03020402040406030203" pitchFamily="66" charset="-78"/>
              </a:rPr>
              <a:t>DATE – 28.07.2020.                 </a:t>
            </a:r>
            <a:r>
              <a:rPr lang="en-US">
                <a:latin typeface="Arabic Typesetting" panose="03020402040406030203" pitchFamily="66" charset="-78"/>
                <a:ea typeface="Baskerville Old Face" panose="02000000000000000000" pitchFamily="2" charset="0"/>
                <a:cs typeface="Arabic Typesetting" panose="03020402040406030203" pitchFamily="66" charset="-78"/>
              </a:rPr>
              <a:t>                                            </a:t>
            </a:r>
            <a:r>
              <a:rPr lang="en-GB">
                <a:latin typeface="Arabic Typesetting" panose="03020402040406030203" pitchFamily="66" charset="-78"/>
                <a:ea typeface="Baskerville Old Face" panose="02000000000000000000" pitchFamily="2" charset="0"/>
                <a:cs typeface="Arabic Typesetting" panose="03020402040406030203" pitchFamily="66" charset="-78"/>
              </a:rPr>
              <a:t>                            </a:t>
            </a:r>
            <a:endParaRPr lang="en-US">
              <a:latin typeface="Arabic Typesetting" panose="03020402040406030203" pitchFamily="66" charset="-78"/>
              <a:ea typeface="Baskerville Old Face" panose="02000000000000000000" pitchFamily="2" charset="0"/>
              <a:cs typeface="Arabic Typesetting" panose="03020402040406030203" pitchFamily="66" charset="-78"/>
            </a:endParaRPr>
          </a:p>
          <a:p>
            <a:pPr marL="0" indent="0">
              <a:buNone/>
            </a:pPr>
            <a:endParaRPr lang="en-US"/>
          </a:p>
        </p:txBody>
      </p:sp>
    </p:spTree>
    <p:extLst>
      <p:ext uri="{BB962C8B-B14F-4D97-AF65-F5344CB8AC3E}">
        <p14:creationId xmlns:p14="http://schemas.microsoft.com/office/powerpoint/2010/main" val="33735073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9EA52-52E8-EC4A-A45A-522F9C88DC9D}"/>
              </a:ext>
            </a:extLst>
          </p:cNvPr>
          <p:cNvSpPr>
            <a:spLocks noGrp="1"/>
          </p:cNvSpPr>
          <p:nvPr>
            <p:ph type="title"/>
          </p:nvPr>
        </p:nvSpPr>
        <p:spPr/>
        <p:txBody>
          <a:bodyPr/>
          <a:lstStyle/>
          <a:p>
            <a:r>
              <a:rPr lang="en-US" b="1">
                <a:latin typeface="Algerian" pitchFamily="82" charset="0"/>
              </a:rPr>
              <a:t>CERTIFICATE</a:t>
            </a:r>
          </a:p>
        </p:txBody>
      </p:sp>
      <p:sp>
        <p:nvSpPr>
          <p:cNvPr id="3" name="Content Placeholder 2">
            <a:extLst>
              <a:ext uri="{FF2B5EF4-FFF2-40B4-BE49-F238E27FC236}">
                <a16:creationId xmlns:a16="http://schemas.microsoft.com/office/drawing/2014/main" id="{0DF51726-49FE-4E44-AA2A-FDC804230AC8}"/>
              </a:ext>
            </a:extLst>
          </p:cNvPr>
          <p:cNvSpPr>
            <a:spLocks noGrp="1"/>
          </p:cNvSpPr>
          <p:nvPr>
            <p:ph idx="1"/>
          </p:nvPr>
        </p:nvSpPr>
        <p:spPr>
          <a:xfrm>
            <a:off x="820531" y="2214694"/>
            <a:ext cx="10550938" cy="5078623"/>
          </a:xfrm>
        </p:spPr>
        <p:txBody>
          <a:bodyPr/>
          <a:lstStyle/>
          <a:p>
            <a:pPr marL="0" indent="0">
              <a:buNone/>
            </a:pPr>
            <a:r>
              <a:rPr lang="en-US">
                <a:latin typeface="Arabic Typesetting" panose="03020402040406030203" pitchFamily="66" charset="-78"/>
                <a:cs typeface="Arabic Typesetting" panose="03020402040406030203" pitchFamily="66" charset="-78"/>
              </a:rPr>
              <a:t>This is to certify that Ms. Smruti Smaranika Behera has completed her project work for the </a:t>
            </a:r>
            <a:r>
              <a:rPr lang="en-GB">
                <a:latin typeface="Arabic Typesetting" panose="03020402040406030203" pitchFamily="66" charset="-78"/>
                <a:cs typeface="Arabic Typesetting" panose="03020402040406030203" pitchFamily="66" charset="-78"/>
              </a:rPr>
              <a:t>July month competition </a:t>
            </a:r>
            <a:r>
              <a:rPr lang="en-US">
                <a:latin typeface="Arabic Typesetting" panose="03020402040406030203" pitchFamily="66" charset="-78"/>
                <a:cs typeface="Arabic Typesetting" panose="03020402040406030203" pitchFamily="66" charset="-78"/>
              </a:rPr>
              <a:t>in the faculty of </a:t>
            </a:r>
            <a:r>
              <a:rPr lang="en-GB">
                <a:latin typeface="Arabic Typesetting" panose="03020402040406030203" pitchFamily="66" charset="-78"/>
                <a:cs typeface="Arabic Typesetting" panose="03020402040406030203" pitchFamily="66" charset="-78"/>
              </a:rPr>
              <a:t>ICSI, BHUBANESWAR CHAPTER on</a:t>
            </a:r>
            <a:r>
              <a:rPr lang="en-US">
                <a:latin typeface="Arabic Typesetting" panose="03020402040406030203" pitchFamily="66" charset="-78"/>
                <a:cs typeface="Arabic Typesetting" panose="03020402040406030203" pitchFamily="66" charset="-78"/>
              </a:rPr>
              <a:t> title of project work to be written </a:t>
            </a:r>
            <a:r>
              <a:rPr lang="en-GB">
                <a:latin typeface="Arabic Typesetting" panose="03020402040406030203" pitchFamily="66" charset="-78"/>
                <a:cs typeface="Arabic Typesetting" panose="03020402040406030203" pitchFamily="66" charset="-78"/>
              </a:rPr>
              <a:t>“challenges faced by company secretaries during Coronavirus </a:t>
            </a:r>
            <a:r>
              <a:rPr lang="en-US">
                <a:latin typeface="Arabic Typesetting" panose="03020402040406030203" pitchFamily="66" charset="-78"/>
                <a:cs typeface="Arabic Typesetting" panose="03020402040406030203" pitchFamily="66" charset="-78"/>
              </a:rPr>
              <a:t>” under my supervision. It is her own work n facts reported by her personal findings and investigation.</a:t>
            </a:r>
          </a:p>
          <a:p>
            <a:pPr marL="0" indent="0">
              <a:buNone/>
            </a:pPr>
            <a:endParaRPr lang="en-US">
              <a:latin typeface="Arabic Typesetting" panose="03020402040406030203" pitchFamily="66" charset="-78"/>
              <a:cs typeface="Arabic Typesetting" panose="03020402040406030203" pitchFamily="66" charset="-78"/>
            </a:endParaRPr>
          </a:p>
          <a:p>
            <a:pPr marL="0" indent="0">
              <a:buNone/>
            </a:pPr>
            <a:r>
              <a:rPr lang="en-US">
                <a:latin typeface="Arabic Typesetting" panose="03020402040406030203" pitchFamily="66" charset="-78"/>
                <a:cs typeface="Arabic Typesetting" panose="03020402040406030203" pitchFamily="66" charset="-78"/>
              </a:rPr>
              <a:t>PLACE: </a:t>
            </a:r>
            <a:r>
              <a:rPr lang="en-GB">
                <a:latin typeface="Arabic Typesetting" panose="03020402040406030203" pitchFamily="66" charset="-78"/>
                <a:cs typeface="Arabic Typesetting" panose="03020402040406030203" pitchFamily="66" charset="-78"/>
              </a:rPr>
              <a:t>Bhubaneswar</a:t>
            </a:r>
            <a:endParaRPr lang="en-US">
              <a:latin typeface="Arabic Typesetting" panose="03020402040406030203" pitchFamily="66" charset="-78"/>
              <a:cs typeface="Arabic Typesetting" panose="03020402040406030203" pitchFamily="66" charset="-78"/>
            </a:endParaRPr>
          </a:p>
          <a:p>
            <a:pPr marL="0" indent="0">
              <a:buNone/>
            </a:pPr>
            <a:r>
              <a:rPr lang="en-US">
                <a:latin typeface="Arabic Typesetting" panose="03020402040406030203" pitchFamily="66" charset="-78"/>
                <a:cs typeface="Arabic Typesetting" panose="03020402040406030203" pitchFamily="66" charset="-78"/>
              </a:rPr>
              <a:t>DATE:  2</a:t>
            </a:r>
            <a:r>
              <a:rPr lang="en-GB">
                <a:latin typeface="Arabic Typesetting" panose="03020402040406030203" pitchFamily="66" charset="-78"/>
                <a:cs typeface="Arabic Typesetting" panose="03020402040406030203" pitchFamily="66" charset="-78"/>
              </a:rPr>
              <a:t>8.</a:t>
            </a:r>
            <a:r>
              <a:rPr lang="en-US">
                <a:latin typeface="Arabic Typesetting" panose="03020402040406030203" pitchFamily="66" charset="-78"/>
                <a:cs typeface="Arabic Typesetting" panose="03020402040406030203" pitchFamily="66" charset="-78"/>
              </a:rPr>
              <a:t>0</a:t>
            </a:r>
            <a:r>
              <a:rPr lang="en-GB">
                <a:latin typeface="Arabic Typesetting" panose="03020402040406030203" pitchFamily="66" charset="-78"/>
                <a:cs typeface="Arabic Typesetting" panose="03020402040406030203" pitchFamily="66" charset="-78"/>
              </a:rPr>
              <a:t>7.</a:t>
            </a:r>
            <a:r>
              <a:rPr lang="en-US">
                <a:latin typeface="Arabic Typesetting" panose="03020402040406030203" pitchFamily="66" charset="-78"/>
                <a:cs typeface="Arabic Typesetting" panose="03020402040406030203" pitchFamily="66" charset="-78"/>
              </a:rPr>
              <a:t>2020                                                               </a:t>
            </a:r>
            <a:r>
              <a:rPr lang="en-GB">
                <a:latin typeface="Arabic Typesetting" panose="03020402040406030203" pitchFamily="66" charset="-78"/>
                <a:cs typeface="Arabic Typesetting" panose="03020402040406030203" pitchFamily="66" charset="-78"/>
              </a:rPr>
              <a:t>                                                         </a:t>
            </a:r>
            <a:r>
              <a:rPr lang="en-US">
                <a:latin typeface="Arabic Typesetting" panose="03020402040406030203" pitchFamily="66" charset="-78"/>
                <a:cs typeface="Arabic Typesetting" panose="03020402040406030203" pitchFamily="66" charset="-78"/>
              </a:rPr>
              <a:t>     </a:t>
            </a:r>
            <a:r>
              <a:rPr lang="en-GB">
                <a:latin typeface="Arabic Typesetting" panose="03020402040406030203" pitchFamily="66" charset="-78"/>
                <a:cs typeface="Arabic Typesetting" panose="03020402040406030203" pitchFamily="66" charset="-78"/>
              </a:rPr>
              <a:t>Mr..</a:t>
            </a:r>
            <a:r>
              <a:rPr lang="en-US">
                <a:latin typeface="Arabic Typesetting" panose="03020402040406030203" pitchFamily="66" charset="-78"/>
                <a:cs typeface="Arabic Typesetting" panose="03020402040406030203" pitchFamily="66" charset="-78"/>
              </a:rPr>
              <a:t>  </a:t>
            </a:r>
            <a:r>
              <a:rPr lang="en-GB">
                <a:latin typeface="Arabic Typesetting" panose="03020402040406030203" pitchFamily="66" charset="-78"/>
                <a:cs typeface="Arabic Typesetting" panose="03020402040406030203" pitchFamily="66" charset="-78"/>
              </a:rPr>
              <a:t>U.C Mishra </a:t>
            </a:r>
            <a:endParaRPr lang="en-US">
              <a:latin typeface="Arabic Typesetting" panose="03020402040406030203" pitchFamily="66" charset="-78"/>
              <a:cs typeface="Arabic Typesetting" panose="03020402040406030203" pitchFamily="66" charset="-78"/>
            </a:endParaRPr>
          </a:p>
          <a:p>
            <a:pPr marL="0" indent="0">
              <a:buNone/>
            </a:pPr>
            <a:r>
              <a:rPr lang="en-US">
                <a:latin typeface="Arabic Typesetting" panose="03020402040406030203" pitchFamily="66" charset="-78"/>
                <a:cs typeface="Arabic Typesetting" panose="03020402040406030203" pitchFamily="66" charset="-78"/>
              </a:rPr>
              <a:t>                                                                                               </a:t>
            </a:r>
            <a:r>
              <a:rPr lang="en-GB">
                <a:latin typeface="Arabic Typesetting" panose="03020402040406030203" pitchFamily="66" charset="-78"/>
                <a:cs typeface="Arabic Typesetting" panose="03020402040406030203" pitchFamily="66" charset="-78"/>
              </a:rPr>
              <a:t>                                                     </a:t>
            </a:r>
            <a:r>
              <a:rPr lang="en-US">
                <a:latin typeface="Arabic Typesetting" panose="03020402040406030203" pitchFamily="66" charset="-78"/>
                <a:cs typeface="Arabic Typesetting" panose="03020402040406030203" pitchFamily="66" charset="-78"/>
              </a:rPr>
              <a:t>   </a:t>
            </a:r>
            <a:r>
              <a:rPr lang="en-GB">
                <a:latin typeface="Arabic Typesetting" panose="03020402040406030203" pitchFamily="66" charset="-78"/>
                <a:cs typeface="Arabic Typesetting" panose="03020402040406030203" pitchFamily="66" charset="-78"/>
              </a:rPr>
              <a:t>(executive officer)</a:t>
            </a:r>
            <a:endParaRPr lang="en-US">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343105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812DE6-6B61-EF4D-90C3-3FAD7185AAA0}"/>
              </a:ext>
            </a:extLst>
          </p:cNvPr>
          <p:cNvSpPr>
            <a:spLocks noGrp="1"/>
          </p:cNvSpPr>
          <p:nvPr>
            <p:ph type="title"/>
          </p:nvPr>
        </p:nvSpPr>
        <p:spPr>
          <a:xfrm>
            <a:off x="-154782" y="0"/>
            <a:ext cx="11251407" cy="1845600"/>
          </a:xfrm>
        </p:spPr>
        <p:txBody>
          <a:bodyPr/>
          <a:lstStyle/>
          <a:p>
            <a:r>
              <a:rPr lang="en-GB"/>
              <a:t>                 </a:t>
            </a:r>
            <a:r>
              <a:rPr lang="en-US" b="1">
                <a:latin typeface="Algerian" pitchFamily="82" charset="0"/>
              </a:rPr>
              <a:t>ACKNOWLEDGEMENT</a:t>
            </a:r>
          </a:p>
        </p:txBody>
      </p:sp>
      <p:sp>
        <p:nvSpPr>
          <p:cNvPr id="3" name="Content Placeholder 2">
            <a:extLst>
              <a:ext uri="{FF2B5EF4-FFF2-40B4-BE49-F238E27FC236}">
                <a16:creationId xmlns:a16="http://schemas.microsoft.com/office/drawing/2014/main" id="{2BBFC955-492C-0246-872B-B42DD63FE686}"/>
              </a:ext>
            </a:extLst>
          </p:cNvPr>
          <p:cNvSpPr>
            <a:spLocks noGrp="1"/>
          </p:cNvSpPr>
          <p:nvPr>
            <p:ph idx="1"/>
          </p:nvPr>
        </p:nvSpPr>
        <p:spPr>
          <a:xfrm>
            <a:off x="435768" y="1440657"/>
            <a:ext cx="11320463" cy="5917406"/>
          </a:xfrm>
        </p:spPr>
        <p:txBody>
          <a:bodyPr>
            <a:normAutofit/>
          </a:bodyPr>
          <a:lstStyle/>
          <a:p>
            <a:pPr marL="0" indent="0">
              <a:buNone/>
            </a:pPr>
            <a:r>
              <a:rPr lang="en-US">
                <a:latin typeface="Arabic Typesetting" panose="03020402040406030203" pitchFamily="66" charset="-78"/>
                <a:cs typeface="Arabic Typesetting" panose="03020402040406030203" pitchFamily="66" charset="-78"/>
              </a:rPr>
              <a:t> It is my proud privilege to release the feelings of my gratitude to several persons who helped me directly or indirectly to conduct this research project work. I express my heart full indebtness and owe a deep sense of gratitude to my teacher and my faculty </a:t>
            </a:r>
            <a:r>
              <a:rPr lang="en-GB">
                <a:latin typeface="Arabic Typesetting" panose="03020402040406030203" pitchFamily="66" charset="-78"/>
                <a:cs typeface="Arabic Typesetting" panose="03020402040406030203" pitchFamily="66" charset="-78"/>
              </a:rPr>
              <a:t>guiIde of ICSI BHUBANESWAR CHAPTER for</a:t>
            </a:r>
            <a:r>
              <a:rPr lang="en-US">
                <a:latin typeface="Arabic Typesetting" panose="03020402040406030203" pitchFamily="66" charset="-78"/>
                <a:cs typeface="Arabic Typesetting" panose="03020402040406030203" pitchFamily="66" charset="-78"/>
              </a:rPr>
              <a:t> it’s sincere guidance and inspiration in completing this project. </a:t>
            </a:r>
          </a:p>
          <a:p>
            <a:pPr marL="0" indent="0">
              <a:buNone/>
            </a:pPr>
            <a:r>
              <a:rPr lang="en-US">
                <a:latin typeface="Arabic Typesetting" panose="03020402040406030203" pitchFamily="66" charset="-78"/>
                <a:cs typeface="Arabic Typesetting" panose="03020402040406030203" pitchFamily="66" charset="-78"/>
              </a:rPr>
              <a:t>   I am extremely thankful to our Head of </a:t>
            </a:r>
            <a:r>
              <a:rPr lang="en-GB">
                <a:latin typeface="Arabic Typesetting" panose="03020402040406030203" pitchFamily="66" charset="-78"/>
                <a:cs typeface="Arabic Typesetting" panose="03020402040406030203" pitchFamily="66" charset="-78"/>
              </a:rPr>
              <a:t>Institution and</a:t>
            </a:r>
            <a:r>
              <a:rPr lang="en-US">
                <a:latin typeface="Arabic Typesetting" panose="03020402040406030203" pitchFamily="66" charset="-78"/>
                <a:cs typeface="Arabic Typesetting" panose="03020402040406030203" pitchFamily="66" charset="-78"/>
              </a:rPr>
              <a:t> all faculty members of </a:t>
            </a:r>
            <a:r>
              <a:rPr lang="en-GB">
                <a:latin typeface="Arabic Typesetting" panose="03020402040406030203" pitchFamily="66" charset="-78"/>
                <a:cs typeface="Arabic Typesetting" panose="03020402040406030203" pitchFamily="66" charset="-78"/>
              </a:rPr>
              <a:t>institution</a:t>
            </a:r>
            <a:r>
              <a:rPr lang="en-US">
                <a:latin typeface="Arabic Typesetting" panose="03020402040406030203" pitchFamily="66" charset="-78"/>
                <a:cs typeface="Arabic Typesetting" panose="03020402040406030203" pitchFamily="66" charset="-78"/>
              </a:rPr>
              <a:t> of</a:t>
            </a:r>
            <a:r>
              <a:rPr lang="en-GB">
                <a:latin typeface="Arabic Typesetting" panose="03020402040406030203" pitchFamily="66" charset="-78"/>
                <a:cs typeface="Arabic Typesetting" panose="03020402040406030203" pitchFamily="66" charset="-78"/>
              </a:rPr>
              <a:t> Bhubaneswar chapter</a:t>
            </a:r>
            <a:r>
              <a:rPr lang="en-US">
                <a:latin typeface="Arabic Typesetting" panose="03020402040406030203" pitchFamily="66" charset="-78"/>
                <a:cs typeface="Arabic Typesetting" panose="03020402040406030203" pitchFamily="66" charset="-78"/>
              </a:rPr>
              <a:t> for a cooridination and co-operation and for their guidance and encouragement.</a:t>
            </a:r>
          </a:p>
          <a:p>
            <a:pPr marL="0" indent="0">
              <a:buNone/>
            </a:pPr>
            <a:r>
              <a:rPr lang="en-US">
                <a:latin typeface="Arabic Typesetting" panose="03020402040406030203" pitchFamily="66" charset="-78"/>
                <a:cs typeface="Arabic Typesetting" panose="03020402040406030203" pitchFamily="66" charset="-78"/>
              </a:rPr>
              <a:t>    I also thank all my friends who have contributed to the preparation of this project report. I will be indebted to them.</a:t>
            </a:r>
          </a:p>
          <a:p>
            <a:pPr marL="0" indent="0">
              <a:buNone/>
            </a:pPr>
            <a:r>
              <a:rPr lang="en-US">
                <a:latin typeface="Arabic Typesetting" panose="03020402040406030203" pitchFamily="66" charset="-78"/>
                <a:cs typeface="Arabic Typesetting" panose="03020402040406030203" pitchFamily="66" charset="-78"/>
              </a:rPr>
              <a:t>The study has indeed helped me to explore more knowledgeable avenues related to my topic and I am sure it will help me in my future.</a:t>
            </a:r>
          </a:p>
          <a:p>
            <a:pPr marL="0" indent="0">
              <a:buNone/>
            </a:pPr>
            <a:endParaRPr lang="en-US">
              <a:latin typeface="Arabic Typesetting" panose="03020402040406030203" pitchFamily="66" charset="-78"/>
              <a:cs typeface="Arabic Typesetting" panose="03020402040406030203" pitchFamily="66" charset="-78"/>
            </a:endParaRPr>
          </a:p>
          <a:p>
            <a:pPr marL="0" indent="0">
              <a:buNone/>
            </a:pPr>
            <a:r>
              <a:rPr lang="en-US">
                <a:latin typeface="Arabic Typesetting" panose="03020402040406030203" pitchFamily="66" charset="-78"/>
                <a:cs typeface="Arabic Typesetting" panose="03020402040406030203" pitchFamily="66" charset="-78"/>
              </a:rPr>
              <a:t>                                                                                              </a:t>
            </a:r>
            <a:r>
              <a:rPr lang="en-GB">
                <a:latin typeface="Arabic Typesetting" panose="03020402040406030203" pitchFamily="66" charset="-78"/>
                <a:cs typeface="Arabic Typesetting" panose="03020402040406030203" pitchFamily="66" charset="-78"/>
              </a:rPr>
              <a:t>                                                                  </a:t>
            </a:r>
            <a:r>
              <a:rPr lang="en-US">
                <a:latin typeface="Arabic Typesetting" panose="03020402040406030203" pitchFamily="66" charset="-78"/>
                <a:cs typeface="Arabic Typesetting" panose="03020402040406030203" pitchFamily="66" charset="-78"/>
              </a:rPr>
              <a:t>   SMRUTI SMARANIKA BEHERA </a:t>
            </a:r>
          </a:p>
        </p:txBody>
      </p:sp>
    </p:spTree>
    <p:extLst>
      <p:ext uri="{BB962C8B-B14F-4D97-AF65-F5344CB8AC3E}">
        <p14:creationId xmlns:p14="http://schemas.microsoft.com/office/powerpoint/2010/main" val="42772134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07301-3404-6E40-918C-76ABBB314340}"/>
              </a:ext>
            </a:extLst>
          </p:cNvPr>
          <p:cNvSpPr>
            <a:spLocks noGrp="1"/>
          </p:cNvSpPr>
          <p:nvPr>
            <p:ph type="title"/>
          </p:nvPr>
        </p:nvSpPr>
        <p:spPr>
          <a:xfrm>
            <a:off x="794711" y="0"/>
            <a:ext cx="10364451" cy="1297780"/>
          </a:xfrm>
        </p:spPr>
        <p:txBody>
          <a:bodyPr anchor="ctr"/>
          <a:lstStyle/>
          <a:p>
            <a:pPr algn="just"/>
            <a:r>
              <a:rPr lang="en-GB"/>
              <a:t>                    </a:t>
            </a:r>
            <a:r>
              <a:rPr lang="en-GB" b="1">
                <a:solidFill>
                  <a:schemeClr val="accent6">
                    <a:lumMod val="50000"/>
                  </a:schemeClr>
                </a:solidFill>
                <a:latin typeface="Colonna MT" pitchFamily="82" charset="0"/>
                <a:ea typeface="Castellar" panose="02000000000000000000" pitchFamily="2" charset="0"/>
              </a:rPr>
              <a:t>Chapter i- Introduction</a:t>
            </a:r>
            <a:endParaRPr lang="en-US" b="1">
              <a:solidFill>
                <a:schemeClr val="accent6">
                  <a:lumMod val="50000"/>
                </a:schemeClr>
              </a:solidFill>
              <a:latin typeface="Colonna MT" pitchFamily="82" charset="0"/>
              <a:ea typeface="Castellar" panose="02000000000000000000" pitchFamily="2" charset="0"/>
            </a:endParaRPr>
          </a:p>
        </p:txBody>
      </p:sp>
      <p:sp>
        <p:nvSpPr>
          <p:cNvPr id="3" name="Content Placeholder 2">
            <a:extLst>
              <a:ext uri="{FF2B5EF4-FFF2-40B4-BE49-F238E27FC236}">
                <a16:creationId xmlns:a16="http://schemas.microsoft.com/office/drawing/2014/main" id="{B55A1811-3FDC-9D44-A266-9E45D86867D6}"/>
              </a:ext>
            </a:extLst>
          </p:cNvPr>
          <p:cNvSpPr>
            <a:spLocks noGrp="1"/>
          </p:cNvSpPr>
          <p:nvPr>
            <p:ph idx="1"/>
          </p:nvPr>
        </p:nvSpPr>
        <p:spPr>
          <a:xfrm>
            <a:off x="321469" y="1297780"/>
            <a:ext cx="11822906" cy="5131592"/>
          </a:xfrm>
        </p:spPr>
        <p:txBody>
          <a:bodyPr>
            <a:normAutofit/>
          </a:bodyPr>
          <a:lstStyle/>
          <a:p>
            <a:pPr marL="0" indent="0">
              <a:buNone/>
            </a:pPr>
            <a:r>
              <a:rPr lang="en-GB" b="0" i="0">
                <a:solidFill>
                  <a:srgbClr val="212529"/>
                </a:solidFill>
                <a:effectLst/>
                <a:latin typeface="Open Sans"/>
              </a:rPr>
              <a:t>  </a:t>
            </a:r>
            <a:r>
              <a:rPr lang="en-GB" b="1" i="0">
                <a:solidFill>
                  <a:srgbClr val="212529"/>
                </a:solidFill>
                <a:effectLst/>
                <a:latin typeface="Arial Rounded MT Bold" panose="020F0704030504030204" pitchFamily="34" charset="0"/>
              </a:rPr>
              <a:t>   1. </a:t>
            </a:r>
            <a:r>
              <a:rPr lang="en-GB" b="1" i="0" u="sng">
                <a:solidFill>
                  <a:srgbClr val="212529"/>
                </a:solidFill>
                <a:effectLst/>
                <a:latin typeface="Arial Rounded MT Bold" panose="020F0704030504030204" pitchFamily="34" charset="0"/>
              </a:rPr>
              <a:t>Background Information/brief overview.</a:t>
            </a:r>
          </a:p>
          <a:p>
            <a:r>
              <a:rPr lang="en-GB" b="0" i="0">
                <a:solidFill>
                  <a:srgbClr val="212529"/>
                </a:solidFill>
                <a:effectLst/>
                <a:latin typeface="Aparajita" panose="02020603050405020304" pitchFamily="18" charset="0"/>
                <a:ea typeface="Chiller" panose="02000000000000000000" pitchFamily="2" charset="0"/>
                <a:cs typeface="Aparajita" panose="02020603050405020304" pitchFamily="18" charset="0"/>
              </a:rPr>
              <a:t>The</a:t>
            </a:r>
            <a:r>
              <a:rPr lang="en-GB" b="0" i="0">
                <a:solidFill>
                  <a:srgbClr val="212529"/>
                </a:solidFill>
                <a:effectLst/>
                <a:latin typeface="Calibri Light" panose="020F0302020204030204" pitchFamily="34" charset="0"/>
                <a:ea typeface="Chiller" panose="02000000000000000000" pitchFamily="2" charset="0"/>
                <a:cs typeface="Times New Roman" panose="02020603050405020304" pitchFamily="18" charset="0"/>
              </a:rPr>
              <a:t> </a:t>
            </a:r>
            <a:r>
              <a:rPr lang="en-GB" b="0" i="0">
                <a:solidFill>
                  <a:srgbClr val="212529"/>
                </a:solidFill>
                <a:effectLst/>
                <a:latin typeface="Aparajita" panose="02020603050405020304" pitchFamily="18" charset="0"/>
                <a:ea typeface="Chiller" panose="02000000000000000000" pitchFamily="2" charset="0"/>
                <a:cs typeface="Aparajita" panose="02020603050405020304" pitchFamily="18" charset="0"/>
              </a:rPr>
              <a:t>times we face are trying, unprecedented and marked by absolute uncertainty. The situation at hand is extraordinary. The speed with which the pandemic is spreading and its gigantic proportions have impacted every aspect of human civilization and left us not just speechless but also motionless. This is one event that has a fundamental and far reaching impact on the way the businesses conduct themselves. Newer models of doing business had to be evolved such as prescriptive work from home, curfews and lockdowns across cities, nations and continents.</a:t>
            </a:r>
          </a:p>
          <a:p>
            <a:r>
              <a:rPr lang="en-GB" b="0" i="0">
                <a:solidFill>
                  <a:srgbClr val="212529"/>
                </a:solidFill>
                <a:effectLst/>
                <a:latin typeface="Aparajita" panose="02020603050405020304" pitchFamily="18" charset="0"/>
                <a:ea typeface="Chiller" panose="02000000000000000000" pitchFamily="2" charset="0"/>
                <a:cs typeface="Aparajita" panose="02020603050405020304" pitchFamily="18" charset="0"/>
              </a:rPr>
              <a:t>While the economy has taken a plunge, the bears are pulling down the stock markets deeper by the hour and even continuity of business is threatened, the real </a:t>
            </a:r>
            <a:r>
              <a:rPr lang="en-GB" b="0" i="1">
                <a:solidFill>
                  <a:srgbClr val="212529"/>
                </a:solidFill>
                <a:effectLst/>
                <a:latin typeface="Aparajita" panose="02020603050405020304" pitchFamily="18" charset="0"/>
                <a:ea typeface="Chiller" panose="02000000000000000000" pitchFamily="2" charset="0"/>
                <a:cs typeface="Aparajita" panose="02020603050405020304" pitchFamily="18" charset="0"/>
              </a:rPr>
              <a:t>mantra</a:t>
            </a:r>
            <a:r>
              <a:rPr lang="en-GB" b="0" i="0">
                <a:solidFill>
                  <a:srgbClr val="212529"/>
                </a:solidFill>
                <a:effectLst/>
                <a:latin typeface="Aparajita" panose="02020603050405020304" pitchFamily="18" charset="0"/>
                <a:ea typeface="Chiller" panose="02000000000000000000" pitchFamily="2" charset="0"/>
                <a:cs typeface="Aparajita" panose="02020603050405020304" pitchFamily="18" charset="0"/>
              </a:rPr>
              <a:t> for any corporate would be to stand by its conviction of purpose and sustainability. It is for the board of directors of a company to lead from the front in such a crisis and provide leadership with utmost optimism and self-confidence to survive these tough times.</a:t>
            </a:r>
          </a:p>
          <a:p>
            <a:pPr marL="0" indent="0">
              <a:buNone/>
            </a:pPr>
            <a:endParaRPr lang="en-US"/>
          </a:p>
        </p:txBody>
      </p:sp>
    </p:spTree>
    <p:extLst>
      <p:ext uri="{BB962C8B-B14F-4D97-AF65-F5344CB8AC3E}">
        <p14:creationId xmlns:p14="http://schemas.microsoft.com/office/powerpoint/2010/main" val="3890659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957CE8-D775-C345-8908-1BF86D4DBA96}"/>
              </a:ext>
            </a:extLst>
          </p:cNvPr>
          <p:cNvSpPr>
            <a:spLocks noGrp="1"/>
          </p:cNvSpPr>
          <p:nvPr>
            <p:ph idx="1"/>
          </p:nvPr>
        </p:nvSpPr>
        <p:spPr>
          <a:xfrm>
            <a:off x="321468" y="136922"/>
            <a:ext cx="11549063" cy="6584155"/>
          </a:xfrm>
        </p:spPr>
        <p:txBody>
          <a:bodyPr>
            <a:normAutofit fontScale="92500" lnSpcReduction="20000"/>
          </a:bodyPr>
          <a:lstStyle/>
          <a:p>
            <a:pPr marL="0" indent="0">
              <a:buNone/>
            </a:pPr>
            <a:r>
              <a:rPr lang="en-GB" sz="2200" b="1"/>
              <a:t>  </a:t>
            </a:r>
            <a:r>
              <a:rPr lang="en-GB" sz="2200" b="1">
                <a:latin typeface="Arial Rounded MT Bold" panose="020F0704030504030204" pitchFamily="34" charset="0"/>
              </a:rPr>
              <a:t>2</a:t>
            </a:r>
            <a:r>
              <a:rPr lang="en-GB" sz="2200" b="1"/>
              <a:t>. </a:t>
            </a:r>
            <a:r>
              <a:rPr lang="en-GB" sz="2200" b="1" u="sng">
                <a:latin typeface="Arial Rounded MT Bold" panose="020F0704030504030204" pitchFamily="34" charset="0"/>
              </a:rPr>
              <a:t>Statement of problems</a:t>
            </a:r>
          </a:p>
          <a:p>
            <a:r>
              <a:rPr lang="en-GB">
                <a:solidFill>
                  <a:srgbClr val="212529"/>
                </a:solidFill>
                <a:latin typeface="Aparajita" panose="02020603050405020304" pitchFamily="18" charset="0"/>
                <a:cs typeface="Aparajita" panose="02020603050405020304" pitchFamily="18" charset="0"/>
              </a:rPr>
              <a:t>Supply</a:t>
            </a:r>
            <a:r>
              <a:rPr lang="en-GB" b="0" i="0">
                <a:solidFill>
                  <a:srgbClr val="212529"/>
                </a:solidFill>
                <a:effectLst/>
                <a:latin typeface="Aparajita" panose="02020603050405020304" pitchFamily="18" charset="0"/>
                <a:cs typeface="Aparajita" panose="02020603050405020304" pitchFamily="18" charset="0"/>
              </a:rPr>
              <a:t> chain disruption</a:t>
            </a:r>
          </a:p>
          <a:p>
            <a:r>
              <a:rPr lang="en-GB" b="0" i="0">
                <a:solidFill>
                  <a:srgbClr val="212529"/>
                </a:solidFill>
                <a:effectLst/>
                <a:latin typeface="Aparajita" panose="02020603050405020304" pitchFamily="18" charset="0"/>
                <a:cs typeface="Aparajita" panose="02020603050405020304" pitchFamily="18" charset="0"/>
              </a:rPr>
              <a:t>D</a:t>
            </a:r>
            <a:r>
              <a:rPr lang="en-GB" sz="1600" b="0" i="0">
                <a:solidFill>
                  <a:srgbClr val="212529"/>
                </a:solidFill>
                <a:effectLst/>
                <a:latin typeface="Aparajita" panose="02020603050405020304" pitchFamily="18" charset="0"/>
                <a:cs typeface="Aparajita" panose="02020603050405020304" pitchFamily="18" charset="0"/>
              </a:rPr>
              <a:t>ata privacy considerations</a:t>
            </a:r>
          </a:p>
          <a:p>
            <a:r>
              <a:rPr lang="en-GB" b="0" i="0">
                <a:solidFill>
                  <a:srgbClr val="212529"/>
                </a:solidFill>
                <a:effectLst/>
                <a:latin typeface="Aparajita" panose="02020603050405020304" pitchFamily="18" charset="0"/>
                <a:cs typeface="Aparajita" panose="02020603050405020304" pitchFamily="18" charset="0"/>
              </a:rPr>
              <a:t>Facilitating and undertaking year end audits</a:t>
            </a:r>
          </a:p>
          <a:p>
            <a:r>
              <a:rPr lang="en-GB" b="0" i="0">
                <a:solidFill>
                  <a:srgbClr val="212529"/>
                </a:solidFill>
                <a:effectLst/>
                <a:latin typeface="Aparajita" panose="02020603050405020304" pitchFamily="18" charset="0"/>
                <a:cs typeface="Aparajita" panose="02020603050405020304" pitchFamily="18" charset="0"/>
              </a:rPr>
              <a:t>Avoiding Ethical Traps</a:t>
            </a:r>
          </a:p>
          <a:p>
            <a:pPr marL="0" indent="0">
              <a:buNone/>
            </a:pPr>
            <a:r>
              <a:rPr lang="en-GB" sz="2200" b="1">
                <a:solidFill>
                  <a:srgbClr val="212529"/>
                </a:solidFill>
                <a:latin typeface="Arial Rounded MT Bold" panose="020F0704030504030204" pitchFamily="34" charset="0"/>
              </a:rPr>
              <a:t> 3.</a:t>
            </a:r>
            <a:r>
              <a:rPr lang="en-GB" sz="2200" b="1" u="sng">
                <a:solidFill>
                  <a:srgbClr val="212529"/>
                </a:solidFill>
                <a:latin typeface="Arial Rounded MT Bold" panose="020F0704030504030204" pitchFamily="34" charset="0"/>
              </a:rPr>
              <a:t>Motivation/need of the study</a:t>
            </a:r>
          </a:p>
          <a:p>
            <a:pPr marL="0" indent="0">
              <a:buNone/>
            </a:pPr>
            <a:r>
              <a:rPr lang="en-GB" b="0" i="0">
                <a:solidFill>
                  <a:srgbClr val="212529"/>
                </a:solidFill>
                <a:effectLst/>
                <a:latin typeface="Aparajita" panose="02020603050405020304" pitchFamily="18" charset="0"/>
                <a:cs typeface="Aparajita" panose="02020603050405020304" pitchFamily="18" charset="0"/>
              </a:rPr>
              <a:t>The board and management need to respond to the crunch in supply chain and the dynamic circumstances.</a:t>
            </a:r>
          </a:p>
          <a:p>
            <a:pPr marL="0" indent="0">
              <a:buNone/>
            </a:pPr>
            <a:r>
              <a:rPr lang="en-GB" b="0" i="0">
                <a:solidFill>
                  <a:srgbClr val="212529"/>
                </a:solidFill>
                <a:effectLst/>
                <a:latin typeface="Aparajita" panose="02020603050405020304" pitchFamily="18" charset="0"/>
                <a:cs typeface="Aparajita" panose="02020603050405020304" pitchFamily="18" charset="0"/>
              </a:rPr>
              <a:t>It is suggested to ensure compliance with company protocol on data sharing. In case the company does not have any such policy in place, the Board along with management inputs could develop the policy pointers for ensuring safety of data.</a:t>
            </a:r>
          </a:p>
          <a:p>
            <a:pPr marL="0" indent="0">
              <a:buNone/>
            </a:pPr>
            <a:r>
              <a:rPr lang="en-GB" b="0" i="0">
                <a:solidFill>
                  <a:srgbClr val="212529"/>
                </a:solidFill>
                <a:effectLst/>
                <a:latin typeface="Aparajita" panose="02020603050405020304" pitchFamily="18" charset="0"/>
                <a:cs typeface="Aparajita" panose="02020603050405020304" pitchFamily="18" charset="0"/>
              </a:rPr>
              <a:t>The primary purpose of the Board Leadership is to create, preserve and grow shareholder value and contribute to the nation's wealth legally and ethically.</a:t>
            </a:r>
          </a:p>
          <a:p>
            <a:pPr marL="0" indent="0">
              <a:buNone/>
            </a:pPr>
            <a:r>
              <a:rPr lang="en-GB" b="0" i="0">
                <a:solidFill>
                  <a:srgbClr val="212529"/>
                </a:solidFill>
                <a:effectLst/>
                <a:latin typeface="Aparajita" panose="02020603050405020304" pitchFamily="18" charset="0"/>
                <a:cs typeface="Aparajita" panose="02020603050405020304" pitchFamily="18" charset="0"/>
              </a:rPr>
              <a:t>In extreme situations such as the Covid-19 pandemic, the Boards should ensure re-dedication of the management to simple principles of behavioural ethics – moral awareness of the company coupled with moral intent lead to moral decision making, the foundation of a moral action and ESG compliant company.</a:t>
            </a:r>
          </a:p>
        </p:txBody>
      </p:sp>
    </p:spTree>
    <p:extLst>
      <p:ext uri="{BB962C8B-B14F-4D97-AF65-F5344CB8AC3E}">
        <p14:creationId xmlns:p14="http://schemas.microsoft.com/office/powerpoint/2010/main" val="883512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C6A78-9D6F-5645-841A-A2BCEB17973C}"/>
              </a:ext>
            </a:extLst>
          </p:cNvPr>
          <p:cNvSpPr>
            <a:spLocks noGrp="1"/>
          </p:cNvSpPr>
          <p:nvPr>
            <p:ph type="title"/>
          </p:nvPr>
        </p:nvSpPr>
        <p:spPr>
          <a:xfrm>
            <a:off x="913774" y="189890"/>
            <a:ext cx="10364451" cy="857860"/>
          </a:xfrm>
        </p:spPr>
        <p:txBody>
          <a:bodyPr/>
          <a:lstStyle/>
          <a:p>
            <a:r>
              <a:rPr lang="en-GB" b="1">
                <a:solidFill>
                  <a:schemeClr val="accent1">
                    <a:lumMod val="50000"/>
                  </a:schemeClr>
                </a:solidFill>
                <a:latin typeface="Colonna MT" pitchFamily="82" charset="0"/>
              </a:rPr>
              <a:t>Chapter Ii- literature review</a:t>
            </a:r>
            <a:endParaRPr lang="en-US" b="1">
              <a:solidFill>
                <a:schemeClr val="accent1">
                  <a:lumMod val="50000"/>
                </a:schemeClr>
              </a:solidFill>
              <a:latin typeface="Colonna MT" pitchFamily="82" charset="0"/>
            </a:endParaRPr>
          </a:p>
        </p:txBody>
      </p:sp>
      <p:sp>
        <p:nvSpPr>
          <p:cNvPr id="3" name="Content Placeholder 2">
            <a:extLst>
              <a:ext uri="{FF2B5EF4-FFF2-40B4-BE49-F238E27FC236}">
                <a16:creationId xmlns:a16="http://schemas.microsoft.com/office/drawing/2014/main" id="{6004DAB9-C947-0A43-8543-B0CD2A79E672}"/>
              </a:ext>
            </a:extLst>
          </p:cNvPr>
          <p:cNvSpPr>
            <a:spLocks noGrp="1"/>
          </p:cNvSpPr>
          <p:nvPr>
            <p:ph idx="1"/>
          </p:nvPr>
        </p:nvSpPr>
        <p:spPr>
          <a:xfrm>
            <a:off x="285740" y="1047750"/>
            <a:ext cx="11620518" cy="5381625"/>
          </a:xfrm>
        </p:spPr>
        <p:txBody>
          <a:bodyPr>
            <a:normAutofit fontScale="92500" lnSpcReduction="10000"/>
          </a:bodyPr>
          <a:lstStyle/>
          <a:p>
            <a:pPr marL="0" indent="0">
              <a:buNone/>
            </a:pPr>
            <a:r>
              <a:rPr lang="en-GB" b="1">
                <a:latin typeface="Arial Rounded MT Bold" panose="020F0704030504030204" pitchFamily="34" charset="0"/>
              </a:rPr>
              <a:t>1. </a:t>
            </a:r>
            <a:r>
              <a:rPr lang="en-GB" b="1" u="sng">
                <a:latin typeface="Arial Rounded MT Bold" panose="020F0704030504030204" pitchFamily="34" charset="0"/>
              </a:rPr>
              <a:t>Details of literature revieW</a:t>
            </a:r>
          </a:p>
          <a:p>
            <a:pPr marL="0" indent="0">
              <a:buNone/>
            </a:pPr>
            <a:r>
              <a:rPr lang="en-GB" sz="1400" b="1" i="0">
                <a:solidFill>
                  <a:srgbClr val="454545"/>
                </a:solidFill>
                <a:effectLst/>
                <a:latin typeface="Aparajita" panose="02020603050405020304" pitchFamily="18" charset="0"/>
                <a:cs typeface="Aparajita" panose="02020603050405020304" pitchFamily="18" charset="0"/>
              </a:rPr>
              <a:t>Employess:-</a:t>
            </a:r>
          </a:p>
          <a:p>
            <a:pPr marL="0" indent="0">
              <a:buNone/>
            </a:pPr>
            <a:r>
              <a:rPr lang="en-GB" sz="1600">
                <a:solidFill>
                  <a:srgbClr val="454545"/>
                </a:solidFill>
                <a:latin typeface="Aparajita" panose="02020603050405020304" pitchFamily="18" charset="0"/>
                <a:cs typeface="Aparajita" panose="02020603050405020304" pitchFamily="18" charset="0"/>
              </a:rPr>
              <a:t>This</a:t>
            </a:r>
            <a:r>
              <a:rPr lang="en-GB" sz="1600" b="0" i="0">
                <a:solidFill>
                  <a:srgbClr val="454545"/>
                </a:solidFill>
                <a:effectLst/>
                <a:latin typeface="Aparajita" panose="02020603050405020304" pitchFamily="18" charset="0"/>
                <a:cs typeface="Aparajita" panose="02020603050405020304" pitchFamily="18" charset="0"/>
              </a:rPr>
              <a:t> would mean that the employee would be given access to documents and records of the company through storage media or shared emails or would be provided the physical copies. Even in the first case, while the employee would be logging in to the network of the Company, the employee would be using systems at his/her residence which may not have the same degree of protection and security.</a:t>
            </a:r>
          </a:p>
          <a:p>
            <a:pPr marL="0" indent="0">
              <a:buNone/>
            </a:pPr>
            <a:r>
              <a:rPr lang="en-GB" sz="1400" b="1">
                <a:solidFill>
                  <a:srgbClr val="454545"/>
                </a:solidFill>
                <a:latin typeface="Aparajita" panose="02020603050405020304" pitchFamily="18" charset="0"/>
                <a:cs typeface="Aparajita" panose="02020603050405020304" pitchFamily="18" charset="0"/>
              </a:rPr>
              <a:t>Customer contract</a:t>
            </a:r>
            <a:r>
              <a:rPr lang="en-GB" sz="1600" b="1">
                <a:solidFill>
                  <a:srgbClr val="454545"/>
                </a:solidFill>
                <a:latin typeface="Aparajita" panose="02020603050405020304" pitchFamily="18" charset="0"/>
                <a:cs typeface="Aparajita" panose="02020603050405020304" pitchFamily="18" charset="0"/>
              </a:rPr>
              <a:t>:-</a:t>
            </a:r>
          </a:p>
          <a:p>
            <a:pPr marL="0" indent="0">
              <a:buNone/>
            </a:pPr>
            <a:r>
              <a:rPr lang="en-GB" sz="1600" b="0" i="0">
                <a:solidFill>
                  <a:srgbClr val="454545"/>
                </a:solidFill>
                <a:effectLst/>
                <a:latin typeface="Aparajita" panose="02020603050405020304" pitchFamily="18" charset="0"/>
                <a:cs typeface="Aparajita" panose="02020603050405020304" pitchFamily="18" charset="0"/>
              </a:rPr>
              <a:t> There would be severe impact in adhering to these timelines on account of non-availability of raw materials, disruption of production schedule, non-availability of means of transport, non-availability of air or sea connectivity, non-availability of key employees</a:t>
            </a:r>
          </a:p>
          <a:p>
            <a:pPr marL="0" indent="0">
              <a:buNone/>
            </a:pPr>
            <a:r>
              <a:rPr lang="en-GB" sz="1400" b="1" i="0">
                <a:solidFill>
                  <a:srgbClr val="454545"/>
                </a:solidFill>
                <a:effectLst/>
                <a:latin typeface="Aparajita" panose="02020603050405020304" pitchFamily="18" charset="0"/>
                <a:cs typeface="Aparajita" panose="02020603050405020304" pitchFamily="18" charset="0"/>
              </a:rPr>
              <a:t>Government:-</a:t>
            </a:r>
          </a:p>
          <a:p>
            <a:pPr marL="0" indent="0">
              <a:buNone/>
            </a:pPr>
            <a:r>
              <a:rPr lang="en-GB" sz="1400">
                <a:solidFill>
                  <a:srgbClr val="454545"/>
                </a:solidFill>
                <a:latin typeface="Aparajita" panose="02020603050405020304" pitchFamily="18" charset="0"/>
                <a:cs typeface="Aparajita" panose="02020603050405020304" pitchFamily="18" charset="0"/>
              </a:rPr>
              <a:t>Every</a:t>
            </a:r>
            <a:r>
              <a:rPr lang="en-GB" sz="1400" i="0">
                <a:solidFill>
                  <a:srgbClr val="454545"/>
                </a:solidFill>
                <a:effectLst/>
                <a:latin typeface="Aparajita" panose="02020603050405020304" pitchFamily="18" charset="0"/>
                <a:cs typeface="Aparajita" panose="02020603050405020304" pitchFamily="18" charset="0"/>
              </a:rPr>
              <a:t> </a:t>
            </a:r>
            <a:r>
              <a:rPr lang="en-GB" sz="1400" b="0" i="0">
                <a:solidFill>
                  <a:srgbClr val="454545"/>
                </a:solidFill>
                <a:effectLst/>
                <a:latin typeface="Aparajita" panose="02020603050405020304" pitchFamily="18" charset="0"/>
                <a:cs typeface="Aparajita" panose="02020603050405020304" pitchFamily="18" charset="0"/>
              </a:rPr>
              <a:t>business has to comply with applicable laws and regulations which will include a number of forms, returns, etc. to be filed. These are all timebound and delays are inevitable on account of disruption in business as well as non-availability employees, consultants and professionals.</a:t>
            </a:r>
          </a:p>
          <a:p>
            <a:pPr marL="0" indent="0">
              <a:buNone/>
            </a:pPr>
            <a:r>
              <a:rPr lang="en-GB" sz="1400" b="1" i="0">
                <a:solidFill>
                  <a:srgbClr val="454545"/>
                </a:solidFill>
                <a:effectLst/>
                <a:latin typeface="Aparajita" panose="02020603050405020304" pitchFamily="18" charset="0"/>
                <a:cs typeface="Aparajita" panose="02020603050405020304" pitchFamily="18" charset="0"/>
              </a:rPr>
              <a:t>Vendor Contract:-</a:t>
            </a:r>
          </a:p>
          <a:p>
            <a:pPr marL="0" indent="0">
              <a:buNone/>
            </a:pPr>
            <a:r>
              <a:rPr lang="en-GB" sz="1400" b="0" i="0">
                <a:solidFill>
                  <a:srgbClr val="454545"/>
                </a:solidFill>
                <a:effectLst/>
                <a:latin typeface="Aparajita" panose="02020603050405020304" pitchFamily="18" charset="0"/>
                <a:cs typeface="Aparajita" panose="02020603050405020304" pitchFamily="18" charset="0"/>
              </a:rPr>
              <a:t>A business could depend on a critical service or a raw material from a vendor and the vendor may be supplying the said service or product by using a sub-contractor who could be located in one of the countries which have been significantly impacted. This would mean that the business would face disruption.</a:t>
            </a:r>
          </a:p>
          <a:p>
            <a:pPr marL="0" indent="0">
              <a:buNone/>
            </a:pPr>
            <a:endParaRPr lang="en-GB" sz="1600">
              <a:latin typeface="Aparajita" panose="02020603050405020304" pitchFamily="18" charset="0"/>
              <a:cs typeface="Aparajita" panose="02020603050405020304" pitchFamily="18" charset="0"/>
            </a:endParaRPr>
          </a:p>
        </p:txBody>
      </p:sp>
    </p:spTree>
    <p:extLst>
      <p:ext uri="{BB962C8B-B14F-4D97-AF65-F5344CB8AC3E}">
        <p14:creationId xmlns:p14="http://schemas.microsoft.com/office/powerpoint/2010/main" val="20922058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8307AE-5547-A745-AF80-BE1CF9F2DB29}"/>
              </a:ext>
            </a:extLst>
          </p:cNvPr>
          <p:cNvSpPr>
            <a:spLocks noGrp="1"/>
          </p:cNvSpPr>
          <p:nvPr>
            <p:ph idx="1"/>
          </p:nvPr>
        </p:nvSpPr>
        <p:spPr>
          <a:xfrm>
            <a:off x="714375" y="500064"/>
            <a:ext cx="11052008" cy="6465092"/>
          </a:xfrm>
        </p:spPr>
        <p:txBody>
          <a:bodyPr anchor="t">
            <a:normAutofit fontScale="92500" lnSpcReduction="20000"/>
          </a:bodyPr>
          <a:lstStyle/>
          <a:p>
            <a:pPr marL="0" indent="0">
              <a:buNone/>
            </a:pPr>
            <a:r>
              <a:rPr lang="en-GB" sz="2200" b="1">
                <a:latin typeface="Arial Rounded MT Bold" panose="020F0704030504030204" pitchFamily="34" charset="0"/>
              </a:rPr>
              <a:t>2. </a:t>
            </a:r>
            <a:r>
              <a:rPr lang="en-GB" sz="2200" b="1" u="sng">
                <a:latin typeface="Arial Rounded MT Bold" panose="020F0704030504030204" pitchFamily="34" charset="0"/>
              </a:rPr>
              <a:t>Objective of the study</a:t>
            </a:r>
          </a:p>
          <a:p>
            <a:r>
              <a:rPr lang="en-GB" b="0" i="0">
                <a:solidFill>
                  <a:srgbClr val="212529"/>
                </a:solidFill>
                <a:effectLst/>
                <a:latin typeface="Aparajita" panose="02020603050405020304" pitchFamily="18" charset="0"/>
                <a:cs typeface="Aparajita" panose="02020603050405020304" pitchFamily="18" charset="0"/>
              </a:rPr>
              <a:t>Dynamic Risk Identification, Assessment and Management</a:t>
            </a:r>
          </a:p>
          <a:p>
            <a:pPr marL="0" indent="0">
              <a:buNone/>
            </a:pPr>
            <a:r>
              <a:rPr lang="en-GB" b="0" i="0">
                <a:solidFill>
                  <a:srgbClr val="212529"/>
                </a:solidFill>
                <a:effectLst/>
                <a:latin typeface="Aparajita" panose="02020603050405020304" pitchFamily="18" charset="0"/>
                <a:cs typeface="Aparajita" panose="02020603050405020304" pitchFamily="18" charset="0"/>
              </a:rPr>
              <a:t>    The Board must be in close contact with the CEO and CFO work with the management to                 ensure safety, security and well-being of the Company's workforce and other stakeholders</a:t>
            </a:r>
          </a:p>
          <a:p>
            <a:r>
              <a:rPr lang="en-GB" b="0" i="0">
                <a:solidFill>
                  <a:srgbClr val="212529"/>
                </a:solidFill>
                <a:effectLst/>
                <a:latin typeface="Aparajita" panose="02020603050405020304" pitchFamily="18" charset="0"/>
                <a:cs typeface="Aparajita" panose="02020603050405020304" pitchFamily="18" charset="0"/>
              </a:rPr>
              <a:t> Financial Continuity and Going Concern</a:t>
            </a:r>
          </a:p>
          <a:p>
            <a:pPr marL="0" indent="0">
              <a:buNone/>
            </a:pPr>
            <a:r>
              <a:rPr lang="en-GB" b="0" i="0">
                <a:solidFill>
                  <a:srgbClr val="212529"/>
                </a:solidFill>
                <a:effectLst/>
                <a:latin typeface="Aparajita" panose="02020603050405020304" pitchFamily="18" charset="0"/>
                <a:cs typeface="Aparajita" panose="02020603050405020304" pitchFamily="18" charset="0"/>
              </a:rPr>
              <a:t>The Board must seek frequent briefing on the company's indebtedness, the bank financing, lines of credit, liquidity risks in short term and work with the management to proactively secure the liquidity needs.</a:t>
            </a:r>
          </a:p>
          <a:p>
            <a:r>
              <a:rPr lang="en-GB" b="0" i="0">
                <a:solidFill>
                  <a:srgbClr val="212529"/>
                </a:solidFill>
                <a:effectLst/>
                <a:latin typeface="Aparajita" panose="02020603050405020304" pitchFamily="18" charset="0"/>
                <a:cs typeface="Aparajita" panose="02020603050405020304" pitchFamily="18" charset="0"/>
              </a:rPr>
              <a:t>Communicate, communicate, communicate</a:t>
            </a:r>
          </a:p>
          <a:p>
            <a:pPr marL="0" indent="0">
              <a:buNone/>
            </a:pPr>
            <a:r>
              <a:rPr lang="en-GB" b="0" i="0">
                <a:solidFill>
                  <a:srgbClr val="212529"/>
                </a:solidFill>
                <a:effectLst/>
                <a:latin typeface="Aparajita" panose="02020603050405020304" pitchFamily="18" charset="0"/>
                <a:cs typeface="Aparajita" panose="02020603050405020304" pitchFamily="18" charset="0"/>
              </a:rPr>
              <a:t>The Board must often be in proactive mode for communicating with the sectoral regulators and governmental agencies. Procuring timely guidance from these authorities can facilitate the company to navigate better through choppy waters.</a:t>
            </a:r>
          </a:p>
          <a:p>
            <a:r>
              <a:rPr lang="en-GB" b="0" i="0">
                <a:solidFill>
                  <a:srgbClr val="212529"/>
                </a:solidFill>
                <a:effectLst/>
                <a:latin typeface="Aparajita" panose="02020603050405020304" pitchFamily="18" charset="0"/>
                <a:cs typeface="Aparajita" panose="02020603050405020304" pitchFamily="18" charset="0"/>
              </a:rPr>
              <a:t>Disclosures – mandatory and otherwise</a:t>
            </a:r>
          </a:p>
          <a:p>
            <a:pPr marL="0" indent="0">
              <a:buNone/>
            </a:pPr>
            <a:r>
              <a:rPr lang="en-GB" b="0" i="0">
                <a:solidFill>
                  <a:srgbClr val="212529"/>
                </a:solidFill>
                <a:effectLst/>
                <a:latin typeface="Aparajita" panose="02020603050405020304" pitchFamily="18" charset="0"/>
                <a:cs typeface="Aparajita" panose="02020603050405020304" pitchFamily="18" charset="0"/>
              </a:rPr>
              <a:t>One of the most successful strategies of risk mitigation is a prompt and measured disclosure. In light of existing and emerging uncertainties, it would be the most appropriate to take a more conservative approach about the prompt disclosure of all risk factors and reservations that intimidate the business models.</a:t>
            </a:r>
          </a:p>
          <a:p>
            <a:pPr marL="0" indent="0">
              <a:buNone/>
            </a:pPr>
            <a:endParaRPr lang="en-US"/>
          </a:p>
        </p:txBody>
      </p:sp>
    </p:spTree>
    <p:extLst>
      <p:ext uri="{BB962C8B-B14F-4D97-AF65-F5344CB8AC3E}">
        <p14:creationId xmlns:p14="http://schemas.microsoft.com/office/powerpoint/2010/main" val="897645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E7B897-FB06-574D-A989-7395EDE99933}"/>
              </a:ext>
            </a:extLst>
          </p:cNvPr>
          <p:cNvSpPr>
            <a:spLocks noGrp="1"/>
          </p:cNvSpPr>
          <p:nvPr>
            <p:ph type="title"/>
          </p:nvPr>
        </p:nvSpPr>
        <p:spPr>
          <a:xfrm>
            <a:off x="913774" y="0"/>
            <a:ext cx="10364451" cy="1471613"/>
          </a:xfrm>
        </p:spPr>
        <p:txBody>
          <a:bodyPr>
            <a:normAutofit/>
          </a:bodyPr>
          <a:lstStyle/>
          <a:p>
            <a:r>
              <a:rPr lang="en-GB" b="1">
                <a:solidFill>
                  <a:schemeClr val="accent5">
                    <a:lumMod val="50000"/>
                  </a:schemeClr>
                </a:solidFill>
                <a:latin typeface="Colonna MT" pitchFamily="82" charset="0"/>
              </a:rPr>
              <a:t>Chapter Iii- Findings and recommendations</a:t>
            </a:r>
            <a:endParaRPr lang="en-US" b="1">
              <a:solidFill>
                <a:schemeClr val="accent5">
                  <a:lumMod val="50000"/>
                </a:schemeClr>
              </a:solidFill>
              <a:latin typeface="Colonna MT" pitchFamily="82" charset="0"/>
            </a:endParaRPr>
          </a:p>
        </p:txBody>
      </p:sp>
      <p:sp>
        <p:nvSpPr>
          <p:cNvPr id="3" name="Content Placeholder 2">
            <a:extLst>
              <a:ext uri="{FF2B5EF4-FFF2-40B4-BE49-F238E27FC236}">
                <a16:creationId xmlns:a16="http://schemas.microsoft.com/office/drawing/2014/main" id="{C11EE84B-5851-A243-9A6A-87934DBE4761}"/>
              </a:ext>
            </a:extLst>
          </p:cNvPr>
          <p:cNvSpPr>
            <a:spLocks noGrp="1"/>
          </p:cNvSpPr>
          <p:nvPr>
            <p:ph idx="1"/>
          </p:nvPr>
        </p:nvSpPr>
        <p:spPr>
          <a:xfrm>
            <a:off x="148828" y="1507331"/>
            <a:ext cx="11894343" cy="5350669"/>
          </a:xfrm>
        </p:spPr>
        <p:txBody>
          <a:bodyPr>
            <a:normAutofit/>
          </a:bodyPr>
          <a:lstStyle/>
          <a:p>
            <a:pPr marL="457200" indent="-457200">
              <a:buAutoNum type="arabicPeriod"/>
            </a:pPr>
            <a:r>
              <a:rPr lang="en-GB" b="1" u="sng">
                <a:latin typeface="Arial Rounded MT Bold" panose="020F0704030504030204" pitchFamily="34" charset="0"/>
              </a:rPr>
              <a:t>Findings</a:t>
            </a:r>
          </a:p>
          <a:p>
            <a:pPr marL="0" indent="0">
              <a:buNone/>
            </a:pPr>
            <a:r>
              <a:rPr lang="en-GB" b="0" i="0">
                <a:solidFill>
                  <a:srgbClr val="5A5254"/>
                </a:solidFill>
                <a:effectLst/>
                <a:latin typeface="Aparajita" panose="02020603050405020304" pitchFamily="18" charset="0"/>
                <a:cs typeface="Aparajita" panose="02020603050405020304" pitchFamily="18" charset="0"/>
              </a:rPr>
              <a:t>he says a recent statement from the SEC on the subject has solidified awareness that people are looking at the issue, and a growing number of issuers are now making those risk disclosures.</a:t>
            </a:r>
          </a:p>
          <a:p>
            <a:pPr marL="0" indent="0">
              <a:buNone/>
            </a:pPr>
            <a:r>
              <a:rPr lang="en-GB" b="0" i="0">
                <a:solidFill>
                  <a:srgbClr val="5A5254"/>
                </a:solidFill>
                <a:effectLst/>
                <a:latin typeface="Aparajita" panose="02020603050405020304" pitchFamily="18" charset="0"/>
                <a:cs typeface="Aparajita" panose="02020603050405020304" pitchFamily="18" charset="0"/>
              </a:rPr>
              <a:t>particularly those in the travel industry – are adding references to the coronavirus in their MD&amp;A because it now constitutes a known trend that could impact supply chains or customers</a:t>
            </a:r>
          </a:p>
          <a:p>
            <a:pPr marL="0" indent="0">
              <a:buNone/>
            </a:pPr>
            <a:r>
              <a:rPr lang="en-GB" b="0" i="0">
                <a:solidFill>
                  <a:srgbClr val="5A5254"/>
                </a:solidFill>
                <a:effectLst/>
                <a:latin typeface="Aparajita" panose="02020603050405020304" pitchFamily="18" charset="0"/>
                <a:cs typeface="Aparajita" panose="02020603050405020304" pitchFamily="18" charset="0"/>
              </a:rPr>
              <a:t>Companies are not required to update their guidance in light of the disease and its effects, but in terms of shareholder relations it can be a difficult issue to avoid talking about – and poses the added difficulty of being a fluid situation</a:t>
            </a:r>
          </a:p>
          <a:p>
            <a:pPr marL="0" indent="0">
              <a:buNone/>
            </a:pPr>
            <a:r>
              <a:rPr lang="en-GB" b="0" i="0">
                <a:solidFill>
                  <a:srgbClr val="5A5254"/>
                </a:solidFill>
                <a:effectLst/>
                <a:latin typeface="Aparajita" panose="02020603050405020304" pitchFamily="18" charset="0"/>
                <a:cs typeface="Aparajita" panose="02020603050405020304" pitchFamily="18" charset="0"/>
              </a:rPr>
              <a:t>Other issues corporate secretaries may want to consider, depending on the progress of the virus, is whether to switch from in-person to telephonic board meetings – taking into account the age, location and wishes of directors – and potentially whether to move to holding a virtual AGM</a:t>
            </a:r>
            <a:endParaRPr lang="en-US">
              <a:latin typeface="Aparajita" panose="02020603050405020304" pitchFamily="18" charset="0"/>
              <a:cs typeface="Aparajita" panose="02020603050405020304" pitchFamily="18" charset="0"/>
            </a:endParaRPr>
          </a:p>
        </p:txBody>
      </p:sp>
    </p:spTree>
    <p:extLst>
      <p:ext uri="{BB962C8B-B14F-4D97-AF65-F5344CB8AC3E}">
        <p14:creationId xmlns:p14="http://schemas.microsoft.com/office/powerpoint/2010/main" val="109683758"/>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Droplet</vt:lpstr>
      <vt:lpstr>CHALLENGES FACED BY COMPANY SECRETARIES DURING CORONA VIRUS                 </vt:lpstr>
      <vt:lpstr>DECLARATION</vt:lpstr>
      <vt:lpstr>CERTIFICATE</vt:lpstr>
      <vt:lpstr>                 ACKNOWLEDGEMENT</vt:lpstr>
      <vt:lpstr>                    Chapter i- Introduction</vt:lpstr>
      <vt:lpstr>PowerPoint Presentation</vt:lpstr>
      <vt:lpstr>Chapter Ii- literature review</vt:lpstr>
      <vt:lpstr>PowerPoint Presentation</vt:lpstr>
      <vt:lpstr>Chapter Iii- Findings and recommendations</vt:lpstr>
      <vt:lpstr>PowerPoint Presentation</vt:lpstr>
      <vt:lpstr>Chapter Iv- limitations of the study</vt:lpstr>
      <vt:lpstr>Chapter v- Conclusion of the study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CHALLENGES FACED BY COMPANY SECRETARIES DURING CORONA VIRUS                </dc:title>
  <dc:creator>Smruti Smaranika</dc:creator>
  <cp:lastModifiedBy>Smruti Smaranika</cp:lastModifiedBy>
  <cp:revision>8</cp:revision>
  <dcterms:created xsi:type="dcterms:W3CDTF">2020-07-27T14:27:30Z</dcterms:created>
  <dcterms:modified xsi:type="dcterms:W3CDTF">2020-07-28T14:51:10Z</dcterms:modified>
</cp:coreProperties>
</file>