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50"/>
  </p:notesMasterIdLst>
  <p:sldIdLst>
    <p:sldId id="256" r:id="rId2"/>
    <p:sldId id="289" r:id="rId3"/>
    <p:sldId id="290" r:id="rId4"/>
    <p:sldId id="292" r:id="rId5"/>
    <p:sldId id="307" r:id="rId6"/>
    <p:sldId id="291" r:id="rId7"/>
    <p:sldId id="313" r:id="rId8"/>
    <p:sldId id="293" r:id="rId9"/>
    <p:sldId id="295" r:id="rId10"/>
    <p:sldId id="311" r:id="rId11"/>
    <p:sldId id="316" r:id="rId12"/>
    <p:sldId id="318" r:id="rId13"/>
    <p:sldId id="317" r:id="rId14"/>
    <p:sldId id="294" r:id="rId15"/>
    <p:sldId id="296" r:id="rId16"/>
    <p:sldId id="308" r:id="rId17"/>
    <p:sldId id="310" r:id="rId18"/>
    <p:sldId id="304" r:id="rId19"/>
    <p:sldId id="305" r:id="rId20"/>
    <p:sldId id="315" r:id="rId21"/>
    <p:sldId id="319" r:id="rId22"/>
    <p:sldId id="312" r:id="rId23"/>
    <p:sldId id="309" r:id="rId24"/>
    <p:sldId id="320" r:id="rId25"/>
    <p:sldId id="297" r:id="rId26"/>
    <p:sldId id="301" r:id="rId27"/>
    <p:sldId id="302" r:id="rId28"/>
    <p:sldId id="303" r:id="rId29"/>
    <p:sldId id="298" r:id="rId30"/>
    <p:sldId id="262" r:id="rId31"/>
    <p:sldId id="300" r:id="rId32"/>
    <p:sldId id="306" r:id="rId33"/>
    <p:sldId id="299" r:id="rId34"/>
    <p:sldId id="284" r:id="rId35"/>
    <p:sldId id="285" r:id="rId36"/>
    <p:sldId id="264" r:id="rId37"/>
    <p:sldId id="265" r:id="rId38"/>
    <p:sldId id="266" r:id="rId39"/>
    <p:sldId id="269" r:id="rId40"/>
    <p:sldId id="257" r:id="rId41"/>
    <p:sldId id="261" r:id="rId42"/>
    <p:sldId id="270" r:id="rId43"/>
    <p:sldId id="271" r:id="rId44"/>
    <p:sldId id="273" r:id="rId45"/>
    <p:sldId id="272" r:id="rId46"/>
    <p:sldId id="314" r:id="rId47"/>
    <p:sldId id="287" r:id="rId48"/>
    <p:sldId id="283"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4" d="100"/>
          <a:sy n="64" d="100"/>
        </p:scale>
        <p:origin x="-87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7C1BC-07CA-424D-8674-A1B988870539}" type="datetimeFigureOut">
              <a:rPr lang="en-IN" smtClean="0"/>
              <a:pPr/>
              <a:t>07-03-2021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084A63-8F00-424E-80B4-C7F2A248470E}" type="slidenum">
              <a:rPr lang="en-IN" smtClean="0"/>
              <a:pPr/>
              <a:t>‹#›</a:t>
            </a:fld>
            <a:endParaRPr lang="en-IN"/>
          </a:p>
        </p:txBody>
      </p:sp>
    </p:spTree>
    <p:extLst>
      <p:ext uri="{BB962C8B-B14F-4D97-AF65-F5344CB8AC3E}">
        <p14:creationId xmlns:p14="http://schemas.microsoft.com/office/powerpoint/2010/main" xmlns="" val="2679956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8E084A63-8F00-424E-80B4-C7F2A248470E}" type="slidenum">
              <a:rPr lang="en-IN" smtClean="0"/>
              <a:pPr/>
              <a:t>37</a:t>
            </a:fld>
            <a:endParaRPr lang="en-IN"/>
          </a:p>
        </p:txBody>
      </p:sp>
    </p:spTree>
    <p:extLst>
      <p:ext uri="{BB962C8B-B14F-4D97-AF65-F5344CB8AC3E}">
        <p14:creationId xmlns:p14="http://schemas.microsoft.com/office/powerpoint/2010/main" xmlns="" val="4148619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16E3B74-C68A-47DD-91F9-0693FBD679FC}" type="datetimeFigureOut">
              <a:rPr lang="en-IN" smtClean="0"/>
              <a:pPr/>
              <a:t>07-03-2021</a:t>
            </a:fld>
            <a:endParaRPr lang="en-IN"/>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IN"/>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87D6DA4C-019D-4AE6-ACE5-120C052DE865}" type="slidenum">
              <a:rPr lang="en-IN" smtClean="0"/>
              <a:pPr/>
              <a:t>‹#›</a:t>
            </a:fld>
            <a:endParaRPr lang="en-IN"/>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xmlns="" val="10930671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6E3B74-C68A-47DD-91F9-0693FBD679FC}" type="datetimeFigureOut">
              <a:rPr lang="en-IN" smtClean="0"/>
              <a:pPr/>
              <a:t>07-03-2021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7D6DA4C-019D-4AE6-ACE5-120C052DE865}" type="slidenum">
              <a:rPr lang="en-IN" smtClean="0"/>
              <a:pPr/>
              <a:t>‹#›</a:t>
            </a:fld>
            <a:endParaRPr lang="en-IN"/>
          </a:p>
        </p:txBody>
      </p:sp>
    </p:spTree>
    <p:extLst>
      <p:ext uri="{BB962C8B-B14F-4D97-AF65-F5344CB8AC3E}">
        <p14:creationId xmlns:p14="http://schemas.microsoft.com/office/powerpoint/2010/main" xmlns="" val="1186237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6E3B74-C68A-47DD-91F9-0693FBD679FC}" type="datetimeFigureOut">
              <a:rPr lang="en-IN" smtClean="0"/>
              <a:pPr/>
              <a:t>07-03-2021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7D6DA4C-019D-4AE6-ACE5-120C052DE865}" type="slidenum">
              <a:rPr lang="en-IN" smtClean="0"/>
              <a:pPr/>
              <a:t>‹#›</a:t>
            </a:fld>
            <a:endParaRPr lang="en-IN"/>
          </a:p>
        </p:txBody>
      </p:sp>
    </p:spTree>
    <p:extLst>
      <p:ext uri="{BB962C8B-B14F-4D97-AF65-F5344CB8AC3E}">
        <p14:creationId xmlns:p14="http://schemas.microsoft.com/office/powerpoint/2010/main" xmlns="" val="2766195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6E3B74-C68A-47DD-91F9-0693FBD679FC}" type="datetimeFigureOut">
              <a:rPr lang="en-IN" smtClean="0"/>
              <a:pPr/>
              <a:t>07-03-2021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7D6DA4C-019D-4AE6-ACE5-120C052DE865}" type="slidenum">
              <a:rPr lang="en-IN" smtClean="0"/>
              <a:pPr/>
              <a:t>‹#›</a:t>
            </a:fld>
            <a:endParaRPr lang="en-IN"/>
          </a:p>
        </p:txBody>
      </p:sp>
    </p:spTree>
    <p:extLst>
      <p:ext uri="{BB962C8B-B14F-4D97-AF65-F5344CB8AC3E}">
        <p14:creationId xmlns:p14="http://schemas.microsoft.com/office/powerpoint/2010/main" xmlns="" val="1692254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16E3B74-C68A-47DD-91F9-0693FBD679FC}" type="datetimeFigureOut">
              <a:rPr lang="en-IN" smtClean="0"/>
              <a:pPr/>
              <a:t>07-03-2021</a:t>
            </a:fld>
            <a:endParaRPr lang="en-IN"/>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IN"/>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87D6DA4C-019D-4AE6-ACE5-120C052DE865}" type="slidenum">
              <a:rPr lang="en-IN" smtClean="0"/>
              <a:pPr/>
              <a:t>‹#›</a:t>
            </a:fld>
            <a:endParaRPr lang="en-IN"/>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xmlns="" val="132914942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6E3B74-C68A-47DD-91F9-0693FBD679FC}" type="datetimeFigureOut">
              <a:rPr lang="en-IN" smtClean="0"/>
              <a:pPr/>
              <a:t>07-03-2021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7D6DA4C-019D-4AE6-ACE5-120C052DE865}" type="slidenum">
              <a:rPr lang="en-IN" smtClean="0"/>
              <a:pPr/>
              <a:t>‹#›</a:t>
            </a:fld>
            <a:endParaRPr lang="en-IN"/>
          </a:p>
        </p:txBody>
      </p:sp>
    </p:spTree>
    <p:extLst>
      <p:ext uri="{BB962C8B-B14F-4D97-AF65-F5344CB8AC3E}">
        <p14:creationId xmlns:p14="http://schemas.microsoft.com/office/powerpoint/2010/main" xmlns="" val="2932597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6E3B74-C68A-47DD-91F9-0693FBD679FC}" type="datetimeFigureOut">
              <a:rPr lang="en-IN" smtClean="0"/>
              <a:pPr/>
              <a:t>07-03-2021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7D6DA4C-019D-4AE6-ACE5-120C052DE865}" type="slidenum">
              <a:rPr lang="en-IN" smtClean="0"/>
              <a:pPr/>
              <a:t>‹#›</a:t>
            </a:fld>
            <a:endParaRPr lang="en-IN"/>
          </a:p>
        </p:txBody>
      </p:sp>
    </p:spTree>
    <p:extLst>
      <p:ext uri="{BB962C8B-B14F-4D97-AF65-F5344CB8AC3E}">
        <p14:creationId xmlns:p14="http://schemas.microsoft.com/office/powerpoint/2010/main" xmlns="" val="1810930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6E3B74-C68A-47DD-91F9-0693FBD679FC}" type="datetimeFigureOut">
              <a:rPr lang="en-IN" smtClean="0"/>
              <a:pPr/>
              <a:t>07-03-2021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7D6DA4C-019D-4AE6-ACE5-120C052DE865}" type="slidenum">
              <a:rPr lang="en-IN" smtClean="0"/>
              <a:pPr/>
              <a:t>‹#›</a:t>
            </a:fld>
            <a:endParaRPr lang="en-IN"/>
          </a:p>
        </p:txBody>
      </p:sp>
    </p:spTree>
    <p:extLst>
      <p:ext uri="{BB962C8B-B14F-4D97-AF65-F5344CB8AC3E}">
        <p14:creationId xmlns:p14="http://schemas.microsoft.com/office/powerpoint/2010/main" xmlns="" val="1790279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E3B74-C68A-47DD-91F9-0693FBD679FC}" type="datetimeFigureOut">
              <a:rPr lang="en-IN" smtClean="0"/>
              <a:pPr/>
              <a:t>07-03-2021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7D6DA4C-019D-4AE6-ACE5-120C052DE865}" type="slidenum">
              <a:rPr lang="en-IN" smtClean="0"/>
              <a:pPr/>
              <a:t>‹#›</a:t>
            </a:fld>
            <a:endParaRPr lang="en-IN"/>
          </a:p>
        </p:txBody>
      </p:sp>
    </p:spTree>
    <p:extLst>
      <p:ext uri="{BB962C8B-B14F-4D97-AF65-F5344CB8AC3E}">
        <p14:creationId xmlns:p14="http://schemas.microsoft.com/office/powerpoint/2010/main" xmlns="" val="3525786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16E3B74-C68A-47DD-91F9-0693FBD679FC}" type="datetimeFigureOut">
              <a:rPr lang="en-IN" smtClean="0"/>
              <a:pPr/>
              <a:t>07-03-2021</a:t>
            </a:fld>
            <a:endParaRPr lang="en-IN"/>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IN"/>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7D6DA4C-019D-4AE6-ACE5-120C052DE865}" type="slidenum">
              <a:rPr lang="en-IN" smtClean="0"/>
              <a:pPr/>
              <a:t>‹#›</a:t>
            </a:fld>
            <a:endParaRPr lang="en-IN"/>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3194644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16E3B74-C68A-47DD-91F9-0693FBD679FC}" type="datetimeFigureOut">
              <a:rPr lang="en-IN" smtClean="0"/>
              <a:pPr/>
              <a:t>07-03-2021</a:t>
            </a:fld>
            <a:endParaRPr lang="en-IN"/>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IN"/>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7D6DA4C-019D-4AE6-ACE5-120C052DE865}" type="slidenum">
              <a:rPr lang="en-IN" smtClean="0"/>
              <a:pPr/>
              <a:t>‹#›</a:t>
            </a:fld>
            <a:endParaRPr lang="en-IN"/>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993914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16E3B74-C68A-47DD-91F9-0693FBD679FC}" type="datetimeFigureOut">
              <a:rPr lang="en-IN" smtClean="0"/>
              <a:pPr/>
              <a:t>07-03-2021</a:t>
            </a:fld>
            <a:endParaRPr lang="en-IN"/>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IN"/>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87D6DA4C-019D-4AE6-ACE5-120C052DE865}" type="slidenum">
              <a:rPr lang="en-IN" smtClean="0"/>
              <a:pPr/>
              <a:t>‹#›</a:t>
            </a:fld>
            <a:endParaRPr lang="en-IN"/>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357292987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book.mca.gov.in/Actpagedisplay.aspx?PAGENAME=17846" TargetMode="External"/><Relationship Id="rId2" Type="http://schemas.openxmlformats.org/officeDocument/2006/relationships/hyperlink" Target="http://ebook.mca.gov.in/Childwindow1.aspx?pageid=17884&amp;type=CA&amp;ChildTitle=Chapter%20XXVIII%20Special%20Courts&amp;SearchTex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ebook.mca.gov.in/Actpagedisplay.aspx?PAGENAME=17480" TargetMode="External"/><Relationship Id="rId2" Type="http://schemas.openxmlformats.org/officeDocument/2006/relationships/hyperlink" Target="http://ebook.mca.gov.in/Actpagedisplay.aspx?PAGENAME=17479" TargetMode="External"/><Relationship Id="rId1" Type="http://schemas.openxmlformats.org/officeDocument/2006/relationships/slideLayout" Target="../slideLayouts/slideLayout2.xml"/><Relationship Id="rId4" Type="http://schemas.openxmlformats.org/officeDocument/2006/relationships/hyperlink" Target="http://ebook.mca.gov.in/Actpagedisplay.aspx?PAGENAME=17481"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mailto:info@spcounsels.com"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mailto:pcs.santosh07@gmail.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0F7F79-B515-4876-884B-45E762597B19}"/>
              </a:ext>
            </a:extLst>
          </p:cNvPr>
          <p:cNvSpPr>
            <a:spLocks noGrp="1"/>
          </p:cNvSpPr>
          <p:nvPr>
            <p:ph type="ctrTitle"/>
          </p:nvPr>
        </p:nvSpPr>
        <p:spPr>
          <a:xfrm>
            <a:off x="1915128" y="1788454"/>
            <a:ext cx="8361229" cy="1427357"/>
          </a:xfrm>
        </p:spPr>
        <p:txBody>
          <a:bodyPr/>
          <a:lstStyle/>
          <a:p>
            <a:r>
              <a:rPr lang="en-IN" sz="2800" b="1" dirty="0">
                <a:solidFill>
                  <a:srgbClr val="C00000"/>
                </a:solidFill>
              </a:rPr>
              <a:t>CONCEPTUAL UNDERSTANDING OF COMPOUNDING, ADJUDICATION AND CONDONATION UNDER THE COMPANIES ACT, 2013</a:t>
            </a:r>
            <a:endParaRPr lang="en-IN" sz="1200" b="1" dirty="0">
              <a:solidFill>
                <a:srgbClr val="002060"/>
              </a:solidFill>
            </a:endParaRPr>
          </a:p>
        </p:txBody>
      </p:sp>
      <p:sp>
        <p:nvSpPr>
          <p:cNvPr id="3" name="Subtitle 2">
            <a:extLst>
              <a:ext uri="{FF2B5EF4-FFF2-40B4-BE49-F238E27FC236}">
                <a16:creationId xmlns:a16="http://schemas.microsoft.com/office/drawing/2014/main" xmlns="" id="{AE650501-27C7-4F13-87AB-3C742987458B}"/>
              </a:ext>
            </a:extLst>
          </p:cNvPr>
          <p:cNvSpPr>
            <a:spLocks noGrp="1"/>
          </p:cNvSpPr>
          <p:nvPr>
            <p:ph type="subTitle" idx="1"/>
          </p:nvPr>
        </p:nvSpPr>
        <p:spPr>
          <a:xfrm>
            <a:off x="1777430" y="3956279"/>
            <a:ext cx="8498928" cy="1550669"/>
          </a:xfrm>
        </p:spPr>
        <p:txBody>
          <a:bodyPr>
            <a:normAutofit fontScale="92500" lnSpcReduction="10000"/>
          </a:bodyPr>
          <a:lstStyle/>
          <a:p>
            <a:r>
              <a:rPr lang="en-IN" sz="2400" b="1" dirty="0">
                <a:solidFill>
                  <a:srgbClr val="C00000"/>
                </a:solidFill>
              </a:rPr>
              <a:t>Presentation by:</a:t>
            </a:r>
          </a:p>
          <a:p>
            <a:endParaRPr lang="en-IN" sz="2400" b="1" dirty="0">
              <a:solidFill>
                <a:srgbClr val="C00000"/>
              </a:solidFill>
            </a:endParaRPr>
          </a:p>
          <a:p>
            <a:r>
              <a:rPr lang="en-IN" sz="2400" b="1" dirty="0">
                <a:solidFill>
                  <a:srgbClr val="002060"/>
                </a:solidFill>
              </a:rPr>
              <a:t>CS SANTOSH PANDEY</a:t>
            </a:r>
          </a:p>
          <a:p>
            <a:r>
              <a:rPr lang="en-IN" sz="2400" b="1" dirty="0">
                <a:solidFill>
                  <a:srgbClr val="C00000"/>
                </a:solidFill>
              </a:rPr>
              <a:t>Practicing Company Secretary and Law Graduate</a:t>
            </a:r>
          </a:p>
        </p:txBody>
      </p:sp>
    </p:spTree>
    <p:extLst>
      <p:ext uri="{BB962C8B-B14F-4D97-AF65-F5344CB8AC3E}">
        <p14:creationId xmlns:p14="http://schemas.microsoft.com/office/powerpoint/2010/main" xmlns="" val="982770218"/>
      </p:ext>
    </p:extLst>
  </p:cSld>
  <p:clrMapOvr>
    <a:masterClrMapping/>
  </p:clrMapOvr>
  <mc:AlternateContent xmlns:mc="http://schemas.openxmlformats.org/markup-compatibility/2006">
    <mc:Choice xmlns:p14="http://schemas.microsoft.com/office/powerpoint/2010/main" xmlns="" Requires="p14">
      <p:transition spd="slow" p14:dur="800" advClick="0">
        <p:circle/>
      </p:transition>
    </mc:Choice>
    <mc:Fallback>
      <p:transition spd="slow" advClick="0">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FCD815-ADDC-4A4D-A71F-7AD608B32231}"/>
              </a:ext>
            </a:extLst>
          </p:cNvPr>
          <p:cNvSpPr>
            <a:spLocks noGrp="1"/>
          </p:cNvSpPr>
          <p:nvPr>
            <p:ph type="title"/>
          </p:nvPr>
        </p:nvSpPr>
        <p:spPr>
          <a:xfrm>
            <a:off x="1371600" y="370840"/>
            <a:ext cx="9601200" cy="1742440"/>
          </a:xfrm>
        </p:spPr>
        <p:txBody>
          <a:bodyPr>
            <a:normAutofit fontScale="90000"/>
          </a:bodyPr>
          <a:lstStyle/>
          <a:p>
            <a:pPr algn="just"/>
            <a:r>
              <a:rPr lang="en-IN" b="1" dirty="0"/>
              <a:t>Meaning of Compound/ Compounding- </a:t>
            </a:r>
            <a:r>
              <a:rPr lang="en-IN" b="1" dirty="0">
                <a:solidFill>
                  <a:schemeClr val="tx1"/>
                </a:solidFill>
              </a:rPr>
              <a:t>As per Black Law Dictionary 4</a:t>
            </a:r>
            <a:r>
              <a:rPr lang="en-IN" b="1" baseline="30000" dirty="0">
                <a:solidFill>
                  <a:schemeClr val="tx1"/>
                </a:solidFill>
              </a:rPr>
              <a:t>th</a:t>
            </a:r>
            <a:r>
              <a:rPr lang="en-IN" b="1" dirty="0">
                <a:solidFill>
                  <a:schemeClr val="tx1"/>
                </a:solidFill>
              </a:rPr>
              <a:t> Edition-Pg. No. 358</a:t>
            </a:r>
          </a:p>
        </p:txBody>
      </p:sp>
      <p:sp>
        <p:nvSpPr>
          <p:cNvPr id="3" name="Content Placeholder 2">
            <a:extLst>
              <a:ext uri="{FF2B5EF4-FFF2-40B4-BE49-F238E27FC236}">
                <a16:creationId xmlns:a16="http://schemas.microsoft.com/office/drawing/2014/main" xmlns="" id="{3EF21F29-BE94-422C-8D38-B4F8961EF8BB}"/>
              </a:ext>
            </a:extLst>
          </p:cNvPr>
          <p:cNvSpPr>
            <a:spLocks noGrp="1"/>
          </p:cNvSpPr>
          <p:nvPr>
            <p:ph idx="1"/>
          </p:nvPr>
        </p:nvSpPr>
        <p:spPr>
          <a:xfrm>
            <a:off x="1371600" y="2286000"/>
            <a:ext cx="9601200" cy="3860800"/>
          </a:xfrm>
        </p:spPr>
        <p:txBody>
          <a:bodyPr>
            <a:normAutofit fontScale="85000" lnSpcReduction="20000"/>
          </a:bodyPr>
          <a:lstStyle/>
          <a:p>
            <a:pPr marL="0" indent="0" algn="just">
              <a:buNone/>
            </a:pPr>
            <a:endParaRPr lang="en-IN" sz="2800" b="1" dirty="0">
              <a:solidFill>
                <a:srgbClr val="FF0000"/>
              </a:solidFill>
            </a:endParaRPr>
          </a:p>
          <a:p>
            <a:pPr marL="0" indent="0" algn="just">
              <a:buNone/>
            </a:pPr>
            <a:r>
              <a:rPr lang="en-IN" sz="2800" b="1" dirty="0">
                <a:solidFill>
                  <a:srgbClr val="FF0000"/>
                </a:solidFill>
              </a:rPr>
              <a:t>COMPOUND</a:t>
            </a:r>
            <a:r>
              <a:rPr lang="en-IN" sz="2800" dirty="0"/>
              <a:t>, v. To compromise</a:t>
            </a:r>
          </a:p>
          <a:p>
            <a:pPr marL="0" indent="0" algn="just">
              <a:buNone/>
            </a:pPr>
            <a:endParaRPr lang="en-US" sz="2800" dirty="0"/>
          </a:p>
          <a:p>
            <a:pPr marL="0" indent="0" algn="just">
              <a:buNone/>
            </a:pPr>
            <a:r>
              <a:rPr lang="en-US" sz="2800" b="1" dirty="0">
                <a:solidFill>
                  <a:srgbClr val="FF0000"/>
                </a:solidFill>
              </a:rPr>
              <a:t>COMPOUNDING </a:t>
            </a:r>
            <a:r>
              <a:rPr lang="en-US" sz="2800" b="1" dirty="0">
                <a:solidFill>
                  <a:schemeClr val="accent1">
                    <a:lumMod val="75000"/>
                  </a:schemeClr>
                </a:solidFill>
              </a:rPr>
              <a:t>A Felony-</a:t>
            </a:r>
            <a:r>
              <a:rPr lang="en-US" sz="2800" dirty="0"/>
              <a:t> The offense committed by a person and </a:t>
            </a:r>
            <a:r>
              <a:rPr lang="en-US" sz="2800" b="1" dirty="0">
                <a:solidFill>
                  <a:srgbClr val="FF0000"/>
                </a:solidFill>
              </a:rPr>
              <a:t>who having been directly injured </a:t>
            </a:r>
            <a:r>
              <a:rPr lang="en-US" sz="2800" dirty="0"/>
              <a:t>by a felony, </a:t>
            </a:r>
            <a:r>
              <a:rPr lang="en-US" sz="2800" b="1" dirty="0">
                <a:solidFill>
                  <a:srgbClr val="FF0000"/>
                </a:solidFill>
              </a:rPr>
              <a:t>agrees with the criminal that he will not prosecute him</a:t>
            </a:r>
            <a:r>
              <a:rPr lang="en-US" sz="2800" dirty="0"/>
              <a:t>, </a:t>
            </a:r>
            <a:r>
              <a:rPr lang="en-US" sz="2800" b="1" dirty="0">
                <a:solidFill>
                  <a:srgbClr val="FF0000"/>
                </a:solidFill>
              </a:rPr>
              <a:t>on condition of </a:t>
            </a:r>
            <a:r>
              <a:rPr lang="en-US" sz="2800" dirty="0"/>
              <a:t>the latter’s making reparation, or on </a:t>
            </a:r>
            <a:r>
              <a:rPr lang="en-US" sz="2800" b="1" dirty="0">
                <a:solidFill>
                  <a:srgbClr val="FF0000"/>
                </a:solidFill>
              </a:rPr>
              <a:t>receipt of a reward </a:t>
            </a:r>
            <a:r>
              <a:rPr lang="en-US" sz="2800" dirty="0"/>
              <a:t>or bribe not to prosecute.</a:t>
            </a:r>
          </a:p>
          <a:p>
            <a:pPr marL="0" indent="0" algn="just">
              <a:buNone/>
            </a:pPr>
            <a:endParaRPr lang="en-US" sz="2800" dirty="0"/>
          </a:p>
          <a:p>
            <a:pPr marL="0" indent="0" algn="just">
              <a:buNone/>
            </a:pPr>
            <a:r>
              <a:rPr lang="en-US" sz="2800" dirty="0"/>
              <a:t>The offense of taking a reward for forbearing to prosecute a felony; as where a party robbed takes his goods again, or other amends, upon an agreement not to prosecute. </a:t>
            </a:r>
            <a:r>
              <a:rPr lang="en-US" sz="2800" dirty="0" err="1"/>
              <a:t>Rieman</a:t>
            </a:r>
            <a:r>
              <a:rPr lang="en-US" sz="2800" dirty="0"/>
              <a:t> v. Morrison.</a:t>
            </a:r>
          </a:p>
        </p:txBody>
      </p:sp>
    </p:spTree>
    <p:extLst>
      <p:ext uri="{BB962C8B-B14F-4D97-AF65-F5344CB8AC3E}">
        <p14:creationId xmlns:p14="http://schemas.microsoft.com/office/powerpoint/2010/main" xmlns="" val="3937829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B443B8-4588-4E02-92AB-A58EA4218865}"/>
              </a:ext>
            </a:extLst>
          </p:cNvPr>
          <p:cNvSpPr>
            <a:spLocks noGrp="1"/>
          </p:cNvSpPr>
          <p:nvPr>
            <p:ph type="title"/>
          </p:nvPr>
        </p:nvSpPr>
        <p:spPr>
          <a:xfrm>
            <a:off x="1295400" y="116840"/>
            <a:ext cx="9601200" cy="726440"/>
          </a:xfrm>
        </p:spPr>
        <p:txBody>
          <a:bodyPr/>
          <a:lstStyle/>
          <a:p>
            <a:r>
              <a:rPr lang="en-IN" dirty="0"/>
              <a:t>Changes in Section 441-</a:t>
            </a:r>
          </a:p>
        </p:txBody>
      </p:sp>
      <p:sp>
        <p:nvSpPr>
          <p:cNvPr id="3" name="Content Placeholder 2">
            <a:extLst>
              <a:ext uri="{FF2B5EF4-FFF2-40B4-BE49-F238E27FC236}">
                <a16:creationId xmlns:a16="http://schemas.microsoft.com/office/drawing/2014/main" xmlns="" id="{81F849A3-2A47-4070-BEC1-6E31216110C5}"/>
              </a:ext>
            </a:extLst>
          </p:cNvPr>
          <p:cNvSpPr>
            <a:spLocks noGrp="1"/>
          </p:cNvSpPr>
          <p:nvPr>
            <p:ph idx="1"/>
          </p:nvPr>
        </p:nvSpPr>
        <p:spPr>
          <a:xfrm>
            <a:off x="1371600" y="985520"/>
            <a:ext cx="9601200" cy="5476240"/>
          </a:xfrm>
        </p:spPr>
        <p:txBody>
          <a:bodyPr>
            <a:normAutofit fontScale="92500" lnSpcReduction="20000"/>
          </a:bodyPr>
          <a:lstStyle/>
          <a:p>
            <a:pPr algn="just">
              <a:buFont typeface="Wingdings" panose="05000000000000000000" pitchFamily="2" charset="2"/>
              <a:buChar char="ü"/>
            </a:pPr>
            <a:r>
              <a:rPr lang="en-IN" sz="2200" b="1" dirty="0"/>
              <a:t>Section 441(1) opening paragraph-</a:t>
            </a:r>
            <a:r>
              <a:rPr lang="en-IN" sz="2200" dirty="0"/>
              <a:t> </a:t>
            </a:r>
            <a:r>
              <a:rPr lang="en-IN" sz="2200" b="1" dirty="0">
                <a:solidFill>
                  <a:schemeClr val="tx1"/>
                </a:solidFill>
              </a:rPr>
              <a:t>for the words </a:t>
            </a:r>
            <a:r>
              <a:rPr lang="en-IN" sz="2200" b="1" dirty="0">
                <a:solidFill>
                  <a:srgbClr val="FF0000"/>
                </a:solidFill>
              </a:rPr>
              <a:t>‘fine only’</a:t>
            </a:r>
            <a:r>
              <a:rPr lang="en-IN" sz="2200" b="1" dirty="0">
                <a:solidFill>
                  <a:schemeClr val="tx1"/>
                </a:solidFill>
              </a:rPr>
              <a:t> the words </a:t>
            </a:r>
            <a:r>
              <a:rPr lang="en-US" sz="2200" b="1" dirty="0">
                <a:solidFill>
                  <a:schemeClr val="tx1"/>
                </a:solidFill>
              </a:rPr>
              <a:t> "not being an offence punishable with </a:t>
            </a:r>
            <a:r>
              <a:rPr lang="en-US" sz="2200" b="1" dirty="0">
                <a:solidFill>
                  <a:srgbClr val="FF0000"/>
                </a:solidFill>
              </a:rPr>
              <a:t>imprisonment only</a:t>
            </a:r>
            <a:r>
              <a:rPr lang="en-US" sz="2200" b="1" dirty="0">
                <a:solidFill>
                  <a:schemeClr val="tx1"/>
                </a:solidFill>
              </a:rPr>
              <a:t>, or punishable with </a:t>
            </a:r>
            <a:r>
              <a:rPr lang="en-US" sz="2200" b="1" dirty="0">
                <a:solidFill>
                  <a:srgbClr val="FF0000"/>
                </a:solidFill>
              </a:rPr>
              <a:t>imprisonment and also with fine</a:t>
            </a:r>
            <a:r>
              <a:rPr lang="en-US" sz="2200" b="1" dirty="0">
                <a:solidFill>
                  <a:schemeClr val="tx1"/>
                </a:solidFill>
              </a:rPr>
              <a:t>" has been substituted by Companies (Amendment) Act, 2017 – Effective from 9</a:t>
            </a:r>
            <a:r>
              <a:rPr lang="en-US" sz="2200" b="1" baseline="30000" dirty="0">
                <a:solidFill>
                  <a:schemeClr val="tx1"/>
                </a:solidFill>
              </a:rPr>
              <a:t>th</a:t>
            </a:r>
            <a:r>
              <a:rPr lang="en-US" sz="2200" b="1" dirty="0">
                <a:solidFill>
                  <a:schemeClr val="tx1"/>
                </a:solidFill>
              </a:rPr>
              <a:t> February, 2018</a:t>
            </a:r>
          </a:p>
          <a:p>
            <a:pPr>
              <a:buFont typeface="Wingdings" panose="05000000000000000000" pitchFamily="2" charset="2"/>
              <a:buChar char="ü"/>
            </a:pPr>
            <a:r>
              <a:rPr lang="en-US" sz="2200" b="1" dirty="0">
                <a:solidFill>
                  <a:srgbClr val="002060"/>
                </a:solidFill>
              </a:rPr>
              <a:t>Section 441(6)-</a:t>
            </a:r>
          </a:p>
          <a:p>
            <a:pPr marL="0" indent="0" algn="just">
              <a:buNone/>
            </a:pPr>
            <a:r>
              <a:rPr lang="en-US" sz="2200" b="1" dirty="0">
                <a:solidFill>
                  <a:srgbClr val="FF0000"/>
                </a:solidFill>
              </a:rPr>
              <a:t>Earlier- </a:t>
            </a:r>
            <a:r>
              <a:rPr lang="en-US" sz="2200" b="1" dirty="0">
                <a:solidFill>
                  <a:schemeClr val="tx1"/>
                </a:solidFill>
              </a:rPr>
              <a:t>Notwithstanding anything contained in the Code of Criminal Procedure, 1973,—</a:t>
            </a:r>
            <a:br>
              <a:rPr lang="en-US" sz="2200" b="1" dirty="0">
                <a:solidFill>
                  <a:schemeClr val="tx1"/>
                </a:solidFill>
              </a:rPr>
            </a:br>
            <a:r>
              <a:rPr lang="en-US" sz="2200" b="1" dirty="0">
                <a:solidFill>
                  <a:schemeClr val="tx1"/>
                </a:solidFill>
              </a:rPr>
              <a:t>(a) any offence which is punishable under this Act, with imprisonment or fine, or with imprisonment or fine or with both, shall be compoundable with the permission of the Special Court, in accordance with the procedure laid down in that Act for compounding of offences;</a:t>
            </a:r>
            <a:br>
              <a:rPr lang="en-US" sz="2200" b="1" dirty="0">
                <a:solidFill>
                  <a:schemeClr val="tx1"/>
                </a:solidFill>
              </a:rPr>
            </a:br>
            <a:r>
              <a:rPr lang="en-US" sz="2200" b="1" dirty="0">
                <a:solidFill>
                  <a:schemeClr val="tx1"/>
                </a:solidFill>
              </a:rPr>
              <a:t>(b) any offence which is punishable under this Act with imprisonment only or with imprisonment and also with fine shall not be compoundable.</a:t>
            </a:r>
          </a:p>
          <a:p>
            <a:pPr marL="0" indent="0">
              <a:buNone/>
            </a:pPr>
            <a:r>
              <a:rPr lang="en-US" sz="2200" b="1" dirty="0">
                <a:solidFill>
                  <a:srgbClr val="FF0000"/>
                </a:solidFill>
              </a:rPr>
              <a:t>Presently-</a:t>
            </a:r>
            <a:r>
              <a:rPr lang="en-US" sz="2200" b="1" dirty="0">
                <a:solidFill>
                  <a:schemeClr val="tx1"/>
                </a:solidFill>
              </a:rPr>
              <a:t> Notwithstanding anything contained in the Code of Criminal Procedure, 1973,any offence which is punishable under this Act with imprisonment only or with imprisonment and also with fine shall not be compoundable.”.</a:t>
            </a:r>
          </a:p>
          <a:p>
            <a:pPr marL="0" indent="0" algn="just">
              <a:buNone/>
            </a:pPr>
            <a:endParaRPr lang="en-US" sz="2200" b="1" dirty="0">
              <a:solidFill>
                <a:schemeClr val="tx1"/>
              </a:solidFill>
            </a:endParaRPr>
          </a:p>
          <a:p>
            <a:pPr marL="0" indent="0" algn="just">
              <a:buNone/>
            </a:pPr>
            <a:r>
              <a:rPr lang="en-US" sz="2200" b="1" dirty="0">
                <a:solidFill>
                  <a:srgbClr val="00B050"/>
                </a:solidFill>
              </a:rPr>
              <a:t>Effect of above changes- </a:t>
            </a:r>
            <a:r>
              <a:rPr lang="en-US" sz="2200" b="1" dirty="0">
                <a:solidFill>
                  <a:schemeClr val="tx1"/>
                </a:solidFill>
              </a:rPr>
              <a:t>Now, offences punishable with fine only, fine or imprisonment, fine or imprisonment or both can be compounded by Tribunal or Regional Director, as the case may be. No permission of special court is required for compounding offences punishable with imprisonment or fine, or imprisonment or fine or with both</a:t>
            </a:r>
          </a:p>
          <a:p>
            <a:pPr marL="0" indent="0" algn="just">
              <a:buNone/>
            </a:pPr>
            <a:endParaRPr lang="en-US" b="1" dirty="0">
              <a:solidFill>
                <a:schemeClr val="tx1"/>
              </a:solidFill>
            </a:endParaRPr>
          </a:p>
          <a:p>
            <a:pPr algn="just">
              <a:buFont typeface="Wingdings" panose="05000000000000000000" pitchFamily="2" charset="2"/>
              <a:buChar char="ü"/>
            </a:pPr>
            <a:endParaRPr lang="en-US" b="1" dirty="0">
              <a:solidFill>
                <a:schemeClr val="tx1"/>
              </a:solidFill>
            </a:endParaRPr>
          </a:p>
          <a:p>
            <a:pPr marL="0" indent="0" algn="just">
              <a:buNone/>
            </a:pPr>
            <a:endParaRPr lang="en-US" b="1" dirty="0">
              <a:solidFill>
                <a:schemeClr val="tx1"/>
              </a:solidFill>
            </a:endParaRPr>
          </a:p>
          <a:p>
            <a:pPr marL="0" indent="0" algn="just">
              <a:buNone/>
            </a:pPr>
            <a:endParaRPr lang="en-IN" b="1" dirty="0">
              <a:solidFill>
                <a:schemeClr val="tx1"/>
              </a:solidFill>
            </a:endParaRPr>
          </a:p>
        </p:txBody>
      </p:sp>
    </p:spTree>
    <p:extLst>
      <p:ext uri="{BB962C8B-B14F-4D97-AF65-F5344CB8AC3E}">
        <p14:creationId xmlns:p14="http://schemas.microsoft.com/office/powerpoint/2010/main" xmlns="" val="2947335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B9034E-C366-41E0-9053-39E0BEDA700F}"/>
              </a:ext>
            </a:extLst>
          </p:cNvPr>
          <p:cNvSpPr>
            <a:spLocks noGrp="1"/>
          </p:cNvSpPr>
          <p:nvPr>
            <p:ph type="title"/>
          </p:nvPr>
        </p:nvSpPr>
        <p:spPr>
          <a:xfrm>
            <a:off x="1371600" y="447040"/>
            <a:ext cx="9601200" cy="1016000"/>
          </a:xfrm>
          <a:solidFill>
            <a:schemeClr val="tx2">
              <a:lumMod val="40000"/>
              <a:lumOff val="60000"/>
            </a:schemeClr>
          </a:solidFill>
        </p:spPr>
        <p:txBody>
          <a:bodyPr>
            <a:noAutofit/>
          </a:bodyPr>
          <a:lstStyle/>
          <a:p>
            <a:r>
              <a:rPr lang="en-US" sz="3200" dirty="0"/>
              <a:t>Offences which can be compounded under Companies Act, 2013-</a:t>
            </a:r>
            <a:endParaRPr lang="en-IN" sz="3200" dirty="0"/>
          </a:p>
        </p:txBody>
      </p:sp>
      <p:sp>
        <p:nvSpPr>
          <p:cNvPr id="3" name="Content Placeholder 2">
            <a:extLst>
              <a:ext uri="{FF2B5EF4-FFF2-40B4-BE49-F238E27FC236}">
                <a16:creationId xmlns:a16="http://schemas.microsoft.com/office/drawing/2014/main" xmlns="" id="{5B8E160F-9233-4533-B0E7-9110F1821258}"/>
              </a:ext>
            </a:extLst>
          </p:cNvPr>
          <p:cNvSpPr>
            <a:spLocks noGrp="1"/>
          </p:cNvSpPr>
          <p:nvPr>
            <p:ph idx="1"/>
          </p:nvPr>
        </p:nvSpPr>
        <p:spPr>
          <a:xfrm>
            <a:off x="1371600" y="1595120"/>
            <a:ext cx="9601200" cy="2082800"/>
          </a:xfrm>
        </p:spPr>
        <p:txBody>
          <a:bodyPr>
            <a:normAutofit/>
          </a:bodyPr>
          <a:lstStyle/>
          <a:p>
            <a:pPr marL="0" indent="0">
              <a:lnSpc>
                <a:spcPct val="100000"/>
              </a:lnSpc>
              <a:spcBef>
                <a:spcPts val="0"/>
              </a:spcBef>
              <a:spcAft>
                <a:spcPts val="0"/>
              </a:spcAft>
              <a:buNone/>
            </a:pPr>
            <a:r>
              <a:rPr lang="en-US" sz="2800" b="1" dirty="0">
                <a:solidFill>
                  <a:srgbClr val="FF0000"/>
                </a:solidFill>
              </a:rPr>
              <a:t>Offences punishable with-</a:t>
            </a:r>
          </a:p>
          <a:p>
            <a:pPr marL="0" indent="0">
              <a:lnSpc>
                <a:spcPct val="100000"/>
              </a:lnSpc>
              <a:spcBef>
                <a:spcPts val="0"/>
              </a:spcBef>
              <a:spcAft>
                <a:spcPts val="0"/>
              </a:spcAft>
              <a:buNone/>
            </a:pPr>
            <a:endParaRPr lang="en-US" sz="1200" b="1" dirty="0">
              <a:solidFill>
                <a:srgbClr val="FF0000"/>
              </a:solidFill>
            </a:endParaRPr>
          </a:p>
          <a:p>
            <a:pPr marL="457200" indent="-457200">
              <a:lnSpc>
                <a:spcPct val="100000"/>
              </a:lnSpc>
              <a:spcBef>
                <a:spcPts val="0"/>
              </a:spcBef>
              <a:spcAft>
                <a:spcPts val="0"/>
              </a:spcAft>
              <a:buAutoNum type="arabicPeriod"/>
            </a:pPr>
            <a:r>
              <a:rPr lang="en-US" sz="2800" dirty="0"/>
              <a:t>Fine</a:t>
            </a:r>
          </a:p>
          <a:p>
            <a:pPr marL="457200" indent="-457200">
              <a:lnSpc>
                <a:spcPct val="100000"/>
              </a:lnSpc>
              <a:spcBef>
                <a:spcPts val="0"/>
              </a:spcBef>
              <a:spcAft>
                <a:spcPts val="0"/>
              </a:spcAft>
              <a:buAutoNum type="arabicPeriod"/>
            </a:pPr>
            <a:r>
              <a:rPr lang="en-US" sz="2800" dirty="0"/>
              <a:t>Fine or imprisonment</a:t>
            </a:r>
          </a:p>
          <a:p>
            <a:pPr marL="457200" indent="-457200">
              <a:lnSpc>
                <a:spcPct val="100000"/>
              </a:lnSpc>
              <a:spcBef>
                <a:spcPts val="0"/>
              </a:spcBef>
              <a:spcAft>
                <a:spcPts val="0"/>
              </a:spcAft>
              <a:buAutoNum type="arabicPeriod"/>
            </a:pPr>
            <a:r>
              <a:rPr lang="en-US" sz="2800" dirty="0"/>
              <a:t>Fine or Imprisonment or both</a:t>
            </a:r>
            <a:endParaRPr lang="en-IN" sz="2800" dirty="0"/>
          </a:p>
        </p:txBody>
      </p:sp>
      <p:sp>
        <p:nvSpPr>
          <p:cNvPr id="4" name="Title 1">
            <a:extLst>
              <a:ext uri="{FF2B5EF4-FFF2-40B4-BE49-F238E27FC236}">
                <a16:creationId xmlns:a16="http://schemas.microsoft.com/office/drawing/2014/main" xmlns="" id="{D26B6C97-67C5-4255-9A0A-5FB36D491C43}"/>
              </a:ext>
            </a:extLst>
          </p:cNvPr>
          <p:cNvSpPr txBox="1">
            <a:spLocks/>
          </p:cNvSpPr>
          <p:nvPr/>
        </p:nvSpPr>
        <p:spPr>
          <a:xfrm>
            <a:off x="1371600" y="3810000"/>
            <a:ext cx="9601200" cy="1016000"/>
          </a:xfrm>
          <a:prstGeom prst="rect">
            <a:avLst/>
          </a:prstGeom>
          <a:solidFill>
            <a:schemeClr val="tx2">
              <a:lumMod val="40000"/>
              <a:lumOff val="60000"/>
            </a:schemeClr>
          </a:solidFill>
        </p:spPr>
        <p:txBody>
          <a:bodyPr vert="horz" lIns="91440" tIns="45720" rIns="91440" bIns="45720" rtlCol="0" anchor="t">
            <a:no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algn="just"/>
            <a:r>
              <a:rPr lang="en-US" sz="3200" dirty="0"/>
              <a:t>Offences which cannot be compounded under Companies Act, 2013-</a:t>
            </a:r>
            <a:endParaRPr lang="en-IN" sz="3200" dirty="0"/>
          </a:p>
        </p:txBody>
      </p:sp>
      <p:sp>
        <p:nvSpPr>
          <p:cNvPr id="5" name="TextBox 4">
            <a:extLst>
              <a:ext uri="{FF2B5EF4-FFF2-40B4-BE49-F238E27FC236}">
                <a16:creationId xmlns:a16="http://schemas.microsoft.com/office/drawing/2014/main" xmlns="" id="{CCC6B7C4-2BCC-41F2-82AF-6AE90EF34590}"/>
              </a:ext>
            </a:extLst>
          </p:cNvPr>
          <p:cNvSpPr txBox="1"/>
          <p:nvPr/>
        </p:nvSpPr>
        <p:spPr>
          <a:xfrm>
            <a:off x="1371600" y="5179854"/>
            <a:ext cx="9601200" cy="1231106"/>
          </a:xfrm>
          <a:prstGeom prst="rect">
            <a:avLst/>
          </a:prstGeom>
          <a:noFill/>
        </p:spPr>
        <p:txBody>
          <a:bodyPr wrap="square" rtlCol="0">
            <a:spAutoFit/>
          </a:bodyPr>
          <a:lstStyle/>
          <a:p>
            <a:pPr marL="457200" indent="-457200">
              <a:buAutoNum type="arabicPeriod"/>
            </a:pPr>
            <a:r>
              <a:rPr lang="en-IN" sz="2800" dirty="0">
                <a:solidFill>
                  <a:srgbClr val="002060"/>
                </a:solidFill>
              </a:rPr>
              <a:t>Punishable with imprisonment only, or</a:t>
            </a:r>
          </a:p>
          <a:p>
            <a:pPr marL="457200" indent="-457200">
              <a:buAutoNum type="arabicPeriod"/>
            </a:pPr>
            <a:r>
              <a:rPr lang="en-IN" sz="2800" dirty="0">
                <a:solidFill>
                  <a:srgbClr val="002060"/>
                </a:solidFill>
              </a:rPr>
              <a:t>Punishable with fine and imprisonment</a:t>
            </a:r>
            <a:endParaRPr lang="en-US" sz="2800" dirty="0">
              <a:solidFill>
                <a:srgbClr val="002060"/>
              </a:solidFill>
            </a:endParaRPr>
          </a:p>
          <a:p>
            <a:endParaRPr lang="en-IN" dirty="0"/>
          </a:p>
        </p:txBody>
      </p:sp>
    </p:spTree>
    <p:extLst>
      <p:ext uri="{BB962C8B-B14F-4D97-AF65-F5344CB8AC3E}">
        <p14:creationId xmlns:p14="http://schemas.microsoft.com/office/powerpoint/2010/main" xmlns="" val="325653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FCA817-108E-40F6-ACED-CA21F395F27A}"/>
              </a:ext>
            </a:extLst>
          </p:cNvPr>
          <p:cNvSpPr>
            <a:spLocks noGrp="1"/>
          </p:cNvSpPr>
          <p:nvPr>
            <p:ph type="title"/>
          </p:nvPr>
        </p:nvSpPr>
        <p:spPr>
          <a:xfrm>
            <a:off x="1371600" y="203200"/>
            <a:ext cx="9601200" cy="787400"/>
          </a:xfrm>
        </p:spPr>
        <p:txBody>
          <a:bodyPr/>
          <a:lstStyle/>
          <a:p>
            <a:r>
              <a:rPr lang="en-US" dirty="0"/>
              <a:t>Further changes-</a:t>
            </a:r>
            <a:endParaRPr lang="en-IN" dirty="0"/>
          </a:p>
        </p:txBody>
      </p:sp>
      <p:sp>
        <p:nvSpPr>
          <p:cNvPr id="3" name="Content Placeholder 2">
            <a:extLst>
              <a:ext uri="{FF2B5EF4-FFF2-40B4-BE49-F238E27FC236}">
                <a16:creationId xmlns:a16="http://schemas.microsoft.com/office/drawing/2014/main" xmlns="" id="{2D858513-4787-4BC4-978E-21B003AB36FB}"/>
              </a:ext>
            </a:extLst>
          </p:cNvPr>
          <p:cNvSpPr>
            <a:spLocks noGrp="1"/>
          </p:cNvSpPr>
          <p:nvPr>
            <p:ph idx="1"/>
          </p:nvPr>
        </p:nvSpPr>
        <p:spPr>
          <a:xfrm>
            <a:off x="1371600" y="1635760"/>
            <a:ext cx="9601200" cy="4231640"/>
          </a:xfrm>
        </p:spPr>
        <p:txBody>
          <a:bodyPr>
            <a:normAutofit lnSpcReduction="10000"/>
          </a:bodyPr>
          <a:lstStyle/>
          <a:p>
            <a:pPr marL="0" indent="0" algn="just">
              <a:buNone/>
            </a:pPr>
            <a:r>
              <a:rPr lang="en-US" sz="3200" b="1" dirty="0">
                <a:solidFill>
                  <a:schemeClr val="tx1"/>
                </a:solidFill>
              </a:rPr>
              <a:t>Section 441(1)(b)- For the words </a:t>
            </a:r>
            <a:r>
              <a:rPr lang="en-US" sz="3200" b="1" dirty="0">
                <a:solidFill>
                  <a:srgbClr val="FF0000"/>
                </a:solidFill>
              </a:rPr>
              <a:t>‘does not exceed five lakh rupees’</a:t>
            </a:r>
            <a:r>
              <a:rPr lang="en-US" sz="3200" b="1" dirty="0">
                <a:solidFill>
                  <a:schemeClr val="tx1"/>
                </a:solidFill>
              </a:rPr>
              <a:t> the words </a:t>
            </a:r>
            <a:r>
              <a:rPr lang="en-US" sz="3200" b="1" dirty="0">
                <a:solidFill>
                  <a:srgbClr val="FF0000"/>
                </a:solidFill>
              </a:rPr>
              <a:t>‘does not exceed twenty-five lakh rupees’</a:t>
            </a:r>
            <a:r>
              <a:rPr lang="en-US" sz="3200" b="1" dirty="0">
                <a:solidFill>
                  <a:schemeClr val="tx1"/>
                </a:solidFill>
              </a:rPr>
              <a:t> has been substituted initially by way ordinance(s), 2018 &amp; 2019 and lastly inserted into Act by way Companies (Amendment) Act, 2019- Effective date- 02</a:t>
            </a:r>
            <a:r>
              <a:rPr lang="en-US" sz="3200" b="1" baseline="30000" dirty="0">
                <a:solidFill>
                  <a:schemeClr val="tx1"/>
                </a:solidFill>
              </a:rPr>
              <a:t>nd</a:t>
            </a:r>
            <a:r>
              <a:rPr lang="en-US" sz="3200" b="1" dirty="0">
                <a:solidFill>
                  <a:schemeClr val="tx1"/>
                </a:solidFill>
              </a:rPr>
              <a:t> November, 2018.</a:t>
            </a:r>
          </a:p>
          <a:p>
            <a:pPr marL="0" indent="0" algn="just">
              <a:buNone/>
            </a:pPr>
            <a:endParaRPr lang="en-US" sz="3200" b="1" dirty="0">
              <a:solidFill>
                <a:schemeClr val="tx1"/>
              </a:solidFill>
            </a:endParaRPr>
          </a:p>
          <a:p>
            <a:pPr marL="0" indent="0" algn="just">
              <a:buNone/>
            </a:pPr>
            <a:r>
              <a:rPr lang="en-US" sz="3200" b="1" dirty="0">
                <a:solidFill>
                  <a:srgbClr val="00B050"/>
                </a:solidFill>
              </a:rPr>
              <a:t>Effect of such change- </a:t>
            </a:r>
            <a:r>
              <a:rPr lang="en-US" sz="3200" b="1" dirty="0">
                <a:solidFill>
                  <a:schemeClr val="tx1"/>
                </a:solidFill>
              </a:rPr>
              <a:t>Now, Regional Director can compound matters involving fine </a:t>
            </a:r>
            <a:r>
              <a:rPr lang="en-US" sz="3200" b="1" dirty="0" err="1">
                <a:solidFill>
                  <a:schemeClr val="tx1"/>
                </a:solidFill>
              </a:rPr>
              <a:t>upto</a:t>
            </a:r>
            <a:r>
              <a:rPr lang="en-US" sz="3200" b="1" dirty="0">
                <a:solidFill>
                  <a:schemeClr val="tx1"/>
                </a:solidFill>
              </a:rPr>
              <a:t> INR 25 Lacs. </a:t>
            </a:r>
          </a:p>
          <a:p>
            <a:pPr marL="0" indent="0">
              <a:buNone/>
            </a:pPr>
            <a:endParaRPr lang="en-IN" dirty="0"/>
          </a:p>
        </p:txBody>
      </p:sp>
    </p:spTree>
    <p:extLst>
      <p:ext uri="{BB962C8B-B14F-4D97-AF65-F5344CB8AC3E}">
        <p14:creationId xmlns:p14="http://schemas.microsoft.com/office/powerpoint/2010/main" xmlns="" val="2900435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1112E4-5262-4425-ADEC-FACAD862F770}"/>
              </a:ext>
            </a:extLst>
          </p:cNvPr>
          <p:cNvSpPr>
            <a:spLocks noGrp="1"/>
          </p:cNvSpPr>
          <p:nvPr>
            <p:ph type="title"/>
          </p:nvPr>
        </p:nvSpPr>
        <p:spPr>
          <a:xfrm>
            <a:off x="1371600" y="685800"/>
            <a:ext cx="9601200" cy="533400"/>
          </a:xfrm>
        </p:spPr>
        <p:txBody>
          <a:bodyPr>
            <a:normAutofit fontScale="90000"/>
          </a:bodyPr>
          <a:lstStyle/>
          <a:p>
            <a:pPr algn="just"/>
            <a:r>
              <a:rPr lang="en-IN" sz="4000" b="1" dirty="0">
                <a:solidFill>
                  <a:srgbClr val="002060"/>
                </a:solidFill>
              </a:rPr>
              <a:t>Language of Section 441(1)-</a:t>
            </a:r>
          </a:p>
        </p:txBody>
      </p:sp>
      <p:sp>
        <p:nvSpPr>
          <p:cNvPr id="3" name="Content Placeholder 2">
            <a:extLst>
              <a:ext uri="{FF2B5EF4-FFF2-40B4-BE49-F238E27FC236}">
                <a16:creationId xmlns:a16="http://schemas.microsoft.com/office/drawing/2014/main" xmlns="" id="{7F3D5209-65B8-4386-8FE2-6929B3BF6045}"/>
              </a:ext>
            </a:extLst>
          </p:cNvPr>
          <p:cNvSpPr>
            <a:spLocks noGrp="1"/>
          </p:cNvSpPr>
          <p:nvPr>
            <p:ph idx="1"/>
          </p:nvPr>
        </p:nvSpPr>
        <p:spPr>
          <a:xfrm>
            <a:off x="833120" y="1371600"/>
            <a:ext cx="11216640" cy="5374640"/>
          </a:xfrm>
        </p:spPr>
        <p:txBody>
          <a:bodyPr>
            <a:normAutofit lnSpcReduction="10000"/>
          </a:bodyPr>
          <a:lstStyle/>
          <a:p>
            <a:pPr marL="0" indent="0" algn="just">
              <a:buNone/>
            </a:pPr>
            <a:r>
              <a:rPr lang="en-US" sz="1800" b="1" dirty="0">
                <a:solidFill>
                  <a:schemeClr val="tx1"/>
                </a:solidFill>
              </a:rPr>
              <a:t>Notwithstanding anything contained in the Code of Criminal Procedure, 1973 </a:t>
            </a:r>
            <a:r>
              <a:rPr lang="en-US" sz="1800" dirty="0"/>
              <a:t>(2 of 1974), any offence punishable under this Act (whether committed by a company or any officer thereof) </a:t>
            </a:r>
            <a:r>
              <a:rPr lang="en-US" sz="1800" baseline="30000" dirty="0">
                <a:hlinkClick r:id="rId2"/>
              </a:rPr>
              <a:t>1</a:t>
            </a:r>
            <a:r>
              <a:rPr lang="en-US" sz="1800" dirty="0"/>
              <a:t>[not being an offence punishable with imprisonment only, or punishable with imprisonment and also with fine], may, either before or after the institution of any prosecution, be compounded by—</a:t>
            </a:r>
          </a:p>
          <a:p>
            <a:pPr marL="0" indent="0">
              <a:buNone/>
            </a:pPr>
            <a:r>
              <a:rPr lang="en-US" sz="1800" dirty="0"/>
              <a:t/>
            </a:r>
            <a:br>
              <a:rPr lang="en-US" sz="1800" dirty="0"/>
            </a:br>
            <a:r>
              <a:rPr lang="en-US" sz="1800" dirty="0"/>
              <a:t>(a) the Tribunal; or</a:t>
            </a:r>
            <a:br>
              <a:rPr lang="en-US" sz="1800" dirty="0"/>
            </a:br>
            <a:r>
              <a:rPr lang="en-US" sz="1800" dirty="0"/>
              <a:t>(b) where the maximum amount of fine which may be imposed for such offence</a:t>
            </a:r>
            <a:r>
              <a:rPr lang="en-US" sz="1800" baseline="30000" dirty="0"/>
              <a:t>5</a:t>
            </a:r>
            <a:r>
              <a:rPr lang="en-US" sz="1800" dirty="0"/>
              <a:t>[</a:t>
            </a:r>
            <a:r>
              <a:rPr lang="en-US" sz="1800" baseline="30000" dirty="0">
                <a:hlinkClick r:id="rId2"/>
              </a:rPr>
              <a:t>4</a:t>
            </a:r>
            <a:r>
              <a:rPr lang="en-US" sz="1800" dirty="0"/>
              <a:t>[</a:t>
            </a:r>
            <a:r>
              <a:rPr lang="en-US" sz="1800" baseline="30000" dirty="0">
                <a:hlinkClick r:id="rId2"/>
              </a:rPr>
              <a:t>2</a:t>
            </a:r>
            <a:r>
              <a:rPr lang="en-US" sz="1800" dirty="0"/>
              <a:t>[does not exceed twenty-five lakh rupees]]], by the Regional Director or any officer </a:t>
            </a:r>
            <a:r>
              <a:rPr lang="en-US" sz="1800" dirty="0" err="1"/>
              <a:t>authorised</a:t>
            </a:r>
            <a:r>
              <a:rPr lang="en-US" sz="1800" dirty="0"/>
              <a:t> by the Central Government, </a:t>
            </a:r>
          </a:p>
          <a:p>
            <a:pPr marL="0" indent="0" algn="just">
              <a:buNone/>
            </a:pPr>
            <a:r>
              <a:rPr lang="en-US" sz="1800" dirty="0"/>
              <a:t>on payment or credit, by the company or, as the case may be, the officer, to the Central Government of such sum as that Tribunal or the Regional Director or any officer </a:t>
            </a:r>
            <a:r>
              <a:rPr lang="en-US" sz="1800" dirty="0" err="1"/>
              <a:t>authorised</a:t>
            </a:r>
            <a:r>
              <a:rPr lang="en-US" sz="1800" dirty="0"/>
              <a:t> by the Central Government, as the case may be, may specify:</a:t>
            </a:r>
          </a:p>
          <a:p>
            <a:pPr marL="0" indent="0" algn="just">
              <a:buNone/>
            </a:pPr>
            <a:r>
              <a:rPr lang="en-US" sz="1800" dirty="0"/>
              <a:t>Provided that the sum so specified shall not, in any case, exceed the maximum amount of the fine which may be imposed for the offence so compounded:</a:t>
            </a:r>
          </a:p>
          <a:p>
            <a:pPr marL="0" indent="0" algn="just">
              <a:buNone/>
            </a:pPr>
            <a:r>
              <a:rPr lang="en-US" sz="1800" dirty="0"/>
              <a:t>Provided further that in specifying the sum required to be paid or credited for the compounding of an offence under this sub-section, the sum, if any, paid by way of additional fee under sub-section (2) of </a:t>
            </a:r>
            <a:r>
              <a:rPr lang="en-US" sz="1800" dirty="0">
                <a:hlinkClick r:id="rId3"/>
              </a:rPr>
              <a:t>section 403</a:t>
            </a:r>
            <a:r>
              <a:rPr lang="en-US" sz="1800" dirty="0"/>
              <a:t> shall be taken into account:</a:t>
            </a:r>
          </a:p>
          <a:p>
            <a:pPr marL="0" indent="0" algn="just">
              <a:buNone/>
            </a:pPr>
            <a:r>
              <a:rPr lang="en-US" sz="1800" dirty="0"/>
              <a:t>Provided also that any offence covered under this sub-section by any company or its officer shall not be compounded if the investigation against such company has been initiated or is pending under this Act.</a:t>
            </a:r>
          </a:p>
          <a:p>
            <a:pPr marL="0" indent="0">
              <a:buNone/>
            </a:pPr>
            <a:endParaRPr lang="en-IN" sz="1400" dirty="0"/>
          </a:p>
        </p:txBody>
      </p:sp>
    </p:spTree>
    <p:extLst>
      <p:ext uri="{BB962C8B-B14F-4D97-AF65-F5344CB8AC3E}">
        <p14:creationId xmlns:p14="http://schemas.microsoft.com/office/powerpoint/2010/main" xmlns="" val="139373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720F5C-7A55-4BDC-B562-CCD35BD79753}"/>
              </a:ext>
            </a:extLst>
          </p:cNvPr>
          <p:cNvSpPr>
            <a:spLocks noGrp="1"/>
          </p:cNvSpPr>
          <p:nvPr>
            <p:ph type="title"/>
          </p:nvPr>
        </p:nvSpPr>
        <p:spPr>
          <a:xfrm>
            <a:off x="1371600" y="685800"/>
            <a:ext cx="10495280" cy="675640"/>
          </a:xfrm>
        </p:spPr>
        <p:txBody>
          <a:bodyPr>
            <a:normAutofit fontScale="90000"/>
          </a:bodyPr>
          <a:lstStyle/>
          <a:p>
            <a:pPr algn="r"/>
            <a:r>
              <a:rPr lang="en-IN" b="1" dirty="0">
                <a:solidFill>
                  <a:srgbClr val="00B050"/>
                </a:solidFill>
              </a:rPr>
              <a:t>ILLUSTRATIONS-</a:t>
            </a:r>
          </a:p>
        </p:txBody>
      </p:sp>
      <p:sp>
        <p:nvSpPr>
          <p:cNvPr id="3" name="Content Placeholder 2">
            <a:extLst>
              <a:ext uri="{FF2B5EF4-FFF2-40B4-BE49-F238E27FC236}">
                <a16:creationId xmlns:a16="http://schemas.microsoft.com/office/drawing/2014/main" xmlns="" id="{73A47599-D9D7-4F9C-AD3C-5AF43567FA65}"/>
              </a:ext>
            </a:extLst>
          </p:cNvPr>
          <p:cNvSpPr>
            <a:spLocks noGrp="1"/>
          </p:cNvSpPr>
          <p:nvPr>
            <p:ph idx="1"/>
          </p:nvPr>
        </p:nvSpPr>
        <p:spPr>
          <a:xfrm>
            <a:off x="1371600" y="1727200"/>
            <a:ext cx="10657840" cy="4622800"/>
          </a:xfrm>
        </p:spPr>
        <p:txBody>
          <a:bodyPr>
            <a:normAutofit/>
          </a:bodyPr>
          <a:lstStyle/>
          <a:p>
            <a:pPr marL="457200" indent="-457200" algn="just">
              <a:buAutoNum type="arabicPeriod"/>
            </a:pPr>
            <a:r>
              <a:rPr lang="en-IN" sz="2800" dirty="0"/>
              <a:t>X ltd. was not able to hold its AGM in due time, and held it with a delay of 100 days. Total fine on calculation was coming roughly around 10 lakhs (in total of Company and Officers in default). Who is authorised to Compound the offence, Tribunal or Regional Director?</a:t>
            </a:r>
          </a:p>
          <a:p>
            <a:pPr marL="457200" indent="-457200" algn="just">
              <a:buAutoNum type="arabicPeriod"/>
            </a:pPr>
            <a:endParaRPr lang="en-IN" sz="2800" dirty="0"/>
          </a:p>
          <a:p>
            <a:pPr marL="457200" indent="-457200" algn="just">
              <a:buAutoNum type="arabicPeriod"/>
            </a:pPr>
            <a:r>
              <a:rPr lang="en-IN" sz="2800" dirty="0"/>
              <a:t>To whom the application for compounding has to be made?</a:t>
            </a:r>
          </a:p>
          <a:p>
            <a:pPr marL="0" indent="0" algn="just">
              <a:buNone/>
            </a:pPr>
            <a:r>
              <a:rPr lang="en-IN" sz="2800" dirty="0">
                <a:solidFill>
                  <a:srgbClr val="FF0000"/>
                </a:solidFill>
              </a:rPr>
              <a:t>	- If the estimated fine is INR 24 Lacs?</a:t>
            </a:r>
          </a:p>
          <a:p>
            <a:pPr marL="0" indent="0" algn="just">
              <a:buNone/>
            </a:pPr>
            <a:r>
              <a:rPr lang="en-IN" sz="2800" dirty="0">
                <a:solidFill>
                  <a:srgbClr val="FF0000"/>
                </a:solidFill>
              </a:rPr>
              <a:t>	- If the estimated fine is INR 50 lacs?</a:t>
            </a:r>
          </a:p>
          <a:p>
            <a:pPr marL="0" indent="0" algn="just">
              <a:buNone/>
            </a:pPr>
            <a:endParaRPr lang="en-IN" sz="2400" dirty="0">
              <a:solidFill>
                <a:srgbClr val="FF0000"/>
              </a:solidFill>
            </a:endParaRPr>
          </a:p>
        </p:txBody>
      </p:sp>
    </p:spTree>
    <p:extLst>
      <p:ext uri="{BB962C8B-B14F-4D97-AF65-F5344CB8AC3E}">
        <p14:creationId xmlns:p14="http://schemas.microsoft.com/office/powerpoint/2010/main" xmlns="" val="948486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B16A57-251C-4590-9B5C-74C024CFD3A2}"/>
              </a:ext>
            </a:extLst>
          </p:cNvPr>
          <p:cNvSpPr>
            <a:spLocks noGrp="1"/>
          </p:cNvSpPr>
          <p:nvPr>
            <p:ph type="title"/>
          </p:nvPr>
        </p:nvSpPr>
        <p:spPr>
          <a:xfrm>
            <a:off x="1371600" y="685800"/>
            <a:ext cx="9601200" cy="746760"/>
          </a:xfrm>
        </p:spPr>
        <p:txBody>
          <a:bodyPr/>
          <a:lstStyle/>
          <a:p>
            <a:r>
              <a:rPr lang="en-IN" b="1" dirty="0"/>
              <a:t>Language of Section 441(2)</a:t>
            </a:r>
          </a:p>
        </p:txBody>
      </p:sp>
      <p:sp>
        <p:nvSpPr>
          <p:cNvPr id="3" name="Content Placeholder 2">
            <a:extLst>
              <a:ext uri="{FF2B5EF4-FFF2-40B4-BE49-F238E27FC236}">
                <a16:creationId xmlns:a16="http://schemas.microsoft.com/office/drawing/2014/main" xmlns="" id="{2CB3710F-E6E1-4D06-BD76-917B1DBD3F90}"/>
              </a:ext>
            </a:extLst>
          </p:cNvPr>
          <p:cNvSpPr>
            <a:spLocks noGrp="1"/>
          </p:cNvSpPr>
          <p:nvPr>
            <p:ph idx="1"/>
          </p:nvPr>
        </p:nvSpPr>
        <p:spPr>
          <a:xfrm>
            <a:off x="1371600" y="1767840"/>
            <a:ext cx="9834880" cy="4592320"/>
          </a:xfrm>
        </p:spPr>
        <p:txBody>
          <a:bodyPr>
            <a:normAutofit fontScale="92500"/>
          </a:bodyPr>
          <a:lstStyle/>
          <a:p>
            <a:pPr marL="0" indent="0" algn="just">
              <a:buNone/>
            </a:pPr>
            <a:r>
              <a:rPr lang="en-US" sz="2800" b="1" dirty="0">
                <a:solidFill>
                  <a:schemeClr val="tx1"/>
                </a:solidFill>
              </a:rPr>
              <a:t>Nothing in sub-section (1) shall apply to an offence committed by a company or its officer within a period of three years </a:t>
            </a:r>
            <a:r>
              <a:rPr lang="en-US" sz="2800" dirty="0"/>
              <a:t>from the date on which a similar offence committed by it or him was compounded under this section.</a:t>
            </a:r>
          </a:p>
          <a:p>
            <a:pPr marL="0" indent="0" algn="just">
              <a:buNone/>
            </a:pPr>
            <a:r>
              <a:rPr lang="en-US" sz="2800" dirty="0"/>
              <a:t>Explanation.—For the purposes of this section,—</a:t>
            </a:r>
            <a:br>
              <a:rPr lang="en-US" sz="2800" dirty="0"/>
            </a:br>
            <a:r>
              <a:rPr lang="en-US" sz="2800" dirty="0"/>
              <a:t>(a) any second or subsequent offence committed after the expiry of a period of three years from the date on which the offence was previously compounded, shall be deemed to be a first offence;</a:t>
            </a:r>
          </a:p>
          <a:p>
            <a:pPr marL="0" indent="0" algn="just">
              <a:buNone/>
            </a:pPr>
            <a:r>
              <a:rPr lang="en-US" sz="2800" dirty="0"/>
              <a:t/>
            </a:r>
            <a:br>
              <a:rPr lang="en-US" sz="2800" dirty="0"/>
            </a:br>
            <a:r>
              <a:rPr lang="en-US" sz="2800" dirty="0"/>
              <a:t>(b) “Regional Director” means a person appointed by the Central Government as a Regional Director for the purposes of this Act.</a:t>
            </a:r>
          </a:p>
          <a:p>
            <a:pPr marL="0" indent="0">
              <a:buNone/>
            </a:pPr>
            <a:endParaRPr lang="en-IN" dirty="0"/>
          </a:p>
        </p:txBody>
      </p:sp>
    </p:spTree>
    <p:extLst>
      <p:ext uri="{BB962C8B-B14F-4D97-AF65-F5344CB8AC3E}">
        <p14:creationId xmlns:p14="http://schemas.microsoft.com/office/powerpoint/2010/main" xmlns="" val="2343713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C59DF7-CFC9-4E3E-BB7E-60DCC64C7354}"/>
              </a:ext>
            </a:extLst>
          </p:cNvPr>
          <p:cNvSpPr>
            <a:spLocks noGrp="1"/>
          </p:cNvSpPr>
          <p:nvPr>
            <p:ph type="title"/>
          </p:nvPr>
        </p:nvSpPr>
        <p:spPr>
          <a:xfrm>
            <a:off x="1371600" y="685800"/>
            <a:ext cx="10525760" cy="1214120"/>
          </a:xfrm>
        </p:spPr>
        <p:txBody>
          <a:bodyPr>
            <a:normAutofit fontScale="90000"/>
          </a:bodyPr>
          <a:lstStyle/>
          <a:p>
            <a:pPr algn="just"/>
            <a:r>
              <a:rPr lang="en-IN" dirty="0"/>
              <a:t>Language of Section 451- Punishment for repeated default</a:t>
            </a:r>
          </a:p>
        </p:txBody>
      </p:sp>
      <p:sp>
        <p:nvSpPr>
          <p:cNvPr id="3" name="Content Placeholder 2">
            <a:extLst>
              <a:ext uri="{FF2B5EF4-FFF2-40B4-BE49-F238E27FC236}">
                <a16:creationId xmlns:a16="http://schemas.microsoft.com/office/drawing/2014/main" xmlns="" id="{28DCD417-05A8-4D91-BD77-84A1CDD488B5}"/>
              </a:ext>
            </a:extLst>
          </p:cNvPr>
          <p:cNvSpPr>
            <a:spLocks noGrp="1"/>
          </p:cNvSpPr>
          <p:nvPr>
            <p:ph idx="1"/>
          </p:nvPr>
        </p:nvSpPr>
        <p:spPr>
          <a:xfrm>
            <a:off x="1371600" y="2509520"/>
            <a:ext cx="10332720" cy="3088640"/>
          </a:xfrm>
        </p:spPr>
        <p:txBody>
          <a:bodyPr/>
          <a:lstStyle/>
          <a:p>
            <a:pPr marL="0" indent="0" algn="just">
              <a:buNone/>
            </a:pPr>
            <a:r>
              <a:rPr lang="en-US" sz="2800" i="1" dirty="0">
                <a:solidFill>
                  <a:schemeClr val="tx1"/>
                </a:solidFill>
              </a:rPr>
              <a:t>If a company or an officer of a company commits an offence punishable 	either with fine or with imprisonment and where the same offence is committed for the 	second or subsequent occasions within a period of three years, then, that company and every officer thereof who is in default shall be punishable with twice the amount of fine for 	such offence in addition to </a:t>
            </a:r>
            <a:r>
              <a:rPr lang="en-US" sz="2800" b="1" i="1" dirty="0">
                <a:solidFill>
                  <a:schemeClr val="tx1"/>
                </a:solidFill>
              </a:rPr>
              <a:t>ANY</a:t>
            </a:r>
            <a:r>
              <a:rPr lang="en-US" sz="2800" i="1" dirty="0">
                <a:solidFill>
                  <a:schemeClr val="tx1"/>
                </a:solidFill>
              </a:rPr>
              <a:t> imprisonment provided for that offence.</a:t>
            </a:r>
            <a:endParaRPr lang="en-IN" sz="2800" i="1" dirty="0">
              <a:solidFill>
                <a:schemeClr val="tx1"/>
              </a:solidFill>
            </a:endParaRPr>
          </a:p>
          <a:p>
            <a:pPr marL="0" indent="0">
              <a:buNone/>
            </a:pPr>
            <a:endParaRPr lang="en-IN" dirty="0"/>
          </a:p>
        </p:txBody>
      </p:sp>
    </p:spTree>
    <p:extLst>
      <p:ext uri="{BB962C8B-B14F-4D97-AF65-F5344CB8AC3E}">
        <p14:creationId xmlns:p14="http://schemas.microsoft.com/office/powerpoint/2010/main" xmlns="" val="2969358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F56AC7-3B68-4FCE-AF74-ACCC0F108B9F}"/>
              </a:ext>
            </a:extLst>
          </p:cNvPr>
          <p:cNvSpPr>
            <a:spLocks noGrp="1"/>
          </p:cNvSpPr>
          <p:nvPr>
            <p:ph type="title"/>
          </p:nvPr>
        </p:nvSpPr>
        <p:spPr>
          <a:xfrm>
            <a:off x="1371600" y="685800"/>
            <a:ext cx="10200640" cy="756920"/>
          </a:xfrm>
        </p:spPr>
        <p:txBody>
          <a:bodyPr/>
          <a:lstStyle/>
          <a:p>
            <a:pPr algn="r"/>
            <a:r>
              <a:rPr lang="en-IN" dirty="0">
                <a:solidFill>
                  <a:srgbClr val="00B050"/>
                </a:solidFill>
              </a:rPr>
              <a:t>ILLUSTRATIONS</a:t>
            </a:r>
          </a:p>
        </p:txBody>
      </p:sp>
      <p:sp>
        <p:nvSpPr>
          <p:cNvPr id="3" name="Content Placeholder 2">
            <a:extLst>
              <a:ext uri="{FF2B5EF4-FFF2-40B4-BE49-F238E27FC236}">
                <a16:creationId xmlns:a16="http://schemas.microsoft.com/office/drawing/2014/main" xmlns="" id="{9964730E-C37E-48C0-9C31-64B7F752D9F2}"/>
              </a:ext>
            </a:extLst>
          </p:cNvPr>
          <p:cNvSpPr>
            <a:spLocks noGrp="1"/>
          </p:cNvSpPr>
          <p:nvPr>
            <p:ph idx="1"/>
          </p:nvPr>
        </p:nvSpPr>
        <p:spPr>
          <a:xfrm>
            <a:off x="1473200" y="2443480"/>
            <a:ext cx="10302240" cy="3342640"/>
          </a:xfrm>
        </p:spPr>
        <p:txBody>
          <a:bodyPr>
            <a:normAutofit/>
          </a:bodyPr>
          <a:lstStyle/>
          <a:p>
            <a:pPr marL="0" indent="0" algn="just">
              <a:buNone/>
            </a:pPr>
            <a:r>
              <a:rPr lang="en-IN" sz="2800" dirty="0"/>
              <a:t>4.  X ltd. held its AGM for the financial year 2016-17, 17-18 and 18-19 on 30.09.2020 along with AGM of 19-20. Now, company wants to compound the offence for the said three financial years w.r.t delay in AGM. Whether company can do so? If No, why and If yes, How?</a:t>
            </a:r>
          </a:p>
          <a:p>
            <a:pPr marL="457200" indent="-457200" algn="just">
              <a:buAutoNum type="arabicPeriod" startAt="5"/>
            </a:pPr>
            <a:r>
              <a:rPr lang="en-IN" sz="2800" dirty="0"/>
              <a:t>Whether combined application can be moved for all the three years, or separate application needs to be moved for every year?</a:t>
            </a:r>
          </a:p>
          <a:p>
            <a:pPr marL="0" indent="0">
              <a:buNone/>
            </a:pPr>
            <a:endParaRPr lang="en-IN" sz="2800" dirty="0"/>
          </a:p>
        </p:txBody>
      </p:sp>
    </p:spTree>
    <p:extLst>
      <p:ext uri="{BB962C8B-B14F-4D97-AF65-F5344CB8AC3E}">
        <p14:creationId xmlns:p14="http://schemas.microsoft.com/office/powerpoint/2010/main" xmlns="" val="2600831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C25AFA-65E0-4033-8E4D-D5954C631BC9}"/>
              </a:ext>
            </a:extLst>
          </p:cNvPr>
          <p:cNvSpPr>
            <a:spLocks noGrp="1"/>
          </p:cNvSpPr>
          <p:nvPr>
            <p:ph type="title"/>
          </p:nvPr>
        </p:nvSpPr>
        <p:spPr>
          <a:xfrm>
            <a:off x="2311400" y="167640"/>
            <a:ext cx="9601200" cy="695960"/>
          </a:xfrm>
        </p:spPr>
        <p:txBody>
          <a:bodyPr/>
          <a:lstStyle/>
          <a:p>
            <a:pPr algn="r"/>
            <a:r>
              <a:rPr lang="en-IN" b="1" dirty="0">
                <a:solidFill>
                  <a:srgbClr val="00B050"/>
                </a:solidFill>
              </a:rPr>
              <a:t>Case Laws-</a:t>
            </a:r>
          </a:p>
        </p:txBody>
      </p:sp>
      <p:sp>
        <p:nvSpPr>
          <p:cNvPr id="3" name="Content Placeholder 2">
            <a:extLst>
              <a:ext uri="{FF2B5EF4-FFF2-40B4-BE49-F238E27FC236}">
                <a16:creationId xmlns:a16="http://schemas.microsoft.com/office/drawing/2014/main" xmlns="" id="{4352B75F-FFEF-4844-B2C4-DAC45313DFB9}"/>
              </a:ext>
            </a:extLst>
          </p:cNvPr>
          <p:cNvSpPr>
            <a:spLocks noGrp="1"/>
          </p:cNvSpPr>
          <p:nvPr>
            <p:ph idx="1"/>
          </p:nvPr>
        </p:nvSpPr>
        <p:spPr>
          <a:xfrm>
            <a:off x="1371600" y="1097280"/>
            <a:ext cx="10302240" cy="5593080"/>
          </a:xfrm>
        </p:spPr>
        <p:txBody>
          <a:bodyPr>
            <a:normAutofit fontScale="92500" lnSpcReduction="10000"/>
          </a:bodyPr>
          <a:lstStyle/>
          <a:p>
            <a:pPr marL="0" indent="0" algn="just">
              <a:buNone/>
            </a:pPr>
            <a:r>
              <a:rPr lang="en-IN" sz="2300" dirty="0">
                <a:solidFill>
                  <a:srgbClr val="FF0000"/>
                </a:solidFill>
              </a:rPr>
              <a:t>Magnon Solutions </a:t>
            </a:r>
            <a:r>
              <a:rPr lang="en-IN" sz="2300" dirty="0" err="1">
                <a:solidFill>
                  <a:srgbClr val="FF0000"/>
                </a:solidFill>
              </a:rPr>
              <a:t>Pvt.</a:t>
            </a:r>
            <a:r>
              <a:rPr lang="en-IN" sz="2300" dirty="0">
                <a:solidFill>
                  <a:srgbClr val="FF0000"/>
                </a:solidFill>
              </a:rPr>
              <a:t> Ltd &amp; </a:t>
            </a:r>
            <a:r>
              <a:rPr lang="en-IN" sz="2300" dirty="0" err="1">
                <a:solidFill>
                  <a:srgbClr val="FF0000"/>
                </a:solidFill>
              </a:rPr>
              <a:t>Ors</a:t>
            </a:r>
            <a:r>
              <a:rPr lang="en-IN" sz="2300" dirty="0">
                <a:solidFill>
                  <a:srgbClr val="FF0000"/>
                </a:solidFill>
              </a:rPr>
              <a:t> V. Registrar of Companies/</a:t>
            </a:r>
            <a:r>
              <a:rPr lang="en-IN" sz="2300" dirty="0" err="1">
                <a:solidFill>
                  <a:srgbClr val="FF0000"/>
                </a:solidFill>
              </a:rPr>
              <a:t>Pahuja</a:t>
            </a:r>
            <a:r>
              <a:rPr lang="en-IN" sz="2300" dirty="0">
                <a:solidFill>
                  <a:srgbClr val="FF0000"/>
                </a:solidFill>
              </a:rPr>
              <a:t> </a:t>
            </a:r>
            <a:r>
              <a:rPr lang="en-IN" sz="2300" dirty="0" err="1">
                <a:solidFill>
                  <a:srgbClr val="FF0000"/>
                </a:solidFill>
              </a:rPr>
              <a:t>Takii</a:t>
            </a:r>
            <a:r>
              <a:rPr lang="en-IN" sz="2300" dirty="0">
                <a:solidFill>
                  <a:srgbClr val="FF0000"/>
                </a:solidFill>
              </a:rPr>
              <a:t> Seed Ltd. &amp; </a:t>
            </a:r>
            <a:r>
              <a:rPr lang="en-IN" sz="2300" dirty="0" err="1">
                <a:solidFill>
                  <a:srgbClr val="FF0000"/>
                </a:solidFill>
              </a:rPr>
              <a:t>Ors</a:t>
            </a:r>
            <a:r>
              <a:rPr lang="en-IN" sz="2300" dirty="0">
                <a:solidFill>
                  <a:srgbClr val="FF0000"/>
                </a:solidFill>
              </a:rPr>
              <a:t> V. Registrar of Companies (NCLT) (2018)-</a:t>
            </a:r>
          </a:p>
          <a:p>
            <a:pPr marL="0" indent="0" algn="just">
              <a:buNone/>
            </a:pPr>
            <a:r>
              <a:rPr lang="en-IN" sz="2300" b="1" dirty="0">
                <a:solidFill>
                  <a:srgbClr val="002060"/>
                </a:solidFill>
              </a:rPr>
              <a:t>Findings of NCLT</a:t>
            </a:r>
          </a:p>
          <a:p>
            <a:pPr algn="just">
              <a:buFont typeface="Wingdings" panose="05000000000000000000" pitchFamily="2" charset="2"/>
              <a:buChar char="ü"/>
            </a:pPr>
            <a:r>
              <a:rPr lang="en-US" sz="2400" b="1" dirty="0">
                <a:solidFill>
                  <a:schemeClr val="tx1"/>
                </a:solidFill>
              </a:rPr>
              <a:t>Where the maximum amount of fine does not exceed five lakh rupees, </a:t>
            </a:r>
            <a:r>
              <a:rPr lang="en-IN" sz="2400" b="1" dirty="0">
                <a:solidFill>
                  <a:schemeClr val="tx1"/>
                </a:solidFill>
              </a:rPr>
              <a:t>only RD can compound the matter and not NCLT.</a:t>
            </a:r>
          </a:p>
          <a:p>
            <a:pPr algn="just">
              <a:buFont typeface="Wingdings" panose="05000000000000000000" pitchFamily="2" charset="2"/>
              <a:buChar char="ü"/>
            </a:pPr>
            <a:r>
              <a:rPr lang="en-IN" sz="2400" b="1" dirty="0">
                <a:solidFill>
                  <a:schemeClr val="tx1"/>
                </a:solidFill>
              </a:rPr>
              <a:t>Repeated defaults with in three years cannot be compounded by virtue of Section 441(2) explanation.</a:t>
            </a:r>
          </a:p>
          <a:p>
            <a:pPr marL="0" indent="0" algn="just">
              <a:buNone/>
            </a:pPr>
            <a:r>
              <a:rPr lang="en-IN" sz="2400" b="1" dirty="0">
                <a:solidFill>
                  <a:schemeClr val="tx1"/>
                </a:solidFill>
              </a:rPr>
              <a:t>Explanation of </a:t>
            </a:r>
            <a:r>
              <a:rPr lang="en-US" sz="2400" b="1" dirty="0">
                <a:solidFill>
                  <a:schemeClr val="tx1"/>
                </a:solidFill>
              </a:rPr>
              <a:t>sub-section (2) of Section 441 where with regard to that Section, </a:t>
            </a:r>
            <a:r>
              <a:rPr lang="en-IN" sz="2400" b="1" dirty="0">
                <a:solidFill>
                  <a:schemeClr val="tx1"/>
                </a:solidFill>
              </a:rPr>
              <a:t>it is </a:t>
            </a:r>
            <a:r>
              <a:rPr lang="en-US" sz="2400" b="1" dirty="0">
                <a:solidFill>
                  <a:schemeClr val="tx1"/>
                </a:solidFill>
              </a:rPr>
              <a:t>provided that “any second or subsequent offence committed after the expiry of a period of three years from the date on which the offence was </a:t>
            </a:r>
            <a:r>
              <a:rPr lang="en-IN" sz="2400" b="1" dirty="0">
                <a:solidFill>
                  <a:schemeClr val="tx1"/>
                </a:solidFill>
              </a:rPr>
              <a:t>previously “compounded”, </a:t>
            </a:r>
            <a:r>
              <a:rPr lang="en-US" sz="2400" b="1" dirty="0">
                <a:solidFill>
                  <a:schemeClr val="tx1"/>
                </a:solidFill>
              </a:rPr>
              <a:t>shall be deemed to be a first offence”.</a:t>
            </a:r>
          </a:p>
          <a:p>
            <a:pPr algn="just">
              <a:buFont typeface="Wingdings" panose="05000000000000000000" pitchFamily="2" charset="2"/>
              <a:buChar char="ü"/>
            </a:pPr>
            <a:r>
              <a:rPr lang="en-US" sz="2400" b="1" dirty="0">
                <a:solidFill>
                  <a:schemeClr val="tx1"/>
                </a:solidFill>
              </a:rPr>
              <a:t>There is no provision for combined application and therefore no combined application can be entertained by this tribunal</a:t>
            </a:r>
          </a:p>
          <a:p>
            <a:pPr algn="just">
              <a:buFont typeface="Wingdings" panose="05000000000000000000" pitchFamily="2" charset="2"/>
              <a:buChar char="ü"/>
            </a:pPr>
            <a:r>
              <a:rPr lang="en-US" sz="2400" b="1" dirty="0">
                <a:solidFill>
                  <a:schemeClr val="tx1"/>
                </a:solidFill>
              </a:rPr>
              <a:t>Section 451 brings mandatory imprisonment into picture and where mandatory imprisonment provision is there, compounding is not possible.</a:t>
            </a:r>
          </a:p>
          <a:p>
            <a:pPr marL="0" indent="0" algn="just">
              <a:buNone/>
            </a:pPr>
            <a:endParaRPr lang="en-IN" sz="2300" dirty="0">
              <a:solidFill>
                <a:schemeClr val="tx1"/>
              </a:solidFill>
            </a:endParaRPr>
          </a:p>
          <a:p>
            <a:pPr marL="0" indent="0" algn="just">
              <a:buNone/>
            </a:pPr>
            <a:endParaRPr lang="en-IN" sz="1600" dirty="0">
              <a:solidFill>
                <a:schemeClr val="tx1"/>
              </a:solidFill>
            </a:endParaRPr>
          </a:p>
        </p:txBody>
      </p:sp>
    </p:spTree>
    <p:extLst>
      <p:ext uri="{BB962C8B-B14F-4D97-AF65-F5344CB8AC3E}">
        <p14:creationId xmlns:p14="http://schemas.microsoft.com/office/powerpoint/2010/main" xmlns="" val="2877924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52E4B5-9028-4571-A0C7-E24B93A84DC3}"/>
              </a:ext>
            </a:extLst>
          </p:cNvPr>
          <p:cNvSpPr>
            <a:spLocks noGrp="1"/>
          </p:cNvSpPr>
          <p:nvPr>
            <p:ph type="title"/>
          </p:nvPr>
        </p:nvSpPr>
        <p:spPr>
          <a:xfrm>
            <a:off x="1371600" y="1055584"/>
            <a:ext cx="9601200" cy="875872"/>
          </a:xfrm>
        </p:spPr>
        <p:txBody>
          <a:bodyPr/>
          <a:lstStyle/>
          <a:p>
            <a:r>
              <a:rPr lang="en-IN" b="1" u="sng" dirty="0">
                <a:solidFill>
                  <a:srgbClr val="C00000"/>
                </a:solidFill>
              </a:rPr>
              <a:t>Disclaimer</a:t>
            </a:r>
          </a:p>
        </p:txBody>
      </p:sp>
      <p:sp>
        <p:nvSpPr>
          <p:cNvPr id="3" name="Content Placeholder 2">
            <a:extLst>
              <a:ext uri="{FF2B5EF4-FFF2-40B4-BE49-F238E27FC236}">
                <a16:creationId xmlns:a16="http://schemas.microsoft.com/office/drawing/2014/main" xmlns="" id="{9B794A77-AD85-4E64-8B45-3222B39E2D33}"/>
              </a:ext>
            </a:extLst>
          </p:cNvPr>
          <p:cNvSpPr>
            <a:spLocks noGrp="1"/>
          </p:cNvSpPr>
          <p:nvPr>
            <p:ph idx="1"/>
          </p:nvPr>
        </p:nvSpPr>
        <p:spPr>
          <a:xfrm>
            <a:off x="1371600" y="2286000"/>
            <a:ext cx="10414000" cy="3078480"/>
          </a:xfrm>
        </p:spPr>
        <p:txBody>
          <a:bodyPr>
            <a:normAutofit/>
          </a:bodyPr>
          <a:lstStyle/>
          <a:p>
            <a:pPr marL="0" indent="0" algn="just">
              <a:buNone/>
            </a:pPr>
            <a:r>
              <a:rPr lang="en-US" sz="2800" cap="all" dirty="0">
                <a:ln w="3175" cmpd="sng">
                  <a:noFill/>
                </a:ln>
                <a:effectLst>
                  <a:glow rad="38100">
                    <a:schemeClr val="bg1">
                      <a:lumMod val="65000"/>
                      <a:lumOff val="35000"/>
                      <a:alpha val="40000"/>
                    </a:schemeClr>
                  </a:glow>
                  <a:outerShdw blurRad="28575" dist="38100" dir="14040000" algn="tl" rotWithShape="0">
                    <a:srgbClr val="000000">
                      <a:alpha val="25000"/>
                    </a:srgbClr>
                  </a:outerShdw>
                </a:effectLst>
              </a:rPr>
              <a:t>VIEWS EXPRESSED IN THIS PRESENTATION ARE STRICTLY PERSONAL. </a:t>
            </a:r>
          </a:p>
          <a:p>
            <a:pPr marL="0" indent="0" algn="just">
              <a:buNone/>
            </a:pPr>
            <a:endParaRPr lang="en-US" sz="2800" cap="all" dirty="0">
              <a:ln w="3175" cmpd="sng">
                <a:noFill/>
              </a:ln>
              <a:effectLst>
                <a:glow rad="38100">
                  <a:schemeClr val="bg1">
                    <a:lumMod val="65000"/>
                    <a:lumOff val="35000"/>
                    <a:alpha val="40000"/>
                  </a:schemeClr>
                </a:glow>
                <a:outerShdw blurRad="28575" dist="38100" dir="14040000" algn="tl" rotWithShape="0">
                  <a:srgbClr val="000000">
                    <a:alpha val="25000"/>
                  </a:srgbClr>
                </a:outerShdw>
              </a:effectLst>
            </a:endParaRPr>
          </a:p>
          <a:p>
            <a:pPr marL="0" indent="0" algn="just">
              <a:buNone/>
            </a:pPr>
            <a:r>
              <a:rPr lang="en-US" sz="2800" cap="all" dirty="0">
                <a:ln w="3175" cmpd="sng">
                  <a:noFill/>
                </a:ln>
                <a:effectLst>
                  <a:glow rad="38100">
                    <a:schemeClr val="bg1">
                      <a:lumMod val="65000"/>
                      <a:lumOff val="35000"/>
                      <a:alpha val="40000"/>
                    </a:schemeClr>
                  </a:glow>
                  <a:outerShdw blurRad="28575" dist="38100" dir="14040000" algn="tl" rotWithShape="0">
                    <a:srgbClr val="000000">
                      <a:alpha val="25000"/>
                    </a:srgbClr>
                  </a:outerShdw>
                </a:effectLst>
              </a:rPr>
              <a:t>IN SHORT FORMAL OPINION MAY DIFFER DEPENDING UPON THE FACTS OF THE CASE AND CIRCUMSTANCES PREVAILING AT PARTICULAR POINT OF TIME.</a:t>
            </a:r>
          </a:p>
          <a:p>
            <a:endParaRPr lang="en-US" dirty="0"/>
          </a:p>
          <a:p>
            <a:pPr marL="0" indent="0">
              <a:buNone/>
            </a:pPr>
            <a:endParaRPr lang="en-US" dirty="0">
              <a:solidFill>
                <a:srgbClr val="FF0000"/>
              </a:solidFill>
            </a:endParaRPr>
          </a:p>
          <a:p>
            <a:pPr marL="0" indent="0">
              <a:buNone/>
            </a:pPr>
            <a:endParaRPr lang="en-IN" dirty="0"/>
          </a:p>
        </p:txBody>
      </p:sp>
    </p:spTree>
    <p:extLst>
      <p:ext uri="{BB962C8B-B14F-4D97-AF65-F5344CB8AC3E}">
        <p14:creationId xmlns:p14="http://schemas.microsoft.com/office/powerpoint/2010/main" xmlns="" val="2997918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C25AFA-65E0-4033-8E4D-D5954C631BC9}"/>
              </a:ext>
            </a:extLst>
          </p:cNvPr>
          <p:cNvSpPr>
            <a:spLocks noGrp="1"/>
          </p:cNvSpPr>
          <p:nvPr>
            <p:ph type="title"/>
          </p:nvPr>
        </p:nvSpPr>
        <p:spPr>
          <a:xfrm>
            <a:off x="2311400" y="167640"/>
            <a:ext cx="9601200" cy="695960"/>
          </a:xfrm>
        </p:spPr>
        <p:txBody>
          <a:bodyPr/>
          <a:lstStyle/>
          <a:p>
            <a:pPr algn="r"/>
            <a:r>
              <a:rPr lang="en-IN" b="1" dirty="0">
                <a:solidFill>
                  <a:srgbClr val="00B050"/>
                </a:solidFill>
              </a:rPr>
              <a:t>Case Laws-</a:t>
            </a:r>
          </a:p>
        </p:txBody>
      </p:sp>
      <p:sp>
        <p:nvSpPr>
          <p:cNvPr id="3" name="Content Placeholder 2">
            <a:extLst>
              <a:ext uri="{FF2B5EF4-FFF2-40B4-BE49-F238E27FC236}">
                <a16:creationId xmlns:a16="http://schemas.microsoft.com/office/drawing/2014/main" xmlns="" id="{4352B75F-FFEF-4844-B2C4-DAC45313DFB9}"/>
              </a:ext>
            </a:extLst>
          </p:cNvPr>
          <p:cNvSpPr>
            <a:spLocks noGrp="1"/>
          </p:cNvSpPr>
          <p:nvPr>
            <p:ph idx="1"/>
          </p:nvPr>
        </p:nvSpPr>
        <p:spPr>
          <a:xfrm>
            <a:off x="1371600" y="1097280"/>
            <a:ext cx="10302240" cy="5593080"/>
          </a:xfrm>
        </p:spPr>
        <p:txBody>
          <a:bodyPr>
            <a:normAutofit fontScale="85000" lnSpcReduction="20000"/>
          </a:bodyPr>
          <a:lstStyle/>
          <a:p>
            <a:pPr marL="0" indent="0" algn="just">
              <a:buNone/>
            </a:pPr>
            <a:r>
              <a:rPr lang="en-IN" sz="2300" dirty="0">
                <a:solidFill>
                  <a:srgbClr val="FF0000"/>
                </a:solidFill>
              </a:rPr>
              <a:t>Magnon Solutions </a:t>
            </a:r>
            <a:r>
              <a:rPr lang="en-IN" sz="2300" dirty="0" err="1">
                <a:solidFill>
                  <a:srgbClr val="FF0000"/>
                </a:solidFill>
              </a:rPr>
              <a:t>Pvt.</a:t>
            </a:r>
            <a:r>
              <a:rPr lang="en-IN" sz="2300" dirty="0">
                <a:solidFill>
                  <a:srgbClr val="FF0000"/>
                </a:solidFill>
              </a:rPr>
              <a:t> Ltd &amp; </a:t>
            </a:r>
            <a:r>
              <a:rPr lang="en-IN" sz="2300" dirty="0" err="1">
                <a:solidFill>
                  <a:srgbClr val="FF0000"/>
                </a:solidFill>
              </a:rPr>
              <a:t>Ors</a:t>
            </a:r>
            <a:r>
              <a:rPr lang="en-IN" sz="2300" dirty="0">
                <a:solidFill>
                  <a:srgbClr val="FF0000"/>
                </a:solidFill>
              </a:rPr>
              <a:t> V. Registrar of Companies/</a:t>
            </a:r>
            <a:r>
              <a:rPr lang="en-IN" sz="2300" dirty="0" err="1">
                <a:solidFill>
                  <a:srgbClr val="FF0000"/>
                </a:solidFill>
              </a:rPr>
              <a:t>Pahuja</a:t>
            </a:r>
            <a:r>
              <a:rPr lang="en-IN" sz="2300" dirty="0">
                <a:solidFill>
                  <a:srgbClr val="FF0000"/>
                </a:solidFill>
              </a:rPr>
              <a:t> </a:t>
            </a:r>
            <a:r>
              <a:rPr lang="en-IN" sz="2300" dirty="0" err="1">
                <a:solidFill>
                  <a:srgbClr val="FF0000"/>
                </a:solidFill>
              </a:rPr>
              <a:t>Takii</a:t>
            </a:r>
            <a:r>
              <a:rPr lang="en-IN" sz="2300" dirty="0">
                <a:solidFill>
                  <a:srgbClr val="FF0000"/>
                </a:solidFill>
              </a:rPr>
              <a:t> Seed Ltd. &amp; </a:t>
            </a:r>
            <a:r>
              <a:rPr lang="en-IN" sz="2300" dirty="0" err="1">
                <a:solidFill>
                  <a:srgbClr val="FF0000"/>
                </a:solidFill>
              </a:rPr>
              <a:t>Ors</a:t>
            </a:r>
            <a:r>
              <a:rPr lang="en-IN" sz="2300" dirty="0">
                <a:solidFill>
                  <a:srgbClr val="FF0000"/>
                </a:solidFill>
              </a:rPr>
              <a:t> V. Registrar of Companies (NCLAT) (2018)-</a:t>
            </a:r>
          </a:p>
          <a:p>
            <a:pPr marL="0" indent="0" algn="just">
              <a:buNone/>
            </a:pPr>
            <a:r>
              <a:rPr lang="en-IN" sz="2300" b="1" dirty="0">
                <a:solidFill>
                  <a:srgbClr val="002060"/>
                </a:solidFill>
              </a:rPr>
              <a:t>Findings of NCLAT</a:t>
            </a:r>
          </a:p>
          <a:p>
            <a:pPr algn="just">
              <a:buFont typeface="Wingdings" panose="05000000000000000000" pitchFamily="2" charset="2"/>
              <a:buChar char="ü"/>
            </a:pPr>
            <a:r>
              <a:rPr lang="en-US" sz="2400" b="1" dirty="0">
                <a:solidFill>
                  <a:schemeClr val="tx1"/>
                </a:solidFill>
              </a:rPr>
              <a:t>where the maximum amount of fine does not exceed five lakh rupees, can be compounded by the ‘Tribunal’ as also by ‘the Regional Director’ or ‘any officer </a:t>
            </a:r>
            <a:r>
              <a:rPr lang="en-US" sz="2400" b="1" dirty="0" err="1">
                <a:solidFill>
                  <a:schemeClr val="tx1"/>
                </a:solidFill>
              </a:rPr>
              <a:t>authorised</a:t>
            </a:r>
            <a:r>
              <a:rPr lang="en-US" sz="2400" b="1" dirty="0">
                <a:solidFill>
                  <a:schemeClr val="tx1"/>
                </a:solidFill>
              </a:rPr>
              <a:t> by the Centra; Government’.</a:t>
            </a:r>
            <a:r>
              <a:rPr lang="en-IN" sz="2400" b="1" dirty="0">
                <a:solidFill>
                  <a:schemeClr val="tx1"/>
                </a:solidFill>
              </a:rPr>
              <a:t> Tribunal is having power to compound any offence irrespective of the limit of fine.</a:t>
            </a:r>
          </a:p>
          <a:p>
            <a:pPr algn="just">
              <a:buFont typeface="Wingdings" panose="05000000000000000000" pitchFamily="2" charset="2"/>
              <a:buChar char="ü"/>
            </a:pPr>
            <a:r>
              <a:rPr lang="en-IN" sz="2400" b="1" dirty="0">
                <a:solidFill>
                  <a:schemeClr val="tx1"/>
                </a:solidFill>
              </a:rPr>
              <a:t>Repeated defaults with in three years can be clubbed for compounding in one application, and combined application is allowed. [Section 441 read with Section 451]. Combined application is allowed for same offence and same facts only.</a:t>
            </a:r>
          </a:p>
          <a:p>
            <a:pPr algn="just">
              <a:buFont typeface="Wingdings" panose="05000000000000000000" pitchFamily="2" charset="2"/>
              <a:buChar char="ü"/>
            </a:pPr>
            <a:r>
              <a:rPr lang="en-IN" sz="2400" b="1" dirty="0">
                <a:solidFill>
                  <a:schemeClr val="tx1"/>
                </a:solidFill>
              </a:rPr>
              <a:t>Explanation of </a:t>
            </a:r>
            <a:r>
              <a:rPr lang="en-US" sz="2400" b="1" dirty="0">
                <a:solidFill>
                  <a:schemeClr val="tx1"/>
                </a:solidFill>
              </a:rPr>
              <a:t>sub-section (2) of Section 441 where with regard to that Section, </a:t>
            </a:r>
            <a:r>
              <a:rPr lang="en-IN" sz="2400" b="1" dirty="0">
                <a:solidFill>
                  <a:schemeClr val="tx1"/>
                </a:solidFill>
              </a:rPr>
              <a:t>it is </a:t>
            </a:r>
            <a:r>
              <a:rPr lang="en-US" sz="2400" b="1" dirty="0">
                <a:solidFill>
                  <a:schemeClr val="tx1"/>
                </a:solidFill>
              </a:rPr>
              <a:t>provided that “any second or subsequent offence committed after the expiry of a period of three years from the date on which the offence was </a:t>
            </a:r>
            <a:r>
              <a:rPr lang="en-IN" sz="2400" b="1" dirty="0">
                <a:solidFill>
                  <a:schemeClr val="tx1"/>
                </a:solidFill>
              </a:rPr>
              <a:t>previously “compounded”, </a:t>
            </a:r>
            <a:r>
              <a:rPr lang="en-US" sz="2400" b="1" dirty="0">
                <a:solidFill>
                  <a:schemeClr val="tx1"/>
                </a:solidFill>
              </a:rPr>
              <a:t>shall be deemed to be a first offence”.</a:t>
            </a:r>
          </a:p>
          <a:p>
            <a:pPr algn="just">
              <a:buFont typeface="Wingdings" panose="05000000000000000000" pitchFamily="2" charset="2"/>
              <a:buChar char="ü"/>
            </a:pPr>
            <a:r>
              <a:rPr lang="en-US" sz="2400" b="1" dirty="0">
                <a:solidFill>
                  <a:schemeClr val="tx1"/>
                </a:solidFill>
              </a:rPr>
              <a:t>It is apparent that unless previously the offence has been “compounded”, the </a:t>
            </a:r>
            <a:r>
              <a:rPr lang="en-US" sz="2400" b="1" dirty="0" err="1">
                <a:solidFill>
                  <a:schemeClr val="tx1"/>
                </a:solidFill>
              </a:rPr>
              <a:t>rigour</a:t>
            </a:r>
            <a:r>
              <a:rPr lang="en-US" sz="2400" b="1" dirty="0">
                <a:solidFill>
                  <a:schemeClr val="tx1"/>
                </a:solidFill>
              </a:rPr>
              <a:t> of higher punishment as contemplated under Section 451 would not get attracted.</a:t>
            </a:r>
          </a:p>
          <a:p>
            <a:pPr algn="just">
              <a:buFont typeface="Wingdings" panose="05000000000000000000" pitchFamily="2" charset="2"/>
              <a:buChar char="ü"/>
            </a:pPr>
            <a:r>
              <a:rPr lang="en-US" sz="2400" b="1" dirty="0">
                <a:solidFill>
                  <a:schemeClr val="tx1"/>
                </a:solidFill>
              </a:rPr>
              <a:t>Imprisonment in case of Company is not possible and in case of officer it is the discretion of the competent court. It is not mandatory to impose imprisonment. Usage of word ‘any’ implies the discretionary power of court.</a:t>
            </a:r>
            <a:endParaRPr lang="en-IN" sz="2400" b="1" dirty="0">
              <a:solidFill>
                <a:schemeClr val="tx1"/>
              </a:solidFill>
            </a:endParaRPr>
          </a:p>
          <a:p>
            <a:pPr marL="0" indent="0" algn="just">
              <a:buNone/>
            </a:pPr>
            <a:endParaRPr lang="en-IN" sz="1600" dirty="0">
              <a:solidFill>
                <a:schemeClr val="tx1"/>
              </a:solidFill>
            </a:endParaRPr>
          </a:p>
        </p:txBody>
      </p:sp>
    </p:spTree>
    <p:extLst>
      <p:ext uri="{BB962C8B-B14F-4D97-AF65-F5344CB8AC3E}">
        <p14:creationId xmlns:p14="http://schemas.microsoft.com/office/powerpoint/2010/main" xmlns="" val="255263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83A6FC-60EE-43CC-97E8-FACC9A769501}"/>
              </a:ext>
            </a:extLst>
          </p:cNvPr>
          <p:cNvSpPr>
            <a:spLocks noGrp="1"/>
          </p:cNvSpPr>
          <p:nvPr>
            <p:ph type="title"/>
          </p:nvPr>
        </p:nvSpPr>
        <p:spPr>
          <a:xfrm>
            <a:off x="1295400" y="162560"/>
            <a:ext cx="9601200" cy="606881"/>
          </a:xfrm>
        </p:spPr>
        <p:txBody>
          <a:bodyPr>
            <a:normAutofit fontScale="90000"/>
          </a:bodyPr>
          <a:lstStyle/>
          <a:p>
            <a:r>
              <a:rPr lang="en-US" dirty="0"/>
              <a:t>Who will Compound?</a:t>
            </a:r>
            <a:endParaRPr lang="en-IN" dirty="0"/>
          </a:p>
        </p:txBody>
      </p:sp>
      <p:sp>
        <p:nvSpPr>
          <p:cNvPr id="3" name="Content Placeholder 2">
            <a:extLst>
              <a:ext uri="{FF2B5EF4-FFF2-40B4-BE49-F238E27FC236}">
                <a16:creationId xmlns:a16="http://schemas.microsoft.com/office/drawing/2014/main" xmlns="" id="{539C5A74-DE42-4597-829C-7B49709DE5E6}"/>
              </a:ext>
            </a:extLst>
          </p:cNvPr>
          <p:cNvSpPr>
            <a:spLocks noGrp="1"/>
          </p:cNvSpPr>
          <p:nvPr>
            <p:ph idx="1"/>
          </p:nvPr>
        </p:nvSpPr>
        <p:spPr>
          <a:xfrm>
            <a:off x="695960" y="904240"/>
            <a:ext cx="11424920" cy="5953760"/>
          </a:xfrm>
        </p:spPr>
        <p:txBody>
          <a:bodyPr>
            <a:noAutofit/>
          </a:bodyPr>
          <a:lstStyle/>
          <a:p>
            <a:pPr marL="0" indent="0" algn="ctr">
              <a:buNone/>
            </a:pPr>
            <a:r>
              <a:rPr lang="en-US" b="1" dirty="0">
                <a:solidFill>
                  <a:schemeClr val="tx1"/>
                </a:solidFill>
              </a:rPr>
              <a:t>Offence punishable with</a:t>
            </a:r>
          </a:p>
          <a:p>
            <a:pPr marL="0" indent="0">
              <a:buNone/>
            </a:pPr>
            <a:r>
              <a:rPr lang="en-US" dirty="0">
                <a:solidFill>
                  <a:srgbClr val="FF0000"/>
                </a:solidFill>
              </a:rPr>
              <a:t>Fine Only-</a:t>
            </a:r>
            <a:r>
              <a:rPr lang="en-US" dirty="0">
                <a:solidFill>
                  <a:schemeClr val="tx1"/>
                </a:solidFill>
              </a:rPr>
              <a:t> </a:t>
            </a:r>
            <a:r>
              <a:rPr lang="en-US" b="1" dirty="0">
                <a:solidFill>
                  <a:srgbClr val="00B050"/>
                </a:solidFill>
              </a:rPr>
              <a:t>NCLT, RD or Both?</a:t>
            </a:r>
          </a:p>
          <a:p>
            <a:pPr marL="0" indent="0">
              <a:buNone/>
            </a:pPr>
            <a:r>
              <a:rPr lang="en-US" dirty="0">
                <a:solidFill>
                  <a:schemeClr val="tx1"/>
                </a:solidFill>
              </a:rPr>
              <a:t>By Tribunal/RD/any other authority appointed by CG</a:t>
            </a:r>
          </a:p>
          <a:p>
            <a:pPr marL="0" indent="0">
              <a:buNone/>
            </a:pPr>
            <a:r>
              <a:rPr lang="en-US" dirty="0">
                <a:solidFill>
                  <a:srgbClr val="FF0000"/>
                </a:solidFill>
              </a:rPr>
              <a:t>Fine or Imprisonment- </a:t>
            </a:r>
            <a:r>
              <a:rPr lang="en-US" b="1" dirty="0">
                <a:solidFill>
                  <a:srgbClr val="00B050"/>
                </a:solidFill>
              </a:rPr>
              <a:t>NCLT, RD or Both?</a:t>
            </a:r>
          </a:p>
          <a:p>
            <a:pPr marL="0" indent="0">
              <a:buNone/>
            </a:pPr>
            <a:r>
              <a:rPr lang="en-US" b="1" dirty="0">
                <a:solidFill>
                  <a:srgbClr val="002060"/>
                </a:solidFill>
              </a:rPr>
              <a:t>Fine is </a:t>
            </a:r>
            <a:r>
              <a:rPr lang="en-US" b="1" dirty="0" err="1">
                <a:solidFill>
                  <a:srgbClr val="002060"/>
                </a:solidFill>
              </a:rPr>
              <a:t>upto</a:t>
            </a:r>
            <a:r>
              <a:rPr lang="en-US" b="1" dirty="0">
                <a:solidFill>
                  <a:srgbClr val="002060"/>
                </a:solidFill>
              </a:rPr>
              <a:t> 25 Lacs- then?</a:t>
            </a:r>
          </a:p>
          <a:p>
            <a:pPr marL="0" indent="0">
              <a:buNone/>
            </a:pPr>
            <a:r>
              <a:rPr lang="en-US" b="1" dirty="0">
                <a:solidFill>
                  <a:srgbClr val="002060"/>
                </a:solidFill>
              </a:rPr>
              <a:t>Fine is more than 25 Lacs- the?</a:t>
            </a:r>
          </a:p>
          <a:p>
            <a:pPr marL="0" indent="0">
              <a:buNone/>
            </a:pPr>
            <a:r>
              <a:rPr lang="en-US" dirty="0">
                <a:solidFill>
                  <a:schemeClr val="tx1"/>
                </a:solidFill>
              </a:rPr>
              <a:t>By Tribunal</a:t>
            </a:r>
          </a:p>
          <a:p>
            <a:pPr marL="0" indent="0">
              <a:buNone/>
            </a:pPr>
            <a:r>
              <a:rPr lang="en-US" dirty="0">
                <a:solidFill>
                  <a:srgbClr val="FF0000"/>
                </a:solidFill>
              </a:rPr>
              <a:t>Fine or Imprisonment or both- </a:t>
            </a:r>
            <a:r>
              <a:rPr lang="en-US" b="1" dirty="0">
                <a:solidFill>
                  <a:srgbClr val="00B050"/>
                </a:solidFill>
              </a:rPr>
              <a:t>NCLT, RD or Both?</a:t>
            </a:r>
          </a:p>
          <a:p>
            <a:pPr marL="0" indent="0">
              <a:buNone/>
            </a:pPr>
            <a:r>
              <a:rPr lang="en-US" dirty="0">
                <a:solidFill>
                  <a:schemeClr val="tx1"/>
                </a:solidFill>
              </a:rPr>
              <a:t>By Tribunal</a:t>
            </a:r>
          </a:p>
          <a:p>
            <a:pPr marL="0" indent="0">
              <a:buNone/>
            </a:pPr>
            <a:r>
              <a:rPr lang="en-US" dirty="0">
                <a:solidFill>
                  <a:srgbClr val="FF0000"/>
                </a:solidFill>
              </a:rPr>
              <a:t>Fine and Imprisonment-</a:t>
            </a:r>
            <a:r>
              <a:rPr lang="en-US" dirty="0">
                <a:solidFill>
                  <a:schemeClr val="tx1"/>
                </a:solidFill>
              </a:rPr>
              <a:t> </a:t>
            </a:r>
            <a:r>
              <a:rPr lang="en-US" b="1" dirty="0">
                <a:solidFill>
                  <a:srgbClr val="00B050"/>
                </a:solidFill>
              </a:rPr>
              <a:t>NCLT, RD or Both?</a:t>
            </a:r>
          </a:p>
          <a:p>
            <a:pPr marL="0" indent="0">
              <a:buNone/>
            </a:pPr>
            <a:r>
              <a:rPr lang="en-US" dirty="0">
                <a:solidFill>
                  <a:schemeClr val="tx1"/>
                </a:solidFill>
              </a:rPr>
              <a:t>Not Compoundable under Companies Act, 2013</a:t>
            </a:r>
          </a:p>
          <a:p>
            <a:pPr marL="0" indent="0">
              <a:buNone/>
            </a:pPr>
            <a:r>
              <a:rPr lang="en-US" dirty="0">
                <a:solidFill>
                  <a:srgbClr val="FF0000"/>
                </a:solidFill>
              </a:rPr>
              <a:t>Imprisonment only-</a:t>
            </a:r>
            <a:r>
              <a:rPr lang="en-US" dirty="0">
                <a:solidFill>
                  <a:schemeClr val="tx1"/>
                </a:solidFill>
              </a:rPr>
              <a:t> </a:t>
            </a:r>
            <a:r>
              <a:rPr lang="en-US" b="1" dirty="0">
                <a:solidFill>
                  <a:srgbClr val="00B050"/>
                </a:solidFill>
              </a:rPr>
              <a:t>NCLT, RD or Both?</a:t>
            </a:r>
          </a:p>
          <a:p>
            <a:pPr marL="0" indent="0">
              <a:buNone/>
            </a:pPr>
            <a:r>
              <a:rPr lang="en-US" dirty="0">
                <a:solidFill>
                  <a:schemeClr val="tx1"/>
                </a:solidFill>
              </a:rPr>
              <a:t>Not Compoundable under Companies Act, 2013</a:t>
            </a:r>
          </a:p>
        </p:txBody>
      </p:sp>
    </p:spTree>
    <p:extLst>
      <p:ext uri="{BB962C8B-B14F-4D97-AF65-F5344CB8AC3E}">
        <p14:creationId xmlns:p14="http://schemas.microsoft.com/office/powerpoint/2010/main" xmlns="" val="386511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1000"/>
                                        <p:tgtEl>
                                          <p:spTgt spid="3">
                                            <p:txEl>
                                              <p:pRg st="9" end="9"/>
                                            </p:txEl>
                                          </p:spTgt>
                                        </p:tgtEl>
                                      </p:cBhvr>
                                    </p:animEffect>
                                    <p:anim calcmode="lin" valueType="num">
                                      <p:cBhvr>
                                        <p:cTn id="6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3">
                                            <p:txEl>
                                              <p:pRg st="10" end="10"/>
                                            </p:txEl>
                                          </p:spTgt>
                                        </p:tgtEl>
                                        <p:attrNameLst>
                                          <p:attrName>style.visibility</p:attrName>
                                        </p:attrNameLst>
                                      </p:cBhvr>
                                      <p:to>
                                        <p:strVal val="visible"/>
                                      </p:to>
                                    </p:set>
                                    <p:animEffect transition="in" filter="fade">
                                      <p:cBhvr>
                                        <p:cTn id="69" dur="1000"/>
                                        <p:tgtEl>
                                          <p:spTgt spid="3">
                                            <p:txEl>
                                              <p:pRg st="10" end="10"/>
                                            </p:txEl>
                                          </p:spTgt>
                                        </p:tgtEl>
                                      </p:cBhvr>
                                    </p:animEffect>
                                    <p:anim calcmode="lin" valueType="num">
                                      <p:cBhvr>
                                        <p:cTn id="70"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1"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nodeType="clickEffect">
                                  <p:stCondLst>
                                    <p:cond delay="0"/>
                                  </p:stCondLst>
                                  <p:childTnLst>
                                    <p:set>
                                      <p:cBhvr>
                                        <p:cTn id="75" dur="1" fill="hold">
                                          <p:stCondLst>
                                            <p:cond delay="0"/>
                                          </p:stCondLst>
                                        </p:cTn>
                                        <p:tgtEl>
                                          <p:spTgt spid="3">
                                            <p:txEl>
                                              <p:pRg st="11" end="11"/>
                                            </p:txEl>
                                          </p:spTgt>
                                        </p:tgtEl>
                                        <p:attrNameLst>
                                          <p:attrName>style.visibility</p:attrName>
                                        </p:attrNameLst>
                                      </p:cBhvr>
                                      <p:to>
                                        <p:strVal val="visible"/>
                                      </p:to>
                                    </p:set>
                                    <p:animEffect transition="in" filter="fade">
                                      <p:cBhvr>
                                        <p:cTn id="76" dur="1000"/>
                                        <p:tgtEl>
                                          <p:spTgt spid="3">
                                            <p:txEl>
                                              <p:pRg st="11" end="11"/>
                                            </p:txEl>
                                          </p:spTgt>
                                        </p:tgtEl>
                                      </p:cBhvr>
                                    </p:animEffect>
                                    <p:anim calcmode="lin" valueType="num">
                                      <p:cBhvr>
                                        <p:cTn id="77"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8"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3">
                                            <p:txEl>
                                              <p:pRg st="12" end="12"/>
                                            </p:txEl>
                                          </p:spTgt>
                                        </p:tgtEl>
                                        <p:attrNameLst>
                                          <p:attrName>style.visibility</p:attrName>
                                        </p:attrNameLst>
                                      </p:cBhvr>
                                      <p:to>
                                        <p:strVal val="visible"/>
                                      </p:to>
                                    </p:set>
                                    <p:animEffect transition="in" filter="fade">
                                      <p:cBhvr>
                                        <p:cTn id="83" dur="1000"/>
                                        <p:tgtEl>
                                          <p:spTgt spid="3">
                                            <p:txEl>
                                              <p:pRg st="12" end="12"/>
                                            </p:txEl>
                                          </p:spTgt>
                                        </p:tgtEl>
                                      </p:cBhvr>
                                    </p:animEffect>
                                    <p:anim calcmode="lin" valueType="num">
                                      <p:cBhvr>
                                        <p:cTn id="84"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5"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273EFF-5DE4-478B-AC0F-001A5CEDAB1B}"/>
              </a:ext>
            </a:extLst>
          </p:cNvPr>
          <p:cNvSpPr>
            <a:spLocks noGrp="1"/>
          </p:cNvSpPr>
          <p:nvPr>
            <p:ph type="title"/>
          </p:nvPr>
        </p:nvSpPr>
        <p:spPr>
          <a:xfrm>
            <a:off x="1371600" y="360680"/>
            <a:ext cx="9601200" cy="756920"/>
          </a:xfrm>
        </p:spPr>
        <p:txBody>
          <a:bodyPr/>
          <a:lstStyle/>
          <a:p>
            <a:pPr algn="r"/>
            <a:r>
              <a:rPr lang="en-IN" dirty="0"/>
              <a:t>Further queries</a:t>
            </a:r>
          </a:p>
        </p:txBody>
      </p:sp>
      <p:sp>
        <p:nvSpPr>
          <p:cNvPr id="3" name="Content Placeholder 2">
            <a:extLst>
              <a:ext uri="{FF2B5EF4-FFF2-40B4-BE49-F238E27FC236}">
                <a16:creationId xmlns:a16="http://schemas.microsoft.com/office/drawing/2014/main" xmlns="" id="{CD025E71-8EC3-4C92-BD8D-09A68EDFEB2C}"/>
              </a:ext>
            </a:extLst>
          </p:cNvPr>
          <p:cNvSpPr>
            <a:spLocks noGrp="1"/>
          </p:cNvSpPr>
          <p:nvPr>
            <p:ph idx="1"/>
          </p:nvPr>
        </p:nvSpPr>
        <p:spPr>
          <a:xfrm>
            <a:off x="792480" y="1300480"/>
            <a:ext cx="11399520" cy="5049520"/>
          </a:xfrm>
        </p:spPr>
        <p:txBody>
          <a:bodyPr>
            <a:noAutofit/>
          </a:bodyPr>
          <a:lstStyle/>
          <a:p>
            <a:pPr marL="0" indent="0" algn="just">
              <a:buNone/>
            </a:pPr>
            <a:r>
              <a:rPr lang="en-IN" b="1" dirty="0">
                <a:solidFill>
                  <a:srgbClr val="FF0000"/>
                </a:solidFill>
              </a:rPr>
              <a:t>Where to move an application for Compounding? What authority you address while drafting your petition?</a:t>
            </a:r>
          </a:p>
          <a:p>
            <a:pPr marL="0" indent="0" algn="just">
              <a:buNone/>
            </a:pPr>
            <a:r>
              <a:rPr lang="en-IN" b="1" dirty="0">
                <a:solidFill>
                  <a:srgbClr val="FF0000"/>
                </a:solidFill>
              </a:rPr>
              <a:t>Do you calculate quantum of fine and decide accordingly and address application to RD or NCLT?</a:t>
            </a:r>
          </a:p>
          <a:p>
            <a:pPr marL="0" indent="0" algn="just">
              <a:buNone/>
            </a:pPr>
            <a:r>
              <a:rPr lang="en-IN" b="1" dirty="0">
                <a:solidFill>
                  <a:schemeClr val="tx1"/>
                </a:solidFill>
              </a:rPr>
              <a:t>Answer- Language of Section 441(3)(a)-</a:t>
            </a:r>
          </a:p>
          <a:p>
            <a:pPr marL="0" indent="0" algn="just">
              <a:buNone/>
            </a:pPr>
            <a:r>
              <a:rPr lang="en-US" dirty="0"/>
              <a:t>Every application for the compounding of an offence </a:t>
            </a:r>
            <a:r>
              <a:rPr lang="en-US" b="1" dirty="0">
                <a:solidFill>
                  <a:srgbClr val="00B050"/>
                </a:solidFill>
              </a:rPr>
              <a:t>shall be made to the Registrar</a:t>
            </a:r>
            <a:r>
              <a:rPr lang="en-US" dirty="0"/>
              <a:t> who shall forward the same, together with his comments thereon, to the Tribunal or the Regional Director or any officer authorized by the Central Government, as the case may be.</a:t>
            </a:r>
          </a:p>
          <a:p>
            <a:pPr marL="0" indent="0" algn="just">
              <a:buNone/>
            </a:pPr>
            <a:r>
              <a:rPr lang="en-US" b="1" dirty="0">
                <a:solidFill>
                  <a:schemeClr val="tx1"/>
                </a:solidFill>
              </a:rPr>
              <a:t>Rule 88 of NCLT Rules- </a:t>
            </a:r>
            <a:r>
              <a:rPr lang="en-US" dirty="0"/>
              <a:t>—</a:t>
            </a:r>
            <a:r>
              <a:rPr lang="en-US" b="1" dirty="0">
                <a:solidFill>
                  <a:srgbClr val="00B050"/>
                </a:solidFill>
              </a:rPr>
              <a:t>Any reference to the Tribunal by the Registrar of Companies </a:t>
            </a:r>
            <a:r>
              <a:rPr lang="en-US" dirty="0"/>
              <a:t>under </a:t>
            </a:r>
            <a:r>
              <a:rPr lang="en-US" b="1" dirty="0">
                <a:solidFill>
                  <a:srgbClr val="00B050"/>
                </a:solidFill>
              </a:rPr>
              <a:t>section 441 of the Act</a:t>
            </a:r>
            <a:r>
              <a:rPr lang="en-US" dirty="0"/>
              <a:t>, or any reference to the Tribunal by the Central Government under proviso to sub-section (5) of section 140, 221, sub-section (2) of section 224, sub-section (5) of section 224, sub-section (2) of section 241 of the Act, or reference under sub-section (2) of section 75 or any complaint by any person under sub-section (1) of section 222, or any reference by a company under clause (c) of sub-section (4) of section 22A of the Securities Contracts (Regulations) Act, 1956 </a:t>
            </a:r>
            <a:r>
              <a:rPr lang="en-US" b="1" dirty="0">
                <a:solidFill>
                  <a:srgbClr val="00B050"/>
                </a:solidFill>
              </a:rPr>
              <a:t>shall be made by way of a petition or application in Form No. NCLT- 9</a:t>
            </a:r>
            <a:r>
              <a:rPr lang="en-US" dirty="0"/>
              <a:t> in Annexure A and shall be accompanied by documents mentioned in Annexure-B.</a:t>
            </a:r>
            <a:endParaRPr lang="en-US" b="1" dirty="0">
              <a:solidFill>
                <a:schemeClr val="tx1"/>
              </a:solidFill>
            </a:endParaRPr>
          </a:p>
          <a:p>
            <a:pPr marL="0" indent="0" algn="just">
              <a:buNone/>
            </a:pPr>
            <a:endParaRPr lang="en-IN" b="1" dirty="0">
              <a:solidFill>
                <a:schemeClr val="tx1"/>
              </a:solidFill>
            </a:endParaRPr>
          </a:p>
          <a:p>
            <a:pPr marL="0" indent="0" algn="just">
              <a:buNone/>
            </a:pPr>
            <a:endParaRPr lang="en-IN" b="1" dirty="0">
              <a:solidFill>
                <a:srgbClr val="FF0000"/>
              </a:solidFill>
            </a:endParaRPr>
          </a:p>
          <a:p>
            <a:pPr marL="0" indent="0" algn="just">
              <a:buNone/>
            </a:pPr>
            <a:endParaRPr lang="en-IN" dirty="0">
              <a:solidFill>
                <a:srgbClr val="FF0000"/>
              </a:solidFill>
            </a:endParaRPr>
          </a:p>
        </p:txBody>
      </p:sp>
    </p:spTree>
    <p:extLst>
      <p:ext uri="{BB962C8B-B14F-4D97-AF65-F5344CB8AC3E}">
        <p14:creationId xmlns:p14="http://schemas.microsoft.com/office/powerpoint/2010/main" xmlns="" val="266972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4ACE68-046B-48C3-B31C-1B99B17BBE82}"/>
              </a:ext>
            </a:extLst>
          </p:cNvPr>
          <p:cNvSpPr>
            <a:spLocks noGrp="1"/>
          </p:cNvSpPr>
          <p:nvPr>
            <p:ph type="title"/>
          </p:nvPr>
        </p:nvSpPr>
        <p:spPr>
          <a:xfrm>
            <a:off x="1371600" y="624840"/>
            <a:ext cx="10200640" cy="502920"/>
          </a:xfrm>
        </p:spPr>
        <p:txBody>
          <a:bodyPr>
            <a:noAutofit/>
          </a:bodyPr>
          <a:lstStyle/>
          <a:p>
            <a:pPr algn="r"/>
            <a:r>
              <a:rPr lang="en-IN" sz="3200" dirty="0">
                <a:solidFill>
                  <a:srgbClr val="00B050"/>
                </a:solidFill>
              </a:rPr>
              <a:t>FURTHER ILLUSTRATIONS</a:t>
            </a:r>
          </a:p>
        </p:txBody>
      </p:sp>
      <p:sp>
        <p:nvSpPr>
          <p:cNvPr id="3" name="Content Placeholder 2">
            <a:extLst>
              <a:ext uri="{FF2B5EF4-FFF2-40B4-BE49-F238E27FC236}">
                <a16:creationId xmlns:a16="http://schemas.microsoft.com/office/drawing/2014/main" xmlns="" id="{495B37F6-A0A5-45BB-83F1-22276547AFAE}"/>
              </a:ext>
            </a:extLst>
          </p:cNvPr>
          <p:cNvSpPr>
            <a:spLocks noGrp="1"/>
          </p:cNvSpPr>
          <p:nvPr>
            <p:ph idx="1"/>
          </p:nvPr>
        </p:nvSpPr>
        <p:spPr>
          <a:xfrm>
            <a:off x="848360" y="1534160"/>
            <a:ext cx="11247120" cy="4836160"/>
          </a:xfrm>
        </p:spPr>
        <p:txBody>
          <a:bodyPr>
            <a:normAutofit fontScale="85000" lnSpcReduction="10000"/>
          </a:bodyPr>
          <a:lstStyle/>
          <a:p>
            <a:pPr algn="just">
              <a:lnSpc>
                <a:spcPct val="100000"/>
              </a:lnSpc>
              <a:spcBef>
                <a:spcPts val="0"/>
              </a:spcBef>
              <a:spcAft>
                <a:spcPts val="0"/>
              </a:spcAft>
              <a:buFont typeface="Wingdings" panose="05000000000000000000" pitchFamily="2" charset="2"/>
              <a:buChar char="ü"/>
            </a:pPr>
            <a:r>
              <a:rPr lang="en-IN" sz="2400" b="1" dirty="0"/>
              <a:t>Whether compounding application can be rejected? In what circumstances? or</a:t>
            </a:r>
          </a:p>
          <a:p>
            <a:pPr marL="0" indent="0" algn="just">
              <a:lnSpc>
                <a:spcPct val="100000"/>
              </a:lnSpc>
              <a:spcBef>
                <a:spcPts val="0"/>
              </a:spcBef>
              <a:spcAft>
                <a:spcPts val="0"/>
              </a:spcAft>
              <a:buNone/>
            </a:pPr>
            <a:endParaRPr lang="en-IN" sz="2400" b="1" dirty="0"/>
          </a:p>
          <a:p>
            <a:pPr algn="just">
              <a:lnSpc>
                <a:spcPct val="100000"/>
              </a:lnSpc>
              <a:spcBef>
                <a:spcPts val="0"/>
              </a:spcBef>
              <a:spcAft>
                <a:spcPts val="0"/>
              </a:spcAft>
              <a:buFont typeface="Wingdings" panose="05000000000000000000" pitchFamily="2" charset="2"/>
              <a:buChar char="ü"/>
            </a:pPr>
            <a:r>
              <a:rPr lang="en-IN" sz="2400" b="1" dirty="0"/>
              <a:t>Whether compounding is possible if SFIO, ED or any other’s department proceeding is pending?</a:t>
            </a:r>
          </a:p>
          <a:p>
            <a:pPr marL="0" indent="0" algn="just">
              <a:lnSpc>
                <a:spcPct val="100000"/>
              </a:lnSpc>
              <a:spcBef>
                <a:spcPts val="0"/>
              </a:spcBef>
              <a:spcAft>
                <a:spcPts val="0"/>
              </a:spcAft>
              <a:buNone/>
            </a:pPr>
            <a:endParaRPr lang="en-IN" sz="2400" b="1" dirty="0"/>
          </a:p>
          <a:p>
            <a:pPr marL="0" indent="0" algn="just">
              <a:lnSpc>
                <a:spcPct val="100000"/>
              </a:lnSpc>
              <a:spcBef>
                <a:spcPts val="0"/>
              </a:spcBef>
              <a:spcAft>
                <a:spcPts val="0"/>
              </a:spcAft>
              <a:buNone/>
            </a:pPr>
            <a:r>
              <a:rPr lang="en-IN" sz="2400" b="1" dirty="0">
                <a:solidFill>
                  <a:srgbClr val="FF0000"/>
                </a:solidFill>
              </a:rPr>
              <a:t>Reebok India Co. (2017) NCLT, New Delhi Bench- </a:t>
            </a:r>
            <a:r>
              <a:rPr lang="en-IN" sz="2400" b="1" dirty="0">
                <a:solidFill>
                  <a:schemeClr val="tx1"/>
                </a:solidFill>
              </a:rPr>
              <a:t>Where the defaults by MD were incurable and not done due to </a:t>
            </a:r>
            <a:r>
              <a:rPr lang="en-IN" sz="2400" b="1" dirty="0" err="1">
                <a:solidFill>
                  <a:schemeClr val="tx1"/>
                </a:solidFill>
              </a:rPr>
              <a:t>bonafide</a:t>
            </a:r>
            <a:r>
              <a:rPr lang="en-IN" sz="2400" b="1" dirty="0">
                <a:solidFill>
                  <a:schemeClr val="tx1"/>
                </a:solidFill>
              </a:rPr>
              <a:t> omission and offences committed, if compounded would demolish and prejudice prosecution of the director, the MD cannot be entitled to avail compounding of offences.</a:t>
            </a:r>
          </a:p>
          <a:p>
            <a:pPr marL="0" indent="0" algn="just">
              <a:lnSpc>
                <a:spcPct val="100000"/>
              </a:lnSpc>
              <a:spcBef>
                <a:spcPts val="0"/>
              </a:spcBef>
              <a:spcAft>
                <a:spcPts val="0"/>
              </a:spcAft>
              <a:buNone/>
            </a:pPr>
            <a:endParaRPr lang="en-IN" sz="2400" b="1" dirty="0"/>
          </a:p>
          <a:p>
            <a:pPr marL="0" indent="0" algn="just">
              <a:lnSpc>
                <a:spcPct val="100000"/>
              </a:lnSpc>
              <a:spcBef>
                <a:spcPts val="0"/>
              </a:spcBef>
              <a:spcAft>
                <a:spcPts val="0"/>
              </a:spcAft>
              <a:buNone/>
            </a:pPr>
            <a:r>
              <a:rPr lang="en-IN" sz="2400" b="1" dirty="0" err="1">
                <a:solidFill>
                  <a:srgbClr val="FF0000"/>
                </a:solidFill>
              </a:rPr>
              <a:t>Subhinder</a:t>
            </a:r>
            <a:r>
              <a:rPr lang="en-IN" sz="2400" b="1" dirty="0">
                <a:solidFill>
                  <a:srgbClr val="FF0000"/>
                </a:solidFill>
              </a:rPr>
              <a:t> Singh Prem V. Union of India (NCLAT) (2017)- Managing Director of Reebok India Co.- </a:t>
            </a:r>
            <a:r>
              <a:rPr lang="en-IN" sz="2400" b="1" dirty="0">
                <a:solidFill>
                  <a:schemeClr val="tx1"/>
                </a:solidFill>
              </a:rPr>
              <a:t>Merely because SFIO and court case is pending does not mean Compounding cannot be done. </a:t>
            </a:r>
          </a:p>
          <a:p>
            <a:pPr marL="0" indent="0" algn="just">
              <a:lnSpc>
                <a:spcPct val="100000"/>
              </a:lnSpc>
              <a:spcBef>
                <a:spcPts val="0"/>
              </a:spcBef>
              <a:spcAft>
                <a:spcPts val="0"/>
              </a:spcAft>
              <a:buNone/>
            </a:pPr>
            <a:endParaRPr lang="en-IN" sz="2400" b="1" dirty="0">
              <a:solidFill>
                <a:schemeClr val="tx1"/>
              </a:solidFill>
            </a:endParaRPr>
          </a:p>
          <a:p>
            <a:pPr marL="0" indent="0" algn="just">
              <a:lnSpc>
                <a:spcPct val="100000"/>
              </a:lnSpc>
              <a:spcBef>
                <a:spcPts val="0"/>
              </a:spcBef>
              <a:spcAft>
                <a:spcPts val="0"/>
              </a:spcAft>
              <a:buNone/>
            </a:pPr>
            <a:r>
              <a:rPr lang="en-IN" sz="2400" b="1" dirty="0"/>
              <a:t>Note-</a:t>
            </a:r>
            <a:r>
              <a:rPr lang="en-IN" sz="2400" b="1" dirty="0">
                <a:solidFill>
                  <a:schemeClr val="tx2">
                    <a:lumMod val="60000"/>
                    <a:lumOff val="40000"/>
                  </a:schemeClr>
                </a:solidFill>
              </a:rPr>
              <a:t> </a:t>
            </a:r>
            <a:r>
              <a:rPr lang="en-IN" sz="2400" dirty="0">
                <a:solidFill>
                  <a:schemeClr val="tx1"/>
                </a:solidFill>
              </a:rPr>
              <a:t>Now in the present scenario if investigation </a:t>
            </a:r>
            <a:r>
              <a:rPr lang="en-IN" sz="2400" b="1" dirty="0">
                <a:solidFill>
                  <a:schemeClr val="tx1"/>
                </a:solidFill>
              </a:rPr>
              <a:t>is pending under Companies Act, 2013 </a:t>
            </a:r>
            <a:r>
              <a:rPr lang="en-IN" sz="2400" dirty="0">
                <a:solidFill>
                  <a:schemeClr val="tx1"/>
                </a:solidFill>
              </a:rPr>
              <a:t>compounding is not possible.</a:t>
            </a:r>
          </a:p>
          <a:p>
            <a:pPr marL="0" indent="0" algn="just">
              <a:lnSpc>
                <a:spcPct val="100000"/>
              </a:lnSpc>
              <a:spcBef>
                <a:spcPts val="0"/>
              </a:spcBef>
              <a:spcAft>
                <a:spcPts val="0"/>
              </a:spcAft>
              <a:buNone/>
            </a:pPr>
            <a:endParaRPr lang="en-IN" sz="2400" b="1" dirty="0"/>
          </a:p>
          <a:p>
            <a:pPr algn="just">
              <a:lnSpc>
                <a:spcPct val="100000"/>
              </a:lnSpc>
              <a:spcBef>
                <a:spcPts val="0"/>
              </a:spcBef>
              <a:spcAft>
                <a:spcPts val="0"/>
              </a:spcAft>
              <a:buFont typeface="Wingdings" panose="05000000000000000000" pitchFamily="2" charset="2"/>
              <a:buChar char="ü"/>
            </a:pPr>
            <a:r>
              <a:rPr lang="en-IN" sz="2400" b="1" dirty="0"/>
              <a:t>Whether compounding order passed by RD or NCLT can be challenged? Where to challenge?</a:t>
            </a:r>
          </a:p>
        </p:txBody>
      </p:sp>
    </p:spTree>
    <p:extLst>
      <p:ext uri="{BB962C8B-B14F-4D97-AF65-F5344CB8AC3E}">
        <p14:creationId xmlns:p14="http://schemas.microsoft.com/office/powerpoint/2010/main" xmlns="" val="1961161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8945FF-0586-4768-AECE-182ADA10B79A}"/>
              </a:ext>
            </a:extLst>
          </p:cNvPr>
          <p:cNvSpPr>
            <a:spLocks noGrp="1"/>
          </p:cNvSpPr>
          <p:nvPr>
            <p:ph type="title"/>
          </p:nvPr>
        </p:nvSpPr>
        <p:spPr>
          <a:xfrm>
            <a:off x="1371600" y="807720"/>
            <a:ext cx="9601200" cy="807720"/>
          </a:xfrm>
        </p:spPr>
        <p:txBody>
          <a:bodyPr/>
          <a:lstStyle/>
          <a:p>
            <a:pPr algn="just"/>
            <a:r>
              <a:rPr lang="en-US" dirty="0"/>
              <a:t>When Compounding is not possible-</a:t>
            </a:r>
            <a:endParaRPr lang="en-IN" dirty="0"/>
          </a:p>
        </p:txBody>
      </p:sp>
      <p:sp>
        <p:nvSpPr>
          <p:cNvPr id="3" name="Content Placeholder 2">
            <a:extLst>
              <a:ext uri="{FF2B5EF4-FFF2-40B4-BE49-F238E27FC236}">
                <a16:creationId xmlns:a16="http://schemas.microsoft.com/office/drawing/2014/main" xmlns="" id="{56C6E518-D9A0-458D-9D99-FED6341D8F4F}"/>
              </a:ext>
            </a:extLst>
          </p:cNvPr>
          <p:cNvSpPr>
            <a:spLocks noGrp="1"/>
          </p:cNvSpPr>
          <p:nvPr>
            <p:ph idx="1"/>
          </p:nvPr>
        </p:nvSpPr>
        <p:spPr>
          <a:xfrm>
            <a:off x="1371600" y="2235200"/>
            <a:ext cx="9601200" cy="3581400"/>
          </a:xfrm>
        </p:spPr>
        <p:txBody>
          <a:bodyPr>
            <a:normAutofit fontScale="92500"/>
          </a:bodyPr>
          <a:lstStyle/>
          <a:p>
            <a:pPr marL="457200" indent="-457200" algn="just">
              <a:buFont typeface="+mj-lt"/>
              <a:buAutoNum type="arabicPeriod"/>
            </a:pPr>
            <a:r>
              <a:rPr lang="en-US" sz="3200" dirty="0">
                <a:solidFill>
                  <a:schemeClr val="tx1"/>
                </a:solidFill>
              </a:rPr>
              <a:t>In case offence is punishable with imprisonment only</a:t>
            </a:r>
          </a:p>
          <a:p>
            <a:pPr marL="457200" indent="-457200" algn="just">
              <a:buFont typeface="+mj-lt"/>
              <a:buAutoNum type="arabicPeriod"/>
            </a:pPr>
            <a:r>
              <a:rPr lang="en-US" sz="3200" dirty="0">
                <a:solidFill>
                  <a:schemeClr val="tx1"/>
                </a:solidFill>
              </a:rPr>
              <a:t>In case offence is punishable with imprisonment and fine both</a:t>
            </a:r>
          </a:p>
          <a:p>
            <a:pPr marL="457200" indent="-457200" algn="just">
              <a:buFont typeface="+mj-lt"/>
              <a:buAutoNum type="arabicPeriod"/>
            </a:pPr>
            <a:r>
              <a:rPr lang="en-US" sz="3200" dirty="0">
                <a:solidFill>
                  <a:schemeClr val="tx1"/>
                </a:solidFill>
              </a:rPr>
              <a:t>In case investigation is pending in the Company under </a:t>
            </a:r>
            <a:r>
              <a:rPr lang="en-US" sz="3200" b="1" dirty="0">
                <a:solidFill>
                  <a:srgbClr val="FF0000"/>
                </a:solidFill>
              </a:rPr>
              <a:t>this Act</a:t>
            </a:r>
            <a:r>
              <a:rPr lang="en-US" sz="3200" dirty="0">
                <a:solidFill>
                  <a:schemeClr val="tx1"/>
                </a:solidFill>
              </a:rPr>
              <a:t>, and</a:t>
            </a:r>
          </a:p>
          <a:p>
            <a:pPr marL="457200" indent="-457200" algn="just">
              <a:buFont typeface="+mj-lt"/>
              <a:buAutoNum type="arabicPeriod"/>
            </a:pPr>
            <a:r>
              <a:rPr lang="en-US" sz="3200" dirty="0">
                <a:solidFill>
                  <a:schemeClr val="tx1"/>
                </a:solidFill>
              </a:rPr>
              <a:t>In case similar offence has been compounded in last three years.</a:t>
            </a:r>
            <a:endParaRPr lang="en-IN" sz="3200" dirty="0">
              <a:solidFill>
                <a:schemeClr val="tx1"/>
              </a:solidFill>
            </a:endParaRPr>
          </a:p>
        </p:txBody>
      </p:sp>
    </p:spTree>
    <p:extLst>
      <p:ext uri="{BB962C8B-B14F-4D97-AF65-F5344CB8AC3E}">
        <p14:creationId xmlns:p14="http://schemas.microsoft.com/office/powerpoint/2010/main" xmlns="" val="1694486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DD31C2-3EC1-4147-80DE-52420D3CB0FC}"/>
              </a:ext>
            </a:extLst>
          </p:cNvPr>
          <p:cNvSpPr>
            <a:spLocks noGrp="1"/>
          </p:cNvSpPr>
          <p:nvPr>
            <p:ph type="title"/>
          </p:nvPr>
        </p:nvSpPr>
        <p:spPr>
          <a:xfrm>
            <a:off x="1534160" y="0"/>
            <a:ext cx="9601200" cy="1193800"/>
          </a:xfrm>
        </p:spPr>
        <p:txBody>
          <a:bodyPr>
            <a:normAutofit fontScale="90000"/>
          </a:bodyPr>
          <a:lstStyle/>
          <a:p>
            <a:pPr algn="just"/>
            <a:r>
              <a:rPr lang="en-IN" b="1" dirty="0">
                <a:solidFill>
                  <a:srgbClr val="002060"/>
                </a:solidFill>
              </a:rPr>
              <a:t>Pre-requisite for filing any compounding application-</a:t>
            </a:r>
          </a:p>
        </p:txBody>
      </p:sp>
      <p:sp>
        <p:nvSpPr>
          <p:cNvPr id="3" name="Content Placeholder 2">
            <a:extLst>
              <a:ext uri="{FF2B5EF4-FFF2-40B4-BE49-F238E27FC236}">
                <a16:creationId xmlns:a16="http://schemas.microsoft.com/office/drawing/2014/main" xmlns="" id="{5F8061FD-FA39-43AA-89A5-73E44265A1A9}"/>
              </a:ext>
            </a:extLst>
          </p:cNvPr>
          <p:cNvSpPr>
            <a:spLocks noGrp="1"/>
          </p:cNvSpPr>
          <p:nvPr>
            <p:ph idx="1"/>
          </p:nvPr>
        </p:nvSpPr>
        <p:spPr>
          <a:xfrm>
            <a:off x="1615440" y="1152004"/>
            <a:ext cx="10353040" cy="660400"/>
          </a:xfrm>
        </p:spPr>
        <p:txBody>
          <a:bodyPr>
            <a:normAutofit lnSpcReduction="10000"/>
          </a:bodyPr>
          <a:lstStyle/>
          <a:p>
            <a:pPr marL="0" indent="0" algn="ctr">
              <a:buNone/>
            </a:pPr>
            <a:r>
              <a:rPr lang="en-IN" sz="4000" b="1" dirty="0">
                <a:solidFill>
                  <a:srgbClr val="FF0000"/>
                </a:solidFill>
              </a:rPr>
              <a:t>MAKING OF OFFENCE GOOD</a:t>
            </a:r>
          </a:p>
          <a:p>
            <a:pPr marL="0" indent="0" algn="ctr">
              <a:buNone/>
            </a:pPr>
            <a:endParaRPr lang="en-IN" sz="2800" b="1" dirty="0">
              <a:solidFill>
                <a:srgbClr val="FF0000"/>
              </a:solidFill>
            </a:endParaRPr>
          </a:p>
          <a:p>
            <a:pPr marL="0" indent="0" algn="ctr">
              <a:buNone/>
            </a:pPr>
            <a:endParaRPr lang="en-IN" b="1" dirty="0">
              <a:solidFill>
                <a:srgbClr val="FF0000"/>
              </a:solidFill>
            </a:endParaRPr>
          </a:p>
        </p:txBody>
      </p:sp>
      <p:graphicFrame>
        <p:nvGraphicFramePr>
          <p:cNvPr id="4" name="Table 3">
            <a:extLst>
              <a:ext uri="{FF2B5EF4-FFF2-40B4-BE49-F238E27FC236}">
                <a16:creationId xmlns:a16="http://schemas.microsoft.com/office/drawing/2014/main" xmlns="" id="{E9212A8A-A2D8-4287-842D-9C8E3B908AE2}"/>
              </a:ext>
            </a:extLst>
          </p:cNvPr>
          <p:cNvGraphicFramePr>
            <a:graphicFrameLocks noGrp="1"/>
          </p:cNvGraphicFramePr>
          <p:nvPr>
            <p:extLst>
              <p:ext uri="{D42A27DB-BD31-4B8C-83A1-F6EECF244321}">
                <p14:modId xmlns:p14="http://schemas.microsoft.com/office/powerpoint/2010/main" xmlns="" val="1286769281"/>
              </p:ext>
            </p:extLst>
          </p:nvPr>
        </p:nvGraphicFramePr>
        <p:xfrm>
          <a:off x="873760" y="2139836"/>
          <a:ext cx="4068567" cy="3566160"/>
        </p:xfrm>
        <a:graphic>
          <a:graphicData uri="http://schemas.openxmlformats.org/drawingml/2006/table">
            <a:tbl>
              <a:tblPr/>
              <a:tblGrid>
                <a:gridCol w="4068567">
                  <a:extLst>
                    <a:ext uri="{9D8B030D-6E8A-4147-A177-3AD203B41FA5}">
                      <a16:colId xmlns:a16="http://schemas.microsoft.com/office/drawing/2014/main" xmlns="" val="141830154"/>
                    </a:ext>
                  </a:extLst>
                </a:gridCol>
              </a:tblGrid>
              <a:tr h="1838732">
                <a:tc>
                  <a:txBody>
                    <a:bodyPr/>
                    <a:lstStyle/>
                    <a:p>
                      <a:pPr algn="ctr"/>
                      <a:endParaRPr lang="en-IN" dirty="0"/>
                    </a:p>
                    <a:p>
                      <a:pPr algn="ctr"/>
                      <a:endParaRPr lang="en-IN" dirty="0"/>
                    </a:p>
                    <a:p>
                      <a:pPr algn="ctr"/>
                      <a:r>
                        <a:rPr lang="en-IN" sz="3200" dirty="0"/>
                        <a:t>CONTINUING OFFENCE</a:t>
                      </a:r>
                    </a:p>
                    <a:p>
                      <a:pPr algn="ctr"/>
                      <a:endParaRPr lang="en-IN" sz="3200" dirty="0"/>
                    </a:p>
                    <a:p>
                      <a:pPr algn="ctr"/>
                      <a:r>
                        <a:rPr lang="en-IN" sz="3200" dirty="0"/>
                        <a:t>[Offence needs to be made good, mandatorily]</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2">
                        <a:lumMod val="75000"/>
                      </a:schemeClr>
                    </a:solidFill>
                  </a:tcPr>
                </a:tc>
                <a:extLst>
                  <a:ext uri="{0D108BD9-81ED-4DB2-BD59-A6C34878D82A}">
                    <a16:rowId xmlns:a16="http://schemas.microsoft.com/office/drawing/2014/main" xmlns="" val="3879274206"/>
                  </a:ext>
                </a:extLst>
              </a:tr>
            </a:tbl>
          </a:graphicData>
        </a:graphic>
      </p:graphicFrame>
      <p:graphicFrame>
        <p:nvGraphicFramePr>
          <p:cNvPr id="5" name="Table 4">
            <a:extLst>
              <a:ext uri="{FF2B5EF4-FFF2-40B4-BE49-F238E27FC236}">
                <a16:creationId xmlns:a16="http://schemas.microsoft.com/office/drawing/2014/main" xmlns="" id="{900B10FF-2A0E-4CE5-9F64-717AC6EC5128}"/>
              </a:ext>
            </a:extLst>
          </p:cNvPr>
          <p:cNvGraphicFramePr>
            <a:graphicFrameLocks noGrp="1"/>
          </p:cNvGraphicFramePr>
          <p:nvPr>
            <p:extLst>
              <p:ext uri="{D42A27DB-BD31-4B8C-83A1-F6EECF244321}">
                <p14:modId xmlns:p14="http://schemas.microsoft.com/office/powerpoint/2010/main" xmlns="" val="1446294685"/>
              </p:ext>
            </p:extLst>
          </p:nvPr>
        </p:nvGraphicFramePr>
        <p:xfrm>
          <a:off x="6096000" y="2139836"/>
          <a:ext cx="5872480" cy="4057764"/>
        </p:xfrm>
        <a:graphic>
          <a:graphicData uri="http://schemas.openxmlformats.org/drawingml/2006/table">
            <a:tbl>
              <a:tblPr/>
              <a:tblGrid>
                <a:gridCol w="5872480">
                  <a:extLst>
                    <a:ext uri="{9D8B030D-6E8A-4147-A177-3AD203B41FA5}">
                      <a16:colId xmlns:a16="http://schemas.microsoft.com/office/drawing/2014/main" xmlns="" val="141830154"/>
                    </a:ext>
                  </a:extLst>
                </a:gridCol>
              </a:tblGrid>
              <a:tr h="4057764">
                <a:tc>
                  <a:txBody>
                    <a:bodyPr/>
                    <a:lstStyle/>
                    <a:p>
                      <a:pPr algn="ctr"/>
                      <a:endParaRPr lang="en-IN" dirty="0"/>
                    </a:p>
                    <a:p>
                      <a:pPr algn="ctr"/>
                      <a:endParaRPr lang="en-IN" dirty="0"/>
                    </a:p>
                    <a:p>
                      <a:pPr algn="ctr"/>
                      <a:r>
                        <a:rPr lang="en-IN" sz="3200" dirty="0"/>
                        <a:t>ONE TIME OFFENCE</a:t>
                      </a:r>
                    </a:p>
                    <a:p>
                      <a:pPr algn="ctr"/>
                      <a:endParaRPr lang="en-IN" sz="3200" dirty="0"/>
                    </a:p>
                    <a:p>
                      <a:pPr algn="ctr"/>
                      <a:r>
                        <a:rPr lang="en-IN" sz="3200" dirty="0"/>
                        <a:t>[For example : Offence of not conducting Secretarial Audit.</a:t>
                      </a:r>
                    </a:p>
                    <a:p>
                      <a:pPr algn="ctr"/>
                      <a:r>
                        <a:rPr lang="en-IN" sz="3200" dirty="0"/>
                        <a:t>Offence if made good in subsequent year will suffice the purpose]</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2">
                        <a:lumMod val="75000"/>
                      </a:schemeClr>
                    </a:solidFill>
                  </a:tcPr>
                </a:tc>
                <a:extLst>
                  <a:ext uri="{0D108BD9-81ED-4DB2-BD59-A6C34878D82A}">
                    <a16:rowId xmlns:a16="http://schemas.microsoft.com/office/drawing/2014/main" xmlns="" val="3879274206"/>
                  </a:ext>
                </a:extLst>
              </a:tr>
            </a:tbl>
          </a:graphicData>
        </a:graphic>
      </p:graphicFrame>
    </p:spTree>
    <p:extLst>
      <p:ext uri="{BB962C8B-B14F-4D97-AF65-F5344CB8AC3E}">
        <p14:creationId xmlns:p14="http://schemas.microsoft.com/office/powerpoint/2010/main" xmlns="" val="1928254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5AC8AE1A-81FA-4A4B-AB68-EA2555C450BB}"/>
              </a:ext>
            </a:extLst>
          </p:cNvPr>
          <p:cNvSpPr txBox="1"/>
          <p:nvPr/>
        </p:nvSpPr>
        <p:spPr>
          <a:xfrm>
            <a:off x="2682240" y="2702560"/>
            <a:ext cx="7792720" cy="707886"/>
          </a:xfrm>
          <a:prstGeom prst="rect">
            <a:avLst/>
          </a:prstGeom>
          <a:noFill/>
        </p:spPr>
        <p:txBody>
          <a:bodyPr wrap="square" rtlCol="0">
            <a:spAutoFit/>
          </a:bodyPr>
          <a:lstStyle/>
          <a:p>
            <a:pPr algn="ctr"/>
            <a:r>
              <a:rPr lang="en-IN" sz="4000" b="1" dirty="0">
                <a:solidFill>
                  <a:srgbClr val="FF0000"/>
                </a:solidFill>
              </a:rPr>
              <a:t>CONDONATION OF DELAY</a:t>
            </a:r>
            <a:endParaRPr lang="en-IN" b="1" dirty="0">
              <a:solidFill>
                <a:srgbClr val="FF0000"/>
              </a:solidFill>
            </a:endParaRPr>
          </a:p>
        </p:txBody>
      </p:sp>
    </p:spTree>
    <p:extLst>
      <p:ext uri="{BB962C8B-B14F-4D97-AF65-F5344CB8AC3E}">
        <p14:creationId xmlns:p14="http://schemas.microsoft.com/office/powerpoint/2010/main" xmlns="" val="15268930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673E28-6D2B-4D81-8596-698C2C3EE497}"/>
              </a:ext>
            </a:extLst>
          </p:cNvPr>
          <p:cNvSpPr>
            <a:spLocks noGrp="1"/>
          </p:cNvSpPr>
          <p:nvPr>
            <p:ph type="title"/>
          </p:nvPr>
        </p:nvSpPr>
        <p:spPr>
          <a:xfrm>
            <a:off x="1371600" y="685800"/>
            <a:ext cx="9601200" cy="1000760"/>
          </a:xfrm>
        </p:spPr>
        <p:txBody>
          <a:bodyPr/>
          <a:lstStyle/>
          <a:p>
            <a:r>
              <a:rPr lang="en-IN" dirty="0"/>
              <a:t>Language of Section 460-</a:t>
            </a:r>
          </a:p>
        </p:txBody>
      </p:sp>
      <p:sp>
        <p:nvSpPr>
          <p:cNvPr id="3" name="Content Placeholder 2">
            <a:extLst>
              <a:ext uri="{FF2B5EF4-FFF2-40B4-BE49-F238E27FC236}">
                <a16:creationId xmlns:a16="http://schemas.microsoft.com/office/drawing/2014/main" xmlns="" id="{78EC1781-938E-4B79-9DAF-CBD0EF935B7A}"/>
              </a:ext>
            </a:extLst>
          </p:cNvPr>
          <p:cNvSpPr>
            <a:spLocks noGrp="1"/>
          </p:cNvSpPr>
          <p:nvPr>
            <p:ph idx="1"/>
          </p:nvPr>
        </p:nvSpPr>
        <p:spPr>
          <a:xfrm>
            <a:off x="1371600" y="1849120"/>
            <a:ext cx="10261600" cy="4099560"/>
          </a:xfrm>
        </p:spPr>
        <p:txBody>
          <a:bodyPr>
            <a:normAutofit lnSpcReduction="10000"/>
          </a:bodyPr>
          <a:lstStyle/>
          <a:p>
            <a:pPr marL="0" indent="0">
              <a:buNone/>
            </a:pPr>
            <a:r>
              <a:rPr lang="en-US" sz="2400" b="1" dirty="0">
                <a:solidFill>
                  <a:schemeClr val="tx1"/>
                </a:solidFill>
              </a:rPr>
              <a:t>Notwithstanding anything contained in this Act,—</a:t>
            </a:r>
          </a:p>
          <a:p>
            <a:pPr marL="0" indent="0" algn="just">
              <a:buNone/>
            </a:pPr>
            <a:r>
              <a:rPr lang="en-US" sz="2400" dirty="0">
                <a:solidFill>
                  <a:schemeClr val="tx1"/>
                </a:solidFill>
              </a:rPr>
              <a:t/>
            </a:r>
            <a:br>
              <a:rPr lang="en-US" sz="2400" dirty="0">
                <a:solidFill>
                  <a:schemeClr val="tx1"/>
                </a:solidFill>
              </a:rPr>
            </a:br>
            <a:r>
              <a:rPr lang="en-US" sz="2400" dirty="0">
                <a:solidFill>
                  <a:schemeClr val="tx1"/>
                </a:solidFill>
              </a:rPr>
              <a:t>(a) </a:t>
            </a:r>
            <a:r>
              <a:rPr lang="en-US" sz="2400" b="1" dirty="0">
                <a:solidFill>
                  <a:schemeClr val="tx1"/>
                </a:solidFill>
              </a:rPr>
              <a:t>where any application </a:t>
            </a:r>
            <a:r>
              <a:rPr lang="en-US" sz="2400" dirty="0">
                <a:solidFill>
                  <a:schemeClr val="tx1"/>
                </a:solidFill>
              </a:rPr>
              <a:t>required to be made to the Central Government under any provision of this Act in respect of any matter is not made within the time specified therein, that Government may, for reasons to be recorded in writing, condone the delay; </a:t>
            </a:r>
          </a:p>
          <a:p>
            <a:pPr marL="0" indent="0" algn="just">
              <a:buNone/>
            </a:pPr>
            <a:r>
              <a:rPr lang="en-US" sz="2400" dirty="0">
                <a:solidFill>
                  <a:schemeClr val="tx1"/>
                </a:solidFill>
              </a:rPr>
              <a:t>and</a:t>
            </a:r>
          </a:p>
          <a:p>
            <a:pPr marL="0" indent="0" algn="just">
              <a:buNone/>
            </a:pPr>
            <a:r>
              <a:rPr lang="en-US" sz="2400" dirty="0">
                <a:solidFill>
                  <a:schemeClr val="tx1"/>
                </a:solidFill>
              </a:rPr>
              <a:t/>
            </a:r>
            <a:br>
              <a:rPr lang="en-US" sz="2400" dirty="0">
                <a:solidFill>
                  <a:schemeClr val="tx1"/>
                </a:solidFill>
              </a:rPr>
            </a:br>
            <a:r>
              <a:rPr lang="en-US" sz="2400" dirty="0">
                <a:solidFill>
                  <a:schemeClr val="tx1"/>
                </a:solidFill>
              </a:rPr>
              <a:t>(b) where any document required to be filed with the Registrar under any provision of this Act is not filed within the time specified therein, the Central Government may, for reasons to be recorded in writing, condone the delay.</a:t>
            </a:r>
            <a:endParaRPr lang="en-IN" sz="2400" dirty="0">
              <a:solidFill>
                <a:schemeClr val="tx1"/>
              </a:solidFill>
            </a:endParaRPr>
          </a:p>
        </p:txBody>
      </p:sp>
    </p:spTree>
    <p:extLst>
      <p:ext uri="{BB962C8B-B14F-4D97-AF65-F5344CB8AC3E}">
        <p14:creationId xmlns:p14="http://schemas.microsoft.com/office/powerpoint/2010/main" xmlns="" val="3961815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51D2D8-8F69-4D7C-97DB-B5CEBF56A86A}"/>
              </a:ext>
            </a:extLst>
          </p:cNvPr>
          <p:cNvSpPr>
            <a:spLocks noGrp="1"/>
          </p:cNvSpPr>
          <p:nvPr>
            <p:ph type="title"/>
          </p:nvPr>
        </p:nvSpPr>
        <p:spPr>
          <a:xfrm>
            <a:off x="1371600" y="685800"/>
            <a:ext cx="9601200" cy="777240"/>
          </a:xfrm>
        </p:spPr>
        <p:txBody>
          <a:bodyPr/>
          <a:lstStyle/>
          <a:p>
            <a:pPr algn="r"/>
            <a:r>
              <a:rPr lang="en-IN" dirty="0"/>
              <a:t>Queries</a:t>
            </a:r>
          </a:p>
        </p:txBody>
      </p:sp>
      <p:sp>
        <p:nvSpPr>
          <p:cNvPr id="3" name="Content Placeholder 2">
            <a:extLst>
              <a:ext uri="{FF2B5EF4-FFF2-40B4-BE49-F238E27FC236}">
                <a16:creationId xmlns:a16="http://schemas.microsoft.com/office/drawing/2014/main" xmlns="" id="{55BDF454-7939-4AB6-BFCB-9E557724FC72}"/>
              </a:ext>
            </a:extLst>
          </p:cNvPr>
          <p:cNvSpPr>
            <a:spLocks noGrp="1"/>
          </p:cNvSpPr>
          <p:nvPr>
            <p:ph idx="1"/>
          </p:nvPr>
        </p:nvSpPr>
        <p:spPr>
          <a:xfrm>
            <a:off x="1442720" y="1605280"/>
            <a:ext cx="10007600" cy="4480560"/>
          </a:xfrm>
        </p:spPr>
        <p:txBody>
          <a:bodyPr>
            <a:normAutofit/>
          </a:bodyPr>
          <a:lstStyle/>
          <a:p>
            <a:pPr marL="457200" indent="-457200" algn="just">
              <a:buAutoNum type="arabicPeriod"/>
            </a:pPr>
            <a:r>
              <a:rPr lang="en-IN" sz="3200" dirty="0">
                <a:solidFill>
                  <a:schemeClr val="tx1"/>
                </a:solidFill>
              </a:rPr>
              <a:t>Whether company not able to make condonation application under Section 87, can make an application under Section 460 to Central Government for condonation of delay?</a:t>
            </a:r>
          </a:p>
          <a:p>
            <a:pPr marL="0" indent="0" algn="just">
              <a:buNone/>
            </a:pPr>
            <a:r>
              <a:rPr lang="en-IN" sz="3200" dirty="0">
                <a:solidFill>
                  <a:schemeClr val="tx1"/>
                </a:solidFill>
              </a:rPr>
              <a:t>2. What are the obligations on Central Government before approving and rejecting any application?</a:t>
            </a:r>
          </a:p>
          <a:p>
            <a:pPr marL="0" indent="0" algn="just">
              <a:buNone/>
            </a:pPr>
            <a:r>
              <a:rPr lang="en-IN" sz="3200" dirty="0">
                <a:solidFill>
                  <a:schemeClr val="tx1"/>
                </a:solidFill>
              </a:rPr>
              <a:t>3. Whether condonation means non-compliance has been legally forgiven?</a:t>
            </a:r>
            <a:endParaRPr lang="en-IN" sz="2800" dirty="0">
              <a:solidFill>
                <a:schemeClr val="tx1"/>
              </a:solidFill>
            </a:endParaRPr>
          </a:p>
        </p:txBody>
      </p:sp>
    </p:spTree>
    <p:extLst>
      <p:ext uri="{BB962C8B-B14F-4D97-AF65-F5344CB8AC3E}">
        <p14:creationId xmlns:p14="http://schemas.microsoft.com/office/powerpoint/2010/main" xmlns="" val="21957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B516FFB-78D4-4E69-984A-538A1A73B17B}"/>
              </a:ext>
            </a:extLst>
          </p:cNvPr>
          <p:cNvSpPr>
            <a:spLocks noGrp="1"/>
          </p:cNvSpPr>
          <p:nvPr>
            <p:ph idx="1"/>
          </p:nvPr>
        </p:nvSpPr>
        <p:spPr>
          <a:xfrm>
            <a:off x="1371600" y="863600"/>
            <a:ext cx="9601200" cy="5003800"/>
          </a:xfrm>
        </p:spPr>
        <p:txBody>
          <a:bodyPr/>
          <a:lstStyle/>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lgn="ctr">
              <a:buNone/>
            </a:pPr>
            <a:r>
              <a:rPr lang="en-IN" sz="4000" b="1" dirty="0">
                <a:solidFill>
                  <a:srgbClr val="FF0000"/>
                </a:solidFill>
              </a:rPr>
              <a:t>ADJUDICATION OF PENALTIES</a:t>
            </a:r>
          </a:p>
        </p:txBody>
      </p:sp>
    </p:spTree>
    <p:extLst>
      <p:ext uri="{BB962C8B-B14F-4D97-AF65-F5344CB8AC3E}">
        <p14:creationId xmlns:p14="http://schemas.microsoft.com/office/powerpoint/2010/main" xmlns="" val="3382252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24646A-41B3-4184-B58B-F5239DBEA283}"/>
              </a:ext>
            </a:extLst>
          </p:cNvPr>
          <p:cNvSpPr>
            <a:spLocks noGrp="1"/>
          </p:cNvSpPr>
          <p:nvPr>
            <p:ph type="title"/>
          </p:nvPr>
        </p:nvSpPr>
        <p:spPr>
          <a:xfrm>
            <a:off x="1371600" y="685800"/>
            <a:ext cx="9601200" cy="762856"/>
          </a:xfrm>
        </p:spPr>
        <p:txBody>
          <a:bodyPr/>
          <a:lstStyle/>
          <a:p>
            <a:r>
              <a:rPr lang="en-IN" dirty="0">
                <a:solidFill>
                  <a:srgbClr val="C00000"/>
                </a:solidFill>
              </a:rPr>
              <a:t>WHAT WE WILL BE COVERING?</a:t>
            </a:r>
          </a:p>
        </p:txBody>
      </p:sp>
      <p:sp>
        <p:nvSpPr>
          <p:cNvPr id="3" name="Content Placeholder 2">
            <a:extLst>
              <a:ext uri="{FF2B5EF4-FFF2-40B4-BE49-F238E27FC236}">
                <a16:creationId xmlns:a16="http://schemas.microsoft.com/office/drawing/2014/main" xmlns="" id="{C6A211AC-4818-4780-8575-FC981E95458D}"/>
              </a:ext>
            </a:extLst>
          </p:cNvPr>
          <p:cNvSpPr>
            <a:spLocks noGrp="1"/>
          </p:cNvSpPr>
          <p:nvPr>
            <p:ph idx="1"/>
          </p:nvPr>
        </p:nvSpPr>
        <p:spPr>
          <a:xfrm>
            <a:off x="1371600" y="1731538"/>
            <a:ext cx="9991618" cy="4659102"/>
          </a:xfrm>
        </p:spPr>
        <p:txBody>
          <a:bodyPr>
            <a:noAutofit/>
          </a:bodyPr>
          <a:lstStyle/>
          <a:p>
            <a:pPr algn="just">
              <a:buFont typeface="Wingdings" panose="05000000000000000000" pitchFamily="2" charset="2"/>
              <a:buChar char="ü"/>
            </a:pPr>
            <a:r>
              <a:rPr lang="en-IN" sz="2800" b="1" dirty="0">
                <a:solidFill>
                  <a:srgbClr val="002060"/>
                </a:solidFill>
              </a:rPr>
              <a:t>Purpose of Company Law Committee</a:t>
            </a:r>
          </a:p>
          <a:p>
            <a:pPr algn="just">
              <a:buFont typeface="Wingdings" panose="05000000000000000000" pitchFamily="2" charset="2"/>
              <a:buChar char="ü"/>
            </a:pPr>
            <a:r>
              <a:rPr lang="en-IN" sz="2800" b="1" dirty="0">
                <a:solidFill>
                  <a:srgbClr val="002060"/>
                </a:solidFill>
              </a:rPr>
              <a:t>Understanding of terminologies Fine and Penalty and offences and defaults.</a:t>
            </a:r>
          </a:p>
          <a:p>
            <a:pPr algn="just">
              <a:buFont typeface="Wingdings" panose="05000000000000000000" pitchFamily="2" charset="2"/>
              <a:buChar char="ü"/>
            </a:pPr>
            <a:r>
              <a:rPr lang="en-IN" sz="2800" b="1" dirty="0">
                <a:solidFill>
                  <a:srgbClr val="002060"/>
                </a:solidFill>
              </a:rPr>
              <a:t>Compounding of Offences [Section 441],</a:t>
            </a:r>
          </a:p>
          <a:p>
            <a:pPr algn="just">
              <a:buFont typeface="Wingdings" panose="05000000000000000000" pitchFamily="2" charset="2"/>
              <a:buChar char="ü"/>
            </a:pPr>
            <a:r>
              <a:rPr lang="en-IN" sz="2800" b="1" dirty="0">
                <a:solidFill>
                  <a:srgbClr val="002060"/>
                </a:solidFill>
              </a:rPr>
              <a:t>Condonation of delay [Section 460]</a:t>
            </a:r>
          </a:p>
          <a:p>
            <a:pPr algn="just">
              <a:buFont typeface="Wingdings" panose="05000000000000000000" pitchFamily="2" charset="2"/>
              <a:buChar char="ü"/>
            </a:pPr>
            <a:r>
              <a:rPr lang="en-IN" sz="2800" b="1" dirty="0">
                <a:solidFill>
                  <a:srgbClr val="002060"/>
                </a:solidFill>
              </a:rPr>
              <a:t>Adjudication of Penalties [Section 454],</a:t>
            </a:r>
          </a:p>
          <a:p>
            <a:pPr algn="just">
              <a:buFont typeface="Wingdings" panose="05000000000000000000" pitchFamily="2" charset="2"/>
              <a:buChar char="ü"/>
            </a:pPr>
            <a:r>
              <a:rPr lang="en-IN" sz="2800" b="1" dirty="0">
                <a:solidFill>
                  <a:srgbClr val="002060"/>
                </a:solidFill>
              </a:rPr>
              <a:t>Difference between Compounding, Adjudication and Condonation of delay, and</a:t>
            </a:r>
          </a:p>
          <a:p>
            <a:pPr algn="just">
              <a:buFont typeface="Wingdings" panose="05000000000000000000" pitchFamily="2" charset="2"/>
              <a:buChar char="ü"/>
            </a:pPr>
            <a:r>
              <a:rPr lang="en-IN" sz="2800" b="1" dirty="0">
                <a:solidFill>
                  <a:srgbClr val="002060"/>
                </a:solidFill>
              </a:rPr>
              <a:t>Thought process while making reply to MCA-CMS notices</a:t>
            </a:r>
          </a:p>
          <a:p>
            <a:pPr marL="0" indent="0" algn="just">
              <a:buNone/>
            </a:pPr>
            <a:endParaRPr lang="en-IN" sz="1400" dirty="0"/>
          </a:p>
        </p:txBody>
      </p:sp>
    </p:spTree>
    <p:extLst>
      <p:ext uri="{BB962C8B-B14F-4D97-AF65-F5344CB8AC3E}">
        <p14:creationId xmlns:p14="http://schemas.microsoft.com/office/powerpoint/2010/main" xmlns="" val="378357382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14FBA0-8E17-4FCB-9847-B938E97E2597}"/>
              </a:ext>
            </a:extLst>
          </p:cNvPr>
          <p:cNvSpPr>
            <a:spLocks noGrp="1"/>
          </p:cNvSpPr>
          <p:nvPr>
            <p:ph type="title"/>
          </p:nvPr>
        </p:nvSpPr>
        <p:spPr>
          <a:xfrm>
            <a:off x="1371600" y="685800"/>
            <a:ext cx="9601200" cy="783404"/>
          </a:xfrm>
        </p:spPr>
        <p:txBody>
          <a:bodyPr/>
          <a:lstStyle/>
          <a:p>
            <a:r>
              <a:rPr lang="en-IN" b="1" dirty="0">
                <a:solidFill>
                  <a:srgbClr val="002060"/>
                </a:solidFill>
              </a:rPr>
              <a:t>Meaning of Adjudication</a:t>
            </a:r>
          </a:p>
        </p:txBody>
      </p:sp>
      <p:sp>
        <p:nvSpPr>
          <p:cNvPr id="3" name="Content Placeholder 2">
            <a:extLst>
              <a:ext uri="{FF2B5EF4-FFF2-40B4-BE49-F238E27FC236}">
                <a16:creationId xmlns:a16="http://schemas.microsoft.com/office/drawing/2014/main" xmlns="" id="{00B44C08-9532-4853-8F9F-263578789BF1}"/>
              </a:ext>
            </a:extLst>
          </p:cNvPr>
          <p:cNvSpPr>
            <a:spLocks noGrp="1"/>
          </p:cNvSpPr>
          <p:nvPr>
            <p:ph idx="1"/>
          </p:nvPr>
        </p:nvSpPr>
        <p:spPr>
          <a:xfrm>
            <a:off x="1371600" y="2016303"/>
            <a:ext cx="9601200" cy="4569431"/>
          </a:xfrm>
        </p:spPr>
        <p:txBody>
          <a:bodyPr>
            <a:normAutofit/>
          </a:bodyPr>
          <a:lstStyle/>
          <a:p>
            <a:pPr marL="0" indent="0" algn="just">
              <a:buNone/>
            </a:pPr>
            <a:r>
              <a:rPr lang="en-IN" sz="4400" dirty="0">
                <a:solidFill>
                  <a:schemeClr val="tx1"/>
                </a:solidFill>
              </a:rPr>
              <a:t>Adjudication is the process by which the Authority imposes the penalty on the non-compliance after examining your data and information filed with them and giving you reasonable opportunity of being heard.</a:t>
            </a:r>
          </a:p>
        </p:txBody>
      </p:sp>
    </p:spTree>
    <p:extLst>
      <p:ext uri="{BB962C8B-B14F-4D97-AF65-F5344CB8AC3E}">
        <p14:creationId xmlns:p14="http://schemas.microsoft.com/office/powerpoint/2010/main" xmlns="" val="306761146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2AD527-3B76-4999-885B-5EEC8DDAC33D}"/>
              </a:ext>
            </a:extLst>
          </p:cNvPr>
          <p:cNvSpPr>
            <a:spLocks noGrp="1"/>
          </p:cNvSpPr>
          <p:nvPr>
            <p:ph type="title"/>
          </p:nvPr>
        </p:nvSpPr>
        <p:spPr>
          <a:xfrm>
            <a:off x="1371600" y="685800"/>
            <a:ext cx="9601200" cy="899160"/>
          </a:xfrm>
        </p:spPr>
        <p:txBody>
          <a:bodyPr/>
          <a:lstStyle/>
          <a:p>
            <a:r>
              <a:rPr lang="en-IN" b="1" dirty="0">
                <a:solidFill>
                  <a:srgbClr val="002060"/>
                </a:solidFill>
              </a:rPr>
              <a:t>What show cause notice must contain?</a:t>
            </a:r>
          </a:p>
        </p:txBody>
      </p:sp>
      <p:sp>
        <p:nvSpPr>
          <p:cNvPr id="3" name="Content Placeholder 2">
            <a:extLst>
              <a:ext uri="{FF2B5EF4-FFF2-40B4-BE49-F238E27FC236}">
                <a16:creationId xmlns:a16="http://schemas.microsoft.com/office/drawing/2014/main" xmlns="" id="{81E5108E-306B-4C22-AB22-BDDC107C5E01}"/>
              </a:ext>
            </a:extLst>
          </p:cNvPr>
          <p:cNvSpPr>
            <a:spLocks noGrp="1"/>
          </p:cNvSpPr>
          <p:nvPr>
            <p:ph idx="1"/>
          </p:nvPr>
        </p:nvSpPr>
        <p:spPr>
          <a:xfrm>
            <a:off x="1371600" y="1178560"/>
            <a:ext cx="10668000" cy="5283200"/>
          </a:xfrm>
        </p:spPr>
        <p:txBody>
          <a:bodyPr>
            <a:normAutofit/>
          </a:bodyPr>
          <a:lstStyle/>
          <a:p>
            <a:pPr marL="0" indent="0" algn="just">
              <a:buNone/>
            </a:pPr>
            <a:endParaRPr lang="en-IN" sz="2800" dirty="0"/>
          </a:p>
          <a:p>
            <a:pPr marL="0" indent="0" algn="just">
              <a:buNone/>
            </a:pPr>
            <a:r>
              <a:rPr lang="en-IN" sz="2800" dirty="0">
                <a:solidFill>
                  <a:schemeClr val="tx1"/>
                </a:solidFill>
              </a:rPr>
              <a:t>Rule 3 sub-rule (2) read with sub-rule (3) of Companies (Adjudication of Penalties) Rules, 2014 states that every notice shall detail out about the-</a:t>
            </a:r>
          </a:p>
          <a:p>
            <a:pPr algn="just">
              <a:buFont typeface="Wingdings" panose="05000000000000000000" pitchFamily="2" charset="2"/>
              <a:buChar char="ü"/>
            </a:pPr>
            <a:r>
              <a:rPr lang="en-US" sz="2800" dirty="0">
                <a:solidFill>
                  <a:schemeClr val="tx1"/>
                </a:solidFill>
              </a:rPr>
              <a:t>Nature of non-compliance or default under the Act,</a:t>
            </a:r>
          </a:p>
          <a:p>
            <a:pPr algn="just">
              <a:buFont typeface="Wingdings" panose="05000000000000000000" pitchFamily="2" charset="2"/>
              <a:buChar char="ü"/>
            </a:pPr>
            <a:r>
              <a:rPr lang="en-US" sz="2800" dirty="0">
                <a:solidFill>
                  <a:schemeClr val="tx1"/>
                </a:solidFill>
              </a:rPr>
              <a:t>Relevant penal provisions of the Act, </a:t>
            </a:r>
          </a:p>
          <a:p>
            <a:pPr algn="just">
              <a:buFont typeface="Wingdings" panose="05000000000000000000" pitchFamily="2" charset="2"/>
              <a:buChar char="ü"/>
            </a:pPr>
            <a:r>
              <a:rPr lang="en-US" sz="2800" dirty="0">
                <a:solidFill>
                  <a:schemeClr val="tx1"/>
                </a:solidFill>
              </a:rPr>
              <a:t>Maximum penalty which can be imposed on the company, and each of the officers in default, or the other person</a:t>
            </a:r>
          </a:p>
          <a:p>
            <a:pPr algn="just">
              <a:buFont typeface="Wingdings" panose="05000000000000000000" pitchFamily="2" charset="2"/>
              <a:buChar char="ü"/>
            </a:pPr>
            <a:r>
              <a:rPr lang="en-US" sz="2800" dirty="0">
                <a:solidFill>
                  <a:schemeClr val="tx1"/>
                </a:solidFill>
              </a:rPr>
              <a:t>Must state the time period to show cause.</a:t>
            </a:r>
            <a:r>
              <a:rPr lang="en-US" sz="2800" dirty="0"/>
              <a:t> </a:t>
            </a:r>
            <a:r>
              <a:rPr lang="en-US" sz="2800" dirty="0">
                <a:solidFill>
                  <a:srgbClr val="FF0000"/>
                </a:solidFill>
              </a:rPr>
              <a:t>[Minimum 15 days and Maximum 30 days]</a:t>
            </a:r>
            <a:endParaRPr lang="en-IN" sz="2800" dirty="0">
              <a:solidFill>
                <a:srgbClr val="FF0000"/>
              </a:solidFill>
            </a:endParaRPr>
          </a:p>
        </p:txBody>
      </p:sp>
    </p:spTree>
    <p:extLst>
      <p:ext uri="{BB962C8B-B14F-4D97-AF65-F5344CB8AC3E}">
        <p14:creationId xmlns:p14="http://schemas.microsoft.com/office/powerpoint/2010/main" xmlns="" val="3007153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9B0636-D46C-4A35-B392-F0B4B7CB65B6}"/>
              </a:ext>
            </a:extLst>
          </p:cNvPr>
          <p:cNvSpPr>
            <a:spLocks noGrp="1"/>
          </p:cNvSpPr>
          <p:nvPr>
            <p:ph type="title"/>
          </p:nvPr>
        </p:nvSpPr>
        <p:spPr>
          <a:xfrm>
            <a:off x="3007360" y="86360"/>
            <a:ext cx="8686800" cy="1112520"/>
          </a:xfrm>
        </p:spPr>
        <p:txBody>
          <a:bodyPr>
            <a:normAutofit fontScale="90000"/>
          </a:bodyPr>
          <a:lstStyle/>
          <a:p>
            <a:pPr algn="r"/>
            <a:r>
              <a:rPr lang="en-IN" dirty="0"/>
              <a:t>Language of SCN w.r.t serving of notice-</a:t>
            </a:r>
          </a:p>
        </p:txBody>
      </p:sp>
      <p:graphicFrame>
        <p:nvGraphicFramePr>
          <p:cNvPr id="4" name="Content Placeholder 3">
            <a:extLst>
              <a:ext uri="{FF2B5EF4-FFF2-40B4-BE49-F238E27FC236}">
                <a16:creationId xmlns:a16="http://schemas.microsoft.com/office/drawing/2014/main" xmlns="" id="{36A6A0B5-E6CC-4695-8912-BB9D119C11AA}"/>
              </a:ext>
            </a:extLst>
          </p:cNvPr>
          <p:cNvGraphicFramePr>
            <a:graphicFrameLocks noGrp="1"/>
          </p:cNvGraphicFramePr>
          <p:nvPr>
            <p:ph idx="1"/>
            <p:extLst>
              <p:ext uri="{D42A27DB-BD31-4B8C-83A1-F6EECF244321}">
                <p14:modId xmlns:p14="http://schemas.microsoft.com/office/powerpoint/2010/main" xmlns="" val="142102614"/>
              </p:ext>
            </p:extLst>
          </p:nvPr>
        </p:nvGraphicFramePr>
        <p:xfrm>
          <a:off x="1371600" y="1625600"/>
          <a:ext cx="9987280" cy="4358640"/>
        </p:xfrm>
        <a:graphic>
          <a:graphicData uri="http://schemas.openxmlformats.org/drawingml/2006/table">
            <a:tbl>
              <a:tblPr/>
              <a:tblGrid>
                <a:gridCol w="9987280">
                  <a:extLst>
                    <a:ext uri="{9D8B030D-6E8A-4147-A177-3AD203B41FA5}">
                      <a16:colId xmlns:a16="http://schemas.microsoft.com/office/drawing/2014/main" xmlns="" val="3663528543"/>
                    </a:ext>
                  </a:extLst>
                </a:gridCol>
              </a:tblGrid>
              <a:tr h="1446184">
                <a:tc>
                  <a:txBody>
                    <a:bodyPr/>
                    <a:lstStyle/>
                    <a:p>
                      <a:endParaRPr lang="en-IN" dirty="0"/>
                    </a:p>
                  </a:txBody>
                  <a:tcPr marL="0" marR="0" marT="0" marB="0">
                    <a:lnL>
                      <a:noFill/>
                    </a:lnL>
                    <a:lnR>
                      <a:noFill/>
                    </a:lnR>
                    <a:lnT>
                      <a:noFill/>
                    </a:lnT>
                    <a:lnB>
                      <a:noFill/>
                    </a:lnB>
                    <a:solidFill>
                      <a:srgbClr val="838381"/>
                    </a:solidFill>
                  </a:tcPr>
                </a:tc>
                <a:extLst>
                  <a:ext uri="{0D108BD9-81ED-4DB2-BD59-A6C34878D82A}">
                    <a16:rowId xmlns:a16="http://schemas.microsoft.com/office/drawing/2014/main" xmlns="" val="4118806428"/>
                  </a:ext>
                </a:extLst>
              </a:tr>
              <a:tr h="2912456">
                <a:tc>
                  <a:txBody>
                    <a:bodyPr/>
                    <a:lstStyle/>
                    <a:p>
                      <a:pPr algn="ctr"/>
                      <a:r>
                        <a:rPr lang="en-US" sz="1000" dirty="0">
                          <a:solidFill>
                            <a:srgbClr val="000000"/>
                          </a:solidFill>
                          <a:effectLst/>
                          <a:latin typeface="Arial" panose="020B0604020202020204" pitchFamily="34" charset="0"/>
                        </a:rPr>
                        <a:t>WHEREAS the Company is also directed to serve a copy of the said notice to the directors/KMPs and this notice will be treated as deemed to have been served upon every officers in default of the company in terms of section 20 of the Companies Act. 2013.</a:t>
                      </a:r>
                      <a:endParaRPr lang="en-US" dirty="0">
                        <a:effectLst/>
                        <a:latin typeface="Roboto"/>
                      </a:endParaRPr>
                    </a:p>
                  </a:txBody>
                  <a:tcPr marL="142875" marR="142875" marT="0" marB="95250">
                    <a:lnL>
                      <a:noFill/>
                    </a:lnL>
                    <a:lnR>
                      <a:noFill/>
                    </a:lnR>
                    <a:lnT>
                      <a:noFill/>
                    </a:lnT>
                    <a:lnB>
                      <a:noFill/>
                    </a:lnB>
                    <a:solidFill>
                      <a:srgbClr val="D3BE6C"/>
                    </a:solidFill>
                  </a:tcPr>
                </a:tc>
                <a:extLst>
                  <a:ext uri="{0D108BD9-81ED-4DB2-BD59-A6C34878D82A}">
                    <a16:rowId xmlns:a16="http://schemas.microsoft.com/office/drawing/2014/main" xmlns="" val="1046483281"/>
                  </a:ext>
                </a:extLst>
              </a:tr>
            </a:tbl>
          </a:graphicData>
        </a:graphic>
      </p:graphicFrame>
    </p:spTree>
    <p:extLst>
      <p:ext uri="{BB962C8B-B14F-4D97-AF65-F5344CB8AC3E}">
        <p14:creationId xmlns:p14="http://schemas.microsoft.com/office/powerpoint/2010/main" xmlns="" val="42928315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E3A9FC-19ED-48DC-B460-656FC6F2526F}"/>
              </a:ext>
            </a:extLst>
          </p:cNvPr>
          <p:cNvSpPr>
            <a:spLocks noGrp="1"/>
          </p:cNvSpPr>
          <p:nvPr>
            <p:ph type="title"/>
          </p:nvPr>
        </p:nvSpPr>
        <p:spPr>
          <a:xfrm>
            <a:off x="1371600" y="685800"/>
            <a:ext cx="9601200" cy="848360"/>
          </a:xfrm>
        </p:spPr>
        <p:txBody>
          <a:bodyPr/>
          <a:lstStyle/>
          <a:p>
            <a:r>
              <a:rPr lang="en-IN" b="1" dirty="0">
                <a:solidFill>
                  <a:srgbClr val="002060"/>
                </a:solidFill>
              </a:rPr>
              <a:t>Reasonable Opportunity of being heard</a:t>
            </a:r>
          </a:p>
        </p:txBody>
      </p:sp>
      <p:sp>
        <p:nvSpPr>
          <p:cNvPr id="3" name="Content Placeholder 2">
            <a:extLst>
              <a:ext uri="{FF2B5EF4-FFF2-40B4-BE49-F238E27FC236}">
                <a16:creationId xmlns:a16="http://schemas.microsoft.com/office/drawing/2014/main" xmlns="" id="{44949A0F-4728-4DDD-8EF3-B6FAD12BBB42}"/>
              </a:ext>
            </a:extLst>
          </p:cNvPr>
          <p:cNvSpPr>
            <a:spLocks noGrp="1"/>
          </p:cNvSpPr>
          <p:nvPr>
            <p:ph idx="1"/>
          </p:nvPr>
        </p:nvSpPr>
        <p:spPr>
          <a:xfrm>
            <a:off x="1371600" y="1615440"/>
            <a:ext cx="10353040" cy="4734560"/>
          </a:xfrm>
        </p:spPr>
        <p:txBody>
          <a:bodyPr>
            <a:normAutofit fontScale="77500" lnSpcReduction="20000"/>
          </a:bodyPr>
          <a:lstStyle/>
          <a:p>
            <a:pPr marL="0" indent="0">
              <a:buNone/>
            </a:pPr>
            <a:endParaRPr lang="en-IN" sz="4000" dirty="0"/>
          </a:p>
          <a:p>
            <a:pPr marL="0" indent="0" algn="just">
              <a:buNone/>
            </a:pPr>
            <a:r>
              <a:rPr lang="en-IN" sz="4000" b="1" dirty="0" err="1">
                <a:solidFill>
                  <a:srgbClr val="FF0000"/>
                </a:solidFill>
              </a:rPr>
              <a:t>Rasik</a:t>
            </a:r>
            <a:r>
              <a:rPr lang="en-IN" sz="4000" b="1" dirty="0">
                <a:solidFill>
                  <a:srgbClr val="FF0000"/>
                </a:solidFill>
              </a:rPr>
              <a:t> Lal V. CWT (ITR)– </a:t>
            </a:r>
            <a:r>
              <a:rPr lang="en-IN" sz="4000" dirty="0">
                <a:solidFill>
                  <a:schemeClr val="tx1"/>
                </a:solidFill>
              </a:rPr>
              <a:t>Opportunity of being heard must be provided in proper spirit and mere compliance would not satisfy the requirement of law.</a:t>
            </a:r>
          </a:p>
          <a:p>
            <a:pPr marL="0" indent="0" algn="just">
              <a:buNone/>
            </a:pPr>
            <a:endParaRPr lang="en-IN" sz="4000" b="1" dirty="0">
              <a:solidFill>
                <a:srgbClr val="FF0000"/>
              </a:solidFill>
            </a:endParaRPr>
          </a:p>
          <a:p>
            <a:pPr marL="0" indent="0" algn="just">
              <a:buNone/>
            </a:pPr>
            <a:r>
              <a:rPr lang="en-IN" sz="4000" b="1" dirty="0">
                <a:solidFill>
                  <a:srgbClr val="FF0000"/>
                </a:solidFill>
              </a:rPr>
              <a:t>Union of India V. Col. J.N. Sinha (SC)– </a:t>
            </a:r>
            <a:r>
              <a:rPr lang="en-IN" sz="4000" dirty="0">
                <a:solidFill>
                  <a:schemeClr val="tx1"/>
                </a:solidFill>
              </a:rPr>
              <a:t>Rule of natural justice does not supplant the law rather supplement it. If the provisions can be read with rules of natural justice, court must do it, but where it has been specifically excluded, it cannot be read as such with provisions.</a:t>
            </a:r>
            <a:endParaRPr lang="en-IN" dirty="0">
              <a:solidFill>
                <a:schemeClr val="tx1"/>
              </a:solidFill>
            </a:endParaRPr>
          </a:p>
        </p:txBody>
      </p:sp>
    </p:spTree>
    <p:extLst>
      <p:ext uri="{BB962C8B-B14F-4D97-AF65-F5344CB8AC3E}">
        <p14:creationId xmlns:p14="http://schemas.microsoft.com/office/powerpoint/2010/main" xmlns="" val="54175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56C7DD-318C-4714-B8D9-805EC26311AE}"/>
              </a:ext>
            </a:extLst>
          </p:cNvPr>
          <p:cNvSpPr>
            <a:spLocks noGrp="1"/>
          </p:cNvSpPr>
          <p:nvPr>
            <p:ph type="title"/>
          </p:nvPr>
        </p:nvSpPr>
        <p:spPr/>
        <p:txBody>
          <a:bodyPr/>
          <a:lstStyle/>
          <a:p>
            <a:r>
              <a:rPr lang="en-IN" dirty="0">
                <a:solidFill>
                  <a:srgbClr val="C00000"/>
                </a:solidFill>
              </a:rPr>
              <a:t>Points to be considered while passing an order [Rule 3(12)]</a:t>
            </a:r>
          </a:p>
        </p:txBody>
      </p:sp>
      <p:sp>
        <p:nvSpPr>
          <p:cNvPr id="3" name="Content Placeholder 2">
            <a:extLst>
              <a:ext uri="{FF2B5EF4-FFF2-40B4-BE49-F238E27FC236}">
                <a16:creationId xmlns:a16="http://schemas.microsoft.com/office/drawing/2014/main" xmlns="" id="{332FAA23-D754-4849-AF64-4BB8490D1D7E}"/>
              </a:ext>
            </a:extLst>
          </p:cNvPr>
          <p:cNvSpPr>
            <a:spLocks noGrp="1"/>
          </p:cNvSpPr>
          <p:nvPr>
            <p:ph idx="1"/>
          </p:nvPr>
        </p:nvSpPr>
        <p:spPr/>
        <p:txBody>
          <a:bodyPr>
            <a:normAutofit lnSpcReduction="10000"/>
          </a:bodyPr>
          <a:lstStyle/>
          <a:p>
            <a:r>
              <a:rPr lang="en-IN" dirty="0"/>
              <a:t>Size of the Company</a:t>
            </a:r>
          </a:p>
          <a:p>
            <a:r>
              <a:rPr lang="en-US" dirty="0"/>
              <a:t>nature of business carried on by the company</a:t>
            </a:r>
          </a:p>
          <a:p>
            <a:r>
              <a:rPr lang="en-IN" dirty="0"/>
              <a:t>injury to public interest</a:t>
            </a:r>
          </a:p>
          <a:p>
            <a:r>
              <a:rPr lang="en-IN" dirty="0"/>
              <a:t>nature of the default</a:t>
            </a:r>
          </a:p>
          <a:p>
            <a:r>
              <a:rPr lang="en-IN" dirty="0"/>
              <a:t>repetition of the default</a:t>
            </a:r>
          </a:p>
          <a:p>
            <a:r>
              <a:rPr lang="en-US" dirty="0"/>
              <a:t>the amount of disproportionate gain or unfair advantage, wherever quantifiable, made as a result of the default</a:t>
            </a:r>
          </a:p>
          <a:p>
            <a:r>
              <a:rPr lang="en-US" dirty="0"/>
              <a:t>the amount of loss caused to an investor or group of investors or creditors as a result of the default</a:t>
            </a:r>
            <a:endParaRPr lang="en-IN" dirty="0"/>
          </a:p>
          <a:p>
            <a:endParaRPr lang="en-IN" dirty="0"/>
          </a:p>
        </p:txBody>
      </p:sp>
    </p:spTree>
    <p:extLst>
      <p:ext uri="{BB962C8B-B14F-4D97-AF65-F5344CB8AC3E}">
        <p14:creationId xmlns:p14="http://schemas.microsoft.com/office/powerpoint/2010/main" xmlns="" val="4260530711"/>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8447DD-9248-4C4A-B503-56BBFD93589F}"/>
              </a:ext>
            </a:extLst>
          </p:cNvPr>
          <p:cNvSpPr>
            <a:spLocks noGrp="1"/>
          </p:cNvSpPr>
          <p:nvPr>
            <p:ph type="title"/>
          </p:nvPr>
        </p:nvSpPr>
        <p:spPr>
          <a:xfrm>
            <a:off x="1371600" y="685800"/>
            <a:ext cx="9601200" cy="752582"/>
          </a:xfrm>
        </p:spPr>
        <p:txBody>
          <a:bodyPr/>
          <a:lstStyle/>
          <a:p>
            <a:r>
              <a:rPr lang="en-IN" b="1" dirty="0">
                <a:solidFill>
                  <a:srgbClr val="C00000"/>
                </a:solidFill>
              </a:rPr>
              <a:t>Proviso to Rule 3(12)-</a:t>
            </a:r>
          </a:p>
        </p:txBody>
      </p:sp>
      <p:sp>
        <p:nvSpPr>
          <p:cNvPr id="3" name="Content Placeholder 2">
            <a:extLst>
              <a:ext uri="{FF2B5EF4-FFF2-40B4-BE49-F238E27FC236}">
                <a16:creationId xmlns:a16="http://schemas.microsoft.com/office/drawing/2014/main" xmlns="" id="{A1896E10-9B47-497F-9BF9-D185AE89DE60}"/>
              </a:ext>
            </a:extLst>
          </p:cNvPr>
          <p:cNvSpPr>
            <a:spLocks noGrp="1"/>
          </p:cNvSpPr>
          <p:nvPr>
            <p:ph idx="1"/>
          </p:nvPr>
        </p:nvSpPr>
        <p:spPr>
          <a:xfrm>
            <a:off x="1371600" y="1762018"/>
            <a:ext cx="9601200" cy="1566809"/>
          </a:xfrm>
        </p:spPr>
        <p:txBody>
          <a:bodyPr>
            <a:normAutofit fontScale="85000" lnSpcReduction="20000"/>
          </a:bodyPr>
          <a:lstStyle/>
          <a:p>
            <a:pPr marL="0" indent="0">
              <a:buNone/>
            </a:pPr>
            <a:r>
              <a:rPr lang="en-US" sz="2800" b="1" dirty="0">
                <a:solidFill>
                  <a:srgbClr val="FF0000"/>
                </a:solidFill>
              </a:rPr>
              <a:t>IN NO CASE-</a:t>
            </a:r>
          </a:p>
          <a:p>
            <a:pPr marL="0" indent="0" algn="just">
              <a:buNone/>
            </a:pPr>
            <a:endParaRPr lang="en-US" sz="2800" dirty="0"/>
          </a:p>
          <a:p>
            <a:pPr marL="0" indent="0" algn="just">
              <a:buNone/>
            </a:pPr>
            <a:r>
              <a:rPr lang="en-US" sz="2800" dirty="0">
                <a:solidFill>
                  <a:srgbClr val="0070C0"/>
                </a:solidFill>
              </a:rPr>
              <a:t>the penalty imposed shall not be less than the minimum penalty prescribed</a:t>
            </a:r>
            <a:endParaRPr lang="en-IN" sz="2800" dirty="0">
              <a:solidFill>
                <a:srgbClr val="0070C0"/>
              </a:solidFill>
            </a:endParaRPr>
          </a:p>
        </p:txBody>
      </p:sp>
      <p:sp>
        <p:nvSpPr>
          <p:cNvPr id="4" name="TextBox 3">
            <a:extLst>
              <a:ext uri="{FF2B5EF4-FFF2-40B4-BE49-F238E27FC236}">
                <a16:creationId xmlns:a16="http://schemas.microsoft.com/office/drawing/2014/main" xmlns="" id="{B07D07D1-4A66-4C5A-95C0-852D5F67B481}"/>
              </a:ext>
            </a:extLst>
          </p:cNvPr>
          <p:cNvSpPr txBox="1"/>
          <p:nvPr/>
        </p:nvSpPr>
        <p:spPr>
          <a:xfrm>
            <a:off x="1371600" y="3724382"/>
            <a:ext cx="9601200" cy="707886"/>
          </a:xfrm>
          <a:prstGeom prst="rect">
            <a:avLst/>
          </a:prstGeom>
          <a:noFill/>
        </p:spPr>
        <p:txBody>
          <a:bodyPr wrap="square" rtlCol="0">
            <a:spAutoFit/>
          </a:bodyPr>
          <a:lstStyle/>
          <a:p>
            <a:r>
              <a:rPr lang="en-IN" sz="4000" b="1" dirty="0">
                <a:solidFill>
                  <a:srgbClr val="C00000"/>
                </a:solidFill>
              </a:rPr>
              <a:t>RULE 3(13)</a:t>
            </a:r>
          </a:p>
        </p:txBody>
      </p:sp>
      <p:sp>
        <p:nvSpPr>
          <p:cNvPr id="5" name="TextBox 4">
            <a:extLst>
              <a:ext uri="{FF2B5EF4-FFF2-40B4-BE49-F238E27FC236}">
                <a16:creationId xmlns:a16="http://schemas.microsoft.com/office/drawing/2014/main" xmlns="" id="{315764E5-42D7-411F-8F0C-04F52BFC3D5E}"/>
              </a:ext>
            </a:extLst>
          </p:cNvPr>
          <p:cNvSpPr txBox="1"/>
          <p:nvPr/>
        </p:nvSpPr>
        <p:spPr>
          <a:xfrm>
            <a:off x="1520575" y="4849402"/>
            <a:ext cx="9452225" cy="1384995"/>
          </a:xfrm>
          <a:prstGeom prst="rect">
            <a:avLst/>
          </a:prstGeom>
          <a:noFill/>
        </p:spPr>
        <p:txBody>
          <a:bodyPr wrap="square" rtlCol="0">
            <a:spAutoFit/>
          </a:bodyPr>
          <a:lstStyle/>
          <a:p>
            <a:pPr algn="just"/>
            <a:r>
              <a:rPr lang="en-US" sz="2800" dirty="0">
                <a:solidFill>
                  <a:srgbClr val="0070C0"/>
                </a:solidFill>
              </a:rPr>
              <a:t>In case a </a:t>
            </a:r>
            <a:r>
              <a:rPr lang="en-US" sz="2800" dirty="0">
                <a:solidFill>
                  <a:srgbClr val="FF0000"/>
                </a:solidFill>
              </a:rPr>
              <a:t>fixed sum of penalty is provided </a:t>
            </a:r>
            <a:r>
              <a:rPr lang="en-US" sz="2800" dirty="0">
                <a:solidFill>
                  <a:srgbClr val="0070C0"/>
                </a:solidFill>
              </a:rPr>
              <a:t>for default of a provision, </a:t>
            </a:r>
            <a:r>
              <a:rPr lang="en-US" sz="2800" dirty="0">
                <a:solidFill>
                  <a:srgbClr val="FF0000"/>
                </a:solidFill>
              </a:rPr>
              <a:t>the adjudicating officer shall impose that </a:t>
            </a:r>
            <a:r>
              <a:rPr lang="en-US" sz="2800" dirty="0">
                <a:solidFill>
                  <a:srgbClr val="0070C0"/>
                </a:solidFill>
              </a:rPr>
              <a:t>fixed sum, in case of any default therein</a:t>
            </a:r>
            <a:endParaRPr lang="en-IN" sz="2800" dirty="0">
              <a:solidFill>
                <a:srgbClr val="0070C0"/>
              </a:solidFill>
            </a:endParaRPr>
          </a:p>
        </p:txBody>
      </p:sp>
    </p:spTree>
    <p:extLst>
      <p:ext uri="{BB962C8B-B14F-4D97-AF65-F5344CB8AC3E}">
        <p14:creationId xmlns:p14="http://schemas.microsoft.com/office/powerpoint/2010/main" xmlns="" val="1366333354"/>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1000"/>
                                        <p:tgtEl>
                                          <p:spTgt spid="4">
                                            <p:txEl>
                                              <p:pRg st="0" end="0"/>
                                            </p:txEl>
                                          </p:spTgt>
                                        </p:tgtEl>
                                      </p:cBhvr>
                                    </p:animEffect>
                                    <p:anim calcmode="lin" valueType="num">
                                      <p:cBhvr>
                                        <p:cTn id="2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xEl>
                                              <p:pRg st="0" end="0"/>
                                            </p:txEl>
                                          </p:spTgt>
                                        </p:tgtEl>
                                        <p:attrNameLst>
                                          <p:attrName>style.visibility</p:attrName>
                                        </p:attrNameLst>
                                      </p:cBhvr>
                                      <p:to>
                                        <p:strVal val="visible"/>
                                      </p:to>
                                    </p:set>
                                    <p:animEffect transition="in" filter="fade">
                                      <p:cBhvr>
                                        <p:cTn id="26" dur="1000"/>
                                        <p:tgtEl>
                                          <p:spTgt spid="5">
                                            <p:txEl>
                                              <p:pRg st="0" end="0"/>
                                            </p:txEl>
                                          </p:spTgt>
                                        </p:tgtEl>
                                      </p:cBhvr>
                                    </p:animEffect>
                                    <p:anim calcmode="lin" valueType="num">
                                      <p:cBhvr>
                                        <p:cTn id="27"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7E9ACE-3B6D-44C9-9421-AA5EBB6B268E}"/>
              </a:ext>
            </a:extLst>
          </p:cNvPr>
          <p:cNvSpPr>
            <a:spLocks noGrp="1"/>
          </p:cNvSpPr>
          <p:nvPr>
            <p:ph type="title"/>
          </p:nvPr>
        </p:nvSpPr>
        <p:spPr>
          <a:xfrm>
            <a:off x="1295400" y="2985927"/>
            <a:ext cx="9601200" cy="1288122"/>
          </a:xfrm>
        </p:spPr>
        <p:txBody>
          <a:bodyPr>
            <a:normAutofit fontScale="90000"/>
          </a:bodyPr>
          <a:lstStyle/>
          <a:p>
            <a:r>
              <a:rPr lang="en-IN" b="1" dirty="0">
                <a:solidFill>
                  <a:srgbClr val="C00000"/>
                </a:solidFill>
              </a:rPr>
              <a:t>Process of Adjudication and Appeal against the Order of Adjudicating Authority</a:t>
            </a:r>
            <a:endParaRPr lang="en-IN" b="1" dirty="0"/>
          </a:p>
        </p:txBody>
      </p:sp>
    </p:spTree>
    <p:extLst>
      <p:ext uri="{BB962C8B-B14F-4D97-AF65-F5344CB8AC3E}">
        <p14:creationId xmlns:p14="http://schemas.microsoft.com/office/powerpoint/2010/main" xmlns="" val="2180847275"/>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80E562E7-1401-49C3-8F93-D1CEE0542355}"/>
              </a:ext>
            </a:extLst>
          </p:cNvPr>
          <p:cNvSpPr/>
          <p:nvPr/>
        </p:nvSpPr>
        <p:spPr>
          <a:xfrm>
            <a:off x="934948" y="71918"/>
            <a:ext cx="11044719" cy="708917"/>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Issuance of SCN</a:t>
            </a:r>
          </a:p>
          <a:p>
            <a:pPr algn="ctr"/>
            <a:endParaRPr lang="en-IN" dirty="0"/>
          </a:p>
        </p:txBody>
      </p:sp>
      <p:graphicFrame>
        <p:nvGraphicFramePr>
          <p:cNvPr id="5" name="Table 4">
            <a:extLst>
              <a:ext uri="{FF2B5EF4-FFF2-40B4-BE49-F238E27FC236}">
                <a16:creationId xmlns:a16="http://schemas.microsoft.com/office/drawing/2014/main" xmlns="" id="{62DFD014-9D3A-4F3F-A9C7-6B4703FEED52}"/>
              </a:ext>
            </a:extLst>
          </p:cNvPr>
          <p:cNvGraphicFramePr>
            <a:graphicFrameLocks noGrp="1"/>
          </p:cNvGraphicFramePr>
          <p:nvPr>
            <p:extLst>
              <p:ext uri="{D42A27DB-BD31-4B8C-83A1-F6EECF244321}">
                <p14:modId xmlns:p14="http://schemas.microsoft.com/office/powerpoint/2010/main" xmlns="" val="4268773621"/>
              </p:ext>
            </p:extLst>
          </p:nvPr>
        </p:nvGraphicFramePr>
        <p:xfrm>
          <a:off x="934948" y="787004"/>
          <a:ext cx="5161052" cy="410966"/>
        </p:xfrm>
        <a:graphic>
          <a:graphicData uri="http://schemas.openxmlformats.org/drawingml/2006/table">
            <a:tbl>
              <a:tblPr/>
              <a:tblGrid>
                <a:gridCol w="5161052">
                  <a:extLst>
                    <a:ext uri="{9D8B030D-6E8A-4147-A177-3AD203B41FA5}">
                      <a16:colId xmlns:a16="http://schemas.microsoft.com/office/drawing/2014/main" xmlns="" val="1081882519"/>
                    </a:ext>
                  </a:extLst>
                </a:gridCol>
              </a:tblGrid>
              <a:tr h="410966">
                <a:tc>
                  <a:txBody>
                    <a:bodyPr/>
                    <a:lstStyle/>
                    <a:p>
                      <a:pPr algn="ctr"/>
                      <a:r>
                        <a:rPr lang="en-IN" dirty="0"/>
                        <a:t>Minimum 15 days</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tx2">
                        <a:lumMod val="50000"/>
                        <a:lumOff val="50000"/>
                      </a:schemeClr>
                    </a:solidFill>
                  </a:tcPr>
                </a:tc>
                <a:extLst>
                  <a:ext uri="{0D108BD9-81ED-4DB2-BD59-A6C34878D82A}">
                    <a16:rowId xmlns:a16="http://schemas.microsoft.com/office/drawing/2014/main" xmlns="" val="2170698213"/>
                  </a:ext>
                </a:extLst>
              </a:tr>
            </a:tbl>
          </a:graphicData>
        </a:graphic>
      </p:graphicFrame>
      <p:graphicFrame>
        <p:nvGraphicFramePr>
          <p:cNvPr id="6" name="Table 5">
            <a:extLst>
              <a:ext uri="{FF2B5EF4-FFF2-40B4-BE49-F238E27FC236}">
                <a16:creationId xmlns:a16="http://schemas.microsoft.com/office/drawing/2014/main" xmlns="" id="{9FAFDA25-01D6-4779-9F0F-521FE30E36A2}"/>
              </a:ext>
            </a:extLst>
          </p:cNvPr>
          <p:cNvGraphicFramePr>
            <a:graphicFrameLocks noGrp="1"/>
          </p:cNvGraphicFramePr>
          <p:nvPr>
            <p:extLst>
              <p:ext uri="{D42A27DB-BD31-4B8C-83A1-F6EECF244321}">
                <p14:modId xmlns:p14="http://schemas.microsoft.com/office/powerpoint/2010/main" xmlns="" val="3859876294"/>
              </p:ext>
            </p:extLst>
          </p:nvPr>
        </p:nvGraphicFramePr>
        <p:xfrm>
          <a:off x="6116547" y="780838"/>
          <a:ext cx="5883667" cy="410966"/>
        </p:xfrm>
        <a:graphic>
          <a:graphicData uri="http://schemas.openxmlformats.org/drawingml/2006/table">
            <a:tbl>
              <a:tblPr/>
              <a:tblGrid>
                <a:gridCol w="5883667">
                  <a:extLst>
                    <a:ext uri="{9D8B030D-6E8A-4147-A177-3AD203B41FA5}">
                      <a16:colId xmlns:a16="http://schemas.microsoft.com/office/drawing/2014/main" xmlns="" val="1081882519"/>
                    </a:ext>
                  </a:extLst>
                </a:gridCol>
              </a:tblGrid>
              <a:tr h="410966">
                <a:tc>
                  <a:txBody>
                    <a:bodyPr/>
                    <a:lstStyle/>
                    <a:p>
                      <a:pPr algn="ctr"/>
                      <a:r>
                        <a:rPr lang="en-IN" dirty="0"/>
                        <a:t>Maximum 30 days</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C000"/>
                    </a:solidFill>
                  </a:tcPr>
                </a:tc>
                <a:extLst>
                  <a:ext uri="{0D108BD9-81ED-4DB2-BD59-A6C34878D82A}">
                    <a16:rowId xmlns:a16="http://schemas.microsoft.com/office/drawing/2014/main" xmlns="" val="2170698213"/>
                  </a:ext>
                </a:extLst>
              </a:tr>
            </a:tbl>
          </a:graphicData>
        </a:graphic>
      </p:graphicFrame>
      <p:sp>
        <p:nvSpPr>
          <p:cNvPr id="7" name="Arrow: Down 6">
            <a:extLst>
              <a:ext uri="{FF2B5EF4-FFF2-40B4-BE49-F238E27FC236}">
                <a16:creationId xmlns:a16="http://schemas.microsoft.com/office/drawing/2014/main" xmlns="" id="{5FFE7A9C-D46E-47B2-A6A6-F1ED998E555A}"/>
              </a:ext>
            </a:extLst>
          </p:cNvPr>
          <p:cNvSpPr/>
          <p:nvPr/>
        </p:nvSpPr>
        <p:spPr>
          <a:xfrm>
            <a:off x="5907640" y="1203107"/>
            <a:ext cx="369870" cy="564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Rectangle 7">
            <a:extLst>
              <a:ext uri="{FF2B5EF4-FFF2-40B4-BE49-F238E27FC236}">
                <a16:creationId xmlns:a16="http://schemas.microsoft.com/office/drawing/2014/main" xmlns="" id="{941EF30C-1F0B-4D1B-BDAA-9CF23A118FE3}"/>
              </a:ext>
            </a:extLst>
          </p:cNvPr>
          <p:cNvSpPr/>
          <p:nvPr/>
        </p:nvSpPr>
        <p:spPr>
          <a:xfrm>
            <a:off x="934947" y="1767155"/>
            <a:ext cx="11044719" cy="59590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Submission of Reply [Rule 3(4)]- to be made online only</a:t>
            </a:r>
          </a:p>
          <a:p>
            <a:pPr algn="ctr"/>
            <a:endParaRPr lang="en-IN" dirty="0"/>
          </a:p>
        </p:txBody>
      </p:sp>
      <p:graphicFrame>
        <p:nvGraphicFramePr>
          <p:cNvPr id="9" name="Table 8">
            <a:extLst>
              <a:ext uri="{FF2B5EF4-FFF2-40B4-BE49-F238E27FC236}">
                <a16:creationId xmlns:a16="http://schemas.microsoft.com/office/drawing/2014/main" xmlns="" id="{D3C7C84A-47A9-45CD-9C33-A05F4FB5807A}"/>
              </a:ext>
            </a:extLst>
          </p:cNvPr>
          <p:cNvGraphicFramePr>
            <a:graphicFrameLocks noGrp="1"/>
          </p:cNvGraphicFramePr>
          <p:nvPr>
            <p:extLst>
              <p:ext uri="{D42A27DB-BD31-4B8C-83A1-F6EECF244321}">
                <p14:modId xmlns:p14="http://schemas.microsoft.com/office/powerpoint/2010/main" xmlns="" val="1596629693"/>
              </p:ext>
            </p:extLst>
          </p:nvPr>
        </p:nvGraphicFramePr>
        <p:xfrm>
          <a:off x="970908" y="2363057"/>
          <a:ext cx="5161052" cy="410966"/>
        </p:xfrm>
        <a:graphic>
          <a:graphicData uri="http://schemas.openxmlformats.org/drawingml/2006/table">
            <a:tbl>
              <a:tblPr/>
              <a:tblGrid>
                <a:gridCol w="5161052">
                  <a:extLst>
                    <a:ext uri="{9D8B030D-6E8A-4147-A177-3AD203B41FA5}">
                      <a16:colId xmlns:a16="http://schemas.microsoft.com/office/drawing/2014/main" xmlns="" val="1081882519"/>
                    </a:ext>
                  </a:extLst>
                </a:gridCol>
              </a:tblGrid>
              <a:tr h="410966">
                <a:tc>
                  <a:txBody>
                    <a:bodyPr/>
                    <a:lstStyle/>
                    <a:p>
                      <a:pPr algn="ctr"/>
                      <a:r>
                        <a:rPr lang="en-IN" dirty="0"/>
                        <a:t>Seeking Oral Representation [Rule 3(5)]</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tx2">
                        <a:lumMod val="50000"/>
                        <a:lumOff val="50000"/>
                      </a:schemeClr>
                    </a:solidFill>
                  </a:tcPr>
                </a:tc>
                <a:extLst>
                  <a:ext uri="{0D108BD9-81ED-4DB2-BD59-A6C34878D82A}">
                    <a16:rowId xmlns:a16="http://schemas.microsoft.com/office/drawing/2014/main" xmlns="" val="2170698213"/>
                  </a:ext>
                </a:extLst>
              </a:tr>
            </a:tbl>
          </a:graphicData>
        </a:graphic>
      </p:graphicFrame>
      <p:graphicFrame>
        <p:nvGraphicFramePr>
          <p:cNvPr id="10" name="Table 9">
            <a:extLst>
              <a:ext uri="{FF2B5EF4-FFF2-40B4-BE49-F238E27FC236}">
                <a16:creationId xmlns:a16="http://schemas.microsoft.com/office/drawing/2014/main" xmlns="" id="{C4A4AEE8-03FF-4AE9-8F61-1957CB101B41}"/>
              </a:ext>
            </a:extLst>
          </p:cNvPr>
          <p:cNvGraphicFramePr>
            <a:graphicFrameLocks noGrp="1"/>
          </p:cNvGraphicFramePr>
          <p:nvPr>
            <p:extLst>
              <p:ext uri="{D42A27DB-BD31-4B8C-83A1-F6EECF244321}">
                <p14:modId xmlns:p14="http://schemas.microsoft.com/office/powerpoint/2010/main" xmlns="" val="253993346"/>
              </p:ext>
            </p:extLst>
          </p:nvPr>
        </p:nvGraphicFramePr>
        <p:xfrm>
          <a:off x="6116548" y="2363057"/>
          <a:ext cx="5863118" cy="410966"/>
        </p:xfrm>
        <a:graphic>
          <a:graphicData uri="http://schemas.openxmlformats.org/drawingml/2006/table">
            <a:tbl>
              <a:tblPr/>
              <a:tblGrid>
                <a:gridCol w="5863118">
                  <a:extLst>
                    <a:ext uri="{9D8B030D-6E8A-4147-A177-3AD203B41FA5}">
                      <a16:colId xmlns:a16="http://schemas.microsoft.com/office/drawing/2014/main" xmlns="" val="1081882519"/>
                    </a:ext>
                  </a:extLst>
                </a:gridCol>
              </a:tblGrid>
              <a:tr h="410966">
                <a:tc>
                  <a:txBody>
                    <a:bodyPr/>
                    <a:lstStyle/>
                    <a:p>
                      <a:pPr algn="ctr"/>
                      <a:r>
                        <a:rPr lang="en-IN" dirty="0"/>
                        <a:t>Reply to SCN </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70C0"/>
                    </a:solidFill>
                  </a:tcPr>
                </a:tc>
                <a:extLst>
                  <a:ext uri="{0D108BD9-81ED-4DB2-BD59-A6C34878D82A}">
                    <a16:rowId xmlns:a16="http://schemas.microsoft.com/office/drawing/2014/main" xmlns="" val="2170698213"/>
                  </a:ext>
                </a:extLst>
              </a:tr>
            </a:tbl>
          </a:graphicData>
        </a:graphic>
      </p:graphicFrame>
      <p:sp>
        <p:nvSpPr>
          <p:cNvPr id="11" name="Arrow: Down 10">
            <a:extLst>
              <a:ext uri="{FF2B5EF4-FFF2-40B4-BE49-F238E27FC236}">
                <a16:creationId xmlns:a16="http://schemas.microsoft.com/office/drawing/2014/main" xmlns="" id="{D7FAFB99-DFB4-414C-8665-7273D8DA3486}"/>
              </a:ext>
            </a:extLst>
          </p:cNvPr>
          <p:cNvSpPr/>
          <p:nvPr/>
        </p:nvSpPr>
        <p:spPr>
          <a:xfrm>
            <a:off x="830495" y="2774023"/>
            <a:ext cx="607889" cy="32312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Arrow: Down 11">
            <a:extLst>
              <a:ext uri="{FF2B5EF4-FFF2-40B4-BE49-F238E27FC236}">
                <a16:creationId xmlns:a16="http://schemas.microsoft.com/office/drawing/2014/main" xmlns="" id="{FB81808D-97D8-4825-9310-F3C350878400}"/>
              </a:ext>
            </a:extLst>
          </p:cNvPr>
          <p:cNvSpPr/>
          <p:nvPr/>
        </p:nvSpPr>
        <p:spPr>
          <a:xfrm>
            <a:off x="9875178" y="2774023"/>
            <a:ext cx="349322" cy="3596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13" name="Table 12">
            <a:extLst>
              <a:ext uri="{FF2B5EF4-FFF2-40B4-BE49-F238E27FC236}">
                <a16:creationId xmlns:a16="http://schemas.microsoft.com/office/drawing/2014/main" xmlns="" id="{CB955D99-D781-4833-9A09-28A6A0EB3513}"/>
              </a:ext>
            </a:extLst>
          </p:cNvPr>
          <p:cNvGraphicFramePr>
            <a:graphicFrameLocks noGrp="1"/>
          </p:cNvGraphicFramePr>
          <p:nvPr>
            <p:extLst>
              <p:ext uri="{D42A27DB-BD31-4B8C-83A1-F6EECF244321}">
                <p14:modId xmlns:p14="http://schemas.microsoft.com/office/powerpoint/2010/main" xmlns="" val="2958046451"/>
              </p:ext>
            </p:extLst>
          </p:nvPr>
        </p:nvGraphicFramePr>
        <p:xfrm>
          <a:off x="6154226" y="3287735"/>
          <a:ext cx="1726059" cy="636997"/>
        </p:xfrm>
        <a:graphic>
          <a:graphicData uri="http://schemas.openxmlformats.org/drawingml/2006/table">
            <a:tbl>
              <a:tblPr/>
              <a:tblGrid>
                <a:gridCol w="1726059">
                  <a:extLst>
                    <a:ext uri="{9D8B030D-6E8A-4147-A177-3AD203B41FA5}">
                      <a16:colId xmlns:a16="http://schemas.microsoft.com/office/drawing/2014/main" xmlns="" val="1522125554"/>
                    </a:ext>
                  </a:extLst>
                </a:gridCol>
              </a:tblGrid>
              <a:tr h="636997">
                <a:tc>
                  <a:txBody>
                    <a:bodyPr/>
                    <a:lstStyle/>
                    <a:p>
                      <a:pPr algn="ctr"/>
                      <a:r>
                        <a:rPr lang="en-IN" dirty="0"/>
                        <a:t>SATISFACTORY</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50"/>
                    </a:solidFill>
                  </a:tcPr>
                </a:tc>
                <a:extLst>
                  <a:ext uri="{0D108BD9-81ED-4DB2-BD59-A6C34878D82A}">
                    <a16:rowId xmlns:a16="http://schemas.microsoft.com/office/drawing/2014/main" xmlns="" val="2619597979"/>
                  </a:ext>
                </a:extLst>
              </a:tr>
            </a:tbl>
          </a:graphicData>
        </a:graphic>
      </p:graphicFrame>
      <p:graphicFrame>
        <p:nvGraphicFramePr>
          <p:cNvPr id="14" name="Table 13">
            <a:extLst>
              <a:ext uri="{FF2B5EF4-FFF2-40B4-BE49-F238E27FC236}">
                <a16:creationId xmlns:a16="http://schemas.microsoft.com/office/drawing/2014/main" xmlns="" id="{6FAC1211-CCCF-429C-81F9-485340D2B22C}"/>
              </a:ext>
            </a:extLst>
          </p:cNvPr>
          <p:cNvGraphicFramePr>
            <a:graphicFrameLocks noGrp="1"/>
          </p:cNvGraphicFramePr>
          <p:nvPr>
            <p:extLst>
              <p:ext uri="{D42A27DB-BD31-4B8C-83A1-F6EECF244321}">
                <p14:modId xmlns:p14="http://schemas.microsoft.com/office/powerpoint/2010/main" xmlns="" val="702990851"/>
              </p:ext>
            </p:extLst>
          </p:nvPr>
        </p:nvGraphicFramePr>
        <p:xfrm>
          <a:off x="8566938" y="3143899"/>
          <a:ext cx="3135327" cy="636997"/>
        </p:xfrm>
        <a:graphic>
          <a:graphicData uri="http://schemas.openxmlformats.org/drawingml/2006/table">
            <a:tbl>
              <a:tblPr/>
              <a:tblGrid>
                <a:gridCol w="3135327">
                  <a:extLst>
                    <a:ext uri="{9D8B030D-6E8A-4147-A177-3AD203B41FA5}">
                      <a16:colId xmlns:a16="http://schemas.microsoft.com/office/drawing/2014/main" xmlns="" val="1522125554"/>
                    </a:ext>
                  </a:extLst>
                </a:gridCol>
              </a:tblGrid>
              <a:tr h="636997">
                <a:tc>
                  <a:txBody>
                    <a:bodyPr/>
                    <a:lstStyle/>
                    <a:p>
                      <a:pPr algn="ctr"/>
                      <a:r>
                        <a:rPr lang="en-IN" dirty="0"/>
                        <a:t>UNSATISFACTORY</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0000"/>
                    </a:solidFill>
                  </a:tcPr>
                </a:tc>
                <a:extLst>
                  <a:ext uri="{0D108BD9-81ED-4DB2-BD59-A6C34878D82A}">
                    <a16:rowId xmlns:a16="http://schemas.microsoft.com/office/drawing/2014/main" xmlns="" val="2619597979"/>
                  </a:ext>
                </a:extLst>
              </a:tr>
            </a:tbl>
          </a:graphicData>
        </a:graphic>
      </p:graphicFrame>
      <p:sp>
        <p:nvSpPr>
          <p:cNvPr id="15" name="Arrow: Down 14">
            <a:extLst>
              <a:ext uri="{FF2B5EF4-FFF2-40B4-BE49-F238E27FC236}">
                <a16:creationId xmlns:a16="http://schemas.microsoft.com/office/drawing/2014/main" xmlns="" id="{3CA699E7-FEF3-443E-A4BD-E3C122AB8037}"/>
              </a:ext>
            </a:extLst>
          </p:cNvPr>
          <p:cNvSpPr/>
          <p:nvPr/>
        </p:nvSpPr>
        <p:spPr>
          <a:xfrm>
            <a:off x="6471009" y="2774022"/>
            <a:ext cx="349322" cy="5034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Arrow: Down 15">
            <a:extLst>
              <a:ext uri="{FF2B5EF4-FFF2-40B4-BE49-F238E27FC236}">
                <a16:creationId xmlns:a16="http://schemas.microsoft.com/office/drawing/2014/main" xmlns="" id="{5F0E885B-3E6B-4E7E-9722-5239A4EED804}"/>
              </a:ext>
            </a:extLst>
          </p:cNvPr>
          <p:cNvSpPr/>
          <p:nvPr/>
        </p:nvSpPr>
        <p:spPr>
          <a:xfrm>
            <a:off x="6491561" y="3924732"/>
            <a:ext cx="349322" cy="5034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TextBox 16">
            <a:extLst>
              <a:ext uri="{FF2B5EF4-FFF2-40B4-BE49-F238E27FC236}">
                <a16:creationId xmlns:a16="http://schemas.microsoft.com/office/drawing/2014/main" xmlns="" id="{89B22E57-1503-4BC9-BEE1-68F9820DF9A5}"/>
              </a:ext>
            </a:extLst>
          </p:cNvPr>
          <p:cNvSpPr txBox="1"/>
          <p:nvPr/>
        </p:nvSpPr>
        <p:spPr>
          <a:xfrm>
            <a:off x="6102855" y="4428165"/>
            <a:ext cx="1376737" cy="646331"/>
          </a:xfrm>
          <a:prstGeom prst="rect">
            <a:avLst/>
          </a:prstGeom>
          <a:noFill/>
        </p:spPr>
        <p:txBody>
          <a:bodyPr wrap="square" rtlCol="0">
            <a:spAutoFit/>
          </a:bodyPr>
          <a:lstStyle/>
          <a:p>
            <a:pPr algn="ctr"/>
            <a:r>
              <a:rPr lang="en-IN" b="1" dirty="0">
                <a:solidFill>
                  <a:srgbClr val="00B0F0"/>
                </a:solidFill>
              </a:rPr>
              <a:t>Adjudication STOPS</a:t>
            </a:r>
          </a:p>
        </p:txBody>
      </p:sp>
      <p:sp>
        <p:nvSpPr>
          <p:cNvPr id="18" name="Arrow: Down 17">
            <a:extLst>
              <a:ext uri="{FF2B5EF4-FFF2-40B4-BE49-F238E27FC236}">
                <a16:creationId xmlns:a16="http://schemas.microsoft.com/office/drawing/2014/main" xmlns="" id="{0C55D055-4B9F-4FCB-915D-C4A19AA40A8C}"/>
              </a:ext>
            </a:extLst>
          </p:cNvPr>
          <p:cNvSpPr/>
          <p:nvPr/>
        </p:nvSpPr>
        <p:spPr>
          <a:xfrm>
            <a:off x="8489882" y="3786029"/>
            <a:ext cx="346573" cy="6832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Arrow: Down 18">
            <a:extLst>
              <a:ext uri="{FF2B5EF4-FFF2-40B4-BE49-F238E27FC236}">
                <a16:creationId xmlns:a16="http://schemas.microsoft.com/office/drawing/2014/main" xmlns="" id="{9FA894D6-466F-40D4-969A-77B42D5E9355}"/>
              </a:ext>
            </a:extLst>
          </p:cNvPr>
          <p:cNvSpPr/>
          <p:nvPr/>
        </p:nvSpPr>
        <p:spPr>
          <a:xfrm>
            <a:off x="11017320" y="3791169"/>
            <a:ext cx="344185" cy="18061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20" name="Table 19">
            <a:extLst>
              <a:ext uri="{FF2B5EF4-FFF2-40B4-BE49-F238E27FC236}">
                <a16:creationId xmlns:a16="http://schemas.microsoft.com/office/drawing/2014/main" xmlns="" id="{62180C7F-275B-4603-A51E-FD99AD6AB001}"/>
              </a:ext>
            </a:extLst>
          </p:cNvPr>
          <p:cNvGraphicFramePr>
            <a:graphicFrameLocks noGrp="1"/>
          </p:cNvGraphicFramePr>
          <p:nvPr>
            <p:extLst>
              <p:ext uri="{D42A27DB-BD31-4B8C-83A1-F6EECF244321}">
                <p14:modId xmlns:p14="http://schemas.microsoft.com/office/powerpoint/2010/main" xmlns="" val="2669540251"/>
              </p:ext>
            </p:extLst>
          </p:nvPr>
        </p:nvGraphicFramePr>
        <p:xfrm>
          <a:off x="7969328" y="4469260"/>
          <a:ext cx="2263734" cy="646331"/>
        </p:xfrm>
        <a:graphic>
          <a:graphicData uri="http://schemas.openxmlformats.org/drawingml/2006/table">
            <a:tbl>
              <a:tblPr/>
              <a:tblGrid>
                <a:gridCol w="2263734">
                  <a:extLst>
                    <a:ext uri="{9D8B030D-6E8A-4147-A177-3AD203B41FA5}">
                      <a16:colId xmlns:a16="http://schemas.microsoft.com/office/drawing/2014/main" xmlns="" val="2354183074"/>
                    </a:ext>
                  </a:extLst>
                </a:gridCol>
              </a:tblGrid>
              <a:tr h="646331">
                <a:tc>
                  <a:txBody>
                    <a:bodyPr/>
                    <a:lstStyle/>
                    <a:p>
                      <a:r>
                        <a:rPr lang="en-IN" b="1" dirty="0">
                          <a:solidFill>
                            <a:srgbClr val="7030A0"/>
                          </a:solidFill>
                        </a:rPr>
                        <a:t>MAY</a:t>
                      </a:r>
                      <a:r>
                        <a:rPr lang="en-IN" dirty="0"/>
                        <a:t> fix date for hearing/appearance</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2"/>
                    </a:solidFill>
                  </a:tcPr>
                </a:tc>
                <a:extLst>
                  <a:ext uri="{0D108BD9-81ED-4DB2-BD59-A6C34878D82A}">
                    <a16:rowId xmlns:a16="http://schemas.microsoft.com/office/drawing/2014/main" xmlns="" val="1901767416"/>
                  </a:ext>
                </a:extLst>
              </a:tr>
            </a:tbl>
          </a:graphicData>
        </a:graphic>
      </p:graphicFrame>
      <p:graphicFrame>
        <p:nvGraphicFramePr>
          <p:cNvPr id="21" name="Table 20">
            <a:extLst>
              <a:ext uri="{FF2B5EF4-FFF2-40B4-BE49-F238E27FC236}">
                <a16:creationId xmlns:a16="http://schemas.microsoft.com/office/drawing/2014/main" xmlns="" id="{FCF5E43B-CD13-4692-9680-DBD11942607C}"/>
              </a:ext>
            </a:extLst>
          </p:cNvPr>
          <p:cNvGraphicFramePr>
            <a:graphicFrameLocks noGrp="1"/>
          </p:cNvGraphicFramePr>
          <p:nvPr>
            <p:extLst>
              <p:ext uri="{D42A27DB-BD31-4B8C-83A1-F6EECF244321}">
                <p14:modId xmlns:p14="http://schemas.microsoft.com/office/powerpoint/2010/main" xmlns="" val="2526432835"/>
              </p:ext>
            </p:extLst>
          </p:nvPr>
        </p:nvGraphicFramePr>
        <p:xfrm>
          <a:off x="10614916" y="5597362"/>
          <a:ext cx="1537697" cy="914400"/>
        </p:xfrm>
        <a:graphic>
          <a:graphicData uri="http://schemas.openxmlformats.org/drawingml/2006/table">
            <a:tbl>
              <a:tblPr/>
              <a:tblGrid>
                <a:gridCol w="1537697">
                  <a:extLst>
                    <a:ext uri="{9D8B030D-6E8A-4147-A177-3AD203B41FA5}">
                      <a16:colId xmlns:a16="http://schemas.microsoft.com/office/drawing/2014/main" xmlns="" val="2354183074"/>
                    </a:ext>
                  </a:extLst>
                </a:gridCol>
              </a:tblGrid>
              <a:tr h="647272">
                <a:tc>
                  <a:txBody>
                    <a:bodyPr/>
                    <a:lstStyle/>
                    <a:p>
                      <a:r>
                        <a:rPr lang="en-IN" dirty="0"/>
                        <a:t>PASS REQUISITE ORDER</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blipFill>
                      <a:blip r:embed="rId3"/>
                      <a:tile tx="0" ty="0" sx="100000" sy="100000" flip="none" algn="tl"/>
                    </a:blipFill>
                  </a:tcPr>
                </a:tc>
                <a:extLst>
                  <a:ext uri="{0D108BD9-81ED-4DB2-BD59-A6C34878D82A}">
                    <a16:rowId xmlns:a16="http://schemas.microsoft.com/office/drawing/2014/main" xmlns="" val="1901767416"/>
                  </a:ext>
                </a:extLst>
              </a:tr>
            </a:tbl>
          </a:graphicData>
        </a:graphic>
      </p:graphicFrame>
      <p:sp>
        <p:nvSpPr>
          <p:cNvPr id="22" name="TextBox 21">
            <a:extLst>
              <a:ext uri="{FF2B5EF4-FFF2-40B4-BE49-F238E27FC236}">
                <a16:creationId xmlns:a16="http://schemas.microsoft.com/office/drawing/2014/main" xmlns="" id="{B11607E7-8E3C-4A78-9A00-814BBA9C0E2F}"/>
              </a:ext>
            </a:extLst>
          </p:cNvPr>
          <p:cNvSpPr txBox="1"/>
          <p:nvPr/>
        </p:nvSpPr>
        <p:spPr>
          <a:xfrm>
            <a:off x="1642160" y="5370579"/>
            <a:ext cx="5897366" cy="646331"/>
          </a:xfrm>
          <a:prstGeom prst="rect">
            <a:avLst/>
          </a:prstGeom>
          <a:noFill/>
        </p:spPr>
        <p:txBody>
          <a:bodyPr wrap="square" rtlCol="0">
            <a:spAutoFit/>
          </a:bodyPr>
          <a:lstStyle/>
          <a:p>
            <a:pPr algn="ctr"/>
            <a:r>
              <a:rPr lang="en-IN" dirty="0">
                <a:solidFill>
                  <a:srgbClr val="7030A0"/>
                </a:solidFill>
              </a:rPr>
              <a:t>Within 10 days of Reply notice to be issued intimating date of hearing/appearance</a:t>
            </a:r>
          </a:p>
        </p:txBody>
      </p:sp>
      <p:sp>
        <p:nvSpPr>
          <p:cNvPr id="23" name="TextBox 22">
            <a:extLst>
              <a:ext uri="{FF2B5EF4-FFF2-40B4-BE49-F238E27FC236}">
                <a16:creationId xmlns:a16="http://schemas.microsoft.com/office/drawing/2014/main" xmlns="" id="{EC2F08FC-C6C5-4B0B-9A86-48211FD16AA5}"/>
              </a:ext>
            </a:extLst>
          </p:cNvPr>
          <p:cNvSpPr txBox="1"/>
          <p:nvPr/>
        </p:nvSpPr>
        <p:spPr>
          <a:xfrm>
            <a:off x="1222626" y="2938409"/>
            <a:ext cx="461665" cy="2136087"/>
          </a:xfrm>
          <a:prstGeom prst="rect">
            <a:avLst/>
          </a:prstGeom>
          <a:noFill/>
        </p:spPr>
        <p:txBody>
          <a:bodyPr vert="vert270" wrap="square" rtlCol="0">
            <a:spAutoFit/>
          </a:bodyPr>
          <a:lstStyle/>
          <a:p>
            <a:r>
              <a:rPr lang="en-IN" dirty="0">
                <a:solidFill>
                  <a:srgbClr val="FF0000"/>
                </a:solidFill>
              </a:rPr>
              <a:t>SHALL (MANDATORY)</a:t>
            </a:r>
          </a:p>
        </p:txBody>
      </p:sp>
      <p:graphicFrame>
        <p:nvGraphicFramePr>
          <p:cNvPr id="24" name="Table 23">
            <a:extLst>
              <a:ext uri="{FF2B5EF4-FFF2-40B4-BE49-F238E27FC236}">
                <a16:creationId xmlns:a16="http://schemas.microsoft.com/office/drawing/2014/main" xmlns="" id="{BA616CFE-43A8-4FF4-AF02-A336C25A2D4F}"/>
              </a:ext>
            </a:extLst>
          </p:cNvPr>
          <p:cNvGraphicFramePr>
            <a:graphicFrameLocks noGrp="1"/>
          </p:cNvGraphicFramePr>
          <p:nvPr>
            <p:extLst>
              <p:ext uri="{D42A27DB-BD31-4B8C-83A1-F6EECF244321}">
                <p14:modId xmlns:p14="http://schemas.microsoft.com/office/powerpoint/2010/main" xmlns="" val="2819020970"/>
              </p:ext>
            </p:extLst>
          </p:nvPr>
        </p:nvGraphicFramePr>
        <p:xfrm>
          <a:off x="782551" y="6005244"/>
          <a:ext cx="7981306" cy="410966"/>
        </p:xfrm>
        <a:graphic>
          <a:graphicData uri="http://schemas.openxmlformats.org/drawingml/2006/table">
            <a:tbl>
              <a:tblPr/>
              <a:tblGrid>
                <a:gridCol w="7981306">
                  <a:extLst>
                    <a:ext uri="{9D8B030D-6E8A-4147-A177-3AD203B41FA5}">
                      <a16:colId xmlns:a16="http://schemas.microsoft.com/office/drawing/2014/main" xmlns="" val="1081882519"/>
                    </a:ext>
                  </a:extLst>
                </a:gridCol>
              </a:tblGrid>
              <a:tr h="410966">
                <a:tc>
                  <a:txBody>
                    <a:bodyPr/>
                    <a:lstStyle/>
                    <a:p>
                      <a:pPr algn="ctr"/>
                      <a:r>
                        <a:rPr lang="en-IN" dirty="0"/>
                        <a:t>On the date of hearing, representation to be made before the Authority</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tx2">
                        <a:lumMod val="50000"/>
                        <a:lumOff val="50000"/>
                      </a:schemeClr>
                    </a:solidFill>
                  </a:tcPr>
                </a:tc>
                <a:extLst>
                  <a:ext uri="{0D108BD9-81ED-4DB2-BD59-A6C34878D82A}">
                    <a16:rowId xmlns:a16="http://schemas.microsoft.com/office/drawing/2014/main" xmlns="" val="2170698213"/>
                  </a:ext>
                </a:extLst>
              </a:tr>
            </a:tbl>
          </a:graphicData>
        </a:graphic>
      </p:graphicFrame>
      <p:sp>
        <p:nvSpPr>
          <p:cNvPr id="25" name="Arrow: Down 24">
            <a:extLst>
              <a:ext uri="{FF2B5EF4-FFF2-40B4-BE49-F238E27FC236}">
                <a16:creationId xmlns:a16="http://schemas.microsoft.com/office/drawing/2014/main" xmlns="" id="{408DA03D-FA7F-448A-AC67-D023DA684C4B}"/>
              </a:ext>
            </a:extLst>
          </p:cNvPr>
          <p:cNvSpPr/>
          <p:nvPr/>
        </p:nvSpPr>
        <p:spPr>
          <a:xfrm>
            <a:off x="7847750" y="5115592"/>
            <a:ext cx="346573" cy="8536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Arrow: Right 25">
            <a:extLst>
              <a:ext uri="{FF2B5EF4-FFF2-40B4-BE49-F238E27FC236}">
                <a16:creationId xmlns:a16="http://schemas.microsoft.com/office/drawing/2014/main" xmlns="" id="{780F52DF-8894-4F4B-BA93-7EF203D50707}"/>
              </a:ext>
            </a:extLst>
          </p:cNvPr>
          <p:cNvSpPr/>
          <p:nvPr/>
        </p:nvSpPr>
        <p:spPr>
          <a:xfrm>
            <a:off x="8763857" y="6077161"/>
            <a:ext cx="1851060" cy="3390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8" name="TextBox 27">
            <a:extLst>
              <a:ext uri="{FF2B5EF4-FFF2-40B4-BE49-F238E27FC236}">
                <a16:creationId xmlns:a16="http://schemas.microsoft.com/office/drawing/2014/main" xmlns="" id="{0B79E80D-19B9-45BD-AA43-9F17FC11721C}"/>
              </a:ext>
            </a:extLst>
          </p:cNvPr>
          <p:cNvSpPr txBox="1"/>
          <p:nvPr/>
        </p:nvSpPr>
        <p:spPr>
          <a:xfrm>
            <a:off x="11230329" y="4119937"/>
            <a:ext cx="461665" cy="1250642"/>
          </a:xfrm>
          <a:prstGeom prst="rect">
            <a:avLst/>
          </a:prstGeom>
          <a:noFill/>
        </p:spPr>
        <p:txBody>
          <a:bodyPr vert="vert270" wrap="square" rtlCol="0">
            <a:spAutoFit/>
          </a:bodyPr>
          <a:lstStyle/>
          <a:p>
            <a:r>
              <a:rPr lang="en-IN" dirty="0">
                <a:solidFill>
                  <a:srgbClr val="FF0000"/>
                </a:solidFill>
              </a:rPr>
              <a:t>IN 30 DAYS</a:t>
            </a:r>
          </a:p>
        </p:txBody>
      </p:sp>
      <p:sp>
        <p:nvSpPr>
          <p:cNvPr id="29" name="TextBox 28">
            <a:extLst>
              <a:ext uri="{FF2B5EF4-FFF2-40B4-BE49-F238E27FC236}">
                <a16:creationId xmlns:a16="http://schemas.microsoft.com/office/drawing/2014/main" xmlns="" id="{B9935AEB-8CD8-4BB6-94B9-2F9E9B599B4D}"/>
              </a:ext>
            </a:extLst>
          </p:cNvPr>
          <p:cNvSpPr txBox="1"/>
          <p:nvPr/>
        </p:nvSpPr>
        <p:spPr>
          <a:xfrm>
            <a:off x="8763857" y="5494490"/>
            <a:ext cx="1785983" cy="646331"/>
          </a:xfrm>
          <a:prstGeom prst="rect">
            <a:avLst/>
          </a:prstGeom>
          <a:noFill/>
        </p:spPr>
        <p:txBody>
          <a:bodyPr wrap="square" rtlCol="0">
            <a:spAutoFit/>
          </a:bodyPr>
          <a:lstStyle/>
          <a:p>
            <a:r>
              <a:rPr lang="en-IN" dirty="0">
                <a:solidFill>
                  <a:srgbClr val="FF0000"/>
                </a:solidFill>
              </a:rPr>
              <a:t>90 Days from notice</a:t>
            </a:r>
          </a:p>
        </p:txBody>
      </p:sp>
    </p:spTree>
    <p:extLst>
      <p:ext uri="{BB962C8B-B14F-4D97-AF65-F5344CB8AC3E}">
        <p14:creationId xmlns:p14="http://schemas.microsoft.com/office/powerpoint/2010/main" xmlns="" val="122868591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18D5289C-BC34-4B3C-8D34-269D91B6FA93}"/>
              </a:ext>
            </a:extLst>
          </p:cNvPr>
          <p:cNvGraphicFramePr>
            <a:graphicFrameLocks noGrp="1"/>
          </p:cNvGraphicFramePr>
          <p:nvPr>
            <p:extLst>
              <p:ext uri="{D42A27DB-BD31-4B8C-83A1-F6EECF244321}">
                <p14:modId xmlns:p14="http://schemas.microsoft.com/office/powerpoint/2010/main" xmlns="" val="2196702924"/>
              </p:ext>
            </p:extLst>
          </p:nvPr>
        </p:nvGraphicFramePr>
        <p:xfrm>
          <a:off x="811658" y="133564"/>
          <a:ext cx="11137187" cy="421240"/>
        </p:xfrm>
        <a:graphic>
          <a:graphicData uri="http://schemas.openxmlformats.org/drawingml/2006/table">
            <a:tbl>
              <a:tblPr/>
              <a:tblGrid>
                <a:gridCol w="11137187">
                  <a:extLst>
                    <a:ext uri="{9D8B030D-6E8A-4147-A177-3AD203B41FA5}">
                      <a16:colId xmlns:a16="http://schemas.microsoft.com/office/drawing/2014/main" xmlns="" val="995717488"/>
                    </a:ext>
                  </a:extLst>
                </a:gridCol>
              </a:tblGrid>
              <a:tr h="421240">
                <a:tc>
                  <a:txBody>
                    <a:bodyPr/>
                    <a:lstStyle/>
                    <a:p>
                      <a:pPr algn="ctr"/>
                      <a:r>
                        <a:rPr lang="en-IN" dirty="0"/>
                        <a:t>ORDER TO BE PASSED BY ADJUDICATING AUTHORITY</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0000"/>
                    </a:solidFill>
                  </a:tcPr>
                </a:tc>
                <a:extLst>
                  <a:ext uri="{0D108BD9-81ED-4DB2-BD59-A6C34878D82A}">
                    <a16:rowId xmlns:a16="http://schemas.microsoft.com/office/drawing/2014/main" xmlns="" val="500930846"/>
                  </a:ext>
                </a:extLst>
              </a:tr>
            </a:tbl>
          </a:graphicData>
        </a:graphic>
      </p:graphicFrame>
      <p:graphicFrame>
        <p:nvGraphicFramePr>
          <p:cNvPr id="6" name="Table 5">
            <a:extLst>
              <a:ext uri="{FF2B5EF4-FFF2-40B4-BE49-F238E27FC236}">
                <a16:creationId xmlns:a16="http://schemas.microsoft.com/office/drawing/2014/main" xmlns="" id="{294F074B-6963-43AB-A38F-7275DADD11CA}"/>
              </a:ext>
            </a:extLst>
          </p:cNvPr>
          <p:cNvGraphicFramePr>
            <a:graphicFrameLocks noGrp="1"/>
          </p:cNvGraphicFramePr>
          <p:nvPr>
            <p:extLst>
              <p:ext uri="{D42A27DB-BD31-4B8C-83A1-F6EECF244321}">
                <p14:modId xmlns:p14="http://schemas.microsoft.com/office/powerpoint/2010/main" xmlns="" val="608504508"/>
              </p:ext>
            </p:extLst>
          </p:nvPr>
        </p:nvGraphicFramePr>
        <p:xfrm>
          <a:off x="811658" y="590763"/>
          <a:ext cx="11137187" cy="652410"/>
        </p:xfrm>
        <a:graphic>
          <a:graphicData uri="http://schemas.openxmlformats.org/drawingml/2006/table">
            <a:tbl>
              <a:tblPr/>
              <a:tblGrid>
                <a:gridCol w="11137187">
                  <a:extLst>
                    <a:ext uri="{9D8B030D-6E8A-4147-A177-3AD203B41FA5}">
                      <a16:colId xmlns:a16="http://schemas.microsoft.com/office/drawing/2014/main" xmlns="" val="995717488"/>
                    </a:ext>
                  </a:extLst>
                </a:gridCol>
              </a:tblGrid>
              <a:tr h="6524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MUST BE IN WRITING DULY DATED AND SIGNED AND MUST PARTICULARLY</a:t>
                      </a:r>
                    </a:p>
                    <a:p>
                      <a:pPr algn="ctr"/>
                      <a:r>
                        <a:rPr lang="en-IN" dirty="0"/>
                        <a:t>STATE THE REASON FOR PHYSICAL APPEARANCE, IF DONE</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lumMod val="65000"/>
                      </a:schemeClr>
                    </a:solidFill>
                  </a:tcPr>
                </a:tc>
                <a:extLst>
                  <a:ext uri="{0D108BD9-81ED-4DB2-BD59-A6C34878D82A}">
                    <a16:rowId xmlns:a16="http://schemas.microsoft.com/office/drawing/2014/main" xmlns="" val="500930846"/>
                  </a:ext>
                </a:extLst>
              </a:tr>
            </a:tbl>
          </a:graphicData>
        </a:graphic>
      </p:graphicFrame>
      <p:sp>
        <p:nvSpPr>
          <p:cNvPr id="7" name="Arrow: Down 6">
            <a:extLst>
              <a:ext uri="{FF2B5EF4-FFF2-40B4-BE49-F238E27FC236}">
                <a16:creationId xmlns:a16="http://schemas.microsoft.com/office/drawing/2014/main" xmlns="" id="{DB28D8A8-4783-4041-B996-F472B9B8D659}"/>
              </a:ext>
            </a:extLst>
          </p:cNvPr>
          <p:cNvSpPr/>
          <p:nvPr/>
        </p:nvSpPr>
        <p:spPr>
          <a:xfrm>
            <a:off x="3226085" y="1243173"/>
            <a:ext cx="667821" cy="9657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Arrow: Down 7">
            <a:extLst>
              <a:ext uri="{FF2B5EF4-FFF2-40B4-BE49-F238E27FC236}">
                <a16:creationId xmlns:a16="http://schemas.microsoft.com/office/drawing/2014/main" xmlns="" id="{9A547F30-599D-4FB9-8DAA-428813BB3BD4}"/>
              </a:ext>
            </a:extLst>
          </p:cNvPr>
          <p:cNvSpPr/>
          <p:nvPr/>
        </p:nvSpPr>
        <p:spPr>
          <a:xfrm>
            <a:off x="9099479" y="1243173"/>
            <a:ext cx="667821" cy="9657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9" name="Table 8">
            <a:extLst>
              <a:ext uri="{FF2B5EF4-FFF2-40B4-BE49-F238E27FC236}">
                <a16:creationId xmlns:a16="http://schemas.microsoft.com/office/drawing/2014/main" xmlns="" id="{B281B9C9-711B-43EA-AF6A-1DDDA88A9276}"/>
              </a:ext>
            </a:extLst>
          </p:cNvPr>
          <p:cNvGraphicFramePr>
            <a:graphicFrameLocks noGrp="1"/>
          </p:cNvGraphicFramePr>
          <p:nvPr>
            <p:extLst>
              <p:ext uri="{D42A27DB-BD31-4B8C-83A1-F6EECF244321}">
                <p14:modId xmlns:p14="http://schemas.microsoft.com/office/powerpoint/2010/main" xmlns="" val="4196392659"/>
              </p:ext>
            </p:extLst>
          </p:nvPr>
        </p:nvGraphicFramePr>
        <p:xfrm>
          <a:off x="2167847" y="2208944"/>
          <a:ext cx="2702104" cy="652410"/>
        </p:xfrm>
        <a:graphic>
          <a:graphicData uri="http://schemas.openxmlformats.org/drawingml/2006/table">
            <a:tbl>
              <a:tblPr/>
              <a:tblGrid>
                <a:gridCol w="2702104">
                  <a:extLst>
                    <a:ext uri="{9D8B030D-6E8A-4147-A177-3AD203B41FA5}">
                      <a16:colId xmlns:a16="http://schemas.microsoft.com/office/drawing/2014/main" xmlns="" val="995717488"/>
                    </a:ext>
                  </a:extLst>
                </a:gridCol>
              </a:tblGrid>
              <a:tr h="652410">
                <a:tc>
                  <a:txBody>
                    <a:bodyPr/>
                    <a:lstStyle/>
                    <a:p>
                      <a:pPr algn="ctr"/>
                      <a:r>
                        <a:rPr lang="en-IN" dirty="0"/>
                        <a:t>COMPLY WITH THE ORDER</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75000"/>
                      </a:schemeClr>
                    </a:solidFill>
                  </a:tcPr>
                </a:tc>
                <a:extLst>
                  <a:ext uri="{0D108BD9-81ED-4DB2-BD59-A6C34878D82A}">
                    <a16:rowId xmlns:a16="http://schemas.microsoft.com/office/drawing/2014/main" xmlns="" val="500930846"/>
                  </a:ext>
                </a:extLst>
              </a:tr>
            </a:tbl>
          </a:graphicData>
        </a:graphic>
      </p:graphicFrame>
      <p:graphicFrame>
        <p:nvGraphicFramePr>
          <p:cNvPr id="10" name="Table 9">
            <a:extLst>
              <a:ext uri="{FF2B5EF4-FFF2-40B4-BE49-F238E27FC236}">
                <a16:creationId xmlns:a16="http://schemas.microsoft.com/office/drawing/2014/main" xmlns="" id="{433306F8-CE3D-47DA-9E6F-F498986EA728}"/>
              </a:ext>
            </a:extLst>
          </p:cNvPr>
          <p:cNvGraphicFramePr>
            <a:graphicFrameLocks noGrp="1"/>
          </p:cNvGraphicFramePr>
          <p:nvPr>
            <p:extLst>
              <p:ext uri="{D42A27DB-BD31-4B8C-83A1-F6EECF244321}">
                <p14:modId xmlns:p14="http://schemas.microsoft.com/office/powerpoint/2010/main" xmlns="" val="430120624"/>
              </p:ext>
            </p:extLst>
          </p:nvPr>
        </p:nvGraphicFramePr>
        <p:xfrm>
          <a:off x="6811766" y="2208944"/>
          <a:ext cx="5137079" cy="652410"/>
        </p:xfrm>
        <a:graphic>
          <a:graphicData uri="http://schemas.openxmlformats.org/drawingml/2006/table">
            <a:tbl>
              <a:tblPr/>
              <a:tblGrid>
                <a:gridCol w="5137079">
                  <a:extLst>
                    <a:ext uri="{9D8B030D-6E8A-4147-A177-3AD203B41FA5}">
                      <a16:colId xmlns:a16="http://schemas.microsoft.com/office/drawing/2014/main" xmlns="" val="995717488"/>
                    </a:ext>
                  </a:extLst>
                </a:gridCol>
              </a:tblGrid>
              <a:tr h="652410">
                <a:tc>
                  <a:txBody>
                    <a:bodyPr/>
                    <a:lstStyle/>
                    <a:p>
                      <a:pPr algn="ctr"/>
                      <a:r>
                        <a:rPr lang="en-IN" dirty="0"/>
                        <a:t>APPEAL TO RD</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2">
                        <a:lumMod val="75000"/>
                      </a:schemeClr>
                    </a:solidFill>
                  </a:tcPr>
                </a:tc>
                <a:extLst>
                  <a:ext uri="{0D108BD9-81ED-4DB2-BD59-A6C34878D82A}">
                    <a16:rowId xmlns:a16="http://schemas.microsoft.com/office/drawing/2014/main" xmlns="" val="500930846"/>
                  </a:ext>
                </a:extLst>
              </a:tr>
            </a:tbl>
          </a:graphicData>
        </a:graphic>
      </p:graphicFrame>
      <p:sp>
        <p:nvSpPr>
          <p:cNvPr id="11" name="TextBox 10">
            <a:extLst>
              <a:ext uri="{FF2B5EF4-FFF2-40B4-BE49-F238E27FC236}">
                <a16:creationId xmlns:a16="http://schemas.microsoft.com/office/drawing/2014/main" xmlns="" id="{9E808286-22BC-4C3A-9D70-1D4B98A5D0C5}"/>
              </a:ext>
            </a:extLst>
          </p:cNvPr>
          <p:cNvSpPr txBox="1"/>
          <p:nvPr/>
        </p:nvSpPr>
        <p:spPr>
          <a:xfrm>
            <a:off x="7407667" y="1458929"/>
            <a:ext cx="1691812" cy="369332"/>
          </a:xfrm>
          <a:prstGeom prst="rect">
            <a:avLst/>
          </a:prstGeom>
          <a:noFill/>
        </p:spPr>
        <p:txBody>
          <a:bodyPr wrap="square" rtlCol="0">
            <a:spAutoFit/>
          </a:bodyPr>
          <a:lstStyle/>
          <a:p>
            <a:pPr algn="ctr"/>
            <a:r>
              <a:rPr lang="en-IN" dirty="0"/>
              <a:t>If Aggrieved</a:t>
            </a:r>
          </a:p>
        </p:txBody>
      </p:sp>
      <p:sp>
        <p:nvSpPr>
          <p:cNvPr id="12" name="TextBox 11">
            <a:extLst>
              <a:ext uri="{FF2B5EF4-FFF2-40B4-BE49-F238E27FC236}">
                <a16:creationId xmlns:a16="http://schemas.microsoft.com/office/drawing/2014/main" xmlns="" id="{784D80CB-5C25-4CE9-9BBF-F801748B14CE}"/>
              </a:ext>
            </a:extLst>
          </p:cNvPr>
          <p:cNvSpPr txBox="1"/>
          <p:nvPr/>
        </p:nvSpPr>
        <p:spPr>
          <a:xfrm>
            <a:off x="10007029" y="1263726"/>
            <a:ext cx="1633591" cy="923330"/>
          </a:xfrm>
          <a:prstGeom prst="rect">
            <a:avLst/>
          </a:prstGeom>
          <a:noFill/>
        </p:spPr>
        <p:txBody>
          <a:bodyPr wrap="square" rtlCol="0">
            <a:spAutoFit/>
          </a:bodyPr>
          <a:lstStyle/>
          <a:p>
            <a:r>
              <a:rPr lang="en-IN" dirty="0"/>
              <a:t>In 60 days of receipt of Order</a:t>
            </a:r>
          </a:p>
        </p:txBody>
      </p:sp>
      <p:sp>
        <p:nvSpPr>
          <p:cNvPr id="13" name="TextBox 12">
            <a:extLst>
              <a:ext uri="{FF2B5EF4-FFF2-40B4-BE49-F238E27FC236}">
                <a16:creationId xmlns:a16="http://schemas.microsoft.com/office/drawing/2014/main" xmlns="" id="{8BDADFFB-FD7C-4C2B-82F7-A66541581647}"/>
              </a:ext>
            </a:extLst>
          </p:cNvPr>
          <p:cNvSpPr txBox="1"/>
          <p:nvPr/>
        </p:nvSpPr>
        <p:spPr>
          <a:xfrm>
            <a:off x="1202076" y="1243173"/>
            <a:ext cx="1633591" cy="923330"/>
          </a:xfrm>
          <a:prstGeom prst="rect">
            <a:avLst/>
          </a:prstGeom>
          <a:noFill/>
        </p:spPr>
        <p:txBody>
          <a:bodyPr wrap="square" rtlCol="0">
            <a:spAutoFit/>
          </a:bodyPr>
          <a:lstStyle/>
          <a:p>
            <a:r>
              <a:rPr lang="en-IN" dirty="0"/>
              <a:t>In 90 days of receipt of Order</a:t>
            </a:r>
          </a:p>
        </p:txBody>
      </p:sp>
      <p:sp>
        <p:nvSpPr>
          <p:cNvPr id="14" name="Arrow: Down 13">
            <a:extLst>
              <a:ext uri="{FF2B5EF4-FFF2-40B4-BE49-F238E27FC236}">
                <a16:creationId xmlns:a16="http://schemas.microsoft.com/office/drawing/2014/main" xmlns="" id="{917A7742-E923-4592-BCD1-CF13018875E7}"/>
              </a:ext>
            </a:extLst>
          </p:cNvPr>
          <p:cNvSpPr/>
          <p:nvPr/>
        </p:nvSpPr>
        <p:spPr>
          <a:xfrm>
            <a:off x="6654230" y="2861354"/>
            <a:ext cx="667821" cy="9657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Arrow: Down 14">
            <a:extLst>
              <a:ext uri="{FF2B5EF4-FFF2-40B4-BE49-F238E27FC236}">
                <a16:creationId xmlns:a16="http://schemas.microsoft.com/office/drawing/2014/main" xmlns="" id="{D631058B-4429-402D-9C29-6ADBBA3F60F9}"/>
              </a:ext>
            </a:extLst>
          </p:cNvPr>
          <p:cNvSpPr/>
          <p:nvPr/>
        </p:nvSpPr>
        <p:spPr>
          <a:xfrm>
            <a:off x="8866592" y="2861354"/>
            <a:ext cx="667821" cy="9657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Arrow: Down 15">
            <a:extLst>
              <a:ext uri="{FF2B5EF4-FFF2-40B4-BE49-F238E27FC236}">
                <a16:creationId xmlns:a16="http://schemas.microsoft.com/office/drawing/2014/main" xmlns="" id="{4D1952C7-5FC0-4F28-BED8-138B1D5F0B96}"/>
              </a:ext>
            </a:extLst>
          </p:cNvPr>
          <p:cNvSpPr/>
          <p:nvPr/>
        </p:nvSpPr>
        <p:spPr>
          <a:xfrm>
            <a:off x="11438560" y="2861353"/>
            <a:ext cx="667821" cy="9657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17" name="Table 16">
            <a:extLst>
              <a:ext uri="{FF2B5EF4-FFF2-40B4-BE49-F238E27FC236}">
                <a16:creationId xmlns:a16="http://schemas.microsoft.com/office/drawing/2014/main" xmlns="" id="{8268C7E4-49D6-4056-8B0A-5BBDEB4846F6}"/>
              </a:ext>
            </a:extLst>
          </p:cNvPr>
          <p:cNvGraphicFramePr>
            <a:graphicFrameLocks noGrp="1"/>
          </p:cNvGraphicFramePr>
          <p:nvPr>
            <p:extLst>
              <p:ext uri="{D42A27DB-BD31-4B8C-83A1-F6EECF244321}">
                <p14:modId xmlns:p14="http://schemas.microsoft.com/office/powerpoint/2010/main" xmlns="" val="2107058932"/>
              </p:ext>
            </p:extLst>
          </p:nvPr>
        </p:nvGraphicFramePr>
        <p:xfrm>
          <a:off x="6102849" y="3945276"/>
          <a:ext cx="1633591" cy="452063"/>
        </p:xfrm>
        <a:graphic>
          <a:graphicData uri="http://schemas.openxmlformats.org/drawingml/2006/table">
            <a:tbl>
              <a:tblPr/>
              <a:tblGrid>
                <a:gridCol w="1633591">
                  <a:extLst>
                    <a:ext uri="{9D8B030D-6E8A-4147-A177-3AD203B41FA5}">
                      <a16:colId xmlns:a16="http://schemas.microsoft.com/office/drawing/2014/main" xmlns="" val="967794628"/>
                    </a:ext>
                  </a:extLst>
                </a:gridCol>
              </a:tblGrid>
              <a:tr h="452063">
                <a:tc>
                  <a:txBody>
                    <a:bodyPr/>
                    <a:lstStyle/>
                    <a:p>
                      <a:pPr algn="ctr"/>
                      <a:r>
                        <a:rPr lang="en-IN" dirty="0"/>
                        <a:t>CONFIRMING</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0000"/>
                    </a:solidFill>
                  </a:tcPr>
                </a:tc>
                <a:extLst>
                  <a:ext uri="{0D108BD9-81ED-4DB2-BD59-A6C34878D82A}">
                    <a16:rowId xmlns:a16="http://schemas.microsoft.com/office/drawing/2014/main" xmlns="" val="2763195285"/>
                  </a:ext>
                </a:extLst>
              </a:tr>
            </a:tbl>
          </a:graphicData>
        </a:graphic>
      </p:graphicFrame>
      <p:graphicFrame>
        <p:nvGraphicFramePr>
          <p:cNvPr id="19" name="Table 18">
            <a:extLst>
              <a:ext uri="{FF2B5EF4-FFF2-40B4-BE49-F238E27FC236}">
                <a16:creationId xmlns:a16="http://schemas.microsoft.com/office/drawing/2014/main" xmlns="" id="{00A108A5-E50E-4526-A616-13E414164EA2}"/>
              </a:ext>
            </a:extLst>
          </p:cNvPr>
          <p:cNvGraphicFramePr>
            <a:graphicFrameLocks noGrp="1"/>
          </p:cNvGraphicFramePr>
          <p:nvPr>
            <p:extLst>
              <p:ext uri="{D42A27DB-BD31-4B8C-83A1-F6EECF244321}">
                <p14:modId xmlns:p14="http://schemas.microsoft.com/office/powerpoint/2010/main" xmlns="" val="3333856808"/>
              </p:ext>
            </p:extLst>
          </p:nvPr>
        </p:nvGraphicFramePr>
        <p:xfrm>
          <a:off x="8359742" y="3945276"/>
          <a:ext cx="1633591" cy="452063"/>
        </p:xfrm>
        <a:graphic>
          <a:graphicData uri="http://schemas.openxmlformats.org/drawingml/2006/table">
            <a:tbl>
              <a:tblPr/>
              <a:tblGrid>
                <a:gridCol w="1633591">
                  <a:extLst>
                    <a:ext uri="{9D8B030D-6E8A-4147-A177-3AD203B41FA5}">
                      <a16:colId xmlns:a16="http://schemas.microsoft.com/office/drawing/2014/main" xmlns="" val="967794628"/>
                    </a:ext>
                  </a:extLst>
                </a:gridCol>
              </a:tblGrid>
              <a:tr h="452063">
                <a:tc>
                  <a:txBody>
                    <a:bodyPr/>
                    <a:lstStyle/>
                    <a:p>
                      <a:pPr algn="ctr"/>
                      <a:r>
                        <a:rPr lang="en-IN" dirty="0"/>
                        <a:t>MODIFYING</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extLst>
                  <a:ext uri="{0D108BD9-81ED-4DB2-BD59-A6C34878D82A}">
                    <a16:rowId xmlns:a16="http://schemas.microsoft.com/office/drawing/2014/main" xmlns="" val="2763195285"/>
                  </a:ext>
                </a:extLst>
              </a:tr>
            </a:tbl>
          </a:graphicData>
        </a:graphic>
      </p:graphicFrame>
      <p:graphicFrame>
        <p:nvGraphicFramePr>
          <p:cNvPr id="20" name="Table 19">
            <a:extLst>
              <a:ext uri="{FF2B5EF4-FFF2-40B4-BE49-F238E27FC236}">
                <a16:creationId xmlns:a16="http://schemas.microsoft.com/office/drawing/2014/main" xmlns="" id="{30D308DA-B7BA-4633-B2AF-64B47D1A9CC5}"/>
              </a:ext>
            </a:extLst>
          </p:cNvPr>
          <p:cNvGraphicFramePr>
            <a:graphicFrameLocks noGrp="1"/>
          </p:cNvGraphicFramePr>
          <p:nvPr>
            <p:extLst>
              <p:ext uri="{D42A27DB-BD31-4B8C-83A1-F6EECF244321}">
                <p14:modId xmlns:p14="http://schemas.microsoft.com/office/powerpoint/2010/main" xmlns="" val="3176261018"/>
              </p:ext>
            </p:extLst>
          </p:nvPr>
        </p:nvGraphicFramePr>
        <p:xfrm>
          <a:off x="10472790" y="3945275"/>
          <a:ext cx="1633591" cy="640080"/>
        </p:xfrm>
        <a:graphic>
          <a:graphicData uri="http://schemas.openxmlformats.org/drawingml/2006/table">
            <a:tbl>
              <a:tblPr/>
              <a:tblGrid>
                <a:gridCol w="1633591">
                  <a:extLst>
                    <a:ext uri="{9D8B030D-6E8A-4147-A177-3AD203B41FA5}">
                      <a16:colId xmlns:a16="http://schemas.microsoft.com/office/drawing/2014/main" xmlns="" val="967794628"/>
                    </a:ext>
                  </a:extLst>
                </a:gridCol>
              </a:tblGrid>
              <a:tr h="534259">
                <a:tc>
                  <a:txBody>
                    <a:bodyPr/>
                    <a:lstStyle/>
                    <a:p>
                      <a:r>
                        <a:rPr lang="en-IN" dirty="0"/>
                        <a:t>SETTING ASIDE</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B050"/>
                    </a:solidFill>
                  </a:tcPr>
                </a:tc>
                <a:extLst>
                  <a:ext uri="{0D108BD9-81ED-4DB2-BD59-A6C34878D82A}">
                    <a16:rowId xmlns:a16="http://schemas.microsoft.com/office/drawing/2014/main" xmlns="" val="2763195285"/>
                  </a:ext>
                </a:extLst>
              </a:tr>
            </a:tbl>
          </a:graphicData>
        </a:graphic>
      </p:graphicFrame>
    </p:spTree>
    <p:extLst>
      <p:ext uri="{BB962C8B-B14F-4D97-AF65-F5344CB8AC3E}">
        <p14:creationId xmlns:p14="http://schemas.microsoft.com/office/powerpoint/2010/main" xmlns="" val="2224685686"/>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69101C-3340-4B76-8A46-648F7D4D9E5B}"/>
              </a:ext>
            </a:extLst>
          </p:cNvPr>
          <p:cNvSpPr>
            <a:spLocks noGrp="1"/>
          </p:cNvSpPr>
          <p:nvPr>
            <p:ph type="title"/>
          </p:nvPr>
        </p:nvSpPr>
        <p:spPr>
          <a:xfrm>
            <a:off x="1371600" y="285109"/>
            <a:ext cx="10022440" cy="741052"/>
          </a:xfrm>
        </p:spPr>
        <p:txBody>
          <a:bodyPr>
            <a:normAutofit/>
          </a:bodyPr>
          <a:lstStyle/>
          <a:p>
            <a:pPr algn="ctr"/>
            <a:r>
              <a:rPr lang="en-IN" sz="3200" dirty="0"/>
              <a:t>Difference between Adjudication and Compounding</a:t>
            </a:r>
          </a:p>
        </p:txBody>
      </p:sp>
      <p:graphicFrame>
        <p:nvGraphicFramePr>
          <p:cNvPr id="4" name="Table 4">
            <a:extLst>
              <a:ext uri="{FF2B5EF4-FFF2-40B4-BE49-F238E27FC236}">
                <a16:creationId xmlns:a16="http://schemas.microsoft.com/office/drawing/2014/main" xmlns="" id="{39DB33E3-306A-4570-88E2-BFA948B4F5C5}"/>
              </a:ext>
            </a:extLst>
          </p:cNvPr>
          <p:cNvGraphicFramePr>
            <a:graphicFrameLocks noGrp="1"/>
          </p:cNvGraphicFramePr>
          <p:nvPr>
            <p:extLst>
              <p:ext uri="{D42A27DB-BD31-4B8C-83A1-F6EECF244321}">
                <p14:modId xmlns:p14="http://schemas.microsoft.com/office/powerpoint/2010/main" xmlns="" val="3929658804"/>
              </p:ext>
            </p:extLst>
          </p:nvPr>
        </p:nvGraphicFramePr>
        <p:xfrm>
          <a:off x="1544320" y="1044224"/>
          <a:ext cx="6024880" cy="5710392"/>
        </p:xfrm>
        <a:graphic>
          <a:graphicData uri="http://schemas.openxmlformats.org/drawingml/2006/table">
            <a:tbl>
              <a:tblPr firstRow="1" bandRow="1">
                <a:tableStyleId>{5C22544A-7EE6-4342-B048-85BDC9FD1C3A}</a:tableStyleId>
              </a:tblPr>
              <a:tblGrid>
                <a:gridCol w="2996816">
                  <a:extLst>
                    <a:ext uri="{9D8B030D-6E8A-4147-A177-3AD203B41FA5}">
                      <a16:colId xmlns:a16="http://schemas.microsoft.com/office/drawing/2014/main" xmlns="" val="1666695096"/>
                    </a:ext>
                  </a:extLst>
                </a:gridCol>
                <a:gridCol w="3028064">
                  <a:extLst>
                    <a:ext uri="{9D8B030D-6E8A-4147-A177-3AD203B41FA5}">
                      <a16:colId xmlns:a16="http://schemas.microsoft.com/office/drawing/2014/main" xmlns="" val="1121766254"/>
                    </a:ext>
                  </a:extLst>
                </a:gridCol>
              </a:tblGrid>
              <a:tr h="646536">
                <a:tc>
                  <a:txBody>
                    <a:bodyPr/>
                    <a:lstStyle/>
                    <a:p>
                      <a:pPr algn="ctr"/>
                      <a:r>
                        <a:rPr lang="en-IN" dirty="0"/>
                        <a:t>ADJUDICATION</a:t>
                      </a:r>
                    </a:p>
                  </a:txBody>
                  <a:tcPr>
                    <a:solidFill>
                      <a:schemeClr val="accent4"/>
                    </a:solidFill>
                  </a:tcPr>
                </a:tc>
                <a:tc>
                  <a:txBody>
                    <a:bodyPr/>
                    <a:lstStyle/>
                    <a:p>
                      <a:pPr algn="ctr"/>
                      <a:r>
                        <a:rPr lang="en-IN" dirty="0"/>
                        <a:t>COMPOUNDING</a:t>
                      </a:r>
                    </a:p>
                  </a:txBody>
                  <a:tcPr>
                    <a:solidFill>
                      <a:schemeClr val="accent5"/>
                    </a:solidFill>
                  </a:tcPr>
                </a:tc>
                <a:extLst>
                  <a:ext uri="{0D108BD9-81ED-4DB2-BD59-A6C34878D82A}">
                    <a16:rowId xmlns:a16="http://schemas.microsoft.com/office/drawing/2014/main" xmlns="" val="610795927"/>
                  </a:ext>
                </a:extLst>
              </a:tr>
              <a:tr h="1172878">
                <a:tc>
                  <a:txBody>
                    <a:bodyPr/>
                    <a:lstStyle/>
                    <a:p>
                      <a:pPr algn="ctr"/>
                      <a:r>
                        <a:rPr lang="en-IN" dirty="0"/>
                        <a:t>It will always be Civil wrong only</a:t>
                      </a:r>
                    </a:p>
                  </a:txBody>
                  <a:tcPr/>
                </a:tc>
                <a:tc>
                  <a:txBody>
                    <a:bodyPr/>
                    <a:lstStyle/>
                    <a:p>
                      <a:pPr algn="ctr"/>
                      <a:r>
                        <a:rPr lang="en-IN" dirty="0"/>
                        <a:t>It can be both Civil Wrong or Criminal Wrong</a:t>
                      </a:r>
                    </a:p>
                  </a:txBody>
                  <a:tcPr/>
                </a:tc>
                <a:extLst>
                  <a:ext uri="{0D108BD9-81ED-4DB2-BD59-A6C34878D82A}">
                    <a16:rowId xmlns:a16="http://schemas.microsoft.com/office/drawing/2014/main" xmlns="" val="1503146337"/>
                  </a:ext>
                </a:extLst>
              </a:tr>
              <a:tr h="1172878">
                <a:tc>
                  <a:txBody>
                    <a:bodyPr/>
                    <a:lstStyle/>
                    <a:p>
                      <a:pPr algn="ctr"/>
                      <a:r>
                        <a:rPr lang="en-IN" dirty="0"/>
                        <a:t>Subsequent Adjudication in less than 3 years of same default is allowed</a:t>
                      </a:r>
                    </a:p>
                  </a:txBody>
                  <a:tcPr/>
                </a:tc>
                <a:tc>
                  <a:txBody>
                    <a:bodyPr/>
                    <a:lstStyle/>
                    <a:p>
                      <a:pPr algn="ctr"/>
                      <a:r>
                        <a:rPr lang="en-IN" dirty="0"/>
                        <a:t>Minimum 3 years shall elapsed between two offences of same nature</a:t>
                      </a:r>
                    </a:p>
                  </a:txBody>
                  <a:tcPr/>
                </a:tc>
                <a:extLst>
                  <a:ext uri="{0D108BD9-81ED-4DB2-BD59-A6C34878D82A}">
                    <a16:rowId xmlns:a16="http://schemas.microsoft.com/office/drawing/2014/main" xmlns="" val="3742872102"/>
                  </a:ext>
                </a:extLst>
              </a:tr>
              <a:tr h="6795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Liable to Penalty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Punishable with Fine</a:t>
                      </a:r>
                    </a:p>
                  </a:txBody>
                  <a:tcPr/>
                </a:tc>
                <a:extLst>
                  <a:ext uri="{0D108BD9-81ED-4DB2-BD59-A6C34878D82A}">
                    <a16:rowId xmlns:a16="http://schemas.microsoft.com/office/drawing/2014/main" xmlns="" val="3653396316"/>
                  </a:ext>
                </a:extLst>
              </a:tr>
              <a:tr h="6795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Penalty</a:t>
                      </a:r>
                    </a:p>
                    <a:p>
                      <a:pPr algn="ct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Compounding Fee</a:t>
                      </a:r>
                    </a:p>
                    <a:p>
                      <a:pPr algn="ctr"/>
                      <a:endParaRPr lang="en-IN" dirty="0"/>
                    </a:p>
                  </a:txBody>
                  <a:tcPr/>
                </a:tc>
                <a:extLst>
                  <a:ext uri="{0D108BD9-81ED-4DB2-BD59-A6C34878D82A}">
                    <a16:rowId xmlns:a16="http://schemas.microsoft.com/office/drawing/2014/main" xmlns="" val="1582051295"/>
                  </a:ext>
                </a:extLst>
              </a:tr>
              <a:tr h="679525">
                <a:tc>
                  <a:txBody>
                    <a:bodyPr/>
                    <a:lstStyle/>
                    <a:p>
                      <a:pPr algn="ctr"/>
                      <a:r>
                        <a:rPr lang="en-IN" dirty="0"/>
                        <a:t>Started by Authority</a:t>
                      </a:r>
                    </a:p>
                  </a:txBody>
                  <a:tcPr/>
                </a:tc>
                <a:tc>
                  <a:txBody>
                    <a:bodyPr/>
                    <a:lstStyle/>
                    <a:p>
                      <a:pPr algn="ctr"/>
                      <a:r>
                        <a:rPr lang="en-IN" dirty="0"/>
                        <a:t>Suo Moto</a:t>
                      </a:r>
                    </a:p>
                  </a:txBody>
                  <a:tcPr/>
                </a:tc>
                <a:extLst>
                  <a:ext uri="{0D108BD9-81ED-4DB2-BD59-A6C34878D82A}">
                    <a16:rowId xmlns:a16="http://schemas.microsoft.com/office/drawing/2014/main" xmlns="" val="850099698"/>
                  </a:ext>
                </a:extLst>
              </a:tr>
              <a:tr h="679525">
                <a:tc>
                  <a:txBody>
                    <a:bodyPr/>
                    <a:lstStyle/>
                    <a:p>
                      <a:pPr algn="ctr"/>
                      <a:r>
                        <a:rPr lang="en-IN" dirty="0"/>
                        <a:t>No more non-compliance</a:t>
                      </a:r>
                    </a:p>
                  </a:txBody>
                  <a:tcPr/>
                </a:tc>
                <a:tc>
                  <a:txBody>
                    <a:bodyPr/>
                    <a:lstStyle/>
                    <a:p>
                      <a:pPr algn="ctr"/>
                      <a:r>
                        <a:rPr lang="en-IN" dirty="0"/>
                        <a:t>No more non-compliance</a:t>
                      </a:r>
                    </a:p>
                  </a:txBody>
                  <a:tcPr/>
                </a:tc>
                <a:extLst>
                  <a:ext uri="{0D108BD9-81ED-4DB2-BD59-A6C34878D82A}">
                    <a16:rowId xmlns:a16="http://schemas.microsoft.com/office/drawing/2014/main" xmlns="" val="176571956"/>
                  </a:ext>
                </a:extLst>
              </a:tr>
            </a:tbl>
          </a:graphicData>
        </a:graphic>
      </p:graphicFrame>
      <p:graphicFrame>
        <p:nvGraphicFramePr>
          <p:cNvPr id="7" name="Table 4">
            <a:extLst>
              <a:ext uri="{FF2B5EF4-FFF2-40B4-BE49-F238E27FC236}">
                <a16:creationId xmlns:a16="http://schemas.microsoft.com/office/drawing/2014/main" xmlns="" id="{0ED09026-9BBB-472B-8381-1B637ECFDBE0}"/>
              </a:ext>
            </a:extLst>
          </p:cNvPr>
          <p:cNvGraphicFramePr>
            <a:graphicFrameLocks noGrp="1"/>
          </p:cNvGraphicFramePr>
          <p:nvPr>
            <p:extLst>
              <p:ext uri="{D42A27DB-BD31-4B8C-83A1-F6EECF244321}">
                <p14:modId xmlns:p14="http://schemas.microsoft.com/office/powerpoint/2010/main" xmlns="" val="1810498509"/>
              </p:ext>
            </p:extLst>
          </p:nvPr>
        </p:nvGraphicFramePr>
        <p:xfrm>
          <a:off x="7569200" y="1044224"/>
          <a:ext cx="4104640" cy="5811150"/>
        </p:xfrm>
        <a:graphic>
          <a:graphicData uri="http://schemas.openxmlformats.org/drawingml/2006/table">
            <a:tbl>
              <a:tblPr firstRow="1" bandRow="1">
                <a:tableStyleId>{5C22544A-7EE6-4342-B048-85BDC9FD1C3A}</a:tableStyleId>
              </a:tblPr>
              <a:tblGrid>
                <a:gridCol w="4104640">
                  <a:extLst>
                    <a:ext uri="{9D8B030D-6E8A-4147-A177-3AD203B41FA5}">
                      <a16:colId xmlns:a16="http://schemas.microsoft.com/office/drawing/2014/main" xmlns="" val="1666695096"/>
                    </a:ext>
                  </a:extLst>
                </a:gridCol>
              </a:tblGrid>
              <a:tr h="632176">
                <a:tc>
                  <a:txBody>
                    <a:bodyPr/>
                    <a:lstStyle/>
                    <a:p>
                      <a:pPr algn="ctr"/>
                      <a:r>
                        <a:rPr lang="en-IN" dirty="0"/>
                        <a:t>CONDONATION</a:t>
                      </a:r>
                    </a:p>
                  </a:txBody>
                  <a:tcPr>
                    <a:solidFill>
                      <a:schemeClr val="accent4"/>
                    </a:solidFill>
                  </a:tcPr>
                </a:tc>
                <a:extLst>
                  <a:ext uri="{0D108BD9-81ED-4DB2-BD59-A6C34878D82A}">
                    <a16:rowId xmlns:a16="http://schemas.microsoft.com/office/drawing/2014/main" xmlns="" val="610795927"/>
                  </a:ext>
                </a:extLst>
              </a:tr>
              <a:tr h="1188720">
                <a:tc>
                  <a:txBody>
                    <a:bodyPr/>
                    <a:lstStyle/>
                    <a:p>
                      <a:pPr algn="ctr"/>
                      <a:r>
                        <a:rPr lang="en-IN" dirty="0"/>
                        <a:t>It is merely for getting authority to file forms with delay</a:t>
                      </a:r>
                    </a:p>
                  </a:txBody>
                  <a:tcPr/>
                </a:tc>
                <a:extLst>
                  <a:ext uri="{0D108BD9-81ED-4DB2-BD59-A6C34878D82A}">
                    <a16:rowId xmlns:a16="http://schemas.microsoft.com/office/drawing/2014/main" xmlns="" val="1503146337"/>
                  </a:ext>
                </a:extLst>
              </a:tr>
              <a:tr h="1153933">
                <a:tc>
                  <a:txBody>
                    <a:bodyPr/>
                    <a:lstStyle/>
                    <a:p>
                      <a:pPr algn="ctr"/>
                      <a:r>
                        <a:rPr lang="en-IN" dirty="0"/>
                        <a:t>NOT APPLICABLE</a:t>
                      </a:r>
                    </a:p>
                  </a:txBody>
                  <a:tcPr/>
                </a:tc>
                <a:extLst>
                  <a:ext uri="{0D108BD9-81ED-4DB2-BD59-A6C34878D82A}">
                    <a16:rowId xmlns:a16="http://schemas.microsoft.com/office/drawing/2014/main" xmlns="" val="3742872102"/>
                  </a:ext>
                </a:extLst>
              </a:tr>
              <a:tr h="6850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NOT APPLICABLE</a:t>
                      </a:r>
                    </a:p>
                  </a:txBody>
                  <a:tcPr/>
                </a:tc>
                <a:extLst>
                  <a:ext uri="{0D108BD9-81ED-4DB2-BD59-A6C34878D82A}">
                    <a16:rowId xmlns:a16="http://schemas.microsoft.com/office/drawing/2014/main" xmlns="" val="3653396316"/>
                  </a:ext>
                </a:extLst>
              </a:tr>
              <a:tr h="701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NOT APPLICABLE</a:t>
                      </a:r>
                    </a:p>
                    <a:p>
                      <a:pPr algn="ctr"/>
                      <a:endParaRPr lang="en-IN" dirty="0"/>
                    </a:p>
                  </a:txBody>
                  <a:tcPr/>
                </a:tc>
                <a:extLst>
                  <a:ext uri="{0D108BD9-81ED-4DB2-BD59-A6C34878D82A}">
                    <a16:rowId xmlns:a16="http://schemas.microsoft.com/office/drawing/2014/main" xmlns="" val="1582051295"/>
                  </a:ext>
                </a:extLst>
              </a:tr>
              <a:tr h="650240">
                <a:tc>
                  <a:txBody>
                    <a:bodyPr/>
                    <a:lstStyle/>
                    <a:p>
                      <a:pPr algn="ctr"/>
                      <a:r>
                        <a:rPr lang="en-IN" dirty="0"/>
                        <a:t>Suo-moto</a:t>
                      </a:r>
                    </a:p>
                  </a:txBody>
                  <a:tcPr/>
                </a:tc>
                <a:extLst>
                  <a:ext uri="{0D108BD9-81ED-4DB2-BD59-A6C34878D82A}">
                    <a16:rowId xmlns:a16="http://schemas.microsoft.com/office/drawing/2014/main" xmlns="" val="850099698"/>
                  </a:ext>
                </a:extLst>
              </a:tr>
              <a:tr h="800014">
                <a:tc>
                  <a:txBody>
                    <a:bodyPr/>
                    <a:lstStyle/>
                    <a:p>
                      <a:pPr algn="ctr"/>
                      <a:r>
                        <a:rPr lang="en-IN" sz="1400" b="1" dirty="0"/>
                        <a:t>Non-compliance still remains there, except for non-filing</a:t>
                      </a:r>
                    </a:p>
                  </a:txBody>
                  <a:tcPr/>
                </a:tc>
                <a:extLst>
                  <a:ext uri="{0D108BD9-81ED-4DB2-BD59-A6C34878D82A}">
                    <a16:rowId xmlns:a16="http://schemas.microsoft.com/office/drawing/2014/main" xmlns="" val="256701473"/>
                  </a:ext>
                </a:extLst>
              </a:tr>
            </a:tbl>
          </a:graphicData>
        </a:graphic>
      </p:graphicFrame>
    </p:spTree>
    <p:extLst>
      <p:ext uri="{BB962C8B-B14F-4D97-AF65-F5344CB8AC3E}">
        <p14:creationId xmlns:p14="http://schemas.microsoft.com/office/powerpoint/2010/main" xmlns="" val="86780145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6FDB41-EF42-48E7-9347-88D4CBCFFA23}"/>
              </a:ext>
            </a:extLst>
          </p:cNvPr>
          <p:cNvSpPr>
            <a:spLocks noGrp="1"/>
          </p:cNvSpPr>
          <p:nvPr>
            <p:ph type="title"/>
          </p:nvPr>
        </p:nvSpPr>
        <p:spPr>
          <a:xfrm>
            <a:off x="1371600" y="685800"/>
            <a:ext cx="10505440" cy="1485900"/>
          </a:xfrm>
        </p:spPr>
        <p:txBody>
          <a:bodyPr/>
          <a:lstStyle/>
          <a:p>
            <a:pPr algn="just"/>
            <a:r>
              <a:rPr lang="en-IN" dirty="0">
                <a:solidFill>
                  <a:srgbClr val="002060"/>
                </a:solidFill>
              </a:rPr>
              <a:t>Constitution of Company Law Committee [2018 &amp; 2019] -</a:t>
            </a:r>
          </a:p>
        </p:txBody>
      </p:sp>
      <p:sp>
        <p:nvSpPr>
          <p:cNvPr id="3" name="Content Placeholder 2">
            <a:extLst>
              <a:ext uri="{FF2B5EF4-FFF2-40B4-BE49-F238E27FC236}">
                <a16:creationId xmlns:a16="http://schemas.microsoft.com/office/drawing/2014/main" xmlns="" id="{994FB36F-B5F5-4943-AE10-D128266FFAF8}"/>
              </a:ext>
            </a:extLst>
          </p:cNvPr>
          <p:cNvSpPr>
            <a:spLocks noGrp="1"/>
          </p:cNvSpPr>
          <p:nvPr>
            <p:ph idx="1"/>
          </p:nvPr>
        </p:nvSpPr>
        <p:spPr/>
        <p:txBody>
          <a:bodyPr>
            <a:normAutofit lnSpcReduction="10000"/>
          </a:bodyPr>
          <a:lstStyle/>
          <a:p>
            <a:pPr marL="0" indent="0">
              <a:buNone/>
            </a:pPr>
            <a:r>
              <a:rPr lang="en-IN" sz="2800" b="1" dirty="0">
                <a:solidFill>
                  <a:srgbClr val="FF0000"/>
                </a:solidFill>
              </a:rPr>
              <a:t>Purpose-</a:t>
            </a:r>
          </a:p>
          <a:p>
            <a:pPr marL="0" indent="0">
              <a:buNone/>
            </a:pPr>
            <a:endParaRPr lang="en-IN" dirty="0"/>
          </a:p>
          <a:p>
            <a:pPr algn="just"/>
            <a:r>
              <a:rPr lang="en-IN" sz="2800" dirty="0"/>
              <a:t>De-clogging the courts</a:t>
            </a:r>
          </a:p>
          <a:p>
            <a:pPr algn="just"/>
            <a:r>
              <a:rPr lang="en-IN" sz="2800" dirty="0"/>
              <a:t>Ease of Living of Corporates and Ease of doing business</a:t>
            </a:r>
          </a:p>
          <a:p>
            <a:pPr algn="just"/>
            <a:r>
              <a:rPr lang="en-IN" sz="2800" dirty="0"/>
              <a:t>Speedy disposal of procedural non-compliance cases</a:t>
            </a:r>
          </a:p>
          <a:p>
            <a:pPr algn="just"/>
            <a:r>
              <a:rPr lang="en-IN" sz="2800" dirty="0"/>
              <a:t>Introduction of </a:t>
            </a:r>
            <a:r>
              <a:rPr lang="en-IN" sz="2800" b="1" dirty="0">
                <a:solidFill>
                  <a:srgbClr val="00B050"/>
                </a:solidFill>
              </a:rPr>
              <a:t>Inhouse Adjudication Mechanism</a:t>
            </a:r>
          </a:p>
          <a:p>
            <a:pPr algn="just"/>
            <a:r>
              <a:rPr lang="en-IN" sz="2800" dirty="0"/>
              <a:t>Conversion of offences of Criminal Nature to Civil Only</a:t>
            </a:r>
          </a:p>
        </p:txBody>
      </p:sp>
    </p:spTree>
    <p:extLst>
      <p:ext uri="{BB962C8B-B14F-4D97-AF65-F5344CB8AC3E}">
        <p14:creationId xmlns:p14="http://schemas.microsoft.com/office/powerpoint/2010/main" xmlns="" val="427062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1000"/>
                                        <p:tgtEl>
                                          <p:spTgt spid="3">
                                            <p:txEl>
                                              <p:pRg st="6" end="6"/>
                                            </p:txEl>
                                          </p:spTgt>
                                        </p:tgtEl>
                                      </p:cBhvr>
                                    </p:animEffect>
                                    <p:anim calcmode="lin" valueType="num">
                                      <p:cBhvr>
                                        <p:cTn id="2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F33AD5-BED4-401D-970D-877AEBD7596D}"/>
              </a:ext>
            </a:extLst>
          </p:cNvPr>
          <p:cNvSpPr>
            <a:spLocks noGrp="1"/>
          </p:cNvSpPr>
          <p:nvPr>
            <p:ph type="title"/>
          </p:nvPr>
        </p:nvSpPr>
        <p:spPr/>
        <p:txBody>
          <a:bodyPr/>
          <a:lstStyle/>
          <a:p>
            <a:r>
              <a:rPr lang="en-IN" dirty="0">
                <a:solidFill>
                  <a:srgbClr val="C00000"/>
                </a:solidFill>
              </a:rPr>
              <a:t>WHAT IS MCA-CMS?</a:t>
            </a:r>
          </a:p>
        </p:txBody>
      </p:sp>
      <p:sp>
        <p:nvSpPr>
          <p:cNvPr id="3" name="Content Placeholder 2">
            <a:extLst>
              <a:ext uri="{FF2B5EF4-FFF2-40B4-BE49-F238E27FC236}">
                <a16:creationId xmlns:a16="http://schemas.microsoft.com/office/drawing/2014/main" xmlns="" id="{FC9342E3-2F2C-46B1-8D31-55CA3C5487FD}"/>
              </a:ext>
            </a:extLst>
          </p:cNvPr>
          <p:cNvSpPr>
            <a:spLocks noGrp="1"/>
          </p:cNvSpPr>
          <p:nvPr>
            <p:ph idx="1"/>
          </p:nvPr>
        </p:nvSpPr>
        <p:spPr/>
        <p:txBody>
          <a:bodyPr>
            <a:normAutofit/>
          </a:bodyPr>
          <a:lstStyle/>
          <a:p>
            <a:pPr marL="0" indent="0" algn="just">
              <a:buNone/>
            </a:pPr>
            <a:r>
              <a:rPr lang="en-IN" sz="4000" dirty="0"/>
              <a:t>MCA-CMS stands for ‘Ministry of Corporate Affairs Compliance Monitoring System’ which is a move of ministry towards the adoption of ARTIFICIAL INTELLIGENCE by which the government will be doing scrutiny of your act done.</a:t>
            </a:r>
          </a:p>
        </p:txBody>
      </p:sp>
    </p:spTree>
    <p:extLst>
      <p:ext uri="{BB962C8B-B14F-4D97-AF65-F5344CB8AC3E}">
        <p14:creationId xmlns:p14="http://schemas.microsoft.com/office/powerpoint/2010/main" xmlns="" val="32189415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B87953-4D98-4373-9042-74EBAF61BE9E}"/>
              </a:ext>
            </a:extLst>
          </p:cNvPr>
          <p:cNvSpPr>
            <a:spLocks noGrp="1"/>
          </p:cNvSpPr>
          <p:nvPr>
            <p:ph type="title"/>
          </p:nvPr>
        </p:nvSpPr>
        <p:spPr>
          <a:xfrm>
            <a:off x="1295400" y="609200"/>
            <a:ext cx="9601200" cy="1081355"/>
          </a:xfrm>
        </p:spPr>
        <p:txBody>
          <a:bodyPr>
            <a:normAutofit/>
          </a:bodyPr>
          <a:lstStyle/>
          <a:p>
            <a:r>
              <a:rPr lang="en-IN" sz="3600" dirty="0"/>
              <a:t>HOW TO MAKE REPLY TO MCA-CMS SCN? </a:t>
            </a:r>
            <a:r>
              <a:rPr lang="en-IN" sz="3600" dirty="0">
                <a:solidFill>
                  <a:srgbClr val="FF0000"/>
                </a:solidFill>
              </a:rPr>
              <a:t>THOUGHT PROCESS</a:t>
            </a:r>
          </a:p>
        </p:txBody>
      </p:sp>
      <p:sp>
        <p:nvSpPr>
          <p:cNvPr id="3" name="TextBox 2">
            <a:extLst>
              <a:ext uri="{FF2B5EF4-FFF2-40B4-BE49-F238E27FC236}">
                <a16:creationId xmlns:a16="http://schemas.microsoft.com/office/drawing/2014/main" xmlns="" id="{98594256-1967-4459-8970-5B02405B71FB}"/>
              </a:ext>
            </a:extLst>
          </p:cNvPr>
          <p:cNvSpPr txBox="1"/>
          <p:nvPr/>
        </p:nvSpPr>
        <p:spPr>
          <a:xfrm>
            <a:off x="1295400" y="2056315"/>
            <a:ext cx="10078720" cy="4524315"/>
          </a:xfrm>
          <a:prstGeom prst="rect">
            <a:avLst/>
          </a:prstGeom>
          <a:noFill/>
        </p:spPr>
        <p:txBody>
          <a:bodyPr wrap="square" rtlCol="0">
            <a:spAutoFit/>
          </a:bodyPr>
          <a:lstStyle/>
          <a:p>
            <a:pPr marL="457200" indent="-457200">
              <a:buFont typeface="Wingdings" panose="05000000000000000000" pitchFamily="2" charset="2"/>
              <a:buChar char="v"/>
            </a:pPr>
            <a:r>
              <a:rPr lang="en-IN" sz="3200" dirty="0"/>
              <a:t>Interpretation of law as per you,</a:t>
            </a:r>
          </a:p>
          <a:p>
            <a:pPr marL="457200" indent="-457200">
              <a:buFont typeface="Wingdings" panose="05000000000000000000" pitchFamily="2" charset="2"/>
              <a:buChar char="v"/>
            </a:pPr>
            <a:r>
              <a:rPr lang="en-IN" sz="3200" dirty="0"/>
              <a:t>Limitation Act,</a:t>
            </a:r>
          </a:p>
          <a:p>
            <a:pPr marL="457200" indent="-457200">
              <a:buFont typeface="Wingdings" panose="05000000000000000000" pitchFamily="2" charset="2"/>
              <a:buChar char="v"/>
            </a:pPr>
            <a:r>
              <a:rPr lang="en-IN" sz="3200" dirty="0"/>
              <a:t>Request for representation,</a:t>
            </a:r>
          </a:p>
          <a:p>
            <a:pPr marL="457200" indent="-457200">
              <a:buFont typeface="Wingdings" panose="05000000000000000000" pitchFamily="2" charset="2"/>
              <a:buChar char="v"/>
            </a:pPr>
            <a:r>
              <a:rPr lang="en-IN" sz="3200" dirty="0"/>
              <a:t>Deny the offence in case it has not actually occurred,</a:t>
            </a:r>
          </a:p>
          <a:p>
            <a:pPr marL="457200" indent="-457200">
              <a:buFont typeface="Wingdings" panose="05000000000000000000" pitchFamily="2" charset="2"/>
              <a:buChar char="v"/>
            </a:pPr>
            <a:r>
              <a:rPr lang="en-IN" sz="3200" dirty="0"/>
              <a:t>Alternate Options, if available,</a:t>
            </a:r>
          </a:p>
          <a:p>
            <a:pPr marL="457200" indent="-457200">
              <a:buFont typeface="Wingdings" panose="05000000000000000000" pitchFamily="2" charset="2"/>
              <a:buChar char="v"/>
            </a:pPr>
            <a:r>
              <a:rPr lang="en-IN" sz="3200" dirty="0"/>
              <a:t>Whether form on the basis of which SCN is issued is STP or processed through Approval Mode?, and</a:t>
            </a:r>
          </a:p>
          <a:p>
            <a:pPr marL="457200" indent="-457200">
              <a:buFont typeface="Wingdings" panose="05000000000000000000" pitchFamily="2" charset="2"/>
              <a:buChar char="v"/>
            </a:pPr>
            <a:r>
              <a:rPr lang="en-IN" sz="3200" dirty="0"/>
              <a:t>Officers in default</a:t>
            </a:r>
          </a:p>
          <a:p>
            <a:endParaRPr lang="en-IN" sz="3200" dirty="0"/>
          </a:p>
        </p:txBody>
      </p:sp>
    </p:spTree>
    <p:extLst>
      <p:ext uri="{BB962C8B-B14F-4D97-AF65-F5344CB8AC3E}">
        <p14:creationId xmlns:p14="http://schemas.microsoft.com/office/powerpoint/2010/main" xmlns="" val="246637660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383D0C-CF06-4D43-8A2F-32277B6E4692}"/>
              </a:ext>
            </a:extLst>
          </p:cNvPr>
          <p:cNvSpPr>
            <a:spLocks noGrp="1"/>
          </p:cNvSpPr>
          <p:nvPr>
            <p:ph type="title"/>
          </p:nvPr>
        </p:nvSpPr>
        <p:spPr>
          <a:xfrm>
            <a:off x="1030099" y="2782268"/>
            <a:ext cx="10131802" cy="1399428"/>
          </a:xfrm>
          <a:solidFill>
            <a:schemeClr val="bg2">
              <a:lumMod val="75000"/>
            </a:schemeClr>
          </a:solidFill>
        </p:spPr>
        <p:txBody>
          <a:bodyPr>
            <a:normAutofit/>
          </a:bodyPr>
          <a:lstStyle/>
          <a:p>
            <a:r>
              <a:rPr lang="en-IN" dirty="0">
                <a:solidFill>
                  <a:srgbClr val="C00000"/>
                </a:solidFill>
              </a:rPr>
              <a:t>WHAT IF YOU </a:t>
            </a:r>
            <a:r>
              <a:rPr lang="en-IN" sz="4800" dirty="0">
                <a:solidFill>
                  <a:srgbClr val="C00000"/>
                </a:solidFill>
              </a:rPr>
              <a:t>DON’T</a:t>
            </a:r>
            <a:r>
              <a:rPr lang="en-IN" dirty="0">
                <a:solidFill>
                  <a:srgbClr val="C00000"/>
                </a:solidFill>
              </a:rPr>
              <a:t> REPLY TO SCN TO NOTICES U/S 96 AND 204 NOW?</a:t>
            </a:r>
          </a:p>
        </p:txBody>
      </p:sp>
    </p:spTree>
    <p:extLst>
      <p:ext uri="{BB962C8B-B14F-4D97-AF65-F5344CB8AC3E}">
        <p14:creationId xmlns:p14="http://schemas.microsoft.com/office/powerpoint/2010/main" xmlns="" val="238208800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5694A1-0738-41EA-9699-10E76B9273E0}"/>
              </a:ext>
            </a:extLst>
          </p:cNvPr>
          <p:cNvSpPr>
            <a:spLocks noGrp="1"/>
          </p:cNvSpPr>
          <p:nvPr>
            <p:ph type="title"/>
          </p:nvPr>
        </p:nvSpPr>
        <p:spPr>
          <a:xfrm>
            <a:off x="1371600" y="685800"/>
            <a:ext cx="9601200" cy="660115"/>
          </a:xfrm>
        </p:spPr>
        <p:txBody>
          <a:bodyPr>
            <a:normAutofit fontScale="90000"/>
          </a:bodyPr>
          <a:lstStyle/>
          <a:p>
            <a:r>
              <a:rPr lang="en-IN" dirty="0">
                <a:solidFill>
                  <a:srgbClr val="C00000"/>
                </a:solidFill>
              </a:rPr>
              <a:t>Section 99-</a:t>
            </a:r>
          </a:p>
        </p:txBody>
      </p:sp>
      <p:sp>
        <p:nvSpPr>
          <p:cNvPr id="3" name="Content Placeholder 2">
            <a:extLst>
              <a:ext uri="{FF2B5EF4-FFF2-40B4-BE49-F238E27FC236}">
                <a16:creationId xmlns:a16="http://schemas.microsoft.com/office/drawing/2014/main" xmlns="" id="{AA0AE295-FEDC-43BD-8B3C-9C13D42967A5}"/>
              </a:ext>
            </a:extLst>
          </p:cNvPr>
          <p:cNvSpPr>
            <a:spLocks noGrp="1"/>
          </p:cNvSpPr>
          <p:nvPr>
            <p:ph idx="1"/>
          </p:nvPr>
        </p:nvSpPr>
        <p:spPr>
          <a:xfrm>
            <a:off x="1371600" y="2179490"/>
            <a:ext cx="10190480" cy="3520269"/>
          </a:xfrm>
        </p:spPr>
        <p:txBody>
          <a:bodyPr>
            <a:noAutofit/>
          </a:bodyPr>
          <a:lstStyle/>
          <a:p>
            <a:pPr marL="0" indent="0" algn="just">
              <a:buNone/>
            </a:pPr>
            <a:r>
              <a:rPr lang="en-US" sz="2800" i="1" dirty="0"/>
              <a:t>If any default is made in holding a meeting of the company in accordance with </a:t>
            </a:r>
            <a:r>
              <a:rPr lang="en-US" sz="2800" i="1" dirty="0">
                <a:hlinkClick r:id="rId2"/>
              </a:rPr>
              <a:t>section 96</a:t>
            </a:r>
            <a:r>
              <a:rPr lang="en-US" sz="2800" i="1" dirty="0"/>
              <a:t> or </a:t>
            </a:r>
            <a:r>
              <a:rPr lang="en-US" sz="2800" i="1" dirty="0">
                <a:hlinkClick r:id="rId3"/>
              </a:rPr>
              <a:t>section 97</a:t>
            </a:r>
            <a:r>
              <a:rPr lang="en-US" sz="2800" i="1" dirty="0"/>
              <a:t> or </a:t>
            </a:r>
            <a:r>
              <a:rPr lang="en-US" sz="2800" i="1" dirty="0">
                <a:hlinkClick r:id="rId4"/>
              </a:rPr>
              <a:t>section 98</a:t>
            </a:r>
            <a:r>
              <a:rPr lang="en-US" sz="2800" i="1" dirty="0"/>
              <a:t> or in complying with any directions of the Tribunal, the company and every officer of the company who is in default shall be </a:t>
            </a:r>
            <a:r>
              <a:rPr lang="en-US" sz="2800" b="1" i="1" dirty="0">
                <a:solidFill>
                  <a:schemeClr val="tx1">
                    <a:lumMod val="85000"/>
                    <a:lumOff val="15000"/>
                  </a:schemeClr>
                </a:solidFill>
              </a:rPr>
              <a:t>PUNISHABLE WITH FINE </a:t>
            </a:r>
            <a:r>
              <a:rPr lang="en-US" sz="2800" i="1" dirty="0"/>
              <a:t>which may extend to one lakh rupees and in the case of a continuing default, with a further fine which may extend to five thousand rupees for every day during which such default continues.</a:t>
            </a:r>
            <a:endParaRPr lang="en-IN" sz="2800" i="1" dirty="0"/>
          </a:p>
        </p:txBody>
      </p:sp>
    </p:spTree>
    <p:extLst>
      <p:ext uri="{BB962C8B-B14F-4D97-AF65-F5344CB8AC3E}">
        <p14:creationId xmlns:p14="http://schemas.microsoft.com/office/powerpoint/2010/main" xmlns="" val="2195908335"/>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E24DE2-60B1-4721-ACA8-704C536972BF}"/>
              </a:ext>
            </a:extLst>
          </p:cNvPr>
          <p:cNvSpPr>
            <a:spLocks noGrp="1"/>
          </p:cNvSpPr>
          <p:nvPr>
            <p:ph type="title"/>
          </p:nvPr>
        </p:nvSpPr>
        <p:spPr>
          <a:xfrm>
            <a:off x="1371600" y="685800"/>
            <a:ext cx="9601200" cy="793679"/>
          </a:xfrm>
        </p:spPr>
        <p:txBody>
          <a:bodyPr/>
          <a:lstStyle/>
          <a:p>
            <a:r>
              <a:rPr lang="en-IN" b="1" dirty="0">
                <a:solidFill>
                  <a:srgbClr val="C00000"/>
                </a:solidFill>
              </a:rPr>
              <a:t>Language of SCN-</a:t>
            </a:r>
          </a:p>
        </p:txBody>
      </p:sp>
      <p:graphicFrame>
        <p:nvGraphicFramePr>
          <p:cNvPr id="4" name="Content Placeholder 3">
            <a:extLst>
              <a:ext uri="{FF2B5EF4-FFF2-40B4-BE49-F238E27FC236}">
                <a16:creationId xmlns:a16="http://schemas.microsoft.com/office/drawing/2014/main" xmlns="" id="{CE41B3C3-7B0F-43E8-8FC7-3888E3937C89}"/>
              </a:ext>
            </a:extLst>
          </p:cNvPr>
          <p:cNvGraphicFramePr>
            <a:graphicFrameLocks noGrp="1"/>
          </p:cNvGraphicFramePr>
          <p:nvPr>
            <p:ph idx="1"/>
            <p:extLst>
              <p:ext uri="{D42A27DB-BD31-4B8C-83A1-F6EECF244321}">
                <p14:modId xmlns:p14="http://schemas.microsoft.com/office/powerpoint/2010/main" xmlns="" val="4221718082"/>
              </p:ext>
            </p:extLst>
          </p:nvPr>
        </p:nvGraphicFramePr>
        <p:xfrm>
          <a:off x="1726059" y="2917861"/>
          <a:ext cx="9246741" cy="2373330"/>
        </p:xfrm>
        <a:graphic>
          <a:graphicData uri="http://schemas.openxmlformats.org/drawingml/2006/table">
            <a:tbl>
              <a:tblPr/>
              <a:tblGrid>
                <a:gridCol w="9246741">
                  <a:extLst>
                    <a:ext uri="{9D8B030D-6E8A-4147-A177-3AD203B41FA5}">
                      <a16:colId xmlns:a16="http://schemas.microsoft.com/office/drawing/2014/main" xmlns="" val="2320932692"/>
                    </a:ext>
                  </a:extLst>
                </a:gridCol>
              </a:tblGrid>
              <a:tr h="664902">
                <a:tc>
                  <a:txBody>
                    <a:bodyPr/>
                    <a:lstStyle/>
                    <a:p>
                      <a:endParaRPr lang="en-IN" dirty="0"/>
                    </a:p>
                  </a:txBody>
                  <a:tcPr marL="0" marR="0" marT="0" marB="0">
                    <a:lnL>
                      <a:noFill/>
                    </a:lnL>
                    <a:lnR>
                      <a:noFill/>
                    </a:lnR>
                    <a:lnT>
                      <a:noFill/>
                    </a:lnT>
                    <a:lnB>
                      <a:noFill/>
                    </a:lnB>
                    <a:solidFill>
                      <a:srgbClr val="838381"/>
                    </a:solidFill>
                  </a:tcPr>
                </a:tc>
                <a:extLst>
                  <a:ext uri="{0D108BD9-81ED-4DB2-BD59-A6C34878D82A}">
                    <a16:rowId xmlns:a16="http://schemas.microsoft.com/office/drawing/2014/main" xmlns="" val="3188832383"/>
                  </a:ext>
                </a:extLst>
              </a:tr>
              <a:tr h="1708428">
                <a:tc>
                  <a:txBody>
                    <a:bodyPr/>
                    <a:lstStyle/>
                    <a:p>
                      <a:pPr algn="ctr"/>
                      <a:r>
                        <a:rPr lang="en-US" sz="1000" dirty="0">
                          <a:solidFill>
                            <a:srgbClr val="000000"/>
                          </a:solidFill>
                          <a:effectLst/>
                          <a:latin typeface="Arial" panose="020B0604020202020204" pitchFamily="34" charset="0"/>
                        </a:rPr>
                        <a:t> NOW IN THE VIEW OF what is stated herein above, the company and every officer in default of the company as the case may be, are hereby called upon to show cause as to why penal action under the provision of section 204(4) of the Companies Act 2013 should not be taken against them for default in annexing Secretarial Audit report with the board’s report for 2017</a:t>
                      </a:r>
                      <a:endParaRPr lang="en-US" dirty="0">
                        <a:effectLst/>
                        <a:latin typeface="Roboto"/>
                      </a:endParaRPr>
                    </a:p>
                  </a:txBody>
                  <a:tcPr marL="142875" marR="142875" marT="0" marB="95250">
                    <a:lnL>
                      <a:noFill/>
                    </a:lnL>
                    <a:lnR>
                      <a:noFill/>
                    </a:lnR>
                    <a:lnT>
                      <a:noFill/>
                    </a:lnT>
                    <a:lnB>
                      <a:noFill/>
                    </a:lnB>
                    <a:solidFill>
                      <a:srgbClr val="D3BE6C"/>
                    </a:solidFill>
                  </a:tcPr>
                </a:tc>
                <a:extLst>
                  <a:ext uri="{0D108BD9-81ED-4DB2-BD59-A6C34878D82A}">
                    <a16:rowId xmlns:a16="http://schemas.microsoft.com/office/drawing/2014/main" xmlns="" val="225947762"/>
                  </a:ext>
                </a:extLst>
              </a:tr>
            </a:tbl>
          </a:graphicData>
        </a:graphic>
      </p:graphicFrame>
    </p:spTree>
    <p:extLst>
      <p:ext uri="{BB962C8B-B14F-4D97-AF65-F5344CB8AC3E}">
        <p14:creationId xmlns:p14="http://schemas.microsoft.com/office/powerpoint/2010/main" xmlns="" val="5516189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E03143-3C73-4E34-9C48-431C59307FA4}"/>
              </a:ext>
            </a:extLst>
          </p:cNvPr>
          <p:cNvSpPr>
            <a:spLocks noGrp="1"/>
          </p:cNvSpPr>
          <p:nvPr>
            <p:ph type="title"/>
          </p:nvPr>
        </p:nvSpPr>
        <p:spPr>
          <a:xfrm>
            <a:off x="1295400" y="277877"/>
            <a:ext cx="9601200" cy="773130"/>
          </a:xfrm>
        </p:spPr>
        <p:txBody>
          <a:bodyPr/>
          <a:lstStyle/>
          <a:p>
            <a:r>
              <a:rPr lang="en-IN" b="1" dirty="0">
                <a:solidFill>
                  <a:srgbClr val="C00000"/>
                </a:solidFill>
              </a:rPr>
              <a:t>Section 204(4)-</a:t>
            </a:r>
          </a:p>
        </p:txBody>
      </p:sp>
      <p:sp>
        <p:nvSpPr>
          <p:cNvPr id="3" name="Content Placeholder 2">
            <a:extLst>
              <a:ext uri="{FF2B5EF4-FFF2-40B4-BE49-F238E27FC236}">
                <a16:creationId xmlns:a16="http://schemas.microsoft.com/office/drawing/2014/main" xmlns="" id="{BEF7A3D1-3DE1-4555-A818-418DA40528D3}"/>
              </a:ext>
            </a:extLst>
          </p:cNvPr>
          <p:cNvSpPr>
            <a:spLocks noGrp="1"/>
          </p:cNvSpPr>
          <p:nvPr>
            <p:ph idx="1"/>
          </p:nvPr>
        </p:nvSpPr>
        <p:spPr>
          <a:xfrm>
            <a:off x="1371600" y="1554851"/>
            <a:ext cx="10383520" cy="2479439"/>
          </a:xfrm>
        </p:spPr>
        <p:txBody>
          <a:bodyPr>
            <a:noAutofit/>
          </a:bodyPr>
          <a:lstStyle/>
          <a:p>
            <a:pPr marL="0" indent="0" algn="just">
              <a:buNone/>
            </a:pPr>
            <a:r>
              <a:rPr lang="en-US" sz="2800" dirty="0"/>
              <a:t>If a company or any officer of the company or the company secretary in practice, contravenes the provisions of this section, the company, every officer of the company or the company secretary in practice, who is in default, shall be </a:t>
            </a:r>
            <a:r>
              <a:rPr lang="en-US" sz="2800" b="1" dirty="0">
                <a:solidFill>
                  <a:schemeClr val="tx1">
                    <a:lumMod val="85000"/>
                    <a:lumOff val="15000"/>
                  </a:schemeClr>
                </a:solidFill>
              </a:rPr>
              <a:t>PUNISHABLE WITH FINE </a:t>
            </a:r>
            <a:r>
              <a:rPr lang="en-US" sz="2800" dirty="0"/>
              <a:t>which shall not be less than one lakh rupees but which may extend to five lakh rupees</a:t>
            </a:r>
            <a:endParaRPr lang="en-IN" sz="2800" dirty="0"/>
          </a:p>
        </p:txBody>
      </p:sp>
      <p:sp>
        <p:nvSpPr>
          <p:cNvPr id="4" name="TextBox 3">
            <a:extLst>
              <a:ext uri="{FF2B5EF4-FFF2-40B4-BE49-F238E27FC236}">
                <a16:creationId xmlns:a16="http://schemas.microsoft.com/office/drawing/2014/main" xmlns="" id="{53F180A4-5D62-4E2D-9A9B-8CC742AAD7DB}"/>
              </a:ext>
            </a:extLst>
          </p:cNvPr>
          <p:cNvSpPr txBox="1"/>
          <p:nvPr/>
        </p:nvSpPr>
        <p:spPr>
          <a:xfrm>
            <a:off x="1371600" y="4365010"/>
            <a:ext cx="10180320" cy="2492990"/>
          </a:xfrm>
          <a:prstGeom prst="rect">
            <a:avLst/>
          </a:prstGeom>
          <a:noFill/>
        </p:spPr>
        <p:txBody>
          <a:bodyPr wrap="square" rtlCol="0">
            <a:spAutoFit/>
          </a:bodyPr>
          <a:lstStyle/>
          <a:p>
            <a:pPr algn="just"/>
            <a:r>
              <a:rPr lang="en-IN" sz="2400" i="1" dirty="0"/>
              <a:t>Presently- (</a:t>
            </a:r>
            <a:r>
              <a:rPr lang="en-US" sz="2400" b="0" i="1" dirty="0">
                <a:solidFill>
                  <a:srgbClr val="333333"/>
                </a:solidFill>
                <a:effectLst/>
                <a:latin typeface="Arial" panose="020B0604020202020204" pitchFamily="34" charset="0"/>
              </a:rPr>
              <a:t>4) If a company or any officer of the company or the company secretary in practice, contravenes the provisions of this section, the company, every officer of the </a:t>
            </a:r>
            <a:r>
              <a:rPr lang="en-US" sz="2400" b="0" i="1" dirty="0" err="1">
                <a:solidFill>
                  <a:srgbClr val="333333"/>
                </a:solidFill>
                <a:effectLst/>
                <a:latin typeface="Arial" panose="020B0604020202020204" pitchFamily="34" charset="0"/>
              </a:rPr>
              <a:t>comapny</a:t>
            </a:r>
            <a:r>
              <a:rPr lang="en-US" sz="2400" b="0" i="1" dirty="0">
                <a:solidFill>
                  <a:srgbClr val="333333"/>
                </a:solidFill>
                <a:effectLst/>
                <a:latin typeface="Arial" panose="020B0604020202020204" pitchFamily="34" charset="0"/>
              </a:rPr>
              <a:t> or the company secretary in practice, who is in default, shall be</a:t>
            </a:r>
            <a:r>
              <a:rPr lang="en-US" sz="2400" b="0" i="1" dirty="0">
                <a:solidFill>
                  <a:srgbClr val="993300"/>
                </a:solidFill>
                <a:effectLst/>
                <a:latin typeface="Arial" panose="020B0604020202020204" pitchFamily="34" charset="0"/>
              </a:rPr>
              <a:t> </a:t>
            </a:r>
            <a:r>
              <a:rPr lang="en-US" sz="2400" b="0" i="1" baseline="30000" dirty="0">
                <a:solidFill>
                  <a:srgbClr val="993300"/>
                </a:solidFill>
                <a:effectLst/>
                <a:latin typeface="Arial" panose="020B0604020202020204" pitchFamily="34" charset="0"/>
              </a:rPr>
              <a:t>1</a:t>
            </a:r>
            <a:r>
              <a:rPr lang="en-US" sz="2400" b="0" i="1" dirty="0">
                <a:solidFill>
                  <a:srgbClr val="993300"/>
                </a:solidFill>
                <a:effectLst/>
                <a:latin typeface="Arial" panose="020B0604020202020204" pitchFamily="34" charset="0"/>
              </a:rPr>
              <a:t>[</a:t>
            </a:r>
            <a:r>
              <a:rPr lang="en-US" sz="2400" b="0" i="1" dirty="0">
                <a:solidFill>
                  <a:srgbClr val="993300"/>
                </a:solidFill>
                <a:effectLst/>
                <a:latin typeface="Helvetica Neue"/>
              </a:rPr>
              <a:t>liable to a penalty of two lakh rupees].</a:t>
            </a:r>
            <a:endParaRPr lang="en-US" sz="2400" b="0" i="1" dirty="0">
              <a:solidFill>
                <a:srgbClr val="333333"/>
              </a:solidFill>
              <a:effectLst/>
              <a:latin typeface="Helvetica Neue"/>
            </a:endParaRPr>
          </a:p>
          <a:p>
            <a:pPr algn="just"/>
            <a:r>
              <a:rPr lang="en-US" b="0" i="0" dirty="0">
                <a:solidFill>
                  <a:srgbClr val="333333"/>
                </a:solidFill>
                <a:effectLst/>
                <a:latin typeface="Helvetica Neue"/>
              </a:rPr>
              <a:t> </a:t>
            </a:r>
          </a:p>
          <a:p>
            <a:endParaRPr lang="en-IN" dirty="0"/>
          </a:p>
        </p:txBody>
      </p:sp>
    </p:spTree>
    <p:extLst>
      <p:ext uri="{BB962C8B-B14F-4D97-AF65-F5344CB8AC3E}">
        <p14:creationId xmlns:p14="http://schemas.microsoft.com/office/powerpoint/2010/main" xmlns="" val="2954597946"/>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anim calcmode="lin" valueType="num">
                                      <p:cBhvr>
                                        <p:cTn id="1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8DB8CB9-CC18-4D97-AD0B-D39B1F830090}"/>
              </a:ext>
            </a:extLst>
          </p:cNvPr>
          <p:cNvSpPr txBox="1"/>
          <p:nvPr/>
        </p:nvSpPr>
        <p:spPr>
          <a:xfrm>
            <a:off x="1030099" y="2981509"/>
            <a:ext cx="10131802" cy="584775"/>
          </a:xfrm>
          <a:prstGeom prst="rect">
            <a:avLst/>
          </a:prstGeom>
          <a:solidFill>
            <a:schemeClr val="accent6">
              <a:lumMod val="75000"/>
            </a:schemeClr>
          </a:solidFill>
        </p:spPr>
        <p:txBody>
          <a:bodyPr wrap="square" rtlCol="0">
            <a:spAutoFit/>
          </a:bodyPr>
          <a:lstStyle/>
          <a:p>
            <a:pPr algn="just"/>
            <a:r>
              <a:rPr lang="en-IN" sz="3200" dirty="0">
                <a:solidFill>
                  <a:srgbClr val="002060"/>
                </a:solidFill>
              </a:rPr>
              <a:t>Whether directly fine can be imposed?</a:t>
            </a:r>
          </a:p>
        </p:txBody>
      </p:sp>
    </p:spTree>
    <p:extLst>
      <p:ext uri="{BB962C8B-B14F-4D97-AF65-F5344CB8AC3E}">
        <p14:creationId xmlns:p14="http://schemas.microsoft.com/office/powerpoint/2010/main" xmlns="" val="194986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FA7E66BC-3EBF-4AE9-830B-A78C262C0024}"/>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41680" y="1188720"/>
            <a:ext cx="8717280" cy="5669280"/>
          </a:xfrm>
          <a:prstGeom prst="rect">
            <a:avLst/>
          </a:prstGeom>
        </p:spPr>
      </p:pic>
      <p:sp>
        <p:nvSpPr>
          <p:cNvPr id="2" name="TextBox 1">
            <a:extLst>
              <a:ext uri="{FF2B5EF4-FFF2-40B4-BE49-F238E27FC236}">
                <a16:creationId xmlns:a16="http://schemas.microsoft.com/office/drawing/2014/main" xmlns="" id="{ADAC182B-F64F-4EB5-8B8B-7D192D2535E1}"/>
              </a:ext>
            </a:extLst>
          </p:cNvPr>
          <p:cNvSpPr txBox="1"/>
          <p:nvPr/>
        </p:nvSpPr>
        <p:spPr>
          <a:xfrm>
            <a:off x="7040880" y="233680"/>
            <a:ext cx="4866640" cy="769441"/>
          </a:xfrm>
          <a:prstGeom prst="rect">
            <a:avLst/>
          </a:prstGeom>
          <a:noFill/>
        </p:spPr>
        <p:txBody>
          <a:bodyPr wrap="square" rtlCol="0">
            <a:spAutoFit/>
          </a:bodyPr>
          <a:lstStyle/>
          <a:p>
            <a:pPr algn="ctr"/>
            <a:r>
              <a:rPr lang="en-IN" sz="4400" b="1" dirty="0">
                <a:solidFill>
                  <a:srgbClr val="00B050"/>
                </a:solidFill>
              </a:rPr>
              <a:t>QUERIES</a:t>
            </a:r>
            <a:endParaRPr lang="en-IN" b="1" dirty="0">
              <a:solidFill>
                <a:srgbClr val="00B050"/>
              </a:solidFill>
            </a:endParaRPr>
          </a:p>
        </p:txBody>
      </p:sp>
    </p:spTree>
    <p:extLst>
      <p:ext uri="{BB962C8B-B14F-4D97-AF65-F5344CB8AC3E}">
        <p14:creationId xmlns:p14="http://schemas.microsoft.com/office/powerpoint/2010/main" xmlns="" val="18341883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BDA2B8E3-3F5C-4F44-8F26-CE875E90BC00}"/>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512560" y="2560319"/>
            <a:ext cx="5679440" cy="3881755"/>
          </a:xfrm>
          <a:prstGeom prst="rect">
            <a:avLst/>
          </a:prstGeom>
        </p:spPr>
      </p:pic>
      <p:sp>
        <p:nvSpPr>
          <p:cNvPr id="10" name="Rectangle 9">
            <a:extLst>
              <a:ext uri="{FF2B5EF4-FFF2-40B4-BE49-F238E27FC236}">
                <a16:creationId xmlns:a16="http://schemas.microsoft.com/office/drawing/2014/main" xmlns="" id="{3976AD11-DB12-4A79-ADC8-7300DCB64478}"/>
              </a:ext>
            </a:extLst>
          </p:cNvPr>
          <p:cNvSpPr/>
          <p:nvPr/>
        </p:nvSpPr>
        <p:spPr>
          <a:xfrm>
            <a:off x="828399" y="121264"/>
            <a:ext cx="5521601" cy="1754326"/>
          </a:xfrm>
          <a:prstGeom prst="rect">
            <a:avLst/>
          </a:prstGeom>
          <a:noFill/>
        </p:spPr>
        <p:txBody>
          <a:bodyPr wrap="square" lIns="91440" tIns="45720" rIns="91440" bIns="45720">
            <a:spAutoFit/>
          </a:bodyPr>
          <a:lstStyle/>
          <a:p>
            <a:pPr algn="just"/>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THANK YOU….</a:t>
            </a:r>
          </a:p>
          <a:p>
            <a:pPr algn="just"/>
            <a:r>
              <a:rPr lang="en-US"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Faridabad</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11" name="Rectangle 10">
            <a:extLst>
              <a:ext uri="{FF2B5EF4-FFF2-40B4-BE49-F238E27FC236}">
                <a16:creationId xmlns:a16="http://schemas.microsoft.com/office/drawing/2014/main" xmlns="" id="{85B5E957-B5C5-4442-9201-5E0776259AC1}"/>
              </a:ext>
            </a:extLst>
          </p:cNvPr>
          <p:cNvSpPr/>
          <p:nvPr/>
        </p:nvSpPr>
        <p:spPr>
          <a:xfrm>
            <a:off x="828399" y="2220190"/>
            <a:ext cx="5857875" cy="4154984"/>
          </a:xfrm>
          <a:prstGeom prst="rect">
            <a:avLst/>
          </a:prstGeom>
          <a:noFill/>
        </p:spPr>
        <p:txBody>
          <a:bodyPr wrap="square" lIns="91440" tIns="45720" rIns="91440" bIns="45720">
            <a:spAutoFit/>
          </a:bodyPr>
          <a:lstStyle/>
          <a:p>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CS SANTOSH PANDEY</a:t>
            </a:r>
          </a:p>
          <a:p>
            <a:endPar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a:p>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S-5, 2</a:t>
            </a:r>
            <a:r>
              <a:rPr lang="en-IN" sz="2400" b="1" baseline="3000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nd</a:t>
            </a:r>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Floor, Manish Mega Plaza, Plot No. 13, Sector-5, Dwarka, New Delhi-110075</a:t>
            </a:r>
          </a:p>
          <a:p>
            <a:endPar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a:p>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9999202268, 7417271727</a:t>
            </a:r>
          </a:p>
          <a:p>
            <a:endPar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hlinkClick r:id="rId3"/>
            </a:endParaRPr>
          </a:p>
          <a:p>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hlinkClick r:id="rId3"/>
              </a:rPr>
              <a:t>info@spcounsels.com</a:t>
            </a:r>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a:t>
            </a:r>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hlinkClick r:id="rId4"/>
              </a:rPr>
              <a:t>pcs.santosh07@gmail.com</a:t>
            </a:r>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a:t>
            </a:r>
          </a:p>
          <a:p>
            <a:endPar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a:p>
            <a:r>
              <a:rPr lang="en-IN" sz="2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www.spcounsels.com</a:t>
            </a:r>
          </a:p>
        </p:txBody>
      </p:sp>
      <p:pic>
        <p:nvPicPr>
          <p:cNvPr id="3" name="Picture 2">
            <a:extLst>
              <a:ext uri="{FF2B5EF4-FFF2-40B4-BE49-F238E27FC236}">
                <a16:creationId xmlns:a16="http://schemas.microsoft.com/office/drawing/2014/main" xmlns="" id="{46C905F8-EF5A-4DD3-926D-91BB539D662C}"/>
              </a:ext>
            </a:extLst>
          </p:cNvPr>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6512561" y="161903"/>
            <a:ext cx="5679440" cy="2398416"/>
          </a:xfrm>
          <a:prstGeom prst="rect">
            <a:avLst/>
          </a:prstGeom>
        </p:spPr>
      </p:pic>
    </p:spTree>
    <p:extLst>
      <p:ext uri="{BB962C8B-B14F-4D97-AF65-F5344CB8AC3E}">
        <p14:creationId xmlns:p14="http://schemas.microsoft.com/office/powerpoint/2010/main" xmlns="" val="3328854454"/>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0EA9C1-182C-499B-A57C-9628C483EF56}"/>
              </a:ext>
            </a:extLst>
          </p:cNvPr>
          <p:cNvSpPr>
            <a:spLocks noGrp="1"/>
          </p:cNvSpPr>
          <p:nvPr>
            <p:ph type="title"/>
          </p:nvPr>
        </p:nvSpPr>
        <p:spPr>
          <a:xfrm>
            <a:off x="1346200" y="384720"/>
            <a:ext cx="9982200" cy="817880"/>
          </a:xfrm>
        </p:spPr>
        <p:txBody>
          <a:bodyPr/>
          <a:lstStyle/>
          <a:p>
            <a:r>
              <a:rPr lang="en-IN" dirty="0"/>
              <a:t>‘Fine’ &amp; ‘Penalty’</a:t>
            </a:r>
          </a:p>
        </p:txBody>
      </p:sp>
      <p:sp>
        <p:nvSpPr>
          <p:cNvPr id="3" name="Content Placeholder 2">
            <a:extLst>
              <a:ext uri="{FF2B5EF4-FFF2-40B4-BE49-F238E27FC236}">
                <a16:creationId xmlns:a16="http://schemas.microsoft.com/office/drawing/2014/main" xmlns="" id="{F732BBB2-5D23-449D-9F89-7713B30558E3}"/>
              </a:ext>
            </a:extLst>
          </p:cNvPr>
          <p:cNvSpPr>
            <a:spLocks noGrp="1"/>
          </p:cNvSpPr>
          <p:nvPr>
            <p:ph idx="1"/>
          </p:nvPr>
        </p:nvSpPr>
        <p:spPr>
          <a:xfrm>
            <a:off x="1346200" y="1381760"/>
            <a:ext cx="9601200" cy="4749800"/>
          </a:xfrm>
        </p:spPr>
        <p:txBody>
          <a:bodyPr>
            <a:normAutofit lnSpcReduction="10000"/>
          </a:bodyPr>
          <a:lstStyle/>
          <a:p>
            <a:pPr algn="just"/>
            <a:r>
              <a:rPr lang="en-IN" sz="3200" b="1" dirty="0">
                <a:solidFill>
                  <a:srgbClr val="FF0000"/>
                </a:solidFill>
              </a:rPr>
              <a:t>Meaning of ‘Fine’- </a:t>
            </a:r>
            <a:r>
              <a:rPr lang="en-IN" sz="3200" b="1" u="sng" dirty="0">
                <a:solidFill>
                  <a:schemeClr val="accent2">
                    <a:lumMod val="75000"/>
                  </a:schemeClr>
                </a:solidFill>
              </a:rPr>
              <a:t>As per Dictionary of Law (Oxford Quick Reference)- </a:t>
            </a:r>
          </a:p>
          <a:p>
            <a:pPr marL="0" indent="0" algn="just">
              <a:buNone/>
            </a:pPr>
            <a:r>
              <a:rPr lang="en-IN" sz="3200" b="1" dirty="0">
                <a:solidFill>
                  <a:schemeClr val="tx1"/>
                </a:solidFill>
              </a:rPr>
              <a:t>A sum of money that an offender is ordered to pay on conviction by court.</a:t>
            </a:r>
          </a:p>
          <a:p>
            <a:pPr marL="0" indent="0" algn="just">
              <a:buNone/>
            </a:pPr>
            <a:r>
              <a:rPr lang="en-IN" sz="3200" b="1" dirty="0">
                <a:solidFill>
                  <a:schemeClr val="tx1"/>
                </a:solidFill>
              </a:rPr>
              <a:t>As per Black’s Law Dictionary 4</a:t>
            </a:r>
            <a:r>
              <a:rPr lang="en-IN" sz="3200" b="1" baseline="30000" dirty="0">
                <a:solidFill>
                  <a:schemeClr val="tx1"/>
                </a:solidFill>
              </a:rPr>
              <a:t>th</a:t>
            </a:r>
            <a:r>
              <a:rPr lang="en-IN" sz="3200" b="1" dirty="0">
                <a:solidFill>
                  <a:schemeClr val="tx1"/>
                </a:solidFill>
              </a:rPr>
              <a:t> Edition-Pg. No. - </a:t>
            </a:r>
            <a:r>
              <a:rPr lang="en-US" sz="2800" dirty="0"/>
              <a:t>A sum of money paid at the </a:t>
            </a:r>
            <a:r>
              <a:rPr lang="en-US" sz="2800" i="1" dirty="0"/>
              <a:t>end, </a:t>
            </a:r>
            <a:r>
              <a:rPr lang="en-US" sz="2800" dirty="0"/>
              <a:t>to make an end of a transaction, suit, or prosecution.</a:t>
            </a:r>
            <a:endParaRPr lang="en-IN" sz="3200" b="1" dirty="0">
              <a:solidFill>
                <a:schemeClr val="tx1"/>
              </a:solidFill>
            </a:endParaRPr>
          </a:p>
          <a:p>
            <a:pPr algn="just"/>
            <a:r>
              <a:rPr lang="en-IN" sz="3200" b="1" dirty="0">
                <a:solidFill>
                  <a:srgbClr val="FF0000"/>
                </a:solidFill>
              </a:rPr>
              <a:t>Meaning of ‘Penalty’- </a:t>
            </a:r>
            <a:r>
              <a:rPr lang="en-IN" sz="3200" b="1" u="sng" dirty="0">
                <a:solidFill>
                  <a:srgbClr val="C00000"/>
                </a:solidFill>
              </a:rPr>
              <a:t>As per Oxford Dictionary-</a:t>
            </a:r>
            <a:r>
              <a:rPr lang="en-IN" sz="3200" b="1" dirty="0">
                <a:solidFill>
                  <a:srgbClr val="C00000"/>
                </a:solidFill>
              </a:rPr>
              <a:t> </a:t>
            </a:r>
          </a:p>
          <a:p>
            <a:pPr marL="0" indent="0" algn="just">
              <a:buNone/>
            </a:pPr>
            <a:r>
              <a:rPr lang="en-US" sz="3200" b="1" dirty="0">
                <a:solidFill>
                  <a:schemeClr val="tx1"/>
                </a:solidFill>
              </a:rPr>
              <a:t>A punishment imposed for breaking a law, rule, or contract.</a:t>
            </a:r>
            <a:endParaRPr lang="en-IN" sz="3200" b="1" dirty="0">
              <a:solidFill>
                <a:schemeClr val="tx1"/>
              </a:solidFill>
            </a:endParaRPr>
          </a:p>
        </p:txBody>
      </p:sp>
    </p:spTree>
    <p:extLst>
      <p:ext uri="{BB962C8B-B14F-4D97-AF65-F5344CB8AC3E}">
        <p14:creationId xmlns:p14="http://schemas.microsoft.com/office/powerpoint/2010/main" xmlns="" val="3685587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24B220-E2AB-4339-9DCD-616F692E7FD4}"/>
              </a:ext>
            </a:extLst>
          </p:cNvPr>
          <p:cNvSpPr>
            <a:spLocks noGrp="1"/>
          </p:cNvSpPr>
          <p:nvPr>
            <p:ph type="title"/>
          </p:nvPr>
        </p:nvSpPr>
        <p:spPr>
          <a:xfrm>
            <a:off x="1371600" y="1010920"/>
            <a:ext cx="9601200" cy="736600"/>
          </a:xfrm>
        </p:spPr>
        <p:txBody>
          <a:bodyPr>
            <a:normAutofit fontScale="90000"/>
          </a:bodyPr>
          <a:lstStyle/>
          <a:p>
            <a:r>
              <a:rPr lang="en-IN" u="sng" dirty="0">
                <a:solidFill>
                  <a:srgbClr val="002060"/>
                </a:solidFill>
              </a:rPr>
              <a:t>Basic difference between ‘FINE’ &amp; PENALTY</a:t>
            </a:r>
          </a:p>
        </p:txBody>
      </p:sp>
      <p:sp>
        <p:nvSpPr>
          <p:cNvPr id="3" name="Content Placeholder 2">
            <a:extLst>
              <a:ext uri="{FF2B5EF4-FFF2-40B4-BE49-F238E27FC236}">
                <a16:creationId xmlns:a16="http://schemas.microsoft.com/office/drawing/2014/main" xmlns="" id="{7B510CF5-2B58-4D80-8C72-0A59F426049A}"/>
              </a:ext>
            </a:extLst>
          </p:cNvPr>
          <p:cNvSpPr>
            <a:spLocks noGrp="1"/>
          </p:cNvSpPr>
          <p:nvPr>
            <p:ph idx="1"/>
          </p:nvPr>
        </p:nvSpPr>
        <p:spPr>
          <a:xfrm>
            <a:off x="1371600" y="2176780"/>
            <a:ext cx="10505440" cy="3898900"/>
          </a:xfrm>
        </p:spPr>
        <p:txBody>
          <a:bodyPr/>
          <a:lstStyle/>
          <a:p>
            <a:pPr marL="0" indent="0" algn="just">
              <a:buNone/>
            </a:pPr>
            <a:r>
              <a:rPr lang="en-US" sz="3200" b="1" dirty="0">
                <a:solidFill>
                  <a:schemeClr val="tx1"/>
                </a:solidFill>
              </a:rPr>
              <a:t>In case penal provisions carry punishment of ‘Fine’-</a:t>
            </a:r>
          </a:p>
          <a:p>
            <a:pPr marL="0" indent="0" algn="just">
              <a:buNone/>
            </a:pPr>
            <a:r>
              <a:rPr lang="en-US" sz="3600" b="1" dirty="0">
                <a:solidFill>
                  <a:srgbClr val="FF0000"/>
                </a:solidFill>
              </a:rPr>
              <a:t>Proper trial or prosecution must happen by the Court or tribunal.</a:t>
            </a:r>
            <a:endParaRPr lang="en-US" sz="3600" dirty="0"/>
          </a:p>
          <a:p>
            <a:pPr marL="0" indent="0" algn="just">
              <a:buNone/>
            </a:pPr>
            <a:r>
              <a:rPr lang="en-US" sz="3200" b="1" dirty="0">
                <a:solidFill>
                  <a:schemeClr val="tx1"/>
                </a:solidFill>
              </a:rPr>
              <a:t>In case penal provisions carry ‘Penalty’-</a:t>
            </a:r>
          </a:p>
          <a:p>
            <a:pPr marL="0" indent="0" algn="just">
              <a:buNone/>
            </a:pPr>
            <a:r>
              <a:rPr lang="en-US" sz="3200" b="1" dirty="0">
                <a:solidFill>
                  <a:srgbClr val="FF0000"/>
                </a:solidFill>
              </a:rPr>
              <a:t>There is no requirement to have proper trial before court of law and authority prescribed can levy penalty by its own.</a:t>
            </a:r>
            <a:endParaRPr lang="en-US" sz="3200" dirty="0"/>
          </a:p>
          <a:p>
            <a:pPr marL="0" indent="0" algn="just">
              <a:buNone/>
            </a:pPr>
            <a:endParaRPr lang="en-US" b="1" dirty="0"/>
          </a:p>
        </p:txBody>
      </p:sp>
    </p:spTree>
    <p:extLst>
      <p:ext uri="{BB962C8B-B14F-4D97-AF65-F5344CB8AC3E}">
        <p14:creationId xmlns:p14="http://schemas.microsoft.com/office/powerpoint/2010/main" xmlns="" val="3663045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0B8B73-B2AB-4D71-BA83-AFC9DA3FCE3D}"/>
              </a:ext>
            </a:extLst>
          </p:cNvPr>
          <p:cNvSpPr>
            <a:spLocks noGrp="1"/>
          </p:cNvSpPr>
          <p:nvPr>
            <p:ph type="title"/>
          </p:nvPr>
        </p:nvSpPr>
        <p:spPr>
          <a:xfrm>
            <a:off x="1371600" y="685800"/>
            <a:ext cx="9601200" cy="858520"/>
          </a:xfrm>
        </p:spPr>
        <p:txBody>
          <a:bodyPr/>
          <a:lstStyle/>
          <a:p>
            <a:r>
              <a:rPr lang="en-IN" dirty="0"/>
              <a:t>Meaning of ‘Default’ and ‘Offense’</a:t>
            </a:r>
          </a:p>
        </p:txBody>
      </p:sp>
      <p:sp>
        <p:nvSpPr>
          <p:cNvPr id="3" name="Content Placeholder 2">
            <a:extLst>
              <a:ext uri="{FF2B5EF4-FFF2-40B4-BE49-F238E27FC236}">
                <a16:creationId xmlns:a16="http://schemas.microsoft.com/office/drawing/2014/main" xmlns="" id="{6CDE4B70-962D-493F-BDFD-F0D22C908E28}"/>
              </a:ext>
            </a:extLst>
          </p:cNvPr>
          <p:cNvSpPr>
            <a:spLocks noGrp="1"/>
          </p:cNvSpPr>
          <p:nvPr>
            <p:ph idx="1"/>
          </p:nvPr>
        </p:nvSpPr>
        <p:spPr>
          <a:xfrm>
            <a:off x="1371600" y="1778000"/>
            <a:ext cx="9601200" cy="4089400"/>
          </a:xfrm>
        </p:spPr>
        <p:txBody>
          <a:bodyPr>
            <a:normAutofit lnSpcReduction="10000"/>
          </a:bodyPr>
          <a:lstStyle/>
          <a:p>
            <a:pPr marL="0" indent="0" algn="just">
              <a:buNone/>
            </a:pPr>
            <a:r>
              <a:rPr lang="en-IN" sz="2800" b="1" dirty="0">
                <a:solidFill>
                  <a:schemeClr val="tx1"/>
                </a:solidFill>
              </a:rPr>
              <a:t>Meaning of ‘Default’ as per Black’s Law Dictionary 4</a:t>
            </a:r>
            <a:r>
              <a:rPr lang="en-IN" sz="2800" b="1" baseline="30000" dirty="0">
                <a:solidFill>
                  <a:schemeClr val="tx1"/>
                </a:solidFill>
              </a:rPr>
              <a:t>th</a:t>
            </a:r>
            <a:r>
              <a:rPr lang="en-IN" sz="2800" b="1" dirty="0">
                <a:solidFill>
                  <a:schemeClr val="tx1"/>
                </a:solidFill>
              </a:rPr>
              <a:t> Edition, Pg. 505- </a:t>
            </a:r>
            <a:r>
              <a:rPr lang="en-US" sz="2800" dirty="0"/>
              <a:t>By its derivation, </a:t>
            </a:r>
            <a:r>
              <a:rPr lang="en-US" sz="2800" b="1" dirty="0">
                <a:solidFill>
                  <a:srgbClr val="FF0000"/>
                </a:solidFill>
              </a:rPr>
              <a:t>a failure</a:t>
            </a:r>
            <a:r>
              <a:rPr lang="en-US" sz="2800" dirty="0"/>
              <a:t>. Meadows </a:t>
            </a:r>
            <a:r>
              <a:rPr lang="en-IN" sz="2800" dirty="0"/>
              <a:t>v. Continental Assur. Co., </a:t>
            </a:r>
            <a:r>
              <a:rPr lang="en-IN" sz="2800" dirty="0" err="1"/>
              <a:t>C.C.A.Tex</a:t>
            </a:r>
            <a:r>
              <a:rPr lang="en-IN" sz="2800" dirty="0"/>
              <a:t>., 89 F. </a:t>
            </a:r>
            <a:r>
              <a:rPr lang="en-US" sz="2800" dirty="0"/>
              <a:t>2d 256. </a:t>
            </a:r>
            <a:r>
              <a:rPr lang="en-US" sz="2800" b="1" dirty="0">
                <a:solidFill>
                  <a:srgbClr val="FF0000"/>
                </a:solidFill>
              </a:rPr>
              <a:t>An omission of that which ought to be done</a:t>
            </a:r>
            <a:r>
              <a:rPr lang="en-US" sz="2800" dirty="0"/>
              <a:t>. Town of Milton v. </a:t>
            </a:r>
            <a:r>
              <a:rPr lang="en-US" sz="2800" dirty="0" err="1"/>
              <a:t>Bruso</a:t>
            </a:r>
            <a:r>
              <a:rPr lang="en-US" sz="2800" dirty="0"/>
              <a:t>, 111 Vt. 82, 10 A. 2d 203, 205. </a:t>
            </a:r>
            <a:r>
              <a:rPr lang="en-US" sz="2800" b="1" dirty="0">
                <a:solidFill>
                  <a:srgbClr val="FF0000"/>
                </a:solidFill>
              </a:rPr>
              <a:t>Specifically, the omission or failure to perform a legal duty</a:t>
            </a:r>
            <a:r>
              <a:rPr lang="en-US" sz="2800" dirty="0"/>
              <a:t>.</a:t>
            </a:r>
          </a:p>
          <a:p>
            <a:pPr marL="0" indent="0" algn="just">
              <a:buNone/>
            </a:pPr>
            <a:endParaRPr lang="en-US" sz="2800" dirty="0"/>
          </a:p>
          <a:p>
            <a:pPr marL="0" indent="0" algn="just">
              <a:buNone/>
            </a:pPr>
            <a:r>
              <a:rPr lang="en-US" sz="2800" b="1" dirty="0">
                <a:solidFill>
                  <a:schemeClr val="tx1"/>
                </a:solidFill>
              </a:rPr>
              <a:t>Meaning of ‘Offense’ as per Black’s Law Dictionary, 4</a:t>
            </a:r>
            <a:r>
              <a:rPr lang="en-US" sz="2800" b="1" baseline="30000" dirty="0">
                <a:solidFill>
                  <a:schemeClr val="tx1"/>
                </a:solidFill>
              </a:rPr>
              <a:t>th</a:t>
            </a:r>
            <a:r>
              <a:rPr lang="en-US" sz="2800" b="1" dirty="0">
                <a:solidFill>
                  <a:schemeClr val="tx1"/>
                </a:solidFill>
              </a:rPr>
              <a:t> Edition, Pg. No. 1232- </a:t>
            </a:r>
            <a:r>
              <a:rPr lang="en-IN" sz="2800" dirty="0"/>
              <a:t>A crime or </a:t>
            </a:r>
            <a:r>
              <a:rPr lang="en-IN" sz="2800" dirty="0" err="1"/>
              <a:t>misdemeanor</a:t>
            </a:r>
            <a:r>
              <a:rPr lang="en-IN" sz="2800" dirty="0"/>
              <a:t>; </a:t>
            </a:r>
            <a:r>
              <a:rPr lang="en-IN" sz="2800" b="1" dirty="0">
                <a:solidFill>
                  <a:srgbClr val="FF0000"/>
                </a:solidFill>
              </a:rPr>
              <a:t>a breach of the criminal laws</a:t>
            </a:r>
          </a:p>
        </p:txBody>
      </p:sp>
      <p:sp>
        <p:nvSpPr>
          <p:cNvPr id="4" name="TextBox 3">
            <a:extLst>
              <a:ext uri="{FF2B5EF4-FFF2-40B4-BE49-F238E27FC236}">
                <a16:creationId xmlns:a16="http://schemas.microsoft.com/office/drawing/2014/main" xmlns="" id="{44A295D7-8D8B-4B77-823A-539E468359D7}"/>
              </a:ext>
            </a:extLst>
          </p:cNvPr>
          <p:cNvSpPr txBox="1"/>
          <p:nvPr/>
        </p:nvSpPr>
        <p:spPr>
          <a:xfrm>
            <a:off x="924560" y="5994400"/>
            <a:ext cx="10952480" cy="646331"/>
          </a:xfrm>
          <a:prstGeom prst="rect">
            <a:avLst/>
          </a:prstGeom>
          <a:noFill/>
        </p:spPr>
        <p:txBody>
          <a:bodyPr wrap="square" rtlCol="0">
            <a:spAutoFit/>
          </a:bodyPr>
          <a:lstStyle/>
          <a:p>
            <a:pPr algn="just"/>
            <a:r>
              <a:rPr lang="en-IN" b="1" dirty="0">
                <a:solidFill>
                  <a:srgbClr val="7030A0"/>
                </a:solidFill>
              </a:rPr>
              <a:t>Note: Every default need not be that much grave which can lead to offense, but every offense have the ingredient of default in it which has actually harmed the intention of legislature or public at large.</a:t>
            </a:r>
          </a:p>
        </p:txBody>
      </p:sp>
    </p:spTree>
    <p:extLst>
      <p:ext uri="{BB962C8B-B14F-4D97-AF65-F5344CB8AC3E}">
        <p14:creationId xmlns:p14="http://schemas.microsoft.com/office/powerpoint/2010/main" xmlns="" val="19161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wipe(down)">
                                      <p:cBhvr>
                                        <p:cTn id="1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DD5B03-B57F-4AA6-AF0D-611CD59225FE}"/>
              </a:ext>
            </a:extLst>
          </p:cNvPr>
          <p:cNvSpPr>
            <a:spLocks noGrp="1"/>
          </p:cNvSpPr>
          <p:nvPr>
            <p:ph type="title"/>
          </p:nvPr>
        </p:nvSpPr>
        <p:spPr>
          <a:xfrm>
            <a:off x="1371600" y="1092200"/>
            <a:ext cx="9601200" cy="970280"/>
          </a:xfrm>
        </p:spPr>
        <p:txBody>
          <a:bodyPr/>
          <a:lstStyle/>
          <a:p>
            <a:r>
              <a:rPr lang="en-IN" b="1" dirty="0">
                <a:solidFill>
                  <a:srgbClr val="002060"/>
                </a:solidFill>
              </a:rPr>
              <a:t>Criminal offences V. Civil Wrong</a:t>
            </a:r>
          </a:p>
        </p:txBody>
      </p:sp>
      <p:sp>
        <p:nvSpPr>
          <p:cNvPr id="3" name="Content Placeholder 2">
            <a:extLst>
              <a:ext uri="{FF2B5EF4-FFF2-40B4-BE49-F238E27FC236}">
                <a16:creationId xmlns:a16="http://schemas.microsoft.com/office/drawing/2014/main" xmlns="" id="{7FF07232-8D7C-494E-8BE9-F41806FCF67B}"/>
              </a:ext>
            </a:extLst>
          </p:cNvPr>
          <p:cNvSpPr>
            <a:spLocks noGrp="1"/>
          </p:cNvSpPr>
          <p:nvPr>
            <p:ph idx="1"/>
          </p:nvPr>
        </p:nvSpPr>
        <p:spPr>
          <a:xfrm>
            <a:off x="1371600" y="2245360"/>
            <a:ext cx="9601200" cy="4089400"/>
          </a:xfrm>
        </p:spPr>
        <p:txBody>
          <a:bodyPr>
            <a:normAutofit/>
          </a:bodyPr>
          <a:lstStyle/>
          <a:p>
            <a:pPr marL="0" indent="0">
              <a:buNone/>
            </a:pPr>
            <a:endParaRPr lang="en-IN" sz="4800" dirty="0">
              <a:solidFill>
                <a:srgbClr val="FF0000"/>
              </a:solidFill>
            </a:endParaRPr>
          </a:p>
          <a:p>
            <a:pPr marL="0" indent="0">
              <a:buNone/>
            </a:pPr>
            <a:r>
              <a:rPr lang="en-IN" sz="4800" dirty="0">
                <a:solidFill>
                  <a:srgbClr val="FF0000"/>
                </a:solidFill>
              </a:rPr>
              <a:t>Offences-</a:t>
            </a:r>
            <a:r>
              <a:rPr lang="en-IN" sz="4800" dirty="0">
                <a:solidFill>
                  <a:srgbClr val="00B050"/>
                </a:solidFill>
              </a:rPr>
              <a:t>Punishable with fine</a:t>
            </a:r>
          </a:p>
          <a:p>
            <a:pPr marL="0" indent="0">
              <a:buNone/>
            </a:pPr>
            <a:endParaRPr lang="en-IN" sz="4800" dirty="0">
              <a:solidFill>
                <a:srgbClr val="FF0000"/>
              </a:solidFill>
            </a:endParaRPr>
          </a:p>
          <a:p>
            <a:pPr marL="0" indent="0">
              <a:buNone/>
            </a:pPr>
            <a:r>
              <a:rPr lang="en-IN" sz="4800" dirty="0">
                <a:solidFill>
                  <a:srgbClr val="FF0000"/>
                </a:solidFill>
              </a:rPr>
              <a:t>Default- </a:t>
            </a:r>
            <a:r>
              <a:rPr lang="en-IN" sz="4800" dirty="0">
                <a:solidFill>
                  <a:srgbClr val="00B050"/>
                </a:solidFill>
              </a:rPr>
              <a:t>Liable to Penalty</a:t>
            </a:r>
            <a:endParaRPr lang="en-IN" dirty="0">
              <a:solidFill>
                <a:srgbClr val="00B050"/>
              </a:solidFill>
            </a:endParaRPr>
          </a:p>
        </p:txBody>
      </p:sp>
    </p:spTree>
    <p:extLst>
      <p:ext uri="{BB962C8B-B14F-4D97-AF65-F5344CB8AC3E}">
        <p14:creationId xmlns:p14="http://schemas.microsoft.com/office/powerpoint/2010/main" xmlns="" val="3404906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980C273-1C7C-40D7-8BCC-28A106778279}"/>
              </a:ext>
            </a:extLst>
          </p:cNvPr>
          <p:cNvSpPr>
            <a:spLocks noGrp="1"/>
          </p:cNvSpPr>
          <p:nvPr>
            <p:ph idx="1"/>
          </p:nvPr>
        </p:nvSpPr>
        <p:spPr>
          <a:xfrm>
            <a:off x="2590800" y="2697480"/>
            <a:ext cx="7995920" cy="731520"/>
          </a:xfrm>
        </p:spPr>
        <p:txBody>
          <a:bodyPr/>
          <a:lstStyle/>
          <a:p>
            <a:pPr marL="0" indent="0">
              <a:buNone/>
            </a:pPr>
            <a:r>
              <a:rPr lang="en-IN" sz="4000" b="1" u="sng" dirty="0">
                <a:solidFill>
                  <a:srgbClr val="FF0000"/>
                </a:solidFill>
              </a:rPr>
              <a:t>COMPOUNDING OF OFFENCES</a:t>
            </a:r>
            <a:endParaRPr lang="en-IN" b="1" u="sng" dirty="0">
              <a:solidFill>
                <a:srgbClr val="FF0000"/>
              </a:solidFill>
            </a:endParaRPr>
          </a:p>
        </p:txBody>
      </p:sp>
    </p:spTree>
    <p:extLst>
      <p:ext uri="{BB962C8B-B14F-4D97-AF65-F5344CB8AC3E}">
        <p14:creationId xmlns:p14="http://schemas.microsoft.com/office/powerpoint/2010/main" xmlns="" val="624373249"/>
      </p:ext>
    </p:extLst>
  </p:cSld>
  <p:clrMapOvr>
    <a:masterClrMapping/>
  </p:clrMapOvr>
</p:sld>
</file>

<file path=ppt/theme/theme1.xml><?xml version="1.0" encoding="utf-8"?>
<a:theme xmlns:a="http://schemas.openxmlformats.org/drawingml/2006/main" name="Crop">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2407</TotalTime>
  <Words>3029</Words>
  <Application>Microsoft Office PowerPoint</Application>
  <PresentationFormat>Custom</PresentationFormat>
  <Paragraphs>295</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Crop</vt:lpstr>
      <vt:lpstr>CONCEPTUAL UNDERSTANDING OF COMPOUNDING, ADJUDICATION AND CONDONATION UNDER THE COMPANIES ACT, 2013</vt:lpstr>
      <vt:lpstr>Disclaimer</vt:lpstr>
      <vt:lpstr>WHAT WE WILL BE COVERING?</vt:lpstr>
      <vt:lpstr>Constitution of Company Law Committee [2018 &amp; 2019] -</vt:lpstr>
      <vt:lpstr>‘Fine’ &amp; ‘Penalty’</vt:lpstr>
      <vt:lpstr>Basic difference between ‘FINE’ &amp; PENALTY</vt:lpstr>
      <vt:lpstr>Meaning of ‘Default’ and ‘Offense’</vt:lpstr>
      <vt:lpstr>Criminal offences V. Civil Wrong</vt:lpstr>
      <vt:lpstr>Slide 9</vt:lpstr>
      <vt:lpstr>Meaning of Compound/ Compounding- As per Black Law Dictionary 4th Edition-Pg. No. 358</vt:lpstr>
      <vt:lpstr>Changes in Section 441-</vt:lpstr>
      <vt:lpstr>Offences which can be compounded under Companies Act, 2013-</vt:lpstr>
      <vt:lpstr>Further changes-</vt:lpstr>
      <vt:lpstr>Language of Section 441(1)-</vt:lpstr>
      <vt:lpstr>ILLUSTRATIONS-</vt:lpstr>
      <vt:lpstr>Language of Section 441(2)</vt:lpstr>
      <vt:lpstr>Language of Section 451- Punishment for repeated default</vt:lpstr>
      <vt:lpstr>ILLUSTRATIONS</vt:lpstr>
      <vt:lpstr>Case Laws-</vt:lpstr>
      <vt:lpstr>Case Laws-</vt:lpstr>
      <vt:lpstr>Who will Compound?</vt:lpstr>
      <vt:lpstr>Further queries</vt:lpstr>
      <vt:lpstr>FURTHER ILLUSTRATIONS</vt:lpstr>
      <vt:lpstr>When Compounding is not possible-</vt:lpstr>
      <vt:lpstr>Pre-requisite for filing any compounding application-</vt:lpstr>
      <vt:lpstr>Slide 26</vt:lpstr>
      <vt:lpstr>Language of Section 460-</vt:lpstr>
      <vt:lpstr>Queries</vt:lpstr>
      <vt:lpstr>Slide 29</vt:lpstr>
      <vt:lpstr>Meaning of Adjudication</vt:lpstr>
      <vt:lpstr>What show cause notice must contain?</vt:lpstr>
      <vt:lpstr>Language of SCN w.r.t serving of notice-</vt:lpstr>
      <vt:lpstr>Reasonable Opportunity of being heard</vt:lpstr>
      <vt:lpstr>Points to be considered while passing an order [Rule 3(12)]</vt:lpstr>
      <vt:lpstr>Proviso to Rule 3(12)-</vt:lpstr>
      <vt:lpstr>Process of Adjudication and Appeal against the Order of Adjudicating Authority</vt:lpstr>
      <vt:lpstr>Slide 37</vt:lpstr>
      <vt:lpstr>Slide 38</vt:lpstr>
      <vt:lpstr>Difference between Adjudication and Compounding</vt:lpstr>
      <vt:lpstr>WHAT IS MCA-CMS?</vt:lpstr>
      <vt:lpstr>HOW TO MAKE REPLY TO MCA-CMS SCN? THOUGHT PROCESS</vt:lpstr>
      <vt:lpstr>WHAT IF YOU DON’T REPLY TO SCN TO NOTICES U/S 96 AND 204 NOW?</vt:lpstr>
      <vt:lpstr>Section 99-</vt:lpstr>
      <vt:lpstr>Language of SCN-</vt:lpstr>
      <vt:lpstr>Section 204(4)-</vt:lpstr>
      <vt:lpstr>Slide 46</vt:lpstr>
      <vt:lpstr>Slide 47</vt:lpstr>
      <vt:lpstr>Slide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MCA-CMS (Adjudication of penalties/compounding of offences)</dc:title>
  <dc:creator>Santosh Pandey</dc:creator>
  <cp:lastModifiedBy>Windows User</cp:lastModifiedBy>
  <cp:revision>138</cp:revision>
  <dcterms:created xsi:type="dcterms:W3CDTF">2019-11-24T04:41:24Z</dcterms:created>
  <dcterms:modified xsi:type="dcterms:W3CDTF">2021-03-07T09:56:05Z</dcterms:modified>
</cp:coreProperties>
</file>